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43"/>
  </p:notesMasterIdLst>
  <p:sldIdLst>
    <p:sldId id="623" r:id="rId2"/>
    <p:sldId id="624" r:id="rId3"/>
    <p:sldId id="627" r:id="rId4"/>
    <p:sldId id="770" r:id="rId5"/>
    <p:sldId id="686" r:id="rId6"/>
    <p:sldId id="699" r:id="rId7"/>
    <p:sldId id="766" r:id="rId8"/>
    <p:sldId id="703" r:id="rId9"/>
    <p:sldId id="733" r:id="rId10"/>
    <p:sldId id="734" r:id="rId11"/>
    <p:sldId id="735" r:id="rId12"/>
    <p:sldId id="736" r:id="rId13"/>
    <p:sldId id="737" r:id="rId14"/>
    <p:sldId id="738" r:id="rId15"/>
    <p:sldId id="742" r:id="rId16"/>
    <p:sldId id="743" r:id="rId17"/>
    <p:sldId id="744" r:id="rId18"/>
    <p:sldId id="746" r:id="rId19"/>
    <p:sldId id="747" r:id="rId20"/>
    <p:sldId id="748" r:id="rId21"/>
    <p:sldId id="749" r:id="rId22"/>
    <p:sldId id="750" r:id="rId23"/>
    <p:sldId id="751" r:id="rId24"/>
    <p:sldId id="745" r:id="rId25"/>
    <p:sldId id="752" r:id="rId26"/>
    <p:sldId id="741" r:id="rId27"/>
    <p:sldId id="753" r:id="rId28"/>
    <p:sldId id="755" r:id="rId29"/>
    <p:sldId id="756" r:id="rId30"/>
    <p:sldId id="757" r:id="rId31"/>
    <p:sldId id="758" r:id="rId32"/>
    <p:sldId id="759" r:id="rId33"/>
    <p:sldId id="760" r:id="rId34"/>
    <p:sldId id="761" r:id="rId35"/>
    <p:sldId id="714" r:id="rId36"/>
    <p:sldId id="762" r:id="rId37"/>
    <p:sldId id="768" r:id="rId38"/>
    <p:sldId id="769" r:id="rId39"/>
    <p:sldId id="638" r:id="rId40"/>
    <p:sldId id="639" r:id="rId41"/>
    <p:sldId id="625" r:id="rId42"/>
  </p:sldIdLst>
  <p:sldSz cx="12192000" cy="6858000"/>
  <p:notesSz cx="6858000" cy="9144000"/>
  <p:embeddedFontLst>
    <p:embeddedFont>
      <p:font typeface="Alexandria ExtraBold" pitchFamily="2" charset="-78"/>
      <p:bold r:id="rId44"/>
    </p:embeddedFont>
    <p:embeddedFont>
      <p:font typeface="Calibri Light" panose="020F0302020204030204" pitchFamily="34" charset="0"/>
      <p:regular r:id="rId45"/>
      <p:italic r:id="rId46"/>
    </p:embeddedFont>
    <p:embeddedFont>
      <p:font typeface="Alexandria" pitchFamily="2" charset="-78"/>
      <p:regular r:id="rId47"/>
      <p:bold r:id="rId48"/>
    </p:embeddedFont>
    <p:embeddedFont>
      <p:font typeface="Alexandria Light" pitchFamily="2" charset="-78"/>
      <p:regular r:id="rId49"/>
    </p:embeddedFont>
    <p:embeddedFont>
      <p:font typeface="Alexandria SemiBold" pitchFamily="2" charset="-78"/>
      <p:bold r:id="rId50"/>
    </p:embeddedFont>
    <p:embeddedFont>
      <p:font typeface="Calibri" panose="020F0502020204030204" pitchFamily="34" charset="0"/>
      <p:regular r:id="rId51"/>
      <p:bold r:id="rId52"/>
      <p:italic r:id="rId53"/>
      <p:boldItalic r:id="rId54"/>
    </p:embeddedFont>
    <p:embeddedFont>
      <p:font typeface="Alexandria Black" pitchFamily="2" charset="-78"/>
      <p:bold r:id="rId55"/>
    </p:embeddedFont>
    <p:embeddedFont>
      <p:font typeface="Alexandria Medium" pitchFamily="2" charset="-78"/>
      <p:regular r:id="rId5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3"/>
            <p14:sldId id="624"/>
            <p14:sldId id="627"/>
            <p14:sldId id="770"/>
            <p14:sldId id="686"/>
            <p14:sldId id="699"/>
            <p14:sldId id="766"/>
            <p14:sldId id="703"/>
            <p14:sldId id="733"/>
            <p14:sldId id="734"/>
            <p14:sldId id="735"/>
            <p14:sldId id="736"/>
            <p14:sldId id="737"/>
            <p14:sldId id="738"/>
            <p14:sldId id="742"/>
            <p14:sldId id="743"/>
            <p14:sldId id="744"/>
            <p14:sldId id="746"/>
            <p14:sldId id="747"/>
            <p14:sldId id="748"/>
            <p14:sldId id="749"/>
            <p14:sldId id="750"/>
            <p14:sldId id="751"/>
            <p14:sldId id="745"/>
            <p14:sldId id="752"/>
            <p14:sldId id="741"/>
            <p14:sldId id="753"/>
            <p14:sldId id="755"/>
            <p14:sldId id="756"/>
            <p14:sldId id="757"/>
            <p14:sldId id="758"/>
            <p14:sldId id="759"/>
            <p14:sldId id="760"/>
            <p14:sldId id="761"/>
            <p14:sldId id="714"/>
            <p14:sldId id="762"/>
            <p14:sldId id="768"/>
            <p14:sldId id="769"/>
            <p14:sldId id="638"/>
            <p14:sldId id="639"/>
            <p14:sldId id="6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80002"/>
    <a:srgbClr val="FBF5EA"/>
    <a:srgbClr val="E6DED1"/>
    <a:srgbClr val="E14D1F"/>
    <a:srgbClr val="ED7900"/>
    <a:srgbClr val="98481C"/>
    <a:srgbClr val="EA368A"/>
    <a:srgbClr val="F5F3F3"/>
    <a:srgbClr val="E9EBF5"/>
    <a:srgbClr val="1E758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234" autoAdjust="0"/>
  </p:normalViewPr>
  <p:slideViewPr>
    <p:cSldViewPr snapToGrid="0">
      <p:cViewPr>
        <p:scale>
          <a:sx n="89" d="100"/>
          <a:sy n="89" d="100"/>
        </p:scale>
        <p:origin x="-84" y="-94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font" Target="fonts/font13.fntdata"/><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2025-03-26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6086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21949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81699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2621473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1" i="0" kern="1200" dirty="0" smtClean="0">
                <a:solidFill>
                  <a:schemeClr val="tx1"/>
                </a:solidFill>
                <a:effectLst/>
                <a:latin typeface="+mn-lt"/>
                <a:ea typeface="+mn-ea"/>
                <a:cs typeface="+mn-cs"/>
              </a:rPr>
              <a:t>الاستهداف السيكولوجي هو عملية تسويقية تهدف إلى تقسيم السوق إلى مجموعات فرعية بناءً على الخصائص النفسية والسلوكية للمستهلكين.</a:t>
            </a:r>
            <a:r>
              <a:rPr lang="ar-SA" sz="1200" b="0" i="0" kern="1200" dirty="0" smtClean="0">
                <a:solidFill>
                  <a:schemeClr val="tx1"/>
                </a:solidFill>
                <a:effectLst/>
                <a:latin typeface="+mn-lt"/>
                <a:ea typeface="+mn-ea"/>
                <a:cs typeface="+mn-cs"/>
              </a:rPr>
              <a:t> يعتمد هذا النوع من الاستهداف على فهم عميق لسمات الشخصية، الأنماط السلوكية، والاهتمامات التي تؤثر على قرارات الشراء. </a:t>
            </a:r>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66306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6360937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973492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solidFill>
                  <a:schemeClr val="accent2">
                    <a:lumMod val="75000"/>
                  </a:schemeClr>
                </a:solidFill>
                <a:latin typeface="Alexandria" pitchFamily="2" charset="-78"/>
                <a:cs typeface="Alexandria" pitchFamily="2" charset="-78"/>
              </a:rPr>
              <a:t>الأنماط المميزة: </a:t>
            </a:r>
            <a:r>
              <a:rPr lang="ar-SA" sz="1200" dirty="0" smtClean="0">
                <a:latin typeface="Alexandria" pitchFamily="2" charset="-78"/>
                <a:cs typeface="Alexandria" pitchFamily="2" charset="-78"/>
              </a:rPr>
              <a:t>تعني أن كل فرد لديه طريقة فريدة في التفكير والشعور والتصرف، بناءً على التجارب الحياتية.</a:t>
            </a:r>
          </a:p>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latin typeface="Alexandria" pitchFamily="2" charset="-78"/>
                <a:cs typeface="Alexandria" pitchFamily="2" charset="-78"/>
              </a:rPr>
              <a:t>هذه الفروق تشمل مجموعة واسعة من الصفات مثل الانفتاح، الوعي، والانبساط، والتوافق، والعصابية.</a:t>
            </a:r>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4959109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097470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4841314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1988477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52179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0056266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solidFill>
                  <a:srgbClr val="111827"/>
                </a:solidFill>
                <a:latin typeface="Inter"/>
              </a:rPr>
              <a:t>الكبرى في هذه الدراسة يعكس توجهًا حديثًا في التسويق الرقمي حيث يتم تخصيص الرسائل الإعلانية بناءً على السمات الشخصية</a:t>
            </a: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838544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013106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127850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3592553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113610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sz="1200" b="1" i="0" kern="1200" dirty="0" smtClean="0">
                <a:solidFill>
                  <a:schemeClr val="tx1"/>
                </a:solidFill>
                <a:effectLst/>
                <a:latin typeface="+mn-lt"/>
                <a:ea typeface="+mn-ea"/>
                <a:cs typeface="+mn-cs"/>
              </a:rPr>
              <a:t>:</a:t>
            </a:r>
            <a:r>
              <a:rPr lang="ar-SA" sz="1200" b="0" i="0" kern="1200" dirty="0" smtClean="0">
                <a:solidFill>
                  <a:schemeClr val="tx1"/>
                </a:solidFill>
                <a:effectLst/>
                <a:latin typeface="+mn-lt"/>
                <a:ea typeface="+mn-ea"/>
                <a:cs typeface="+mn-cs"/>
              </a:rPr>
              <a:t> تعتبر </a:t>
            </a:r>
            <a:r>
              <a:rPr lang="en-US" sz="1200" b="0" i="0" kern="1200" dirty="0" smtClean="0">
                <a:solidFill>
                  <a:schemeClr val="tx1"/>
                </a:solidFill>
                <a:effectLst/>
                <a:latin typeface="+mn-lt"/>
                <a:ea typeface="+mn-ea"/>
                <a:cs typeface="+mn-cs"/>
              </a:rPr>
              <a:t>STC </a:t>
            </a:r>
            <a:r>
              <a:rPr lang="ar-SA" sz="1200" b="0" i="0" kern="1200" dirty="0" smtClean="0">
                <a:solidFill>
                  <a:schemeClr val="tx1"/>
                </a:solidFill>
                <a:effectLst/>
                <a:latin typeface="+mn-lt"/>
                <a:ea typeface="+mn-ea"/>
                <a:cs typeface="+mn-cs"/>
              </a:rPr>
              <a:t>علامة تجارية موثوقة نظرًا لتاريخها الطويل في تقديم خدمات الاتصالات بجودة عالية</a:t>
            </a:r>
          </a:p>
          <a:p>
            <a:pPr algn="r" rtl="1"/>
            <a:r>
              <a:rPr lang="ar-SA" sz="1200" b="0" i="0" kern="1200" dirty="0" smtClean="0">
                <a:solidFill>
                  <a:schemeClr val="tx1"/>
                </a:solidFill>
                <a:effectLst/>
                <a:latin typeface="+mn-lt"/>
                <a:ea typeface="+mn-ea"/>
                <a:cs typeface="+mn-cs"/>
              </a:rPr>
              <a:t>الخطوط الجوية السعودية التي تلتزم بالخدمة المميزة والنزاهة تجاه عملائها.</a:t>
            </a:r>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0113984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537152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0330157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سيدة تبكي، ثم تضحك عندما تشتري الغسالة. أو نسبة الشفاء\\\لم يعرض معلومات عن نوعية الأجهزة أو عدد المرضى، وإنما ركز على جمع تبرعات للتحول من الألم إلى الصحة</a:t>
            </a:r>
            <a:endParaRPr lang="ar-SA" sz="1200" dirty="0" smtClean="0"/>
          </a:p>
          <a:p>
            <a:pPr algn="r" rtl="1"/>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990800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2849830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0" i="0" kern="1200" dirty="0" smtClean="0">
                <a:solidFill>
                  <a:schemeClr val="tx1"/>
                </a:solidFill>
                <a:effectLst/>
                <a:latin typeface="+mn-lt"/>
                <a:ea typeface="+mn-ea"/>
                <a:cs typeface="+mn-cs"/>
              </a:rPr>
              <a:t>الشخص التوافقي مش عايزك تقارنه بأحد</a:t>
            </a:r>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904648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7541133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b="1" dirty="0" smtClean="0"/>
              <a:t>مكاسب</a:t>
            </a:r>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9004965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b="1" dirty="0" smtClean="0"/>
              <a:t>مكاسب</a:t>
            </a:r>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264542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أولئك الذين لا يهتمون بتعديل سلوكياتهم لتناسب توقعات الآخرين أو المعايير الاجتماعية. بدلاً من ذلك، يميلون إلى التصرف بطريقة تعكس مشاعرهم الحقيقية وآرائهم الشخصية.</a:t>
            </a:r>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1764070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3737461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sz="1200"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3183559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048844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sz="1200"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217498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Alexandria" pitchFamily="2" charset="-78"/>
                <a:cs typeface="Alexandria" pitchFamily="2" charset="-78"/>
              </a:rPr>
              <a:t>Cost per click (CPC)&gt;</a:t>
            </a:r>
          </a:p>
          <a:p>
            <a:r>
              <a:rPr lang="ar-SA" sz="1200" b="0" i="0" kern="1200" dirty="0" smtClean="0">
                <a:solidFill>
                  <a:schemeClr val="tx1"/>
                </a:solidFill>
                <a:effectLst/>
                <a:latin typeface="+mn-lt"/>
                <a:ea typeface="+mn-ea"/>
                <a:cs typeface="+mn-cs"/>
              </a:rPr>
              <a:t> بالهوايات أو الاهتمامات التي تتماشى مع تجارب السفر. على سبيل المثال:</a:t>
            </a:r>
          </a:p>
          <a:p>
            <a:r>
              <a:rPr lang="ar-SA" sz="1200" b="1" i="0" kern="1200" dirty="0" smtClean="0">
                <a:solidFill>
                  <a:schemeClr val="tx1"/>
                </a:solidFill>
                <a:effectLst/>
                <a:latin typeface="+mn-lt"/>
                <a:ea typeface="+mn-ea"/>
                <a:cs typeface="+mn-cs"/>
              </a:rPr>
              <a:t>تجارب الطهي</a:t>
            </a:r>
            <a:r>
              <a:rPr lang="ar-SA" sz="1200" b="0" i="0" kern="1200" dirty="0" smtClean="0">
                <a:solidFill>
                  <a:schemeClr val="tx1"/>
                </a:solidFill>
                <a:effectLst/>
                <a:latin typeface="+mn-lt"/>
                <a:ea typeface="+mn-ea"/>
                <a:cs typeface="+mn-cs"/>
              </a:rPr>
              <a:t>: تشير إلى الأنشطة المتعلقة بالطعام والمأكولات المحلية.</a:t>
            </a:r>
          </a:p>
          <a:p>
            <a:r>
              <a:rPr lang="ar-SA" sz="1200" b="1" i="0" kern="1200" dirty="0" smtClean="0">
                <a:solidFill>
                  <a:schemeClr val="tx1"/>
                </a:solidFill>
                <a:effectLst/>
                <a:latin typeface="+mn-lt"/>
                <a:ea typeface="+mn-ea"/>
                <a:cs typeface="+mn-cs"/>
              </a:rPr>
              <a:t>المنتجعات الصحية</a:t>
            </a:r>
            <a:r>
              <a:rPr lang="ar-SA" sz="1200" b="0" i="0" kern="1200" dirty="0" smtClean="0">
                <a:solidFill>
                  <a:schemeClr val="tx1"/>
                </a:solidFill>
                <a:effectLst/>
                <a:latin typeface="+mn-lt"/>
                <a:ea typeface="+mn-ea"/>
                <a:cs typeface="+mn-cs"/>
              </a:rPr>
              <a:t>: تعكس الاهتمام بالصحة والرفاهية خلال السفر.</a:t>
            </a:r>
          </a:p>
          <a:p>
            <a:r>
              <a:rPr lang="ar-SA" sz="1200" b="1" i="0" kern="1200" dirty="0" smtClean="0">
                <a:solidFill>
                  <a:schemeClr val="tx1"/>
                </a:solidFill>
                <a:effectLst/>
                <a:latin typeface="+mn-lt"/>
                <a:ea typeface="+mn-ea"/>
                <a:cs typeface="+mn-cs"/>
              </a:rPr>
              <a:t>رياضات المغامرة</a:t>
            </a:r>
            <a:r>
              <a:rPr lang="ar-SA" sz="1200" b="0" i="0" kern="1200" dirty="0" smtClean="0">
                <a:solidFill>
                  <a:schemeClr val="tx1"/>
                </a:solidFill>
                <a:effectLst/>
                <a:latin typeface="+mn-lt"/>
                <a:ea typeface="+mn-ea"/>
                <a:cs typeface="+mn-cs"/>
              </a:rPr>
              <a:t>: تعبر عن الأنشطة المثيرة مثل تسلق الجبال</a:t>
            </a:r>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24070798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131702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5237489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81316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401123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0378863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4824772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rtl="0"/>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96289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2025-03-26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2025-03-26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2025-03-26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2025-03-26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2025-03-26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2025-03-26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2025-03-26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2025-03-26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2025-03-26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2025-03-26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2025-03-26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2025-03-26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3" Type="http://schemas.openxmlformats.org/officeDocument/2006/relationships/image" Target="NULL"/><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3.jpe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15.jp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7.jpe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9.jp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43.sv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6.jp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24.jp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6" Type="http://schemas.openxmlformats.org/officeDocument/2006/relationships/image" Target="../media/image22.svg"/><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8.sv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15.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8.xml.rels><?xml version="1.0" encoding="UTF-8" standalone="yes"?>
<Relationships xmlns="http://schemas.openxmlformats.org/package/2006/relationships"><Relationship Id="rId13" Type="http://schemas.openxmlformats.org/officeDocument/2006/relationships/image" Target="../media/image19.svg"/><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36.jp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15.xml"/><Relationship Id="rId5" Type="http://schemas.openxmlformats.org/officeDocument/2006/relationships/image" Target="../media/image11.svg"/><Relationship Id="rId4" Type="http://schemas.openxmlformats.org/officeDocument/2006/relationships/image" Target="../media/image39.pn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15.xml"/><Relationship Id="rId5" Type="http://schemas.openxmlformats.org/officeDocument/2006/relationships/image" Target="../media/image41.png"/><Relationship Id="rId4" Type="http://schemas.openxmlformats.org/officeDocument/2006/relationships/image" Target="../media/image40.gif"/></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15.xml"/><Relationship Id="rId5" Type="http://schemas.openxmlformats.org/officeDocument/2006/relationships/image" Target="../media/image43.png"/><Relationship Id="rId4" Type="http://schemas.openxmlformats.org/officeDocument/2006/relationships/image" Target="../media/image42.png"/></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40.gif"/></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8.xml"/><Relationship Id="rId1" Type="http://schemas.openxmlformats.org/officeDocument/2006/relationships/slideLayout" Target="../slideLayouts/slideLayout15.xml"/><Relationship Id="rId4" Type="http://schemas.openxmlformats.org/officeDocument/2006/relationships/image" Target="../media/image44.png"/></Relationships>
</file>

<file path=ppt/slides/_rels/slide3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6.xml"/><Relationship Id="rId5" Type="http://schemas.openxmlformats.org/officeDocument/2006/relationships/image" Target="../media/image48.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801437" y="4132261"/>
            <a:ext cx="4886463" cy="40011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Amera</a:t>
            </a:r>
            <a:r>
              <a:rPr lang="en-US" sz="2000" dirty="0">
                <a:latin typeface="Alexandria" charset="0"/>
                <a:cs typeface="Alexandria" charset="0"/>
              </a:rPr>
              <a:t> A. </a:t>
            </a:r>
            <a:r>
              <a:rPr lang="en-US" sz="2000" dirty="0" err="1">
                <a:latin typeface="Alexandria" charset="0"/>
                <a:cs typeface="Alexandria" charset="0"/>
              </a:rPr>
              <a:t>Soliman</a:t>
            </a:r>
            <a:endParaRPr lang="en-US" sz="2000" dirty="0">
              <a:latin typeface="Alexandria" charset="0"/>
              <a:cs typeface="Alexandria" charset="0"/>
            </a:endParaRPr>
          </a:p>
        </p:txBody>
      </p:sp>
      <p:sp>
        <p:nvSpPr>
          <p:cNvPr id="10" name="TextBox 9">
            <a:extLst>
              <a:ext uri="{FF2B5EF4-FFF2-40B4-BE49-F238E27FC236}">
                <a16:creationId xmlns:a16="http://schemas.microsoft.com/office/drawing/2014/main" id="{16E4CC76-2D0D-6204-3FBC-B0856D8E8836}"/>
              </a:ext>
            </a:extLst>
          </p:cNvPr>
          <p:cNvSpPr txBox="1"/>
          <p:nvPr/>
        </p:nvSpPr>
        <p:spPr>
          <a:xfrm>
            <a:off x="173645" y="2325661"/>
            <a:ext cx="5880784" cy="1569660"/>
          </a:xfrm>
          <a:prstGeom prst="rect">
            <a:avLst/>
          </a:prstGeom>
          <a:noFill/>
        </p:spPr>
        <p:txBody>
          <a:bodyPr wrap="square" rtlCol="0">
            <a:spAutoFit/>
          </a:bodyPr>
          <a:lstStyle/>
          <a:p>
            <a:pPr algn="ctr"/>
            <a:r>
              <a:rPr lang="ar-SA" sz="4000" b="1" dirty="0" smtClean="0">
                <a:solidFill>
                  <a:srgbClr val="00B0F0"/>
                </a:solidFill>
                <a:latin typeface="Alexandria ExtraBold" pitchFamily="2" charset="-78"/>
                <a:cs typeface="Alexandria ExtraBold" pitchFamily="2" charset="-78"/>
              </a:rPr>
              <a:t>علم النفس الإعلامي</a:t>
            </a:r>
          </a:p>
          <a:p>
            <a:pPr algn="ctr"/>
            <a:endParaRPr lang="en-US" sz="2400" b="1" dirty="0">
              <a:solidFill>
                <a:srgbClr val="00B0F0"/>
              </a:solidFill>
              <a:latin typeface="Times New Roman" panose="02020603050405020304" pitchFamily="18" charset="0"/>
              <a:cs typeface="Times New Roman" panose="02020603050405020304" pitchFamily="18" charset="0"/>
            </a:endParaRPr>
          </a:p>
          <a:p>
            <a:pPr algn="ctr"/>
            <a:r>
              <a:rPr lang="en-US" sz="3200" b="1" dirty="0" smtClean="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32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1" name="TextBox 10">
            <a:extLst>
              <a:ext uri="{FF2B5EF4-FFF2-40B4-BE49-F238E27FC236}">
                <a16:creationId xmlns:a16="http://schemas.microsoft.com/office/drawing/2014/main" id="{FA59789B-D841-DB76-25B9-1348B202C2B5}"/>
              </a:ext>
            </a:extLst>
          </p:cNvPr>
          <p:cNvSpPr txBox="1"/>
          <p:nvPr/>
        </p:nvSpPr>
        <p:spPr>
          <a:xfrm>
            <a:off x="494605" y="508941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29267899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448072" y="3009283"/>
            <a:ext cx="6432753" cy="1107996"/>
          </a:xfrm>
          <a:prstGeom prst="rect">
            <a:avLst/>
          </a:prstGeom>
          <a:noFill/>
        </p:spPr>
        <p:txBody>
          <a:bodyPr wrap="square" rtlCol="0">
            <a:spAutoFit/>
          </a:bodyPr>
          <a:lstStyle/>
          <a:p>
            <a:pPr algn="ctr">
              <a:lnSpc>
                <a:spcPct val="150000"/>
              </a:lnSpc>
            </a:pPr>
            <a:r>
              <a:rPr lang="ar-SA" sz="4000" b="1" dirty="0" smtClean="0">
                <a:solidFill>
                  <a:srgbClr val="00B0F0"/>
                </a:solidFill>
                <a:latin typeface="Alexandria" charset="0"/>
                <a:cs typeface="Alexandria" charset="0"/>
              </a:rPr>
              <a:t> الاستهداف السيكولوجي</a:t>
            </a:r>
            <a:r>
              <a:rPr lang="ar-SA" sz="4400" b="1" dirty="0" smtClean="0">
                <a:solidFill>
                  <a:srgbClr val="00B0F0"/>
                </a:solidFill>
                <a:latin typeface="Alexandria" charset="0"/>
                <a:cs typeface="Alexandria" charset="0"/>
              </a:rPr>
              <a: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8</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smtClean="0">
                <a:solidFill>
                  <a:srgbClr val="00B0F0"/>
                </a:solidFill>
                <a:latin typeface="Alexandria" charset="0"/>
                <a:cs typeface="Alexandria" charset="0"/>
              </a:rPr>
              <a:t>Amera</a:t>
            </a:r>
            <a:r>
              <a:rPr lang="en-US" sz="2800" b="1" dirty="0" smtClean="0">
                <a:solidFill>
                  <a:srgbClr val="00B0F0"/>
                </a:solidFill>
                <a:latin typeface="Alexandria" charset="0"/>
                <a:cs typeface="Alexandria" charset="0"/>
              </a:rPr>
              <a:t> A. </a:t>
            </a:r>
            <a:r>
              <a:rPr lang="en-US" sz="2800" b="1" dirty="0" err="1" smtClean="0">
                <a:solidFill>
                  <a:srgbClr val="00B0F0"/>
                </a:solidFill>
                <a:latin typeface="Alexandria" charset="0"/>
                <a:cs typeface="Alexandria" charset="0"/>
              </a:rPr>
              <a:t>Soliman</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FA59789B-D841-DB76-25B9-1348B202C2B5}"/>
              </a:ext>
            </a:extLst>
          </p:cNvPr>
          <p:cNvSpPr txBox="1"/>
          <p:nvPr/>
        </p:nvSpPr>
        <p:spPr>
          <a:xfrm>
            <a:off x="6455232" y="483710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41511330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t="8679" b="8679"/>
          <a:stretch>
            <a:fillRect/>
          </a:stretch>
        </p:blipFill>
        <p:spPr>
          <a:xfrm>
            <a:off x="0" y="968960"/>
            <a:ext cx="11478986" cy="5285846"/>
          </a:xfrm>
        </p:spPr>
      </p:pic>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1" y="3151418"/>
            <a:ext cx="5910944" cy="375268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87917"/>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50759" y="3181061"/>
            <a:ext cx="5563657" cy="3554819"/>
          </a:xfrm>
          <a:prstGeom prst="rect">
            <a:avLst/>
          </a:prstGeom>
        </p:spPr>
        <p:txBody>
          <a:bodyPr wrap="square">
            <a:spAutoFit/>
          </a:bodyPr>
          <a:lstStyle/>
          <a:p>
            <a:pPr marL="407988" lvl="0" indent="-293688"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744538" indent="-288925" algn="r" rtl="1">
              <a:lnSpc>
                <a:spcPct val="150000"/>
              </a:lnSpc>
              <a:buFont typeface="Wingdings" panose="05000000000000000000" pitchFamily="2" charset="2"/>
              <a:buChar char="§"/>
            </a:pPr>
            <a:r>
              <a:rPr lang="ar-SA" sz="1600" b="1" dirty="0" smtClean="0">
                <a:solidFill>
                  <a:srgbClr val="002060"/>
                </a:solidFill>
                <a:latin typeface="Alexandria ExtraBold" pitchFamily="2" charset="-78"/>
                <a:cs typeface="Alexandria ExtraBold" pitchFamily="2" charset="-78"/>
              </a:rPr>
              <a:t>العوامل الخمسة الكبرى للشخصية</a:t>
            </a:r>
            <a:r>
              <a:rPr lang="ar-SA" dirty="0" smtClean="0">
                <a:latin typeface="Alexandria" pitchFamily="2" charset="-78"/>
                <a:cs typeface="Alexandria" pitchFamily="2" charset="-78"/>
              </a:rPr>
              <a:t>.</a:t>
            </a:r>
            <a:endParaRPr lang="ar-SA" b="1" dirty="0" smtClean="0">
              <a:solidFill>
                <a:srgbClr val="002060"/>
              </a:solidFill>
              <a:latin typeface="Alexandria ExtraBold" pitchFamily="2" charset="-78"/>
              <a:ea typeface="Calibri" panose="020F0502020204030204" pitchFamily="34" charset="0"/>
              <a:cs typeface="Alexandria ExtraBold" pitchFamily="2" charset="-78"/>
            </a:endParaRPr>
          </a:p>
          <a:p>
            <a:pPr marL="1371600" indent="-342900" algn="r" rtl="1">
              <a:lnSpc>
                <a:spcPct val="150000"/>
              </a:lnSpc>
              <a:buFont typeface="+mj-lt"/>
              <a:buAutoNum type="arabicPeriod"/>
            </a:pPr>
            <a:r>
              <a:rPr lang="ar-SA" sz="1200" b="1" dirty="0">
                <a:solidFill>
                  <a:srgbClr val="C00000"/>
                </a:solidFill>
                <a:latin typeface="Alexandria ExtraBold" pitchFamily="2" charset="-78"/>
                <a:ea typeface="Calibri" panose="020F0502020204030204" pitchFamily="34" charset="0"/>
                <a:cs typeface="Alexandria ExtraBold" pitchFamily="2" charset="-78"/>
              </a:rPr>
              <a:t>السمات </a:t>
            </a:r>
            <a:r>
              <a:rPr lang="ar-SA" sz="1200" b="1" dirty="0" smtClean="0">
                <a:solidFill>
                  <a:srgbClr val="C00000"/>
                </a:solidFill>
                <a:latin typeface="Alexandria ExtraBold" pitchFamily="2" charset="-78"/>
                <a:ea typeface="Calibri" panose="020F0502020204030204" pitchFamily="34" charset="0"/>
                <a:cs typeface="Alexandria ExtraBold" pitchFamily="2" charset="-78"/>
              </a:rPr>
              <a:t>الشخصية الخمسة واستهداف </a:t>
            </a:r>
            <a:r>
              <a:rPr lang="ar-SA" sz="1200" b="1" dirty="0">
                <a:solidFill>
                  <a:srgbClr val="C00000"/>
                </a:solidFill>
                <a:latin typeface="Alexandria ExtraBold" pitchFamily="2" charset="-78"/>
                <a:ea typeface="Calibri" panose="020F0502020204030204" pitchFamily="34" charset="0"/>
                <a:cs typeface="Alexandria ExtraBold" pitchFamily="2" charset="-78"/>
              </a:rPr>
              <a:t>الجمهور </a:t>
            </a:r>
            <a:endParaRPr lang="ar-SA" sz="1200" b="1" dirty="0" smtClean="0">
              <a:solidFill>
                <a:srgbClr val="C00000"/>
              </a:solidFill>
              <a:latin typeface="Alexandria ExtraBold" pitchFamily="2" charset="-78"/>
              <a:ea typeface="Calibri" panose="020F0502020204030204" pitchFamily="34" charset="0"/>
              <a:cs typeface="Alexandria ExtraBold" pitchFamily="2" charset="-78"/>
            </a:endParaRPr>
          </a:p>
          <a:p>
            <a:pPr marL="1371600" indent="-342900" algn="r" rtl="1">
              <a:lnSpc>
                <a:spcPct val="150000"/>
              </a:lnSpc>
              <a:buFont typeface="+mj-lt"/>
              <a:buAutoNum type="arabicPeriod"/>
            </a:pPr>
            <a:r>
              <a:rPr lang="ar-SA" sz="1200" b="1" dirty="0" smtClean="0">
                <a:solidFill>
                  <a:srgbClr val="C00000"/>
                </a:solidFill>
                <a:latin typeface="Alexandria ExtraBold" pitchFamily="2" charset="-78"/>
                <a:ea typeface="Calibri" panose="020F0502020204030204" pitchFamily="34" charset="0"/>
                <a:cs typeface="Alexandria ExtraBold" pitchFamily="2" charset="-78"/>
              </a:rPr>
              <a:t>السمات الشخصية الخمسة والعلامات التجارية</a:t>
            </a:r>
          </a:p>
          <a:p>
            <a:pPr marL="1371600" indent="-342900" algn="r" rtl="1">
              <a:lnSpc>
                <a:spcPct val="150000"/>
              </a:lnSpc>
              <a:buFont typeface="+mj-lt"/>
              <a:buAutoNum type="arabicPeriod"/>
            </a:pPr>
            <a:r>
              <a:rPr lang="ar-SA" sz="1200" b="1" dirty="0" smtClean="0">
                <a:solidFill>
                  <a:srgbClr val="C00000"/>
                </a:solidFill>
                <a:latin typeface="Alexandria ExtraBold" pitchFamily="2" charset="-78"/>
                <a:ea typeface="Calibri" panose="020F0502020204030204" pitchFamily="34" charset="0"/>
                <a:cs typeface="Alexandria ExtraBold" pitchFamily="2" charset="-78"/>
              </a:rPr>
              <a:t>السمات الشخصية الخمسة وأنواع الإعلانات</a:t>
            </a:r>
          </a:p>
          <a:p>
            <a:pPr marL="862013" indent="-234950" algn="r" rtl="1">
              <a:lnSpc>
                <a:spcPct val="150000"/>
              </a:lnSpc>
              <a:buFont typeface="Wingdings" panose="05000000000000000000" pitchFamily="2" charset="2"/>
              <a:buChar char="§"/>
            </a:pPr>
            <a:r>
              <a:rPr lang="ar-SA" sz="1600" b="1" dirty="0" smtClean="0">
                <a:solidFill>
                  <a:srgbClr val="002060"/>
                </a:solidFill>
                <a:latin typeface="Alexandria ExtraBold" pitchFamily="2" charset="-78"/>
                <a:cs typeface="Alexandria ExtraBold" pitchFamily="2" charset="-78"/>
              </a:rPr>
              <a:t>نظريات السمات الشخصية.</a:t>
            </a:r>
          </a:p>
          <a:p>
            <a:pPr marL="862013" indent="-234950" algn="r" rtl="1">
              <a:lnSpc>
                <a:spcPct val="150000"/>
              </a:lnSpc>
              <a:buFont typeface="Wingdings" panose="05000000000000000000" pitchFamily="2" charset="2"/>
              <a:buChar char="§"/>
            </a:pPr>
            <a:r>
              <a:rPr lang="ar-SA" sz="1600" b="1" dirty="0" smtClean="0">
                <a:solidFill>
                  <a:srgbClr val="002060"/>
                </a:solidFill>
                <a:latin typeface="Alexandria ExtraBold" pitchFamily="2" charset="-78"/>
                <a:cs typeface="Alexandria ExtraBold" pitchFamily="2" charset="-78"/>
              </a:rPr>
              <a:t>تتبع السلوكيات </a:t>
            </a:r>
            <a:r>
              <a:rPr lang="ar-SA" sz="1600" b="1" dirty="0">
                <a:solidFill>
                  <a:srgbClr val="002060"/>
                </a:solidFill>
                <a:latin typeface="Alexandria ExtraBold" pitchFamily="2" charset="-78"/>
                <a:cs typeface="Alexandria ExtraBold" pitchFamily="2" charset="-78"/>
              </a:rPr>
              <a:t>والسمات الشخصية.</a:t>
            </a:r>
          </a:p>
          <a:p>
            <a:pPr marL="862013" indent="-234950" algn="r" rtl="1">
              <a:lnSpc>
                <a:spcPct val="150000"/>
              </a:lnSpc>
              <a:buFont typeface="Wingdings" panose="05000000000000000000" pitchFamily="2" charset="2"/>
              <a:buChar char="§"/>
            </a:pPr>
            <a:r>
              <a:rPr lang="ar-SA" sz="1600" b="1" dirty="0">
                <a:solidFill>
                  <a:srgbClr val="002060"/>
                </a:solidFill>
                <a:latin typeface="Alexandria ExtraBold" pitchFamily="2" charset="-78"/>
                <a:cs typeface="Alexandria ExtraBold" pitchFamily="2" charset="-78"/>
              </a:rPr>
              <a:t>عناصر الاقناع والسمات الشخصية</a:t>
            </a:r>
            <a:r>
              <a:rPr lang="ar-SA" sz="1600" b="1" dirty="0" smtClean="0">
                <a:solidFill>
                  <a:srgbClr val="002060"/>
                </a:solidFill>
                <a:latin typeface="Alexandria ExtraBold" pitchFamily="2" charset="-78"/>
                <a:cs typeface="Alexandria ExtraBold" pitchFamily="2" charset="-78"/>
              </a:rPr>
              <a:t>.</a:t>
            </a:r>
            <a:endParaRPr lang="ar-SA" sz="1600" b="1" dirty="0">
              <a:solidFill>
                <a:srgbClr val="002060"/>
              </a:solidFill>
              <a:latin typeface="Alexandria ExtraBold" pitchFamily="2" charset="-78"/>
              <a:cs typeface="Alexandria ExtraBold" pitchFamily="2" charset="-78"/>
            </a:endParaRPr>
          </a:p>
          <a:p>
            <a:pPr marL="407988" indent="-293688" algn="r" rtl="1">
              <a:lnSpc>
                <a:spcPct val="150000"/>
              </a:lnSpc>
              <a:buFont typeface="Wingdings" panose="05000000000000000000" pitchFamily="2" charset="2"/>
              <a:buChar char="ü"/>
            </a:pPr>
            <a:r>
              <a:rPr lang="ar-EG"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b="1" dirty="0" smtClean="0">
              <a:solidFill>
                <a:srgbClr val="002060"/>
              </a:solidFill>
              <a:latin typeface="Alexandria ExtraBold" pitchFamily="2" charset="-78"/>
              <a:ea typeface="Calibri" panose="020F0502020204030204" pitchFamily="34" charset="0"/>
              <a:cs typeface="Alexandria ExtraBold" pitchFamily="2" charset="-78"/>
            </a:endParaRPr>
          </a:p>
          <a:p>
            <a:pPr marL="407988" indent="-293688" algn="r" rtl="1">
              <a:spcAft>
                <a:spcPts val="800"/>
              </a:spcAft>
              <a:buFont typeface="Wingdings" panose="05000000000000000000" pitchFamily="2" charset="2"/>
              <a:buChar char="ü"/>
            </a:pPr>
            <a:r>
              <a:rPr lang="ar-EG"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5" name="Rectangle 14"/>
          <p:cNvSpPr/>
          <p:nvPr/>
        </p:nvSpPr>
        <p:spPr>
          <a:xfrm>
            <a:off x="7081146" y="236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p:cNvSpPr txBox="1"/>
          <p:nvPr/>
        </p:nvSpPr>
        <p:spPr>
          <a:xfrm>
            <a:off x="7132042" y="23140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7" name="TextBox 16"/>
          <p:cNvSpPr txBox="1"/>
          <p:nvPr/>
        </p:nvSpPr>
        <p:spPr>
          <a:xfrm>
            <a:off x="7132042" y="501733"/>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13981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73630" y="1650209"/>
            <a:ext cx="9715500" cy="4591463"/>
          </a:xfrm>
          <a:prstGeom prst="roundRect">
            <a:avLst>
              <a:gd name="adj" fmla="val 6140"/>
            </a:avLst>
          </a:prstGeom>
          <a:solidFill>
            <a:srgbClr val="FBF5EA"/>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p:cNvPicPr>
            <a:picLocks noChangeAspect="1"/>
          </p:cNvPicPr>
          <p:nvPr/>
        </p:nvPicPr>
        <p:blipFill rotWithShape="1">
          <a:blip r:embed="rId3">
            <a:extLst>
              <a:ext uri="{28A0092B-C50C-407E-A947-70E740481C1C}">
                <a14:useLocalDpi xmlns:a14="http://schemas.microsoft.com/office/drawing/2010/main" val="0"/>
              </a:ext>
            </a:extLst>
          </a:blip>
          <a:srcRect l="6284" t="5253" r="2386" b="13071"/>
          <a:stretch/>
        </p:blipFill>
        <p:spPr>
          <a:xfrm>
            <a:off x="1371600" y="1753182"/>
            <a:ext cx="9436608" cy="440378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2" name="TextBox 11"/>
          <p:cNvSpPr txBox="1"/>
          <p:nvPr/>
        </p:nvSpPr>
        <p:spPr>
          <a:xfrm>
            <a:off x="3180525" y="91721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3180525" y="118753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6" name="Freeform 8"/>
          <p:cNvSpPr/>
          <p:nvPr/>
        </p:nvSpPr>
        <p:spPr>
          <a:xfrm>
            <a:off x="5654" y="5073374"/>
            <a:ext cx="1823146" cy="1784626"/>
          </a:xfrm>
          <a:custGeom>
            <a:avLst/>
            <a:gdLst/>
            <a:ahLst/>
            <a:cxnLst/>
            <a:rect l="l" t="t" r="r" b="b"/>
            <a:pathLst>
              <a:path w="2610837" h="2225739">
                <a:moveTo>
                  <a:pt x="0" y="0"/>
                </a:moveTo>
                <a:lnTo>
                  <a:pt x="2610837" y="0"/>
                </a:lnTo>
                <a:lnTo>
                  <a:pt x="2610837" y="2225739"/>
                </a:lnTo>
                <a:lnTo>
                  <a:pt x="0" y="2225739"/>
                </a:lnTo>
                <a:lnTo>
                  <a:pt x="0" y="0"/>
                </a:lnTo>
                <a:close/>
              </a:path>
            </a:pathLst>
          </a:custGeom>
          <a:blipFill>
            <a:blip r:embed="rId5">
              <a:extLst>
                <a:ext uri="{96DAC541-7B7A-43D3-8B79-37D633B846F1}">
                  <asvg:svgBlip xmlns:asvg="http://schemas.microsoft.com/office/drawing/2016/SVG/main" xmlns="" r:embed="rId13"/>
                </a:ext>
              </a:extLst>
            </a:blip>
            <a:stretch>
              <a:fillRect/>
            </a:stretch>
          </a:blipFill>
        </p:spPr>
      </p:sp>
    </p:spTree>
    <p:extLst>
      <p:ext uri="{BB962C8B-B14F-4D97-AF65-F5344CB8AC3E}">
        <p14:creationId xmlns:p14="http://schemas.microsoft.com/office/powerpoint/2010/main" val="7133069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067951" y="2058057"/>
            <a:ext cx="8933273" cy="421377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152357" y="2140042"/>
            <a:ext cx="8736037" cy="4062651"/>
          </a:xfrm>
          <a:prstGeom prst="rect">
            <a:avLst/>
          </a:prstGeom>
          <a:noFill/>
        </p:spPr>
        <p:txBody>
          <a:bodyPr wrap="square">
            <a:spAutoFit/>
          </a:bodyPr>
          <a:lstStyle/>
          <a:p>
            <a:pPr algn="r" rtl="1">
              <a:lnSpc>
                <a:spcPct val="150000"/>
              </a:lnSpc>
            </a:pPr>
            <a:r>
              <a:rPr lang="ar-SA" sz="1900" dirty="0" smtClean="0">
                <a:latin typeface="Alexandria SemiBold" pitchFamily="2" charset="-78"/>
                <a:cs typeface="Alexandria SemiBold" pitchFamily="2" charset="-78"/>
              </a:rPr>
              <a:t> </a:t>
            </a:r>
            <a:r>
              <a:rPr lang="ar-SA" sz="1700" b="1" dirty="0">
                <a:solidFill>
                  <a:srgbClr val="C00000"/>
                </a:solidFill>
                <a:latin typeface="Alexandria" pitchFamily="2" charset="-78"/>
                <a:cs typeface="Alexandria" pitchFamily="2" charset="-78"/>
              </a:rPr>
              <a:t>الاستهداف السيكولوجي </a:t>
            </a:r>
            <a:r>
              <a:rPr lang="en-US" sz="1700" dirty="0" smtClean="0">
                <a:latin typeface="Alexandria" pitchFamily="2" charset="-78"/>
                <a:cs typeface="Alexandria" pitchFamily="2" charset="-78"/>
              </a:rPr>
              <a:t>Psychological Targeting</a:t>
            </a:r>
            <a:r>
              <a:rPr lang="ar-SA" sz="1700" dirty="0">
                <a:latin typeface="Alexandria" pitchFamily="2" charset="-78"/>
                <a:cs typeface="Alexandria" pitchFamily="2" charset="-78"/>
              </a:rPr>
              <a:t> هو </a:t>
            </a:r>
            <a:r>
              <a:rPr lang="ar-SA" sz="1700" dirty="0" smtClean="0">
                <a:latin typeface="Alexandria" pitchFamily="2" charset="-78"/>
                <a:cs typeface="Alexandria" pitchFamily="2" charset="-78"/>
              </a:rPr>
              <a:t>أداة </a:t>
            </a:r>
            <a:r>
              <a:rPr lang="ar-SA" sz="1700" dirty="0">
                <a:latin typeface="Alexandria" pitchFamily="2" charset="-78"/>
                <a:cs typeface="Alexandria" pitchFamily="2" charset="-78"/>
              </a:rPr>
              <a:t>تسويقية حديثة </a:t>
            </a:r>
            <a:r>
              <a:rPr lang="ar-SA" sz="1700" dirty="0" smtClean="0">
                <a:latin typeface="Alexandria" pitchFamily="2" charset="-78"/>
                <a:cs typeface="Alexandria" pitchFamily="2" charset="-78"/>
              </a:rPr>
              <a:t>تهدف         إلى </a:t>
            </a:r>
            <a:r>
              <a:rPr lang="ar-SA" sz="1700" dirty="0">
                <a:latin typeface="Alexandria" pitchFamily="2" charset="-78"/>
                <a:cs typeface="Alexandria" pitchFamily="2" charset="-78"/>
              </a:rPr>
              <a:t>التأثير على سلوك الأفراد من خلال تخصيص الرسائل الإعلانية </a:t>
            </a:r>
            <a:r>
              <a:rPr lang="ar-SA" sz="1700" dirty="0" smtClean="0">
                <a:latin typeface="Alexandria" pitchFamily="2" charset="-78"/>
                <a:cs typeface="Alexandria" pitchFamily="2" charset="-78"/>
              </a:rPr>
              <a:t>وفقًا للخصائص </a:t>
            </a:r>
            <a:r>
              <a:rPr lang="ar-SA" sz="1700" dirty="0">
                <a:latin typeface="Alexandria" pitchFamily="2" charset="-78"/>
                <a:cs typeface="Alexandria" pitchFamily="2" charset="-78"/>
              </a:rPr>
              <a:t>النفسية </a:t>
            </a:r>
            <a:r>
              <a:rPr lang="ar-SA" sz="1700" dirty="0" smtClean="0">
                <a:latin typeface="Alexandria" pitchFamily="2" charset="-78"/>
                <a:cs typeface="Alexandria" pitchFamily="2" charset="-78"/>
              </a:rPr>
              <a:t>   لكل فرد. </a:t>
            </a:r>
            <a:r>
              <a:rPr lang="ar-SA" sz="1700" dirty="0">
                <a:latin typeface="Alexandria" pitchFamily="2" charset="-78"/>
                <a:cs typeface="Alexandria" pitchFamily="2" charset="-78"/>
              </a:rPr>
              <a:t>يعتمد هذا النوع من الاستهداف على تحليل البيانات الرقمية التي يتركها الأفراد أثناء تفاعلهم مع </a:t>
            </a:r>
            <a:r>
              <a:rPr lang="ar-SA" sz="1700" dirty="0" smtClean="0">
                <a:latin typeface="Alexandria" pitchFamily="2" charset="-78"/>
                <a:cs typeface="Alexandria" pitchFamily="2" charset="-78"/>
              </a:rPr>
              <a:t>منصات </a:t>
            </a:r>
            <a:r>
              <a:rPr lang="ar-SA" sz="1700" dirty="0">
                <a:latin typeface="Alexandria" pitchFamily="2" charset="-78"/>
                <a:cs typeface="Alexandria" pitchFamily="2" charset="-78"/>
              </a:rPr>
              <a:t>التواصل الاجتماعي والمواقع الإلكترونية، مما </a:t>
            </a:r>
            <a:r>
              <a:rPr lang="ar-SA" sz="1700" dirty="0" smtClean="0">
                <a:latin typeface="Alexandria" pitchFamily="2" charset="-78"/>
                <a:cs typeface="Alexandria" pitchFamily="2" charset="-78"/>
              </a:rPr>
              <a:t>يتيح </a:t>
            </a:r>
            <a:r>
              <a:rPr lang="ar-SA" sz="1700" dirty="0">
                <a:latin typeface="Alexandria" pitchFamily="2" charset="-78"/>
                <a:cs typeface="Alexandria" pitchFamily="2" charset="-78"/>
              </a:rPr>
              <a:t>للمسوقين </a:t>
            </a:r>
            <a:r>
              <a:rPr lang="ar-SA" sz="1700" dirty="0" smtClean="0">
                <a:latin typeface="Alexandria" pitchFamily="2" charset="-78"/>
                <a:cs typeface="Alexandria" pitchFamily="2" charset="-78"/>
              </a:rPr>
              <a:t>فهم دوافع </a:t>
            </a:r>
            <a:r>
              <a:rPr lang="ar-SA" sz="1700" dirty="0">
                <a:latin typeface="Alexandria" pitchFamily="2" charset="-78"/>
                <a:cs typeface="Alexandria" pitchFamily="2" charset="-78"/>
              </a:rPr>
              <a:t>وسلوكيات </a:t>
            </a:r>
            <a:r>
              <a:rPr lang="ar-SA" sz="1700" dirty="0" smtClean="0">
                <a:latin typeface="Alexandria" pitchFamily="2" charset="-78"/>
                <a:cs typeface="Alexandria" pitchFamily="2" charset="-78"/>
              </a:rPr>
              <a:t>المستهلكين بشكل أفضل.  </a:t>
            </a:r>
          </a:p>
          <a:p>
            <a:pPr algn="r" rtl="1">
              <a:lnSpc>
                <a:spcPct val="150000"/>
              </a:lnSpc>
            </a:pPr>
            <a:r>
              <a:rPr lang="ar-SA" sz="1700" dirty="0" smtClean="0">
                <a:latin typeface="Alexandria" pitchFamily="2" charset="-78"/>
                <a:cs typeface="Alexandria" pitchFamily="2" charset="-78"/>
              </a:rPr>
              <a:t>  في </a:t>
            </a:r>
            <a:r>
              <a:rPr lang="ar-SA" sz="1700" dirty="0">
                <a:latin typeface="Alexandria" pitchFamily="2" charset="-78"/>
                <a:cs typeface="Alexandria" pitchFamily="2" charset="-78"/>
              </a:rPr>
              <a:t>ظل المنافسة المتزايدة وتتنوع الخيارات المتاحة أمام المستهلكين، أصبح من الضروري أن تتبنى الشركات استراتيجيات تستند إلى علم النفس لفهم سلوك المستهلك بشكل أفضل. </a:t>
            </a:r>
            <a:r>
              <a:rPr lang="ar-SA" sz="1700" dirty="0" smtClean="0">
                <a:latin typeface="Alexandria" pitchFamily="2" charset="-78"/>
                <a:cs typeface="Alexandria" pitchFamily="2" charset="-78"/>
              </a:rPr>
              <a:t>تعتبر السمات </a:t>
            </a:r>
            <a:r>
              <a:rPr lang="ar-SA" sz="1700" dirty="0">
                <a:latin typeface="Alexandria" pitchFamily="2" charset="-78"/>
                <a:cs typeface="Alexandria" pitchFamily="2" charset="-78"/>
              </a:rPr>
              <a:t>الشخصية من الموضوعات </a:t>
            </a:r>
            <a:r>
              <a:rPr lang="ar-SA" sz="1700" dirty="0" smtClean="0">
                <a:latin typeface="Alexandria" pitchFamily="2" charset="-78"/>
                <a:cs typeface="Alexandria" pitchFamily="2" charset="-78"/>
              </a:rPr>
              <a:t>المحورية </a:t>
            </a:r>
            <a:r>
              <a:rPr lang="ar-SA" sz="1700" dirty="0">
                <a:latin typeface="Alexandria" pitchFamily="2" charset="-78"/>
                <a:cs typeface="Alexandria" pitchFamily="2" charset="-78"/>
              </a:rPr>
              <a:t>في علم النفس، حيث تساعد على فهم سلوك الأفراد وتوجهاتهم. </a:t>
            </a:r>
            <a:r>
              <a:rPr lang="ar-SA" sz="1700" dirty="0" smtClean="0">
                <a:latin typeface="Alexandria" pitchFamily="2" charset="-78"/>
                <a:cs typeface="Alexandria" pitchFamily="2" charset="-78"/>
              </a:rPr>
              <a:t>تم </a:t>
            </a:r>
            <a:r>
              <a:rPr lang="ar-SA" sz="1700" dirty="0">
                <a:latin typeface="Alexandria" pitchFamily="2" charset="-78"/>
                <a:cs typeface="Alexandria" pitchFamily="2" charset="-78"/>
              </a:rPr>
              <a:t>تطوير </a:t>
            </a:r>
            <a:r>
              <a:rPr lang="ar-SA" sz="1700" dirty="0" smtClean="0">
                <a:latin typeface="Alexandria" pitchFamily="2" charset="-78"/>
                <a:cs typeface="Alexandria" pitchFamily="2" charset="-78"/>
              </a:rPr>
              <a:t>نموذج "العوامل </a:t>
            </a:r>
            <a:r>
              <a:rPr lang="ar-SA" sz="1700" dirty="0">
                <a:latin typeface="Alexandria" pitchFamily="2" charset="-78"/>
                <a:cs typeface="Alexandria" pitchFamily="2" charset="-78"/>
              </a:rPr>
              <a:t>الخمس </a:t>
            </a:r>
            <a:r>
              <a:rPr lang="ar-SA" sz="1700" dirty="0" smtClean="0">
                <a:latin typeface="Alexandria" pitchFamily="2" charset="-78"/>
                <a:cs typeface="Alexandria" pitchFamily="2" charset="-78"/>
              </a:rPr>
              <a:t>الكبرى“</a:t>
            </a:r>
            <a:r>
              <a:rPr lang="en-US" sz="1700" dirty="0">
                <a:latin typeface="Alexandria" pitchFamily="2" charset="-78"/>
                <a:cs typeface="Alexandria" pitchFamily="2" charset="-78"/>
              </a:rPr>
              <a:t>Big Five Personality Traits</a:t>
            </a:r>
            <a:r>
              <a:rPr lang="en-US" sz="1700" dirty="0" smtClean="0">
                <a:latin typeface="Alexandria" pitchFamily="2" charset="-78"/>
                <a:cs typeface="Alexandria" pitchFamily="2" charset="-78"/>
              </a:rPr>
              <a:t>”</a:t>
            </a:r>
            <a:r>
              <a:rPr lang="ar-SA" sz="1700" dirty="0">
                <a:latin typeface="Alexandria" pitchFamily="2" charset="-78"/>
                <a:cs typeface="Alexandria" pitchFamily="2" charset="-78"/>
              </a:rPr>
              <a:t> في التسعينات،</a:t>
            </a:r>
            <a:r>
              <a:rPr lang="en-US" sz="1700" dirty="0" smtClean="0">
                <a:latin typeface="Alexandria" pitchFamily="2" charset="-78"/>
                <a:cs typeface="Alexandria" pitchFamily="2" charset="-78"/>
              </a:rPr>
              <a:t> </a:t>
            </a:r>
            <a:r>
              <a:rPr lang="ar-SA" sz="1700" dirty="0">
                <a:latin typeface="Alexandria" pitchFamily="2" charset="-78"/>
                <a:cs typeface="Alexandria" pitchFamily="2" charset="-78"/>
              </a:rPr>
              <a:t>والذي يجمع بين مجموعة من السمات الشخصية الأساسية</a:t>
            </a:r>
            <a:r>
              <a:rPr lang="ar-SA" sz="1700" dirty="0" smtClean="0">
                <a:latin typeface="Alexandria" pitchFamily="2" charset="-78"/>
                <a:cs typeface="Alexandria" pitchFamily="2" charset="-78"/>
              </a:rPr>
              <a:t>.    </a:t>
            </a:r>
            <a:endParaRPr lang="ar-SA" sz="17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1432571" y="16363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p:cNvSpPr txBox="1"/>
          <p:nvPr/>
        </p:nvSpPr>
        <p:spPr>
          <a:xfrm>
            <a:off x="1483467" y="16309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516125" y="188493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C7D257D7-D9C6-8F63-F8F8-E2BE53F2E2DB}"/>
              </a:ext>
            </a:extLst>
          </p:cNvPr>
          <p:cNvSpPr txBox="1"/>
          <p:nvPr/>
        </p:nvSpPr>
        <p:spPr>
          <a:xfrm>
            <a:off x="9538964" y="1180112"/>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
        <p:nvSpPr>
          <p:cNvPr id="11" name="Freeform 4"/>
          <p:cNvSpPr/>
          <p:nvPr/>
        </p:nvSpPr>
        <p:spPr>
          <a:xfrm>
            <a:off x="-224971" y="5880295"/>
            <a:ext cx="4712566" cy="1209234"/>
          </a:xfrm>
          <a:custGeom>
            <a:avLst/>
            <a:gdLst/>
            <a:ahLst/>
            <a:cxnLst/>
            <a:rect l="l" t="t" r="r" b="b"/>
            <a:pathLst>
              <a:path w="11075306" h="2700190">
                <a:moveTo>
                  <a:pt x="0" y="0"/>
                </a:moveTo>
                <a:lnTo>
                  <a:pt x="11075306" y="0"/>
                </a:lnTo>
                <a:lnTo>
                  <a:pt x="11075306" y="2700190"/>
                </a:lnTo>
                <a:lnTo>
                  <a:pt x="0" y="2700190"/>
                </a:lnTo>
                <a:lnTo>
                  <a:pt x="0" y="0"/>
                </a:lnTo>
                <a:close/>
              </a:path>
            </a:pathLst>
          </a:custGeom>
          <a:blipFill>
            <a:blip r:embed="rId4"/>
            <a:stretch>
              <a:fillRect l="-4454" t="-75816" r="-7074" b="-128962"/>
            </a:stretch>
          </a:blipFill>
        </p:spPr>
      </p:sp>
      <p:pic>
        <p:nvPicPr>
          <p:cNvPr id="16" name="Picture 15"/>
          <p:cNvPicPr>
            <a:picLocks noChangeAspect="1"/>
          </p:cNvPicPr>
          <p:nvPr/>
        </p:nvPicPr>
        <p:blipFill rotWithShape="1">
          <a:blip r:embed="rId5">
            <a:clrChange>
              <a:clrFrom>
                <a:srgbClr val="D5DDE8"/>
              </a:clrFrom>
              <a:clrTo>
                <a:srgbClr val="D5DDE8">
                  <a:alpha val="0"/>
                </a:srgbClr>
              </a:clrTo>
            </a:clrChange>
            <a:extLst>
              <a:ext uri="{28A0092B-C50C-407E-A947-70E740481C1C}">
                <a14:useLocalDpi xmlns:a14="http://schemas.microsoft.com/office/drawing/2010/main" val="0"/>
              </a:ext>
            </a:extLst>
          </a:blip>
          <a:srcRect r="48601"/>
          <a:stretch/>
        </p:blipFill>
        <p:spPr>
          <a:xfrm>
            <a:off x="-20673" y="3117194"/>
            <a:ext cx="2046421" cy="2095500"/>
          </a:xfrm>
          <a:prstGeom prst="rect">
            <a:avLst/>
          </a:prstGeom>
        </p:spPr>
      </p:pic>
    </p:spTree>
    <p:extLst>
      <p:ext uri="{BB962C8B-B14F-4D97-AF65-F5344CB8AC3E}">
        <p14:creationId xmlns:p14="http://schemas.microsoft.com/office/powerpoint/2010/main" val="34279788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011680" y="2128455"/>
            <a:ext cx="8567225" cy="399711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053884" y="2109085"/>
            <a:ext cx="8455974" cy="4016484"/>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تكمن أهمية الاستهداف السيكولوجي في:</a:t>
            </a:r>
            <a:endParaRPr lang="ar-SA" sz="1700" dirty="0">
              <a:solidFill>
                <a:srgbClr val="C00000"/>
              </a:solidFill>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rgbClr val="880002"/>
                </a:solidFill>
                <a:latin typeface="Alexandria" pitchFamily="2" charset="-78"/>
                <a:cs typeface="Alexandria" pitchFamily="2" charset="-78"/>
              </a:rPr>
              <a:t>تحسين التخصيص: </a:t>
            </a:r>
            <a:r>
              <a:rPr lang="ar-SA" sz="1700" dirty="0" smtClean="0">
                <a:latin typeface="Alexandria" pitchFamily="2" charset="-78"/>
                <a:cs typeface="Alexandria" pitchFamily="2" charset="-78"/>
              </a:rPr>
              <a:t>يساعد </a:t>
            </a:r>
            <a:r>
              <a:rPr lang="ar-SA" sz="1700" dirty="0">
                <a:latin typeface="Alexandria" pitchFamily="2" charset="-78"/>
                <a:cs typeface="Alexandria" pitchFamily="2" charset="-78"/>
              </a:rPr>
              <a:t>الاستهداف السيكولوجي على تخصيص الرسائل الإعلانية لتتناسب مع اهتمامات واحتياجات الجمهور </a:t>
            </a:r>
            <a:r>
              <a:rPr lang="ar-SA" sz="1700" dirty="0" smtClean="0">
                <a:latin typeface="Alexandria" pitchFamily="2" charset="-78"/>
                <a:cs typeface="Alexandria" pitchFamily="2" charset="-78"/>
              </a:rPr>
              <a:t>المستهدف، بحيث يتم تخصيص رسائل تُناسب كل فئة، </a:t>
            </a:r>
            <a:r>
              <a:rPr lang="ar-SA" sz="1700" dirty="0">
                <a:latin typeface="Alexandria" pitchFamily="2" charset="-78"/>
                <a:cs typeface="Alexandria" pitchFamily="2" charset="-78"/>
              </a:rPr>
              <a:t>مما يعزز من رضاهم عن المنتج أو الخدمة.</a:t>
            </a:r>
          </a:p>
          <a:p>
            <a:pPr marL="342900" indent="-342900" algn="r" rtl="1">
              <a:lnSpc>
                <a:spcPct val="150000"/>
              </a:lnSpc>
              <a:buFont typeface="+mj-lt"/>
              <a:buAutoNum type="arabicPeriod"/>
            </a:pPr>
            <a:r>
              <a:rPr lang="ar-SA" sz="1700" dirty="0" smtClean="0">
                <a:solidFill>
                  <a:srgbClr val="880002"/>
                </a:solidFill>
                <a:latin typeface="Alexandria" pitchFamily="2" charset="-78"/>
                <a:cs typeface="Alexandria" pitchFamily="2" charset="-78"/>
              </a:rPr>
              <a:t>زيادة </a:t>
            </a:r>
            <a:r>
              <a:rPr lang="ar-SA" sz="1700" dirty="0">
                <a:solidFill>
                  <a:srgbClr val="880002"/>
                </a:solidFill>
                <a:latin typeface="Alexandria" pitchFamily="2" charset="-78"/>
                <a:cs typeface="Alexandria" pitchFamily="2" charset="-78"/>
              </a:rPr>
              <a:t>فعالية </a:t>
            </a:r>
            <a:r>
              <a:rPr lang="ar-SA" sz="1700" dirty="0" smtClean="0">
                <a:solidFill>
                  <a:srgbClr val="880002"/>
                </a:solidFill>
                <a:latin typeface="Alexandria" pitchFamily="2" charset="-78"/>
                <a:cs typeface="Alexandria" pitchFamily="2" charset="-78"/>
              </a:rPr>
              <a:t>الحملات</a:t>
            </a:r>
            <a:r>
              <a:rPr lang="ar-SA" sz="1700" dirty="0" smtClean="0">
                <a:latin typeface="Alexandria" pitchFamily="2" charset="-78"/>
                <a:cs typeface="Alexandria" pitchFamily="2" charset="-78"/>
              </a:rPr>
              <a:t>: من </a:t>
            </a:r>
            <a:r>
              <a:rPr lang="ar-SA" sz="1700" dirty="0">
                <a:latin typeface="Alexandria" pitchFamily="2" charset="-78"/>
                <a:cs typeface="Alexandria" pitchFamily="2" charset="-78"/>
              </a:rPr>
              <a:t>خلال فهم السمات النفسية والسلوكية للمستهلكين، يمكن للمسوقين تصميم </a:t>
            </a:r>
            <a:r>
              <a:rPr lang="ar-SA" sz="1700" dirty="0" smtClean="0">
                <a:latin typeface="Alexandria" pitchFamily="2" charset="-78"/>
                <a:cs typeface="Alexandria" pitchFamily="2" charset="-78"/>
              </a:rPr>
              <a:t>حملات تسويقية </a:t>
            </a:r>
            <a:r>
              <a:rPr lang="ar-SA" sz="1700" dirty="0">
                <a:latin typeface="Alexandria" pitchFamily="2" charset="-78"/>
                <a:cs typeface="Alexandria" pitchFamily="2" charset="-78"/>
              </a:rPr>
              <a:t>أكثر </a:t>
            </a:r>
            <a:r>
              <a:rPr lang="ar-SA" sz="1700" dirty="0" smtClean="0">
                <a:latin typeface="Alexandria" pitchFamily="2" charset="-78"/>
                <a:cs typeface="Alexandria" pitchFamily="2" charset="-78"/>
              </a:rPr>
              <a:t>فعالية مقارنة بالاستهداف بالطرق </a:t>
            </a:r>
            <a:r>
              <a:rPr lang="ar-SA" sz="1700" dirty="0">
                <a:latin typeface="Alexandria" pitchFamily="2" charset="-78"/>
                <a:cs typeface="Alexandria" pitchFamily="2" charset="-78"/>
              </a:rPr>
              <a:t>التقليدية</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a:pPr>
            <a:r>
              <a:rPr lang="ar-SA" sz="1700" dirty="0">
                <a:solidFill>
                  <a:srgbClr val="880002"/>
                </a:solidFill>
                <a:latin typeface="Alexandria" pitchFamily="2" charset="-78"/>
                <a:cs typeface="Alexandria" pitchFamily="2" charset="-78"/>
              </a:rPr>
              <a:t>تعزيز التفاعل: </a:t>
            </a:r>
            <a:r>
              <a:rPr lang="ar-SA" sz="1700" dirty="0">
                <a:latin typeface="Alexandria" pitchFamily="2" charset="-78"/>
                <a:cs typeface="Alexandria" pitchFamily="2" charset="-78"/>
              </a:rPr>
              <a:t>يسهم الاستهداف السيكولوجي في تحسين جودة التفاعل بين العلامة التجارية </a:t>
            </a:r>
            <a:r>
              <a:rPr lang="ar-SA" sz="1700" dirty="0" smtClean="0">
                <a:latin typeface="Alexandria" pitchFamily="2" charset="-78"/>
                <a:cs typeface="Alexandria" pitchFamily="2" charset="-78"/>
              </a:rPr>
              <a:t>والجمهور ، حيث يتم بتحفيزهم على التفاعل مع المحتوى. فعندما </a:t>
            </a:r>
            <a:r>
              <a:rPr lang="ar-SA" sz="1700" dirty="0">
                <a:latin typeface="Alexandria" pitchFamily="2" charset="-78"/>
                <a:cs typeface="Alexandria" pitchFamily="2" charset="-78"/>
              </a:rPr>
              <a:t>يشعر المستهلكون بأن الرسائل مخصصة لهم، فإنهم يكونون أكثر ا</a:t>
            </a:r>
            <a:r>
              <a:rPr lang="ar-SA" sz="1700" dirty="0" smtClean="0">
                <a:latin typeface="Alexandria" pitchFamily="2" charset="-78"/>
                <a:cs typeface="Alexandria" pitchFamily="2" charset="-78"/>
              </a:rPr>
              <a:t>ستجابة </a:t>
            </a:r>
            <a:r>
              <a:rPr lang="ar-SA" sz="1700" dirty="0">
                <a:latin typeface="Alexandria" pitchFamily="2" charset="-78"/>
                <a:cs typeface="Alexandria" pitchFamily="2" charset="-78"/>
              </a:rPr>
              <a:t>بشكل إيجابي</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1425344" y="163185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p:cNvSpPr txBox="1"/>
          <p:nvPr/>
        </p:nvSpPr>
        <p:spPr>
          <a:xfrm>
            <a:off x="1467142" y="1679921"/>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532464" y="1933921"/>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C7D257D7-D9C6-8F63-F8F8-E2BE53F2E2DB}"/>
              </a:ext>
            </a:extLst>
          </p:cNvPr>
          <p:cNvSpPr txBox="1"/>
          <p:nvPr/>
        </p:nvSpPr>
        <p:spPr>
          <a:xfrm>
            <a:off x="9538964" y="1180112"/>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
        <p:nvSpPr>
          <p:cNvPr id="11" name="Freeform 4"/>
          <p:cNvSpPr/>
          <p:nvPr/>
        </p:nvSpPr>
        <p:spPr>
          <a:xfrm>
            <a:off x="-274219" y="5959927"/>
            <a:ext cx="5388429" cy="1152826"/>
          </a:xfrm>
          <a:custGeom>
            <a:avLst/>
            <a:gdLst/>
            <a:ahLst/>
            <a:cxnLst/>
            <a:rect l="l" t="t" r="r" b="b"/>
            <a:pathLst>
              <a:path w="11075306" h="2700190">
                <a:moveTo>
                  <a:pt x="0" y="0"/>
                </a:moveTo>
                <a:lnTo>
                  <a:pt x="11075306" y="0"/>
                </a:lnTo>
                <a:lnTo>
                  <a:pt x="11075306" y="2700190"/>
                </a:lnTo>
                <a:lnTo>
                  <a:pt x="0" y="2700190"/>
                </a:lnTo>
                <a:lnTo>
                  <a:pt x="0" y="0"/>
                </a:lnTo>
                <a:close/>
              </a:path>
            </a:pathLst>
          </a:custGeom>
          <a:blipFill>
            <a:blip r:embed="rId4"/>
            <a:stretch>
              <a:fillRect l="-4454" t="-75816" r="-7074" b="-128962"/>
            </a:stretch>
          </a:blipFill>
        </p:spPr>
      </p:sp>
      <p:sp>
        <p:nvSpPr>
          <p:cNvPr id="19" name="Freeform 2"/>
          <p:cNvSpPr/>
          <p:nvPr/>
        </p:nvSpPr>
        <p:spPr>
          <a:xfrm>
            <a:off x="-91124" y="3759407"/>
            <a:ext cx="2511119" cy="2033458"/>
          </a:xfrm>
          <a:custGeom>
            <a:avLst/>
            <a:gdLst/>
            <a:ahLst/>
            <a:cxnLst/>
            <a:rect l="l" t="t" r="r" b="b"/>
            <a:pathLst>
              <a:path w="4353235" h="2900343">
                <a:moveTo>
                  <a:pt x="0" y="0"/>
                </a:moveTo>
                <a:lnTo>
                  <a:pt x="4353235" y="0"/>
                </a:lnTo>
                <a:lnTo>
                  <a:pt x="4353235" y="2900343"/>
                </a:lnTo>
                <a:lnTo>
                  <a:pt x="0" y="2900343"/>
                </a:lnTo>
                <a:lnTo>
                  <a:pt x="0" y="0"/>
                </a:lnTo>
                <a:close/>
              </a:path>
            </a:pathLst>
          </a:custGeom>
          <a:blipFill>
            <a:blip r:embed="rId5"/>
            <a:stretch>
              <a:fillRect/>
            </a:stretch>
          </a:blipFill>
        </p:spPr>
      </p:sp>
    </p:spTree>
    <p:extLst>
      <p:ext uri="{BB962C8B-B14F-4D97-AF65-F5344CB8AC3E}">
        <p14:creationId xmlns:p14="http://schemas.microsoft.com/office/powerpoint/2010/main" val="24073752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957942" y="2128455"/>
            <a:ext cx="9043282" cy="4164176"/>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925285" y="2194820"/>
            <a:ext cx="8892532" cy="4016484"/>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u="sng" dirty="0" smtClean="0">
                <a:solidFill>
                  <a:srgbClr val="C00000"/>
                </a:solidFill>
                <a:latin typeface="Alexandria" pitchFamily="2" charset="-78"/>
                <a:cs typeface="Alexandria" pitchFamily="2" charset="-78"/>
              </a:rPr>
              <a:t>أهمية الاستهداف السيكولوجي</a:t>
            </a:r>
            <a:r>
              <a:rPr lang="ar-SA" sz="1700" dirty="0" smtClean="0">
                <a:solidFill>
                  <a:srgbClr val="C00000"/>
                </a:solidFill>
                <a:latin typeface="Alexandria" pitchFamily="2" charset="-78"/>
                <a:cs typeface="Alexandria" pitchFamily="2" charset="-78"/>
              </a:rPr>
              <a:t>:</a:t>
            </a:r>
            <a:endParaRPr lang="ar-SA" sz="1700" dirty="0">
              <a:latin typeface="Alexandria" pitchFamily="2" charset="-78"/>
              <a:cs typeface="Alexandria" pitchFamily="2" charset="-78"/>
            </a:endParaRPr>
          </a:p>
          <a:p>
            <a:pPr marL="342900" indent="-342900" algn="r" rtl="1">
              <a:lnSpc>
                <a:spcPct val="150000"/>
              </a:lnSpc>
              <a:buFont typeface="+mj-lt"/>
              <a:buAutoNum type="arabicPeriod" startAt="4"/>
            </a:pPr>
            <a:r>
              <a:rPr lang="ar-SA" sz="1700" dirty="0" smtClean="0">
                <a:solidFill>
                  <a:srgbClr val="880002"/>
                </a:solidFill>
                <a:latin typeface="Alexandria" pitchFamily="2" charset="-78"/>
                <a:cs typeface="Alexandria" pitchFamily="2" charset="-78"/>
              </a:rPr>
              <a:t>زيادة </a:t>
            </a:r>
            <a:r>
              <a:rPr lang="ar-SA" sz="1700" dirty="0">
                <a:solidFill>
                  <a:srgbClr val="880002"/>
                </a:solidFill>
                <a:latin typeface="Alexandria" pitchFamily="2" charset="-78"/>
                <a:cs typeface="Alexandria" pitchFamily="2" charset="-78"/>
              </a:rPr>
              <a:t>الولاء للعلامة </a:t>
            </a:r>
            <a:r>
              <a:rPr lang="ar-SA" sz="1700" dirty="0" smtClean="0">
                <a:solidFill>
                  <a:srgbClr val="880002"/>
                </a:solidFill>
                <a:latin typeface="Alexandria" pitchFamily="2" charset="-78"/>
                <a:cs typeface="Alexandria" pitchFamily="2" charset="-78"/>
              </a:rPr>
              <a:t>التجارية: </a:t>
            </a:r>
            <a:r>
              <a:rPr lang="ar-SA" sz="1700" dirty="0" smtClean="0">
                <a:latin typeface="Alexandria" pitchFamily="2" charset="-78"/>
                <a:cs typeface="Alexandria" pitchFamily="2" charset="-78"/>
              </a:rPr>
              <a:t>عندما </a:t>
            </a:r>
            <a:r>
              <a:rPr lang="ar-SA" sz="1700" dirty="0">
                <a:latin typeface="Alexandria" pitchFamily="2" charset="-78"/>
                <a:cs typeface="Alexandria" pitchFamily="2" charset="-78"/>
              </a:rPr>
              <a:t>يتمكن المستهلكون من التعرف على أنفسهم في الرسائل الإعلانية، فإن ذلك يعزز شعورهم بالارتباط بالعلامة التجارية، مما يؤدي إلى زيادة الولاء والثقة.</a:t>
            </a:r>
          </a:p>
          <a:p>
            <a:pPr marL="342900" indent="-342900" algn="r" rtl="1">
              <a:lnSpc>
                <a:spcPct val="150000"/>
              </a:lnSpc>
              <a:buFont typeface="+mj-lt"/>
              <a:buAutoNum type="arabicPeriod" startAt="4"/>
            </a:pPr>
            <a:r>
              <a:rPr lang="ar-SA" sz="1700" dirty="0" smtClean="0">
                <a:solidFill>
                  <a:srgbClr val="880002"/>
                </a:solidFill>
                <a:latin typeface="Alexandria" pitchFamily="2" charset="-78"/>
                <a:cs typeface="Alexandria" pitchFamily="2" charset="-78"/>
              </a:rPr>
              <a:t>توقع </a:t>
            </a:r>
            <a:r>
              <a:rPr lang="ar-SA" sz="1700" dirty="0">
                <a:solidFill>
                  <a:srgbClr val="880002"/>
                </a:solidFill>
                <a:latin typeface="Alexandria" pitchFamily="2" charset="-78"/>
                <a:cs typeface="Alexandria" pitchFamily="2" charset="-78"/>
              </a:rPr>
              <a:t>سلوك </a:t>
            </a:r>
            <a:r>
              <a:rPr lang="ar-SA" sz="1700" dirty="0" smtClean="0">
                <a:solidFill>
                  <a:srgbClr val="880002"/>
                </a:solidFill>
                <a:latin typeface="Alexandria" pitchFamily="2" charset="-78"/>
                <a:cs typeface="Alexandria" pitchFamily="2" charset="-78"/>
              </a:rPr>
              <a:t>المستهلك</a:t>
            </a:r>
            <a:r>
              <a:rPr lang="ar-SA" sz="1700" dirty="0" smtClean="0">
                <a:latin typeface="Alexandria" pitchFamily="2" charset="-78"/>
                <a:cs typeface="Alexandria" pitchFamily="2" charset="-78"/>
              </a:rPr>
              <a:t>: يساعد </a:t>
            </a:r>
            <a:r>
              <a:rPr lang="ar-SA" sz="1700" dirty="0">
                <a:latin typeface="Alexandria" pitchFamily="2" charset="-78"/>
                <a:cs typeface="Alexandria" pitchFamily="2" charset="-78"/>
              </a:rPr>
              <a:t>الاستهداف السيكولوجي في </a:t>
            </a:r>
            <a:r>
              <a:rPr lang="ar-SA" sz="1700" dirty="0" smtClean="0">
                <a:latin typeface="Alexandria" pitchFamily="2" charset="-78"/>
                <a:cs typeface="Alexandria" pitchFamily="2" charset="-78"/>
              </a:rPr>
              <a:t>التنبؤ بسلوك </a:t>
            </a:r>
            <a:r>
              <a:rPr lang="ar-SA" sz="1700" dirty="0">
                <a:latin typeface="Alexandria" pitchFamily="2" charset="-78"/>
                <a:cs typeface="Alexandria" pitchFamily="2" charset="-78"/>
              </a:rPr>
              <a:t>المستهلكين من خلال تحليل أنماطهم النفسية. هذا يمكن الشركات من اتخاذ قرارات استراتيجية أكثر ذكاءً في الوقت المناسب.</a:t>
            </a:r>
          </a:p>
          <a:p>
            <a:pPr marL="342900" indent="-342900" algn="r" rtl="1">
              <a:lnSpc>
                <a:spcPct val="150000"/>
              </a:lnSpc>
              <a:buFont typeface="+mj-lt"/>
              <a:buAutoNum type="arabicPeriod" startAt="4"/>
            </a:pPr>
            <a:r>
              <a:rPr lang="ar-SA" sz="1700" dirty="0" smtClean="0">
                <a:solidFill>
                  <a:srgbClr val="880002"/>
                </a:solidFill>
                <a:latin typeface="Alexandria" pitchFamily="2" charset="-78"/>
                <a:cs typeface="Alexandria" pitchFamily="2" charset="-78"/>
              </a:rPr>
              <a:t>تحسين </a:t>
            </a:r>
            <a:r>
              <a:rPr lang="ar-SA" sz="1700" dirty="0">
                <a:solidFill>
                  <a:srgbClr val="880002"/>
                </a:solidFill>
                <a:latin typeface="Alexandria" pitchFamily="2" charset="-78"/>
                <a:cs typeface="Alexandria" pitchFamily="2" charset="-78"/>
              </a:rPr>
              <a:t>عائد الاستثمار </a:t>
            </a:r>
            <a:r>
              <a:rPr lang="en-US" sz="1700" dirty="0" smtClean="0">
                <a:solidFill>
                  <a:srgbClr val="880002"/>
                </a:solidFill>
                <a:latin typeface="Alexandria" pitchFamily="2" charset="-78"/>
                <a:cs typeface="Alexandria" pitchFamily="2" charset="-78"/>
              </a:rPr>
              <a:t>ROI</a:t>
            </a:r>
            <a:r>
              <a:rPr lang="ar-SA" sz="1700" dirty="0" smtClean="0">
                <a:solidFill>
                  <a:srgbClr val="880002"/>
                </a:solidFill>
                <a:latin typeface="Alexandria" pitchFamily="2" charset="-78"/>
                <a:cs typeface="Alexandria" pitchFamily="2" charset="-78"/>
              </a:rPr>
              <a:t>: </a:t>
            </a:r>
            <a:r>
              <a:rPr lang="ar-SA" sz="1700" dirty="0" smtClean="0">
                <a:latin typeface="Alexandria" pitchFamily="2" charset="-78"/>
                <a:cs typeface="Alexandria" pitchFamily="2" charset="-78"/>
              </a:rPr>
              <a:t>باستخدام استراتيجيات تستند على </a:t>
            </a:r>
            <a:r>
              <a:rPr lang="ar-SA" sz="1700" dirty="0">
                <a:latin typeface="Alexandria" pitchFamily="2" charset="-78"/>
                <a:cs typeface="Alexandria" pitchFamily="2" charset="-78"/>
              </a:rPr>
              <a:t>الاستهداف السيكولوجي، يمكن للمسوقين </a:t>
            </a:r>
            <a:r>
              <a:rPr lang="ar-SA" sz="1700" dirty="0" smtClean="0">
                <a:latin typeface="Alexandria" pitchFamily="2" charset="-78"/>
                <a:cs typeface="Alexandria" pitchFamily="2" charset="-78"/>
              </a:rPr>
              <a:t>تحقيق أفضل عائد استثمار في الحملات التسويقية. فالرسائل </a:t>
            </a:r>
            <a:r>
              <a:rPr lang="ar-SA" sz="1700" dirty="0">
                <a:latin typeface="Alexandria" pitchFamily="2" charset="-78"/>
                <a:cs typeface="Alexandria" pitchFamily="2" charset="-78"/>
              </a:rPr>
              <a:t>الأكثر دقة تؤدي إلى معدلات تحويل أفضل وتكاليف أقل في اكتساب </a:t>
            </a:r>
            <a:r>
              <a:rPr lang="ar-SA" sz="1700" dirty="0" smtClean="0">
                <a:latin typeface="Alexandria" pitchFamily="2" charset="-78"/>
                <a:cs typeface="Alexandria" pitchFamily="2" charset="-78"/>
              </a:rPr>
              <a:t>العملاء.</a:t>
            </a:r>
            <a:endParaRPr lang="ar-SA" sz="17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1425344" y="163185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p:cNvSpPr txBox="1"/>
          <p:nvPr/>
        </p:nvSpPr>
        <p:spPr>
          <a:xfrm>
            <a:off x="1467142" y="1679921"/>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532464" y="1933921"/>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C7D257D7-D9C6-8F63-F8F8-E2BE53F2E2DB}"/>
              </a:ext>
            </a:extLst>
          </p:cNvPr>
          <p:cNvSpPr txBox="1"/>
          <p:nvPr/>
        </p:nvSpPr>
        <p:spPr>
          <a:xfrm>
            <a:off x="9538964" y="1180112"/>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
        <p:nvSpPr>
          <p:cNvPr id="11" name="Freeform 4"/>
          <p:cNvSpPr/>
          <p:nvPr/>
        </p:nvSpPr>
        <p:spPr>
          <a:xfrm>
            <a:off x="-274219" y="5959927"/>
            <a:ext cx="5388429" cy="1152826"/>
          </a:xfrm>
          <a:custGeom>
            <a:avLst/>
            <a:gdLst/>
            <a:ahLst/>
            <a:cxnLst/>
            <a:rect l="l" t="t" r="r" b="b"/>
            <a:pathLst>
              <a:path w="11075306" h="2700190">
                <a:moveTo>
                  <a:pt x="0" y="0"/>
                </a:moveTo>
                <a:lnTo>
                  <a:pt x="11075306" y="0"/>
                </a:lnTo>
                <a:lnTo>
                  <a:pt x="11075306" y="2700190"/>
                </a:lnTo>
                <a:lnTo>
                  <a:pt x="0" y="2700190"/>
                </a:lnTo>
                <a:lnTo>
                  <a:pt x="0" y="0"/>
                </a:lnTo>
                <a:close/>
              </a:path>
            </a:pathLst>
          </a:custGeom>
          <a:blipFill>
            <a:blip r:embed="rId4"/>
            <a:stretch>
              <a:fillRect l="-4454" t="-75816" r="-7074" b="-128962"/>
            </a:stretch>
          </a:blipFill>
        </p:spPr>
      </p:sp>
      <p:pic>
        <p:nvPicPr>
          <p:cNvPr id="18" name="Picture 17"/>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1231" t="56318" r="85112" b="19801"/>
          <a:stretch/>
        </p:blipFill>
        <p:spPr>
          <a:xfrm flipH="1">
            <a:off x="-115398" y="3354434"/>
            <a:ext cx="1860601" cy="2239110"/>
          </a:xfrm>
          <a:prstGeom prst="rect">
            <a:avLst/>
          </a:prstGeom>
        </p:spPr>
      </p:pic>
    </p:spTree>
    <p:extLst>
      <p:ext uri="{BB962C8B-B14F-4D97-AF65-F5344CB8AC3E}">
        <p14:creationId xmlns:p14="http://schemas.microsoft.com/office/powerpoint/2010/main" val="19428988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2271" y="1897795"/>
            <a:ext cx="9051010" cy="4410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21963" y="12936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61467" y="1876667"/>
            <a:ext cx="8935439" cy="4408899"/>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الشخصية </a:t>
            </a:r>
            <a:r>
              <a:rPr lang="en-US" sz="1700" dirty="0" smtClean="0">
                <a:solidFill>
                  <a:srgbClr val="0070C0"/>
                </a:solidFill>
                <a:latin typeface="Alexandria" pitchFamily="2" charset="-78"/>
                <a:cs typeface="Alexandria" pitchFamily="2" charset="-78"/>
              </a:rPr>
              <a:t>Personality</a:t>
            </a:r>
            <a:r>
              <a:rPr lang="ar-SA" sz="1700" dirty="0" smtClean="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هي مجموعة من الصفات والسمات النفسية التي تحدد سلوك الفرد وتفكيره وعواطفه. وتتاثر الشخصية بمجموعة من العوامل الوراثية والبيئية، وتظهر من خلال الأنماط المستمرة في السلوك والتفاعل مع الآخرين.</a:t>
            </a: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الجمعية الأمريكية لعلم النفس</a:t>
            </a:r>
            <a:r>
              <a:rPr lang="en-US" sz="1700" dirty="0" smtClean="0">
                <a:solidFill>
                  <a:srgbClr val="0070C0"/>
                </a:solidFill>
                <a:latin typeface="Alexandria" pitchFamily="2" charset="-78"/>
                <a:cs typeface="Alexandria" pitchFamily="2" charset="-78"/>
              </a:rPr>
              <a:t>APA) </a:t>
            </a:r>
            <a:r>
              <a:rPr lang="ar-SA" sz="1700" dirty="0" smtClean="0">
                <a:solidFill>
                  <a:srgbClr val="0070C0"/>
                </a:solidFill>
                <a:latin typeface="Alexandria" pitchFamily="2" charset="-78"/>
                <a:cs typeface="Alexandria" pitchFamily="2" charset="-78"/>
              </a:rPr>
              <a:t>) تُعرف الشخصية: </a:t>
            </a:r>
            <a:r>
              <a:rPr lang="ar-SA" sz="1700" dirty="0" smtClean="0">
                <a:latin typeface="Alexandria" pitchFamily="2" charset="-78"/>
                <a:cs typeface="Alexandria" pitchFamily="2" charset="-78"/>
              </a:rPr>
              <a:t>بأنها الفروق الفردية في الأنماط المميزة من التفكير، والشعور، والسلوك. </a:t>
            </a:r>
            <a:r>
              <a:rPr lang="ar-SA" sz="1600" u="sng" dirty="0" smtClean="0">
                <a:latin typeface="Alexandria" pitchFamily="2" charset="-78"/>
                <a:cs typeface="Alexandria" pitchFamily="2" charset="-78"/>
              </a:rPr>
              <a:t>من خلال تعريف الشخصية يتضح ما يلي:</a:t>
            </a:r>
          </a:p>
          <a:p>
            <a:pPr marL="285750" indent="-285750" algn="r" rtl="1">
              <a:lnSpc>
                <a:spcPct val="150000"/>
              </a:lnSpc>
              <a:buFont typeface="Wingdings" panose="05000000000000000000" pitchFamily="2" charset="2"/>
              <a:buChar char="§"/>
            </a:pPr>
            <a:r>
              <a:rPr lang="ar-SA" sz="1700" dirty="0" smtClean="0">
                <a:solidFill>
                  <a:schemeClr val="accent2">
                    <a:lumMod val="75000"/>
                  </a:schemeClr>
                </a:solidFill>
                <a:latin typeface="Alexandria" pitchFamily="2" charset="-78"/>
                <a:cs typeface="Alexandria" pitchFamily="2" charset="-78"/>
              </a:rPr>
              <a:t>الفروق الفردية: </a:t>
            </a:r>
            <a:r>
              <a:rPr lang="ar-SA" sz="1700" dirty="0" smtClean="0">
                <a:latin typeface="Alexandria" pitchFamily="2" charset="-78"/>
                <a:cs typeface="Alexandria" pitchFamily="2" charset="-78"/>
              </a:rPr>
              <a:t>تشير إلى الاختلافات بين الأشخاص في خصائصهم النفسية والسلوكية. </a:t>
            </a:r>
          </a:p>
          <a:p>
            <a:pPr marL="285750" indent="-285750" algn="r" rtl="1">
              <a:lnSpc>
                <a:spcPct val="150000"/>
              </a:lnSpc>
              <a:buFont typeface="Wingdings" panose="05000000000000000000" pitchFamily="2" charset="2"/>
              <a:buChar char="§"/>
            </a:pPr>
            <a:r>
              <a:rPr lang="ar-SA" sz="1700" dirty="0" smtClean="0">
                <a:solidFill>
                  <a:schemeClr val="accent2">
                    <a:lumMod val="75000"/>
                  </a:schemeClr>
                </a:solidFill>
                <a:latin typeface="Alexandria" pitchFamily="2" charset="-78"/>
                <a:cs typeface="Alexandria" pitchFamily="2" charset="-78"/>
              </a:rPr>
              <a:t>التفكير: </a:t>
            </a:r>
            <a:r>
              <a:rPr lang="ar-SA" sz="1700" dirty="0" smtClean="0">
                <a:latin typeface="Alexandria" pitchFamily="2" charset="-78"/>
                <a:cs typeface="Alexandria" pitchFamily="2" charset="-78"/>
              </a:rPr>
              <a:t>هو العملية العقلية التي تشمل معالجة المعلومات واتخاذ القرارات. يختلف الأفراد في كيفية تحليلهم للمعلومات وكيف يؤثر ذلك على سلوكهم.</a:t>
            </a:r>
          </a:p>
          <a:p>
            <a:pPr marL="285750" indent="-285750" algn="r" rtl="1">
              <a:lnSpc>
                <a:spcPct val="150000"/>
              </a:lnSpc>
              <a:buFont typeface="Wingdings" panose="05000000000000000000" pitchFamily="2" charset="2"/>
              <a:buChar char="§"/>
            </a:pPr>
            <a:r>
              <a:rPr lang="ar-SA" sz="1700" dirty="0" smtClean="0">
                <a:solidFill>
                  <a:schemeClr val="accent2">
                    <a:lumMod val="75000"/>
                  </a:schemeClr>
                </a:solidFill>
                <a:latin typeface="Alexandria" pitchFamily="2" charset="-78"/>
                <a:cs typeface="Alexandria" pitchFamily="2" charset="-78"/>
              </a:rPr>
              <a:t>الشعور: </a:t>
            </a:r>
            <a:r>
              <a:rPr lang="ar-SA" sz="1700" dirty="0" smtClean="0">
                <a:latin typeface="Alexandria" pitchFamily="2" charset="-78"/>
                <a:cs typeface="Alexandria" pitchFamily="2" charset="-78"/>
              </a:rPr>
              <a:t>يشير إلى التجارب العاطفية التي يمر بها الأفراد. وتؤثر المشاعر بشكل كبير على كيفية تفاعل الشخص مع العالم من حوله.</a:t>
            </a:r>
          </a:p>
          <a:p>
            <a:pPr marL="285750" indent="-285750" algn="r" rtl="1">
              <a:lnSpc>
                <a:spcPct val="150000"/>
              </a:lnSpc>
              <a:buFont typeface="Wingdings" panose="05000000000000000000" pitchFamily="2" charset="2"/>
              <a:buChar char="§"/>
            </a:pPr>
            <a:r>
              <a:rPr lang="ar-SA" sz="1700" dirty="0" smtClean="0">
                <a:solidFill>
                  <a:schemeClr val="accent2">
                    <a:lumMod val="75000"/>
                  </a:schemeClr>
                </a:solidFill>
                <a:latin typeface="Alexandria" pitchFamily="2" charset="-78"/>
                <a:cs typeface="Alexandria" pitchFamily="2" charset="-78"/>
              </a:rPr>
              <a:t>السلوك: </a:t>
            </a:r>
            <a:r>
              <a:rPr lang="ar-SA" sz="1700" dirty="0" smtClean="0">
                <a:latin typeface="Alexandria" pitchFamily="2" charset="-78"/>
                <a:cs typeface="Alexandria" pitchFamily="2" charset="-78"/>
              </a:rPr>
              <a:t>هو الاستجابة الظاهرة للفرد تجاه مواقف معينة. </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78686" y="140495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47566" y="168322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346" t="4061" r="770" b="76000"/>
          <a:stretch/>
        </p:blipFill>
        <p:spPr>
          <a:xfrm>
            <a:off x="0" y="5964702"/>
            <a:ext cx="4826109" cy="903864"/>
          </a:xfrm>
          <a:prstGeom prst="rect">
            <a:avLst/>
          </a:prstGeom>
        </p:spPr>
      </p:pic>
      <p:pic>
        <p:nvPicPr>
          <p:cNvPr id="14" name="Picture 13"/>
          <p:cNvPicPr>
            <a:picLocks noChangeAspect="1"/>
          </p:cNvPicPr>
          <p:nvPr/>
        </p:nvPicPr>
        <p:blipFill>
          <a:blip r:embed="rId5">
            <a:clrChange>
              <a:clrFrom>
                <a:srgbClr val="FDFDFD"/>
              </a:clrFrom>
              <a:clrTo>
                <a:srgbClr val="FDFDFD">
                  <a:alpha val="0"/>
                </a:srgbClr>
              </a:clrTo>
            </a:clrChange>
            <a:extLst>
              <a:ext uri="{28A0092B-C50C-407E-A947-70E740481C1C}">
                <a14:useLocalDpi xmlns:a14="http://schemas.microsoft.com/office/drawing/2010/main" val="0"/>
              </a:ext>
            </a:extLst>
          </a:blip>
          <a:stretch>
            <a:fillRect/>
          </a:stretch>
        </p:blipFill>
        <p:spPr>
          <a:xfrm>
            <a:off x="130250" y="3169389"/>
            <a:ext cx="1831771" cy="2085590"/>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2566215" y="1351823"/>
            <a:ext cx="487297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السمات الشخصية الخمسة الكبرى</a:t>
            </a:r>
            <a:endParaRPr lang="ar-SA" b="1" dirty="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12254407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938167" y="1429313"/>
            <a:ext cx="496597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السمات الشخصية الخمسة الكبرى</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36620" y="1927494"/>
            <a:ext cx="9151558" cy="4365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59701" y="2001115"/>
            <a:ext cx="9094645" cy="4293483"/>
          </a:xfrm>
          <a:prstGeom prst="rect">
            <a:avLst/>
          </a:prstGeom>
          <a:noFill/>
        </p:spPr>
        <p:txBody>
          <a:bodyPr wrap="square" rtlCol="0">
            <a:spAutoFit/>
          </a:bodyPr>
          <a:lstStyle/>
          <a:p>
            <a:pPr algn="r" rtl="1">
              <a:lnSpc>
                <a:spcPct val="150000"/>
              </a:lnSpc>
            </a:pPr>
            <a:r>
              <a:rPr lang="ar-SA" sz="1700" dirty="0" smtClean="0">
                <a:solidFill>
                  <a:srgbClr val="C00000"/>
                </a:solidFill>
                <a:latin typeface="Alexandria" pitchFamily="2" charset="-78"/>
                <a:cs typeface="Alexandria" pitchFamily="2" charset="-78"/>
              </a:rPr>
              <a:t>العوامل </a:t>
            </a:r>
            <a:r>
              <a:rPr lang="ar-SA" sz="1700" dirty="0">
                <a:solidFill>
                  <a:srgbClr val="C00000"/>
                </a:solidFill>
                <a:latin typeface="Alexandria" pitchFamily="2" charset="-78"/>
                <a:cs typeface="Alexandria" pitchFamily="2" charset="-78"/>
              </a:rPr>
              <a:t>الخمسة </a:t>
            </a:r>
            <a:r>
              <a:rPr lang="ar-SA" sz="1700" dirty="0" smtClean="0">
                <a:solidFill>
                  <a:srgbClr val="C00000"/>
                </a:solidFill>
                <a:latin typeface="Alexandria" pitchFamily="2" charset="-78"/>
                <a:cs typeface="Alexandria" pitchFamily="2" charset="-78"/>
              </a:rPr>
              <a:t>الكبرى </a:t>
            </a:r>
            <a:r>
              <a:rPr lang="en-US" sz="1700" dirty="0" smtClean="0">
                <a:solidFill>
                  <a:srgbClr val="C00000"/>
                </a:solidFill>
                <a:latin typeface="Alexandria" pitchFamily="2" charset="-78"/>
                <a:cs typeface="Alexandria" pitchFamily="2" charset="-78"/>
              </a:rPr>
              <a:t>The Big Five Factors</a:t>
            </a:r>
            <a:r>
              <a:rPr lang="ar-SA" sz="1700" dirty="0" smtClean="0">
                <a:latin typeface="Alexandria" pitchFamily="2" charset="-78"/>
                <a:cs typeface="Alexandria" pitchFamily="2" charset="-78"/>
              </a:rPr>
              <a:t>هي </a:t>
            </a:r>
            <a:r>
              <a:rPr lang="ar-SA" sz="1700" dirty="0">
                <a:latin typeface="Alexandria" pitchFamily="2" charset="-78"/>
                <a:cs typeface="Alexandria" pitchFamily="2" charset="-78"/>
              </a:rPr>
              <a:t>نموذج نفسي يُستخدم </a:t>
            </a:r>
            <a:r>
              <a:rPr lang="ar-SA" sz="1700" dirty="0" smtClean="0">
                <a:latin typeface="Alexandria" pitchFamily="2" charset="-78"/>
                <a:cs typeface="Alexandria" pitchFamily="2" charset="-78"/>
              </a:rPr>
              <a:t>لوصف          </a:t>
            </a:r>
            <a:r>
              <a:rPr lang="ar-SA" sz="1700" dirty="0">
                <a:latin typeface="Alexandria" pitchFamily="2" charset="-78"/>
                <a:cs typeface="Alexandria" pitchFamily="2" charset="-78"/>
              </a:rPr>
              <a:t>الشخصية </a:t>
            </a:r>
            <a:r>
              <a:rPr lang="ar-SA" sz="1700" dirty="0" smtClean="0">
                <a:latin typeface="Alexandria" pitchFamily="2" charset="-78"/>
                <a:cs typeface="Alexandria" pitchFamily="2" charset="-78"/>
              </a:rPr>
              <a:t>البشرية، حيث يركز </a:t>
            </a:r>
            <a:r>
              <a:rPr lang="ar-SA" sz="1700" dirty="0">
                <a:latin typeface="Alexandria" pitchFamily="2" charset="-78"/>
                <a:cs typeface="Alexandria" pitchFamily="2" charset="-78"/>
              </a:rPr>
              <a:t>على </a:t>
            </a:r>
            <a:r>
              <a:rPr lang="ar-SA" sz="1700" u="sng" dirty="0" smtClean="0">
                <a:latin typeface="Alexandria" pitchFamily="2" charset="-78"/>
                <a:cs typeface="Alexandria" pitchFamily="2" charset="-78"/>
              </a:rPr>
              <a:t>خمسة سمات </a:t>
            </a:r>
            <a:r>
              <a:rPr lang="ar-SA" sz="1700" dirty="0" smtClean="0">
                <a:latin typeface="Alexandria" pitchFamily="2" charset="-78"/>
                <a:cs typeface="Alexandria" pitchFamily="2" charset="-78"/>
              </a:rPr>
              <a:t>رئيسية تُشكل </a:t>
            </a:r>
            <a:r>
              <a:rPr lang="ar-SA" sz="1700" dirty="0">
                <a:latin typeface="Alexandria" pitchFamily="2" charset="-78"/>
                <a:cs typeface="Alexandria" pitchFamily="2" charset="-78"/>
              </a:rPr>
              <a:t>شخصية الفرد. </a:t>
            </a:r>
            <a:r>
              <a:rPr lang="ar-SA" sz="1700" dirty="0" smtClean="0">
                <a:latin typeface="Alexandria" pitchFamily="2" charset="-78"/>
                <a:cs typeface="Alexandria" pitchFamily="2" charset="-78"/>
              </a:rPr>
              <a:t>يُعتبر هذا النموذج شائعًا وفعالًا في فهم الشخصية </a:t>
            </a:r>
            <a:r>
              <a:rPr lang="ar-SA" sz="1700" dirty="0">
                <a:latin typeface="Alexandria" pitchFamily="2" charset="-78"/>
                <a:cs typeface="Alexandria" pitchFamily="2" charset="-78"/>
              </a:rPr>
              <a:t>وتفسير </a:t>
            </a:r>
            <a:r>
              <a:rPr lang="ar-SA" sz="1700" dirty="0" smtClean="0">
                <a:latin typeface="Alexandria" pitchFamily="2" charset="-78"/>
                <a:cs typeface="Alexandria" pitchFamily="2" charset="-78"/>
              </a:rPr>
              <a:t>سلوك الأفراد. ومن أبرز الباحثين الذين ساهموا في تطوير هذا النموذج " لويس جولدبيرج"، الذي قدم آليات لتقييم هذه السماتهم. </a:t>
            </a:r>
          </a:p>
          <a:p>
            <a:pPr algn="r" rtl="1">
              <a:lnSpc>
                <a:spcPct val="150000"/>
              </a:lnSpc>
            </a:pPr>
            <a:r>
              <a:rPr lang="ar-SA" sz="1700" dirty="0" smtClean="0">
                <a:latin typeface="Alexandria" pitchFamily="2" charset="-78"/>
                <a:cs typeface="Alexandria" pitchFamily="2" charset="-78"/>
              </a:rPr>
              <a:t>السمات الشخصية الخمس هي: (الانفتاح، والوعي، والانبساط، والتوافق، والعصبية). </a:t>
            </a:r>
            <a:endParaRPr lang="ar-SA" sz="1700" dirty="0">
              <a:latin typeface="Alexandria" pitchFamily="2" charset="-78"/>
              <a:cs typeface="Alexandria" pitchFamily="2" charset="-78"/>
            </a:endParaRPr>
          </a:p>
          <a:p>
            <a:pPr marL="342900" indent="-230188" algn="r" rtl="1">
              <a:lnSpc>
                <a:spcPct val="150000"/>
              </a:lnSpc>
              <a:buAutoNum type="arabicPeriod"/>
            </a:pPr>
            <a:r>
              <a:rPr lang="ar-SA" sz="1700" dirty="0" smtClean="0">
                <a:solidFill>
                  <a:srgbClr val="0070C0"/>
                </a:solidFill>
                <a:latin typeface="Alexandria" pitchFamily="2" charset="-78"/>
                <a:cs typeface="Alexandria" pitchFamily="2" charset="-78"/>
              </a:rPr>
              <a:t>الانفتاح </a:t>
            </a:r>
            <a:r>
              <a:rPr lang="ar-SA" sz="1700" dirty="0">
                <a:solidFill>
                  <a:srgbClr val="0070C0"/>
                </a:solidFill>
                <a:latin typeface="Alexandria" pitchFamily="2" charset="-78"/>
                <a:cs typeface="Alexandria" pitchFamily="2" charset="-78"/>
              </a:rPr>
              <a:t>على </a:t>
            </a:r>
            <a:r>
              <a:rPr lang="ar-SA" sz="1700" dirty="0" smtClean="0">
                <a:solidFill>
                  <a:srgbClr val="0070C0"/>
                </a:solidFill>
                <a:latin typeface="Alexandria" pitchFamily="2" charset="-78"/>
                <a:cs typeface="Alexandria" pitchFamily="2" charset="-78"/>
              </a:rPr>
              <a:t>التجارب </a:t>
            </a:r>
            <a:r>
              <a:rPr lang="en-US" sz="1700" dirty="0" smtClean="0">
                <a:solidFill>
                  <a:srgbClr val="0070C0"/>
                </a:solidFill>
                <a:latin typeface="Alexandria" pitchFamily="2" charset="-78"/>
                <a:cs typeface="Alexandria" pitchFamily="2" charset="-78"/>
              </a:rPr>
              <a:t>Openness to Experience</a:t>
            </a:r>
            <a:r>
              <a:rPr lang="ar-SA" sz="1700" dirty="0" smtClean="0">
                <a:latin typeface="Alexandria" pitchFamily="2" charset="-78"/>
                <a:cs typeface="Alexandria" pitchFamily="2" charset="-78"/>
              </a:rPr>
              <a:t>:</a:t>
            </a:r>
            <a:r>
              <a:rPr lang="ar-SA" sz="1700" dirty="0">
                <a:latin typeface="Alexandria" pitchFamily="2" charset="-78"/>
                <a:cs typeface="Alexandria" pitchFamily="2" charset="-78"/>
              </a:rPr>
              <a:t> </a:t>
            </a:r>
            <a:r>
              <a:rPr lang="ar-SA" sz="1600" dirty="0">
                <a:latin typeface="Alexandria" pitchFamily="2" charset="-78"/>
                <a:cs typeface="Alexandria" pitchFamily="2" charset="-78"/>
              </a:rPr>
              <a:t>يشير إلى مدى استعداد الفرد لتجربة أشياء جديدة ومختلفة. </a:t>
            </a:r>
            <a:r>
              <a:rPr lang="ar-SA" sz="1600" dirty="0" smtClean="0">
                <a:latin typeface="Alexandria" pitchFamily="2" charset="-78"/>
                <a:cs typeface="Alexandria" pitchFamily="2" charset="-78"/>
              </a:rPr>
              <a:t>ويُصنف الاشخاص وفقًا للانفتاح إلى:</a:t>
            </a:r>
          </a:p>
          <a:p>
            <a:pPr marL="511175" indent="-231775" algn="r" rtl="1">
              <a:lnSpc>
                <a:spcPct val="150000"/>
              </a:lnSpc>
              <a:buFont typeface="Wingdings" panose="05000000000000000000" pitchFamily="2" charset="2"/>
              <a:buChar char="§"/>
            </a:pPr>
            <a:r>
              <a:rPr lang="ar-SA" sz="1600" dirty="0" smtClean="0">
                <a:solidFill>
                  <a:schemeClr val="accent2">
                    <a:lumMod val="75000"/>
                  </a:schemeClr>
                </a:solidFill>
                <a:latin typeface="Alexandria" pitchFamily="2" charset="-78"/>
                <a:cs typeface="Alexandria" pitchFamily="2" charset="-78"/>
              </a:rPr>
              <a:t>مستوى </a:t>
            </a:r>
            <a:r>
              <a:rPr lang="ar-SA" sz="1600" dirty="0">
                <a:solidFill>
                  <a:schemeClr val="accent2">
                    <a:lumMod val="75000"/>
                  </a:schemeClr>
                </a:solidFill>
                <a:latin typeface="Alexandria" pitchFamily="2" charset="-78"/>
                <a:cs typeface="Alexandria" pitchFamily="2" charset="-78"/>
              </a:rPr>
              <a:t>عالٍ من </a:t>
            </a:r>
            <a:r>
              <a:rPr lang="ar-SA" sz="1600" dirty="0" smtClean="0">
                <a:solidFill>
                  <a:schemeClr val="accent2">
                    <a:lumMod val="75000"/>
                  </a:schemeClr>
                </a:solidFill>
                <a:latin typeface="Alexandria" pitchFamily="2" charset="-78"/>
                <a:cs typeface="Alexandria" pitchFamily="2" charset="-78"/>
              </a:rPr>
              <a:t>الانفتاح </a:t>
            </a:r>
            <a:r>
              <a:rPr lang="en-US" sz="1600" dirty="0" smtClean="0">
                <a:solidFill>
                  <a:srgbClr val="FF0000"/>
                </a:solidFill>
                <a:latin typeface="Alexandria" pitchFamily="2" charset="-78"/>
                <a:cs typeface="Alexandria" pitchFamily="2" charset="-78"/>
              </a:rPr>
              <a:t>High</a:t>
            </a:r>
            <a:r>
              <a:rPr lang="en-US" sz="1600" dirty="0" smtClean="0">
                <a:latin typeface="Alexandria" pitchFamily="2" charset="-78"/>
                <a:cs typeface="Alexandria" pitchFamily="2" charset="-78"/>
              </a:rPr>
              <a:t> Openness</a:t>
            </a:r>
            <a:r>
              <a:rPr lang="ar-SA" sz="1600" dirty="0" smtClean="0">
                <a:latin typeface="Alexandria" pitchFamily="2" charset="-78"/>
                <a:cs typeface="Alexandria" pitchFamily="2" charset="-78"/>
              </a:rPr>
              <a:t>: يميل هؤلاء الأشخاص إلى الانفتاح </a:t>
            </a:r>
            <a:r>
              <a:rPr lang="ar-SA" sz="1600" dirty="0">
                <a:latin typeface="Alexandria" pitchFamily="2" charset="-78"/>
                <a:cs typeface="Alexandria" pitchFamily="2" charset="-78"/>
              </a:rPr>
              <a:t>على كل ماهو جديد</a:t>
            </a:r>
            <a:r>
              <a:rPr lang="ar-SA" sz="1600" dirty="0" smtClean="0">
                <a:latin typeface="Alexandria" pitchFamily="2" charset="-78"/>
                <a:cs typeface="Alexandria" pitchFamily="2" charset="-78"/>
              </a:rPr>
              <a:t>، ويتسموا </a:t>
            </a:r>
            <a:r>
              <a:rPr lang="ar-SA" sz="1600" dirty="0">
                <a:latin typeface="Alexandria" pitchFamily="2" charset="-78"/>
                <a:cs typeface="Alexandria" pitchFamily="2" charset="-78"/>
              </a:rPr>
              <a:t>بالإبداع وشغف </a:t>
            </a:r>
            <a:r>
              <a:rPr lang="ar-SA" sz="1600" dirty="0" smtClean="0">
                <a:latin typeface="Alexandria" pitchFamily="2" charset="-78"/>
                <a:cs typeface="Alexandria" pitchFamily="2" charset="-78"/>
              </a:rPr>
              <a:t>المعرفة، والفضول، واستكشاف الأفكار الجديدة. </a:t>
            </a:r>
          </a:p>
          <a:p>
            <a:pPr marL="511175" indent="-231775" algn="r" rtl="1">
              <a:lnSpc>
                <a:spcPct val="150000"/>
              </a:lnSpc>
              <a:buFont typeface="Wingdings" panose="05000000000000000000" pitchFamily="2" charset="2"/>
              <a:buChar char="§"/>
            </a:pPr>
            <a:r>
              <a:rPr lang="ar-SA" sz="1600" dirty="0" smtClean="0">
                <a:solidFill>
                  <a:schemeClr val="accent2">
                    <a:lumMod val="75000"/>
                  </a:schemeClr>
                </a:solidFill>
                <a:latin typeface="Alexandria" pitchFamily="2" charset="-78"/>
                <a:cs typeface="Alexandria" pitchFamily="2" charset="-78"/>
              </a:rPr>
              <a:t>مستوى منخفض </a:t>
            </a:r>
            <a:r>
              <a:rPr lang="ar-SA" sz="1600" dirty="0">
                <a:solidFill>
                  <a:schemeClr val="accent2">
                    <a:lumMod val="75000"/>
                  </a:schemeClr>
                </a:solidFill>
                <a:latin typeface="Alexandria" pitchFamily="2" charset="-78"/>
                <a:cs typeface="Alexandria" pitchFamily="2" charset="-78"/>
              </a:rPr>
              <a:t>من </a:t>
            </a:r>
            <a:r>
              <a:rPr lang="ar-SA" sz="1600" dirty="0" smtClean="0">
                <a:solidFill>
                  <a:schemeClr val="accent2">
                    <a:lumMod val="75000"/>
                  </a:schemeClr>
                </a:solidFill>
                <a:latin typeface="Alexandria" pitchFamily="2" charset="-78"/>
                <a:cs typeface="Alexandria" pitchFamily="2" charset="-78"/>
              </a:rPr>
              <a:t>الانفتاح </a:t>
            </a:r>
            <a:r>
              <a:rPr lang="en-US" sz="1600" dirty="0" smtClean="0">
                <a:solidFill>
                  <a:srgbClr val="FF0000"/>
                </a:solidFill>
                <a:latin typeface="Alexandria" pitchFamily="2" charset="-78"/>
                <a:cs typeface="Alexandria" pitchFamily="2" charset="-78"/>
              </a:rPr>
              <a:t>Low</a:t>
            </a:r>
            <a:r>
              <a:rPr lang="en-US" sz="1600" dirty="0" smtClean="0">
                <a:latin typeface="Alexandria" pitchFamily="2" charset="-78"/>
                <a:cs typeface="Alexandria" pitchFamily="2" charset="-78"/>
              </a:rPr>
              <a:t> Openness</a:t>
            </a:r>
            <a:r>
              <a:rPr lang="ar-SA" sz="1600" dirty="0" smtClean="0">
                <a:latin typeface="Alexandria" pitchFamily="2" charset="-78"/>
                <a:cs typeface="Alexandria" pitchFamily="2" charset="-78"/>
              </a:rPr>
              <a:t>: يميل هؤلاء الأشخاص إلى التحفظ والتقليدية، ويخشون التغيير ، أكثر حذرين.</a:t>
            </a:r>
            <a:endParaRPr lang="ar-SA"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7272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0" name="Freeform 3"/>
          <p:cNvSpPr/>
          <p:nvPr/>
        </p:nvSpPr>
        <p:spPr>
          <a:xfrm>
            <a:off x="47313" y="4602995"/>
            <a:ext cx="2121152" cy="2249667"/>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Tree>
    <p:extLst>
      <p:ext uri="{BB962C8B-B14F-4D97-AF65-F5344CB8AC3E}">
        <p14:creationId xmlns:p14="http://schemas.microsoft.com/office/powerpoint/2010/main" val="3479525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938167" y="1429313"/>
            <a:ext cx="496597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السمات الشخصية الخمسة الكبرى</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24366" y="1942993"/>
            <a:ext cx="10050648" cy="4365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50498" y="2024812"/>
            <a:ext cx="9862524" cy="4201150"/>
          </a:xfrm>
          <a:prstGeom prst="rect">
            <a:avLst/>
          </a:prstGeom>
          <a:noFill/>
        </p:spPr>
        <p:txBody>
          <a:bodyPr wrap="square" rtlCol="0">
            <a:spAutoFit/>
          </a:bodyPr>
          <a:lstStyle/>
          <a:p>
            <a:pPr marL="342900" indent="-342900" algn="r" rtl="1">
              <a:lnSpc>
                <a:spcPct val="150000"/>
              </a:lnSpc>
              <a:buFont typeface="+mj-lt"/>
              <a:buAutoNum type="arabicPeriod" startAt="2"/>
            </a:pPr>
            <a:r>
              <a:rPr lang="ar-SA" sz="1700" dirty="0" smtClean="0">
                <a:solidFill>
                  <a:srgbClr val="0070C0"/>
                </a:solidFill>
                <a:latin typeface="Alexandria" pitchFamily="2" charset="-78"/>
                <a:cs typeface="Alexandria" pitchFamily="2" charset="-78"/>
              </a:rPr>
              <a:t>الوعي </a:t>
            </a:r>
            <a:r>
              <a:rPr lang="en-US" sz="1700" dirty="0" smtClean="0">
                <a:solidFill>
                  <a:srgbClr val="0070C0"/>
                </a:solidFill>
                <a:latin typeface="Alexandria" pitchFamily="2" charset="-78"/>
                <a:cs typeface="Alexandria" pitchFamily="2" charset="-78"/>
              </a:rPr>
              <a:t>Conscientiousness</a:t>
            </a:r>
            <a:r>
              <a:rPr lang="ar-SA" sz="1700" dirty="0" smtClean="0">
                <a:latin typeface="Alexandria" pitchFamily="2" charset="-78"/>
                <a:cs typeface="Alexandria" pitchFamily="2" charset="-78"/>
              </a:rPr>
              <a:t>:</a:t>
            </a:r>
            <a:r>
              <a:rPr lang="ar-SA" sz="1700" dirty="0">
                <a:latin typeface="Alexandria" pitchFamily="2" charset="-78"/>
                <a:cs typeface="Alexandria" pitchFamily="2" charset="-78"/>
              </a:rPr>
              <a:t>  </a:t>
            </a:r>
            <a:r>
              <a:rPr lang="ar-SA" sz="1600" dirty="0">
                <a:latin typeface="Alexandria" pitchFamily="2" charset="-78"/>
                <a:cs typeface="Alexandria" pitchFamily="2" charset="-78"/>
              </a:rPr>
              <a:t>يُعبر عن درجة </a:t>
            </a:r>
            <a:r>
              <a:rPr lang="ar-SA" sz="1600" dirty="0" smtClean="0">
                <a:latin typeface="Alexandria" pitchFamily="2" charset="-78"/>
                <a:cs typeface="Alexandria" pitchFamily="2" charset="-78"/>
              </a:rPr>
              <a:t>التنظيم والتحمل </a:t>
            </a:r>
            <a:r>
              <a:rPr lang="ar-SA" sz="1600" dirty="0">
                <a:latin typeface="Alexandria" pitchFamily="2" charset="-78"/>
                <a:cs typeface="Alexandria" pitchFamily="2" charset="-78"/>
              </a:rPr>
              <a:t>والجدية في العمل</a:t>
            </a:r>
            <a:r>
              <a:rPr lang="ar-SA" sz="1600" dirty="0" smtClean="0">
                <a:latin typeface="Alexandria" pitchFamily="2" charset="-78"/>
                <a:cs typeface="Alexandria" pitchFamily="2" charset="-78"/>
              </a:rPr>
              <a:t>.                              ويُصنف الاشخاص وفقًا للوعي إلى:</a:t>
            </a:r>
          </a:p>
          <a:p>
            <a:pPr marL="511175" indent="-231775" algn="r" rtl="1">
              <a:lnSpc>
                <a:spcPct val="150000"/>
              </a:lnSpc>
              <a:buFont typeface="Wingdings" panose="05000000000000000000" pitchFamily="2" charset="2"/>
              <a:buChar char="§"/>
            </a:pPr>
            <a:r>
              <a:rPr lang="ar-SA" sz="1600" dirty="0" smtClean="0">
                <a:solidFill>
                  <a:schemeClr val="accent2">
                    <a:lumMod val="75000"/>
                  </a:schemeClr>
                </a:solidFill>
                <a:latin typeface="Alexandria" pitchFamily="2" charset="-78"/>
                <a:cs typeface="Alexandria" pitchFamily="2" charset="-78"/>
              </a:rPr>
              <a:t>مستوى وعي عالٍ </a:t>
            </a:r>
            <a:r>
              <a:rPr lang="en-US" sz="1600" dirty="0">
                <a:solidFill>
                  <a:srgbClr val="FF0000"/>
                </a:solidFill>
                <a:latin typeface="Alexandria" pitchFamily="2" charset="-78"/>
                <a:cs typeface="Alexandria" pitchFamily="2" charset="-78"/>
              </a:rPr>
              <a:t>High</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Conscientiousness</a:t>
            </a:r>
            <a:r>
              <a:rPr lang="ar-SA" sz="1600" dirty="0" smtClean="0">
                <a:latin typeface="Alexandria" pitchFamily="2" charset="-78"/>
                <a:cs typeface="Alexandria" pitchFamily="2" charset="-78"/>
              </a:rPr>
              <a:t>: ويتميز هؤلاء الأشخاص بالتنظيم والموثوقية، إنهاء المهام بسرعة، الترتيب والاهتمام بجدول المواعيد، التركيز على التفاصيل، ويحققون إنتاجية عالية.</a:t>
            </a:r>
          </a:p>
          <a:p>
            <a:pPr marL="511175" indent="-231775" algn="r" rtl="1">
              <a:lnSpc>
                <a:spcPct val="150000"/>
              </a:lnSpc>
              <a:buFont typeface="Wingdings" panose="05000000000000000000" pitchFamily="2" charset="2"/>
              <a:buChar char="§"/>
            </a:pPr>
            <a:r>
              <a:rPr lang="ar-SA" sz="1600" dirty="0" smtClean="0">
                <a:solidFill>
                  <a:schemeClr val="accent2">
                    <a:lumMod val="75000"/>
                  </a:schemeClr>
                </a:solidFill>
                <a:latin typeface="Alexandria" pitchFamily="2" charset="-78"/>
                <a:cs typeface="Alexandria" pitchFamily="2" charset="-78"/>
              </a:rPr>
              <a:t>مستوى وعي منخفض </a:t>
            </a:r>
            <a:r>
              <a:rPr lang="en-US" sz="1600" dirty="0" smtClean="0">
                <a:solidFill>
                  <a:srgbClr val="FF0000"/>
                </a:solidFill>
                <a:latin typeface="Alexandria" pitchFamily="2" charset="-78"/>
                <a:cs typeface="Alexandria" pitchFamily="2" charset="-78"/>
              </a:rPr>
              <a:t>Low</a:t>
            </a:r>
            <a:r>
              <a:rPr lang="en-US" sz="1600" dirty="0" smtClean="0">
                <a:latin typeface="Alexandria" pitchFamily="2" charset="-78"/>
                <a:cs typeface="Alexandria" pitchFamily="2" charset="-78"/>
              </a:rPr>
              <a:t> Conscientiousness</a:t>
            </a:r>
            <a:r>
              <a:rPr lang="ar-SA" sz="1600" dirty="0" smtClean="0">
                <a:latin typeface="Alexandria" pitchFamily="2" charset="-78"/>
                <a:cs typeface="Alexandria" pitchFamily="2" charset="-78"/>
              </a:rPr>
              <a:t>: يميل هؤلاء الأشخاص إلى العشوائية، وعدم </a:t>
            </a:r>
            <a:r>
              <a:rPr lang="ar-SA" sz="1600" dirty="0">
                <a:latin typeface="Alexandria" pitchFamily="2" charset="-78"/>
                <a:cs typeface="Alexandria" pitchFamily="2" charset="-78"/>
              </a:rPr>
              <a:t>الالتزام </a:t>
            </a:r>
            <a:r>
              <a:rPr lang="ar-SA" sz="1600" dirty="0" smtClean="0">
                <a:latin typeface="Alexandria" pitchFamily="2" charset="-78"/>
                <a:cs typeface="Alexandria" pitchFamily="2" charset="-78"/>
              </a:rPr>
              <a:t>بالمواعيد أو الواجبات، وتسويف المهام العاجلة.</a:t>
            </a:r>
            <a:endParaRPr lang="ar-SA" sz="1600" dirty="0">
              <a:latin typeface="Alexandria" pitchFamily="2" charset="-78"/>
              <a:cs typeface="Alexandria" pitchFamily="2" charset="-78"/>
            </a:endParaRPr>
          </a:p>
          <a:p>
            <a:pPr marL="342900" indent="-342900" algn="r" rtl="1">
              <a:lnSpc>
                <a:spcPct val="150000"/>
              </a:lnSpc>
              <a:buFont typeface="+mj-lt"/>
              <a:buAutoNum type="arabicPeriod" startAt="3"/>
            </a:pPr>
            <a:r>
              <a:rPr lang="ar-SA" sz="1700" dirty="0">
                <a:solidFill>
                  <a:srgbClr val="0070C0"/>
                </a:solidFill>
                <a:latin typeface="Alexandria" pitchFamily="2" charset="-78"/>
                <a:cs typeface="Alexandria" pitchFamily="2" charset="-78"/>
              </a:rPr>
              <a:t>الانبساط </a:t>
            </a:r>
            <a:r>
              <a:rPr lang="en-US" sz="1700" dirty="0">
                <a:solidFill>
                  <a:srgbClr val="0070C0"/>
                </a:solidFill>
                <a:latin typeface="Alexandria" pitchFamily="2" charset="-78"/>
                <a:cs typeface="Alexandria" pitchFamily="2" charset="-78"/>
              </a:rPr>
              <a:t>Extraversion</a:t>
            </a:r>
            <a:r>
              <a:rPr lang="ar-SA" sz="1700" dirty="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يقيس مدى اجتماعية الشخص ونشاطه. ويُصنف </a:t>
            </a:r>
            <a:r>
              <a:rPr lang="ar-SA" sz="1600" dirty="0" smtClean="0">
                <a:latin typeface="Alexandria" pitchFamily="2" charset="-78"/>
                <a:cs typeface="Alexandria" pitchFamily="2" charset="-78"/>
              </a:rPr>
              <a:t>الأشخاص </a:t>
            </a:r>
            <a:r>
              <a:rPr lang="ar-SA" sz="1600" dirty="0">
                <a:latin typeface="Alexandria" pitchFamily="2" charset="-78"/>
                <a:cs typeface="Alexandria" pitchFamily="2" charset="-78"/>
              </a:rPr>
              <a:t>وفقًا للانبساط إلى:</a:t>
            </a:r>
            <a:endParaRPr lang="ar-SA" sz="1700" dirty="0">
              <a:latin typeface="Alexandria" pitchFamily="2" charset="-78"/>
              <a:cs typeface="Alexandria" pitchFamily="2" charset="-78"/>
            </a:endParaRPr>
          </a:p>
          <a:p>
            <a:pPr marL="635000" indent="-293688" algn="r" rtl="1">
              <a:lnSpc>
                <a:spcPct val="150000"/>
              </a:lnSpc>
              <a:buFont typeface="Wingdings" panose="05000000000000000000" pitchFamily="2" charset="2"/>
              <a:buChar char="§"/>
            </a:pPr>
            <a:r>
              <a:rPr lang="ar-SA" sz="1600" dirty="0">
                <a:solidFill>
                  <a:schemeClr val="accent2">
                    <a:lumMod val="75000"/>
                  </a:schemeClr>
                </a:solidFill>
                <a:latin typeface="Alexandria" pitchFamily="2" charset="-78"/>
                <a:cs typeface="Alexandria" pitchFamily="2" charset="-78"/>
              </a:rPr>
              <a:t>أشخاص اجتماعيين </a:t>
            </a:r>
            <a:r>
              <a:rPr lang="en-US" sz="1600" dirty="0">
                <a:solidFill>
                  <a:srgbClr val="FF0000"/>
                </a:solidFill>
                <a:latin typeface="Alexandria" pitchFamily="2" charset="-78"/>
                <a:cs typeface="Alexandria" pitchFamily="2" charset="-78"/>
              </a:rPr>
              <a:t>High</a:t>
            </a:r>
            <a:r>
              <a:rPr lang="en-US" sz="1600" dirty="0">
                <a:latin typeface="Alexandria" pitchFamily="2" charset="-78"/>
                <a:cs typeface="Alexandria" pitchFamily="2" charset="-78"/>
              </a:rPr>
              <a:t> Extraversion</a:t>
            </a:r>
            <a:r>
              <a:rPr lang="ar-SA" sz="1600" dirty="0">
                <a:latin typeface="Alexandria" pitchFamily="2" charset="-78"/>
                <a:cs typeface="Alexandria" pitchFamily="2" charset="-78"/>
              </a:rPr>
              <a:t>: ويتسموا بالتواصل </a:t>
            </a:r>
            <a:r>
              <a:rPr lang="ar-SA" sz="1600" dirty="0" smtClean="0">
                <a:latin typeface="Alexandria" pitchFamily="2" charset="-78"/>
                <a:cs typeface="Alexandria" pitchFamily="2" charset="-78"/>
              </a:rPr>
              <a:t>الفعال، ويكونون أكثر انفتاحًا على تكوين صداقات جديدة، لذا يفضلون </a:t>
            </a:r>
            <a:r>
              <a:rPr lang="ar-SA" sz="1600" dirty="0">
                <a:latin typeface="Alexandria" pitchFamily="2" charset="-78"/>
                <a:cs typeface="Alexandria" pitchFamily="2" charset="-78"/>
              </a:rPr>
              <a:t>تسليط الضوء </a:t>
            </a:r>
            <a:r>
              <a:rPr lang="ar-SA" sz="1600" dirty="0" smtClean="0">
                <a:latin typeface="Alexandria" pitchFamily="2" charset="-78"/>
                <a:cs typeface="Alexandria" pitchFamily="2" charset="-78"/>
              </a:rPr>
              <a:t>عليهم.</a:t>
            </a:r>
            <a:endParaRPr lang="ar-SA" sz="1600" dirty="0">
              <a:latin typeface="Alexandria" pitchFamily="2" charset="-78"/>
              <a:cs typeface="Alexandria" pitchFamily="2" charset="-78"/>
            </a:endParaRPr>
          </a:p>
          <a:p>
            <a:pPr marL="635000" indent="-293688" algn="r" rtl="1">
              <a:lnSpc>
                <a:spcPct val="150000"/>
              </a:lnSpc>
              <a:buFont typeface="Wingdings" panose="05000000000000000000" pitchFamily="2" charset="2"/>
              <a:buChar char="§"/>
            </a:pPr>
            <a:r>
              <a:rPr lang="ar-SA" sz="1600" dirty="0">
                <a:solidFill>
                  <a:schemeClr val="accent2">
                    <a:lumMod val="75000"/>
                  </a:schemeClr>
                </a:solidFill>
                <a:latin typeface="Alexandria" pitchFamily="2" charset="-78"/>
                <a:cs typeface="Alexandria" pitchFamily="2" charset="-78"/>
              </a:rPr>
              <a:t>أشخاص انطوائيين </a:t>
            </a:r>
            <a:r>
              <a:rPr lang="en-US" sz="1600" dirty="0">
                <a:solidFill>
                  <a:srgbClr val="FF0000"/>
                </a:solidFill>
                <a:latin typeface="Alexandria" pitchFamily="2" charset="-78"/>
                <a:cs typeface="Alexandria" pitchFamily="2" charset="-78"/>
              </a:rPr>
              <a:t>Low</a:t>
            </a:r>
            <a:r>
              <a:rPr lang="en-US" sz="1600" dirty="0">
                <a:latin typeface="Alexandria" pitchFamily="2" charset="-78"/>
                <a:cs typeface="Alexandria" pitchFamily="2" charset="-78"/>
              </a:rPr>
              <a:t> Extraversion</a:t>
            </a:r>
            <a:r>
              <a:rPr lang="ar-SA" sz="1600" dirty="0">
                <a:latin typeface="Alexandria" pitchFamily="2" charset="-78"/>
                <a:cs typeface="Alexandria" pitchFamily="2" charset="-78"/>
              </a:rPr>
              <a:t>: هم أشخاص </a:t>
            </a:r>
            <a:r>
              <a:rPr lang="ar-SA" sz="1600" dirty="0" smtClean="0">
                <a:latin typeface="Alexandria" pitchFamily="2" charset="-78"/>
                <a:cs typeface="Alexandria" pitchFamily="2" charset="-78"/>
              </a:rPr>
              <a:t>يفضلون </a:t>
            </a:r>
            <a:r>
              <a:rPr lang="ar-SA" sz="1600" dirty="0">
                <a:latin typeface="Alexandria" pitchFamily="2" charset="-78"/>
                <a:cs typeface="Alexandria" pitchFamily="2" charset="-78"/>
              </a:rPr>
              <a:t>الوحدة والاستقلالية ويشعروا </a:t>
            </a:r>
            <a:r>
              <a:rPr lang="ar-SA" sz="1600" dirty="0" smtClean="0">
                <a:latin typeface="Alexandria" pitchFamily="2" charset="-78"/>
                <a:cs typeface="Alexandria" pitchFamily="2" charset="-78"/>
              </a:rPr>
              <a:t>بالإرهاق </a:t>
            </a:r>
            <a:r>
              <a:rPr lang="ar-SA" sz="1600" dirty="0">
                <a:latin typeface="Alexandria" pitchFamily="2" charset="-78"/>
                <a:cs typeface="Alexandria" pitchFamily="2" charset="-78"/>
              </a:rPr>
              <a:t>في </a:t>
            </a:r>
            <a:r>
              <a:rPr lang="ar-SA" sz="1600" dirty="0" smtClean="0">
                <a:latin typeface="Alexandria" pitchFamily="2" charset="-78"/>
                <a:cs typeface="Alexandria" pitchFamily="2" charset="-78"/>
              </a:rPr>
              <a:t>المواقف الاجتماعية، يأخذوا </a:t>
            </a:r>
            <a:r>
              <a:rPr lang="ar-SA" sz="1600" dirty="0">
                <a:latin typeface="Alexandria" pitchFamily="2" charset="-78"/>
                <a:cs typeface="Alexandria" pitchFamily="2" charset="-78"/>
              </a:rPr>
              <a:t>وقت في التفكير، اذا </a:t>
            </a:r>
            <a:r>
              <a:rPr lang="ar-SA" sz="1600" dirty="0" smtClean="0">
                <a:latin typeface="Alexandria" pitchFamily="2" charset="-78"/>
                <a:cs typeface="Alexandria" pitchFamily="2" charset="-78"/>
              </a:rPr>
              <a:t>وضعوا تحت </a:t>
            </a:r>
            <a:r>
              <a:rPr lang="ar-SA" sz="1600" dirty="0">
                <a:latin typeface="Alexandria" pitchFamily="2" charset="-78"/>
                <a:cs typeface="Alexandria" pitchFamily="2" charset="-78"/>
              </a:rPr>
              <a:t>دائرة الضوء </a:t>
            </a:r>
            <a:r>
              <a:rPr lang="ar-SA" sz="1600" dirty="0" smtClean="0">
                <a:latin typeface="Alexandria" pitchFamily="2" charset="-78"/>
                <a:cs typeface="Alexandria" pitchFamily="2" charset="-78"/>
              </a:rPr>
              <a:t>ينسحبوا فورًا.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7272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pic>
        <p:nvPicPr>
          <p:cNvPr id="14" name="Picture 13"/>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3154" t="50666"/>
          <a:stretch/>
        </p:blipFill>
        <p:spPr>
          <a:xfrm>
            <a:off x="-1" y="4698609"/>
            <a:ext cx="1778275" cy="2159391"/>
          </a:xfrm>
          <a:prstGeom prst="rect">
            <a:avLst/>
          </a:prstGeom>
        </p:spPr>
      </p:pic>
    </p:spTree>
    <p:extLst>
      <p:ext uri="{BB962C8B-B14F-4D97-AF65-F5344CB8AC3E}">
        <p14:creationId xmlns:p14="http://schemas.microsoft.com/office/powerpoint/2010/main" val="28336100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76115" y="1908966"/>
            <a:ext cx="9182617" cy="42526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99268" y="9905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39770" y="2008221"/>
            <a:ext cx="9055305" cy="4224233"/>
          </a:xfrm>
          <a:prstGeom prst="rect">
            <a:avLst/>
          </a:prstGeom>
          <a:noFill/>
        </p:spPr>
        <p:txBody>
          <a:bodyPr wrap="square" rtlCol="0">
            <a:spAutoFit/>
          </a:bodyPr>
          <a:lstStyle/>
          <a:p>
            <a:pPr marL="342900" indent="-342900" algn="r" rtl="1">
              <a:lnSpc>
                <a:spcPct val="150000"/>
              </a:lnSpc>
              <a:buFont typeface="+mj-lt"/>
              <a:buAutoNum type="arabicPeriod" startAt="4"/>
            </a:pPr>
            <a:r>
              <a:rPr lang="ar-SA" sz="1700" dirty="0" smtClean="0">
                <a:solidFill>
                  <a:srgbClr val="0070C0"/>
                </a:solidFill>
                <a:latin typeface="Alexandria" pitchFamily="2" charset="-78"/>
                <a:cs typeface="Alexandria" pitchFamily="2" charset="-78"/>
              </a:rPr>
              <a:t>التوافق </a:t>
            </a:r>
            <a:r>
              <a:rPr lang="en-US" sz="1700" dirty="0" smtClean="0">
                <a:solidFill>
                  <a:srgbClr val="0070C0"/>
                </a:solidFill>
                <a:latin typeface="Alexandria" pitchFamily="2" charset="-78"/>
                <a:cs typeface="Alexandria" pitchFamily="2" charset="-78"/>
              </a:rPr>
              <a:t>Agreeableness</a:t>
            </a:r>
            <a:r>
              <a:rPr lang="ar-SA" sz="1700" dirty="0" smtClean="0">
                <a:solidFill>
                  <a:srgbClr val="0070C0"/>
                </a:solidFill>
                <a:latin typeface="Alexandria" pitchFamily="2" charset="-78"/>
                <a:cs typeface="Alexandria" pitchFamily="2" charset="-78"/>
              </a:rPr>
              <a:t>: </a:t>
            </a:r>
            <a:r>
              <a:rPr lang="ar-SA" sz="1600" dirty="0" smtClean="0">
                <a:latin typeface="Alexandria" pitchFamily="2" charset="-78"/>
                <a:cs typeface="Alexandria" pitchFamily="2" charset="-78"/>
              </a:rPr>
              <a:t>يشير إلى مدى تعاون الشخص ووداعته. ويُصنف الأشخاص إلى:</a:t>
            </a:r>
            <a:endParaRPr lang="ar-SA" sz="1700" dirty="0" smtClean="0">
              <a:latin typeface="Alexandria" pitchFamily="2" charset="-78"/>
              <a:cs typeface="Alexandria" pitchFamily="2" charset="-78"/>
            </a:endParaRPr>
          </a:p>
          <a:p>
            <a:pPr marL="635000" indent="-293688" algn="r" rtl="1">
              <a:lnSpc>
                <a:spcPct val="150000"/>
              </a:lnSpc>
              <a:buFont typeface="Wingdings" panose="05000000000000000000" pitchFamily="2" charset="2"/>
              <a:buChar char="§"/>
            </a:pPr>
            <a:r>
              <a:rPr lang="ar-SA" sz="1600" dirty="0" smtClean="0">
                <a:latin typeface="Alexandria" pitchFamily="2" charset="-78"/>
                <a:cs typeface="Alexandria" pitchFamily="2" charset="-78"/>
              </a:rPr>
              <a:t>أشخاص ذو توافق عالي </a:t>
            </a:r>
            <a:r>
              <a:rPr lang="en-US" sz="1600" dirty="0" smtClean="0">
                <a:solidFill>
                  <a:srgbClr val="FF0000"/>
                </a:solidFill>
                <a:latin typeface="Alexandria" pitchFamily="2" charset="-78"/>
                <a:cs typeface="Alexandria" pitchFamily="2" charset="-78"/>
              </a:rPr>
              <a:t>High</a:t>
            </a:r>
            <a:r>
              <a:rPr lang="en-US" sz="1600" dirty="0" smtClean="0">
                <a:latin typeface="Alexandria" pitchFamily="2" charset="-78"/>
                <a:cs typeface="Alexandria" pitchFamily="2" charset="-78"/>
              </a:rPr>
              <a:t> Agreeableness</a:t>
            </a:r>
            <a:r>
              <a:rPr lang="ar-SA" sz="1600" dirty="0" smtClean="0">
                <a:latin typeface="Alexandria" pitchFamily="2" charset="-78"/>
                <a:cs typeface="Alexandria" pitchFamily="2" charset="-78"/>
              </a:rPr>
              <a:t>: يتميز </a:t>
            </a:r>
            <a:r>
              <a:rPr lang="ar-SA" sz="1600" dirty="0">
                <a:latin typeface="Alexandria" pitchFamily="2" charset="-78"/>
                <a:cs typeface="Alexandria" pitchFamily="2" charset="-78"/>
              </a:rPr>
              <a:t>هؤلاء بالود والتعاون، ولديهم نظرة إيجابية </a:t>
            </a:r>
            <a:r>
              <a:rPr lang="ar-SA" sz="1600" dirty="0" smtClean="0">
                <a:latin typeface="Alexandria" pitchFamily="2" charset="-78"/>
                <a:cs typeface="Alexandria" pitchFamily="2" charset="-78"/>
              </a:rPr>
              <a:t>للحياة.</a:t>
            </a:r>
          </a:p>
          <a:p>
            <a:pPr marL="635000" indent="-293688" algn="r" rtl="1">
              <a:lnSpc>
                <a:spcPct val="150000"/>
              </a:lnSpc>
              <a:buFont typeface="Wingdings" panose="05000000000000000000" pitchFamily="2" charset="2"/>
              <a:buChar char="§"/>
            </a:pPr>
            <a:r>
              <a:rPr lang="ar-SA" sz="1600" dirty="0" smtClean="0">
                <a:latin typeface="Alexandria" pitchFamily="2" charset="-78"/>
                <a:cs typeface="Alexandria" pitchFamily="2" charset="-78"/>
              </a:rPr>
              <a:t>أشخاص ذو توافق منخفض </a:t>
            </a:r>
            <a:r>
              <a:rPr lang="en-US" sz="1600" dirty="0" smtClean="0">
                <a:solidFill>
                  <a:srgbClr val="FF0000"/>
                </a:solidFill>
                <a:latin typeface="Alexandria" pitchFamily="2" charset="-78"/>
                <a:cs typeface="Alexandria" pitchFamily="2" charset="-78"/>
              </a:rPr>
              <a:t>Low</a:t>
            </a:r>
            <a:r>
              <a:rPr lang="en-US" sz="1600" dirty="0" smtClean="0">
                <a:latin typeface="Alexandria" pitchFamily="2" charset="-78"/>
                <a:cs typeface="Alexandria" pitchFamily="2" charset="-78"/>
              </a:rPr>
              <a:t> Agreeableness</a:t>
            </a:r>
            <a:r>
              <a:rPr lang="ar-SA" sz="1600" dirty="0" smtClean="0">
                <a:latin typeface="Alexandria" pitchFamily="2" charset="-78"/>
                <a:cs typeface="Alexandria" pitchFamily="2" charset="-78"/>
              </a:rPr>
              <a:t>: يظهر هؤلاء الأشخاص </a:t>
            </a:r>
            <a:r>
              <a:rPr lang="ar-SA" sz="1600" dirty="0">
                <a:latin typeface="Alexandria" pitchFamily="2" charset="-78"/>
                <a:cs typeface="Alexandria" pitchFamily="2" charset="-78"/>
              </a:rPr>
              <a:t>سلوكيات تنافسية أو </a:t>
            </a:r>
            <a:r>
              <a:rPr lang="ar-SA" sz="1600" dirty="0" smtClean="0">
                <a:latin typeface="Alexandria" pitchFamily="2" charset="-78"/>
                <a:cs typeface="Alexandria" pitchFamily="2" charset="-78"/>
              </a:rPr>
              <a:t>عدائية، ولا يهتمون بمشاعر الآخرين، وغالبًا ما يقللون من الآخرين.</a:t>
            </a:r>
            <a:endParaRPr lang="ar-SA" sz="1700" dirty="0">
              <a:latin typeface="Alexandria" pitchFamily="2" charset="-78"/>
              <a:cs typeface="Alexandria" pitchFamily="2" charset="-78"/>
            </a:endParaRPr>
          </a:p>
          <a:p>
            <a:pPr marL="342900" indent="-342900" algn="r" rtl="1">
              <a:lnSpc>
                <a:spcPct val="150000"/>
              </a:lnSpc>
              <a:buFont typeface="+mj-lt"/>
              <a:buAutoNum type="arabicPeriod" startAt="5"/>
            </a:pPr>
            <a:r>
              <a:rPr lang="ar-SA" sz="1700" dirty="0" smtClean="0">
                <a:solidFill>
                  <a:srgbClr val="0070C0"/>
                </a:solidFill>
                <a:latin typeface="Alexandria" pitchFamily="2" charset="-78"/>
                <a:cs typeface="Alexandria" pitchFamily="2" charset="-78"/>
              </a:rPr>
              <a:t>العصبية </a:t>
            </a:r>
            <a:r>
              <a:rPr lang="en-US" sz="1700" dirty="0" smtClean="0">
                <a:solidFill>
                  <a:srgbClr val="0070C0"/>
                </a:solidFill>
                <a:latin typeface="Alexandria" pitchFamily="2" charset="-78"/>
                <a:cs typeface="Alexandria" pitchFamily="2" charset="-78"/>
              </a:rPr>
              <a:t>Neuroticism</a:t>
            </a:r>
            <a:r>
              <a:rPr lang="ar-SA" sz="1700" dirty="0" smtClean="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يشير إلى استجابة الشخص للضغوط </a:t>
            </a:r>
            <a:r>
              <a:rPr lang="ar-SA" sz="1600" dirty="0" smtClean="0">
                <a:latin typeface="Alexandria" pitchFamily="2" charset="-78"/>
                <a:cs typeface="Alexandria" pitchFamily="2" charset="-78"/>
              </a:rPr>
              <a:t>النفسية</a:t>
            </a:r>
            <a:r>
              <a:rPr lang="ar-SA" dirty="0" smtClean="0"/>
              <a:t>.</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ويُصنف الأشخاص </a:t>
            </a:r>
            <a:r>
              <a:rPr lang="ar-SA" sz="1600" dirty="0" smtClean="0">
                <a:latin typeface="Alexandria" pitchFamily="2" charset="-78"/>
                <a:cs typeface="Alexandria" pitchFamily="2" charset="-78"/>
              </a:rPr>
              <a:t>إلى</a:t>
            </a:r>
            <a:r>
              <a:rPr lang="ar-SA" sz="1600" dirty="0">
                <a:latin typeface="Alexandria" pitchFamily="2" charset="-78"/>
                <a:cs typeface="Alexandria" pitchFamily="2" charset="-78"/>
              </a:rPr>
              <a:t>:</a:t>
            </a:r>
            <a:endParaRPr lang="ar-SA" sz="1700" dirty="0">
              <a:latin typeface="Alexandria" pitchFamily="2" charset="-78"/>
              <a:cs typeface="Alexandria" pitchFamily="2" charset="-78"/>
            </a:endParaRPr>
          </a:p>
          <a:p>
            <a:pPr marL="635000" indent="-293688" algn="r" rtl="1">
              <a:lnSpc>
                <a:spcPct val="150000"/>
              </a:lnSpc>
              <a:buFont typeface="Wingdings" panose="05000000000000000000" pitchFamily="2" charset="2"/>
              <a:buChar char="§"/>
            </a:pPr>
            <a:r>
              <a:rPr lang="ar-SA" sz="1600" dirty="0">
                <a:latin typeface="Alexandria" pitchFamily="2" charset="-78"/>
                <a:cs typeface="Alexandria" pitchFamily="2" charset="-78"/>
              </a:rPr>
              <a:t>أشخاص </a:t>
            </a:r>
            <a:r>
              <a:rPr lang="ar-SA" sz="1600" dirty="0" smtClean="0">
                <a:latin typeface="Alexandria" pitchFamily="2" charset="-78"/>
                <a:cs typeface="Alexandria" pitchFamily="2" charset="-78"/>
              </a:rPr>
              <a:t>عصبيين </a:t>
            </a:r>
            <a:r>
              <a:rPr lang="en-US" sz="1600" dirty="0" smtClean="0">
                <a:solidFill>
                  <a:srgbClr val="FF0000"/>
                </a:solidFill>
                <a:latin typeface="Alexandria" pitchFamily="2" charset="-78"/>
                <a:cs typeface="Alexandria" pitchFamily="2" charset="-78"/>
              </a:rPr>
              <a:t>High</a:t>
            </a:r>
            <a:r>
              <a:rPr lang="en-US" sz="1600" dirty="0" smtClean="0">
                <a:latin typeface="Alexandria" pitchFamily="2" charset="-78"/>
                <a:cs typeface="Alexandria" pitchFamily="2" charset="-78"/>
              </a:rPr>
              <a:t> Neuroticism</a:t>
            </a:r>
            <a:r>
              <a:rPr lang="ar-SA" sz="1600" dirty="0" smtClean="0">
                <a:latin typeface="Alexandria" pitchFamily="2" charset="-78"/>
                <a:cs typeface="Alexandria" pitchFamily="2" charset="-78"/>
              </a:rPr>
              <a:t>: وهم الأفراد </a:t>
            </a:r>
            <a:r>
              <a:rPr lang="ar-SA" sz="1600" dirty="0">
                <a:latin typeface="Alexandria" pitchFamily="2" charset="-78"/>
                <a:cs typeface="Alexandria" pitchFamily="2" charset="-78"/>
              </a:rPr>
              <a:t>الذين يتمتعون بمستوى عالٍ من </a:t>
            </a:r>
            <a:r>
              <a:rPr lang="ar-SA" sz="1600" dirty="0" smtClean="0">
                <a:latin typeface="Alexandria" pitchFamily="2" charset="-78"/>
                <a:cs typeface="Alexandria" pitchFamily="2" charset="-78"/>
              </a:rPr>
              <a:t>الحساسية، وغالبًا ما يشعرون بالضغط، ومشاعرهم متقلبة، مما يجعلهم </a:t>
            </a:r>
            <a:r>
              <a:rPr lang="ar-SA" sz="1600" dirty="0">
                <a:latin typeface="Alexandria" pitchFamily="2" charset="-78"/>
                <a:cs typeface="Alexandria" pitchFamily="2" charset="-78"/>
              </a:rPr>
              <a:t>أكثر عرضة </a:t>
            </a:r>
            <a:r>
              <a:rPr lang="ar-SA" sz="1600" dirty="0" smtClean="0">
                <a:latin typeface="Alexandria" pitchFamily="2" charset="-78"/>
                <a:cs typeface="Alexandria" pitchFamily="2" charset="-78"/>
              </a:rPr>
              <a:t>للقلق والاكتئاب</a:t>
            </a:r>
            <a:r>
              <a:rPr lang="ar-SA" sz="1600" dirty="0">
                <a:latin typeface="Alexandria" pitchFamily="2" charset="-78"/>
                <a:cs typeface="Alexandria" pitchFamily="2" charset="-78"/>
              </a:rPr>
              <a:t>.</a:t>
            </a:r>
          </a:p>
          <a:p>
            <a:pPr marL="635000" indent="-293688" algn="r" rtl="1">
              <a:lnSpc>
                <a:spcPct val="150000"/>
              </a:lnSpc>
              <a:buFont typeface="Wingdings" panose="05000000000000000000" pitchFamily="2" charset="2"/>
              <a:buChar char="§"/>
            </a:pPr>
            <a:r>
              <a:rPr lang="ar-SA" sz="1600" dirty="0">
                <a:latin typeface="Alexandria" pitchFamily="2" charset="-78"/>
                <a:cs typeface="Alexandria" pitchFamily="2" charset="-78"/>
              </a:rPr>
              <a:t>أشخاص ذو </a:t>
            </a:r>
            <a:r>
              <a:rPr lang="ar-SA" sz="1600" dirty="0" smtClean="0">
                <a:latin typeface="Alexandria" pitchFamily="2" charset="-78"/>
                <a:cs typeface="Alexandria" pitchFamily="2" charset="-78"/>
              </a:rPr>
              <a:t>مستوى منخفض من العصبية </a:t>
            </a:r>
            <a:r>
              <a:rPr lang="en-US" sz="1600" dirty="0" smtClean="0">
                <a:solidFill>
                  <a:srgbClr val="FF0000"/>
                </a:solidFill>
                <a:latin typeface="Alexandria" pitchFamily="2" charset="-78"/>
                <a:cs typeface="Alexandria" pitchFamily="2" charset="-78"/>
              </a:rPr>
              <a:t>Low</a:t>
            </a:r>
            <a:r>
              <a:rPr lang="en-US" sz="1600" dirty="0" smtClean="0">
                <a:latin typeface="Alexandria" pitchFamily="2" charset="-78"/>
                <a:cs typeface="Alexandria" pitchFamily="2" charset="-78"/>
              </a:rPr>
              <a:t> Neuroticism</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هم أشخاص </a:t>
            </a:r>
            <a:r>
              <a:rPr lang="ar-SA" sz="1600" dirty="0" smtClean="0">
                <a:latin typeface="Alexandria" pitchFamily="2" charset="-78"/>
                <a:cs typeface="Alexandria" pitchFamily="2" charset="-78"/>
              </a:rPr>
              <a:t>يتسموا بالاستقرار النفسي والثقة بالنفس.</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655991" y="115019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724871" y="145017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pic>
        <p:nvPicPr>
          <p:cNvPr id="16" name="Picture 15"/>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7260" t="28923" r="37000" b="30051"/>
          <a:stretch/>
        </p:blipFill>
        <p:spPr>
          <a:xfrm>
            <a:off x="1" y="4805332"/>
            <a:ext cx="1941342" cy="2052668"/>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07171" y="1351823"/>
            <a:ext cx="4625006"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السمات الشخصية الخمسة الكبرى</a:t>
            </a:r>
            <a:endParaRPr lang="ar-SA" b="1" dirty="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29347546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92264" y="1927494"/>
            <a:ext cx="9207452" cy="4365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99268" y="9905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5991" y="1952981"/>
            <a:ext cx="9087001" cy="4339650"/>
          </a:xfrm>
          <a:prstGeom prst="rect">
            <a:avLst/>
          </a:prstGeom>
          <a:noFill/>
        </p:spPr>
        <p:txBody>
          <a:bodyPr wrap="square" rtlCol="0">
            <a:spAutoFit/>
          </a:bodyPr>
          <a:lstStyle/>
          <a:p>
            <a:pPr algn="r" rtl="1">
              <a:lnSpc>
                <a:spcPct val="150000"/>
              </a:lnSpc>
            </a:pPr>
            <a:r>
              <a:rPr lang="ar-SA" sz="1700" dirty="0" smtClean="0">
                <a:solidFill>
                  <a:srgbClr val="0070C0"/>
                </a:solidFill>
                <a:latin typeface="Alexandria" pitchFamily="2" charset="-78"/>
                <a:cs typeface="Alexandria" pitchFamily="2" charset="-78"/>
              </a:rPr>
              <a:t>  كيفيه قياس العوامل الخمسة للشخصية:</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الانفتاح </a:t>
            </a:r>
            <a:r>
              <a:rPr lang="ar-SA" sz="1700" dirty="0">
                <a:solidFill>
                  <a:schemeClr val="accent2">
                    <a:lumMod val="75000"/>
                  </a:schemeClr>
                </a:solidFill>
                <a:latin typeface="Alexandria" pitchFamily="2" charset="-78"/>
                <a:cs typeface="Alexandria" pitchFamily="2" charset="-78"/>
              </a:rPr>
              <a:t>على التجارب </a:t>
            </a:r>
            <a:r>
              <a:rPr lang="en-US" sz="1700" dirty="0">
                <a:solidFill>
                  <a:schemeClr val="accent2">
                    <a:lumMod val="75000"/>
                  </a:schemeClr>
                </a:solidFill>
                <a:latin typeface="Alexandria" pitchFamily="2" charset="-78"/>
                <a:cs typeface="Alexandria" pitchFamily="2" charset="-78"/>
              </a:rPr>
              <a:t>Openness </a:t>
            </a:r>
            <a:r>
              <a:rPr lang="ar-SA" sz="2000" dirty="0">
                <a:solidFill>
                  <a:schemeClr val="accent2">
                    <a:lumMod val="75000"/>
                  </a:schemeClr>
                </a:solidFill>
                <a:latin typeface="Alexandria" pitchFamily="2" charset="-78"/>
                <a:cs typeface="Alexandria" pitchFamily="2" charset="-78"/>
              </a:rPr>
              <a:t>: </a:t>
            </a:r>
            <a:r>
              <a:rPr lang="ar-SA" sz="1600" dirty="0">
                <a:latin typeface="Alexandria" pitchFamily="2" charset="-78"/>
                <a:cs typeface="Alexandria" pitchFamily="2" charset="-78"/>
              </a:rPr>
              <a:t>تم قياس الانفتاح عن طريق اختبار يطلب من الأفراد اختيار بين خيارات عادية أو جديدة. يقيم هذا الاختبار مدى قبولهم للتغيير والتنوع في التجارب الحياتية</a:t>
            </a:r>
            <a:r>
              <a:rPr lang="ar-SA" sz="1600" dirty="0" smtClean="0">
                <a:latin typeface="Alexandria" pitchFamily="2" charset="-78"/>
                <a:cs typeface="Alexandria" pitchFamily="2" charset="-78"/>
              </a:rPr>
              <a:t>.</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الوعي </a:t>
            </a:r>
            <a:r>
              <a:rPr lang="en-US" sz="1700" dirty="0">
                <a:solidFill>
                  <a:schemeClr val="accent2">
                    <a:lumMod val="75000"/>
                  </a:schemeClr>
                </a:solidFill>
                <a:latin typeface="Alexandria" pitchFamily="2" charset="-78"/>
                <a:cs typeface="Alexandria" pitchFamily="2" charset="-78"/>
              </a:rPr>
              <a:t>Conscientiousness</a:t>
            </a:r>
            <a:r>
              <a:rPr lang="ar-SA" sz="1600" dirty="0" smtClean="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يقاس الوعي بمدى قدرة الشخص على المثابرة وإكمال المهام والسلوكيات المرتبطة بالتوجه نحو تحقيق الأهداف.</a:t>
            </a:r>
            <a:endParaRPr lang="en-US" sz="16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الانبساط </a:t>
            </a:r>
            <a:r>
              <a:rPr lang="en-US" sz="1700" dirty="0">
                <a:solidFill>
                  <a:schemeClr val="accent2">
                    <a:lumMod val="75000"/>
                  </a:schemeClr>
                </a:solidFill>
                <a:latin typeface="Alexandria" pitchFamily="2" charset="-78"/>
                <a:cs typeface="Alexandria" pitchFamily="2" charset="-78"/>
              </a:rPr>
              <a:t>Extraversion</a:t>
            </a:r>
            <a:r>
              <a:rPr lang="ar-SA" sz="1700" dirty="0">
                <a:solidFill>
                  <a:schemeClr val="accent2">
                    <a:lumMod val="75000"/>
                  </a:schemeClr>
                </a:solidFill>
                <a:latin typeface="Alexandria" pitchFamily="2" charset="-78"/>
                <a:cs typeface="Alexandria" pitchFamily="2" charset="-78"/>
              </a:rPr>
              <a:t>: </a:t>
            </a:r>
            <a:r>
              <a:rPr lang="ar-SA" sz="1600" dirty="0">
                <a:latin typeface="Alexandria" pitchFamily="2" charset="-78"/>
                <a:cs typeface="Alexandria" pitchFamily="2" charset="-78"/>
              </a:rPr>
              <a:t>يتم قياس الانبساط من خلال تقييم كمية ونوعية التفاعل الاجتماعي الذي يقوم به الفرد.</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التوافق </a:t>
            </a:r>
            <a:r>
              <a:rPr lang="en-US" sz="1700" dirty="0">
                <a:solidFill>
                  <a:schemeClr val="accent2">
                    <a:lumMod val="75000"/>
                  </a:schemeClr>
                </a:solidFill>
                <a:latin typeface="Alexandria" pitchFamily="2" charset="-78"/>
                <a:cs typeface="Alexandria" pitchFamily="2" charset="-78"/>
              </a:rPr>
              <a:t>Agreeableness</a:t>
            </a:r>
            <a:r>
              <a:rPr lang="ar-SA" sz="1700" dirty="0" smtClean="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يقاس هذا العامل بناءً على العلاقة بين الشخص والأشخاص المحيطين به، ويتم تقييمه من ناحية الفكر والمشاعر والأفعال تجاه </a:t>
            </a:r>
            <a:r>
              <a:rPr lang="ar-SA" sz="1600" dirty="0" smtClean="0">
                <a:latin typeface="Alexandria" pitchFamily="2" charset="-78"/>
                <a:cs typeface="Alexandria" pitchFamily="2" charset="-78"/>
              </a:rPr>
              <a:t>الآخرين.</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العصبية </a:t>
            </a:r>
            <a:r>
              <a:rPr lang="en-US" sz="1700" dirty="0">
                <a:solidFill>
                  <a:schemeClr val="accent2">
                    <a:lumMod val="75000"/>
                  </a:schemeClr>
                </a:solidFill>
                <a:latin typeface="Alexandria" pitchFamily="2" charset="-78"/>
                <a:cs typeface="Alexandria" pitchFamily="2" charset="-78"/>
              </a:rPr>
              <a:t>Neuroticism</a:t>
            </a:r>
            <a:r>
              <a:rPr lang="ar-SA" sz="1700" dirty="0" smtClean="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يتم قياس العصبية من خلال تقييم تقلبات المشاعر لدى </a:t>
            </a:r>
            <a:r>
              <a:rPr lang="ar-SA" sz="1600" dirty="0" smtClean="0">
                <a:latin typeface="Alexandria" pitchFamily="2" charset="-78"/>
                <a:cs typeface="Alexandria" pitchFamily="2" charset="-78"/>
              </a:rPr>
              <a:t>الأفراد</a:t>
            </a:r>
            <a:r>
              <a:rPr lang="ar-SA" sz="1600" dirty="0">
                <a:latin typeface="Alexandria" pitchFamily="2" charset="-78"/>
                <a:cs typeface="Alexandria" pitchFamily="2" charset="-78"/>
              </a:rPr>
              <a:t>،</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حيث يتم طرح أسئلة حول كيفية تعامل الشخص مع الضغوط والمواقف العاطفية المختلفة</a:t>
            </a:r>
            <a:r>
              <a:rPr lang="ar-SA" sz="1600" dirty="0" smtClean="0">
                <a:latin typeface="Alexandria" pitchFamily="2" charset="-78"/>
                <a:cs typeface="Alexandria"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655991" y="115019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724871" y="145017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77333" r="84769"/>
          <a:stretch/>
        </p:blipFill>
        <p:spPr>
          <a:xfrm>
            <a:off x="0" y="5320339"/>
            <a:ext cx="1856935" cy="1554480"/>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38167" y="1382819"/>
            <a:ext cx="457851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السمات الشخصية الخمسة الكبرى</a:t>
            </a:r>
            <a:endParaRPr lang="ar-SA" b="1" dirty="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42340721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938166" y="1429313"/>
            <a:ext cx="462500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السمات الشخصية الخمسة الكبرى</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62373" y="1927494"/>
            <a:ext cx="10119916" cy="4365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99268" y="9905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62373" y="1952981"/>
            <a:ext cx="9979239" cy="4385816"/>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SA" sz="1700" dirty="0" smtClean="0">
                <a:solidFill>
                  <a:srgbClr val="0070C0"/>
                </a:solidFill>
                <a:latin typeface="Alexandria" pitchFamily="2" charset="-78"/>
                <a:cs typeface="Alexandria" pitchFamily="2" charset="-78"/>
              </a:rPr>
              <a:t>  العلاقة بين السمات الخمسة للشخصية وتقدم السن </a:t>
            </a:r>
            <a:r>
              <a:rPr lang="en-US" sz="1700" dirty="0" smtClean="0">
                <a:solidFill>
                  <a:srgbClr val="0070C0"/>
                </a:solidFill>
                <a:latin typeface="Alexandria" pitchFamily="2" charset="-78"/>
                <a:cs typeface="Alexandria" pitchFamily="2" charset="-78"/>
              </a:rPr>
              <a:t>Aging</a:t>
            </a:r>
            <a:r>
              <a:rPr lang="ar-SA" sz="1700" dirty="0" smtClean="0">
                <a:solidFill>
                  <a:srgbClr val="0070C0"/>
                </a:solidFill>
                <a:latin typeface="Alexandria" pitchFamily="2" charset="-78"/>
                <a:cs typeface="Alexandria" pitchFamily="2" charset="-78"/>
              </a:rPr>
              <a:t> </a:t>
            </a:r>
          </a:p>
          <a:p>
            <a:pPr algn="r" rtl="1">
              <a:lnSpc>
                <a:spcPct val="150000"/>
              </a:lnSpc>
            </a:pPr>
            <a:r>
              <a:rPr lang="ar-SA" sz="1700" dirty="0" smtClean="0">
                <a:latin typeface="Alexandria" pitchFamily="2" charset="-78"/>
                <a:cs typeface="Alexandria" pitchFamily="2" charset="-78"/>
              </a:rPr>
              <a:t>السمات الشخصية ليست ثابتة في الإنسان، لكنها تتغير بمرور الوقت؛ حيث تتاثر بتقدم السن بشكل ملحوظ.</a:t>
            </a:r>
            <a:endParaRPr lang="ar-SA" sz="1700" dirty="0" smtClean="0">
              <a:solidFill>
                <a:srgbClr val="0070C0"/>
              </a:solidFill>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الانفتاح </a:t>
            </a:r>
            <a:r>
              <a:rPr lang="en-US" sz="1700" dirty="0" smtClean="0">
                <a:solidFill>
                  <a:schemeClr val="accent2">
                    <a:lumMod val="75000"/>
                  </a:schemeClr>
                </a:solidFill>
                <a:latin typeface="Alexandria" pitchFamily="2" charset="-78"/>
                <a:cs typeface="Alexandria" pitchFamily="2" charset="-78"/>
              </a:rPr>
              <a:t>Openness </a:t>
            </a:r>
            <a:r>
              <a:rPr lang="ar-SA" sz="2000" dirty="0">
                <a:solidFill>
                  <a:schemeClr val="accent2">
                    <a:lumMod val="75000"/>
                  </a:schemeClr>
                </a:solidFill>
                <a:latin typeface="Alexandria" pitchFamily="2" charset="-78"/>
                <a:cs typeface="Alexandria" pitchFamily="2" charset="-78"/>
              </a:rPr>
              <a:t>: </a:t>
            </a:r>
            <a:r>
              <a:rPr lang="ar-SA" sz="1600" dirty="0">
                <a:latin typeface="Alexandria" pitchFamily="2" charset="-78"/>
                <a:cs typeface="Alexandria" pitchFamily="2" charset="-78"/>
              </a:rPr>
              <a:t>مع تقدم العمر، يميل الأفراد إلى أن </a:t>
            </a:r>
            <a:r>
              <a:rPr lang="ar-SA" sz="1600" dirty="0" smtClean="0">
                <a:latin typeface="Alexandria" pitchFamily="2" charset="-78"/>
                <a:cs typeface="Alexandria" pitchFamily="2" charset="-78"/>
              </a:rPr>
              <a:t>يكونوا </a:t>
            </a:r>
            <a:r>
              <a:rPr lang="ar-SA" sz="1600" dirty="0">
                <a:latin typeface="Alexandria" pitchFamily="2" charset="-78"/>
                <a:cs typeface="Alexandria" pitchFamily="2" charset="-78"/>
              </a:rPr>
              <a:t>أقل انفتاحًا على التجارب الجديدة؛ </a:t>
            </a:r>
            <a:r>
              <a:rPr lang="ar-SA" sz="1600" dirty="0" smtClean="0">
                <a:latin typeface="Alexandria" pitchFamily="2" charset="-78"/>
                <a:cs typeface="Alexandria" pitchFamily="2" charset="-78"/>
              </a:rPr>
              <a:t>حيث يصبحون </a:t>
            </a:r>
            <a:r>
              <a:rPr lang="ar-SA" sz="1600" dirty="0">
                <a:latin typeface="Alexandria" pitchFamily="2" charset="-78"/>
                <a:cs typeface="Alexandria" pitchFamily="2" charset="-78"/>
              </a:rPr>
              <a:t>أكثر تحفظًا وأقل رغبة في تجربة أشياء جديدة مقارنة بالشباب.</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الوعي </a:t>
            </a:r>
            <a:r>
              <a:rPr lang="en-US" sz="1700" dirty="0">
                <a:solidFill>
                  <a:schemeClr val="accent2">
                    <a:lumMod val="75000"/>
                  </a:schemeClr>
                </a:solidFill>
                <a:latin typeface="Alexandria" pitchFamily="2" charset="-78"/>
                <a:cs typeface="Alexandria" pitchFamily="2" charset="-78"/>
              </a:rPr>
              <a:t>Conscientiousness</a:t>
            </a:r>
            <a:r>
              <a:rPr lang="ar-SA" sz="1600" dirty="0" smtClean="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مع تقدم السن</a:t>
            </a:r>
            <a:r>
              <a:rPr lang="ar-SA" sz="1600" dirty="0" smtClean="0">
                <a:solidFill>
                  <a:srgbClr val="0070C0"/>
                </a:solidFill>
                <a:latin typeface="Alexandria" pitchFamily="2" charset="-78"/>
                <a:cs typeface="Alexandria" pitchFamily="2" charset="-78"/>
              </a:rPr>
              <a:t> </a:t>
            </a:r>
            <a:r>
              <a:rPr lang="ar-SA" sz="1600" dirty="0" smtClean="0">
                <a:latin typeface="Alexandria" pitchFamily="2" charset="-78"/>
                <a:cs typeface="Alexandria" pitchFamily="2" charset="-78"/>
              </a:rPr>
              <a:t>يزداد الوعي. فالأفراد </a:t>
            </a:r>
            <a:r>
              <a:rPr lang="ar-SA" sz="1600" dirty="0">
                <a:latin typeface="Alexandria" pitchFamily="2" charset="-78"/>
                <a:cs typeface="Alexandria" pitchFamily="2" charset="-78"/>
              </a:rPr>
              <a:t>الأكبر </a:t>
            </a:r>
            <a:r>
              <a:rPr lang="ar-SA" sz="1600" dirty="0" smtClean="0">
                <a:latin typeface="Alexandria" pitchFamily="2" charset="-78"/>
                <a:cs typeface="Alexandria" pitchFamily="2" charset="-78"/>
              </a:rPr>
              <a:t>سنًا </a:t>
            </a:r>
            <a:r>
              <a:rPr lang="ar-SA" sz="1600" dirty="0">
                <a:latin typeface="Alexandria" pitchFamily="2" charset="-78"/>
                <a:cs typeface="Alexandria" pitchFamily="2" charset="-78"/>
              </a:rPr>
              <a:t>يكونون أكثر تنظيمًا </a:t>
            </a:r>
            <a:r>
              <a:rPr lang="ar-SA" sz="1600" dirty="0" smtClean="0">
                <a:latin typeface="Alexandria" pitchFamily="2" charset="-78"/>
                <a:cs typeface="Alexandria" pitchFamily="2" charset="-78"/>
              </a:rPr>
              <a:t>ونضجًا.</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الانبساط </a:t>
            </a:r>
            <a:r>
              <a:rPr lang="en-US" sz="1700" dirty="0">
                <a:solidFill>
                  <a:schemeClr val="accent2">
                    <a:lumMod val="75000"/>
                  </a:schemeClr>
                </a:solidFill>
                <a:latin typeface="Alexandria" pitchFamily="2" charset="-78"/>
                <a:cs typeface="Alexandria" pitchFamily="2" charset="-78"/>
              </a:rPr>
              <a:t>Extraversion</a:t>
            </a:r>
            <a:r>
              <a:rPr lang="ar-SA" sz="1700" dirty="0">
                <a:solidFill>
                  <a:schemeClr val="accent2">
                    <a:lumMod val="75000"/>
                  </a:schemeClr>
                </a:solidFill>
                <a:latin typeface="Alexandria" pitchFamily="2" charset="-78"/>
                <a:cs typeface="Alexandria" pitchFamily="2" charset="-78"/>
              </a:rPr>
              <a:t>: </a:t>
            </a:r>
            <a:r>
              <a:rPr lang="ar-SA" sz="1600" dirty="0" smtClean="0">
                <a:latin typeface="Alexandria" pitchFamily="2" charset="-78"/>
                <a:cs typeface="Alexandria" pitchFamily="2" charset="-78"/>
              </a:rPr>
              <a:t>عادة يقل الانبساط </a:t>
            </a:r>
            <a:r>
              <a:rPr lang="ar-SA" sz="1600" dirty="0">
                <a:latin typeface="Alexandria" pitchFamily="2" charset="-78"/>
                <a:cs typeface="Alexandria" pitchFamily="2" charset="-78"/>
              </a:rPr>
              <a:t>مع تقدم العمر. كبار السن </a:t>
            </a:r>
            <a:r>
              <a:rPr lang="ar-SA" sz="1600" dirty="0" smtClean="0">
                <a:latin typeface="Alexandria" pitchFamily="2" charset="-78"/>
                <a:cs typeface="Alexandria" pitchFamily="2" charset="-78"/>
              </a:rPr>
              <a:t>يصبحون </a:t>
            </a:r>
            <a:r>
              <a:rPr lang="ar-SA" sz="1600" dirty="0">
                <a:latin typeface="Alexandria" pitchFamily="2" charset="-78"/>
                <a:cs typeface="Alexandria" pitchFamily="2" charset="-78"/>
              </a:rPr>
              <a:t>أقل اجتماعية ويميلون إلى تفضيل الأنشطة </a:t>
            </a:r>
            <a:r>
              <a:rPr lang="ar-SA" sz="1600" dirty="0" smtClean="0">
                <a:latin typeface="Alexandria" pitchFamily="2" charset="-78"/>
                <a:cs typeface="Alexandria" pitchFamily="2" charset="-78"/>
              </a:rPr>
              <a:t>الفردية.</a:t>
            </a:r>
            <a:endParaRPr lang="ar-SA" sz="16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التوافق </a:t>
            </a:r>
            <a:r>
              <a:rPr lang="en-US" sz="1700" dirty="0">
                <a:solidFill>
                  <a:schemeClr val="accent2">
                    <a:lumMod val="75000"/>
                  </a:schemeClr>
                </a:solidFill>
                <a:latin typeface="Alexandria" pitchFamily="2" charset="-78"/>
                <a:cs typeface="Alexandria" pitchFamily="2" charset="-78"/>
              </a:rPr>
              <a:t>Agreeableness</a:t>
            </a:r>
            <a:r>
              <a:rPr lang="ar-SA" sz="1700" dirty="0" smtClean="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التوافق </a:t>
            </a:r>
            <a:r>
              <a:rPr lang="ar-SA" sz="1600" dirty="0" smtClean="0">
                <a:latin typeface="Alexandria" pitchFamily="2" charset="-78"/>
                <a:cs typeface="Alexandria" pitchFamily="2" charset="-78"/>
              </a:rPr>
              <a:t>عادة ما يزداد </a:t>
            </a:r>
            <a:r>
              <a:rPr lang="ar-SA" sz="1600" dirty="0">
                <a:latin typeface="Alexandria" pitchFamily="2" charset="-78"/>
                <a:cs typeface="Alexandria" pitchFamily="2" charset="-78"/>
              </a:rPr>
              <a:t>مع تقدم </a:t>
            </a:r>
            <a:r>
              <a:rPr lang="ar-SA" sz="1600" dirty="0" smtClean="0">
                <a:latin typeface="Alexandria" pitchFamily="2" charset="-78"/>
                <a:cs typeface="Alexandria" pitchFamily="2" charset="-78"/>
              </a:rPr>
              <a:t>العمر، ويصبح الأفراد </a:t>
            </a:r>
            <a:r>
              <a:rPr lang="ar-SA" sz="1600" dirty="0">
                <a:latin typeface="Alexandria" pitchFamily="2" charset="-78"/>
                <a:cs typeface="Alexandria" pitchFamily="2" charset="-78"/>
              </a:rPr>
              <a:t>أكثر تعاطفاً </a:t>
            </a:r>
            <a:r>
              <a:rPr lang="ar-SA" sz="1600" dirty="0" smtClean="0">
                <a:latin typeface="Alexandria" pitchFamily="2" charset="-78"/>
                <a:cs typeface="Alexandria" pitchFamily="2" charset="-78"/>
              </a:rPr>
              <a:t>وتعاونًا.</a:t>
            </a:r>
            <a:endParaRPr lang="ar-SA" sz="16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العصبية </a:t>
            </a:r>
            <a:r>
              <a:rPr lang="en-US" sz="1700" dirty="0">
                <a:solidFill>
                  <a:schemeClr val="accent2">
                    <a:lumMod val="75000"/>
                  </a:schemeClr>
                </a:solidFill>
                <a:latin typeface="Alexandria" pitchFamily="2" charset="-78"/>
                <a:cs typeface="Alexandria" pitchFamily="2" charset="-78"/>
              </a:rPr>
              <a:t>Neuroticism</a:t>
            </a:r>
            <a:r>
              <a:rPr lang="ar-SA" sz="1700" dirty="0" smtClean="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العصبية تقل مع تقدم </a:t>
            </a:r>
            <a:r>
              <a:rPr lang="ar-SA" sz="1600" dirty="0" smtClean="0">
                <a:latin typeface="Alexandria" pitchFamily="2" charset="-78"/>
                <a:cs typeface="Alexandria" pitchFamily="2" charset="-78"/>
              </a:rPr>
              <a:t>العمر، مما يعكس زيادة في الاستقرار النفسي. تشير </a:t>
            </a:r>
            <a:r>
              <a:rPr lang="ar-SA" sz="1600" dirty="0">
                <a:latin typeface="Alexandria" pitchFamily="2" charset="-78"/>
                <a:cs typeface="Alexandria" pitchFamily="2" charset="-78"/>
              </a:rPr>
              <a:t>الدراسات أنه يمكن توقع أكثر من 90% من </a:t>
            </a:r>
            <a:r>
              <a:rPr lang="ar-SA" sz="1600" dirty="0" smtClean="0">
                <a:latin typeface="Alexandria" pitchFamily="2" charset="-78"/>
                <a:cs typeface="Alexandria" pitchFamily="2" charset="-78"/>
              </a:rPr>
              <a:t>السمات الشخصية </a:t>
            </a:r>
            <a:r>
              <a:rPr lang="ar-SA" sz="1600" dirty="0">
                <a:latin typeface="Alexandria" pitchFamily="2" charset="-78"/>
                <a:cs typeface="Alexandria" pitchFamily="2" charset="-78"/>
              </a:rPr>
              <a:t>ل</a:t>
            </a:r>
            <a:r>
              <a:rPr lang="ar-SA" sz="1600" dirty="0" smtClean="0">
                <a:latin typeface="Alexandria" pitchFamily="2" charset="-78"/>
                <a:cs typeface="Alexandria" pitchFamily="2" charset="-78"/>
              </a:rPr>
              <a:t>لأفراد </a:t>
            </a:r>
            <a:r>
              <a:rPr lang="ar-SA" sz="1600" dirty="0">
                <a:latin typeface="Alexandria" pitchFamily="2" charset="-78"/>
                <a:cs typeface="Alexandria" pitchFamily="2" charset="-78"/>
              </a:rPr>
              <a:t>فوق 60 </a:t>
            </a:r>
            <a:r>
              <a:rPr lang="ar-SA" sz="1600" dirty="0" smtClean="0">
                <a:latin typeface="Alexandria" pitchFamily="2" charset="-78"/>
                <a:cs typeface="Alexandria" pitchFamily="2" charset="-78"/>
              </a:rPr>
              <a:t>عامًا بدقة أكبر مقارنة    بالأصغر سنًا، وهذه نقطة مهمة تدعم ثبات السمات الشخصية مع مرور الوقت.</a:t>
            </a:r>
            <a:endParaRPr lang="ar-SA"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655991" y="115019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724871" y="145017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0" name="Freeform 5"/>
          <p:cNvSpPr/>
          <p:nvPr/>
        </p:nvSpPr>
        <p:spPr>
          <a:xfrm>
            <a:off x="0" y="5107137"/>
            <a:ext cx="1162373" cy="1767682"/>
          </a:xfrm>
          <a:custGeom>
            <a:avLst/>
            <a:gdLst/>
            <a:ahLst/>
            <a:cxnLst/>
            <a:rect l="l" t="t" r="r" b="b"/>
            <a:pathLst>
              <a:path w="3269396" h="4114800">
                <a:moveTo>
                  <a:pt x="0" y="0"/>
                </a:moveTo>
                <a:lnTo>
                  <a:pt x="3269396" y="0"/>
                </a:lnTo>
                <a:lnTo>
                  <a:pt x="3269396" y="4114800"/>
                </a:lnTo>
                <a:lnTo>
                  <a:pt x="0" y="4114800"/>
                </a:lnTo>
                <a:lnTo>
                  <a:pt x="0" y="0"/>
                </a:lnTo>
                <a:close/>
              </a:path>
            </a:pathLst>
          </a:custGeom>
          <a:blipFill>
            <a:blip r:embed="rId4">
              <a:extLst>
                <a:ext uri="{96DAC541-7B7A-43D3-8B79-37D633B846F1}">
                  <asvg:svgBlip xmlns:asvg="http://schemas.microsoft.com/office/drawing/2016/SVG/main" xmlns="" r:embed="rId7"/>
                </a:ext>
              </a:extLst>
            </a:blip>
            <a:stretch>
              <a:fillRect/>
            </a:stretch>
          </a:blipFill>
        </p:spPr>
      </p:sp>
    </p:spTree>
    <p:extLst>
      <p:ext uri="{BB962C8B-B14F-4D97-AF65-F5344CB8AC3E}">
        <p14:creationId xmlns:p14="http://schemas.microsoft.com/office/powerpoint/2010/main" val="29818361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 y="2219494"/>
            <a:ext cx="2340245" cy="4684868"/>
            <a:chOff x="-1" y="2219494"/>
            <a:chExt cx="2030023" cy="4684868"/>
          </a:xfrm>
        </p:grpSpPr>
        <p:pic>
          <p:nvPicPr>
            <p:cNvPr id="14" name="Picture 13"/>
            <p:cNvPicPr>
              <a:picLocks noChangeAspect="1"/>
            </p:cNvPicPr>
            <p:nvPr/>
          </p:nvPicPr>
          <p:blipFill rotWithShape="1">
            <a:blip r:embed="rId3"/>
            <a:srcRect l="35043" t="38839" r="46403" b="39063"/>
            <a:stretch/>
          </p:blipFill>
          <p:spPr>
            <a:xfrm>
              <a:off x="26692" y="4351290"/>
              <a:ext cx="2003330" cy="1904515"/>
            </a:xfrm>
            <a:prstGeom prst="rect">
              <a:avLst/>
            </a:prstGeom>
          </p:spPr>
        </p:pic>
        <p:pic>
          <p:nvPicPr>
            <p:cNvPr id="11" name="Picture 10"/>
            <p:cNvPicPr>
              <a:picLocks noChangeAspect="1"/>
            </p:cNvPicPr>
            <p:nvPr/>
          </p:nvPicPr>
          <p:blipFill rotWithShape="1">
            <a:blip r:embed="rId3"/>
            <a:srcRect l="18333" t="38839" r="64611" b="39063"/>
            <a:stretch/>
          </p:blipFill>
          <p:spPr>
            <a:xfrm>
              <a:off x="26692" y="2219494"/>
              <a:ext cx="1843205" cy="1748367"/>
            </a:xfrm>
            <a:prstGeom prst="rect">
              <a:avLst/>
            </a:prstGeom>
          </p:spPr>
        </p:pic>
        <p:sp>
          <p:nvSpPr>
            <p:cNvPr id="6" name="Rectangle 5"/>
            <p:cNvSpPr/>
            <p:nvPr/>
          </p:nvSpPr>
          <p:spPr>
            <a:xfrm>
              <a:off x="26692" y="3446111"/>
              <a:ext cx="1837409" cy="1044710"/>
            </a:xfrm>
            <a:prstGeom prst="rect">
              <a:avLst/>
            </a:prstGeom>
            <a:solidFill>
              <a:srgbClr val="E6DED1"/>
            </a:solidFill>
          </p:spPr>
          <p:txBody>
            <a:bodyPr wrap="square">
              <a:spAutoFit/>
            </a:bodyPr>
            <a:lstStyle/>
            <a:p>
              <a:pPr algn="r" rtl="1">
                <a:lnSpc>
                  <a:spcPct val="150000"/>
                </a:lnSpc>
              </a:pPr>
              <a:r>
                <a:rPr lang="ar-SA" sz="1050" dirty="0">
                  <a:solidFill>
                    <a:srgbClr val="C00000"/>
                  </a:solidFill>
                  <a:latin typeface="Alexandria" pitchFamily="2" charset="-78"/>
                  <a:cs typeface="Alexandria" pitchFamily="2" charset="-78"/>
                </a:rPr>
                <a:t>"أرسطو؟ سيشل؟. أطلق العنان لإبداعك وتحدَّ خيالك مع عدد غير محدود من ألغاز الكلمات المتقاطعة"</a:t>
              </a:r>
              <a:r>
                <a:rPr lang="ar-SA" sz="1100" dirty="0">
                  <a:solidFill>
                    <a:srgbClr val="C00000"/>
                  </a:solidFill>
                  <a:latin typeface="Alexandria" pitchFamily="2" charset="-78"/>
                  <a:cs typeface="Alexandria" pitchFamily="2" charset="-78"/>
                </a:rPr>
                <a:t>.</a:t>
              </a:r>
            </a:p>
          </p:txBody>
        </p:sp>
        <p:sp>
          <p:nvSpPr>
            <p:cNvPr id="8" name="Rectangle 7"/>
            <p:cNvSpPr/>
            <p:nvPr/>
          </p:nvSpPr>
          <p:spPr>
            <a:xfrm>
              <a:off x="-1" y="5796366"/>
              <a:ext cx="1864101" cy="1107996"/>
            </a:xfrm>
            <a:prstGeom prst="rect">
              <a:avLst/>
            </a:prstGeom>
            <a:solidFill>
              <a:srgbClr val="E6DED1"/>
            </a:solidFill>
          </p:spPr>
          <p:txBody>
            <a:bodyPr wrap="square">
              <a:spAutoFit/>
            </a:bodyPr>
            <a:lstStyle/>
            <a:p>
              <a:pPr algn="r" rtl="1">
                <a:lnSpc>
                  <a:spcPct val="150000"/>
                </a:lnSpc>
              </a:pPr>
              <a:r>
                <a:rPr lang="ar-SA" sz="1100" dirty="0">
                  <a:solidFill>
                    <a:srgbClr val="C00000"/>
                  </a:solidFill>
                  <a:latin typeface="Alexandria" pitchFamily="2" charset="-78"/>
                  <a:cs typeface="Alexandria" pitchFamily="2" charset="-78"/>
                </a:rPr>
                <a:t>"استقر مع اللعبة المفضلة على مر العصور. الكلمات المتقاطعة تحدي اللاعبين عبر الأجيال".</a:t>
              </a:r>
            </a:p>
          </p:txBody>
        </p:sp>
      </p:grpSp>
      <p:sp>
        <p:nvSpPr>
          <p:cNvPr id="15" name="TextBox 14">
            <a:extLst>
              <a:ext uri="{FF2B5EF4-FFF2-40B4-BE49-F238E27FC236}">
                <a16:creationId xmlns:a16="http://schemas.microsoft.com/office/drawing/2014/main" id="{F9A80F9F-74DB-1D57-04E8-E20E92A09B0A}"/>
              </a:ext>
            </a:extLst>
          </p:cNvPr>
          <p:cNvSpPr txBox="1"/>
          <p:nvPr/>
        </p:nvSpPr>
        <p:spPr>
          <a:xfrm>
            <a:off x="2938165" y="1289831"/>
            <a:ext cx="6740685"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السمات الشخصية الخمسة الكبرى واستهداف الجمهور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79737" y="1828897"/>
            <a:ext cx="9567977" cy="4349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99268" y="9905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17845" y="1872580"/>
            <a:ext cx="9415011" cy="4224233"/>
          </a:xfrm>
          <a:prstGeom prst="rect">
            <a:avLst/>
          </a:prstGeom>
          <a:noFill/>
        </p:spPr>
        <p:txBody>
          <a:bodyPr wrap="square" rtlCol="0">
            <a:spAutoFit/>
          </a:bodyPr>
          <a:lstStyle/>
          <a:p>
            <a:pPr lvl="0" algn="r" rtl="1">
              <a:lnSpc>
                <a:spcPct val="150000"/>
              </a:lnSpc>
              <a:defRPr/>
            </a:pPr>
            <a:r>
              <a:rPr lang="ar-SA" sz="1700" dirty="0" smtClean="0">
                <a:latin typeface="Alexandria" pitchFamily="2" charset="-78"/>
                <a:cs typeface="Alexandria" pitchFamily="2" charset="-78"/>
              </a:rPr>
              <a:t>    يمكن </a:t>
            </a:r>
            <a:r>
              <a:rPr lang="ar-SA" sz="1700" dirty="0">
                <a:latin typeface="Alexandria" pitchFamily="2" charset="-78"/>
                <a:cs typeface="Alexandria" pitchFamily="2" charset="-78"/>
              </a:rPr>
              <a:t>استخدام نموذج "العوامل الخمسة </a:t>
            </a:r>
            <a:r>
              <a:rPr lang="ar-SA" sz="1700" dirty="0" smtClean="0">
                <a:latin typeface="Alexandria" pitchFamily="2" charset="-78"/>
                <a:cs typeface="Alexandria" pitchFamily="2" charset="-78"/>
              </a:rPr>
              <a:t>الكبرى</a:t>
            </a:r>
            <a:r>
              <a:rPr lang="en-US" sz="1700" dirty="0" smtClean="0">
                <a:latin typeface="Alexandria" pitchFamily="2" charset="-78"/>
                <a:cs typeface="Alexandria" pitchFamily="2" charset="-78"/>
              </a:rPr>
              <a:t>The </a:t>
            </a:r>
            <a:r>
              <a:rPr lang="en-US" sz="1700" dirty="0">
                <a:latin typeface="Alexandria" pitchFamily="2" charset="-78"/>
                <a:cs typeface="Alexandria" pitchFamily="2" charset="-78"/>
              </a:rPr>
              <a:t>Big </a:t>
            </a:r>
            <a:r>
              <a:rPr lang="en-US" sz="1700" dirty="0" smtClean="0">
                <a:latin typeface="Alexandria" pitchFamily="2" charset="-78"/>
                <a:cs typeface="Alexandria" pitchFamily="2" charset="-78"/>
              </a:rPr>
              <a:t>Five </a:t>
            </a:r>
            <a:r>
              <a:rPr lang="ar-SA" sz="1700" dirty="0" smtClean="0">
                <a:latin typeface="Alexandria" pitchFamily="2" charset="-78"/>
                <a:cs typeface="Alexandria" pitchFamily="2" charset="-78"/>
              </a:rPr>
              <a:t> لفهم وتطوير </a:t>
            </a:r>
            <a:r>
              <a:rPr lang="ar-SA" sz="1700" dirty="0">
                <a:latin typeface="Alexandria" pitchFamily="2" charset="-78"/>
                <a:cs typeface="Alexandria" pitchFamily="2" charset="-78"/>
              </a:rPr>
              <a:t>استراتيجيات </a:t>
            </a:r>
            <a:r>
              <a:rPr lang="ar-SA" sz="1700" dirty="0" smtClean="0">
                <a:latin typeface="Alexandria" pitchFamily="2" charset="-78"/>
                <a:cs typeface="Alexandria" pitchFamily="2" charset="-78"/>
              </a:rPr>
              <a:t>           تسويقية فعّالة </a:t>
            </a:r>
            <a:r>
              <a:rPr lang="ar-SA" sz="1700" dirty="0">
                <a:latin typeface="Alexandria" pitchFamily="2" charset="-78"/>
                <a:cs typeface="Alexandria" pitchFamily="2" charset="-78"/>
              </a:rPr>
              <a:t>من خلال </a:t>
            </a:r>
            <a:r>
              <a:rPr lang="ar-SA" sz="1700" dirty="0" smtClean="0">
                <a:latin typeface="Alexandria" pitchFamily="2" charset="-78"/>
                <a:cs typeface="Alexandria" pitchFamily="2" charset="-78"/>
              </a:rPr>
              <a:t>استخدام السمات النفسية </a:t>
            </a:r>
            <a:r>
              <a:rPr lang="ar-SA" sz="1700" dirty="0">
                <a:latin typeface="Alexandria" pitchFamily="2" charset="-78"/>
                <a:cs typeface="Alexandria" pitchFamily="2" charset="-78"/>
              </a:rPr>
              <a:t>الجمهور المستهدف. </a:t>
            </a:r>
            <a:endParaRPr lang="ar-SA" sz="1700" dirty="0" smtClean="0">
              <a:latin typeface="Alexandria" pitchFamily="2" charset="-78"/>
              <a:cs typeface="Alexandria" pitchFamily="2" charset="-78"/>
            </a:endParaRPr>
          </a:p>
          <a:p>
            <a:pPr algn="r" rtl="1">
              <a:lnSpc>
                <a:spcPct val="150000"/>
              </a:lnSpc>
              <a:defRPr/>
            </a:pPr>
            <a:r>
              <a:rPr lang="ar-SA" sz="1600" dirty="0" smtClean="0">
                <a:latin typeface="Alexandria" pitchFamily="2" charset="-78"/>
                <a:cs typeface="Alexandria" pitchFamily="2" charset="-78"/>
              </a:rPr>
              <a:t>  ففي دراسة </a:t>
            </a:r>
            <a:r>
              <a:rPr lang="ar-SA" sz="1600" dirty="0">
                <a:latin typeface="Alexandria" pitchFamily="2" charset="-78"/>
                <a:cs typeface="Alexandria" pitchFamily="2" charset="-78"/>
              </a:rPr>
              <a:t>أجرتها سوزان </a:t>
            </a:r>
            <a:r>
              <a:rPr lang="ar-SA" sz="1600" dirty="0" smtClean="0">
                <a:latin typeface="Alexandria" pitchFamily="2" charset="-78"/>
                <a:cs typeface="Alexandria" pitchFamily="2" charset="-78"/>
              </a:rPr>
              <a:t>ماتز" عام 2017 بعنوان: "الاستهداف </a:t>
            </a:r>
            <a:r>
              <a:rPr lang="ar-SA" sz="1600" dirty="0">
                <a:latin typeface="Alexandria" pitchFamily="2" charset="-78"/>
                <a:cs typeface="Alexandria" pitchFamily="2" charset="-78"/>
              </a:rPr>
              <a:t>النفسي كنهج فعال للإقناع الجماهيري </a:t>
            </a:r>
            <a:r>
              <a:rPr lang="ar-SA" sz="1600" dirty="0" smtClean="0">
                <a:latin typeface="Alexandria" pitchFamily="2" charset="-78"/>
                <a:cs typeface="Alexandria" pitchFamily="2" charset="-78"/>
              </a:rPr>
              <a:t>الرقمي". قامت </a:t>
            </a:r>
            <a:r>
              <a:rPr lang="ar-SA" sz="1600" dirty="0">
                <a:latin typeface="Alexandria" pitchFamily="2" charset="-78"/>
                <a:cs typeface="Alexandria" pitchFamily="2" charset="-78"/>
              </a:rPr>
              <a:t>بتنفيذ حملة </a:t>
            </a:r>
            <a:r>
              <a:rPr lang="ar-SA" sz="1600" dirty="0" smtClean="0">
                <a:latin typeface="Alexandria" pitchFamily="2" charset="-78"/>
                <a:cs typeface="Alexandria" pitchFamily="2" charset="-78"/>
              </a:rPr>
              <a:t>تسويقية رقمية </a:t>
            </a:r>
            <a:r>
              <a:rPr lang="ar-SA" sz="1600" dirty="0">
                <a:latin typeface="Alexandria" pitchFamily="2" charset="-78"/>
                <a:cs typeface="Alexandria" pitchFamily="2" charset="-78"/>
              </a:rPr>
              <a:t>على فيسبوك لاستهداف الجمهور بطريقة طبيعية، مع إضافة </a:t>
            </a:r>
            <a:r>
              <a:rPr lang="ar-SA" sz="1600" dirty="0" smtClean="0">
                <a:latin typeface="Alexandria" pitchFamily="2" charset="-78"/>
                <a:cs typeface="Alexandria" pitchFamily="2" charset="-78"/>
              </a:rPr>
              <a:t>بُعد </a:t>
            </a:r>
            <a:r>
              <a:rPr lang="ar-SA" sz="1600" dirty="0">
                <a:latin typeface="Alexandria" pitchFamily="2" charset="-78"/>
                <a:cs typeface="Alexandria" pitchFamily="2" charset="-78"/>
              </a:rPr>
              <a:t>نفسي يعتمد على العوامل الخمسة لتصنيف السمات الشخصية. اختارت لعبة الكلمات المتقاطعة </a:t>
            </a:r>
            <a:r>
              <a:rPr lang="ar-SA" sz="1600" dirty="0" smtClean="0">
                <a:latin typeface="Alexandria" pitchFamily="2" charset="-78"/>
                <a:cs typeface="Alexandria" pitchFamily="2" charset="-78"/>
              </a:rPr>
              <a:t>كمادة </a:t>
            </a:r>
            <a:r>
              <a:rPr lang="ar-SA" sz="1600" dirty="0">
                <a:latin typeface="Alexandria" pitchFamily="2" charset="-78"/>
                <a:cs typeface="Alexandria" pitchFamily="2" charset="-78"/>
              </a:rPr>
              <a:t>إعلانية، وأعدت نسختين من الإعلان.</a:t>
            </a:r>
          </a:p>
          <a:p>
            <a:pPr algn="r" rtl="1">
              <a:lnSpc>
                <a:spcPct val="150000"/>
              </a:lnSpc>
            </a:pPr>
            <a:r>
              <a:rPr lang="ar-SA" sz="1600" u="sng" dirty="0" smtClean="0">
                <a:latin typeface="Alexandria" pitchFamily="2" charset="-78"/>
                <a:cs typeface="Alexandria" pitchFamily="2" charset="-78"/>
              </a:rPr>
              <a:t>النسخة الأولى:</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استهدفت أفراد ذو مستوى عالٍ من </a:t>
            </a:r>
            <a:r>
              <a:rPr lang="ar-SA" sz="1600" dirty="0" smtClean="0">
                <a:latin typeface="Alexandria" pitchFamily="2" charset="-78"/>
                <a:cs typeface="Alexandria" pitchFamily="2" charset="-78"/>
              </a:rPr>
              <a:t>الانفتاح: استخدمت </a:t>
            </a:r>
            <a:r>
              <a:rPr lang="ar-SA" sz="1600" dirty="0">
                <a:latin typeface="Alexandria" pitchFamily="2" charset="-78"/>
                <a:cs typeface="Alexandria" pitchFamily="2" charset="-78"/>
              </a:rPr>
              <a:t>صورة اللعبة مع نص </a:t>
            </a:r>
            <a:r>
              <a:rPr lang="ar-SA" sz="1600" dirty="0" smtClean="0">
                <a:latin typeface="Alexandria" pitchFamily="2" charset="-78"/>
                <a:cs typeface="Alexandria" pitchFamily="2" charset="-78"/>
              </a:rPr>
              <a:t>مكتوب:  </a:t>
            </a:r>
            <a:r>
              <a:rPr lang="ar-SA" sz="1600" dirty="0">
                <a:solidFill>
                  <a:srgbClr val="C00000"/>
                </a:solidFill>
                <a:latin typeface="Alexandria" pitchFamily="2" charset="-78"/>
                <a:cs typeface="Alexandria" pitchFamily="2" charset="-78"/>
              </a:rPr>
              <a:t>"أرسطو؟ سيشل</a:t>
            </a:r>
            <a:r>
              <a:rPr lang="ar-SA" sz="1600" dirty="0" smtClean="0">
                <a:solidFill>
                  <a:srgbClr val="C00000"/>
                </a:solidFill>
                <a:latin typeface="Alexandria" pitchFamily="2" charset="-78"/>
                <a:cs typeface="Alexandria" pitchFamily="2" charset="-78"/>
              </a:rPr>
              <a:t>؟. </a:t>
            </a:r>
            <a:r>
              <a:rPr lang="ar-SA" sz="1600" dirty="0">
                <a:solidFill>
                  <a:srgbClr val="C00000"/>
                </a:solidFill>
                <a:latin typeface="Alexandria" pitchFamily="2" charset="-78"/>
                <a:cs typeface="Alexandria" pitchFamily="2" charset="-78"/>
              </a:rPr>
              <a:t>أطلق العنان </a:t>
            </a:r>
            <a:r>
              <a:rPr lang="ar-SA" sz="1600" u="sng" dirty="0">
                <a:solidFill>
                  <a:srgbClr val="C00000"/>
                </a:solidFill>
                <a:latin typeface="Alexandria" pitchFamily="2" charset="-78"/>
                <a:cs typeface="Alexandria" pitchFamily="2" charset="-78"/>
              </a:rPr>
              <a:t>لإبداعك</a:t>
            </a:r>
            <a:r>
              <a:rPr lang="ar-SA" sz="1600" dirty="0">
                <a:solidFill>
                  <a:srgbClr val="C00000"/>
                </a:solidFill>
                <a:latin typeface="Alexandria" pitchFamily="2" charset="-78"/>
                <a:cs typeface="Alexandria" pitchFamily="2" charset="-78"/>
              </a:rPr>
              <a:t> وتحدَّ </a:t>
            </a:r>
            <a:r>
              <a:rPr lang="ar-SA" sz="1600" u="sng" dirty="0">
                <a:solidFill>
                  <a:srgbClr val="C00000"/>
                </a:solidFill>
                <a:latin typeface="Alexandria" pitchFamily="2" charset="-78"/>
                <a:cs typeface="Alexandria" pitchFamily="2" charset="-78"/>
              </a:rPr>
              <a:t>خيالك</a:t>
            </a:r>
            <a:r>
              <a:rPr lang="ar-SA" sz="1600" dirty="0">
                <a:solidFill>
                  <a:srgbClr val="C00000"/>
                </a:solidFill>
                <a:latin typeface="Alexandria" pitchFamily="2" charset="-78"/>
                <a:cs typeface="Alexandria" pitchFamily="2" charset="-78"/>
              </a:rPr>
              <a:t> مع عدد </a:t>
            </a:r>
            <a:r>
              <a:rPr lang="ar-SA" sz="1600" u="sng" dirty="0">
                <a:solidFill>
                  <a:srgbClr val="C00000"/>
                </a:solidFill>
                <a:latin typeface="Alexandria" pitchFamily="2" charset="-78"/>
                <a:cs typeface="Alexandria" pitchFamily="2" charset="-78"/>
              </a:rPr>
              <a:t>غير محدود </a:t>
            </a:r>
            <a:r>
              <a:rPr lang="ar-SA" sz="1600" dirty="0">
                <a:solidFill>
                  <a:srgbClr val="C00000"/>
                </a:solidFill>
                <a:latin typeface="Alexandria" pitchFamily="2" charset="-78"/>
                <a:cs typeface="Alexandria" pitchFamily="2" charset="-78"/>
              </a:rPr>
              <a:t>من ألغاز الكلمات </a:t>
            </a:r>
            <a:r>
              <a:rPr lang="ar-SA" sz="1600" dirty="0" smtClean="0">
                <a:solidFill>
                  <a:srgbClr val="C00000"/>
                </a:solidFill>
                <a:latin typeface="Alexandria" pitchFamily="2" charset="-78"/>
                <a:cs typeface="Alexandria" pitchFamily="2" charset="-78"/>
              </a:rPr>
              <a:t>المتقاطعة"</a:t>
            </a:r>
            <a:r>
              <a:rPr lang="ar-SA" sz="1700" dirty="0" smtClean="0">
                <a:solidFill>
                  <a:srgbClr val="C00000"/>
                </a:solidFill>
                <a:latin typeface="Alexandria" pitchFamily="2" charset="-78"/>
                <a:cs typeface="Alexandria" pitchFamily="2" charset="-78"/>
              </a:rPr>
              <a:t>.</a:t>
            </a:r>
            <a:endParaRPr lang="ar-SA" sz="1700" dirty="0">
              <a:solidFill>
                <a:srgbClr val="C00000"/>
              </a:solidFill>
              <a:latin typeface="Alexandria" pitchFamily="2" charset="-78"/>
              <a:cs typeface="Alexandria" pitchFamily="2" charset="-78"/>
            </a:endParaRPr>
          </a:p>
          <a:p>
            <a:pPr algn="r" rtl="1">
              <a:lnSpc>
                <a:spcPct val="150000"/>
              </a:lnSpc>
            </a:pPr>
            <a:r>
              <a:rPr lang="ar-SA" sz="1600" u="sng" dirty="0" smtClean="0">
                <a:latin typeface="Alexandria" pitchFamily="2" charset="-78"/>
                <a:cs typeface="Alexandria" pitchFamily="2" charset="-78"/>
              </a:rPr>
              <a:t>النسخة الثانية: </a:t>
            </a:r>
            <a:r>
              <a:rPr lang="ar-SA" sz="1600" dirty="0">
                <a:latin typeface="Alexandria" pitchFamily="2" charset="-78"/>
                <a:cs typeface="Alexandria" pitchFamily="2" charset="-78"/>
              </a:rPr>
              <a:t>فكانت موجهة للأفراد ذوي الانفتاح المنخفض، واستخدمت صورة اللعبة مع </a:t>
            </a:r>
            <a:r>
              <a:rPr lang="ar-SA" sz="1600" dirty="0" smtClean="0">
                <a:latin typeface="Alexandria" pitchFamily="2" charset="-78"/>
                <a:cs typeface="Alexandria" pitchFamily="2" charset="-78"/>
              </a:rPr>
              <a:t>صورة الشكل </a:t>
            </a:r>
            <a:r>
              <a:rPr lang="ar-SA" sz="1600" dirty="0">
                <a:latin typeface="Alexandria" pitchFamily="2" charset="-78"/>
                <a:cs typeface="Alexandria" pitchFamily="2" charset="-78"/>
              </a:rPr>
              <a:t>التقليدي للكلمات </a:t>
            </a:r>
            <a:r>
              <a:rPr lang="ar-SA" sz="1600" dirty="0" smtClean="0">
                <a:latin typeface="Alexandria" pitchFamily="2" charset="-78"/>
                <a:cs typeface="Alexandria" pitchFamily="2" charset="-78"/>
              </a:rPr>
              <a:t>المتقاطعة، بالإضافة إلى نص: </a:t>
            </a:r>
            <a:r>
              <a:rPr lang="ar-SA" sz="1600" dirty="0">
                <a:solidFill>
                  <a:srgbClr val="C00000"/>
                </a:solidFill>
                <a:latin typeface="Alexandria" pitchFamily="2" charset="-78"/>
                <a:cs typeface="Alexandria" pitchFamily="2" charset="-78"/>
              </a:rPr>
              <a:t>"استقر مع اللعبة المفضلة على مر العصور. الكلمات المتقاطعة تحدي اللاعبين عبر الأجيال</a:t>
            </a:r>
            <a:r>
              <a:rPr lang="ar-SA" sz="1600" dirty="0" smtClean="0">
                <a:solidFill>
                  <a:srgbClr val="C00000"/>
                </a:solidFill>
                <a:latin typeface="Alexandria" pitchFamily="2" charset="-78"/>
                <a:cs typeface="Alexandria" pitchFamily="2" charset="-78"/>
              </a:rPr>
              <a:t>".</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استخدمت كلمات تحفز الأشخاص الذين يفضلون الشكل التقليدي. </a:t>
            </a:r>
            <a:endParaRPr lang="ar-SA" sz="1600" dirty="0">
              <a:solidFill>
                <a:srgbClr val="C0000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655991" y="115019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724871" y="145017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843456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938165" y="1289831"/>
            <a:ext cx="658396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السمات الشخصية الخمسة الكبرى واستهداف الجمهور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313047" y="1828897"/>
            <a:ext cx="8969719" cy="41405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99268" y="9905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63520" y="1890339"/>
            <a:ext cx="8733265" cy="4039567"/>
          </a:xfrm>
          <a:prstGeom prst="rect">
            <a:avLst/>
          </a:prstGeom>
          <a:noFill/>
        </p:spPr>
        <p:txBody>
          <a:bodyPr wrap="square" rtlCol="0">
            <a:spAutoFit/>
          </a:bodyPr>
          <a:lstStyle/>
          <a:p>
            <a:pPr algn="r" rtl="1">
              <a:lnSpc>
                <a:spcPct val="150000"/>
              </a:lnSpc>
            </a:pPr>
            <a:r>
              <a:rPr lang="ar-SA" sz="1700" dirty="0" smtClean="0">
                <a:latin typeface="Alexandria" pitchFamily="2" charset="-78"/>
                <a:cs typeface="Alexandria" pitchFamily="2" charset="-78"/>
              </a:rPr>
              <a:t>تم </a:t>
            </a:r>
            <a:r>
              <a:rPr lang="ar-SA" sz="1700" dirty="0">
                <a:latin typeface="Alexandria" pitchFamily="2" charset="-78"/>
                <a:cs typeface="Alexandria" pitchFamily="2" charset="-78"/>
              </a:rPr>
              <a:t>عرض الإعلانات على مجموعتين: (مجموعة ذات انفتاح عالي وأخرى ذات انفتاح منخفض</a:t>
            </a:r>
            <a:r>
              <a:rPr lang="ar-SA" sz="1700" dirty="0" smtClean="0">
                <a:latin typeface="Alexandria" pitchFamily="2" charset="-78"/>
                <a:cs typeface="Alexandria" pitchFamily="2" charset="-78"/>
              </a:rPr>
              <a:t>)؛</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لاختبار </a:t>
            </a:r>
            <a:r>
              <a:rPr lang="ar-SA" sz="1700" dirty="0">
                <a:latin typeface="Alexandria" pitchFamily="2" charset="-78"/>
                <a:cs typeface="Alexandria" pitchFamily="2" charset="-78"/>
              </a:rPr>
              <a:t>فعالية الرسائل التسويقية المختلفة بناءً على السمات الشخصية.</a:t>
            </a:r>
          </a:p>
          <a:p>
            <a:pPr algn="r" rtl="1">
              <a:lnSpc>
                <a:spcPct val="150000"/>
              </a:lnSpc>
            </a:pPr>
            <a:r>
              <a:rPr lang="ar-SA" sz="1700" u="sng" dirty="0" smtClean="0">
                <a:solidFill>
                  <a:schemeClr val="accent5">
                    <a:lumMod val="50000"/>
                  </a:schemeClr>
                </a:solidFill>
                <a:latin typeface="Alexandria" pitchFamily="2" charset="-78"/>
                <a:cs typeface="Alexandria" pitchFamily="2" charset="-78"/>
              </a:rPr>
              <a:t>نتائج الدراسة: </a:t>
            </a:r>
          </a:p>
          <a:p>
            <a:pPr marL="285750" indent="-285750" algn="r" rtl="1">
              <a:lnSpc>
                <a:spcPct val="150000"/>
              </a:lnSpc>
              <a:buFont typeface="Wingdings" panose="05000000000000000000" pitchFamily="2" charset="2"/>
              <a:buChar char="§"/>
            </a:pPr>
            <a:r>
              <a:rPr lang="ar-SA" sz="1700" dirty="0" smtClean="0">
                <a:latin typeface="Alexandria" pitchFamily="2" charset="-78"/>
                <a:cs typeface="Alexandria" pitchFamily="2" charset="-78"/>
              </a:rPr>
              <a:t>الرسالة الأولى: </a:t>
            </a:r>
            <a:r>
              <a:rPr lang="ar-SA" sz="1700" u="sng" dirty="0">
                <a:latin typeface="Alexandria" pitchFamily="2" charset="-78"/>
                <a:cs typeface="Alexandria" pitchFamily="2" charset="-78"/>
              </a:rPr>
              <a:t>تنفيذ </a:t>
            </a:r>
            <a:r>
              <a:rPr lang="ar-SA" sz="1700" u="sng" dirty="0" smtClean="0">
                <a:latin typeface="Alexandria" pitchFamily="2" charset="-78"/>
                <a:cs typeface="Alexandria" pitchFamily="2" charset="-78"/>
              </a:rPr>
              <a:t>الشراء</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للجمهور </a:t>
            </a:r>
            <a:r>
              <a:rPr lang="ar-SA" sz="1700" dirty="0" smtClean="0">
                <a:latin typeface="Alexandria" pitchFamily="2" charset="-78"/>
                <a:cs typeface="Alexandria" pitchFamily="2" charset="-78"/>
              </a:rPr>
              <a:t>عالي الانفتاح كان 140، </a:t>
            </a:r>
            <a:r>
              <a:rPr lang="ar-SA" sz="1700" dirty="0">
                <a:latin typeface="Alexandria" pitchFamily="2" charset="-78"/>
                <a:cs typeface="Alexandria" pitchFamily="2" charset="-78"/>
              </a:rPr>
              <a:t>مقارنة بـ 37 للجمهور منخفض الانفتاح، </a:t>
            </a:r>
            <a:r>
              <a:rPr lang="ar-SA" sz="1700" dirty="0" smtClean="0">
                <a:latin typeface="Alexandria" pitchFamily="2" charset="-78"/>
                <a:cs typeface="Alexandria" pitchFamily="2" charset="-78"/>
              </a:rPr>
              <a:t>مما يؤكد على فعالية </a:t>
            </a:r>
            <a:r>
              <a:rPr lang="ar-SA" sz="1700" dirty="0">
                <a:latin typeface="Alexandria" pitchFamily="2" charset="-78"/>
                <a:cs typeface="Alexandria" pitchFamily="2" charset="-78"/>
              </a:rPr>
              <a:t>الاستهداف النفسي.</a:t>
            </a:r>
          </a:p>
          <a:p>
            <a:pPr marL="285750" indent="-285750" algn="r" rtl="1">
              <a:lnSpc>
                <a:spcPct val="150000"/>
              </a:lnSpc>
              <a:buFont typeface="Wingdings" panose="05000000000000000000" pitchFamily="2" charset="2"/>
              <a:buChar char="§"/>
            </a:pPr>
            <a:r>
              <a:rPr lang="ar-SA" dirty="0"/>
              <a:t> </a:t>
            </a:r>
            <a:r>
              <a:rPr lang="ar-SA" sz="1700" dirty="0" smtClean="0">
                <a:latin typeface="Alexandria" pitchFamily="2" charset="-78"/>
                <a:cs typeface="Alexandria" pitchFamily="2" charset="-78"/>
              </a:rPr>
              <a:t>أما </a:t>
            </a:r>
            <a:r>
              <a:rPr lang="ar-SA" sz="1700" dirty="0">
                <a:latin typeface="Alexandria" pitchFamily="2" charset="-78"/>
                <a:cs typeface="Alexandria" pitchFamily="2" charset="-78"/>
              </a:rPr>
              <a:t>الرسالة الثانية الخاصة بالإعلان التقليدي: فإن تحقيق تنفيذ </a:t>
            </a:r>
            <a:r>
              <a:rPr lang="ar-SA" sz="1700" dirty="0" smtClean="0">
                <a:latin typeface="Alexandria" pitchFamily="2" charset="-78"/>
                <a:cs typeface="Alexandria" pitchFamily="2" charset="-78"/>
              </a:rPr>
              <a:t>الشراء كان </a:t>
            </a:r>
            <a:r>
              <a:rPr lang="ar-SA" sz="1700" dirty="0">
                <a:latin typeface="Alexandria" pitchFamily="2" charset="-78"/>
                <a:cs typeface="Alexandria" pitchFamily="2" charset="-78"/>
              </a:rPr>
              <a:t>174 للجمهور منخفض الانفتاح مقابل 149 للجمهور عالي </a:t>
            </a:r>
            <a:r>
              <a:rPr lang="ar-SA" sz="1700" dirty="0" smtClean="0">
                <a:latin typeface="Alexandria" pitchFamily="2" charset="-78"/>
                <a:cs typeface="Alexandria" pitchFamily="2" charset="-78"/>
              </a:rPr>
              <a:t>الانفتاح، مما </a:t>
            </a:r>
            <a:r>
              <a:rPr lang="ar-SA" sz="1700" dirty="0">
                <a:latin typeface="Alexandria" pitchFamily="2" charset="-78"/>
                <a:cs typeface="Alexandria" pitchFamily="2" charset="-78"/>
              </a:rPr>
              <a:t>يشير إلى أن الرسائل التقليدية قد تكون أكثر فعالية مع الجمهور الذي يتمتع بخصائص معينة</a:t>
            </a:r>
            <a:r>
              <a:rPr lang="ar-SA" sz="1700" dirty="0" smtClean="0">
                <a:latin typeface="Alexandria" pitchFamily="2" charset="-78"/>
                <a:cs typeface="Alexandria" pitchFamily="2" charset="-78"/>
              </a:rPr>
              <a:t>.</a:t>
            </a:r>
          </a:p>
          <a:p>
            <a:pPr marL="285750" indent="-285750" algn="r" rtl="1">
              <a:lnSpc>
                <a:spcPct val="150000"/>
              </a:lnSpc>
              <a:buFont typeface="Wingdings" panose="05000000000000000000" pitchFamily="2" charset="2"/>
              <a:buChar char="§"/>
            </a:pPr>
            <a:r>
              <a:rPr lang="ar-SA" sz="1700" dirty="0">
                <a:latin typeface="Alexandria" pitchFamily="2" charset="-78"/>
                <a:cs typeface="Alexandria" pitchFamily="2" charset="-78"/>
              </a:rPr>
              <a:t>تبين زيادة بنسبة 40% في الضغط على </a:t>
            </a:r>
            <a:r>
              <a:rPr lang="ar-SA" sz="1700" dirty="0" smtClean="0">
                <a:latin typeface="Alexandria" pitchFamily="2" charset="-78"/>
                <a:cs typeface="Alexandria" pitchFamily="2" charset="-78"/>
              </a:rPr>
              <a:t>الإعلان، </a:t>
            </a:r>
            <a:r>
              <a:rPr lang="ar-SA" sz="1700" dirty="0">
                <a:latin typeface="Alexandria" pitchFamily="2" charset="-78"/>
                <a:cs typeface="Alexandria" pitchFamily="2" charset="-78"/>
              </a:rPr>
              <a:t>وزيادة بنسبة 50% في تنفيذ عمليات الشراء نتيجة للاستهداف </a:t>
            </a:r>
            <a:r>
              <a:rPr lang="ar-SA" sz="1700" dirty="0" smtClean="0">
                <a:latin typeface="Alexandria" pitchFamily="2" charset="-78"/>
                <a:cs typeface="Alexandria" pitchFamily="2" charset="-78"/>
              </a:rPr>
              <a:t>النفسي، </a:t>
            </a:r>
            <a:r>
              <a:rPr lang="ar-SA" sz="1700" dirty="0">
                <a:latin typeface="Alexandria" pitchFamily="2" charset="-78"/>
                <a:cs typeface="Alexandria" pitchFamily="2" charset="-78"/>
              </a:rPr>
              <a:t>هو مؤشر قوي على نجاح هذه </a:t>
            </a:r>
            <a:r>
              <a:rPr lang="ar-SA" sz="1700" dirty="0" smtClean="0">
                <a:latin typeface="Alexandria" pitchFamily="2" charset="-78"/>
                <a:cs typeface="Alexandria" pitchFamily="2" charset="-78"/>
              </a:rPr>
              <a:t>الاستراتيجية.</a:t>
            </a:r>
            <a:endParaRPr lang="ar-SA" sz="1700" dirty="0">
              <a:solidFill>
                <a:srgbClr val="00206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655991" y="115019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724871" y="145017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pic>
        <p:nvPicPr>
          <p:cNvPr id="9" name="Picture 8"/>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9492" t="48362" r="62600" b="28135"/>
          <a:stretch/>
        </p:blipFill>
        <p:spPr>
          <a:xfrm>
            <a:off x="967747" y="2316193"/>
            <a:ext cx="964086" cy="1656031"/>
          </a:xfrm>
          <a:prstGeom prst="rect">
            <a:avLst/>
          </a:prstGeom>
        </p:spPr>
      </p:pic>
      <p:pic>
        <p:nvPicPr>
          <p:cNvPr id="17" name="Picture 16"/>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3120" t="48362" r="49761" b="29615"/>
          <a:stretch/>
        </p:blipFill>
        <p:spPr>
          <a:xfrm>
            <a:off x="997226" y="4329199"/>
            <a:ext cx="884133" cy="1642633"/>
          </a:xfrm>
          <a:prstGeom prst="rect">
            <a:avLst/>
          </a:prstGeom>
        </p:spPr>
      </p:pic>
      <p:sp>
        <p:nvSpPr>
          <p:cNvPr id="10" name="Rectangle 9"/>
          <p:cNvSpPr/>
          <p:nvPr/>
        </p:nvSpPr>
        <p:spPr>
          <a:xfrm>
            <a:off x="38127" y="3144208"/>
            <a:ext cx="1223412" cy="646331"/>
          </a:xfrm>
          <a:prstGeom prst="rect">
            <a:avLst/>
          </a:prstGeom>
        </p:spPr>
        <p:txBody>
          <a:bodyPr wrap="none">
            <a:spAutoFit/>
          </a:bodyPr>
          <a:lstStyle/>
          <a:p>
            <a:r>
              <a:rPr lang="ar-SA" sz="3600" b="1" dirty="0" smtClean="0">
                <a:latin typeface="Alexandria Light" pitchFamily="2" charset="-78"/>
                <a:cs typeface="Alexandria Light" pitchFamily="2" charset="-78"/>
              </a:rPr>
              <a:t>40%</a:t>
            </a:r>
            <a:endParaRPr lang="ar-SA" sz="3600" b="1" dirty="0">
              <a:latin typeface="Alexandria Light" pitchFamily="2" charset="-78"/>
              <a:cs typeface="Alexandria Light" pitchFamily="2" charset="-78"/>
            </a:endParaRPr>
          </a:p>
        </p:txBody>
      </p:sp>
      <p:sp>
        <p:nvSpPr>
          <p:cNvPr id="16" name="Rectangle 15"/>
          <p:cNvSpPr/>
          <p:nvPr/>
        </p:nvSpPr>
        <p:spPr>
          <a:xfrm>
            <a:off x="86707" y="3996823"/>
            <a:ext cx="2169184" cy="307777"/>
          </a:xfrm>
          <a:prstGeom prst="rect">
            <a:avLst/>
          </a:prstGeom>
          <a:solidFill>
            <a:srgbClr val="E6DED1"/>
          </a:solidFill>
        </p:spPr>
        <p:txBody>
          <a:bodyPr wrap="none">
            <a:spAutoFit/>
          </a:bodyPr>
          <a:lstStyle/>
          <a:p>
            <a:r>
              <a:rPr lang="ar-SA" sz="1400" dirty="0" smtClean="0">
                <a:latin typeface="Alexandria" pitchFamily="2" charset="-78"/>
                <a:cs typeface="Alexandria" pitchFamily="2" charset="-78"/>
              </a:rPr>
              <a:t>زيادة الضغط </a:t>
            </a:r>
            <a:r>
              <a:rPr lang="ar-SA" sz="1400" dirty="0">
                <a:latin typeface="Alexandria" pitchFamily="2" charset="-78"/>
                <a:cs typeface="Alexandria" pitchFamily="2" charset="-78"/>
              </a:rPr>
              <a:t>على الإعلان</a:t>
            </a:r>
            <a:endParaRPr lang="ar-SA" sz="1400" dirty="0"/>
          </a:p>
        </p:txBody>
      </p:sp>
      <p:sp>
        <p:nvSpPr>
          <p:cNvPr id="20" name="Rectangle 19"/>
          <p:cNvSpPr/>
          <p:nvPr/>
        </p:nvSpPr>
        <p:spPr>
          <a:xfrm>
            <a:off x="38127" y="5164653"/>
            <a:ext cx="1236236" cy="646331"/>
          </a:xfrm>
          <a:prstGeom prst="rect">
            <a:avLst/>
          </a:prstGeom>
        </p:spPr>
        <p:txBody>
          <a:bodyPr wrap="none">
            <a:spAutoFit/>
          </a:bodyPr>
          <a:lstStyle/>
          <a:p>
            <a:r>
              <a:rPr lang="ar-SA" sz="3600" b="1" dirty="0" smtClean="0">
                <a:latin typeface="Alexandria Light" pitchFamily="2" charset="-78"/>
                <a:cs typeface="Alexandria Light" pitchFamily="2" charset="-78"/>
              </a:rPr>
              <a:t>50%</a:t>
            </a:r>
            <a:endParaRPr lang="ar-SA" sz="3600" b="1" dirty="0">
              <a:latin typeface="Alexandria Light" pitchFamily="2" charset="-78"/>
              <a:cs typeface="Alexandria Light" pitchFamily="2" charset="-78"/>
            </a:endParaRPr>
          </a:p>
        </p:txBody>
      </p:sp>
      <p:sp>
        <p:nvSpPr>
          <p:cNvPr id="21" name="Rectangle 20"/>
          <p:cNvSpPr/>
          <p:nvPr/>
        </p:nvSpPr>
        <p:spPr>
          <a:xfrm>
            <a:off x="675321" y="5969476"/>
            <a:ext cx="1343638" cy="307777"/>
          </a:xfrm>
          <a:prstGeom prst="rect">
            <a:avLst/>
          </a:prstGeom>
          <a:solidFill>
            <a:srgbClr val="E6DED1"/>
          </a:solidFill>
        </p:spPr>
        <p:txBody>
          <a:bodyPr wrap="none">
            <a:spAutoFit/>
          </a:bodyPr>
          <a:lstStyle/>
          <a:p>
            <a:r>
              <a:rPr lang="ar-SA" sz="1400" dirty="0" smtClean="0">
                <a:latin typeface="Alexandria" pitchFamily="2" charset="-78"/>
                <a:cs typeface="Alexandria" pitchFamily="2" charset="-78"/>
              </a:rPr>
              <a:t>زيادة المبيعات</a:t>
            </a:r>
            <a:endParaRPr lang="ar-SA" sz="1400" dirty="0"/>
          </a:p>
        </p:txBody>
      </p:sp>
    </p:spTree>
    <p:extLst>
      <p:ext uri="{BB962C8B-B14F-4D97-AF65-F5344CB8AC3E}">
        <p14:creationId xmlns:p14="http://schemas.microsoft.com/office/powerpoint/2010/main" val="11964922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938165" y="1289831"/>
            <a:ext cx="6740685"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السمات الشخصية الخمسة الكبرى واستهداف الجمهور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16384" y="1843845"/>
            <a:ext cx="9919914" cy="4448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99268" y="9905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24871" y="1935947"/>
            <a:ext cx="9742711" cy="1158651"/>
          </a:xfrm>
          <a:prstGeom prst="rect">
            <a:avLst/>
          </a:prstGeom>
          <a:noFill/>
        </p:spPr>
        <p:txBody>
          <a:bodyPr wrap="square" rtlCol="0">
            <a:spAutoFit/>
          </a:bodyPr>
          <a:lstStyle/>
          <a:p>
            <a:pPr algn="r" rtl="1">
              <a:lnSpc>
                <a:spcPct val="150000"/>
              </a:lnSpc>
            </a:pPr>
            <a:r>
              <a:rPr lang="ar-SA" sz="1600" dirty="0" smtClean="0">
                <a:latin typeface="Alexandria" pitchFamily="2" charset="-78"/>
                <a:cs typeface="Alexandria" pitchFamily="2" charset="-78"/>
              </a:rPr>
              <a:t>   في دراسة أجرتها سوزان ماتز عام 2023 استهدفت معرفة تأثير السمات الشخصية على عملية             </a:t>
            </a:r>
            <a:r>
              <a:rPr lang="ar-SA" sz="1600" dirty="0">
                <a:latin typeface="Alexandria" pitchFamily="2" charset="-78"/>
                <a:cs typeface="Alexandria" pitchFamily="2" charset="-78"/>
              </a:rPr>
              <a:t>الشراء. وتم تصميم 5 رسائل نصية لإعلان عن هاتف اسمه </a:t>
            </a:r>
            <a:r>
              <a:rPr lang="en-US" sz="1600" dirty="0" err="1">
                <a:latin typeface="Alexandria" pitchFamily="2" charset="-78"/>
                <a:cs typeface="Alexandria" pitchFamily="2" charset="-78"/>
              </a:rPr>
              <a:t>Xphone</a:t>
            </a:r>
            <a:r>
              <a:rPr lang="ar-SA" sz="1600" dirty="0">
                <a:latin typeface="Alexandria" pitchFamily="2" charset="-78"/>
                <a:cs typeface="Alexandria" pitchFamily="2" charset="-78"/>
              </a:rPr>
              <a:t> لتعكس السمات الشخصية للجمهور المستهدف</a:t>
            </a:r>
            <a:r>
              <a:rPr lang="ar-SA" sz="1600" dirty="0" smtClean="0">
                <a:latin typeface="Alexandria" pitchFamily="2" charset="-78"/>
                <a:cs typeface="Alexandria" pitchFamily="2" charset="-78"/>
              </a:rPr>
              <a:t>.</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وتم </a:t>
            </a:r>
            <a:r>
              <a:rPr lang="ar-SA" sz="1600" dirty="0">
                <a:latin typeface="Alexandria" pitchFamily="2" charset="-78"/>
                <a:cs typeface="Alexandria" pitchFamily="2" charset="-78"/>
              </a:rPr>
              <a:t>تثبيت أول جملة في كل </a:t>
            </a:r>
            <a:r>
              <a:rPr lang="ar-SA" sz="1600" dirty="0" smtClean="0">
                <a:latin typeface="Alexandria" pitchFamily="2" charset="-78"/>
                <a:cs typeface="Alexandria" pitchFamily="2" charset="-78"/>
              </a:rPr>
              <a:t>الرسائل، لتوحيد شكل الرسالة. </a:t>
            </a:r>
            <a:endParaRPr lang="ar-SA"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655991" y="115019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724871" y="145017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22" name="TextBox 21">
            <a:extLst>
              <a:ext uri="{FF2B5EF4-FFF2-40B4-BE49-F238E27FC236}">
                <a16:creationId xmlns:a16="http://schemas.microsoft.com/office/drawing/2014/main" id="{050976E4-0CF2-BA00-34CA-2F9419409B9E}"/>
              </a:ext>
            </a:extLst>
          </p:cNvPr>
          <p:cNvSpPr txBox="1"/>
          <p:nvPr/>
        </p:nvSpPr>
        <p:spPr>
          <a:xfrm>
            <a:off x="1865518" y="3115231"/>
            <a:ext cx="8316292" cy="1569660"/>
          </a:xfrm>
          <a:prstGeom prst="rect">
            <a:avLst/>
          </a:prstGeom>
          <a:noFill/>
        </p:spPr>
        <p:txBody>
          <a:bodyPr wrap="square" rtlCol="0">
            <a:spAutoFit/>
          </a:bodyPr>
          <a:lstStyle/>
          <a:p>
            <a:pPr lvl="0" algn="r" rtl="1">
              <a:lnSpc>
                <a:spcPct val="150000"/>
              </a:lnSpc>
              <a:defRPr/>
            </a:pPr>
            <a:r>
              <a:rPr lang="ar-SA" sz="1600" dirty="0" smtClean="0">
                <a:solidFill>
                  <a:srgbClr val="880002"/>
                </a:solidFill>
                <a:latin typeface="Alexandria" pitchFamily="2" charset="-78"/>
                <a:cs typeface="Alexandria" pitchFamily="2" charset="-78"/>
              </a:rPr>
              <a:t>الرسالة </a:t>
            </a:r>
            <a:r>
              <a:rPr lang="ar-SA" sz="1600" dirty="0">
                <a:solidFill>
                  <a:srgbClr val="880002"/>
                </a:solidFill>
                <a:latin typeface="Alexandria" pitchFamily="2" charset="-78"/>
                <a:cs typeface="Alexandria" pitchFamily="2" charset="-78"/>
              </a:rPr>
              <a:t>الأولى: </a:t>
            </a:r>
            <a:r>
              <a:rPr lang="en-US" sz="1600" dirty="0" err="1">
                <a:solidFill>
                  <a:schemeClr val="accent5">
                    <a:lumMod val="50000"/>
                  </a:schemeClr>
                </a:solidFill>
                <a:latin typeface="Alexandria" pitchFamily="2" charset="-78"/>
                <a:cs typeface="Alexandria" pitchFamily="2" charset="-78"/>
              </a:rPr>
              <a:t>Xphone</a:t>
            </a:r>
            <a:r>
              <a:rPr lang="en-US" sz="1600" dirty="0">
                <a:solidFill>
                  <a:schemeClr val="accent5">
                    <a:lumMod val="50000"/>
                  </a:schemeClr>
                </a:solidFill>
                <a:latin typeface="Alexandria" pitchFamily="2" charset="-78"/>
                <a:cs typeface="Alexandria" pitchFamily="2" charset="-78"/>
              </a:rPr>
              <a:t> </a:t>
            </a:r>
            <a:r>
              <a:rPr lang="ar-SA" sz="1600" dirty="0" smtClean="0">
                <a:solidFill>
                  <a:schemeClr val="accent5">
                    <a:lumMod val="50000"/>
                  </a:schemeClr>
                </a:solidFill>
                <a:latin typeface="Alexandria" pitchFamily="2" charset="-78"/>
                <a:cs typeface="Alexandria" pitchFamily="2" charset="-78"/>
              </a:rPr>
              <a:t> </a:t>
            </a:r>
            <a:r>
              <a:rPr lang="ar-SA" sz="1600" dirty="0" smtClean="0">
                <a:solidFill>
                  <a:srgbClr val="002060"/>
                </a:solidFill>
                <a:latin typeface="Alexandria" pitchFamily="2" charset="-78"/>
                <a:cs typeface="Alexandria" pitchFamily="2" charset="-78"/>
              </a:rPr>
              <a:t>هو </a:t>
            </a:r>
            <a:r>
              <a:rPr lang="ar-SA" sz="1600" dirty="0">
                <a:solidFill>
                  <a:srgbClr val="002060"/>
                </a:solidFill>
                <a:latin typeface="Alexandria" pitchFamily="2" charset="-78"/>
                <a:cs typeface="Alexandria" pitchFamily="2" charset="-78"/>
              </a:rPr>
              <a:t>نتيجة </a:t>
            </a:r>
            <a:r>
              <a:rPr lang="ar-SA" sz="1600" dirty="0" smtClean="0">
                <a:solidFill>
                  <a:srgbClr val="002060"/>
                </a:solidFill>
                <a:latin typeface="Alexandria" pitchFamily="2" charset="-78"/>
                <a:cs typeface="Alexandria" pitchFamily="2" charset="-78"/>
              </a:rPr>
              <a:t>ما توصل إليه العلم حتى </a:t>
            </a:r>
            <a:r>
              <a:rPr lang="ar-SA" sz="1600" dirty="0">
                <a:solidFill>
                  <a:srgbClr val="002060"/>
                </a:solidFill>
                <a:latin typeface="Alexandria" pitchFamily="2" charset="-78"/>
                <a:cs typeface="Alexandria" pitchFamily="2" charset="-78"/>
              </a:rPr>
              <a:t>الآن، </a:t>
            </a:r>
            <a:r>
              <a:rPr lang="ar-SA" sz="1600" dirty="0">
                <a:latin typeface="Alexandria" pitchFamily="2" charset="-78"/>
                <a:cs typeface="Alexandria" pitchFamily="2" charset="-78"/>
              </a:rPr>
              <a:t>وهو هاتف مصمم للأشخاص </a:t>
            </a:r>
            <a:r>
              <a:rPr lang="ar-SA" sz="1600" u="sng" dirty="0">
                <a:latin typeface="Alexandria" pitchFamily="2" charset="-78"/>
                <a:cs typeface="Alexandria" pitchFamily="2" charset="-78"/>
              </a:rPr>
              <a:t>النشيطين والمرحّين </a:t>
            </a:r>
            <a:r>
              <a:rPr lang="ar-SA" sz="1600" dirty="0">
                <a:latin typeface="Alexandria" pitchFamily="2" charset="-78"/>
                <a:cs typeface="Alexandria" pitchFamily="2" charset="-78"/>
              </a:rPr>
              <a:t>مثلك. مع </a:t>
            </a:r>
            <a:r>
              <a:rPr lang="en-US" sz="1600" dirty="0" err="1">
                <a:latin typeface="Alexandria" pitchFamily="2" charset="-78"/>
                <a:cs typeface="Alexandria" pitchFamily="2" charset="-78"/>
              </a:rPr>
              <a:t>Xphone</a:t>
            </a:r>
            <a:r>
              <a:rPr lang="en-US" sz="1600" dirty="0">
                <a:latin typeface="Alexandria" pitchFamily="2" charset="-78"/>
                <a:cs typeface="Alexandria" pitchFamily="2" charset="-78"/>
              </a:rPr>
              <a:t> </a:t>
            </a:r>
            <a:r>
              <a:rPr lang="ar-SA" sz="1600" dirty="0" smtClean="0">
                <a:latin typeface="Alexandria" pitchFamily="2" charset="-78"/>
                <a:cs typeface="Alexandria" pitchFamily="2" charset="-78"/>
              </a:rPr>
              <a:t> الجديد</a:t>
            </a:r>
            <a:r>
              <a:rPr lang="ar-SA" sz="1600" dirty="0">
                <a:latin typeface="Alexandria" pitchFamily="2" charset="-78"/>
                <a:cs typeface="Alexandria" pitchFamily="2" charset="-78"/>
              </a:rPr>
              <a:t>، ستكون دائمًا في </a:t>
            </a:r>
            <a:r>
              <a:rPr lang="ar-SA" sz="1600" u="sng" dirty="0" smtClean="0">
                <a:latin typeface="Alexandria" pitchFamily="2" charset="-78"/>
                <a:cs typeface="Alexandria" pitchFamily="2" charset="-78"/>
              </a:rPr>
              <a:t>دائرة الاهتمام</a:t>
            </a:r>
            <a:r>
              <a:rPr lang="ar-SA" sz="1600" dirty="0" smtClean="0">
                <a:latin typeface="Alexandria" pitchFamily="2" charset="-78"/>
                <a:cs typeface="Alexandria" pitchFamily="2" charset="-78"/>
              </a:rPr>
              <a:t>. جرب </a:t>
            </a:r>
            <a:r>
              <a:rPr lang="ar-SA" sz="1600" u="sng" dirty="0">
                <a:latin typeface="Alexandria" pitchFamily="2" charset="-78"/>
                <a:cs typeface="Alexandria" pitchFamily="2" charset="-78"/>
              </a:rPr>
              <a:t>الفرح ومكافآت التكنولوجيا </a:t>
            </a:r>
            <a:r>
              <a:rPr lang="ar-SA" sz="1600" dirty="0">
                <a:latin typeface="Alexandria" pitchFamily="2" charset="-78"/>
                <a:cs typeface="Alexandria" pitchFamily="2" charset="-78"/>
              </a:rPr>
              <a:t>الحديثة، وعبّر عن نفسك للعالم. </a:t>
            </a:r>
            <a:r>
              <a:rPr lang="ar-SA" sz="1600" u="sng" dirty="0">
                <a:latin typeface="Alexandria" pitchFamily="2" charset="-78"/>
                <a:cs typeface="Alexandria" pitchFamily="2" charset="-78"/>
              </a:rPr>
              <a:t>تواصل</a:t>
            </a:r>
            <a:r>
              <a:rPr lang="ar-SA" sz="1600" dirty="0">
                <a:latin typeface="Alexandria" pitchFamily="2" charset="-78"/>
                <a:cs typeface="Alexandria" pitchFamily="2" charset="-78"/>
              </a:rPr>
              <a:t> مع </a:t>
            </a:r>
            <a:r>
              <a:rPr lang="ar-SA" sz="1600" dirty="0" smtClean="0">
                <a:latin typeface="Alexandria" pitchFamily="2" charset="-78"/>
                <a:cs typeface="Alexandria" pitchFamily="2" charset="-78"/>
              </a:rPr>
              <a:t>من تحبهم، </a:t>
            </a:r>
            <a:r>
              <a:rPr lang="ar-SA" sz="1600" dirty="0">
                <a:latin typeface="Alexandria" pitchFamily="2" charset="-78"/>
                <a:cs typeface="Alexandria" pitchFamily="2" charset="-78"/>
              </a:rPr>
              <a:t>واستفد من قوة </a:t>
            </a:r>
            <a:r>
              <a:rPr lang="en-US" sz="1600" dirty="0" err="1" smtClean="0">
                <a:latin typeface="Alexandria" pitchFamily="2" charset="-78"/>
                <a:cs typeface="Alexandria" pitchFamily="2" charset="-78"/>
              </a:rPr>
              <a:t>Xphone</a:t>
            </a:r>
            <a:r>
              <a:rPr lang="ar-SA" sz="1600" dirty="0" smtClean="0">
                <a:latin typeface="Alexandria" pitchFamily="2" charset="-78"/>
                <a:cs typeface="Alexandria" pitchFamily="2" charset="-78"/>
              </a:rPr>
              <a:t> لتحصل </a:t>
            </a:r>
            <a:r>
              <a:rPr lang="ar-SA" sz="1600" dirty="0">
                <a:latin typeface="Alexandria" pitchFamily="2" charset="-78"/>
                <a:cs typeface="Alexandria" pitchFamily="2" charset="-78"/>
              </a:rPr>
              <a:t>على المزيد من </a:t>
            </a:r>
            <a:r>
              <a:rPr lang="ar-SA" sz="1600" u="sng" dirty="0">
                <a:latin typeface="Alexandria" pitchFamily="2" charset="-78"/>
                <a:cs typeface="Alexandria" pitchFamily="2" charset="-78"/>
              </a:rPr>
              <a:t>الاهتمام</a:t>
            </a:r>
            <a:r>
              <a:rPr lang="ar-SA" sz="1600" dirty="0">
                <a:latin typeface="Alexandria" pitchFamily="2" charset="-78"/>
                <a:cs typeface="Alexandria" pitchFamily="2" charset="-78"/>
              </a:rPr>
              <a:t> الذي تستحقه.</a:t>
            </a:r>
          </a:p>
        </p:txBody>
      </p:sp>
      <p:sp>
        <p:nvSpPr>
          <p:cNvPr id="23" name="TextBox 22">
            <a:extLst>
              <a:ext uri="{FF2B5EF4-FFF2-40B4-BE49-F238E27FC236}">
                <a16:creationId xmlns:a16="http://schemas.microsoft.com/office/drawing/2014/main" id="{050976E4-0CF2-BA00-34CA-2F9419409B9E}"/>
              </a:ext>
            </a:extLst>
          </p:cNvPr>
          <p:cNvSpPr txBox="1"/>
          <p:nvPr/>
        </p:nvSpPr>
        <p:spPr>
          <a:xfrm>
            <a:off x="1616384" y="4645792"/>
            <a:ext cx="8597589" cy="1569660"/>
          </a:xfrm>
          <a:prstGeom prst="rect">
            <a:avLst/>
          </a:prstGeom>
          <a:noFill/>
        </p:spPr>
        <p:txBody>
          <a:bodyPr wrap="square" rtlCol="0">
            <a:spAutoFit/>
          </a:bodyPr>
          <a:lstStyle/>
          <a:p>
            <a:pPr algn="r" rtl="1">
              <a:lnSpc>
                <a:spcPct val="150000"/>
              </a:lnSpc>
            </a:pPr>
            <a:r>
              <a:rPr lang="ar-SA" sz="1600" dirty="0" smtClean="0">
                <a:solidFill>
                  <a:srgbClr val="880002"/>
                </a:solidFill>
                <a:latin typeface="Alexandria" pitchFamily="2" charset="-78"/>
                <a:cs typeface="Alexandria" pitchFamily="2" charset="-78"/>
              </a:rPr>
              <a:t>الرسالة الثانية: </a:t>
            </a:r>
            <a:r>
              <a:rPr lang="en-US" sz="1600" dirty="0" err="1">
                <a:solidFill>
                  <a:schemeClr val="accent5">
                    <a:lumMod val="50000"/>
                  </a:schemeClr>
                </a:solidFill>
                <a:latin typeface="Alexandria" pitchFamily="2" charset="-78"/>
                <a:cs typeface="Alexandria" pitchFamily="2" charset="-78"/>
              </a:rPr>
              <a:t>Xphone</a:t>
            </a:r>
            <a:r>
              <a:rPr lang="en-US" sz="1600" dirty="0">
                <a:solidFill>
                  <a:schemeClr val="accent5">
                    <a:lumMod val="50000"/>
                  </a:schemeClr>
                </a:solidFill>
                <a:latin typeface="Alexandria" pitchFamily="2" charset="-78"/>
                <a:cs typeface="Alexandria" pitchFamily="2" charset="-78"/>
              </a:rPr>
              <a:t> </a:t>
            </a:r>
            <a:r>
              <a:rPr lang="ar-SA" sz="1600" dirty="0">
                <a:solidFill>
                  <a:schemeClr val="accent5">
                    <a:lumMod val="50000"/>
                  </a:schemeClr>
                </a:solidFill>
                <a:latin typeface="Alexandria" pitchFamily="2" charset="-78"/>
                <a:cs typeface="Alexandria" pitchFamily="2" charset="-78"/>
              </a:rPr>
              <a:t> </a:t>
            </a:r>
            <a:r>
              <a:rPr lang="ar-SA" sz="1600" dirty="0">
                <a:solidFill>
                  <a:srgbClr val="002060"/>
                </a:solidFill>
                <a:latin typeface="Alexandria" pitchFamily="2" charset="-78"/>
                <a:cs typeface="Alexandria" pitchFamily="2" charset="-78"/>
              </a:rPr>
              <a:t>هو نتيجة ما توصل إليه العلم حتى </a:t>
            </a:r>
            <a:r>
              <a:rPr lang="ar-SA" sz="1600" dirty="0" smtClean="0">
                <a:solidFill>
                  <a:srgbClr val="002060"/>
                </a:solidFill>
                <a:latin typeface="Alexandria" pitchFamily="2" charset="-78"/>
                <a:cs typeface="Alexandria" pitchFamily="2" charset="-78"/>
              </a:rPr>
              <a:t>الآن، </a:t>
            </a:r>
            <a:r>
              <a:rPr lang="ar-SA" sz="1600" dirty="0" smtClean="0">
                <a:latin typeface="Alexandria" pitchFamily="2" charset="-78"/>
                <a:cs typeface="Alexandria" pitchFamily="2" charset="-78"/>
              </a:rPr>
              <a:t>مُصنّع </a:t>
            </a:r>
            <a:r>
              <a:rPr lang="ar-SA" sz="1600" dirty="0">
                <a:latin typeface="Alexandria" pitchFamily="2" charset="-78"/>
                <a:cs typeface="Alexandria" pitchFamily="2" charset="-78"/>
              </a:rPr>
              <a:t>من الألف إلى الياء </a:t>
            </a:r>
            <a:r>
              <a:rPr lang="ar-SA" sz="1600" u="sng" dirty="0">
                <a:latin typeface="Alexandria" pitchFamily="2" charset="-78"/>
                <a:cs typeface="Alexandria" pitchFamily="2" charset="-78"/>
              </a:rPr>
              <a:t>ليجمع </a:t>
            </a:r>
            <a:r>
              <a:rPr lang="ar-SA" sz="1600" u="sng" dirty="0" smtClean="0">
                <a:latin typeface="Alexandria" pitchFamily="2" charset="-78"/>
                <a:cs typeface="Alexandria" pitchFamily="2" charset="-78"/>
              </a:rPr>
              <a:t>الناس</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مع </a:t>
            </a:r>
            <a:r>
              <a:rPr lang="en-US" sz="1600" dirty="0" err="1" smtClean="0">
                <a:latin typeface="Alexandria" pitchFamily="2" charset="-78"/>
                <a:cs typeface="Alexandria" pitchFamily="2" charset="-78"/>
              </a:rPr>
              <a:t>Xphone</a:t>
            </a:r>
            <a:r>
              <a:rPr lang="ar-SA" sz="1600" dirty="0" smtClean="0">
                <a:latin typeface="Alexandria" pitchFamily="2" charset="-78"/>
                <a:cs typeface="Alexandria" pitchFamily="2" charset="-78"/>
              </a:rPr>
              <a:t> الجديد</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ستصل </a:t>
            </a:r>
            <a:r>
              <a:rPr lang="ar-SA" sz="1600" dirty="0">
                <a:latin typeface="Alexandria" pitchFamily="2" charset="-78"/>
                <a:cs typeface="Alexandria" pitchFamily="2" charset="-78"/>
              </a:rPr>
              <a:t>إلى أحبابك كما لم يحدث من قبل. لذا يمكنك دائمًا ممارسة </a:t>
            </a:r>
            <a:r>
              <a:rPr lang="ar-SA" sz="1600" u="sng" dirty="0">
                <a:latin typeface="Alexandria" pitchFamily="2" charset="-78"/>
                <a:cs typeface="Alexandria" pitchFamily="2" charset="-78"/>
              </a:rPr>
              <a:t>التعاطف </a:t>
            </a:r>
            <a:r>
              <a:rPr lang="ar-SA" sz="1600" u="sng" dirty="0" smtClean="0">
                <a:latin typeface="Alexandria" pitchFamily="2" charset="-78"/>
                <a:cs typeface="Alexandria" pitchFamily="2" charset="-78"/>
              </a:rPr>
              <a:t>والاهتمام </a:t>
            </a:r>
            <a:r>
              <a:rPr lang="ar-SA" sz="1600" dirty="0" smtClean="0">
                <a:latin typeface="Alexandria" pitchFamily="2" charset="-78"/>
                <a:cs typeface="Alexandria" pitchFamily="2" charset="-78"/>
              </a:rPr>
              <a:t>بهم، </a:t>
            </a:r>
            <a:r>
              <a:rPr lang="ar-SA" sz="1600" dirty="0" smtClean="0">
                <a:latin typeface="Alexandria" pitchFamily="2" charset="-78"/>
                <a:cs typeface="Alexandria" pitchFamily="2" charset="-78"/>
              </a:rPr>
              <a:t>يساعدك</a:t>
            </a:r>
            <a:r>
              <a:rPr lang="en-US" sz="1600" dirty="0" err="1" smtClean="0">
                <a:latin typeface="Alexandria" pitchFamily="2" charset="-78"/>
                <a:cs typeface="Alexandria" pitchFamily="2" charset="-78"/>
              </a:rPr>
              <a:t>Xphone</a:t>
            </a:r>
            <a:r>
              <a:rPr lang="en-US" sz="1600" dirty="0" smtClean="0">
                <a:latin typeface="Alexandria" pitchFamily="2" charset="-78"/>
                <a:cs typeface="Alexandria" pitchFamily="2" charset="-78"/>
              </a:rPr>
              <a:t> </a:t>
            </a:r>
            <a:r>
              <a:rPr lang="ar-SA" sz="1600" dirty="0" smtClean="0">
                <a:latin typeface="Alexandria" pitchFamily="2" charset="-78"/>
                <a:cs typeface="Alexandria" pitchFamily="2" charset="-78"/>
              </a:rPr>
              <a:t> </a:t>
            </a:r>
            <a:r>
              <a:rPr lang="ar-SA" sz="1600" dirty="0" smtClean="0">
                <a:latin typeface="Alexandria" pitchFamily="2" charset="-78"/>
                <a:cs typeface="Alexandria" pitchFamily="2" charset="-78"/>
              </a:rPr>
              <a:t>على </a:t>
            </a:r>
            <a:r>
              <a:rPr lang="ar-SA" sz="1600" dirty="0">
                <a:latin typeface="Alexandria" pitchFamily="2" charset="-78"/>
                <a:cs typeface="Alexandria" pitchFamily="2" charset="-78"/>
              </a:rPr>
              <a:t>تخصيص الوقت للأشخاص الذين تهتم بهم أكثر. انضم إلى عائلة </a:t>
            </a:r>
            <a:r>
              <a:rPr lang="en-US" sz="1600" dirty="0" err="1">
                <a:latin typeface="Alexandria" pitchFamily="2" charset="-78"/>
                <a:cs typeface="Alexandria" pitchFamily="2" charset="-78"/>
              </a:rPr>
              <a:t>Xphone</a:t>
            </a:r>
            <a:r>
              <a:rPr lang="ar-SA" sz="1600" dirty="0" smtClean="0">
                <a:latin typeface="Alexandria" pitchFamily="2" charset="-78"/>
                <a:cs typeface="Alexandria" pitchFamily="2" charset="-78"/>
              </a:rPr>
              <a:t> واكتشف </a:t>
            </a:r>
            <a:r>
              <a:rPr lang="ar-SA" sz="1600" dirty="0">
                <a:latin typeface="Alexandria" pitchFamily="2" charset="-78"/>
                <a:cs typeface="Alexandria" pitchFamily="2" charset="-78"/>
              </a:rPr>
              <a:t>مكانك. </a:t>
            </a:r>
            <a:r>
              <a:rPr lang="ar-SA" sz="1600" u="sng" dirty="0">
                <a:latin typeface="Alexandria" pitchFamily="2" charset="-78"/>
                <a:cs typeface="Alexandria" pitchFamily="2" charset="-78"/>
              </a:rPr>
              <a:t>تواصل</a:t>
            </a:r>
            <a:r>
              <a:rPr lang="ar-SA" sz="1600" dirty="0">
                <a:latin typeface="Alexandria" pitchFamily="2" charset="-78"/>
                <a:cs typeface="Alexandria" pitchFamily="2" charset="-78"/>
              </a:rPr>
              <a:t> مع </a:t>
            </a:r>
            <a:r>
              <a:rPr lang="ar-SA" sz="1600" dirty="0" smtClean="0">
                <a:latin typeface="Alexandria" pitchFamily="2" charset="-78"/>
                <a:cs typeface="Alexandria" pitchFamily="2" charset="-78"/>
              </a:rPr>
              <a:t>من تحبهم مع </a:t>
            </a:r>
            <a:r>
              <a:rPr lang="en-US" sz="1600" dirty="0" err="1" smtClean="0">
                <a:latin typeface="Alexandria" pitchFamily="2" charset="-78"/>
                <a:cs typeface="Alexandria" pitchFamily="2" charset="-78"/>
              </a:rPr>
              <a:t>Xphone</a:t>
            </a:r>
            <a:r>
              <a:rPr lang="ar-SA" sz="1600" dirty="0">
                <a:latin typeface="Alexandria" pitchFamily="2" charset="-78"/>
                <a:cs typeface="Alexandria" pitchFamily="2" charset="-78"/>
              </a:rPr>
              <a:t>.</a:t>
            </a:r>
            <a:endParaRPr lang="en-US" sz="1600" dirty="0" smtClean="0">
              <a:latin typeface="Alexandria" pitchFamily="2" charset="-78"/>
              <a:cs typeface="Alexandria" pitchFamily="2" charset="-78"/>
            </a:endParaRPr>
          </a:p>
        </p:txBody>
      </p:sp>
      <p:sp>
        <p:nvSpPr>
          <p:cNvPr id="2" name="Rectangle 1"/>
          <p:cNvSpPr/>
          <p:nvPr/>
        </p:nvSpPr>
        <p:spPr>
          <a:xfrm>
            <a:off x="10181810" y="3480686"/>
            <a:ext cx="1285772" cy="614527"/>
          </a:xfrm>
          <a:prstGeom prst="rect">
            <a:avLst/>
          </a:prstGeom>
          <a:solidFill>
            <a:srgbClr val="E6DED1"/>
          </a:solidFill>
        </p:spPr>
        <p:txBody>
          <a:bodyPr wrap="square">
            <a:spAutoFit/>
          </a:bodyPr>
          <a:lstStyle/>
          <a:p>
            <a:pPr algn="r" rtl="1">
              <a:lnSpc>
                <a:spcPct val="150000"/>
              </a:lnSpc>
            </a:pPr>
            <a:r>
              <a:rPr lang="ar-SA" sz="1200" dirty="0" smtClean="0">
                <a:solidFill>
                  <a:srgbClr val="002060"/>
                </a:solidFill>
                <a:latin typeface="Alexandria" pitchFamily="2" charset="-78"/>
                <a:cs typeface="Alexandria" pitchFamily="2" charset="-78"/>
              </a:rPr>
              <a:t>رسالة مخصصة لسمة الانبساط </a:t>
            </a:r>
            <a:endParaRPr lang="ar-SA" sz="1200" dirty="0"/>
          </a:p>
        </p:txBody>
      </p:sp>
      <p:sp>
        <p:nvSpPr>
          <p:cNvPr id="14" name="Rectangle 13"/>
          <p:cNvSpPr/>
          <p:nvPr/>
        </p:nvSpPr>
        <p:spPr>
          <a:xfrm>
            <a:off x="10260468" y="5042940"/>
            <a:ext cx="1213838" cy="646331"/>
          </a:xfrm>
          <a:prstGeom prst="rect">
            <a:avLst/>
          </a:prstGeom>
          <a:solidFill>
            <a:srgbClr val="E6DED1"/>
          </a:solidFill>
        </p:spPr>
        <p:txBody>
          <a:bodyPr wrap="square">
            <a:spAutoFit/>
          </a:bodyPr>
          <a:lstStyle/>
          <a:p>
            <a:pPr algn="r" rtl="1">
              <a:lnSpc>
                <a:spcPct val="150000"/>
              </a:lnSpc>
            </a:pPr>
            <a:r>
              <a:rPr lang="ar-SA" sz="1200" dirty="0" smtClean="0">
                <a:solidFill>
                  <a:srgbClr val="002060"/>
                </a:solidFill>
                <a:latin typeface="Alexandria" pitchFamily="2" charset="-78"/>
                <a:cs typeface="Alexandria" pitchFamily="2" charset="-78"/>
              </a:rPr>
              <a:t>رسالة مخصصة لسمة التوافق </a:t>
            </a:r>
            <a:endParaRPr lang="ar-SA" sz="1200" dirty="0"/>
          </a:p>
        </p:txBody>
      </p:sp>
    </p:spTree>
    <p:extLst>
      <p:ext uri="{BB962C8B-B14F-4D97-AF65-F5344CB8AC3E}">
        <p14:creationId xmlns:p14="http://schemas.microsoft.com/office/powerpoint/2010/main" val="26163350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646035" y="1473177"/>
            <a:ext cx="661859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السمات الشخصية الخمسة الكبرى واستهداف الجمهور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7483" y="2050239"/>
            <a:ext cx="9852176" cy="4242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17480" y="10293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86253" y="125739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463743" y="148160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22" name="TextBox 21">
            <a:extLst>
              <a:ext uri="{FF2B5EF4-FFF2-40B4-BE49-F238E27FC236}">
                <a16:creationId xmlns:a16="http://schemas.microsoft.com/office/drawing/2014/main" id="{050976E4-0CF2-BA00-34CA-2F9419409B9E}"/>
              </a:ext>
            </a:extLst>
          </p:cNvPr>
          <p:cNvSpPr txBox="1"/>
          <p:nvPr/>
        </p:nvSpPr>
        <p:spPr>
          <a:xfrm>
            <a:off x="1782304" y="2129246"/>
            <a:ext cx="8351467" cy="1938992"/>
          </a:xfrm>
          <a:prstGeom prst="rect">
            <a:avLst/>
          </a:prstGeom>
          <a:noFill/>
        </p:spPr>
        <p:txBody>
          <a:bodyPr wrap="square" rtlCol="0">
            <a:spAutoFit/>
          </a:bodyPr>
          <a:lstStyle/>
          <a:p>
            <a:pPr algn="r" rtl="1">
              <a:lnSpc>
                <a:spcPct val="150000"/>
              </a:lnSpc>
            </a:pPr>
            <a:r>
              <a:rPr lang="ar-SA" sz="1600" dirty="0" smtClean="0">
                <a:solidFill>
                  <a:srgbClr val="880002"/>
                </a:solidFill>
                <a:latin typeface="Alexandria" pitchFamily="2" charset="-78"/>
                <a:cs typeface="Alexandria" pitchFamily="2" charset="-78"/>
              </a:rPr>
              <a:t>الرسالة الثالثة: </a:t>
            </a:r>
            <a:r>
              <a:rPr lang="en-US" sz="1600" dirty="0" err="1">
                <a:solidFill>
                  <a:schemeClr val="accent5">
                    <a:lumMod val="50000"/>
                  </a:schemeClr>
                </a:solidFill>
                <a:latin typeface="Alexandria" pitchFamily="2" charset="-78"/>
                <a:cs typeface="Alexandria" pitchFamily="2" charset="-78"/>
              </a:rPr>
              <a:t>Xphone</a:t>
            </a:r>
            <a:r>
              <a:rPr lang="en-US" sz="1600" dirty="0">
                <a:solidFill>
                  <a:schemeClr val="accent5">
                    <a:lumMod val="50000"/>
                  </a:schemeClr>
                </a:solidFill>
                <a:latin typeface="Alexandria" pitchFamily="2" charset="-78"/>
                <a:cs typeface="Alexandria" pitchFamily="2" charset="-78"/>
              </a:rPr>
              <a:t> </a:t>
            </a:r>
            <a:r>
              <a:rPr lang="ar-SA" sz="1600" dirty="0">
                <a:solidFill>
                  <a:schemeClr val="accent5">
                    <a:lumMod val="50000"/>
                  </a:schemeClr>
                </a:solidFill>
                <a:latin typeface="Alexandria" pitchFamily="2" charset="-78"/>
                <a:cs typeface="Alexandria" pitchFamily="2" charset="-78"/>
              </a:rPr>
              <a:t> </a:t>
            </a:r>
            <a:r>
              <a:rPr lang="ar-SA" sz="1600" dirty="0">
                <a:solidFill>
                  <a:srgbClr val="002060"/>
                </a:solidFill>
                <a:latin typeface="Alexandria" pitchFamily="2" charset="-78"/>
                <a:cs typeface="Alexandria" pitchFamily="2" charset="-78"/>
              </a:rPr>
              <a:t>هو نتيجة ما توصل إليه العلم حتى الآن، </a:t>
            </a:r>
            <a:r>
              <a:rPr lang="ar-SA" sz="1600" dirty="0">
                <a:latin typeface="Alexandria" pitchFamily="2" charset="-78"/>
                <a:cs typeface="Alexandria" pitchFamily="2" charset="-78"/>
              </a:rPr>
              <a:t>وهو </a:t>
            </a:r>
            <a:r>
              <a:rPr lang="ar-SA" sz="1600" dirty="0" smtClean="0">
                <a:latin typeface="Alexandria" pitchFamily="2" charset="-78"/>
                <a:cs typeface="Alexandria" pitchFamily="2" charset="-78"/>
              </a:rPr>
              <a:t>هاتف </a:t>
            </a:r>
            <a:r>
              <a:rPr lang="ar-SA" sz="1600" dirty="0">
                <a:latin typeface="Alexandria" pitchFamily="2" charset="-78"/>
                <a:cs typeface="Alexandria" pitchFamily="2" charset="-78"/>
              </a:rPr>
              <a:t>يعمل </a:t>
            </a:r>
            <a:r>
              <a:rPr lang="ar-SA" sz="1600" dirty="0" smtClean="0">
                <a:latin typeface="Alexandria" pitchFamily="2" charset="-78"/>
                <a:cs typeface="Alexandria" pitchFamily="2" charset="-78"/>
              </a:rPr>
              <a:t>حسب </a:t>
            </a:r>
            <a:r>
              <a:rPr lang="ar-SA" sz="1600" u="sng" dirty="0">
                <a:latin typeface="Alexandria" pitchFamily="2" charset="-78"/>
                <a:cs typeface="Alexandria" pitchFamily="2" charset="-78"/>
              </a:rPr>
              <a:t>جدولك</a:t>
            </a:r>
            <a:r>
              <a:rPr lang="ar-SA" sz="1600" dirty="0" smtClean="0">
                <a:latin typeface="Alexandria" pitchFamily="2" charset="-78"/>
                <a:cs typeface="Alexandria" pitchFamily="2" charset="-78"/>
              </a:rPr>
              <a:t>. مع </a:t>
            </a:r>
            <a:r>
              <a:rPr lang="en-US" sz="1600" dirty="0" err="1" smtClean="0">
                <a:latin typeface="Alexandria" pitchFamily="2" charset="-78"/>
                <a:cs typeface="Alexandria" pitchFamily="2" charset="-78"/>
              </a:rPr>
              <a:t>Xphone</a:t>
            </a:r>
            <a:r>
              <a:rPr lang="ar-SA" sz="1600" dirty="0" smtClean="0">
                <a:latin typeface="Alexandria" pitchFamily="2" charset="-78"/>
                <a:cs typeface="Alexandria" pitchFamily="2" charset="-78"/>
              </a:rPr>
              <a:t> الجديد</a:t>
            </a:r>
            <a:r>
              <a:rPr lang="ar-SA" sz="1600" dirty="0">
                <a:latin typeface="Alexandria" pitchFamily="2" charset="-78"/>
                <a:cs typeface="Alexandria" pitchFamily="2" charset="-78"/>
              </a:rPr>
              <a:t>، لن </a:t>
            </a:r>
            <a:r>
              <a:rPr lang="ar-SA" sz="1600" dirty="0" smtClean="0">
                <a:latin typeface="Alexandria" pitchFamily="2" charset="-78"/>
                <a:cs typeface="Alexandria" pitchFamily="2" charset="-78"/>
              </a:rPr>
              <a:t>تفوتك </a:t>
            </a:r>
            <a:r>
              <a:rPr lang="ar-SA" sz="1600" dirty="0">
                <a:latin typeface="Alexandria" pitchFamily="2" charset="-78"/>
                <a:cs typeface="Alexandria" pitchFamily="2" charset="-78"/>
              </a:rPr>
              <a:t>أبدًا </a:t>
            </a:r>
            <a:r>
              <a:rPr lang="ar-SA" sz="1600" u="sng" dirty="0">
                <a:latin typeface="Alexandria" pitchFamily="2" charset="-78"/>
                <a:cs typeface="Alexandria" pitchFamily="2" charset="-78"/>
              </a:rPr>
              <a:t>رسالة مهمة</a:t>
            </a:r>
            <a:r>
              <a:rPr lang="ar-SA" sz="1600" dirty="0">
                <a:latin typeface="Alexandria" pitchFamily="2" charset="-78"/>
                <a:cs typeface="Alexandria" pitchFamily="2" charset="-78"/>
              </a:rPr>
              <a:t>، مما </a:t>
            </a:r>
            <a:r>
              <a:rPr lang="ar-SA" sz="1600" dirty="0" smtClean="0">
                <a:latin typeface="Alexandria" pitchFamily="2" charset="-78"/>
                <a:cs typeface="Alexandria" pitchFamily="2" charset="-78"/>
              </a:rPr>
              <a:t>يُسهل </a:t>
            </a:r>
            <a:r>
              <a:rPr lang="ar-SA" sz="1600" dirty="0">
                <a:latin typeface="Alexandria" pitchFamily="2" charset="-78"/>
                <a:cs typeface="Alexandria" pitchFamily="2" charset="-78"/>
              </a:rPr>
              <a:t>حياتك العملية. </a:t>
            </a:r>
            <a:r>
              <a:rPr lang="ar-SA" sz="1600" u="sng" dirty="0">
                <a:latin typeface="Alexandria" pitchFamily="2" charset="-78"/>
                <a:cs typeface="Alexandria" pitchFamily="2" charset="-78"/>
              </a:rPr>
              <a:t>مصمم لتعزيز إنتاجيتك،</a:t>
            </a:r>
            <a:r>
              <a:rPr lang="ar-SA" sz="1600" dirty="0">
                <a:latin typeface="Alexandria" pitchFamily="2" charset="-78"/>
                <a:cs typeface="Alexandria" pitchFamily="2" charset="-78"/>
              </a:rPr>
              <a:t> يساعدك </a:t>
            </a:r>
            <a:r>
              <a:rPr lang="en-US" sz="1600" dirty="0" err="1" smtClean="0">
                <a:latin typeface="Alexandria" pitchFamily="2" charset="-78"/>
                <a:cs typeface="Alexandria" pitchFamily="2" charset="-78"/>
              </a:rPr>
              <a:t>Xphone</a:t>
            </a:r>
            <a:r>
              <a:rPr lang="ar-SA" sz="1600" dirty="0" smtClean="0">
                <a:latin typeface="Alexandria" pitchFamily="2" charset="-78"/>
                <a:cs typeface="Alexandria" pitchFamily="2" charset="-78"/>
              </a:rPr>
              <a:t> الأحدث </a:t>
            </a:r>
            <a:r>
              <a:rPr lang="ar-SA" sz="1600" dirty="0">
                <a:latin typeface="Alexandria" pitchFamily="2" charset="-78"/>
                <a:cs typeface="Alexandria" pitchFamily="2" charset="-78"/>
              </a:rPr>
              <a:t>على البقاء </a:t>
            </a:r>
            <a:r>
              <a:rPr lang="ar-SA" sz="1600" u="sng" dirty="0">
                <a:latin typeface="Alexandria" pitchFamily="2" charset="-78"/>
                <a:cs typeface="Alexandria" pitchFamily="2" charset="-78"/>
              </a:rPr>
              <a:t>مركزًا على خططك</a:t>
            </a:r>
            <a:r>
              <a:rPr lang="ar-SA" sz="1600" dirty="0">
                <a:latin typeface="Alexandria" pitchFamily="2" charset="-78"/>
                <a:cs typeface="Alexandria" pitchFamily="2" charset="-78"/>
              </a:rPr>
              <a:t> طويلة الأجل، بغض النظر عن مكانك. </a:t>
            </a:r>
            <a:r>
              <a:rPr lang="ar-SA" sz="1600" u="sng" dirty="0">
                <a:latin typeface="Alexandria" pitchFamily="2" charset="-78"/>
                <a:cs typeface="Alexandria" pitchFamily="2" charset="-78"/>
              </a:rPr>
              <a:t>حقق أهدافك </a:t>
            </a:r>
            <a:r>
              <a:rPr lang="ar-SA" sz="1600" dirty="0">
                <a:latin typeface="Alexandria" pitchFamily="2" charset="-78"/>
                <a:cs typeface="Alexandria" pitchFamily="2" charset="-78"/>
              </a:rPr>
              <a:t>مع أحدث التكنولوجيا، </a:t>
            </a:r>
            <a:r>
              <a:rPr lang="ar-SA" sz="1600" dirty="0" smtClean="0">
                <a:latin typeface="Alexandria" pitchFamily="2" charset="-78"/>
                <a:cs typeface="Alexandria" pitchFamily="2" charset="-78"/>
              </a:rPr>
              <a:t>لتصل لمستويات </a:t>
            </a:r>
            <a:r>
              <a:rPr lang="ar-SA" sz="1600" dirty="0">
                <a:latin typeface="Alexandria" pitchFamily="2" charset="-78"/>
                <a:cs typeface="Alexandria" pitchFamily="2" charset="-78"/>
              </a:rPr>
              <a:t>جديدة من </a:t>
            </a:r>
            <a:r>
              <a:rPr lang="ar-SA" sz="1600" u="sng" dirty="0">
                <a:latin typeface="Alexandria" pitchFamily="2" charset="-78"/>
                <a:cs typeface="Alexandria" pitchFamily="2" charset="-78"/>
              </a:rPr>
              <a:t>الكفاءة الشخصية</a:t>
            </a:r>
            <a:r>
              <a:rPr lang="ar-SA" sz="1600" dirty="0">
                <a:latin typeface="Alexandria" pitchFamily="2" charset="-78"/>
                <a:cs typeface="Alexandria" pitchFamily="2" charset="-78"/>
              </a:rPr>
              <a:t>. </a:t>
            </a:r>
            <a:r>
              <a:rPr lang="ar-SA" sz="1600" u="sng" dirty="0">
                <a:latin typeface="Alexandria" pitchFamily="2" charset="-78"/>
                <a:cs typeface="Alexandria" pitchFamily="2" charset="-78"/>
              </a:rPr>
              <a:t>نظم حياتك</a:t>
            </a:r>
            <a:r>
              <a:rPr lang="ar-SA" sz="1600" dirty="0">
                <a:latin typeface="Alexandria" pitchFamily="2" charset="-78"/>
                <a:cs typeface="Alexandria" pitchFamily="2" charset="-78"/>
              </a:rPr>
              <a:t> مع </a:t>
            </a:r>
            <a:r>
              <a:rPr lang="en-US" sz="1600" dirty="0" err="1" smtClean="0">
                <a:latin typeface="Alexandria" pitchFamily="2" charset="-78"/>
                <a:cs typeface="Alexandria" pitchFamily="2" charset="-78"/>
              </a:rPr>
              <a:t>Xphone</a:t>
            </a:r>
            <a:r>
              <a:rPr lang="ar-SA" sz="1600" dirty="0" smtClean="0">
                <a:latin typeface="Alexandria" pitchFamily="2" charset="-78"/>
                <a:cs typeface="Alexandria" pitchFamily="2" charset="-78"/>
              </a:rPr>
              <a:t>.</a:t>
            </a:r>
            <a:endParaRPr lang="en-US" sz="1600" dirty="0"/>
          </a:p>
        </p:txBody>
      </p:sp>
      <p:sp>
        <p:nvSpPr>
          <p:cNvPr id="23" name="TextBox 22">
            <a:extLst>
              <a:ext uri="{FF2B5EF4-FFF2-40B4-BE49-F238E27FC236}">
                <a16:creationId xmlns:a16="http://schemas.microsoft.com/office/drawing/2014/main" id="{050976E4-0CF2-BA00-34CA-2F9419409B9E}"/>
              </a:ext>
            </a:extLst>
          </p:cNvPr>
          <p:cNvSpPr txBox="1"/>
          <p:nvPr/>
        </p:nvSpPr>
        <p:spPr>
          <a:xfrm>
            <a:off x="1782304" y="3987563"/>
            <a:ext cx="8396288" cy="2308324"/>
          </a:xfrm>
          <a:prstGeom prst="rect">
            <a:avLst/>
          </a:prstGeom>
          <a:noFill/>
        </p:spPr>
        <p:txBody>
          <a:bodyPr wrap="square" rtlCol="0">
            <a:spAutoFit/>
          </a:bodyPr>
          <a:lstStyle/>
          <a:p>
            <a:pPr algn="r" rtl="1">
              <a:lnSpc>
                <a:spcPct val="150000"/>
              </a:lnSpc>
            </a:pPr>
            <a:r>
              <a:rPr lang="ar-SA" sz="1600" dirty="0" smtClean="0">
                <a:solidFill>
                  <a:srgbClr val="880002"/>
                </a:solidFill>
                <a:latin typeface="Alexandria" pitchFamily="2" charset="-78"/>
                <a:cs typeface="Alexandria" pitchFamily="2" charset="-78"/>
              </a:rPr>
              <a:t>الرسالة الرابعة: </a:t>
            </a:r>
            <a:r>
              <a:rPr lang="en-US" sz="1600" dirty="0" err="1">
                <a:solidFill>
                  <a:schemeClr val="accent5">
                    <a:lumMod val="50000"/>
                  </a:schemeClr>
                </a:solidFill>
                <a:latin typeface="Alexandria" pitchFamily="2" charset="-78"/>
                <a:cs typeface="Alexandria" pitchFamily="2" charset="-78"/>
              </a:rPr>
              <a:t>Xphone</a:t>
            </a:r>
            <a:r>
              <a:rPr lang="en-US" sz="1600" dirty="0">
                <a:solidFill>
                  <a:schemeClr val="accent5">
                    <a:lumMod val="50000"/>
                  </a:schemeClr>
                </a:solidFill>
                <a:latin typeface="Alexandria" pitchFamily="2" charset="-78"/>
                <a:cs typeface="Alexandria" pitchFamily="2" charset="-78"/>
              </a:rPr>
              <a:t> </a:t>
            </a:r>
            <a:r>
              <a:rPr lang="ar-SA" sz="1600" dirty="0">
                <a:solidFill>
                  <a:schemeClr val="accent5">
                    <a:lumMod val="50000"/>
                  </a:schemeClr>
                </a:solidFill>
                <a:latin typeface="Alexandria" pitchFamily="2" charset="-78"/>
                <a:cs typeface="Alexandria" pitchFamily="2" charset="-78"/>
              </a:rPr>
              <a:t> </a:t>
            </a:r>
            <a:r>
              <a:rPr lang="ar-SA" sz="1600" dirty="0">
                <a:solidFill>
                  <a:srgbClr val="002060"/>
                </a:solidFill>
                <a:latin typeface="Alexandria" pitchFamily="2" charset="-78"/>
                <a:cs typeface="Alexandria" pitchFamily="2" charset="-78"/>
              </a:rPr>
              <a:t>هو نتيجة ما توصل إليه العلم حتى الآن، </a:t>
            </a:r>
            <a:r>
              <a:rPr lang="ar-SA" sz="1600" dirty="0" smtClean="0">
                <a:latin typeface="Alexandria" pitchFamily="2" charset="-78"/>
                <a:cs typeface="Alexandria" pitchFamily="2" charset="-78"/>
              </a:rPr>
              <a:t>هو </a:t>
            </a:r>
            <a:r>
              <a:rPr lang="ar-SA" sz="1600" dirty="0">
                <a:latin typeface="Alexandria" pitchFamily="2" charset="-78"/>
                <a:cs typeface="Alexandria" pitchFamily="2" charset="-78"/>
              </a:rPr>
              <a:t>هاتف سيبقيك </a:t>
            </a:r>
            <a:r>
              <a:rPr lang="ar-SA" sz="1600" u="sng" dirty="0">
                <a:latin typeface="Alexandria" pitchFamily="2" charset="-78"/>
                <a:cs typeface="Alexandria" pitchFamily="2" charset="-78"/>
              </a:rPr>
              <a:t>آمنًا.</a:t>
            </a:r>
            <a:r>
              <a:rPr lang="ar-SA" sz="1600" dirty="0">
                <a:latin typeface="Alexandria" pitchFamily="2" charset="-78"/>
                <a:cs typeface="Alexandria" pitchFamily="2" charset="-78"/>
              </a:rPr>
              <a:t> مصمم </a:t>
            </a:r>
            <a:r>
              <a:rPr lang="ar-SA" sz="1600" u="sng" dirty="0">
                <a:latin typeface="Alexandria" pitchFamily="2" charset="-78"/>
                <a:cs typeface="Alexandria" pitchFamily="2" charset="-78"/>
              </a:rPr>
              <a:t>لحمايتك وضمان سلامتك</a:t>
            </a:r>
            <a:r>
              <a:rPr lang="ar-SA" sz="1600" dirty="0">
                <a:latin typeface="Alexandria" pitchFamily="2" charset="-78"/>
                <a:cs typeface="Alexandria" pitchFamily="2" charset="-78"/>
              </a:rPr>
              <a:t>. يساعدك </a:t>
            </a:r>
            <a:r>
              <a:rPr lang="en-US" sz="1600" dirty="0" err="1">
                <a:latin typeface="Alexandria" pitchFamily="2" charset="-78"/>
                <a:cs typeface="Alexandria" pitchFamily="2" charset="-78"/>
              </a:rPr>
              <a:t>Xphone</a:t>
            </a:r>
            <a:r>
              <a:rPr lang="en-US" sz="1600" dirty="0">
                <a:latin typeface="Alexandria" pitchFamily="2" charset="-78"/>
                <a:cs typeface="Alexandria" pitchFamily="2" charset="-78"/>
              </a:rPr>
              <a:t> </a:t>
            </a:r>
            <a:r>
              <a:rPr lang="ar-SA" sz="1600" dirty="0" smtClean="0">
                <a:latin typeface="Alexandria" pitchFamily="2" charset="-78"/>
                <a:cs typeface="Alexandria" pitchFamily="2" charset="-78"/>
              </a:rPr>
              <a:t> </a:t>
            </a:r>
            <a:r>
              <a:rPr lang="ar-SA" sz="1600" dirty="0" smtClean="0">
                <a:latin typeface="Alexandria" pitchFamily="2" charset="-78"/>
                <a:cs typeface="Alexandria" pitchFamily="2" charset="-78"/>
              </a:rPr>
              <a:t>على </a:t>
            </a:r>
            <a:r>
              <a:rPr lang="ar-SA" sz="1600" u="sng" dirty="0">
                <a:latin typeface="Alexandria" pitchFamily="2" charset="-78"/>
                <a:cs typeface="Alexandria" pitchFamily="2" charset="-78"/>
              </a:rPr>
              <a:t>تقليل القلق </a:t>
            </a:r>
            <a:r>
              <a:rPr lang="ar-SA" sz="1600" u="sng" dirty="0" smtClean="0">
                <a:latin typeface="Alexandria" pitchFamily="2" charset="-78"/>
                <a:cs typeface="Alexandria" pitchFamily="2" charset="-78"/>
              </a:rPr>
              <a:t>والتوتر </a:t>
            </a:r>
            <a:r>
              <a:rPr lang="ar-SA" sz="1600" dirty="0">
                <a:latin typeface="Alexandria" pitchFamily="2" charset="-78"/>
                <a:cs typeface="Alexandria" pitchFamily="2" charset="-78"/>
              </a:rPr>
              <a:t>في الحياة الحديثة. مع الوصول إلى معلومات حول العالم من حولك، لن تكون في </a:t>
            </a:r>
            <a:r>
              <a:rPr lang="ar-SA" sz="1600" u="sng" dirty="0">
                <a:latin typeface="Alexandria" pitchFamily="2" charset="-78"/>
                <a:cs typeface="Alexandria" pitchFamily="2" charset="-78"/>
              </a:rPr>
              <a:t>الظلام</a:t>
            </a:r>
            <a:r>
              <a:rPr lang="ar-SA" sz="1600" dirty="0">
                <a:latin typeface="Alexandria" pitchFamily="2" charset="-78"/>
                <a:cs typeface="Alexandria" pitchFamily="2" charset="-78"/>
              </a:rPr>
              <a:t> مرة أخرى. اختبر </a:t>
            </a:r>
            <a:r>
              <a:rPr lang="ar-SA" sz="1600" u="sng" dirty="0">
                <a:latin typeface="Alexandria" pitchFamily="2" charset="-78"/>
                <a:cs typeface="Alexandria" pitchFamily="2" charset="-78"/>
              </a:rPr>
              <a:t>الأمان والحماية </a:t>
            </a:r>
            <a:r>
              <a:rPr lang="ar-SA" sz="1600" dirty="0">
                <a:latin typeface="Alexandria" pitchFamily="2" charset="-78"/>
                <a:cs typeface="Alexandria" pitchFamily="2" charset="-78"/>
              </a:rPr>
              <a:t>من خلال الوصول الفوري إلى المساعدة التي تحتاجها، بغض النظر عن مكانك. </a:t>
            </a:r>
            <a:r>
              <a:rPr lang="en-US" sz="1600" dirty="0" err="1">
                <a:latin typeface="Alexandria" pitchFamily="2" charset="-78"/>
                <a:cs typeface="Alexandria" pitchFamily="2" charset="-78"/>
              </a:rPr>
              <a:t>Xphone</a:t>
            </a:r>
            <a:r>
              <a:rPr lang="ar-SA" sz="1600" dirty="0" smtClean="0">
                <a:latin typeface="Alexandria" pitchFamily="2" charset="-78"/>
                <a:cs typeface="Alexandria" pitchFamily="2" charset="-78"/>
              </a:rPr>
              <a:t> الجديد </a:t>
            </a:r>
            <a:r>
              <a:rPr lang="ar-SA" sz="1600" dirty="0">
                <a:latin typeface="Alexandria" pitchFamily="2" charset="-78"/>
                <a:cs typeface="Alexandria" pitchFamily="2" charset="-78"/>
              </a:rPr>
              <a:t>هو </a:t>
            </a:r>
            <a:r>
              <a:rPr lang="ar-SA" sz="1600" u="sng" dirty="0">
                <a:latin typeface="Alexandria" pitchFamily="2" charset="-78"/>
                <a:cs typeface="Alexandria" pitchFamily="2" charset="-78"/>
              </a:rPr>
              <a:t>دفاعك ضد المجهول </a:t>
            </a:r>
            <a:r>
              <a:rPr lang="ar-SA" sz="1600" dirty="0">
                <a:latin typeface="Alexandria" pitchFamily="2" charset="-78"/>
                <a:cs typeface="Alexandria" pitchFamily="2" charset="-78"/>
              </a:rPr>
              <a:t>ودرعك ضد الطوارئ، </a:t>
            </a:r>
            <a:r>
              <a:rPr lang="ar-SA" sz="1600" u="sng" dirty="0">
                <a:latin typeface="Alexandria" pitchFamily="2" charset="-78"/>
                <a:cs typeface="Alexandria" pitchFamily="2" charset="-78"/>
              </a:rPr>
              <a:t>ابقَ آمنًا ومضمونًا </a:t>
            </a:r>
            <a:r>
              <a:rPr lang="ar-SA" sz="1600" dirty="0">
                <a:latin typeface="Alexandria" pitchFamily="2" charset="-78"/>
                <a:cs typeface="Alexandria" pitchFamily="2" charset="-78"/>
              </a:rPr>
              <a:t>مع </a:t>
            </a:r>
            <a:r>
              <a:rPr lang="en-US" sz="1600" dirty="0" err="1" smtClean="0">
                <a:latin typeface="Alexandria" pitchFamily="2" charset="-78"/>
                <a:cs typeface="Alexandria" pitchFamily="2" charset="-78"/>
              </a:rPr>
              <a:t>Xphone</a:t>
            </a:r>
            <a:endParaRPr lang="en-US" sz="1600" dirty="0">
              <a:latin typeface="Alexandria" pitchFamily="2" charset="-78"/>
              <a:cs typeface="Alexandria" pitchFamily="2" charset="-78"/>
            </a:endParaRPr>
          </a:p>
        </p:txBody>
      </p:sp>
      <p:sp>
        <p:nvSpPr>
          <p:cNvPr id="2" name="Rectangle 1"/>
          <p:cNvSpPr/>
          <p:nvPr/>
        </p:nvSpPr>
        <p:spPr>
          <a:xfrm>
            <a:off x="10178592" y="2655996"/>
            <a:ext cx="1285772" cy="614527"/>
          </a:xfrm>
          <a:prstGeom prst="rect">
            <a:avLst/>
          </a:prstGeom>
          <a:solidFill>
            <a:srgbClr val="E6DED1"/>
          </a:solidFill>
        </p:spPr>
        <p:txBody>
          <a:bodyPr wrap="square">
            <a:spAutoFit/>
          </a:bodyPr>
          <a:lstStyle/>
          <a:p>
            <a:pPr algn="ctr" rtl="1">
              <a:lnSpc>
                <a:spcPct val="150000"/>
              </a:lnSpc>
            </a:pPr>
            <a:r>
              <a:rPr lang="ar-SA" sz="1200" dirty="0" smtClean="0">
                <a:solidFill>
                  <a:srgbClr val="002060"/>
                </a:solidFill>
                <a:latin typeface="Alexandria" pitchFamily="2" charset="-78"/>
                <a:cs typeface="Alexandria" pitchFamily="2" charset="-78"/>
              </a:rPr>
              <a:t>رسالة مخصصة لسمة الوعي </a:t>
            </a:r>
            <a:endParaRPr lang="ar-SA" sz="1200" dirty="0"/>
          </a:p>
        </p:txBody>
      </p:sp>
      <p:sp>
        <p:nvSpPr>
          <p:cNvPr id="14" name="Rectangle 13"/>
          <p:cNvSpPr/>
          <p:nvPr/>
        </p:nvSpPr>
        <p:spPr>
          <a:xfrm>
            <a:off x="10188534" y="4294819"/>
            <a:ext cx="1285772" cy="614527"/>
          </a:xfrm>
          <a:prstGeom prst="rect">
            <a:avLst/>
          </a:prstGeom>
          <a:solidFill>
            <a:srgbClr val="E6DED1"/>
          </a:solidFill>
        </p:spPr>
        <p:txBody>
          <a:bodyPr wrap="square">
            <a:spAutoFit/>
          </a:bodyPr>
          <a:lstStyle/>
          <a:p>
            <a:pPr algn="r" rtl="1">
              <a:lnSpc>
                <a:spcPct val="150000"/>
              </a:lnSpc>
            </a:pPr>
            <a:r>
              <a:rPr lang="ar-SA" sz="1200" dirty="0" smtClean="0">
                <a:solidFill>
                  <a:srgbClr val="002060"/>
                </a:solidFill>
                <a:latin typeface="Alexandria" pitchFamily="2" charset="-78"/>
                <a:cs typeface="Alexandria" pitchFamily="2" charset="-78"/>
              </a:rPr>
              <a:t>رسالة مخصصة لسمة العصبية </a:t>
            </a:r>
            <a:endParaRPr lang="ar-SA" sz="1200" dirty="0"/>
          </a:p>
        </p:txBody>
      </p:sp>
    </p:spTree>
    <p:extLst>
      <p:ext uri="{BB962C8B-B14F-4D97-AF65-F5344CB8AC3E}">
        <p14:creationId xmlns:p14="http://schemas.microsoft.com/office/powerpoint/2010/main" val="1347626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646035" y="1314243"/>
            <a:ext cx="659601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السمات الشخصية الخمسة الكبرى واستهداف الجمهور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88377" y="1843846"/>
            <a:ext cx="9875265" cy="4148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17480" y="10293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86253" y="125739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463743" y="148160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22" name="TextBox 21">
            <a:extLst>
              <a:ext uri="{FF2B5EF4-FFF2-40B4-BE49-F238E27FC236}">
                <a16:creationId xmlns:a16="http://schemas.microsoft.com/office/drawing/2014/main" id="{050976E4-0CF2-BA00-34CA-2F9419409B9E}"/>
              </a:ext>
            </a:extLst>
          </p:cNvPr>
          <p:cNvSpPr txBox="1"/>
          <p:nvPr/>
        </p:nvSpPr>
        <p:spPr>
          <a:xfrm>
            <a:off x="2216258" y="2129246"/>
            <a:ext cx="7917514" cy="1938992"/>
          </a:xfrm>
          <a:prstGeom prst="rect">
            <a:avLst/>
          </a:prstGeom>
          <a:noFill/>
        </p:spPr>
        <p:txBody>
          <a:bodyPr wrap="square" rtlCol="0">
            <a:spAutoFit/>
          </a:bodyPr>
          <a:lstStyle/>
          <a:p>
            <a:pPr algn="r" rtl="1">
              <a:lnSpc>
                <a:spcPct val="150000"/>
              </a:lnSpc>
            </a:pPr>
            <a:r>
              <a:rPr lang="ar-SA" sz="1600" dirty="0" smtClean="0">
                <a:solidFill>
                  <a:srgbClr val="880002"/>
                </a:solidFill>
                <a:latin typeface="Alexandria" pitchFamily="2" charset="-78"/>
                <a:cs typeface="Alexandria" pitchFamily="2" charset="-78"/>
              </a:rPr>
              <a:t>الرسالة الخامسة: </a:t>
            </a:r>
            <a:r>
              <a:rPr lang="en-US" sz="1600" dirty="0" err="1">
                <a:solidFill>
                  <a:schemeClr val="accent5">
                    <a:lumMod val="50000"/>
                  </a:schemeClr>
                </a:solidFill>
                <a:latin typeface="Alexandria" pitchFamily="2" charset="-78"/>
                <a:cs typeface="Alexandria" pitchFamily="2" charset="-78"/>
              </a:rPr>
              <a:t>Xphone</a:t>
            </a:r>
            <a:r>
              <a:rPr lang="en-US" sz="1600" dirty="0">
                <a:solidFill>
                  <a:schemeClr val="accent5">
                    <a:lumMod val="50000"/>
                  </a:schemeClr>
                </a:solidFill>
                <a:latin typeface="Alexandria" pitchFamily="2" charset="-78"/>
                <a:cs typeface="Alexandria" pitchFamily="2" charset="-78"/>
              </a:rPr>
              <a:t> </a:t>
            </a:r>
            <a:r>
              <a:rPr lang="ar-SA" sz="1600" dirty="0">
                <a:solidFill>
                  <a:schemeClr val="accent5">
                    <a:lumMod val="50000"/>
                  </a:schemeClr>
                </a:solidFill>
                <a:latin typeface="Alexandria" pitchFamily="2" charset="-78"/>
                <a:cs typeface="Alexandria" pitchFamily="2" charset="-78"/>
              </a:rPr>
              <a:t> </a:t>
            </a:r>
            <a:r>
              <a:rPr lang="ar-SA" sz="1600" dirty="0">
                <a:solidFill>
                  <a:srgbClr val="002060"/>
                </a:solidFill>
                <a:latin typeface="Alexandria" pitchFamily="2" charset="-78"/>
                <a:cs typeface="Alexandria" pitchFamily="2" charset="-78"/>
              </a:rPr>
              <a:t>هو نتيجة ما توصل إليه العلم حتى الآن، </a:t>
            </a:r>
            <a:r>
              <a:rPr lang="ar-SA" sz="1600" dirty="0">
                <a:latin typeface="Alexandria" pitchFamily="2" charset="-78"/>
                <a:cs typeface="Alexandria" pitchFamily="2" charset="-78"/>
              </a:rPr>
              <a:t>وهو هاتف </a:t>
            </a:r>
            <a:r>
              <a:rPr lang="ar-SA" sz="1600" dirty="0" smtClean="0">
                <a:latin typeface="Alexandria" pitchFamily="2" charset="-78"/>
                <a:cs typeface="Alexandria" pitchFamily="2" charset="-78"/>
              </a:rPr>
              <a:t>يحطم </a:t>
            </a:r>
            <a:r>
              <a:rPr lang="ar-SA" sz="1600" dirty="0">
                <a:latin typeface="Alexandria" pitchFamily="2" charset="-78"/>
                <a:cs typeface="Alexandria" pitchFamily="2" charset="-78"/>
              </a:rPr>
              <a:t>حدود </a:t>
            </a:r>
            <a:r>
              <a:rPr lang="ar-SA" sz="1600" u="sng" dirty="0">
                <a:latin typeface="Alexandria" pitchFamily="2" charset="-78"/>
                <a:cs typeface="Alexandria" pitchFamily="2" charset="-78"/>
              </a:rPr>
              <a:t>الابتكار</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مع</a:t>
            </a:r>
            <a:r>
              <a:rPr lang="en-US" sz="1600" dirty="0" err="1" smtClean="0">
                <a:latin typeface="Alexandria" pitchFamily="2" charset="-78"/>
                <a:cs typeface="Alexandria" pitchFamily="2" charset="-78"/>
              </a:rPr>
              <a:t>Xphone</a:t>
            </a:r>
            <a:r>
              <a:rPr lang="en-US" sz="1600" dirty="0" smtClean="0">
                <a:latin typeface="Alexandria" pitchFamily="2" charset="-78"/>
                <a:cs typeface="Alexandria" pitchFamily="2" charset="-78"/>
              </a:rPr>
              <a:t> </a:t>
            </a:r>
            <a:r>
              <a:rPr lang="ar-SA" sz="1600" dirty="0" smtClean="0">
                <a:latin typeface="Alexandria" pitchFamily="2" charset="-78"/>
                <a:cs typeface="Alexandria" pitchFamily="2" charset="-78"/>
              </a:rPr>
              <a:t> الجديد</a:t>
            </a:r>
            <a:r>
              <a:rPr lang="ar-SA" sz="1600" dirty="0">
                <a:latin typeface="Alexandria" pitchFamily="2" charset="-78"/>
                <a:cs typeface="Alexandria" pitchFamily="2" charset="-78"/>
              </a:rPr>
              <a:t>، ستحصل على معلومات كما لم يحدث من قبل، مما يبقي </a:t>
            </a:r>
            <a:r>
              <a:rPr lang="ar-SA" sz="1600" u="sng" dirty="0">
                <a:latin typeface="Alexandria" pitchFamily="2" charset="-78"/>
                <a:cs typeface="Alexandria" pitchFamily="2" charset="-78"/>
              </a:rPr>
              <a:t>عقلك </a:t>
            </a:r>
            <a:r>
              <a:rPr lang="ar-SA" sz="1600" u="sng" dirty="0" smtClean="0">
                <a:latin typeface="Alexandria" pitchFamily="2" charset="-78"/>
                <a:cs typeface="Alexandria" pitchFamily="2" charset="-78"/>
              </a:rPr>
              <a:t>نشطًا</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مصمم بذكاء ورقي، </a:t>
            </a:r>
            <a:r>
              <a:rPr lang="ar-SA" sz="1600" dirty="0" smtClean="0">
                <a:latin typeface="Alexandria" pitchFamily="2" charset="-78"/>
                <a:cs typeface="Alexandria" pitchFamily="2" charset="-78"/>
              </a:rPr>
              <a:t>يساعدك</a:t>
            </a:r>
            <a:r>
              <a:rPr lang="en-US" sz="1600" dirty="0" err="1" smtClean="0">
                <a:latin typeface="Alexandria" pitchFamily="2" charset="-78"/>
                <a:cs typeface="Alexandria" pitchFamily="2" charset="-78"/>
              </a:rPr>
              <a:t>Xphone</a:t>
            </a:r>
            <a:r>
              <a:rPr lang="en-US" sz="1600" dirty="0" smtClean="0">
                <a:latin typeface="Alexandria" pitchFamily="2" charset="-78"/>
                <a:cs typeface="Alexandria" pitchFamily="2" charset="-78"/>
              </a:rPr>
              <a:t> </a:t>
            </a:r>
            <a:r>
              <a:rPr lang="ar-SA" sz="1600" dirty="0" smtClean="0">
                <a:latin typeface="Alexandria" pitchFamily="2" charset="-78"/>
                <a:cs typeface="Alexandria" pitchFamily="2" charset="-78"/>
              </a:rPr>
              <a:t> على </a:t>
            </a:r>
            <a:r>
              <a:rPr lang="ar-SA" sz="1600" dirty="0">
                <a:latin typeface="Alexandria" pitchFamily="2" charset="-78"/>
                <a:cs typeface="Alexandria" pitchFamily="2" charset="-78"/>
              </a:rPr>
              <a:t>توجيه </a:t>
            </a:r>
            <a:r>
              <a:rPr lang="ar-SA" sz="1600" u="sng" dirty="0">
                <a:latin typeface="Alexandria" pitchFamily="2" charset="-78"/>
                <a:cs typeface="Alexandria" pitchFamily="2" charset="-78"/>
              </a:rPr>
              <a:t>خيالك</a:t>
            </a:r>
            <a:r>
              <a:rPr lang="ar-SA" sz="1600" dirty="0">
                <a:latin typeface="Alexandria" pitchFamily="2" charset="-78"/>
                <a:cs typeface="Alexandria" pitchFamily="2" charset="-78"/>
              </a:rPr>
              <a:t> أينما يقودك. وسع آفاقك مع </a:t>
            </a:r>
            <a:r>
              <a:rPr lang="ar-SA" sz="1600" u="sng" dirty="0">
                <a:latin typeface="Alexandria" pitchFamily="2" charset="-78"/>
                <a:cs typeface="Alexandria" pitchFamily="2" charset="-78"/>
              </a:rPr>
              <a:t>أحدث التكنولوجيا</a:t>
            </a:r>
            <a:r>
              <a:rPr lang="ar-SA" sz="1600" dirty="0">
                <a:latin typeface="Alexandria" pitchFamily="2" charset="-78"/>
                <a:cs typeface="Alexandria" pitchFamily="2" charset="-78"/>
              </a:rPr>
              <a:t>، واكتشف العالم بطرق لم تفكر فيها من قبل. تواصل مع جانبك </a:t>
            </a:r>
            <a:r>
              <a:rPr lang="ar-SA" sz="1600" u="sng" dirty="0">
                <a:latin typeface="Alexandria" pitchFamily="2" charset="-78"/>
                <a:cs typeface="Alexandria" pitchFamily="2" charset="-78"/>
              </a:rPr>
              <a:t>الإبداعي</a:t>
            </a:r>
            <a:r>
              <a:rPr lang="ar-SA" sz="1600" dirty="0">
                <a:latin typeface="Alexandria" pitchFamily="2" charset="-78"/>
                <a:cs typeface="Alexandria" pitchFamily="2" charset="-78"/>
              </a:rPr>
              <a:t> مع </a:t>
            </a:r>
            <a:r>
              <a:rPr lang="en-US" sz="1600" dirty="0" err="1" smtClean="0">
                <a:latin typeface="Alexandria" pitchFamily="2" charset="-78"/>
                <a:cs typeface="Alexandria" pitchFamily="2" charset="-78"/>
              </a:rPr>
              <a:t>Xphone</a:t>
            </a:r>
            <a:r>
              <a:rPr lang="ar-SA" sz="1600" dirty="0" smtClean="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23" name="TextBox 22">
            <a:extLst>
              <a:ext uri="{FF2B5EF4-FFF2-40B4-BE49-F238E27FC236}">
                <a16:creationId xmlns:a16="http://schemas.microsoft.com/office/drawing/2014/main" id="{050976E4-0CF2-BA00-34CA-2F9419409B9E}"/>
              </a:ext>
            </a:extLst>
          </p:cNvPr>
          <p:cNvSpPr txBox="1"/>
          <p:nvPr/>
        </p:nvSpPr>
        <p:spPr>
          <a:xfrm>
            <a:off x="1750370" y="4011330"/>
            <a:ext cx="9625385" cy="1938992"/>
          </a:xfrm>
          <a:prstGeom prst="rect">
            <a:avLst/>
          </a:prstGeom>
          <a:noFill/>
        </p:spPr>
        <p:txBody>
          <a:bodyPr wrap="square" rtlCol="0">
            <a:spAutoFit/>
          </a:bodyPr>
          <a:lstStyle/>
          <a:p>
            <a:pPr algn="r" rtl="1">
              <a:lnSpc>
                <a:spcPct val="150000"/>
              </a:lnSpc>
            </a:pPr>
            <a:r>
              <a:rPr lang="ar-SA" sz="1600" dirty="0" smtClean="0">
                <a:latin typeface="Alexandria" pitchFamily="2" charset="-78"/>
                <a:cs typeface="Alexandria" pitchFamily="2" charset="-78"/>
              </a:rPr>
              <a:t>    نتائج الدراسة: تشير إلى أن الأشخاص الاجتماعيين كانوا أكثر تأثرًا بالرسائل المخصصة لسمة الانبساط، </a:t>
            </a:r>
            <a:r>
              <a:rPr lang="ar-SA" sz="1600" dirty="0">
                <a:latin typeface="Alexandria" pitchFamily="2" charset="-78"/>
                <a:cs typeface="Alexandria" pitchFamily="2" charset="-78"/>
              </a:rPr>
              <a:t>و</a:t>
            </a:r>
            <a:r>
              <a:rPr lang="ar-SA" sz="1600" dirty="0" smtClean="0">
                <a:latin typeface="Alexandria" pitchFamily="2" charset="-78"/>
                <a:cs typeface="Alexandria" pitchFamily="2" charset="-78"/>
              </a:rPr>
              <a:t>أن الاشخاص المتوافقين كانوا أكثر تأثرًا بالرسائل المخصصة للتوافق... وهكذا. </a:t>
            </a:r>
            <a:r>
              <a:rPr lang="ar-SA" sz="1600" dirty="0">
                <a:latin typeface="Alexandria" pitchFamily="2" charset="-78"/>
                <a:cs typeface="Alexandria" pitchFamily="2" charset="-78"/>
              </a:rPr>
              <a:t>هذه النتائج تتماشى مع الأبحاث السابقة التي تدعم فكرة </a:t>
            </a:r>
            <a:r>
              <a:rPr lang="ar-SA" sz="1600" u="sng" dirty="0">
                <a:solidFill>
                  <a:schemeClr val="accent5">
                    <a:lumMod val="50000"/>
                  </a:schemeClr>
                </a:solidFill>
                <a:latin typeface="Alexandria" pitchFamily="2" charset="-78"/>
                <a:cs typeface="Alexandria" pitchFamily="2" charset="-78"/>
              </a:rPr>
              <a:t>أن الأفراد يميلون إلى الاستجابة بشكل أفضل للرسائل التي تتناسب مع سماتهم الشخصية.</a:t>
            </a:r>
            <a:r>
              <a:rPr lang="ar-SA" sz="1600" dirty="0">
                <a:latin typeface="Alexandria" pitchFamily="2" charset="-78"/>
                <a:cs typeface="Alexandria" pitchFamily="2" charset="-78"/>
              </a:rPr>
              <a:t> </a:t>
            </a:r>
            <a:r>
              <a:rPr lang="ar-SA" sz="1600" dirty="0" smtClean="0">
                <a:solidFill>
                  <a:srgbClr val="002060"/>
                </a:solidFill>
                <a:latin typeface="Alexandria" pitchFamily="2" charset="-78"/>
                <a:cs typeface="Alexandria" pitchFamily="2" charset="-78"/>
              </a:rPr>
              <a:t>معني ذلك أن الرسالة الإعلانية المخصصة وفقًا للسمات الشخصية للجمهور لها تأثير قوى على اقبال الجمهور على المنتج وزيادة معدل الشراء.</a:t>
            </a:r>
            <a:endParaRPr lang="en-US" sz="1600" dirty="0">
              <a:solidFill>
                <a:srgbClr val="002060"/>
              </a:solidFill>
              <a:latin typeface="Alexandria" pitchFamily="2" charset="-78"/>
              <a:cs typeface="Alexandria" pitchFamily="2" charset="-78"/>
            </a:endParaRPr>
          </a:p>
        </p:txBody>
      </p:sp>
      <p:sp>
        <p:nvSpPr>
          <p:cNvPr id="2" name="Rectangle 1"/>
          <p:cNvSpPr/>
          <p:nvPr/>
        </p:nvSpPr>
        <p:spPr>
          <a:xfrm>
            <a:off x="10178592" y="2655996"/>
            <a:ext cx="1285772" cy="614527"/>
          </a:xfrm>
          <a:prstGeom prst="rect">
            <a:avLst/>
          </a:prstGeom>
          <a:solidFill>
            <a:srgbClr val="E6DED1"/>
          </a:solidFill>
        </p:spPr>
        <p:txBody>
          <a:bodyPr wrap="square">
            <a:spAutoFit/>
          </a:bodyPr>
          <a:lstStyle/>
          <a:p>
            <a:pPr algn="ctr" rtl="1">
              <a:lnSpc>
                <a:spcPct val="150000"/>
              </a:lnSpc>
            </a:pPr>
            <a:r>
              <a:rPr lang="ar-SA" sz="1200" dirty="0" smtClean="0">
                <a:solidFill>
                  <a:srgbClr val="002060"/>
                </a:solidFill>
                <a:latin typeface="Alexandria" pitchFamily="2" charset="-78"/>
                <a:cs typeface="Alexandria" pitchFamily="2" charset="-78"/>
              </a:rPr>
              <a:t>رسالة مخصصة لسمة الانفتاح </a:t>
            </a:r>
            <a:endParaRPr lang="ar-SA" sz="1200" dirty="0"/>
          </a:p>
        </p:txBody>
      </p:sp>
      <p:pic>
        <p:nvPicPr>
          <p:cNvPr id="16" name="Picture 15">
            <a:extLst>
              <a:ext uri="{FF2B5EF4-FFF2-40B4-BE49-F238E27FC236}">
                <a16:creationId xmlns:a16="http://schemas.microsoft.com/office/drawing/2014/main" id="{9D73EE76-F55D-4400-88A1-FDE5E1AED3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3015994"/>
            <a:ext cx="1589098" cy="2275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21206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663252" y="1294839"/>
            <a:ext cx="648074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السمات الشخصية الخمسة الكبرى والعلامات التجارية</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59797" y="1843845"/>
            <a:ext cx="9205993" cy="4231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17480" y="10293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86253" y="125739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463743" y="148160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23" name="TextBox 22">
            <a:extLst>
              <a:ext uri="{FF2B5EF4-FFF2-40B4-BE49-F238E27FC236}">
                <a16:creationId xmlns:a16="http://schemas.microsoft.com/office/drawing/2014/main" id="{050976E4-0CF2-BA00-34CA-2F9419409B9E}"/>
              </a:ext>
            </a:extLst>
          </p:cNvPr>
          <p:cNvSpPr txBox="1"/>
          <p:nvPr/>
        </p:nvSpPr>
        <p:spPr>
          <a:xfrm>
            <a:off x="1859797" y="1910065"/>
            <a:ext cx="9089756" cy="4178067"/>
          </a:xfrm>
          <a:prstGeom prst="rect">
            <a:avLst/>
          </a:prstGeom>
          <a:noFill/>
        </p:spPr>
        <p:txBody>
          <a:bodyPr wrap="square" rtlCol="0">
            <a:spAutoFit/>
          </a:bodyPr>
          <a:lstStyle/>
          <a:p>
            <a:pPr algn="r" rtl="1">
              <a:lnSpc>
                <a:spcPct val="150000"/>
              </a:lnSpc>
            </a:pPr>
            <a:r>
              <a:rPr lang="ar-SA" sz="1700" dirty="0" smtClean="0">
                <a:solidFill>
                  <a:srgbClr val="0070C0"/>
                </a:solidFill>
                <a:latin typeface="Alexandria" pitchFamily="2" charset="-78"/>
                <a:cs typeface="Alexandria" pitchFamily="2" charset="-78"/>
              </a:rPr>
              <a:t>أنواع العلامات </a:t>
            </a:r>
            <a:r>
              <a:rPr lang="ar-SA" sz="1700" dirty="0">
                <a:solidFill>
                  <a:srgbClr val="0070C0"/>
                </a:solidFill>
                <a:latin typeface="Alexandria" pitchFamily="2" charset="-78"/>
                <a:cs typeface="Alexandria" pitchFamily="2" charset="-78"/>
              </a:rPr>
              <a:t>التجارية</a:t>
            </a:r>
            <a:r>
              <a:rPr lang="ar-SA" sz="1700" dirty="0" smtClean="0">
                <a:solidFill>
                  <a:srgbClr val="0070C0"/>
                </a:solidFill>
                <a:latin typeface="Alexandria" pitchFamily="2" charset="-78"/>
                <a:cs typeface="Alexandria" pitchFamily="2" charset="-78"/>
              </a:rPr>
              <a:t>:</a:t>
            </a:r>
          </a:p>
          <a:p>
            <a:pPr marL="342900" indent="-342900" algn="r" rtl="1">
              <a:lnSpc>
                <a:spcPct val="150000"/>
              </a:lnSpc>
              <a:buFont typeface="+mj-lt"/>
              <a:buAutoNum type="arabicPeriod"/>
            </a:pPr>
            <a:r>
              <a:rPr lang="ar-SA" sz="1600" dirty="0" smtClean="0">
                <a:solidFill>
                  <a:schemeClr val="accent2">
                    <a:lumMod val="75000"/>
                  </a:schemeClr>
                </a:solidFill>
                <a:latin typeface="Alexandria" pitchFamily="2" charset="-78"/>
                <a:cs typeface="Alexandria" pitchFamily="2" charset="-78"/>
              </a:rPr>
              <a:t>العلامات </a:t>
            </a:r>
            <a:r>
              <a:rPr lang="ar-SA" sz="1600" dirty="0">
                <a:solidFill>
                  <a:schemeClr val="accent2">
                    <a:lumMod val="75000"/>
                  </a:schemeClr>
                </a:solidFill>
                <a:latin typeface="Alexandria" pitchFamily="2" charset="-78"/>
                <a:cs typeface="Alexandria" pitchFamily="2" charset="-78"/>
              </a:rPr>
              <a:t>التجارية </a:t>
            </a:r>
            <a:r>
              <a:rPr lang="ar-SA" sz="1600" dirty="0" smtClean="0">
                <a:solidFill>
                  <a:schemeClr val="accent2">
                    <a:lumMod val="75000"/>
                  </a:schemeClr>
                </a:solidFill>
                <a:latin typeface="Alexandria" pitchFamily="2" charset="-78"/>
                <a:cs typeface="Alexandria" pitchFamily="2" charset="-78"/>
              </a:rPr>
              <a:t>الموثوقة: </a:t>
            </a:r>
            <a:r>
              <a:rPr lang="ar-SA" sz="1600" dirty="0" smtClean="0">
                <a:latin typeface="Alexandria" pitchFamily="2" charset="-78"/>
                <a:cs typeface="Alexandria" pitchFamily="2" charset="-78"/>
              </a:rPr>
              <a:t>هي العلامات التي </a:t>
            </a:r>
            <a:r>
              <a:rPr lang="ar-SA" sz="1600" dirty="0">
                <a:latin typeface="Alexandria" pitchFamily="2" charset="-78"/>
                <a:cs typeface="Alexandria" pitchFamily="2" charset="-78"/>
              </a:rPr>
              <a:t>يثق بها المستهلكون بسبب جودتها الثابتة وأدائها المتميز. تتمتع بسمعة طيبة وتاريخ جيد في تلبية توقعات </a:t>
            </a:r>
            <a:r>
              <a:rPr lang="ar-SA" sz="1600" dirty="0" smtClean="0">
                <a:latin typeface="Alexandria" pitchFamily="2" charset="-78"/>
                <a:cs typeface="Alexandria" pitchFamily="2" charset="-78"/>
              </a:rPr>
              <a:t>العملاء، مثل </a:t>
            </a:r>
            <a:r>
              <a:rPr lang="ar-SA" sz="1600" dirty="0">
                <a:latin typeface="Alexandria" pitchFamily="2" charset="-78"/>
                <a:cs typeface="Alexandria" pitchFamily="2" charset="-78"/>
              </a:rPr>
              <a:t>شركة </a:t>
            </a:r>
            <a:r>
              <a:rPr lang="ar-SA" sz="1600" dirty="0" smtClean="0">
                <a:latin typeface="Alexandria" pitchFamily="2" charset="-78"/>
                <a:cs typeface="Alexandria" pitchFamily="2" charset="-78"/>
              </a:rPr>
              <a:t>الاتصالات</a:t>
            </a:r>
            <a:r>
              <a:rPr lang="en-US" sz="1600" dirty="0" smtClean="0">
                <a:latin typeface="Alexandria" pitchFamily="2" charset="-78"/>
                <a:cs typeface="Alexandria" pitchFamily="2" charset="-78"/>
              </a:rPr>
              <a:t>STC </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smtClean="0">
                <a:solidFill>
                  <a:schemeClr val="accent2">
                    <a:lumMod val="75000"/>
                  </a:schemeClr>
                </a:solidFill>
                <a:latin typeface="Alexandria" pitchFamily="2" charset="-78"/>
                <a:cs typeface="Alexandria" pitchFamily="2" charset="-78"/>
              </a:rPr>
              <a:t>العلامات </a:t>
            </a:r>
            <a:r>
              <a:rPr lang="ar-SA" sz="1600" dirty="0">
                <a:solidFill>
                  <a:schemeClr val="accent2">
                    <a:lumMod val="75000"/>
                  </a:schemeClr>
                </a:solidFill>
                <a:latin typeface="Alexandria" pitchFamily="2" charset="-78"/>
                <a:cs typeface="Alexandria" pitchFamily="2" charset="-78"/>
              </a:rPr>
              <a:t>التجارية الاجتماعية: </a:t>
            </a:r>
            <a:r>
              <a:rPr lang="ar-SA" sz="1600" dirty="0">
                <a:latin typeface="Alexandria" pitchFamily="2" charset="-78"/>
                <a:cs typeface="Alexandria" pitchFamily="2" charset="-78"/>
              </a:rPr>
              <a:t>هي </a:t>
            </a:r>
            <a:r>
              <a:rPr lang="ar-SA" sz="1600" dirty="0" smtClean="0">
                <a:latin typeface="Alexandria" pitchFamily="2" charset="-78"/>
                <a:cs typeface="Alexandria" pitchFamily="2" charset="-78"/>
              </a:rPr>
              <a:t>علامات </a:t>
            </a:r>
            <a:r>
              <a:rPr lang="ar-SA" sz="1600" dirty="0">
                <a:latin typeface="Alexandria" pitchFamily="2" charset="-78"/>
                <a:cs typeface="Alexandria" pitchFamily="2" charset="-78"/>
              </a:rPr>
              <a:t>تجارية تُركز على القضايا الاجتماعية وتعمل على تعزيز القيم الإنسانية </a:t>
            </a:r>
            <a:r>
              <a:rPr lang="ar-SA" sz="1600" dirty="0" smtClean="0">
                <a:latin typeface="Alexandria" pitchFamily="2" charset="-78"/>
                <a:cs typeface="Alexandria" pitchFamily="2" charset="-78"/>
              </a:rPr>
              <a:t>والمجتمعية. وتسعى </a:t>
            </a:r>
            <a:r>
              <a:rPr lang="ar-SA" sz="1600" dirty="0">
                <a:latin typeface="Alexandria" pitchFamily="2" charset="-78"/>
                <a:cs typeface="Alexandria" pitchFamily="2" charset="-78"/>
              </a:rPr>
              <a:t>لإظهار التزامها بالمسؤولية الاجتماعية. مثل مطاعم </a:t>
            </a:r>
            <a:r>
              <a:rPr lang="ar-SA" sz="1600" dirty="0" smtClean="0">
                <a:latin typeface="Alexandria" pitchFamily="2" charset="-78"/>
                <a:cs typeface="Alexandria" pitchFamily="2" charset="-78"/>
              </a:rPr>
              <a:t>البيك.</a:t>
            </a:r>
          </a:p>
          <a:p>
            <a:pPr marL="342900" indent="-342900" algn="r" rtl="1">
              <a:lnSpc>
                <a:spcPct val="150000"/>
              </a:lnSpc>
              <a:buFont typeface="+mj-lt"/>
              <a:buAutoNum type="arabicPeriod"/>
            </a:pPr>
            <a:r>
              <a:rPr lang="ar-SA" sz="1600" dirty="0" smtClean="0">
                <a:solidFill>
                  <a:schemeClr val="accent2">
                    <a:lumMod val="75000"/>
                  </a:schemeClr>
                </a:solidFill>
                <a:latin typeface="Alexandria" pitchFamily="2" charset="-78"/>
                <a:cs typeface="Alexandria" pitchFamily="2" charset="-78"/>
              </a:rPr>
              <a:t>العلامات التجارية العاطفية: </a:t>
            </a:r>
            <a:r>
              <a:rPr lang="ar-SA" sz="1600" dirty="0" smtClean="0">
                <a:latin typeface="Alexandria" pitchFamily="2" charset="-78"/>
                <a:cs typeface="Alexandria" pitchFamily="2" charset="-78"/>
              </a:rPr>
              <a:t>هي العلامات التي تثير </a:t>
            </a:r>
            <a:r>
              <a:rPr lang="ar-SA" sz="1600" dirty="0">
                <a:latin typeface="Alexandria" pitchFamily="2" charset="-78"/>
                <a:cs typeface="Alexandria" pitchFamily="2" charset="-78"/>
              </a:rPr>
              <a:t>مشاعر معينة لدى المستهلكين، مثل السعادة أو الحماس؛ بهدف بناء روابط عاطفية قوية مع العملاء. مثل كوكاكولا افرح.</a:t>
            </a:r>
          </a:p>
          <a:p>
            <a:pPr marL="342900" indent="-342900" algn="r" rtl="1">
              <a:lnSpc>
                <a:spcPct val="150000"/>
              </a:lnSpc>
              <a:buFont typeface="+mj-lt"/>
              <a:buAutoNum type="arabicPeriod"/>
            </a:pPr>
            <a:r>
              <a:rPr lang="ar-SA" sz="1600" dirty="0" smtClean="0">
                <a:solidFill>
                  <a:schemeClr val="accent2">
                    <a:lumMod val="75000"/>
                  </a:schemeClr>
                </a:solidFill>
                <a:latin typeface="Alexandria" pitchFamily="2" charset="-78"/>
                <a:cs typeface="Alexandria" pitchFamily="2" charset="-78"/>
              </a:rPr>
              <a:t>العلامات </a:t>
            </a:r>
            <a:r>
              <a:rPr lang="ar-SA" sz="1600" dirty="0">
                <a:solidFill>
                  <a:schemeClr val="accent2">
                    <a:lumMod val="75000"/>
                  </a:schemeClr>
                </a:solidFill>
                <a:latin typeface="Alexandria" pitchFamily="2" charset="-78"/>
                <a:cs typeface="Alexandria" pitchFamily="2" charset="-78"/>
              </a:rPr>
              <a:t>التجارية المثيرة للاهتمام</a:t>
            </a:r>
            <a:r>
              <a:rPr lang="ar-SA" sz="1600" dirty="0">
                <a:latin typeface="Alexandria" pitchFamily="2" charset="-78"/>
                <a:cs typeface="Alexandria" pitchFamily="2" charset="-78"/>
              </a:rPr>
              <a:t>: هي </a:t>
            </a:r>
            <a:r>
              <a:rPr lang="ar-SA" sz="1600" dirty="0" smtClean="0">
                <a:latin typeface="Alexandria" pitchFamily="2" charset="-78"/>
                <a:cs typeface="Alexandria" pitchFamily="2" charset="-78"/>
              </a:rPr>
              <a:t>علامات </a:t>
            </a:r>
            <a:r>
              <a:rPr lang="ar-SA" sz="1600" dirty="0">
                <a:latin typeface="Alexandria" pitchFamily="2" charset="-78"/>
                <a:cs typeface="Alexandria" pitchFamily="2" charset="-78"/>
              </a:rPr>
              <a:t>تثير الحماس لدى المستهلكين، وغالبًا ما ترتبط بالابتكار والتجديد. مثل شركة "فورد" للسيارات التي تقدم تصميمات </a:t>
            </a:r>
            <a:r>
              <a:rPr lang="ar-SA" sz="1600" dirty="0" smtClean="0">
                <a:latin typeface="Alexandria" pitchFamily="2" charset="-78"/>
                <a:cs typeface="Alexandria" pitchFamily="2" charset="-78"/>
              </a:rPr>
              <a:t>حديثة.</a:t>
            </a:r>
          </a:p>
          <a:p>
            <a:pPr marL="342900" indent="-342900" algn="r" rtl="1">
              <a:lnSpc>
                <a:spcPct val="150000"/>
              </a:lnSpc>
              <a:buFont typeface="+mj-lt"/>
              <a:buAutoNum type="arabicPeriod"/>
            </a:pPr>
            <a:r>
              <a:rPr lang="ar-SA" sz="1600" dirty="0" smtClean="0">
                <a:solidFill>
                  <a:schemeClr val="accent2">
                    <a:lumMod val="75000"/>
                  </a:schemeClr>
                </a:solidFill>
                <a:latin typeface="Alexandria" pitchFamily="2" charset="-78"/>
                <a:cs typeface="Alexandria" pitchFamily="2" charset="-78"/>
              </a:rPr>
              <a:t>العلامات </a:t>
            </a:r>
            <a:r>
              <a:rPr lang="ar-SA" sz="1600" dirty="0">
                <a:solidFill>
                  <a:schemeClr val="accent2">
                    <a:lumMod val="75000"/>
                  </a:schemeClr>
                </a:solidFill>
                <a:latin typeface="Alexandria" pitchFamily="2" charset="-78"/>
                <a:cs typeface="Alexandria" pitchFamily="2" charset="-78"/>
              </a:rPr>
              <a:t>التجارية </a:t>
            </a:r>
            <a:r>
              <a:rPr lang="ar-SA" sz="1600" dirty="0" smtClean="0">
                <a:solidFill>
                  <a:schemeClr val="accent2">
                    <a:lumMod val="75000"/>
                  </a:schemeClr>
                </a:solidFill>
                <a:latin typeface="Alexandria" pitchFamily="2" charset="-78"/>
                <a:cs typeface="Alexandria" pitchFamily="2" charset="-78"/>
              </a:rPr>
              <a:t>الصادقة: </a:t>
            </a:r>
            <a:r>
              <a:rPr lang="ar-SA" sz="1600" dirty="0" smtClean="0">
                <a:latin typeface="Alexandria" pitchFamily="2" charset="-78"/>
                <a:cs typeface="Alexandria" pitchFamily="2" charset="-78"/>
              </a:rPr>
              <a:t>هي العلامات التي </a:t>
            </a:r>
            <a:r>
              <a:rPr lang="ar-SA" sz="1600" dirty="0">
                <a:latin typeface="Alexandria" pitchFamily="2" charset="-78"/>
                <a:cs typeface="Alexandria" pitchFamily="2" charset="-78"/>
              </a:rPr>
              <a:t>تُظهر النزاهة والشفافية في تعاملاتها، </a:t>
            </a:r>
            <a:r>
              <a:rPr lang="ar-SA" sz="1600" dirty="0" smtClean="0">
                <a:latin typeface="Alexandria" pitchFamily="2" charset="-78"/>
                <a:cs typeface="Alexandria" pitchFamily="2" charset="-78"/>
              </a:rPr>
              <a:t>وتكون </a:t>
            </a:r>
            <a:r>
              <a:rPr lang="ar-SA" sz="1600" dirty="0">
                <a:latin typeface="Alexandria" pitchFamily="2" charset="-78"/>
                <a:cs typeface="Alexandria" pitchFamily="2" charset="-78"/>
              </a:rPr>
              <a:t>صادقة في رسائلها وتقديم وعودها للعملاء</a:t>
            </a:r>
            <a:r>
              <a:rPr lang="ar-SA" sz="1600" dirty="0" smtClean="0">
                <a:latin typeface="Alexandria" pitchFamily="2" charset="-78"/>
                <a:cs typeface="Alexandria" pitchFamily="2" charset="-78"/>
              </a:rPr>
              <a:t>. مثل الخطوط الجوية السعودية.</a:t>
            </a:r>
            <a:endParaRPr lang="ar-SA" sz="1700" dirty="0">
              <a:latin typeface="Alexandria" pitchFamily="2" charset="-78"/>
              <a:cs typeface="Alexandria" pitchFamily="2" charset="-78"/>
            </a:endParaRPr>
          </a:p>
        </p:txBody>
      </p:sp>
      <p:pic>
        <p:nvPicPr>
          <p:cNvPr id="16" name="Picture 15"/>
          <p:cNvPicPr>
            <a:picLocks noChangeAspect="1"/>
          </p:cNvPicPr>
          <p:nvPr/>
        </p:nvPicPr>
        <p:blipFill rotWithShape="1">
          <a:blip r:embed="rId4">
            <a:clrChange>
              <a:clrFrom>
                <a:srgbClr val="F3F3F5"/>
              </a:clrFrom>
              <a:clrTo>
                <a:srgbClr val="F3F3F5">
                  <a:alpha val="0"/>
                </a:srgbClr>
              </a:clrTo>
            </a:clrChange>
            <a:extLst>
              <a:ext uri="{28A0092B-C50C-407E-A947-70E740481C1C}">
                <a14:useLocalDpi xmlns:a14="http://schemas.microsoft.com/office/drawing/2010/main" val="0"/>
              </a:ext>
            </a:extLst>
          </a:blip>
          <a:srcRect l="7761" t="73549" r="80525" b="4946"/>
          <a:stretch/>
        </p:blipFill>
        <p:spPr>
          <a:xfrm>
            <a:off x="0" y="3004006"/>
            <a:ext cx="2045368" cy="1493638"/>
          </a:xfrm>
          <a:prstGeom prst="rect">
            <a:avLst/>
          </a:prstGeom>
        </p:spPr>
      </p:pic>
    </p:spTree>
    <p:extLst>
      <p:ext uri="{BB962C8B-B14F-4D97-AF65-F5344CB8AC3E}">
        <p14:creationId xmlns:p14="http://schemas.microsoft.com/office/powerpoint/2010/main" val="27223665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296884" y="1231769"/>
            <a:ext cx="6599143"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السمات الشخصية الخمسة الكبرى والعلامات التجارية</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30052" y="1683604"/>
            <a:ext cx="10909175" cy="4624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65286" y="92211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122009" y="110391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28389" y="13132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23" name="TextBox 22">
            <a:extLst>
              <a:ext uri="{FF2B5EF4-FFF2-40B4-BE49-F238E27FC236}">
                <a16:creationId xmlns:a16="http://schemas.microsoft.com/office/drawing/2014/main" id="{050976E4-0CF2-BA00-34CA-2F9419409B9E}"/>
              </a:ext>
            </a:extLst>
          </p:cNvPr>
          <p:cNvSpPr txBox="1"/>
          <p:nvPr/>
        </p:nvSpPr>
        <p:spPr>
          <a:xfrm>
            <a:off x="730052" y="1779393"/>
            <a:ext cx="10758933" cy="4547399"/>
          </a:xfrm>
          <a:prstGeom prst="rect">
            <a:avLst/>
          </a:prstGeom>
          <a:noFill/>
        </p:spPr>
        <p:txBody>
          <a:bodyPr wrap="square" rtlCol="0">
            <a:spAutoFit/>
          </a:bodyPr>
          <a:lstStyle/>
          <a:p>
            <a:pPr algn="r" rtl="1">
              <a:lnSpc>
                <a:spcPct val="150000"/>
              </a:lnSpc>
            </a:pPr>
            <a:r>
              <a:rPr lang="ar-SA" sz="1700" dirty="0" smtClean="0">
                <a:solidFill>
                  <a:srgbClr val="0070C0"/>
                </a:solidFill>
                <a:latin typeface="Alexandria" pitchFamily="2" charset="-78"/>
                <a:cs typeface="Alexandria" pitchFamily="2" charset="-78"/>
              </a:rPr>
              <a:t>  تأثير السمات الشخصية الخمس الكبرى على أنواع العلامات التجارية : </a:t>
            </a:r>
          </a:p>
          <a:p>
            <a:pPr algn="r" rtl="1">
              <a:lnSpc>
                <a:spcPct val="150000"/>
              </a:lnSpc>
            </a:pP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تواجه </a:t>
            </a:r>
            <a:r>
              <a:rPr lang="ar-SA" sz="1600" dirty="0" smtClean="0">
                <a:latin typeface="Alexandria" pitchFamily="2" charset="-78"/>
                <a:cs typeface="Alexandria" pitchFamily="2" charset="-78"/>
              </a:rPr>
              <a:t>العلامات </a:t>
            </a:r>
            <a:r>
              <a:rPr lang="ar-SA" sz="1600" dirty="0">
                <a:latin typeface="Alexandria" pitchFamily="2" charset="-78"/>
                <a:cs typeface="Alexandria" pitchFamily="2" charset="-78"/>
              </a:rPr>
              <a:t>التجارية العالمية </a:t>
            </a:r>
            <a:r>
              <a:rPr lang="ar-SA" sz="1600" dirty="0" smtClean="0">
                <a:latin typeface="Alexandria" pitchFamily="2" charset="-78"/>
                <a:cs typeface="Alexandria" pitchFamily="2" charset="-78"/>
              </a:rPr>
              <a:t>تحديات في </a:t>
            </a:r>
            <a:r>
              <a:rPr lang="ar-SA" sz="1600" dirty="0">
                <a:latin typeface="Alexandria" pitchFamily="2" charset="-78"/>
                <a:cs typeface="Alexandria" pitchFamily="2" charset="-78"/>
              </a:rPr>
              <a:t>مخاطبة جميع أنواع المستهلكين، </a:t>
            </a:r>
            <a:r>
              <a:rPr lang="ar-SA" sz="1600" dirty="0" smtClean="0">
                <a:latin typeface="Alexandria" pitchFamily="2" charset="-78"/>
                <a:cs typeface="Alexandria" pitchFamily="2" charset="-78"/>
              </a:rPr>
              <a:t>حيث </a:t>
            </a:r>
            <a:r>
              <a:rPr lang="ar-SA" sz="1600" dirty="0">
                <a:latin typeface="Alexandria" pitchFamily="2" charset="-78"/>
                <a:cs typeface="Alexandria" pitchFamily="2" charset="-78"/>
              </a:rPr>
              <a:t>غالبًا ما ترتبط بسمة </a:t>
            </a:r>
            <a:r>
              <a:rPr lang="ar-SA" sz="1600" dirty="0" smtClean="0">
                <a:latin typeface="Alexandria" pitchFamily="2" charset="-78"/>
                <a:cs typeface="Alexandria" pitchFamily="2" charset="-78"/>
              </a:rPr>
              <a:t>واحدة، </a:t>
            </a:r>
            <a:r>
              <a:rPr lang="ar-SA" sz="1600" dirty="0">
                <a:latin typeface="Alexandria" pitchFamily="2" charset="-78"/>
                <a:cs typeface="Alexandria" pitchFamily="2" charset="-78"/>
              </a:rPr>
              <a:t>مثل الانفتاح، </a:t>
            </a:r>
            <a:r>
              <a:rPr lang="ar-SA" sz="1600" dirty="0" smtClean="0">
                <a:latin typeface="Alexandria" pitchFamily="2" charset="-78"/>
                <a:cs typeface="Alexandria" pitchFamily="2" charset="-78"/>
              </a:rPr>
              <a:t>مما يؤثر على رسالتها. تلعب السمات الشخصية الخمسة دورًا مهمًا في </a:t>
            </a:r>
            <a:r>
              <a:rPr lang="ar-SA" sz="1600" dirty="0">
                <a:latin typeface="Alexandria" pitchFamily="2" charset="-78"/>
                <a:cs typeface="Alexandria" pitchFamily="2" charset="-78"/>
              </a:rPr>
              <a:t>كيفية استجابة الأفراد للعلامات </a:t>
            </a:r>
            <a:r>
              <a:rPr lang="ar-SA" sz="1600" dirty="0" smtClean="0">
                <a:latin typeface="Alexandria" pitchFamily="2" charset="-78"/>
                <a:cs typeface="Alexandria" pitchFamily="2" charset="-78"/>
              </a:rPr>
              <a:t>التجارية المختلفة.</a:t>
            </a:r>
          </a:p>
          <a:p>
            <a:pPr marL="342900" indent="-342900" algn="r" rtl="1">
              <a:lnSpc>
                <a:spcPct val="150000"/>
              </a:lnSpc>
              <a:buFont typeface="+mj-lt"/>
              <a:buAutoNum type="arabicPeriod"/>
            </a:pPr>
            <a:r>
              <a:rPr lang="ar-SA" sz="1600" dirty="0" smtClean="0">
                <a:solidFill>
                  <a:schemeClr val="accent2">
                    <a:lumMod val="75000"/>
                  </a:schemeClr>
                </a:solidFill>
                <a:latin typeface="Alexandria" pitchFamily="2" charset="-78"/>
                <a:cs typeface="Alexandria" pitchFamily="2" charset="-78"/>
              </a:rPr>
              <a:t>الانفتاح </a:t>
            </a:r>
            <a:r>
              <a:rPr lang="en-US" sz="1600" dirty="0" smtClean="0">
                <a:solidFill>
                  <a:schemeClr val="accent2">
                    <a:lumMod val="75000"/>
                  </a:schemeClr>
                </a:solidFill>
                <a:latin typeface="Alexandria" pitchFamily="2" charset="-78"/>
                <a:cs typeface="Alexandria" pitchFamily="2" charset="-78"/>
              </a:rPr>
              <a:t> </a:t>
            </a:r>
            <a:r>
              <a:rPr lang="en-US" sz="1600" dirty="0">
                <a:solidFill>
                  <a:schemeClr val="accent2">
                    <a:lumMod val="75000"/>
                  </a:schemeClr>
                </a:solidFill>
                <a:latin typeface="Alexandria" pitchFamily="2" charset="-78"/>
                <a:cs typeface="Alexandria" pitchFamily="2" charset="-78"/>
              </a:rPr>
              <a:t>Openness</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يفضل الأشخاص </a:t>
            </a:r>
            <a:r>
              <a:rPr lang="ar-SA" sz="1600" dirty="0">
                <a:latin typeface="Alexandria" pitchFamily="2" charset="-78"/>
                <a:cs typeface="Alexandria" pitchFamily="2" charset="-78"/>
              </a:rPr>
              <a:t>الذين يتمتعون بمستويات عالية من </a:t>
            </a:r>
            <a:r>
              <a:rPr lang="ar-SA" sz="1600" dirty="0" smtClean="0">
                <a:latin typeface="Alexandria" pitchFamily="2" charset="-78"/>
                <a:cs typeface="Alexandria" pitchFamily="2" charset="-78"/>
              </a:rPr>
              <a:t>الانفتاح العلامات </a:t>
            </a:r>
            <a:r>
              <a:rPr lang="ar-SA" sz="1600" dirty="0">
                <a:latin typeface="Alexandria" pitchFamily="2" charset="-78"/>
                <a:cs typeface="Alexandria" pitchFamily="2" charset="-78"/>
              </a:rPr>
              <a:t>التجارية </a:t>
            </a:r>
            <a:r>
              <a:rPr lang="ar-SA" sz="1600" dirty="0" smtClean="0">
                <a:latin typeface="Alexandria" pitchFamily="2" charset="-78"/>
                <a:cs typeface="Alexandria" pitchFamily="2" charset="-78"/>
              </a:rPr>
              <a:t>العاطفية والاجتماعية؛ نظرًا لرغبتهم في </a:t>
            </a:r>
            <a:r>
              <a:rPr lang="ar-SA" sz="1600" dirty="0">
                <a:latin typeface="Alexandria" pitchFamily="2" charset="-78"/>
                <a:cs typeface="Alexandria" pitchFamily="2" charset="-78"/>
              </a:rPr>
              <a:t>تجربة أشياء جديدة.</a:t>
            </a: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الانبساط </a:t>
            </a:r>
            <a:r>
              <a:rPr lang="en-US" sz="1600" dirty="0">
                <a:solidFill>
                  <a:schemeClr val="accent2">
                    <a:lumMod val="75000"/>
                  </a:schemeClr>
                </a:solidFill>
                <a:latin typeface="Alexandria" pitchFamily="2" charset="-78"/>
                <a:cs typeface="Alexandria" pitchFamily="2" charset="-78"/>
              </a:rPr>
              <a:t>Extraversion</a:t>
            </a:r>
            <a:r>
              <a:rPr lang="ar-SA" sz="1600" dirty="0">
                <a:solidFill>
                  <a:schemeClr val="accent2">
                    <a:lumMod val="75000"/>
                  </a:schemeClr>
                </a:solidFill>
                <a:latin typeface="Alexandria" pitchFamily="2" charset="-78"/>
                <a:cs typeface="Alexandria" pitchFamily="2" charset="-78"/>
              </a:rPr>
              <a:t>: </a:t>
            </a:r>
            <a:r>
              <a:rPr lang="ar-SA" sz="1600" dirty="0">
                <a:latin typeface="Alexandria" pitchFamily="2" charset="-78"/>
                <a:cs typeface="Alexandria" pitchFamily="2" charset="-78"/>
              </a:rPr>
              <a:t>يفضل الأشخاص </a:t>
            </a:r>
            <a:r>
              <a:rPr lang="ar-SA" sz="1600" dirty="0" smtClean="0">
                <a:latin typeface="Alexandria" pitchFamily="2" charset="-78"/>
                <a:cs typeface="Alexandria" pitchFamily="2" charset="-78"/>
              </a:rPr>
              <a:t>الاجتماعيون (مستوى عالي من الانبساط) </a:t>
            </a:r>
            <a:r>
              <a:rPr lang="ar-SA" sz="1600" dirty="0">
                <a:latin typeface="Alexandria" pitchFamily="2" charset="-78"/>
                <a:cs typeface="Alexandria" pitchFamily="2" charset="-78"/>
              </a:rPr>
              <a:t>العلامات </a:t>
            </a:r>
            <a:r>
              <a:rPr lang="ar-SA" sz="1600" dirty="0" smtClean="0">
                <a:latin typeface="Alexandria" pitchFamily="2" charset="-78"/>
                <a:cs typeface="Alexandria" pitchFamily="2" charset="-78"/>
              </a:rPr>
              <a:t>التجارية التي تعكس القيم </a:t>
            </a:r>
            <a:r>
              <a:rPr lang="ar-SA" sz="1600" dirty="0">
                <a:latin typeface="Alexandria" pitchFamily="2" charset="-78"/>
                <a:cs typeface="Alexandria" pitchFamily="2" charset="-78"/>
              </a:rPr>
              <a:t>الاجتماعية.</a:t>
            </a: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التوافق </a:t>
            </a:r>
            <a:r>
              <a:rPr lang="en-US" sz="1600" dirty="0">
                <a:solidFill>
                  <a:schemeClr val="accent2">
                    <a:lumMod val="75000"/>
                  </a:schemeClr>
                </a:solidFill>
                <a:latin typeface="Alexandria" pitchFamily="2" charset="-78"/>
                <a:cs typeface="Alexandria" pitchFamily="2" charset="-78"/>
              </a:rPr>
              <a:t>Agreeableness</a:t>
            </a:r>
            <a:r>
              <a:rPr lang="ar-SA" sz="1600" dirty="0">
                <a:solidFill>
                  <a:schemeClr val="accent2">
                    <a:lumMod val="75000"/>
                  </a:schemeClr>
                </a:solidFill>
                <a:latin typeface="Alexandria" pitchFamily="2" charset="-78"/>
                <a:cs typeface="Alexandria" pitchFamily="2" charset="-78"/>
              </a:rPr>
              <a:t>: </a:t>
            </a:r>
            <a:r>
              <a:rPr lang="ar-SA" sz="1600" dirty="0" smtClean="0">
                <a:latin typeface="Alexandria" pitchFamily="2" charset="-78"/>
                <a:cs typeface="Alexandria" pitchFamily="2" charset="-78"/>
              </a:rPr>
              <a:t>يميل الأشخاص ذوو مستويات </a:t>
            </a:r>
            <a:r>
              <a:rPr lang="ar-SA" sz="1600" dirty="0">
                <a:latin typeface="Alexandria" pitchFamily="2" charset="-78"/>
                <a:cs typeface="Alexandria" pitchFamily="2" charset="-78"/>
              </a:rPr>
              <a:t>عالية من التوافق </a:t>
            </a:r>
            <a:r>
              <a:rPr lang="ar-SA" sz="1600" dirty="0" smtClean="0">
                <a:latin typeface="Alexandria" pitchFamily="2" charset="-78"/>
                <a:cs typeface="Alexandria" pitchFamily="2" charset="-78"/>
              </a:rPr>
              <a:t>إلى تفضيل </a:t>
            </a:r>
            <a:r>
              <a:rPr lang="ar-SA" sz="1600" dirty="0">
                <a:latin typeface="Alexandria" pitchFamily="2" charset="-78"/>
                <a:cs typeface="Alexandria" pitchFamily="2" charset="-78"/>
              </a:rPr>
              <a:t>العلامات التجارية </a:t>
            </a:r>
            <a:r>
              <a:rPr lang="ar-SA" sz="1600" dirty="0" smtClean="0">
                <a:latin typeface="Alexandria" pitchFamily="2" charset="-78"/>
                <a:cs typeface="Alexandria" pitchFamily="2" charset="-78"/>
              </a:rPr>
              <a:t>الصادقة.</a:t>
            </a:r>
            <a:endParaRPr lang="ar-SA" sz="16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الوعي </a:t>
            </a:r>
            <a:r>
              <a:rPr lang="en-US" sz="1600" dirty="0">
                <a:solidFill>
                  <a:schemeClr val="accent2">
                    <a:lumMod val="75000"/>
                  </a:schemeClr>
                </a:solidFill>
                <a:latin typeface="Alexandria" pitchFamily="2" charset="-78"/>
                <a:cs typeface="Alexandria" pitchFamily="2" charset="-78"/>
              </a:rPr>
              <a:t>Conscientiousness</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يميل الأشخاص الأكثر وعيًا إلى تفضيل </a:t>
            </a:r>
            <a:r>
              <a:rPr lang="ar-SA" sz="1600" dirty="0">
                <a:latin typeface="Alexandria" pitchFamily="2" charset="-78"/>
                <a:cs typeface="Alexandria" pitchFamily="2" charset="-78"/>
              </a:rPr>
              <a:t>العلامات التجارية </a:t>
            </a:r>
            <a:r>
              <a:rPr lang="ar-SA" sz="1600" dirty="0" smtClean="0">
                <a:latin typeface="Alexandria" pitchFamily="2" charset="-78"/>
                <a:cs typeface="Alexandria" pitchFamily="2" charset="-78"/>
              </a:rPr>
              <a:t>الموثوقة، حيث يقدرون الجودة. </a:t>
            </a:r>
            <a:endParaRPr lang="ar-SA" sz="16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العصبية</a:t>
            </a:r>
            <a:r>
              <a:rPr lang="ar-SA" sz="1600" dirty="0">
                <a:latin typeface="Alexandria" pitchFamily="2" charset="-78"/>
                <a:cs typeface="Alexandria" pitchFamily="2" charset="-78"/>
              </a:rPr>
              <a:t> </a:t>
            </a:r>
            <a:r>
              <a:rPr lang="en-US" sz="1600" dirty="0">
                <a:solidFill>
                  <a:schemeClr val="accent2">
                    <a:lumMod val="75000"/>
                  </a:schemeClr>
                </a:solidFill>
                <a:latin typeface="Alexandria" pitchFamily="2" charset="-78"/>
                <a:cs typeface="Alexandria" pitchFamily="2" charset="-78"/>
              </a:rPr>
              <a:t>Neuroticism</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يفضل الأشخاص العصبيين </a:t>
            </a:r>
            <a:r>
              <a:rPr lang="ar-SA" sz="1600" dirty="0">
                <a:latin typeface="Alexandria" pitchFamily="2" charset="-78"/>
                <a:cs typeface="Alexandria" pitchFamily="2" charset="-78"/>
              </a:rPr>
              <a:t>العلامات التجارية </a:t>
            </a:r>
            <a:r>
              <a:rPr lang="ar-SA" sz="1600" dirty="0" smtClean="0">
                <a:latin typeface="Alexandria" pitchFamily="2" charset="-78"/>
                <a:cs typeface="Alexandria" pitchFamily="2" charset="-78"/>
              </a:rPr>
              <a:t>الموثوقة، حيث يسعون إلى الآمان والاستقرار.</a:t>
            </a:r>
            <a:endParaRPr lang="ar-SA" sz="1600" dirty="0">
              <a:latin typeface="Alexandria" pitchFamily="2" charset="-78"/>
              <a:cs typeface="Alexandria" pitchFamily="2" charset="-78"/>
            </a:endParaRPr>
          </a:p>
        </p:txBody>
      </p:sp>
      <p:sp>
        <p:nvSpPr>
          <p:cNvPr id="10" name="Freeform 10"/>
          <p:cNvSpPr/>
          <p:nvPr/>
        </p:nvSpPr>
        <p:spPr>
          <a:xfrm>
            <a:off x="0" y="6035333"/>
            <a:ext cx="965286" cy="838165"/>
          </a:xfrm>
          <a:custGeom>
            <a:avLst/>
            <a:gdLst/>
            <a:ahLst/>
            <a:cxnLst/>
            <a:rect l="l" t="t" r="r" b="b"/>
            <a:pathLst>
              <a:path w="2777340" h="1784441">
                <a:moveTo>
                  <a:pt x="0" y="0"/>
                </a:moveTo>
                <a:lnTo>
                  <a:pt x="2777340" y="0"/>
                </a:lnTo>
                <a:lnTo>
                  <a:pt x="2777340" y="1784441"/>
                </a:lnTo>
                <a:lnTo>
                  <a:pt x="0" y="1784441"/>
                </a:lnTo>
                <a:lnTo>
                  <a:pt x="0" y="0"/>
                </a:lnTo>
                <a:close/>
              </a:path>
            </a:pathLst>
          </a:custGeom>
          <a:blipFill>
            <a:blip r:embed="rId4">
              <a:extLst>
                <a:ext uri="{96DAC541-7B7A-43D3-8B79-37D633B846F1}">
                  <asvg:svgBlip xmlns:asvg="http://schemas.microsoft.com/office/drawing/2016/SVG/main" xmlns="" r:embed="rId16"/>
                </a:ext>
              </a:extLst>
            </a:blip>
            <a:stretch>
              <a:fillRect/>
            </a:stretch>
          </a:blipFill>
        </p:spPr>
      </p:sp>
    </p:spTree>
    <p:extLst>
      <p:ext uri="{BB962C8B-B14F-4D97-AF65-F5344CB8AC3E}">
        <p14:creationId xmlns:p14="http://schemas.microsoft.com/office/powerpoint/2010/main" val="38105024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616758" y="1263843"/>
            <a:ext cx="6712005"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السمات الشخصية الخمسة الكبرى والعلامات التجارية</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21410" y="1735357"/>
            <a:ext cx="10855188" cy="4557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17480" y="10293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86253" y="125739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463743" y="148160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23" name="TextBox 22">
            <a:extLst>
              <a:ext uri="{FF2B5EF4-FFF2-40B4-BE49-F238E27FC236}">
                <a16:creationId xmlns:a16="http://schemas.microsoft.com/office/drawing/2014/main" id="{050976E4-0CF2-BA00-34CA-2F9419409B9E}"/>
              </a:ext>
            </a:extLst>
          </p:cNvPr>
          <p:cNvSpPr txBox="1"/>
          <p:nvPr/>
        </p:nvSpPr>
        <p:spPr>
          <a:xfrm>
            <a:off x="378334" y="1735357"/>
            <a:ext cx="10919930" cy="832920"/>
          </a:xfrm>
          <a:prstGeom prst="rect">
            <a:avLst/>
          </a:prstGeom>
          <a:noFill/>
        </p:spPr>
        <p:txBody>
          <a:bodyPr wrap="square" rtlCol="0">
            <a:spAutoFit/>
          </a:bodyPr>
          <a:lstStyle/>
          <a:p>
            <a:pPr algn="r" rtl="1">
              <a:lnSpc>
                <a:spcPct val="150000"/>
              </a:lnSpc>
            </a:pPr>
            <a:r>
              <a:rPr lang="ar-SA" sz="1700" dirty="0" smtClean="0">
                <a:solidFill>
                  <a:srgbClr val="0070C0"/>
                </a:solidFill>
                <a:latin typeface="Alexandria" pitchFamily="2" charset="-78"/>
                <a:cs typeface="Alexandria" pitchFamily="2" charset="-78"/>
              </a:rPr>
              <a:t>تأثير السمات الشخصية الخمس الكبرى على أنواع العلامات التجارية : </a:t>
            </a:r>
          </a:p>
          <a:p>
            <a:pPr algn="r" rtl="1">
              <a:lnSpc>
                <a:spcPct val="150000"/>
              </a:lnSpc>
            </a:pPr>
            <a:r>
              <a:rPr lang="ar-SA" sz="1700" dirty="0" smtClean="0">
                <a:solidFill>
                  <a:srgbClr val="0070C0"/>
                </a:solidFill>
                <a:latin typeface="Alexandria" pitchFamily="2" charset="-78"/>
                <a:cs typeface="Alexandria" pitchFamily="2" charset="-78"/>
              </a:rPr>
              <a:t>  </a:t>
            </a:r>
            <a:endParaRPr lang="ar-SA" sz="1600" dirty="0">
              <a:latin typeface="Alexandria" pitchFamily="2" charset="-78"/>
              <a:cs typeface="Alexandria" pitchFamily="2" charset="-78"/>
            </a:endParaRPr>
          </a:p>
        </p:txBody>
      </p:sp>
      <p:sp>
        <p:nvSpPr>
          <p:cNvPr id="9" name="Rectangle 8"/>
          <p:cNvSpPr/>
          <p:nvPr/>
        </p:nvSpPr>
        <p:spPr>
          <a:xfrm>
            <a:off x="7030711" y="2247286"/>
            <a:ext cx="4500028" cy="4016484"/>
          </a:xfrm>
          <a:prstGeom prst="rect">
            <a:avLst/>
          </a:prstGeom>
          <a:solidFill>
            <a:srgbClr val="E6DED1"/>
          </a:solidFill>
        </p:spPr>
        <p:txBody>
          <a:bodyPr wrap="square">
            <a:spAutoFit/>
          </a:bodyPr>
          <a:lstStyle/>
          <a:p>
            <a:pPr marL="285750" indent="-285750" algn="r" rtl="1">
              <a:lnSpc>
                <a:spcPct val="150000"/>
              </a:lnSpc>
              <a:buFont typeface="Wingdings" panose="05000000000000000000" pitchFamily="2" charset="2"/>
              <a:buChar char="§"/>
            </a:pPr>
            <a:r>
              <a:rPr lang="ar-SA" sz="1700" dirty="0" smtClean="0">
                <a:latin typeface="Alexandria" pitchFamily="2" charset="-78"/>
                <a:cs typeface="Alexandria" pitchFamily="2" charset="-78"/>
              </a:rPr>
              <a:t>كلما </a:t>
            </a:r>
            <a:r>
              <a:rPr lang="ar-SA" sz="1700" dirty="0">
                <a:latin typeface="Alexandria" pitchFamily="2" charset="-78"/>
                <a:cs typeface="Alexandria" pitchFamily="2" charset="-78"/>
              </a:rPr>
              <a:t>كان هناك تطابق بين السمات الشخصية للمستهلكين والعلامة التجارية، </a:t>
            </a:r>
            <a:r>
              <a:rPr lang="ar-SA" sz="1700" dirty="0" smtClean="0">
                <a:latin typeface="Alexandria" pitchFamily="2" charset="-78"/>
                <a:cs typeface="Alexandria" pitchFamily="2" charset="-78"/>
              </a:rPr>
              <a:t>زاد </a:t>
            </a:r>
            <a:r>
              <a:rPr lang="ar-SA" sz="1700" dirty="0">
                <a:latin typeface="Alexandria" pitchFamily="2" charset="-78"/>
                <a:cs typeface="Alexandria" pitchFamily="2" charset="-78"/>
              </a:rPr>
              <a:t>تفضيلهم لتلك العلامة، مما يعزز من نجاحها في السوق</a:t>
            </a:r>
            <a:r>
              <a:rPr lang="ar-SA" sz="1600" dirty="0"/>
              <a:t>. </a:t>
            </a:r>
          </a:p>
          <a:p>
            <a:pPr marL="285750" indent="-285750" algn="r" rtl="1">
              <a:lnSpc>
                <a:spcPct val="150000"/>
              </a:lnSpc>
              <a:buFont typeface="Wingdings" panose="05000000000000000000" pitchFamily="2" charset="2"/>
              <a:buChar char="§"/>
            </a:pPr>
            <a:r>
              <a:rPr lang="ar-SA" sz="1700" dirty="0" smtClean="0">
                <a:latin typeface="Alexandria" pitchFamily="2" charset="-78"/>
                <a:cs typeface="Alexandria" pitchFamily="2" charset="-78"/>
              </a:rPr>
              <a:t>تلعب الأنواع المختلفة من </a:t>
            </a:r>
            <a:r>
              <a:rPr lang="ar-SA" sz="1700" dirty="0">
                <a:latin typeface="Alexandria" pitchFamily="2" charset="-78"/>
                <a:cs typeface="Alexandria" pitchFamily="2" charset="-78"/>
              </a:rPr>
              <a:t>العلامات التجارية دورًا مهمًا في كيفية استهداف الشركات لعملائها بناءً على خصائصهم النفسية </a:t>
            </a:r>
            <a:r>
              <a:rPr lang="ar-SA" sz="1700" dirty="0" smtClean="0">
                <a:latin typeface="Alexandria" pitchFamily="2" charset="-78"/>
                <a:cs typeface="Alexandria" pitchFamily="2" charset="-78"/>
              </a:rPr>
              <a:t>والشخصية؛ مما يساعدها </a:t>
            </a:r>
            <a:r>
              <a:rPr lang="ar-SA" sz="1700" dirty="0">
                <a:latin typeface="Alexandria" pitchFamily="2" charset="-78"/>
                <a:cs typeface="Alexandria" pitchFamily="2" charset="-78"/>
              </a:rPr>
              <a:t>على تحسين رسائلها التسويقية وضمان وصولها إلى الفئات </a:t>
            </a:r>
            <a:r>
              <a:rPr lang="ar-SA" sz="1700" dirty="0" smtClean="0">
                <a:latin typeface="Alexandria" pitchFamily="2" charset="-78"/>
                <a:cs typeface="Alexandria" pitchFamily="2" charset="-78"/>
              </a:rPr>
              <a:t>المستهدفة بشكل مناسب.</a:t>
            </a:r>
            <a:endParaRPr lang="ar-SA" sz="1700" dirty="0">
              <a:latin typeface="Alexandria" pitchFamily="2" charset="-78"/>
              <a:cs typeface="Alexandria" pitchFamily="2" charset="-78"/>
            </a:endParaRPr>
          </a:p>
        </p:txBody>
      </p:sp>
      <p:graphicFrame>
        <p:nvGraphicFramePr>
          <p:cNvPr id="11" name="Table 10"/>
          <p:cNvGraphicFramePr>
            <a:graphicFrameLocks noGrp="1"/>
          </p:cNvGraphicFramePr>
          <p:nvPr>
            <p:extLst>
              <p:ext uri="{D42A27DB-BD31-4B8C-83A1-F6EECF244321}">
                <p14:modId xmlns:p14="http://schemas.microsoft.com/office/powerpoint/2010/main" val="911927350"/>
              </p:ext>
            </p:extLst>
          </p:nvPr>
        </p:nvGraphicFramePr>
        <p:xfrm>
          <a:off x="0" y="2242573"/>
          <a:ext cx="6874327" cy="4328709"/>
        </p:xfrm>
        <a:graphic>
          <a:graphicData uri="http://schemas.openxmlformats.org/drawingml/2006/table">
            <a:tbl>
              <a:tblPr rtl="1" firstRow="1" bandRow="1">
                <a:tableStyleId>{5C22544A-7EE6-4342-B048-85BDC9FD1C3A}</a:tableStyleId>
              </a:tblPr>
              <a:tblGrid>
                <a:gridCol w="2441812">
                  <a:extLst>
                    <a:ext uri="{9D8B030D-6E8A-4147-A177-3AD203B41FA5}">
                      <a16:colId xmlns:a16="http://schemas.microsoft.com/office/drawing/2014/main" val="2695586661"/>
                    </a:ext>
                  </a:extLst>
                </a:gridCol>
                <a:gridCol w="2216257">
                  <a:extLst>
                    <a:ext uri="{9D8B030D-6E8A-4147-A177-3AD203B41FA5}">
                      <a16:colId xmlns:a16="http://schemas.microsoft.com/office/drawing/2014/main" val="1214849878"/>
                    </a:ext>
                  </a:extLst>
                </a:gridCol>
                <a:gridCol w="2216258">
                  <a:extLst>
                    <a:ext uri="{9D8B030D-6E8A-4147-A177-3AD203B41FA5}">
                      <a16:colId xmlns:a16="http://schemas.microsoft.com/office/drawing/2014/main" val="336293740"/>
                    </a:ext>
                  </a:extLst>
                </a:gridCol>
              </a:tblGrid>
              <a:tr h="1045469">
                <a:tc>
                  <a:txBody>
                    <a:bodyPr/>
                    <a:lstStyle/>
                    <a:p>
                      <a:pPr algn="ctr" rtl="1"/>
                      <a:r>
                        <a:rPr lang="ar-SA" sz="1600" dirty="0" smtClean="0">
                          <a:latin typeface="Alexandria Medium" pitchFamily="2" charset="-78"/>
                          <a:cs typeface="Alexandria Medium" pitchFamily="2" charset="-78"/>
                        </a:rPr>
                        <a:t>أنواع الإعلانات</a:t>
                      </a:r>
                      <a:endParaRPr lang="ar-SA" sz="1600" dirty="0">
                        <a:latin typeface="Alexandria Medium" pitchFamily="2" charset="-78"/>
                        <a:cs typeface="Alexandria Medium" pitchFamily="2" charset="-78"/>
                      </a:endParaRPr>
                    </a:p>
                  </a:txBody>
                  <a:tcPr anchor="ctr"/>
                </a:tc>
                <a:tc>
                  <a:txBody>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SA" sz="1600" dirty="0" smtClean="0">
                          <a:latin typeface="Alexandria Medium" pitchFamily="2" charset="-78"/>
                          <a:cs typeface="Alexandria Medium" pitchFamily="2" charset="-78"/>
                        </a:rPr>
                        <a:t>السمات الشخصية</a:t>
                      </a:r>
                    </a:p>
                    <a:p>
                      <a:pPr algn="ctr" rtl="1">
                        <a:lnSpc>
                          <a:spcPct val="150000"/>
                        </a:lnSpc>
                      </a:pPr>
                      <a:r>
                        <a:rPr lang="ar-SA" sz="1600" dirty="0" smtClean="0">
                          <a:latin typeface="Alexandria Medium" pitchFamily="2" charset="-78"/>
                          <a:cs typeface="Alexandria Medium" pitchFamily="2" charset="-78"/>
                        </a:rPr>
                        <a:t> الأكثر تفضيلًا</a:t>
                      </a:r>
                      <a:r>
                        <a:rPr lang="ar-SA" sz="1600" baseline="0" dirty="0" smtClean="0">
                          <a:latin typeface="Alexandria Medium" pitchFamily="2" charset="-78"/>
                          <a:cs typeface="Alexandria Medium" pitchFamily="2" charset="-78"/>
                        </a:rPr>
                        <a:t> وتوافقًا</a:t>
                      </a:r>
                      <a:endParaRPr lang="ar-SA" sz="1600" dirty="0">
                        <a:latin typeface="Alexandria Medium" pitchFamily="2" charset="-78"/>
                        <a:cs typeface="Alexandria Medium" pitchFamily="2" charset="-78"/>
                      </a:endParaRPr>
                    </a:p>
                  </a:txBody>
                  <a:tcPr anchor="ctr"/>
                </a:tc>
                <a:tc>
                  <a:txBody>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SA" sz="1600" dirty="0" smtClean="0">
                          <a:latin typeface="Alexandria Medium" pitchFamily="2" charset="-78"/>
                          <a:cs typeface="Alexandria Medium" pitchFamily="2" charset="-78"/>
                        </a:rPr>
                        <a:t>السمات الشخصية</a:t>
                      </a:r>
                    </a:p>
                    <a:p>
                      <a:pPr algn="ctr" rtl="1">
                        <a:lnSpc>
                          <a:spcPct val="150000"/>
                        </a:lnSpc>
                      </a:pPr>
                      <a:r>
                        <a:rPr lang="ar-SA" sz="1600" dirty="0" smtClean="0">
                          <a:latin typeface="Alexandria Medium" pitchFamily="2" charset="-78"/>
                          <a:cs typeface="Alexandria Medium" pitchFamily="2" charset="-78"/>
                        </a:rPr>
                        <a:t> الأقل تفضيلًا</a:t>
                      </a:r>
                      <a:r>
                        <a:rPr lang="ar-SA" sz="1600" baseline="0" dirty="0" smtClean="0">
                          <a:latin typeface="Alexandria Medium" pitchFamily="2" charset="-78"/>
                          <a:cs typeface="Alexandria Medium" pitchFamily="2" charset="-78"/>
                        </a:rPr>
                        <a:t> وتوافقًا</a:t>
                      </a:r>
                      <a:endParaRPr lang="ar-SA" sz="1600" dirty="0" smtClean="0">
                        <a:latin typeface="Alexandria Medium" pitchFamily="2" charset="-78"/>
                        <a:cs typeface="Alexandria Medium" pitchFamily="2" charset="-78"/>
                      </a:endParaRPr>
                    </a:p>
                  </a:txBody>
                  <a:tcPr anchor="ctr"/>
                </a:tc>
                <a:extLst>
                  <a:ext uri="{0D108BD9-81ED-4DB2-BD59-A6C34878D82A}">
                    <a16:rowId xmlns:a16="http://schemas.microsoft.com/office/drawing/2014/main" val="2978007983"/>
                  </a:ext>
                </a:extLst>
              </a:tr>
              <a:tr h="658452">
                <a:tc>
                  <a:txBody>
                    <a:bodyPr/>
                    <a:lstStyle/>
                    <a:p>
                      <a:pPr algn="ctr" rtl="1"/>
                      <a:r>
                        <a:rPr lang="ar-SA" sz="1400" dirty="0" smtClean="0">
                          <a:solidFill>
                            <a:schemeClr val="tx1"/>
                          </a:solidFill>
                          <a:latin typeface="Alexandria" pitchFamily="2" charset="-78"/>
                          <a:cs typeface="Alexandria" pitchFamily="2" charset="-78"/>
                        </a:rPr>
                        <a:t>العلامة التجارية الموثوقة</a:t>
                      </a:r>
                      <a:endParaRPr lang="ar-SA" sz="1400" dirty="0">
                        <a:solidFill>
                          <a:schemeClr val="tx1"/>
                        </a:solidFill>
                      </a:endParaRPr>
                    </a:p>
                  </a:txBody>
                  <a:tcPr anchor="ctr"/>
                </a:tc>
                <a:tc>
                  <a:txBody>
                    <a:bodyPr/>
                    <a:lstStyle/>
                    <a:p>
                      <a:pPr algn="ctr" rtl="1"/>
                      <a:r>
                        <a:rPr lang="ar-SA" sz="1600" kern="1200" dirty="0" smtClean="0">
                          <a:solidFill>
                            <a:schemeClr val="dk1"/>
                          </a:solidFill>
                          <a:latin typeface="Alexandria Light" pitchFamily="2" charset="-78"/>
                          <a:ea typeface="+mn-ea"/>
                          <a:cs typeface="Alexandria Light" pitchFamily="2" charset="-78"/>
                        </a:rPr>
                        <a:t>الوعي والعصبية</a:t>
                      </a:r>
                      <a:endParaRPr lang="ar-SA" sz="1600" kern="1200" dirty="0">
                        <a:solidFill>
                          <a:schemeClr val="dk1"/>
                        </a:solidFill>
                        <a:latin typeface="Alexandria Light" pitchFamily="2" charset="-78"/>
                        <a:ea typeface="+mn-ea"/>
                        <a:cs typeface="Alexandria Light" pitchFamily="2" charset="-78"/>
                      </a:endParaRPr>
                    </a:p>
                  </a:txBody>
                  <a:tcPr anchor="ctr"/>
                </a:tc>
                <a:tc>
                  <a:txBody>
                    <a:bodyPr/>
                    <a:lstStyle/>
                    <a:p>
                      <a:pPr algn="ctr"/>
                      <a:r>
                        <a:rPr lang="ar-SA" sz="1600" kern="1200" dirty="0" smtClean="0">
                          <a:solidFill>
                            <a:schemeClr val="dk1"/>
                          </a:solidFill>
                          <a:latin typeface="Alexandria Light" pitchFamily="2" charset="-78"/>
                          <a:ea typeface="+mn-ea"/>
                          <a:cs typeface="Alexandria Light" pitchFamily="2" charset="-78"/>
                        </a:rPr>
                        <a:t>الانفتاح</a:t>
                      </a:r>
                      <a:endParaRPr lang="ar-SA" sz="1600" kern="1200" dirty="0">
                        <a:solidFill>
                          <a:schemeClr val="dk1"/>
                        </a:solidFill>
                        <a:latin typeface="Alexandria Light" pitchFamily="2" charset="-78"/>
                        <a:ea typeface="+mn-ea"/>
                        <a:cs typeface="Alexandria Light" pitchFamily="2" charset="-78"/>
                      </a:endParaRPr>
                    </a:p>
                  </a:txBody>
                  <a:tcPr anchor="ctr"/>
                </a:tc>
                <a:extLst>
                  <a:ext uri="{0D108BD9-81ED-4DB2-BD59-A6C34878D82A}">
                    <a16:rowId xmlns:a16="http://schemas.microsoft.com/office/drawing/2014/main" val="171277788"/>
                  </a:ext>
                </a:extLst>
              </a:tr>
              <a:tr h="658452">
                <a:tc>
                  <a:txBody>
                    <a:bodyPr/>
                    <a:lstStyle/>
                    <a:p>
                      <a:pPr algn="ctr" rtl="1"/>
                      <a:r>
                        <a:rPr lang="ar-SA" sz="1400" dirty="0" smtClean="0">
                          <a:solidFill>
                            <a:schemeClr val="tx1"/>
                          </a:solidFill>
                          <a:latin typeface="Alexandria" pitchFamily="2" charset="-78"/>
                          <a:cs typeface="Alexandria" pitchFamily="2" charset="-78"/>
                        </a:rPr>
                        <a:t>العلامة التجارية الاجتماعية</a:t>
                      </a:r>
                      <a:endParaRPr lang="ar-SA" sz="1400" dirty="0">
                        <a:solidFill>
                          <a:schemeClr val="tx1"/>
                        </a:solidFill>
                      </a:endParaRPr>
                    </a:p>
                  </a:txBody>
                  <a:tcPr anchor="ct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600" kern="1200" dirty="0" smtClean="0">
                          <a:solidFill>
                            <a:schemeClr val="dk1"/>
                          </a:solidFill>
                          <a:latin typeface="Alexandria Light" pitchFamily="2" charset="-78"/>
                          <a:ea typeface="+mn-ea"/>
                          <a:cs typeface="Alexandria Light" pitchFamily="2" charset="-78"/>
                        </a:rPr>
                        <a:t>الانبساط</a:t>
                      </a:r>
                    </a:p>
                  </a:txBody>
                  <a:tcPr anchor="ctr"/>
                </a:tc>
                <a:tc>
                  <a:txBody>
                    <a:bodyPr/>
                    <a:lstStyle/>
                    <a:p>
                      <a:pPr algn="ctr"/>
                      <a:r>
                        <a:rPr lang="ar-SA" sz="1600" kern="1200" dirty="0" smtClean="0">
                          <a:solidFill>
                            <a:schemeClr val="dk1"/>
                          </a:solidFill>
                          <a:latin typeface="Alexandria Light" pitchFamily="2" charset="-78"/>
                          <a:ea typeface="+mn-ea"/>
                          <a:cs typeface="Alexandria Light" pitchFamily="2" charset="-78"/>
                        </a:rPr>
                        <a:t>التوافق</a:t>
                      </a:r>
                      <a:endParaRPr lang="ar-SA" sz="1600" kern="1200" dirty="0">
                        <a:solidFill>
                          <a:schemeClr val="dk1"/>
                        </a:solidFill>
                        <a:latin typeface="Alexandria Light" pitchFamily="2" charset="-78"/>
                        <a:ea typeface="+mn-ea"/>
                        <a:cs typeface="Alexandria Light" pitchFamily="2" charset="-78"/>
                      </a:endParaRPr>
                    </a:p>
                  </a:txBody>
                  <a:tcPr anchor="ctr"/>
                </a:tc>
                <a:extLst>
                  <a:ext uri="{0D108BD9-81ED-4DB2-BD59-A6C34878D82A}">
                    <a16:rowId xmlns:a16="http://schemas.microsoft.com/office/drawing/2014/main" val="979807546"/>
                  </a:ext>
                </a:extLst>
              </a:tr>
              <a:tr h="658452">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dirty="0" smtClean="0">
                          <a:solidFill>
                            <a:schemeClr val="tx1"/>
                          </a:solidFill>
                          <a:latin typeface="Alexandria" pitchFamily="2" charset="-78"/>
                          <a:cs typeface="Alexandria" pitchFamily="2" charset="-78"/>
                        </a:rPr>
                        <a:t>العلامة التجارية العاطفية</a:t>
                      </a:r>
                    </a:p>
                  </a:txBody>
                  <a:tcPr anchor="ctr"/>
                </a:tc>
                <a:tc>
                  <a:txBody>
                    <a:bodyPr/>
                    <a:lstStyle/>
                    <a:p>
                      <a:pPr algn="ctr" rtl="1"/>
                      <a:r>
                        <a:rPr lang="ar-SA" sz="1600" kern="1200" dirty="0" smtClean="0">
                          <a:solidFill>
                            <a:schemeClr val="dk1"/>
                          </a:solidFill>
                          <a:latin typeface="Alexandria Light" pitchFamily="2" charset="-78"/>
                          <a:ea typeface="+mn-ea"/>
                          <a:cs typeface="Alexandria Light" pitchFamily="2" charset="-78"/>
                        </a:rPr>
                        <a:t>الأكثر انفتاحًا</a:t>
                      </a:r>
                      <a:endParaRPr lang="ar-SA" sz="1600" kern="1200" dirty="0">
                        <a:solidFill>
                          <a:schemeClr val="dk1"/>
                        </a:solidFill>
                        <a:latin typeface="Alexandria Light" pitchFamily="2" charset="-78"/>
                        <a:ea typeface="+mn-ea"/>
                        <a:cs typeface="Alexandria Light" pitchFamily="2" charset="-78"/>
                      </a:endParaRPr>
                    </a:p>
                  </a:txBody>
                  <a:tcPr anchor="ctr"/>
                </a:tc>
                <a:tc>
                  <a:txBody>
                    <a:bodyPr/>
                    <a:lstStyle/>
                    <a:p>
                      <a:pPr algn="ctr"/>
                      <a:r>
                        <a:rPr lang="ar-SA" sz="1600" kern="1200" dirty="0" smtClean="0">
                          <a:solidFill>
                            <a:schemeClr val="dk1"/>
                          </a:solidFill>
                          <a:latin typeface="Alexandria Light" pitchFamily="2" charset="-78"/>
                          <a:ea typeface="+mn-ea"/>
                          <a:cs typeface="Alexandria Light" pitchFamily="2" charset="-78"/>
                        </a:rPr>
                        <a:t>العصبية والوعي</a:t>
                      </a:r>
                      <a:endParaRPr lang="ar-SA" sz="1600" kern="1200" dirty="0">
                        <a:solidFill>
                          <a:schemeClr val="dk1"/>
                        </a:solidFill>
                        <a:latin typeface="Alexandria Light" pitchFamily="2" charset="-78"/>
                        <a:ea typeface="+mn-ea"/>
                        <a:cs typeface="Alexandria Light" pitchFamily="2" charset="-78"/>
                      </a:endParaRPr>
                    </a:p>
                  </a:txBody>
                  <a:tcPr anchor="ctr"/>
                </a:tc>
                <a:extLst>
                  <a:ext uri="{0D108BD9-81ED-4DB2-BD59-A6C34878D82A}">
                    <a16:rowId xmlns:a16="http://schemas.microsoft.com/office/drawing/2014/main" val="1454098129"/>
                  </a:ext>
                </a:extLst>
              </a:tr>
              <a:tr h="658452">
                <a:tc>
                  <a:txBody>
                    <a:bodyPr/>
                    <a:lstStyle/>
                    <a:p>
                      <a:pPr algn="ctr" rtl="1"/>
                      <a:r>
                        <a:rPr lang="ar-SA" sz="1400" dirty="0" smtClean="0">
                          <a:solidFill>
                            <a:schemeClr val="tx1"/>
                          </a:solidFill>
                          <a:latin typeface="Alexandria" pitchFamily="2" charset="-78"/>
                          <a:cs typeface="Alexandria" pitchFamily="2" charset="-78"/>
                        </a:rPr>
                        <a:t>العلامة التجارية المثيرة </a:t>
                      </a:r>
                      <a:endParaRPr lang="ar-SA" sz="1400" dirty="0">
                        <a:solidFill>
                          <a:schemeClr val="tx1"/>
                        </a:solidFill>
                      </a:endParaRPr>
                    </a:p>
                  </a:txBody>
                  <a:tcPr anchor="ctr"/>
                </a:tc>
                <a:tc>
                  <a:txBody>
                    <a:bodyPr/>
                    <a:lstStyle/>
                    <a:p>
                      <a:pPr algn="ctr" rtl="1"/>
                      <a:r>
                        <a:rPr lang="ar-SA" sz="1600" kern="1200" dirty="0" smtClean="0">
                          <a:solidFill>
                            <a:schemeClr val="dk1"/>
                          </a:solidFill>
                          <a:latin typeface="Alexandria Light" pitchFamily="2" charset="-78"/>
                          <a:ea typeface="+mn-ea"/>
                          <a:cs typeface="Alexandria Light" pitchFamily="2" charset="-78"/>
                        </a:rPr>
                        <a:t> الانبساط </a:t>
                      </a:r>
                      <a:endParaRPr lang="ar-SA" sz="1600" kern="1200" dirty="0">
                        <a:solidFill>
                          <a:schemeClr val="dk1"/>
                        </a:solidFill>
                        <a:latin typeface="Alexandria Light" pitchFamily="2" charset="-78"/>
                        <a:ea typeface="+mn-ea"/>
                        <a:cs typeface="Alexandria Light" pitchFamily="2" charset="-78"/>
                      </a:endParaRPr>
                    </a:p>
                  </a:txBody>
                  <a:tcPr anchor="ctr"/>
                </a:tc>
                <a:tc>
                  <a:txBody>
                    <a:bodyPr/>
                    <a:lstStyle/>
                    <a:p>
                      <a:pPr algn="ctr"/>
                      <a:r>
                        <a:rPr lang="ar-SA" sz="1600" kern="1200" dirty="0" smtClean="0">
                          <a:solidFill>
                            <a:schemeClr val="dk1"/>
                          </a:solidFill>
                          <a:latin typeface="Alexandria Light" pitchFamily="2" charset="-78"/>
                          <a:ea typeface="+mn-ea"/>
                          <a:cs typeface="Alexandria Light" pitchFamily="2" charset="-78"/>
                        </a:rPr>
                        <a:t>العصبيين</a:t>
                      </a:r>
                      <a:endParaRPr lang="ar-SA" sz="1600" kern="1200" dirty="0">
                        <a:solidFill>
                          <a:schemeClr val="dk1"/>
                        </a:solidFill>
                        <a:latin typeface="Alexandria Light" pitchFamily="2" charset="-78"/>
                        <a:ea typeface="+mn-ea"/>
                        <a:cs typeface="Alexandria Light" pitchFamily="2" charset="-78"/>
                      </a:endParaRPr>
                    </a:p>
                  </a:txBody>
                  <a:tcPr anchor="ctr"/>
                </a:tc>
                <a:extLst>
                  <a:ext uri="{0D108BD9-81ED-4DB2-BD59-A6C34878D82A}">
                    <a16:rowId xmlns:a16="http://schemas.microsoft.com/office/drawing/2014/main" val="1582770965"/>
                  </a:ext>
                </a:extLst>
              </a:tr>
              <a:tr h="649432">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dirty="0" smtClean="0">
                          <a:solidFill>
                            <a:schemeClr val="tx1"/>
                          </a:solidFill>
                          <a:latin typeface="Alexandria" pitchFamily="2" charset="-78"/>
                          <a:cs typeface="Alexandria" pitchFamily="2" charset="-78"/>
                        </a:rPr>
                        <a:t>العلامة التجارية الصادقة</a:t>
                      </a:r>
                      <a:endParaRPr lang="ar-SA" sz="1600" dirty="0" smtClean="0">
                        <a:solidFill>
                          <a:schemeClr val="tx1"/>
                        </a:solidFill>
                        <a:latin typeface="Alexandria" pitchFamily="2" charset="-78"/>
                        <a:cs typeface="Alexandria" pitchFamily="2" charset="-78"/>
                      </a:endParaRPr>
                    </a:p>
                  </a:txBody>
                  <a:tcPr anchor="ctr"/>
                </a:tc>
                <a:tc>
                  <a:txBody>
                    <a:bodyPr/>
                    <a:lstStyle/>
                    <a:p>
                      <a:pPr algn="ctr" rtl="1"/>
                      <a:r>
                        <a:rPr lang="ar-SA" sz="1600" kern="1200" dirty="0" smtClean="0">
                          <a:solidFill>
                            <a:schemeClr val="dk1"/>
                          </a:solidFill>
                          <a:latin typeface="Alexandria Light" pitchFamily="2" charset="-78"/>
                          <a:ea typeface="+mn-ea"/>
                          <a:cs typeface="Alexandria Light" pitchFamily="2" charset="-78"/>
                        </a:rPr>
                        <a:t>التوافق</a:t>
                      </a:r>
                      <a:endParaRPr lang="ar-SA" sz="1600" kern="1200" dirty="0">
                        <a:solidFill>
                          <a:schemeClr val="dk1"/>
                        </a:solidFill>
                        <a:latin typeface="Alexandria Light" pitchFamily="2" charset="-78"/>
                        <a:ea typeface="+mn-ea"/>
                        <a:cs typeface="Alexandria Light" pitchFamily="2" charset="-78"/>
                      </a:endParaRPr>
                    </a:p>
                  </a:txBody>
                  <a:tcPr anchor="ctr"/>
                </a:tc>
                <a:tc>
                  <a:txBody>
                    <a:bodyPr/>
                    <a:lstStyle/>
                    <a:p>
                      <a:pPr algn="ctr"/>
                      <a:r>
                        <a:rPr lang="ar-SA" sz="1600" kern="1200" dirty="0" smtClean="0">
                          <a:solidFill>
                            <a:schemeClr val="dk1"/>
                          </a:solidFill>
                          <a:latin typeface="Alexandria Light" pitchFamily="2" charset="-78"/>
                          <a:ea typeface="+mn-ea"/>
                          <a:cs typeface="Alexandria Light" pitchFamily="2" charset="-78"/>
                        </a:rPr>
                        <a:t>الانبساط</a:t>
                      </a:r>
                      <a:endParaRPr lang="ar-SA" sz="1600" kern="1200" dirty="0">
                        <a:solidFill>
                          <a:schemeClr val="dk1"/>
                        </a:solidFill>
                        <a:latin typeface="Alexandria Light" pitchFamily="2" charset="-78"/>
                        <a:ea typeface="+mn-ea"/>
                        <a:cs typeface="Alexandria Light" pitchFamily="2" charset="-78"/>
                      </a:endParaRPr>
                    </a:p>
                  </a:txBody>
                  <a:tcPr anchor="ctr"/>
                </a:tc>
                <a:extLst>
                  <a:ext uri="{0D108BD9-81ED-4DB2-BD59-A6C34878D82A}">
                    <a16:rowId xmlns:a16="http://schemas.microsoft.com/office/drawing/2014/main" val="3229442916"/>
                  </a:ext>
                </a:extLst>
              </a:tr>
            </a:tbl>
          </a:graphicData>
        </a:graphic>
      </p:graphicFrame>
      <p:cxnSp>
        <p:nvCxnSpPr>
          <p:cNvPr id="6" name="Straight Connector 5"/>
          <p:cNvCxnSpPr/>
          <p:nvPr/>
        </p:nvCxnSpPr>
        <p:spPr>
          <a:xfrm>
            <a:off x="6952705" y="2712837"/>
            <a:ext cx="0" cy="3230764"/>
          </a:xfrm>
          <a:prstGeom prst="line">
            <a:avLst/>
          </a:prstGeom>
          <a:ln w="381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92313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6457" y="6319664"/>
            <a:ext cx="2874936" cy="549766"/>
          </a:xfrm>
          <a:prstGeom prst="rect">
            <a:avLst/>
          </a:prstGeom>
          <a:solidFill>
            <a:srgbClr val="E6DED1"/>
          </a:solidFill>
        </p:spPr>
        <p:txBody>
          <a:bodyPr wrap="square">
            <a:spAutoFit/>
          </a:bodyPr>
          <a:lstStyle/>
          <a:p>
            <a:pPr algn="ctr" rtl="1">
              <a:lnSpc>
                <a:spcPct val="150000"/>
              </a:lnSpc>
            </a:pPr>
            <a:r>
              <a:rPr lang="ar-SA" sz="1050" dirty="0" smtClean="0">
                <a:solidFill>
                  <a:srgbClr val="C00000"/>
                </a:solidFill>
                <a:latin typeface="Alexandria" pitchFamily="2" charset="-78"/>
                <a:cs typeface="Alexandria" pitchFamily="2" charset="-78"/>
              </a:rPr>
              <a:t>إعلان معلوماتي</a:t>
            </a:r>
          </a:p>
          <a:p>
            <a:pPr algn="ctr" rtl="1">
              <a:lnSpc>
                <a:spcPct val="150000"/>
              </a:lnSpc>
            </a:pPr>
            <a:r>
              <a:rPr lang="ar-SA" sz="1050" dirty="0" smtClean="0">
                <a:latin typeface="Alexandria" pitchFamily="2" charset="-78"/>
                <a:cs typeface="Alexandria" pitchFamily="2" charset="-78"/>
              </a:rPr>
              <a:t>ركز على سرد معلومات عن السيارة بشكل مرح</a:t>
            </a:r>
          </a:p>
        </p:txBody>
      </p:sp>
      <p:sp>
        <p:nvSpPr>
          <p:cNvPr id="2" name="Rectangle 1"/>
          <p:cNvSpPr/>
          <p:nvPr/>
        </p:nvSpPr>
        <p:spPr>
          <a:xfrm>
            <a:off x="14845" y="3976927"/>
            <a:ext cx="2874936" cy="804964"/>
          </a:xfrm>
          <a:prstGeom prst="rect">
            <a:avLst/>
          </a:prstGeom>
          <a:solidFill>
            <a:srgbClr val="E6DED1"/>
          </a:solidFill>
        </p:spPr>
        <p:txBody>
          <a:bodyPr wrap="square">
            <a:spAutoFit/>
          </a:bodyPr>
          <a:lstStyle/>
          <a:p>
            <a:pPr algn="ctr" rtl="1">
              <a:lnSpc>
                <a:spcPct val="150000"/>
              </a:lnSpc>
            </a:pPr>
            <a:r>
              <a:rPr lang="ar-SA" sz="1200" dirty="0" smtClean="0">
                <a:solidFill>
                  <a:srgbClr val="C00000"/>
                </a:solidFill>
                <a:latin typeface="Alexandria" pitchFamily="2" charset="-78"/>
                <a:cs typeface="Alexandria" pitchFamily="2" charset="-78"/>
              </a:rPr>
              <a:t>إعلان تحويلي</a:t>
            </a:r>
          </a:p>
          <a:p>
            <a:pPr algn="ctr" rtl="1">
              <a:lnSpc>
                <a:spcPct val="150000"/>
              </a:lnSpc>
            </a:pPr>
            <a:r>
              <a:rPr lang="ar-SA" sz="1000" dirty="0" smtClean="0">
                <a:latin typeface="Alexandria" pitchFamily="2" charset="-78"/>
                <a:cs typeface="Alexandria" pitchFamily="2" charset="-78"/>
              </a:rPr>
              <a:t>التحول من مأساة المرض إلى التخلص منه والعلاج لحياة جديدة .</a:t>
            </a:r>
          </a:p>
        </p:txBody>
      </p:sp>
      <p:sp>
        <p:nvSpPr>
          <p:cNvPr id="15" name="TextBox 14">
            <a:extLst>
              <a:ext uri="{FF2B5EF4-FFF2-40B4-BE49-F238E27FC236}">
                <a16:creationId xmlns:a16="http://schemas.microsoft.com/office/drawing/2014/main" id="{F9A80F9F-74DB-1D57-04E8-E20E92A09B0A}"/>
              </a:ext>
            </a:extLst>
          </p:cNvPr>
          <p:cNvSpPr txBox="1"/>
          <p:nvPr/>
        </p:nvSpPr>
        <p:spPr>
          <a:xfrm>
            <a:off x="2663253" y="1449587"/>
            <a:ext cx="624827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السمات الشخصية الخمسة الكبرى وأنواع الإعلانات</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991173" y="1950131"/>
            <a:ext cx="8074617" cy="4125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17480" y="10293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86253" y="125739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463743" y="148160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23" name="TextBox 22">
            <a:extLst>
              <a:ext uri="{FF2B5EF4-FFF2-40B4-BE49-F238E27FC236}">
                <a16:creationId xmlns:a16="http://schemas.microsoft.com/office/drawing/2014/main" id="{050976E4-0CF2-BA00-34CA-2F9419409B9E}"/>
              </a:ext>
            </a:extLst>
          </p:cNvPr>
          <p:cNvSpPr txBox="1"/>
          <p:nvPr/>
        </p:nvSpPr>
        <p:spPr>
          <a:xfrm>
            <a:off x="2991173" y="2081879"/>
            <a:ext cx="7958380" cy="4016484"/>
          </a:xfrm>
          <a:prstGeom prst="rect">
            <a:avLst/>
          </a:prstGeom>
          <a:noFill/>
        </p:spPr>
        <p:txBody>
          <a:bodyPr wrap="square" rtlCol="0">
            <a:spAutoFit/>
          </a:bodyPr>
          <a:lstStyle/>
          <a:p>
            <a:pPr algn="r" rtl="1">
              <a:lnSpc>
                <a:spcPct val="150000"/>
              </a:lnSpc>
            </a:pPr>
            <a:r>
              <a:rPr lang="ar-SA" sz="1700" dirty="0" smtClean="0">
                <a:solidFill>
                  <a:srgbClr val="0070C0"/>
                </a:solidFill>
                <a:latin typeface="Alexandria" pitchFamily="2" charset="-78"/>
                <a:cs typeface="Alexandria" pitchFamily="2" charset="-78"/>
              </a:rPr>
              <a:t>أنواع الإعلانات من حيث سياقها العام:</a:t>
            </a: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وفقًا للمعلومات: تنقسم إلى إعلانات تحويلية أو إعلانات معلوماتية.</a:t>
            </a:r>
          </a:p>
          <a:p>
            <a:pPr marL="635000" indent="-293688"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إعلانات تحويلية </a:t>
            </a:r>
            <a:r>
              <a:rPr lang="en-US" sz="1700" dirty="0" smtClean="0">
                <a:solidFill>
                  <a:schemeClr val="accent2">
                    <a:lumMod val="75000"/>
                  </a:schemeClr>
                </a:solidFill>
                <a:latin typeface="Alexandria" pitchFamily="2" charset="-78"/>
                <a:cs typeface="Alexandria" pitchFamily="2" charset="-78"/>
              </a:rPr>
              <a:t>Transformation</a:t>
            </a:r>
            <a:r>
              <a:rPr lang="ar-SA" sz="1700" dirty="0" smtClean="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هي الإعلانات </a:t>
            </a:r>
            <a:r>
              <a:rPr lang="ar-SA" sz="1700" dirty="0">
                <a:latin typeface="Alexandria" pitchFamily="2" charset="-78"/>
                <a:cs typeface="Alexandria" pitchFamily="2" charset="-78"/>
              </a:rPr>
              <a:t>التي تهدف إلى تغيير سلوك المستهلك أو وجهة نظره تجاه منتج معين. هذه الأنواع من الإعلانات غالبًا ما تستخدم أساليب عاطفية أو تحفيزية لجذب انتباه الجمهور وإحداث تأثير نفسي</a:t>
            </a:r>
            <a:r>
              <a:rPr lang="ar-SA" sz="1700" dirty="0" smtClean="0">
                <a:latin typeface="Alexandria" pitchFamily="2" charset="-78"/>
                <a:cs typeface="Alexandria" pitchFamily="2" charset="-78"/>
              </a:rPr>
              <a:t>. (شخص يتألم</a:t>
            </a:r>
            <a:r>
              <a:rPr lang="ar-SA" sz="1700" dirty="0">
                <a:latin typeface="Alexandria" pitchFamily="2" charset="-78"/>
                <a:cs typeface="Alexandria" pitchFamily="2" charset="-78"/>
              </a:rPr>
              <a:t>، ثم يرتاح عندما يتناول الدواء</a:t>
            </a:r>
            <a:r>
              <a:rPr lang="ar-SA" sz="1700" dirty="0" smtClean="0">
                <a:latin typeface="Alexandria" pitchFamily="2" charset="-78"/>
                <a:cs typeface="Alexandria" pitchFamily="2" charset="-78"/>
              </a:rPr>
              <a:t>).</a:t>
            </a:r>
          </a:p>
          <a:p>
            <a:pPr marL="635000" indent="-293688"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إعلانات معلوماتية </a:t>
            </a:r>
            <a:r>
              <a:rPr lang="en-US" sz="1700" dirty="0">
                <a:solidFill>
                  <a:schemeClr val="accent2">
                    <a:lumMod val="75000"/>
                  </a:schemeClr>
                </a:solidFill>
                <a:latin typeface="Alexandria" pitchFamily="2" charset="-78"/>
                <a:cs typeface="Alexandria" pitchFamily="2" charset="-78"/>
              </a:rPr>
              <a:t>Informational</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تشير إلى تقديم </a:t>
            </a:r>
            <a:r>
              <a:rPr lang="ar-SA" sz="1700" dirty="0">
                <a:latin typeface="Alexandria" pitchFamily="2" charset="-78"/>
                <a:cs typeface="Alexandria" pitchFamily="2" charset="-78"/>
              </a:rPr>
              <a:t>معلومات موضوعية وحقائق حول المنتج أو الخدمة. الهدف هنا هو تزويد المستهلكين بالمعلومات </a:t>
            </a:r>
            <a:r>
              <a:rPr lang="ar-SA" sz="1700" dirty="0" smtClean="0">
                <a:latin typeface="Alexandria" pitchFamily="2" charset="-78"/>
                <a:cs typeface="Alexandria" pitchFamily="2" charset="-78"/>
              </a:rPr>
              <a:t>اللازمة </a:t>
            </a:r>
            <a:r>
              <a:rPr lang="ar-SA" sz="1700" dirty="0">
                <a:latin typeface="Alexandria" pitchFamily="2" charset="-78"/>
                <a:cs typeface="Alexandria" pitchFamily="2" charset="-78"/>
              </a:rPr>
              <a:t>لاتخاذ قرار </a:t>
            </a:r>
            <a:r>
              <a:rPr lang="ar-SA" sz="1700" dirty="0" smtClean="0">
                <a:latin typeface="Alexandria" pitchFamily="2" charset="-78"/>
                <a:cs typeface="Alexandria" pitchFamily="2" charset="-78"/>
              </a:rPr>
              <a:t> مدروس ومستنير</a:t>
            </a:r>
            <a:r>
              <a:rPr lang="ar-SA" sz="1700" dirty="0">
                <a:latin typeface="Alexandria" pitchFamily="2" charset="-78"/>
                <a:cs typeface="Alexandria" pitchFamily="2" charset="-78"/>
              </a:rPr>
              <a:t>. هذا النوع من الإعلانات يعتمد على تقديم بيانات واضحة ومباشرة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pic>
        <p:nvPicPr>
          <p:cNvPr id="10" name="Picture 9"/>
          <p:cNvPicPr>
            <a:picLocks noChangeAspect="1"/>
          </p:cNvPicPr>
          <p:nvPr/>
        </p:nvPicPr>
        <p:blipFill rotWithShape="1">
          <a:blip r:embed="rId4"/>
          <a:srcRect l="25863" t="25223" r="57948" b="39732"/>
          <a:stretch/>
        </p:blipFill>
        <p:spPr>
          <a:xfrm>
            <a:off x="280858" y="2271873"/>
            <a:ext cx="2423223" cy="1716484"/>
          </a:xfrm>
          <a:prstGeom prst="rect">
            <a:avLst/>
          </a:prstGeom>
          <a:ln>
            <a:noFill/>
          </a:ln>
          <a:effectLst>
            <a:outerShdw blurRad="292100" dist="139700" dir="2700000" algn="tl" rotWithShape="0">
              <a:srgbClr val="333333">
                <a:alpha val="65000"/>
              </a:srgbClr>
            </a:outerShdw>
          </a:effectLst>
        </p:spPr>
      </p:pic>
      <p:pic>
        <p:nvPicPr>
          <p:cNvPr id="14" name="Picture 13"/>
          <p:cNvPicPr>
            <a:picLocks noChangeAspect="1"/>
          </p:cNvPicPr>
          <p:nvPr/>
        </p:nvPicPr>
        <p:blipFill rotWithShape="1">
          <a:blip r:embed="rId5"/>
          <a:srcRect l="15698" t="22952" r="47030" b="40394"/>
          <a:stretch/>
        </p:blipFill>
        <p:spPr>
          <a:xfrm>
            <a:off x="280858" y="4872072"/>
            <a:ext cx="2423223" cy="142055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304840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663253" y="1294839"/>
            <a:ext cx="6217276"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السمات الشخصية الخمسة الكبرى وأنواع الإعلانات</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234534" y="1843845"/>
            <a:ext cx="9488074" cy="4448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17480" y="10293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86253" y="125739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463743" y="148160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23" name="TextBox 22">
            <a:extLst>
              <a:ext uri="{FF2B5EF4-FFF2-40B4-BE49-F238E27FC236}">
                <a16:creationId xmlns:a16="http://schemas.microsoft.com/office/drawing/2014/main" id="{050976E4-0CF2-BA00-34CA-2F9419409B9E}"/>
              </a:ext>
            </a:extLst>
          </p:cNvPr>
          <p:cNvSpPr txBox="1"/>
          <p:nvPr/>
        </p:nvSpPr>
        <p:spPr>
          <a:xfrm>
            <a:off x="2347715" y="1882355"/>
            <a:ext cx="9232467" cy="4439677"/>
          </a:xfrm>
          <a:prstGeom prst="rect">
            <a:avLst/>
          </a:prstGeom>
          <a:noFill/>
        </p:spPr>
        <p:txBody>
          <a:bodyPr wrap="square" rtlCol="0">
            <a:spAutoFit/>
          </a:bodyPr>
          <a:lstStyle/>
          <a:p>
            <a:pPr algn="r" rtl="1">
              <a:lnSpc>
                <a:spcPct val="150000"/>
              </a:lnSpc>
            </a:pPr>
            <a:r>
              <a:rPr lang="ar-SA" sz="1600" u="sng" dirty="0" smtClean="0">
                <a:solidFill>
                  <a:srgbClr val="0070C0"/>
                </a:solidFill>
                <a:latin typeface="Alexandria" pitchFamily="2" charset="-78"/>
                <a:cs typeface="Alexandria" pitchFamily="2" charset="-78"/>
              </a:rPr>
              <a:t>أنواع الإعلانات من حيث سياقها العام:</a:t>
            </a: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الإعلان </a:t>
            </a:r>
            <a:r>
              <a:rPr lang="ar-SA" sz="1700" dirty="0">
                <a:solidFill>
                  <a:srgbClr val="0070C0"/>
                </a:solidFill>
                <a:latin typeface="Alexandria" pitchFamily="2" charset="-78"/>
                <a:cs typeface="Alexandria" pitchFamily="2" charset="-78"/>
              </a:rPr>
              <a:t>المقارن أو </a:t>
            </a:r>
            <a:r>
              <a:rPr lang="ar-SA" sz="1700" dirty="0" smtClean="0">
                <a:solidFill>
                  <a:srgbClr val="0070C0"/>
                </a:solidFill>
                <a:latin typeface="Alexandria" pitchFamily="2" charset="-78"/>
                <a:cs typeface="Alexandria" pitchFamily="2" charset="-78"/>
              </a:rPr>
              <a:t>الإعلان غير </a:t>
            </a:r>
            <a:r>
              <a:rPr lang="ar-SA" sz="1700" dirty="0">
                <a:solidFill>
                  <a:srgbClr val="0070C0"/>
                </a:solidFill>
                <a:latin typeface="Alexandria" pitchFamily="2" charset="-78"/>
                <a:cs typeface="Alexandria" pitchFamily="2" charset="-78"/>
              </a:rPr>
              <a:t>المقارن: </a:t>
            </a:r>
          </a:p>
          <a:p>
            <a:pPr marL="342900" indent="-342900" algn="r" rtl="1">
              <a:lnSpc>
                <a:spcPct val="150000"/>
              </a:lnSpc>
              <a:buFont typeface="+mj-lt"/>
              <a:buAutoNum type="arabicPeriod"/>
            </a:pPr>
            <a:r>
              <a:rPr lang="ar-SA" sz="1600" dirty="0" smtClean="0">
                <a:solidFill>
                  <a:schemeClr val="accent2">
                    <a:lumMod val="75000"/>
                  </a:schemeClr>
                </a:solidFill>
                <a:latin typeface="Alexandria" pitchFamily="2" charset="-78"/>
                <a:cs typeface="Alexandria" pitchFamily="2" charset="-78"/>
              </a:rPr>
              <a:t>الإعلان المقارن: </a:t>
            </a:r>
            <a:r>
              <a:rPr lang="ar-SA" sz="1600" dirty="0">
                <a:latin typeface="Alexandria" pitchFamily="2" charset="-78"/>
                <a:cs typeface="Alexandria" pitchFamily="2" charset="-78"/>
              </a:rPr>
              <a:t>تتضمن مقارنة المنتج مع منتجات أخرى في السوق. هذا النوع من الإعلانات يمكن أن يكون فعالًا لأنه يساعد المستهلكين على رؤية مزايا </a:t>
            </a:r>
            <a:r>
              <a:rPr lang="ar-SA" sz="1600" dirty="0" smtClean="0">
                <a:latin typeface="Alexandria" pitchFamily="2" charset="-78"/>
                <a:cs typeface="Alexandria" pitchFamily="2" charset="-78"/>
              </a:rPr>
              <a:t>المنتج </a:t>
            </a:r>
            <a:r>
              <a:rPr lang="ar-SA" sz="1600" dirty="0">
                <a:latin typeface="Alexandria" pitchFamily="2" charset="-78"/>
                <a:cs typeface="Alexandria" pitchFamily="2" charset="-78"/>
              </a:rPr>
              <a:t>مقارنة بالخيارات الأخرى المتاحة.</a:t>
            </a:r>
          </a:p>
          <a:p>
            <a:pPr marL="342900" indent="-342900" algn="r" rtl="1">
              <a:lnSpc>
                <a:spcPct val="150000"/>
              </a:lnSpc>
              <a:buFont typeface="+mj-lt"/>
              <a:buAutoNum type="arabicPeriod"/>
            </a:pPr>
            <a:r>
              <a:rPr lang="ar-SA" sz="1600" dirty="0" smtClean="0">
                <a:solidFill>
                  <a:schemeClr val="accent2">
                    <a:lumMod val="75000"/>
                  </a:schemeClr>
                </a:solidFill>
                <a:latin typeface="Alexandria" pitchFamily="2" charset="-78"/>
                <a:cs typeface="Alexandria" pitchFamily="2" charset="-78"/>
              </a:rPr>
              <a:t>الإعلان غير المقارن: </a:t>
            </a:r>
            <a:r>
              <a:rPr lang="ar-SA" sz="1600" dirty="0">
                <a:latin typeface="Alexandria" pitchFamily="2" charset="-78"/>
                <a:cs typeface="Alexandria" pitchFamily="2" charset="-78"/>
              </a:rPr>
              <a:t>لا تتضمن أي مقارنة مع منتجات أخرى، بل تركز على تقديم ميزات وفوائد المنتج بمفرده. هذا النوع قد يكون مناسبًا عندما يكون للمنتج سمعة قوية أو عندما يرغب المعلن في التركيز على نقاط القوة الفريدة للمنتج</a:t>
            </a:r>
            <a:r>
              <a:rPr lang="ar-SA" sz="1600" dirty="0" smtClean="0">
                <a:latin typeface="Alexandria" pitchFamily="2" charset="-78"/>
                <a:cs typeface="Alexandria" pitchFamily="2" charset="-78"/>
              </a:rPr>
              <a:t>.</a:t>
            </a:r>
          </a:p>
          <a:p>
            <a:pPr marL="285750" indent="-285750" algn="r" rtl="1">
              <a:buFont typeface="Wingdings" panose="05000000000000000000" pitchFamily="2" charset="2"/>
              <a:buChar char="q"/>
            </a:pPr>
            <a:r>
              <a:rPr lang="ar-SA" sz="1700" dirty="0">
                <a:solidFill>
                  <a:srgbClr val="0070C0"/>
                </a:solidFill>
                <a:latin typeface="Alexandria" pitchFamily="2" charset="-78"/>
                <a:cs typeface="Alexandria" pitchFamily="2" charset="-78"/>
              </a:rPr>
              <a:t>الإعلانات أحادية الجانب أو الإعلانات ثنائية الجانب</a:t>
            </a:r>
            <a:r>
              <a:rPr lang="ar-SA" sz="1700" dirty="0" smtClean="0">
                <a:solidFill>
                  <a:srgbClr val="0070C0"/>
                </a:solidFill>
                <a:latin typeface="Alexandria" pitchFamily="2" charset="-78"/>
                <a:cs typeface="Alexandria" pitchFamily="2" charset="-78"/>
              </a:rPr>
              <a:t>: </a:t>
            </a:r>
            <a:r>
              <a:rPr lang="en-US" sz="1700" dirty="0">
                <a:latin typeface="Alexandria" pitchFamily="2" charset="-78"/>
                <a:cs typeface="Alexandria" pitchFamily="2" charset="-78"/>
              </a:rPr>
              <a:t>One-sided or Two-sided</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smtClean="0">
                <a:solidFill>
                  <a:schemeClr val="accent2">
                    <a:lumMod val="75000"/>
                  </a:schemeClr>
                </a:solidFill>
                <a:latin typeface="Alexandria" pitchFamily="2" charset="-78"/>
                <a:cs typeface="Alexandria" pitchFamily="2" charset="-78"/>
              </a:rPr>
              <a:t>الإعلانات أحادية </a:t>
            </a:r>
            <a:r>
              <a:rPr lang="ar-SA" sz="1600" dirty="0">
                <a:solidFill>
                  <a:schemeClr val="accent2">
                    <a:lumMod val="75000"/>
                  </a:schemeClr>
                </a:solidFill>
                <a:latin typeface="Alexandria" pitchFamily="2" charset="-78"/>
                <a:cs typeface="Alexandria" pitchFamily="2" charset="-78"/>
              </a:rPr>
              <a:t>الجانب</a:t>
            </a:r>
            <a:r>
              <a:rPr lang="ar-SA" sz="1600" dirty="0">
                <a:latin typeface="Alexandria" pitchFamily="2" charset="-78"/>
                <a:cs typeface="Alexandria" pitchFamily="2" charset="-78"/>
              </a:rPr>
              <a:t>: تقدم فقط </a:t>
            </a:r>
            <a:r>
              <a:rPr lang="ar-SA" sz="1600" u="sng" dirty="0">
                <a:latin typeface="Alexandria" pitchFamily="2" charset="-78"/>
                <a:cs typeface="Alexandria" pitchFamily="2" charset="-78"/>
              </a:rPr>
              <a:t>الجوانب الإيجابية </a:t>
            </a:r>
            <a:r>
              <a:rPr lang="ar-SA" sz="1600" dirty="0">
                <a:latin typeface="Alexandria" pitchFamily="2" charset="-78"/>
                <a:cs typeface="Alexandria" pitchFamily="2" charset="-78"/>
              </a:rPr>
              <a:t>للمنتج دون ذكر أي عيوب </a:t>
            </a:r>
            <a:r>
              <a:rPr lang="ar-SA" sz="1600" dirty="0" smtClean="0">
                <a:latin typeface="Alexandria" pitchFamily="2" charset="-78"/>
                <a:cs typeface="Alexandria" pitchFamily="2" charset="-78"/>
              </a:rPr>
              <a:t>محتملة، مما يعزز قرار الشراء. </a:t>
            </a:r>
            <a:endParaRPr lang="ar-SA" sz="16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smtClean="0">
                <a:solidFill>
                  <a:schemeClr val="accent2">
                    <a:lumMod val="75000"/>
                  </a:schemeClr>
                </a:solidFill>
                <a:latin typeface="Alexandria" pitchFamily="2" charset="-78"/>
                <a:cs typeface="Alexandria" pitchFamily="2" charset="-78"/>
              </a:rPr>
              <a:t>الإعلانات ثنائية </a:t>
            </a:r>
            <a:r>
              <a:rPr lang="ar-SA" sz="1600" dirty="0">
                <a:solidFill>
                  <a:schemeClr val="accent2">
                    <a:lumMod val="75000"/>
                  </a:schemeClr>
                </a:solidFill>
                <a:latin typeface="Alexandria" pitchFamily="2" charset="-78"/>
                <a:cs typeface="Alexandria" pitchFamily="2" charset="-78"/>
              </a:rPr>
              <a:t>الجانب: </a:t>
            </a:r>
            <a:r>
              <a:rPr lang="ar-SA" sz="1600" dirty="0">
                <a:latin typeface="Alexandria" pitchFamily="2" charset="-78"/>
                <a:cs typeface="Alexandria" pitchFamily="2" charset="-78"/>
              </a:rPr>
              <a:t>تعترف بوجود عيوب أو جوانب سلبية للمنتج ولكنها تسلط الضوء على كيفية التغلب </a:t>
            </a:r>
            <a:r>
              <a:rPr lang="ar-SA" sz="1600" dirty="0" smtClean="0">
                <a:latin typeface="Alexandria" pitchFamily="2" charset="-78"/>
                <a:cs typeface="Alexandria" pitchFamily="2" charset="-78"/>
              </a:rPr>
              <a:t>عليها. </a:t>
            </a:r>
            <a:r>
              <a:rPr lang="ar-SA" sz="1600" dirty="0">
                <a:latin typeface="Alexandria" pitchFamily="2" charset="-78"/>
                <a:cs typeface="Alexandria" pitchFamily="2" charset="-78"/>
              </a:rPr>
              <a:t>هذا النوع يمكن أن يعزز مصداقية الإعلان ويظهر الشفافية</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pic>
        <p:nvPicPr>
          <p:cNvPr id="10" name="Picture 9"/>
          <p:cNvPicPr>
            <a:picLocks noChangeAspect="1"/>
          </p:cNvPicPr>
          <p:nvPr/>
        </p:nvPicPr>
        <p:blipFill rotWithShape="1">
          <a:blip r:embed="rId4"/>
          <a:srcRect l="20897" t="32143" r="50669" b="37553"/>
          <a:stretch/>
        </p:blipFill>
        <p:spPr>
          <a:xfrm>
            <a:off x="-19228" y="2358720"/>
            <a:ext cx="2176272" cy="1452979"/>
          </a:xfrm>
          <a:prstGeom prst="rect">
            <a:avLst/>
          </a:prstGeom>
        </p:spPr>
      </p:pic>
      <p:pic>
        <p:nvPicPr>
          <p:cNvPr id="11" name="Picture 10"/>
          <p:cNvPicPr>
            <a:picLocks noChangeAspect="1"/>
          </p:cNvPicPr>
          <p:nvPr/>
        </p:nvPicPr>
        <p:blipFill rotWithShape="1">
          <a:blip r:embed="rId5">
            <a:clrChange>
              <a:clrFrom>
                <a:srgbClr val="F4F4F4"/>
              </a:clrFrom>
              <a:clrTo>
                <a:srgbClr val="F4F4F4">
                  <a:alpha val="0"/>
                </a:srgbClr>
              </a:clrTo>
            </a:clrChange>
          </a:blip>
          <a:srcRect l="22444" t="27985" r="55519" b="44968"/>
          <a:stretch/>
        </p:blipFill>
        <p:spPr>
          <a:xfrm>
            <a:off x="32320" y="4759585"/>
            <a:ext cx="1997648" cy="1378486"/>
          </a:xfrm>
          <a:prstGeom prst="rect">
            <a:avLst/>
          </a:prstGeom>
        </p:spPr>
      </p:pic>
      <p:sp>
        <p:nvSpPr>
          <p:cNvPr id="14" name="Rectangle 13"/>
          <p:cNvSpPr/>
          <p:nvPr/>
        </p:nvSpPr>
        <p:spPr>
          <a:xfrm>
            <a:off x="-6457" y="6130612"/>
            <a:ext cx="2423447" cy="600164"/>
          </a:xfrm>
          <a:prstGeom prst="rect">
            <a:avLst/>
          </a:prstGeom>
          <a:solidFill>
            <a:srgbClr val="E6DED1"/>
          </a:solidFill>
        </p:spPr>
        <p:txBody>
          <a:bodyPr wrap="square">
            <a:spAutoFit/>
          </a:bodyPr>
          <a:lstStyle/>
          <a:p>
            <a:pPr algn="ctr" rtl="1">
              <a:lnSpc>
                <a:spcPct val="150000"/>
              </a:lnSpc>
            </a:pPr>
            <a:r>
              <a:rPr lang="ar-SA" sz="1100" dirty="0" smtClean="0">
                <a:solidFill>
                  <a:srgbClr val="C00000"/>
                </a:solidFill>
                <a:latin typeface="Alexandria" pitchFamily="2" charset="-78"/>
                <a:cs typeface="Alexandria" pitchFamily="2" charset="-78"/>
              </a:rPr>
              <a:t>إعلان ثنائي الجانب</a:t>
            </a:r>
          </a:p>
          <a:p>
            <a:pPr algn="ctr" rtl="1">
              <a:lnSpc>
                <a:spcPct val="150000"/>
              </a:lnSpc>
            </a:pPr>
            <a:r>
              <a:rPr lang="ar-SA" sz="1100" dirty="0" smtClean="0">
                <a:latin typeface="Alexandria" pitchFamily="2" charset="-78"/>
                <a:cs typeface="Alexandria" pitchFamily="2" charset="-78"/>
              </a:rPr>
              <a:t>طعمه صعب جدًا، لكن نتائجه قوية</a:t>
            </a:r>
          </a:p>
        </p:txBody>
      </p:sp>
      <p:sp>
        <p:nvSpPr>
          <p:cNvPr id="16" name="Rectangle 15"/>
          <p:cNvSpPr/>
          <p:nvPr/>
        </p:nvSpPr>
        <p:spPr>
          <a:xfrm>
            <a:off x="6557" y="3835617"/>
            <a:ext cx="2023412" cy="600164"/>
          </a:xfrm>
          <a:prstGeom prst="rect">
            <a:avLst/>
          </a:prstGeom>
          <a:solidFill>
            <a:srgbClr val="E6DED1"/>
          </a:solidFill>
        </p:spPr>
        <p:txBody>
          <a:bodyPr wrap="square">
            <a:spAutoFit/>
          </a:bodyPr>
          <a:lstStyle/>
          <a:p>
            <a:pPr algn="ctr" rtl="1">
              <a:lnSpc>
                <a:spcPct val="150000"/>
              </a:lnSpc>
            </a:pPr>
            <a:r>
              <a:rPr lang="ar-SA" sz="1100" dirty="0" smtClean="0">
                <a:solidFill>
                  <a:srgbClr val="C00000"/>
                </a:solidFill>
                <a:latin typeface="Alexandria" pitchFamily="2" charset="-78"/>
                <a:cs typeface="Alexandria" pitchFamily="2" charset="-78"/>
              </a:rPr>
              <a:t>إعلان مقارن</a:t>
            </a:r>
          </a:p>
          <a:p>
            <a:pPr algn="ctr" rtl="1">
              <a:lnSpc>
                <a:spcPct val="150000"/>
              </a:lnSpc>
            </a:pPr>
            <a:r>
              <a:rPr lang="ar-SA" sz="1100" dirty="0" smtClean="0">
                <a:latin typeface="Alexandria" pitchFamily="2" charset="-78"/>
                <a:cs typeface="Alexandria" pitchFamily="2" charset="-78"/>
              </a:rPr>
              <a:t>نحن .....  وهم....</a:t>
            </a:r>
          </a:p>
        </p:txBody>
      </p:sp>
    </p:spTree>
    <p:extLst>
      <p:ext uri="{BB962C8B-B14F-4D97-AF65-F5344CB8AC3E}">
        <p14:creationId xmlns:p14="http://schemas.microsoft.com/office/powerpoint/2010/main" val="37667534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F9A80F9F-74DB-1D57-04E8-E20E92A09B0A}"/>
              </a:ext>
            </a:extLst>
          </p:cNvPr>
          <p:cNvSpPr txBox="1"/>
          <p:nvPr/>
        </p:nvSpPr>
        <p:spPr>
          <a:xfrm>
            <a:off x="2950639" y="1347091"/>
            <a:ext cx="6313986"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السمات الشخصية الخمسة الكبرى وأنواع الإعلانات</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8275" y="1835966"/>
            <a:ext cx="9442498" cy="42774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8275" y="1904898"/>
            <a:ext cx="9318504" cy="4039567"/>
          </a:xfrm>
          <a:prstGeom prst="rect">
            <a:avLst/>
          </a:prstGeom>
          <a:noFill/>
        </p:spPr>
        <p:txBody>
          <a:bodyPr wrap="square" rtlCol="0">
            <a:spAutoFit/>
          </a:bodyPr>
          <a:lstStyle/>
          <a:p>
            <a:pPr algn="r" rtl="1">
              <a:lnSpc>
                <a:spcPct val="150000"/>
              </a:lnSpc>
            </a:pPr>
            <a:r>
              <a:rPr lang="ar-SA" dirty="0" smtClean="0">
                <a:solidFill>
                  <a:srgbClr val="002060"/>
                </a:solidFill>
                <a:latin typeface="Alexandria" pitchFamily="2" charset="-78"/>
                <a:cs typeface="Alexandria" pitchFamily="2" charset="-78"/>
              </a:rPr>
              <a:t>السمات الشخصية </a:t>
            </a:r>
            <a:r>
              <a:rPr lang="ar-SA" dirty="0">
                <a:solidFill>
                  <a:srgbClr val="002060"/>
                </a:solidFill>
                <a:latin typeface="Alexandria" pitchFamily="2" charset="-78"/>
                <a:cs typeface="Alexandria" pitchFamily="2" charset="-78"/>
              </a:rPr>
              <a:t>الخمسة الكبرى وتأثيرها على تفضيلات </a:t>
            </a:r>
            <a:r>
              <a:rPr lang="ar-SA" dirty="0" smtClean="0">
                <a:solidFill>
                  <a:srgbClr val="002060"/>
                </a:solidFill>
                <a:latin typeface="Alexandria" pitchFamily="2" charset="-78"/>
                <a:cs typeface="Alexandria" pitchFamily="2" charset="-78"/>
              </a:rPr>
              <a:t>الإعلان:</a:t>
            </a:r>
            <a:endParaRPr lang="ar-SA" dirty="0">
              <a:solidFill>
                <a:srgbClr val="002060"/>
              </a:solidFill>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الانفتاح: </a:t>
            </a:r>
            <a:r>
              <a:rPr lang="ar-SA" sz="1700" dirty="0">
                <a:latin typeface="Alexandria" pitchFamily="2" charset="-78"/>
                <a:cs typeface="Alexandria" pitchFamily="2" charset="-78"/>
              </a:rPr>
              <a:t>الأشخاص الذين يتمتعون بمستويات عالية من </a:t>
            </a:r>
            <a:r>
              <a:rPr lang="ar-SA" sz="1700" dirty="0" smtClean="0">
                <a:latin typeface="Alexandria" pitchFamily="2" charset="-78"/>
                <a:cs typeface="Alexandria" pitchFamily="2" charset="-78"/>
              </a:rPr>
              <a:t>الانفتاح </a:t>
            </a:r>
            <a:r>
              <a:rPr lang="ar-SA" sz="1700" dirty="0">
                <a:latin typeface="Alexandria" pitchFamily="2" charset="-78"/>
                <a:cs typeface="Alexandria" pitchFamily="2" charset="-78"/>
              </a:rPr>
              <a:t>يفضلون الإعلان </a:t>
            </a:r>
            <a:r>
              <a:rPr lang="ar-SA" sz="1700" dirty="0" smtClean="0">
                <a:latin typeface="Alexandria" pitchFamily="2" charset="-78"/>
                <a:cs typeface="Alexandria" pitchFamily="2" charset="-78"/>
              </a:rPr>
              <a:t>التحويلي</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الانبساط: </a:t>
            </a:r>
            <a:r>
              <a:rPr lang="ar-SA" sz="1700" dirty="0">
                <a:latin typeface="Alexandria" pitchFamily="2" charset="-78"/>
                <a:cs typeface="Alexandria" pitchFamily="2" charset="-78"/>
              </a:rPr>
              <a:t>الأشخاص الذين يتمتعون بمستويات عالية من الانبساط يفضلون الإعلانات </a:t>
            </a:r>
            <a:r>
              <a:rPr lang="ar-SA" sz="1700" dirty="0" smtClean="0">
                <a:latin typeface="Alexandria" pitchFamily="2" charset="-78"/>
                <a:cs typeface="Alexandria" pitchFamily="2" charset="-78"/>
              </a:rPr>
              <a:t>المعلوماتية، </a:t>
            </a:r>
            <a:r>
              <a:rPr lang="ar-SA" sz="1700" dirty="0">
                <a:latin typeface="Alexandria" pitchFamily="2" charset="-78"/>
                <a:cs typeface="Alexandria" pitchFamily="2" charset="-78"/>
              </a:rPr>
              <a:t>مما يزيد من نيتهم للشراء.</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التوافق: </a:t>
            </a:r>
            <a:r>
              <a:rPr lang="ar-SA" sz="1700" dirty="0">
                <a:latin typeface="Alexandria" pitchFamily="2" charset="-78"/>
                <a:cs typeface="Alexandria" pitchFamily="2" charset="-78"/>
              </a:rPr>
              <a:t>الأشخاص الذين يتمتعون بمستويات عالية من </a:t>
            </a:r>
            <a:r>
              <a:rPr lang="ar-SA" sz="1700" dirty="0" smtClean="0">
                <a:latin typeface="Alexandria" pitchFamily="2" charset="-78"/>
                <a:cs typeface="Alexandria" pitchFamily="2" charset="-78"/>
              </a:rPr>
              <a:t>التوافق يفضلون الإعلانات التحويلية، والإعلان الغير مقارن أكثر من الإعلان المقارن.</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الوعي: </a:t>
            </a:r>
            <a:r>
              <a:rPr lang="ar-SA" sz="1700" dirty="0">
                <a:latin typeface="Alexandria" pitchFamily="2" charset="-78"/>
                <a:cs typeface="Alexandria" pitchFamily="2" charset="-78"/>
              </a:rPr>
              <a:t>الأشخاص الذين يتمتعون بمستويات عالية من </a:t>
            </a:r>
            <a:r>
              <a:rPr lang="ar-SA" sz="1700" dirty="0" smtClean="0">
                <a:latin typeface="Alexandria" pitchFamily="2" charset="-78"/>
                <a:cs typeface="Alexandria" pitchFamily="2" charset="-78"/>
              </a:rPr>
              <a:t>الوعي يفضلون الإعلان المعلوماتي والإعلان المقارن والإعلانات التي تعرض وجهتي النظر .</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العصبية: </a:t>
            </a:r>
            <a:r>
              <a:rPr lang="ar-SA" sz="1700" dirty="0" smtClean="0">
                <a:latin typeface="Alexandria" pitchFamily="2" charset="-78"/>
                <a:cs typeface="Alexandria" pitchFamily="2" charset="-78"/>
              </a:rPr>
              <a:t>الأشخاص </a:t>
            </a:r>
            <a:r>
              <a:rPr lang="ar-SA" sz="1700" dirty="0">
                <a:latin typeface="Alexandria" pitchFamily="2" charset="-78"/>
                <a:cs typeface="Alexandria" pitchFamily="2" charset="-78"/>
              </a:rPr>
              <a:t>الذين يتمتعون بمستويات عالية من </a:t>
            </a:r>
            <a:r>
              <a:rPr lang="ar-SA" sz="1700" dirty="0" smtClean="0">
                <a:latin typeface="Alexandria" pitchFamily="2" charset="-78"/>
                <a:cs typeface="Alexandria" pitchFamily="2" charset="-78"/>
              </a:rPr>
              <a:t>العصبية يفضلون الإعلان التحويلي، والإعلان المقارن.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7272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7" name="Freeform 5"/>
          <p:cNvSpPr/>
          <p:nvPr/>
        </p:nvSpPr>
        <p:spPr>
          <a:xfrm>
            <a:off x="48987" y="4735286"/>
            <a:ext cx="1959428" cy="2171701"/>
          </a:xfrm>
          <a:custGeom>
            <a:avLst/>
            <a:gdLst/>
            <a:ahLst/>
            <a:cxnLst/>
            <a:rect l="l" t="t" r="r" b="b"/>
            <a:pathLst>
              <a:path w="4702629" h="4114800">
                <a:moveTo>
                  <a:pt x="0" y="0"/>
                </a:moveTo>
                <a:lnTo>
                  <a:pt x="4702629" y="0"/>
                </a:lnTo>
                <a:lnTo>
                  <a:pt x="4702629" y="4114800"/>
                </a:lnTo>
                <a:lnTo>
                  <a:pt x="0" y="4114800"/>
                </a:lnTo>
                <a:lnTo>
                  <a:pt x="0" y="0"/>
                </a:lnTo>
                <a:close/>
              </a:path>
            </a:pathLst>
          </a:custGeom>
          <a:blipFill>
            <a:blip r:embed="rId4">
              <a:extLst>
                <a:ext uri="{96DAC541-7B7A-43D3-8B79-37D633B846F1}">
                  <asvg:svgBlip xmlns="" xmlns:asvg="http://schemas.microsoft.com/office/drawing/2016/SVG/main" r:embed="rId7"/>
                </a:ext>
              </a:extLst>
            </a:blip>
            <a:stretch>
              <a:fillRect/>
            </a:stretch>
          </a:blipFill>
        </p:spPr>
      </p:sp>
    </p:spTree>
    <p:extLst>
      <p:ext uri="{BB962C8B-B14F-4D97-AF65-F5344CB8AC3E}">
        <p14:creationId xmlns:p14="http://schemas.microsoft.com/office/powerpoint/2010/main" val="1025285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F9A80F9F-74DB-1D57-04E8-E20E92A09B0A}"/>
              </a:ext>
            </a:extLst>
          </p:cNvPr>
          <p:cNvSpPr txBox="1"/>
          <p:nvPr/>
        </p:nvSpPr>
        <p:spPr>
          <a:xfrm>
            <a:off x="2950638" y="1347091"/>
            <a:ext cx="6500775"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السمات الشخصية الخمسة الكبرى وأنواع الإعلانات</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4503" y="1835966"/>
            <a:ext cx="11978640" cy="4456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47165" y="1904898"/>
            <a:ext cx="8849614" cy="461024"/>
          </a:xfrm>
          <a:prstGeom prst="rect">
            <a:avLst/>
          </a:prstGeom>
          <a:noFill/>
        </p:spPr>
        <p:txBody>
          <a:bodyPr wrap="square" rtlCol="0">
            <a:spAutoFit/>
          </a:bodyPr>
          <a:lstStyle/>
          <a:p>
            <a:pPr algn="r" rtl="1">
              <a:lnSpc>
                <a:spcPct val="150000"/>
              </a:lnSpc>
            </a:pPr>
            <a:r>
              <a:rPr lang="ar-SA" dirty="0" smtClean="0">
                <a:solidFill>
                  <a:srgbClr val="880002"/>
                </a:solidFill>
                <a:latin typeface="Alexandria" pitchFamily="2" charset="-78"/>
                <a:cs typeface="Alexandria" pitchFamily="2" charset="-78"/>
              </a:rPr>
              <a:t>نماذج تطبيقية</a:t>
            </a:r>
            <a:endParaRPr lang="ar-SA" dirty="0">
              <a:solidFill>
                <a:srgbClr val="880002"/>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7272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pic>
        <p:nvPicPr>
          <p:cNvPr id="11" name="Picture 10"/>
          <p:cNvPicPr>
            <a:picLocks noChangeAspect="1"/>
          </p:cNvPicPr>
          <p:nvPr/>
        </p:nvPicPr>
        <p:blipFill rotWithShape="1">
          <a:blip r:embed="rId4"/>
          <a:srcRect l="15060" t="19650" r="46227" b="35223"/>
          <a:stretch/>
        </p:blipFill>
        <p:spPr>
          <a:xfrm>
            <a:off x="7707086" y="2434854"/>
            <a:ext cx="4276905" cy="2997017"/>
          </a:xfrm>
          <a:prstGeom prst="rect">
            <a:avLst/>
          </a:prstGeom>
        </p:spPr>
      </p:pic>
      <p:pic>
        <p:nvPicPr>
          <p:cNvPr id="15" name="Picture 14"/>
          <p:cNvPicPr>
            <a:picLocks noChangeAspect="1"/>
          </p:cNvPicPr>
          <p:nvPr/>
        </p:nvPicPr>
        <p:blipFill rotWithShape="1">
          <a:blip r:embed="rId5"/>
          <a:srcRect l="20539" t="14354" r="51588" b="39036"/>
          <a:stretch/>
        </p:blipFill>
        <p:spPr>
          <a:xfrm>
            <a:off x="3643217" y="2428958"/>
            <a:ext cx="3815674" cy="3002914"/>
          </a:xfrm>
          <a:prstGeom prst="rect">
            <a:avLst/>
          </a:prstGeom>
        </p:spPr>
      </p:pic>
      <p:pic>
        <p:nvPicPr>
          <p:cNvPr id="18" name="Picture 17"/>
          <p:cNvPicPr>
            <a:picLocks noChangeAspect="1"/>
          </p:cNvPicPr>
          <p:nvPr/>
        </p:nvPicPr>
        <p:blipFill rotWithShape="1">
          <a:blip r:embed="rId6"/>
          <a:srcRect l="18871" t="14565" r="50516" b="35646"/>
          <a:stretch/>
        </p:blipFill>
        <p:spPr>
          <a:xfrm>
            <a:off x="235301" y="2427808"/>
            <a:ext cx="3285294" cy="3004063"/>
          </a:xfrm>
          <a:prstGeom prst="rect">
            <a:avLst/>
          </a:prstGeom>
        </p:spPr>
      </p:pic>
      <p:sp>
        <p:nvSpPr>
          <p:cNvPr id="2" name="Rectangle 1"/>
          <p:cNvSpPr/>
          <p:nvPr/>
        </p:nvSpPr>
        <p:spPr>
          <a:xfrm>
            <a:off x="3880714" y="5553200"/>
            <a:ext cx="2719014" cy="369332"/>
          </a:xfrm>
          <a:prstGeom prst="rect">
            <a:avLst/>
          </a:prstGeom>
        </p:spPr>
        <p:txBody>
          <a:bodyPr wrap="none">
            <a:spAutoFit/>
          </a:bodyPr>
          <a:lstStyle/>
          <a:p>
            <a:r>
              <a:rPr lang="ar-SA" dirty="0" smtClean="0">
                <a:solidFill>
                  <a:srgbClr val="002060"/>
                </a:solidFill>
                <a:latin typeface="Alexandria" pitchFamily="2" charset="-78"/>
                <a:cs typeface="Alexandria" pitchFamily="2" charset="-78"/>
              </a:rPr>
              <a:t>خطأ التضارب في المعنى</a:t>
            </a:r>
            <a:endParaRPr lang="ar-SA" dirty="0"/>
          </a:p>
        </p:txBody>
      </p:sp>
      <p:sp>
        <p:nvSpPr>
          <p:cNvPr id="19" name="Rectangle 18"/>
          <p:cNvSpPr/>
          <p:nvPr/>
        </p:nvSpPr>
        <p:spPr>
          <a:xfrm>
            <a:off x="352697" y="5538744"/>
            <a:ext cx="2569192" cy="646331"/>
          </a:xfrm>
          <a:prstGeom prst="rect">
            <a:avLst/>
          </a:prstGeom>
        </p:spPr>
        <p:txBody>
          <a:bodyPr wrap="square">
            <a:spAutoFit/>
          </a:bodyPr>
          <a:lstStyle/>
          <a:p>
            <a:pPr algn="ctr"/>
            <a:r>
              <a:rPr lang="ar-SA" dirty="0" smtClean="0">
                <a:solidFill>
                  <a:srgbClr val="002060"/>
                </a:solidFill>
                <a:latin typeface="Alexandria" pitchFamily="2" charset="-78"/>
                <a:cs typeface="Alexandria" pitchFamily="2" charset="-78"/>
              </a:rPr>
              <a:t>الأفضل أن تخاطب فئة واحدة في الإعلان</a:t>
            </a:r>
            <a:endParaRPr lang="ar-SA" dirty="0"/>
          </a:p>
        </p:txBody>
      </p:sp>
      <p:sp>
        <p:nvSpPr>
          <p:cNvPr id="20" name="Rectangle 19"/>
          <p:cNvSpPr/>
          <p:nvPr/>
        </p:nvSpPr>
        <p:spPr>
          <a:xfrm>
            <a:off x="7679114" y="5564962"/>
            <a:ext cx="4332847" cy="646331"/>
          </a:xfrm>
          <a:prstGeom prst="rect">
            <a:avLst/>
          </a:prstGeom>
        </p:spPr>
        <p:txBody>
          <a:bodyPr wrap="square">
            <a:spAutoFit/>
          </a:bodyPr>
          <a:lstStyle/>
          <a:p>
            <a:pPr algn="ctr"/>
            <a:r>
              <a:rPr lang="ar-SA" dirty="0" smtClean="0">
                <a:solidFill>
                  <a:srgbClr val="002060"/>
                </a:solidFill>
                <a:latin typeface="Alexandria" pitchFamily="2" charset="-78"/>
                <a:cs typeface="Alexandria" pitchFamily="2" charset="-78"/>
              </a:rPr>
              <a:t>يفضل استخدام جمل افتتاحية تناسب على الأقل 5 فئات </a:t>
            </a:r>
            <a:endParaRPr lang="ar-SA" dirty="0"/>
          </a:p>
        </p:txBody>
      </p:sp>
    </p:spTree>
    <p:extLst>
      <p:ext uri="{BB962C8B-B14F-4D97-AF65-F5344CB8AC3E}">
        <p14:creationId xmlns:p14="http://schemas.microsoft.com/office/powerpoint/2010/main" val="33859926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2271" y="1983182"/>
            <a:ext cx="8849532" cy="41351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44362" y="2076665"/>
            <a:ext cx="8745350" cy="4016484"/>
          </a:xfrm>
          <a:prstGeom prst="rect">
            <a:avLst/>
          </a:prstGeom>
          <a:noFill/>
        </p:spPr>
        <p:txBody>
          <a:bodyPr wrap="square" rtlCol="0">
            <a:spAutoFit/>
          </a:bodyPr>
          <a:lstStyle/>
          <a:p>
            <a:pPr algn="r" rtl="1">
              <a:lnSpc>
                <a:spcPct val="150000"/>
              </a:lnSpc>
            </a:pPr>
            <a:r>
              <a:rPr lang="ar-SA" sz="1700" dirty="0" smtClean="0">
                <a:latin typeface="Alexandria" pitchFamily="2" charset="-78"/>
                <a:cs typeface="Alexandria" pitchFamily="2" charset="-78"/>
              </a:rPr>
              <a:t>   تعتبر </a:t>
            </a:r>
            <a:r>
              <a:rPr lang="ar-SA" sz="1700" dirty="0">
                <a:latin typeface="Alexandria" pitchFamily="2" charset="-78"/>
                <a:cs typeface="Alexandria" pitchFamily="2" charset="-78"/>
              </a:rPr>
              <a:t>نظريات السمات الشخصية من الأدوات المهمة لفهم سلوكيات الأفراد </a:t>
            </a:r>
            <a:r>
              <a:rPr lang="ar-SA" sz="1700" dirty="0" smtClean="0">
                <a:latin typeface="Alexandria" pitchFamily="2" charset="-78"/>
                <a:cs typeface="Alexandria" pitchFamily="2" charset="-78"/>
              </a:rPr>
              <a:t>   وخصائصهم </a:t>
            </a:r>
            <a:r>
              <a:rPr lang="ar-SA" sz="1700" dirty="0">
                <a:latin typeface="Alexandria" pitchFamily="2" charset="-78"/>
                <a:cs typeface="Alexandria" pitchFamily="2" charset="-78"/>
              </a:rPr>
              <a:t>النفسية. </a:t>
            </a:r>
            <a:r>
              <a:rPr lang="ar-SA" sz="1700" dirty="0" smtClean="0">
                <a:latin typeface="Alexandria" pitchFamily="2" charset="-78"/>
                <a:cs typeface="Alexandria" pitchFamily="2" charset="-78"/>
              </a:rPr>
              <a:t>ومن أبرزها:</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نظرية </a:t>
            </a:r>
            <a:r>
              <a:rPr lang="ar-SA" sz="1700" dirty="0">
                <a:solidFill>
                  <a:srgbClr val="0070C0"/>
                </a:solidFill>
                <a:latin typeface="Alexandria" pitchFamily="2" charset="-78"/>
                <a:cs typeface="Alexandria" pitchFamily="2" charset="-78"/>
              </a:rPr>
              <a:t>التوافق التنظيمي </a:t>
            </a:r>
            <a:r>
              <a:rPr lang="en-US" sz="1700" dirty="0">
                <a:solidFill>
                  <a:srgbClr val="0070C0"/>
                </a:solidFill>
                <a:latin typeface="Alexandria" pitchFamily="2" charset="-78"/>
                <a:cs typeface="Alexandria" pitchFamily="2" charset="-78"/>
              </a:rPr>
              <a:t>Regulatory Fit</a:t>
            </a:r>
            <a:r>
              <a:rPr lang="ar-SA" sz="1700" dirty="0">
                <a:latin typeface="Alexandria" pitchFamily="2" charset="-78"/>
                <a:cs typeface="Alexandria" pitchFamily="2" charset="-78"/>
              </a:rPr>
              <a:t>:  تشير إلى كيف يؤثر تفضيل الأفراد في تحقيق الأهداف على </a:t>
            </a:r>
            <a:r>
              <a:rPr lang="ar-SA" sz="1700" dirty="0" smtClean="0">
                <a:latin typeface="Alexandria" pitchFamily="2" charset="-78"/>
                <a:cs typeface="Alexandria" pitchFamily="2" charset="-78"/>
              </a:rPr>
              <a:t>سلوكهم وقراراتهم </a:t>
            </a:r>
            <a:r>
              <a:rPr lang="ar-SA" sz="1700" dirty="0">
                <a:latin typeface="Alexandria" pitchFamily="2" charset="-78"/>
                <a:cs typeface="Alexandria" pitchFamily="2" charset="-78"/>
              </a:rPr>
              <a:t>الشرائية. تم تطوير هذه النظرية من قبل عالم النفس </a:t>
            </a:r>
            <a:r>
              <a:rPr lang="ar-SA" sz="1700" dirty="0" smtClean="0">
                <a:latin typeface="Alexandria" pitchFamily="2" charset="-78"/>
                <a:cs typeface="Alexandria" pitchFamily="2" charset="-78"/>
              </a:rPr>
              <a:t>هيكمان</a:t>
            </a:r>
            <a:r>
              <a:rPr lang="ar-SA" sz="1700" dirty="0">
                <a:latin typeface="Alexandria" pitchFamily="2" charset="-78"/>
                <a:cs typeface="Alexandria" pitchFamily="2" charset="-78"/>
              </a:rPr>
              <a:t>، و</a:t>
            </a:r>
            <a:r>
              <a:rPr lang="ar-SA" sz="1700" u="sng" dirty="0">
                <a:latin typeface="Alexandria" pitchFamily="2" charset="-78"/>
                <a:cs typeface="Alexandria" pitchFamily="2" charset="-78"/>
              </a:rPr>
              <a:t>تفترض</a:t>
            </a:r>
            <a:r>
              <a:rPr lang="ar-SA" sz="1700" dirty="0">
                <a:latin typeface="Alexandria" pitchFamily="2" charset="-78"/>
                <a:cs typeface="Alexandria" pitchFamily="2" charset="-78"/>
              </a:rPr>
              <a:t> أن الأفراد يميلون إلى اتخاذ قرارات تتماشى مع أسلوب تنظيمهم الشخصي، سواء كان ذلك أسلوبًا إيجابيًا أو سلبيًا.</a:t>
            </a:r>
          </a:p>
          <a:p>
            <a:pPr algn="r" rtl="1">
              <a:lnSpc>
                <a:spcPct val="150000"/>
              </a:lnSpc>
            </a:pPr>
            <a:r>
              <a:rPr lang="ar-SA" sz="1700" u="sng" dirty="0" smtClean="0">
                <a:latin typeface="Alexandria" pitchFamily="2" charset="-78"/>
                <a:cs typeface="Alexandria" pitchFamily="2" charset="-78"/>
              </a:rPr>
              <a:t>تقوم </a:t>
            </a:r>
            <a:r>
              <a:rPr lang="ar-SA" sz="1700" u="sng" dirty="0">
                <a:latin typeface="Alexandria" pitchFamily="2" charset="-78"/>
                <a:cs typeface="Alexandria" pitchFamily="2" charset="-78"/>
              </a:rPr>
              <a:t>نظرية التوافق التنظيمي على فكرة </a:t>
            </a:r>
            <a:r>
              <a:rPr lang="ar-SA" sz="1700" dirty="0">
                <a:latin typeface="Alexandria" pitchFamily="2" charset="-78"/>
                <a:cs typeface="Alexandria" pitchFamily="2" charset="-78"/>
              </a:rPr>
              <a:t>أن هناك نوعين من الأساليب </a:t>
            </a:r>
            <a:r>
              <a:rPr lang="ar-SA" sz="1700" dirty="0" smtClean="0">
                <a:latin typeface="Alexandria" pitchFamily="2" charset="-78"/>
                <a:cs typeface="Alexandria" pitchFamily="2" charset="-78"/>
              </a:rPr>
              <a:t>التنظيمية للأفراد:</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التوجه نحو </a:t>
            </a:r>
            <a:r>
              <a:rPr lang="ar-SA" sz="1700" dirty="0" smtClean="0">
                <a:solidFill>
                  <a:schemeClr val="accent2">
                    <a:lumMod val="75000"/>
                  </a:schemeClr>
                </a:solidFill>
                <a:latin typeface="Alexandria" pitchFamily="2" charset="-78"/>
                <a:cs typeface="Alexandria" pitchFamily="2" charset="-78"/>
              </a:rPr>
              <a:t>الإنجاز</a:t>
            </a:r>
            <a:r>
              <a:rPr lang="en-US" sz="1700" dirty="0" smtClean="0">
                <a:latin typeface="Alexandria" pitchFamily="2" charset="-78"/>
                <a:cs typeface="Alexandria" pitchFamily="2" charset="-78"/>
              </a:rPr>
              <a:t>Promotion Focus </a:t>
            </a:r>
            <a:r>
              <a:rPr lang="ar-SA" sz="1700" dirty="0" smtClean="0">
                <a:latin typeface="Alexandria" pitchFamily="2" charset="-78"/>
                <a:cs typeface="Alexandria" pitchFamily="2" charset="-78"/>
              </a:rPr>
              <a:t>: يسعى </a:t>
            </a:r>
            <a:r>
              <a:rPr lang="ar-SA" sz="1700" dirty="0">
                <a:latin typeface="Alexandria" pitchFamily="2" charset="-78"/>
                <a:cs typeface="Alexandria" pitchFamily="2" charset="-78"/>
              </a:rPr>
              <a:t>الأفراد لتحقيق أهداف إيجابية، مثل النجاح أو المكافآت.</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التوجه نحو </a:t>
            </a:r>
            <a:r>
              <a:rPr lang="ar-SA" sz="1700" dirty="0" smtClean="0">
                <a:solidFill>
                  <a:schemeClr val="accent2">
                    <a:lumMod val="75000"/>
                  </a:schemeClr>
                </a:solidFill>
                <a:latin typeface="Alexandria" pitchFamily="2" charset="-78"/>
                <a:cs typeface="Alexandria" pitchFamily="2" charset="-78"/>
              </a:rPr>
              <a:t>الحماية</a:t>
            </a:r>
            <a:r>
              <a:rPr lang="en-US" sz="1700" dirty="0" smtClean="0">
                <a:latin typeface="Alexandria" pitchFamily="2" charset="-78"/>
                <a:cs typeface="Alexandria" pitchFamily="2" charset="-78"/>
              </a:rPr>
              <a:t>Prevention Focus </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يسعى الأفراد لتجنب الفشل أو المخاطر</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7272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3096720" y="1441315"/>
            <a:ext cx="3761280"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startAt="2"/>
            </a:pPr>
            <a:r>
              <a:rPr lang="ar-SA" b="1" dirty="0">
                <a:solidFill>
                  <a:srgbClr val="C00000"/>
                </a:solidFill>
                <a:latin typeface="Alexandria ExtraBold" pitchFamily="2" charset="-78"/>
                <a:cs typeface="Alexandria ExtraBold" pitchFamily="2" charset="-78"/>
              </a:rPr>
              <a:t>نظريات السمات الشخصية</a:t>
            </a:r>
            <a:endParaRPr lang="ar-SA" b="1" dirty="0">
              <a:solidFill>
                <a:srgbClr val="C00000"/>
              </a:solidFill>
              <a:latin typeface="Alexandria Black" pitchFamily="2" charset="-78"/>
              <a:cs typeface="Alexandria Black" pitchFamily="2" charset="-78"/>
            </a:endParaRPr>
          </a:p>
        </p:txBody>
      </p:sp>
      <p:pic>
        <p:nvPicPr>
          <p:cNvPr id="14" name="Picture 13"/>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577" t="3503" b="75590"/>
          <a:stretch/>
        </p:blipFill>
        <p:spPr>
          <a:xfrm>
            <a:off x="0" y="5908431"/>
            <a:ext cx="3771828" cy="996191"/>
          </a:xfrm>
          <a:prstGeom prst="rect">
            <a:avLst/>
          </a:prstGeom>
        </p:spPr>
      </p:pic>
    </p:spTree>
    <p:extLst>
      <p:ext uri="{BB962C8B-B14F-4D97-AF65-F5344CB8AC3E}">
        <p14:creationId xmlns:p14="http://schemas.microsoft.com/office/powerpoint/2010/main" val="3138188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47157" y="1934349"/>
            <a:ext cx="9452214" cy="4341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47157" y="1918839"/>
            <a:ext cx="9321586" cy="4270400"/>
          </a:xfrm>
          <a:prstGeom prst="rect">
            <a:avLst/>
          </a:prstGeom>
          <a:noFill/>
        </p:spPr>
        <p:txBody>
          <a:bodyPr wrap="square" rtlCol="0">
            <a:spAutoFit/>
          </a:bodyPr>
          <a:lstStyle/>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نظرية </a:t>
            </a:r>
            <a:r>
              <a:rPr lang="ar-SA" sz="1700" dirty="0">
                <a:solidFill>
                  <a:srgbClr val="0070C0"/>
                </a:solidFill>
                <a:latin typeface="Alexandria" pitchFamily="2" charset="-78"/>
                <a:cs typeface="Alexandria" pitchFamily="2" charset="-78"/>
              </a:rPr>
              <a:t>التوافق التنظيمي </a:t>
            </a:r>
            <a:r>
              <a:rPr lang="en-US" sz="1700" dirty="0">
                <a:solidFill>
                  <a:srgbClr val="0070C0"/>
                </a:solidFill>
                <a:latin typeface="Alexandria" pitchFamily="2" charset="-78"/>
                <a:cs typeface="Alexandria" pitchFamily="2" charset="-78"/>
              </a:rPr>
              <a:t>Regulatory Fit</a:t>
            </a:r>
            <a:r>
              <a:rPr lang="ar-SA" sz="1700" dirty="0">
                <a:latin typeface="Alexandria" pitchFamily="2" charset="-78"/>
                <a:cs typeface="Alexandria" pitchFamily="2" charset="-78"/>
              </a:rPr>
              <a:t>: </a:t>
            </a:r>
            <a:endParaRPr lang="ar-SA" sz="1700" dirty="0" smtClean="0">
              <a:latin typeface="Alexandria" pitchFamily="2" charset="-78"/>
              <a:cs typeface="Alexandria" pitchFamily="2" charset="-78"/>
            </a:endParaRPr>
          </a:p>
          <a:p>
            <a:pPr algn="r" rtl="1">
              <a:lnSpc>
                <a:spcPct val="150000"/>
              </a:lnSpc>
            </a:pPr>
            <a:r>
              <a:rPr lang="ar-SA" sz="1700" u="sng" dirty="0" smtClean="0">
                <a:latin typeface="Alexandria" pitchFamily="2" charset="-78"/>
                <a:cs typeface="Alexandria" pitchFamily="2" charset="-78"/>
              </a:rPr>
              <a:t>التأثير </a:t>
            </a:r>
            <a:r>
              <a:rPr lang="ar-SA" sz="1700" u="sng" dirty="0">
                <a:latin typeface="Alexandria" pitchFamily="2" charset="-78"/>
                <a:cs typeface="Alexandria" pitchFamily="2" charset="-78"/>
              </a:rPr>
              <a:t>النفسي على </a:t>
            </a:r>
            <a:r>
              <a:rPr lang="ar-SA" sz="1700" u="sng" dirty="0" smtClean="0">
                <a:latin typeface="Alexandria" pitchFamily="2" charset="-78"/>
                <a:cs typeface="Alexandria" pitchFamily="2" charset="-78"/>
              </a:rPr>
              <a:t>المستهلك</a:t>
            </a:r>
            <a:r>
              <a:rPr lang="ar-SA" sz="1700" dirty="0" smtClean="0">
                <a:latin typeface="Alexandria" pitchFamily="2" charset="-78"/>
                <a:cs typeface="Alexandria" pitchFamily="2" charset="-78"/>
              </a:rPr>
              <a:t>: عندما </a:t>
            </a:r>
            <a:r>
              <a:rPr lang="ar-SA" sz="1700" dirty="0">
                <a:latin typeface="Alexandria" pitchFamily="2" charset="-78"/>
                <a:cs typeface="Alexandria" pitchFamily="2" charset="-78"/>
              </a:rPr>
              <a:t>يتخذ المستهلك قرارًا شرائيًا، فإن أسلوب تنظيمه يؤثر </a:t>
            </a:r>
            <a:r>
              <a:rPr lang="ar-SA" sz="1700" dirty="0" smtClean="0">
                <a:latin typeface="Alexandria" pitchFamily="2" charset="-78"/>
                <a:cs typeface="Alexandria" pitchFamily="2" charset="-78"/>
              </a:rPr>
              <a:t>على </a:t>
            </a:r>
            <a:r>
              <a:rPr lang="ar-SA" sz="1700" dirty="0">
                <a:latin typeface="Alexandria" pitchFamily="2" charset="-78"/>
                <a:cs typeface="Alexandria" pitchFamily="2" charset="-78"/>
              </a:rPr>
              <a:t>كيفية تقييمه للخيارات المتاحة له. </a:t>
            </a:r>
          </a:p>
          <a:p>
            <a:pPr marL="342900" indent="-225425"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المستهلك ذو التوجه نحو الإنجاز: </a:t>
            </a:r>
            <a:r>
              <a:rPr lang="ar-SA" sz="1600" dirty="0">
                <a:latin typeface="Alexandria" pitchFamily="2" charset="-78"/>
                <a:cs typeface="Alexandria" pitchFamily="2" charset="-78"/>
              </a:rPr>
              <a:t>يميل إلى البحث عن </a:t>
            </a:r>
            <a:r>
              <a:rPr lang="ar-SA" sz="1600" dirty="0" smtClean="0">
                <a:latin typeface="Alexandria" pitchFamily="2" charset="-78"/>
                <a:cs typeface="Alexandria" pitchFamily="2" charset="-78"/>
              </a:rPr>
              <a:t>المنتجات الجديدة </a:t>
            </a:r>
            <a:r>
              <a:rPr lang="ar-SA" sz="1600" dirty="0">
                <a:latin typeface="Alexandria" pitchFamily="2" charset="-78"/>
                <a:cs typeface="Alexandria" pitchFamily="2" charset="-78"/>
              </a:rPr>
              <a:t>التي تعزز من فرص النجاح وتحقيق الأهداف. </a:t>
            </a:r>
            <a:r>
              <a:rPr lang="ar-SA" sz="1600" dirty="0" smtClean="0">
                <a:latin typeface="Alexandria" pitchFamily="2" charset="-78"/>
                <a:cs typeface="Alexandria" pitchFamily="2" charset="-78"/>
              </a:rPr>
              <a:t>وبالتالي </a:t>
            </a:r>
            <a:r>
              <a:rPr lang="ar-SA" sz="1600" dirty="0">
                <a:latin typeface="Alexandria" pitchFamily="2" charset="-78"/>
                <a:cs typeface="Alexandria" pitchFamily="2" charset="-78"/>
              </a:rPr>
              <a:t>يكون أكثر عرضة </a:t>
            </a:r>
            <a:r>
              <a:rPr lang="ar-SA" sz="1600" dirty="0" smtClean="0">
                <a:latin typeface="Alexandria" pitchFamily="2" charset="-78"/>
                <a:cs typeface="Alexandria" pitchFamily="2" charset="-78"/>
              </a:rPr>
              <a:t>للاستجابة </a:t>
            </a:r>
            <a:r>
              <a:rPr lang="ar-SA" sz="1600" dirty="0">
                <a:latin typeface="Alexandria" pitchFamily="2" charset="-78"/>
                <a:cs typeface="Alexandria" pitchFamily="2" charset="-78"/>
              </a:rPr>
              <a:t>للإعلانات التي تبرز الفوائد والمكافآت.</a:t>
            </a:r>
          </a:p>
          <a:p>
            <a:pPr marL="342900" indent="-225425"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المستهلك ذو التوجه نحو الحماية</a:t>
            </a:r>
            <a:r>
              <a:rPr lang="ar-SA" sz="1700" dirty="0">
                <a:latin typeface="Alexandria" pitchFamily="2" charset="-78"/>
                <a:cs typeface="Alexandria" pitchFamily="2" charset="-78"/>
              </a:rPr>
              <a:t>: </a:t>
            </a:r>
            <a:r>
              <a:rPr lang="ar-SA" sz="1600" dirty="0">
                <a:latin typeface="Alexandria" pitchFamily="2" charset="-78"/>
                <a:cs typeface="Alexandria" pitchFamily="2" charset="-78"/>
              </a:rPr>
              <a:t>يميل إلى البحث عن المنتجات التي توفر له الأمان وتجنب المخاطر. </a:t>
            </a:r>
            <a:r>
              <a:rPr lang="ar-SA" sz="1600" dirty="0" smtClean="0">
                <a:latin typeface="Alexandria" pitchFamily="2" charset="-78"/>
                <a:cs typeface="Alexandria" pitchFamily="2" charset="-78"/>
              </a:rPr>
              <a:t>وبالتالي </a:t>
            </a:r>
            <a:r>
              <a:rPr lang="ar-SA" sz="1600" dirty="0">
                <a:latin typeface="Alexandria" pitchFamily="2" charset="-78"/>
                <a:cs typeface="Alexandria" pitchFamily="2" charset="-78"/>
              </a:rPr>
              <a:t>يكون أكثر استجابة للإعلانات التي تركز على كيفية حماية المنتج </a:t>
            </a:r>
            <a:r>
              <a:rPr lang="ar-SA" sz="1600" dirty="0" smtClean="0">
                <a:latin typeface="Alexandria" pitchFamily="2" charset="-78"/>
                <a:cs typeface="Alexandria" pitchFamily="2" charset="-78"/>
              </a:rPr>
              <a:t>مثل المنتجات المعروفة بجودتها العالية.</a:t>
            </a:r>
            <a:endParaRPr lang="ar-SA" sz="1700" dirty="0" smtClean="0">
              <a:latin typeface="Alexandria" pitchFamily="2" charset="-78"/>
              <a:cs typeface="Alexandria" pitchFamily="2" charset="-78"/>
            </a:endParaRPr>
          </a:p>
          <a:p>
            <a:pPr algn="r" rtl="1">
              <a:lnSpc>
                <a:spcPct val="150000"/>
              </a:lnSpc>
            </a:pPr>
            <a:r>
              <a:rPr lang="ar-SA" sz="1600" dirty="0" smtClean="0">
                <a:latin typeface="Alexandria" pitchFamily="2" charset="-78"/>
                <a:cs typeface="Alexandria" pitchFamily="2" charset="-78"/>
              </a:rPr>
              <a:t>   نظرية </a:t>
            </a:r>
            <a:r>
              <a:rPr lang="ar-SA" sz="1600" dirty="0">
                <a:latin typeface="Alexandria" pitchFamily="2" charset="-78"/>
                <a:cs typeface="Alexandria" pitchFamily="2" charset="-78"/>
              </a:rPr>
              <a:t>التوافق التنظيمي تقدم إطارًا </a:t>
            </a:r>
            <a:r>
              <a:rPr lang="ar-SA" sz="1600" dirty="0" smtClean="0">
                <a:latin typeface="Alexandria" pitchFamily="2" charset="-78"/>
                <a:cs typeface="Alexandria" pitchFamily="2" charset="-78"/>
              </a:rPr>
              <a:t>لفهم كيف تؤثر </a:t>
            </a:r>
            <a:r>
              <a:rPr lang="ar-SA" sz="1600" dirty="0">
                <a:latin typeface="Alexandria" pitchFamily="2" charset="-78"/>
                <a:cs typeface="Alexandria" pitchFamily="2" charset="-78"/>
              </a:rPr>
              <a:t>الدوافع النفسية للمستهلكين على سلوكياتهم الشرائية. من خلال التعرف على توجهاتهم المختلفة، يمكن للشركات تحسين استراتيجياتها التسويقية لتلبية احتياجات عملائها بشكل أفضل وتعزيز تجربتهم الشرائية.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7272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3096720" y="1441315"/>
            <a:ext cx="3761280"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startAt="2"/>
            </a:pPr>
            <a:r>
              <a:rPr lang="ar-SA" b="1" dirty="0">
                <a:solidFill>
                  <a:srgbClr val="C00000"/>
                </a:solidFill>
                <a:latin typeface="Alexandria ExtraBold" pitchFamily="2" charset="-78"/>
                <a:cs typeface="Alexandria ExtraBold" pitchFamily="2" charset="-78"/>
              </a:rPr>
              <a:t>نظريات السمات الشخصية</a:t>
            </a:r>
            <a:endParaRPr lang="ar-SA" b="1" dirty="0">
              <a:solidFill>
                <a:srgbClr val="C00000"/>
              </a:solidFill>
              <a:latin typeface="Alexandria Black" pitchFamily="2" charset="-78"/>
              <a:cs typeface="Alexandria Black" pitchFamily="2" charset="-78"/>
            </a:endParaRPr>
          </a:p>
        </p:txBody>
      </p:sp>
      <p:pic>
        <p:nvPicPr>
          <p:cNvPr id="10" name="Picture 9"/>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0769" t="55385"/>
          <a:stretch/>
        </p:blipFill>
        <p:spPr>
          <a:xfrm>
            <a:off x="-90803" y="4184764"/>
            <a:ext cx="2046210" cy="2670304"/>
          </a:xfrm>
          <a:prstGeom prst="rect">
            <a:avLst/>
          </a:prstGeom>
        </p:spPr>
      </p:pic>
    </p:spTree>
    <p:extLst>
      <p:ext uri="{BB962C8B-B14F-4D97-AF65-F5344CB8AC3E}">
        <p14:creationId xmlns:p14="http://schemas.microsoft.com/office/powerpoint/2010/main" val="23064141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47157" y="1934349"/>
            <a:ext cx="9321586" cy="4126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54005" y="10299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0641" y="2067123"/>
            <a:ext cx="9319726" cy="3808735"/>
          </a:xfrm>
          <a:prstGeom prst="rect">
            <a:avLst/>
          </a:prstGeom>
          <a:noFill/>
        </p:spPr>
        <p:txBody>
          <a:bodyPr wrap="square" rtlCol="0">
            <a:spAutoFit/>
          </a:bodyPr>
          <a:lstStyle/>
          <a:p>
            <a:pPr marL="342900" indent="-342900" algn="r" rtl="1">
              <a:lnSpc>
                <a:spcPct val="150000"/>
              </a:lnSpc>
              <a:buFont typeface="+mj-lt"/>
              <a:buAutoNum type="arabicPeriod" startAt="2"/>
            </a:pPr>
            <a:r>
              <a:rPr lang="ar-SA" sz="1700" dirty="0" smtClean="0">
                <a:solidFill>
                  <a:srgbClr val="0070C0"/>
                </a:solidFill>
                <a:latin typeface="Alexandria" pitchFamily="2" charset="-78"/>
                <a:cs typeface="Alexandria" pitchFamily="2" charset="-78"/>
              </a:rPr>
              <a:t>نظرية المراقبة الذاتية </a:t>
            </a:r>
            <a:r>
              <a:rPr lang="en-US" sz="1700" dirty="0" smtClean="0">
                <a:solidFill>
                  <a:srgbClr val="0070C0"/>
                </a:solidFill>
                <a:latin typeface="Alexandria" pitchFamily="2" charset="-78"/>
                <a:cs typeface="Alexandria" pitchFamily="2" charset="-78"/>
              </a:rPr>
              <a:t>Self- monitoring</a:t>
            </a:r>
            <a:r>
              <a:rPr lang="ar-SA" sz="1700" dirty="0" smtClean="0">
                <a:latin typeface="Alexandria" pitchFamily="2" charset="-78"/>
                <a:cs typeface="Alexandria" pitchFamily="2" charset="-78"/>
              </a:rPr>
              <a:t>:</a:t>
            </a:r>
            <a:r>
              <a:rPr lang="ar-SA" sz="1600" dirty="0">
                <a:latin typeface="Alexandria" pitchFamily="2" charset="-78"/>
                <a:cs typeface="Alexandria" pitchFamily="2" charset="-78"/>
              </a:rPr>
              <a:t> تشير إلى قدرة الأفراد على مراقبة وتعديل سلوكهم بناءً على السياقات الاجتماعية والبيئية</a:t>
            </a:r>
            <a:r>
              <a:rPr lang="ar-SA" sz="1600" dirty="0" smtClean="0">
                <a:latin typeface="Alexandria" pitchFamily="2" charset="-78"/>
                <a:cs typeface="Alexandria" pitchFamily="2" charset="-78"/>
              </a:rPr>
              <a:t>. فالأفراد </a:t>
            </a:r>
            <a:r>
              <a:rPr lang="ar-SA" sz="1600" dirty="0">
                <a:latin typeface="Alexandria" pitchFamily="2" charset="-78"/>
                <a:cs typeface="Alexandria" pitchFamily="2" charset="-78"/>
              </a:rPr>
              <a:t>يختلفون في مدى قدرتهم على مراقبة سلوكياتهم وتكييفها وفقًا لمتطلبات البيئة المحيطة بهم. </a:t>
            </a:r>
          </a:p>
          <a:p>
            <a:pPr algn="r" rtl="1">
              <a:lnSpc>
                <a:spcPct val="150000"/>
              </a:lnSpc>
            </a:pPr>
            <a:r>
              <a:rPr lang="ar-SA" sz="1600" dirty="0" smtClean="0">
                <a:solidFill>
                  <a:schemeClr val="accent2">
                    <a:lumMod val="75000"/>
                  </a:schemeClr>
                </a:solidFill>
                <a:latin typeface="Alexandria" pitchFamily="2" charset="-78"/>
                <a:cs typeface="Alexandria" pitchFamily="2" charset="-78"/>
              </a:rPr>
              <a:t>ويصنف الأشخاص وفقًا </a:t>
            </a:r>
            <a:r>
              <a:rPr lang="ar-SA" sz="1600" dirty="0">
                <a:solidFill>
                  <a:schemeClr val="accent2">
                    <a:lumMod val="75000"/>
                  </a:schemeClr>
                </a:solidFill>
                <a:latin typeface="Alexandria" pitchFamily="2" charset="-78"/>
                <a:cs typeface="Alexandria" pitchFamily="2" charset="-78"/>
              </a:rPr>
              <a:t>ل</a:t>
            </a:r>
            <a:r>
              <a:rPr lang="ar-SA" sz="1600" dirty="0" smtClean="0">
                <a:solidFill>
                  <a:schemeClr val="accent2">
                    <a:lumMod val="75000"/>
                  </a:schemeClr>
                </a:solidFill>
                <a:latin typeface="Alexandria" pitchFamily="2" charset="-78"/>
                <a:cs typeface="Alexandria" pitchFamily="2" charset="-78"/>
              </a:rPr>
              <a:t>لمراقبة الذاتية:</a:t>
            </a:r>
            <a:endParaRPr lang="ar-SA" sz="1600" dirty="0">
              <a:solidFill>
                <a:schemeClr val="accent2">
                  <a:lumMod val="75000"/>
                </a:schemeClr>
              </a:solidFill>
              <a:latin typeface="Alexandria" pitchFamily="2" charset="-78"/>
              <a:cs typeface="Alexandria" pitchFamily="2" charset="-78"/>
            </a:endParaRPr>
          </a:p>
          <a:p>
            <a:pPr marL="342900" indent="-342900" algn="r" rtl="1">
              <a:lnSpc>
                <a:spcPct val="150000"/>
              </a:lnSpc>
              <a:buFont typeface="+mj-lt"/>
              <a:buAutoNum type="arabicPeriod"/>
            </a:pPr>
            <a:r>
              <a:rPr lang="ar-SA" sz="1600" dirty="0" smtClean="0">
                <a:solidFill>
                  <a:schemeClr val="accent2">
                    <a:lumMod val="75000"/>
                  </a:schemeClr>
                </a:solidFill>
                <a:latin typeface="Alexandria" pitchFamily="2" charset="-78"/>
                <a:cs typeface="Alexandria" pitchFamily="2" charset="-78"/>
              </a:rPr>
              <a:t>الأشخاص ذو المراقبة </a:t>
            </a:r>
            <a:r>
              <a:rPr lang="ar-SA" sz="1600" dirty="0">
                <a:solidFill>
                  <a:schemeClr val="accent2">
                    <a:lumMod val="75000"/>
                  </a:schemeClr>
                </a:solidFill>
                <a:latin typeface="Alexandria" pitchFamily="2" charset="-78"/>
                <a:cs typeface="Alexandria" pitchFamily="2" charset="-78"/>
              </a:rPr>
              <a:t>الذاتية العالية : </a:t>
            </a:r>
            <a:r>
              <a:rPr lang="ar-SA" sz="1600" dirty="0" smtClean="0">
                <a:latin typeface="Alexandria" pitchFamily="2" charset="-78"/>
                <a:cs typeface="Alexandria" pitchFamily="2" charset="-78"/>
              </a:rPr>
              <a:t>هم أشخاص </a:t>
            </a:r>
            <a:r>
              <a:rPr lang="ar-SA" sz="1600" dirty="0">
                <a:latin typeface="Alexandria" pitchFamily="2" charset="-78"/>
                <a:cs typeface="Alexandria" pitchFamily="2" charset="-78"/>
              </a:rPr>
              <a:t>يميلون إلى تعديل سلوكهم بشكل كبير بناءً على السياق الاجتماعي. فهم يتأثرون بشكل كبير بآراء الآخرين ويعملون على تكييف تصرفاتهم لتناسب توقعات المجتمع</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الأشخاص ذو المراقبة الذاتية </a:t>
            </a:r>
            <a:r>
              <a:rPr lang="ar-SA" sz="1600" dirty="0" smtClean="0">
                <a:solidFill>
                  <a:schemeClr val="accent2">
                    <a:lumMod val="75000"/>
                  </a:schemeClr>
                </a:solidFill>
                <a:latin typeface="Alexandria" pitchFamily="2" charset="-78"/>
                <a:cs typeface="Alexandria" pitchFamily="2" charset="-78"/>
              </a:rPr>
              <a:t>المنخفضة: </a:t>
            </a:r>
            <a:r>
              <a:rPr lang="ar-SA" sz="1600" dirty="0" smtClean="0">
                <a:latin typeface="Alexandria" pitchFamily="2" charset="-78"/>
                <a:cs typeface="Alexandria" pitchFamily="2" charset="-78"/>
              </a:rPr>
              <a:t>وهم أشخاص يكونوا أقل </a:t>
            </a:r>
            <a:r>
              <a:rPr lang="ar-SA" sz="1600" dirty="0">
                <a:latin typeface="Alexandria" pitchFamily="2" charset="-78"/>
                <a:cs typeface="Alexandria" pitchFamily="2" charset="-78"/>
              </a:rPr>
              <a:t>تأثراً </a:t>
            </a:r>
            <a:r>
              <a:rPr lang="ar-SA" sz="1600" dirty="0" smtClean="0">
                <a:latin typeface="Alexandria" pitchFamily="2" charset="-78"/>
                <a:cs typeface="Alexandria" pitchFamily="2" charset="-78"/>
              </a:rPr>
              <a:t>بالبيئة،  تأثرهم يكون </a:t>
            </a:r>
            <a:r>
              <a:rPr lang="ar-SA" sz="1600" dirty="0">
                <a:latin typeface="Alexandria" pitchFamily="2" charset="-78"/>
                <a:cs typeface="Alexandria" pitchFamily="2" charset="-78"/>
              </a:rPr>
              <a:t>بناءً على السياق. هم أكثر ميلاً للتعبير </a:t>
            </a:r>
            <a:r>
              <a:rPr lang="ar-SA" sz="1600" dirty="0" smtClean="0">
                <a:latin typeface="Alexandria" pitchFamily="2" charset="-78"/>
                <a:cs typeface="Alexandria" pitchFamily="2" charset="-78"/>
              </a:rPr>
              <a:t>عن آرائهم الشخصية، </a:t>
            </a:r>
            <a:r>
              <a:rPr lang="ar-SA" sz="1600" dirty="0">
                <a:latin typeface="Alexandria" pitchFamily="2" charset="-78"/>
                <a:cs typeface="Alexandria" pitchFamily="2" charset="-78"/>
              </a:rPr>
              <a:t>حيث يتسمون بالثبات في سلوكياتهم وعدم تأثرهم بالبيئة </a:t>
            </a:r>
            <a:r>
              <a:rPr lang="ar-SA" sz="1600" dirty="0" smtClean="0">
                <a:latin typeface="Alexandria" pitchFamily="2" charset="-78"/>
                <a:cs typeface="Alexandria" pitchFamily="2" charset="-78"/>
              </a:rPr>
              <a:t>الاجتماعية. </a:t>
            </a:r>
            <a:endParaRPr lang="ar-SA"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998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5" y="1428580"/>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3096720" y="1441315"/>
            <a:ext cx="3761280"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startAt="2"/>
            </a:pPr>
            <a:r>
              <a:rPr lang="ar-SA" b="1" dirty="0">
                <a:solidFill>
                  <a:srgbClr val="C00000"/>
                </a:solidFill>
                <a:latin typeface="Alexandria ExtraBold" pitchFamily="2" charset="-78"/>
                <a:cs typeface="Alexandria ExtraBold" pitchFamily="2" charset="-78"/>
              </a:rPr>
              <a:t>نظريات السمات الشخصية</a:t>
            </a:r>
            <a:endParaRPr lang="ar-SA" b="1" dirty="0">
              <a:solidFill>
                <a:srgbClr val="C00000"/>
              </a:solidFill>
              <a:latin typeface="Alexandria Black" pitchFamily="2" charset="-78"/>
              <a:cs typeface="Alexandria Black" pitchFamily="2" charset="-78"/>
            </a:endParaRPr>
          </a:p>
        </p:txBody>
      </p:sp>
      <p:sp>
        <p:nvSpPr>
          <p:cNvPr id="10" name="Freeform 8"/>
          <p:cNvSpPr/>
          <p:nvPr/>
        </p:nvSpPr>
        <p:spPr>
          <a:xfrm>
            <a:off x="0" y="4943958"/>
            <a:ext cx="2324746" cy="1929539"/>
          </a:xfrm>
          <a:custGeom>
            <a:avLst/>
            <a:gdLst/>
            <a:ahLst/>
            <a:cxnLst/>
            <a:rect l="l" t="t" r="r" b="b"/>
            <a:pathLst>
              <a:path w="2458780" h="2705672">
                <a:moveTo>
                  <a:pt x="0" y="0"/>
                </a:moveTo>
                <a:lnTo>
                  <a:pt x="2458780" y="0"/>
                </a:lnTo>
                <a:lnTo>
                  <a:pt x="2458780" y="2705672"/>
                </a:lnTo>
                <a:lnTo>
                  <a:pt x="0" y="2705672"/>
                </a:lnTo>
                <a:lnTo>
                  <a:pt x="0" y="0"/>
                </a:lnTo>
                <a:close/>
              </a:path>
            </a:pathLst>
          </a:custGeom>
          <a:blipFill>
            <a:blip r:embed="rId4">
              <a:extLst>
                <a:ext uri="{96DAC541-7B7A-43D3-8B79-37D633B846F1}">
                  <asvg:svgBlip xmlns:asvg="http://schemas.microsoft.com/office/drawing/2016/SVG/main" xmlns="" r:embed="rId13"/>
                </a:ext>
              </a:extLst>
            </a:blip>
            <a:stretch>
              <a:fillRect/>
            </a:stretch>
          </a:blipFill>
        </p:spPr>
      </p:sp>
    </p:spTree>
    <p:extLst>
      <p:ext uri="{BB962C8B-B14F-4D97-AF65-F5344CB8AC3E}">
        <p14:creationId xmlns:p14="http://schemas.microsoft.com/office/powerpoint/2010/main" val="29570732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54005" y="1934349"/>
            <a:ext cx="9540864" cy="4235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54005" y="10299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4005" y="2014871"/>
            <a:ext cx="9397172" cy="4154984"/>
          </a:xfrm>
          <a:prstGeom prst="rect">
            <a:avLst/>
          </a:prstGeom>
          <a:noFill/>
        </p:spPr>
        <p:txBody>
          <a:bodyPr wrap="square" rtlCol="0">
            <a:spAutoFit/>
          </a:bodyPr>
          <a:lstStyle/>
          <a:p>
            <a:pPr algn="r" rtl="1">
              <a:lnSpc>
                <a:spcPct val="150000"/>
              </a:lnSpc>
            </a:pPr>
            <a:r>
              <a:rPr lang="ar-SA" sz="1600" dirty="0" smtClean="0">
                <a:solidFill>
                  <a:srgbClr val="0070C0"/>
                </a:solidFill>
                <a:latin typeface="Alexandria" pitchFamily="2" charset="-78"/>
                <a:cs typeface="Alexandria" pitchFamily="2" charset="-78"/>
              </a:rPr>
              <a:t>كيف </a:t>
            </a:r>
            <a:r>
              <a:rPr lang="ar-SA" sz="1600" dirty="0">
                <a:solidFill>
                  <a:srgbClr val="0070C0"/>
                </a:solidFill>
                <a:latin typeface="Alexandria" pitchFamily="2" charset="-78"/>
                <a:cs typeface="Alexandria" pitchFamily="2" charset="-78"/>
              </a:rPr>
              <a:t>تؤثر المراقبة الذاتية على سلوك المستهلك؟</a:t>
            </a:r>
          </a:p>
          <a:p>
            <a:pPr marL="285750" indent="-285750" algn="r" rtl="1">
              <a:lnSpc>
                <a:spcPct val="150000"/>
              </a:lnSpc>
              <a:buFont typeface="Wingdings" panose="05000000000000000000" pitchFamily="2" charset="2"/>
              <a:buChar char="q"/>
            </a:pPr>
            <a:r>
              <a:rPr lang="ar-SA" sz="1600" dirty="0">
                <a:latin typeface="Alexandria" pitchFamily="2" charset="-78"/>
                <a:cs typeface="Alexandria" pitchFamily="2" charset="-78"/>
              </a:rPr>
              <a:t>المستهلكون ذوو المراقبة الذاتية العالية يميلون إلى شراء المنتجات التي تتماشى مع الاتجاهات السائدة وتوصيات الأقران، مما يجعلهم يفضلون العلامات التجارية المعروفة. كما أنهم يستجيبون للإعلانات التي تستهدف المشاعر والتصورات </a:t>
            </a:r>
            <a:r>
              <a:rPr lang="ar-SA" sz="1600" dirty="0" smtClean="0">
                <a:latin typeface="Alexandria" pitchFamily="2" charset="-78"/>
                <a:cs typeface="Alexandria" pitchFamily="2" charset="-78"/>
              </a:rPr>
              <a:t>الاجتماعية. كما يكونوا أكثر ولاءً </a:t>
            </a:r>
            <a:r>
              <a:rPr lang="ar-SA" sz="1600" dirty="0">
                <a:latin typeface="Alexandria" pitchFamily="2" charset="-78"/>
                <a:cs typeface="Alexandria" pitchFamily="2" charset="-78"/>
              </a:rPr>
              <a:t>للعلامات التجارية التي تعزز صورتهم الاجتماعية</a:t>
            </a:r>
            <a:endParaRPr lang="ar-SA" sz="16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600" dirty="0" smtClean="0">
                <a:latin typeface="Alexandria" pitchFamily="2" charset="-78"/>
                <a:cs typeface="Alexandria" pitchFamily="2" charset="-78"/>
              </a:rPr>
              <a:t> المستهلكون </a:t>
            </a:r>
            <a:r>
              <a:rPr lang="ar-SA" sz="1600" dirty="0">
                <a:latin typeface="Alexandria" pitchFamily="2" charset="-78"/>
                <a:cs typeface="Alexandria" pitchFamily="2" charset="-78"/>
              </a:rPr>
              <a:t>ذو المراقبة المنخفضة يركزون على الاتساق بين ما يدعيه الإعلان أن يقدمه المنتج وما يقدمه المنتج بالفعل. هذا يعني أنهم أكثر حساسية </a:t>
            </a:r>
            <a:r>
              <a:rPr lang="ar-SA" sz="1600" dirty="0" smtClean="0">
                <a:latin typeface="Alexandria" pitchFamily="2" charset="-78"/>
                <a:cs typeface="Alexandria" pitchFamily="2" charset="-78"/>
              </a:rPr>
              <a:t>للفجوة </a:t>
            </a:r>
            <a:r>
              <a:rPr lang="ar-SA" sz="1600" dirty="0">
                <a:latin typeface="Alexandria" pitchFamily="2" charset="-78"/>
                <a:cs typeface="Alexandria" pitchFamily="2" charset="-78"/>
              </a:rPr>
              <a:t>بين </a:t>
            </a:r>
            <a:r>
              <a:rPr lang="ar-SA" sz="1600" u="sng" dirty="0">
                <a:latin typeface="Alexandria" pitchFamily="2" charset="-78"/>
                <a:cs typeface="Alexandria" pitchFamily="2" charset="-78"/>
              </a:rPr>
              <a:t>ما يُعلن عنه المنتج وما يقدمه </a:t>
            </a:r>
            <a:r>
              <a:rPr lang="ar-SA" sz="1600" dirty="0">
                <a:latin typeface="Alexandria" pitchFamily="2" charset="-78"/>
                <a:cs typeface="Alexandria" pitchFamily="2" charset="-78"/>
              </a:rPr>
              <a:t>فعليًا، هذا يجعل الشركات بحاجة إلى تقديم معلومات دقيقة وصادقة حول منتجاتها لضمان </a:t>
            </a:r>
            <a:r>
              <a:rPr lang="ar-SA" sz="1600" dirty="0" smtClean="0">
                <a:latin typeface="Alexandria" pitchFamily="2" charset="-78"/>
                <a:cs typeface="Alexandria" pitchFamily="2" charset="-78"/>
              </a:rPr>
              <a:t>رضاهم.</a:t>
            </a:r>
          </a:p>
          <a:p>
            <a:pPr marL="285750" indent="-285750" algn="r" rtl="1">
              <a:lnSpc>
                <a:spcPct val="150000"/>
              </a:lnSpc>
              <a:buFont typeface="Wingdings" panose="05000000000000000000" pitchFamily="2" charset="2"/>
              <a:buChar char="q"/>
            </a:pPr>
            <a:r>
              <a:rPr lang="ar-SA" sz="1600" dirty="0" smtClean="0">
                <a:latin typeface="Alexandria" pitchFamily="2" charset="-78"/>
                <a:cs typeface="Alexandria" pitchFamily="2" charset="-78"/>
              </a:rPr>
              <a:t>تؤثر </a:t>
            </a:r>
            <a:r>
              <a:rPr lang="ar-SA" sz="1600" dirty="0">
                <a:latin typeface="Alexandria" pitchFamily="2" charset="-78"/>
                <a:cs typeface="Alexandria" pitchFamily="2" charset="-78"/>
              </a:rPr>
              <a:t>الحالة </a:t>
            </a:r>
            <a:r>
              <a:rPr lang="ar-SA" sz="1600" dirty="0" smtClean="0">
                <a:latin typeface="Alexandria" pitchFamily="2" charset="-78"/>
                <a:cs typeface="Alexandria" pitchFamily="2" charset="-78"/>
              </a:rPr>
              <a:t>النفسية للمستهلكين، </a:t>
            </a:r>
            <a:r>
              <a:rPr lang="ar-SA" sz="1600" dirty="0">
                <a:latin typeface="Alexandria" pitchFamily="2" charset="-78"/>
                <a:cs typeface="Alexandria" pitchFamily="2" charset="-78"/>
              </a:rPr>
              <a:t>مثل المزاج والضغط الاجتماعي، على </a:t>
            </a:r>
            <a:r>
              <a:rPr lang="ar-SA" sz="1600" dirty="0" smtClean="0">
                <a:latin typeface="Alexandria" pitchFamily="2" charset="-78"/>
                <a:cs typeface="Alexandria" pitchFamily="2" charset="-78"/>
              </a:rPr>
              <a:t>قراراتهم الشرائية؛ </a:t>
            </a:r>
            <a:r>
              <a:rPr lang="ar-SA" sz="1600" dirty="0">
                <a:latin typeface="Alexandria" pitchFamily="2" charset="-78"/>
                <a:cs typeface="Alexandria" pitchFamily="2" charset="-78"/>
              </a:rPr>
              <a:t>حيث إن الأشخاص الذين يشعرون بالراحة والثقة في بيئة اجتماعية معينة يكونون أكثر استعدادًا لإنفاق المال وشراء منتجات جديدة</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998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5" y="1428580"/>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3096720" y="1441315"/>
            <a:ext cx="3761280"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startAt="2"/>
            </a:pPr>
            <a:r>
              <a:rPr lang="ar-SA" b="1" dirty="0">
                <a:solidFill>
                  <a:srgbClr val="C00000"/>
                </a:solidFill>
                <a:latin typeface="Alexandria ExtraBold" pitchFamily="2" charset="-78"/>
                <a:cs typeface="Alexandria ExtraBold" pitchFamily="2" charset="-78"/>
              </a:rPr>
              <a:t>نظريات السمات الشخصية</a:t>
            </a:r>
            <a:endParaRPr lang="ar-SA" b="1" dirty="0">
              <a:solidFill>
                <a:srgbClr val="C00000"/>
              </a:solidFill>
              <a:latin typeface="Alexandria Black" pitchFamily="2" charset="-78"/>
              <a:cs typeface="Alexandria Black" pitchFamily="2" charset="-78"/>
            </a:endParaRPr>
          </a:p>
        </p:txBody>
      </p:sp>
      <p:sp>
        <p:nvSpPr>
          <p:cNvPr id="10" name="Freeform 2"/>
          <p:cNvSpPr/>
          <p:nvPr/>
        </p:nvSpPr>
        <p:spPr>
          <a:xfrm>
            <a:off x="-329610" y="5238427"/>
            <a:ext cx="2762843" cy="1835787"/>
          </a:xfrm>
          <a:custGeom>
            <a:avLst/>
            <a:gdLst/>
            <a:ahLst/>
            <a:cxnLst/>
            <a:rect l="l" t="t" r="r" b="b"/>
            <a:pathLst>
              <a:path w="3741838" h="2492999">
                <a:moveTo>
                  <a:pt x="0" y="0"/>
                </a:moveTo>
                <a:lnTo>
                  <a:pt x="3741838" y="0"/>
                </a:lnTo>
                <a:lnTo>
                  <a:pt x="3741838" y="2492999"/>
                </a:lnTo>
                <a:lnTo>
                  <a:pt x="0" y="2492999"/>
                </a:lnTo>
                <a:lnTo>
                  <a:pt x="0" y="0"/>
                </a:lnTo>
                <a:close/>
              </a:path>
            </a:pathLst>
          </a:custGeom>
          <a:blipFill>
            <a:blip r:embed="rId4"/>
            <a:stretch>
              <a:fillRect/>
            </a:stretch>
          </a:blipFill>
        </p:spPr>
      </p:sp>
    </p:spTree>
    <p:extLst>
      <p:ext uri="{BB962C8B-B14F-4D97-AF65-F5344CB8AC3E}">
        <p14:creationId xmlns:p14="http://schemas.microsoft.com/office/powerpoint/2010/main" val="35441040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2026" y="1920281"/>
            <a:ext cx="10367888" cy="43723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54005" y="10299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66094" y="2095259"/>
            <a:ext cx="10297551" cy="4178067"/>
          </a:xfrm>
          <a:prstGeom prst="rect">
            <a:avLst/>
          </a:prstGeom>
          <a:noFill/>
        </p:spPr>
        <p:txBody>
          <a:bodyPr wrap="square" rtlCol="0">
            <a:spAutoFit/>
          </a:bodyPr>
          <a:lstStyle/>
          <a:p>
            <a:pPr marL="342900" indent="-342900" algn="r" rtl="1">
              <a:lnSpc>
                <a:spcPct val="150000"/>
              </a:lnSpc>
              <a:buFont typeface="+mj-lt"/>
              <a:buAutoNum type="arabicPeriod" startAt="3"/>
            </a:pPr>
            <a:r>
              <a:rPr lang="ar-SA" sz="1700" dirty="0" smtClean="0">
                <a:solidFill>
                  <a:srgbClr val="0070C0"/>
                </a:solidFill>
                <a:latin typeface="Alexandria" pitchFamily="2" charset="-78"/>
                <a:cs typeface="Alexandria" pitchFamily="2" charset="-78"/>
              </a:rPr>
              <a:t>الحاجة إلى التفكير </a:t>
            </a:r>
            <a:r>
              <a:rPr lang="en-US" sz="1700" dirty="0" smtClean="0">
                <a:solidFill>
                  <a:srgbClr val="0070C0"/>
                </a:solidFill>
                <a:latin typeface="Alexandria" pitchFamily="2" charset="-78"/>
                <a:cs typeface="Alexandria" pitchFamily="2" charset="-78"/>
              </a:rPr>
              <a:t>Need to cognition</a:t>
            </a:r>
            <a:r>
              <a:rPr lang="ar-SA" sz="1700" dirty="0" smtClean="0">
                <a:latin typeface="Alexandria" pitchFamily="2" charset="-78"/>
                <a:cs typeface="Alexandria" pitchFamily="2" charset="-78"/>
              </a:rPr>
              <a:t>:</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يشير </a:t>
            </a:r>
            <a:r>
              <a:rPr lang="ar-SA" sz="1600" dirty="0">
                <a:latin typeface="Alexandria" pitchFamily="2" charset="-78"/>
                <a:cs typeface="Alexandria" pitchFamily="2" charset="-78"/>
              </a:rPr>
              <a:t>إلى الاستعداد الشخصي للانخراط في التفكير </a:t>
            </a:r>
            <a:r>
              <a:rPr lang="ar-SA" sz="1600" dirty="0" smtClean="0">
                <a:latin typeface="Alexandria" pitchFamily="2" charset="-78"/>
                <a:cs typeface="Alexandria" pitchFamily="2" charset="-78"/>
              </a:rPr>
              <a:t>المعرفي. الأفراد </a:t>
            </a:r>
            <a:r>
              <a:rPr lang="ar-SA" sz="1600" dirty="0">
                <a:latin typeface="Alexandria" pitchFamily="2" charset="-78"/>
                <a:cs typeface="Alexandria" pitchFamily="2" charset="-78"/>
              </a:rPr>
              <a:t>الذين يمتلكون مستوى عالٍ من الحاجة إلى التفكير يميلون إلى تحليل المعلومات بشكل </a:t>
            </a:r>
            <a:r>
              <a:rPr lang="ar-SA" sz="1600" dirty="0" smtClean="0">
                <a:latin typeface="Alexandria" pitchFamily="2" charset="-78"/>
                <a:cs typeface="Alexandria" pitchFamily="2" charset="-78"/>
              </a:rPr>
              <a:t>أعمق، بينما </a:t>
            </a:r>
            <a:r>
              <a:rPr lang="ar-SA" sz="1600" dirty="0">
                <a:latin typeface="Alexandria" pitchFamily="2" charset="-78"/>
                <a:cs typeface="Alexandria" pitchFamily="2" charset="-78"/>
              </a:rPr>
              <a:t>أولئك الذين يمتلكون مستوى </a:t>
            </a:r>
            <a:r>
              <a:rPr lang="ar-SA" sz="1600" dirty="0" smtClean="0">
                <a:latin typeface="Alexandria" pitchFamily="2" charset="-78"/>
                <a:cs typeface="Alexandria" pitchFamily="2" charset="-78"/>
              </a:rPr>
              <a:t>منخفض من التفكير </a:t>
            </a:r>
            <a:r>
              <a:rPr lang="ar-SA" sz="1600" dirty="0">
                <a:latin typeface="Alexandria" pitchFamily="2" charset="-78"/>
                <a:cs typeface="Alexandria" pitchFamily="2" charset="-78"/>
              </a:rPr>
              <a:t>يميلون إلى اتخاذ القرارات بناءً على الانطباعات </a:t>
            </a:r>
            <a:r>
              <a:rPr lang="ar-SA" sz="1600" dirty="0" smtClean="0">
                <a:latin typeface="Alexandria" pitchFamily="2" charset="-78"/>
                <a:cs typeface="Alexandria" pitchFamily="2" charset="-78"/>
              </a:rPr>
              <a:t>السريعة.</a:t>
            </a:r>
            <a:endParaRPr lang="ar-SA" sz="1600" dirty="0">
              <a:latin typeface="Alexandria" pitchFamily="2" charset="-78"/>
              <a:cs typeface="Alexandria" pitchFamily="2" charset="-78"/>
            </a:endParaRPr>
          </a:p>
          <a:p>
            <a:pPr algn="r" rtl="1">
              <a:lnSpc>
                <a:spcPct val="150000"/>
              </a:lnSpc>
            </a:pPr>
            <a:r>
              <a:rPr lang="ar-SA" sz="1600" dirty="0" smtClean="0">
                <a:solidFill>
                  <a:srgbClr val="880002"/>
                </a:solidFill>
                <a:latin typeface="Alexandria" pitchFamily="2" charset="-78"/>
                <a:cs typeface="Alexandria" pitchFamily="2" charset="-78"/>
              </a:rPr>
              <a:t> تؤثر </a:t>
            </a:r>
            <a:r>
              <a:rPr lang="ar-SA" sz="1600" dirty="0">
                <a:solidFill>
                  <a:srgbClr val="880002"/>
                </a:solidFill>
                <a:latin typeface="Alexandria" pitchFamily="2" charset="-78"/>
                <a:cs typeface="Alexandria" pitchFamily="2" charset="-78"/>
              </a:rPr>
              <a:t>الحاجة إلى التفكير بشكل كبير على سلوك المستهلك وقرارات </a:t>
            </a:r>
            <a:r>
              <a:rPr lang="ar-SA" sz="1600" dirty="0" smtClean="0">
                <a:solidFill>
                  <a:srgbClr val="880002"/>
                </a:solidFill>
                <a:latin typeface="Alexandria" pitchFamily="2" charset="-78"/>
                <a:cs typeface="Alexandria" pitchFamily="2" charset="-78"/>
              </a:rPr>
              <a:t>الشراء</a:t>
            </a:r>
            <a:r>
              <a:rPr lang="ar-SA" sz="1600" dirty="0">
                <a:solidFill>
                  <a:srgbClr val="880002"/>
                </a:solidFill>
                <a:latin typeface="Alexandria" pitchFamily="2" charset="-78"/>
                <a:cs typeface="Alexandria" pitchFamily="2" charset="-78"/>
              </a:rPr>
              <a:t>:</a:t>
            </a:r>
            <a:r>
              <a:rPr lang="ar-SA" sz="1600" dirty="0" smtClean="0">
                <a:solidFill>
                  <a:srgbClr val="880002"/>
                </a:solidFill>
                <a:latin typeface="Alexandria" pitchFamily="2" charset="-78"/>
                <a:cs typeface="Alexandria" pitchFamily="2" charset="-78"/>
              </a:rPr>
              <a:t> </a:t>
            </a:r>
          </a:p>
          <a:p>
            <a:pPr marL="285750" indent="-285750" algn="r" rtl="1">
              <a:lnSpc>
                <a:spcPct val="150000"/>
              </a:lnSpc>
              <a:buFont typeface="Wingdings" panose="05000000000000000000" pitchFamily="2" charset="2"/>
              <a:buChar char="q"/>
            </a:pPr>
            <a:r>
              <a:rPr lang="ar-SA" sz="1600" dirty="0" smtClean="0">
                <a:solidFill>
                  <a:schemeClr val="accent2">
                    <a:lumMod val="75000"/>
                  </a:schemeClr>
                </a:solidFill>
                <a:latin typeface="Alexandria" pitchFamily="2" charset="-78"/>
                <a:cs typeface="Alexandria" pitchFamily="2" charset="-78"/>
              </a:rPr>
              <a:t>المستهلكون </a:t>
            </a:r>
            <a:r>
              <a:rPr lang="ar-SA" sz="1600" dirty="0">
                <a:solidFill>
                  <a:schemeClr val="accent2">
                    <a:lumMod val="75000"/>
                  </a:schemeClr>
                </a:solidFill>
                <a:latin typeface="Alexandria" pitchFamily="2" charset="-78"/>
                <a:cs typeface="Alexandria" pitchFamily="2" charset="-78"/>
              </a:rPr>
              <a:t>ذوو الحاجة العالية للتفكير </a:t>
            </a:r>
            <a:r>
              <a:rPr lang="ar-SA" sz="1600" dirty="0">
                <a:latin typeface="Alexandria" pitchFamily="2" charset="-78"/>
                <a:cs typeface="Alexandria" pitchFamily="2" charset="-78"/>
              </a:rPr>
              <a:t>يميلون إلى البحث عن معلومات إضافية، مثل قراءة المراجعات ومقارنة الأسعار، مما يساعدهم على اتخاذ قرارات </a:t>
            </a:r>
            <a:r>
              <a:rPr lang="ar-SA" sz="1600" dirty="0" smtClean="0">
                <a:latin typeface="Alexandria" pitchFamily="2" charset="-78"/>
                <a:cs typeface="Alexandria" pitchFamily="2" charset="-78"/>
              </a:rPr>
              <a:t>مدروسة</a:t>
            </a:r>
            <a:r>
              <a:rPr lang="ar-SA" sz="1600" dirty="0">
                <a:latin typeface="Alexandria" pitchFamily="2" charset="-78"/>
                <a:cs typeface="Alexandria" pitchFamily="2" charset="-78"/>
              </a:rPr>
              <a:t>. كما يقومون بتقييم الإعلانات بشكل نقدي، مما يجعلهم أقل عرضة للتأثر بالرسائل السطحية</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هذا التحليل العميق </a:t>
            </a:r>
            <a:r>
              <a:rPr lang="ar-SA" sz="1600" dirty="0" smtClean="0">
                <a:latin typeface="Alexandria" pitchFamily="2" charset="-78"/>
                <a:cs typeface="Alexandria" pitchFamily="2" charset="-78"/>
              </a:rPr>
              <a:t>يؤدي </a:t>
            </a:r>
            <a:r>
              <a:rPr lang="ar-SA" sz="1600" dirty="0">
                <a:latin typeface="Alexandria" pitchFamily="2" charset="-78"/>
                <a:cs typeface="Alexandria" pitchFamily="2" charset="-78"/>
              </a:rPr>
              <a:t>إلى ولاء أكبر للعلامات التجارية التي تلبي </a:t>
            </a:r>
            <a:r>
              <a:rPr lang="ar-SA" sz="1600" dirty="0" smtClean="0">
                <a:latin typeface="Alexandria" pitchFamily="2" charset="-78"/>
                <a:cs typeface="Alexandria" pitchFamily="2" charset="-78"/>
              </a:rPr>
              <a:t>توقعاتهم.</a:t>
            </a:r>
          </a:p>
          <a:p>
            <a:pPr marL="285750" indent="-285750" algn="r" rtl="1">
              <a:lnSpc>
                <a:spcPct val="150000"/>
              </a:lnSpc>
              <a:buFont typeface="Wingdings" panose="05000000000000000000" pitchFamily="2" charset="2"/>
              <a:buChar char="q"/>
            </a:pPr>
            <a:r>
              <a:rPr lang="ar-SA" sz="1600" dirty="0" smtClean="0">
                <a:solidFill>
                  <a:schemeClr val="accent2">
                    <a:lumMod val="75000"/>
                  </a:schemeClr>
                </a:solidFill>
                <a:latin typeface="Alexandria" pitchFamily="2" charset="-78"/>
                <a:cs typeface="Alexandria" pitchFamily="2" charset="-78"/>
              </a:rPr>
              <a:t>المستهلكون </a:t>
            </a:r>
            <a:r>
              <a:rPr lang="ar-SA" sz="1600" dirty="0">
                <a:solidFill>
                  <a:schemeClr val="accent2">
                    <a:lumMod val="75000"/>
                  </a:schemeClr>
                </a:solidFill>
                <a:latin typeface="Alexandria" pitchFamily="2" charset="-78"/>
                <a:cs typeface="Alexandria" pitchFamily="2" charset="-78"/>
              </a:rPr>
              <a:t>ذوو الحاجة المنخفضة للتفكير </a:t>
            </a:r>
            <a:r>
              <a:rPr lang="ar-SA" sz="1600" dirty="0">
                <a:latin typeface="Alexandria" pitchFamily="2" charset="-78"/>
                <a:cs typeface="Alexandria" pitchFamily="2" charset="-78"/>
              </a:rPr>
              <a:t>يستجيبون بشكل أقل للمعلومات المعقدة، مما يؤثر سلبًا على فعالية الحملات الإعلانية التي تعتمد على التفاصيل العميقة. يفضلون الإعلانات البصرية الجذابة، </a:t>
            </a:r>
            <a:r>
              <a:rPr lang="ar-SA" sz="1600" dirty="0" smtClean="0">
                <a:latin typeface="Alexandria" pitchFamily="2" charset="-78"/>
                <a:cs typeface="Alexandria" pitchFamily="2" charset="-78"/>
              </a:rPr>
              <a:t>ويتشكل </a:t>
            </a:r>
            <a:r>
              <a:rPr lang="ar-SA" sz="1600" dirty="0">
                <a:latin typeface="Alexandria" pitchFamily="2" charset="-78"/>
                <a:cs typeface="Alexandria" pitchFamily="2" charset="-78"/>
              </a:rPr>
              <a:t>انطباعهم عن العلامات التجارية بناءً على الجاذبية المرئية بدلاً من جودة المنتج. نتيجة لذلك، قد يكونون أكثر عرضة للتأثيرات الاجتماعية والتحيزات في اتخاذ القرار</a:t>
            </a:r>
            <a:r>
              <a:rPr lang="ar-SA" sz="1600" dirty="0"/>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998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5" y="1428580"/>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3096720" y="1441315"/>
            <a:ext cx="3761280"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startAt="2"/>
            </a:pPr>
            <a:r>
              <a:rPr lang="ar-SA" b="1" dirty="0">
                <a:solidFill>
                  <a:srgbClr val="C00000"/>
                </a:solidFill>
                <a:latin typeface="Alexandria ExtraBold" pitchFamily="2" charset="-78"/>
                <a:cs typeface="Alexandria ExtraBold" pitchFamily="2" charset="-78"/>
              </a:rPr>
              <a:t>نظريات السمات الشخصية</a:t>
            </a:r>
            <a:endParaRPr lang="ar-SA" b="1" dirty="0">
              <a:solidFill>
                <a:srgbClr val="C00000"/>
              </a:solidFill>
              <a:latin typeface="Alexandria Black" pitchFamily="2" charset="-78"/>
              <a:cs typeface="Alexandria Black" pitchFamily="2" charset="-78"/>
            </a:endParaRPr>
          </a:p>
        </p:txBody>
      </p:sp>
      <p:pic>
        <p:nvPicPr>
          <p:cNvPr id="14" name="Picture 13"/>
          <p:cNvPicPr>
            <a:picLocks noChangeAspect="1"/>
          </p:cNvPicPr>
          <p:nvPr/>
        </p:nvPicPr>
        <p:blipFill rotWithShape="1">
          <a:blip r:embed="rId4">
            <a:extLst>
              <a:ext uri="{28A0092B-C50C-407E-A947-70E740481C1C}">
                <a14:useLocalDpi xmlns:a14="http://schemas.microsoft.com/office/drawing/2010/main" val="0"/>
              </a:ext>
            </a:extLst>
          </a:blip>
          <a:srcRect l="31172" t="71250" r="40234" b="1250"/>
          <a:stretch/>
        </p:blipFill>
        <p:spPr>
          <a:xfrm>
            <a:off x="0" y="5036949"/>
            <a:ext cx="1660622" cy="1821051"/>
          </a:xfrm>
          <a:prstGeom prst="rect">
            <a:avLst/>
          </a:prstGeom>
        </p:spPr>
      </p:pic>
    </p:spTree>
    <p:extLst>
      <p:ext uri="{BB962C8B-B14F-4D97-AF65-F5344CB8AC3E}">
        <p14:creationId xmlns:p14="http://schemas.microsoft.com/office/powerpoint/2010/main" val="6811796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938165" y="1428580"/>
            <a:ext cx="4855338"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startAt="3"/>
            </a:pPr>
            <a:r>
              <a:rPr lang="ar-SA" b="1" dirty="0" smtClean="0">
                <a:solidFill>
                  <a:srgbClr val="C00000"/>
                </a:solidFill>
                <a:latin typeface="Alexandria ExtraBold" pitchFamily="2" charset="-78"/>
                <a:cs typeface="Alexandria ExtraBold" pitchFamily="2" charset="-78"/>
              </a:rPr>
              <a:t>تتبع السلوكيات </a:t>
            </a:r>
            <a:r>
              <a:rPr lang="en-US" b="1" dirty="0" smtClean="0">
                <a:solidFill>
                  <a:srgbClr val="C00000"/>
                </a:solidFill>
                <a:latin typeface="Alexandria ExtraBold" pitchFamily="2" charset="-78"/>
                <a:cs typeface="Alexandria ExtraBold" pitchFamily="2" charset="-78"/>
              </a:rPr>
              <a:t>Profile Photoprints</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8275" y="1920281"/>
            <a:ext cx="10205715" cy="43723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54005" y="10299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47155" y="2079436"/>
            <a:ext cx="10005533" cy="4178067"/>
          </a:xfrm>
          <a:prstGeom prst="rect">
            <a:avLst/>
          </a:prstGeom>
          <a:noFill/>
        </p:spPr>
        <p:txBody>
          <a:bodyPr wrap="square" rtlCol="0">
            <a:spAutoFit/>
          </a:bodyPr>
          <a:lstStyle/>
          <a:p>
            <a:pPr algn="r" rtl="1">
              <a:lnSpc>
                <a:spcPct val="150000"/>
              </a:lnSpc>
            </a:pPr>
            <a:r>
              <a:rPr lang="ar-SA" sz="1700" dirty="0" smtClean="0">
                <a:solidFill>
                  <a:srgbClr val="0070C0"/>
                </a:solidFill>
                <a:latin typeface="Alexandria" pitchFamily="2" charset="-78"/>
                <a:cs typeface="Alexandria" pitchFamily="2" charset="-78"/>
              </a:rPr>
              <a:t>تتبع السلوكيات:</a:t>
            </a:r>
            <a:r>
              <a:rPr lang="ar-SA" sz="1700" dirty="0" smtClean="0">
                <a:latin typeface="Alexandria" pitchFamily="2" charset="-78"/>
                <a:cs typeface="Alexandria" pitchFamily="2" charset="-78"/>
              </a:rPr>
              <a:t> </a:t>
            </a:r>
            <a:r>
              <a:rPr lang="ar-SA" sz="1600" dirty="0">
                <a:latin typeface="Alexandria" pitchFamily="2" charset="-78"/>
                <a:cs typeface="Alexandria" pitchFamily="2" charset="-78"/>
              </a:rPr>
              <a:t>هو عملية تتبع وتحليل سلوكيات وتوجهات المستهلكين بناءً على سماتهم </a:t>
            </a:r>
            <a:r>
              <a:rPr lang="ar-SA" sz="1600" dirty="0" smtClean="0">
                <a:latin typeface="Alexandria" pitchFamily="2" charset="-78"/>
                <a:cs typeface="Alexandria" pitchFamily="2" charset="-78"/>
              </a:rPr>
              <a:t>واهتماماتهم وتفاعلهم </a:t>
            </a:r>
            <a:r>
              <a:rPr lang="ar-SA" sz="1600" dirty="0">
                <a:latin typeface="Alexandria" pitchFamily="2" charset="-78"/>
                <a:cs typeface="Alexandria" pitchFamily="2" charset="-78"/>
              </a:rPr>
              <a:t>على منصات التواصل </a:t>
            </a:r>
            <a:r>
              <a:rPr lang="ar-SA" sz="1600" dirty="0" smtClean="0">
                <a:latin typeface="Alexandria" pitchFamily="2" charset="-78"/>
                <a:cs typeface="Alexandria" pitchFamily="2" charset="-78"/>
              </a:rPr>
              <a:t>الاجتماعي،وتشمل</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الحالة الاجتماعية، </a:t>
            </a:r>
            <a:r>
              <a:rPr lang="ar-SA" sz="1600" dirty="0" smtClean="0">
                <a:latin typeface="Alexandria" pitchFamily="2" charset="-78"/>
                <a:cs typeface="Alexandria" pitchFamily="2" charset="-78"/>
              </a:rPr>
              <a:t>وعدد </a:t>
            </a:r>
            <a:r>
              <a:rPr lang="ar-SA" sz="1600" dirty="0">
                <a:latin typeface="Alexandria" pitchFamily="2" charset="-78"/>
                <a:cs typeface="Alexandria" pitchFamily="2" charset="-78"/>
              </a:rPr>
              <a:t>الأصدقاء، و</a:t>
            </a:r>
            <a:r>
              <a:rPr lang="ar-SA" sz="1600" dirty="0" smtClean="0">
                <a:latin typeface="Alexandria" pitchFamily="2" charset="-78"/>
                <a:cs typeface="Alexandria" pitchFamily="2" charset="-78"/>
              </a:rPr>
              <a:t>الإعجابات</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والتعليقات</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والمشاركات</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والصور</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والمجموعات المشترك بها، بالإضافة إلى الصفحات </a:t>
            </a:r>
            <a:r>
              <a:rPr lang="ar-SA" sz="1600" dirty="0">
                <a:latin typeface="Alexandria" pitchFamily="2" charset="-78"/>
                <a:cs typeface="Alexandria" pitchFamily="2" charset="-78"/>
              </a:rPr>
              <a:t>التي يتابعها المستخدم</a:t>
            </a:r>
            <a:r>
              <a:rPr lang="ar-SA" sz="1600" dirty="0" smtClean="0">
                <a:latin typeface="Alexandria" pitchFamily="2" charset="-78"/>
                <a:cs typeface="Alexandria" pitchFamily="2" charset="-78"/>
              </a:rPr>
              <a:t>.</a:t>
            </a:r>
          </a:p>
          <a:p>
            <a:pPr algn="r" rtl="1">
              <a:lnSpc>
                <a:spcPct val="150000"/>
              </a:lnSpc>
            </a:pPr>
            <a:r>
              <a:rPr lang="ar-SA" sz="1600" dirty="0" smtClean="0">
                <a:solidFill>
                  <a:schemeClr val="accent2">
                    <a:lumMod val="75000"/>
                  </a:schemeClr>
                </a:solidFill>
                <a:latin typeface="Alexandria" pitchFamily="2" charset="-78"/>
                <a:cs typeface="Alexandria" pitchFamily="2" charset="-78"/>
              </a:rPr>
              <a:t>أدوات التحليل: </a:t>
            </a:r>
            <a:r>
              <a:rPr lang="ar-SA" sz="1600" dirty="0" smtClean="0">
                <a:latin typeface="Alexandria" pitchFamily="2" charset="-78"/>
                <a:cs typeface="Alexandria" pitchFamily="2" charset="-78"/>
              </a:rPr>
              <a:t>يتم استخدام برامج وتطبيقات </a:t>
            </a:r>
            <a:r>
              <a:rPr lang="ar-SA" sz="1600" dirty="0">
                <a:latin typeface="Alexandria" pitchFamily="2" charset="-78"/>
                <a:cs typeface="Alexandria" pitchFamily="2" charset="-78"/>
              </a:rPr>
              <a:t>متخصصة لتحليل السمات الشخصية لحسابات منصات التواصل الاجتماعي </a:t>
            </a:r>
            <a:r>
              <a:rPr lang="ar-SA" sz="1600" dirty="0" smtClean="0">
                <a:latin typeface="Alexandria" pitchFamily="2" charset="-78"/>
                <a:cs typeface="Alexandria" pitchFamily="2" charset="-78"/>
              </a:rPr>
              <a:t>مثل موقع: </a:t>
            </a:r>
            <a:r>
              <a:rPr lang="en-US" sz="1600" dirty="0">
                <a:latin typeface="Alexandria" pitchFamily="2" charset="-78"/>
                <a:cs typeface="Alexandria" pitchFamily="2" charset="-78"/>
              </a:rPr>
              <a:t>Analyzewords.com</a:t>
            </a:r>
            <a:r>
              <a:rPr lang="ar-SA" sz="1600" dirty="0" smtClean="0">
                <a:latin typeface="Alexandria" pitchFamily="2" charset="-78"/>
                <a:cs typeface="Alexandria" pitchFamily="2" charset="-78"/>
              </a:rPr>
              <a:t>.</a:t>
            </a:r>
          </a:p>
          <a:p>
            <a:pPr algn="r" rtl="1">
              <a:lnSpc>
                <a:spcPct val="150000"/>
              </a:lnSpc>
            </a:pPr>
            <a:r>
              <a:rPr lang="ar-SA" sz="1600" dirty="0" smtClean="0">
                <a:latin typeface="Alexandria" pitchFamily="2" charset="-78"/>
                <a:cs typeface="Alexandria" pitchFamily="2" charset="-78"/>
              </a:rPr>
              <a:t> </a:t>
            </a:r>
            <a:r>
              <a:rPr lang="ar-SA" sz="1600" dirty="0">
                <a:solidFill>
                  <a:srgbClr val="0070C0"/>
                </a:solidFill>
                <a:latin typeface="Alexandria" pitchFamily="2" charset="-78"/>
                <a:cs typeface="Alexandria" pitchFamily="2" charset="-78"/>
              </a:rPr>
              <a:t>أنواع الكلمات المستخدمة في التحليل</a:t>
            </a:r>
            <a:r>
              <a:rPr lang="ar-SA" sz="1600" dirty="0" smtClean="0">
                <a:solidFill>
                  <a:srgbClr val="0070C0"/>
                </a:solidFill>
                <a:latin typeface="Alexandria" pitchFamily="2" charset="-78"/>
                <a:cs typeface="Alexandria" pitchFamily="2" charset="-78"/>
              </a:rPr>
              <a:t>:</a:t>
            </a:r>
            <a:endParaRPr lang="ar-SA" sz="1600" dirty="0">
              <a:solidFill>
                <a:srgbClr val="0070C0"/>
              </a:solidFill>
              <a:latin typeface="Alexandria" pitchFamily="2" charset="-78"/>
              <a:cs typeface="Alexandria" pitchFamily="2" charset="-78"/>
            </a:endParaRP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الكلمات </a:t>
            </a:r>
            <a:r>
              <a:rPr lang="ar-SA" sz="1600" dirty="0" smtClean="0">
                <a:solidFill>
                  <a:schemeClr val="accent2">
                    <a:lumMod val="75000"/>
                  </a:schemeClr>
                </a:solidFill>
                <a:latin typeface="Alexandria" pitchFamily="2" charset="-78"/>
                <a:cs typeface="Alexandria" pitchFamily="2" charset="-78"/>
              </a:rPr>
              <a:t>الأساسية</a:t>
            </a:r>
            <a:r>
              <a:rPr lang="en-US" sz="1600" dirty="0" smtClean="0">
                <a:solidFill>
                  <a:schemeClr val="accent2">
                    <a:lumMod val="75000"/>
                  </a:schemeClr>
                </a:solidFill>
                <a:latin typeface="Alexandria" pitchFamily="2" charset="-78"/>
                <a:cs typeface="Alexandria" pitchFamily="2" charset="-78"/>
              </a:rPr>
              <a:t>Content Words </a:t>
            </a:r>
            <a:r>
              <a:rPr lang="ar-SA" sz="1600" dirty="0" smtClean="0">
                <a:latin typeface="Alexandria" pitchFamily="2" charset="-78"/>
                <a:cs typeface="Alexandria" pitchFamily="2" charset="-78"/>
              </a:rPr>
              <a:t>: وهي كلمات </a:t>
            </a:r>
            <a:r>
              <a:rPr lang="ar-SA" sz="1600" dirty="0">
                <a:latin typeface="Alexandria" pitchFamily="2" charset="-78"/>
                <a:cs typeface="Alexandria" pitchFamily="2" charset="-78"/>
              </a:rPr>
              <a:t>تحمل المعنى الرئيسي </a:t>
            </a:r>
            <a:r>
              <a:rPr lang="ar-SA" sz="1600" dirty="0" smtClean="0">
                <a:latin typeface="Alexandria" pitchFamily="2" charset="-78"/>
                <a:cs typeface="Alexandria" pitchFamily="2" charset="-78"/>
              </a:rPr>
              <a:t>وتعبر </a:t>
            </a:r>
            <a:r>
              <a:rPr lang="ar-SA" sz="1600" dirty="0">
                <a:latin typeface="Alexandria" pitchFamily="2" charset="-78"/>
                <a:cs typeface="Alexandria" pitchFamily="2" charset="-78"/>
              </a:rPr>
              <a:t>عن اهتمامات المستخدمين. على سبيل المثال، إذا كان المستخدم يتحدث كثيرًا عن “السفر”، فهذا يدل على اهتمامه بالسياحة.</a:t>
            </a: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كلمات </a:t>
            </a:r>
            <a:r>
              <a:rPr lang="ar-SA" sz="1600" dirty="0" smtClean="0">
                <a:solidFill>
                  <a:schemeClr val="accent2">
                    <a:lumMod val="75000"/>
                  </a:schemeClr>
                </a:solidFill>
                <a:latin typeface="Alexandria" pitchFamily="2" charset="-78"/>
                <a:cs typeface="Alexandria" pitchFamily="2" charset="-78"/>
              </a:rPr>
              <a:t>الأسلوب</a:t>
            </a:r>
            <a:r>
              <a:rPr lang="en-US" sz="1600" dirty="0" smtClean="0">
                <a:solidFill>
                  <a:schemeClr val="accent2">
                    <a:lumMod val="75000"/>
                  </a:schemeClr>
                </a:solidFill>
                <a:latin typeface="Alexandria" pitchFamily="2" charset="-78"/>
                <a:cs typeface="Alexandria" pitchFamily="2" charset="-78"/>
              </a:rPr>
              <a:t>: Style Words </a:t>
            </a:r>
            <a:r>
              <a:rPr lang="ar-SA" sz="1600" dirty="0">
                <a:latin typeface="Alexandria" pitchFamily="2" charset="-78"/>
                <a:cs typeface="Alexandria" pitchFamily="2" charset="-78"/>
              </a:rPr>
              <a:t>وهي </a:t>
            </a:r>
            <a:r>
              <a:rPr lang="ar-SA" sz="1600" dirty="0" smtClean="0">
                <a:latin typeface="Alexandria" pitchFamily="2" charset="-78"/>
                <a:cs typeface="Alexandria" pitchFamily="2" charset="-78"/>
              </a:rPr>
              <a:t>كلمات </a:t>
            </a:r>
            <a:r>
              <a:rPr lang="ar-SA" sz="1600" dirty="0">
                <a:latin typeface="Alexandria" pitchFamily="2" charset="-78"/>
                <a:cs typeface="Alexandria" pitchFamily="2" charset="-78"/>
              </a:rPr>
              <a:t>أو </a:t>
            </a:r>
            <a:r>
              <a:rPr lang="ar-SA" sz="1600" dirty="0" smtClean="0">
                <a:latin typeface="Alexandria" pitchFamily="2" charset="-78"/>
                <a:cs typeface="Alexandria" pitchFamily="2" charset="-78"/>
              </a:rPr>
              <a:t>عبارات </a:t>
            </a:r>
            <a:r>
              <a:rPr lang="ar-SA" sz="1600" dirty="0">
                <a:latin typeface="Alexandria" pitchFamily="2" charset="-78"/>
                <a:cs typeface="Alexandria" pitchFamily="2" charset="-78"/>
              </a:rPr>
              <a:t>تستخدم لربط الأفكار أو فصلها. </a:t>
            </a:r>
            <a:r>
              <a:rPr lang="ar-SA" sz="1600" dirty="0" smtClean="0">
                <a:latin typeface="Alexandria" pitchFamily="2" charset="-78"/>
                <a:cs typeface="Alexandria" pitchFamily="2" charset="-78"/>
              </a:rPr>
              <a:t>تساعد </a:t>
            </a:r>
            <a:r>
              <a:rPr lang="ar-SA" sz="1600" dirty="0">
                <a:latin typeface="Alexandria" pitchFamily="2" charset="-78"/>
                <a:cs typeface="Alexandria" pitchFamily="2" charset="-78"/>
              </a:rPr>
              <a:t>في فهم كيفية تعبير الأشخاص عن مشاعرهم وآرائهم. على سبيل المثال، استخدام كلمات مثل “لكن”، “أيضًا”، و”لذلك” ،</a:t>
            </a:r>
            <a:r>
              <a:rPr lang="ar-SA" sz="1600" dirty="0" smtClean="0">
                <a:latin typeface="Alexandria" pitchFamily="2" charset="-78"/>
                <a:cs typeface="Alexandria" pitchFamily="2" charset="-78"/>
              </a:rPr>
              <a:t>يمكن </a:t>
            </a:r>
            <a:r>
              <a:rPr lang="ar-SA" sz="1600" dirty="0">
                <a:latin typeface="Alexandria" pitchFamily="2" charset="-78"/>
                <a:cs typeface="Alexandria" pitchFamily="2" charset="-78"/>
              </a:rPr>
              <a:t>أن يكشف عن طريقة تفكير الشخص وعواطفه تجاه موضوع معين</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998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5" y="1428580"/>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pic>
        <p:nvPicPr>
          <p:cNvPr id="6" name="Picture 5"/>
          <p:cNvPicPr>
            <a:picLocks noChangeAspect="1"/>
          </p:cNvPicPr>
          <p:nvPr/>
        </p:nvPicPr>
        <p:blipFill rotWithShape="1">
          <a:blip r:embed="rId4"/>
          <a:srcRect l="13312" t="11274" r="44846" b="40457"/>
          <a:stretch/>
        </p:blipFill>
        <p:spPr>
          <a:xfrm>
            <a:off x="-28136" y="2549582"/>
            <a:ext cx="1955409" cy="2121730"/>
          </a:xfrm>
          <a:prstGeom prst="rect">
            <a:avLst/>
          </a:prstGeom>
        </p:spPr>
      </p:pic>
    </p:spTree>
    <p:extLst>
      <p:ext uri="{BB962C8B-B14F-4D97-AF65-F5344CB8AC3E}">
        <p14:creationId xmlns:p14="http://schemas.microsoft.com/office/powerpoint/2010/main" val="4631326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938165" y="1428580"/>
            <a:ext cx="4742796"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startAt="3"/>
            </a:pPr>
            <a:r>
              <a:rPr lang="ar-SA" b="1" dirty="0" smtClean="0">
                <a:solidFill>
                  <a:srgbClr val="C00000"/>
                </a:solidFill>
                <a:latin typeface="Alexandria ExtraBold" pitchFamily="2" charset="-78"/>
                <a:cs typeface="Alexandria ExtraBold" pitchFamily="2" charset="-78"/>
              </a:rPr>
              <a:t>تتبع السلوكيات </a:t>
            </a:r>
            <a:r>
              <a:rPr lang="en-US" b="1" dirty="0" smtClean="0">
                <a:solidFill>
                  <a:srgbClr val="C00000"/>
                </a:solidFill>
                <a:latin typeface="Alexandria ExtraBold" pitchFamily="2" charset="-78"/>
                <a:cs typeface="Alexandria ExtraBold" pitchFamily="2" charset="-78"/>
              </a:rPr>
              <a:t>Profile Photoprints</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938164" y="1920281"/>
            <a:ext cx="8681750" cy="4044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54005" y="10299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251612" y="1979806"/>
            <a:ext cx="8194930" cy="3831818"/>
          </a:xfrm>
          <a:prstGeom prst="rect">
            <a:avLst/>
          </a:prstGeom>
          <a:noFill/>
        </p:spPr>
        <p:txBody>
          <a:bodyPr wrap="square" rtlCol="0">
            <a:spAutoFit/>
          </a:bodyPr>
          <a:lstStyle/>
          <a:p>
            <a:pPr algn="r" rtl="1">
              <a:lnSpc>
                <a:spcPct val="150000"/>
              </a:lnSpc>
            </a:pPr>
            <a:r>
              <a:rPr lang="ar-SA" dirty="0">
                <a:solidFill>
                  <a:schemeClr val="accent2">
                    <a:lumMod val="75000"/>
                  </a:schemeClr>
                </a:solidFill>
                <a:latin typeface="Alexandria" pitchFamily="2" charset="-78"/>
                <a:cs typeface="Alexandria" pitchFamily="2" charset="-78"/>
              </a:rPr>
              <a:t>العلاقة بين السمات الشخصية وسلوكيات المستهلكين على "فيسبوك":</a:t>
            </a:r>
          </a:p>
          <a:p>
            <a:pPr marL="342900" indent="-342900" algn="r" rtl="1">
              <a:lnSpc>
                <a:spcPct val="150000"/>
              </a:lnSpc>
              <a:buFont typeface="+mj-lt"/>
              <a:buAutoNum type="arabicPeriod"/>
            </a:pPr>
            <a:r>
              <a:rPr lang="ar-SA" dirty="0">
                <a:latin typeface="Alexandria" pitchFamily="2" charset="-78"/>
                <a:cs typeface="Alexandria" pitchFamily="2" charset="-78"/>
              </a:rPr>
              <a:t>الانفتاح: </a:t>
            </a:r>
            <a:r>
              <a:rPr lang="ar-SA" dirty="0" smtClean="0">
                <a:latin typeface="Alexandria" pitchFamily="2" charset="-78"/>
                <a:cs typeface="Alexandria" pitchFamily="2" charset="-78"/>
              </a:rPr>
              <a:t>الأشخاص ذو المستوى العالي من الانفتاح يميلون إلى الإعجاب بالصفحات، والاشتراك في المجموعات ونشر الحالات.</a:t>
            </a:r>
          </a:p>
          <a:p>
            <a:pPr marL="342900" indent="-342900" algn="r" rtl="1">
              <a:lnSpc>
                <a:spcPct val="150000"/>
              </a:lnSpc>
              <a:buFont typeface="+mj-lt"/>
              <a:buAutoNum type="arabicPeriod"/>
            </a:pPr>
            <a:r>
              <a:rPr lang="ar-SA" dirty="0" smtClean="0">
                <a:latin typeface="Alexandria" pitchFamily="2" charset="-78"/>
                <a:cs typeface="Alexandria" pitchFamily="2" charset="-78"/>
              </a:rPr>
              <a:t>الوعي: </a:t>
            </a:r>
            <a:r>
              <a:rPr lang="ar-SA" dirty="0">
                <a:latin typeface="Alexandria" pitchFamily="2" charset="-78"/>
                <a:cs typeface="Alexandria" pitchFamily="2" charset="-78"/>
              </a:rPr>
              <a:t>الأشخاص الذين يتمتعون </a:t>
            </a:r>
            <a:r>
              <a:rPr lang="ar-SA" dirty="0" smtClean="0">
                <a:latin typeface="Alexandria" pitchFamily="2" charset="-78"/>
                <a:cs typeface="Alexandria" pitchFamily="2" charset="-78"/>
              </a:rPr>
              <a:t>بوعي مرتفع </a:t>
            </a:r>
            <a:r>
              <a:rPr lang="ar-SA" dirty="0">
                <a:latin typeface="Alexandria" pitchFamily="2" charset="-78"/>
                <a:cs typeface="Alexandria" pitchFamily="2" charset="-78"/>
              </a:rPr>
              <a:t>يميلون إلى </a:t>
            </a:r>
            <a:r>
              <a:rPr lang="ar-SA" dirty="0" smtClean="0">
                <a:latin typeface="Alexandria" pitchFamily="2" charset="-78"/>
                <a:cs typeface="Alexandria" pitchFamily="2" charset="-78"/>
              </a:rPr>
              <a:t>الإعجاب بالصفحات والاشتراك في المجموعات ونشر الصور بشكل أكبر.</a:t>
            </a:r>
          </a:p>
          <a:p>
            <a:pPr marL="342900" indent="-342900" algn="r" rtl="1">
              <a:lnSpc>
                <a:spcPct val="150000"/>
              </a:lnSpc>
              <a:buFont typeface="+mj-lt"/>
              <a:buAutoNum type="arabicPeriod"/>
            </a:pPr>
            <a:r>
              <a:rPr lang="ar-SA" dirty="0" smtClean="0">
                <a:latin typeface="Alexandria" pitchFamily="2" charset="-78"/>
                <a:cs typeface="Alexandria" pitchFamily="2" charset="-78"/>
              </a:rPr>
              <a:t>الانبساط: </a:t>
            </a:r>
            <a:r>
              <a:rPr lang="ar-SA" dirty="0">
                <a:latin typeface="Alexandria" pitchFamily="2" charset="-78"/>
                <a:cs typeface="Alexandria" pitchFamily="2" charset="-78"/>
              </a:rPr>
              <a:t>الأشخاص </a:t>
            </a:r>
            <a:r>
              <a:rPr lang="ar-SA" dirty="0" smtClean="0">
                <a:latin typeface="Alexandria" pitchFamily="2" charset="-78"/>
                <a:cs typeface="Alexandria" pitchFamily="2" charset="-78"/>
              </a:rPr>
              <a:t>الاجتماعيين يكون لديهم عدد كبير من الأصدقاء.</a:t>
            </a:r>
          </a:p>
          <a:p>
            <a:pPr marL="342900" indent="-342900" algn="r" rtl="1">
              <a:lnSpc>
                <a:spcPct val="150000"/>
              </a:lnSpc>
              <a:buFont typeface="+mj-lt"/>
              <a:buAutoNum type="arabicPeriod"/>
            </a:pPr>
            <a:r>
              <a:rPr lang="ar-SA" dirty="0" smtClean="0">
                <a:latin typeface="Alexandria" pitchFamily="2" charset="-78"/>
                <a:cs typeface="Alexandria" pitchFamily="2" charset="-78"/>
              </a:rPr>
              <a:t>التوافق: </a:t>
            </a:r>
            <a:r>
              <a:rPr lang="ar-SA" dirty="0">
                <a:latin typeface="Alexandria" pitchFamily="2" charset="-78"/>
                <a:cs typeface="Alexandria" pitchFamily="2" charset="-78"/>
              </a:rPr>
              <a:t>الأشخاص </a:t>
            </a:r>
            <a:r>
              <a:rPr lang="ar-SA" dirty="0" smtClean="0">
                <a:latin typeface="Alexandria" pitchFamily="2" charset="-78"/>
                <a:cs typeface="Alexandria" pitchFamily="2" charset="-78"/>
              </a:rPr>
              <a:t>ذو مستوى </a:t>
            </a:r>
            <a:r>
              <a:rPr lang="ar-SA" dirty="0">
                <a:latin typeface="Alexandria" pitchFamily="2" charset="-78"/>
                <a:cs typeface="Alexandria" pitchFamily="2" charset="-78"/>
              </a:rPr>
              <a:t>عالٍ من </a:t>
            </a:r>
            <a:r>
              <a:rPr lang="ar-SA" dirty="0" smtClean="0">
                <a:latin typeface="Alexandria" pitchFamily="2" charset="-78"/>
                <a:cs typeface="Alexandria" pitchFamily="2" charset="-78"/>
              </a:rPr>
              <a:t>التوافق </a:t>
            </a:r>
            <a:r>
              <a:rPr lang="ar-SA" dirty="0">
                <a:latin typeface="Alexandria" pitchFamily="2" charset="-78"/>
                <a:cs typeface="Alexandria" pitchFamily="2" charset="-78"/>
              </a:rPr>
              <a:t>يميلون إلى </a:t>
            </a:r>
            <a:r>
              <a:rPr lang="ar-SA" dirty="0" smtClean="0">
                <a:latin typeface="Alexandria" pitchFamily="2" charset="-78"/>
                <a:cs typeface="Alexandria" pitchFamily="2" charset="-78"/>
              </a:rPr>
              <a:t>زيادة الإعجاب بالصفحات.</a:t>
            </a:r>
          </a:p>
          <a:p>
            <a:pPr marL="342900" indent="-342900" algn="r" rtl="1">
              <a:lnSpc>
                <a:spcPct val="150000"/>
              </a:lnSpc>
              <a:buFont typeface="+mj-lt"/>
              <a:buAutoNum type="arabicPeriod"/>
            </a:pPr>
            <a:r>
              <a:rPr lang="ar-SA" dirty="0" smtClean="0">
                <a:latin typeface="Alexandria" pitchFamily="2" charset="-78"/>
                <a:cs typeface="Alexandria" pitchFamily="2" charset="-78"/>
              </a:rPr>
              <a:t>العصبية: </a:t>
            </a:r>
            <a:r>
              <a:rPr lang="ar-SA" dirty="0">
                <a:latin typeface="Alexandria" pitchFamily="2" charset="-78"/>
                <a:cs typeface="Alexandria" pitchFamily="2" charset="-78"/>
              </a:rPr>
              <a:t>الأشخاص </a:t>
            </a:r>
            <a:r>
              <a:rPr lang="ar-SA" dirty="0" smtClean="0">
                <a:latin typeface="Alexandria" pitchFamily="2" charset="-78"/>
                <a:cs typeface="Alexandria" pitchFamily="2" charset="-78"/>
              </a:rPr>
              <a:t>العصبيين </a:t>
            </a:r>
            <a:r>
              <a:rPr lang="ar-SA" dirty="0">
                <a:latin typeface="Alexandria" pitchFamily="2" charset="-78"/>
                <a:cs typeface="Alexandria" pitchFamily="2" charset="-78"/>
              </a:rPr>
              <a:t>يميلون إلى </a:t>
            </a:r>
            <a:r>
              <a:rPr lang="ar-SA" dirty="0" smtClean="0">
                <a:latin typeface="Alexandria" pitchFamily="2" charset="-78"/>
                <a:cs typeface="Alexandria" pitchFamily="2" charset="-78"/>
              </a:rPr>
              <a:t>زيادة عدد الإعجابات والأصدقاء.</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998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5" y="1428580"/>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pic>
        <p:nvPicPr>
          <p:cNvPr id="8" name="Picture 7"/>
          <p:cNvPicPr>
            <a:picLocks noChangeAspect="1"/>
          </p:cNvPicPr>
          <p:nvPr/>
        </p:nvPicPr>
        <p:blipFill rotWithShape="1">
          <a:blip r:embed="rId4"/>
          <a:srcRect l="13528" t="11274" r="61639" b="45838"/>
          <a:stretch/>
        </p:blipFill>
        <p:spPr>
          <a:xfrm>
            <a:off x="28199" y="2511386"/>
            <a:ext cx="3251612" cy="39450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460741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938164" y="1428580"/>
            <a:ext cx="4714661"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startAt="3"/>
            </a:pPr>
            <a:r>
              <a:rPr lang="ar-SA" b="1" dirty="0" smtClean="0">
                <a:solidFill>
                  <a:srgbClr val="C00000"/>
                </a:solidFill>
                <a:latin typeface="Alexandria ExtraBold" pitchFamily="2" charset="-78"/>
                <a:cs typeface="Alexandria ExtraBold" pitchFamily="2" charset="-78"/>
              </a:rPr>
              <a:t>تتبع السلوكيات </a:t>
            </a:r>
            <a:r>
              <a:rPr lang="en-US" b="1" dirty="0" smtClean="0">
                <a:solidFill>
                  <a:srgbClr val="C00000"/>
                </a:solidFill>
                <a:latin typeface="Alexandria ExtraBold" pitchFamily="2" charset="-78"/>
                <a:cs typeface="Alexandria ExtraBold" pitchFamily="2" charset="-78"/>
              </a:rPr>
              <a:t>Profile Photoprints</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52025" y="1920281"/>
            <a:ext cx="10044331" cy="43723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54005" y="10299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52025" y="1902025"/>
            <a:ext cx="9917723" cy="4431983"/>
          </a:xfrm>
          <a:prstGeom prst="rect">
            <a:avLst/>
          </a:prstGeom>
          <a:noFill/>
        </p:spPr>
        <p:txBody>
          <a:bodyPr wrap="square" rtlCol="0">
            <a:spAutoFit/>
          </a:bodyPr>
          <a:lstStyle/>
          <a:p>
            <a:pPr algn="r" rtl="1">
              <a:lnSpc>
                <a:spcPct val="150000"/>
              </a:lnSpc>
            </a:pPr>
            <a:r>
              <a:rPr lang="ar-SA" dirty="0" smtClean="0">
                <a:solidFill>
                  <a:srgbClr val="0070C0"/>
                </a:solidFill>
                <a:latin typeface="Alexandria Medium" pitchFamily="2" charset="-78"/>
                <a:cs typeface="Alexandria Medium" pitchFamily="2" charset="-78"/>
              </a:rPr>
              <a:t>فعالية </a:t>
            </a:r>
            <a:r>
              <a:rPr lang="ar-SA" dirty="0">
                <a:solidFill>
                  <a:srgbClr val="0070C0"/>
                </a:solidFill>
                <a:latin typeface="Alexandria Medium" pitchFamily="2" charset="-78"/>
                <a:cs typeface="Alexandria Medium" pitchFamily="2" charset="-78"/>
              </a:rPr>
              <a:t>الإعلانات المتطابقة مع </a:t>
            </a:r>
            <a:r>
              <a:rPr lang="ar-SA" dirty="0" smtClean="0">
                <a:solidFill>
                  <a:srgbClr val="0070C0"/>
                </a:solidFill>
                <a:latin typeface="Alexandria Medium" pitchFamily="2" charset="-78"/>
                <a:cs typeface="Alexandria Medium" pitchFamily="2" charset="-78"/>
              </a:rPr>
              <a:t>السمات الشخصية:</a:t>
            </a:r>
          </a:p>
          <a:p>
            <a:pPr algn="r" rtl="1">
              <a:lnSpc>
                <a:spcPct val="150000"/>
              </a:lnSpc>
            </a:pPr>
            <a:r>
              <a:rPr lang="ar-SA" sz="1700" dirty="0" smtClean="0">
                <a:latin typeface="Alexandria" pitchFamily="2" charset="-78"/>
                <a:cs typeface="Alexandria" pitchFamily="2" charset="-78"/>
              </a:rPr>
              <a:t>الإعلانات </a:t>
            </a:r>
            <a:r>
              <a:rPr lang="ar-SA" sz="1700" dirty="0">
                <a:latin typeface="Alexandria" pitchFamily="2" charset="-78"/>
                <a:cs typeface="Alexandria" pitchFamily="2" charset="-78"/>
              </a:rPr>
              <a:t>المتطابقة مع السمات </a:t>
            </a:r>
            <a:r>
              <a:rPr lang="ar-SA" sz="1700" dirty="0" smtClean="0">
                <a:latin typeface="Alexandria" pitchFamily="2" charset="-78"/>
                <a:cs typeface="Alexandria" pitchFamily="2" charset="-78"/>
              </a:rPr>
              <a:t>الشخصية تكون </a:t>
            </a:r>
            <a:r>
              <a:rPr lang="ar-SA" sz="1700" dirty="0">
                <a:latin typeface="Alexandria" pitchFamily="2" charset="-78"/>
                <a:cs typeface="Alexandria" pitchFamily="2" charset="-78"/>
              </a:rPr>
              <a:t>أكثر جذبًا وفعالية من حيث معدلات النقر. كما أنها أكثر كفاءة من حيث </a:t>
            </a:r>
            <a:r>
              <a:rPr lang="ar-SA" sz="1700" dirty="0" smtClean="0">
                <a:latin typeface="Alexandria" pitchFamily="2" charset="-78"/>
                <a:cs typeface="Alexandria" pitchFamily="2" charset="-78"/>
              </a:rPr>
              <a:t>التكلفة. الشركات </a:t>
            </a:r>
            <a:r>
              <a:rPr lang="ar-SA" sz="1700" dirty="0">
                <a:latin typeface="Alexandria" pitchFamily="2" charset="-78"/>
                <a:cs typeface="Alexandria" pitchFamily="2" charset="-78"/>
              </a:rPr>
              <a:t>التي تبيع غرف الفنادق عادةً ما تستهدف الأشخاص الذين يُعجبون بصفحات فيسبوك المتعلقة بالسفر. ومع ذلك، فإن </a:t>
            </a:r>
            <a:r>
              <a:rPr lang="ar-SA" sz="1700" dirty="0" smtClean="0">
                <a:latin typeface="Alexandria" pitchFamily="2" charset="-78"/>
                <a:cs typeface="Alexandria" pitchFamily="2" charset="-78"/>
              </a:rPr>
              <a:t>الاستهداف باستخدام </a:t>
            </a:r>
            <a:r>
              <a:rPr lang="ar-SA" sz="1700" u="sng" dirty="0">
                <a:latin typeface="Alexandria" pitchFamily="2" charset="-78"/>
                <a:cs typeface="Alexandria" pitchFamily="2" charset="-78"/>
              </a:rPr>
              <a:t>كلمات رئيسية غير واضحة </a:t>
            </a:r>
            <a:r>
              <a:rPr lang="ar-SA" sz="1700" dirty="0">
                <a:latin typeface="Alexandria" pitchFamily="2" charset="-78"/>
                <a:cs typeface="Alexandria" pitchFamily="2" charset="-78"/>
              </a:rPr>
              <a:t>يجعل الإعلانات </a:t>
            </a:r>
            <a:r>
              <a:rPr lang="ar-SA" sz="1700" dirty="0" smtClean="0">
                <a:latin typeface="Alexandria" pitchFamily="2" charset="-78"/>
                <a:cs typeface="Alexandria" pitchFamily="2" charset="-78"/>
              </a:rPr>
              <a:t>أرخص، </a:t>
            </a:r>
            <a:r>
              <a:rPr lang="ar-SA" sz="1700" dirty="0">
                <a:latin typeface="Alexandria" pitchFamily="2" charset="-78"/>
                <a:cs typeface="Alexandria" pitchFamily="2" charset="-78"/>
              </a:rPr>
              <a:t>مثل استخدام كلمات تتعلق بالهوايات التي تتماشى مع تجارب السفر مثل المنتجعات الصحية، المغامرات مثل تسلق </a:t>
            </a:r>
            <a:r>
              <a:rPr lang="ar-SA" sz="1700" dirty="0" smtClean="0">
                <a:latin typeface="Alexandria" pitchFamily="2" charset="-78"/>
                <a:cs typeface="Alexandria" pitchFamily="2" charset="-78"/>
              </a:rPr>
              <a:t>الجبال. فهذه الكلمات </a:t>
            </a:r>
            <a:r>
              <a:rPr lang="ar-SA" sz="1700" dirty="0">
                <a:latin typeface="Alexandria" pitchFamily="2" charset="-78"/>
                <a:cs typeface="Alexandria" pitchFamily="2" charset="-78"/>
              </a:rPr>
              <a:t>ت</a:t>
            </a:r>
            <a:r>
              <a:rPr lang="ar-SA" sz="1700" dirty="0" smtClean="0">
                <a:latin typeface="Alexandria" pitchFamily="2" charset="-78"/>
                <a:cs typeface="Alexandria" pitchFamily="2" charset="-78"/>
              </a:rPr>
              <a:t>سمح </a:t>
            </a:r>
            <a:r>
              <a:rPr lang="ar-SA" sz="1700" dirty="0">
                <a:latin typeface="Alexandria" pitchFamily="2" charset="-78"/>
                <a:cs typeface="Alexandria" pitchFamily="2" charset="-78"/>
              </a:rPr>
              <a:t>للشركات بالوصول إلى نفس فئة </a:t>
            </a:r>
            <a:r>
              <a:rPr lang="ar-SA" sz="1700" dirty="0" smtClean="0">
                <a:latin typeface="Alexandria" pitchFamily="2" charset="-78"/>
                <a:cs typeface="Alexandria" pitchFamily="2" charset="-78"/>
              </a:rPr>
              <a:t>الجمهور المستهدف </a:t>
            </a:r>
            <a:r>
              <a:rPr lang="ar-SA" sz="1700" dirty="0">
                <a:latin typeface="Alexandria" pitchFamily="2" charset="-78"/>
                <a:cs typeface="Alexandria" pitchFamily="2" charset="-78"/>
              </a:rPr>
              <a:t>دون التنافس </a:t>
            </a:r>
            <a:r>
              <a:rPr lang="ar-SA" sz="1700" dirty="0" smtClean="0">
                <a:latin typeface="Alexandria" pitchFamily="2" charset="-78"/>
                <a:cs typeface="Alexandria" pitchFamily="2" charset="-78"/>
              </a:rPr>
              <a:t>المباشر مع الآخرين الذين </a:t>
            </a:r>
            <a:r>
              <a:rPr lang="ar-SA" sz="1700" dirty="0">
                <a:latin typeface="Alexandria" pitchFamily="2" charset="-78"/>
                <a:cs typeface="Alexandria" pitchFamily="2" charset="-78"/>
              </a:rPr>
              <a:t>يتبعون نفس الاستراتيجية. </a:t>
            </a:r>
            <a:endParaRPr lang="ar-SA" sz="1700" dirty="0" smtClean="0">
              <a:latin typeface="Alexandria" pitchFamily="2" charset="-78"/>
              <a:cs typeface="Alexandria" pitchFamily="2" charset="-78"/>
            </a:endParaRPr>
          </a:p>
          <a:p>
            <a:pPr algn="r" rtl="1">
              <a:lnSpc>
                <a:spcPct val="150000"/>
              </a:lnSpc>
            </a:pPr>
            <a:r>
              <a:rPr lang="ar-SA" sz="1700" dirty="0" smtClean="0">
                <a:solidFill>
                  <a:srgbClr val="002060"/>
                </a:solidFill>
                <a:latin typeface="Alexandria" pitchFamily="2" charset="-78"/>
                <a:cs typeface="Alexandria" pitchFamily="2" charset="-78"/>
              </a:rPr>
              <a:t>نظام </a:t>
            </a:r>
            <a:r>
              <a:rPr lang="ar-SA" sz="1700" dirty="0">
                <a:solidFill>
                  <a:srgbClr val="002060"/>
                </a:solidFill>
                <a:latin typeface="Alexandria" pitchFamily="2" charset="-78"/>
                <a:cs typeface="Alexandria" pitchFamily="2" charset="-78"/>
              </a:rPr>
              <a:t>شراء الإعلانات في فيسبوك وجوجل يعمل كنظام مزاد، حيث تزيد تكلفة </a:t>
            </a:r>
            <a:r>
              <a:rPr lang="ar-SA" sz="1700" dirty="0" smtClean="0">
                <a:solidFill>
                  <a:srgbClr val="002060"/>
                </a:solidFill>
                <a:latin typeface="Alexandria" pitchFamily="2" charset="-78"/>
                <a:cs typeface="Alexandria" pitchFamily="2" charset="-78"/>
              </a:rPr>
              <a:t>النقرة </a:t>
            </a:r>
            <a:r>
              <a:rPr lang="en-US" sz="1700" dirty="0" smtClean="0">
                <a:solidFill>
                  <a:srgbClr val="002060"/>
                </a:solidFill>
                <a:latin typeface="Alexandria" pitchFamily="2" charset="-78"/>
                <a:cs typeface="Alexandria" pitchFamily="2" charset="-78"/>
              </a:rPr>
              <a:t>CPC</a:t>
            </a:r>
            <a:r>
              <a:rPr lang="ar-SA" sz="1700" dirty="0" smtClean="0">
                <a:solidFill>
                  <a:srgbClr val="002060"/>
                </a:solidFill>
                <a:latin typeface="Alexandria" pitchFamily="2" charset="-78"/>
                <a:cs typeface="Alexandria" pitchFamily="2" charset="-78"/>
              </a:rPr>
              <a:t> </a:t>
            </a:r>
            <a:r>
              <a:rPr lang="ar-SA" sz="1700" dirty="0">
                <a:solidFill>
                  <a:srgbClr val="002060"/>
                </a:solidFill>
                <a:latin typeface="Alexandria" pitchFamily="2" charset="-78"/>
                <a:cs typeface="Alexandria" pitchFamily="2" charset="-78"/>
              </a:rPr>
              <a:t>كلما زاد عدد الأشخاص الذين يتنافسون على نفس الكلمة الرئيسية. لذا، </a:t>
            </a:r>
            <a:r>
              <a:rPr lang="ar-SA" sz="1700" dirty="0" smtClean="0">
                <a:solidFill>
                  <a:srgbClr val="002060"/>
                </a:solidFill>
                <a:latin typeface="Alexandria" pitchFamily="2" charset="-78"/>
                <a:cs typeface="Alexandria" pitchFamily="2" charset="-78"/>
              </a:rPr>
              <a:t>فاستخدام كلمات رئيسية غير واضحة في استهداف نفس </a:t>
            </a:r>
            <a:r>
              <a:rPr lang="ar-SA" sz="1700" dirty="0">
                <a:solidFill>
                  <a:srgbClr val="002060"/>
                </a:solidFill>
                <a:latin typeface="Alexandria" pitchFamily="2" charset="-78"/>
                <a:cs typeface="Alexandria" pitchFamily="2" charset="-78"/>
              </a:rPr>
              <a:t>ملف تعريف </a:t>
            </a:r>
            <a:r>
              <a:rPr lang="ar-SA" sz="1700" dirty="0" smtClean="0">
                <a:solidFill>
                  <a:srgbClr val="002060"/>
                </a:solidFill>
                <a:latin typeface="Alexandria" pitchFamily="2" charset="-78"/>
                <a:cs typeface="Alexandria" pitchFamily="2" charset="-78"/>
              </a:rPr>
              <a:t>الجمهور </a:t>
            </a:r>
            <a:r>
              <a:rPr lang="ar-SA" sz="1700" dirty="0">
                <a:solidFill>
                  <a:srgbClr val="002060"/>
                </a:solidFill>
                <a:latin typeface="Alexandria" pitchFamily="2" charset="-78"/>
                <a:cs typeface="Alexandria" pitchFamily="2" charset="-78"/>
              </a:rPr>
              <a:t>يكون أكثر كفاءة بحوالي 7 </a:t>
            </a:r>
            <a:r>
              <a:rPr lang="ar-SA" sz="1700" dirty="0" smtClean="0">
                <a:solidFill>
                  <a:srgbClr val="002060"/>
                </a:solidFill>
                <a:latin typeface="Alexandria" pitchFamily="2" charset="-78"/>
                <a:cs typeface="Alexandria" pitchFamily="2" charset="-78"/>
              </a:rPr>
              <a:t>مرات مقارنة باستخدام الكلمات الرئيسية الواضحة.</a:t>
            </a:r>
            <a:endParaRPr lang="ar-SA" sz="1700" dirty="0">
              <a:solidFill>
                <a:srgbClr val="00206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6998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5" y="1428580"/>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0" name="Freeform 4"/>
          <p:cNvSpPr/>
          <p:nvPr/>
        </p:nvSpPr>
        <p:spPr>
          <a:xfrm>
            <a:off x="-68614" y="5358417"/>
            <a:ext cx="1472339" cy="1711800"/>
          </a:xfrm>
          <a:custGeom>
            <a:avLst/>
            <a:gdLst/>
            <a:ahLst/>
            <a:cxnLst/>
            <a:rect l="l" t="t" r="r" b="b"/>
            <a:pathLst>
              <a:path w="4394447" h="4114800">
                <a:moveTo>
                  <a:pt x="0" y="0"/>
                </a:moveTo>
                <a:lnTo>
                  <a:pt x="4394447" y="0"/>
                </a:lnTo>
                <a:lnTo>
                  <a:pt x="4394447" y="4114800"/>
                </a:lnTo>
                <a:lnTo>
                  <a:pt x="0" y="4114800"/>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Tree>
    <p:extLst>
      <p:ext uri="{BB962C8B-B14F-4D97-AF65-F5344CB8AC3E}">
        <p14:creationId xmlns:p14="http://schemas.microsoft.com/office/powerpoint/2010/main" val="38284416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9A80F9F-74DB-1D57-04E8-E20E92A09B0A}"/>
              </a:ext>
            </a:extLst>
          </p:cNvPr>
          <p:cNvSpPr txBox="1"/>
          <p:nvPr/>
        </p:nvSpPr>
        <p:spPr>
          <a:xfrm>
            <a:off x="2322989" y="1453094"/>
            <a:ext cx="7721344"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4"/>
            </a:pPr>
            <a:r>
              <a:rPr lang="ar-SA" b="1" dirty="0" smtClean="0">
                <a:solidFill>
                  <a:srgbClr val="C00000"/>
                </a:solidFill>
                <a:latin typeface="Alexandria ExtraBold" pitchFamily="2" charset="-78"/>
                <a:ea typeface="Calibri" panose="020F0502020204030204" pitchFamily="34" charset="0"/>
                <a:cs typeface="Alexandria ExtraBold" pitchFamily="2" charset="-78"/>
              </a:rPr>
              <a:t>عناصر الاقناع والسمات الشخصية </a:t>
            </a:r>
            <a:r>
              <a:rPr lang="en-US" sz="1600" dirty="0" smtClean="0">
                <a:solidFill>
                  <a:srgbClr val="C00000"/>
                </a:solidFill>
                <a:latin typeface="Alexandria ExtraBold" pitchFamily="2" charset="-78"/>
                <a:ea typeface="Calibri" panose="020F0502020204030204" pitchFamily="34" charset="0"/>
                <a:cs typeface="Alexandria ExtraBold" pitchFamily="2" charset="-78"/>
              </a:rPr>
              <a:t>Persuasion Elements &amp; Big Five</a:t>
            </a:r>
            <a:endParaRPr lang="ar-SA" sz="1600"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322987" y="1960925"/>
            <a:ext cx="9079303" cy="4331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77544" y="2081182"/>
            <a:ext cx="8986201" cy="4016484"/>
          </a:xfrm>
          <a:prstGeom prst="rect">
            <a:avLst/>
          </a:prstGeom>
          <a:noFill/>
        </p:spPr>
        <p:txBody>
          <a:bodyPr wrap="square" rtlCol="0">
            <a:spAutoFit/>
          </a:bodyPr>
          <a:lstStyle/>
          <a:p>
            <a:pPr algn="r" rtl="1">
              <a:lnSpc>
                <a:spcPct val="150000"/>
              </a:lnSpc>
            </a:pPr>
            <a:r>
              <a:rPr lang="ar-SA" sz="1700" dirty="0" smtClean="0">
                <a:solidFill>
                  <a:srgbClr val="C00000"/>
                </a:solidFill>
                <a:latin typeface="Alexandria" pitchFamily="2" charset="-78"/>
                <a:cs typeface="Alexandria" pitchFamily="2" charset="-78"/>
              </a:rPr>
              <a:t>أولًا: الرسالة : </a:t>
            </a:r>
            <a:r>
              <a:rPr lang="ar-SA" sz="1700" dirty="0" smtClean="0">
                <a:latin typeface="Alexandria" pitchFamily="2" charset="-78"/>
                <a:cs typeface="Alexandria" pitchFamily="2" charset="-78"/>
              </a:rPr>
              <a:t>تتكون </a:t>
            </a:r>
            <a:r>
              <a:rPr lang="ar-SA" sz="1700" dirty="0">
                <a:latin typeface="Alexandria" pitchFamily="2" charset="-78"/>
                <a:cs typeface="Alexandria" pitchFamily="2" charset="-78"/>
              </a:rPr>
              <a:t>الرسالة </a:t>
            </a:r>
            <a:r>
              <a:rPr lang="ar-SA" sz="1700" dirty="0" smtClean="0">
                <a:latin typeface="Alexandria" pitchFamily="2" charset="-78"/>
                <a:cs typeface="Alexandria" pitchFamily="2" charset="-78"/>
              </a:rPr>
              <a:t>الإعلانية من نص مكتوب والصور والألوان، ويجب مراعاة السمات الشخصية للجمهور المستهدف لضمان </a:t>
            </a:r>
            <a:r>
              <a:rPr lang="ar-SA" sz="1700" dirty="0">
                <a:latin typeface="Alexandria" pitchFamily="2" charset="-78"/>
                <a:cs typeface="Alexandria" pitchFamily="2" charset="-78"/>
              </a:rPr>
              <a:t>ايصال الرسالة بالشكل الصحيح</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النص المكتوب: </a:t>
            </a:r>
            <a:r>
              <a:rPr lang="ar-SA" sz="1700" dirty="0" smtClean="0">
                <a:latin typeface="Alexandria" pitchFamily="2" charset="-78"/>
                <a:cs typeface="Alexandria" pitchFamily="2" charset="-78"/>
              </a:rPr>
              <a:t>يجب استخدام الكلمات التي تُعبر عن كل سمة من السمات الشخصية في الرسالة الإعلانية. </a:t>
            </a:r>
            <a:r>
              <a:rPr lang="ar-SA" sz="1700" u="sng" dirty="0" smtClean="0">
                <a:latin typeface="Alexandria" pitchFamily="2" charset="-78"/>
                <a:cs typeface="Alexandria" pitchFamily="2" charset="-78"/>
              </a:rPr>
              <a:t>السرد القصصي </a:t>
            </a:r>
            <a:r>
              <a:rPr lang="ar-SA" sz="1700" dirty="0">
                <a:latin typeface="Alexandria" pitchFamily="2" charset="-78"/>
                <a:cs typeface="Alexandria" pitchFamily="2" charset="-78"/>
              </a:rPr>
              <a:t>له دور كبير في توصيل الرسالة والتأثير على الجمهور عبر استهداف السمات الخمس للشخصية باستخدام كلمات تعبر عن كل سمة بشكل </a:t>
            </a:r>
            <a:r>
              <a:rPr lang="ar-SA" sz="1700" dirty="0" smtClean="0">
                <a:latin typeface="Alexandria" pitchFamily="2" charset="-78"/>
                <a:cs typeface="Alexandria" pitchFamily="2" charset="-78"/>
              </a:rPr>
              <a:t>مناسب، مما يخلق </a:t>
            </a:r>
            <a:r>
              <a:rPr lang="ar-SA" sz="1700" dirty="0">
                <a:latin typeface="Alexandria" pitchFamily="2" charset="-78"/>
                <a:cs typeface="Alexandria" pitchFamily="2" charset="-78"/>
              </a:rPr>
              <a:t>اتصالًا عاطفيًا مع الجمهور ويزيد من تأثير الرسالة </a:t>
            </a:r>
            <a:r>
              <a:rPr lang="ar-SA" sz="1700" dirty="0" smtClean="0">
                <a:latin typeface="Alexandria" pitchFamily="2" charset="-78"/>
                <a:cs typeface="Alexandria" pitchFamily="2" charset="-78"/>
              </a:rPr>
              <a:t>.هذا </a:t>
            </a:r>
            <a:r>
              <a:rPr lang="ar-SA" sz="1700" dirty="0">
                <a:latin typeface="Alexandria" pitchFamily="2" charset="-78"/>
                <a:cs typeface="Alexandria" pitchFamily="2" charset="-78"/>
              </a:rPr>
              <a:t>النوع من الكتابة يجعل القصة أكثر جذبًا ويساعد في تعزيز الفهم والتعاطف مع الشخصيات والأحداث.</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الصور: </a:t>
            </a:r>
            <a:r>
              <a:rPr lang="ar-SA" sz="1700" dirty="0" smtClean="0">
                <a:latin typeface="Alexandria" pitchFamily="2" charset="-78"/>
                <a:cs typeface="Alexandria" pitchFamily="2" charset="-78"/>
              </a:rPr>
              <a:t>لم تشير الأبحاث بالعلاقة بين الصور والسمات الشخصية، ومع ذلك يمكن استخدام موقع </a:t>
            </a:r>
            <a:r>
              <a:rPr lang="en-US" sz="1700" dirty="0" err="1" smtClean="0">
                <a:latin typeface="Alexandria" pitchFamily="2" charset="-78"/>
                <a:cs typeface="Alexandria" pitchFamily="2" charset="-78"/>
              </a:rPr>
              <a:t>VisualDNA</a:t>
            </a:r>
            <a:r>
              <a:rPr lang="ar-SA" sz="1700" dirty="0" smtClean="0">
                <a:latin typeface="Alexandria" pitchFamily="2" charset="-78"/>
                <a:cs typeface="Alexandria" pitchFamily="2" charset="-78"/>
              </a:rPr>
              <a:t> في معرفة السمات الشخصية باستخدام الصور فقط، ويستخرج نتائج قوية تساعدنا في اختيار الصور التي تؤثر في كل سمة من السمات الشخصية.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pic>
        <p:nvPicPr>
          <p:cNvPr id="14" name="Picture 13"/>
          <p:cNvPicPr>
            <a:picLocks noChangeAspect="1"/>
          </p:cNvPicPr>
          <p:nvPr/>
        </p:nvPicPr>
        <p:blipFill>
          <a:blip r:embed="rId4"/>
          <a:srcRect/>
          <a:stretch>
            <a:fillRect/>
          </a:stretch>
        </p:blipFill>
        <p:spPr>
          <a:xfrm>
            <a:off x="547293" y="2316643"/>
            <a:ext cx="1412540" cy="1206124"/>
          </a:xfrm>
          <a:prstGeom prst="rect">
            <a:avLst/>
          </a:prstGeom>
        </p:spPr>
      </p:pic>
      <p:pic>
        <p:nvPicPr>
          <p:cNvPr id="2" name="Picture 1"/>
          <p:cNvPicPr>
            <a:picLocks noChangeAspect="1"/>
          </p:cNvPicPr>
          <p:nvPr/>
        </p:nvPicPr>
        <p:blipFill rotWithShape="1">
          <a:blip r:embed="rId5"/>
          <a:srcRect l="14690" t="16318" r="48562" b="47168"/>
          <a:stretch/>
        </p:blipFill>
        <p:spPr>
          <a:xfrm>
            <a:off x="0" y="3647462"/>
            <a:ext cx="2507673" cy="31939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83673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9A80F9F-74DB-1D57-04E8-E20E92A09B0A}"/>
              </a:ext>
            </a:extLst>
          </p:cNvPr>
          <p:cNvSpPr txBox="1"/>
          <p:nvPr/>
        </p:nvSpPr>
        <p:spPr>
          <a:xfrm>
            <a:off x="2322989" y="1453094"/>
            <a:ext cx="7721344"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4"/>
            </a:pPr>
            <a:r>
              <a:rPr lang="ar-SA" b="1" dirty="0" smtClean="0">
                <a:solidFill>
                  <a:srgbClr val="C00000"/>
                </a:solidFill>
                <a:latin typeface="Alexandria ExtraBold" pitchFamily="2" charset="-78"/>
                <a:ea typeface="Calibri" panose="020F0502020204030204" pitchFamily="34" charset="0"/>
                <a:cs typeface="Alexandria ExtraBold" pitchFamily="2" charset="-78"/>
              </a:rPr>
              <a:t>عناصر الاقناع والسمات الشخصية </a:t>
            </a:r>
            <a:r>
              <a:rPr lang="en-US" sz="1600" dirty="0" smtClean="0">
                <a:solidFill>
                  <a:srgbClr val="C00000"/>
                </a:solidFill>
                <a:latin typeface="Alexandria ExtraBold" pitchFamily="2" charset="-78"/>
                <a:ea typeface="Calibri" panose="020F0502020204030204" pitchFamily="34" charset="0"/>
                <a:cs typeface="Alexandria ExtraBold" pitchFamily="2" charset="-78"/>
              </a:rPr>
              <a:t>Persuasion Elements &amp; Big Five</a:t>
            </a:r>
            <a:endParaRPr lang="ar-SA" sz="1600"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95834" y="1960926"/>
            <a:ext cx="9191266" cy="4204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64298" y="2012475"/>
            <a:ext cx="6908189" cy="4016484"/>
          </a:xfrm>
          <a:prstGeom prst="rect">
            <a:avLst/>
          </a:prstGeom>
          <a:noFill/>
        </p:spPr>
        <p:txBody>
          <a:bodyPr wrap="square" rtlCol="0">
            <a:spAutoFit/>
          </a:bodyPr>
          <a:lstStyle/>
          <a:p>
            <a:pPr marL="342900" indent="-342900" algn="r" rtl="1">
              <a:lnSpc>
                <a:spcPct val="150000"/>
              </a:lnSpc>
              <a:buFont typeface="+mj-lt"/>
              <a:buAutoNum type="arabicPeriod" startAt="3"/>
            </a:pPr>
            <a:r>
              <a:rPr lang="ar-SA" sz="1700" dirty="0" smtClean="0">
                <a:solidFill>
                  <a:srgbClr val="0070C0"/>
                </a:solidFill>
                <a:latin typeface="Alexandria" pitchFamily="2" charset="-78"/>
                <a:cs typeface="Alexandria" pitchFamily="2" charset="-78"/>
              </a:rPr>
              <a:t>الألوان:</a:t>
            </a:r>
          </a:p>
          <a:p>
            <a:pPr algn="r" rtl="1">
              <a:lnSpc>
                <a:spcPct val="150000"/>
              </a:lnSpc>
            </a:pPr>
            <a:r>
              <a:rPr lang="ar-SA" sz="1700" dirty="0" smtClean="0">
                <a:latin typeface="Alexandria" pitchFamily="2" charset="-78"/>
                <a:cs typeface="Alexandria" pitchFamily="2" charset="-78"/>
              </a:rPr>
              <a:t>علاقة الألوان بالسمات الشخصية الخمس:</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الأشخاص الانطوائيين </a:t>
            </a:r>
            <a:r>
              <a:rPr lang="en-US" sz="1700" dirty="0" smtClean="0">
                <a:latin typeface="Alexandria" pitchFamily="2" charset="-78"/>
                <a:cs typeface="Alexandria" pitchFamily="2" charset="-78"/>
              </a:rPr>
              <a:t>L-Extraversion</a:t>
            </a:r>
            <a:r>
              <a:rPr lang="ar-SA" sz="1700" dirty="0" smtClean="0">
                <a:latin typeface="Alexandria" pitchFamily="2" charset="-78"/>
                <a:cs typeface="Alexandria" pitchFamily="2" charset="-78"/>
              </a:rPr>
              <a:t>: يفضلون الألوان الباردة، بينما الأشخاص الاجتماعيين </a:t>
            </a:r>
            <a:r>
              <a:rPr lang="en-US" sz="1700" dirty="0" smtClean="0">
                <a:latin typeface="Alexandria" pitchFamily="2" charset="-78"/>
                <a:cs typeface="Alexandria" pitchFamily="2" charset="-78"/>
              </a:rPr>
              <a:t>H- Extraversion</a:t>
            </a:r>
            <a:r>
              <a:rPr lang="ar-SA" sz="1700" dirty="0" smtClean="0">
                <a:latin typeface="Alexandria" pitchFamily="2" charset="-78"/>
                <a:cs typeface="Alexandria" pitchFamily="2" charset="-78"/>
              </a:rPr>
              <a:t>: يفضلون الألوان الدافئة.</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الأشخاص الأقل وعيًا يميلون لتفضيل اللون الأسود، بينما الأشخاص الأكثر وعيًا يميلون </a:t>
            </a:r>
            <a:r>
              <a:rPr lang="ar-SA" sz="1700" dirty="0" smtClean="0">
                <a:latin typeface="Alexandria" pitchFamily="2" charset="-78"/>
                <a:cs typeface="Alexandria" pitchFamily="2" charset="-78"/>
              </a:rPr>
              <a:t>إلى تفضيل </a:t>
            </a:r>
            <a:r>
              <a:rPr lang="ar-SA" sz="1700" dirty="0" smtClean="0">
                <a:latin typeface="Alexandria" pitchFamily="2" charset="-78"/>
                <a:cs typeface="Alexandria" pitchFamily="2" charset="-78"/>
              </a:rPr>
              <a:t>اللون الأبيض.</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بالنسبة لدرجة تشبع اللون: الأشخاص الأكثر انفتاحًا والاجتماعيين يفضلون الألوان ذات التشبع العالي. بينما الأشخاص الأكثر وعيًا وعصبية وتوافقًا يفضلون الألوان ذات معدل تشبع منخفض.</a:t>
            </a:r>
          </a:p>
          <a:p>
            <a:pPr algn="r" rtl="1">
              <a:lnSpc>
                <a:spcPct val="150000"/>
              </a:lnSpc>
            </a:pPr>
            <a:endParaRPr lang="ar-SA" sz="1700" dirty="0" smtClean="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grpSp>
        <p:nvGrpSpPr>
          <p:cNvPr id="8" name="Group 7"/>
          <p:cNvGrpSpPr/>
          <p:nvPr/>
        </p:nvGrpSpPr>
        <p:grpSpPr>
          <a:xfrm>
            <a:off x="0" y="2399188"/>
            <a:ext cx="3949685" cy="3893443"/>
            <a:chOff x="3938934" y="293404"/>
            <a:chExt cx="5767568" cy="4250461"/>
          </a:xfrm>
        </p:grpSpPr>
        <p:pic>
          <p:nvPicPr>
            <p:cNvPr id="3" name="Picture 2"/>
            <p:cNvPicPr>
              <a:picLocks noChangeAspect="1"/>
            </p:cNvPicPr>
            <p:nvPr/>
          </p:nvPicPr>
          <p:blipFill rotWithShape="1">
            <a:blip r:embed="rId4"/>
            <a:srcRect l="18134" t="26463" r="50089" b="57939"/>
            <a:stretch/>
          </p:blipFill>
          <p:spPr>
            <a:xfrm>
              <a:off x="3938935" y="293404"/>
              <a:ext cx="5767567" cy="15916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p:cNvPicPr>
              <a:picLocks noChangeAspect="1"/>
            </p:cNvPicPr>
            <p:nvPr/>
          </p:nvPicPr>
          <p:blipFill rotWithShape="1">
            <a:blip r:embed="rId5"/>
            <a:srcRect l="18275" t="21432" r="50426" b="57377"/>
            <a:stretch/>
          </p:blipFill>
          <p:spPr>
            <a:xfrm>
              <a:off x="3938934" y="1786929"/>
              <a:ext cx="5767567" cy="27569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spTree>
    <p:extLst>
      <p:ext uri="{BB962C8B-B14F-4D97-AF65-F5344CB8AC3E}">
        <p14:creationId xmlns:p14="http://schemas.microsoft.com/office/powerpoint/2010/main" val="29837997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9A80F9F-74DB-1D57-04E8-E20E92A09B0A}"/>
              </a:ext>
            </a:extLst>
          </p:cNvPr>
          <p:cNvSpPr txBox="1"/>
          <p:nvPr/>
        </p:nvSpPr>
        <p:spPr>
          <a:xfrm>
            <a:off x="2322989" y="1453094"/>
            <a:ext cx="7721344"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4"/>
            </a:pPr>
            <a:r>
              <a:rPr lang="ar-SA" b="1" dirty="0" smtClean="0">
                <a:solidFill>
                  <a:srgbClr val="C00000"/>
                </a:solidFill>
                <a:latin typeface="Alexandria ExtraBold" pitchFamily="2" charset="-78"/>
                <a:ea typeface="Calibri" panose="020F0502020204030204" pitchFamily="34" charset="0"/>
                <a:cs typeface="Alexandria ExtraBold" pitchFamily="2" charset="-78"/>
              </a:rPr>
              <a:t>عناصر الاقناع والسمات الشخصية </a:t>
            </a:r>
            <a:r>
              <a:rPr lang="en-US" sz="1600" dirty="0" smtClean="0">
                <a:solidFill>
                  <a:srgbClr val="C00000"/>
                </a:solidFill>
                <a:latin typeface="Alexandria ExtraBold" pitchFamily="2" charset="-78"/>
                <a:ea typeface="Calibri" panose="020F0502020204030204" pitchFamily="34" charset="0"/>
                <a:cs typeface="Alexandria ExtraBold" pitchFamily="2" charset="-78"/>
              </a:rPr>
              <a:t>Persuasion Elements &amp; Big Five</a:t>
            </a:r>
            <a:endParaRPr lang="ar-SA" sz="1600"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50498" y="1960926"/>
            <a:ext cx="9720776" cy="4204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50498" y="2007766"/>
            <a:ext cx="9622299" cy="4016484"/>
          </a:xfrm>
          <a:prstGeom prst="rect">
            <a:avLst/>
          </a:prstGeom>
          <a:noFill/>
        </p:spPr>
        <p:txBody>
          <a:bodyPr wrap="square" rtlCol="0">
            <a:spAutoFit/>
          </a:bodyPr>
          <a:lstStyle/>
          <a:p>
            <a:pPr algn="r" rtl="1">
              <a:lnSpc>
                <a:spcPct val="150000"/>
              </a:lnSpc>
            </a:pPr>
            <a:r>
              <a:rPr lang="ar-SA" sz="1700" b="1" dirty="0" smtClean="0">
                <a:solidFill>
                  <a:srgbClr val="C00000"/>
                </a:solidFill>
                <a:latin typeface="Alexandria" pitchFamily="2" charset="-78"/>
                <a:cs typeface="Alexandria" pitchFamily="2" charset="-78"/>
              </a:rPr>
              <a:t>ثانيًا: مبادئ الاقناع الستة </a:t>
            </a:r>
            <a:r>
              <a:rPr lang="ar-SA" sz="1700" b="1" dirty="0">
                <a:solidFill>
                  <a:srgbClr val="C00000"/>
                </a:solidFill>
                <a:latin typeface="Alexandria" pitchFamily="2" charset="-78"/>
                <a:cs typeface="Alexandria" pitchFamily="2" charset="-78"/>
              </a:rPr>
              <a:t>لتشالديني </a:t>
            </a:r>
            <a:r>
              <a:rPr lang="en-US" sz="1700" b="1" dirty="0">
                <a:solidFill>
                  <a:srgbClr val="C00000"/>
                </a:solidFill>
                <a:latin typeface="Alexandria" pitchFamily="2" charset="-78"/>
                <a:cs typeface="Alexandria" pitchFamily="2" charset="-78"/>
              </a:rPr>
              <a:t>Cialdini’s</a:t>
            </a:r>
            <a:r>
              <a:rPr lang="ar-SA" sz="1700" b="1" dirty="0">
                <a:solidFill>
                  <a:srgbClr val="C00000"/>
                </a:solidFill>
                <a:latin typeface="Alexandria" pitchFamily="2" charset="-78"/>
                <a:cs typeface="Alexandria" pitchFamily="2" charset="-78"/>
              </a:rPr>
              <a:t> :</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المعاملة بالمثل أو التبادل </a:t>
            </a:r>
            <a:r>
              <a:rPr lang="en-US" sz="1700" dirty="0" smtClean="0">
                <a:latin typeface="Alexandria" pitchFamily="2" charset="-78"/>
                <a:cs typeface="Alexandria" pitchFamily="2" charset="-78"/>
              </a:rPr>
              <a:t>Reciprocity</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الناس يميلون إلى رد الجميل عندما يتلقون شيئًا.</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الندرة</a:t>
            </a:r>
            <a:r>
              <a:rPr lang="ar-SA" sz="1700" dirty="0" smtClean="0">
                <a:latin typeface="Alexandria" pitchFamily="2" charset="-78"/>
                <a:cs typeface="Alexandria" pitchFamily="2" charset="-78"/>
              </a:rPr>
              <a:t> </a:t>
            </a:r>
            <a:r>
              <a:rPr lang="en-US" sz="1700" dirty="0" smtClean="0">
                <a:latin typeface="Alexandria" pitchFamily="2" charset="-78"/>
                <a:cs typeface="Alexandria" pitchFamily="2" charset="-78"/>
              </a:rPr>
              <a:t>Scarcity</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الأشياء النادرة تكون أكثر قيمة في نظر الناس.</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السلطة</a:t>
            </a:r>
            <a:r>
              <a:rPr lang="ar-SA" sz="1700" dirty="0" smtClean="0">
                <a:latin typeface="Alexandria" pitchFamily="2" charset="-78"/>
                <a:cs typeface="Alexandria" pitchFamily="2" charset="-78"/>
              </a:rPr>
              <a:t> </a:t>
            </a:r>
            <a:r>
              <a:rPr lang="en-US" sz="1700" dirty="0" smtClean="0">
                <a:latin typeface="Alexandria" pitchFamily="2" charset="-78"/>
                <a:cs typeface="Alexandria" pitchFamily="2" charset="-78"/>
              </a:rPr>
              <a:t>Authority</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الأشخاص ذوو السلطة أو </a:t>
            </a:r>
            <a:r>
              <a:rPr lang="ar-SA" sz="1700" dirty="0" smtClean="0">
                <a:latin typeface="Alexandria" pitchFamily="2" charset="-78"/>
                <a:cs typeface="Alexandria" pitchFamily="2" charset="-78"/>
              </a:rPr>
              <a:t>الخبرة المعرفية </a:t>
            </a:r>
            <a:r>
              <a:rPr lang="ar-SA" sz="1700" dirty="0">
                <a:latin typeface="Alexandria" pitchFamily="2" charset="-78"/>
                <a:cs typeface="Alexandria" pitchFamily="2" charset="-78"/>
              </a:rPr>
              <a:t>يكونون أكثر إقناعًا.</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الالتزام </a:t>
            </a:r>
            <a:r>
              <a:rPr lang="ar-SA" sz="1700" dirty="0" smtClean="0">
                <a:solidFill>
                  <a:srgbClr val="0070C0"/>
                </a:solidFill>
                <a:latin typeface="Alexandria" pitchFamily="2" charset="-78"/>
                <a:cs typeface="Alexandria" pitchFamily="2" charset="-78"/>
              </a:rPr>
              <a:t>والاتساق </a:t>
            </a:r>
            <a:r>
              <a:rPr lang="en-US" sz="1700" dirty="0">
                <a:latin typeface="Alexandria" pitchFamily="2" charset="-78"/>
                <a:cs typeface="Alexandria" pitchFamily="2" charset="-78"/>
              </a:rPr>
              <a:t>commitment and </a:t>
            </a:r>
            <a:r>
              <a:rPr lang="en-US" sz="1700" dirty="0" smtClean="0">
                <a:latin typeface="Alexandria" pitchFamily="2" charset="-78"/>
                <a:cs typeface="Alexandria" pitchFamily="2" charset="-78"/>
              </a:rPr>
              <a:t>consistency</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الناس يميلون إلى الالتزام بما </a:t>
            </a:r>
            <a:r>
              <a:rPr lang="ar-SA" sz="1700" dirty="0" smtClean="0">
                <a:latin typeface="Alexandria" pitchFamily="2" charset="-78"/>
                <a:cs typeface="Alexandria" pitchFamily="2" charset="-78"/>
              </a:rPr>
              <a:t>فعلوه </a:t>
            </a:r>
            <a:r>
              <a:rPr lang="ar-SA" sz="1700" dirty="0">
                <a:latin typeface="Alexandria" pitchFamily="2" charset="-78"/>
                <a:cs typeface="Alexandria" pitchFamily="2" charset="-78"/>
              </a:rPr>
              <a:t>بالفعل</a:t>
            </a:r>
            <a:r>
              <a:rPr lang="ar-SA" sz="1700" dirty="0" smtClean="0">
                <a:latin typeface="Alexandria" pitchFamily="2" charset="-78"/>
                <a:cs typeface="Alexandria" pitchFamily="2" charset="-78"/>
              </a:rPr>
              <a:t>. فالجمهور يميل إلى تطابق السلوك السابق.</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الإعجاب </a:t>
            </a:r>
            <a:r>
              <a:rPr lang="en-US" sz="1700" dirty="0" smtClean="0">
                <a:latin typeface="Alexandria" pitchFamily="2" charset="-78"/>
                <a:cs typeface="Alexandria" pitchFamily="2" charset="-78"/>
              </a:rPr>
              <a:t>Liking</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الناس يميلون إلى الاقتناع بالأشخاص الذين يحبونهم أو يشعرون بالإعجاب تجاههم.</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الإجماع</a:t>
            </a:r>
            <a:r>
              <a:rPr lang="ar-SA" sz="1700" dirty="0">
                <a:latin typeface="Alexandria" pitchFamily="2" charset="-78"/>
                <a:cs typeface="Alexandria" pitchFamily="2" charset="-78"/>
              </a:rPr>
              <a:t> </a:t>
            </a:r>
            <a:r>
              <a:rPr lang="en-US" sz="1700" dirty="0" smtClean="0">
                <a:latin typeface="Alexandria" pitchFamily="2" charset="-78"/>
                <a:cs typeface="Alexandria" pitchFamily="2" charset="-78"/>
              </a:rPr>
              <a:t>Consensus</a:t>
            </a:r>
            <a:r>
              <a:rPr lang="ar-SA" sz="1700" dirty="0" smtClean="0">
                <a:latin typeface="Alexandria" pitchFamily="2" charset="-78"/>
                <a:cs typeface="Alexandria" pitchFamily="2" charset="-78"/>
              </a:rPr>
              <a:t>: الناس </a:t>
            </a:r>
            <a:r>
              <a:rPr lang="ar-SA" sz="1700" dirty="0">
                <a:latin typeface="Alexandria" pitchFamily="2" charset="-78"/>
                <a:cs typeface="Alexandria" pitchFamily="2" charset="-78"/>
              </a:rPr>
              <a:t>يميلون إلى اتباع سلوك الآخرين، خاصةً إذا كانوا غير متأكدين من كيفية التصرف</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pic>
        <p:nvPicPr>
          <p:cNvPr id="14" name="Picture 13"/>
          <p:cNvPicPr>
            <a:picLocks noChangeAspect="1"/>
          </p:cNvPicPr>
          <p:nvPr/>
        </p:nvPicPr>
        <p:blipFill>
          <a:blip r:embed="rId4"/>
          <a:srcRect/>
          <a:stretch>
            <a:fillRect/>
          </a:stretch>
        </p:blipFill>
        <p:spPr>
          <a:xfrm>
            <a:off x="261252" y="2425448"/>
            <a:ext cx="1412540" cy="1206124"/>
          </a:xfrm>
          <a:prstGeom prst="rect">
            <a:avLst/>
          </a:prstGeom>
        </p:spPr>
      </p:pic>
    </p:spTree>
    <p:extLst>
      <p:ext uri="{BB962C8B-B14F-4D97-AF65-F5344CB8AC3E}">
        <p14:creationId xmlns:p14="http://schemas.microsoft.com/office/powerpoint/2010/main" val="12203985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9A80F9F-74DB-1D57-04E8-E20E92A09B0A}"/>
              </a:ext>
            </a:extLst>
          </p:cNvPr>
          <p:cNvSpPr txBox="1"/>
          <p:nvPr/>
        </p:nvSpPr>
        <p:spPr>
          <a:xfrm>
            <a:off x="2322989" y="1453094"/>
            <a:ext cx="7721344"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4"/>
            </a:pPr>
            <a:r>
              <a:rPr lang="ar-SA" b="1" dirty="0" smtClean="0">
                <a:solidFill>
                  <a:srgbClr val="C00000"/>
                </a:solidFill>
                <a:latin typeface="Alexandria ExtraBold" pitchFamily="2" charset="-78"/>
                <a:ea typeface="Calibri" panose="020F0502020204030204" pitchFamily="34" charset="0"/>
                <a:cs typeface="Alexandria ExtraBold" pitchFamily="2" charset="-78"/>
              </a:rPr>
              <a:t>عناصر الاقناع والسمات الشخصية </a:t>
            </a:r>
            <a:r>
              <a:rPr lang="en-US" sz="1600" dirty="0" smtClean="0">
                <a:solidFill>
                  <a:srgbClr val="C00000"/>
                </a:solidFill>
                <a:latin typeface="Alexandria ExtraBold" pitchFamily="2" charset="-78"/>
                <a:ea typeface="Calibri" panose="020F0502020204030204" pitchFamily="34" charset="0"/>
                <a:cs typeface="Alexandria ExtraBold" pitchFamily="2" charset="-78"/>
              </a:rPr>
              <a:t>Persuasion Elements &amp; Big Five</a:t>
            </a:r>
            <a:endParaRPr lang="ar-SA" sz="1600"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322988" y="1960926"/>
            <a:ext cx="8748286" cy="4204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12119" y="2081182"/>
            <a:ext cx="8560678" cy="4016484"/>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العلاقة بين مبادئ الاقناع الستة والسمات الشخصية الخمسة الكبرى :</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الالتزام</a:t>
            </a:r>
            <a:r>
              <a:rPr lang="en-US" sz="1700" dirty="0" smtClean="0">
                <a:solidFill>
                  <a:srgbClr val="0070C0"/>
                </a:solidFill>
                <a:latin typeface="Alexandria" pitchFamily="2" charset="-78"/>
                <a:cs typeface="Alexandria" pitchFamily="2" charset="-78"/>
              </a:rPr>
              <a:t>:</a:t>
            </a:r>
            <a:r>
              <a:rPr lang="ar-SA" sz="1700" dirty="0" smtClean="0">
                <a:latin typeface="Alexandria" pitchFamily="2" charset="-78"/>
                <a:cs typeface="Alexandria" pitchFamily="2" charset="-78"/>
              </a:rPr>
              <a:t> الأشخاص </a:t>
            </a:r>
            <a:r>
              <a:rPr lang="ar-SA" sz="1700" dirty="0">
                <a:latin typeface="Alexandria" pitchFamily="2" charset="-78"/>
                <a:cs typeface="Alexandria" pitchFamily="2" charset="-78"/>
              </a:rPr>
              <a:t>الذين يتمتعون بسمات توافق عالية قد يكونون أكثر استعدادًا للالتزام بالمبادئ أو العروض، حيث يميلون إلى تفضيل العلاقات الاجتماعية </a:t>
            </a:r>
            <a:r>
              <a:rPr lang="ar-SA" sz="1700" dirty="0" smtClean="0">
                <a:latin typeface="Alexandria" pitchFamily="2" charset="-78"/>
                <a:cs typeface="Alexandria" pitchFamily="2" charset="-78"/>
              </a:rPr>
              <a:t>والتعاون. </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السلطة: </a:t>
            </a:r>
            <a:r>
              <a:rPr lang="ar-SA" sz="1700" dirty="0">
                <a:latin typeface="Alexandria" pitchFamily="2" charset="-78"/>
                <a:cs typeface="Alexandria" pitchFamily="2" charset="-78"/>
              </a:rPr>
              <a:t>ا</a:t>
            </a:r>
            <a:r>
              <a:rPr lang="ar-SA" sz="1700" dirty="0" smtClean="0">
                <a:latin typeface="Alexandria" pitchFamily="2" charset="-78"/>
                <a:cs typeface="Alexandria" pitchFamily="2" charset="-78"/>
              </a:rPr>
              <a:t>لأفراد </a:t>
            </a:r>
            <a:r>
              <a:rPr lang="ar-SA" sz="1700" dirty="0">
                <a:latin typeface="Alexandria" pitchFamily="2" charset="-78"/>
                <a:cs typeface="Alexandria" pitchFamily="2" charset="-78"/>
              </a:rPr>
              <a:t>ذوو مستوى وعي عالٍ يميلون إلى احترام السلطة والمعلومات الموثوقة، مما يجعلهم أكثر تأثراً بالمصادر ذات السمعة </a:t>
            </a:r>
            <a:r>
              <a:rPr lang="ar-SA" sz="1700" dirty="0" smtClean="0">
                <a:latin typeface="Alexandria" pitchFamily="2" charset="-78"/>
                <a:cs typeface="Alexandria" pitchFamily="2" charset="-78"/>
              </a:rPr>
              <a:t>الطيبة.</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المعاملة بالمثل </a:t>
            </a:r>
            <a:r>
              <a:rPr lang="ar-SA" sz="1700" dirty="0" smtClean="0">
                <a:solidFill>
                  <a:srgbClr val="0070C0"/>
                </a:solidFill>
                <a:latin typeface="Alexandria" pitchFamily="2" charset="-78"/>
                <a:cs typeface="Alexandria" pitchFamily="2" charset="-78"/>
              </a:rPr>
              <a:t>أو التبادل : </a:t>
            </a:r>
            <a:r>
              <a:rPr lang="ar-SA" sz="1700" dirty="0" smtClean="0">
                <a:latin typeface="Alexandria" pitchFamily="2" charset="-78"/>
                <a:cs typeface="Alexandria" pitchFamily="2" charset="-78"/>
              </a:rPr>
              <a:t>الأفراد الأكثر توافقًا الودودون </a:t>
            </a:r>
            <a:r>
              <a:rPr lang="ar-SA" sz="1700" dirty="0" smtClean="0">
                <a:latin typeface="Alexandria" pitchFamily="2" charset="-78"/>
                <a:cs typeface="Alexandria" pitchFamily="2" charset="-78"/>
              </a:rPr>
              <a:t>والمتعاونون </a:t>
            </a:r>
            <a:r>
              <a:rPr lang="ar-SA" sz="1700" dirty="0">
                <a:latin typeface="Alexandria" pitchFamily="2" charset="-78"/>
                <a:cs typeface="Alexandria" pitchFamily="2" charset="-78"/>
              </a:rPr>
              <a:t>قد يكونون أكثر تأثراً بمبدأ التبادل، حيث يشعرون بالالتزام بالرد على العطاء </a:t>
            </a:r>
            <a:r>
              <a:rPr lang="ar-SA" sz="1700" dirty="0" smtClean="0">
                <a:latin typeface="Alexandria" pitchFamily="2" charset="-78"/>
                <a:cs typeface="Alexandria" pitchFamily="2" charset="-78"/>
              </a:rPr>
              <a:t>بالمثل.</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الإجماع</a:t>
            </a:r>
            <a:r>
              <a:rPr lang="en-US" sz="1700" dirty="0" smtClean="0">
                <a:latin typeface="Alexandria" pitchFamily="2" charset="-78"/>
                <a:cs typeface="Alexandria" pitchFamily="2" charset="-78"/>
              </a:rPr>
              <a:t> : </a:t>
            </a:r>
            <a:r>
              <a:rPr lang="ar-SA" sz="1700" dirty="0">
                <a:latin typeface="Alexandria" pitchFamily="2" charset="-78"/>
                <a:cs typeface="Alexandria" pitchFamily="2" charset="-78"/>
              </a:rPr>
              <a:t>الأشخاص </a:t>
            </a:r>
            <a:r>
              <a:rPr lang="ar-SA" sz="1700" dirty="0" smtClean="0">
                <a:latin typeface="Alexandria" pitchFamily="2" charset="-78"/>
                <a:cs typeface="Alexandria" pitchFamily="2" charset="-78"/>
              </a:rPr>
              <a:t>الاجتماعبون ( الأكثر انبساطًا) </a:t>
            </a:r>
            <a:r>
              <a:rPr lang="ar-SA" sz="1700" dirty="0">
                <a:latin typeface="Alexandria" pitchFamily="2" charset="-78"/>
                <a:cs typeface="Alexandria" pitchFamily="2" charset="-78"/>
              </a:rPr>
              <a:t>يميلون إلى الانجذاب إلى آراء الآخرين، مما يجعلهم أكثر عرضة لتأثير التأثير الاجتماعي، حيث يسعون إلى التوافق مع المجموعات الاجتماعية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0" name="Freeform 2"/>
          <p:cNvSpPr/>
          <p:nvPr/>
        </p:nvSpPr>
        <p:spPr>
          <a:xfrm>
            <a:off x="-428976" y="4651876"/>
            <a:ext cx="3741838" cy="2492999"/>
          </a:xfrm>
          <a:custGeom>
            <a:avLst/>
            <a:gdLst/>
            <a:ahLst/>
            <a:cxnLst/>
            <a:rect l="l" t="t" r="r" b="b"/>
            <a:pathLst>
              <a:path w="3741838" h="2492999">
                <a:moveTo>
                  <a:pt x="0" y="0"/>
                </a:moveTo>
                <a:lnTo>
                  <a:pt x="3741838" y="0"/>
                </a:lnTo>
                <a:lnTo>
                  <a:pt x="3741838" y="2492999"/>
                </a:lnTo>
                <a:lnTo>
                  <a:pt x="0" y="2492999"/>
                </a:lnTo>
                <a:lnTo>
                  <a:pt x="0" y="0"/>
                </a:lnTo>
                <a:close/>
              </a:path>
            </a:pathLst>
          </a:custGeom>
          <a:blipFill>
            <a:blip r:embed="rId4"/>
            <a:stretch>
              <a:fillRect/>
            </a:stretch>
          </a:blipFill>
        </p:spPr>
      </p:sp>
    </p:spTree>
    <p:extLst>
      <p:ext uri="{BB962C8B-B14F-4D97-AF65-F5344CB8AC3E}">
        <p14:creationId xmlns:p14="http://schemas.microsoft.com/office/powerpoint/2010/main" val="42733331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9A80F9F-74DB-1D57-04E8-E20E92A09B0A}"/>
              </a:ext>
            </a:extLst>
          </p:cNvPr>
          <p:cNvSpPr txBox="1"/>
          <p:nvPr/>
        </p:nvSpPr>
        <p:spPr>
          <a:xfrm>
            <a:off x="2322989" y="1453094"/>
            <a:ext cx="7721344"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4"/>
            </a:pPr>
            <a:r>
              <a:rPr lang="ar-SA" b="1" dirty="0" smtClean="0">
                <a:solidFill>
                  <a:srgbClr val="C00000"/>
                </a:solidFill>
                <a:latin typeface="Alexandria ExtraBold" pitchFamily="2" charset="-78"/>
                <a:ea typeface="Calibri" panose="020F0502020204030204" pitchFamily="34" charset="0"/>
                <a:cs typeface="Alexandria ExtraBold" pitchFamily="2" charset="-78"/>
              </a:rPr>
              <a:t>عناصر الاقناع والسمات الشخصية </a:t>
            </a:r>
            <a:r>
              <a:rPr lang="en-US" sz="1600" dirty="0" smtClean="0">
                <a:solidFill>
                  <a:srgbClr val="C00000"/>
                </a:solidFill>
                <a:latin typeface="Alexandria ExtraBold" pitchFamily="2" charset="-78"/>
                <a:ea typeface="Calibri" panose="020F0502020204030204" pitchFamily="34" charset="0"/>
                <a:cs typeface="Alexandria ExtraBold" pitchFamily="2" charset="-78"/>
              </a:rPr>
              <a:t>Persuasion Elements &amp; Big Five</a:t>
            </a:r>
            <a:endParaRPr lang="ar-SA" sz="1600"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91841" y="1993592"/>
            <a:ext cx="8748286" cy="39193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2928" y="2164847"/>
            <a:ext cx="8804332" cy="3624069"/>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العلاقة بين مبادئ الاقناع الستة والسمات الشخصية الخمسة الكبرى :</a:t>
            </a:r>
            <a:endParaRPr lang="ar-SA" sz="1700" dirty="0">
              <a:latin typeface="Alexandria" pitchFamily="2" charset="-78"/>
              <a:cs typeface="Alexandria" pitchFamily="2" charset="-78"/>
            </a:endParaRPr>
          </a:p>
          <a:p>
            <a:pPr marL="342900" indent="-342900" algn="r" rtl="1">
              <a:lnSpc>
                <a:spcPct val="150000"/>
              </a:lnSpc>
              <a:buFont typeface="+mj-lt"/>
              <a:buAutoNum type="arabicPeriod" startAt="5"/>
            </a:pPr>
            <a:r>
              <a:rPr lang="ar-SA" sz="1700" dirty="0" smtClean="0">
                <a:solidFill>
                  <a:srgbClr val="0070C0"/>
                </a:solidFill>
                <a:latin typeface="Alexandria" pitchFamily="2" charset="-78"/>
                <a:cs typeface="Alexandria" pitchFamily="2" charset="-78"/>
              </a:rPr>
              <a:t>الإعجاب</a:t>
            </a:r>
            <a:r>
              <a:rPr lang="en-US" sz="1700" dirty="0" smtClean="0">
                <a:solidFill>
                  <a:srgbClr val="0070C0"/>
                </a:solidFill>
                <a:latin typeface="Alexandria" pitchFamily="2" charset="-78"/>
                <a:cs typeface="Alexandria" pitchFamily="2" charset="-78"/>
              </a:rPr>
              <a:t>:</a:t>
            </a:r>
            <a:r>
              <a:rPr lang="ar-SA" sz="1700" dirty="0" smtClean="0">
                <a:latin typeface="Alexandria" pitchFamily="2" charset="-78"/>
                <a:cs typeface="Alexandria" pitchFamily="2" charset="-78"/>
              </a:rPr>
              <a:t> الأفراد </a:t>
            </a:r>
            <a:r>
              <a:rPr lang="ar-SA" sz="1700" dirty="0">
                <a:latin typeface="Alexandria" pitchFamily="2" charset="-78"/>
                <a:cs typeface="Alexandria" pitchFamily="2" charset="-78"/>
              </a:rPr>
              <a:t>الذين يتمتعون بسمات انبساط وتوافق عالية يميلون إلى تكوين علاقات إيجابية بسهولة، مما يجعلهم أكثر قابلية للتأثر بالمودة </a:t>
            </a:r>
            <a:r>
              <a:rPr lang="ar-SA" sz="1700" dirty="0" smtClean="0">
                <a:latin typeface="Alexandria" pitchFamily="2" charset="-78"/>
                <a:cs typeface="Alexandria" pitchFamily="2" charset="-78"/>
              </a:rPr>
              <a:t>والتعاطف.</a:t>
            </a:r>
          </a:p>
          <a:p>
            <a:pPr marL="342900" indent="-342900" algn="r" rtl="1">
              <a:lnSpc>
                <a:spcPct val="150000"/>
              </a:lnSpc>
              <a:buFont typeface="+mj-lt"/>
              <a:buAutoNum type="arabicPeriod" startAt="5"/>
            </a:pPr>
            <a:r>
              <a:rPr lang="ar-SA" sz="1700" dirty="0">
                <a:solidFill>
                  <a:srgbClr val="0070C0"/>
                </a:solidFill>
                <a:latin typeface="Alexandria" pitchFamily="2" charset="-78"/>
                <a:cs typeface="Alexandria" pitchFamily="2" charset="-78"/>
              </a:rPr>
              <a:t>الندرة: </a:t>
            </a:r>
            <a:r>
              <a:rPr lang="ar-SA" sz="1700" dirty="0" smtClean="0">
                <a:latin typeface="Alexandria" pitchFamily="2" charset="-78"/>
                <a:cs typeface="Alexandria" pitchFamily="2" charset="-78"/>
              </a:rPr>
              <a:t>الأشخاص </a:t>
            </a:r>
            <a:r>
              <a:rPr lang="ar-SA" sz="1700" dirty="0">
                <a:latin typeface="Alexandria" pitchFamily="2" charset="-78"/>
                <a:cs typeface="Alexandria" pitchFamily="2" charset="-78"/>
              </a:rPr>
              <a:t>الذين يتمتعون بانفتاح عالٍ </a:t>
            </a:r>
            <a:r>
              <a:rPr lang="ar-SA" sz="1700" dirty="0" smtClean="0">
                <a:latin typeface="Alexandria" pitchFamily="2" charset="-78"/>
                <a:cs typeface="Alexandria" pitchFamily="2" charset="-78"/>
              </a:rPr>
              <a:t>يستجيبون </a:t>
            </a:r>
            <a:r>
              <a:rPr lang="ar-SA" sz="1700" dirty="0">
                <a:latin typeface="Alexandria" pitchFamily="2" charset="-78"/>
                <a:cs typeface="Alexandria" pitchFamily="2" charset="-78"/>
              </a:rPr>
              <a:t>بشكل أقوى لمبدأ الندرة، حيث يميلون إلى استكشاف الفرص الجديدة والمميزة.</a:t>
            </a:r>
          </a:p>
          <a:p>
            <a:pPr algn="r" rtl="1">
              <a:lnSpc>
                <a:spcPct val="150000"/>
              </a:lnSpc>
            </a:pPr>
            <a:r>
              <a:rPr lang="ar-SA" sz="1700" dirty="0" smtClean="0">
                <a:latin typeface="Alexandria" pitchFamily="2" charset="-78"/>
                <a:cs typeface="Alexandria" pitchFamily="2" charset="-78"/>
              </a:rPr>
              <a:t>   </a:t>
            </a:r>
            <a:r>
              <a:rPr lang="ar-SA" sz="1700" dirty="0" smtClean="0">
                <a:solidFill>
                  <a:srgbClr val="002060"/>
                </a:solidFill>
                <a:latin typeface="Alexandria" pitchFamily="2" charset="-78"/>
                <a:cs typeface="Alexandria" pitchFamily="2" charset="-78"/>
              </a:rPr>
              <a:t>يمكن </a:t>
            </a:r>
            <a:r>
              <a:rPr lang="ar-SA" sz="1700" dirty="0">
                <a:solidFill>
                  <a:srgbClr val="002060"/>
                </a:solidFill>
                <a:latin typeface="Alexandria" pitchFamily="2" charset="-78"/>
                <a:cs typeface="Alexandria" pitchFamily="2" charset="-78"/>
              </a:rPr>
              <a:t>أن تعزز مبادئ الإقناع الستة فعالية استراتيجيات التسويق بناءً على السمات الشخصية، مما يوفر طرقًا لفهم كيف يمكن أن تؤثر السمات الفردية على استجابة الأفراد لتقنيات الإقناع المختلفة. من خلال التعرف على هذه العلاقات، يمكن للمسوقين تطوير حملات أكثر فعالية وموجهة تحقق نتائج أفضل.</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10" name="Freeform 3"/>
          <p:cNvSpPr/>
          <p:nvPr/>
        </p:nvSpPr>
        <p:spPr>
          <a:xfrm>
            <a:off x="0" y="4400783"/>
            <a:ext cx="5260386" cy="3504732"/>
          </a:xfrm>
          <a:custGeom>
            <a:avLst/>
            <a:gdLst/>
            <a:ahLst/>
            <a:cxnLst/>
            <a:rect l="l" t="t" r="r" b="b"/>
            <a:pathLst>
              <a:path w="5260386" h="3504732">
                <a:moveTo>
                  <a:pt x="0" y="0"/>
                </a:moveTo>
                <a:lnTo>
                  <a:pt x="5260386" y="0"/>
                </a:lnTo>
                <a:lnTo>
                  <a:pt x="5260386" y="3504732"/>
                </a:lnTo>
                <a:lnTo>
                  <a:pt x="0" y="3504732"/>
                </a:lnTo>
                <a:lnTo>
                  <a:pt x="0" y="0"/>
                </a:lnTo>
                <a:close/>
              </a:path>
            </a:pathLst>
          </a:custGeom>
          <a:blipFill>
            <a:blip r:embed="rId4"/>
            <a:stretch>
              <a:fillRect/>
            </a:stretch>
          </a:blipFill>
        </p:spPr>
      </p:sp>
    </p:spTree>
    <p:extLst>
      <p:ext uri="{BB962C8B-B14F-4D97-AF65-F5344CB8AC3E}">
        <p14:creationId xmlns:p14="http://schemas.microsoft.com/office/powerpoint/2010/main" val="7667987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796367"/>
            <a:ext cx="5470732" cy="54891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1182" y="1126672"/>
            <a:ext cx="10564836" cy="502920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66800" y="1776075"/>
            <a:ext cx="9873342" cy="918200"/>
          </a:xfrm>
          <a:prstGeom prst="rect">
            <a:avLst/>
          </a:prstGeom>
          <a:noFill/>
        </p:spPr>
        <p:txBody>
          <a:bodyPr wrap="square" rtlCol="0">
            <a:spAutoFit/>
          </a:bodyPr>
          <a:lstStyle/>
          <a:p>
            <a:pPr lvl="0" algn="justLow" rtl="1">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smtClean="0">
                <a:solidFill>
                  <a:srgbClr val="000000"/>
                </a:solidFill>
                <a:latin typeface="Alexandria SemiBold" pitchFamily="2" charset="-78"/>
                <a:cs typeface="Alexandria SemiBold" pitchFamily="2" charset="-78"/>
              </a:rPr>
              <a:t> </a:t>
            </a:r>
            <a:r>
              <a:rPr lang="ar-SA" sz="1600" dirty="0" smtClean="0">
                <a:latin typeface="Alexandria" pitchFamily="2" charset="-78"/>
                <a:cs typeface="Alexandria" pitchFamily="2" charset="-78"/>
              </a:rPr>
              <a:t>   </a:t>
            </a:r>
            <a:endParaRPr lang="ar-SA"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985933" y="1028370"/>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
        <p:nvSpPr>
          <p:cNvPr id="3" name="Rectangle 2"/>
          <p:cNvSpPr/>
          <p:nvPr/>
        </p:nvSpPr>
        <p:spPr>
          <a:xfrm>
            <a:off x="661182" y="2217349"/>
            <a:ext cx="10278960" cy="3785011"/>
          </a:xfrm>
          <a:prstGeom prst="rect">
            <a:avLst/>
          </a:prstGeom>
        </p:spPr>
        <p:txBody>
          <a:bodyPr wrap="square">
            <a:spAutoFit/>
          </a:bodyPr>
          <a:lstStyle/>
          <a:p>
            <a:pPr lvl="0" algn="r" rtl="1">
              <a:lnSpc>
                <a:spcPct val="150000"/>
              </a:lnSpc>
              <a:defRPr/>
            </a:pPr>
            <a:r>
              <a:rPr lang="ar-SA" dirty="0">
                <a:latin typeface="Alexandria" pitchFamily="2" charset="-78"/>
                <a:cs typeface="Alexandria" pitchFamily="2" charset="-78"/>
              </a:rPr>
              <a:t> الاستهداف السيكولوجي يُمثل أداة قوية في التسويق الرقمي، حيث يمكن الشركات من الوصول بشكل أكثر فعالية إلى جمهورها وزيادة تأثيرها في السوق. </a:t>
            </a:r>
            <a:r>
              <a:rPr lang="ar-SA" dirty="0" smtClean="0">
                <a:latin typeface="Alexandria" pitchFamily="2" charset="-78"/>
                <a:cs typeface="Alexandria" pitchFamily="2" charset="-78"/>
              </a:rPr>
              <a:t>تشير </a:t>
            </a:r>
            <a:r>
              <a:rPr lang="ar-SA" dirty="0">
                <a:latin typeface="Alexandria" pitchFamily="2" charset="-78"/>
                <a:cs typeface="Alexandria" pitchFamily="2" charset="-78"/>
              </a:rPr>
              <a:t>الأبحاث أن السمات الخمسة الكبرى للشخصية تلعب دورًا حاسمًا في تشكيل تفضيلات المستهلكين، خصوصًا تجاه منتجات المتعة. عندما يكون اهتمام المستهلك بالموضوع الإعلاني منخفضًا، يتجه تفكيره نحو نظام التفكير السريع، مما يعزز من أهمية هذه السمات في اتخاذ القرارات. لذا، فإن فهم السمات الشخصية يُعد عنصرًا أساسيًا في تصميم استراتيجيات تسويقية ناجحة تُركز على تلبية احتياجات الأفراد وتوجهاتهم. من خلال تقسيم السوق إلى مجموعات فرعية بناءً على الخصائص النفسية والسلوكية، يمكن تحقيق فهم أعمق للأنماط السلوكية والاهتمامات التي تؤثر على قرارات الشراء، مما يسهم في تعزيز فعالية الحملات التسويقية</a:t>
            </a:r>
            <a:r>
              <a:rPr lang="ar-SA" dirty="0" smtClean="0">
                <a:latin typeface="Alexandria" pitchFamily="2" charset="-78"/>
                <a:cs typeface="Alexandria" pitchFamily="2" charset="-78"/>
              </a:rPr>
              <a:t>. </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107658265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4"/>
            <a:ext cx="4128422" cy="53397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26572" y="1285191"/>
            <a:ext cx="11723914"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9055511" y="1272667"/>
            <a:ext cx="2793484" cy="583878"/>
          </a:xfrm>
          <a:prstGeom prst="rect">
            <a:avLst/>
          </a:prstGeom>
          <a:noFill/>
        </p:spPr>
        <p:txBody>
          <a:bodyPr wrap="square" rtlCol="0">
            <a:spAutoFit/>
          </a:bodyPr>
          <a:lstStyle/>
          <a:p>
            <a:pPr lvl="0" algn="ctr" rtl="1">
              <a:lnSpc>
                <a:spcPct val="150000"/>
              </a:lnSpc>
              <a:spcAft>
                <a:spcPts val="800"/>
              </a:spcAft>
              <a:defRPr/>
            </a:pPr>
            <a:r>
              <a:rPr lang="ar-SA" sz="2400" b="1" dirty="0">
                <a:solidFill>
                  <a:srgbClr val="002060"/>
                </a:solidFill>
                <a:latin typeface="Alexandria SemiBold" pitchFamily="2" charset="-78"/>
                <a:ea typeface="Calibri" panose="020F0502020204030204" pitchFamily="34" charset="0"/>
                <a:cs typeface="Alexandria SemiBold" pitchFamily="2" charset="-78"/>
              </a:rPr>
              <a:t>المصادر والمراجع:</a:t>
            </a:r>
            <a:endParaRPr lang="ar-EG" sz="2400" b="1" dirty="0">
              <a:solidFill>
                <a:srgbClr val="002060"/>
              </a:solidFill>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99765" y="1711588"/>
            <a:ext cx="11750721" cy="4593565"/>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228600" algn="r" rtl="1">
              <a:lnSpc>
                <a:spcPct val="150000"/>
              </a:lnSpc>
              <a:buFont typeface="+mj-lt"/>
              <a:buAutoNum type="arabicPeriod"/>
            </a:pPr>
            <a:r>
              <a:rPr lang="ar-SA" sz="1600" dirty="0">
                <a:latin typeface="Alexandria" charset="0"/>
                <a:cs typeface="Alexandria" charset="0"/>
              </a:rPr>
              <a:t>سليماني نورة، محاضرات في مقياس سلوك المستهلك، جامعة الجزائر: كلية العلوم الاقتصادية والعلوم التجارية، </a:t>
            </a:r>
            <a:r>
              <a:rPr lang="ar-SA" sz="1600" dirty="0" smtClean="0">
                <a:latin typeface="Alexandria" charset="0"/>
                <a:cs typeface="Alexandria" charset="0"/>
              </a:rPr>
              <a:t>2017.</a:t>
            </a:r>
            <a:endParaRPr lang="ar-SA" sz="1600" dirty="0">
              <a:latin typeface="Alexandria" charset="0"/>
              <a:cs typeface="Alexandria" charset="0"/>
            </a:endParaRPr>
          </a:p>
          <a:p>
            <a:pPr marL="342900" indent="-342900">
              <a:lnSpc>
                <a:spcPct val="150000"/>
              </a:lnSpc>
              <a:buFont typeface="+mj-lt"/>
              <a:buAutoNum type="arabicPeriod" startAt="2"/>
            </a:pPr>
            <a:r>
              <a:rPr lang="en-US" sz="1600" dirty="0" smtClean="0">
                <a:latin typeface="Alexandria" charset="0"/>
                <a:cs typeface="Alexandria" charset="0"/>
              </a:rPr>
              <a:t>Inez </a:t>
            </a:r>
            <a:r>
              <a:rPr lang="en-US" sz="1600" dirty="0" err="1" smtClean="0">
                <a:latin typeface="Alexandria" charset="0"/>
                <a:cs typeface="Alexandria" charset="0"/>
              </a:rPr>
              <a:t>Michiels</a:t>
            </a:r>
            <a:r>
              <a:rPr lang="en-US" sz="1600" dirty="0" smtClean="0">
                <a:latin typeface="Alexandria" charset="0"/>
                <a:cs typeface="Alexandria" charset="0"/>
              </a:rPr>
              <a:t>, Indications for a valid color test to measure personality, Visual needs and preferences for tailored design </a:t>
            </a:r>
            <a:r>
              <a:rPr lang="en-US" sz="1600" dirty="0">
                <a:latin typeface="Alexandria" charset="0"/>
                <a:cs typeface="Alexandria" charset="0"/>
              </a:rPr>
              <a:t>applications, AIC Interim Meeting </a:t>
            </a:r>
            <a:r>
              <a:rPr lang="en-US" sz="1600" dirty="0" smtClean="0">
                <a:latin typeface="Alexandria" charset="0"/>
                <a:cs typeface="Alexandria" charset="0"/>
              </a:rPr>
              <a:t>, </a:t>
            </a:r>
            <a:r>
              <a:rPr lang="en-US" sz="1600" dirty="0">
                <a:latin typeface="Alexandria" charset="0"/>
                <a:cs typeface="Alexandria" charset="0"/>
              </a:rPr>
              <a:t>Vol. 46, No. 1, </a:t>
            </a:r>
            <a:r>
              <a:rPr lang="en-US" sz="1600" dirty="0" smtClean="0">
                <a:latin typeface="Alexandria" charset="0"/>
                <a:cs typeface="Alexandria" charset="0"/>
              </a:rPr>
              <a:t>2019.</a:t>
            </a:r>
            <a:endParaRPr lang="en-US" sz="1600" dirty="0">
              <a:latin typeface="Alexandria" charset="0"/>
              <a:cs typeface="Alexandria" charset="0"/>
            </a:endParaRPr>
          </a:p>
          <a:p>
            <a:pPr marL="342900" indent="-342900">
              <a:lnSpc>
                <a:spcPct val="150000"/>
              </a:lnSpc>
              <a:buFont typeface="+mj-lt"/>
              <a:buAutoNum type="arabicPeriod" startAt="2"/>
            </a:pPr>
            <a:r>
              <a:rPr lang="en-US" sz="1600" dirty="0" smtClean="0">
                <a:latin typeface="Alexandria" charset="0"/>
                <a:cs typeface="Alexandria" charset="0"/>
              </a:rPr>
              <a:t>Adnan D. </a:t>
            </a:r>
            <a:r>
              <a:rPr lang="en-US" sz="1600" dirty="0" err="1" smtClean="0">
                <a:latin typeface="Alexandria" charset="0"/>
                <a:cs typeface="Alexandria" charset="0"/>
              </a:rPr>
              <a:t>Pazda</a:t>
            </a:r>
            <a:r>
              <a:rPr lang="en-US" sz="1600" dirty="0" smtClean="0">
                <a:latin typeface="Alexandria" charset="0"/>
                <a:cs typeface="Alexandria" charset="0"/>
              </a:rPr>
              <a:t>, Colorful personalities: Investigating the relationship between </a:t>
            </a:r>
            <a:r>
              <a:rPr lang="en-US" sz="1600" dirty="0" err="1" smtClean="0">
                <a:latin typeface="Alexandria" charset="0"/>
                <a:cs typeface="Alexandria" charset="0"/>
              </a:rPr>
              <a:t>chroma</a:t>
            </a:r>
            <a:r>
              <a:rPr lang="en-US" sz="1600" dirty="0" smtClean="0">
                <a:latin typeface="Alexandria" charset="0"/>
                <a:cs typeface="Alexandria" charset="0"/>
              </a:rPr>
              <a:t>, person perception and </a:t>
            </a:r>
            <a:r>
              <a:rPr lang="en-US" sz="1600" dirty="0">
                <a:latin typeface="Alexandria" charset="0"/>
                <a:cs typeface="Alexandria" charset="0"/>
              </a:rPr>
              <a:t>personality traits, Ph.D. Thesis, University of Rochester. Department </a:t>
            </a:r>
            <a:r>
              <a:rPr lang="en-US" sz="1600" dirty="0" smtClean="0">
                <a:latin typeface="Alexandria" charset="0"/>
                <a:cs typeface="Alexandria" charset="0"/>
              </a:rPr>
              <a:t>of </a:t>
            </a:r>
            <a:r>
              <a:rPr lang="en-US" sz="1600" dirty="0">
                <a:latin typeface="Alexandria" charset="0"/>
                <a:cs typeface="Alexandria" charset="0"/>
              </a:rPr>
              <a:t>Social Sciences in Psychology, 2015. </a:t>
            </a:r>
          </a:p>
          <a:p>
            <a:pPr marL="342900" indent="-342900">
              <a:lnSpc>
                <a:spcPct val="150000"/>
              </a:lnSpc>
              <a:buFont typeface="+mj-lt"/>
              <a:buAutoNum type="arabicPeriod" startAt="2"/>
            </a:pPr>
            <a:r>
              <a:rPr lang="en-US" sz="1600" dirty="0">
                <a:latin typeface="Alexandria" charset="0"/>
                <a:cs typeface="Alexandria" charset="0"/>
              </a:rPr>
              <a:t>Joanne Hinds, Adnan </a:t>
            </a:r>
            <a:r>
              <a:rPr lang="en-US" sz="1600" dirty="0" err="1">
                <a:latin typeface="Alexandria" charset="0"/>
                <a:cs typeface="Alexandria" charset="0"/>
              </a:rPr>
              <a:t>Joinson</a:t>
            </a:r>
            <a:r>
              <a:rPr lang="en-US" sz="1600" dirty="0">
                <a:latin typeface="Alexandria" charset="0"/>
                <a:cs typeface="Alexandria" charset="0"/>
              </a:rPr>
              <a:t>, “Human and Computer personality prediction from digital footprints, Psychological Science, Issue 2, Feb. 2019.</a:t>
            </a:r>
          </a:p>
          <a:p>
            <a:pPr marL="342900" indent="-342900">
              <a:lnSpc>
                <a:spcPct val="150000"/>
              </a:lnSpc>
              <a:buFont typeface="+mj-lt"/>
              <a:buAutoNum type="arabicPeriod" startAt="2"/>
            </a:pPr>
            <a:r>
              <a:rPr lang="en-US" sz="1600" dirty="0">
                <a:latin typeface="Alexandria" charset="0"/>
                <a:cs typeface="Alexandria" charset="0"/>
              </a:rPr>
              <a:t>Akihiro </a:t>
            </a:r>
            <a:r>
              <a:rPr lang="en-US" sz="1600" dirty="0" smtClean="0">
                <a:latin typeface="Alexandria" charset="0"/>
                <a:cs typeface="Alexandria" charset="0"/>
              </a:rPr>
              <a:t>Kobayashi, </a:t>
            </a:r>
            <a:r>
              <a:rPr lang="en-US" sz="1600" dirty="0">
                <a:latin typeface="Alexandria" charset="0"/>
                <a:cs typeface="Alexandria" charset="0"/>
              </a:rPr>
              <a:t>“A Study on Effect of Big Five Personality Traits on Ad Targeting and Creative Design”, Paper presented at Conference: Persuasive Technology: Development of Persuasive and Behavior Change Support Systems, 3 April 2019</a:t>
            </a:r>
            <a:r>
              <a:rPr lang="en-US" sz="1600" dirty="0" smtClean="0">
                <a:latin typeface="Alexandria" charset="0"/>
                <a:cs typeface="Alexandria" charset="0"/>
              </a:rPr>
              <a:t>.</a:t>
            </a:r>
            <a:endParaRPr lang="en-US" sz="1600" dirty="0">
              <a:latin typeface="Alexandria" charset="0"/>
              <a:cs typeface="Alexandria" charset="0"/>
            </a:endParaRPr>
          </a:p>
          <a:p>
            <a:pPr marL="342900" indent="-342900">
              <a:lnSpc>
                <a:spcPct val="150000"/>
              </a:lnSpc>
              <a:buFont typeface="+mj-lt"/>
              <a:buAutoNum type="arabicPeriod" startAt="2"/>
            </a:pPr>
            <a:r>
              <a:rPr lang="en-US" sz="1600" dirty="0" err="1">
                <a:latin typeface="Alexandria" charset="0"/>
                <a:cs typeface="Alexandria" charset="0"/>
              </a:rPr>
              <a:t>Riza</a:t>
            </a:r>
            <a:r>
              <a:rPr lang="en-US" sz="1600" dirty="0">
                <a:latin typeface="Alexandria" charset="0"/>
                <a:cs typeface="Alexandria" charset="0"/>
              </a:rPr>
              <a:t> </a:t>
            </a:r>
            <a:r>
              <a:rPr lang="en-US" sz="1600" dirty="0" err="1">
                <a:latin typeface="Alexandria" charset="0"/>
                <a:cs typeface="Alexandria" charset="0"/>
              </a:rPr>
              <a:t>Casidy</a:t>
            </a:r>
            <a:r>
              <a:rPr lang="en-US" sz="1600" dirty="0">
                <a:latin typeface="Alexandria" charset="0"/>
                <a:cs typeface="Alexandria" charset="0"/>
              </a:rPr>
              <a:t> </a:t>
            </a:r>
            <a:r>
              <a:rPr lang="en-US" sz="1600" dirty="0" err="1">
                <a:latin typeface="Alexandria" charset="0"/>
                <a:cs typeface="Alexandria" charset="0"/>
              </a:rPr>
              <a:t>Mulyanegara</a:t>
            </a:r>
            <a:r>
              <a:rPr lang="en-US" sz="1600" dirty="0" smtClean="0">
                <a:latin typeface="Alexandria" charset="0"/>
                <a:cs typeface="Alexandria" charset="0"/>
              </a:rPr>
              <a:t>,“</a:t>
            </a:r>
            <a:r>
              <a:rPr lang="en-US" sz="1600" dirty="0">
                <a:latin typeface="Alexandria" charset="0"/>
                <a:cs typeface="Alexandria" charset="0"/>
              </a:rPr>
              <a:t>The Big </a:t>
            </a:r>
            <a:r>
              <a:rPr lang="en-US" sz="1600" dirty="0" smtClean="0">
                <a:latin typeface="Alexandria" charset="0"/>
                <a:cs typeface="Alexandria" charset="0"/>
              </a:rPr>
              <a:t>Five and brand </a:t>
            </a:r>
            <a:r>
              <a:rPr lang="en-US" sz="1600" dirty="0">
                <a:latin typeface="Alexandria" charset="0"/>
                <a:cs typeface="Alexandria" charset="0"/>
              </a:rPr>
              <a:t>personality: Investigating the impact of consumer personality on preferences towards particular brand personality Journal of Brand Management, 16(4), 2009.</a:t>
            </a:r>
          </a:p>
        </p:txBody>
      </p:sp>
    </p:spTree>
    <p:extLst>
      <p:ext uri="{BB962C8B-B14F-4D97-AF65-F5344CB8AC3E}">
        <p14:creationId xmlns:p14="http://schemas.microsoft.com/office/powerpoint/2010/main" val="246272162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720315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70305</TotalTime>
  <Words>4398</Words>
  <Application>Microsoft Office PowerPoint</Application>
  <PresentationFormat>Widescreen</PresentationFormat>
  <Paragraphs>438</Paragraphs>
  <Slides>41</Slides>
  <Notes>40</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41</vt:i4>
      </vt:variant>
    </vt:vector>
  </HeadingPairs>
  <TitlesOfParts>
    <vt:vector size="57" baseType="lpstr">
      <vt:lpstr>Times New Roman</vt:lpstr>
      <vt:lpstr>Alexandria ExtraBold</vt:lpstr>
      <vt:lpstr>Wingdings</vt:lpstr>
      <vt:lpstr>Arial</vt:lpstr>
      <vt:lpstr>Calibri Light</vt:lpstr>
      <vt:lpstr>Alexandria</vt:lpstr>
      <vt:lpstr>Alexandria Light</vt:lpstr>
      <vt:lpstr>Inter</vt:lpstr>
      <vt:lpstr>Adobe Arabic</vt:lpstr>
      <vt:lpstr>Alexandria SemiBold</vt:lpstr>
      <vt:lpstr>Roboto Light</vt:lpstr>
      <vt:lpstr>Adobe Caslon Pro</vt:lpstr>
      <vt:lpstr>Calibri</vt:lpstr>
      <vt:lpstr>Alexandria Black</vt:lpstr>
      <vt:lpstr>Alexandria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2913</cp:revision>
  <dcterms:created xsi:type="dcterms:W3CDTF">2023-04-29T09:08:23Z</dcterms:created>
  <dcterms:modified xsi:type="dcterms:W3CDTF">2025-03-26T12:54:57Z</dcterms:modified>
</cp:coreProperties>
</file>