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1"/>
  </p:sldMasterIdLst>
  <p:notesMasterIdLst>
    <p:notesMasterId r:id="rId42"/>
  </p:notesMasterIdLst>
  <p:sldIdLst>
    <p:sldId id="584" r:id="rId2"/>
    <p:sldId id="303" r:id="rId3"/>
    <p:sldId id="257" r:id="rId4"/>
    <p:sldId id="585" r:id="rId5"/>
    <p:sldId id="587" r:id="rId6"/>
    <p:sldId id="588" r:id="rId7"/>
    <p:sldId id="482" r:id="rId8"/>
    <p:sldId id="483" r:id="rId9"/>
    <p:sldId id="485" r:id="rId10"/>
    <p:sldId id="546" r:id="rId11"/>
    <p:sldId id="589" r:id="rId12"/>
    <p:sldId id="522" r:id="rId13"/>
    <p:sldId id="539" r:id="rId14"/>
    <p:sldId id="488" r:id="rId15"/>
    <p:sldId id="590" r:id="rId16"/>
    <p:sldId id="486" r:id="rId17"/>
    <p:sldId id="489" r:id="rId18"/>
    <p:sldId id="542" r:id="rId19"/>
    <p:sldId id="549" r:id="rId20"/>
    <p:sldId id="493" r:id="rId21"/>
    <p:sldId id="540" r:id="rId22"/>
    <p:sldId id="529" r:id="rId23"/>
    <p:sldId id="591" r:id="rId24"/>
    <p:sldId id="592" r:id="rId25"/>
    <p:sldId id="593" r:id="rId26"/>
    <p:sldId id="594" r:id="rId27"/>
    <p:sldId id="530" r:id="rId28"/>
    <p:sldId id="595" r:id="rId29"/>
    <p:sldId id="598" r:id="rId30"/>
    <p:sldId id="597" r:id="rId31"/>
    <p:sldId id="599" r:id="rId32"/>
    <p:sldId id="600" r:id="rId33"/>
    <p:sldId id="601" r:id="rId34"/>
    <p:sldId id="602" r:id="rId35"/>
    <p:sldId id="603" r:id="rId36"/>
    <p:sldId id="604" r:id="rId37"/>
    <p:sldId id="605" r:id="rId38"/>
    <p:sldId id="606" r:id="rId39"/>
    <p:sldId id="607" r:id="rId40"/>
    <p:sldId id="49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4"/>
            <p14:sldId id="303"/>
            <p14:sldId id="257"/>
            <p14:sldId id="585"/>
            <p14:sldId id="587"/>
            <p14:sldId id="588"/>
            <p14:sldId id="482"/>
            <p14:sldId id="483"/>
            <p14:sldId id="485"/>
            <p14:sldId id="546"/>
            <p14:sldId id="589"/>
            <p14:sldId id="522"/>
            <p14:sldId id="539"/>
            <p14:sldId id="488"/>
            <p14:sldId id="590"/>
            <p14:sldId id="486"/>
            <p14:sldId id="489"/>
            <p14:sldId id="542"/>
            <p14:sldId id="549"/>
            <p14:sldId id="493"/>
            <p14:sldId id="540"/>
            <p14:sldId id="529"/>
            <p14:sldId id="591"/>
            <p14:sldId id="592"/>
            <p14:sldId id="593"/>
            <p14:sldId id="594"/>
            <p14:sldId id="530"/>
            <p14:sldId id="595"/>
            <p14:sldId id="598"/>
            <p14:sldId id="597"/>
            <p14:sldId id="599"/>
            <p14:sldId id="600"/>
            <p14:sldId id="601"/>
            <p14:sldId id="602"/>
            <p14:sldId id="603"/>
            <p14:sldId id="604"/>
            <p14:sldId id="605"/>
            <p14:sldId id="606"/>
            <p14:sldId id="607"/>
            <p14:sldId id="49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0"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41" autoAdjust="0"/>
    <p:restoredTop sz="94660"/>
  </p:normalViewPr>
  <p:slideViewPr>
    <p:cSldViewPr snapToGrid="0">
      <p:cViewPr varScale="1">
        <p:scale>
          <a:sx n="69" d="100"/>
          <a:sy n="69" d="100"/>
        </p:scale>
        <p:origin x="368"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microsoft.com/office/2016/11/relationships/changesInfo" Target="NUL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8" Type="http://schemas.openxmlformats.org/officeDocument/2006/relationships/slide" Target="slides/slide7.xml"/><Relationship Id="rId51" Type="http://schemas.microsoft.com/office/2015/10/relationships/revisionInfo" Target="NUL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A0EF3A-D37F-4B7C-BD08-3F18CD30F79C}"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C02E133D-511D-4B9B-A405-973163D3B802}">
      <dgm:prSet phldrT="[Text]" custT="1"/>
      <dgm:spPr>
        <a:solidFill>
          <a:schemeClr val="accent2"/>
        </a:solidFill>
      </dgm:spPr>
      <dgm:t>
        <a:bodyPr/>
        <a:lstStyle/>
        <a:p>
          <a:r>
            <a:rPr lang="ar-SA" sz="1400" b="0" dirty="0">
              <a:latin typeface="Alexandria" pitchFamily="2" charset="-78"/>
              <a:cs typeface="Alexandria" pitchFamily="2" charset="-78"/>
            </a:rPr>
            <a:t>العوامل المنزلية، وتشمل: </a:t>
          </a:r>
          <a:endParaRPr lang="en-US" sz="1400" b="0" dirty="0">
            <a:latin typeface="Alexandria" pitchFamily="2" charset="-78"/>
            <a:cs typeface="Alexandria" pitchFamily="2" charset="-78"/>
          </a:endParaRPr>
        </a:p>
      </dgm:t>
    </dgm:pt>
    <dgm:pt modelId="{A610451B-AC0C-4CF1-93F5-DE1936B678D1}" type="parTrans" cxnId="{252B418E-1832-4981-8FCA-BBA90AB1C231}">
      <dgm:prSet/>
      <dgm:spPr/>
      <dgm:t>
        <a:bodyPr/>
        <a:lstStyle/>
        <a:p>
          <a:endParaRPr lang="en-US" sz="1400">
            <a:latin typeface="Alexandria" pitchFamily="2" charset="-78"/>
            <a:cs typeface="Alexandria" pitchFamily="2" charset="-78"/>
          </a:endParaRPr>
        </a:p>
      </dgm:t>
    </dgm:pt>
    <dgm:pt modelId="{61C8FF2D-CDE2-4907-A339-8637653A8695}" type="sibTrans" cxnId="{252B418E-1832-4981-8FCA-BBA90AB1C231}">
      <dgm:prSet/>
      <dgm:spPr/>
      <dgm:t>
        <a:bodyPr/>
        <a:lstStyle/>
        <a:p>
          <a:endParaRPr lang="en-US" sz="1400">
            <a:latin typeface="Alexandria" pitchFamily="2" charset="-78"/>
            <a:cs typeface="Alexandria" pitchFamily="2" charset="-78"/>
          </a:endParaRPr>
        </a:p>
      </dgm:t>
    </dgm:pt>
    <dgm:pt modelId="{C075A266-8D06-4A21-8C2A-807DC85BB4F0}">
      <dgm:prSet phldrT="[Text]" custT="1"/>
      <dgm:spPr/>
      <dgm:t>
        <a:bodyPr/>
        <a:lstStyle/>
        <a:p>
          <a:r>
            <a:rPr lang="ar-SA" sz="1400" dirty="0">
              <a:latin typeface="Alexandria" pitchFamily="2" charset="-78"/>
              <a:cs typeface="Alexandria" pitchFamily="2" charset="-78"/>
            </a:rPr>
            <a:t>مستوى ثقافة الوالدين. </a:t>
          </a:r>
          <a:endParaRPr lang="en-US" sz="1400" dirty="0">
            <a:latin typeface="Alexandria" pitchFamily="2" charset="-78"/>
            <a:cs typeface="Alexandria" pitchFamily="2" charset="-78"/>
          </a:endParaRPr>
        </a:p>
      </dgm:t>
    </dgm:pt>
    <dgm:pt modelId="{00769E34-6673-408C-A12F-E6B5A9145EC0}" type="parTrans" cxnId="{2F58E924-43AE-4FA7-856F-CD0069E69632}">
      <dgm:prSet/>
      <dgm:spPr/>
      <dgm:t>
        <a:bodyPr/>
        <a:lstStyle/>
        <a:p>
          <a:endParaRPr lang="en-US" sz="1400">
            <a:latin typeface="Alexandria" pitchFamily="2" charset="-78"/>
            <a:cs typeface="Alexandria" pitchFamily="2" charset="-78"/>
          </a:endParaRPr>
        </a:p>
      </dgm:t>
    </dgm:pt>
    <dgm:pt modelId="{C5D92E6B-2200-4877-9FBF-D2C2092A9C1E}" type="sibTrans" cxnId="{2F58E924-43AE-4FA7-856F-CD0069E69632}">
      <dgm:prSet/>
      <dgm:spPr/>
      <dgm:t>
        <a:bodyPr/>
        <a:lstStyle/>
        <a:p>
          <a:endParaRPr lang="en-US" sz="1400">
            <a:latin typeface="Alexandria" pitchFamily="2" charset="-78"/>
            <a:cs typeface="Alexandria" pitchFamily="2" charset="-78"/>
          </a:endParaRPr>
        </a:p>
      </dgm:t>
    </dgm:pt>
    <dgm:pt modelId="{B77C7F74-AEBF-4430-B1FD-0B62202B3455}">
      <dgm:prSet custT="1"/>
      <dgm:spPr/>
      <dgm:t>
        <a:bodyPr/>
        <a:lstStyle/>
        <a:p>
          <a:r>
            <a:rPr lang="ar-SA" sz="1400" dirty="0">
              <a:latin typeface="Alexandria" pitchFamily="2" charset="-78"/>
              <a:cs typeface="Alexandria" pitchFamily="2" charset="-78"/>
            </a:rPr>
            <a:t>عدد أفراد الأسرة المتعلمين. </a:t>
          </a:r>
          <a:endParaRPr lang="en-US" sz="1400" dirty="0">
            <a:latin typeface="Alexandria" pitchFamily="2" charset="-78"/>
            <a:cs typeface="Alexandria" pitchFamily="2" charset="-78"/>
          </a:endParaRPr>
        </a:p>
      </dgm:t>
    </dgm:pt>
    <dgm:pt modelId="{22A6C2AB-95CA-4B10-BBA2-6DA1A7622B3F}" type="parTrans" cxnId="{EA18865C-238A-4840-8DE0-F674E0B1E2C5}">
      <dgm:prSet/>
      <dgm:spPr/>
      <dgm:t>
        <a:bodyPr/>
        <a:lstStyle/>
        <a:p>
          <a:endParaRPr lang="en-US" sz="1400">
            <a:latin typeface="Alexandria" pitchFamily="2" charset="-78"/>
            <a:cs typeface="Alexandria" pitchFamily="2" charset="-78"/>
          </a:endParaRPr>
        </a:p>
      </dgm:t>
    </dgm:pt>
    <dgm:pt modelId="{A77C2876-F4DE-4590-91B6-1A7E1B33BA9B}" type="sibTrans" cxnId="{EA18865C-238A-4840-8DE0-F674E0B1E2C5}">
      <dgm:prSet/>
      <dgm:spPr/>
      <dgm:t>
        <a:bodyPr/>
        <a:lstStyle/>
        <a:p>
          <a:endParaRPr lang="en-US" sz="1400">
            <a:latin typeface="Alexandria" pitchFamily="2" charset="-78"/>
            <a:cs typeface="Alexandria" pitchFamily="2" charset="-78"/>
          </a:endParaRPr>
        </a:p>
      </dgm:t>
    </dgm:pt>
    <dgm:pt modelId="{64924363-604C-47E8-946A-03895C448DAA}">
      <dgm:prSet custT="1"/>
      <dgm:spPr/>
      <dgm:t>
        <a:bodyPr/>
        <a:lstStyle/>
        <a:p>
          <a:r>
            <a:rPr lang="ar-SA" sz="1400" dirty="0">
              <a:latin typeface="Alexandria" pitchFamily="2" charset="-78"/>
              <a:cs typeface="Alexandria" pitchFamily="2" charset="-78"/>
            </a:rPr>
            <a:t>المستوى الاقتصادي الاجتماعي للأسرة. </a:t>
          </a:r>
          <a:endParaRPr lang="en-US" sz="1400" dirty="0">
            <a:latin typeface="Alexandria" pitchFamily="2" charset="-78"/>
            <a:cs typeface="Alexandria" pitchFamily="2" charset="-78"/>
          </a:endParaRPr>
        </a:p>
      </dgm:t>
    </dgm:pt>
    <dgm:pt modelId="{78887FAC-A05C-4C6C-A727-4DCD9CA8B34B}" type="parTrans" cxnId="{326DCC65-8855-4D1B-AF4A-5F96BE87B82C}">
      <dgm:prSet/>
      <dgm:spPr/>
      <dgm:t>
        <a:bodyPr/>
        <a:lstStyle/>
        <a:p>
          <a:endParaRPr lang="en-US" sz="1400">
            <a:latin typeface="Alexandria" pitchFamily="2" charset="-78"/>
            <a:cs typeface="Alexandria" pitchFamily="2" charset="-78"/>
          </a:endParaRPr>
        </a:p>
      </dgm:t>
    </dgm:pt>
    <dgm:pt modelId="{75897177-B2C4-4413-BC8D-DCAC05C6210E}" type="sibTrans" cxnId="{326DCC65-8855-4D1B-AF4A-5F96BE87B82C}">
      <dgm:prSet/>
      <dgm:spPr/>
      <dgm:t>
        <a:bodyPr/>
        <a:lstStyle/>
        <a:p>
          <a:endParaRPr lang="en-US" sz="1400">
            <a:latin typeface="Alexandria" pitchFamily="2" charset="-78"/>
            <a:cs typeface="Alexandria" pitchFamily="2" charset="-78"/>
          </a:endParaRPr>
        </a:p>
      </dgm:t>
    </dgm:pt>
    <dgm:pt modelId="{266B2721-7240-42E5-8004-F14FE35806E3}">
      <dgm:prSet custT="1"/>
      <dgm:spPr/>
      <dgm:t>
        <a:bodyPr/>
        <a:lstStyle/>
        <a:p>
          <a:r>
            <a:rPr lang="ar-SA" sz="1400" dirty="0">
              <a:latin typeface="Alexandria" pitchFamily="2" charset="-78"/>
              <a:cs typeface="Alexandria" pitchFamily="2" charset="-78"/>
            </a:rPr>
            <a:t>وجود مدرس خصوصي للطالب</a:t>
          </a:r>
          <a:endParaRPr lang="en-US" sz="1400" dirty="0">
            <a:latin typeface="Alexandria" pitchFamily="2" charset="-78"/>
            <a:cs typeface="Alexandria" pitchFamily="2" charset="-78"/>
          </a:endParaRPr>
        </a:p>
      </dgm:t>
    </dgm:pt>
    <dgm:pt modelId="{CB06F4FB-A99E-4DAF-B8C6-20A542AB4DE7}" type="parTrans" cxnId="{E8640BC7-8EDB-40E5-A2D8-79C363F3A119}">
      <dgm:prSet/>
      <dgm:spPr/>
      <dgm:t>
        <a:bodyPr/>
        <a:lstStyle/>
        <a:p>
          <a:endParaRPr lang="en-US" sz="1400">
            <a:latin typeface="Alexandria" pitchFamily="2" charset="-78"/>
            <a:cs typeface="Alexandria" pitchFamily="2" charset="-78"/>
          </a:endParaRPr>
        </a:p>
      </dgm:t>
    </dgm:pt>
    <dgm:pt modelId="{E6D4289F-F444-4FCB-9A18-383C9EDE78F5}" type="sibTrans" cxnId="{E8640BC7-8EDB-40E5-A2D8-79C363F3A119}">
      <dgm:prSet/>
      <dgm:spPr/>
      <dgm:t>
        <a:bodyPr/>
        <a:lstStyle/>
        <a:p>
          <a:endParaRPr lang="en-US" sz="1400">
            <a:latin typeface="Alexandria" pitchFamily="2" charset="-78"/>
            <a:cs typeface="Alexandria" pitchFamily="2" charset="-78"/>
          </a:endParaRPr>
        </a:p>
      </dgm:t>
    </dgm:pt>
    <dgm:pt modelId="{469688A9-F6D6-4367-AE58-6DC5B8D1AF16}" type="pres">
      <dgm:prSet presAssocID="{E6A0EF3A-D37F-4B7C-BD08-3F18CD30F79C}" presName="diagram" presStyleCnt="0">
        <dgm:presLayoutVars>
          <dgm:chPref val="1"/>
          <dgm:dir/>
          <dgm:animOne val="branch"/>
          <dgm:animLvl val="lvl"/>
          <dgm:resizeHandles/>
        </dgm:presLayoutVars>
      </dgm:prSet>
      <dgm:spPr/>
      <dgm:t>
        <a:bodyPr/>
        <a:lstStyle/>
        <a:p>
          <a:endParaRPr lang="en-US"/>
        </a:p>
      </dgm:t>
    </dgm:pt>
    <dgm:pt modelId="{B5E42921-FA03-4449-9C70-F8B3312F0FA3}" type="pres">
      <dgm:prSet presAssocID="{C02E133D-511D-4B9B-A405-973163D3B802}" presName="root" presStyleCnt="0"/>
      <dgm:spPr/>
    </dgm:pt>
    <dgm:pt modelId="{4D117E0A-FC96-4E08-880D-5840F4CC50C1}" type="pres">
      <dgm:prSet presAssocID="{C02E133D-511D-4B9B-A405-973163D3B802}" presName="rootComposite" presStyleCnt="0"/>
      <dgm:spPr/>
    </dgm:pt>
    <dgm:pt modelId="{024E5243-A509-47E3-95BE-4F0E5DADA366}" type="pres">
      <dgm:prSet presAssocID="{C02E133D-511D-4B9B-A405-973163D3B802}" presName="rootText" presStyleLbl="node1" presStyleIdx="0" presStyleCnt="1" custScaleX="388387" custLinFactNeighborX="-16536" custLinFactNeighborY="-68900"/>
      <dgm:spPr/>
      <dgm:t>
        <a:bodyPr/>
        <a:lstStyle/>
        <a:p>
          <a:endParaRPr lang="en-US"/>
        </a:p>
      </dgm:t>
    </dgm:pt>
    <dgm:pt modelId="{A8A4B447-F938-4EC5-8A1B-8D706848C0D8}" type="pres">
      <dgm:prSet presAssocID="{C02E133D-511D-4B9B-A405-973163D3B802}" presName="rootConnector" presStyleLbl="node1" presStyleIdx="0" presStyleCnt="1"/>
      <dgm:spPr/>
      <dgm:t>
        <a:bodyPr/>
        <a:lstStyle/>
        <a:p>
          <a:endParaRPr lang="en-US"/>
        </a:p>
      </dgm:t>
    </dgm:pt>
    <dgm:pt modelId="{C3EDE4D8-4F26-4870-B371-E6CD946AB78B}" type="pres">
      <dgm:prSet presAssocID="{C02E133D-511D-4B9B-A405-973163D3B802}" presName="childShape" presStyleCnt="0"/>
      <dgm:spPr/>
    </dgm:pt>
    <dgm:pt modelId="{D0704B81-5655-4213-9165-76A6555B6092}" type="pres">
      <dgm:prSet presAssocID="{00769E34-6673-408C-A12F-E6B5A9145EC0}" presName="Name13" presStyleLbl="parChTrans1D2" presStyleIdx="0" presStyleCnt="4"/>
      <dgm:spPr/>
      <dgm:t>
        <a:bodyPr/>
        <a:lstStyle/>
        <a:p>
          <a:endParaRPr lang="en-US"/>
        </a:p>
      </dgm:t>
    </dgm:pt>
    <dgm:pt modelId="{30D9BA67-742C-481E-9599-4AFDA72BD798}" type="pres">
      <dgm:prSet presAssocID="{C075A266-8D06-4A21-8C2A-807DC85BB4F0}" presName="childText" presStyleLbl="bgAcc1" presStyleIdx="0" presStyleCnt="4" custScaleX="554866">
        <dgm:presLayoutVars>
          <dgm:bulletEnabled val="1"/>
        </dgm:presLayoutVars>
      </dgm:prSet>
      <dgm:spPr/>
      <dgm:t>
        <a:bodyPr/>
        <a:lstStyle/>
        <a:p>
          <a:endParaRPr lang="en-US"/>
        </a:p>
      </dgm:t>
    </dgm:pt>
    <dgm:pt modelId="{E7C61937-CA97-4767-9D4D-F001BCBF86BA}" type="pres">
      <dgm:prSet presAssocID="{22A6C2AB-95CA-4B10-BBA2-6DA1A7622B3F}" presName="Name13" presStyleLbl="parChTrans1D2" presStyleIdx="1" presStyleCnt="4"/>
      <dgm:spPr/>
      <dgm:t>
        <a:bodyPr/>
        <a:lstStyle/>
        <a:p>
          <a:endParaRPr lang="en-US"/>
        </a:p>
      </dgm:t>
    </dgm:pt>
    <dgm:pt modelId="{5F05E29A-E290-4D10-9CE1-C490B67F7E98}" type="pres">
      <dgm:prSet presAssocID="{B77C7F74-AEBF-4430-B1FD-0B62202B3455}" presName="childText" presStyleLbl="bgAcc1" presStyleIdx="1" presStyleCnt="4" custScaleX="591864">
        <dgm:presLayoutVars>
          <dgm:bulletEnabled val="1"/>
        </dgm:presLayoutVars>
      </dgm:prSet>
      <dgm:spPr/>
      <dgm:t>
        <a:bodyPr/>
        <a:lstStyle/>
        <a:p>
          <a:endParaRPr lang="en-US"/>
        </a:p>
      </dgm:t>
    </dgm:pt>
    <dgm:pt modelId="{CB7D8A6F-18D9-4379-9D8F-969B69A213B6}" type="pres">
      <dgm:prSet presAssocID="{78887FAC-A05C-4C6C-A727-4DCD9CA8B34B}" presName="Name13" presStyleLbl="parChTrans1D2" presStyleIdx="2" presStyleCnt="4"/>
      <dgm:spPr/>
      <dgm:t>
        <a:bodyPr/>
        <a:lstStyle/>
        <a:p>
          <a:endParaRPr lang="en-US"/>
        </a:p>
      </dgm:t>
    </dgm:pt>
    <dgm:pt modelId="{28156F00-8694-4239-884C-7B24424A40EB}" type="pres">
      <dgm:prSet presAssocID="{64924363-604C-47E8-946A-03895C448DAA}" presName="childText" presStyleLbl="bgAcc1" presStyleIdx="2" presStyleCnt="4" custScaleX="625898" custLinFactNeighborX="0" custLinFactNeighborY="-2051">
        <dgm:presLayoutVars>
          <dgm:bulletEnabled val="1"/>
        </dgm:presLayoutVars>
      </dgm:prSet>
      <dgm:spPr/>
      <dgm:t>
        <a:bodyPr/>
        <a:lstStyle/>
        <a:p>
          <a:endParaRPr lang="en-US"/>
        </a:p>
      </dgm:t>
    </dgm:pt>
    <dgm:pt modelId="{243AEB90-7C15-4C15-A0E9-526C18A0563E}" type="pres">
      <dgm:prSet presAssocID="{CB06F4FB-A99E-4DAF-B8C6-20A542AB4DE7}" presName="Name13" presStyleLbl="parChTrans1D2" presStyleIdx="3" presStyleCnt="4"/>
      <dgm:spPr/>
      <dgm:t>
        <a:bodyPr/>
        <a:lstStyle/>
        <a:p>
          <a:endParaRPr lang="en-US"/>
        </a:p>
      </dgm:t>
    </dgm:pt>
    <dgm:pt modelId="{CA57BCC4-7582-451A-87A4-C99ED771B751}" type="pres">
      <dgm:prSet presAssocID="{266B2721-7240-42E5-8004-F14FE35806E3}" presName="childText" presStyleLbl="bgAcc1" presStyleIdx="3" presStyleCnt="4" custScaleX="691169">
        <dgm:presLayoutVars>
          <dgm:bulletEnabled val="1"/>
        </dgm:presLayoutVars>
      </dgm:prSet>
      <dgm:spPr/>
      <dgm:t>
        <a:bodyPr/>
        <a:lstStyle/>
        <a:p>
          <a:endParaRPr lang="en-US"/>
        </a:p>
      </dgm:t>
    </dgm:pt>
  </dgm:ptLst>
  <dgm:cxnLst>
    <dgm:cxn modelId="{79012388-C5EA-4887-AB90-B10ED02FE5E0}" type="presOf" srcId="{C02E133D-511D-4B9B-A405-973163D3B802}" destId="{024E5243-A509-47E3-95BE-4F0E5DADA366}" srcOrd="0" destOrd="0" presId="urn:microsoft.com/office/officeart/2005/8/layout/hierarchy3"/>
    <dgm:cxn modelId="{C78669F1-657C-4908-84CD-F2E2BEFB3809}" type="presOf" srcId="{266B2721-7240-42E5-8004-F14FE35806E3}" destId="{CA57BCC4-7582-451A-87A4-C99ED771B751}" srcOrd="0" destOrd="0" presId="urn:microsoft.com/office/officeart/2005/8/layout/hierarchy3"/>
    <dgm:cxn modelId="{E8640BC7-8EDB-40E5-A2D8-79C363F3A119}" srcId="{C02E133D-511D-4B9B-A405-973163D3B802}" destId="{266B2721-7240-42E5-8004-F14FE35806E3}" srcOrd="3" destOrd="0" parTransId="{CB06F4FB-A99E-4DAF-B8C6-20A542AB4DE7}" sibTransId="{E6D4289F-F444-4FCB-9A18-383C9EDE78F5}"/>
    <dgm:cxn modelId="{16419F1F-C3A7-4C1E-8990-BE2DBE34837F}" type="presOf" srcId="{22A6C2AB-95CA-4B10-BBA2-6DA1A7622B3F}" destId="{E7C61937-CA97-4767-9D4D-F001BCBF86BA}" srcOrd="0" destOrd="0" presId="urn:microsoft.com/office/officeart/2005/8/layout/hierarchy3"/>
    <dgm:cxn modelId="{782F1664-4426-4FAD-9076-61F3E4698A33}" type="presOf" srcId="{78887FAC-A05C-4C6C-A727-4DCD9CA8B34B}" destId="{CB7D8A6F-18D9-4379-9D8F-969B69A213B6}" srcOrd="0" destOrd="0" presId="urn:microsoft.com/office/officeart/2005/8/layout/hierarchy3"/>
    <dgm:cxn modelId="{252B418E-1832-4981-8FCA-BBA90AB1C231}" srcId="{E6A0EF3A-D37F-4B7C-BD08-3F18CD30F79C}" destId="{C02E133D-511D-4B9B-A405-973163D3B802}" srcOrd="0" destOrd="0" parTransId="{A610451B-AC0C-4CF1-93F5-DE1936B678D1}" sibTransId="{61C8FF2D-CDE2-4907-A339-8637653A8695}"/>
    <dgm:cxn modelId="{2F58E924-43AE-4FA7-856F-CD0069E69632}" srcId="{C02E133D-511D-4B9B-A405-973163D3B802}" destId="{C075A266-8D06-4A21-8C2A-807DC85BB4F0}" srcOrd="0" destOrd="0" parTransId="{00769E34-6673-408C-A12F-E6B5A9145EC0}" sibTransId="{C5D92E6B-2200-4877-9FBF-D2C2092A9C1E}"/>
    <dgm:cxn modelId="{01E77CAA-C5E2-4FBC-91E8-0B99B718AC22}" type="presOf" srcId="{C02E133D-511D-4B9B-A405-973163D3B802}" destId="{A8A4B447-F938-4EC5-8A1B-8D706848C0D8}" srcOrd="1" destOrd="0" presId="urn:microsoft.com/office/officeart/2005/8/layout/hierarchy3"/>
    <dgm:cxn modelId="{557812DA-7270-413A-9002-ED2BA86E92D9}" type="presOf" srcId="{E6A0EF3A-D37F-4B7C-BD08-3F18CD30F79C}" destId="{469688A9-F6D6-4367-AE58-6DC5B8D1AF16}" srcOrd="0" destOrd="0" presId="urn:microsoft.com/office/officeart/2005/8/layout/hierarchy3"/>
    <dgm:cxn modelId="{EA18865C-238A-4840-8DE0-F674E0B1E2C5}" srcId="{C02E133D-511D-4B9B-A405-973163D3B802}" destId="{B77C7F74-AEBF-4430-B1FD-0B62202B3455}" srcOrd="1" destOrd="0" parTransId="{22A6C2AB-95CA-4B10-BBA2-6DA1A7622B3F}" sibTransId="{A77C2876-F4DE-4590-91B6-1A7E1B33BA9B}"/>
    <dgm:cxn modelId="{33D58412-AE8A-4612-A3B0-B0BA725B4F2E}" type="presOf" srcId="{C075A266-8D06-4A21-8C2A-807DC85BB4F0}" destId="{30D9BA67-742C-481E-9599-4AFDA72BD798}" srcOrd="0" destOrd="0" presId="urn:microsoft.com/office/officeart/2005/8/layout/hierarchy3"/>
    <dgm:cxn modelId="{D17A3572-DC75-48C1-9D2C-7F770AA5A12A}" type="presOf" srcId="{B77C7F74-AEBF-4430-B1FD-0B62202B3455}" destId="{5F05E29A-E290-4D10-9CE1-C490B67F7E98}" srcOrd="0" destOrd="0" presId="urn:microsoft.com/office/officeart/2005/8/layout/hierarchy3"/>
    <dgm:cxn modelId="{326DCC65-8855-4D1B-AF4A-5F96BE87B82C}" srcId="{C02E133D-511D-4B9B-A405-973163D3B802}" destId="{64924363-604C-47E8-946A-03895C448DAA}" srcOrd="2" destOrd="0" parTransId="{78887FAC-A05C-4C6C-A727-4DCD9CA8B34B}" sibTransId="{75897177-B2C4-4413-BC8D-DCAC05C6210E}"/>
    <dgm:cxn modelId="{E1B5526D-B0C1-4664-9744-98DCBA5D0DE6}" type="presOf" srcId="{00769E34-6673-408C-A12F-E6B5A9145EC0}" destId="{D0704B81-5655-4213-9165-76A6555B6092}" srcOrd="0" destOrd="0" presId="urn:microsoft.com/office/officeart/2005/8/layout/hierarchy3"/>
    <dgm:cxn modelId="{60200728-C483-4B4E-BE0A-5CEA11F55DBD}" type="presOf" srcId="{64924363-604C-47E8-946A-03895C448DAA}" destId="{28156F00-8694-4239-884C-7B24424A40EB}" srcOrd="0" destOrd="0" presId="urn:microsoft.com/office/officeart/2005/8/layout/hierarchy3"/>
    <dgm:cxn modelId="{FD91115F-17DB-4576-B74B-958C6FCC59B7}" type="presOf" srcId="{CB06F4FB-A99E-4DAF-B8C6-20A542AB4DE7}" destId="{243AEB90-7C15-4C15-A0E9-526C18A0563E}" srcOrd="0" destOrd="0" presId="urn:microsoft.com/office/officeart/2005/8/layout/hierarchy3"/>
    <dgm:cxn modelId="{A688A2E5-9E43-4281-8B1A-07459D04EB4D}" type="presParOf" srcId="{469688A9-F6D6-4367-AE58-6DC5B8D1AF16}" destId="{B5E42921-FA03-4449-9C70-F8B3312F0FA3}" srcOrd="0" destOrd="0" presId="urn:microsoft.com/office/officeart/2005/8/layout/hierarchy3"/>
    <dgm:cxn modelId="{8504DD9E-4930-4953-ADF8-A7A3803A7B2C}" type="presParOf" srcId="{B5E42921-FA03-4449-9C70-F8B3312F0FA3}" destId="{4D117E0A-FC96-4E08-880D-5840F4CC50C1}" srcOrd="0" destOrd="0" presId="urn:microsoft.com/office/officeart/2005/8/layout/hierarchy3"/>
    <dgm:cxn modelId="{92329798-2F0F-4F0E-9357-2A250C2B4027}" type="presParOf" srcId="{4D117E0A-FC96-4E08-880D-5840F4CC50C1}" destId="{024E5243-A509-47E3-95BE-4F0E5DADA366}" srcOrd="0" destOrd="0" presId="urn:microsoft.com/office/officeart/2005/8/layout/hierarchy3"/>
    <dgm:cxn modelId="{BFA6932F-A990-4CB7-9BDC-9079ACBEBA2A}" type="presParOf" srcId="{4D117E0A-FC96-4E08-880D-5840F4CC50C1}" destId="{A8A4B447-F938-4EC5-8A1B-8D706848C0D8}" srcOrd="1" destOrd="0" presId="urn:microsoft.com/office/officeart/2005/8/layout/hierarchy3"/>
    <dgm:cxn modelId="{F4D3F9B0-BA63-446E-8CF2-32DD984C1B92}" type="presParOf" srcId="{B5E42921-FA03-4449-9C70-F8B3312F0FA3}" destId="{C3EDE4D8-4F26-4870-B371-E6CD946AB78B}" srcOrd="1" destOrd="0" presId="urn:microsoft.com/office/officeart/2005/8/layout/hierarchy3"/>
    <dgm:cxn modelId="{8CA5517C-F639-42B6-A94C-C7EC5DBA4A72}" type="presParOf" srcId="{C3EDE4D8-4F26-4870-B371-E6CD946AB78B}" destId="{D0704B81-5655-4213-9165-76A6555B6092}" srcOrd="0" destOrd="0" presId="urn:microsoft.com/office/officeart/2005/8/layout/hierarchy3"/>
    <dgm:cxn modelId="{215B29D4-BF25-46EB-AABB-6423E2E003AA}" type="presParOf" srcId="{C3EDE4D8-4F26-4870-B371-E6CD946AB78B}" destId="{30D9BA67-742C-481E-9599-4AFDA72BD798}" srcOrd="1" destOrd="0" presId="urn:microsoft.com/office/officeart/2005/8/layout/hierarchy3"/>
    <dgm:cxn modelId="{0532E724-C284-4439-A873-16C2167DE53F}" type="presParOf" srcId="{C3EDE4D8-4F26-4870-B371-E6CD946AB78B}" destId="{E7C61937-CA97-4767-9D4D-F001BCBF86BA}" srcOrd="2" destOrd="0" presId="urn:microsoft.com/office/officeart/2005/8/layout/hierarchy3"/>
    <dgm:cxn modelId="{25350094-EA39-473D-9A91-EC3897E5ECA8}" type="presParOf" srcId="{C3EDE4D8-4F26-4870-B371-E6CD946AB78B}" destId="{5F05E29A-E290-4D10-9CE1-C490B67F7E98}" srcOrd="3" destOrd="0" presId="urn:microsoft.com/office/officeart/2005/8/layout/hierarchy3"/>
    <dgm:cxn modelId="{DC2E1483-94C4-4E08-B747-AD2937C03788}" type="presParOf" srcId="{C3EDE4D8-4F26-4870-B371-E6CD946AB78B}" destId="{CB7D8A6F-18D9-4379-9D8F-969B69A213B6}" srcOrd="4" destOrd="0" presId="urn:microsoft.com/office/officeart/2005/8/layout/hierarchy3"/>
    <dgm:cxn modelId="{F5333A25-24D8-4A40-AC01-D7B519336340}" type="presParOf" srcId="{C3EDE4D8-4F26-4870-B371-E6CD946AB78B}" destId="{28156F00-8694-4239-884C-7B24424A40EB}" srcOrd="5" destOrd="0" presId="urn:microsoft.com/office/officeart/2005/8/layout/hierarchy3"/>
    <dgm:cxn modelId="{5338E991-7E7F-406B-9341-47D322EDE81C}" type="presParOf" srcId="{C3EDE4D8-4F26-4870-B371-E6CD946AB78B}" destId="{243AEB90-7C15-4C15-A0E9-526C18A0563E}" srcOrd="6" destOrd="0" presId="urn:microsoft.com/office/officeart/2005/8/layout/hierarchy3"/>
    <dgm:cxn modelId="{DDF14218-3CE4-4B7F-B291-A89E8E5837E4}" type="presParOf" srcId="{C3EDE4D8-4F26-4870-B371-E6CD946AB78B}" destId="{CA57BCC4-7582-451A-87A4-C99ED771B751}" srcOrd="7"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6A0EF3A-D37F-4B7C-BD08-3F18CD30F79C}"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65A1F3B2-083E-45EC-959D-915F3D51C12E}">
      <dgm:prSet phldrT="[Text]" custT="1"/>
      <dgm:spPr>
        <a:solidFill>
          <a:schemeClr val="accent2"/>
        </a:solidFill>
      </dgm:spPr>
      <dgm:t>
        <a:bodyPr/>
        <a:lstStyle/>
        <a:p>
          <a:r>
            <a:rPr lang="ar-SA" sz="1400" b="0" dirty="0">
              <a:latin typeface="Alexandria" pitchFamily="2" charset="-78"/>
              <a:cs typeface="Alexandria" pitchFamily="2" charset="-78"/>
            </a:rPr>
            <a:t>العوامل المدرسية، وتشمل: </a:t>
          </a:r>
          <a:endParaRPr lang="en-US" sz="1400" b="0" dirty="0">
            <a:latin typeface="Alexandria" pitchFamily="2" charset="-78"/>
            <a:cs typeface="Alexandria" pitchFamily="2" charset="-78"/>
          </a:endParaRPr>
        </a:p>
      </dgm:t>
    </dgm:pt>
    <dgm:pt modelId="{3D279CAA-E594-4783-9353-251B39640B17}" type="parTrans" cxnId="{45DDEF24-D43C-42CE-B64E-F7AD4416BB1F}">
      <dgm:prSet/>
      <dgm:spPr/>
      <dgm:t>
        <a:bodyPr/>
        <a:lstStyle/>
        <a:p>
          <a:endParaRPr lang="en-US" sz="1400">
            <a:latin typeface="Alexandria" pitchFamily="2" charset="-78"/>
            <a:cs typeface="Alexandria" pitchFamily="2" charset="-78"/>
          </a:endParaRPr>
        </a:p>
      </dgm:t>
    </dgm:pt>
    <dgm:pt modelId="{587B77C2-669F-4C1D-B4FF-17E31C9B7C97}" type="sibTrans" cxnId="{45DDEF24-D43C-42CE-B64E-F7AD4416BB1F}">
      <dgm:prSet/>
      <dgm:spPr/>
      <dgm:t>
        <a:bodyPr/>
        <a:lstStyle/>
        <a:p>
          <a:endParaRPr lang="en-US" sz="1400">
            <a:latin typeface="Alexandria" pitchFamily="2" charset="-78"/>
            <a:cs typeface="Alexandria" pitchFamily="2" charset="-78"/>
          </a:endParaRPr>
        </a:p>
      </dgm:t>
    </dgm:pt>
    <dgm:pt modelId="{4238D578-8761-47FB-8C01-3B76500D26C7}">
      <dgm:prSet phldrT="[Text]" custT="1"/>
      <dgm:spPr/>
      <dgm:t>
        <a:bodyPr/>
        <a:lstStyle/>
        <a:p>
          <a:r>
            <a:rPr lang="ar-SA" sz="1400" dirty="0">
              <a:latin typeface="Alexandria" pitchFamily="2" charset="-78"/>
              <a:cs typeface="Alexandria" pitchFamily="2" charset="-78"/>
            </a:rPr>
            <a:t>الإدارة المدرسية. </a:t>
          </a:r>
          <a:endParaRPr lang="en-US" sz="1400" dirty="0">
            <a:latin typeface="Alexandria" pitchFamily="2" charset="-78"/>
            <a:cs typeface="Alexandria" pitchFamily="2" charset="-78"/>
          </a:endParaRPr>
        </a:p>
      </dgm:t>
    </dgm:pt>
    <dgm:pt modelId="{A1EAA7CE-A6E8-49A0-8C5E-73D2543EAD88}" type="parTrans" cxnId="{3A759264-5A01-460A-9D90-B71D0BC4F9B7}">
      <dgm:prSet/>
      <dgm:spPr/>
      <dgm:t>
        <a:bodyPr/>
        <a:lstStyle/>
        <a:p>
          <a:endParaRPr lang="en-US" sz="1400">
            <a:latin typeface="Alexandria" pitchFamily="2" charset="-78"/>
            <a:cs typeface="Alexandria" pitchFamily="2" charset="-78"/>
          </a:endParaRPr>
        </a:p>
      </dgm:t>
    </dgm:pt>
    <dgm:pt modelId="{CB6FCBDC-9AF0-48AF-A118-03F8F8D33165}" type="sibTrans" cxnId="{3A759264-5A01-460A-9D90-B71D0BC4F9B7}">
      <dgm:prSet/>
      <dgm:spPr/>
      <dgm:t>
        <a:bodyPr/>
        <a:lstStyle/>
        <a:p>
          <a:endParaRPr lang="en-US" sz="1400">
            <a:latin typeface="Alexandria" pitchFamily="2" charset="-78"/>
            <a:cs typeface="Alexandria" pitchFamily="2" charset="-78"/>
          </a:endParaRPr>
        </a:p>
      </dgm:t>
    </dgm:pt>
    <dgm:pt modelId="{9DA6A5F9-81F0-432E-9FFA-18FFD7AEB8C9}">
      <dgm:prSet custT="1"/>
      <dgm:spPr/>
      <dgm:t>
        <a:bodyPr/>
        <a:lstStyle/>
        <a:p>
          <a:r>
            <a:rPr lang="ar-SA" sz="1400" dirty="0">
              <a:latin typeface="Alexandria" pitchFamily="2" charset="-78"/>
              <a:cs typeface="Alexandria" pitchFamily="2" charset="-78"/>
            </a:rPr>
            <a:t>خصائص المعلمين. </a:t>
          </a:r>
          <a:endParaRPr lang="en-US" sz="1400" dirty="0">
            <a:latin typeface="Alexandria" pitchFamily="2" charset="-78"/>
            <a:cs typeface="Alexandria" pitchFamily="2" charset="-78"/>
          </a:endParaRPr>
        </a:p>
      </dgm:t>
    </dgm:pt>
    <dgm:pt modelId="{EA7A1BA9-F5CD-4783-AE2C-3EB464DB28B9}" type="parTrans" cxnId="{DE9C87D8-F959-4B9B-A35C-C1B0E9A08381}">
      <dgm:prSet/>
      <dgm:spPr/>
      <dgm:t>
        <a:bodyPr/>
        <a:lstStyle/>
        <a:p>
          <a:endParaRPr lang="en-US" sz="1400">
            <a:latin typeface="Alexandria" pitchFamily="2" charset="-78"/>
            <a:cs typeface="Alexandria" pitchFamily="2" charset="-78"/>
          </a:endParaRPr>
        </a:p>
      </dgm:t>
    </dgm:pt>
    <dgm:pt modelId="{651C52D0-A255-4EA8-A188-606E7B922B6A}" type="sibTrans" cxnId="{DE9C87D8-F959-4B9B-A35C-C1B0E9A08381}">
      <dgm:prSet/>
      <dgm:spPr/>
      <dgm:t>
        <a:bodyPr/>
        <a:lstStyle/>
        <a:p>
          <a:endParaRPr lang="en-US" sz="1400">
            <a:latin typeface="Alexandria" pitchFamily="2" charset="-78"/>
            <a:cs typeface="Alexandria" pitchFamily="2" charset="-78"/>
          </a:endParaRPr>
        </a:p>
      </dgm:t>
    </dgm:pt>
    <dgm:pt modelId="{4E3FBA2C-9596-4F5C-B8D1-959808DE024A}">
      <dgm:prSet custT="1"/>
      <dgm:spPr/>
      <dgm:t>
        <a:bodyPr/>
        <a:lstStyle/>
        <a:p>
          <a:r>
            <a:rPr lang="ar-SA" sz="1400" dirty="0">
              <a:latin typeface="Alexandria" pitchFamily="2" charset="-78"/>
              <a:cs typeface="Alexandria" pitchFamily="2" charset="-78"/>
            </a:rPr>
            <a:t>استراتيجيات المعلمين التدريسية في الصفوف </a:t>
          </a:r>
          <a:endParaRPr lang="en-US" sz="1400" dirty="0">
            <a:latin typeface="Alexandria" pitchFamily="2" charset="-78"/>
            <a:cs typeface="Alexandria" pitchFamily="2" charset="-78"/>
          </a:endParaRPr>
        </a:p>
      </dgm:t>
    </dgm:pt>
    <dgm:pt modelId="{1B3A2956-D74D-4E42-97B5-6FBA2CD254D9}" type="parTrans" cxnId="{C65D6549-AE84-4351-89E9-A0EBE9739824}">
      <dgm:prSet/>
      <dgm:spPr/>
      <dgm:t>
        <a:bodyPr/>
        <a:lstStyle/>
        <a:p>
          <a:endParaRPr lang="en-US" sz="1400">
            <a:latin typeface="Alexandria" pitchFamily="2" charset="-78"/>
            <a:cs typeface="Alexandria" pitchFamily="2" charset="-78"/>
          </a:endParaRPr>
        </a:p>
      </dgm:t>
    </dgm:pt>
    <dgm:pt modelId="{9ACFC630-C39C-4209-B8E4-FE6E7F344AF2}" type="sibTrans" cxnId="{C65D6549-AE84-4351-89E9-A0EBE9739824}">
      <dgm:prSet/>
      <dgm:spPr/>
      <dgm:t>
        <a:bodyPr/>
        <a:lstStyle/>
        <a:p>
          <a:endParaRPr lang="en-US" sz="1400">
            <a:latin typeface="Alexandria" pitchFamily="2" charset="-78"/>
            <a:cs typeface="Alexandria" pitchFamily="2" charset="-78"/>
          </a:endParaRPr>
        </a:p>
      </dgm:t>
    </dgm:pt>
    <dgm:pt modelId="{9B1758FC-1754-4AB4-9447-A19A17E3444D}">
      <dgm:prSet custT="1"/>
      <dgm:spPr/>
      <dgm:t>
        <a:bodyPr/>
        <a:lstStyle/>
        <a:p>
          <a:r>
            <a:rPr lang="ar-SA" sz="1400">
              <a:latin typeface="Alexandria" pitchFamily="2" charset="-78"/>
              <a:cs typeface="Alexandria" pitchFamily="2" charset="-78"/>
            </a:rPr>
            <a:t>المناهج. </a:t>
          </a:r>
          <a:endParaRPr lang="en-US" sz="1400">
            <a:latin typeface="Alexandria" pitchFamily="2" charset="-78"/>
            <a:cs typeface="Alexandria" pitchFamily="2" charset="-78"/>
          </a:endParaRPr>
        </a:p>
      </dgm:t>
    </dgm:pt>
    <dgm:pt modelId="{8278E7D9-B406-4D8D-B739-C966D4DFB121}" type="parTrans" cxnId="{3F323F43-6B3A-4998-AC77-DC08C5FFB31A}">
      <dgm:prSet/>
      <dgm:spPr/>
      <dgm:t>
        <a:bodyPr/>
        <a:lstStyle/>
        <a:p>
          <a:endParaRPr lang="en-US" sz="1400">
            <a:latin typeface="Alexandria" pitchFamily="2" charset="-78"/>
            <a:cs typeface="Alexandria" pitchFamily="2" charset="-78"/>
          </a:endParaRPr>
        </a:p>
      </dgm:t>
    </dgm:pt>
    <dgm:pt modelId="{5670A07D-87BD-4B8A-BFE5-84EF4924DBFD}" type="sibTrans" cxnId="{3F323F43-6B3A-4998-AC77-DC08C5FFB31A}">
      <dgm:prSet/>
      <dgm:spPr/>
      <dgm:t>
        <a:bodyPr/>
        <a:lstStyle/>
        <a:p>
          <a:endParaRPr lang="en-US" sz="1400">
            <a:latin typeface="Alexandria" pitchFamily="2" charset="-78"/>
            <a:cs typeface="Alexandria" pitchFamily="2" charset="-78"/>
          </a:endParaRPr>
        </a:p>
      </dgm:t>
    </dgm:pt>
    <dgm:pt modelId="{6FB9A025-8C38-4AA8-8322-3229A8CA0169}">
      <dgm:prSet custT="1"/>
      <dgm:spPr/>
      <dgm:t>
        <a:bodyPr/>
        <a:lstStyle/>
        <a:p>
          <a:r>
            <a:rPr lang="ar-SA" sz="1400">
              <a:latin typeface="Alexandria" pitchFamily="2" charset="-78"/>
              <a:cs typeface="Alexandria" pitchFamily="2" charset="-78"/>
            </a:rPr>
            <a:t>جماعة الرفاق. </a:t>
          </a:r>
          <a:endParaRPr lang="en-US" sz="1400">
            <a:latin typeface="Alexandria" pitchFamily="2" charset="-78"/>
            <a:cs typeface="Alexandria" pitchFamily="2" charset="-78"/>
          </a:endParaRPr>
        </a:p>
      </dgm:t>
    </dgm:pt>
    <dgm:pt modelId="{98D92085-DC35-43FA-A662-B66D6B0DA3D5}" type="parTrans" cxnId="{78B0F9D0-AAFD-4EC2-B638-BBE1F7625C83}">
      <dgm:prSet/>
      <dgm:spPr/>
      <dgm:t>
        <a:bodyPr/>
        <a:lstStyle/>
        <a:p>
          <a:endParaRPr lang="en-US" sz="1400">
            <a:latin typeface="Alexandria" pitchFamily="2" charset="-78"/>
            <a:cs typeface="Alexandria" pitchFamily="2" charset="-78"/>
          </a:endParaRPr>
        </a:p>
      </dgm:t>
    </dgm:pt>
    <dgm:pt modelId="{9C22E09F-8D01-4A37-8892-3EE5F7A3514E}" type="sibTrans" cxnId="{78B0F9D0-AAFD-4EC2-B638-BBE1F7625C83}">
      <dgm:prSet/>
      <dgm:spPr/>
      <dgm:t>
        <a:bodyPr/>
        <a:lstStyle/>
        <a:p>
          <a:endParaRPr lang="en-US" sz="1400">
            <a:latin typeface="Alexandria" pitchFamily="2" charset="-78"/>
            <a:cs typeface="Alexandria" pitchFamily="2" charset="-78"/>
          </a:endParaRPr>
        </a:p>
      </dgm:t>
    </dgm:pt>
    <dgm:pt modelId="{5763FFFC-A813-4C8A-B26C-709387D67119}">
      <dgm:prSet custT="1"/>
      <dgm:spPr/>
      <dgm:t>
        <a:bodyPr/>
        <a:lstStyle/>
        <a:p>
          <a:r>
            <a:rPr lang="ar-SA" sz="1400" dirty="0">
              <a:latin typeface="Alexandria" pitchFamily="2" charset="-78"/>
              <a:cs typeface="Alexandria" pitchFamily="2" charset="-78"/>
            </a:rPr>
            <a:t>حجم الصف. </a:t>
          </a:r>
          <a:endParaRPr lang="en-US" sz="1400" dirty="0">
            <a:latin typeface="Alexandria" pitchFamily="2" charset="-78"/>
            <a:cs typeface="Alexandria" pitchFamily="2" charset="-78"/>
          </a:endParaRPr>
        </a:p>
      </dgm:t>
    </dgm:pt>
    <dgm:pt modelId="{51F7D295-819B-46BE-960C-FB8AA7EA33CC}" type="parTrans" cxnId="{73D33A1C-7797-481E-80E3-15AF132BBE50}">
      <dgm:prSet/>
      <dgm:spPr/>
      <dgm:t>
        <a:bodyPr/>
        <a:lstStyle/>
        <a:p>
          <a:endParaRPr lang="en-US" sz="1400">
            <a:latin typeface="Alexandria" pitchFamily="2" charset="-78"/>
            <a:cs typeface="Alexandria" pitchFamily="2" charset="-78"/>
          </a:endParaRPr>
        </a:p>
      </dgm:t>
    </dgm:pt>
    <dgm:pt modelId="{A1354A97-1C14-4460-832F-C9108EC9D060}" type="sibTrans" cxnId="{73D33A1C-7797-481E-80E3-15AF132BBE50}">
      <dgm:prSet/>
      <dgm:spPr/>
      <dgm:t>
        <a:bodyPr/>
        <a:lstStyle/>
        <a:p>
          <a:endParaRPr lang="en-US" sz="1400">
            <a:latin typeface="Alexandria" pitchFamily="2" charset="-78"/>
            <a:cs typeface="Alexandria" pitchFamily="2" charset="-78"/>
          </a:endParaRPr>
        </a:p>
      </dgm:t>
    </dgm:pt>
    <dgm:pt modelId="{7B56139C-4B1C-47C5-93FE-40A4524942B4}">
      <dgm:prSet custT="1"/>
      <dgm:spPr/>
      <dgm:t>
        <a:bodyPr/>
        <a:lstStyle/>
        <a:p>
          <a:r>
            <a:rPr lang="ar-SA" sz="1400" dirty="0">
              <a:latin typeface="Alexandria" pitchFamily="2" charset="-78"/>
              <a:cs typeface="Alexandria" pitchFamily="2" charset="-78"/>
            </a:rPr>
            <a:t>الوقت المخصص للتعليم، والوقت المستثمر فعليا في التعليم</a:t>
          </a:r>
          <a:endParaRPr lang="en-US" sz="1400" dirty="0">
            <a:latin typeface="Alexandria" pitchFamily="2" charset="-78"/>
            <a:cs typeface="Alexandria" pitchFamily="2" charset="-78"/>
          </a:endParaRPr>
        </a:p>
      </dgm:t>
    </dgm:pt>
    <dgm:pt modelId="{8AE7176C-0186-49C2-92CB-86BB320D4B6B}" type="parTrans" cxnId="{85B68039-DCAD-442B-AA16-07E264C183FC}">
      <dgm:prSet/>
      <dgm:spPr/>
      <dgm:t>
        <a:bodyPr/>
        <a:lstStyle/>
        <a:p>
          <a:endParaRPr lang="en-US" sz="1400">
            <a:latin typeface="Alexandria" pitchFamily="2" charset="-78"/>
            <a:cs typeface="Alexandria" pitchFamily="2" charset="-78"/>
          </a:endParaRPr>
        </a:p>
      </dgm:t>
    </dgm:pt>
    <dgm:pt modelId="{97D9D6BE-75A2-4913-8A9F-7B9466008E04}" type="sibTrans" cxnId="{85B68039-DCAD-442B-AA16-07E264C183FC}">
      <dgm:prSet/>
      <dgm:spPr/>
      <dgm:t>
        <a:bodyPr/>
        <a:lstStyle/>
        <a:p>
          <a:endParaRPr lang="en-US" sz="1400">
            <a:latin typeface="Alexandria" pitchFamily="2" charset="-78"/>
            <a:cs typeface="Alexandria" pitchFamily="2" charset="-78"/>
          </a:endParaRPr>
        </a:p>
      </dgm:t>
    </dgm:pt>
    <dgm:pt modelId="{46D4F3C7-3B1F-4C5B-9403-40A85088CC81}">
      <dgm:prSet custT="1"/>
      <dgm:spPr/>
      <dgm:t>
        <a:bodyPr/>
        <a:lstStyle/>
        <a:p>
          <a:pPr>
            <a:lnSpc>
              <a:spcPct val="100000"/>
            </a:lnSpc>
          </a:pPr>
          <a:r>
            <a:rPr lang="ar-SA" sz="1400" dirty="0">
              <a:latin typeface="Alexandria" pitchFamily="2" charset="-78"/>
              <a:cs typeface="Alexandria" pitchFamily="2" charset="-78"/>
            </a:rPr>
            <a:t>التسهيلات المادية المدرسية؛ كعدد كتب المكتبة، وتنوع المواد المخبرية والملاعب، والتجهيزات، والوسائل التعليمية </a:t>
          </a:r>
          <a:endParaRPr lang="en-US" sz="1400" dirty="0">
            <a:latin typeface="Alexandria" pitchFamily="2" charset="-78"/>
            <a:cs typeface="Alexandria" pitchFamily="2" charset="-78"/>
          </a:endParaRPr>
        </a:p>
      </dgm:t>
    </dgm:pt>
    <dgm:pt modelId="{8C50A9B3-9D88-4385-A80D-97FB9903CD82}" type="parTrans" cxnId="{64335225-58D0-45FD-A5D0-76C8D1774A96}">
      <dgm:prSet/>
      <dgm:spPr/>
      <dgm:t>
        <a:bodyPr/>
        <a:lstStyle/>
        <a:p>
          <a:endParaRPr lang="en-US" sz="1400">
            <a:latin typeface="Alexandria" pitchFamily="2" charset="-78"/>
            <a:cs typeface="Alexandria" pitchFamily="2" charset="-78"/>
          </a:endParaRPr>
        </a:p>
      </dgm:t>
    </dgm:pt>
    <dgm:pt modelId="{B091C014-E7DD-4B81-BEE4-3514E471143C}" type="sibTrans" cxnId="{64335225-58D0-45FD-A5D0-76C8D1774A96}">
      <dgm:prSet/>
      <dgm:spPr/>
      <dgm:t>
        <a:bodyPr/>
        <a:lstStyle/>
        <a:p>
          <a:endParaRPr lang="en-US" sz="1400">
            <a:latin typeface="Alexandria" pitchFamily="2" charset="-78"/>
            <a:cs typeface="Alexandria" pitchFamily="2" charset="-78"/>
          </a:endParaRPr>
        </a:p>
      </dgm:t>
    </dgm:pt>
    <dgm:pt modelId="{469688A9-F6D6-4367-AE58-6DC5B8D1AF16}" type="pres">
      <dgm:prSet presAssocID="{E6A0EF3A-D37F-4B7C-BD08-3F18CD30F79C}" presName="diagram" presStyleCnt="0">
        <dgm:presLayoutVars>
          <dgm:chPref val="1"/>
          <dgm:dir/>
          <dgm:animOne val="branch"/>
          <dgm:animLvl val="lvl"/>
          <dgm:resizeHandles/>
        </dgm:presLayoutVars>
      </dgm:prSet>
      <dgm:spPr/>
      <dgm:t>
        <a:bodyPr/>
        <a:lstStyle/>
        <a:p>
          <a:endParaRPr lang="en-US"/>
        </a:p>
      </dgm:t>
    </dgm:pt>
    <dgm:pt modelId="{82D5B992-D9C9-4E14-8C90-85F4EFF4E347}" type="pres">
      <dgm:prSet presAssocID="{65A1F3B2-083E-45EC-959D-915F3D51C12E}" presName="root" presStyleCnt="0"/>
      <dgm:spPr/>
    </dgm:pt>
    <dgm:pt modelId="{EB0A2C0A-3069-4B7A-A78E-F3AC2547C20E}" type="pres">
      <dgm:prSet presAssocID="{65A1F3B2-083E-45EC-959D-915F3D51C12E}" presName="rootComposite" presStyleCnt="0"/>
      <dgm:spPr/>
    </dgm:pt>
    <dgm:pt modelId="{E0D93DAE-2AA0-4FE2-A41D-28ADE56EE826}" type="pres">
      <dgm:prSet presAssocID="{65A1F3B2-083E-45EC-959D-915F3D51C12E}" presName="rootText" presStyleLbl="node1" presStyleIdx="0" presStyleCnt="1" custScaleX="439105"/>
      <dgm:spPr/>
      <dgm:t>
        <a:bodyPr/>
        <a:lstStyle/>
        <a:p>
          <a:endParaRPr lang="en-US"/>
        </a:p>
      </dgm:t>
    </dgm:pt>
    <dgm:pt modelId="{BD1D58B9-7A63-46A7-96E2-4BF073E8F9A6}" type="pres">
      <dgm:prSet presAssocID="{65A1F3B2-083E-45EC-959D-915F3D51C12E}" presName="rootConnector" presStyleLbl="node1" presStyleIdx="0" presStyleCnt="1"/>
      <dgm:spPr/>
      <dgm:t>
        <a:bodyPr/>
        <a:lstStyle/>
        <a:p>
          <a:endParaRPr lang="en-US"/>
        </a:p>
      </dgm:t>
    </dgm:pt>
    <dgm:pt modelId="{E5627A2B-3D8C-47C5-A1C3-FE13A4FCCE09}" type="pres">
      <dgm:prSet presAssocID="{65A1F3B2-083E-45EC-959D-915F3D51C12E}" presName="childShape" presStyleCnt="0"/>
      <dgm:spPr/>
    </dgm:pt>
    <dgm:pt modelId="{B1958956-2D28-46E6-A725-5C4320919566}" type="pres">
      <dgm:prSet presAssocID="{A1EAA7CE-A6E8-49A0-8C5E-73D2543EAD88}" presName="Name13" presStyleLbl="parChTrans1D2" presStyleIdx="0" presStyleCnt="8"/>
      <dgm:spPr/>
      <dgm:t>
        <a:bodyPr/>
        <a:lstStyle/>
        <a:p>
          <a:endParaRPr lang="en-US"/>
        </a:p>
      </dgm:t>
    </dgm:pt>
    <dgm:pt modelId="{90838F20-B3D0-4C34-9CBD-045E5CC13F27}" type="pres">
      <dgm:prSet presAssocID="{4238D578-8761-47FB-8C01-3B76500D26C7}" presName="childText" presStyleLbl="bgAcc1" presStyleIdx="0" presStyleCnt="8" custScaleX="376661">
        <dgm:presLayoutVars>
          <dgm:bulletEnabled val="1"/>
        </dgm:presLayoutVars>
      </dgm:prSet>
      <dgm:spPr/>
      <dgm:t>
        <a:bodyPr/>
        <a:lstStyle/>
        <a:p>
          <a:endParaRPr lang="en-US"/>
        </a:p>
      </dgm:t>
    </dgm:pt>
    <dgm:pt modelId="{7FFDDD17-DF23-40F2-BAF6-0244DD6756EA}" type="pres">
      <dgm:prSet presAssocID="{EA7A1BA9-F5CD-4783-AE2C-3EB464DB28B9}" presName="Name13" presStyleLbl="parChTrans1D2" presStyleIdx="1" presStyleCnt="8"/>
      <dgm:spPr/>
      <dgm:t>
        <a:bodyPr/>
        <a:lstStyle/>
        <a:p>
          <a:endParaRPr lang="en-US"/>
        </a:p>
      </dgm:t>
    </dgm:pt>
    <dgm:pt modelId="{07C966DB-63BD-477A-AC83-A98703BD2CD3}" type="pres">
      <dgm:prSet presAssocID="{9DA6A5F9-81F0-432E-9FFA-18FFD7AEB8C9}" presName="childText" presStyleLbl="bgAcc1" presStyleIdx="1" presStyleCnt="8" custScaleX="467922">
        <dgm:presLayoutVars>
          <dgm:bulletEnabled val="1"/>
        </dgm:presLayoutVars>
      </dgm:prSet>
      <dgm:spPr/>
      <dgm:t>
        <a:bodyPr/>
        <a:lstStyle/>
        <a:p>
          <a:endParaRPr lang="en-US"/>
        </a:p>
      </dgm:t>
    </dgm:pt>
    <dgm:pt modelId="{0FD3CA99-0777-404B-9083-21CC74B168A8}" type="pres">
      <dgm:prSet presAssocID="{1B3A2956-D74D-4E42-97B5-6FBA2CD254D9}" presName="Name13" presStyleLbl="parChTrans1D2" presStyleIdx="2" presStyleCnt="8"/>
      <dgm:spPr/>
      <dgm:t>
        <a:bodyPr/>
        <a:lstStyle/>
        <a:p>
          <a:endParaRPr lang="en-US"/>
        </a:p>
      </dgm:t>
    </dgm:pt>
    <dgm:pt modelId="{46E1EE1E-CDBE-42D3-9C47-4413F411A67B}" type="pres">
      <dgm:prSet presAssocID="{4E3FBA2C-9596-4F5C-B8D1-959808DE024A}" presName="childText" presStyleLbl="bgAcc1" presStyleIdx="2" presStyleCnt="8" custScaleX="720896">
        <dgm:presLayoutVars>
          <dgm:bulletEnabled val="1"/>
        </dgm:presLayoutVars>
      </dgm:prSet>
      <dgm:spPr/>
      <dgm:t>
        <a:bodyPr/>
        <a:lstStyle/>
        <a:p>
          <a:endParaRPr lang="en-US"/>
        </a:p>
      </dgm:t>
    </dgm:pt>
    <dgm:pt modelId="{8C869073-0E1A-4DA3-B725-04FD7B037994}" type="pres">
      <dgm:prSet presAssocID="{8278E7D9-B406-4D8D-B739-C966D4DFB121}" presName="Name13" presStyleLbl="parChTrans1D2" presStyleIdx="3" presStyleCnt="8"/>
      <dgm:spPr/>
      <dgm:t>
        <a:bodyPr/>
        <a:lstStyle/>
        <a:p>
          <a:endParaRPr lang="en-US"/>
        </a:p>
      </dgm:t>
    </dgm:pt>
    <dgm:pt modelId="{ACD98609-0C64-4759-B851-683A72F6C527}" type="pres">
      <dgm:prSet presAssocID="{9B1758FC-1754-4AB4-9447-A19A17E3444D}" presName="childText" presStyleLbl="bgAcc1" presStyleIdx="3" presStyleCnt="8" custScaleX="781714">
        <dgm:presLayoutVars>
          <dgm:bulletEnabled val="1"/>
        </dgm:presLayoutVars>
      </dgm:prSet>
      <dgm:spPr/>
      <dgm:t>
        <a:bodyPr/>
        <a:lstStyle/>
        <a:p>
          <a:endParaRPr lang="en-US"/>
        </a:p>
      </dgm:t>
    </dgm:pt>
    <dgm:pt modelId="{87CF1B8F-B031-4D21-8D0B-4E41EE7CEA9A}" type="pres">
      <dgm:prSet presAssocID="{98D92085-DC35-43FA-A662-B66D6B0DA3D5}" presName="Name13" presStyleLbl="parChTrans1D2" presStyleIdx="4" presStyleCnt="8"/>
      <dgm:spPr/>
      <dgm:t>
        <a:bodyPr/>
        <a:lstStyle/>
        <a:p>
          <a:endParaRPr lang="en-US"/>
        </a:p>
      </dgm:t>
    </dgm:pt>
    <dgm:pt modelId="{438CB346-C128-4DCC-9FB8-A352E5719CEB}" type="pres">
      <dgm:prSet presAssocID="{6FB9A025-8C38-4AA8-8322-3229A8CA0169}" presName="childText" presStyleLbl="bgAcc1" presStyleIdx="4" presStyleCnt="8" custScaleX="907626">
        <dgm:presLayoutVars>
          <dgm:bulletEnabled val="1"/>
        </dgm:presLayoutVars>
      </dgm:prSet>
      <dgm:spPr/>
      <dgm:t>
        <a:bodyPr/>
        <a:lstStyle/>
        <a:p>
          <a:endParaRPr lang="en-US"/>
        </a:p>
      </dgm:t>
    </dgm:pt>
    <dgm:pt modelId="{8E0A2616-F4AE-4E96-B025-DBB846F743F3}" type="pres">
      <dgm:prSet presAssocID="{51F7D295-819B-46BE-960C-FB8AA7EA33CC}" presName="Name13" presStyleLbl="parChTrans1D2" presStyleIdx="5" presStyleCnt="8"/>
      <dgm:spPr/>
      <dgm:t>
        <a:bodyPr/>
        <a:lstStyle/>
        <a:p>
          <a:endParaRPr lang="en-US"/>
        </a:p>
      </dgm:t>
    </dgm:pt>
    <dgm:pt modelId="{7030B707-EF53-4800-B067-0F76C1A79049}" type="pres">
      <dgm:prSet presAssocID="{5763FFFC-A813-4C8A-B26C-709387D67119}" presName="childText" presStyleLbl="bgAcc1" presStyleIdx="5" presStyleCnt="8" custScaleX="1032883" custLinFactNeighborX="-7243" custLinFactNeighborY="10371">
        <dgm:presLayoutVars>
          <dgm:bulletEnabled val="1"/>
        </dgm:presLayoutVars>
      </dgm:prSet>
      <dgm:spPr/>
      <dgm:t>
        <a:bodyPr/>
        <a:lstStyle/>
        <a:p>
          <a:endParaRPr lang="en-US"/>
        </a:p>
      </dgm:t>
    </dgm:pt>
    <dgm:pt modelId="{5F284B69-D036-496A-96A3-B8449DFCA6DE}" type="pres">
      <dgm:prSet presAssocID="{8AE7176C-0186-49C2-92CB-86BB320D4B6B}" presName="Name13" presStyleLbl="parChTrans1D2" presStyleIdx="6" presStyleCnt="8"/>
      <dgm:spPr/>
      <dgm:t>
        <a:bodyPr/>
        <a:lstStyle/>
        <a:p>
          <a:endParaRPr lang="en-US"/>
        </a:p>
      </dgm:t>
    </dgm:pt>
    <dgm:pt modelId="{EC8F98BC-0311-4DD8-AA58-C87811738825}" type="pres">
      <dgm:prSet presAssocID="{7B56139C-4B1C-47C5-93FE-40A4524942B4}" presName="childText" presStyleLbl="bgAcc1" presStyleIdx="6" presStyleCnt="8" custScaleX="1147173" custLinFactNeighborX="9464" custLinFactNeighborY="-1935">
        <dgm:presLayoutVars>
          <dgm:bulletEnabled val="1"/>
        </dgm:presLayoutVars>
      </dgm:prSet>
      <dgm:spPr/>
      <dgm:t>
        <a:bodyPr/>
        <a:lstStyle/>
        <a:p>
          <a:endParaRPr lang="en-US"/>
        </a:p>
      </dgm:t>
    </dgm:pt>
    <dgm:pt modelId="{3EDAD7C3-AF1B-4ABC-A15E-C4B3C1C576CE}" type="pres">
      <dgm:prSet presAssocID="{8C50A9B3-9D88-4385-A80D-97FB9903CD82}" presName="Name13" presStyleLbl="parChTrans1D2" presStyleIdx="7" presStyleCnt="8"/>
      <dgm:spPr/>
      <dgm:t>
        <a:bodyPr/>
        <a:lstStyle/>
        <a:p>
          <a:endParaRPr lang="en-US"/>
        </a:p>
      </dgm:t>
    </dgm:pt>
    <dgm:pt modelId="{8CCE672A-4D2A-4E7C-974C-B2974BC2B393}" type="pres">
      <dgm:prSet presAssocID="{46D4F3C7-3B1F-4C5B-9403-40A85088CC81}" presName="childText" presStyleLbl="bgAcc1" presStyleIdx="7" presStyleCnt="8" custScaleX="1210114" custScaleY="145710">
        <dgm:presLayoutVars>
          <dgm:bulletEnabled val="1"/>
        </dgm:presLayoutVars>
      </dgm:prSet>
      <dgm:spPr/>
      <dgm:t>
        <a:bodyPr/>
        <a:lstStyle/>
        <a:p>
          <a:endParaRPr lang="en-US"/>
        </a:p>
      </dgm:t>
    </dgm:pt>
  </dgm:ptLst>
  <dgm:cxnLst>
    <dgm:cxn modelId="{6BD4340B-D8C1-4882-A3B3-9FDCA1354BC3}" type="presOf" srcId="{1B3A2956-D74D-4E42-97B5-6FBA2CD254D9}" destId="{0FD3CA99-0777-404B-9083-21CC74B168A8}" srcOrd="0" destOrd="0" presId="urn:microsoft.com/office/officeart/2005/8/layout/hierarchy3"/>
    <dgm:cxn modelId="{64335225-58D0-45FD-A5D0-76C8D1774A96}" srcId="{65A1F3B2-083E-45EC-959D-915F3D51C12E}" destId="{46D4F3C7-3B1F-4C5B-9403-40A85088CC81}" srcOrd="7" destOrd="0" parTransId="{8C50A9B3-9D88-4385-A80D-97FB9903CD82}" sibTransId="{B091C014-E7DD-4B81-BEE4-3514E471143C}"/>
    <dgm:cxn modelId="{13143CA6-A95D-40D0-A866-19A0F0AC218C}" type="presOf" srcId="{4238D578-8761-47FB-8C01-3B76500D26C7}" destId="{90838F20-B3D0-4C34-9CBD-045E5CC13F27}" srcOrd="0" destOrd="0" presId="urn:microsoft.com/office/officeart/2005/8/layout/hierarchy3"/>
    <dgm:cxn modelId="{0F955BF1-3E7C-41CB-998A-AB24B0FCD540}" type="presOf" srcId="{8AE7176C-0186-49C2-92CB-86BB320D4B6B}" destId="{5F284B69-D036-496A-96A3-B8449DFCA6DE}" srcOrd="0" destOrd="0" presId="urn:microsoft.com/office/officeart/2005/8/layout/hierarchy3"/>
    <dgm:cxn modelId="{7DD8A3DD-0448-4E82-A624-94D7CDA06688}" type="presOf" srcId="{65A1F3B2-083E-45EC-959D-915F3D51C12E}" destId="{E0D93DAE-2AA0-4FE2-A41D-28ADE56EE826}" srcOrd="0" destOrd="0" presId="urn:microsoft.com/office/officeart/2005/8/layout/hierarchy3"/>
    <dgm:cxn modelId="{3A759264-5A01-460A-9D90-B71D0BC4F9B7}" srcId="{65A1F3B2-083E-45EC-959D-915F3D51C12E}" destId="{4238D578-8761-47FB-8C01-3B76500D26C7}" srcOrd="0" destOrd="0" parTransId="{A1EAA7CE-A6E8-49A0-8C5E-73D2543EAD88}" sibTransId="{CB6FCBDC-9AF0-48AF-A118-03F8F8D33165}"/>
    <dgm:cxn modelId="{78B0F9D0-AAFD-4EC2-B638-BBE1F7625C83}" srcId="{65A1F3B2-083E-45EC-959D-915F3D51C12E}" destId="{6FB9A025-8C38-4AA8-8322-3229A8CA0169}" srcOrd="4" destOrd="0" parTransId="{98D92085-DC35-43FA-A662-B66D6B0DA3D5}" sibTransId="{9C22E09F-8D01-4A37-8892-3EE5F7A3514E}"/>
    <dgm:cxn modelId="{FD6FA3DD-7FC1-49CF-915E-01829CCD67BF}" type="presOf" srcId="{8278E7D9-B406-4D8D-B739-C966D4DFB121}" destId="{8C869073-0E1A-4DA3-B725-04FD7B037994}" srcOrd="0" destOrd="0" presId="urn:microsoft.com/office/officeart/2005/8/layout/hierarchy3"/>
    <dgm:cxn modelId="{2801E6E6-185D-41CA-8298-7D933CD9D4F8}" type="presOf" srcId="{EA7A1BA9-F5CD-4783-AE2C-3EB464DB28B9}" destId="{7FFDDD17-DF23-40F2-BAF6-0244DD6756EA}" srcOrd="0" destOrd="0" presId="urn:microsoft.com/office/officeart/2005/8/layout/hierarchy3"/>
    <dgm:cxn modelId="{0DE7FCEC-3A70-4D56-B322-364DEC35ADCF}" type="presOf" srcId="{7B56139C-4B1C-47C5-93FE-40A4524942B4}" destId="{EC8F98BC-0311-4DD8-AA58-C87811738825}" srcOrd="0" destOrd="0" presId="urn:microsoft.com/office/officeart/2005/8/layout/hierarchy3"/>
    <dgm:cxn modelId="{211F9C72-35E4-4773-94FE-E0B1E27279D8}" type="presOf" srcId="{5763FFFC-A813-4C8A-B26C-709387D67119}" destId="{7030B707-EF53-4800-B067-0F76C1A79049}" srcOrd="0" destOrd="0" presId="urn:microsoft.com/office/officeart/2005/8/layout/hierarchy3"/>
    <dgm:cxn modelId="{B30DE396-DFFA-452B-8523-5EB83AB4FF29}" type="presOf" srcId="{9B1758FC-1754-4AB4-9447-A19A17E3444D}" destId="{ACD98609-0C64-4759-B851-683A72F6C527}" srcOrd="0" destOrd="0" presId="urn:microsoft.com/office/officeart/2005/8/layout/hierarchy3"/>
    <dgm:cxn modelId="{73D33A1C-7797-481E-80E3-15AF132BBE50}" srcId="{65A1F3B2-083E-45EC-959D-915F3D51C12E}" destId="{5763FFFC-A813-4C8A-B26C-709387D67119}" srcOrd="5" destOrd="0" parTransId="{51F7D295-819B-46BE-960C-FB8AA7EA33CC}" sibTransId="{A1354A97-1C14-4460-832F-C9108EC9D060}"/>
    <dgm:cxn modelId="{12373DF4-F593-42C2-9E0B-2C2667A5E8B1}" type="presOf" srcId="{65A1F3B2-083E-45EC-959D-915F3D51C12E}" destId="{BD1D58B9-7A63-46A7-96E2-4BF073E8F9A6}" srcOrd="1" destOrd="0" presId="urn:microsoft.com/office/officeart/2005/8/layout/hierarchy3"/>
    <dgm:cxn modelId="{557812DA-7270-413A-9002-ED2BA86E92D9}" type="presOf" srcId="{E6A0EF3A-D37F-4B7C-BD08-3F18CD30F79C}" destId="{469688A9-F6D6-4367-AE58-6DC5B8D1AF16}" srcOrd="0" destOrd="0" presId="urn:microsoft.com/office/officeart/2005/8/layout/hierarchy3"/>
    <dgm:cxn modelId="{42ABC89E-5214-447B-933F-44D99390422B}" type="presOf" srcId="{9DA6A5F9-81F0-432E-9FFA-18FFD7AEB8C9}" destId="{07C966DB-63BD-477A-AC83-A98703BD2CD3}" srcOrd="0" destOrd="0" presId="urn:microsoft.com/office/officeart/2005/8/layout/hierarchy3"/>
    <dgm:cxn modelId="{4F7FC3FD-0296-441F-965F-D643F9F20705}" type="presOf" srcId="{98D92085-DC35-43FA-A662-B66D6B0DA3D5}" destId="{87CF1B8F-B031-4D21-8D0B-4E41EE7CEA9A}" srcOrd="0" destOrd="0" presId="urn:microsoft.com/office/officeart/2005/8/layout/hierarchy3"/>
    <dgm:cxn modelId="{85B68039-DCAD-442B-AA16-07E264C183FC}" srcId="{65A1F3B2-083E-45EC-959D-915F3D51C12E}" destId="{7B56139C-4B1C-47C5-93FE-40A4524942B4}" srcOrd="6" destOrd="0" parTransId="{8AE7176C-0186-49C2-92CB-86BB320D4B6B}" sibTransId="{97D9D6BE-75A2-4913-8A9F-7B9466008E04}"/>
    <dgm:cxn modelId="{80E8C9B6-CAF8-472C-BD72-C09417D98DDA}" type="presOf" srcId="{51F7D295-819B-46BE-960C-FB8AA7EA33CC}" destId="{8E0A2616-F4AE-4E96-B025-DBB846F743F3}" srcOrd="0" destOrd="0" presId="urn:microsoft.com/office/officeart/2005/8/layout/hierarchy3"/>
    <dgm:cxn modelId="{3F323F43-6B3A-4998-AC77-DC08C5FFB31A}" srcId="{65A1F3B2-083E-45EC-959D-915F3D51C12E}" destId="{9B1758FC-1754-4AB4-9447-A19A17E3444D}" srcOrd="3" destOrd="0" parTransId="{8278E7D9-B406-4D8D-B739-C966D4DFB121}" sibTransId="{5670A07D-87BD-4B8A-BFE5-84EF4924DBFD}"/>
    <dgm:cxn modelId="{DE9C87D8-F959-4B9B-A35C-C1B0E9A08381}" srcId="{65A1F3B2-083E-45EC-959D-915F3D51C12E}" destId="{9DA6A5F9-81F0-432E-9FFA-18FFD7AEB8C9}" srcOrd="1" destOrd="0" parTransId="{EA7A1BA9-F5CD-4783-AE2C-3EB464DB28B9}" sibTransId="{651C52D0-A255-4EA8-A188-606E7B922B6A}"/>
    <dgm:cxn modelId="{24B347CC-4338-4AAD-A72A-DD8FC87DE2AE}" type="presOf" srcId="{A1EAA7CE-A6E8-49A0-8C5E-73D2543EAD88}" destId="{B1958956-2D28-46E6-A725-5C4320919566}" srcOrd="0" destOrd="0" presId="urn:microsoft.com/office/officeart/2005/8/layout/hierarchy3"/>
    <dgm:cxn modelId="{0D41EF34-C82E-4993-8BEB-96695C73F1D3}" type="presOf" srcId="{4E3FBA2C-9596-4F5C-B8D1-959808DE024A}" destId="{46E1EE1E-CDBE-42D3-9C47-4413F411A67B}" srcOrd="0" destOrd="0" presId="urn:microsoft.com/office/officeart/2005/8/layout/hierarchy3"/>
    <dgm:cxn modelId="{DCF4D4F3-5DC8-4EF5-B680-00456D3650C8}" type="presOf" srcId="{46D4F3C7-3B1F-4C5B-9403-40A85088CC81}" destId="{8CCE672A-4D2A-4E7C-974C-B2974BC2B393}" srcOrd="0" destOrd="0" presId="urn:microsoft.com/office/officeart/2005/8/layout/hierarchy3"/>
    <dgm:cxn modelId="{C65D6549-AE84-4351-89E9-A0EBE9739824}" srcId="{65A1F3B2-083E-45EC-959D-915F3D51C12E}" destId="{4E3FBA2C-9596-4F5C-B8D1-959808DE024A}" srcOrd="2" destOrd="0" parTransId="{1B3A2956-D74D-4E42-97B5-6FBA2CD254D9}" sibTransId="{9ACFC630-C39C-4209-B8E4-FE6E7F344AF2}"/>
    <dgm:cxn modelId="{E25B3634-F682-4D56-8DF4-4B33B1E9ED26}" type="presOf" srcId="{6FB9A025-8C38-4AA8-8322-3229A8CA0169}" destId="{438CB346-C128-4DCC-9FB8-A352E5719CEB}" srcOrd="0" destOrd="0" presId="urn:microsoft.com/office/officeart/2005/8/layout/hierarchy3"/>
    <dgm:cxn modelId="{45DDEF24-D43C-42CE-B64E-F7AD4416BB1F}" srcId="{E6A0EF3A-D37F-4B7C-BD08-3F18CD30F79C}" destId="{65A1F3B2-083E-45EC-959D-915F3D51C12E}" srcOrd="0" destOrd="0" parTransId="{3D279CAA-E594-4783-9353-251B39640B17}" sibTransId="{587B77C2-669F-4C1D-B4FF-17E31C9B7C97}"/>
    <dgm:cxn modelId="{744BD093-27FA-4B1C-8ACD-2B777DD61EDA}" type="presOf" srcId="{8C50A9B3-9D88-4385-A80D-97FB9903CD82}" destId="{3EDAD7C3-AF1B-4ABC-A15E-C4B3C1C576CE}" srcOrd="0" destOrd="0" presId="urn:microsoft.com/office/officeart/2005/8/layout/hierarchy3"/>
    <dgm:cxn modelId="{17ED628F-49BA-4065-86E3-755A5AF45680}" type="presParOf" srcId="{469688A9-F6D6-4367-AE58-6DC5B8D1AF16}" destId="{82D5B992-D9C9-4E14-8C90-85F4EFF4E347}" srcOrd="0" destOrd="0" presId="urn:microsoft.com/office/officeart/2005/8/layout/hierarchy3"/>
    <dgm:cxn modelId="{395E959B-52D5-436F-9A65-D6E1D7F888BF}" type="presParOf" srcId="{82D5B992-D9C9-4E14-8C90-85F4EFF4E347}" destId="{EB0A2C0A-3069-4B7A-A78E-F3AC2547C20E}" srcOrd="0" destOrd="0" presId="urn:microsoft.com/office/officeart/2005/8/layout/hierarchy3"/>
    <dgm:cxn modelId="{1A589C58-8864-4F09-8355-8A83D01AA541}" type="presParOf" srcId="{EB0A2C0A-3069-4B7A-A78E-F3AC2547C20E}" destId="{E0D93DAE-2AA0-4FE2-A41D-28ADE56EE826}" srcOrd="0" destOrd="0" presId="urn:microsoft.com/office/officeart/2005/8/layout/hierarchy3"/>
    <dgm:cxn modelId="{5B3D1989-67C7-4714-A7C0-9DDB5E1CD779}" type="presParOf" srcId="{EB0A2C0A-3069-4B7A-A78E-F3AC2547C20E}" destId="{BD1D58B9-7A63-46A7-96E2-4BF073E8F9A6}" srcOrd="1" destOrd="0" presId="urn:microsoft.com/office/officeart/2005/8/layout/hierarchy3"/>
    <dgm:cxn modelId="{0B6F13CA-60C3-4C5F-ACCE-8679A520E566}" type="presParOf" srcId="{82D5B992-D9C9-4E14-8C90-85F4EFF4E347}" destId="{E5627A2B-3D8C-47C5-A1C3-FE13A4FCCE09}" srcOrd="1" destOrd="0" presId="urn:microsoft.com/office/officeart/2005/8/layout/hierarchy3"/>
    <dgm:cxn modelId="{10F81832-E22C-471B-B363-79EF071BAD25}" type="presParOf" srcId="{E5627A2B-3D8C-47C5-A1C3-FE13A4FCCE09}" destId="{B1958956-2D28-46E6-A725-5C4320919566}" srcOrd="0" destOrd="0" presId="urn:microsoft.com/office/officeart/2005/8/layout/hierarchy3"/>
    <dgm:cxn modelId="{CBDC3322-FB90-4247-8E01-7602757A1E50}" type="presParOf" srcId="{E5627A2B-3D8C-47C5-A1C3-FE13A4FCCE09}" destId="{90838F20-B3D0-4C34-9CBD-045E5CC13F27}" srcOrd="1" destOrd="0" presId="urn:microsoft.com/office/officeart/2005/8/layout/hierarchy3"/>
    <dgm:cxn modelId="{5E0E3A8C-B02A-4BBD-A71B-A20F99512D04}" type="presParOf" srcId="{E5627A2B-3D8C-47C5-A1C3-FE13A4FCCE09}" destId="{7FFDDD17-DF23-40F2-BAF6-0244DD6756EA}" srcOrd="2" destOrd="0" presId="urn:microsoft.com/office/officeart/2005/8/layout/hierarchy3"/>
    <dgm:cxn modelId="{9A262418-F9B9-4D4A-8556-ACA978F24058}" type="presParOf" srcId="{E5627A2B-3D8C-47C5-A1C3-FE13A4FCCE09}" destId="{07C966DB-63BD-477A-AC83-A98703BD2CD3}" srcOrd="3" destOrd="0" presId="urn:microsoft.com/office/officeart/2005/8/layout/hierarchy3"/>
    <dgm:cxn modelId="{2AC8BE0A-BA80-4257-B67A-4B32458C57B1}" type="presParOf" srcId="{E5627A2B-3D8C-47C5-A1C3-FE13A4FCCE09}" destId="{0FD3CA99-0777-404B-9083-21CC74B168A8}" srcOrd="4" destOrd="0" presId="urn:microsoft.com/office/officeart/2005/8/layout/hierarchy3"/>
    <dgm:cxn modelId="{091DE80E-9E19-4515-BF87-5B97467EEEB9}" type="presParOf" srcId="{E5627A2B-3D8C-47C5-A1C3-FE13A4FCCE09}" destId="{46E1EE1E-CDBE-42D3-9C47-4413F411A67B}" srcOrd="5" destOrd="0" presId="urn:microsoft.com/office/officeart/2005/8/layout/hierarchy3"/>
    <dgm:cxn modelId="{38FB19F6-F727-42BF-9ACC-723FA9F58F3F}" type="presParOf" srcId="{E5627A2B-3D8C-47C5-A1C3-FE13A4FCCE09}" destId="{8C869073-0E1A-4DA3-B725-04FD7B037994}" srcOrd="6" destOrd="0" presId="urn:microsoft.com/office/officeart/2005/8/layout/hierarchy3"/>
    <dgm:cxn modelId="{5EF3554C-1F32-4026-9AA2-1A7F1FDA05A8}" type="presParOf" srcId="{E5627A2B-3D8C-47C5-A1C3-FE13A4FCCE09}" destId="{ACD98609-0C64-4759-B851-683A72F6C527}" srcOrd="7" destOrd="0" presId="urn:microsoft.com/office/officeart/2005/8/layout/hierarchy3"/>
    <dgm:cxn modelId="{4E58B623-CC1F-444A-8399-D47E7BDBBE07}" type="presParOf" srcId="{E5627A2B-3D8C-47C5-A1C3-FE13A4FCCE09}" destId="{87CF1B8F-B031-4D21-8D0B-4E41EE7CEA9A}" srcOrd="8" destOrd="0" presId="urn:microsoft.com/office/officeart/2005/8/layout/hierarchy3"/>
    <dgm:cxn modelId="{DD3F4C9F-C4A1-4C01-9563-79837F709FF2}" type="presParOf" srcId="{E5627A2B-3D8C-47C5-A1C3-FE13A4FCCE09}" destId="{438CB346-C128-4DCC-9FB8-A352E5719CEB}" srcOrd="9" destOrd="0" presId="urn:microsoft.com/office/officeart/2005/8/layout/hierarchy3"/>
    <dgm:cxn modelId="{4F71537A-1442-4322-B31F-6D22B5B8F86C}" type="presParOf" srcId="{E5627A2B-3D8C-47C5-A1C3-FE13A4FCCE09}" destId="{8E0A2616-F4AE-4E96-B025-DBB846F743F3}" srcOrd="10" destOrd="0" presId="urn:microsoft.com/office/officeart/2005/8/layout/hierarchy3"/>
    <dgm:cxn modelId="{36563136-DB89-490D-9221-98BAF77FF148}" type="presParOf" srcId="{E5627A2B-3D8C-47C5-A1C3-FE13A4FCCE09}" destId="{7030B707-EF53-4800-B067-0F76C1A79049}" srcOrd="11" destOrd="0" presId="urn:microsoft.com/office/officeart/2005/8/layout/hierarchy3"/>
    <dgm:cxn modelId="{BEBE77BA-CEC2-4E59-B2FD-C26821439614}" type="presParOf" srcId="{E5627A2B-3D8C-47C5-A1C3-FE13A4FCCE09}" destId="{5F284B69-D036-496A-96A3-B8449DFCA6DE}" srcOrd="12" destOrd="0" presId="urn:microsoft.com/office/officeart/2005/8/layout/hierarchy3"/>
    <dgm:cxn modelId="{527F0B4C-CB2C-4CB3-998A-1590518E6132}" type="presParOf" srcId="{E5627A2B-3D8C-47C5-A1C3-FE13A4FCCE09}" destId="{EC8F98BC-0311-4DD8-AA58-C87811738825}" srcOrd="13" destOrd="0" presId="urn:microsoft.com/office/officeart/2005/8/layout/hierarchy3"/>
    <dgm:cxn modelId="{EFE2FCD4-6638-4440-AEC9-E1B5E0F00552}" type="presParOf" srcId="{E5627A2B-3D8C-47C5-A1C3-FE13A4FCCE09}" destId="{3EDAD7C3-AF1B-4ABC-A15E-C4B3C1C576CE}" srcOrd="14" destOrd="0" presId="urn:microsoft.com/office/officeart/2005/8/layout/hierarchy3"/>
    <dgm:cxn modelId="{76832E4C-FC21-436F-B24A-0AD2D8C795AE}" type="presParOf" srcId="{E5627A2B-3D8C-47C5-A1C3-FE13A4FCCE09}" destId="{8CCE672A-4D2A-4E7C-974C-B2974BC2B393}" srcOrd="15" destOrd="0" presId="urn:microsoft.com/office/officeart/2005/8/layout/hierarchy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23BEF7C-378F-427E-B4B4-8D064B267D6F}"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B017957F-5CBE-4799-BE6A-B5DF5AA59CDF}">
      <dgm:prSet phldrT="[Text]" custT="1"/>
      <dgm:spPr/>
      <dgm:t>
        <a:bodyPr/>
        <a:lstStyle/>
        <a:p>
          <a:r>
            <a:rPr lang="ar-SA" sz="1400">
              <a:latin typeface="Alexandria" pitchFamily="2" charset="-78"/>
              <a:cs typeface="Alexandria" pitchFamily="2" charset="-78"/>
            </a:rPr>
            <a:t>معايير الكفايات المعرفية والشخصية والاجتماعية </a:t>
          </a:r>
          <a:endParaRPr lang="en-US" sz="1400" dirty="0">
            <a:latin typeface="Alexandria" pitchFamily="2" charset="-78"/>
            <a:cs typeface="Alexandria" pitchFamily="2" charset="-78"/>
          </a:endParaRPr>
        </a:p>
      </dgm:t>
    </dgm:pt>
    <dgm:pt modelId="{03C2AD75-2CCE-4DE3-8E5F-D59132C99E85}" type="parTrans" cxnId="{600E5A47-D903-46B8-802E-FEFB1EBA4272}">
      <dgm:prSet/>
      <dgm:spPr/>
      <dgm:t>
        <a:bodyPr/>
        <a:lstStyle/>
        <a:p>
          <a:endParaRPr lang="en-US" sz="1400">
            <a:latin typeface="Alexandria" pitchFamily="2" charset="-78"/>
            <a:cs typeface="Alexandria" pitchFamily="2" charset="-78"/>
          </a:endParaRPr>
        </a:p>
      </dgm:t>
    </dgm:pt>
    <dgm:pt modelId="{56898106-18D7-4B4C-833F-AF9228844A62}" type="sibTrans" cxnId="{600E5A47-D903-46B8-802E-FEFB1EBA4272}">
      <dgm:prSet/>
      <dgm:spPr/>
      <dgm:t>
        <a:bodyPr/>
        <a:lstStyle/>
        <a:p>
          <a:endParaRPr lang="en-US" sz="1400">
            <a:latin typeface="Alexandria" pitchFamily="2" charset="-78"/>
            <a:cs typeface="Alexandria" pitchFamily="2" charset="-78"/>
          </a:endParaRPr>
        </a:p>
      </dgm:t>
    </dgm:pt>
    <dgm:pt modelId="{2096BB96-F8D1-4017-973B-6C3797256C4F}">
      <dgm:prSet phldrT="[Text]" custT="1"/>
      <dgm:spPr/>
      <dgm:t>
        <a:bodyPr/>
        <a:lstStyle/>
        <a:p>
          <a:r>
            <a:rPr lang="ar-SA" sz="1400">
              <a:latin typeface="Alexandria" pitchFamily="2" charset="-78"/>
              <a:cs typeface="Alexandria" pitchFamily="2" charset="-78"/>
            </a:rPr>
            <a:t>امتلاك المعرفة المتخصصة في مجال إستراتيجيات التدريس والتقويم والإدارة المدرسية.</a:t>
          </a:r>
          <a:endParaRPr lang="en-US" sz="1400" dirty="0">
            <a:latin typeface="Alexandria" pitchFamily="2" charset="-78"/>
            <a:cs typeface="Alexandria" pitchFamily="2" charset="-78"/>
          </a:endParaRPr>
        </a:p>
      </dgm:t>
    </dgm:pt>
    <dgm:pt modelId="{05CE3932-F651-43A2-BC59-C5AE2D3CC73A}" type="parTrans" cxnId="{5E3F4239-EF5E-4377-BAC5-D4C7C7D2863D}">
      <dgm:prSet/>
      <dgm:spPr/>
      <dgm:t>
        <a:bodyPr/>
        <a:lstStyle/>
        <a:p>
          <a:endParaRPr lang="en-US" sz="1400">
            <a:latin typeface="Alexandria" pitchFamily="2" charset="-78"/>
            <a:cs typeface="Alexandria" pitchFamily="2" charset="-78"/>
          </a:endParaRPr>
        </a:p>
      </dgm:t>
    </dgm:pt>
    <dgm:pt modelId="{0DD61F2A-AB5B-4B83-B18E-352ACEEE4DF2}" type="sibTrans" cxnId="{5E3F4239-EF5E-4377-BAC5-D4C7C7D2863D}">
      <dgm:prSet/>
      <dgm:spPr/>
      <dgm:t>
        <a:bodyPr/>
        <a:lstStyle/>
        <a:p>
          <a:endParaRPr lang="en-US" sz="1400">
            <a:latin typeface="Alexandria" pitchFamily="2" charset="-78"/>
            <a:cs typeface="Alexandria" pitchFamily="2" charset="-78"/>
          </a:endParaRPr>
        </a:p>
      </dgm:t>
    </dgm:pt>
    <dgm:pt modelId="{3F6BD406-E63F-4DAC-BACD-A093C4CED0B3}">
      <dgm:prSet custT="1"/>
      <dgm:spPr/>
      <dgm:t>
        <a:bodyPr/>
        <a:lstStyle/>
        <a:p>
          <a:r>
            <a:rPr lang="ar-SA" sz="1400" dirty="0">
              <a:latin typeface="Alexandria" pitchFamily="2" charset="-78"/>
              <a:cs typeface="Alexandria" pitchFamily="2" charset="-78"/>
            </a:rPr>
            <a:t>الوعي بفلسفة التربية والتعليم والسياسات والأهداف التربوية ومشروعات التخطيط التربوي. </a:t>
          </a:r>
          <a:endParaRPr lang="en-US" sz="1400" dirty="0">
            <a:latin typeface="Alexandria" pitchFamily="2" charset="-78"/>
            <a:cs typeface="Alexandria" pitchFamily="2" charset="-78"/>
          </a:endParaRPr>
        </a:p>
      </dgm:t>
    </dgm:pt>
    <dgm:pt modelId="{534C252D-E611-4C0B-A09C-DEEA6F65AAD7}" type="parTrans" cxnId="{434D5172-1A45-44C2-B1FB-C5DD6E1C6DDE}">
      <dgm:prSet/>
      <dgm:spPr/>
      <dgm:t>
        <a:bodyPr/>
        <a:lstStyle/>
        <a:p>
          <a:endParaRPr lang="en-US" sz="1400">
            <a:latin typeface="Alexandria" pitchFamily="2" charset="-78"/>
            <a:cs typeface="Alexandria" pitchFamily="2" charset="-78"/>
          </a:endParaRPr>
        </a:p>
      </dgm:t>
    </dgm:pt>
    <dgm:pt modelId="{47B9B5DC-6066-4E9A-9396-4894CA21896C}" type="sibTrans" cxnId="{434D5172-1A45-44C2-B1FB-C5DD6E1C6DDE}">
      <dgm:prSet/>
      <dgm:spPr/>
      <dgm:t>
        <a:bodyPr/>
        <a:lstStyle/>
        <a:p>
          <a:endParaRPr lang="en-US" sz="1400">
            <a:latin typeface="Alexandria" pitchFamily="2" charset="-78"/>
            <a:cs typeface="Alexandria" pitchFamily="2" charset="-78"/>
          </a:endParaRPr>
        </a:p>
      </dgm:t>
    </dgm:pt>
    <dgm:pt modelId="{3D8CA3B8-2263-4BF9-8DEC-0D94501BDA2B}">
      <dgm:prSet custT="1"/>
      <dgm:spPr/>
      <dgm:t>
        <a:bodyPr/>
        <a:lstStyle/>
        <a:p>
          <a:r>
            <a:rPr lang="ar-SA" sz="1400">
              <a:latin typeface="Alexandria" pitchFamily="2" charset="-78"/>
              <a:cs typeface="Alexandria" pitchFamily="2" charset="-78"/>
            </a:rPr>
            <a:t>امتلاك المهارات التصورية والفنية والإنسانية اللازمة لأداء عمله. </a:t>
          </a:r>
          <a:endParaRPr lang="en-US" sz="1400" dirty="0">
            <a:latin typeface="Alexandria" pitchFamily="2" charset="-78"/>
            <a:cs typeface="Alexandria" pitchFamily="2" charset="-78"/>
          </a:endParaRPr>
        </a:p>
      </dgm:t>
    </dgm:pt>
    <dgm:pt modelId="{72CD0B8A-C5DC-4D17-8211-80FF46F45B8B}" type="parTrans" cxnId="{0416278F-54D3-4B8D-9EC8-B317C42631D8}">
      <dgm:prSet/>
      <dgm:spPr/>
      <dgm:t>
        <a:bodyPr/>
        <a:lstStyle/>
        <a:p>
          <a:endParaRPr lang="en-US" sz="1400">
            <a:latin typeface="Alexandria" pitchFamily="2" charset="-78"/>
            <a:cs typeface="Alexandria" pitchFamily="2" charset="-78"/>
          </a:endParaRPr>
        </a:p>
      </dgm:t>
    </dgm:pt>
    <dgm:pt modelId="{EE6145F7-778F-471F-B39D-A9445F898AEB}" type="sibTrans" cxnId="{0416278F-54D3-4B8D-9EC8-B317C42631D8}">
      <dgm:prSet/>
      <dgm:spPr/>
      <dgm:t>
        <a:bodyPr/>
        <a:lstStyle/>
        <a:p>
          <a:endParaRPr lang="en-US" sz="1400">
            <a:latin typeface="Alexandria" pitchFamily="2" charset="-78"/>
            <a:cs typeface="Alexandria" pitchFamily="2" charset="-78"/>
          </a:endParaRPr>
        </a:p>
      </dgm:t>
    </dgm:pt>
    <dgm:pt modelId="{A533DCC8-D48F-4631-AE77-493182A4C92A}">
      <dgm:prSet custT="1"/>
      <dgm:spPr/>
      <dgm:t>
        <a:bodyPr/>
        <a:lstStyle/>
        <a:p>
          <a:r>
            <a:rPr lang="ar-SA" sz="1400" dirty="0">
              <a:latin typeface="Alexandria" pitchFamily="2" charset="-78"/>
              <a:cs typeface="Alexandria" pitchFamily="2" charset="-78"/>
            </a:rPr>
            <a:t>توظيف الكفايات المعرفية والشخصية بصورة علمية ومنظمة لتلبية احتياجات الطلبة التربوية والعلمية والنفسية والاجتماعية</a:t>
          </a:r>
          <a:endParaRPr lang="en-US" sz="1400" dirty="0">
            <a:latin typeface="Alexandria" pitchFamily="2" charset="-78"/>
            <a:cs typeface="Alexandria" pitchFamily="2" charset="-78"/>
          </a:endParaRPr>
        </a:p>
      </dgm:t>
    </dgm:pt>
    <dgm:pt modelId="{A28C7842-0CB8-40B5-9A6D-076EBE9C70B3}" type="parTrans" cxnId="{95534334-443A-4FC7-8A01-B9C391A7E7DF}">
      <dgm:prSet/>
      <dgm:spPr/>
      <dgm:t>
        <a:bodyPr/>
        <a:lstStyle/>
        <a:p>
          <a:endParaRPr lang="en-US" sz="1400">
            <a:latin typeface="Alexandria" pitchFamily="2" charset="-78"/>
            <a:cs typeface="Alexandria" pitchFamily="2" charset="-78"/>
          </a:endParaRPr>
        </a:p>
      </dgm:t>
    </dgm:pt>
    <dgm:pt modelId="{F789BB4B-0088-4C63-89B9-D86F630FC77C}" type="sibTrans" cxnId="{95534334-443A-4FC7-8A01-B9C391A7E7DF}">
      <dgm:prSet/>
      <dgm:spPr/>
      <dgm:t>
        <a:bodyPr/>
        <a:lstStyle/>
        <a:p>
          <a:endParaRPr lang="en-US" sz="1400">
            <a:latin typeface="Alexandria" pitchFamily="2" charset="-78"/>
            <a:cs typeface="Alexandria" pitchFamily="2" charset="-78"/>
          </a:endParaRPr>
        </a:p>
      </dgm:t>
    </dgm:pt>
    <dgm:pt modelId="{A2BF1C14-8D9D-4FDB-9755-A276D1894D42}">
      <dgm:prSet custT="1"/>
      <dgm:spPr/>
      <dgm:t>
        <a:bodyPr/>
        <a:lstStyle/>
        <a:p>
          <a:r>
            <a:rPr lang="ar-SA" sz="1400" dirty="0">
              <a:latin typeface="Alexandria" pitchFamily="2" charset="-78"/>
              <a:cs typeface="Alexandria" pitchFamily="2" charset="-78"/>
            </a:rPr>
            <a:t>العمل على تحفيز العاملين معه وزيادة دافعيتهم، ورفع روح الالتزام لديهم</a:t>
          </a:r>
          <a:endParaRPr lang="en-US" sz="1400" dirty="0">
            <a:latin typeface="Alexandria" pitchFamily="2" charset="-78"/>
            <a:cs typeface="Alexandria" pitchFamily="2" charset="-78"/>
          </a:endParaRPr>
        </a:p>
      </dgm:t>
    </dgm:pt>
    <dgm:pt modelId="{8208970D-C728-4D93-90C6-8050CDA3A149}" type="parTrans" cxnId="{61618D1F-257A-49B1-AE39-8E0442948AE0}">
      <dgm:prSet/>
      <dgm:spPr/>
      <dgm:t>
        <a:bodyPr/>
        <a:lstStyle/>
        <a:p>
          <a:endParaRPr lang="en-US" sz="1400">
            <a:latin typeface="Alexandria" pitchFamily="2" charset="-78"/>
            <a:cs typeface="Alexandria" pitchFamily="2" charset="-78"/>
          </a:endParaRPr>
        </a:p>
      </dgm:t>
    </dgm:pt>
    <dgm:pt modelId="{B6877B2C-7FA7-4342-86FB-7A1CBEC83926}" type="sibTrans" cxnId="{61618D1F-257A-49B1-AE39-8E0442948AE0}">
      <dgm:prSet/>
      <dgm:spPr/>
      <dgm:t>
        <a:bodyPr/>
        <a:lstStyle/>
        <a:p>
          <a:endParaRPr lang="en-US" sz="1400">
            <a:latin typeface="Alexandria" pitchFamily="2" charset="-78"/>
            <a:cs typeface="Alexandria" pitchFamily="2" charset="-78"/>
          </a:endParaRPr>
        </a:p>
      </dgm:t>
    </dgm:pt>
    <dgm:pt modelId="{8F30E363-3336-48CA-BB14-C9711DE9A77F}">
      <dgm:prSet custT="1"/>
      <dgm:spPr/>
      <dgm:t>
        <a:bodyPr/>
        <a:lstStyle/>
        <a:p>
          <a:r>
            <a:rPr lang="ar-SA" sz="1400">
              <a:latin typeface="Alexandria" pitchFamily="2" charset="-78"/>
              <a:cs typeface="Alexandria" pitchFamily="2" charset="-78"/>
            </a:rPr>
            <a:t>الإيمان بأن بمقدور جميع الطلبة تحقيق مستويات عالية من الإنجاز</a:t>
          </a:r>
          <a:endParaRPr lang="en-US" sz="1400" dirty="0">
            <a:latin typeface="Alexandria" pitchFamily="2" charset="-78"/>
            <a:cs typeface="Alexandria" pitchFamily="2" charset="-78"/>
          </a:endParaRPr>
        </a:p>
      </dgm:t>
    </dgm:pt>
    <dgm:pt modelId="{5C88989B-5335-48BC-9E73-02D5714ACBB9}" type="parTrans" cxnId="{6C2F177F-6634-4D89-A483-4ED70EEC7979}">
      <dgm:prSet/>
      <dgm:spPr/>
      <dgm:t>
        <a:bodyPr/>
        <a:lstStyle/>
        <a:p>
          <a:endParaRPr lang="en-US" sz="1400">
            <a:latin typeface="Alexandria" pitchFamily="2" charset="-78"/>
            <a:cs typeface="Alexandria" pitchFamily="2" charset="-78"/>
          </a:endParaRPr>
        </a:p>
      </dgm:t>
    </dgm:pt>
    <dgm:pt modelId="{C6A40980-50AD-41D7-A297-940B023987DE}" type="sibTrans" cxnId="{6C2F177F-6634-4D89-A483-4ED70EEC7979}">
      <dgm:prSet/>
      <dgm:spPr/>
      <dgm:t>
        <a:bodyPr/>
        <a:lstStyle/>
        <a:p>
          <a:endParaRPr lang="en-US" sz="1400">
            <a:latin typeface="Alexandria" pitchFamily="2" charset="-78"/>
            <a:cs typeface="Alexandria" pitchFamily="2" charset="-78"/>
          </a:endParaRPr>
        </a:p>
      </dgm:t>
    </dgm:pt>
    <dgm:pt modelId="{444CEDA3-BD1C-4334-999D-3EA55BFC3CD8}">
      <dgm:prSet custT="1"/>
      <dgm:spPr/>
      <dgm:t>
        <a:bodyPr/>
        <a:lstStyle/>
        <a:p>
          <a:r>
            <a:rPr lang="ar-SA" sz="1400" dirty="0">
              <a:latin typeface="Alexandria" pitchFamily="2" charset="-78"/>
              <a:cs typeface="Alexandria" pitchFamily="2" charset="-78"/>
            </a:rPr>
            <a:t>امتلاك كفايات القائد المجتمعي الذي يعي دور المدرسة في المجتمع</a:t>
          </a:r>
          <a:endParaRPr lang="en-US" sz="1400" dirty="0">
            <a:latin typeface="Alexandria" pitchFamily="2" charset="-78"/>
            <a:cs typeface="Alexandria" pitchFamily="2" charset="-78"/>
          </a:endParaRPr>
        </a:p>
      </dgm:t>
    </dgm:pt>
    <dgm:pt modelId="{EB0B7B34-7B4B-4390-9A0A-4A6F50D06F46}" type="parTrans" cxnId="{71488614-E949-4F20-B369-94C6C2F6960F}">
      <dgm:prSet/>
      <dgm:spPr/>
      <dgm:t>
        <a:bodyPr/>
        <a:lstStyle/>
        <a:p>
          <a:endParaRPr lang="en-US" sz="1400">
            <a:latin typeface="Alexandria" pitchFamily="2" charset="-78"/>
            <a:cs typeface="Alexandria" pitchFamily="2" charset="-78"/>
          </a:endParaRPr>
        </a:p>
      </dgm:t>
    </dgm:pt>
    <dgm:pt modelId="{7D630193-BF16-47D8-BC95-D283650FFAFE}" type="sibTrans" cxnId="{71488614-E949-4F20-B369-94C6C2F6960F}">
      <dgm:prSet/>
      <dgm:spPr/>
      <dgm:t>
        <a:bodyPr/>
        <a:lstStyle/>
        <a:p>
          <a:endParaRPr lang="en-US" sz="1400">
            <a:latin typeface="Alexandria" pitchFamily="2" charset="-78"/>
            <a:cs typeface="Alexandria" pitchFamily="2" charset="-78"/>
          </a:endParaRPr>
        </a:p>
      </dgm:t>
    </dgm:pt>
    <dgm:pt modelId="{E2C47E89-5F7A-4088-85C3-97DF56C0F98A}">
      <dgm:prSet custT="1"/>
      <dgm:spPr/>
      <dgm:t>
        <a:bodyPr/>
        <a:lstStyle/>
        <a:p>
          <a:r>
            <a:rPr lang="ar-SA" sz="1400" dirty="0">
              <a:latin typeface="Alexandria" pitchFamily="2" charset="-78"/>
              <a:cs typeface="Alexandria" pitchFamily="2" charset="-78"/>
            </a:rPr>
            <a:t>امتلاك كفايات القيادة الأخلاقية وممارستها </a:t>
          </a:r>
          <a:endParaRPr lang="en-US" sz="1400" dirty="0">
            <a:latin typeface="Alexandria" pitchFamily="2" charset="-78"/>
            <a:cs typeface="Alexandria" pitchFamily="2" charset="-78"/>
          </a:endParaRPr>
        </a:p>
      </dgm:t>
    </dgm:pt>
    <dgm:pt modelId="{BC12D978-7C63-46D3-B679-AAF0AA812815}" type="parTrans" cxnId="{8E00976C-E280-4A22-9477-F47DC1CF941F}">
      <dgm:prSet/>
      <dgm:spPr/>
      <dgm:t>
        <a:bodyPr/>
        <a:lstStyle/>
        <a:p>
          <a:endParaRPr lang="en-US" sz="1400">
            <a:latin typeface="Alexandria" pitchFamily="2" charset="-78"/>
            <a:cs typeface="Alexandria" pitchFamily="2" charset="-78"/>
          </a:endParaRPr>
        </a:p>
      </dgm:t>
    </dgm:pt>
    <dgm:pt modelId="{B3238026-08B6-487A-A6E0-5B41B5A97A23}" type="sibTrans" cxnId="{8E00976C-E280-4A22-9477-F47DC1CF941F}">
      <dgm:prSet/>
      <dgm:spPr/>
      <dgm:t>
        <a:bodyPr/>
        <a:lstStyle/>
        <a:p>
          <a:endParaRPr lang="en-US" sz="1400">
            <a:latin typeface="Alexandria" pitchFamily="2" charset="-78"/>
            <a:cs typeface="Alexandria" pitchFamily="2" charset="-78"/>
          </a:endParaRPr>
        </a:p>
      </dgm:t>
    </dgm:pt>
    <dgm:pt modelId="{75DE8C7E-7F7E-4F04-BAFD-480500E85BB4}" type="pres">
      <dgm:prSet presAssocID="{823BEF7C-378F-427E-B4B4-8D064B267D6F}" presName="cycle" presStyleCnt="0">
        <dgm:presLayoutVars>
          <dgm:chMax val="1"/>
          <dgm:dir/>
          <dgm:animLvl val="ctr"/>
          <dgm:resizeHandles val="exact"/>
        </dgm:presLayoutVars>
      </dgm:prSet>
      <dgm:spPr/>
      <dgm:t>
        <a:bodyPr/>
        <a:lstStyle/>
        <a:p>
          <a:endParaRPr lang="en-US"/>
        </a:p>
      </dgm:t>
    </dgm:pt>
    <dgm:pt modelId="{AD955E18-109F-45D5-B768-BF688E1AD1C5}" type="pres">
      <dgm:prSet presAssocID="{B017957F-5CBE-4799-BE6A-B5DF5AA59CDF}" presName="centerShape" presStyleLbl="node0" presStyleIdx="0" presStyleCnt="1" custLinFactNeighborX="-4998" custLinFactNeighborY="-123"/>
      <dgm:spPr/>
      <dgm:t>
        <a:bodyPr/>
        <a:lstStyle/>
        <a:p>
          <a:endParaRPr lang="en-US"/>
        </a:p>
      </dgm:t>
    </dgm:pt>
    <dgm:pt modelId="{42243366-16DA-4F8B-8223-A2987325A641}" type="pres">
      <dgm:prSet presAssocID="{05CE3932-F651-43A2-BC59-C5AE2D3CC73A}" presName="parTrans" presStyleLbl="bgSibTrans2D1" presStyleIdx="0" presStyleCnt="8"/>
      <dgm:spPr/>
      <dgm:t>
        <a:bodyPr/>
        <a:lstStyle/>
        <a:p>
          <a:endParaRPr lang="en-US"/>
        </a:p>
      </dgm:t>
    </dgm:pt>
    <dgm:pt modelId="{1DFBAA17-8DD4-4F38-BC3D-F9036EC9E2CC}" type="pres">
      <dgm:prSet presAssocID="{2096BB96-F8D1-4017-973B-6C3797256C4F}" presName="node" presStyleLbl="node1" presStyleIdx="0" presStyleCnt="8" custScaleX="250119" custRadScaleRad="115909" custRadScaleInc="-25401">
        <dgm:presLayoutVars>
          <dgm:bulletEnabled val="1"/>
        </dgm:presLayoutVars>
      </dgm:prSet>
      <dgm:spPr/>
      <dgm:t>
        <a:bodyPr/>
        <a:lstStyle/>
        <a:p>
          <a:endParaRPr lang="en-US"/>
        </a:p>
      </dgm:t>
    </dgm:pt>
    <dgm:pt modelId="{04EFA880-5BB9-4065-85B8-C9EE566E3D72}" type="pres">
      <dgm:prSet presAssocID="{534C252D-E611-4C0B-A09C-DEEA6F65AAD7}" presName="parTrans" presStyleLbl="bgSibTrans2D1" presStyleIdx="1" presStyleCnt="8"/>
      <dgm:spPr/>
      <dgm:t>
        <a:bodyPr/>
        <a:lstStyle/>
        <a:p>
          <a:endParaRPr lang="en-US"/>
        </a:p>
      </dgm:t>
    </dgm:pt>
    <dgm:pt modelId="{84847B4E-0EE5-4E1C-914A-FC325AF54FB4}" type="pres">
      <dgm:prSet presAssocID="{3F6BD406-E63F-4DAC-BACD-A093C4CED0B3}" presName="node" presStyleLbl="node1" presStyleIdx="1" presStyleCnt="8" custScaleX="223675" custRadScaleRad="122299" custRadScaleInc="-57027">
        <dgm:presLayoutVars>
          <dgm:bulletEnabled val="1"/>
        </dgm:presLayoutVars>
      </dgm:prSet>
      <dgm:spPr/>
      <dgm:t>
        <a:bodyPr/>
        <a:lstStyle/>
        <a:p>
          <a:endParaRPr lang="en-US"/>
        </a:p>
      </dgm:t>
    </dgm:pt>
    <dgm:pt modelId="{E772DF62-645B-4927-B2F0-E0A0BB12E834}" type="pres">
      <dgm:prSet presAssocID="{72CD0B8A-C5DC-4D17-8211-80FF46F45B8B}" presName="parTrans" presStyleLbl="bgSibTrans2D1" presStyleIdx="2" presStyleCnt="8"/>
      <dgm:spPr/>
      <dgm:t>
        <a:bodyPr/>
        <a:lstStyle/>
        <a:p>
          <a:endParaRPr lang="en-US"/>
        </a:p>
      </dgm:t>
    </dgm:pt>
    <dgm:pt modelId="{9C2D6DD1-6337-423A-AB59-C9FF559AEC5E}" type="pres">
      <dgm:prSet presAssocID="{3D8CA3B8-2263-4BF9-8DEC-0D94501BDA2B}" presName="node" presStyleLbl="node1" presStyleIdx="2" presStyleCnt="8" custScaleX="209056" custRadScaleRad="148977" custRadScaleInc="-73714">
        <dgm:presLayoutVars>
          <dgm:bulletEnabled val="1"/>
        </dgm:presLayoutVars>
      </dgm:prSet>
      <dgm:spPr/>
      <dgm:t>
        <a:bodyPr/>
        <a:lstStyle/>
        <a:p>
          <a:endParaRPr lang="en-US"/>
        </a:p>
      </dgm:t>
    </dgm:pt>
    <dgm:pt modelId="{307C24B9-F2C8-4815-A97D-E025C7863383}" type="pres">
      <dgm:prSet presAssocID="{A28C7842-0CB8-40B5-9A6D-076EBE9C70B3}" presName="parTrans" presStyleLbl="bgSibTrans2D1" presStyleIdx="3" presStyleCnt="8" custAng="21515438" custLinFactNeighborX="-2080" custLinFactNeighborY="14002"/>
      <dgm:spPr/>
      <dgm:t>
        <a:bodyPr/>
        <a:lstStyle/>
        <a:p>
          <a:endParaRPr lang="en-US"/>
        </a:p>
      </dgm:t>
    </dgm:pt>
    <dgm:pt modelId="{C76F22A2-0567-4E91-8649-D3984993F79E}" type="pres">
      <dgm:prSet presAssocID="{A533DCC8-D48F-4631-AE77-493182A4C92A}" presName="node" presStyleLbl="node1" presStyleIdx="3" presStyleCnt="8" custScaleX="271264" custRadScaleRad="95644" custRadScaleInc="36736">
        <dgm:presLayoutVars>
          <dgm:bulletEnabled val="1"/>
        </dgm:presLayoutVars>
      </dgm:prSet>
      <dgm:spPr/>
      <dgm:t>
        <a:bodyPr/>
        <a:lstStyle/>
        <a:p>
          <a:endParaRPr lang="en-US"/>
        </a:p>
      </dgm:t>
    </dgm:pt>
    <dgm:pt modelId="{B748CE63-5B97-4299-8B6C-7EB6514805A7}" type="pres">
      <dgm:prSet presAssocID="{BC12D978-7C63-46D3-B679-AAF0AA812815}" presName="parTrans" presStyleLbl="bgSibTrans2D1" presStyleIdx="4" presStyleCnt="8" custAng="21574895" custScaleX="89120" custLinFactNeighborX="-10061" custLinFactNeighborY="-52541"/>
      <dgm:spPr/>
      <dgm:t>
        <a:bodyPr/>
        <a:lstStyle/>
        <a:p>
          <a:endParaRPr lang="en-US"/>
        </a:p>
      </dgm:t>
    </dgm:pt>
    <dgm:pt modelId="{63799A62-D63F-433B-B1CF-6621C409B113}" type="pres">
      <dgm:prSet presAssocID="{E2C47E89-5F7A-4088-85C3-97DF56C0F98A}" presName="node" presStyleLbl="node1" presStyleIdx="4" presStyleCnt="8" custScaleX="203534" custScaleY="70452" custRadScaleRad="139540" custRadScaleInc="154117">
        <dgm:presLayoutVars>
          <dgm:bulletEnabled val="1"/>
        </dgm:presLayoutVars>
      </dgm:prSet>
      <dgm:spPr/>
      <dgm:t>
        <a:bodyPr/>
        <a:lstStyle/>
        <a:p>
          <a:endParaRPr lang="en-US"/>
        </a:p>
      </dgm:t>
    </dgm:pt>
    <dgm:pt modelId="{FA1E4D20-C49A-44CC-8FDA-D4A89C721CC9}" type="pres">
      <dgm:prSet presAssocID="{8208970D-C728-4D93-90C6-8050CDA3A149}" presName="parTrans" presStyleLbl="bgSibTrans2D1" presStyleIdx="5" presStyleCnt="8" custLinFactNeighborX="-3372" custLinFactNeighborY="-34525"/>
      <dgm:spPr/>
      <dgm:t>
        <a:bodyPr/>
        <a:lstStyle/>
        <a:p>
          <a:endParaRPr lang="en-US"/>
        </a:p>
      </dgm:t>
    </dgm:pt>
    <dgm:pt modelId="{CAB0E3ED-5B0E-407A-8BB2-3EEF19CC51E8}" type="pres">
      <dgm:prSet presAssocID="{A2BF1C14-8D9D-4FDB-9755-A276D1894D42}" presName="node" presStyleLbl="node1" presStyleIdx="5" presStyleCnt="8" custScaleX="230246" custScaleY="76463" custRadScaleRad="117817" custRadScaleInc="106472">
        <dgm:presLayoutVars>
          <dgm:bulletEnabled val="1"/>
        </dgm:presLayoutVars>
      </dgm:prSet>
      <dgm:spPr/>
      <dgm:t>
        <a:bodyPr/>
        <a:lstStyle/>
        <a:p>
          <a:endParaRPr lang="en-US"/>
        </a:p>
      </dgm:t>
    </dgm:pt>
    <dgm:pt modelId="{C72BBD84-81BA-4BCD-8A4A-28CE7822F644}" type="pres">
      <dgm:prSet presAssocID="{5C88989B-5335-48BC-9E73-02D5714ACBB9}" presName="parTrans" presStyleLbl="bgSibTrans2D1" presStyleIdx="6" presStyleCnt="8"/>
      <dgm:spPr/>
      <dgm:t>
        <a:bodyPr/>
        <a:lstStyle/>
        <a:p>
          <a:endParaRPr lang="en-US"/>
        </a:p>
      </dgm:t>
    </dgm:pt>
    <dgm:pt modelId="{FD8C4678-D2FE-4E24-AC9D-6C5968B9A6B3}" type="pres">
      <dgm:prSet presAssocID="{8F30E363-3336-48CA-BB14-C9711DE9A77F}" presName="node" presStyleLbl="node1" presStyleIdx="6" presStyleCnt="8" custScaleX="218043" custRadScaleRad="108449" custRadScaleInc="57097">
        <dgm:presLayoutVars>
          <dgm:bulletEnabled val="1"/>
        </dgm:presLayoutVars>
      </dgm:prSet>
      <dgm:spPr/>
      <dgm:t>
        <a:bodyPr/>
        <a:lstStyle/>
        <a:p>
          <a:endParaRPr lang="en-US"/>
        </a:p>
      </dgm:t>
    </dgm:pt>
    <dgm:pt modelId="{6FC7E6BF-954C-4B43-9EEE-7C147EDCC887}" type="pres">
      <dgm:prSet presAssocID="{EB0B7B34-7B4B-4390-9A0A-4A6F50D06F46}" presName="parTrans" presStyleLbl="bgSibTrans2D1" presStyleIdx="7" presStyleCnt="8"/>
      <dgm:spPr/>
      <dgm:t>
        <a:bodyPr/>
        <a:lstStyle/>
        <a:p>
          <a:endParaRPr lang="en-US"/>
        </a:p>
      </dgm:t>
    </dgm:pt>
    <dgm:pt modelId="{1F1EA807-D0A0-489B-A0A7-B3E10EEDD985}" type="pres">
      <dgm:prSet presAssocID="{444CEDA3-BD1C-4334-999D-3EA55BFC3CD8}" presName="node" presStyleLbl="node1" presStyleIdx="7" presStyleCnt="8" custScaleX="212325" custRadScaleRad="107004" custRadScaleInc="28875">
        <dgm:presLayoutVars>
          <dgm:bulletEnabled val="1"/>
        </dgm:presLayoutVars>
      </dgm:prSet>
      <dgm:spPr/>
      <dgm:t>
        <a:bodyPr/>
        <a:lstStyle/>
        <a:p>
          <a:endParaRPr lang="en-US"/>
        </a:p>
      </dgm:t>
    </dgm:pt>
  </dgm:ptLst>
  <dgm:cxnLst>
    <dgm:cxn modelId="{9BE511E6-F745-4BFD-9045-5A051CD861E0}" type="presOf" srcId="{E2C47E89-5F7A-4088-85C3-97DF56C0F98A}" destId="{63799A62-D63F-433B-B1CF-6621C409B113}" srcOrd="0" destOrd="0" presId="urn:microsoft.com/office/officeart/2005/8/layout/radial4"/>
    <dgm:cxn modelId="{D21B9DFE-F0CA-4254-A728-C972F622AB18}" type="presOf" srcId="{823BEF7C-378F-427E-B4B4-8D064B267D6F}" destId="{75DE8C7E-7F7E-4F04-BAFD-480500E85BB4}" srcOrd="0" destOrd="0" presId="urn:microsoft.com/office/officeart/2005/8/layout/radial4"/>
    <dgm:cxn modelId="{21C62C24-E12A-4035-96D0-FE93F1EBEFDF}" type="presOf" srcId="{EB0B7B34-7B4B-4390-9A0A-4A6F50D06F46}" destId="{6FC7E6BF-954C-4B43-9EEE-7C147EDCC887}" srcOrd="0" destOrd="0" presId="urn:microsoft.com/office/officeart/2005/8/layout/radial4"/>
    <dgm:cxn modelId="{8E00976C-E280-4A22-9477-F47DC1CF941F}" srcId="{B017957F-5CBE-4799-BE6A-B5DF5AA59CDF}" destId="{E2C47E89-5F7A-4088-85C3-97DF56C0F98A}" srcOrd="4" destOrd="0" parTransId="{BC12D978-7C63-46D3-B679-AAF0AA812815}" sibTransId="{B3238026-08B6-487A-A6E0-5B41B5A97A23}"/>
    <dgm:cxn modelId="{95534334-443A-4FC7-8A01-B9C391A7E7DF}" srcId="{B017957F-5CBE-4799-BE6A-B5DF5AA59CDF}" destId="{A533DCC8-D48F-4631-AE77-493182A4C92A}" srcOrd="3" destOrd="0" parTransId="{A28C7842-0CB8-40B5-9A6D-076EBE9C70B3}" sibTransId="{F789BB4B-0088-4C63-89B9-D86F630FC77C}"/>
    <dgm:cxn modelId="{BEE93DF1-EC28-4BB8-A05F-5B49683B3733}" type="presOf" srcId="{A2BF1C14-8D9D-4FDB-9755-A276D1894D42}" destId="{CAB0E3ED-5B0E-407A-8BB2-3EEF19CC51E8}" srcOrd="0" destOrd="0" presId="urn:microsoft.com/office/officeart/2005/8/layout/radial4"/>
    <dgm:cxn modelId="{3155719A-6A32-4438-B60F-EDF638B62582}" type="presOf" srcId="{A533DCC8-D48F-4631-AE77-493182A4C92A}" destId="{C76F22A2-0567-4E91-8649-D3984993F79E}" srcOrd="0" destOrd="0" presId="urn:microsoft.com/office/officeart/2005/8/layout/radial4"/>
    <dgm:cxn modelId="{61618D1F-257A-49B1-AE39-8E0442948AE0}" srcId="{B017957F-5CBE-4799-BE6A-B5DF5AA59CDF}" destId="{A2BF1C14-8D9D-4FDB-9755-A276D1894D42}" srcOrd="5" destOrd="0" parTransId="{8208970D-C728-4D93-90C6-8050CDA3A149}" sibTransId="{B6877B2C-7FA7-4342-86FB-7A1CBEC83926}"/>
    <dgm:cxn modelId="{6C2F177F-6634-4D89-A483-4ED70EEC7979}" srcId="{B017957F-5CBE-4799-BE6A-B5DF5AA59CDF}" destId="{8F30E363-3336-48CA-BB14-C9711DE9A77F}" srcOrd="6" destOrd="0" parTransId="{5C88989B-5335-48BC-9E73-02D5714ACBB9}" sibTransId="{C6A40980-50AD-41D7-A297-940B023987DE}"/>
    <dgm:cxn modelId="{A3AAA40E-B878-4871-8F1B-4EE69D84D17D}" type="presOf" srcId="{BC12D978-7C63-46D3-B679-AAF0AA812815}" destId="{B748CE63-5B97-4299-8B6C-7EB6514805A7}" srcOrd="0" destOrd="0" presId="urn:microsoft.com/office/officeart/2005/8/layout/radial4"/>
    <dgm:cxn modelId="{A909F9EB-F15F-42E7-8F07-802B778B5403}" type="presOf" srcId="{444CEDA3-BD1C-4334-999D-3EA55BFC3CD8}" destId="{1F1EA807-D0A0-489B-A0A7-B3E10EEDD985}" srcOrd="0" destOrd="0" presId="urn:microsoft.com/office/officeart/2005/8/layout/radial4"/>
    <dgm:cxn modelId="{4AB423D6-917E-49FF-B5E0-8028ACF4773F}" type="presOf" srcId="{72CD0B8A-C5DC-4D17-8211-80FF46F45B8B}" destId="{E772DF62-645B-4927-B2F0-E0A0BB12E834}" srcOrd="0" destOrd="0" presId="urn:microsoft.com/office/officeart/2005/8/layout/radial4"/>
    <dgm:cxn modelId="{7F127FE1-468D-471B-8D9C-8154E5E36DDC}" type="presOf" srcId="{534C252D-E611-4C0B-A09C-DEEA6F65AAD7}" destId="{04EFA880-5BB9-4065-85B8-C9EE566E3D72}" srcOrd="0" destOrd="0" presId="urn:microsoft.com/office/officeart/2005/8/layout/radial4"/>
    <dgm:cxn modelId="{9FA4AE23-B4D3-4F85-9025-DEC4FFB5AA3A}" type="presOf" srcId="{8F30E363-3336-48CA-BB14-C9711DE9A77F}" destId="{FD8C4678-D2FE-4E24-AC9D-6C5968B9A6B3}" srcOrd="0" destOrd="0" presId="urn:microsoft.com/office/officeart/2005/8/layout/radial4"/>
    <dgm:cxn modelId="{13FF0DA9-CFF1-41A3-878C-9A3810EB2AA9}" type="presOf" srcId="{B017957F-5CBE-4799-BE6A-B5DF5AA59CDF}" destId="{AD955E18-109F-45D5-B768-BF688E1AD1C5}" srcOrd="0" destOrd="0" presId="urn:microsoft.com/office/officeart/2005/8/layout/radial4"/>
    <dgm:cxn modelId="{B18D54B7-C2D3-46F2-973A-DED5A9D61FDE}" type="presOf" srcId="{3D8CA3B8-2263-4BF9-8DEC-0D94501BDA2B}" destId="{9C2D6DD1-6337-423A-AB59-C9FF559AEC5E}" srcOrd="0" destOrd="0" presId="urn:microsoft.com/office/officeart/2005/8/layout/radial4"/>
    <dgm:cxn modelId="{434D5172-1A45-44C2-B1FB-C5DD6E1C6DDE}" srcId="{B017957F-5CBE-4799-BE6A-B5DF5AA59CDF}" destId="{3F6BD406-E63F-4DAC-BACD-A093C4CED0B3}" srcOrd="1" destOrd="0" parTransId="{534C252D-E611-4C0B-A09C-DEEA6F65AAD7}" sibTransId="{47B9B5DC-6066-4E9A-9396-4894CA21896C}"/>
    <dgm:cxn modelId="{4A491BA4-B8B0-41DB-9907-05652752F2F2}" type="presOf" srcId="{A28C7842-0CB8-40B5-9A6D-076EBE9C70B3}" destId="{307C24B9-F2C8-4815-A97D-E025C7863383}" srcOrd="0" destOrd="0" presId="urn:microsoft.com/office/officeart/2005/8/layout/radial4"/>
    <dgm:cxn modelId="{5E3F4239-EF5E-4377-BAC5-D4C7C7D2863D}" srcId="{B017957F-5CBE-4799-BE6A-B5DF5AA59CDF}" destId="{2096BB96-F8D1-4017-973B-6C3797256C4F}" srcOrd="0" destOrd="0" parTransId="{05CE3932-F651-43A2-BC59-C5AE2D3CC73A}" sibTransId="{0DD61F2A-AB5B-4B83-B18E-352ACEEE4DF2}"/>
    <dgm:cxn modelId="{05140ADF-CAAD-4BC7-B58B-5DAEDD583E39}" type="presOf" srcId="{5C88989B-5335-48BC-9E73-02D5714ACBB9}" destId="{C72BBD84-81BA-4BCD-8A4A-28CE7822F644}" srcOrd="0" destOrd="0" presId="urn:microsoft.com/office/officeart/2005/8/layout/radial4"/>
    <dgm:cxn modelId="{CF75960D-2F2E-46D8-9F9C-7D6FAB07B26E}" type="presOf" srcId="{3F6BD406-E63F-4DAC-BACD-A093C4CED0B3}" destId="{84847B4E-0EE5-4E1C-914A-FC325AF54FB4}" srcOrd="0" destOrd="0" presId="urn:microsoft.com/office/officeart/2005/8/layout/radial4"/>
    <dgm:cxn modelId="{A9580AEB-7EA6-487F-AEA1-44AE62AFC85E}" type="presOf" srcId="{8208970D-C728-4D93-90C6-8050CDA3A149}" destId="{FA1E4D20-C49A-44CC-8FDA-D4A89C721CC9}" srcOrd="0" destOrd="0" presId="urn:microsoft.com/office/officeart/2005/8/layout/radial4"/>
    <dgm:cxn modelId="{C910AC48-3C8F-4131-835C-2B9DC88BACF8}" type="presOf" srcId="{2096BB96-F8D1-4017-973B-6C3797256C4F}" destId="{1DFBAA17-8DD4-4F38-BC3D-F9036EC9E2CC}" srcOrd="0" destOrd="0" presId="urn:microsoft.com/office/officeart/2005/8/layout/radial4"/>
    <dgm:cxn modelId="{0416278F-54D3-4B8D-9EC8-B317C42631D8}" srcId="{B017957F-5CBE-4799-BE6A-B5DF5AA59CDF}" destId="{3D8CA3B8-2263-4BF9-8DEC-0D94501BDA2B}" srcOrd="2" destOrd="0" parTransId="{72CD0B8A-C5DC-4D17-8211-80FF46F45B8B}" sibTransId="{EE6145F7-778F-471F-B39D-A9445F898AEB}"/>
    <dgm:cxn modelId="{600E5A47-D903-46B8-802E-FEFB1EBA4272}" srcId="{823BEF7C-378F-427E-B4B4-8D064B267D6F}" destId="{B017957F-5CBE-4799-BE6A-B5DF5AA59CDF}" srcOrd="0" destOrd="0" parTransId="{03C2AD75-2CCE-4DE3-8E5F-D59132C99E85}" sibTransId="{56898106-18D7-4B4C-833F-AF9228844A62}"/>
    <dgm:cxn modelId="{71488614-E949-4F20-B369-94C6C2F6960F}" srcId="{B017957F-5CBE-4799-BE6A-B5DF5AA59CDF}" destId="{444CEDA3-BD1C-4334-999D-3EA55BFC3CD8}" srcOrd="7" destOrd="0" parTransId="{EB0B7B34-7B4B-4390-9A0A-4A6F50D06F46}" sibTransId="{7D630193-BF16-47D8-BC95-D283650FFAFE}"/>
    <dgm:cxn modelId="{F8D79786-8342-4F28-98C7-17DAAA2B9951}" type="presOf" srcId="{05CE3932-F651-43A2-BC59-C5AE2D3CC73A}" destId="{42243366-16DA-4F8B-8223-A2987325A641}" srcOrd="0" destOrd="0" presId="urn:microsoft.com/office/officeart/2005/8/layout/radial4"/>
    <dgm:cxn modelId="{8799C36A-F95D-4885-8EA0-45FC8EE9A818}" type="presParOf" srcId="{75DE8C7E-7F7E-4F04-BAFD-480500E85BB4}" destId="{AD955E18-109F-45D5-B768-BF688E1AD1C5}" srcOrd="0" destOrd="0" presId="urn:microsoft.com/office/officeart/2005/8/layout/radial4"/>
    <dgm:cxn modelId="{E0ABF4E4-309A-429F-B381-1EB10CDAB507}" type="presParOf" srcId="{75DE8C7E-7F7E-4F04-BAFD-480500E85BB4}" destId="{42243366-16DA-4F8B-8223-A2987325A641}" srcOrd="1" destOrd="0" presId="urn:microsoft.com/office/officeart/2005/8/layout/radial4"/>
    <dgm:cxn modelId="{4FFB0EDD-D3D0-43C4-941B-AEDA9BA5BBE9}" type="presParOf" srcId="{75DE8C7E-7F7E-4F04-BAFD-480500E85BB4}" destId="{1DFBAA17-8DD4-4F38-BC3D-F9036EC9E2CC}" srcOrd="2" destOrd="0" presId="urn:microsoft.com/office/officeart/2005/8/layout/radial4"/>
    <dgm:cxn modelId="{D2F7E106-CA71-4A4E-825C-F2F6CBAECC23}" type="presParOf" srcId="{75DE8C7E-7F7E-4F04-BAFD-480500E85BB4}" destId="{04EFA880-5BB9-4065-85B8-C9EE566E3D72}" srcOrd="3" destOrd="0" presId="urn:microsoft.com/office/officeart/2005/8/layout/radial4"/>
    <dgm:cxn modelId="{02876463-96F3-407A-ACD7-E4B9BA34BA80}" type="presParOf" srcId="{75DE8C7E-7F7E-4F04-BAFD-480500E85BB4}" destId="{84847B4E-0EE5-4E1C-914A-FC325AF54FB4}" srcOrd="4" destOrd="0" presId="urn:microsoft.com/office/officeart/2005/8/layout/radial4"/>
    <dgm:cxn modelId="{39EB47A0-11A0-4C04-B4D8-4C1319876B64}" type="presParOf" srcId="{75DE8C7E-7F7E-4F04-BAFD-480500E85BB4}" destId="{E772DF62-645B-4927-B2F0-E0A0BB12E834}" srcOrd="5" destOrd="0" presId="urn:microsoft.com/office/officeart/2005/8/layout/radial4"/>
    <dgm:cxn modelId="{4A22DF69-2AD7-4D6C-AC17-E93137837394}" type="presParOf" srcId="{75DE8C7E-7F7E-4F04-BAFD-480500E85BB4}" destId="{9C2D6DD1-6337-423A-AB59-C9FF559AEC5E}" srcOrd="6" destOrd="0" presId="urn:microsoft.com/office/officeart/2005/8/layout/radial4"/>
    <dgm:cxn modelId="{B60C2372-FA66-4295-BE4F-EF9304C940B2}" type="presParOf" srcId="{75DE8C7E-7F7E-4F04-BAFD-480500E85BB4}" destId="{307C24B9-F2C8-4815-A97D-E025C7863383}" srcOrd="7" destOrd="0" presId="urn:microsoft.com/office/officeart/2005/8/layout/radial4"/>
    <dgm:cxn modelId="{C372225A-759B-46D2-9A82-AF694D56D7D5}" type="presParOf" srcId="{75DE8C7E-7F7E-4F04-BAFD-480500E85BB4}" destId="{C76F22A2-0567-4E91-8649-D3984993F79E}" srcOrd="8" destOrd="0" presId="urn:microsoft.com/office/officeart/2005/8/layout/radial4"/>
    <dgm:cxn modelId="{1CACC9D7-8AB5-4BBA-B801-023ED467F2E1}" type="presParOf" srcId="{75DE8C7E-7F7E-4F04-BAFD-480500E85BB4}" destId="{B748CE63-5B97-4299-8B6C-7EB6514805A7}" srcOrd="9" destOrd="0" presId="urn:microsoft.com/office/officeart/2005/8/layout/radial4"/>
    <dgm:cxn modelId="{B9AAEFE6-13FE-493C-9B29-6B547BC31076}" type="presParOf" srcId="{75DE8C7E-7F7E-4F04-BAFD-480500E85BB4}" destId="{63799A62-D63F-433B-B1CF-6621C409B113}" srcOrd="10" destOrd="0" presId="urn:microsoft.com/office/officeart/2005/8/layout/radial4"/>
    <dgm:cxn modelId="{711F1460-6D93-408C-BACB-037F92245311}" type="presParOf" srcId="{75DE8C7E-7F7E-4F04-BAFD-480500E85BB4}" destId="{FA1E4D20-C49A-44CC-8FDA-D4A89C721CC9}" srcOrd="11" destOrd="0" presId="urn:microsoft.com/office/officeart/2005/8/layout/radial4"/>
    <dgm:cxn modelId="{629868BA-5393-438A-81BC-253ACF6668D5}" type="presParOf" srcId="{75DE8C7E-7F7E-4F04-BAFD-480500E85BB4}" destId="{CAB0E3ED-5B0E-407A-8BB2-3EEF19CC51E8}" srcOrd="12" destOrd="0" presId="urn:microsoft.com/office/officeart/2005/8/layout/radial4"/>
    <dgm:cxn modelId="{7664F115-D679-4EB7-A7FC-EFDBD68A654F}" type="presParOf" srcId="{75DE8C7E-7F7E-4F04-BAFD-480500E85BB4}" destId="{C72BBD84-81BA-4BCD-8A4A-28CE7822F644}" srcOrd="13" destOrd="0" presId="urn:microsoft.com/office/officeart/2005/8/layout/radial4"/>
    <dgm:cxn modelId="{96E9EFDA-A5B9-49FA-BDD8-B0F2E522DEA7}" type="presParOf" srcId="{75DE8C7E-7F7E-4F04-BAFD-480500E85BB4}" destId="{FD8C4678-D2FE-4E24-AC9D-6C5968B9A6B3}" srcOrd="14" destOrd="0" presId="urn:microsoft.com/office/officeart/2005/8/layout/radial4"/>
    <dgm:cxn modelId="{B4FDB3ED-91AD-416B-A3F5-1E2C967FC12E}" type="presParOf" srcId="{75DE8C7E-7F7E-4F04-BAFD-480500E85BB4}" destId="{6FC7E6BF-954C-4B43-9EEE-7C147EDCC887}" srcOrd="15" destOrd="0" presId="urn:microsoft.com/office/officeart/2005/8/layout/radial4"/>
    <dgm:cxn modelId="{9314C297-4FE2-489A-B64D-1F261D3F03C1}" type="presParOf" srcId="{75DE8C7E-7F7E-4F04-BAFD-480500E85BB4}" destId="{1F1EA807-D0A0-489B-A0A7-B3E10EEDD985}" srcOrd="16"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4E5243-A509-47E3-95BE-4F0E5DADA366}">
      <dsp:nvSpPr>
        <dsp:cNvPr id="0" name=""/>
        <dsp:cNvSpPr/>
      </dsp:nvSpPr>
      <dsp:spPr>
        <a:xfrm>
          <a:off x="0" y="574380"/>
          <a:ext cx="2684601" cy="345609"/>
        </a:xfrm>
        <a:prstGeom prst="roundRect">
          <a:avLst>
            <a:gd name="adj" fmla="val 10000"/>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ar-SA" sz="1400" b="0" kern="1200" dirty="0">
              <a:latin typeface="Alexandria" pitchFamily="2" charset="-78"/>
              <a:cs typeface="Alexandria" pitchFamily="2" charset="-78"/>
            </a:rPr>
            <a:t>العوامل المنزلية، وتشمل: </a:t>
          </a:r>
          <a:endParaRPr lang="en-US" sz="1400" b="0" kern="1200" dirty="0">
            <a:latin typeface="Alexandria" pitchFamily="2" charset="-78"/>
            <a:cs typeface="Alexandria" pitchFamily="2" charset="-78"/>
          </a:endParaRPr>
        </a:p>
      </dsp:txBody>
      <dsp:txXfrm>
        <a:off x="10123" y="584503"/>
        <a:ext cx="2664355" cy="325363"/>
      </dsp:txXfrm>
    </dsp:sp>
    <dsp:sp modelId="{D0704B81-5655-4213-9165-76A6555B6092}">
      <dsp:nvSpPr>
        <dsp:cNvPr id="0" name=""/>
        <dsp:cNvSpPr/>
      </dsp:nvSpPr>
      <dsp:spPr>
        <a:xfrm>
          <a:off x="268460" y="919990"/>
          <a:ext cx="270230" cy="497331"/>
        </a:xfrm>
        <a:custGeom>
          <a:avLst/>
          <a:gdLst/>
          <a:ahLst/>
          <a:cxnLst/>
          <a:rect l="0" t="0" r="0" b="0"/>
          <a:pathLst>
            <a:path>
              <a:moveTo>
                <a:pt x="0" y="0"/>
              </a:moveTo>
              <a:lnTo>
                <a:pt x="0" y="497331"/>
              </a:lnTo>
              <a:lnTo>
                <a:pt x="270230" y="49733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0D9BA67-742C-481E-9599-4AFDA72BD798}">
      <dsp:nvSpPr>
        <dsp:cNvPr id="0" name=""/>
        <dsp:cNvSpPr/>
      </dsp:nvSpPr>
      <dsp:spPr>
        <a:xfrm>
          <a:off x="538690" y="1244517"/>
          <a:ext cx="3068268" cy="34560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ar-SA" sz="1400" kern="1200" dirty="0">
              <a:latin typeface="Alexandria" pitchFamily="2" charset="-78"/>
              <a:cs typeface="Alexandria" pitchFamily="2" charset="-78"/>
            </a:rPr>
            <a:t>مستوى ثقافة الوالدين. </a:t>
          </a:r>
          <a:endParaRPr lang="en-US" sz="1400" kern="1200" dirty="0">
            <a:latin typeface="Alexandria" pitchFamily="2" charset="-78"/>
            <a:cs typeface="Alexandria" pitchFamily="2" charset="-78"/>
          </a:endParaRPr>
        </a:p>
      </dsp:txBody>
      <dsp:txXfrm>
        <a:off x="548813" y="1254640"/>
        <a:ext cx="3048022" cy="325363"/>
      </dsp:txXfrm>
    </dsp:sp>
    <dsp:sp modelId="{E7C61937-CA97-4767-9D4D-F001BCBF86BA}">
      <dsp:nvSpPr>
        <dsp:cNvPr id="0" name=""/>
        <dsp:cNvSpPr/>
      </dsp:nvSpPr>
      <dsp:spPr>
        <a:xfrm>
          <a:off x="268460" y="919990"/>
          <a:ext cx="270230" cy="929342"/>
        </a:xfrm>
        <a:custGeom>
          <a:avLst/>
          <a:gdLst/>
          <a:ahLst/>
          <a:cxnLst/>
          <a:rect l="0" t="0" r="0" b="0"/>
          <a:pathLst>
            <a:path>
              <a:moveTo>
                <a:pt x="0" y="0"/>
              </a:moveTo>
              <a:lnTo>
                <a:pt x="0" y="929342"/>
              </a:lnTo>
              <a:lnTo>
                <a:pt x="270230" y="9293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F05E29A-E290-4D10-9CE1-C490B67F7E98}">
      <dsp:nvSpPr>
        <dsp:cNvPr id="0" name=""/>
        <dsp:cNvSpPr/>
      </dsp:nvSpPr>
      <dsp:spPr>
        <a:xfrm>
          <a:off x="538690" y="1676528"/>
          <a:ext cx="3272857" cy="34560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ar-SA" sz="1400" kern="1200" dirty="0">
              <a:latin typeface="Alexandria" pitchFamily="2" charset="-78"/>
              <a:cs typeface="Alexandria" pitchFamily="2" charset="-78"/>
            </a:rPr>
            <a:t>عدد أفراد الأسرة المتعلمين. </a:t>
          </a:r>
          <a:endParaRPr lang="en-US" sz="1400" kern="1200" dirty="0">
            <a:latin typeface="Alexandria" pitchFamily="2" charset="-78"/>
            <a:cs typeface="Alexandria" pitchFamily="2" charset="-78"/>
          </a:endParaRPr>
        </a:p>
      </dsp:txBody>
      <dsp:txXfrm>
        <a:off x="548813" y="1686651"/>
        <a:ext cx="3252611" cy="325363"/>
      </dsp:txXfrm>
    </dsp:sp>
    <dsp:sp modelId="{CB7D8A6F-18D9-4379-9D8F-969B69A213B6}">
      <dsp:nvSpPr>
        <dsp:cNvPr id="0" name=""/>
        <dsp:cNvSpPr/>
      </dsp:nvSpPr>
      <dsp:spPr>
        <a:xfrm>
          <a:off x="268460" y="919990"/>
          <a:ext cx="270230" cy="1354265"/>
        </a:xfrm>
        <a:custGeom>
          <a:avLst/>
          <a:gdLst/>
          <a:ahLst/>
          <a:cxnLst/>
          <a:rect l="0" t="0" r="0" b="0"/>
          <a:pathLst>
            <a:path>
              <a:moveTo>
                <a:pt x="0" y="0"/>
              </a:moveTo>
              <a:lnTo>
                <a:pt x="0" y="1354265"/>
              </a:lnTo>
              <a:lnTo>
                <a:pt x="270230" y="135426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156F00-8694-4239-884C-7B24424A40EB}">
      <dsp:nvSpPr>
        <dsp:cNvPr id="0" name=""/>
        <dsp:cNvSpPr/>
      </dsp:nvSpPr>
      <dsp:spPr>
        <a:xfrm>
          <a:off x="538690" y="2101451"/>
          <a:ext cx="3461057" cy="34560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ar-SA" sz="1400" kern="1200" dirty="0">
              <a:latin typeface="Alexandria" pitchFamily="2" charset="-78"/>
              <a:cs typeface="Alexandria" pitchFamily="2" charset="-78"/>
            </a:rPr>
            <a:t>المستوى الاقتصادي الاجتماعي للأسرة. </a:t>
          </a:r>
          <a:endParaRPr lang="en-US" sz="1400" kern="1200" dirty="0">
            <a:latin typeface="Alexandria" pitchFamily="2" charset="-78"/>
            <a:cs typeface="Alexandria" pitchFamily="2" charset="-78"/>
          </a:endParaRPr>
        </a:p>
      </dsp:txBody>
      <dsp:txXfrm>
        <a:off x="548813" y="2111574"/>
        <a:ext cx="3440811" cy="325363"/>
      </dsp:txXfrm>
    </dsp:sp>
    <dsp:sp modelId="{243AEB90-7C15-4C15-A0E9-526C18A0563E}">
      <dsp:nvSpPr>
        <dsp:cNvPr id="0" name=""/>
        <dsp:cNvSpPr/>
      </dsp:nvSpPr>
      <dsp:spPr>
        <a:xfrm>
          <a:off x="268460" y="919990"/>
          <a:ext cx="270230" cy="1793365"/>
        </a:xfrm>
        <a:custGeom>
          <a:avLst/>
          <a:gdLst/>
          <a:ahLst/>
          <a:cxnLst/>
          <a:rect l="0" t="0" r="0" b="0"/>
          <a:pathLst>
            <a:path>
              <a:moveTo>
                <a:pt x="0" y="0"/>
              </a:moveTo>
              <a:lnTo>
                <a:pt x="0" y="1793365"/>
              </a:lnTo>
              <a:lnTo>
                <a:pt x="270230" y="179336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A57BCC4-7582-451A-87A4-C99ED771B751}">
      <dsp:nvSpPr>
        <dsp:cNvPr id="0" name=""/>
        <dsp:cNvSpPr/>
      </dsp:nvSpPr>
      <dsp:spPr>
        <a:xfrm>
          <a:off x="538690" y="2540551"/>
          <a:ext cx="3821989" cy="34560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ar-SA" sz="1400" kern="1200" dirty="0">
              <a:latin typeface="Alexandria" pitchFamily="2" charset="-78"/>
              <a:cs typeface="Alexandria" pitchFamily="2" charset="-78"/>
            </a:rPr>
            <a:t>وجود مدرس خصوصي للطالب</a:t>
          </a:r>
          <a:endParaRPr lang="en-US" sz="1400" kern="1200" dirty="0">
            <a:latin typeface="Alexandria" pitchFamily="2" charset="-78"/>
            <a:cs typeface="Alexandria" pitchFamily="2" charset="-78"/>
          </a:endParaRPr>
        </a:p>
      </dsp:txBody>
      <dsp:txXfrm>
        <a:off x="548813" y="2550674"/>
        <a:ext cx="3801743" cy="3253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D93DAE-2AA0-4FE2-A41D-28ADE56EE826}">
      <dsp:nvSpPr>
        <dsp:cNvPr id="0" name=""/>
        <dsp:cNvSpPr/>
      </dsp:nvSpPr>
      <dsp:spPr>
        <a:xfrm>
          <a:off x="352706" y="2098"/>
          <a:ext cx="2831885" cy="322461"/>
        </a:xfrm>
        <a:prstGeom prst="roundRect">
          <a:avLst>
            <a:gd name="adj" fmla="val 10000"/>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ar-SA" sz="1400" b="0" kern="1200" dirty="0">
              <a:latin typeface="Alexandria" pitchFamily="2" charset="-78"/>
              <a:cs typeface="Alexandria" pitchFamily="2" charset="-78"/>
            </a:rPr>
            <a:t>العوامل المدرسية، وتشمل: </a:t>
          </a:r>
          <a:endParaRPr lang="en-US" sz="1400" b="0" kern="1200" dirty="0">
            <a:latin typeface="Alexandria" pitchFamily="2" charset="-78"/>
            <a:cs typeface="Alexandria" pitchFamily="2" charset="-78"/>
          </a:endParaRPr>
        </a:p>
      </dsp:txBody>
      <dsp:txXfrm>
        <a:off x="362151" y="11543"/>
        <a:ext cx="2812995" cy="303571"/>
      </dsp:txXfrm>
    </dsp:sp>
    <dsp:sp modelId="{B1958956-2D28-46E6-A725-5C4320919566}">
      <dsp:nvSpPr>
        <dsp:cNvPr id="0" name=""/>
        <dsp:cNvSpPr/>
      </dsp:nvSpPr>
      <dsp:spPr>
        <a:xfrm>
          <a:off x="635894" y="324559"/>
          <a:ext cx="283188" cy="241845"/>
        </a:xfrm>
        <a:custGeom>
          <a:avLst/>
          <a:gdLst/>
          <a:ahLst/>
          <a:cxnLst/>
          <a:rect l="0" t="0" r="0" b="0"/>
          <a:pathLst>
            <a:path>
              <a:moveTo>
                <a:pt x="0" y="0"/>
              </a:moveTo>
              <a:lnTo>
                <a:pt x="0" y="241845"/>
              </a:lnTo>
              <a:lnTo>
                <a:pt x="283188" y="24184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0838F20-B3D0-4C34-9CBD-045E5CC13F27}">
      <dsp:nvSpPr>
        <dsp:cNvPr id="0" name=""/>
        <dsp:cNvSpPr/>
      </dsp:nvSpPr>
      <dsp:spPr>
        <a:xfrm>
          <a:off x="919083" y="405175"/>
          <a:ext cx="1943336" cy="32246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ar-SA" sz="1400" kern="1200" dirty="0">
              <a:latin typeface="Alexandria" pitchFamily="2" charset="-78"/>
              <a:cs typeface="Alexandria" pitchFamily="2" charset="-78"/>
            </a:rPr>
            <a:t>الإدارة المدرسية. </a:t>
          </a:r>
          <a:endParaRPr lang="en-US" sz="1400" kern="1200" dirty="0">
            <a:latin typeface="Alexandria" pitchFamily="2" charset="-78"/>
            <a:cs typeface="Alexandria" pitchFamily="2" charset="-78"/>
          </a:endParaRPr>
        </a:p>
      </dsp:txBody>
      <dsp:txXfrm>
        <a:off x="928528" y="414620"/>
        <a:ext cx="1924446" cy="303571"/>
      </dsp:txXfrm>
    </dsp:sp>
    <dsp:sp modelId="{7FFDDD17-DF23-40F2-BAF6-0244DD6756EA}">
      <dsp:nvSpPr>
        <dsp:cNvPr id="0" name=""/>
        <dsp:cNvSpPr/>
      </dsp:nvSpPr>
      <dsp:spPr>
        <a:xfrm>
          <a:off x="635894" y="324559"/>
          <a:ext cx="283188" cy="644922"/>
        </a:xfrm>
        <a:custGeom>
          <a:avLst/>
          <a:gdLst/>
          <a:ahLst/>
          <a:cxnLst/>
          <a:rect l="0" t="0" r="0" b="0"/>
          <a:pathLst>
            <a:path>
              <a:moveTo>
                <a:pt x="0" y="0"/>
              </a:moveTo>
              <a:lnTo>
                <a:pt x="0" y="644922"/>
              </a:lnTo>
              <a:lnTo>
                <a:pt x="283188" y="64492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C966DB-63BD-477A-AC83-A98703BD2CD3}">
      <dsp:nvSpPr>
        <dsp:cNvPr id="0" name=""/>
        <dsp:cNvSpPr/>
      </dsp:nvSpPr>
      <dsp:spPr>
        <a:xfrm>
          <a:off x="919083" y="808251"/>
          <a:ext cx="2414186" cy="32246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ar-SA" sz="1400" kern="1200" dirty="0">
              <a:latin typeface="Alexandria" pitchFamily="2" charset="-78"/>
              <a:cs typeface="Alexandria" pitchFamily="2" charset="-78"/>
            </a:rPr>
            <a:t>خصائص المعلمين. </a:t>
          </a:r>
          <a:endParaRPr lang="en-US" sz="1400" kern="1200" dirty="0">
            <a:latin typeface="Alexandria" pitchFamily="2" charset="-78"/>
            <a:cs typeface="Alexandria" pitchFamily="2" charset="-78"/>
          </a:endParaRPr>
        </a:p>
      </dsp:txBody>
      <dsp:txXfrm>
        <a:off x="928528" y="817696"/>
        <a:ext cx="2395296" cy="303571"/>
      </dsp:txXfrm>
    </dsp:sp>
    <dsp:sp modelId="{0FD3CA99-0777-404B-9083-21CC74B168A8}">
      <dsp:nvSpPr>
        <dsp:cNvPr id="0" name=""/>
        <dsp:cNvSpPr/>
      </dsp:nvSpPr>
      <dsp:spPr>
        <a:xfrm>
          <a:off x="635894" y="324559"/>
          <a:ext cx="283188" cy="1047998"/>
        </a:xfrm>
        <a:custGeom>
          <a:avLst/>
          <a:gdLst/>
          <a:ahLst/>
          <a:cxnLst/>
          <a:rect l="0" t="0" r="0" b="0"/>
          <a:pathLst>
            <a:path>
              <a:moveTo>
                <a:pt x="0" y="0"/>
              </a:moveTo>
              <a:lnTo>
                <a:pt x="0" y="1047998"/>
              </a:lnTo>
              <a:lnTo>
                <a:pt x="283188" y="104799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6E1EE1E-CDBE-42D3-9C47-4413F411A67B}">
      <dsp:nvSpPr>
        <dsp:cNvPr id="0" name=""/>
        <dsp:cNvSpPr/>
      </dsp:nvSpPr>
      <dsp:spPr>
        <a:xfrm>
          <a:off x="919083" y="1211328"/>
          <a:ext cx="3719375" cy="32246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ar-SA" sz="1400" kern="1200" dirty="0">
              <a:latin typeface="Alexandria" pitchFamily="2" charset="-78"/>
              <a:cs typeface="Alexandria" pitchFamily="2" charset="-78"/>
            </a:rPr>
            <a:t>استراتيجيات المعلمين التدريسية في الصفوف </a:t>
          </a:r>
          <a:endParaRPr lang="en-US" sz="1400" kern="1200" dirty="0">
            <a:latin typeface="Alexandria" pitchFamily="2" charset="-78"/>
            <a:cs typeface="Alexandria" pitchFamily="2" charset="-78"/>
          </a:endParaRPr>
        </a:p>
      </dsp:txBody>
      <dsp:txXfrm>
        <a:off x="928528" y="1220773"/>
        <a:ext cx="3700485" cy="303571"/>
      </dsp:txXfrm>
    </dsp:sp>
    <dsp:sp modelId="{8C869073-0E1A-4DA3-B725-04FD7B037994}">
      <dsp:nvSpPr>
        <dsp:cNvPr id="0" name=""/>
        <dsp:cNvSpPr/>
      </dsp:nvSpPr>
      <dsp:spPr>
        <a:xfrm>
          <a:off x="635894" y="324559"/>
          <a:ext cx="283188" cy="1451075"/>
        </a:xfrm>
        <a:custGeom>
          <a:avLst/>
          <a:gdLst/>
          <a:ahLst/>
          <a:cxnLst/>
          <a:rect l="0" t="0" r="0" b="0"/>
          <a:pathLst>
            <a:path>
              <a:moveTo>
                <a:pt x="0" y="0"/>
              </a:moveTo>
              <a:lnTo>
                <a:pt x="0" y="1451075"/>
              </a:lnTo>
              <a:lnTo>
                <a:pt x="283188" y="14510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CD98609-0C64-4759-B851-683A72F6C527}">
      <dsp:nvSpPr>
        <dsp:cNvPr id="0" name=""/>
        <dsp:cNvSpPr/>
      </dsp:nvSpPr>
      <dsp:spPr>
        <a:xfrm>
          <a:off x="919083" y="1614404"/>
          <a:ext cx="4033158" cy="32246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ar-SA" sz="1400" kern="1200">
              <a:latin typeface="Alexandria" pitchFamily="2" charset="-78"/>
              <a:cs typeface="Alexandria" pitchFamily="2" charset="-78"/>
            </a:rPr>
            <a:t>المناهج. </a:t>
          </a:r>
          <a:endParaRPr lang="en-US" sz="1400" kern="1200">
            <a:latin typeface="Alexandria" pitchFamily="2" charset="-78"/>
            <a:cs typeface="Alexandria" pitchFamily="2" charset="-78"/>
          </a:endParaRPr>
        </a:p>
      </dsp:txBody>
      <dsp:txXfrm>
        <a:off x="928528" y="1623849"/>
        <a:ext cx="4014268" cy="303571"/>
      </dsp:txXfrm>
    </dsp:sp>
    <dsp:sp modelId="{87CF1B8F-B031-4D21-8D0B-4E41EE7CEA9A}">
      <dsp:nvSpPr>
        <dsp:cNvPr id="0" name=""/>
        <dsp:cNvSpPr/>
      </dsp:nvSpPr>
      <dsp:spPr>
        <a:xfrm>
          <a:off x="635894" y="324559"/>
          <a:ext cx="283188" cy="1854151"/>
        </a:xfrm>
        <a:custGeom>
          <a:avLst/>
          <a:gdLst/>
          <a:ahLst/>
          <a:cxnLst/>
          <a:rect l="0" t="0" r="0" b="0"/>
          <a:pathLst>
            <a:path>
              <a:moveTo>
                <a:pt x="0" y="0"/>
              </a:moveTo>
              <a:lnTo>
                <a:pt x="0" y="1854151"/>
              </a:lnTo>
              <a:lnTo>
                <a:pt x="283188" y="185415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38CB346-C128-4DCC-9FB8-A352E5719CEB}">
      <dsp:nvSpPr>
        <dsp:cNvPr id="0" name=""/>
        <dsp:cNvSpPr/>
      </dsp:nvSpPr>
      <dsp:spPr>
        <a:xfrm>
          <a:off x="919083" y="2017480"/>
          <a:ext cx="4682785" cy="32246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ar-SA" sz="1400" kern="1200">
              <a:latin typeface="Alexandria" pitchFamily="2" charset="-78"/>
              <a:cs typeface="Alexandria" pitchFamily="2" charset="-78"/>
            </a:rPr>
            <a:t>جماعة الرفاق. </a:t>
          </a:r>
          <a:endParaRPr lang="en-US" sz="1400" kern="1200">
            <a:latin typeface="Alexandria" pitchFamily="2" charset="-78"/>
            <a:cs typeface="Alexandria" pitchFamily="2" charset="-78"/>
          </a:endParaRPr>
        </a:p>
      </dsp:txBody>
      <dsp:txXfrm>
        <a:off x="928528" y="2026925"/>
        <a:ext cx="4663895" cy="303571"/>
      </dsp:txXfrm>
    </dsp:sp>
    <dsp:sp modelId="{8E0A2616-F4AE-4E96-B025-DBB846F743F3}">
      <dsp:nvSpPr>
        <dsp:cNvPr id="0" name=""/>
        <dsp:cNvSpPr/>
      </dsp:nvSpPr>
      <dsp:spPr>
        <a:xfrm>
          <a:off x="635894" y="324559"/>
          <a:ext cx="245819" cy="2290670"/>
        </a:xfrm>
        <a:custGeom>
          <a:avLst/>
          <a:gdLst/>
          <a:ahLst/>
          <a:cxnLst/>
          <a:rect l="0" t="0" r="0" b="0"/>
          <a:pathLst>
            <a:path>
              <a:moveTo>
                <a:pt x="0" y="0"/>
              </a:moveTo>
              <a:lnTo>
                <a:pt x="0" y="2290670"/>
              </a:lnTo>
              <a:lnTo>
                <a:pt x="245819" y="22906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030B707-EF53-4800-B067-0F76C1A79049}">
      <dsp:nvSpPr>
        <dsp:cNvPr id="0" name=""/>
        <dsp:cNvSpPr/>
      </dsp:nvSpPr>
      <dsp:spPr>
        <a:xfrm>
          <a:off x="881713" y="2453999"/>
          <a:ext cx="5329033" cy="32246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ar-SA" sz="1400" kern="1200" dirty="0">
              <a:latin typeface="Alexandria" pitchFamily="2" charset="-78"/>
              <a:cs typeface="Alexandria" pitchFamily="2" charset="-78"/>
            </a:rPr>
            <a:t>حجم الصف. </a:t>
          </a:r>
          <a:endParaRPr lang="en-US" sz="1400" kern="1200" dirty="0">
            <a:latin typeface="Alexandria" pitchFamily="2" charset="-78"/>
            <a:cs typeface="Alexandria" pitchFamily="2" charset="-78"/>
          </a:endParaRPr>
        </a:p>
      </dsp:txBody>
      <dsp:txXfrm>
        <a:off x="891158" y="2463444"/>
        <a:ext cx="5310143" cy="303571"/>
      </dsp:txXfrm>
    </dsp:sp>
    <dsp:sp modelId="{5F284B69-D036-496A-96A3-B8449DFCA6DE}">
      <dsp:nvSpPr>
        <dsp:cNvPr id="0" name=""/>
        <dsp:cNvSpPr/>
      </dsp:nvSpPr>
      <dsp:spPr>
        <a:xfrm>
          <a:off x="635894" y="324559"/>
          <a:ext cx="332016" cy="2654064"/>
        </a:xfrm>
        <a:custGeom>
          <a:avLst/>
          <a:gdLst/>
          <a:ahLst/>
          <a:cxnLst/>
          <a:rect l="0" t="0" r="0" b="0"/>
          <a:pathLst>
            <a:path>
              <a:moveTo>
                <a:pt x="0" y="0"/>
              </a:moveTo>
              <a:lnTo>
                <a:pt x="0" y="2654064"/>
              </a:lnTo>
              <a:lnTo>
                <a:pt x="332016" y="265406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C8F98BC-0311-4DD8-AA58-C87811738825}">
      <dsp:nvSpPr>
        <dsp:cNvPr id="0" name=""/>
        <dsp:cNvSpPr/>
      </dsp:nvSpPr>
      <dsp:spPr>
        <a:xfrm>
          <a:off x="967911" y="2817394"/>
          <a:ext cx="5918699" cy="32246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ar-SA" sz="1400" kern="1200" dirty="0">
              <a:latin typeface="Alexandria" pitchFamily="2" charset="-78"/>
              <a:cs typeface="Alexandria" pitchFamily="2" charset="-78"/>
            </a:rPr>
            <a:t>الوقت المخصص للتعليم، والوقت المستثمر فعليا في التعليم</a:t>
          </a:r>
          <a:endParaRPr lang="en-US" sz="1400" kern="1200" dirty="0">
            <a:latin typeface="Alexandria" pitchFamily="2" charset="-78"/>
            <a:cs typeface="Alexandria" pitchFamily="2" charset="-78"/>
          </a:endParaRPr>
        </a:p>
      </dsp:txBody>
      <dsp:txXfrm>
        <a:off x="977356" y="2826839"/>
        <a:ext cx="5899809" cy="303571"/>
      </dsp:txXfrm>
    </dsp:sp>
    <dsp:sp modelId="{3EDAD7C3-AF1B-4ABC-A15E-C4B3C1C576CE}">
      <dsp:nvSpPr>
        <dsp:cNvPr id="0" name=""/>
        <dsp:cNvSpPr/>
      </dsp:nvSpPr>
      <dsp:spPr>
        <a:xfrm>
          <a:off x="635894" y="324559"/>
          <a:ext cx="283188" cy="3137079"/>
        </a:xfrm>
        <a:custGeom>
          <a:avLst/>
          <a:gdLst/>
          <a:ahLst/>
          <a:cxnLst/>
          <a:rect l="0" t="0" r="0" b="0"/>
          <a:pathLst>
            <a:path>
              <a:moveTo>
                <a:pt x="0" y="0"/>
              </a:moveTo>
              <a:lnTo>
                <a:pt x="0" y="3137079"/>
              </a:lnTo>
              <a:lnTo>
                <a:pt x="283188" y="313707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CCE672A-4D2A-4E7C-974C-B2974BC2B393}">
      <dsp:nvSpPr>
        <dsp:cNvPr id="0" name=""/>
        <dsp:cNvSpPr/>
      </dsp:nvSpPr>
      <dsp:spPr>
        <a:xfrm>
          <a:off x="919083" y="3226710"/>
          <a:ext cx="6243435" cy="46985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100000"/>
            </a:lnSpc>
            <a:spcBef>
              <a:spcPct val="0"/>
            </a:spcBef>
            <a:spcAft>
              <a:spcPct val="35000"/>
            </a:spcAft>
          </a:pPr>
          <a:r>
            <a:rPr lang="ar-SA" sz="1400" kern="1200" dirty="0">
              <a:latin typeface="Alexandria" pitchFamily="2" charset="-78"/>
              <a:cs typeface="Alexandria" pitchFamily="2" charset="-78"/>
            </a:rPr>
            <a:t>التسهيلات المادية المدرسية؛ كعدد كتب المكتبة، وتنوع المواد المخبرية والملاعب، والتجهيزات، والوسائل التعليمية </a:t>
          </a:r>
          <a:endParaRPr lang="en-US" sz="1400" kern="1200" dirty="0">
            <a:latin typeface="Alexandria" pitchFamily="2" charset="-78"/>
            <a:cs typeface="Alexandria" pitchFamily="2" charset="-78"/>
          </a:endParaRPr>
        </a:p>
      </dsp:txBody>
      <dsp:txXfrm>
        <a:off x="932845" y="3240472"/>
        <a:ext cx="6215911" cy="4423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955E18-109F-45D5-B768-BF688E1AD1C5}">
      <dsp:nvSpPr>
        <dsp:cNvPr id="0" name=""/>
        <dsp:cNvSpPr/>
      </dsp:nvSpPr>
      <dsp:spPr>
        <a:xfrm>
          <a:off x="4115874" y="2844656"/>
          <a:ext cx="1742446" cy="174244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ar-SA" sz="1400" kern="1200">
              <a:latin typeface="Alexandria" pitchFamily="2" charset="-78"/>
              <a:cs typeface="Alexandria" pitchFamily="2" charset="-78"/>
            </a:rPr>
            <a:t>معايير الكفايات المعرفية والشخصية والاجتماعية </a:t>
          </a:r>
          <a:endParaRPr lang="en-US" sz="1400" kern="1200" dirty="0">
            <a:latin typeface="Alexandria" pitchFamily="2" charset="-78"/>
            <a:cs typeface="Alexandria" pitchFamily="2" charset="-78"/>
          </a:endParaRPr>
        </a:p>
      </dsp:txBody>
      <dsp:txXfrm>
        <a:off x="4371049" y="3099831"/>
        <a:ext cx="1232096" cy="1232096"/>
      </dsp:txXfrm>
    </dsp:sp>
    <dsp:sp modelId="{42243366-16DA-4F8B-8223-A2987325A641}">
      <dsp:nvSpPr>
        <dsp:cNvPr id="0" name=""/>
        <dsp:cNvSpPr/>
      </dsp:nvSpPr>
      <dsp:spPr>
        <a:xfrm rot="10413276">
          <a:off x="1517563" y="3720082"/>
          <a:ext cx="2468839" cy="496597"/>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DFBAA17-8DD4-4F38-BC3D-F9036EC9E2CC}">
      <dsp:nvSpPr>
        <dsp:cNvPr id="0" name=""/>
        <dsp:cNvSpPr/>
      </dsp:nvSpPr>
      <dsp:spPr>
        <a:xfrm>
          <a:off x="0" y="3619067"/>
          <a:ext cx="3050732" cy="9757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622300">
            <a:lnSpc>
              <a:spcPct val="90000"/>
            </a:lnSpc>
            <a:spcBef>
              <a:spcPct val="0"/>
            </a:spcBef>
            <a:spcAft>
              <a:spcPct val="35000"/>
            </a:spcAft>
          </a:pPr>
          <a:r>
            <a:rPr lang="ar-SA" sz="1400" kern="1200">
              <a:latin typeface="Alexandria" pitchFamily="2" charset="-78"/>
              <a:cs typeface="Alexandria" pitchFamily="2" charset="-78"/>
            </a:rPr>
            <a:t>امتلاك المعرفة المتخصصة في مجال إستراتيجيات التدريس والتقويم والإدارة المدرسية.</a:t>
          </a:r>
          <a:endParaRPr lang="en-US" sz="1400" kern="1200" dirty="0">
            <a:latin typeface="Alexandria" pitchFamily="2" charset="-78"/>
            <a:cs typeface="Alexandria" pitchFamily="2" charset="-78"/>
          </a:endParaRPr>
        </a:p>
      </dsp:txBody>
      <dsp:txXfrm>
        <a:off x="28579" y="3647646"/>
        <a:ext cx="2993574" cy="918611"/>
      </dsp:txXfrm>
    </dsp:sp>
    <dsp:sp modelId="{04EFA880-5BB9-4065-85B8-C9EE566E3D72}">
      <dsp:nvSpPr>
        <dsp:cNvPr id="0" name=""/>
        <dsp:cNvSpPr/>
      </dsp:nvSpPr>
      <dsp:spPr>
        <a:xfrm rot="11633842">
          <a:off x="1324524" y="2895844"/>
          <a:ext cx="2703674" cy="496597"/>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4847B4E-0EE5-4E1C-914A-FC325AF54FB4}">
      <dsp:nvSpPr>
        <dsp:cNvPr id="0" name=""/>
        <dsp:cNvSpPr/>
      </dsp:nvSpPr>
      <dsp:spPr>
        <a:xfrm>
          <a:off x="0" y="2331568"/>
          <a:ext cx="2728191" cy="9757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622300">
            <a:lnSpc>
              <a:spcPct val="90000"/>
            </a:lnSpc>
            <a:spcBef>
              <a:spcPct val="0"/>
            </a:spcBef>
            <a:spcAft>
              <a:spcPct val="35000"/>
            </a:spcAft>
          </a:pPr>
          <a:r>
            <a:rPr lang="ar-SA" sz="1400" kern="1200" dirty="0">
              <a:latin typeface="Alexandria" pitchFamily="2" charset="-78"/>
              <a:cs typeface="Alexandria" pitchFamily="2" charset="-78"/>
            </a:rPr>
            <a:t>الوعي بفلسفة التربية والتعليم والسياسات والأهداف التربوية ومشروعات التخطيط التربوي. </a:t>
          </a:r>
          <a:endParaRPr lang="en-US" sz="1400" kern="1200" dirty="0">
            <a:latin typeface="Alexandria" pitchFamily="2" charset="-78"/>
            <a:cs typeface="Alexandria" pitchFamily="2" charset="-78"/>
          </a:endParaRPr>
        </a:p>
      </dsp:txBody>
      <dsp:txXfrm>
        <a:off x="28579" y="2360147"/>
        <a:ext cx="2671033" cy="918611"/>
      </dsp:txXfrm>
    </dsp:sp>
    <dsp:sp modelId="{E772DF62-645B-4927-B2F0-E0A0BB12E834}">
      <dsp:nvSpPr>
        <dsp:cNvPr id="0" name=""/>
        <dsp:cNvSpPr/>
      </dsp:nvSpPr>
      <dsp:spPr>
        <a:xfrm rot="13030658">
          <a:off x="911204" y="1733702"/>
          <a:ext cx="3579478" cy="496597"/>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C2D6DD1-6337-423A-AB59-C9FF559AEC5E}">
      <dsp:nvSpPr>
        <dsp:cNvPr id="0" name=""/>
        <dsp:cNvSpPr/>
      </dsp:nvSpPr>
      <dsp:spPr>
        <a:xfrm>
          <a:off x="0" y="412597"/>
          <a:ext cx="2549882" cy="9757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622300">
            <a:lnSpc>
              <a:spcPct val="90000"/>
            </a:lnSpc>
            <a:spcBef>
              <a:spcPct val="0"/>
            </a:spcBef>
            <a:spcAft>
              <a:spcPct val="35000"/>
            </a:spcAft>
          </a:pPr>
          <a:r>
            <a:rPr lang="ar-SA" sz="1400" kern="1200">
              <a:latin typeface="Alexandria" pitchFamily="2" charset="-78"/>
              <a:cs typeface="Alexandria" pitchFamily="2" charset="-78"/>
            </a:rPr>
            <a:t>امتلاك المهارات التصورية والفنية والإنسانية اللازمة لأداء عمله. </a:t>
          </a:r>
          <a:endParaRPr lang="en-US" sz="1400" kern="1200" dirty="0">
            <a:latin typeface="Alexandria" pitchFamily="2" charset="-78"/>
            <a:cs typeface="Alexandria" pitchFamily="2" charset="-78"/>
          </a:endParaRPr>
        </a:p>
      </dsp:txBody>
      <dsp:txXfrm>
        <a:off x="28579" y="441176"/>
        <a:ext cx="2492724" cy="918611"/>
      </dsp:txXfrm>
    </dsp:sp>
    <dsp:sp modelId="{307C24B9-F2C8-4815-A97D-E025C7863383}">
      <dsp:nvSpPr>
        <dsp:cNvPr id="0" name=""/>
        <dsp:cNvSpPr/>
      </dsp:nvSpPr>
      <dsp:spPr>
        <a:xfrm rot="16200000">
          <a:off x="3913961" y="1461584"/>
          <a:ext cx="2158603" cy="496597"/>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76F22A2-0567-4E91-8649-D3984993F79E}">
      <dsp:nvSpPr>
        <dsp:cNvPr id="0" name=""/>
        <dsp:cNvSpPr/>
      </dsp:nvSpPr>
      <dsp:spPr>
        <a:xfrm>
          <a:off x="3410387" y="73489"/>
          <a:ext cx="3308640" cy="9757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622300">
            <a:lnSpc>
              <a:spcPct val="90000"/>
            </a:lnSpc>
            <a:spcBef>
              <a:spcPct val="0"/>
            </a:spcBef>
            <a:spcAft>
              <a:spcPct val="35000"/>
            </a:spcAft>
          </a:pPr>
          <a:r>
            <a:rPr lang="ar-SA" sz="1400" kern="1200" dirty="0">
              <a:latin typeface="Alexandria" pitchFamily="2" charset="-78"/>
              <a:cs typeface="Alexandria" pitchFamily="2" charset="-78"/>
            </a:rPr>
            <a:t>توظيف الكفايات المعرفية والشخصية بصورة علمية ومنظمة لتلبية احتياجات الطلبة التربوية والعلمية والنفسية والاجتماعية</a:t>
          </a:r>
          <a:endParaRPr lang="en-US" sz="1400" kern="1200" dirty="0">
            <a:latin typeface="Alexandria" pitchFamily="2" charset="-78"/>
            <a:cs typeface="Alexandria" pitchFamily="2" charset="-78"/>
          </a:endParaRPr>
        </a:p>
      </dsp:txBody>
      <dsp:txXfrm>
        <a:off x="3438966" y="102068"/>
        <a:ext cx="3251482" cy="918611"/>
      </dsp:txXfrm>
    </dsp:sp>
    <dsp:sp modelId="{B748CE63-5B97-4299-8B6C-7EB6514805A7}">
      <dsp:nvSpPr>
        <dsp:cNvPr id="0" name=""/>
        <dsp:cNvSpPr/>
      </dsp:nvSpPr>
      <dsp:spPr>
        <a:xfrm rot="19189135">
          <a:off x="5213832" y="1299057"/>
          <a:ext cx="3370706" cy="496597"/>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3799A62-D63F-433B-B1CF-6621C409B113}">
      <dsp:nvSpPr>
        <dsp:cNvPr id="0" name=""/>
        <dsp:cNvSpPr/>
      </dsp:nvSpPr>
      <dsp:spPr>
        <a:xfrm>
          <a:off x="7492143" y="254980"/>
          <a:ext cx="2482529" cy="68744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622300">
            <a:lnSpc>
              <a:spcPct val="90000"/>
            </a:lnSpc>
            <a:spcBef>
              <a:spcPct val="0"/>
            </a:spcBef>
            <a:spcAft>
              <a:spcPct val="35000"/>
            </a:spcAft>
          </a:pPr>
          <a:r>
            <a:rPr lang="ar-SA" sz="1400" kern="1200" dirty="0">
              <a:latin typeface="Alexandria" pitchFamily="2" charset="-78"/>
              <a:cs typeface="Alexandria" pitchFamily="2" charset="-78"/>
            </a:rPr>
            <a:t>امتلاك كفايات القيادة الأخلاقية وممارستها </a:t>
          </a:r>
          <a:endParaRPr lang="en-US" sz="1400" kern="1200" dirty="0">
            <a:latin typeface="Alexandria" pitchFamily="2" charset="-78"/>
            <a:cs typeface="Alexandria" pitchFamily="2" charset="-78"/>
          </a:endParaRPr>
        </a:p>
      </dsp:txBody>
      <dsp:txXfrm>
        <a:off x="7512278" y="275115"/>
        <a:ext cx="2442259" cy="647179"/>
      </dsp:txXfrm>
    </dsp:sp>
    <dsp:sp modelId="{FA1E4D20-C49A-44CC-8FDA-D4A89C721CC9}">
      <dsp:nvSpPr>
        <dsp:cNvPr id="0" name=""/>
        <dsp:cNvSpPr/>
      </dsp:nvSpPr>
      <dsp:spPr>
        <a:xfrm rot="20082768">
          <a:off x="5683539" y="2173498"/>
          <a:ext cx="3147493" cy="496597"/>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AB0E3ED-5B0E-407A-8BB2-3EEF19CC51E8}">
      <dsp:nvSpPr>
        <dsp:cNvPr id="0" name=""/>
        <dsp:cNvSpPr/>
      </dsp:nvSpPr>
      <dsp:spPr>
        <a:xfrm>
          <a:off x="7382198" y="1547960"/>
          <a:ext cx="2808339" cy="74610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622300">
            <a:lnSpc>
              <a:spcPct val="90000"/>
            </a:lnSpc>
            <a:spcBef>
              <a:spcPct val="0"/>
            </a:spcBef>
            <a:spcAft>
              <a:spcPct val="35000"/>
            </a:spcAft>
          </a:pPr>
          <a:r>
            <a:rPr lang="ar-SA" sz="1400" kern="1200" dirty="0">
              <a:latin typeface="Alexandria" pitchFamily="2" charset="-78"/>
              <a:cs typeface="Alexandria" pitchFamily="2" charset="-78"/>
            </a:rPr>
            <a:t>العمل على تحفيز العاملين معه وزيادة دافعيتهم، ورفع روح الالتزام لديهم</a:t>
          </a:r>
          <a:endParaRPr lang="en-US" sz="1400" kern="1200" dirty="0">
            <a:latin typeface="Alexandria" pitchFamily="2" charset="-78"/>
            <a:cs typeface="Alexandria" pitchFamily="2" charset="-78"/>
          </a:endParaRPr>
        </a:p>
      </dsp:txBody>
      <dsp:txXfrm>
        <a:off x="7404051" y="1569813"/>
        <a:ext cx="2764633" cy="702396"/>
      </dsp:txXfrm>
    </dsp:sp>
    <dsp:sp modelId="{C72BBD84-81BA-4BCD-8A4A-28CE7822F644}">
      <dsp:nvSpPr>
        <dsp:cNvPr id="0" name=""/>
        <dsp:cNvSpPr/>
      </dsp:nvSpPr>
      <dsp:spPr>
        <a:xfrm rot="20899697">
          <a:off x="5974733" y="2965984"/>
          <a:ext cx="2881043" cy="496597"/>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D8C4678-D2FE-4E24-AC9D-6C5968B9A6B3}">
      <dsp:nvSpPr>
        <dsp:cNvPr id="0" name=""/>
        <dsp:cNvSpPr/>
      </dsp:nvSpPr>
      <dsp:spPr>
        <a:xfrm>
          <a:off x="7496242" y="2434974"/>
          <a:ext cx="2659497" cy="9757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622300">
            <a:lnSpc>
              <a:spcPct val="90000"/>
            </a:lnSpc>
            <a:spcBef>
              <a:spcPct val="0"/>
            </a:spcBef>
            <a:spcAft>
              <a:spcPct val="35000"/>
            </a:spcAft>
          </a:pPr>
          <a:r>
            <a:rPr lang="ar-SA" sz="1400" kern="1200">
              <a:latin typeface="Alexandria" pitchFamily="2" charset="-78"/>
              <a:cs typeface="Alexandria" pitchFamily="2" charset="-78"/>
            </a:rPr>
            <a:t>الإيمان بأن بمقدور جميع الطلبة تحقيق مستويات عالية من الإنجاز</a:t>
          </a:r>
          <a:endParaRPr lang="en-US" sz="1400" kern="1200" dirty="0">
            <a:latin typeface="Alexandria" pitchFamily="2" charset="-78"/>
            <a:cs typeface="Alexandria" pitchFamily="2" charset="-78"/>
          </a:endParaRPr>
        </a:p>
      </dsp:txBody>
      <dsp:txXfrm>
        <a:off x="7524821" y="2463553"/>
        <a:ext cx="2602339" cy="918611"/>
      </dsp:txXfrm>
    </dsp:sp>
    <dsp:sp modelId="{6FC7E6BF-954C-4B43-9EEE-7C147EDCC887}">
      <dsp:nvSpPr>
        <dsp:cNvPr id="0" name=""/>
        <dsp:cNvSpPr/>
      </dsp:nvSpPr>
      <dsp:spPr>
        <a:xfrm rot="349360">
          <a:off x="6011042" y="3716901"/>
          <a:ext cx="2841892" cy="496597"/>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F1EA807-D0A0-489B-A0A7-B3E10EEDD985}">
      <dsp:nvSpPr>
        <dsp:cNvPr id="0" name=""/>
        <dsp:cNvSpPr/>
      </dsp:nvSpPr>
      <dsp:spPr>
        <a:xfrm>
          <a:off x="7550726" y="3621470"/>
          <a:ext cx="2589754" cy="97576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622300">
            <a:lnSpc>
              <a:spcPct val="90000"/>
            </a:lnSpc>
            <a:spcBef>
              <a:spcPct val="0"/>
            </a:spcBef>
            <a:spcAft>
              <a:spcPct val="35000"/>
            </a:spcAft>
          </a:pPr>
          <a:r>
            <a:rPr lang="ar-SA" sz="1400" kern="1200" dirty="0">
              <a:latin typeface="Alexandria" pitchFamily="2" charset="-78"/>
              <a:cs typeface="Alexandria" pitchFamily="2" charset="-78"/>
            </a:rPr>
            <a:t>امتلاك كفايات القائد المجتمعي الذي يعي دور المدرسة في المجتمع</a:t>
          </a:r>
          <a:endParaRPr lang="en-US" sz="1400" kern="1200" dirty="0">
            <a:latin typeface="Alexandria" pitchFamily="2" charset="-78"/>
            <a:cs typeface="Alexandria" pitchFamily="2" charset="-78"/>
          </a:endParaRPr>
        </a:p>
      </dsp:txBody>
      <dsp:txXfrm>
        <a:off x="7579305" y="3650049"/>
        <a:ext cx="2532596" cy="91861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479105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6950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97139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67555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38017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86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27110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6710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31886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16309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71996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2642673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533845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4129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453139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284237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31012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8007130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477120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255591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730197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4203839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3_Title Slide">
  <p:cSld name="26_Title Slide">
    <p:spTree>
      <p:nvGrpSpPr>
        <p:cNvPr id="1" name="Shape 17"/>
        <p:cNvGrpSpPr/>
        <p:nvPr/>
      </p:nvGrpSpPr>
      <p:grpSpPr>
        <a:xfrm>
          <a:off x="0" y="0"/>
          <a:ext cx="0" cy="0"/>
          <a:chOff x="0" y="0"/>
          <a:chExt cx="0" cy="0"/>
        </a:xfrm>
      </p:grpSpPr>
      <p:sp>
        <p:nvSpPr>
          <p:cNvPr id="18" name="Google Shape;18;p48"/>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4204813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sp>
        <p:nvSpPr>
          <p:cNvPr id="20" name="Google Shape;20;p49"/>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013629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3_Title Slide">
  <p:cSld name="5_Title Slide">
    <p:spTree>
      <p:nvGrpSpPr>
        <p:cNvPr id="1" name="Shape 21"/>
        <p:cNvGrpSpPr/>
        <p:nvPr/>
      </p:nvGrpSpPr>
      <p:grpSpPr>
        <a:xfrm>
          <a:off x="0" y="0"/>
          <a:ext cx="0" cy="0"/>
          <a:chOff x="0" y="0"/>
          <a:chExt cx="0" cy="0"/>
        </a:xfrm>
      </p:grpSpPr>
      <p:sp>
        <p:nvSpPr>
          <p:cNvPr id="22" name="Google Shape;22;p50"/>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1797511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1700947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40798634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4206672034"/>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dirty="0"/>
              <a:t>تحرير أنماط النص الرئيسي</a:t>
            </a:r>
          </a:p>
          <a:p>
            <a:pPr lvl="1"/>
            <a:r>
              <a:rPr lang="ar-SA" dirty="0"/>
              <a:t>المستوى الثاني</a:t>
            </a:r>
          </a:p>
          <a:p>
            <a:pPr lvl="2"/>
            <a:r>
              <a:rPr lang="ar-SA" dirty="0"/>
              <a:t>المستوى الثالث</a:t>
            </a:r>
          </a:p>
          <a:p>
            <a:pPr lvl="3"/>
            <a:r>
              <a:rPr lang="ar-SA" dirty="0"/>
              <a:t>المستوى الرابع</a:t>
            </a:r>
          </a:p>
          <a:p>
            <a:pPr lvl="4"/>
            <a:r>
              <a:rPr lang="ar-SA" dirty="0"/>
              <a:t>المستوى الخامس</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133062817"/>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7" r:id="rId14"/>
    <p:sldLayoutId id="2147483708" r:id="rId15"/>
    <p:sldLayoutId id="2147483709" r:id="rId16"/>
    <p:sldLayoutId id="2147483710" r:id="rId17"/>
    <p:sldLayoutId id="2147483711" r:id="rId18"/>
    <p:sldLayoutId id="2147483712" r:id="rId19"/>
    <p:sldLayoutId id="2147483713" r:id="rId20"/>
    <p:sldLayoutId id="2147483714" r:id="rId21"/>
    <p:sldLayoutId id="2147483715" r:id="rId22"/>
    <p:sldLayoutId id="2147483716" r:id="rId23"/>
    <p:sldLayoutId id="2147483717" r:id="rId24"/>
    <p:sldLayoutId id="2147483718" r:id="rId25"/>
    <p:sldLayoutId id="2147483660" r:id="rId26"/>
    <p:sldLayoutId id="2147483662" r:id="rId27"/>
    <p:sldLayoutId id="2147483664" r:id="rId28"/>
    <p:sldLayoutId id="2147483667" r:id="rId29"/>
    <p:sldLayoutId id="2147483719" r:id="rId30"/>
    <p:sldLayoutId id="2147483720" r:id="rId31"/>
    <p:sldLayoutId id="2147483721" r:id="rId32"/>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lexandria" pitchFamily="2" charset="-78"/>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lexandria" pitchFamily="2" charset="-78"/>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lexandria" pitchFamily="2" charset="-78"/>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30.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8.png"/><Relationship Id="rId1" Type="http://schemas.openxmlformats.org/officeDocument/2006/relationships/slideLayout" Target="../slideLayouts/slideLayout31.xml"/><Relationship Id="rId6" Type="http://schemas.openxmlformats.org/officeDocument/2006/relationships/image" Target="../media/image10.png"/><Relationship Id="rId5" Type="http://schemas.openxmlformats.org/officeDocument/2006/relationships/image" Target="../media/image12.svg"/><Relationship Id="rId4" Type="http://schemas.openxmlformats.org/officeDocument/2006/relationships/image" Target="../media/image9.png"/><Relationship Id="rId9" Type="http://schemas.openxmlformats.org/officeDocument/2006/relationships/image" Target="../media/image16.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2.png"/><Relationship Id="rId1" Type="http://schemas.openxmlformats.org/officeDocument/2006/relationships/slideLayout" Target="../slideLayouts/slideLayout3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5.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33.svg"/><Relationship Id="rId3" Type="http://schemas.openxmlformats.org/officeDocument/2006/relationships/image" Target="../media/image23.svg"/><Relationship Id="rId7" Type="http://schemas.openxmlformats.org/officeDocument/2006/relationships/image" Target="../media/image27.svg"/><Relationship Id="rId12" Type="http://schemas.openxmlformats.org/officeDocument/2006/relationships/image" Target="../media/image21.png"/><Relationship Id="rId2" Type="http://schemas.openxmlformats.org/officeDocument/2006/relationships/image" Target="../media/image16.png"/><Relationship Id="rId16"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18.png"/><Relationship Id="rId11" Type="http://schemas.openxmlformats.org/officeDocument/2006/relationships/image" Target="../media/image31.svg"/><Relationship Id="rId5" Type="http://schemas.openxmlformats.org/officeDocument/2006/relationships/image" Target="../media/image25.svg"/><Relationship Id="rId15" Type="http://schemas.openxmlformats.org/officeDocument/2006/relationships/image" Target="../media/image35.svg"/><Relationship Id="rId10" Type="http://schemas.openxmlformats.org/officeDocument/2006/relationships/image" Target="../media/image20.png"/><Relationship Id="rId19" Type="http://schemas.openxmlformats.org/officeDocument/2006/relationships/image" Target="../media/image39.svg"/><Relationship Id="rId4" Type="http://schemas.openxmlformats.org/officeDocument/2006/relationships/image" Target="../media/image17.png"/><Relationship Id="rId9" Type="http://schemas.openxmlformats.org/officeDocument/2006/relationships/image" Target="../media/image29.svg"/><Relationship Id="rId1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24.png"/><Relationship Id="rId1" Type="http://schemas.openxmlformats.org/officeDocument/2006/relationships/slideLayout" Target="../slideLayouts/slideLayout3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27.png"/><Relationship Id="rId7" Type="http://schemas.openxmlformats.org/officeDocument/2006/relationships/image" Target="../media/image47.svg"/><Relationship Id="rId2" Type="http://schemas.openxmlformats.org/officeDocument/2006/relationships/image" Target="../media/image25.png"/><Relationship Id="rId1" Type="http://schemas.openxmlformats.org/officeDocument/2006/relationships/slideLayout" Target="../slideLayouts/slideLayout31.xml"/><Relationship Id="rId6" Type="http://schemas.openxmlformats.org/officeDocument/2006/relationships/image" Target="../media/image26.png"/><Relationship Id="rId5" Type="http://schemas.openxmlformats.org/officeDocument/2006/relationships/image" Target="../media/image45.svg"/><Relationship Id="rId10" Type="http://schemas.openxmlformats.org/officeDocument/2006/relationships/image" Target="../media/image28.JPG"/><Relationship Id="rId9" Type="http://schemas.openxmlformats.org/officeDocument/2006/relationships/image" Target="../media/image49.sv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31.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1.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31.xml"/></Relationships>
</file>

<file path=ppt/slides/_rels/slide3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1.xml"/></Relationships>
</file>

<file path=ppt/slides/_rels/slide3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1.xml"/></Relationships>
</file>

<file path=ppt/slides/_rels/slide3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1.xml"/></Relationships>
</file>

<file path=ppt/slides/_rels/slide37.xml.rels><?xml version="1.0" encoding="UTF-8" standalone="yes"?>
<Relationships xmlns="http://schemas.openxmlformats.org/package/2006/relationships"><Relationship Id="rId3" Type="http://schemas.openxmlformats.org/officeDocument/2006/relationships/image" Target="../media/image56.svg"/><Relationship Id="rId2" Type="http://schemas.openxmlformats.org/officeDocument/2006/relationships/image" Target="../media/image34.png"/><Relationship Id="rId1" Type="http://schemas.openxmlformats.org/officeDocument/2006/relationships/slideLayout" Target="../slideLayouts/slideLayout31.xml"/></Relationships>
</file>

<file path=ppt/slides/_rels/slide38.xml.rels><?xml version="1.0" encoding="UTF-8" standalone="yes"?>
<Relationships xmlns="http://schemas.openxmlformats.org/package/2006/relationships"><Relationship Id="rId3" Type="http://schemas.openxmlformats.org/officeDocument/2006/relationships/image" Target="../media/image58.svg"/><Relationship Id="rId2" Type="http://schemas.openxmlformats.org/officeDocument/2006/relationships/image" Target="../media/image35.png"/><Relationship Id="rId1" Type="http://schemas.openxmlformats.org/officeDocument/2006/relationships/slideLayout" Target="../slideLayouts/slideLayout31.xml"/></Relationships>
</file>

<file path=ppt/slides/_rels/slide39.xml.rels><?xml version="1.0" encoding="UTF-8" standalone="yes"?>
<Relationships xmlns="http://schemas.openxmlformats.org/package/2006/relationships"><Relationship Id="rId3" Type="http://schemas.openxmlformats.org/officeDocument/2006/relationships/image" Target="../media/image60.svg"/><Relationship Id="rId2" Type="http://schemas.openxmlformats.org/officeDocument/2006/relationships/image" Target="../media/image36.png"/><Relationship Id="rId1" Type="http://schemas.openxmlformats.org/officeDocument/2006/relationships/slideLayout" Target="../slideLayouts/slideLayout32.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6.xml"/><Relationship Id="rId5" Type="http://schemas.openxmlformats.org/officeDocument/2006/relationships/image" Target="../media/image39.png"/><Relationship Id="rId4" Type="http://schemas.openxmlformats.org/officeDocument/2006/relationships/image" Target="../media/image6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23213" y="51688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01414" y="4211625"/>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5</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208520" y="3383491"/>
            <a:ext cx="1135247" cy="400110"/>
          </a:xfrm>
          <a:prstGeom prst="rect">
            <a:avLst/>
          </a:prstGeom>
          <a:noFill/>
        </p:spPr>
        <p:txBody>
          <a:bodyPr wrap="none" rtlCol="0">
            <a:spAutoFit/>
          </a:bodyPr>
          <a:lstStyle/>
          <a:p>
            <a:r>
              <a:rPr lang="en-US" sz="2000" dirty="0">
                <a:solidFill>
                  <a:srgbClr val="000000"/>
                </a:solidFill>
                <a:latin typeface="Alexandria" pitchFamily="2" charset="-78"/>
                <a:cs typeface="Alexandria" pitchFamily="2" charset="-78"/>
              </a:rPr>
              <a:t>ELD723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32501" y="2432247"/>
            <a:ext cx="3887289" cy="523220"/>
          </a:xfrm>
          <a:prstGeom prst="rect">
            <a:avLst/>
          </a:prstGeom>
        </p:spPr>
        <p:txBody>
          <a:bodyPr wrap="square">
            <a:spAutoFit/>
          </a:bodyPr>
          <a:lstStyle/>
          <a:p>
            <a:r>
              <a:rPr lang="ar-SA" sz="2800" dirty="0">
                <a:solidFill>
                  <a:srgbClr val="00B0F0"/>
                </a:solidFill>
                <a:latin typeface="Alexandria" pitchFamily="2" charset="-78"/>
                <a:ea typeface="Times New Roman" panose="02020603050405020304" pitchFamily="18" charset="0"/>
                <a:cs typeface="Alexandria"/>
              </a:rPr>
              <a:t>نظريات  القيادة التربوية </a:t>
            </a:r>
            <a:endParaRPr lang="ar-JO" sz="2800" dirty="0">
              <a:solidFill>
                <a:srgbClr val="00B0F0"/>
              </a:solidFill>
              <a:latin typeface="Alexandria" pitchFamily="2" charset="-78"/>
              <a:cs typeface="Alexandria"/>
            </a:endParaRP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66676" y="948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4" name="مربع نص 3"/>
          <p:cNvSpPr txBox="1"/>
          <p:nvPr/>
        </p:nvSpPr>
        <p:spPr>
          <a:xfrm>
            <a:off x="5524703" y="3429000"/>
            <a:ext cx="5929746" cy="860877"/>
          </a:xfrm>
          <a:prstGeom prst="rect">
            <a:avLst/>
          </a:prstGeom>
          <a:noFill/>
        </p:spPr>
        <p:txBody>
          <a:bodyPr wrap="square" rtlCol="1">
            <a:spAutoFit/>
          </a:bodyPr>
          <a:lstStyle/>
          <a:p>
            <a:pPr algn="ctr" rtl="1">
              <a:lnSpc>
                <a:spcPct val="250000"/>
              </a:lnSpc>
            </a:pPr>
            <a:r>
              <a:rPr lang="ar-JO" sz="2400" b="1" dirty="0">
                <a:latin typeface="Alexandria" pitchFamily="2" charset="-78"/>
                <a:cs typeface="Alexandria" pitchFamily="2" charset="-78"/>
              </a:rPr>
              <a:t>الأنماط القيادية والقيادة المدرسية</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218440" y="1365811"/>
            <a:ext cx="11755119" cy="4349188"/>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5177474" y="1555265"/>
            <a:ext cx="5929746" cy="3416279"/>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المقدمة</a:t>
            </a:r>
          </a:p>
          <a:p>
            <a:pPr marL="342900" marR="0" lvl="0" indent="-342900" algn="r" rtl="1">
              <a:lnSpc>
                <a:spcPct val="20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الأنماط القيادة</a:t>
            </a:r>
          </a:p>
          <a:p>
            <a:pPr marL="342900" marR="0" lvl="0" indent="-342900" algn="r" rtl="1">
              <a:lnSpc>
                <a:spcPct val="20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النمط الأتوقراطي</a:t>
            </a:r>
          </a:p>
          <a:p>
            <a:pPr marL="342900" marR="0" lvl="0" indent="-342900" algn="r" rtl="1">
              <a:lnSpc>
                <a:spcPct val="20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النمط الديمقراطي</a:t>
            </a:r>
          </a:p>
          <a:p>
            <a:pPr marL="342900" marR="0" lvl="0" indent="-342900" algn="r" rtl="1">
              <a:lnSpc>
                <a:spcPct val="20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النمط الفوضوي</a:t>
            </a:r>
          </a:p>
          <a:p>
            <a:pPr marL="342900" marR="0" lvl="0" indent="-342900" algn="r" rtl="1">
              <a:lnSpc>
                <a:spcPct val="20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القيادة المدرسية ومعاييرها</a:t>
            </a:r>
          </a:p>
        </p:txBody>
      </p:sp>
      <p:grpSp>
        <p:nvGrpSpPr>
          <p:cNvPr id="12" name="Group 11">
            <a:extLst>
              <a:ext uri="{FF2B5EF4-FFF2-40B4-BE49-F238E27FC236}">
                <a16:creationId xmlns:a16="http://schemas.microsoft.com/office/drawing/2014/main" id="{377D6993-83C4-623C-6E71-41DC8350A6B3}"/>
              </a:ext>
            </a:extLst>
          </p:cNvPr>
          <p:cNvGrpSpPr/>
          <p:nvPr/>
        </p:nvGrpSpPr>
        <p:grpSpPr>
          <a:xfrm>
            <a:off x="726120" y="2102776"/>
            <a:ext cx="4229100" cy="3044599"/>
            <a:chOff x="726120" y="2102776"/>
            <a:chExt cx="4229100" cy="3044599"/>
          </a:xfrm>
        </p:grpSpPr>
        <p:pic>
          <p:nvPicPr>
            <p:cNvPr id="8" name="Graphic 7">
              <a:extLst>
                <a:ext uri="{FF2B5EF4-FFF2-40B4-BE49-F238E27FC236}">
                  <a16:creationId xmlns:a16="http://schemas.microsoft.com/office/drawing/2014/main" id="{5ACFFB61-8777-8604-EDD6-25D153E668FA}"/>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726120" y="3210684"/>
              <a:ext cx="4229100" cy="1936691"/>
            </a:xfrm>
            <a:prstGeom prst="rect">
              <a:avLst/>
            </a:prstGeom>
          </p:spPr>
        </p:pic>
        <p:pic>
          <p:nvPicPr>
            <p:cNvPr id="10" name="Graphic 9">
              <a:extLst>
                <a:ext uri="{FF2B5EF4-FFF2-40B4-BE49-F238E27FC236}">
                  <a16:creationId xmlns:a16="http://schemas.microsoft.com/office/drawing/2014/main" id="{5A27ECBB-B299-6B0F-1510-07F36B81167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419226" y="2102776"/>
              <a:ext cx="2557462" cy="1346033"/>
            </a:xfrm>
            <a:prstGeom prst="rect">
              <a:avLst/>
            </a:prstGeom>
          </p:spPr>
        </p:pic>
      </p:grpSp>
      <p:sp>
        <p:nvSpPr>
          <p:cNvPr id="3" name="TextBox 2">
            <a:extLst>
              <a:ext uri="{FF2B5EF4-FFF2-40B4-BE49-F238E27FC236}">
                <a16:creationId xmlns:a16="http://schemas.microsoft.com/office/drawing/2014/main" id="{79E011B1-D4CD-DA63-024D-8F824E30CF1E}"/>
              </a:ext>
            </a:extLst>
          </p:cNvPr>
          <p:cNvSpPr txBox="1"/>
          <p:nvPr/>
        </p:nvSpPr>
        <p:spPr>
          <a:xfrm>
            <a:off x="3771900" y="1502761"/>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
        <p:nvSpPr>
          <p:cNvPr id="2" name="Rectangle 1">
            <a:extLst>
              <a:ext uri="{FF2B5EF4-FFF2-40B4-BE49-F238E27FC236}">
                <a16:creationId xmlns:a16="http://schemas.microsoft.com/office/drawing/2014/main" id="{790D522B-DD20-D69D-46E5-7DE250BD5926}"/>
              </a:ext>
            </a:extLst>
          </p:cNvPr>
          <p:cNvSpPr/>
          <p:nvPr/>
        </p:nvSpPr>
        <p:spPr>
          <a:xfrm>
            <a:off x="9567512" y="6208294"/>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12;p2">
            <a:extLst>
              <a:ext uri="{FF2B5EF4-FFF2-40B4-BE49-F238E27FC236}">
                <a16:creationId xmlns:a16="http://schemas.microsoft.com/office/drawing/2014/main" id="{75FBC489-E822-D9FB-3D3E-7C9B1523CE08}"/>
              </a:ext>
            </a:extLst>
          </p:cNvPr>
          <p:cNvSpPr/>
          <p:nvPr/>
        </p:nvSpPr>
        <p:spPr>
          <a:xfrm rot="10800000" flipH="1">
            <a:off x="128568" y="1685923"/>
            <a:ext cx="11934865" cy="3790951"/>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264885" y="1847878"/>
            <a:ext cx="11417299" cy="3467039"/>
          </a:xfrm>
          <a:prstGeom prst="rect">
            <a:avLst/>
          </a:prstGeom>
          <a:noFill/>
        </p:spPr>
        <p:txBody>
          <a:bodyPr wrap="square" rtlCol="1">
            <a:spAutoFit/>
          </a:bodyPr>
          <a:lstStyle/>
          <a:p>
            <a:pPr algn="just" rtl="1">
              <a:lnSpc>
                <a:spcPct val="200000"/>
              </a:lnSpc>
            </a:pPr>
            <a:r>
              <a:rPr lang="ar-SA" sz="1600" dirty="0">
                <a:latin typeface="Alexandria" pitchFamily="2" charset="-78"/>
                <a:cs typeface="Alexandria" pitchFamily="2" charset="-78"/>
              </a:rPr>
              <a:t>يُعتبر تطوير القيادات والمديرين والتعرف على أنماطهم القيادية من أهم مضامين تطوير أداء المؤسسات التعليمية بشكل عام لما له من تأثير جوهري في عمل المنظمة وحل المشكلات ومواجهة التغييرات، فتطوير أداء القيادات هو عملية تزويدهم بالمهارات والمعلومات التي تساعدهم على تحسين أدائهم في العمل ورفع مستوى كفايتهم في مواجهة المشاكل الإدارية.</a:t>
            </a:r>
          </a:p>
          <a:p>
            <a:pPr algn="just" rtl="1">
              <a:lnSpc>
                <a:spcPct val="200000"/>
              </a:lnSpc>
            </a:pPr>
            <a:r>
              <a:rPr lang="ar-SA" sz="1600" dirty="0">
                <a:latin typeface="Alexandria" pitchFamily="2" charset="-78"/>
                <a:cs typeface="Alexandria" pitchFamily="2" charset="-78"/>
              </a:rPr>
              <a:t>وتكمن أهمية تطوير أدائهم وتزويدهم بالأنماط القيادية المناسبة في إمكانيتها في بناء القدرة التنافسية في المؤسسة وتحسين وضعها بين منافسيها، فهي تعمل على إدراج استراتيجيات جديدة  لتمنية كفاءة أعضاء الهيئة التدريسية، وزيادة فاعليتها وتحسين رضا العاملين فيها، وتدعيم فرص الاختيار أمامهم وتوسعتها، وتحويل العاملين إلى شركاء فاعلين في إدارة المؤسسة التعليمية، كما يساعدهم ذلك في إيجاد نوع من البيئة المحيطة والتجديد والتطوير في العمل والموارد البشرية.</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
        <p:nvSpPr>
          <p:cNvPr id="2" name="Rectangle 1">
            <a:extLst>
              <a:ext uri="{FF2B5EF4-FFF2-40B4-BE49-F238E27FC236}">
                <a16:creationId xmlns:a16="http://schemas.microsoft.com/office/drawing/2014/main" id="{E7887F09-AF20-AC6C-983F-188A4FF2A946}"/>
              </a:ext>
            </a:extLst>
          </p:cNvPr>
          <p:cNvSpPr/>
          <p:nvPr/>
        </p:nvSpPr>
        <p:spPr>
          <a:xfrm>
            <a:off x="9567512" y="6208294"/>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243E38C1-9E0D-46CF-D6D3-F39C02FF73A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9C283200-5E85-466F-7BAD-5268F05906D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TextBox 8">
            <a:extLst>
              <a:ext uri="{FF2B5EF4-FFF2-40B4-BE49-F238E27FC236}">
                <a16:creationId xmlns:a16="http://schemas.microsoft.com/office/drawing/2014/main" id="{D5E59A9F-9C4C-D4DA-8A9E-10BC4BE152FE}"/>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ماهية النمط القيادي </a:t>
            </a:r>
          </a:p>
        </p:txBody>
      </p:sp>
      <p:sp>
        <p:nvSpPr>
          <p:cNvPr id="10" name="TextBox 9">
            <a:extLst>
              <a:ext uri="{FF2B5EF4-FFF2-40B4-BE49-F238E27FC236}">
                <a16:creationId xmlns:a16="http://schemas.microsoft.com/office/drawing/2014/main" id="{01FDA6E2-6A47-053E-AF57-2D0DCD0C7172}"/>
              </a:ext>
            </a:extLst>
          </p:cNvPr>
          <p:cNvSpPr txBox="1"/>
          <p:nvPr/>
        </p:nvSpPr>
        <p:spPr>
          <a:xfrm>
            <a:off x="901053" y="2239729"/>
            <a:ext cx="10834055" cy="3045129"/>
          </a:xfrm>
          <a:prstGeom prst="rect">
            <a:avLst/>
          </a:prstGeom>
          <a:noFill/>
        </p:spPr>
        <p:txBody>
          <a:bodyPr wrap="square" rtlCol="0">
            <a:spAutoFit/>
          </a:bodyPr>
          <a:lstStyle/>
          <a:p>
            <a:pPr algn="r" rtl="1">
              <a:lnSpc>
                <a:spcPct val="200000"/>
              </a:lnSpc>
            </a:pPr>
            <a:r>
              <a:rPr lang="ar-SA" sz="1400" dirty="0">
                <a:solidFill>
                  <a:srgbClr val="1F1B1C"/>
                </a:solidFill>
                <a:latin typeface="Alexandria" pitchFamily="2" charset="-78"/>
                <a:cs typeface="Alexandria" pitchFamily="2" charset="-78"/>
              </a:rPr>
              <a:t>أولا : ماهية النمط: بأنه سلوك القائد المتكرر أثناء ممارسته أعماله اليومية الإدارية وغيرها، فالقائد يمكنه أخذ نمط معين في أسلوب قيادته نتيجة لخبرته، ومن ثم يمكن اعتبار النمط الذي يميزه هو سلوكه كما يراه الأخرون ممن يعمل معهم. </a:t>
            </a:r>
          </a:p>
          <a:p>
            <a:pPr algn="r" rtl="1">
              <a:lnSpc>
                <a:spcPct val="200000"/>
              </a:lnSpc>
            </a:pPr>
            <a:r>
              <a:rPr lang="ar-SA" sz="1400" dirty="0">
                <a:solidFill>
                  <a:srgbClr val="1F1B1C"/>
                </a:solidFill>
                <a:latin typeface="Alexandria" pitchFamily="2" charset="-78"/>
                <a:cs typeface="Alexandria" pitchFamily="2" charset="-78"/>
              </a:rPr>
              <a:t>ثانيا : النمط القيادي: بأنه نوع المنهج الذي يتم من خلال اعتماده من قبل القائد الى تحقيق أهداف المنظمة وتوجيه جميع أنشطتها. وتعرف بأنها مجموعة من السمات السلوكية التي يتحلي  بها القائد عند ممارسته للأعمال واتخاذ القرارات في المواقف المعينة، وانه أسلوب الذي يتبعه القائد في تعامله مع المرؤوسين أي ما يعكسه من سلوك بشكل متكرر في مواقفه المختلفة، لاسميا طريقة تفاعله مع التابعين، كما يشير النمط القيادي إلي نوع العلاقة التي يعتمدها شخص ما مستخدما سلطته وطريقة لجعل الآخرين يعملون بشكل جماعي في مهمة واحدة و بالتالي فانه يمثل الطريقة التي يعتمد القائد عند قيامه بتوجيه الآخرين في مواقف العمل المختلفة. </a:t>
            </a:r>
          </a:p>
        </p:txBody>
      </p:sp>
      <p:sp>
        <p:nvSpPr>
          <p:cNvPr id="2" name="Rectangle 1">
            <a:extLst>
              <a:ext uri="{FF2B5EF4-FFF2-40B4-BE49-F238E27FC236}">
                <a16:creationId xmlns:a16="http://schemas.microsoft.com/office/drawing/2014/main" id="{CD2A5660-3A4A-0702-CFC9-1E465D3F7259}"/>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484260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5E59A9F-9C4C-D4DA-8A9E-10BC4BE152FE}"/>
              </a:ext>
            </a:extLst>
          </p:cNvPr>
          <p:cNvSpPr txBox="1"/>
          <p:nvPr/>
        </p:nvSpPr>
        <p:spPr>
          <a:xfrm>
            <a:off x="4848858" y="1434032"/>
            <a:ext cx="2078264"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pic>
        <p:nvPicPr>
          <p:cNvPr id="3" name="Graphic 2">
            <a:extLst>
              <a:ext uri="{FF2B5EF4-FFF2-40B4-BE49-F238E27FC236}">
                <a16:creationId xmlns:a16="http://schemas.microsoft.com/office/drawing/2014/main" id="{87E72681-5033-5E19-0F72-4A1F5362889F}"/>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1928477" y="1650206"/>
            <a:ext cx="1782159" cy="1351416"/>
          </a:xfrm>
          <a:prstGeom prst="rect">
            <a:avLst/>
          </a:prstGeom>
        </p:spPr>
      </p:pic>
      <p:pic>
        <p:nvPicPr>
          <p:cNvPr id="5" name="Graphic 4">
            <a:extLst>
              <a:ext uri="{FF2B5EF4-FFF2-40B4-BE49-F238E27FC236}">
                <a16:creationId xmlns:a16="http://schemas.microsoft.com/office/drawing/2014/main" id="{B142DD7D-6356-92F4-3D27-03CF4EFCF40D}"/>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889345" y="3001622"/>
            <a:ext cx="2078264" cy="2422347"/>
          </a:xfrm>
          <a:prstGeom prst="rect">
            <a:avLst/>
          </a:prstGeom>
        </p:spPr>
      </p:pic>
      <p:pic>
        <p:nvPicPr>
          <p:cNvPr id="14" name="Graphic 13">
            <a:extLst>
              <a:ext uri="{FF2B5EF4-FFF2-40B4-BE49-F238E27FC236}">
                <a16:creationId xmlns:a16="http://schemas.microsoft.com/office/drawing/2014/main" id="{67487F96-D1DD-A46D-8D3D-D719D52E4FB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flipH="1">
            <a:off x="8065345" y="1650205"/>
            <a:ext cx="1782159" cy="1351416"/>
          </a:xfrm>
          <a:prstGeom prst="rect">
            <a:avLst/>
          </a:prstGeom>
        </p:spPr>
      </p:pic>
      <p:pic>
        <p:nvPicPr>
          <p:cNvPr id="11" name="Graphic 10">
            <a:extLst>
              <a:ext uri="{FF2B5EF4-FFF2-40B4-BE49-F238E27FC236}">
                <a16:creationId xmlns:a16="http://schemas.microsoft.com/office/drawing/2014/main" id="{553D4018-D433-1CA5-27AF-E756B6A803BC}"/>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4749768" y="3001622"/>
            <a:ext cx="2078264" cy="2422347"/>
          </a:xfrm>
          <a:prstGeom prst="rect">
            <a:avLst/>
          </a:prstGeom>
        </p:spPr>
      </p:pic>
      <p:pic>
        <p:nvPicPr>
          <p:cNvPr id="13" name="Graphic 12">
            <a:extLst>
              <a:ext uri="{FF2B5EF4-FFF2-40B4-BE49-F238E27FC236}">
                <a16:creationId xmlns:a16="http://schemas.microsoft.com/office/drawing/2014/main" id="{86B597C8-256B-ADA6-1BC5-5D473C73E33A}"/>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8610191" y="2849366"/>
            <a:ext cx="2208892" cy="2574603"/>
          </a:xfrm>
          <a:prstGeom prst="rect">
            <a:avLst/>
          </a:prstGeom>
        </p:spPr>
      </p:pic>
      <p:sp>
        <p:nvSpPr>
          <p:cNvPr id="16" name="TextBox 15">
            <a:extLst>
              <a:ext uri="{FF2B5EF4-FFF2-40B4-BE49-F238E27FC236}">
                <a16:creationId xmlns:a16="http://schemas.microsoft.com/office/drawing/2014/main" id="{90B94BD8-3A85-2A94-5F15-F8F636DE25CA}"/>
              </a:ext>
            </a:extLst>
          </p:cNvPr>
          <p:cNvSpPr txBox="1"/>
          <p:nvPr/>
        </p:nvSpPr>
        <p:spPr>
          <a:xfrm>
            <a:off x="1286138" y="3937979"/>
            <a:ext cx="1533418" cy="646331"/>
          </a:xfrm>
          <a:prstGeom prst="rect">
            <a:avLst/>
          </a:prstGeom>
          <a:noFill/>
        </p:spPr>
        <p:txBody>
          <a:bodyPr wrap="square">
            <a:spAutoFit/>
          </a:bodyPr>
          <a:lstStyle/>
          <a:p>
            <a:pPr lvl="0" algn="ctr"/>
            <a:r>
              <a:rPr lang="ar-JO" dirty="0">
                <a:latin typeface="Alexandria" pitchFamily="2" charset="-78"/>
                <a:cs typeface="Alexandria" pitchFamily="2" charset="-78"/>
              </a:rPr>
              <a:t>النمط الديمقراطي</a:t>
            </a:r>
            <a:endParaRPr lang="en-US" dirty="0">
              <a:latin typeface="Alexandria" pitchFamily="2" charset="-78"/>
              <a:cs typeface="Alexandria" pitchFamily="2" charset="-78"/>
            </a:endParaRPr>
          </a:p>
        </p:txBody>
      </p:sp>
      <p:sp>
        <p:nvSpPr>
          <p:cNvPr id="17" name="TextBox 16">
            <a:extLst>
              <a:ext uri="{FF2B5EF4-FFF2-40B4-BE49-F238E27FC236}">
                <a16:creationId xmlns:a16="http://schemas.microsoft.com/office/drawing/2014/main" id="{D8C98654-E687-4B3C-0058-4E6CF4333E1D}"/>
              </a:ext>
            </a:extLst>
          </p:cNvPr>
          <p:cNvSpPr txBox="1"/>
          <p:nvPr/>
        </p:nvSpPr>
        <p:spPr>
          <a:xfrm>
            <a:off x="5183467" y="3937979"/>
            <a:ext cx="1533418" cy="646331"/>
          </a:xfrm>
          <a:prstGeom prst="rect">
            <a:avLst/>
          </a:prstGeom>
          <a:noFill/>
        </p:spPr>
        <p:txBody>
          <a:bodyPr wrap="square">
            <a:spAutoFit/>
          </a:bodyPr>
          <a:lstStyle/>
          <a:p>
            <a:pPr lvl="0" algn="ctr"/>
            <a:r>
              <a:rPr lang="ar-JO" dirty="0">
                <a:latin typeface="Alexandria" pitchFamily="2" charset="-78"/>
                <a:cs typeface="Alexandria" pitchFamily="2" charset="-78"/>
              </a:rPr>
              <a:t>النمط</a:t>
            </a:r>
          </a:p>
          <a:p>
            <a:pPr lvl="0" algn="ctr"/>
            <a:r>
              <a:rPr lang="ar-JO" dirty="0">
                <a:latin typeface="Alexandria" pitchFamily="2" charset="-78"/>
                <a:cs typeface="Alexandria" pitchFamily="2" charset="-78"/>
              </a:rPr>
              <a:t>الفوضوي </a:t>
            </a:r>
          </a:p>
        </p:txBody>
      </p:sp>
      <p:sp>
        <p:nvSpPr>
          <p:cNvPr id="18" name="TextBox 17">
            <a:extLst>
              <a:ext uri="{FF2B5EF4-FFF2-40B4-BE49-F238E27FC236}">
                <a16:creationId xmlns:a16="http://schemas.microsoft.com/office/drawing/2014/main" id="{7B9238C1-D661-DD7B-D3F6-1F634FBF376C}"/>
              </a:ext>
            </a:extLst>
          </p:cNvPr>
          <p:cNvSpPr txBox="1"/>
          <p:nvPr/>
        </p:nvSpPr>
        <p:spPr>
          <a:xfrm>
            <a:off x="9080795" y="3937979"/>
            <a:ext cx="1533418" cy="646331"/>
          </a:xfrm>
          <a:prstGeom prst="rect">
            <a:avLst/>
          </a:prstGeom>
          <a:noFill/>
        </p:spPr>
        <p:txBody>
          <a:bodyPr wrap="square">
            <a:spAutoFit/>
          </a:bodyPr>
          <a:lstStyle/>
          <a:p>
            <a:pPr lvl="0" algn="ctr"/>
            <a:r>
              <a:rPr lang="ar-JO" dirty="0">
                <a:latin typeface="Alexandria" pitchFamily="2" charset="-78"/>
                <a:cs typeface="Alexandria" pitchFamily="2" charset="-78"/>
              </a:rPr>
              <a:t>النمط الأتوقراطي</a:t>
            </a:r>
          </a:p>
        </p:txBody>
      </p:sp>
      <p:sp>
        <p:nvSpPr>
          <p:cNvPr id="2" name="Rectangle 1">
            <a:extLst>
              <a:ext uri="{FF2B5EF4-FFF2-40B4-BE49-F238E27FC236}">
                <a16:creationId xmlns:a16="http://schemas.microsoft.com/office/drawing/2014/main" id="{7B5EBD8F-7AC3-3846-ADC3-1FECCD25074D}"/>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4961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0273BC20-5514-3AF5-2020-D06C3210960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7A39612E-08A5-670E-5398-2408FF114E2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22825" y="2216529"/>
            <a:ext cx="10512135" cy="3467039"/>
          </a:xfrm>
          <a:prstGeom prst="rect">
            <a:avLst/>
          </a:prstGeom>
          <a:noFill/>
        </p:spPr>
        <p:txBody>
          <a:bodyPr wrap="square" rtlCol="0">
            <a:spAutoFit/>
          </a:bodyPr>
          <a:lstStyle/>
          <a:p>
            <a:pPr algn="just" rtl="1">
              <a:lnSpc>
                <a:spcPct val="200000"/>
              </a:lnSpc>
            </a:pPr>
            <a:r>
              <a:rPr lang="ar-SA" sz="1600" dirty="0">
                <a:latin typeface="Alexandria" pitchFamily="2" charset="-78"/>
                <a:cs typeface="Alexandria" pitchFamily="2" charset="-78"/>
              </a:rPr>
              <a:t>ويطلق عليها القيادة التسلطية أو الاستبدادية، ويدور هذا النمط من القيادة حول محور واحد هو إخضاع الأمور في التنظيم لسلطة القائد الذي يقود المنظمة بمفهوم الرئاسة، فيحتكر سلطة اتخاذ القرار ويحدد المشكلات، </a:t>
            </a:r>
            <a:r>
              <a:rPr lang="ar-JO" sz="1600" dirty="0">
                <a:latin typeface="Alexandria" pitchFamily="2" charset="-78"/>
                <a:cs typeface="Alexandria" pitchFamily="2" charset="-78"/>
              </a:rPr>
              <a:t>ويطرح </a:t>
            </a:r>
            <a:r>
              <a:rPr lang="ar-SA" sz="1600" dirty="0">
                <a:latin typeface="Alexandria" pitchFamily="2" charset="-78"/>
                <a:cs typeface="Alexandria" pitchFamily="2" charset="-78"/>
              </a:rPr>
              <a:t>الحلول بمفرده، ويبلغ المرؤوسين بأوامره ويكون عليهم السمع</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والطاعة دون إتاحة أية فرصة للمناقشة، ويستخدم أسلوب التحفيز السلبي القائم عل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التخويف والتهديد</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algn="just" rtl="1">
              <a:lnSpc>
                <a:spcPct val="200000"/>
              </a:lnSpc>
            </a:pPr>
            <a:r>
              <a:rPr lang="ar-SA" sz="1600" dirty="0">
                <a:latin typeface="Alexandria" pitchFamily="2" charset="-78"/>
                <a:cs typeface="Alexandria" pitchFamily="2" charset="-78"/>
              </a:rPr>
              <a:t>  هذا النمط من القيادة </a:t>
            </a:r>
            <a:r>
              <a:rPr lang="ar-JO" sz="1600" dirty="0">
                <a:latin typeface="Alexandria" pitchFamily="2" charset="-78"/>
                <a:cs typeface="Alexandria" pitchFamily="2" charset="-78"/>
              </a:rPr>
              <a:t>يفرض </a:t>
            </a:r>
            <a:r>
              <a:rPr lang="ar-SA" sz="1600" dirty="0">
                <a:latin typeface="Alexandria" pitchFamily="2" charset="-78"/>
                <a:cs typeface="Alexandria" pitchFamily="2" charset="-78"/>
              </a:rPr>
              <a:t>أن الإنسان كسول بطبعه</a:t>
            </a:r>
            <a:r>
              <a:rPr lang="ar-JO" sz="1600" dirty="0">
                <a:latin typeface="Alexandria" pitchFamily="2" charset="-78"/>
                <a:cs typeface="Alexandria" pitchFamily="2" charset="-78"/>
              </a:rPr>
              <a:t> لا</a:t>
            </a:r>
            <a:r>
              <a:rPr lang="ar-SA" sz="1600" dirty="0">
                <a:latin typeface="Alexandria" pitchFamily="2" charset="-78"/>
                <a:cs typeface="Alexandria" pitchFamily="2" charset="-78"/>
              </a:rPr>
              <a:t> يميل الي  العمل و</a:t>
            </a:r>
            <a:r>
              <a:rPr lang="ar-JO" sz="1600" dirty="0">
                <a:latin typeface="Alexandria" pitchFamily="2" charset="-78"/>
                <a:cs typeface="Alexandria" pitchFamily="2" charset="-78"/>
              </a:rPr>
              <a:t>يميل إلى </a:t>
            </a:r>
            <a:r>
              <a:rPr lang="ar-SA" sz="1600" dirty="0">
                <a:latin typeface="Alexandria" pitchFamily="2" charset="-78"/>
                <a:cs typeface="Alexandria" pitchFamily="2" charset="-78"/>
              </a:rPr>
              <a:t>التهرب من المسؤولية، وهذه الصفات  تهيئه للانقياد والاعتماد عل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الغير وتجعله يعمل خوفا من الجزاء والعقاب وليس حبا في العمل، لذا يحتاج الي متابعة دقيقة وإشراف مباشرة من رئيسه للتأكد من القيام بمتطلبات وظيفته</a:t>
            </a:r>
            <a:r>
              <a:rPr lang="en-US" sz="1600" dirty="0">
                <a:latin typeface="Alexandria" pitchFamily="2" charset="-78"/>
                <a:cs typeface="Alexandria" pitchFamily="2" charset="-78"/>
              </a:rPr>
              <a:t>. </a:t>
            </a:r>
          </a:p>
        </p:txBody>
      </p:sp>
      <p:sp>
        <p:nvSpPr>
          <p:cNvPr id="7" name="TextBox 6">
            <a:extLst>
              <a:ext uri="{FF2B5EF4-FFF2-40B4-BE49-F238E27FC236}">
                <a16:creationId xmlns:a16="http://schemas.microsoft.com/office/drawing/2014/main" id="{E2AA1865-9863-5110-0B22-BEA5BEB2E226}"/>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23FBDAFE-6873-D033-3C61-E943F89E8A3D}"/>
              </a:ext>
            </a:extLst>
          </p:cNvPr>
          <p:cNvSpPr txBox="1"/>
          <p:nvPr/>
        </p:nvSpPr>
        <p:spPr>
          <a:xfrm>
            <a:off x="4843462" y="797134"/>
            <a:ext cx="2505075" cy="422744"/>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 نمط القيادة</a:t>
            </a:r>
            <a:r>
              <a:rPr lang="ar-EG" sz="1600" kern="1200" dirty="0">
                <a:solidFill>
                  <a:srgbClr val="000000"/>
                </a:solidFill>
                <a:effectLst/>
                <a:latin typeface="Alexandria" pitchFamily="2" charset="-78"/>
                <a:ea typeface="Calibri" panose="020F0502020204030204" pitchFamily="34" charset="0"/>
                <a:cs typeface="Alexandria" pitchFamily="2" charset="-78"/>
              </a:rPr>
              <a:t> </a:t>
            </a:r>
            <a:r>
              <a:rPr lang="ar-SA" sz="1600" kern="1200" dirty="0">
                <a:solidFill>
                  <a:srgbClr val="000000"/>
                </a:solidFill>
                <a:effectLst/>
                <a:latin typeface="Alexandria" pitchFamily="2" charset="-78"/>
                <a:ea typeface="Calibri" panose="020F0502020204030204" pitchFamily="34" charset="0"/>
                <a:cs typeface="Alexandria" pitchFamily="2" charset="-78"/>
              </a:rPr>
              <a:t>الأوتوقراطية </a:t>
            </a:r>
            <a:endParaRPr lang="en-US" dirty="0">
              <a:solidFill>
                <a:srgbClr val="000000"/>
              </a:solidFill>
              <a:effectLst/>
            </a:endParaRPr>
          </a:p>
        </p:txBody>
      </p:sp>
      <p:sp>
        <p:nvSpPr>
          <p:cNvPr id="3" name="Rectangle 2">
            <a:extLst>
              <a:ext uri="{FF2B5EF4-FFF2-40B4-BE49-F238E27FC236}">
                <a16:creationId xmlns:a16="http://schemas.microsoft.com/office/drawing/2014/main" id="{A8701BDE-5D4C-ACD7-DDC5-BEB1D52753CD}"/>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147996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59E96815-B22B-1E31-9444-29436251932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806EB24-E93C-09DC-AA85-F916E8673FE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5BF117D-EF67-9184-6D9C-464BA9946764}"/>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114E245B-1720-2F59-5B34-CFACB270DE88}"/>
              </a:ext>
            </a:extLst>
          </p:cNvPr>
          <p:cNvSpPr txBox="1"/>
          <p:nvPr/>
        </p:nvSpPr>
        <p:spPr>
          <a:xfrm>
            <a:off x="4843462" y="797134"/>
            <a:ext cx="2505075" cy="422744"/>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 نمط القيادة</a:t>
            </a:r>
            <a:r>
              <a:rPr lang="ar-EG" sz="1600" kern="1200" dirty="0">
                <a:solidFill>
                  <a:srgbClr val="000000"/>
                </a:solidFill>
                <a:effectLst/>
                <a:latin typeface="Alexandria" pitchFamily="2" charset="-78"/>
                <a:ea typeface="Calibri" panose="020F0502020204030204" pitchFamily="34" charset="0"/>
                <a:cs typeface="Alexandria" pitchFamily="2" charset="-78"/>
              </a:rPr>
              <a:t> </a:t>
            </a:r>
            <a:r>
              <a:rPr lang="ar-SA" sz="1600" kern="1200" dirty="0">
                <a:solidFill>
                  <a:srgbClr val="000000"/>
                </a:solidFill>
                <a:effectLst/>
                <a:latin typeface="Alexandria" pitchFamily="2" charset="-78"/>
                <a:ea typeface="Calibri" panose="020F0502020204030204" pitchFamily="34" charset="0"/>
                <a:cs typeface="Alexandria" pitchFamily="2" charset="-78"/>
              </a:rPr>
              <a:t>الأوتوقراطية </a:t>
            </a:r>
            <a:endParaRPr lang="en-US" dirty="0">
              <a:solidFill>
                <a:srgbClr val="000000"/>
              </a:solidFill>
              <a:effectLst/>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87768" y="2582233"/>
            <a:ext cx="10382250" cy="2538452"/>
          </a:xfrm>
          <a:prstGeom prst="rect">
            <a:avLst/>
          </a:prstGeom>
          <a:noFill/>
        </p:spPr>
        <p:txBody>
          <a:bodyPr wrap="square" rtlCol="0">
            <a:spAutoFit/>
          </a:bodyPr>
          <a:lstStyle/>
          <a:p>
            <a:pPr algn="r" rtl="1">
              <a:lnSpc>
                <a:spcPct val="150000"/>
              </a:lnSpc>
            </a:pPr>
            <a:r>
              <a:rPr lang="ar-SA" dirty="0">
                <a:latin typeface="Alexandria" pitchFamily="2" charset="-78"/>
                <a:cs typeface="Alexandria" pitchFamily="2" charset="-78"/>
              </a:rPr>
              <a:t>أن بعض الناس لا ينفع معهم إلا الأسلوب الحزم الذي يوائم بين أهداف الفردو أهداف التنظيم.</a:t>
            </a:r>
            <a:endParaRPr lang="ar-EG"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 أن تحقيق الأهداف يتطلب وجود إداري صارم</a:t>
            </a:r>
            <a:r>
              <a:rPr lang="ar-JO" dirty="0">
                <a:latin typeface="Alexandria" pitchFamily="2" charset="-78"/>
                <a:cs typeface="Alexandria" pitchFamily="2" charset="-78"/>
              </a:rPr>
              <a:t> </a:t>
            </a:r>
            <a:r>
              <a:rPr lang="ar-SA" dirty="0">
                <a:latin typeface="Alexandria" pitchFamily="2" charset="-78"/>
                <a:cs typeface="Alexandria" pitchFamily="2" charset="-78"/>
              </a:rPr>
              <a:t>وحازم في نفس الوقت.</a:t>
            </a:r>
            <a:endParaRPr lang="en-US"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إن بعض الأفراد البيروقراطيين لا يتحملون المسؤولية ولا يخضعون بارادتهم  للنظام مما يستدعي اللجوء للحزم معهم.</a:t>
            </a:r>
            <a:endParaRPr lang="en-US"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لا يمكن قبول كل الآراء</a:t>
            </a:r>
            <a:r>
              <a:rPr lang="ar-JO" dirty="0">
                <a:latin typeface="Alexandria" pitchFamily="2" charset="-78"/>
                <a:cs typeface="Alexandria" pitchFamily="2" charset="-78"/>
              </a:rPr>
              <a:t> إلا من خلال استخدام</a:t>
            </a:r>
            <a:r>
              <a:rPr lang="ar-SA" dirty="0">
                <a:latin typeface="Alexandria" pitchFamily="2" charset="-78"/>
                <a:cs typeface="Alexandria" pitchFamily="2" charset="-78"/>
              </a:rPr>
              <a:t> أسلوب الشد</a:t>
            </a:r>
            <a:r>
              <a:rPr lang="ar-JO" dirty="0">
                <a:latin typeface="Alexandria" pitchFamily="2" charset="-78"/>
                <a:cs typeface="Alexandria" pitchFamily="2" charset="-78"/>
              </a:rPr>
              <a:t>ة.</a:t>
            </a:r>
            <a:endParaRPr lang="en-US" sz="14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B0D9B9ED-7D4E-A967-410C-7938998294D6}"/>
              </a:ext>
            </a:extLst>
          </p:cNvPr>
          <p:cNvSpPr txBox="1"/>
          <p:nvPr/>
        </p:nvSpPr>
        <p:spPr>
          <a:xfrm>
            <a:off x="2515808" y="1219059"/>
            <a:ext cx="6096000" cy="381451"/>
          </a:xfrm>
          <a:prstGeom prst="rect">
            <a:avLst/>
          </a:prstGeom>
          <a:noFill/>
        </p:spPr>
        <p:txBody>
          <a:bodyPr wrap="square">
            <a:spAutoFit/>
          </a:bodyPr>
          <a:lstStyle/>
          <a:p>
            <a:pPr algn="ctr" rtl="1">
              <a:lnSpc>
                <a:spcPct val="150000"/>
              </a:lnSpc>
            </a:pPr>
            <a:r>
              <a:rPr lang="ar-SA" sz="1400" dirty="0">
                <a:cs typeface="Alexandria" pitchFamily="2" charset="-78"/>
              </a:rPr>
              <a:t> </a:t>
            </a:r>
            <a:r>
              <a:rPr lang="ar-SA" sz="1400" dirty="0">
                <a:solidFill>
                  <a:schemeClr val="accent2"/>
                </a:solidFill>
                <a:cs typeface="Alexandria" pitchFamily="2" charset="-78"/>
              </a:rPr>
              <a:t>مبررات</a:t>
            </a:r>
            <a:r>
              <a:rPr lang="ar-SA" sz="1400" dirty="0">
                <a:cs typeface="Alexandria" pitchFamily="2" charset="-78"/>
              </a:rPr>
              <a:t> الأسلوب الأ</a:t>
            </a:r>
            <a:r>
              <a:rPr lang="ar-SA" sz="1400" kern="1200" dirty="0">
                <a:solidFill>
                  <a:srgbClr val="000000"/>
                </a:solidFill>
                <a:effectLst/>
                <a:latin typeface="Alexandria" pitchFamily="2" charset="-78"/>
                <a:ea typeface="Calibri" panose="020F0502020204030204" pitchFamily="34" charset="0"/>
                <a:cs typeface="Alexandria" pitchFamily="2" charset="-78"/>
              </a:rPr>
              <a:t>و</a:t>
            </a:r>
            <a:r>
              <a:rPr lang="ar-SA" sz="1400" dirty="0">
                <a:cs typeface="Alexandria" pitchFamily="2" charset="-78"/>
              </a:rPr>
              <a:t>توقراطي</a:t>
            </a:r>
            <a:endParaRPr lang="en-US" sz="1400" dirty="0"/>
          </a:p>
        </p:txBody>
      </p:sp>
      <p:sp>
        <p:nvSpPr>
          <p:cNvPr id="3" name="Rectangle 2">
            <a:extLst>
              <a:ext uri="{FF2B5EF4-FFF2-40B4-BE49-F238E27FC236}">
                <a16:creationId xmlns:a16="http://schemas.microsoft.com/office/drawing/2014/main" id="{C5F7F1E6-63E1-BBE8-FC9A-16AD4DB12ECC}"/>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934110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6130F63B-53F2-3BAD-EFC4-F7E865BC4A9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82581DE-9002-D5DC-2BF0-FA93C9E59A3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25DC78DD-D92C-A5EE-57BC-78A0ABFFDD58}"/>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B82D491C-76C0-B34C-DA68-B18292AC437E}"/>
              </a:ext>
            </a:extLst>
          </p:cNvPr>
          <p:cNvSpPr txBox="1"/>
          <p:nvPr/>
        </p:nvSpPr>
        <p:spPr>
          <a:xfrm>
            <a:off x="4843462" y="797134"/>
            <a:ext cx="2505075" cy="422744"/>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 نمط القيادة</a:t>
            </a:r>
            <a:r>
              <a:rPr lang="ar-EG" sz="1600" kern="1200" dirty="0">
                <a:solidFill>
                  <a:srgbClr val="000000"/>
                </a:solidFill>
                <a:effectLst/>
                <a:latin typeface="Alexandria" pitchFamily="2" charset="-78"/>
                <a:ea typeface="Calibri" panose="020F0502020204030204" pitchFamily="34" charset="0"/>
                <a:cs typeface="Alexandria" pitchFamily="2" charset="-78"/>
              </a:rPr>
              <a:t> </a:t>
            </a:r>
            <a:r>
              <a:rPr lang="ar-SA" sz="1600" kern="1200" dirty="0">
                <a:solidFill>
                  <a:srgbClr val="000000"/>
                </a:solidFill>
                <a:effectLst/>
                <a:latin typeface="Alexandria" pitchFamily="2" charset="-78"/>
                <a:ea typeface="Calibri" panose="020F0502020204030204" pitchFamily="34" charset="0"/>
                <a:cs typeface="Alexandria" pitchFamily="2" charset="-78"/>
              </a:rPr>
              <a:t>الأوتوقراطية </a:t>
            </a:r>
            <a:endParaRPr lang="en-US" dirty="0">
              <a:solidFill>
                <a:srgbClr val="000000"/>
              </a:solidFill>
              <a:effectLst/>
            </a:endParaRPr>
          </a:p>
        </p:txBody>
      </p:sp>
      <p:sp>
        <p:nvSpPr>
          <p:cNvPr id="9" name="TextBox 8">
            <a:extLst>
              <a:ext uri="{FF2B5EF4-FFF2-40B4-BE49-F238E27FC236}">
                <a16:creationId xmlns:a16="http://schemas.microsoft.com/office/drawing/2014/main" id="{B05CA674-3244-076B-37CF-64A59A4833AC}"/>
              </a:ext>
            </a:extLst>
          </p:cNvPr>
          <p:cNvSpPr txBox="1"/>
          <p:nvPr/>
        </p:nvSpPr>
        <p:spPr>
          <a:xfrm>
            <a:off x="3047999" y="1231154"/>
            <a:ext cx="6096000" cy="381451"/>
          </a:xfrm>
          <a:prstGeom prst="rect">
            <a:avLst/>
          </a:prstGeom>
          <a:noFill/>
        </p:spPr>
        <p:txBody>
          <a:bodyPr wrap="square">
            <a:spAutoFit/>
          </a:bodyPr>
          <a:lstStyle/>
          <a:p>
            <a:pPr algn="ctr" rtl="1">
              <a:lnSpc>
                <a:spcPct val="150000"/>
              </a:lnSpc>
            </a:pPr>
            <a:r>
              <a:rPr lang="ar-SA" sz="1400" dirty="0">
                <a:solidFill>
                  <a:schemeClr val="accent2"/>
                </a:solidFill>
                <a:cs typeface="Alexandria" pitchFamily="2" charset="-78"/>
              </a:rPr>
              <a:t>أشكال</a:t>
            </a:r>
            <a:r>
              <a:rPr lang="ar-SA" sz="1400" dirty="0">
                <a:cs typeface="Alexandria" pitchFamily="2" charset="-78"/>
              </a:rPr>
              <a:t> القيادة الأوتوقراطية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43333" y="2262696"/>
            <a:ext cx="10391775" cy="3374706"/>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يميز بعض علماء الإدارة بين ثلاثة أشكال رئيسة من نمط القيادة الأوتوقراطية عل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النحو التالي</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القائد الأوتوقراطي المتشدد: الذي يتفرد بشؤون التنظيم، ويعطي الأوامرالصارمة للمرؤوسين، ويحاول دائما توسيع نطاق سلطاته</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وصلاحياته لجعل الأمور كافة تحت السيطرة.</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القائد الأوتوقراطية الخير :الذي يحاول أن يستخدم كثيرا من الأساليب المرتبطة بالقيادة الايجابية ويستخدم الإطراء</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والثناء وقليلا من العقاب حتى يضمن ولاء المرؤوسين لتنفيذ قراراتهو تحقيق ردود الفعل السلبية التي قد تظهر بينهم.</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القائد الأوتوقراطي النادر أو اللبق: الذي يوهم مرؤوسيه أن بوسعهم مشاركته صنع القرار في الاجتماعات واللقاءات التي يعقدها معهم، وأن أجزاء العمل معه تتيح لهم حرية المنافسة</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وإبداء الرأي</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ولكنه فيما بعد ينفرد باتخاذ القرارات.</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7416618D-BE88-E69F-1559-F51E73FCC5F3}"/>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26459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8E262873-9702-A885-BD11-E820BFB67D6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CBF52AFF-79C2-C7B2-5A48-C6F259C280D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88CE5975-AB2F-8870-B749-19E90C0E695A}"/>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F5E2552A-0DD3-96A1-02C1-22533854A040}"/>
              </a:ext>
            </a:extLst>
          </p:cNvPr>
          <p:cNvSpPr txBox="1"/>
          <p:nvPr/>
        </p:nvSpPr>
        <p:spPr>
          <a:xfrm>
            <a:off x="4843462" y="797134"/>
            <a:ext cx="2505075" cy="422744"/>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 نمط القيادة</a:t>
            </a:r>
            <a:r>
              <a:rPr lang="ar-EG" sz="1600" kern="1200" dirty="0">
                <a:solidFill>
                  <a:srgbClr val="000000"/>
                </a:solidFill>
                <a:effectLst/>
                <a:latin typeface="Alexandria" pitchFamily="2" charset="-78"/>
                <a:ea typeface="Calibri" panose="020F0502020204030204" pitchFamily="34" charset="0"/>
                <a:cs typeface="Alexandria" pitchFamily="2" charset="-78"/>
              </a:rPr>
              <a:t> </a:t>
            </a:r>
            <a:r>
              <a:rPr lang="ar-SA" sz="1600" kern="1200" dirty="0">
                <a:solidFill>
                  <a:srgbClr val="000000"/>
                </a:solidFill>
                <a:effectLst/>
                <a:latin typeface="Alexandria" pitchFamily="2" charset="-78"/>
                <a:ea typeface="Calibri" panose="020F0502020204030204" pitchFamily="34" charset="0"/>
                <a:cs typeface="Alexandria" pitchFamily="2" charset="-78"/>
              </a:rPr>
              <a:t>الأوتوقراطية </a:t>
            </a:r>
            <a:endParaRPr lang="en-US" dirty="0">
              <a:solidFill>
                <a:srgbClr val="000000"/>
              </a:solidFill>
              <a:effectLst/>
            </a:endParaRPr>
          </a:p>
        </p:txBody>
      </p:sp>
      <p:sp>
        <p:nvSpPr>
          <p:cNvPr id="9" name="TextBox 8">
            <a:extLst>
              <a:ext uri="{FF2B5EF4-FFF2-40B4-BE49-F238E27FC236}">
                <a16:creationId xmlns:a16="http://schemas.microsoft.com/office/drawing/2014/main" id="{05B1C1F6-9518-DC03-D5B3-B14486A550C6}"/>
              </a:ext>
            </a:extLst>
          </p:cNvPr>
          <p:cNvSpPr txBox="1"/>
          <p:nvPr/>
        </p:nvSpPr>
        <p:spPr>
          <a:xfrm>
            <a:off x="3047999" y="1231154"/>
            <a:ext cx="6096000" cy="381451"/>
          </a:xfrm>
          <a:prstGeom prst="rect">
            <a:avLst/>
          </a:prstGeom>
          <a:noFill/>
        </p:spPr>
        <p:txBody>
          <a:bodyPr wrap="square">
            <a:spAutoFit/>
          </a:bodyPr>
          <a:lstStyle/>
          <a:p>
            <a:pPr algn="ctr" rtl="1">
              <a:lnSpc>
                <a:spcPct val="150000"/>
              </a:lnSpc>
            </a:pPr>
            <a:r>
              <a:rPr lang="ar-SA" sz="1400" dirty="0">
                <a:solidFill>
                  <a:schemeClr val="accent2"/>
                </a:solidFill>
                <a:cs typeface="Alexandria" pitchFamily="2" charset="-78"/>
              </a:rPr>
              <a:t>سلبيات </a:t>
            </a:r>
            <a:r>
              <a:rPr lang="ar-SA" sz="1400" dirty="0">
                <a:cs typeface="Alexandria" pitchFamily="2" charset="-78"/>
              </a:rPr>
              <a:t>القيادة الأوتوقراطية </a:t>
            </a:r>
            <a:endParaRPr lang="ar-SA" sz="1400" dirty="0">
              <a:solidFill>
                <a:srgbClr val="000000"/>
              </a:solidFill>
              <a:cs typeface="Alexandria" pitchFamily="2" charset="-78"/>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90612" y="2046625"/>
            <a:ext cx="10391775" cy="3744038"/>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تتمثل أهم الآثار السلبية لاستخدام هذا النمط فيما يلي:</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لجوء العاملين إل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الاعتماد الدائم علي القائد.</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قتل الروح المعنوية لدي المرؤوسين.</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قتل روح المبادرة والإبداع لدي المرؤوسين، فإصدار التعليمات والأوامر بشكل مفصل، والمطالبة بتنفيذها بحذافيرها لا يتيح للمرؤوسين فرصة ممارسة مهاراتهم في الابداع والابتكار، وإظهار المواهب مما يولد لديهم حالة من القلق والاضطراب النفسي تؤثر سلبا عل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أدائهم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فقدان سبل التفاهم بين القائد والمرؤوسين.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حالة من التوتر والاضطراب النفسي لدي المرؤوسين الذين يخشون إيقاع العقاب بهم.</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وأخيرًا فإن النتيجة النهائية لهذا النمط هو خلق حالة من الإحباط والاحتراق النفسي لدى المرؤوسين، الأمر الذي ينطوي عل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مخاطر جسيمة تهدد الفرد والتنظيم معا</a:t>
            </a:r>
            <a:r>
              <a:rPr lang="en-US" sz="1600" dirty="0">
                <a:latin typeface="Alexandria" pitchFamily="2" charset="-78"/>
                <a:cs typeface="Alexandria" pitchFamily="2" charset="-78"/>
              </a:rPr>
              <a:t>.</a:t>
            </a:r>
          </a:p>
        </p:txBody>
      </p:sp>
      <p:sp>
        <p:nvSpPr>
          <p:cNvPr id="3" name="Rectangle 2">
            <a:extLst>
              <a:ext uri="{FF2B5EF4-FFF2-40B4-BE49-F238E27FC236}">
                <a16:creationId xmlns:a16="http://schemas.microsoft.com/office/drawing/2014/main" id="{55256686-06D6-D56B-01DD-294737FC947F}"/>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080540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3670767" y="1294010"/>
            <a:ext cx="4850463" cy="369332"/>
          </a:xfrm>
          <a:prstGeom prst="rect">
            <a:avLst/>
          </a:prstGeom>
          <a:noFill/>
        </p:spPr>
        <p:txBody>
          <a:bodyPr wrap="square" rtlCol="0">
            <a:spAutoFit/>
          </a:bodyPr>
          <a:lstStyle/>
          <a:p>
            <a:pPr algn="r" rtl="1"/>
            <a:r>
              <a:rPr lang="ar-SA" dirty="0">
                <a:latin typeface="Alexandria" pitchFamily="2" charset="-78"/>
                <a:cs typeface="Alexandria" pitchFamily="2" charset="-78"/>
              </a:rPr>
              <a:t>يقوم هذا النمط القياد</a:t>
            </a:r>
            <a:r>
              <a:rPr lang="ar-JO" dirty="0">
                <a:latin typeface="Alexandria" pitchFamily="2" charset="-78"/>
                <a:cs typeface="Alexandria" pitchFamily="2" charset="-78"/>
              </a:rPr>
              <a:t>ي</a:t>
            </a:r>
            <a:r>
              <a:rPr lang="ar-SA" dirty="0">
                <a:latin typeface="Alexandria" pitchFamily="2" charset="-78"/>
                <a:cs typeface="Alexandria" pitchFamily="2" charset="-78"/>
              </a:rPr>
              <a:t> عل</a:t>
            </a:r>
            <a:r>
              <a:rPr lang="ar-EG" dirty="0">
                <a:latin typeface="Alexandria" pitchFamily="2" charset="-78"/>
                <a:cs typeface="Alexandria" pitchFamily="2" charset="-78"/>
              </a:rPr>
              <a:t>ى</a:t>
            </a:r>
            <a:r>
              <a:rPr lang="ar-SA" dirty="0">
                <a:latin typeface="Alexandria" pitchFamily="2" charset="-78"/>
                <a:cs typeface="Alexandria" pitchFamily="2" charset="-78"/>
              </a:rPr>
              <a:t> ثلاث ركائز هي :</a:t>
            </a:r>
            <a:endParaRPr lang="en-US" dirty="0">
              <a:latin typeface="Alexandria" pitchFamily="2" charset="-78"/>
              <a:cs typeface="Alexandria" pitchFamily="2" charset="-78"/>
            </a:endParaRPr>
          </a:p>
        </p:txBody>
      </p:sp>
      <p:pic>
        <p:nvPicPr>
          <p:cNvPr id="6" name="Graphic 5">
            <a:extLst>
              <a:ext uri="{FF2B5EF4-FFF2-40B4-BE49-F238E27FC236}">
                <a16:creationId xmlns:a16="http://schemas.microsoft.com/office/drawing/2014/main" id="{0B2CD354-EB82-9633-D53B-D9EF670FBA32}"/>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4300014" y="1948344"/>
            <a:ext cx="3544997" cy="3603416"/>
          </a:xfrm>
          <a:prstGeom prst="rect">
            <a:avLst/>
          </a:prstGeom>
        </p:spPr>
      </p:pic>
      <p:pic>
        <p:nvPicPr>
          <p:cNvPr id="9" name="Picture 8" descr="A black background with a black square&#10;&#10;Description automatically generated with medium confidence">
            <a:extLst>
              <a:ext uri="{FF2B5EF4-FFF2-40B4-BE49-F238E27FC236}">
                <a16:creationId xmlns:a16="http://schemas.microsoft.com/office/drawing/2014/main" id="{E59C56F4-4A2E-4FE3-8426-9D63CB39798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85164" y="4713594"/>
            <a:ext cx="621672" cy="621672"/>
          </a:xfrm>
          <a:prstGeom prst="rect">
            <a:avLst/>
          </a:prstGeom>
        </p:spPr>
      </p:pic>
      <p:pic>
        <p:nvPicPr>
          <p:cNvPr id="11" name="Picture 10" descr="A black background with a black square&#10;&#10;Description automatically generated with medium confidence">
            <a:extLst>
              <a:ext uri="{FF2B5EF4-FFF2-40B4-BE49-F238E27FC236}">
                <a16:creationId xmlns:a16="http://schemas.microsoft.com/office/drawing/2014/main" id="{00B1256D-BA08-C386-B77C-3E0363892651}"/>
              </a:ext>
            </a:extLst>
          </p:cNvPr>
          <p:cNvPicPr>
            <a:picLocks noChangeAspect="1"/>
          </p:cNvPicPr>
          <p:nvPr/>
        </p:nvPicPr>
        <p:blipFill>
          <a:blip r:embed="rId5" cstate="print">
            <a:lum bright="70000" contrast="-70000"/>
            <a:extLst>
              <a:ext uri="{28A0092B-C50C-407E-A947-70E740481C1C}">
                <a14:useLocalDpi xmlns:a14="http://schemas.microsoft.com/office/drawing/2010/main" val="0"/>
              </a:ext>
            </a:extLst>
          </a:blip>
          <a:stretch>
            <a:fillRect/>
          </a:stretch>
        </p:blipFill>
        <p:spPr>
          <a:xfrm>
            <a:off x="6730730" y="3088519"/>
            <a:ext cx="584402" cy="584402"/>
          </a:xfrm>
          <a:prstGeom prst="rect">
            <a:avLst/>
          </a:prstGeom>
        </p:spPr>
      </p:pic>
      <p:pic>
        <p:nvPicPr>
          <p:cNvPr id="12" name="Picture 11">
            <a:extLst>
              <a:ext uri="{FF2B5EF4-FFF2-40B4-BE49-F238E27FC236}">
                <a16:creationId xmlns:a16="http://schemas.microsoft.com/office/drawing/2014/main" id="{F359D0ED-05E6-CB81-8A99-9C8F3648033F}"/>
              </a:ext>
            </a:extLst>
          </p:cNvPr>
          <p:cNvPicPr>
            <a:picLocks noChangeAspect="1"/>
          </p:cNvPicPr>
          <p:nvPr/>
        </p:nvPicPr>
        <p:blipFill>
          <a:blip r:embed="rId6" cstate="print">
            <a:lum bright="70000" contrast="-70000"/>
            <a:extLst>
              <a:ext uri="{28A0092B-C50C-407E-A947-70E740481C1C}">
                <a14:useLocalDpi xmlns:a14="http://schemas.microsoft.com/office/drawing/2010/main" val="0"/>
              </a:ext>
            </a:extLst>
          </a:blip>
          <a:stretch>
            <a:fillRect/>
          </a:stretch>
        </p:blipFill>
        <p:spPr>
          <a:xfrm>
            <a:off x="4811591" y="3088519"/>
            <a:ext cx="584403" cy="584403"/>
          </a:xfrm>
          <a:prstGeom prst="rect">
            <a:avLst/>
          </a:prstGeom>
        </p:spPr>
      </p:pic>
      <p:sp>
        <p:nvSpPr>
          <p:cNvPr id="14" name="TextBox 13">
            <a:extLst>
              <a:ext uri="{FF2B5EF4-FFF2-40B4-BE49-F238E27FC236}">
                <a16:creationId xmlns:a16="http://schemas.microsoft.com/office/drawing/2014/main" id="{E5139C63-18E9-4F7A-3F42-9499D0B2CC93}"/>
              </a:ext>
            </a:extLst>
          </p:cNvPr>
          <p:cNvSpPr txBox="1"/>
          <p:nvPr/>
        </p:nvSpPr>
        <p:spPr>
          <a:xfrm>
            <a:off x="8106513" y="3204180"/>
            <a:ext cx="2146468" cy="369332"/>
          </a:xfrm>
          <a:prstGeom prst="rect">
            <a:avLst/>
          </a:prstGeom>
          <a:noFill/>
        </p:spPr>
        <p:txBody>
          <a:bodyPr wrap="square">
            <a:spAutoFit/>
          </a:bodyPr>
          <a:lstStyle/>
          <a:p>
            <a:pPr lvl="0"/>
            <a:r>
              <a:rPr lang="ar-SA" dirty="0">
                <a:latin typeface="Alexandria" pitchFamily="2" charset="-78"/>
                <a:cs typeface="Alexandria" pitchFamily="2" charset="-78"/>
              </a:rPr>
              <a:t>العلاقات الإنسان</a:t>
            </a:r>
            <a:r>
              <a:rPr lang="ar-JO" dirty="0">
                <a:latin typeface="Alexandria" pitchFamily="2" charset="-78"/>
                <a:cs typeface="Alexandria" pitchFamily="2" charset="-78"/>
              </a:rPr>
              <a:t>ية</a:t>
            </a:r>
            <a:endParaRPr lang="en-US" dirty="0">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5DD1EA05-1637-1363-83D3-26BEC6FDDC24}"/>
              </a:ext>
            </a:extLst>
          </p:cNvPr>
          <p:cNvSpPr txBox="1"/>
          <p:nvPr/>
        </p:nvSpPr>
        <p:spPr>
          <a:xfrm>
            <a:off x="5538719" y="5691534"/>
            <a:ext cx="1400176" cy="369332"/>
          </a:xfrm>
          <a:prstGeom prst="rect">
            <a:avLst/>
          </a:prstGeom>
          <a:noFill/>
        </p:spPr>
        <p:txBody>
          <a:bodyPr wrap="square">
            <a:spAutoFit/>
          </a:bodyPr>
          <a:lstStyle/>
          <a:p>
            <a:pPr lvl="0"/>
            <a:r>
              <a:rPr lang="ar-SA" dirty="0">
                <a:latin typeface="Alexandria" pitchFamily="2" charset="-78"/>
                <a:cs typeface="Alexandria" pitchFamily="2" charset="-78"/>
              </a:rPr>
              <a:t>المشاركة</a:t>
            </a:r>
            <a:endParaRPr lang="en-US" dirty="0">
              <a:latin typeface="Alexandria" pitchFamily="2" charset="-78"/>
              <a:cs typeface="Alexandria" pitchFamily="2" charset="-78"/>
            </a:endParaRPr>
          </a:p>
        </p:txBody>
      </p:sp>
      <p:sp>
        <p:nvSpPr>
          <p:cNvPr id="18" name="TextBox 17">
            <a:extLst>
              <a:ext uri="{FF2B5EF4-FFF2-40B4-BE49-F238E27FC236}">
                <a16:creationId xmlns:a16="http://schemas.microsoft.com/office/drawing/2014/main" id="{CE8AAA9D-D729-6480-C2F9-887B3521AAEA}"/>
              </a:ext>
            </a:extLst>
          </p:cNvPr>
          <p:cNvSpPr txBox="1"/>
          <p:nvPr/>
        </p:nvSpPr>
        <p:spPr>
          <a:xfrm>
            <a:off x="1958874" y="3196054"/>
            <a:ext cx="2085351" cy="369332"/>
          </a:xfrm>
          <a:prstGeom prst="rect">
            <a:avLst/>
          </a:prstGeom>
          <a:noFill/>
        </p:spPr>
        <p:txBody>
          <a:bodyPr wrap="square">
            <a:spAutoFit/>
          </a:bodyPr>
          <a:lstStyle/>
          <a:p>
            <a:pPr lvl="0"/>
            <a:r>
              <a:rPr lang="ar-SA" dirty="0">
                <a:latin typeface="Alexandria" pitchFamily="2" charset="-78"/>
                <a:cs typeface="Alexandria" pitchFamily="2" charset="-78"/>
              </a:rPr>
              <a:t>تفويض السلطة</a:t>
            </a:r>
            <a:endParaRPr lang="en-US" dirty="0">
              <a:latin typeface="Alexandria" pitchFamily="2" charset="-78"/>
              <a:cs typeface="Alexandria" pitchFamily="2" charset="-78"/>
            </a:endParaRPr>
          </a:p>
        </p:txBody>
      </p:sp>
      <p:sp>
        <p:nvSpPr>
          <p:cNvPr id="22" name="TextBox 21">
            <a:extLst>
              <a:ext uri="{FF2B5EF4-FFF2-40B4-BE49-F238E27FC236}">
                <a16:creationId xmlns:a16="http://schemas.microsoft.com/office/drawing/2014/main" id="{E55E02A4-A98A-8B1D-721E-4B612BF7E87F}"/>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3" name="TextBox 22">
            <a:extLst>
              <a:ext uri="{FF2B5EF4-FFF2-40B4-BE49-F238E27FC236}">
                <a16:creationId xmlns:a16="http://schemas.microsoft.com/office/drawing/2014/main" id="{9FC31318-E867-9505-A644-46632C1A1082}"/>
              </a:ext>
            </a:extLst>
          </p:cNvPr>
          <p:cNvSpPr txBox="1"/>
          <p:nvPr/>
        </p:nvSpPr>
        <p:spPr>
          <a:xfrm>
            <a:off x="1529367" y="591515"/>
            <a:ext cx="2505075" cy="422744"/>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 نمط القيادة الديمقراطية </a:t>
            </a:r>
          </a:p>
        </p:txBody>
      </p:sp>
      <p:sp>
        <p:nvSpPr>
          <p:cNvPr id="2" name="Rectangle 1">
            <a:extLst>
              <a:ext uri="{FF2B5EF4-FFF2-40B4-BE49-F238E27FC236}">
                <a16:creationId xmlns:a16="http://schemas.microsoft.com/office/drawing/2014/main" id="{F822284F-FBCA-8991-672A-37AE05563B28}"/>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101704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6C2C5B5-9A3E-E5F8-E2AF-893751C19D7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460DF8B3-81D0-9129-8397-F1A78721D93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A474C6ED-8099-B6AA-89FD-80E7ADD6E3EA}"/>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901054" y="1974801"/>
            <a:ext cx="11084238" cy="3744038"/>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القيادة الديمقراطية تعتمد عل</a:t>
            </a:r>
            <a:r>
              <a:rPr lang="ar-JO" sz="1600" dirty="0">
                <a:latin typeface="Alexandria" pitchFamily="2" charset="-78"/>
                <a:cs typeface="Alexandria" pitchFamily="2" charset="-78"/>
              </a:rPr>
              <a:t>ى</a:t>
            </a:r>
            <a:r>
              <a:rPr lang="ar-SA" sz="1600" dirty="0">
                <a:latin typeface="Alexandria" pitchFamily="2" charset="-78"/>
                <a:cs typeface="Alexandria" pitchFamily="2" charset="-78"/>
              </a:rPr>
              <a:t> </a:t>
            </a:r>
            <a:r>
              <a:rPr lang="ar-SA" sz="1600" dirty="0">
                <a:solidFill>
                  <a:srgbClr val="00B0F0"/>
                </a:solidFill>
                <a:latin typeface="Alexandria" pitchFamily="2" charset="-78"/>
                <a:cs typeface="Alexandria" pitchFamily="2" charset="-78"/>
              </a:rPr>
              <a:t>العلاقات الإنسانية </a:t>
            </a:r>
            <a:r>
              <a:rPr lang="ar-SA" sz="1600" dirty="0">
                <a:latin typeface="Alexandria" pitchFamily="2" charset="-78"/>
                <a:cs typeface="Alexandria" pitchFamily="2" charset="-78"/>
              </a:rPr>
              <a:t>السليمة بين القائد ومرؤوسيهم التي تقوم عل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إشباع حاجاتهم وخلق التعاون فيما بينهم، وحل مشكلاتهم . وتنتج القيادة الديمقراطية أساليب الإقناع</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واعتبار أحاسيس الأفراد ومشاعرهم</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وكراماتهم.</a:t>
            </a:r>
            <a:r>
              <a:rPr lang="ar-JO" sz="1600" dirty="0">
                <a:latin typeface="Alexandria" pitchFamily="2" charset="-78"/>
                <a:cs typeface="Alexandria" pitchFamily="2" charset="-78"/>
              </a:rPr>
              <a:t> </a:t>
            </a:r>
          </a:p>
          <a:p>
            <a:pPr algn="r" rtl="1">
              <a:lnSpc>
                <a:spcPct val="150000"/>
              </a:lnSpc>
            </a:pPr>
            <a:r>
              <a:rPr lang="ar-SA" sz="1600" dirty="0">
                <a:latin typeface="Alexandria" pitchFamily="2" charset="-78"/>
                <a:cs typeface="Alexandria" pitchFamily="2" charset="-78"/>
              </a:rPr>
              <a:t>والقيادة الديمقراطية تقوم عل</a:t>
            </a:r>
            <a:r>
              <a:rPr lang="ar-JO" sz="1600" dirty="0">
                <a:latin typeface="Alexandria" pitchFamily="2" charset="-78"/>
                <a:cs typeface="Alexandria" pitchFamily="2" charset="-78"/>
              </a:rPr>
              <a:t>ى</a:t>
            </a:r>
            <a:r>
              <a:rPr lang="ar-SA" sz="1600" dirty="0">
                <a:latin typeface="Alexandria" pitchFamily="2" charset="-78"/>
                <a:cs typeface="Alexandria" pitchFamily="2" charset="-78"/>
              </a:rPr>
              <a:t> الثقة وفي المرؤوسين</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والاستفادة من أرائهم، وأفكارهم في دعم السياسات التي تتبنها المنظمة، وإتاحة الفرصة لمبادر</a:t>
            </a:r>
            <a:r>
              <a:rPr lang="ar-JO" sz="1600" dirty="0">
                <a:latin typeface="Alexandria" pitchFamily="2" charset="-78"/>
                <a:cs typeface="Alexandria" pitchFamily="2" charset="-78"/>
              </a:rPr>
              <a:t>ته</a:t>
            </a:r>
            <a:r>
              <a:rPr lang="ar-SA" sz="1600" dirty="0">
                <a:latin typeface="Alexandria" pitchFamily="2" charset="-78"/>
                <a:cs typeface="Alexandria" pitchFamily="2" charset="-78"/>
              </a:rPr>
              <a:t>م في تخطيط أعمالهم</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وتوفير جو من الانفتاح</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والتجاوب الحر مع العاملين، والقيادة الديمقراطية تؤدي إل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رفع الروح المعنوية للعاملين</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ومضاعفة الطاقة الإنتاجية، وتشجيع روح المبادرة</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والإبداع</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والابتكار،</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وتحقيق التآلف</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والاندماج بين العاملين</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والقائد الديمقراطي لا يتسلط في عمله وإنما يتفاعل من خلال عقد اللقاءات</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وإجراء الحوار</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والمناقشات،</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ويطلع مرؤوسيه عل</a:t>
            </a:r>
            <a:r>
              <a:rPr lang="ar-JO" sz="1600" dirty="0">
                <a:latin typeface="Alexandria" pitchFamily="2" charset="-78"/>
                <a:cs typeface="Alexandria" pitchFamily="2" charset="-78"/>
              </a:rPr>
              <a:t>ى</a:t>
            </a:r>
            <a:r>
              <a:rPr lang="ar-SA" sz="1600" dirty="0">
                <a:latin typeface="Alexandria" pitchFamily="2" charset="-78"/>
                <a:cs typeface="Alexandria" pitchFamily="2" charset="-78"/>
              </a:rPr>
              <a:t> المشكلات التي تواجه المنظمة ويسمح لهم بتبادل الأفكار والاقتراحات لحل تلك المشكلات ويشرك مرؤوسيه في اتخاذ القرارات</a:t>
            </a:r>
            <a:r>
              <a:rPr lang="ar-JO" sz="1600" dirty="0">
                <a:latin typeface="Alexandria" pitchFamily="2" charset="-78"/>
                <a:cs typeface="Alexandria" pitchFamily="2" charset="-78"/>
              </a:rPr>
              <a:t>،</a:t>
            </a:r>
            <a:r>
              <a:rPr lang="ar-SA" sz="1600" dirty="0">
                <a:latin typeface="Alexandria" pitchFamily="2" charset="-78"/>
                <a:cs typeface="Alexandria" pitchFamily="2" charset="-78"/>
              </a:rPr>
              <a:t> والقائد الديمقراطي يحظي برضا التابعين عن قيادته في سعيه إل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استمالتهم لمشاركته المسؤولية في اتخاذ القرارات بوصفه أحد أفراد الجماعة التي يقودها</a:t>
            </a:r>
            <a:r>
              <a:rPr lang="en-US" sz="1600" dirty="0">
                <a:latin typeface="Alexandria" pitchFamily="2" charset="-78"/>
                <a:cs typeface="Alexandria" pitchFamily="2" charset="-78"/>
              </a:rPr>
              <a:t> . </a:t>
            </a:r>
          </a:p>
        </p:txBody>
      </p:sp>
      <p:sp>
        <p:nvSpPr>
          <p:cNvPr id="7" name="TextBox 6">
            <a:extLst>
              <a:ext uri="{FF2B5EF4-FFF2-40B4-BE49-F238E27FC236}">
                <a16:creationId xmlns:a16="http://schemas.microsoft.com/office/drawing/2014/main" id="{6FC0C16D-2129-2613-A23B-F5669CBC1085}"/>
              </a:ext>
            </a:extLst>
          </p:cNvPr>
          <p:cNvSpPr txBox="1"/>
          <p:nvPr/>
        </p:nvSpPr>
        <p:spPr>
          <a:xfrm>
            <a:off x="4843462" y="797134"/>
            <a:ext cx="2505075" cy="422744"/>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 نمط القيادة الديمقراطية </a:t>
            </a:r>
          </a:p>
        </p:txBody>
      </p:sp>
      <p:sp>
        <p:nvSpPr>
          <p:cNvPr id="3" name="Rectangle 2">
            <a:extLst>
              <a:ext uri="{FF2B5EF4-FFF2-40B4-BE49-F238E27FC236}">
                <a16:creationId xmlns:a16="http://schemas.microsoft.com/office/drawing/2014/main" id="{75924917-A979-8B12-EC4C-09C0A1C14225}"/>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657779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1D889ECF-6942-8571-F5BF-9B344CE4FB9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CF81CE9F-C8DB-62B4-4D22-41B426F0A6B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8B6E8B28-0DBD-708A-CB0E-180E5BE6490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7" name="TextBox 6">
            <a:extLst>
              <a:ext uri="{FF2B5EF4-FFF2-40B4-BE49-F238E27FC236}">
                <a16:creationId xmlns:a16="http://schemas.microsoft.com/office/drawing/2014/main" id="{DB322E13-0B7E-FD36-8DF9-01C5C1007F96}"/>
              </a:ext>
            </a:extLst>
          </p:cNvPr>
          <p:cNvSpPr txBox="1"/>
          <p:nvPr/>
        </p:nvSpPr>
        <p:spPr>
          <a:xfrm>
            <a:off x="4843462" y="797134"/>
            <a:ext cx="2505075" cy="422744"/>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 نمط القيادة الديمقراطية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901053" y="2210035"/>
            <a:ext cx="10959146" cy="3374706"/>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هناك خمسة نماذج من سلوكيات القائد الديمقراطي هي</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marL="514350" indent="-514350" algn="r" rtl="1">
              <a:lnSpc>
                <a:spcPct val="150000"/>
              </a:lnSpc>
              <a:buFont typeface="+mj-lt"/>
              <a:buAutoNum type="arabicPeriod"/>
            </a:pPr>
            <a:r>
              <a:rPr lang="ar-SA" sz="1600" dirty="0">
                <a:latin typeface="Alexandria" pitchFamily="2" charset="-78"/>
                <a:cs typeface="Alexandria" pitchFamily="2" charset="-78"/>
              </a:rPr>
              <a:t> القائد الذي يتيح قدرا بسيطا من الحرية للمرؤوسين لمشاركته في صنع القرار، وذلك بطرح المشكلة التي تواجهه أمام المرؤوسين لمشاركته في إيجاد حلول لها، ثم يقوم باختيار الحل الذي يراه مناسبا.</a:t>
            </a:r>
            <a:endParaRPr lang="en-US" sz="1600" dirty="0">
              <a:latin typeface="Alexandria" pitchFamily="2" charset="-78"/>
              <a:cs typeface="Alexandria" pitchFamily="2" charset="-78"/>
            </a:endParaRPr>
          </a:p>
          <a:p>
            <a:pPr marL="514350" indent="-514350" algn="r" rtl="1">
              <a:lnSpc>
                <a:spcPct val="150000"/>
              </a:lnSpc>
              <a:buFont typeface="+mj-lt"/>
              <a:buAutoNum type="arabicPeriod"/>
            </a:pPr>
            <a:r>
              <a:rPr lang="ar-SA" sz="1600" dirty="0">
                <a:latin typeface="Alexandria" pitchFamily="2" charset="-78"/>
                <a:cs typeface="Alexandria" pitchFamily="2" charset="-78"/>
              </a:rPr>
              <a:t>القائد الذي يحدد المشكلة</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ويرسم حدود اتخاذ القرار، ويفوض لمرؤوسيه سلطة اتخاذ القرار ضمن تلك الحدود</a:t>
            </a:r>
            <a:r>
              <a:rPr lang="en-US" sz="1600" dirty="0">
                <a:latin typeface="Alexandria" pitchFamily="2" charset="-78"/>
                <a:cs typeface="Alexandria" pitchFamily="2" charset="-78"/>
              </a:rPr>
              <a:t>. </a:t>
            </a:r>
          </a:p>
          <a:p>
            <a:pPr marL="514350" indent="-514350" algn="r" rtl="1">
              <a:lnSpc>
                <a:spcPct val="150000"/>
              </a:lnSpc>
              <a:buFont typeface="+mj-lt"/>
              <a:buAutoNum type="arabicPeriod"/>
            </a:pPr>
            <a:r>
              <a:rPr lang="ar-SA" sz="1600" dirty="0">
                <a:latin typeface="Alexandria" pitchFamily="2" charset="-78"/>
                <a:cs typeface="Alexandria" pitchFamily="2" charset="-78"/>
              </a:rPr>
              <a:t>القائد الذي يتخذ القرار بنفسه</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ولكنه يحرص عل</a:t>
            </a:r>
            <a:r>
              <a:rPr lang="ar-JO" sz="1600" dirty="0">
                <a:latin typeface="Alexandria" pitchFamily="2" charset="-78"/>
                <a:cs typeface="Alexandria" pitchFamily="2" charset="-78"/>
              </a:rPr>
              <a:t>ى</a:t>
            </a:r>
            <a:r>
              <a:rPr lang="ar-SA" sz="1600" dirty="0">
                <a:latin typeface="Alexandria" pitchFamily="2" charset="-78"/>
                <a:cs typeface="Alexandria" pitchFamily="2" charset="-78"/>
              </a:rPr>
              <a:t> المناقشة </a:t>
            </a:r>
            <a:r>
              <a:rPr lang="ar-JO" sz="1600" dirty="0">
                <a:latin typeface="Alexandria" pitchFamily="2" charset="-78"/>
                <a:cs typeface="Alexandria" pitchFamily="2" charset="-78"/>
              </a:rPr>
              <a:t>ل</a:t>
            </a:r>
            <a:r>
              <a:rPr lang="ar-SA" sz="1600" dirty="0">
                <a:latin typeface="Alexandria" pitchFamily="2" charset="-78"/>
                <a:cs typeface="Alexandria" pitchFamily="2" charset="-78"/>
              </a:rPr>
              <a:t>لقرار الذي سيقوم بتنفيذه</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ذا واجه استياء مرؤوسيه يعمل عل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تعديله</a:t>
            </a:r>
            <a:r>
              <a:rPr lang="ar-JO" sz="1600" dirty="0">
                <a:latin typeface="Alexandria" pitchFamily="2" charset="-78"/>
                <a:cs typeface="Alexandria" pitchFamily="2" charset="-78"/>
              </a:rPr>
              <a:t>.</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marL="514350" indent="-514350" algn="r" rtl="1">
              <a:lnSpc>
                <a:spcPct val="150000"/>
              </a:lnSpc>
              <a:buFont typeface="+mj-lt"/>
              <a:buAutoNum type="arabicPeriod"/>
            </a:pPr>
            <a:r>
              <a:rPr lang="ar-SA" sz="1600" dirty="0">
                <a:latin typeface="Alexandria" pitchFamily="2" charset="-78"/>
                <a:cs typeface="Alexandria" pitchFamily="2" charset="-78"/>
              </a:rPr>
              <a:t>القائد الذي يترك لمرؤوسيه أمر اتخاذ القرار </a:t>
            </a:r>
            <a:r>
              <a:rPr lang="ar-JO" sz="1600" dirty="0">
                <a:latin typeface="Alexandria" pitchFamily="2" charset="-78"/>
                <a:cs typeface="Alexandria" pitchFamily="2" charset="-78"/>
              </a:rPr>
              <a:t>ل</a:t>
            </a:r>
            <a:r>
              <a:rPr lang="ar-SA" sz="1600" dirty="0">
                <a:latin typeface="Alexandria" pitchFamily="2" charset="-78"/>
                <a:cs typeface="Alexandria" pitchFamily="2" charset="-78"/>
              </a:rPr>
              <a:t>يوافقو</a:t>
            </a:r>
            <a:r>
              <a:rPr lang="ar-JO" sz="1600" dirty="0">
                <a:latin typeface="Alexandria" pitchFamily="2" charset="-78"/>
                <a:cs typeface="Alexandria" pitchFamily="2" charset="-78"/>
              </a:rPr>
              <a:t>ا</a:t>
            </a:r>
            <a:r>
              <a:rPr lang="ar-SA" sz="1600" dirty="0">
                <a:latin typeface="Alexandria" pitchFamily="2" charset="-78"/>
                <a:cs typeface="Alexandria" pitchFamily="2" charset="-78"/>
              </a:rPr>
              <a:t> عليه</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وهو بدوره يوافق علي أي قرار تم اتخاذه من قبل المرؤوسين</a:t>
            </a:r>
            <a:r>
              <a:rPr lang="en-US" sz="1600" dirty="0">
                <a:latin typeface="Alexandria" pitchFamily="2" charset="-78"/>
                <a:cs typeface="Alexandria" pitchFamily="2" charset="-78"/>
              </a:rPr>
              <a:t> .</a:t>
            </a:r>
          </a:p>
          <a:p>
            <a:pPr marL="514350" indent="-514350" algn="r" rtl="1">
              <a:lnSpc>
                <a:spcPct val="150000"/>
              </a:lnSpc>
              <a:buFont typeface="+mj-lt"/>
              <a:buAutoNum type="arabicPeriod"/>
            </a:pPr>
            <a:r>
              <a:rPr lang="ar-SA" sz="1600" dirty="0">
                <a:latin typeface="Alexandria" pitchFamily="2" charset="-78"/>
                <a:cs typeface="Alexandria" pitchFamily="2" charset="-78"/>
              </a:rPr>
              <a:t>القائد الذي يتيح لمرؤوسيه فرصة أكبر للمشاركة في اتخاذ القرار</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وفي طرق تنفيذه</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0A776247-D2E8-5621-0552-CE7F19641124}"/>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224283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DF90B1B0-B5BA-826A-98A9-4C7E67991D1A}"/>
              </a:ext>
            </a:extLst>
          </p:cNvPr>
          <p:cNvSpPr/>
          <p:nvPr/>
        </p:nvSpPr>
        <p:spPr>
          <a:xfrm>
            <a:off x="456892" y="1800224"/>
            <a:ext cx="4128422" cy="449336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E19B04E1-A5EA-7755-55C4-126283921A57}"/>
              </a:ext>
            </a:extLst>
          </p:cNvPr>
          <p:cNvSpPr/>
          <p:nvPr/>
        </p:nvSpPr>
        <p:spPr>
          <a:xfrm>
            <a:off x="676275" y="1885612"/>
            <a:ext cx="11210925" cy="44079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41BAFF30-763C-D882-C995-BBCB15186663}"/>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9A1F0BB4-9487-986F-91D5-D96284487F42}"/>
              </a:ext>
            </a:extLst>
          </p:cNvPr>
          <p:cNvSpPr txBox="1"/>
          <p:nvPr/>
        </p:nvSpPr>
        <p:spPr>
          <a:xfrm>
            <a:off x="4843462" y="797134"/>
            <a:ext cx="2505075" cy="422744"/>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 نمط القيادة الديمقراطية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752475" y="1917493"/>
            <a:ext cx="11055999" cy="4482702"/>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يتضح من الأسس التي يقوم عليها هذا النمط أنه يسهم في تحقيق الأثار السلوكية الايجابية التالية</a:t>
            </a:r>
            <a:r>
              <a:rPr lang="en-US" sz="1600" dirty="0">
                <a:latin typeface="Alexandria" pitchFamily="2" charset="-78"/>
                <a:cs typeface="Alexandria" pitchFamily="2" charset="-78"/>
              </a:rPr>
              <a:t>:</a:t>
            </a:r>
            <a:endParaRPr lang="ar-EG" sz="1600" dirty="0">
              <a:latin typeface="Alexandria" pitchFamily="2" charset="-78"/>
              <a:cs typeface="Alexandria" pitchFamily="2" charset="-78"/>
            </a:endParaRPr>
          </a:p>
          <a:p>
            <a:pPr algn="r" rtl="1"/>
            <a:endParaRPr lang="ar-JO"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تحقيق مزيد من التفاهم</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والانسجام بين القائد الديمقراطي</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ومرؤوسيه نتيجة ممارسته سياسة الباب المفتوح</a:t>
            </a:r>
            <a:r>
              <a:rPr lang="en-US" sz="1600" dirty="0">
                <a:latin typeface="Alexandria" pitchFamily="2" charset="-78"/>
                <a:cs typeface="Alexandria" pitchFamily="2" charset="-78"/>
              </a:rPr>
              <a:t>.</a:t>
            </a: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ايجاد نوع من الأمن</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والاستقرار في نفوس المرؤوسين،</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ويدفعهم الي زيادة انتاجهم</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اتاحة الفرصة للمرؤوسين للنمو،</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والتقدم الي مراكز أعلي في التنظيم عن طريق زرع الثقة في نفوسهم للقيام بالأعمال اليهم، والاستغلال الأمثل لمواهبهم</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وقدراتهم</a:t>
            </a:r>
            <a:r>
              <a:rPr lang="en-US" sz="1600" dirty="0">
                <a:latin typeface="Alexandria" pitchFamily="2" charset="-78"/>
                <a:cs typeface="Alexandria" pitchFamily="2" charset="-78"/>
              </a:rPr>
              <a:t>.</a:t>
            </a: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زيادة الإحساس بالانتماء للتنظيم،</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فالمرؤوس الذي يشعر باهتمام القيادة به</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وحرصها علي تحقيق مطالبه وإشباع حاجاته الإنسانية والاجتماعية وما يسعي إليه من الرقي وتقدم، كل ذلك يزيد من انتمائه وتفانيه في خدمة التنظيم</a:t>
            </a:r>
            <a:r>
              <a:rPr lang="en-US" sz="1600" dirty="0">
                <a:latin typeface="Alexandria" pitchFamily="2" charset="-78"/>
                <a:cs typeface="Alexandria" pitchFamily="2" charset="-78"/>
              </a:rPr>
              <a:t>.</a:t>
            </a: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خلق أجواء من التآلف</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والانسجام داخل التنظيم،</a:t>
            </a:r>
            <a:r>
              <a:rPr lang="ar-JO" sz="1600" dirty="0">
                <a:latin typeface="Alexandria" pitchFamily="2" charset="-78"/>
                <a:cs typeface="Alexandria" pitchFamily="2" charset="-78"/>
              </a:rPr>
              <a:t> </a:t>
            </a:r>
            <a:r>
              <a:rPr lang="ar-SA" sz="1600" dirty="0">
                <a:latin typeface="Alexandria" pitchFamily="2" charset="-78"/>
                <a:cs typeface="Alexandria" pitchFamily="2" charset="-78"/>
              </a:rPr>
              <a:t>خالية من الخلافات</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والصراعات التي تنشأ عادة بين المرؤوسين وتؤدي الي تدني مستوي إنتاجيتهم</a:t>
            </a:r>
            <a:r>
              <a:rPr lang="ar-JO" sz="1600" dirty="0">
                <a:latin typeface="Alexandria" pitchFamily="2" charset="-78"/>
                <a:cs typeface="Alexandria" pitchFamily="2" charset="-78"/>
              </a:rPr>
              <a:t>.</a:t>
            </a:r>
          </a:p>
          <a:p>
            <a:pPr algn="r" rtl="1">
              <a:lnSpc>
                <a:spcPct val="150000"/>
              </a:lnSpc>
            </a:pPr>
            <a:r>
              <a:rPr lang="ar-SA" sz="1600" dirty="0">
                <a:latin typeface="Alexandria" pitchFamily="2" charset="-78"/>
                <a:cs typeface="Alexandria" pitchFamily="2" charset="-78"/>
              </a:rPr>
              <a:t>ويتضح مما تقدم، أن نمط القيادة الديمقراطية هو الأفضل في الإدارة الحديثة، لأنه ينطلق من مبادئ إنسانية واجتماعية متكاملة تمكن التنظيم من تحقيق الأهداف التي يسعي إليها بكفاءة عالية</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41948E89-69C7-409D-9CDA-76B276745D99}"/>
              </a:ext>
            </a:extLst>
          </p:cNvPr>
          <p:cNvSpPr/>
          <p:nvPr/>
        </p:nvSpPr>
        <p:spPr>
          <a:xfrm>
            <a:off x="4248842" y="1270457"/>
            <a:ext cx="3498073" cy="307777"/>
          </a:xfrm>
          <a:prstGeom prst="rect">
            <a:avLst/>
          </a:prstGeom>
        </p:spPr>
        <p:txBody>
          <a:bodyPr wrap="none">
            <a:spAutoFit/>
          </a:bodyPr>
          <a:lstStyle/>
          <a:p>
            <a:pPr lvl="0" algn="just" rtl="1"/>
            <a:r>
              <a:rPr lang="ar-SA" sz="1400" dirty="0">
                <a:solidFill>
                  <a:srgbClr val="000000"/>
                </a:solidFill>
                <a:latin typeface="Alexandria" pitchFamily="2" charset="-78"/>
                <a:cs typeface="Alexandria" pitchFamily="2" charset="-78"/>
              </a:rPr>
              <a:t>الآثار السلوكية لنمط القيادة الديمقراطية</a:t>
            </a:r>
            <a:r>
              <a:rPr lang="en-US" sz="1400" dirty="0">
                <a:solidFill>
                  <a:srgbClr val="000000"/>
                </a:solidFill>
                <a:latin typeface="Alexandria" pitchFamily="2" charset="-78"/>
                <a:cs typeface="Alexandria" pitchFamily="2" charset="-78"/>
              </a:rPr>
              <a:t> : </a:t>
            </a:r>
          </a:p>
        </p:txBody>
      </p:sp>
      <p:sp>
        <p:nvSpPr>
          <p:cNvPr id="3" name="Rectangle 2">
            <a:extLst>
              <a:ext uri="{FF2B5EF4-FFF2-40B4-BE49-F238E27FC236}">
                <a16:creationId xmlns:a16="http://schemas.microsoft.com/office/drawing/2014/main" id="{AB52434F-FB4A-6B4A-5584-3CDC49C3F3FE}"/>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026568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Oval 24">
            <a:extLst>
              <a:ext uri="{FF2B5EF4-FFF2-40B4-BE49-F238E27FC236}">
                <a16:creationId xmlns:a16="http://schemas.microsoft.com/office/drawing/2014/main" id="{BF70C56F-C09A-EEE0-53DA-D046C28C9980}"/>
              </a:ext>
            </a:extLst>
          </p:cNvPr>
          <p:cNvSpPr/>
          <p:nvPr/>
        </p:nvSpPr>
        <p:spPr>
          <a:xfrm>
            <a:off x="7262959" y="4567725"/>
            <a:ext cx="1014118" cy="93345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14">
            <a:extLst>
              <a:ext uri="{FF2B5EF4-FFF2-40B4-BE49-F238E27FC236}">
                <a16:creationId xmlns:a16="http://schemas.microsoft.com/office/drawing/2014/main" id="{F08A0D85-81C9-8796-C1FF-20ED65BB6D9C}"/>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7916763" y="499827"/>
            <a:ext cx="3956150" cy="2615082"/>
          </a:xfrm>
          <a:prstGeom prst="rect">
            <a:avLst/>
          </a:prstGeom>
        </p:spPr>
      </p:pic>
      <p:pic>
        <p:nvPicPr>
          <p:cNvPr id="13" name="Graphic 12">
            <a:extLst>
              <a:ext uri="{FF2B5EF4-FFF2-40B4-BE49-F238E27FC236}">
                <a16:creationId xmlns:a16="http://schemas.microsoft.com/office/drawing/2014/main" id="{1879AD6C-077E-F55A-7540-26F8D01C965B}"/>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7916763" y="3428999"/>
            <a:ext cx="3956149" cy="2615082"/>
          </a:xfrm>
          <a:prstGeom prst="rect">
            <a:avLst/>
          </a:prstGeom>
        </p:spPr>
      </p:pic>
      <p:pic>
        <p:nvPicPr>
          <p:cNvPr id="11" name="Graphic 10">
            <a:extLst>
              <a:ext uri="{FF2B5EF4-FFF2-40B4-BE49-F238E27FC236}">
                <a16:creationId xmlns:a16="http://schemas.microsoft.com/office/drawing/2014/main" id="{E9E9FB8A-9B1B-8EB6-A181-D5666BB7266D}"/>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9088" y="3429000"/>
            <a:ext cx="3805238" cy="2615082"/>
          </a:xfrm>
          <a:prstGeom prst="rect">
            <a:avLst/>
          </a:prstGeom>
        </p:spPr>
      </p:pic>
      <p:pic>
        <p:nvPicPr>
          <p:cNvPr id="9" name="Graphic 8">
            <a:extLst>
              <a:ext uri="{FF2B5EF4-FFF2-40B4-BE49-F238E27FC236}">
                <a16:creationId xmlns:a16="http://schemas.microsoft.com/office/drawing/2014/main" id="{36C9D028-05AC-258A-DA2A-F83BFD97F7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19088" y="499827"/>
            <a:ext cx="3805238" cy="2519597"/>
          </a:xfrm>
          <a:prstGeom prst="rect">
            <a:avLst/>
          </a:prstGeom>
        </p:spPr>
      </p:pic>
      <p:pic>
        <p:nvPicPr>
          <p:cNvPr id="7" name="Graphic 6">
            <a:extLst>
              <a:ext uri="{FF2B5EF4-FFF2-40B4-BE49-F238E27FC236}">
                <a16:creationId xmlns:a16="http://schemas.microsoft.com/office/drawing/2014/main" id="{4114B6C9-6012-D5A4-C5CB-17459DE5F509}"/>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3619500" y="1004887"/>
            <a:ext cx="4953000" cy="4848225"/>
          </a:xfrm>
          <a:prstGeom prst="rect">
            <a:avLst/>
          </a:prstGeom>
        </p:spPr>
      </p:pic>
      <p:sp>
        <p:nvSpPr>
          <p:cNvPr id="17" name="TextBox 16">
            <a:extLst>
              <a:ext uri="{FF2B5EF4-FFF2-40B4-BE49-F238E27FC236}">
                <a16:creationId xmlns:a16="http://schemas.microsoft.com/office/drawing/2014/main" id="{2F2DD19B-9813-8996-22D1-5BE3908DBD72}"/>
              </a:ext>
            </a:extLst>
          </p:cNvPr>
          <p:cNvSpPr txBox="1"/>
          <p:nvPr/>
        </p:nvSpPr>
        <p:spPr>
          <a:xfrm>
            <a:off x="4357687" y="2869551"/>
            <a:ext cx="3476625" cy="1118896"/>
          </a:xfrm>
          <a:prstGeom prst="rect">
            <a:avLst/>
          </a:prstGeom>
          <a:noFill/>
        </p:spPr>
        <p:txBody>
          <a:bodyPr wrap="square">
            <a:spAutoFit/>
          </a:bodyPr>
          <a:lstStyle/>
          <a:p>
            <a:pPr lvl="0" algn="ctr">
              <a:lnSpc>
                <a:spcPct val="200000"/>
              </a:lnSpc>
            </a:pPr>
            <a:r>
              <a:rPr lang="ar-SA" sz="1800" b="1" dirty="0">
                <a:latin typeface="Alexandria" pitchFamily="2" charset="-78"/>
                <a:cs typeface="Alexandria" pitchFamily="2" charset="-78"/>
              </a:rPr>
              <a:t>أهم الاثار السلبية لاستخدام النمط</a:t>
            </a:r>
            <a:r>
              <a:rPr lang="ar-JO" sz="1800" b="1" dirty="0">
                <a:latin typeface="Alexandria" pitchFamily="2" charset="-78"/>
                <a:cs typeface="Alexandria" pitchFamily="2" charset="-78"/>
              </a:rPr>
              <a:t> الديمقراطي</a:t>
            </a:r>
            <a:r>
              <a:rPr lang="ar-SA" sz="1800" b="1" dirty="0">
                <a:latin typeface="Alexandria" pitchFamily="2" charset="-78"/>
                <a:cs typeface="Alexandria" pitchFamily="2" charset="-78"/>
              </a:rPr>
              <a:t> فيما يلي :</a:t>
            </a:r>
            <a:endParaRPr lang="en-US" sz="1800" b="1" dirty="0">
              <a:solidFill>
                <a:schemeClr val="tx1"/>
              </a:solidFill>
              <a:latin typeface="Alexandria" pitchFamily="2" charset="-78"/>
              <a:cs typeface="Alexandria" pitchFamily="2" charset="-78"/>
            </a:endParaRPr>
          </a:p>
        </p:txBody>
      </p:sp>
      <p:sp>
        <p:nvSpPr>
          <p:cNvPr id="19" name="TextBox 18">
            <a:extLst>
              <a:ext uri="{FF2B5EF4-FFF2-40B4-BE49-F238E27FC236}">
                <a16:creationId xmlns:a16="http://schemas.microsoft.com/office/drawing/2014/main" id="{F8A7A6BF-AEF5-FBCD-1020-20747810E33A}"/>
              </a:ext>
            </a:extLst>
          </p:cNvPr>
          <p:cNvSpPr txBox="1"/>
          <p:nvPr/>
        </p:nvSpPr>
        <p:spPr>
          <a:xfrm>
            <a:off x="662135" y="1130558"/>
            <a:ext cx="2847975" cy="1617751"/>
          </a:xfrm>
          <a:prstGeom prst="rect">
            <a:avLst/>
          </a:prstGeom>
          <a:noFill/>
        </p:spPr>
        <p:txBody>
          <a:bodyPr wrap="square">
            <a:spAutoFit/>
          </a:bodyPr>
          <a:lstStyle/>
          <a:p>
            <a:pPr lvl="0" algn="ctr">
              <a:lnSpc>
                <a:spcPct val="150000"/>
              </a:lnSpc>
            </a:pPr>
            <a:r>
              <a:rPr lang="ar-SA" sz="1700" dirty="0">
                <a:latin typeface="Alexandria" pitchFamily="2" charset="-78"/>
                <a:cs typeface="Alexandria" pitchFamily="2" charset="-78"/>
              </a:rPr>
              <a:t>تجاوز المرؤوسين لصلاحيات القائد ومسؤولياته نتيجة مغالاة الأخير في استخدام هذا النمط </a:t>
            </a:r>
            <a:endParaRPr lang="en-US" sz="1700" dirty="0">
              <a:latin typeface="Alexandria" pitchFamily="2" charset="-78"/>
              <a:cs typeface="Alexandria" pitchFamily="2" charset="-78"/>
            </a:endParaRPr>
          </a:p>
        </p:txBody>
      </p:sp>
      <p:sp>
        <p:nvSpPr>
          <p:cNvPr id="20" name="TextBox 19">
            <a:extLst>
              <a:ext uri="{FF2B5EF4-FFF2-40B4-BE49-F238E27FC236}">
                <a16:creationId xmlns:a16="http://schemas.microsoft.com/office/drawing/2014/main" id="{938F2E05-654D-C7A3-CC65-EBDFF5479ED7}"/>
              </a:ext>
            </a:extLst>
          </p:cNvPr>
          <p:cNvSpPr txBox="1"/>
          <p:nvPr/>
        </p:nvSpPr>
        <p:spPr>
          <a:xfrm>
            <a:off x="552745" y="3408038"/>
            <a:ext cx="3157686" cy="2636043"/>
          </a:xfrm>
          <a:prstGeom prst="rect">
            <a:avLst/>
          </a:prstGeom>
          <a:noFill/>
        </p:spPr>
        <p:txBody>
          <a:bodyPr wrap="square">
            <a:spAutoFit/>
          </a:bodyPr>
          <a:lstStyle/>
          <a:p>
            <a:pPr lvl="0" algn="ctr">
              <a:lnSpc>
                <a:spcPct val="150000"/>
              </a:lnSpc>
            </a:pPr>
            <a:r>
              <a:rPr lang="ar-SA" sz="1600" dirty="0">
                <a:latin typeface="Alexandria" pitchFamily="2" charset="-78"/>
                <a:cs typeface="Alexandria" pitchFamily="2" charset="-78"/>
              </a:rPr>
              <a:t>خلق أزمة ثقة بين القائد ومرؤوسيه، إضافة إل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ظهور الصراعات والخلافات داخل التنظيم نتيجة أسلوب المناورة الذي قد يلجأ إليه القائد لإقناع مرؤوسيه بإيمانه بأسلوب الديمقراطية في العمل</a:t>
            </a:r>
          </a:p>
        </p:txBody>
      </p:sp>
      <p:sp>
        <p:nvSpPr>
          <p:cNvPr id="21" name="TextBox 20">
            <a:extLst>
              <a:ext uri="{FF2B5EF4-FFF2-40B4-BE49-F238E27FC236}">
                <a16:creationId xmlns:a16="http://schemas.microsoft.com/office/drawing/2014/main" id="{B50A69BB-538E-8B78-5B5F-917D7810F71E}"/>
              </a:ext>
            </a:extLst>
          </p:cNvPr>
          <p:cNvSpPr txBox="1"/>
          <p:nvPr/>
        </p:nvSpPr>
        <p:spPr>
          <a:xfrm>
            <a:off x="8481567" y="701417"/>
            <a:ext cx="3248469" cy="2318007"/>
          </a:xfrm>
          <a:prstGeom prst="rect">
            <a:avLst/>
          </a:prstGeom>
          <a:noFill/>
        </p:spPr>
        <p:txBody>
          <a:bodyPr wrap="square">
            <a:spAutoFit/>
          </a:bodyPr>
          <a:lstStyle/>
          <a:p>
            <a:pPr lvl="0" algn="ctr">
              <a:lnSpc>
                <a:spcPct val="150000"/>
              </a:lnSpc>
            </a:pPr>
            <a:r>
              <a:rPr lang="ar-SA" sz="1400" dirty="0">
                <a:latin typeface="Alexandria" pitchFamily="2" charset="-78"/>
                <a:cs typeface="Alexandria" pitchFamily="2" charset="-78"/>
              </a:rPr>
              <a:t>الإضرار بمصالح التنظيم نتيجة مغالاة القائد في تغلب مصلحه العاملين وأهدافهم عل</a:t>
            </a:r>
            <a:r>
              <a:rPr lang="ar-EG" sz="1400" dirty="0">
                <a:latin typeface="Alexandria" pitchFamily="2" charset="-78"/>
                <a:cs typeface="Alexandria" pitchFamily="2" charset="-78"/>
              </a:rPr>
              <a:t>ى</a:t>
            </a:r>
            <a:r>
              <a:rPr lang="ar-SA" sz="1400" dirty="0">
                <a:latin typeface="Alexandria" pitchFamily="2" charset="-78"/>
                <a:cs typeface="Alexandria" pitchFamily="2" charset="-78"/>
              </a:rPr>
              <a:t> أهداف التنظيم، وهو يتعارض مع ما ينادى به الفكر الإداري الحديث من العمل عل</a:t>
            </a:r>
            <a:r>
              <a:rPr lang="ar-EG" sz="1400" dirty="0">
                <a:latin typeface="Alexandria" pitchFamily="2" charset="-78"/>
                <a:cs typeface="Alexandria" pitchFamily="2" charset="-78"/>
              </a:rPr>
              <a:t>ى</a:t>
            </a:r>
            <a:r>
              <a:rPr lang="ar-SA" sz="1400" dirty="0">
                <a:latin typeface="Alexandria" pitchFamily="2" charset="-78"/>
                <a:cs typeface="Alexandria" pitchFamily="2" charset="-78"/>
              </a:rPr>
              <a:t> أحداث التوازن بين الأهداف التنظيم والمرؤوسين بشكل يحقق المصلحة العامة.</a:t>
            </a:r>
          </a:p>
        </p:txBody>
      </p:sp>
      <p:sp>
        <p:nvSpPr>
          <p:cNvPr id="22" name="TextBox 21">
            <a:extLst>
              <a:ext uri="{FF2B5EF4-FFF2-40B4-BE49-F238E27FC236}">
                <a16:creationId xmlns:a16="http://schemas.microsoft.com/office/drawing/2014/main" id="{23F1A80F-65B8-5F9A-5DCB-A281E6968F8C}"/>
              </a:ext>
            </a:extLst>
          </p:cNvPr>
          <p:cNvSpPr txBox="1"/>
          <p:nvPr/>
        </p:nvSpPr>
        <p:spPr>
          <a:xfrm>
            <a:off x="8481567" y="3900702"/>
            <a:ext cx="3248469" cy="1671676"/>
          </a:xfrm>
          <a:prstGeom prst="rect">
            <a:avLst/>
          </a:prstGeom>
          <a:noFill/>
        </p:spPr>
        <p:txBody>
          <a:bodyPr wrap="square">
            <a:spAutoFit/>
          </a:bodyPr>
          <a:lstStyle/>
          <a:p>
            <a:pPr lvl="0" algn="ctr">
              <a:lnSpc>
                <a:spcPct val="150000"/>
              </a:lnSpc>
            </a:pPr>
            <a:r>
              <a:rPr lang="ar-SA" sz="1400" dirty="0">
                <a:latin typeface="Alexandria" pitchFamily="2" charset="-78"/>
                <a:cs typeface="Alexandria" pitchFamily="2" charset="-78"/>
              </a:rPr>
              <a:t>لجوء بعض القادة إل</a:t>
            </a:r>
            <a:r>
              <a:rPr lang="ar-EG" sz="1400" dirty="0">
                <a:latin typeface="Alexandria" pitchFamily="2" charset="-78"/>
                <a:cs typeface="Alexandria" pitchFamily="2" charset="-78"/>
              </a:rPr>
              <a:t>ى</a:t>
            </a:r>
            <a:r>
              <a:rPr lang="ar-SA" sz="1400" dirty="0">
                <a:latin typeface="Alexandria" pitchFamily="2" charset="-78"/>
                <a:cs typeface="Alexandria" pitchFamily="2" charset="-78"/>
              </a:rPr>
              <a:t> استغلال أسلوب القيادة الديمقراطية والظهور بمظهر القائد الديمقراطي، لتحقيق غايات الشخصية الأمر الذي يتناقض مع مبدأ الديمقراطية في الإدارة وأهدافها</a:t>
            </a:r>
          </a:p>
        </p:txBody>
      </p:sp>
      <p:sp>
        <p:nvSpPr>
          <p:cNvPr id="23" name="Oval 22">
            <a:extLst>
              <a:ext uri="{FF2B5EF4-FFF2-40B4-BE49-F238E27FC236}">
                <a16:creationId xmlns:a16="http://schemas.microsoft.com/office/drawing/2014/main" id="{F7D708FD-6E1E-96FA-DBBD-52036F492F83}"/>
              </a:ext>
            </a:extLst>
          </p:cNvPr>
          <p:cNvSpPr/>
          <p:nvPr/>
        </p:nvSpPr>
        <p:spPr>
          <a:xfrm>
            <a:off x="3962547" y="1390650"/>
            <a:ext cx="1014118" cy="93345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1F3D36C2-8FC2-91CC-2044-BE8087C6E211}"/>
              </a:ext>
            </a:extLst>
          </p:cNvPr>
          <p:cNvSpPr/>
          <p:nvPr/>
        </p:nvSpPr>
        <p:spPr>
          <a:xfrm>
            <a:off x="3962547" y="4638928"/>
            <a:ext cx="1014118" cy="93345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8537385E-4BF9-1B6E-1BEE-3CD5E1644E4C}"/>
              </a:ext>
            </a:extLst>
          </p:cNvPr>
          <p:cNvSpPr/>
          <p:nvPr/>
        </p:nvSpPr>
        <p:spPr>
          <a:xfrm>
            <a:off x="7183937" y="1269566"/>
            <a:ext cx="1014118" cy="93345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Graphic 27">
            <a:extLst>
              <a:ext uri="{FF2B5EF4-FFF2-40B4-BE49-F238E27FC236}">
                <a16:creationId xmlns:a16="http://schemas.microsoft.com/office/drawing/2014/main" id="{1304889E-9DA2-7EEF-23A1-224D24E2DCB6}"/>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4119416" y="1607362"/>
            <a:ext cx="619125" cy="438150"/>
          </a:xfrm>
          <a:prstGeom prst="rect">
            <a:avLst/>
          </a:prstGeom>
        </p:spPr>
      </p:pic>
      <p:pic>
        <p:nvPicPr>
          <p:cNvPr id="30" name="Graphic 29">
            <a:extLst>
              <a:ext uri="{FF2B5EF4-FFF2-40B4-BE49-F238E27FC236}">
                <a16:creationId xmlns:a16="http://schemas.microsoft.com/office/drawing/2014/main" id="{45A718A6-A8F3-BF9D-1F0F-7C9209CDD8FF}"/>
              </a:ext>
            </a:extLst>
          </p:cNvPr>
          <p:cNvPicPr>
            <a:picLocks noChangeAspect="1"/>
          </p:cNvPicPr>
          <p:nvPr/>
        </p:nvPicPr>
        <p:blipFill>
          <a:blip r:embed="rId14">
            <a:extLst>
              <a:ext uri="{96DAC541-7B7A-43D3-8B79-37D633B846F1}">
                <asvg:svgBlip xmlns:asvg="http://schemas.microsoft.com/office/drawing/2016/SVG/main" xmlns="" r:embed="rId15"/>
              </a:ext>
            </a:extLst>
          </a:blip>
          <a:stretch>
            <a:fillRect/>
          </a:stretch>
        </p:blipFill>
        <p:spPr>
          <a:xfrm>
            <a:off x="4145756" y="4812488"/>
            <a:ext cx="647700" cy="438150"/>
          </a:xfrm>
          <a:prstGeom prst="rect">
            <a:avLst/>
          </a:prstGeom>
        </p:spPr>
      </p:pic>
      <p:pic>
        <p:nvPicPr>
          <p:cNvPr id="34" name="Graphic 33">
            <a:extLst>
              <a:ext uri="{FF2B5EF4-FFF2-40B4-BE49-F238E27FC236}">
                <a16:creationId xmlns:a16="http://schemas.microsoft.com/office/drawing/2014/main" id="{681B9D38-DFAE-BC14-9395-337F72969AEA}"/>
              </a:ext>
            </a:extLst>
          </p:cNvPr>
          <p:cNvPicPr>
            <a:picLocks noChangeAspect="1"/>
          </p:cNvPicPr>
          <p:nvPr/>
        </p:nvPicPr>
        <p:blipFill>
          <a:blip r:embed="rId16">
            <a:extLst>
              <a:ext uri="{96DAC541-7B7A-43D3-8B79-37D633B846F1}">
                <asvg:svgBlip xmlns:asvg="http://schemas.microsoft.com/office/drawing/2016/SVG/main" xmlns="" r:embed="rId19"/>
              </a:ext>
            </a:extLst>
          </a:blip>
          <a:stretch>
            <a:fillRect/>
          </a:stretch>
        </p:blipFill>
        <p:spPr>
          <a:xfrm>
            <a:off x="7462835" y="1607362"/>
            <a:ext cx="638175" cy="438150"/>
          </a:xfrm>
          <a:prstGeom prst="rect">
            <a:avLst/>
          </a:prstGeom>
        </p:spPr>
      </p:pic>
    </p:spTree>
    <p:extLst>
      <p:ext uri="{BB962C8B-B14F-4D97-AF65-F5344CB8AC3E}">
        <p14:creationId xmlns:p14="http://schemas.microsoft.com/office/powerpoint/2010/main" val="24486822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177;p7">
            <a:extLst>
              <a:ext uri="{FF2B5EF4-FFF2-40B4-BE49-F238E27FC236}">
                <a16:creationId xmlns:a16="http://schemas.microsoft.com/office/drawing/2014/main" id="{E33924AD-583B-D353-3589-5177F11C7D0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 name="Google Shape;178;p7">
            <a:extLst>
              <a:ext uri="{FF2B5EF4-FFF2-40B4-BE49-F238E27FC236}">
                <a16:creationId xmlns:a16="http://schemas.microsoft.com/office/drawing/2014/main" id="{3B5743DE-2FE1-13DF-331B-D83B9BE62D0D}"/>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 name="TextBox 10">
            <a:extLst>
              <a:ext uri="{FF2B5EF4-FFF2-40B4-BE49-F238E27FC236}">
                <a16:creationId xmlns:a16="http://schemas.microsoft.com/office/drawing/2014/main" id="{8D63F4DE-35FD-E839-910F-58A1FFB9E6E3}"/>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12" name="TextBox 11">
            <a:extLst>
              <a:ext uri="{FF2B5EF4-FFF2-40B4-BE49-F238E27FC236}">
                <a16:creationId xmlns:a16="http://schemas.microsoft.com/office/drawing/2014/main" id="{81D88F0E-F6A4-7623-DCC4-992EE056484A}"/>
              </a:ext>
            </a:extLst>
          </p:cNvPr>
          <p:cNvSpPr txBox="1"/>
          <p:nvPr/>
        </p:nvSpPr>
        <p:spPr>
          <a:xfrm>
            <a:off x="4843462" y="797134"/>
            <a:ext cx="2505075" cy="422744"/>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 نمط القيادة الفوضوية </a:t>
            </a:r>
          </a:p>
        </p:txBody>
      </p:sp>
      <p:sp>
        <p:nvSpPr>
          <p:cNvPr id="15" name="TextBox 14">
            <a:extLst>
              <a:ext uri="{FF2B5EF4-FFF2-40B4-BE49-F238E27FC236}">
                <a16:creationId xmlns:a16="http://schemas.microsoft.com/office/drawing/2014/main" id="{6083F8E2-699C-9C01-0329-7C9299434C08}"/>
              </a:ext>
            </a:extLst>
          </p:cNvPr>
          <p:cNvSpPr txBox="1"/>
          <p:nvPr/>
        </p:nvSpPr>
        <p:spPr>
          <a:xfrm>
            <a:off x="5858184" y="2089281"/>
            <a:ext cx="5876924" cy="3467039"/>
          </a:xfrm>
          <a:prstGeom prst="rect">
            <a:avLst/>
          </a:prstGeom>
          <a:noFill/>
        </p:spPr>
        <p:txBody>
          <a:bodyPr wrap="square" rtlCol="0">
            <a:spAutoFit/>
          </a:bodyPr>
          <a:lstStyle/>
          <a:p>
            <a:pPr algn="just" rtl="1">
              <a:lnSpc>
                <a:spcPct val="200000"/>
              </a:lnSpc>
            </a:pPr>
            <a:r>
              <a:rPr lang="ar-SA" sz="1600" dirty="0">
                <a:latin typeface="Alexandria" pitchFamily="2" charset="-78"/>
                <a:cs typeface="Alexandria" pitchFamily="2" charset="-78"/>
              </a:rPr>
              <a:t>ويطلق عليها أيضا : "القيادة الحرة " و"غير الموجهة " و" المنطلقة " و" المتساهلة" ويقوم هذا النمط من القيادة عل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إعطاء الفرد الحرية كاملة ليفعل ما يشاء</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وفيها يتنازل القائد لمرؤوسيهو لا يؤثر فيهم.</a:t>
            </a:r>
            <a:endParaRPr lang="ar-JO" sz="1600" dirty="0">
              <a:latin typeface="Alexandria" pitchFamily="2" charset="-78"/>
              <a:cs typeface="Alexandria" pitchFamily="2" charset="-78"/>
            </a:endParaRPr>
          </a:p>
          <a:p>
            <a:pPr algn="just" rtl="1">
              <a:lnSpc>
                <a:spcPct val="200000"/>
              </a:lnSpc>
            </a:pPr>
            <a:r>
              <a:rPr lang="ar-SA" sz="1600" dirty="0">
                <a:latin typeface="Alexandria" pitchFamily="2" charset="-78"/>
                <a:cs typeface="Alexandria" pitchFamily="2" charset="-78"/>
              </a:rPr>
              <a:t>ويرجع استخدام هذا النمط من القيادة إل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الفترة التي ساد فيها المنهج الحر، أسلوبا لتوجيه جهود الأفراد ونشطتاهم. أن استخدام هذا الأسلوب لم يصل الي حد الذي يجعل منه مهجا ثابتا</a:t>
            </a:r>
            <a:r>
              <a:rPr lang="en-US" sz="1600" dirty="0">
                <a:latin typeface="Alexandria" pitchFamily="2" charset="-78"/>
                <a:cs typeface="Alexandria" pitchFamily="2" charset="-78"/>
              </a:rPr>
              <a:t>.</a:t>
            </a:r>
          </a:p>
        </p:txBody>
      </p:sp>
      <p:pic>
        <p:nvPicPr>
          <p:cNvPr id="17" name="Graphic 16">
            <a:extLst>
              <a:ext uri="{FF2B5EF4-FFF2-40B4-BE49-F238E27FC236}">
                <a16:creationId xmlns:a16="http://schemas.microsoft.com/office/drawing/2014/main" id="{FC5D1D15-95BC-CB6C-4893-D6917A9ED89B}"/>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1112824" y="2505075"/>
            <a:ext cx="4523280" cy="3051245"/>
          </a:xfrm>
          <a:prstGeom prst="rect">
            <a:avLst/>
          </a:prstGeom>
        </p:spPr>
      </p:pic>
      <p:sp>
        <p:nvSpPr>
          <p:cNvPr id="2" name="Rectangle 1">
            <a:extLst>
              <a:ext uri="{FF2B5EF4-FFF2-40B4-BE49-F238E27FC236}">
                <a16:creationId xmlns:a16="http://schemas.microsoft.com/office/drawing/2014/main" id="{43FE7285-1B9B-5A12-2FE4-4EF8ED917C06}"/>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634020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69DBEE74-2C84-DB3C-574C-E58683C353F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AFC417A1-28EE-34B5-FD18-7A189127677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E663CC39-6530-9E34-BD3B-5D93F8CD33D1}"/>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1DFF2B61-F3FB-104C-1241-8132FC3FB265}"/>
              </a:ext>
            </a:extLst>
          </p:cNvPr>
          <p:cNvSpPr txBox="1"/>
          <p:nvPr/>
        </p:nvSpPr>
        <p:spPr>
          <a:xfrm>
            <a:off x="4843462" y="797134"/>
            <a:ext cx="2505075" cy="422744"/>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 نمط القيادة الفوضوية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533525" y="1995143"/>
            <a:ext cx="10097366" cy="3744038"/>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اتجاه القائد إل</a:t>
            </a:r>
            <a:r>
              <a:rPr lang="ar-JO" sz="1600" dirty="0">
                <a:latin typeface="Alexandria" pitchFamily="2" charset="-78"/>
                <a:cs typeface="Alexandria" pitchFamily="2" charset="-78"/>
              </a:rPr>
              <a:t>ى</a:t>
            </a:r>
            <a:r>
              <a:rPr lang="ar-SA" sz="1600" dirty="0">
                <a:latin typeface="Alexandria" pitchFamily="2" charset="-78"/>
                <a:cs typeface="Alexandria" pitchFamily="2" charset="-78"/>
              </a:rPr>
              <a:t> إعطاء أكبر قدر من الحرية لمرؤوسيه لممارسة نشاطاتهم وإصدار القرارات وإتباع الإجراءات التي يرونها ملائمة لانجاز العمل</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اتجاه القائد إلي تفويض السلطة لمرؤوسيه وإسناد الواجبات إليهم بطريقة عامة غير محددة ووضع الحلول للمشكلات</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اعتقاد القائد الذي يتبع الأسلوب الحر أن التعليمات العامة تتيح للمرؤوسين فرصة الاعتماد عل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نفسه، وتكسبه خبرة في تحمل المسؤولية عبر إصدار القرارات الصائبة وتقييم النتائج</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 إتباع القائد سياسة الباب المفتوح في الاتصالات فالقائد الذي يتبع أسلوب القيادة الحرة ير</a:t>
            </a:r>
            <a:r>
              <a:rPr lang="ar-JO" sz="1600" dirty="0">
                <a:latin typeface="Alexandria" pitchFamily="2" charset="-78"/>
                <a:cs typeface="Alexandria" pitchFamily="2" charset="-78"/>
              </a:rPr>
              <a:t>ى</a:t>
            </a:r>
            <a:r>
              <a:rPr lang="ar-SA" sz="1600" dirty="0">
                <a:latin typeface="Alexandria" pitchFamily="2" charset="-78"/>
                <a:cs typeface="Alexandria" pitchFamily="2" charset="-78"/>
              </a:rPr>
              <a:t> أن أسلوب الحرية في الإدارة لن يكون مجديا إلا إذا جعل بابه مفتوحا لمرؤوسه حتى يسهل لهم سبل الاتصال به لتوضيح الآراء والأفكار التي يصعب عليهم فهمها أو يصعب عليهم حلها فالقائد هنا يترك للمرؤوسين حرية التصرف عل</a:t>
            </a:r>
            <a:r>
              <a:rPr lang="ar-EG" sz="1600" dirty="0">
                <a:latin typeface="Alexandria" pitchFamily="2" charset="-78"/>
                <a:cs typeface="Alexandria" pitchFamily="2" charset="-78"/>
              </a:rPr>
              <a:t>ى</a:t>
            </a:r>
            <a:r>
              <a:rPr lang="ar-SA" sz="1600" dirty="0">
                <a:latin typeface="Alexandria" pitchFamily="2" charset="-78"/>
                <a:cs typeface="Alexandria" pitchFamily="2" charset="-78"/>
              </a:rPr>
              <a:t> ضوء ممارستهم</a:t>
            </a:r>
            <a:r>
              <a:rPr lang="ar-JO" sz="1600" dirty="0">
                <a:latin typeface="Alexandria" pitchFamily="2" charset="-78"/>
                <a:cs typeface="Alexandria" pitchFamily="2" charset="-78"/>
              </a:rPr>
              <a:t> </a:t>
            </a:r>
            <a:r>
              <a:rPr lang="ar-SA" sz="1600" dirty="0">
                <a:latin typeface="Alexandria" pitchFamily="2" charset="-78"/>
                <a:cs typeface="Alexandria" pitchFamily="2" charset="-78"/>
              </a:rPr>
              <a:t>وتجربتهم في العمل .</a:t>
            </a:r>
            <a:endParaRPr lang="en-US" sz="16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C38AC535-BC6F-0CF0-C1E1-D1AFFCF348C0}"/>
              </a:ext>
            </a:extLst>
          </p:cNvPr>
          <p:cNvSpPr txBox="1"/>
          <p:nvPr/>
        </p:nvSpPr>
        <p:spPr>
          <a:xfrm>
            <a:off x="3047999" y="1244967"/>
            <a:ext cx="6096000" cy="307777"/>
          </a:xfrm>
          <a:prstGeom prst="rect">
            <a:avLst/>
          </a:prstGeom>
          <a:noFill/>
        </p:spPr>
        <p:txBody>
          <a:bodyPr wrap="square">
            <a:spAutoFit/>
          </a:bodyPr>
          <a:lstStyle/>
          <a:p>
            <a:pPr lvl="0" algn="ctr" rtl="1"/>
            <a:r>
              <a:rPr lang="ar-SA" sz="1400" dirty="0">
                <a:solidFill>
                  <a:schemeClr val="accent2"/>
                </a:solidFill>
                <a:cs typeface="Alexandria" pitchFamily="2" charset="-78"/>
              </a:rPr>
              <a:t>أشكال</a:t>
            </a:r>
            <a:r>
              <a:rPr lang="ar-SA" sz="1400" dirty="0">
                <a:cs typeface="Alexandria" pitchFamily="2" charset="-78"/>
              </a:rPr>
              <a:t> القيادة الفوضوية</a:t>
            </a:r>
            <a:endParaRPr lang="en-US" sz="1400" dirty="0"/>
          </a:p>
        </p:txBody>
      </p:sp>
    </p:spTree>
    <p:extLst>
      <p:ext uri="{BB962C8B-B14F-4D97-AF65-F5344CB8AC3E}">
        <p14:creationId xmlns:p14="http://schemas.microsoft.com/office/powerpoint/2010/main" val="18155218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Google Shape;177;p7">
            <a:extLst>
              <a:ext uri="{FF2B5EF4-FFF2-40B4-BE49-F238E27FC236}">
                <a16:creationId xmlns:a16="http://schemas.microsoft.com/office/drawing/2014/main" id="{8B34A22E-35EB-34D0-62E8-B1E8CDD33E19}"/>
              </a:ext>
            </a:extLst>
          </p:cNvPr>
          <p:cNvSpPr/>
          <p:nvPr/>
        </p:nvSpPr>
        <p:spPr>
          <a:xfrm>
            <a:off x="1086908" y="3914195"/>
            <a:ext cx="9620558" cy="82867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071970" y="4097701"/>
            <a:ext cx="5650434" cy="461665"/>
          </a:xfrm>
          <a:prstGeom prst="rect">
            <a:avLst/>
          </a:prstGeom>
          <a:noFill/>
        </p:spPr>
        <p:txBody>
          <a:bodyPr wrap="square" rtlCol="0">
            <a:spAutoFit/>
          </a:bodyPr>
          <a:lstStyle/>
          <a:p>
            <a:pPr lvl="0" rtl="1"/>
            <a:r>
              <a:rPr lang="ar-SA" sz="2400" b="1" dirty="0">
                <a:cs typeface="Alexandria" pitchFamily="2" charset="-78"/>
              </a:rPr>
              <a:t>ال</a:t>
            </a:r>
            <a:r>
              <a:rPr lang="ar-JO" sz="2400" b="1" dirty="0">
                <a:cs typeface="Alexandria" pitchFamily="2" charset="-78"/>
              </a:rPr>
              <a:t>سلبيات</a:t>
            </a:r>
            <a:r>
              <a:rPr lang="ar-SA" sz="2400" b="1" dirty="0">
                <a:cs typeface="Alexandria" pitchFamily="2" charset="-78"/>
              </a:rPr>
              <a:t> لنمط القيادة الفوضوية </a:t>
            </a:r>
            <a:endParaRPr lang="ar-JO" sz="2400" b="1" dirty="0">
              <a:cs typeface="Alexandria" pitchFamily="2" charset="-78"/>
            </a:endParaRPr>
          </a:p>
        </p:txBody>
      </p:sp>
      <p:grpSp>
        <p:nvGrpSpPr>
          <p:cNvPr id="26" name="Group 25">
            <a:extLst>
              <a:ext uri="{FF2B5EF4-FFF2-40B4-BE49-F238E27FC236}">
                <a16:creationId xmlns:a16="http://schemas.microsoft.com/office/drawing/2014/main" id="{9EA6B309-D112-6294-B41C-A7DFB9BA2FCC}"/>
              </a:ext>
            </a:extLst>
          </p:cNvPr>
          <p:cNvGrpSpPr/>
          <p:nvPr/>
        </p:nvGrpSpPr>
        <p:grpSpPr>
          <a:xfrm>
            <a:off x="3122994" y="1743073"/>
            <a:ext cx="2851791" cy="1581151"/>
            <a:chOff x="3549625" y="1743074"/>
            <a:chExt cx="2851791" cy="1581151"/>
          </a:xfrm>
        </p:grpSpPr>
        <p:pic>
          <p:nvPicPr>
            <p:cNvPr id="9" name="Graphic 8">
              <a:extLst>
                <a:ext uri="{FF2B5EF4-FFF2-40B4-BE49-F238E27FC236}">
                  <a16:creationId xmlns:a16="http://schemas.microsoft.com/office/drawing/2014/main" id="{8440F62A-E836-2882-A26C-6F0C9A3B8010}"/>
                </a:ext>
              </a:extLst>
            </p:cNvPr>
            <p:cNvPicPr>
              <a:picLocks noChangeAspect="1"/>
            </p:cNvPicPr>
            <p:nvPr/>
          </p:nvPicPr>
          <p:blipFill>
            <a:blip r:embed="rId2">
              <a:extLst>
                <a:ext uri="{96DAC541-7B7A-43D3-8B79-37D633B846F1}">
                  <asvg:svgBlip xmlns:asvg="http://schemas.microsoft.com/office/drawing/2016/SVG/main" xmlns="" r:embed="rId5"/>
                </a:ext>
              </a:extLst>
            </a:blip>
            <a:stretch>
              <a:fillRect/>
            </a:stretch>
          </p:blipFill>
          <p:spPr>
            <a:xfrm>
              <a:off x="3549625" y="1743074"/>
              <a:ext cx="2851791" cy="1581151"/>
            </a:xfrm>
            <a:prstGeom prst="rect">
              <a:avLst/>
            </a:prstGeom>
          </p:spPr>
        </p:pic>
        <p:sp>
          <p:nvSpPr>
            <p:cNvPr id="18" name="TextBox 17">
              <a:extLst>
                <a:ext uri="{FF2B5EF4-FFF2-40B4-BE49-F238E27FC236}">
                  <a16:creationId xmlns:a16="http://schemas.microsoft.com/office/drawing/2014/main" id="{4CD3C76B-DA0E-A0E0-71C6-31A27D3EF932}"/>
                </a:ext>
              </a:extLst>
            </p:cNvPr>
            <p:cNvSpPr txBox="1"/>
            <p:nvPr/>
          </p:nvSpPr>
          <p:spPr>
            <a:xfrm>
              <a:off x="4675053" y="2333046"/>
              <a:ext cx="1145346" cy="646331"/>
            </a:xfrm>
            <a:prstGeom prst="rect">
              <a:avLst/>
            </a:prstGeom>
            <a:noFill/>
          </p:spPr>
          <p:txBody>
            <a:bodyPr wrap="square">
              <a:spAutoFit/>
            </a:bodyPr>
            <a:lstStyle/>
            <a:p>
              <a:pPr lvl="0" algn="ctr"/>
              <a:r>
                <a:rPr lang="ar-SA" dirty="0">
                  <a:latin typeface="Alexandria" pitchFamily="2" charset="-78"/>
                  <a:cs typeface="Alexandria" pitchFamily="2" charset="-78"/>
                </a:rPr>
                <a:t>فقدان التعاون</a:t>
              </a:r>
              <a:endParaRPr lang="en-US" dirty="0">
                <a:latin typeface="Alexandria" pitchFamily="2" charset="-78"/>
                <a:cs typeface="Alexandria" pitchFamily="2" charset="-78"/>
              </a:endParaRPr>
            </a:p>
          </p:txBody>
        </p:sp>
      </p:grpSp>
      <p:grpSp>
        <p:nvGrpSpPr>
          <p:cNvPr id="28" name="Group 27">
            <a:extLst>
              <a:ext uri="{FF2B5EF4-FFF2-40B4-BE49-F238E27FC236}">
                <a16:creationId xmlns:a16="http://schemas.microsoft.com/office/drawing/2014/main" id="{4539011A-42DA-4CA9-EF9F-971F2427F6A0}"/>
              </a:ext>
            </a:extLst>
          </p:cNvPr>
          <p:cNvGrpSpPr/>
          <p:nvPr/>
        </p:nvGrpSpPr>
        <p:grpSpPr>
          <a:xfrm>
            <a:off x="6207886" y="1743072"/>
            <a:ext cx="2851791" cy="1581151"/>
            <a:chOff x="6712000" y="1743073"/>
            <a:chExt cx="2851791" cy="1581151"/>
          </a:xfrm>
        </p:grpSpPr>
        <p:pic>
          <p:nvPicPr>
            <p:cNvPr id="14" name="Graphic 13">
              <a:extLst>
                <a:ext uri="{FF2B5EF4-FFF2-40B4-BE49-F238E27FC236}">
                  <a16:creationId xmlns:a16="http://schemas.microsoft.com/office/drawing/2014/main" id="{D8A721FE-05A3-9F6C-4683-B28905AF531F}"/>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6712000" y="1743073"/>
              <a:ext cx="2851791" cy="1581151"/>
            </a:xfrm>
            <a:prstGeom prst="rect">
              <a:avLst/>
            </a:prstGeom>
          </p:spPr>
        </p:pic>
        <p:sp>
          <p:nvSpPr>
            <p:cNvPr id="20" name="TextBox 19">
              <a:extLst>
                <a:ext uri="{FF2B5EF4-FFF2-40B4-BE49-F238E27FC236}">
                  <a16:creationId xmlns:a16="http://schemas.microsoft.com/office/drawing/2014/main" id="{1DCB2D79-F963-B162-4A8B-BFB3B18F3409}"/>
                </a:ext>
              </a:extLst>
            </p:cNvPr>
            <p:cNvSpPr txBox="1"/>
            <p:nvPr/>
          </p:nvSpPr>
          <p:spPr>
            <a:xfrm>
              <a:off x="7375518" y="2338783"/>
              <a:ext cx="1968583" cy="646331"/>
            </a:xfrm>
            <a:prstGeom prst="rect">
              <a:avLst/>
            </a:prstGeom>
            <a:noFill/>
          </p:spPr>
          <p:txBody>
            <a:bodyPr wrap="square">
              <a:spAutoFit/>
            </a:bodyPr>
            <a:lstStyle/>
            <a:p>
              <a:pPr lvl="0" algn="ctr"/>
              <a:r>
                <a:rPr lang="ar-SA" dirty="0">
                  <a:latin typeface="Alexandria" pitchFamily="2" charset="-78"/>
                  <a:cs typeface="Alexandria" pitchFamily="2" charset="-78"/>
                </a:rPr>
                <a:t>الافتقار إل</a:t>
              </a:r>
              <a:r>
                <a:rPr lang="ar-JO" dirty="0">
                  <a:latin typeface="Alexandria" pitchFamily="2" charset="-78"/>
                  <a:cs typeface="Alexandria" pitchFamily="2" charset="-78"/>
                </a:rPr>
                <a:t>ى</a:t>
              </a:r>
              <a:r>
                <a:rPr lang="ar-SA" dirty="0">
                  <a:latin typeface="Alexandria" pitchFamily="2" charset="-78"/>
                  <a:cs typeface="Alexandria" pitchFamily="2" charset="-78"/>
                </a:rPr>
                <a:t> الضبط</a:t>
              </a:r>
              <a:r>
                <a:rPr lang="ar-JO" dirty="0">
                  <a:latin typeface="Alexandria" pitchFamily="2" charset="-78"/>
                  <a:cs typeface="Alexandria" pitchFamily="2" charset="-78"/>
                </a:rPr>
                <a:t> و</a:t>
              </a:r>
              <a:r>
                <a:rPr lang="ar-SA" dirty="0">
                  <a:latin typeface="Alexandria" pitchFamily="2" charset="-78"/>
                  <a:cs typeface="Alexandria" pitchFamily="2" charset="-78"/>
                </a:rPr>
                <a:t>التنظيم</a:t>
              </a:r>
              <a:endParaRPr lang="en-US" dirty="0">
                <a:latin typeface="Alexandria" pitchFamily="2" charset="-78"/>
                <a:cs typeface="Alexandria" pitchFamily="2" charset="-78"/>
              </a:endParaRPr>
            </a:p>
          </p:txBody>
        </p:sp>
      </p:grpSp>
      <p:grpSp>
        <p:nvGrpSpPr>
          <p:cNvPr id="27" name="Group 26">
            <a:extLst>
              <a:ext uri="{FF2B5EF4-FFF2-40B4-BE49-F238E27FC236}">
                <a16:creationId xmlns:a16="http://schemas.microsoft.com/office/drawing/2014/main" id="{3172E04D-2F53-1CC6-92F9-8DAC7DBAE9D7}"/>
              </a:ext>
            </a:extLst>
          </p:cNvPr>
          <p:cNvGrpSpPr/>
          <p:nvPr/>
        </p:nvGrpSpPr>
        <p:grpSpPr>
          <a:xfrm>
            <a:off x="9214896" y="1743073"/>
            <a:ext cx="2851791" cy="1581150"/>
            <a:chOff x="9728225" y="1743075"/>
            <a:chExt cx="2851791" cy="1581150"/>
          </a:xfrm>
        </p:grpSpPr>
        <p:pic>
          <p:nvPicPr>
            <p:cNvPr id="12" name="Graphic 11">
              <a:extLst>
                <a:ext uri="{FF2B5EF4-FFF2-40B4-BE49-F238E27FC236}">
                  <a16:creationId xmlns:a16="http://schemas.microsoft.com/office/drawing/2014/main" id="{7A451651-4548-8500-BD51-4EB1A00C9108}"/>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728225" y="1743075"/>
              <a:ext cx="2851791" cy="1581150"/>
            </a:xfrm>
            <a:prstGeom prst="rect">
              <a:avLst/>
            </a:prstGeom>
          </p:spPr>
        </p:pic>
        <p:sp>
          <p:nvSpPr>
            <p:cNvPr id="22" name="TextBox 21">
              <a:extLst>
                <a:ext uri="{FF2B5EF4-FFF2-40B4-BE49-F238E27FC236}">
                  <a16:creationId xmlns:a16="http://schemas.microsoft.com/office/drawing/2014/main" id="{24D9E9A9-15E4-2EDC-65D2-AF6E8F3DE760}"/>
                </a:ext>
              </a:extLst>
            </p:cNvPr>
            <p:cNvSpPr txBox="1"/>
            <p:nvPr/>
          </p:nvSpPr>
          <p:spPr>
            <a:xfrm>
              <a:off x="10668542" y="2338784"/>
              <a:ext cx="1503387" cy="646331"/>
            </a:xfrm>
            <a:prstGeom prst="rect">
              <a:avLst/>
            </a:prstGeom>
            <a:noFill/>
          </p:spPr>
          <p:txBody>
            <a:bodyPr wrap="square">
              <a:spAutoFit/>
            </a:bodyPr>
            <a:lstStyle/>
            <a:p>
              <a:pPr lvl="0" algn="ctr"/>
              <a:r>
                <a:rPr lang="ar-SA" dirty="0">
                  <a:latin typeface="Alexandria" pitchFamily="2" charset="-78"/>
                  <a:cs typeface="Alexandria" pitchFamily="2" charset="-78"/>
                </a:rPr>
                <a:t> زيادة الروح الفردية</a:t>
              </a:r>
              <a:endParaRPr lang="en-US" dirty="0">
                <a:latin typeface="Alexandria" pitchFamily="2" charset="-78"/>
                <a:cs typeface="Alexandria" pitchFamily="2" charset="-78"/>
              </a:endParaRPr>
            </a:p>
          </p:txBody>
        </p:sp>
      </p:grpSp>
      <p:sp>
        <p:nvSpPr>
          <p:cNvPr id="2" name="Rectangle 1">
            <a:extLst>
              <a:ext uri="{FF2B5EF4-FFF2-40B4-BE49-F238E27FC236}">
                <a16:creationId xmlns:a16="http://schemas.microsoft.com/office/drawing/2014/main" id="{374FF240-28DD-8BFB-B580-AF55DDA77BC8}"/>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2365" y="1560946"/>
            <a:ext cx="2955636" cy="1995054"/>
          </a:xfrm>
          <a:prstGeom prst="rect">
            <a:avLst/>
          </a:prstGeom>
        </p:spPr>
      </p:pic>
    </p:spTree>
    <p:extLst>
      <p:ext uri="{BB962C8B-B14F-4D97-AF65-F5344CB8AC3E}">
        <p14:creationId xmlns:p14="http://schemas.microsoft.com/office/powerpoint/2010/main" val="29325979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520AF73C-7C01-05C1-41AF-B39EF501D2E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7A9B3DE7-67B7-1D37-FE23-85A8B3FB8F39}"/>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74926" y="2261349"/>
            <a:ext cx="10460182" cy="3377399"/>
          </a:xfrm>
          <a:prstGeom prst="rect">
            <a:avLst/>
          </a:prstGeom>
          <a:noFill/>
        </p:spPr>
        <p:txBody>
          <a:bodyPr wrap="square" rtlCol="0">
            <a:spAutoFit/>
          </a:bodyPr>
          <a:lstStyle/>
          <a:p>
            <a:pPr algn="r" rtl="1">
              <a:lnSpc>
                <a:spcPct val="150000"/>
              </a:lnSpc>
            </a:pPr>
            <a:r>
              <a:rPr lang="ar-JO" sz="1600" dirty="0">
                <a:cs typeface="Alexandria" pitchFamily="2" charset="-78"/>
              </a:rPr>
              <a:t>تبرز أهمية النمط القيادي المعتمد في المنظمة من قبل قياداتها من أهمية القائد ووظيفة القيادة، ذلك إن مفهوم القيادة من وجهة النظر المعاصرة تنصرف إل</a:t>
            </a:r>
            <a:r>
              <a:rPr lang="ar-EG" sz="1600" dirty="0">
                <a:cs typeface="Alexandria" pitchFamily="2" charset="-78"/>
              </a:rPr>
              <a:t>ى</a:t>
            </a:r>
            <a:r>
              <a:rPr lang="ar-JO" sz="1600" dirty="0">
                <a:cs typeface="Alexandria" pitchFamily="2" charset="-78"/>
              </a:rPr>
              <a:t> كونها تمثل القدرة عل</a:t>
            </a:r>
            <a:r>
              <a:rPr lang="ar-EG" sz="1600" dirty="0">
                <a:cs typeface="Alexandria" pitchFamily="2" charset="-78"/>
              </a:rPr>
              <a:t>ى</a:t>
            </a:r>
            <a:r>
              <a:rPr lang="ar-JO" sz="1600" dirty="0">
                <a:cs typeface="Alexandria" pitchFamily="2" charset="-78"/>
              </a:rPr>
              <a:t> توضيح الرؤى الإستراتيجية للمنظمة، وكذلك القدرة عل</a:t>
            </a:r>
            <a:r>
              <a:rPr lang="ar-EG" sz="1600" dirty="0">
                <a:cs typeface="Alexandria" pitchFamily="2" charset="-78"/>
              </a:rPr>
              <a:t>ى</a:t>
            </a:r>
            <a:r>
              <a:rPr lang="ar-JO" sz="1600" dirty="0">
                <a:cs typeface="Alexandria" pitchFamily="2" charset="-78"/>
              </a:rPr>
              <a:t> حث الآخرين للأيمان بها واعتمادها وهي بالأساس عملية التأثير عل</a:t>
            </a:r>
            <a:r>
              <a:rPr lang="ar-EG" sz="1600" dirty="0">
                <a:cs typeface="Alexandria" pitchFamily="2" charset="-78"/>
              </a:rPr>
              <a:t>ى</a:t>
            </a:r>
            <a:r>
              <a:rPr lang="ar-JO" sz="1600" dirty="0">
                <a:cs typeface="Alexandria" pitchFamily="2" charset="-78"/>
              </a:rPr>
              <a:t> سلوك المرؤوسين في سبيل تحقيق الأهداف المرغوبة. </a:t>
            </a:r>
          </a:p>
          <a:p>
            <a:pPr algn="r" rtl="1">
              <a:lnSpc>
                <a:spcPct val="150000"/>
              </a:lnSpc>
            </a:pPr>
            <a:r>
              <a:rPr lang="ar-JO" sz="1600" dirty="0">
                <a:cs typeface="Alexandria" pitchFamily="2" charset="-78"/>
              </a:rPr>
              <a:t>بناء عل</a:t>
            </a:r>
            <a:r>
              <a:rPr lang="ar-EG" sz="1600" dirty="0">
                <a:cs typeface="Alexandria" pitchFamily="2" charset="-78"/>
              </a:rPr>
              <a:t>ى</a:t>
            </a:r>
            <a:r>
              <a:rPr lang="ar-JO" sz="1600" dirty="0">
                <a:cs typeface="Alexandria" pitchFamily="2" charset="-78"/>
              </a:rPr>
              <a:t> ذلك فأن مدى تحقيق رؤية المنظمة وأهدافها بالأساس مبنيان على الطريقة التي يعتمدها قائد تلك المنظمة في تعامله أو أسلوبه مع المرؤوسين من حوله وفي طريقة معالجاته للمواقف المختلفة التي تمر بها المنظمة.</a:t>
            </a:r>
          </a:p>
          <a:p>
            <a:pPr algn="r" rtl="1">
              <a:lnSpc>
                <a:spcPct val="150000"/>
              </a:lnSpc>
            </a:pPr>
            <a:r>
              <a:rPr lang="ar-JO" sz="1600" dirty="0">
                <a:cs typeface="Alexandria" pitchFamily="2" charset="-78"/>
              </a:rPr>
              <a:t> كما وتتضح أهمية النمط القيادي من خلال كونها العامل الأهم في التأثير على تقدم العمل والإبداع في المنظمة لا سميا عندما يصبح العمل بفاعلية له الدور الأكبر في ذلك.</a:t>
            </a:r>
            <a:endParaRPr lang="en-US" sz="1600" dirty="0"/>
          </a:p>
        </p:txBody>
      </p:sp>
      <p:sp>
        <p:nvSpPr>
          <p:cNvPr id="7" name="TextBox 6">
            <a:extLst>
              <a:ext uri="{FF2B5EF4-FFF2-40B4-BE49-F238E27FC236}">
                <a16:creationId xmlns:a16="http://schemas.microsoft.com/office/drawing/2014/main" id="{6714B51C-FB5D-4644-0563-50AB9F5D961C}"/>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E7E7933C-93C6-3D76-AAFC-FA59ECDF1F7D}"/>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أهمیة النمط القیادي وتأثیراته</a:t>
            </a:r>
          </a:p>
        </p:txBody>
      </p:sp>
      <p:sp>
        <p:nvSpPr>
          <p:cNvPr id="2" name="Rectangle 1">
            <a:extLst>
              <a:ext uri="{FF2B5EF4-FFF2-40B4-BE49-F238E27FC236}">
                <a16:creationId xmlns:a16="http://schemas.microsoft.com/office/drawing/2014/main" id="{3EFDE1C6-6099-E6DF-CF31-02085124885F}"/>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002960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1A0BBAE8-14BD-6A52-9623-634BC59197D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EF64CA1F-1ED2-5A8C-9070-D299E031DEB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0756" y="2164752"/>
            <a:ext cx="10356273" cy="3374706"/>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تعرف القيادة المدرسية على أنها مقدرة مدير المدرسة على التأثير في سلوك العاملين في المدرسة، وفي مقدمتهم المعلمون للعمل برغبة من أجل تحقيق أهداف المدرسة. </a:t>
            </a:r>
            <a:endParaRPr lang="ar-EG"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ويقوم على القيادة المدرسية قائد تربوي تجاوز مرحلة الإدارة المدرسية التي تعنى بتسيير شؤون المؤسسة التربوية تسييراً روتينيا، إلى التأثير السحري في العاملين معه في المدرسة، بما يوفر لهم من فرص الإبداع والتطوير، وبالتالي تحقيق أهداف مدرستهم على الوجه الأكمل. </a:t>
            </a:r>
            <a:endParaRPr lang="ar-EG" sz="1600" dirty="0">
              <a:latin typeface="Alexandria" pitchFamily="2" charset="-78"/>
              <a:cs typeface="Alexandria" pitchFamily="2" charset="-78"/>
            </a:endParaRPr>
          </a:p>
          <a:p>
            <a:pPr algn="just" rtl="1">
              <a:lnSpc>
                <a:spcPct val="150000"/>
              </a:lnSpc>
            </a:pPr>
            <a:endParaRPr lang="ar-JO"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وعليه، فإن نجاح المدرسة في تحقيق أهدافها يتوقف على قدرات القائد المدرسي التربوي، وخصائصه وإمكاناته في توجيه العمل، ورعاية العاملين معه، وتقديم العون والمساعدة لهم. </a:t>
            </a: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8E5FA147-F723-9F6D-3C03-96E091CAB17C}"/>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5" name="TextBox 4">
            <a:extLst>
              <a:ext uri="{FF2B5EF4-FFF2-40B4-BE49-F238E27FC236}">
                <a16:creationId xmlns:a16="http://schemas.microsoft.com/office/drawing/2014/main" id="{C1589BDE-9B09-856E-A378-3253FC82CCD1}"/>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3" name="Rectangle 2">
            <a:extLst>
              <a:ext uri="{FF2B5EF4-FFF2-40B4-BE49-F238E27FC236}">
                <a16:creationId xmlns:a16="http://schemas.microsoft.com/office/drawing/2014/main" id="{44CEAF2A-9758-8618-B95E-18AA0E85D6C9}"/>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325832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51EC961-6DD0-801E-6B00-E0D1BA20212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41DC6838-72DC-EE8F-A7DD-FA94A8723CC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D22C3494-C1B0-3C15-E9BD-A87E0DFD9120}"/>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B9C627EB-978F-302D-9204-E0D68F56EC2C}"/>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00756" y="2282637"/>
            <a:ext cx="10356273" cy="3057825"/>
          </a:xfrm>
          <a:prstGeom prst="rect">
            <a:avLst/>
          </a:prstGeom>
          <a:noFill/>
        </p:spPr>
        <p:txBody>
          <a:bodyPr wrap="square" rtlCol="0">
            <a:spAutoFit/>
          </a:bodyPr>
          <a:lstStyle/>
          <a:p>
            <a:pPr algn="just" rtl="1">
              <a:lnSpc>
                <a:spcPct val="150000"/>
              </a:lnSpc>
            </a:pPr>
            <a:r>
              <a:rPr lang="ar-SA" dirty="0">
                <a:latin typeface="Alexandria" pitchFamily="2" charset="-78"/>
                <a:cs typeface="Alexandria" pitchFamily="2" charset="-78"/>
              </a:rPr>
              <a:t>تتضح لنا أهمية وظيفة القيادة المدرسية تلك الوظيفة التي </a:t>
            </a:r>
            <a:r>
              <a:rPr lang="ar-JO" dirty="0">
                <a:latin typeface="Alexandria" pitchFamily="2" charset="-78"/>
                <a:cs typeface="Alexandria" pitchFamily="2" charset="-78"/>
              </a:rPr>
              <a:t>تفرض</a:t>
            </a:r>
            <a:r>
              <a:rPr lang="ar-SA" dirty="0">
                <a:latin typeface="Alexandria" pitchFamily="2" charset="-78"/>
                <a:cs typeface="Alexandria" pitchFamily="2" charset="-78"/>
              </a:rPr>
              <a:t> على كل مدير مدرسة، أن يتطور بفكره وسلوكه إلى أن يبلغ مرتب</a:t>
            </a:r>
            <a:r>
              <a:rPr lang="ar-JO" dirty="0">
                <a:latin typeface="Alexandria" pitchFamily="2" charset="-78"/>
                <a:cs typeface="Alexandria" pitchFamily="2" charset="-78"/>
              </a:rPr>
              <a:t>ة</a:t>
            </a:r>
            <a:r>
              <a:rPr lang="ar-SA" dirty="0">
                <a:latin typeface="Alexandria" pitchFamily="2" charset="-78"/>
                <a:cs typeface="Alexandria" pitchFamily="2" charset="-78"/>
              </a:rPr>
              <a:t> القائد الذي يأخذ على عاتقه الرقي بمدرسته وتجويد أدائها. </a:t>
            </a:r>
            <a:endParaRPr lang="ar-EG" dirty="0">
              <a:latin typeface="Alexandria" pitchFamily="2" charset="-78"/>
              <a:cs typeface="Alexandria" pitchFamily="2" charset="-78"/>
            </a:endParaRPr>
          </a:p>
          <a:p>
            <a:pPr algn="just" rtl="1">
              <a:lnSpc>
                <a:spcPct val="200000"/>
              </a:lnSpc>
            </a:pPr>
            <a:endParaRPr lang="ar-JO" dirty="0">
              <a:latin typeface="Alexandria" pitchFamily="2" charset="-78"/>
              <a:cs typeface="Alexandria" pitchFamily="2" charset="-78"/>
            </a:endParaRPr>
          </a:p>
          <a:p>
            <a:pPr algn="just" rtl="1">
              <a:lnSpc>
                <a:spcPct val="200000"/>
              </a:lnSpc>
            </a:pPr>
            <a:r>
              <a:rPr lang="ar-SA" dirty="0">
                <a:latin typeface="Alexandria" pitchFamily="2" charset="-78"/>
                <a:cs typeface="Alexandria" pitchFamily="2" charset="-78"/>
              </a:rPr>
              <a:t>ذلك أن الناظر إلى حال كثير من المدارس المتميزة، وفي مختلف أقطار العالم، يجد أن أحد الأسباب الرئيسة وراء تقدمها هو وظيفة القيادة المدرسية. أما المدارس المتهالكة والفاشلة، فإنها لم تصل إلى مستوى الفشل إلا لافتقادها لهذه القيادة المدرسية الفاعلة. </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3F2AE2BB-D93A-8CF0-CD0B-073982F5DB5F}"/>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044781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209A81F-3F7B-8F53-45E7-597D2956EB7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F20F53A-299D-F9D2-0090-A92D16AC15E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F12D02D6-D740-304C-2402-E1242088CE0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E8682D60-3BBF-1A10-675E-E39D505CC59C}"/>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277396" y="2244223"/>
            <a:ext cx="10457712" cy="3369449"/>
          </a:xfrm>
          <a:prstGeom prst="rect">
            <a:avLst/>
          </a:prstGeom>
          <a:noFill/>
        </p:spPr>
        <p:txBody>
          <a:bodyPr wrap="square" rtlCol="0">
            <a:spAutoFit/>
          </a:bodyPr>
          <a:lstStyle/>
          <a:p>
            <a:pPr algn="just" rtl="1">
              <a:lnSpc>
                <a:spcPct val="150000"/>
              </a:lnSpc>
            </a:pPr>
            <a:r>
              <a:rPr lang="ar-SA" dirty="0">
                <a:latin typeface="Alexandria" pitchFamily="2" charset="-78"/>
                <a:cs typeface="Alexandria" pitchFamily="2" charset="-78"/>
              </a:rPr>
              <a:t>لقد أجمع باحثو الإدارة التربوية ومنظرو القيادة التربوية، وممارسوها على حد سواء، على هذه الحقيقة التي لم تعد بحاجة إلى برهان؛ ألا وهي دور القيادة المدرسية في زيادة كفاءة المدرسة، وتحسين فاعلية أداءها وتجويد عملياتها. </a:t>
            </a:r>
            <a:endParaRPr lang="ar-EG" dirty="0">
              <a:latin typeface="Alexandria" pitchFamily="2" charset="-78"/>
              <a:cs typeface="Alexandria" pitchFamily="2" charset="-78"/>
            </a:endParaRPr>
          </a:p>
          <a:p>
            <a:pPr algn="just" rtl="1">
              <a:lnSpc>
                <a:spcPct val="150000"/>
              </a:lnSpc>
            </a:pPr>
            <a:endParaRPr lang="ar-JO"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وكان للتطورات المتلاحقة في علم القيادة المدرسية، وكان لتطبيق مفاهيم هذه القيادة المدرسية الأثر الفعال في رفع أداء المدرسة. ومن هنا فليس غريباً أن كثيراً من الدول قد اتجهت إلى تطوير التعليم وتحديثه عن طريق التفكير في إيجاد قيادات مدرسية فاعلة ومدربة تدريباً يتناسب ومتطلبات العصر، ويتناغم مع التطورات التكنولوجية والاجتماعية التي يشهدها العالم اليوم. </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440C36AA-BC68-7245-3886-406D6A255CF7}"/>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635732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209A81F-3F7B-8F53-45E7-597D2956EB7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F20F53A-299D-F9D2-0090-A92D16AC15E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F12D02D6-D740-304C-2402-E1242088CE0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E8682D60-3BBF-1A10-675E-E39D505CC59C}"/>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3" name="مستطيل 6">
            <a:extLst>
              <a:ext uri="{FF2B5EF4-FFF2-40B4-BE49-F238E27FC236}">
                <a16:creationId xmlns:a16="http://schemas.microsoft.com/office/drawing/2014/main" id="{AFFEF1E3-86E1-64F4-0CA6-D6A2128DA4F3}"/>
              </a:ext>
            </a:extLst>
          </p:cNvPr>
          <p:cNvSpPr/>
          <p:nvPr/>
        </p:nvSpPr>
        <p:spPr>
          <a:xfrm>
            <a:off x="939255" y="2074077"/>
            <a:ext cx="10795853" cy="3788025"/>
          </a:xfrm>
          <a:prstGeom prst="rect">
            <a:avLst/>
          </a:prstGeom>
          <a:noFill/>
        </p:spPr>
        <p:txBody>
          <a:bodyPr wrap="square">
            <a:spAutoFit/>
          </a:bodyPr>
          <a:lstStyle/>
          <a:p>
            <a:pPr algn="just" rtl="1">
              <a:lnSpc>
                <a:spcPct val="150000"/>
              </a:lnSpc>
            </a:pPr>
            <a:r>
              <a:rPr lang="ar-SA" dirty="0">
                <a:cs typeface="Alexandria" pitchFamily="2" charset="-78"/>
              </a:rPr>
              <a:t>وقد عمدت الأنظمة التربوية المتقدمة إلى التأكيد على ضرورة توافر مواصفات وقدرات أساسية لدى مدير المدرسة من حيث هو القائد التربوي في مدرسته، وهي استجابة موضوعية لمقتضيات العصر، لكي يستطيع القائد التربوي أن يمارس دوره القيادي في التأثير في الآخرين، وتوحيد جهودهم وحشد طاقاتهم واستثمارها من أجل تحقيق الأهداف التربوية في المدرسة. </a:t>
            </a:r>
            <a:endParaRPr lang="ar-EG" dirty="0">
              <a:cs typeface="Alexandria" pitchFamily="2" charset="-78"/>
            </a:endParaRPr>
          </a:p>
          <a:p>
            <a:pPr algn="just" rtl="1">
              <a:lnSpc>
                <a:spcPct val="150000"/>
              </a:lnSpc>
            </a:pPr>
            <a:endParaRPr lang="ar-JO" dirty="0">
              <a:cs typeface="Alexandria" pitchFamily="2" charset="-78"/>
            </a:endParaRPr>
          </a:p>
          <a:p>
            <a:pPr algn="just" rtl="1">
              <a:lnSpc>
                <a:spcPct val="150000"/>
              </a:lnSpc>
            </a:pPr>
            <a:r>
              <a:rPr lang="ar-SA" dirty="0">
                <a:cs typeface="Alexandria" pitchFamily="2" charset="-78"/>
              </a:rPr>
              <a:t>وعليه، فلم تعد مهمة القائد التربوي في الإدارة المدرسية الحديثة تقليدية وروتينية، بل أصبح القائد التربوي المدرسي حجر الرحى في تحسين العملية التربوية وتطويرها على أن نجاح القائد التربوي المدرسي في تحقيق أهداف مدرسته يتوقف على عدة عوامل وفي مقدمتها ما يتمتع به هذا القائد التربوي من قدرات إمكانية أداء العمل)، ومهارات إدارية وقيادية (أداء العمل بسرعة ودقة). </a:t>
            </a:r>
            <a:endParaRPr lang="en-US" dirty="0"/>
          </a:p>
        </p:txBody>
      </p:sp>
      <p:sp>
        <p:nvSpPr>
          <p:cNvPr id="4" name="Rectangle 3">
            <a:extLst>
              <a:ext uri="{FF2B5EF4-FFF2-40B4-BE49-F238E27FC236}">
                <a16:creationId xmlns:a16="http://schemas.microsoft.com/office/drawing/2014/main" id="{BAB7BB2A-9A16-7E30-23F7-D139152DE2A4}"/>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40613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209A81F-3F7B-8F53-45E7-597D2956EB75}"/>
              </a:ext>
            </a:extLst>
          </p:cNvPr>
          <p:cNvSpPr/>
          <p:nvPr/>
        </p:nvSpPr>
        <p:spPr>
          <a:xfrm>
            <a:off x="209242" y="1642590"/>
            <a:ext cx="4128422" cy="49202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F20F53A-299D-F9D2-0090-A92D16AC15E5}"/>
              </a:ext>
            </a:extLst>
          </p:cNvPr>
          <p:cNvSpPr/>
          <p:nvPr/>
        </p:nvSpPr>
        <p:spPr>
          <a:xfrm>
            <a:off x="371475" y="1885612"/>
            <a:ext cx="11685258" cy="448270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F12D02D6-D740-304C-2402-E1242088CE0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E8682D60-3BBF-1A10-675E-E39D505CC59C}"/>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4" name="TextBox 3">
            <a:extLst>
              <a:ext uri="{FF2B5EF4-FFF2-40B4-BE49-F238E27FC236}">
                <a16:creationId xmlns:a16="http://schemas.microsoft.com/office/drawing/2014/main" id="{BF68854A-7F71-D09B-E19F-043E75659F8A}"/>
              </a:ext>
            </a:extLst>
          </p:cNvPr>
          <p:cNvSpPr txBox="1"/>
          <p:nvPr/>
        </p:nvSpPr>
        <p:spPr>
          <a:xfrm>
            <a:off x="4585314" y="1224040"/>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أدوار مدير المدرسة الفعال</a:t>
            </a:r>
          </a:p>
        </p:txBody>
      </p:sp>
      <p:sp>
        <p:nvSpPr>
          <p:cNvPr id="5" name="مستطيل 2"/>
          <p:cNvSpPr/>
          <p:nvPr/>
        </p:nvSpPr>
        <p:spPr>
          <a:xfrm>
            <a:off x="475942" y="2028487"/>
            <a:ext cx="11430885" cy="4113370"/>
          </a:xfrm>
          <a:prstGeom prst="rect">
            <a:avLst/>
          </a:prstGeom>
          <a:noFill/>
        </p:spPr>
        <p:txBody>
          <a:bodyPr wrap="square">
            <a:spAutoFit/>
          </a:bodyPr>
          <a:lstStyle/>
          <a:p>
            <a:pPr algn="just" rtl="1">
              <a:lnSpc>
                <a:spcPct val="150000"/>
              </a:lnSpc>
            </a:pPr>
            <a:r>
              <a:rPr lang="ar-SA" sz="1600" dirty="0">
                <a:latin typeface="Alexandria" pitchFamily="2" charset="-78"/>
                <a:cs typeface="Alexandria" pitchFamily="2" charset="-78"/>
              </a:rPr>
              <a:t>ما تزال البشرية، ومنذ مطلع تسعينيات القرن العشرين، تشهد جملة من التغيرات الاقتصادية والمخترعات التكنولوجية والتحولات الاجتماعية التي كان من أبرز معالمها الكثرة والسرعة. وقد انعكست هذه التغيرات على المدرسة، فأثرت على أهدافها ومنهاجها وأساليب التعليم فيها، زيادة على مدخلاتها المختلفة. ولم يكن مدير المدرسة بمنأى عن هذه التحولات، إذ طرأ تغير ملحوظ على أدوار مدير المدرسة ومسؤولياته، بحيث أصبحت هذه الأدوار تشمل ما يلي:</a:t>
            </a:r>
            <a:endParaRPr lang="ar-JO"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 </a:t>
            </a:r>
            <a:r>
              <a:rPr lang="ar-SA" sz="1600" b="1" dirty="0">
                <a:latin typeface="Alexandria" pitchFamily="2" charset="-78"/>
                <a:cs typeface="Alexandria" pitchFamily="2" charset="-78"/>
              </a:rPr>
              <a:t>الدور الإداري التنفيذي</a:t>
            </a:r>
            <a:r>
              <a:rPr lang="ar-JO" sz="1600" b="1" dirty="0">
                <a:latin typeface="Alexandria" pitchFamily="2" charset="-78"/>
                <a:cs typeface="Alexandria" pitchFamily="2" charset="-78"/>
              </a:rPr>
              <a:t>:</a:t>
            </a:r>
            <a:r>
              <a:rPr lang="ar-SA" sz="1600" b="1" dirty="0">
                <a:latin typeface="Alexandria" pitchFamily="2" charset="-78"/>
                <a:cs typeface="Alexandria" pitchFamily="2" charset="-78"/>
              </a:rPr>
              <a:t> </a:t>
            </a:r>
            <a:r>
              <a:rPr lang="ar-SA" sz="1600" dirty="0">
                <a:latin typeface="Alexandria" pitchFamily="2" charset="-78"/>
                <a:cs typeface="Alexandria" pitchFamily="2" charset="-78"/>
              </a:rPr>
              <a:t>مدير تنفيذي ويتضمن هذا الدور توفير الظروف المادية والعناصر البشرية اللازمة لتسيير العملية التربوية كتوفير الأثاث والكتب ومتابعة التأخر والغياب والمحافظة على سلامة المبنى المدرسي وغير ذلك.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b="1" dirty="0">
                <a:latin typeface="Alexandria" pitchFamily="2" charset="-78"/>
                <a:cs typeface="Alexandria" pitchFamily="2" charset="-78"/>
              </a:rPr>
              <a:t>الدور الفني الإشرافي </a:t>
            </a:r>
            <a:r>
              <a:rPr lang="ar-JO" sz="1600" b="1" dirty="0">
                <a:latin typeface="Alexandria" pitchFamily="2" charset="-78"/>
                <a:cs typeface="Alexandria" pitchFamily="2" charset="-78"/>
              </a:rPr>
              <a:t>(</a:t>
            </a:r>
            <a:r>
              <a:rPr lang="ar-SA" sz="1600" dirty="0">
                <a:latin typeface="Alexandria" pitchFamily="2" charset="-78"/>
                <a:cs typeface="Alexandria" pitchFamily="2" charset="-78"/>
              </a:rPr>
              <a:t>مشرف تربوي مقيم): ويتضمن هذا الدور قيادة عملية التجديد والتطوير للعملية التربوية في مدرسته، وحفز المعلمين وتشجيعهم على الخلق والابتكار، وتوفير فرص النمو المهني لهم، وتحسين ممارساتهم التعليمية.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a:t>
            </a:r>
            <a:r>
              <a:rPr lang="ar-SA" sz="1600" b="1" dirty="0">
                <a:latin typeface="Alexandria" pitchFamily="2" charset="-78"/>
                <a:cs typeface="Alexandria" pitchFamily="2" charset="-78"/>
              </a:rPr>
              <a:t>الدور الاجتماعي </a:t>
            </a:r>
            <a:r>
              <a:rPr lang="ar-SA" sz="1600" dirty="0">
                <a:latin typeface="Alexandria" pitchFamily="2" charset="-78"/>
                <a:cs typeface="Alexandria" pitchFamily="2" charset="-78"/>
              </a:rPr>
              <a:t>(ربط المدرسة بالمجتمع المحلي) ويتضمن هذا الدور إيجاد علاقة بين المدرسة والمنزل، مما يفتح مجالاً للتعاون بين المعلمين والآباء من جهة، وربط المدرسة بقادة المجتمع المحلي ومؤسساته المختلفة بحثاً </a:t>
            </a:r>
            <a:r>
              <a:rPr lang="ar-JO" sz="1600" dirty="0">
                <a:latin typeface="Alexandria" pitchFamily="2" charset="-78"/>
                <a:cs typeface="Alexandria" pitchFamily="2" charset="-78"/>
              </a:rPr>
              <a:t>عن تأثير </a:t>
            </a:r>
            <a:r>
              <a:rPr lang="ar-SA" sz="1600" dirty="0">
                <a:latin typeface="Alexandria" pitchFamily="2" charset="-78"/>
                <a:cs typeface="Alexandria" pitchFamily="2" charset="-78"/>
              </a:rPr>
              <a:t>متبادل بين المدرسة وهذا المجتمع المحلي من جهة أخرى</a:t>
            </a:r>
            <a:r>
              <a:rPr lang="ar-JO" sz="1600" dirty="0">
                <a:latin typeface="Alexandria" pitchFamily="2" charset="-78"/>
                <a:cs typeface="Alexandria" pitchFamily="2" charset="-78"/>
              </a:rPr>
              <a:t>.</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3C457E11-E9B2-2353-35F8-96EB5546F162}"/>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231180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209A81F-3F7B-8F53-45E7-597D2956EB7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F20F53A-299D-F9D2-0090-A92D16AC15E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F12D02D6-D740-304C-2402-E1242088CE0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E8682D60-3BBF-1A10-675E-E39D505CC59C}"/>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4" name="TextBox 3">
            <a:extLst>
              <a:ext uri="{FF2B5EF4-FFF2-40B4-BE49-F238E27FC236}">
                <a16:creationId xmlns:a16="http://schemas.microsoft.com/office/drawing/2014/main" id="{8AD78619-EBC7-7571-F4C5-16EDBFCCB93E}"/>
              </a:ext>
            </a:extLst>
          </p:cNvPr>
          <p:cNvSpPr txBox="1"/>
          <p:nvPr/>
        </p:nvSpPr>
        <p:spPr>
          <a:xfrm>
            <a:off x="4585314" y="1224040"/>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أدوار مدير المدرسة الفعال</a:t>
            </a:r>
          </a:p>
        </p:txBody>
      </p:sp>
      <p:sp>
        <p:nvSpPr>
          <p:cNvPr id="5" name="مستطيل 2"/>
          <p:cNvSpPr/>
          <p:nvPr/>
        </p:nvSpPr>
        <p:spPr>
          <a:xfrm>
            <a:off x="5242881" y="2543788"/>
            <a:ext cx="6492227" cy="3008068"/>
          </a:xfrm>
          <a:prstGeom prst="rect">
            <a:avLst/>
          </a:prstGeom>
          <a:noFill/>
          <a:ln>
            <a:noFill/>
          </a:ln>
        </p:spPr>
        <p:txBody>
          <a:bodyPr wrap="square">
            <a:spAutoFit/>
          </a:bodyPr>
          <a:lstStyle/>
          <a:p>
            <a:pPr marL="457200" indent="-457200" algn="r" rtl="1">
              <a:lnSpc>
                <a:spcPct val="150000"/>
              </a:lnSpc>
              <a:buFont typeface="Wingdings" panose="05000000000000000000" pitchFamily="2" charset="2"/>
              <a:buChar char="Ø"/>
            </a:pPr>
            <a:r>
              <a:rPr lang="ar-SA" sz="1600" dirty="0">
                <a:cs typeface="Alexandria" pitchFamily="2" charset="-78"/>
              </a:rPr>
              <a:t>الرغبة في جعل مدرسته ذات سمعة وشهرة عاليتين. </a:t>
            </a:r>
            <a:endParaRPr lang="en-US" sz="1600" dirty="0"/>
          </a:p>
          <a:p>
            <a:pPr marL="457200" indent="-457200" algn="r" rtl="1">
              <a:lnSpc>
                <a:spcPct val="150000"/>
              </a:lnSpc>
              <a:buFont typeface="Wingdings" panose="05000000000000000000" pitchFamily="2" charset="2"/>
              <a:buChar char="Ø"/>
            </a:pPr>
            <a:r>
              <a:rPr lang="ar-SA" sz="1600" dirty="0">
                <a:cs typeface="Alexandria" pitchFamily="2" charset="-78"/>
              </a:rPr>
              <a:t>السرعة في طرح المبادرات والأفكار الجديدة. </a:t>
            </a:r>
            <a:endParaRPr lang="en-US" sz="1600" dirty="0"/>
          </a:p>
          <a:p>
            <a:pPr marL="457200" indent="-457200" algn="r" rtl="1">
              <a:lnSpc>
                <a:spcPct val="150000"/>
              </a:lnSpc>
              <a:buFont typeface="Wingdings" panose="05000000000000000000" pitchFamily="2" charset="2"/>
              <a:buChar char="Ø"/>
            </a:pPr>
            <a:r>
              <a:rPr lang="ar-SA" sz="1600" dirty="0">
                <a:cs typeface="Alexandria" pitchFamily="2" charset="-78"/>
              </a:rPr>
              <a:t> المعرفة الواسعة في مجال التعليم واستراتيجياته المختلفة والإدارة الصفية الفعالة. </a:t>
            </a:r>
            <a:endParaRPr lang="en-US" sz="1600" dirty="0"/>
          </a:p>
          <a:p>
            <a:pPr marL="457200" indent="-457200" algn="r" rtl="1">
              <a:lnSpc>
                <a:spcPct val="150000"/>
              </a:lnSpc>
              <a:buFont typeface="Wingdings" panose="05000000000000000000" pitchFamily="2" charset="2"/>
              <a:buChar char="Ø"/>
            </a:pPr>
            <a:r>
              <a:rPr lang="ar-SA" sz="1600" dirty="0">
                <a:cs typeface="Alexandria" pitchFamily="2" charset="-78"/>
              </a:rPr>
              <a:t> الجرأة والأمن النفسي وعدم الخوف مما يشجع على الاحتكاك مع أي شخص ومحاورته وتجريب أي فكرة تربوية جديدة تبدو مفيدة.</a:t>
            </a:r>
            <a:endParaRPr lang="en-US" sz="1600" dirty="0"/>
          </a:p>
          <a:p>
            <a:pPr marL="457200" indent="-457200" algn="r" rtl="1">
              <a:lnSpc>
                <a:spcPct val="150000"/>
              </a:lnSpc>
              <a:buFont typeface="Wingdings" panose="05000000000000000000" pitchFamily="2" charset="2"/>
              <a:buChar char="Ø"/>
            </a:pPr>
            <a:r>
              <a:rPr lang="ar-SA" sz="1600" dirty="0">
                <a:cs typeface="Alexandria" pitchFamily="2" charset="-78"/>
              </a:rPr>
              <a:t> القدرة على التعامل مع الأحداث والمستجدات وأقلمة المعلمين والطلبة للظروف الجديدة.</a:t>
            </a:r>
            <a:endParaRPr lang="en-US" sz="1600" dirty="0"/>
          </a:p>
        </p:txBody>
      </p:sp>
      <p:pic>
        <p:nvPicPr>
          <p:cNvPr id="10" name="Picture 9" descr="A cartoon character in a room with desks and tables&#10;&#10;Description automatically generated">
            <a:extLst>
              <a:ext uri="{FF2B5EF4-FFF2-40B4-BE49-F238E27FC236}">
                <a16:creationId xmlns:a16="http://schemas.microsoft.com/office/drawing/2014/main" id="{5695FC52-3CEE-776E-F9AA-A3836547B14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61756" y="2305663"/>
            <a:ext cx="3328297" cy="3328297"/>
          </a:xfrm>
          <a:prstGeom prst="rect">
            <a:avLst/>
          </a:prstGeom>
        </p:spPr>
      </p:pic>
      <p:sp>
        <p:nvSpPr>
          <p:cNvPr id="12" name="TextBox 11">
            <a:extLst>
              <a:ext uri="{FF2B5EF4-FFF2-40B4-BE49-F238E27FC236}">
                <a16:creationId xmlns:a16="http://schemas.microsoft.com/office/drawing/2014/main" id="{2E9930B5-E1F4-1891-EE3D-F25C100C46F8}"/>
              </a:ext>
            </a:extLst>
          </p:cNvPr>
          <p:cNvSpPr txBox="1"/>
          <p:nvPr/>
        </p:nvSpPr>
        <p:spPr>
          <a:xfrm>
            <a:off x="5194947" y="2081157"/>
            <a:ext cx="6096000" cy="422680"/>
          </a:xfrm>
          <a:prstGeom prst="rect">
            <a:avLst/>
          </a:prstGeom>
          <a:noFill/>
        </p:spPr>
        <p:txBody>
          <a:bodyPr wrap="square">
            <a:spAutoFit/>
          </a:bodyPr>
          <a:lstStyle/>
          <a:p>
            <a:pPr algn="r" rtl="1">
              <a:lnSpc>
                <a:spcPct val="150000"/>
              </a:lnSpc>
            </a:pPr>
            <a:r>
              <a:rPr lang="ar-JO" sz="1600" b="1" dirty="0">
                <a:solidFill>
                  <a:schemeClr val="accent2"/>
                </a:solidFill>
                <a:cs typeface="Alexandria" pitchFamily="2" charset="-78"/>
              </a:rPr>
              <a:t>إ</a:t>
            </a:r>
            <a:r>
              <a:rPr lang="ar-SA" sz="1600" b="1" dirty="0">
                <a:solidFill>
                  <a:schemeClr val="accent2"/>
                </a:solidFill>
                <a:cs typeface="Alexandria" pitchFamily="2" charset="-78"/>
              </a:rPr>
              <a:t>ن مدير المدرسة الفعال يمتاز بما يلي: </a:t>
            </a:r>
            <a:endParaRPr lang="en-US" sz="1600" b="1" dirty="0">
              <a:solidFill>
                <a:schemeClr val="accent2"/>
              </a:solidFill>
            </a:endParaRPr>
          </a:p>
        </p:txBody>
      </p:sp>
      <p:sp>
        <p:nvSpPr>
          <p:cNvPr id="3" name="Rectangle 2">
            <a:extLst>
              <a:ext uri="{FF2B5EF4-FFF2-40B4-BE49-F238E27FC236}">
                <a16:creationId xmlns:a16="http://schemas.microsoft.com/office/drawing/2014/main" id="{11D06EC8-FF8D-82FF-81AE-5D53DAB00E40}"/>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414181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F12D02D6-D740-304C-2402-E1242088CE0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8" name="TextBox 7">
            <a:extLst>
              <a:ext uri="{FF2B5EF4-FFF2-40B4-BE49-F238E27FC236}">
                <a16:creationId xmlns:a16="http://schemas.microsoft.com/office/drawing/2014/main" id="{E8682D60-3BBF-1A10-675E-E39D505CC59C}"/>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4" name="TextBox 3">
            <a:extLst>
              <a:ext uri="{FF2B5EF4-FFF2-40B4-BE49-F238E27FC236}">
                <a16:creationId xmlns:a16="http://schemas.microsoft.com/office/drawing/2014/main" id="{8AD78619-EBC7-7571-F4C5-16EDBFCCB93E}"/>
              </a:ext>
            </a:extLst>
          </p:cNvPr>
          <p:cNvSpPr txBox="1"/>
          <p:nvPr/>
        </p:nvSpPr>
        <p:spPr>
          <a:xfrm>
            <a:off x="2105025" y="1224040"/>
            <a:ext cx="8696325"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العوامل التي تسهم في رفع تحصيل الطلبة وتحقيق أهداف المدرسة ولا تتعلق بالقائد المدرسي</a:t>
            </a:r>
          </a:p>
        </p:txBody>
      </p:sp>
      <p:graphicFrame>
        <p:nvGraphicFramePr>
          <p:cNvPr id="3" name="Diagram 2">
            <a:extLst>
              <a:ext uri="{FF2B5EF4-FFF2-40B4-BE49-F238E27FC236}">
                <a16:creationId xmlns:a16="http://schemas.microsoft.com/office/drawing/2014/main" id="{CA503FC9-6EFE-CBB3-1011-CC9DFF7C4801}"/>
              </a:ext>
            </a:extLst>
          </p:cNvPr>
          <p:cNvGraphicFramePr/>
          <p:nvPr>
            <p:extLst>
              <p:ext uri="{D42A27DB-BD31-4B8C-83A1-F6EECF244321}">
                <p14:modId xmlns:p14="http://schemas.microsoft.com/office/powerpoint/2010/main" val="225584534"/>
              </p:ext>
            </p:extLst>
          </p:nvPr>
        </p:nvGraphicFramePr>
        <p:xfrm>
          <a:off x="485775" y="1579667"/>
          <a:ext cx="4362450" cy="36986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Diagram 8">
            <a:extLst>
              <a:ext uri="{FF2B5EF4-FFF2-40B4-BE49-F238E27FC236}">
                <a16:creationId xmlns:a16="http://schemas.microsoft.com/office/drawing/2014/main" id="{A17642C3-D1D5-47C9-9065-6AFC5357E31E}"/>
              </a:ext>
            </a:extLst>
          </p:cNvPr>
          <p:cNvGraphicFramePr/>
          <p:nvPr>
            <p:extLst>
              <p:ext uri="{D42A27DB-BD31-4B8C-83A1-F6EECF244321}">
                <p14:modId xmlns:p14="http://schemas.microsoft.com/office/powerpoint/2010/main" val="1979884558"/>
              </p:ext>
            </p:extLst>
          </p:nvPr>
        </p:nvGraphicFramePr>
        <p:xfrm>
          <a:off x="4585314" y="2070997"/>
          <a:ext cx="7515225" cy="36986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 name="Rectangle 1">
            <a:extLst>
              <a:ext uri="{FF2B5EF4-FFF2-40B4-BE49-F238E27FC236}">
                <a16:creationId xmlns:a16="http://schemas.microsoft.com/office/drawing/2014/main" id="{EC8881C1-92C6-CE3C-7BDF-6CE11E8C6F05}"/>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037841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6" name="TextBox 25">
            <a:extLst>
              <a:ext uri="{FF2B5EF4-FFF2-40B4-BE49-F238E27FC236}">
                <a16:creationId xmlns:a16="http://schemas.microsoft.com/office/drawing/2014/main" id="{3A69565A-EAA9-49F0-E434-B9B75859F915}"/>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123950" y="2367793"/>
            <a:ext cx="10720386" cy="3005375"/>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إن إيجاد مدير المدرسة (المؤثر) لا (المسير) يستدعي بالنظام التربوي تغيير النظرة التقليدية لمدير المدرسة القائمة على تقييم أداء مدير المدرسة وفقا لمستوى. تنفيذه لواجباته الإدارية المتعارف عليها، وخصوصا تلك التي تنحصر بالوصف الوظيفي المركز مدير المدرسة. إن المطلوب اليوم هو إعادة النظر بتقييم أداء مدير المدرسة وفقا لمعايير القيادة المدرسية الفاعلة المؤثرة لا المسيرة.</a:t>
            </a:r>
            <a:endParaRPr lang="en-US" sz="1600" dirty="0">
              <a:latin typeface="Alexandria" pitchFamily="2" charset="-78"/>
              <a:cs typeface="Alexandria" pitchFamily="2" charset="-78"/>
            </a:endParaRPr>
          </a:p>
          <a:p>
            <a:pPr algn="r" rtl="1">
              <a:lnSpc>
                <a:spcPct val="150000"/>
              </a:lnSpc>
            </a:pPr>
            <a:endParaRPr lang="ar-SA"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ويقصد بمعايير القيادة المدرسية الفاعلة جملة المواصفات والشروط الواجب توافرها في القيادة المدرسية، التي تؤهلها لتحقيق أهداف العملية التعلمية التعليمية التي تتفق مع توقعات المجتمع، وتشتمل هذه المعايير على اثني عشر معياراً رئيساً، وهي: </a:t>
            </a:r>
            <a:endParaRPr lang="en-US" sz="1600" dirty="0">
              <a:latin typeface="Alexandria" pitchFamily="2" charset="-78"/>
              <a:cs typeface="Alexandria" pitchFamily="2" charset="-78"/>
            </a:endParaRPr>
          </a:p>
        </p:txBody>
      </p:sp>
      <p:sp>
        <p:nvSpPr>
          <p:cNvPr id="27" name="TextBox 26">
            <a:extLst>
              <a:ext uri="{FF2B5EF4-FFF2-40B4-BE49-F238E27FC236}">
                <a16:creationId xmlns:a16="http://schemas.microsoft.com/office/drawing/2014/main" id="{C5F9354D-FB5F-EC86-E0FF-741A93026DA1}"/>
              </a:ext>
            </a:extLst>
          </p:cNvPr>
          <p:cNvSpPr txBox="1"/>
          <p:nvPr/>
        </p:nvSpPr>
        <p:spPr>
          <a:xfrm>
            <a:off x="4585314" y="1140569"/>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القيادة المدرسية</a:t>
            </a:r>
          </a:p>
        </p:txBody>
      </p:sp>
      <p:sp>
        <p:nvSpPr>
          <p:cNvPr id="2" name="Rectangle 1">
            <a:extLst>
              <a:ext uri="{FF2B5EF4-FFF2-40B4-BE49-F238E27FC236}">
                <a16:creationId xmlns:a16="http://schemas.microsoft.com/office/drawing/2014/main" id="{83D3888D-4426-73B6-3FF9-BAE999834382}"/>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02680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6" name="TextBox 25">
            <a:extLst>
              <a:ext uri="{FF2B5EF4-FFF2-40B4-BE49-F238E27FC236}">
                <a16:creationId xmlns:a16="http://schemas.microsoft.com/office/drawing/2014/main" id="{3A69565A-EAA9-49F0-E434-B9B75859F915}"/>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4585314" y="1140569"/>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القيادة المدرسية</a:t>
            </a:r>
          </a:p>
        </p:txBody>
      </p:sp>
      <p:graphicFrame>
        <p:nvGraphicFramePr>
          <p:cNvPr id="2" name="Diagram 1">
            <a:extLst>
              <a:ext uri="{FF2B5EF4-FFF2-40B4-BE49-F238E27FC236}">
                <a16:creationId xmlns:a16="http://schemas.microsoft.com/office/drawing/2014/main" id="{16E979BD-8473-FF4D-3227-58779390BC88}"/>
              </a:ext>
            </a:extLst>
          </p:cNvPr>
          <p:cNvGraphicFramePr/>
          <p:nvPr>
            <p:extLst>
              <p:ext uri="{D42A27DB-BD31-4B8C-83A1-F6EECF244321}">
                <p14:modId xmlns:p14="http://schemas.microsoft.com/office/powerpoint/2010/main" val="2185376754"/>
              </p:ext>
            </p:extLst>
          </p:nvPr>
        </p:nvGraphicFramePr>
        <p:xfrm>
          <a:off x="892544" y="1719117"/>
          <a:ext cx="10406912" cy="45972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69E8144D-E8B2-34DF-AFA5-DFF5CDBD6806}"/>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807388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853428" y="1786849"/>
            <a:ext cx="11155680" cy="44079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4585314" y="1156772"/>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التخطيط الاستراتيجي </a:t>
            </a:r>
          </a:p>
        </p:txBody>
      </p:sp>
      <p:sp>
        <p:nvSpPr>
          <p:cNvPr id="2" name="TextBox 1">
            <a:extLst>
              <a:ext uri="{FF2B5EF4-FFF2-40B4-BE49-F238E27FC236}">
                <a16:creationId xmlns:a16="http://schemas.microsoft.com/office/drawing/2014/main" id="{C6C8EFA7-B336-BE7D-A731-57D96943F2F6}"/>
              </a:ext>
            </a:extLst>
          </p:cNvPr>
          <p:cNvSpPr txBox="1"/>
          <p:nvPr/>
        </p:nvSpPr>
        <p:spPr>
          <a:xfrm>
            <a:off x="305594" y="1861153"/>
            <a:ext cx="11429514" cy="4259371"/>
          </a:xfrm>
          <a:prstGeom prst="rect">
            <a:avLst/>
          </a:prstGeom>
          <a:noFill/>
        </p:spPr>
        <p:txBody>
          <a:bodyPr wrap="square" rtlCol="0">
            <a:spAutoFit/>
          </a:bodyPr>
          <a:lstStyle/>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إعداد الخطة الإستراتيجية بشكل تعاوني من جميع العاملين في المؤسسة. </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إعداد الخطة في ضوء فلسفة التربية وأهدافها ورؤية المدرسة ورسالتها. </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إعداد الخطة في ضوء المتغيرات البيئية المختلفة. </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 تحديد أهداف الخطة وإجراءات تنفيذها بشكل واضح. </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 وضع مؤشرات أداء واضحة (كمية ونوعية لقياس النواتج. </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تحديد جهات التنفيذ والإطار الزمني والكلفة. </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 اعتماد الخطة الإستراتيجية من الجهات الإدارية الأعلى قبل الشروع في التنفيذ. </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وعي جميع المعنيين بالخطة؛ إعداداً وتنفيذاً وتقويماً وتأثراً.</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تنفيذ الخطة وفقاً للجدول الزمني المعتمد وعلى أساس الأولويات والبرامج. </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متابعة تنفيذ الخطة، ومقارنتها مع المعايير الموضوعة مسبقاً، ومن ثم تحديد الانحرافات التي تحدث لغرض تقويمها أولاً بأول.</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مراقبة مؤثرات المتغيرات البيئية، سواء أكانت اقتصادية أم اجتماعية أم سياسية، على عملية تنفيذ الخطة. </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تعميم الإنجازات على جميع المعنيين بالخطة. </a:t>
            </a:r>
            <a:endParaRPr lang="en-US" sz="14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mj-lt"/>
              <a:buAutoNum type="arabicPeriod"/>
            </a:pPr>
            <a:r>
              <a:rPr lang="ar-SA" sz="1400" dirty="0">
                <a:solidFill>
                  <a:srgbClr val="222222"/>
                </a:solidFill>
                <a:latin typeface="Alexandria" pitchFamily="2" charset="-78"/>
                <a:ea typeface="Times New Roman" panose="02020603050405020304" pitchFamily="18" charset="0"/>
                <a:cs typeface="Alexandria" pitchFamily="2" charset="-78"/>
              </a:rPr>
              <a:t> تحسين الخطة في ضوء التغذية الراجعة. </a:t>
            </a:r>
            <a:endParaRPr lang="en-US" sz="1400" dirty="0">
              <a:latin typeface="Alexandria" pitchFamily="2" charset="-78"/>
              <a:ea typeface="Calibri" panose="020F0502020204030204" pitchFamily="34" charset="0"/>
              <a:cs typeface="Alexandria" pitchFamily="2" charset="-78"/>
            </a:endParaRPr>
          </a:p>
        </p:txBody>
      </p:sp>
      <p:sp>
        <p:nvSpPr>
          <p:cNvPr id="3" name="TextBox 2">
            <a:extLst>
              <a:ext uri="{FF2B5EF4-FFF2-40B4-BE49-F238E27FC236}">
                <a16:creationId xmlns:a16="http://schemas.microsoft.com/office/drawing/2014/main" id="{8523C724-6D42-2E75-F54D-485FBDA186CD}"/>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4" name="Rectangle 3">
            <a:extLst>
              <a:ext uri="{FF2B5EF4-FFF2-40B4-BE49-F238E27FC236}">
                <a16:creationId xmlns:a16="http://schemas.microsoft.com/office/drawing/2014/main" id="{24EFF378-C5DE-E64C-FCD5-EE85B3BA319D}"/>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361893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182892" y="1602055"/>
            <a:ext cx="3172133"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418121" y="1723566"/>
            <a:ext cx="11552216" cy="44079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4582872" y="118200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التنظيم الإداري للمدرسة</a:t>
            </a:r>
          </a:p>
        </p:txBody>
      </p:sp>
      <p:sp>
        <p:nvSpPr>
          <p:cNvPr id="3" name="مستطيل 6"/>
          <p:cNvSpPr/>
          <p:nvPr/>
        </p:nvSpPr>
        <p:spPr>
          <a:xfrm>
            <a:off x="314325" y="2081797"/>
            <a:ext cx="11524579" cy="3744038"/>
          </a:xfrm>
          <a:prstGeom prst="rect">
            <a:avLst/>
          </a:prstGeom>
          <a:noFill/>
          <a:ln>
            <a:noFill/>
          </a:ln>
        </p:spPr>
        <p:txBody>
          <a:bodyPr wrap="square">
            <a:spAutoFit/>
          </a:bodyPr>
          <a:lstStyle/>
          <a:p>
            <a:pPr marL="342900" indent="-342900" algn="r" rtl="1">
              <a:lnSpc>
                <a:spcPct val="150000"/>
              </a:lnSpc>
              <a:buFont typeface="+mj-lt"/>
              <a:buAutoNum type="arabicPeriod"/>
            </a:pPr>
            <a:r>
              <a:rPr lang="ar-SA" sz="1600" dirty="0">
                <a:latin typeface="Alexandria" pitchFamily="2" charset="-78"/>
                <a:cs typeface="Alexandria" pitchFamily="2" charset="-78"/>
              </a:rPr>
              <a:t> اعتماد هيكل تنظيمي واضح ومعروف ومعلن للجميع.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تحديد العمل والأنشطة الواجب القيام بها للوصول إلى الأهداف التنظيمية.</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تقسيم وتصنيف وتجميع الأعمال المترابط بعضها ببعض ضمن الهيكل التنظيمي بشكل بسيط ومنطقي ومفهوم وشامل.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تحديد المسؤوليات والسلطات الخاصة بكل وظيفة (وصف الوظائف).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توعية العاملين بالوصف الوظيفي لوظائفهم وبالتشريعات التي تحكم أعمالهم.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متابعة تطبيق العاملين للتشريعات التي تحكم أعمالهم</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توفير أدلة عمل واضحة وسهلة للعاملين ومتابعة تطبيقهم لها.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تأسيس علاقات رسمية بين الوظائف، من خلال تحديد السلطات والمسؤوليات.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منع التضارب والتعارض بين الوظائف والتخلص من الازدواجية في العمل.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حصر وتوثيق الإيجابيات والسلبيات الناتجة عن تطبيق الإجراءات في العمل بعد تبسيطها.</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55B6C3FE-00EA-0685-EAAF-DFA0BEA7E079}"/>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2" name="Rectangle 1">
            <a:extLst>
              <a:ext uri="{FF2B5EF4-FFF2-40B4-BE49-F238E27FC236}">
                <a16:creationId xmlns:a16="http://schemas.microsoft.com/office/drawing/2014/main" id="{1EAE6D82-C882-B44B-D613-9F319E78CC0D}"/>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791191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853428" y="1739223"/>
            <a:ext cx="11155680" cy="447751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4582872" y="1185095"/>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التنمية المهنية للعاملين</a:t>
            </a:r>
          </a:p>
        </p:txBody>
      </p:sp>
      <p:sp>
        <p:nvSpPr>
          <p:cNvPr id="3" name="مستطيل 6"/>
          <p:cNvSpPr/>
          <p:nvPr/>
        </p:nvSpPr>
        <p:spPr>
          <a:xfrm>
            <a:off x="325155" y="1712125"/>
            <a:ext cx="11280923" cy="4482702"/>
          </a:xfrm>
          <a:prstGeom prst="rect">
            <a:avLst/>
          </a:prstGeom>
          <a:noFill/>
          <a:ln>
            <a:noFill/>
          </a:ln>
        </p:spPr>
        <p:txBody>
          <a:bodyPr wrap="square">
            <a:spAutoFit/>
          </a:bodyPr>
          <a:lstStyle/>
          <a:p>
            <a:pPr marL="457200" indent="-457200" algn="r" rtl="1">
              <a:lnSpc>
                <a:spcPct val="150000"/>
              </a:lnSpc>
              <a:buFont typeface="+mj-lt"/>
              <a:buAutoNum type="arabicPeriod"/>
            </a:pPr>
            <a:r>
              <a:rPr lang="ar-SA" sz="1600" dirty="0">
                <a:latin typeface="Alexandria" pitchFamily="2" charset="-78"/>
                <a:cs typeface="Alexandria" pitchFamily="2" charset="-78"/>
              </a:rPr>
              <a:t>تحديد الاحتياجات التدريبية للعاملين</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رسم  خطة تنمية مهنية شاملة للعاملين.</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تشجيع العاملين على الانخراط في برامج التنمية المهنية.</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مراجعة خطة التنمية المهنية للعاملين وبشكل دوري.</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تعزيز العاملين المشاركين في برامج التنمية المهنية.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متابعة أثر برامج التنمية المهنية والتدريب على العاملين،  والتدريب على الطلبة في غرفة الصف وخارجا.</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تحديد معايير محددة وواضحة لاستخدامها في قياس كفاءة أداء العاملين.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توفير منهجية واضحة لتقويم أداء المعلمين واطلاع العاملين عليها.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الاحتفاظ بسجلات وملفات واضحة ومنظمة لأداء العاملين وإنجازاتهم وبرامج التنمية المهنية التي شاركوا فيها.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إتاحة الفرصة للعاملين للاطلاع على نتائج تقييمهم بشكل مستمر.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تحليل نتائج تقويم أداء العاملين بغية توظيفها في برامج جديدة لتنميتهم مهنياً.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الأخذ ببرنامج إدارة المسار والخط الوظيفي بغية تطوير العاملين مهنياً. </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39C3F668-175C-A75A-B3A8-0FD6F08CF1FF}"/>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2" name="Rectangle 1">
            <a:extLst>
              <a:ext uri="{FF2B5EF4-FFF2-40B4-BE49-F238E27FC236}">
                <a16:creationId xmlns:a16="http://schemas.microsoft.com/office/drawing/2014/main" id="{66603D19-8201-C8F6-716E-88EE79CE29A0}"/>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586638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182892" y="1602055"/>
            <a:ext cx="3172133"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418121" y="1723566"/>
            <a:ext cx="11552216" cy="44079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4509934" y="1217185"/>
            <a:ext cx="3172133"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إعداد الموازنة التخطيطية</a:t>
            </a:r>
          </a:p>
        </p:txBody>
      </p:sp>
      <p:sp>
        <p:nvSpPr>
          <p:cNvPr id="9" name="مستطيل 6">
            <a:extLst>
              <a:ext uri="{FF2B5EF4-FFF2-40B4-BE49-F238E27FC236}">
                <a16:creationId xmlns:a16="http://schemas.microsoft.com/office/drawing/2014/main" id="{F4DA77C2-2543-4E31-B774-8B6931A15591}"/>
              </a:ext>
            </a:extLst>
          </p:cNvPr>
          <p:cNvSpPr/>
          <p:nvPr/>
        </p:nvSpPr>
        <p:spPr>
          <a:xfrm>
            <a:off x="418121" y="1679620"/>
            <a:ext cx="11106150" cy="4451924"/>
          </a:xfrm>
          <a:prstGeom prst="rect">
            <a:avLst/>
          </a:prstGeom>
          <a:noFill/>
        </p:spPr>
        <p:txBody>
          <a:bodyPr wrap="square">
            <a:spAutoFit/>
          </a:bodyPr>
          <a:lstStyle/>
          <a:p>
            <a:pPr marL="514350" indent="-514350" algn="r" rtl="1">
              <a:lnSpc>
                <a:spcPct val="200000"/>
              </a:lnSpc>
              <a:buFont typeface="+mj-lt"/>
              <a:buAutoNum type="arabicPeriod"/>
            </a:pPr>
            <a:r>
              <a:rPr lang="ar-SA" sz="1600" dirty="0">
                <a:latin typeface="Alexandria" pitchFamily="2" charset="-78"/>
                <a:cs typeface="Alexandria" pitchFamily="2" charset="-78"/>
              </a:rPr>
              <a:t>تشكيل لجنة للشؤون المالية منذ بدء العام الدراسي. </a:t>
            </a:r>
            <a:endParaRPr lang="en-US" sz="1600" dirty="0">
              <a:latin typeface="Alexandria" pitchFamily="2" charset="-78"/>
              <a:cs typeface="Alexandria" pitchFamily="2" charset="-78"/>
            </a:endParaRPr>
          </a:p>
          <a:p>
            <a:pPr marL="514350" indent="-514350" algn="r" rtl="1">
              <a:lnSpc>
                <a:spcPct val="200000"/>
              </a:lnSpc>
              <a:buFont typeface="+mj-lt"/>
              <a:buAutoNum type="arabicPeriod"/>
            </a:pPr>
            <a:r>
              <a:rPr lang="ar-SA" sz="1600" dirty="0">
                <a:latin typeface="Alexandria" pitchFamily="2" charset="-78"/>
                <a:cs typeface="Alexandria" pitchFamily="2" charset="-78"/>
              </a:rPr>
              <a:t>إشراك هذه اللجنة المالية في جميع القرارات المالية.</a:t>
            </a:r>
            <a:endParaRPr lang="en-US" sz="1600" dirty="0">
              <a:latin typeface="Alexandria" pitchFamily="2" charset="-78"/>
              <a:cs typeface="Alexandria" pitchFamily="2" charset="-78"/>
            </a:endParaRPr>
          </a:p>
          <a:p>
            <a:pPr marL="514350" indent="-514350" algn="r" rtl="1">
              <a:lnSpc>
                <a:spcPct val="200000"/>
              </a:lnSpc>
              <a:buFont typeface="+mj-lt"/>
              <a:buAutoNum type="arabicPeriod"/>
            </a:pPr>
            <a:r>
              <a:rPr lang="ar-SA" sz="1600" dirty="0">
                <a:latin typeface="Alexandria" pitchFamily="2" charset="-78"/>
                <a:cs typeface="Alexandria" pitchFamily="2" charset="-78"/>
              </a:rPr>
              <a:t>الاحتفاظ بسجلات مالية واضحة ودقيقة ومعتمدة من الوزارة .</a:t>
            </a:r>
            <a:endParaRPr lang="en-US" sz="1600" dirty="0">
              <a:latin typeface="Alexandria" pitchFamily="2" charset="-78"/>
              <a:cs typeface="Alexandria" pitchFamily="2" charset="-78"/>
            </a:endParaRPr>
          </a:p>
          <a:p>
            <a:pPr marL="514350" indent="-514350" algn="r" rtl="1">
              <a:lnSpc>
                <a:spcPct val="200000"/>
              </a:lnSpc>
              <a:buFont typeface="+mj-lt"/>
              <a:buAutoNum type="arabicPeriod"/>
            </a:pPr>
            <a:r>
              <a:rPr lang="ar-SA" sz="1600" dirty="0">
                <a:latin typeface="Alexandria" pitchFamily="2" charset="-78"/>
                <a:cs typeface="Alexandria" pitchFamily="2" charset="-78"/>
              </a:rPr>
              <a:t>متابعة اللجنة المالية لبنود الموازنة وما يطرأ عليها إيراداً أو إنفاقاً. </a:t>
            </a:r>
            <a:endParaRPr lang="en-US" sz="1600" dirty="0">
              <a:latin typeface="Alexandria" pitchFamily="2" charset="-78"/>
              <a:cs typeface="Alexandria" pitchFamily="2" charset="-78"/>
            </a:endParaRPr>
          </a:p>
          <a:p>
            <a:pPr marL="514350" indent="-514350" algn="r" rtl="1">
              <a:lnSpc>
                <a:spcPct val="200000"/>
              </a:lnSpc>
              <a:buFont typeface="+mj-lt"/>
              <a:buAutoNum type="arabicPeriod"/>
            </a:pPr>
            <a:r>
              <a:rPr lang="ar-SA" sz="1600" dirty="0">
                <a:latin typeface="Alexandria" pitchFamily="2" charset="-78"/>
                <a:cs typeface="Alexandria" pitchFamily="2" charset="-78"/>
              </a:rPr>
              <a:t>تعميم الموازنة على العاملين في المدرسة بعد اعتمادها من الجهات الإدارية الأعلى.  </a:t>
            </a:r>
            <a:endParaRPr lang="en-US" sz="1600" dirty="0">
              <a:latin typeface="Alexandria" pitchFamily="2" charset="-78"/>
              <a:cs typeface="Alexandria" pitchFamily="2" charset="-78"/>
            </a:endParaRPr>
          </a:p>
          <a:p>
            <a:pPr marL="514350" indent="-514350" algn="r" rtl="1">
              <a:lnSpc>
                <a:spcPct val="200000"/>
              </a:lnSpc>
              <a:buFont typeface="+mj-lt"/>
              <a:buAutoNum type="arabicPeriod"/>
            </a:pPr>
            <a:r>
              <a:rPr lang="ar-SA" sz="1600" dirty="0">
                <a:latin typeface="Alexandria" pitchFamily="2" charset="-78"/>
                <a:cs typeface="Alexandria" pitchFamily="2" charset="-78"/>
              </a:rPr>
              <a:t>التقيد بتعليمات التبرعات المدرسية.  ووضع إجراءات واضحة وموثقة لتعديل بنود الموازنة من قبل اللجنة المالية.</a:t>
            </a:r>
            <a:endParaRPr lang="en-US" sz="1600" dirty="0">
              <a:latin typeface="Alexandria" pitchFamily="2" charset="-78"/>
              <a:cs typeface="Alexandria" pitchFamily="2" charset="-78"/>
            </a:endParaRPr>
          </a:p>
          <a:p>
            <a:pPr marL="514350" indent="-514350" algn="r" rtl="1">
              <a:lnSpc>
                <a:spcPct val="200000"/>
              </a:lnSpc>
              <a:buFont typeface="+mj-lt"/>
              <a:buAutoNum type="arabicPeriod"/>
            </a:pPr>
            <a:r>
              <a:rPr lang="ar-SA" sz="1600" dirty="0">
                <a:latin typeface="Alexandria" pitchFamily="2" charset="-78"/>
                <a:cs typeface="Alexandria" pitchFamily="2" charset="-78"/>
              </a:rPr>
              <a:t>التقيد التام بالأنظمة المالية ونظام اللوازم المعمول بها في الوزارة. </a:t>
            </a:r>
            <a:endParaRPr lang="en-US" sz="1600" dirty="0">
              <a:latin typeface="Alexandria" pitchFamily="2" charset="-78"/>
              <a:cs typeface="Alexandria" pitchFamily="2" charset="-78"/>
            </a:endParaRPr>
          </a:p>
          <a:p>
            <a:pPr marL="514350" indent="-514350" algn="r" rtl="1">
              <a:lnSpc>
                <a:spcPct val="200000"/>
              </a:lnSpc>
              <a:buFont typeface="+mj-lt"/>
              <a:buAutoNum type="arabicPeriod"/>
            </a:pPr>
            <a:r>
              <a:rPr lang="ar-SA" sz="1600" dirty="0">
                <a:latin typeface="Alexandria" pitchFamily="2" charset="-78"/>
                <a:cs typeface="Alexandria" pitchFamily="2" charset="-78"/>
              </a:rPr>
              <a:t>توضيح آلية الصرف والإنفاق من بنود الموازنة. </a:t>
            </a:r>
            <a:endParaRPr lang="en-US" sz="1600" dirty="0">
              <a:latin typeface="Alexandria" pitchFamily="2" charset="-78"/>
              <a:cs typeface="Alexandria" pitchFamily="2" charset="-78"/>
            </a:endParaRPr>
          </a:p>
          <a:p>
            <a:pPr marL="514350" indent="-514350" algn="r" rtl="1">
              <a:lnSpc>
                <a:spcPct val="200000"/>
              </a:lnSpc>
              <a:buFont typeface="+mj-lt"/>
              <a:buAutoNum type="arabicPeriod"/>
            </a:pPr>
            <a:r>
              <a:rPr lang="ar-SA" sz="1600" dirty="0">
                <a:latin typeface="Alexandria" pitchFamily="2" charset="-78"/>
                <a:cs typeface="Alexandria" pitchFamily="2" charset="-78"/>
              </a:rPr>
              <a:t>استخدام تقارير الرقابة المالية للإفادة القصوى منها. </a:t>
            </a: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5DB67678-70D3-07DB-A0DA-0B50D52B2929}"/>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3" name="Rectangle 2">
            <a:extLst>
              <a:ext uri="{FF2B5EF4-FFF2-40B4-BE49-F238E27FC236}">
                <a16:creationId xmlns:a16="http://schemas.microsoft.com/office/drawing/2014/main" id="{A5E47540-D72B-418D-7FD3-FC0FD431CCBE}"/>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103387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182892" y="1602055"/>
            <a:ext cx="3172133"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418121" y="1923929"/>
            <a:ext cx="11552216" cy="40072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4179507" y="1217185"/>
            <a:ext cx="3832987"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تطوير العمليات التدريسية الصفية</a:t>
            </a:r>
          </a:p>
        </p:txBody>
      </p:sp>
      <p:sp>
        <p:nvSpPr>
          <p:cNvPr id="2" name="TextBox 1">
            <a:extLst>
              <a:ext uri="{FF2B5EF4-FFF2-40B4-BE49-F238E27FC236}">
                <a16:creationId xmlns:a16="http://schemas.microsoft.com/office/drawing/2014/main" id="{5DB67678-70D3-07DB-A0DA-0B50D52B2929}"/>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3" name="مستطيل 2"/>
          <p:cNvSpPr/>
          <p:nvPr/>
        </p:nvSpPr>
        <p:spPr>
          <a:xfrm>
            <a:off x="2495550" y="1985872"/>
            <a:ext cx="9149103" cy="3744038"/>
          </a:xfrm>
          <a:prstGeom prst="rect">
            <a:avLst/>
          </a:prstGeom>
          <a:noFill/>
          <a:ln>
            <a:noFill/>
          </a:ln>
        </p:spPr>
        <p:txBody>
          <a:bodyPr wrap="square">
            <a:spAutoFit/>
          </a:bodyPr>
          <a:lstStyle/>
          <a:p>
            <a:pPr marL="457200" indent="-457200" algn="r" rtl="1">
              <a:lnSpc>
                <a:spcPct val="150000"/>
              </a:lnSpc>
              <a:buFont typeface="+mj-lt"/>
              <a:buAutoNum type="arabicPeriod"/>
            </a:pPr>
            <a:r>
              <a:rPr lang="ar-SA" sz="1600" dirty="0">
                <a:latin typeface="Alexandria" pitchFamily="2" charset="-78"/>
                <a:cs typeface="Alexandria" pitchFamily="2" charset="-78"/>
              </a:rPr>
              <a:t>تطوير المعلمين وتنميتهم مهنياً بشكل مستمر.</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توفير فرص تدريبية للمعلمين والعاملين الآخرين على إستراتيجيات تدريسية حديثة وفاعلة.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تهيئة الظروف المناسبة لتطبيق إستراتيجيات تدريسية حديثة وفاعلة.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تقديم التغذية الراجعة للمعلمين حول أدائهم التدريسي بشكل مستمر</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تشجيع المعلمين على تنفيذ الأنشطة العلمية الإثرائية والعلاجية ومتابعتها.</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تشجيع المعلمين ومتابعة توفير ملف خاص لكل طالب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تشجيع المعلمين على الإبداع والتفكير في مختلف المواقف التعلمية.</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تشجيع المعلمين على توفير فرص تنمية التفكير الناقد والإبداعي لدى الطلبة.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 متابعة تنفيذ المناهج الدراسية وتطويرها.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تطوير مهارات المعلمين في الإدارة الصفية الفاعلة </a:t>
            </a:r>
            <a:endParaRPr lang="en-US" sz="1600" dirty="0">
              <a:latin typeface="Alexandria" pitchFamily="2" charset="-78"/>
              <a:cs typeface="Alexandria" pitchFamily="2" charset="-78"/>
            </a:endParaRPr>
          </a:p>
        </p:txBody>
      </p:sp>
      <p:pic>
        <p:nvPicPr>
          <p:cNvPr id="8" name="Picture 7" descr="A person and child in a classroom">
            <a:extLst>
              <a:ext uri="{FF2B5EF4-FFF2-40B4-BE49-F238E27FC236}">
                <a16:creationId xmlns:a16="http://schemas.microsoft.com/office/drawing/2014/main" id="{2E5572FD-2EBB-AE52-4CBC-298A31FD9D0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8158" y="2898751"/>
            <a:ext cx="2992096" cy="2992096"/>
          </a:xfrm>
          <a:prstGeom prst="rect">
            <a:avLst/>
          </a:prstGeom>
        </p:spPr>
      </p:pic>
      <p:sp>
        <p:nvSpPr>
          <p:cNvPr id="4" name="Rectangle 3">
            <a:extLst>
              <a:ext uri="{FF2B5EF4-FFF2-40B4-BE49-F238E27FC236}">
                <a16:creationId xmlns:a16="http://schemas.microsoft.com/office/drawing/2014/main" id="{8614A53B-DBD9-4993-EF7B-D3B4897353D1}"/>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908688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182892" y="1602055"/>
            <a:ext cx="3172133"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418121" y="1923929"/>
            <a:ext cx="11552216" cy="40072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4179506" y="1234684"/>
            <a:ext cx="3832987"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تطوير البيئة التعلمية والتعليمية </a:t>
            </a:r>
          </a:p>
        </p:txBody>
      </p:sp>
      <p:sp>
        <p:nvSpPr>
          <p:cNvPr id="2" name="TextBox 1">
            <a:extLst>
              <a:ext uri="{FF2B5EF4-FFF2-40B4-BE49-F238E27FC236}">
                <a16:creationId xmlns:a16="http://schemas.microsoft.com/office/drawing/2014/main" id="{5DB67678-70D3-07DB-A0DA-0B50D52B2929}"/>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4" name="مستطيل 6"/>
          <p:cNvSpPr/>
          <p:nvPr/>
        </p:nvSpPr>
        <p:spPr>
          <a:xfrm>
            <a:off x="3914775" y="2265762"/>
            <a:ext cx="7871385" cy="2964338"/>
          </a:xfrm>
          <a:prstGeom prst="rect">
            <a:avLst/>
          </a:prstGeom>
          <a:noFill/>
          <a:ln>
            <a:noFill/>
          </a:ln>
        </p:spPr>
        <p:txBody>
          <a:bodyPr wrap="square">
            <a:spAutoFit/>
          </a:bodyPr>
          <a:lstStyle/>
          <a:p>
            <a:pPr marL="514350" indent="-514350" algn="r" rtl="1">
              <a:lnSpc>
                <a:spcPct val="150000"/>
              </a:lnSpc>
              <a:buFont typeface="+mj-lt"/>
              <a:buAutoNum type="arabicPeriod"/>
            </a:pPr>
            <a:r>
              <a:rPr lang="ar-SA" sz="1400" dirty="0">
                <a:latin typeface="Alexandria" pitchFamily="2" charset="-78"/>
                <a:cs typeface="Alexandria" pitchFamily="2" charset="-78"/>
              </a:rPr>
              <a:t>توفير بيئة مادية مناسبة تساعد على إنجاح عمليتي التعلم والتعليم. </a:t>
            </a:r>
            <a:endParaRPr lang="en-US" sz="1400" dirty="0">
              <a:latin typeface="Alexandria" pitchFamily="2" charset="-78"/>
              <a:cs typeface="Alexandria" pitchFamily="2" charset="-78"/>
            </a:endParaRPr>
          </a:p>
          <a:p>
            <a:pPr marL="514350" indent="-514350" algn="r" rtl="1">
              <a:lnSpc>
                <a:spcPct val="150000"/>
              </a:lnSpc>
              <a:buFont typeface="+mj-lt"/>
              <a:buAutoNum type="arabicPeriod"/>
            </a:pPr>
            <a:r>
              <a:rPr lang="ar-SA" sz="1400" dirty="0">
                <a:latin typeface="Alexandria" pitchFamily="2" charset="-78"/>
                <a:cs typeface="Alexandria" pitchFamily="2" charset="-78"/>
              </a:rPr>
              <a:t>توفير بيئة اجتماعية إيجابية لتشجيع الطلبة على الإقبال بجدية على عمليتي التعلم والتعليم.</a:t>
            </a:r>
            <a:endParaRPr lang="en-US" sz="1400" dirty="0">
              <a:latin typeface="Alexandria" pitchFamily="2" charset="-78"/>
              <a:cs typeface="Alexandria" pitchFamily="2" charset="-78"/>
            </a:endParaRPr>
          </a:p>
          <a:p>
            <a:pPr marL="514350" indent="-514350" algn="r" rtl="1">
              <a:lnSpc>
                <a:spcPct val="150000"/>
              </a:lnSpc>
              <a:buFont typeface="+mj-lt"/>
              <a:buAutoNum type="arabicPeriod"/>
            </a:pPr>
            <a:r>
              <a:rPr lang="ar-SA" sz="1400" dirty="0">
                <a:latin typeface="Alexandria" pitchFamily="2" charset="-78"/>
                <a:cs typeface="Alexandria" pitchFamily="2" charset="-78"/>
              </a:rPr>
              <a:t>توفير أجواء الانضباط المدرسي. </a:t>
            </a:r>
            <a:endParaRPr lang="en-US" sz="1400" dirty="0">
              <a:latin typeface="Alexandria" pitchFamily="2" charset="-78"/>
              <a:cs typeface="Alexandria" pitchFamily="2" charset="-78"/>
            </a:endParaRPr>
          </a:p>
          <a:p>
            <a:pPr marL="514350" indent="-514350" algn="r" rtl="1">
              <a:lnSpc>
                <a:spcPct val="150000"/>
              </a:lnSpc>
              <a:buFont typeface="+mj-lt"/>
              <a:buAutoNum type="arabicPeriod"/>
            </a:pPr>
            <a:r>
              <a:rPr lang="ar-SA" sz="1400" dirty="0">
                <a:latin typeface="Alexandria" pitchFamily="2" charset="-78"/>
                <a:cs typeface="Alexandria" pitchFamily="2" charset="-78"/>
              </a:rPr>
              <a:t> قيادة برامج الإرشاد التربوي والتوجيه المهني. </a:t>
            </a:r>
            <a:endParaRPr lang="en-US" sz="1400" dirty="0">
              <a:latin typeface="Alexandria" pitchFamily="2" charset="-78"/>
              <a:cs typeface="Alexandria" pitchFamily="2" charset="-78"/>
            </a:endParaRPr>
          </a:p>
          <a:p>
            <a:pPr marL="514350" indent="-514350" algn="r" rtl="1">
              <a:lnSpc>
                <a:spcPct val="150000"/>
              </a:lnSpc>
              <a:buFont typeface="+mj-lt"/>
              <a:buAutoNum type="arabicPeriod"/>
            </a:pPr>
            <a:r>
              <a:rPr lang="ar-SA" sz="1400" dirty="0">
                <a:latin typeface="Alexandria" pitchFamily="2" charset="-78"/>
                <a:cs typeface="Alexandria" pitchFamily="2" charset="-78"/>
              </a:rPr>
              <a:t> متابعة الدوام المدرسي وتنفيذ برنامج الدروس اليومي. </a:t>
            </a:r>
            <a:endParaRPr lang="en-US" sz="1400" dirty="0">
              <a:latin typeface="Alexandria" pitchFamily="2" charset="-78"/>
              <a:cs typeface="Alexandria" pitchFamily="2" charset="-78"/>
            </a:endParaRPr>
          </a:p>
          <a:p>
            <a:pPr marL="514350" indent="-514350" algn="r" rtl="1">
              <a:lnSpc>
                <a:spcPct val="150000"/>
              </a:lnSpc>
              <a:buFont typeface="+mj-lt"/>
              <a:buAutoNum type="arabicPeriod"/>
            </a:pPr>
            <a:r>
              <a:rPr lang="ar-SA" sz="1400" dirty="0">
                <a:latin typeface="Alexandria" pitchFamily="2" charset="-78"/>
                <a:cs typeface="Alexandria" pitchFamily="2" charset="-78"/>
              </a:rPr>
              <a:t>الإشراف الدقيق على مكتبة المدرسة ومختبراتها العلمية والحاسوبية والمرافق الأخرى. </a:t>
            </a:r>
            <a:endParaRPr lang="en-US" sz="1400" dirty="0">
              <a:latin typeface="Alexandria" pitchFamily="2" charset="-78"/>
              <a:cs typeface="Alexandria" pitchFamily="2" charset="-78"/>
            </a:endParaRPr>
          </a:p>
          <a:p>
            <a:pPr marL="514350" indent="-514350" algn="r" rtl="1">
              <a:lnSpc>
                <a:spcPct val="150000"/>
              </a:lnSpc>
              <a:buFont typeface="+mj-lt"/>
              <a:buAutoNum type="arabicPeriod"/>
            </a:pPr>
            <a:r>
              <a:rPr lang="ar-SA" sz="1400" dirty="0">
                <a:latin typeface="Alexandria" pitchFamily="2" charset="-78"/>
                <a:cs typeface="Alexandria" pitchFamily="2" charset="-78"/>
              </a:rPr>
              <a:t>الإشراف على المبنى المدرسي وصيانته باستمرار. </a:t>
            </a:r>
            <a:endParaRPr lang="en-US" sz="1400" dirty="0">
              <a:latin typeface="Alexandria" pitchFamily="2" charset="-78"/>
              <a:cs typeface="Alexandria" pitchFamily="2" charset="-78"/>
            </a:endParaRPr>
          </a:p>
          <a:p>
            <a:pPr marL="514350" indent="-514350" algn="r" rtl="1">
              <a:lnSpc>
                <a:spcPct val="150000"/>
              </a:lnSpc>
              <a:buFont typeface="+mj-lt"/>
              <a:buAutoNum type="arabicPeriod"/>
            </a:pPr>
            <a:r>
              <a:rPr lang="ar-SA" sz="1400" dirty="0">
                <a:latin typeface="Alexandria" pitchFamily="2" charset="-78"/>
                <a:cs typeface="Alexandria" pitchFamily="2" charset="-78"/>
              </a:rPr>
              <a:t> توعية المجتمع المدرسي بكيفية استخدام المرافق المدرسية والمحافظة عليها. </a:t>
            </a:r>
            <a:endParaRPr lang="en-US" sz="1400" dirty="0">
              <a:latin typeface="Alexandria" pitchFamily="2" charset="-78"/>
              <a:cs typeface="Alexandria" pitchFamily="2" charset="-78"/>
            </a:endParaRPr>
          </a:p>
          <a:p>
            <a:pPr marL="514350" indent="-514350" algn="r" rtl="1">
              <a:lnSpc>
                <a:spcPct val="150000"/>
              </a:lnSpc>
              <a:buFont typeface="+mj-lt"/>
              <a:buAutoNum type="arabicPeriod"/>
            </a:pPr>
            <a:r>
              <a:rPr lang="ar-SA" sz="1400" dirty="0">
                <a:latin typeface="Alexandria" pitchFamily="2" charset="-78"/>
                <a:cs typeface="Alexandria" pitchFamily="2" charset="-78"/>
              </a:rPr>
              <a:t>تشجيع المبادرات الإبداعية الفردية والجماعية، لتوفير بيئة مدرسية آمنة والجذب </a:t>
            </a:r>
            <a:endParaRPr lang="en-US" sz="1400" dirty="0">
              <a:latin typeface="Alexandria" pitchFamily="2" charset="-78"/>
              <a:cs typeface="Alexandria" pitchFamily="2" charset="-78"/>
            </a:endParaRPr>
          </a:p>
        </p:txBody>
      </p:sp>
      <p:pic>
        <p:nvPicPr>
          <p:cNvPr id="10" name="Picture 9" descr="A person standing in front of a group of kids">
            <a:extLst>
              <a:ext uri="{FF2B5EF4-FFF2-40B4-BE49-F238E27FC236}">
                <a16:creationId xmlns:a16="http://schemas.microsoft.com/office/drawing/2014/main" id="{2FA0B793-CD44-8E67-37FF-98FF7D1399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3346" y="2571505"/>
            <a:ext cx="4406465" cy="3146216"/>
          </a:xfrm>
          <a:prstGeom prst="rect">
            <a:avLst/>
          </a:prstGeom>
        </p:spPr>
      </p:pic>
      <p:sp>
        <p:nvSpPr>
          <p:cNvPr id="3" name="Rectangle 2">
            <a:extLst>
              <a:ext uri="{FF2B5EF4-FFF2-40B4-BE49-F238E27FC236}">
                <a16:creationId xmlns:a16="http://schemas.microsoft.com/office/drawing/2014/main" id="{A85294E4-81CD-E738-63E3-41F660A0EA03}"/>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508058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182892" y="1602054"/>
            <a:ext cx="3103233" cy="500829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418121" y="1723566"/>
            <a:ext cx="11552216" cy="477248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3559892" y="1217185"/>
            <a:ext cx="5072217"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 معايير تحسين مستوى أداء الطلبة وتحصيلهم الدراسي</a:t>
            </a:r>
          </a:p>
        </p:txBody>
      </p:sp>
      <p:sp>
        <p:nvSpPr>
          <p:cNvPr id="2" name="TextBox 1">
            <a:extLst>
              <a:ext uri="{FF2B5EF4-FFF2-40B4-BE49-F238E27FC236}">
                <a16:creationId xmlns:a16="http://schemas.microsoft.com/office/drawing/2014/main" id="{5DB67678-70D3-07DB-A0DA-0B50D52B2929}"/>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82892" y="1827761"/>
            <a:ext cx="11485233" cy="4580165"/>
          </a:xfrm>
          <a:prstGeom prst="rect">
            <a:avLst/>
          </a:prstGeom>
          <a:noFill/>
        </p:spPr>
        <p:txBody>
          <a:bodyPr wrap="square" rtlCol="0">
            <a:spAutoFit/>
          </a:bodyPr>
          <a:lstStyle/>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متابعة الاطلاع على دفاتر تحضير الدروس للمعلمين باستمرار. </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تنفيذ اجتماعات دورية مع المعلمين لبحث موضوعات دراسية وأساليبهم التعلمية.</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مراجعة خطط المعلمين الدراسية ومناقشتها. </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التعاون مع المشرفين التربويين في نشاطاتهم التعلمية كافة. </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تنفيذ برنامج للزيارات الصفية للمعلمين ومناقشة المعلمين بنتائجها. </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تشجيع برامج تبادل الزيارات بين المعلمين. </a:t>
            </a: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تشجيع المعلمين على المشاركة في النشاطات التربوية التي تستهدف تحسين أدائهم الصفي. </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تصميم خطط لرفع المستوى التحصيلي للطلبة. </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تنفيذ برامج إثرائية وعلاجية للارتقاء بتحصيل الطلبة. </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تحديد نسبة التقدم المتوقعة في ضوء الخطط الإثرائية والعلاجية ومتابعتها. </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متابعة موضوع الامتحانات التحصيلية والإشراف عليها وتطويرها. </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متابعة استخدام المعلمين لإستراتيجيات وأدوات متنوعة لقياس تحصيل الطلبة. </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توظيف نتائج تقويم أداء الطلبة التحصيلي في تحسين العملية التعلمية - التعليمية. </a:t>
            </a:r>
            <a:endParaRPr lang="en-US" sz="1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sz="1400" dirty="0">
                <a:latin typeface="Alexandria" pitchFamily="2" charset="-78"/>
                <a:cs typeface="Alexandria" pitchFamily="2" charset="-78"/>
              </a:rPr>
              <a:t>الاحتفاظ بالسجلات الإدارية والفنية الإشرافية واستخدامها باستمرار. </a:t>
            </a:r>
            <a:endParaRPr lang="en-US" sz="1400" dirty="0">
              <a:latin typeface="Alexandria" pitchFamily="2" charset="-78"/>
              <a:cs typeface="Alexandria" pitchFamily="2" charset="-78"/>
            </a:endParaRPr>
          </a:p>
        </p:txBody>
      </p:sp>
      <p:pic>
        <p:nvPicPr>
          <p:cNvPr id="10" name="Picture 9" descr="A person in front of a blackboard&#10;&#10;Description automatically generated">
            <a:extLst>
              <a:ext uri="{FF2B5EF4-FFF2-40B4-BE49-F238E27FC236}">
                <a16:creationId xmlns:a16="http://schemas.microsoft.com/office/drawing/2014/main" id="{4877C0C5-156E-F06B-478F-E2F9896B9E7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8121" y="3496463"/>
            <a:ext cx="4077679" cy="2911463"/>
          </a:xfrm>
          <a:prstGeom prst="rect">
            <a:avLst/>
          </a:prstGeom>
        </p:spPr>
      </p:pic>
      <p:sp>
        <p:nvSpPr>
          <p:cNvPr id="3" name="Rectangle 2">
            <a:extLst>
              <a:ext uri="{FF2B5EF4-FFF2-40B4-BE49-F238E27FC236}">
                <a16:creationId xmlns:a16="http://schemas.microsoft.com/office/drawing/2014/main" id="{80DD040A-C042-881E-B330-7E091E1E4C9A}"/>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329597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182892" y="1602055"/>
            <a:ext cx="3172133"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418121" y="1923929"/>
            <a:ext cx="11552216" cy="44006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4179506" y="1234684"/>
            <a:ext cx="4145344"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تطوير الانضباط السلوكي لدى الطلبة</a:t>
            </a:r>
          </a:p>
        </p:txBody>
      </p:sp>
      <p:sp>
        <p:nvSpPr>
          <p:cNvPr id="2" name="TextBox 1">
            <a:extLst>
              <a:ext uri="{FF2B5EF4-FFF2-40B4-BE49-F238E27FC236}">
                <a16:creationId xmlns:a16="http://schemas.microsoft.com/office/drawing/2014/main" id="{5DB67678-70D3-07DB-A0DA-0B50D52B2929}"/>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pic>
        <p:nvPicPr>
          <p:cNvPr id="8" name="Picture 7" descr="A cartoon of a child holding a pencil and a pencil&#10;&#10;Description automatically generated">
            <a:extLst>
              <a:ext uri="{FF2B5EF4-FFF2-40B4-BE49-F238E27FC236}">
                <a16:creationId xmlns:a16="http://schemas.microsoft.com/office/drawing/2014/main" id="{A5072E49-C710-30F1-B088-B77DC68BF44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9092" y="4457081"/>
            <a:ext cx="2795933" cy="1863490"/>
          </a:xfrm>
          <a:prstGeom prst="rect">
            <a:avLst/>
          </a:prstGeom>
        </p:spPr>
      </p:pic>
      <p:sp>
        <p:nvSpPr>
          <p:cNvPr id="24" name="TextBox 23">
            <a:extLst>
              <a:ext uri="{FF2B5EF4-FFF2-40B4-BE49-F238E27FC236}">
                <a16:creationId xmlns:a16="http://schemas.microsoft.com/office/drawing/2014/main" id="{6083F8E2-699C-9C01-0329-7C9299434C08}"/>
              </a:ext>
            </a:extLst>
          </p:cNvPr>
          <p:cNvSpPr txBox="1"/>
          <p:nvPr/>
        </p:nvSpPr>
        <p:spPr>
          <a:xfrm>
            <a:off x="1102996" y="1960192"/>
            <a:ext cx="10670883" cy="4100674"/>
          </a:xfrm>
          <a:prstGeom prst="rect">
            <a:avLst/>
          </a:prstGeom>
          <a:noFill/>
        </p:spPr>
        <p:txBody>
          <a:bodyPr wrap="square" rtlCol="0">
            <a:spAutoFit/>
          </a:bodyPr>
          <a:lstStyle/>
          <a:p>
            <a:pPr marL="457200" indent="-457200" algn="r" rtl="1">
              <a:lnSpc>
                <a:spcPct val="200000"/>
              </a:lnSpc>
              <a:buFont typeface="+mj-lt"/>
              <a:buAutoNum type="arabicPeriod"/>
            </a:pPr>
            <a:r>
              <a:rPr lang="ar-SA" sz="1200" dirty="0">
                <a:latin typeface="Alexandria" pitchFamily="2" charset="-78"/>
                <a:cs typeface="Alexandria" pitchFamily="2" charset="-78"/>
              </a:rPr>
              <a:t>تحديد حاجات الطلبة والعمل على تلبيتها بما يتناسب وميولهم ورغباتهم وخصائصهم النمائية.</a:t>
            </a:r>
            <a:endParaRPr lang="en-US" sz="1200" dirty="0">
              <a:latin typeface="Alexandria" pitchFamily="2" charset="-78"/>
              <a:cs typeface="Alexandria" pitchFamily="2" charset="-78"/>
            </a:endParaRPr>
          </a:p>
          <a:p>
            <a:pPr marL="457200" indent="-457200" algn="r" rtl="1">
              <a:lnSpc>
                <a:spcPct val="200000"/>
              </a:lnSpc>
              <a:buFont typeface="+mj-lt"/>
              <a:buAutoNum type="arabicPeriod"/>
            </a:pPr>
            <a:r>
              <a:rPr lang="ar-SA" sz="1200" dirty="0">
                <a:latin typeface="Alexandria" pitchFamily="2" charset="-78"/>
                <a:cs typeface="Alexandria" pitchFamily="2" charset="-78"/>
              </a:rPr>
              <a:t> تزويد الطلبة بالفرص المناسبة والكافية لتلبية حاجاتهم الفردية والاجتماعية، ولتنمية ميولهم، ولتطوير قدراتهم واستعداداتهم ومواهبهم. </a:t>
            </a:r>
            <a:endParaRPr lang="en-US" sz="1200" dirty="0">
              <a:latin typeface="Alexandria" pitchFamily="2" charset="-78"/>
              <a:cs typeface="Alexandria" pitchFamily="2" charset="-78"/>
            </a:endParaRPr>
          </a:p>
          <a:p>
            <a:pPr marL="457200" indent="-457200" algn="r" rtl="1">
              <a:lnSpc>
                <a:spcPct val="200000"/>
              </a:lnSpc>
              <a:buFont typeface="+mj-lt"/>
              <a:buAutoNum type="arabicPeriod"/>
            </a:pPr>
            <a:r>
              <a:rPr lang="ar-SA" sz="1200" dirty="0">
                <a:latin typeface="Alexandria" pitchFamily="2" charset="-78"/>
                <a:cs typeface="Alexandria" pitchFamily="2" charset="-78"/>
              </a:rPr>
              <a:t> تزويد الطلبة بالفرص الكافية والمناسبة للاشتراك في النشاطات المنهجية واللامنهجية التي تعمل على حسن نمو الطالب. </a:t>
            </a:r>
            <a:endParaRPr lang="en-US" sz="1200" dirty="0">
              <a:latin typeface="Alexandria" pitchFamily="2" charset="-78"/>
              <a:cs typeface="Alexandria" pitchFamily="2" charset="-78"/>
            </a:endParaRPr>
          </a:p>
          <a:p>
            <a:pPr marL="457200" indent="-457200" algn="r" rtl="1">
              <a:lnSpc>
                <a:spcPct val="200000"/>
              </a:lnSpc>
              <a:buFont typeface="+mj-lt"/>
              <a:buAutoNum type="arabicPeriod"/>
            </a:pPr>
            <a:r>
              <a:rPr lang="ar-SA" sz="1200" dirty="0">
                <a:latin typeface="Alexandria" pitchFamily="2" charset="-78"/>
                <a:cs typeface="Alexandria" pitchFamily="2" charset="-78"/>
              </a:rPr>
              <a:t>إشراك الطلبة في عملية صنع القرارات المدرسية. </a:t>
            </a:r>
            <a:endParaRPr lang="en-US" sz="1200" dirty="0">
              <a:latin typeface="Alexandria" pitchFamily="2" charset="-78"/>
              <a:cs typeface="Alexandria" pitchFamily="2" charset="-78"/>
            </a:endParaRPr>
          </a:p>
          <a:p>
            <a:pPr marL="457200" indent="-457200" algn="r" rtl="1">
              <a:lnSpc>
                <a:spcPct val="200000"/>
              </a:lnSpc>
              <a:buFont typeface="+mj-lt"/>
              <a:buAutoNum type="arabicPeriod"/>
            </a:pPr>
            <a:r>
              <a:rPr lang="ar-SA" sz="1200" dirty="0">
                <a:latin typeface="Alexandria" pitchFamily="2" charset="-78"/>
                <a:cs typeface="Alexandria" pitchFamily="2" charset="-78"/>
              </a:rPr>
              <a:t>تطوير برامج الخدمات الطلابية في المدرسة، وفي مقدمتها برنامج الإرشاد التربوي، والتوجيه المهني، والاهتمام بالسجلات التراكمية للطلبة، وتوظيفها. </a:t>
            </a:r>
            <a:endParaRPr lang="en-US" sz="1200" dirty="0">
              <a:latin typeface="Alexandria" pitchFamily="2" charset="-78"/>
              <a:cs typeface="Alexandria" pitchFamily="2" charset="-78"/>
            </a:endParaRPr>
          </a:p>
          <a:p>
            <a:pPr marL="457200" indent="-457200" algn="r" rtl="1">
              <a:lnSpc>
                <a:spcPct val="200000"/>
              </a:lnSpc>
              <a:buFont typeface="+mj-lt"/>
              <a:buAutoNum type="arabicPeriod"/>
            </a:pPr>
            <a:r>
              <a:rPr lang="ar-SA" sz="1200" dirty="0">
                <a:latin typeface="Alexandria" pitchFamily="2" charset="-78"/>
                <a:cs typeface="Alexandria" pitchFamily="2" charset="-78"/>
              </a:rPr>
              <a:t>تحديد الصعوبات والتحديات والمشكلات التي تواجه الطلبة ومساعدتهم على تخطيها. </a:t>
            </a:r>
            <a:endParaRPr lang="en-US" sz="1200" dirty="0">
              <a:latin typeface="Alexandria" pitchFamily="2" charset="-78"/>
              <a:cs typeface="Alexandria" pitchFamily="2" charset="-78"/>
            </a:endParaRPr>
          </a:p>
          <a:p>
            <a:pPr marL="457200" indent="-457200" algn="r" rtl="1">
              <a:lnSpc>
                <a:spcPct val="200000"/>
              </a:lnSpc>
              <a:buFont typeface="+mj-lt"/>
              <a:buAutoNum type="arabicPeriod"/>
            </a:pPr>
            <a:r>
              <a:rPr lang="ar-SA" sz="1200" dirty="0">
                <a:latin typeface="Alexandria" pitchFamily="2" charset="-78"/>
                <a:cs typeface="Alexandria" pitchFamily="2" charset="-78"/>
              </a:rPr>
              <a:t>توفير برامج وقائية وعلاجية لإكساب الطلبة المهارات الشخصية والاجتماعية والقيم السلوكية ووقايتهم من التعرض للمشكلات أو الإساءة أو الاستغلال. </a:t>
            </a:r>
            <a:endParaRPr lang="en-US" sz="1200" dirty="0">
              <a:latin typeface="Alexandria" pitchFamily="2" charset="-78"/>
              <a:cs typeface="Alexandria" pitchFamily="2" charset="-78"/>
            </a:endParaRPr>
          </a:p>
          <a:p>
            <a:pPr marL="457200" indent="-457200" algn="r" rtl="1">
              <a:lnSpc>
                <a:spcPct val="200000"/>
              </a:lnSpc>
              <a:buFont typeface="+mj-lt"/>
              <a:buAutoNum type="arabicPeriod"/>
            </a:pPr>
            <a:r>
              <a:rPr lang="ar-SA" sz="1200" dirty="0">
                <a:latin typeface="Alexandria" pitchFamily="2" charset="-78"/>
                <a:cs typeface="Alexandria" pitchFamily="2" charset="-78"/>
              </a:rPr>
              <a:t> انتهاج الأساليب التربوية في التعامل مع السلوك المشكل للطلبة وتعديله. </a:t>
            </a:r>
            <a:endParaRPr lang="en-US" sz="1200" dirty="0">
              <a:latin typeface="Alexandria" pitchFamily="2" charset="-78"/>
              <a:cs typeface="Alexandria" pitchFamily="2" charset="-78"/>
            </a:endParaRPr>
          </a:p>
          <a:p>
            <a:pPr marL="457200" indent="-457200" algn="r" rtl="1">
              <a:lnSpc>
                <a:spcPct val="200000"/>
              </a:lnSpc>
              <a:buFont typeface="+mj-lt"/>
              <a:buAutoNum type="arabicPeriod"/>
            </a:pPr>
            <a:r>
              <a:rPr lang="ar-SA" sz="1200" dirty="0">
                <a:latin typeface="Alexandria" pitchFamily="2" charset="-78"/>
                <a:cs typeface="Alexandria" pitchFamily="2" charset="-78"/>
              </a:rPr>
              <a:t>تطوير فهم أكبر للطلبة للوصول بالعلاقات معهم إلى درجة الحنان واللطف والأبوة. </a:t>
            </a:r>
            <a:endParaRPr lang="en-US" sz="1200" dirty="0">
              <a:latin typeface="Alexandria" pitchFamily="2" charset="-78"/>
              <a:cs typeface="Alexandria" pitchFamily="2" charset="-78"/>
            </a:endParaRPr>
          </a:p>
          <a:p>
            <a:pPr marL="457200" indent="-457200" algn="r" rtl="1">
              <a:lnSpc>
                <a:spcPct val="200000"/>
              </a:lnSpc>
              <a:buFont typeface="+mj-lt"/>
              <a:buAutoNum type="arabicPeriod"/>
            </a:pPr>
            <a:r>
              <a:rPr lang="ar-SA" sz="1200" dirty="0">
                <a:latin typeface="Alexandria" pitchFamily="2" charset="-78"/>
                <a:cs typeface="Alexandria" pitchFamily="2" charset="-78"/>
              </a:rPr>
              <a:t>غرس قيم الانتماء للوطن والولاء للقياد</a:t>
            </a:r>
            <a:r>
              <a:rPr lang="ar-JO" sz="1200" dirty="0">
                <a:latin typeface="Alexandria" pitchFamily="2" charset="-78"/>
                <a:cs typeface="Alexandria" pitchFamily="2" charset="-78"/>
              </a:rPr>
              <a:t>ات الحاكمه</a:t>
            </a:r>
            <a:r>
              <a:rPr lang="ar-SA" sz="1200" dirty="0">
                <a:latin typeface="Alexandria" pitchFamily="2" charset="-78"/>
                <a:cs typeface="Alexandria" pitchFamily="2" charset="-78"/>
              </a:rPr>
              <a:t> في نفوس الطلبة</a:t>
            </a:r>
            <a:endParaRPr lang="ar-JO" sz="1200" dirty="0">
              <a:latin typeface="Alexandria" pitchFamily="2" charset="-78"/>
              <a:cs typeface="Alexandria" pitchFamily="2" charset="-78"/>
            </a:endParaRPr>
          </a:p>
          <a:p>
            <a:pPr marL="457200" indent="-457200" algn="r" rtl="1">
              <a:lnSpc>
                <a:spcPct val="200000"/>
              </a:lnSpc>
              <a:buFont typeface="+mj-lt"/>
              <a:buAutoNum type="arabicPeriod"/>
            </a:pPr>
            <a:r>
              <a:rPr lang="ar-JO" sz="1200" dirty="0">
                <a:latin typeface="Alexandria" pitchFamily="2" charset="-78"/>
                <a:cs typeface="Alexandria" pitchFamily="2" charset="-78"/>
              </a:rPr>
              <a:t>ا</a:t>
            </a:r>
            <a:r>
              <a:rPr lang="ar-SA" sz="1200" dirty="0">
                <a:latin typeface="Alexandria" pitchFamily="2" charset="-78"/>
                <a:cs typeface="Alexandria" pitchFamily="2" charset="-78"/>
              </a:rPr>
              <a:t>لعمل على رفع كفاية مجالس أولياء الأمور والمعلمين في مجال تعديل سلوك الطلبة</a:t>
            </a:r>
            <a:endParaRPr lang="en-US" sz="12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3003453B-208C-39EB-AB08-969687A3E966}"/>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52074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182892" y="1602055"/>
            <a:ext cx="3172133"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418121" y="1923929"/>
            <a:ext cx="11552216" cy="44006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3728702" y="1234684"/>
            <a:ext cx="473459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التعامل مع الطلبة ذوي الاحتياجات الخاصة </a:t>
            </a:r>
          </a:p>
        </p:txBody>
      </p:sp>
      <p:sp>
        <p:nvSpPr>
          <p:cNvPr id="2" name="TextBox 1">
            <a:extLst>
              <a:ext uri="{FF2B5EF4-FFF2-40B4-BE49-F238E27FC236}">
                <a16:creationId xmlns:a16="http://schemas.microsoft.com/office/drawing/2014/main" id="{5DB67678-70D3-07DB-A0DA-0B50D52B2929}"/>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3" name="TextBox 2">
            <a:extLst>
              <a:ext uri="{FF2B5EF4-FFF2-40B4-BE49-F238E27FC236}">
                <a16:creationId xmlns:a16="http://schemas.microsoft.com/office/drawing/2014/main" id="{6083F8E2-699C-9C01-0329-7C9299434C08}"/>
              </a:ext>
            </a:extLst>
          </p:cNvPr>
          <p:cNvSpPr txBox="1"/>
          <p:nvPr/>
        </p:nvSpPr>
        <p:spPr>
          <a:xfrm>
            <a:off x="1902222" y="2127032"/>
            <a:ext cx="9871657" cy="3933834"/>
          </a:xfrm>
          <a:prstGeom prst="rect">
            <a:avLst/>
          </a:prstGeom>
          <a:noFill/>
        </p:spPr>
        <p:txBody>
          <a:bodyPr wrap="square" rtlCol="0">
            <a:spAutoFit/>
          </a:bodyPr>
          <a:lstStyle/>
          <a:p>
            <a:pPr marL="457200" indent="-457200" algn="r" rtl="1">
              <a:lnSpc>
                <a:spcPct val="150000"/>
              </a:lnSpc>
              <a:buFont typeface="+mj-lt"/>
              <a:buAutoNum type="arabicPeriod"/>
            </a:pPr>
            <a:r>
              <a:rPr lang="ar-SA" sz="1400" dirty="0">
                <a:latin typeface="Alexandria" pitchFamily="2" charset="-78"/>
                <a:cs typeface="Alexandria" pitchFamily="2" charset="-78"/>
              </a:rPr>
              <a:t>توفير برامج لتدريب المعلمين والعاملين الآخرين في المدرسة على اكتشاف الطلبة ذوي الاحتياجات الخاصة وتصنيفهم.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تطبيق الاختبارات والمقاييس الخاصة والمناسبة لاكتشاف الطلبة ذوي الاحتياجات الخاصة.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التعاون مع الجهات ذات العلاقة لإجراء الاختبارات المقننة لتحديد مجالات تفوق الطلبة المتفوقين وتحديد الصعوبات التي يعاني منها الطلبة ذوو صعوبات التعلم.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 توفير قاعدة بيانات خاصة بالطلبة المتفوقين وأخرى خاصة بالطلبة ذوي صعوبات التعلم.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تهيئة البيئة التربوية التعلمية المادية المناسبة لتعليم الطلبة ذوي الاحتياجات الخاصة.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تحديد احتياجات الطلبة المتفوقين وذوي صعوبات التعلم، وتلبيتها.</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تطوير برامج إثرائية تلبي حاجات الطلبة المتفوقين وتتناسب مع قدراتهم.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تطوير برامج تربوية مساعدة تلبي حاجات الطلبة ذوي صعوبات التعلم.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التعاون مع الجهات ذات العلاقة في رعاية الطلبة المتفوقين والطلبة ذوي صعوبات التعلم.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العمل على دمج الطلبة ذوي الاحتياجات الخاصة بالطلبة العاديين.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إشراك الأهل في تفعيل الجهود والنشاطات التي تهدف إلى رعاية الطلبة المتفوقين والطلبة ذوي صعوبات التعلم.</a:t>
            </a:r>
            <a:endParaRPr lang="en-US" sz="1400" dirty="0">
              <a:latin typeface="Alexandria" pitchFamily="2" charset="-78"/>
              <a:cs typeface="Alexandria" pitchFamily="2" charset="-78"/>
            </a:endParaRPr>
          </a:p>
        </p:txBody>
      </p:sp>
      <p:pic>
        <p:nvPicPr>
          <p:cNvPr id="9" name="Graphic 8">
            <a:extLst>
              <a:ext uri="{FF2B5EF4-FFF2-40B4-BE49-F238E27FC236}">
                <a16:creationId xmlns:a16="http://schemas.microsoft.com/office/drawing/2014/main" id="{EBBA1E98-F89E-7BA0-6457-77773AE5F2B2}"/>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693675" y="3293416"/>
            <a:ext cx="2896579" cy="2533763"/>
          </a:xfrm>
          <a:prstGeom prst="rect">
            <a:avLst/>
          </a:prstGeom>
        </p:spPr>
      </p:pic>
      <p:sp>
        <p:nvSpPr>
          <p:cNvPr id="4" name="Rectangle 3">
            <a:extLst>
              <a:ext uri="{FF2B5EF4-FFF2-40B4-BE49-F238E27FC236}">
                <a16:creationId xmlns:a16="http://schemas.microsoft.com/office/drawing/2014/main" id="{BBDA44B7-9E75-CE8E-67A4-487301D1919D}"/>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343917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182892" y="1602055"/>
            <a:ext cx="3172133"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418121" y="1923929"/>
            <a:ext cx="11552216" cy="44006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3728702" y="1234684"/>
            <a:ext cx="473459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الأنشطة المدرسية والمسابقات الطلابية</a:t>
            </a:r>
          </a:p>
        </p:txBody>
      </p:sp>
      <p:sp>
        <p:nvSpPr>
          <p:cNvPr id="2" name="TextBox 1">
            <a:extLst>
              <a:ext uri="{FF2B5EF4-FFF2-40B4-BE49-F238E27FC236}">
                <a16:creationId xmlns:a16="http://schemas.microsoft.com/office/drawing/2014/main" id="{5DB67678-70D3-07DB-A0DA-0B50D52B2929}"/>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698304" y="1976609"/>
            <a:ext cx="10991850" cy="4256999"/>
          </a:xfrm>
          <a:prstGeom prst="rect">
            <a:avLst/>
          </a:prstGeom>
          <a:noFill/>
        </p:spPr>
        <p:txBody>
          <a:bodyPr wrap="square" rtlCol="0">
            <a:spAutoFit/>
          </a:bodyPr>
          <a:lstStyle/>
          <a:p>
            <a:pPr marL="457200" indent="-457200" algn="r" rtl="1">
              <a:lnSpc>
                <a:spcPct val="150000"/>
              </a:lnSpc>
              <a:buFont typeface="+mj-lt"/>
              <a:buAutoNum type="arabicPeriod"/>
            </a:pPr>
            <a:r>
              <a:rPr lang="ar-SA" sz="1400" dirty="0">
                <a:latin typeface="Alexandria" pitchFamily="2" charset="-78"/>
                <a:cs typeface="Alexandria" pitchFamily="2" charset="-78"/>
              </a:rPr>
              <a:t> تصنيف الطلبة، وفقاً لمواهبهم ،وهواياتهم، واستعدادهم.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 توفير قاعدة بيانات خاصة بالطلبة ذوي المواهب والهوايات المختلفة.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 تضمين الخطة الإدارية للمدرسة بالبرامج والأنشطة المدرسية المناسبة.</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توفير التجهيزات المادية المناسبة والكافية لممارسة الأنشطة المدرسية المختلفة.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تنويع الأنشطة المدرسية المنسجمة مع المناهج الدراسية. </a:t>
            </a:r>
            <a:endParaRPr lang="ar-JO"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توفير أنشطة مدرسية مناسبة وكافية.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 إتاحة الفرص للطلبة للمشاركة في الأنشطة الصفية واللاصفية المنهجية واللامنهجية، وتشجيعهم عليها.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الإسهام في تهيئة الدراسات في مجال اكتشاف المواهب والاستعدادات وأساليب الإفادة منها.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في مجال تقويم أثر فاعلية مشاركة الإسهام في تهيئة الدراسات والأبحاث الطلبة في الأنشطة المدرسية.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إثراء البرامج المدرسية بالمسابقات الثقافية والرياضية وغيرها.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 تشجيع الطلبة على المشاركة في المسابقات المدرسية والمحلية والدولية المتاحة.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تقديم حوافز معنوية ومادية ملائمة للطلبة المشاركين في النشاطات المدرسية.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التعاون مع الأهل في مجال تطوير مواهب الطلبة وهواياتهم المختلفة.</a:t>
            </a:r>
            <a:endParaRPr lang="en-US" sz="1400" dirty="0">
              <a:latin typeface="Alexandria" pitchFamily="2" charset="-78"/>
              <a:cs typeface="Alexandria" pitchFamily="2" charset="-78"/>
            </a:endParaRPr>
          </a:p>
        </p:txBody>
      </p:sp>
      <p:pic>
        <p:nvPicPr>
          <p:cNvPr id="8" name="Graphic 7">
            <a:extLst>
              <a:ext uri="{FF2B5EF4-FFF2-40B4-BE49-F238E27FC236}">
                <a16:creationId xmlns:a16="http://schemas.microsoft.com/office/drawing/2014/main" id="{F6E227A8-E82D-FA77-FE9A-B690E05C2F86}"/>
              </a:ext>
            </a:extLst>
          </p:cNvPr>
          <p:cNvPicPr>
            <a:picLocks noChangeAspect="1"/>
          </p:cNvPicPr>
          <p:nvPr/>
        </p:nvPicPr>
        <p:blipFill rotWithShape="1">
          <a:blip r:embed="rId2">
            <a:extLst>
              <a:ext uri="{96DAC541-7B7A-43D3-8B79-37D633B846F1}">
                <asvg:svgBlip xmlns:asvg="http://schemas.microsoft.com/office/drawing/2016/SVG/main" xmlns="" r:embed="rId3"/>
              </a:ext>
            </a:extLst>
          </a:blip>
          <a:srcRect l="18818"/>
          <a:stretch/>
        </p:blipFill>
        <p:spPr>
          <a:xfrm>
            <a:off x="609600" y="3538282"/>
            <a:ext cx="4867275" cy="3047824"/>
          </a:xfrm>
          <a:prstGeom prst="rect">
            <a:avLst/>
          </a:prstGeom>
        </p:spPr>
      </p:pic>
      <p:sp>
        <p:nvSpPr>
          <p:cNvPr id="3" name="Rectangle 2">
            <a:extLst>
              <a:ext uri="{FF2B5EF4-FFF2-40B4-BE49-F238E27FC236}">
                <a16:creationId xmlns:a16="http://schemas.microsoft.com/office/drawing/2014/main" id="{28C44505-2187-3F74-3026-0D063ABDFEA8}"/>
              </a:ext>
            </a:extLst>
          </p:cNvPr>
          <p:cNvSpPr/>
          <p:nvPr/>
        </p:nvSpPr>
        <p:spPr>
          <a:xfrm>
            <a:off x="4947385" y="6423231"/>
            <a:ext cx="2088682" cy="279133"/>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72343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D222B56-869C-34FE-B6A1-0EC6FDBA3B91}"/>
              </a:ext>
            </a:extLst>
          </p:cNvPr>
          <p:cNvSpPr/>
          <p:nvPr/>
        </p:nvSpPr>
        <p:spPr>
          <a:xfrm>
            <a:off x="182892" y="1602055"/>
            <a:ext cx="3172133"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D2B45061-9690-D160-7DA1-3269F4DCB402}"/>
              </a:ext>
            </a:extLst>
          </p:cNvPr>
          <p:cNvSpPr/>
          <p:nvPr/>
        </p:nvSpPr>
        <p:spPr>
          <a:xfrm>
            <a:off x="418121" y="1828800"/>
            <a:ext cx="11552216" cy="472797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AD6D70A-A315-1C50-DE32-74ADBA299C17}"/>
              </a:ext>
            </a:extLst>
          </p:cNvPr>
          <p:cNvSpPr txBox="1"/>
          <p:nvPr/>
        </p:nvSpPr>
        <p:spPr>
          <a:xfrm>
            <a:off x="4125843" y="295202"/>
            <a:ext cx="3940315" cy="501932"/>
          </a:xfrm>
          <a:prstGeom prst="rect">
            <a:avLst/>
          </a:prstGeom>
          <a:noFill/>
        </p:spPr>
        <p:txBody>
          <a:bodyPr wrap="square">
            <a:spAutoFit/>
          </a:bodyPr>
          <a:lstStyle/>
          <a:p>
            <a:pPr algn="ctr" rtl="1">
              <a:lnSpc>
                <a:spcPct val="150000"/>
              </a:lnSpc>
            </a:pPr>
            <a:r>
              <a:rPr lang="ar-SA" sz="2000" dirty="0">
                <a:solidFill>
                  <a:srgbClr val="00AEEF"/>
                </a:solidFill>
                <a:latin typeface="Alexandria" pitchFamily="2" charset="-78"/>
                <a:ea typeface="Calibri"/>
                <a:cs typeface="Alexandria" pitchFamily="2" charset="-78"/>
                <a:sym typeface="Calibri"/>
              </a:rPr>
              <a:t>الأنماط القيادية</a:t>
            </a:r>
          </a:p>
        </p:txBody>
      </p:sp>
      <p:sp>
        <p:nvSpPr>
          <p:cNvPr id="27" name="TextBox 26">
            <a:extLst>
              <a:ext uri="{FF2B5EF4-FFF2-40B4-BE49-F238E27FC236}">
                <a16:creationId xmlns:a16="http://schemas.microsoft.com/office/drawing/2014/main" id="{C5F9354D-FB5F-EC86-E0FF-741A93026DA1}"/>
              </a:ext>
            </a:extLst>
          </p:cNvPr>
          <p:cNvSpPr txBox="1"/>
          <p:nvPr/>
        </p:nvSpPr>
        <p:spPr>
          <a:xfrm>
            <a:off x="3728702" y="1234684"/>
            <a:ext cx="473459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معايير ربط المدرسة بالمجتمع المحلي </a:t>
            </a:r>
          </a:p>
        </p:txBody>
      </p:sp>
      <p:sp>
        <p:nvSpPr>
          <p:cNvPr id="2" name="TextBox 1">
            <a:extLst>
              <a:ext uri="{FF2B5EF4-FFF2-40B4-BE49-F238E27FC236}">
                <a16:creationId xmlns:a16="http://schemas.microsoft.com/office/drawing/2014/main" id="{5DB67678-70D3-07DB-A0DA-0B50D52B2929}"/>
              </a:ext>
            </a:extLst>
          </p:cNvPr>
          <p:cNvSpPr txBox="1"/>
          <p:nvPr/>
        </p:nvSpPr>
        <p:spPr>
          <a:xfrm>
            <a:off x="4585314" y="797134"/>
            <a:ext cx="3026256" cy="420051"/>
          </a:xfrm>
          <a:prstGeom prst="rect">
            <a:avLst/>
          </a:prstGeom>
          <a:noFill/>
        </p:spPr>
        <p:txBody>
          <a:bodyPr wrap="square">
            <a:spAutoFit/>
          </a:bodyPr>
          <a:lstStyle/>
          <a:p>
            <a:pPr marL="0" algn="ctr" rtl="1" eaLnBrk="1" latinLnBrk="0" hangingPunct="1">
              <a:lnSpc>
                <a:spcPct val="150000"/>
              </a:lnSpc>
              <a:spcBef>
                <a:spcPts val="0"/>
              </a:spcBef>
              <a:spcAft>
                <a:spcPts val="0"/>
              </a:spcAft>
            </a:pPr>
            <a:r>
              <a:rPr lang="ar-SA" sz="1600" kern="1200" dirty="0">
                <a:solidFill>
                  <a:srgbClr val="000000"/>
                </a:solidFill>
                <a:effectLst/>
                <a:latin typeface="Alexandria" pitchFamily="2" charset="-78"/>
                <a:ea typeface="Calibri" panose="020F0502020204030204" pitchFamily="34" charset="0"/>
                <a:cs typeface="Alexandria" pitchFamily="2" charset="-78"/>
              </a:rPr>
              <a:t>القيادة المدرسية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3495674" y="1846955"/>
            <a:ext cx="8194479" cy="4580165"/>
          </a:xfrm>
          <a:prstGeom prst="rect">
            <a:avLst/>
          </a:prstGeom>
          <a:noFill/>
        </p:spPr>
        <p:txBody>
          <a:bodyPr wrap="square" rtlCol="0">
            <a:spAutoFit/>
          </a:bodyPr>
          <a:lstStyle/>
          <a:p>
            <a:pPr marL="457200" indent="-457200" algn="r" rtl="1">
              <a:lnSpc>
                <a:spcPct val="150000"/>
              </a:lnSpc>
              <a:buFont typeface="+mj-lt"/>
              <a:buAutoNum type="arabicPeriod"/>
            </a:pPr>
            <a:r>
              <a:rPr lang="ar-SA" sz="1400" dirty="0">
                <a:latin typeface="Alexandria" pitchFamily="2" charset="-78"/>
                <a:cs typeface="Alexandria" pitchFamily="2" charset="-78"/>
              </a:rPr>
              <a:t>توفير قاعدة بيانات خاصة بأولياء أمور الطلبة ومؤسسات المجتمع. </a:t>
            </a:r>
          </a:p>
          <a:p>
            <a:pPr marL="457200" indent="-457200" algn="r" rtl="1">
              <a:lnSpc>
                <a:spcPct val="150000"/>
              </a:lnSpc>
              <a:buFont typeface="+mj-lt"/>
              <a:buAutoNum type="arabicPeriod"/>
            </a:pPr>
            <a:r>
              <a:rPr lang="ar-SA" sz="1400" dirty="0">
                <a:latin typeface="Alexandria" pitchFamily="2" charset="-78"/>
                <a:cs typeface="Alexandria" pitchFamily="2" charset="-78"/>
              </a:rPr>
              <a:t>تحديد الاحتياجات المجتمعية التي يمكن للمدرسة أن تسهم في توفيرها. </a:t>
            </a:r>
          </a:p>
          <a:p>
            <a:pPr marL="457200" indent="-457200" algn="r" rtl="1">
              <a:lnSpc>
                <a:spcPct val="150000"/>
              </a:lnSpc>
              <a:buFont typeface="+mj-lt"/>
              <a:buAutoNum type="arabicPeriod"/>
            </a:pPr>
            <a:r>
              <a:rPr lang="ar-SA" sz="1400" dirty="0">
                <a:latin typeface="Alexandria" pitchFamily="2" charset="-78"/>
                <a:cs typeface="Alexandria" pitchFamily="2" charset="-78"/>
              </a:rPr>
              <a:t> دراسة المميزات التنظيمية في مؤسسات المجتمع وكيفية توطينها لخدمة المدرسة. </a:t>
            </a:r>
          </a:p>
          <a:p>
            <a:pPr marL="457200" indent="-457200" algn="r" rtl="1">
              <a:lnSpc>
                <a:spcPct val="150000"/>
              </a:lnSpc>
              <a:buFont typeface="+mj-lt"/>
              <a:buAutoNum type="arabicPeriod"/>
            </a:pPr>
            <a:r>
              <a:rPr lang="ar-SA" sz="1400" dirty="0">
                <a:latin typeface="Alexandria" pitchFamily="2" charset="-78"/>
                <a:cs typeface="Alexandria" pitchFamily="2" charset="-78"/>
              </a:rPr>
              <a:t>تحديد سبل دعم قادة المجتمع المحلي لبرامج المدرسة ونشاطاتها. </a:t>
            </a:r>
          </a:p>
          <a:p>
            <a:pPr marL="457200" indent="-457200" algn="r" rtl="1">
              <a:lnSpc>
                <a:spcPct val="150000"/>
              </a:lnSpc>
              <a:buFont typeface="+mj-lt"/>
              <a:buAutoNum type="arabicPeriod"/>
            </a:pPr>
            <a:r>
              <a:rPr lang="ar-SA" sz="1400" dirty="0">
                <a:latin typeface="Alexandria" pitchFamily="2" charset="-78"/>
                <a:cs typeface="Alexandria" pitchFamily="2" charset="-78"/>
              </a:rPr>
              <a:t>تقديم خطة للمشاركة المجتمعية تستجيب لاحتياجات المجتمع المحلي.</a:t>
            </a:r>
          </a:p>
          <a:p>
            <a:pPr marL="457200" indent="-457200" algn="r" rtl="1">
              <a:lnSpc>
                <a:spcPct val="150000"/>
              </a:lnSpc>
              <a:buFont typeface="+mj-lt"/>
              <a:buAutoNum type="arabicPeriod"/>
            </a:pPr>
            <a:r>
              <a:rPr lang="ar-SA" sz="1400" dirty="0">
                <a:latin typeface="Alexandria" pitchFamily="2" charset="-78"/>
                <a:cs typeface="Alexandria" pitchFamily="2" charset="-78"/>
              </a:rPr>
              <a:t>إشراك قادة المجتمع المحلي ومؤسساته وأولياء الأمور في برامج المدرسة وأنشطتها دورياً. </a:t>
            </a:r>
          </a:p>
          <a:p>
            <a:pPr marL="457200" indent="-457200" algn="r" rtl="1">
              <a:lnSpc>
                <a:spcPct val="150000"/>
              </a:lnSpc>
              <a:buFont typeface="+mj-lt"/>
              <a:buAutoNum type="arabicPeriod"/>
            </a:pPr>
            <a:r>
              <a:rPr lang="ar-SA" sz="1400" dirty="0">
                <a:latin typeface="Alexandria" pitchFamily="2" charset="-78"/>
                <a:cs typeface="Alexandria" pitchFamily="2" charset="-78"/>
              </a:rPr>
              <a:t> العمل على رفع نسبة تواصل أولياء الأمور مع المدرسة. </a:t>
            </a:r>
          </a:p>
          <a:p>
            <a:pPr marL="457200" indent="-457200" algn="r" rtl="1">
              <a:lnSpc>
                <a:spcPct val="150000"/>
              </a:lnSpc>
              <a:buFont typeface="+mj-lt"/>
              <a:buAutoNum type="arabicPeriod"/>
            </a:pPr>
            <a:r>
              <a:rPr lang="ar-SA" sz="1400" dirty="0">
                <a:latin typeface="Alexandria" pitchFamily="2" charset="-78"/>
                <a:cs typeface="Alexandria" pitchFamily="2" charset="-78"/>
              </a:rPr>
              <a:t> تحديد آلية الاتصال بقادة المجتمع المحلي ومؤسساته.</a:t>
            </a:r>
          </a:p>
          <a:p>
            <a:pPr marL="457200" indent="-457200" algn="r" rtl="1">
              <a:lnSpc>
                <a:spcPct val="150000"/>
              </a:lnSpc>
              <a:buFont typeface="+mj-lt"/>
              <a:buAutoNum type="arabicPeriod"/>
            </a:pPr>
            <a:r>
              <a:rPr lang="ar-SA" sz="1400" dirty="0">
                <a:latin typeface="Alexandria" pitchFamily="2" charset="-78"/>
                <a:cs typeface="Alexandria" pitchFamily="2" charset="-78"/>
              </a:rPr>
              <a:t> تحديد آلية التواصل مع أولياء الأمور وتسهيلها. </a:t>
            </a:r>
          </a:p>
          <a:p>
            <a:pPr marL="457200" indent="-457200" algn="r" rtl="1">
              <a:lnSpc>
                <a:spcPct val="150000"/>
              </a:lnSpc>
              <a:buFont typeface="+mj-lt"/>
              <a:buAutoNum type="arabicPeriod"/>
            </a:pPr>
            <a:r>
              <a:rPr lang="ar-SA" sz="1400" dirty="0">
                <a:latin typeface="Alexandria" pitchFamily="2" charset="-78"/>
                <a:cs typeface="Alexandria" pitchFamily="2" charset="-78"/>
              </a:rPr>
              <a:t>تسهيل استخدام المجتمع المحلي لمرافق المدرسة في تقديم الخدمات والأنشطة الاجتماعية. </a:t>
            </a:r>
          </a:p>
          <a:p>
            <a:pPr marL="457200" indent="-457200" algn="r" rtl="1">
              <a:lnSpc>
                <a:spcPct val="150000"/>
              </a:lnSpc>
              <a:buFont typeface="+mj-lt"/>
              <a:buAutoNum type="arabicPeriod"/>
            </a:pPr>
            <a:r>
              <a:rPr lang="ar-SA" sz="1400" dirty="0">
                <a:latin typeface="Alexandria" pitchFamily="2" charset="-78"/>
                <a:cs typeface="Alexandria" pitchFamily="2" charset="-78"/>
              </a:rPr>
              <a:t>تزويد أولياء الأمور بتقارير دورية حول النمو الشامل لأبنائهم. </a:t>
            </a:r>
          </a:p>
          <a:p>
            <a:pPr marL="457200" indent="-457200" algn="r" rtl="1">
              <a:lnSpc>
                <a:spcPct val="150000"/>
              </a:lnSpc>
              <a:buFont typeface="+mj-lt"/>
              <a:buAutoNum type="arabicPeriod"/>
            </a:pPr>
            <a:r>
              <a:rPr lang="ar-SA" sz="1400" dirty="0">
                <a:latin typeface="Alexandria" pitchFamily="2" charset="-78"/>
                <a:cs typeface="Alexandria" pitchFamily="2" charset="-78"/>
              </a:rPr>
              <a:t>تعزيز مبادرات أولياء الأمور وقادة المجتمع المحلي الهادفة إلى تطوير أداء المدرسة واستثمارها. </a:t>
            </a:r>
          </a:p>
          <a:p>
            <a:pPr marL="457200" indent="-457200" algn="r" rtl="1">
              <a:lnSpc>
                <a:spcPct val="150000"/>
              </a:lnSpc>
              <a:buFont typeface="+mj-lt"/>
              <a:buAutoNum type="arabicPeriod"/>
            </a:pPr>
            <a:r>
              <a:rPr lang="ar-SA" sz="1400" dirty="0">
                <a:latin typeface="Alexandria" pitchFamily="2" charset="-78"/>
                <a:cs typeface="Alexandria" pitchFamily="2" charset="-78"/>
              </a:rPr>
              <a:t>توفير قاعدة بيانات خاصة بالمشروعات التي نفذتها المدرسة بالتعاون مع المجتمع المحلي. </a:t>
            </a:r>
          </a:p>
          <a:p>
            <a:pPr marL="457200" indent="-457200" algn="r" rtl="1">
              <a:lnSpc>
                <a:spcPct val="150000"/>
              </a:lnSpc>
              <a:buFont typeface="+mj-lt"/>
              <a:buAutoNum type="arabicPeriod"/>
            </a:pPr>
            <a:r>
              <a:rPr lang="ar-SA" sz="1400" dirty="0">
                <a:latin typeface="Alexandria" pitchFamily="2" charset="-78"/>
                <a:cs typeface="Alexandria" pitchFamily="2" charset="-78"/>
              </a:rPr>
              <a:t>دراسة مدى رضا أولياء الأمور عن أداء المدرسة وعلاقتها بالمجتمع المحلي.</a:t>
            </a:r>
          </a:p>
        </p:txBody>
      </p:sp>
      <p:pic>
        <p:nvPicPr>
          <p:cNvPr id="4" name="Graphic 3">
            <a:extLst>
              <a:ext uri="{FF2B5EF4-FFF2-40B4-BE49-F238E27FC236}">
                <a16:creationId xmlns:a16="http://schemas.microsoft.com/office/drawing/2014/main" id="{80001F6F-1620-8518-29E3-B62E09318D4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590368" y="3048000"/>
            <a:ext cx="3397275" cy="3397275"/>
          </a:xfrm>
          <a:prstGeom prst="rect">
            <a:avLst/>
          </a:prstGeom>
        </p:spPr>
      </p:pic>
    </p:spTree>
    <p:extLst>
      <p:ext uri="{BB962C8B-B14F-4D97-AF65-F5344CB8AC3E}">
        <p14:creationId xmlns:p14="http://schemas.microsoft.com/office/powerpoint/2010/main" val="10115243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F11F74C-BC8F-4C37-A1A3-3C0B78D8B4A7}" vid="{E3C180CE-4369-48F3-B22E-FD5F914C778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4230</Words>
  <Application>Microsoft Office PowerPoint</Application>
  <PresentationFormat>Widescreen</PresentationFormat>
  <Paragraphs>342</Paragraphs>
  <Slides>40</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Noto Sans Symbols</vt:lpstr>
      <vt:lpstr>Times New Roman</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Nour Affour</dc:creator>
  <cp:lastModifiedBy>Dr. Nour Affour</cp:lastModifiedBy>
  <cp:revision>3</cp:revision>
  <dcterms:modified xsi:type="dcterms:W3CDTF">2026-03-07T08:50:16Z</dcterms:modified>
</cp:coreProperties>
</file>