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23.xml" ContentType="application/vnd.openxmlformats-officedocument.presentationml.tags+xml"/>
  <Override PartName="/ppt/tags/tag11.xml" ContentType="application/vnd.openxmlformats-officedocument.presentationml.tags+xml"/>
  <Override PartName="/ppt/tags/tag10.xml" ContentType="application/vnd.openxmlformats-officedocument.presentationml.tags+xml"/>
  <Override PartName="/ppt/tags/tag14.xml" ContentType="application/vnd.openxmlformats-officedocument.presentationml.tags+xml"/>
  <Override PartName="/ppt/tags/tag17.xml" ContentType="application/vnd.openxmlformats-officedocument.presentationml.tags+xml"/>
  <Override PartName="/ppt/tags/tag24.xml" ContentType="application/vnd.openxmlformats-officedocument.presentationml.tags+xml"/>
  <Override PartName="/ppt/tags/tag19.xml" ContentType="application/vnd.openxmlformats-officedocument.presentationml.tags+xml"/>
  <Override PartName="/ppt/tags/tag25.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16.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ppt/tags/tag15.xml" ContentType="application/vnd.openxmlformats-officedocument.presentationml.tags+xml"/>
  <Override PartName="/ppt/tags/tag1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1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3.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613" r:id="rId8"/>
    <p:sldId id="557" r:id="rId9"/>
    <p:sldId id="559" r:id="rId10"/>
    <p:sldId id="635" r:id="rId11"/>
    <p:sldId id="636" r:id="rId12"/>
    <p:sldId id="271" r:id="rId13"/>
    <p:sldId id="554" r:id="rId14"/>
    <p:sldId id="602" r:id="rId15"/>
    <p:sldId id="586" r:id="rId16"/>
    <p:sldId id="637" r:id="rId17"/>
    <p:sldId id="638" r:id="rId18"/>
    <p:sldId id="507" r:id="rId19"/>
    <p:sldId id="509" r:id="rId20"/>
    <p:sldId id="508" r:id="rId21"/>
    <p:sldId id="590" r:id="rId22"/>
    <p:sldId id="622" r:id="rId23"/>
    <p:sldId id="568" r:id="rId24"/>
    <p:sldId id="569" r:id="rId25"/>
    <p:sldId id="614" r:id="rId26"/>
    <p:sldId id="615" r:id="rId27"/>
    <p:sldId id="616" r:id="rId28"/>
    <p:sldId id="639" r:id="rId29"/>
    <p:sldId id="640" r:id="rId30"/>
    <p:sldId id="641" r:id="rId31"/>
    <p:sldId id="642" r:id="rId32"/>
    <p:sldId id="625" r:id="rId33"/>
    <p:sldId id="631" r:id="rId34"/>
    <p:sldId id="632" r:id="rId35"/>
    <p:sldId id="633" r:id="rId36"/>
    <p:sldId id="643" r:id="rId37"/>
    <p:sldId id="644"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613"/>
            <p14:sldId id="557"/>
            <p14:sldId id="559"/>
            <p14:sldId id="635"/>
            <p14:sldId id="636"/>
            <p14:sldId id="271"/>
            <p14:sldId id="554"/>
            <p14:sldId id="602"/>
            <p14:sldId id="586"/>
            <p14:sldId id="637"/>
            <p14:sldId id="638"/>
            <p14:sldId id="507"/>
            <p14:sldId id="509"/>
            <p14:sldId id="508"/>
            <p14:sldId id="590"/>
            <p14:sldId id="622"/>
            <p14:sldId id="568"/>
            <p14:sldId id="569"/>
            <p14:sldId id="614"/>
            <p14:sldId id="615"/>
            <p14:sldId id="616"/>
            <p14:sldId id="639"/>
            <p14:sldId id="640"/>
            <p14:sldId id="641"/>
            <p14:sldId id="642"/>
            <p14:sldId id="625"/>
            <p14:sldId id="631"/>
            <p14:sldId id="632"/>
            <p14:sldId id="633"/>
            <p14:sldId id="643"/>
            <p14:sldId id="644"/>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varScale="1">
        <p:scale>
          <a:sx n="82" d="100"/>
          <a:sy n="82" d="100"/>
        </p:scale>
        <p:origin x="6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21/01/2026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21/01/2026</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21/01/2026</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21/01/2026</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21/01/2026</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21/01/2026</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21/01/2026</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21/01/2026</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21/01/2026</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21/01/2026</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21/01/2026</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21/01/2026</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21/01/2026</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9.xml"/><Relationship Id="rId5" Type="http://schemas.openxmlformats.org/officeDocument/2006/relationships/image" Target="../media/image15.jpe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0.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1.xml"/><Relationship Id="rId5" Type="http://schemas.openxmlformats.org/officeDocument/2006/relationships/image" Target="../media/image17.jpe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2.xml"/><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5" Type="http://schemas.openxmlformats.org/officeDocument/2006/relationships/image" Target="../media/image15.jpe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5.xml"/><Relationship Id="rId4" Type="http://schemas.openxmlformats.org/officeDocument/2006/relationships/image" Target="../media/image23.jpe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24.jpe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25.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8.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27.jpe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0.xml"/><Relationship Id="rId5" Type="http://schemas.openxmlformats.org/officeDocument/2006/relationships/image" Target="../media/image14.png"/><Relationship Id="rId4" Type="http://schemas.openxmlformats.org/officeDocument/2006/relationships/image" Target="../media/image12.jpe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1.xml"/><Relationship Id="rId5" Type="http://schemas.openxmlformats.org/officeDocument/2006/relationships/image" Target="../media/image15.jpeg"/><Relationship Id="rId4" Type="http://schemas.openxmlformats.org/officeDocument/2006/relationships/image" Target="../media/image12.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2.xml"/><Relationship Id="rId4" Type="http://schemas.openxmlformats.org/officeDocument/2006/relationships/image" Target="../media/image28.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3.xml"/><Relationship Id="rId4" Type="http://schemas.openxmlformats.org/officeDocument/2006/relationships/image" Target="../media/image29.jpe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4.xml"/><Relationship Id="rId4" Type="http://schemas.openxmlformats.org/officeDocument/2006/relationships/image" Target="../media/image30.jpe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5.xml"/><Relationship Id="rId4" Type="http://schemas.openxmlformats.org/officeDocument/2006/relationships/image" Target="../media/image31.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7.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148181" y="3687651"/>
            <a:ext cx="7823890" cy="615553"/>
          </a:xfrm>
          <a:prstGeom prst="rect">
            <a:avLst/>
          </a:prstGeom>
          <a:noFill/>
        </p:spPr>
        <p:txBody>
          <a:bodyPr wrap="square" rtlCol="0">
            <a:spAutoFit/>
          </a:bodyPr>
          <a:lstStyle/>
          <a:p>
            <a:pPr algn="ctr"/>
            <a:r>
              <a:rPr lang="ar-SY" sz="3400" b="1">
                <a:latin typeface="Tahoma" panose="020B0604030504040204" pitchFamily="34" charset="0"/>
                <a:ea typeface="Tahoma" panose="020B0604030504040204" pitchFamily="34" charset="0"/>
                <a:cs typeface="Tahoma" panose="020B0604030504040204" pitchFamily="34" charset="0"/>
              </a:rPr>
              <a:t>طبيعة التفاوض</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الأولى</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MKT421</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فن التفاوض وخدمة العملاء</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380"/>
    </mc:Choice>
    <mc:Fallback xmlns="">
      <p:transition spd="slow" advTm="2038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86889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26895" y="1403972"/>
            <a:ext cx="8417320" cy="4921284"/>
          </a:xfrm>
          <a:prstGeom prst="rect">
            <a:avLst/>
          </a:prstGeom>
          <a:noFill/>
        </p:spPr>
        <p:txBody>
          <a:bodyPr wrap="square" rtlCol="0">
            <a:spAutoFit/>
          </a:bodyPr>
          <a:lstStyle/>
          <a:p>
            <a:pPr algn="just" rtl="1">
              <a:lnSpc>
                <a:spcPct val="200000"/>
              </a:lnSpc>
            </a:pPr>
            <a:r>
              <a:rPr lang="ar-SY" sz="2000" dirty="0"/>
              <a:t>في ظل تعقّد بيئة الأعمال وتزايد التفاعلات بين الأفراد والمؤسسات، بات التفاوض مهارة أساسية لا غنى عنها في الحياة المهنية والتجارية. فالتفاوض لم يعد مجرد وسيلة لحل الخلافات، بل أصبح أداة استراتيجية لصنع القرارات وبناء العلاقات وتحقيق المصالح. وتبرز أهمية فهم طبيعة التفاوض من كونه عملية تفاعلية تتأثر بعوامل متعددة، مثل الاتصال والمصالح والقوة والبيئة المحيطة. كما تختلف أساليب التفاوض وتصنيفاته باختلاف المواقف والأهداف والسياقات التنظيمية. وتهدف هذه المحاضرة إلى تقديم إطار معرفي متكامل حول مفهوم التفاوض وطبيعته في الأعمال التجارية. كما تسعى إلى تمكين الطالب من استيعاب عناصر التفاوض ومبادئه وشروطه بشكل منهجي. ويُعد هذا المدخل أساساً لفهم أعمق لمهارات التفاوض التي سيتم تناولها في المحاضرات اللاحقة.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10655"/>
    </mc:Choice>
    <mc:Fallback xmlns="">
      <p:transition spd="slow" advTm="1106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20163" y="79206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3746" y="1168763"/>
            <a:ext cx="8495854" cy="5536837"/>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200000"/>
              </a:lnSpc>
              <a:buFont typeface="Arial" panose="020B0604020202020204" pitchFamily="34" charset="0"/>
              <a:buChar char="•"/>
            </a:pPr>
            <a:r>
              <a:rPr lang="ar-SY" sz="2000" dirty="0"/>
              <a:t>توضيح مفهوم التفاوض وشرح طبيعته كعملية تفاعلية وصنع قرار مشترك في السياقين الإداري والتجاري.</a:t>
            </a:r>
          </a:p>
          <a:p>
            <a:pPr marL="342900" indent="-342900" algn="just" rtl="1">
              <a:lnSpc>
                <a:spcPct val="200000"/>
              </a:lnSpc>
              <a:buFont typeface="Arial" panose="020B0604020202020204" pitchFamily="34" charset="0"/>
              <a:buChar char="•"/>
            </a:pPr>
            <a:r>
              <a:rPr lang="ar-SY" sz="2000" dirty="0"/>
              <a:t>التمييز بين تصنيفات التفاوض في الأعمال التجارية وتحليل خصائص كل نوع وفقاً لطبيعة الموقف التفاوضي.</a:t>
            </a:r>
          </a:p>
          <a:p>
            <a:pPr marL="342900" indent="-342900" algn="just" rtl="1">
              <a:lnSpc>
                <a:spcPct val="200000"/>
              </a:lnSpc>
              <a:buFont typeface="Arial" panose="020B0604020202020204" pitchFamily="34" charset="0"/>
              <a:buChar char="•"/>
            </a:pPr>
            <a:r>
              <a:rPr lang="ar-SY" sz="2000" dirty="0"/>
              <a:t>تحليل خصائص المواقف التفاوضية وتحديد أطرافها ومصالحها ودور الاتصال في إدارتها بفعالية.</a:t>
            </a:r>
          </a:p>
          <a:p>
            <a:pPr marL="342900" indent="-342900" algn="just" rtl="1">
              <a:lnSpc>
                <a:spcPct val="200000"/>
              </a:lnSpc>
              <a:buFont typeface="Arial" panose="020B0604020202020204" pitchFamily="34" charset="0"/>
              <a:buChar char="•"/>
            </a:pPr>
            <a:r>
              <a:rPr lang="ar-SY" sz="2000" dirty="0"/>
              <a:t>تفسير عناصر التفاوض الأساسية وربط كل عنصر بتأثيره المباشر في نجاح العملية التفاوضية.</a:t>
            </a:r>
          </a:p>
          <a:p>
            <a:pPr marL="342900" indent="-342900" algn="just" rtl="1">
              <a:lnSpc>
                <a:spcPct val="200000"/>
              </a:lnSpc>
              <a:buFont typeface="Arial" panose="020B0604020202020204" pitchFamily="34" charset="0"/>
              <a:buChar char="•"/>
            </a:pPr>
            <a:r>
              <a:rPr lang="ar-SY" sz="2000" dirty="0"/>
              <a:t>تطبيق مبادئ وشروط التفاوض على مواقف عملية واقعية بما يسهم في الوصول إلى اتفاقات مقبولة ومستدامة.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11314"/>
    </mc:Choice>
    <mc:Fallback xmlns="">
      <p:transition spd="slow" advTm="1113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224446" y="990932"/>
            <a:ext cx="2305141" cy="89255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مفهوم التفاوض</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9641"/>
    </mc:Choice>
    <mc:Fallback xmlns="">
      <p:transition spd="slow" advTm="96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46933" y="1275315"/>
            <a:ext cx="4955590" cy="5120954"/>
          </a:xfrm>
          <a:prstGeom prst="rect">
            <a:avLst/>
          </a:prstGeom>
        </p:spPr>
        <p:txBody>
          <a:bodyPr wrap="square">
            <a:spAutoFit/>
          </a:bodyPr>
          <a:lstStyle/>
          <a:p>
            <a:pPr algn="just" rtl="1">
              <a:lnSpc>
                <a:spcPct val="150000"/>
              </a:lnSpc>
            </a:pPr>
            <a:r>
              <a:rPr lang="ar-SY" sz="2000" dirty="0"/>
              <a:t>يمثّل مفهوم التفاوض المدخل الأساسي لفهم طبيعة العلاقات التفاعلية في بيئة الأعمال والإدارة الحديثة. فالتفاوض ليس مجرد تبادل مطالب، بل عملية ديناميكية تتداخل فيها المصالح والقرارات والصراعات ضمن إطار من الحوار المنظم. وتتعدد زوايا النظر إلى التفاوض باختلاف السياق، إذ يمكن فهمه كعملية تفاعلية، أو كآلية لصنع القرار المشترك، أو كوسيلة عقلانية لإدارة الصراع. كما يكتسب التفاوض أهمية خاصة في المجال التجاري لما له من تأثير مباشر على النتائج الاقتصادية واستدامة العلاقات. ومن هنا، يسعى هذا المحور إلى تحليل مفهوم التفاوض من عدة أبعاد تكاملية تبرز دوره الوظيفي والاستراتيجي في الأعمال.</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cSld>
  <p:clrMapOvr>
    <a:masterClrMapping/>
  </p:clrMapOvr>
  <p:transition spd="slow" advTm="117325">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2778" y="882918"/>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التفاوض كعملية تفاعلية</a:t>
            </a:r>
          </a:p>
        </p:txBody>
      </p:sp>
      <p:sp>
        <p:nvSpPr>
          <p:cNvPr id="48" name="TextBox 47"/>
          <p:cNvSpPr txBox="1"/>
          <p:nvPr/>
        </p:nvSpPr>
        <p:spPr>
          <a:xfrm>
            <a:off x="825500" y="1494254"/>
            <a:ext cx="10541000" cy="4421147"/>
          </a:xfrm>
          <a:prstGeom prst="rect">
            <a:avLst/>
          </a:prstGeom>
          <a:noFill/>
        </p:spPr>
        <p:txBody>
          <a:bodyPr wrap="square" rtlCol="0">
            <a:spAutoFit/>
          </a:bodyPr>
          <a:lstStyle/>
          <a:p>
            <a:pPr algn="just" rtl="1">
              <a:lnSpc>
                <a:spcPct val="300000"/>
              </a:lnSpc>
            </a:pPr>
            <a:r>
              <a:rPr lang="ar-SY" sz="2000" dirty="0"/>
              <a:t>يُعرَّف التفاوض بأنه عملية تفاعلية تتم بين طرفين أو أكثر، يسعى كل طرف من خلالها إلى تحقيق أهدافه أو مصالحه الخاصة. ويستند التفاوض إلى الحوار وتبادل المعلومات بدلاً من فرض الرأي بالقوة. وتحدث العملية في بيئات متنوعة، مثل البيع والشراء، وإبرام العقود، أو حل النزاعات المختلفة. ويشترط في أي تفاوض وجود تباين في المصالح أو وجهات النظر بين الأطراف. ويهدف المتفاوضون من خلال هذه العملية إلى التوصل إلى اتفاق مقبول لجميع الأطراف المعنية. </a:t>
            </a:r>
          </a:p>
          <a:p>
            <a:pPr algn="just" rtl="1">
              <a:lnSpc>
                <a:spcPct val="250000"/>
              </a:lnSpc>
            </a:pPr>
            <a:r>
              <a:rPr lang="ar-SY" sz="2000" b="1" u="sng" dirty="0"/>
              <a:t>مثال: </a:t>
            </a:r>
            <a:r>
              <a:rPr lang="ar-SA" sz="1800" dirty="0">
                <a:effectLst/>
                <a:ea typeface="Times New Roman" panose="02020603050405020304" pitchFamily="18" charset="0"/>
                <a:cs typeface="Times New Roman" panose="02020603050405020304" pitchFamily="18" charset="0"/>
              </a:rPr>
              <a:t>تفاوض شركة مع مورد لتحديد سعر ومدة توريد المواد الخام</a:t>
            </a:r>
            <a:r>
              <a:rPr lang="ar-SY" sz="1800" dirty="0">
                <a:effectLst/>
                <a:ea typeface="Times New Roman" panose="02020603050405020304" pitchFamily="18" charset="0"/>
                <a:cs typeface="Times New Roman" panose="02020603050405020304" pitchFamily="18" charset="0"/>
              </a:rPr>
              <a:t>.</a:t>
            </a: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2" name="Picture 2" descr="Phases of Negotiation | VIA Mediation ...">
            <a:extLst>
              <a:ext uri="{FF2B5EF4-FFF2-40B4-BE49-F238E27FC236}">
                <a16:creationId xmlns:a16="http://schemas.microsoft.com/office/drawing/2014/main" id="{1CFDD585-1BE6-4F2D-BA53-DD2D12F20D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8219" y="4411943"/>
            <a:ext cx="1917536" cy="15631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313506"/>
    </mc:Choice>
    <mc:Fallback xmlns="">
      <p:transition advTm="31350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6407" y="896248"/>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التفاوض كصنع قرار مشترك</a:t>
            </a:r>
          </a:p>
        </p:txBody>
      </p:sp>
      <p:sp>
        <p:nvSpPr>
          <p:cNvPr id="48" name="TextBox 47"/>
          <p:cNvSpPr txBox="1"/>
          <p:nvPr/>
        </p:nvSpPr>
        <p:spPr>
          <a:xfrm>
            <a:off x="825500" y="1715849"/>
            <a:ext cx="10541000" cy="4459619"/>
          </a:xfrm>
          <a:prstGeom prst="rect">
            <a:avLst/>
          </a:prstGeom>
          <a:noFill/>
        </p:spPr>
        <p:txBody>
          <a:bodyPr wrap="square" rtlCol="0">
            <a:spAutoFit/>
          </a:bodyPr>
          <a:lstStyle/>
          <a:p>
            <a:pPr algn="just" rtl="1">
              <a:lnSpc>
                <a:spcPct val="250000"/>
              </a:lnSpc>
            </a:pPr>
            <a:r>
              <a:rPr lang="ar-SY" sz="2000" dirty="0"/>
              <a:t>يُنظر إلى التفاوض بوصفه آلية لصنع قرار مشترك بين الأطراف المتفاوضة، حيث لا ينفرد أي طرف باتخاذ القرار النهائي بصورة أحادية. ويتم الوصول إلى هذا القرار من خلال تبادل المقترحات والتنازلات بين الأطراف، مع مراعاة مصالح جميع الأطراف بدرجات متفاوتة. ويسهم هذا الأسلوب التشاركي في تعزيز الالتزام بالاتفاق الناتج عن التفاوض. </a:t>
            </a:r>
          </a:p>
          <a:p>
            <a:pPr algn="just" rtl="1">
              <a:lnSpc>
                <a:spcPct val="250000"/>
              </a:lnSpc>
            </a:pPr>
            <a:r>
              <a:rPr lang="ar-SY" sz="2000" dirty="0"/>
              <a:t>وكلما كان القرار قائماً على المشاركة، زادت فرص نجاحه واستدامته. </a:t>
            </a:r>
          </a:p>
          <a:p>
            <a:pPr algn="just" rtl="1">
              <a:lnSpc>
                <a:spcPct val="250000"/>
              </a:lnSpc>
            </a:pPr>
            <a:r>
              <a:rPr lang="ar-SY" sz="2000" b="1" u="sng" dirty="0"/>
              <a:t>مثال:</a:t>
            </a:r>
            <a:r>
              <a:rPr lang="ar-SY" sz="2000" b="1" dirty="0"/>
              <a:t> </a:t>
            </a:r>
            <a:r>
              <a:rPr lang="ar-SY" sz="2000" dirty="0"/>
              <a:t>اتفاق شراكة بين شركتين بعد مناقشة توزيع الأرباح والمسؤوليات.</a:t>
            </a:r>
          </a:p>
          <a:p>
            <a:pPr algn="just" rtl="1">
              <a:lnSpc>
                <a:spcPct val="200000"/>
              </a:lnSpc>
            </a:pP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CEACCFD2-1625-42C9-BEDD-F1C014B07AD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10" name="Picture 9">
            <a:extLst>
              <a:ext uri="{FF2B5EF4-FFF2-40B4-BE49-F238E27FC236}">
                <a16:creationId xmlns:a16="http://schemas.microsoft.com/office/drawing/2014/main" id="{663A528A-DF0D-45F8-B24B-959C200F2014}"/>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301147" y="4105469"/>
            <a:ext cx="2608380" cy="1883175"/>
          </a:xfrm>
          <a:prstGeom prst="rect">
            <a:avLst/>
          </a:prstGeom>
          <a:noFill/>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250994"/>
    </mc:Choice>
    <mc:Fallback xmlns="">
      <p:transition advTm="25099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14466" y="93145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التفاوض كوسيلة لإدارة الصراع</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22033" y="1445099"/>
            <a:ext cx="10730205" cy="4536563"/>
          </a:xfrm>
          <a:prstGeom prst="rect">
            <a:avLst/>
          </a:prstGeom>
          <a:noFill/>
        </p:spPr>
        <p:txBody>
          <a:bodyPr wrap="square" rtlCol="0">
            <a:spAutoFit/>
          </a:bodyPr>
          <a:lstStyle/>
          <a:p>
            <a:pPr marL="231775" algn="just" rtl="1">
              <a:lnSpc>
                <a:spcPct val="300000"/>
              </a:lnSpc>
            </a:pPr>
            <a:r>
              <a:rPr lang="ar-SY" sz="2000" dirty="0">
                <a:latin typeface="Times New Roman" panose="02020603050405020304" pitchFamily="18" charset="0"/>
              </a:rPr>
              <a:t>ينشأ التفاوض في الغالب نتيجة وجود صراع أو اختلاف في المصالح بين الأطراف، إلا أن هذا الصراع لا يعني بالضرورة وجود عداء فيما بينهم. ويعمل التفاوض على تحويل الصراع من حالة مواجهة إلى حوار منظم يقوم على النقاش وتبادل الآراء. كما يساعد هذا الأسلوب على تقليل التوتر والسعي إلى بناء حلول وسط تلبي مصالح الأطراف بدرجات متفاوتة. </a:t>
            </a:r>
          </a:p>
          <a:p>
            <a:pPr marL="231775" algn="just" rtl="1">
              <a:lnSpc>
                <a:spcPct val="300000"/>
              </a:lnSpc>
            </a:pPr>
            <a:r>
              <a:rPr lang="ar-SY" sz="2000" dirty="0">
                <a:latin typeface="Times New Roman" panose="02020603050405020304" pitchFamily="18" charset="0"/>
              </a:rPr>
              <a:t>ويُعد التفاوض بديلاً عقلانياً عن النزاعات المفتوحة التي قد تؤدي إلى خسائر مادية أو معنوية.</a:t>
            </a:r>
          </a:p>
          <a:p>
            <a:pPr marL="231775" algn="just" rtl="1">
              <a:lnSpc>
                <a:spcPct val="300000"/>
              </a:lnSpc>
            </a:pPr>
            <a:r>
              <a:rPr lang="ar-SY" sz="2000" b="1" u="sng" dirty="0">
                <a:latin typeface="Times New Roman" panose="02020603050405020304" pitchFamily="18" charset="0"/>
              </a:rPr>
              <a:t>مثال:</a:t>
            </a:r>
            <a:r>
              <a:rPr lang="ar-SY" sz="2000" dirty="0">
                <a:latin typeface="Times New Roman" panose="02020603050405020304" pitchFamily="18" charset="0"/>
              </a:rPr>
              <a:t> حل خلاف بين بائع وزبون حول شروط الضمان عبر التفاوض</a:t>
            </a: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2050" name="Picture 2" descr="Conflict and Negotiation">
            <a:extLst>
              <a:ext uri="{FF2B5EF4-FFF2-40B4-BE49-F238E27FC236}">
                <a16:creationId xmlns:a16="http://schemas.microsoft.com/office/drawing/2014/main" id="{3CAF315A-322C-43C5-A0C6-B0C5C94B58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1898" y="4435968"/>
            <a:ext cx="2412437" cy="160536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32735"/>
    </mc:Choice>
    <mc:Fallback xmlns="">
      <p:transition advTm="23273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8760" y="926071"/>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التفاوض في السياق التجاري</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87047"/>
            <a:ext cx="10541000" cy="4575035"/>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يأخذ التفاوض التجاري طابعاً اقتصادياً وعملياً واضحاً، إذ يرتبط بشكل مباشر بتحقيق الربح أو تقليل الخسائر. ويحدث هذا النوع من التفاوض بين البائعين والمشترين أو بين الشركات في سياقات تجارية متنوعة. وتتداخل في العملية التفاوضية عوامل متعددة، مثل السعر والجودة والوقت، إلى جانب تأثرها بظروف السوق والمنافسة والعرض والطلب.</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 ويتطلب التفاوض التجاري امتلاك مهارات اتصال وإقناع عالية لتمكين الأطراف </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من عرض مواقفهم والدفاع عن مصالحهم بفعالية.</a:t>
            </a:r>
            <a:endParaRPr lang="ar-SY" sz="2000" dirty="0">
              <a:effectLst/>
              <a:ea typeface="Times New Roman" panose="02020603050405020304" pitchFamily="18" charset="0"/>
            </a:endParaRPr>
          </a:p>
          <a:p>
            <a:pPr algn="just" rtl="1">
              <a:lnSpc>
                <a:spcPct val="200000"/>
              </a:lnSpc>
            </a:pPr>
            <a:r>
              <a:rPr lang="ar-SA" sz="2000" dirty="0">
                <a:effectLst/>
                <a:ea typeface="Times New Roman" panose="02020603050405020304" pitchFamily="18" charset="0"/>
              </a:rPr>
              <a:t> </a:t>
            </a: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تفاوض تاجر مع زبون على سعر كمية كبيرة من السلع.</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3074" name="Picture 2" descr="How to Negotiate Price for Sales ...">
            <a:extLst>
              <a:ext uri="{FF2B5EF4-FFF2-40B4-BE49-F238E27FC236}">
                <a16:creationId xmlns:a16="http://schemas.microsoft.com/office/drawing/2014/main" id="{DE6F0011-F985-4C10-9600-3301DDC07E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9103" y="3904319"/>
            <a:ext cx="2890423" cy="202761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58386"/>
    </mc:Choice>
    <mc:Fallback xmlns="">
      <p:transition advTm="25838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محاكاة تفاوضية كتطبيق عملي</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41728"/>
            <a:ext cx="10541000" cy="5344476"/>
          </a:xfrm>
          <a:prstGeom prst="rect">
            <a:avLst/>
          </a:prstGeom>
          <a:noFill/>
        </p:spPr>
        <p:txBody>
          <a:bodyPr wrap="square" rtlCol="0">
            <a:spAutoFit/>
          </a:bodyPr>
          <a:lstStyle/>
          <a:p>
            <a:pPr algn="just" rtl="1">
              <a:lnSpc>
                <a:spcPct val="200000"/>
              </a:lnSpc>
            </a:pPr>
            <a:r>
              <a:rPr lang="ar-SA" sz="2000" b="1" dirty="0">
                <a:effectLst/>
                <a:ea typeface="Times New Roman" panose="02020603050405020304" pitchFamily="18" charset="0"/>
              </a:rPr>
              <a:t>السيناريو</a:t>
            </a:r>
            <a:r>
              <a:rPr lang="ar-SY" sz="2000" b="1" dirty="0">
                <a:effectLst/>
                <a:ea typeface="Times New Roman" panose="02020603050405020304" pitchFamily="18" charset="0"/>
              </a:rPr>
              <a:t>:</a:t>
            </a:r>
          </a:p>
          <a:p>
            <a:pPr algn="just" rtl="1">
              <a:lnSpc>
                <a:spcPct val="150000"/>
              </a:lnSpc>
            </a:pPr>
            <a:r>
              <a:rPr lang="ar-SA" sz="2000" dirty="0">
                <a:effectLst/>
                <a:ea typeface="Times New Roman" panose="02020603050405020304" pitchFamily="18" charset="0"/>
              </a:rPr>
              <a:t>تتفاوض شركة تصنيع مواد غذائية مع مورد لتحديد سعر ومدة توريد المواد الخام. ترغب الشركة في الحصول على أفضل سعر ممكن، بينما يسعى المورد للحفاظ على هامش ربحه وضمان استمرارية العلاقة مع الشركة.</a:t>
            </a:r>
            <a:endParaRPr lang="ar-SY" sz="2000" dirty="0">
              <a:effectLst/>
              <a:ea typeface="Times New Roman" panose="02020603050405020304" pitchFamily="18" charset="0"/>
            </a:endParaRPr>
          </a:p>
          <a:p>
            <a:pPr algn="just" rtl="1">
              <a:lnSpc>
                <a:spcPct val="200000"/>
              </a:lnSpc>
            </a:pPr>
            <a:r>
              <a:rPr lang="ar-SY" sz="2000" b="1" dirty="0">
                <a:effectLst/>
                <a:ea typeface="Times New Roman" panose="02020603050405020304" pitchFamily="18" charset="0"/>
              </a:rPr>
              <a:t>الأسئلة التحليلية:</a:t>
            </a:r>
          </a:p>
          <a:p>
            <a:pPr marL="457200" indent="-457200" algn="just" rtl="1">
              <a:lnSpc>
                <a:spcPct val="150000"/>
              </a:lnSpc>
              <a:buFont typeface="+mj-lt"/>
              <a:buAutoNum type="arabicPeriod"/>
            </a:pPr>
            <a:r>
              <a:rPr lang="ar-SY" sz="2000" dirty="0">
                <a:effectLst/>
                <a:ea typeface="Times New Roman" panose="02020603050405020304" pitchFamily="18" charset="0"/>
              </a:rPr>
              <a:t>ما طبيعة التفاوض في هذا السيناريو؟ وما الهدف الأساسي لكل طرف؟</a:t>
            </a:r>
          </a:p>
          <a:p>
            <a:pPr marL="457200" indent="-457200" algn="just" rtl="1">
              <a:lnSpc>
                <a:spcPct val="200000"/>
              </a:lnSpc>
              <a:buFont typeface="+mj-lt"/>
              <a:buAutoNum type="arabicPeriod"/>
            </a:pPr>
            <a:r>
              <a:rPr lang="ar-SY" sz="2000" dirty="0">
                <a:effectLst/>
                <a:ea typeface="Times New Roman" panose="02020603050405020304" pitchFamily="18" charset="0"/>
              </a:rPr>
              <a:t>هل يمكن اعتبار القرار الناتج عن التفاوض قراراً مشتركاً؟ ولماذا؟</a:t>
            </a:r>
          </a:p>
          <a:p>
            <a:pPr marL="457200" indent="-457200" algn="just" rtl="1">
              <a:lnSpc>
                <a:spcPct val="200000"/>
              </a:lnSpc>
              <a:buFont typeface="+mj-lt"/>
              <a:buAutoNum type="arabicPeriod"/>
            </a:pPr>
            <a:r>
              <a:rPr lang="ar-SY" sz="2000" dirty="0">
                <a:effectLst/>
                <a:ea typeface="Times New Roman" panose="02020603050405020304" pitchFamily="18" charset="0"/>
              </a:rPr>
              <a:t>ما دور التفاوض في إدارة أي صراع محتمل بين الطرفين؟</a:t>
            </a:r>
          </a:p>
          <a:p>
            <a:pPr marL="457200" indent="-457200" algn="just" rtl="1">
              <a:lnSpc>
                <a:spcPct val="200000"/>
              </a:lnSpc>
              <a:buFont typeface="+mj-lt"/>
              <a:buAutoNum type="arabicPeriod"/>
            </a:pPr>
            <a:r>
              <a:rPr lang="ar-SY" sz="2000" dirty="0">
                <a:effectLst/>
                <a:ea typeface="Times New Roman" panose="02020603050405020304" pitchFamily="18" charset="0"/>
              </a:rPr>
              <a:t>ما العوامل التجارية التي تؤثر على هذا التفاوض؟</a:t>
            </a:r>
          </a:p>
          <a:p>
            <a:pPr algn="just" rtl="1">
              <a:lnSpc>
                <a:spcPct val="250000"/>
              </a:lnSpc>
            </a:pPr>
            <a:endParaRPr lang="ar-SY" sz="2000" dirty="0">
              <a:effectLst/>
              <a:ea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
        <p:nvSpPr>
          <p:cNvPr id="11" name="Rectangle 10">
            <a:extLst>
              <a:ext uri="{FF2B5EF4-FFF2-40B4-BE49-F238E27FC236}">
                <a16:creationId xmlns:a16="http://schemas.microsoft.com/office/drawing/2014/main" id="{04771245-5D89-48DB-95B2-373AED4C21D4}"/>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Question Mark ...">
            <a:extLst>
              <a:ext uri="{FF2B5EF4-FFF2-40B4-BE49-F238E27FC236}">
                <a16:creationId xmlns:a16="http://schemas.microsoft.com/office/drawing/2014/main" id="{F2DFBA7C-DFB5-4DD9-8DA0-9298059B27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88660" y="684424"/>
            <a:ext cx="1125263" cy="103142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Questions to Ask in Your Negotiations">
            <a:extLst>
              <a:ext uri="{FF2B5EF4-FFF2-40B4-BE49-F238E27FC236}">
                <a16:creationId xmlns:a16="http://schemas.microsoft.com/office/drawing/2014/main" id="{DDF9ADD9-D69A-42A3-8952-24E07F5080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1655" y="3077461"/>
            <a:ext cx="3163814" cy="2105374"/>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Negotiation icon - vector illustration ...">
            <a:extLst>
              <a:ext uri="{FF2B5EF4-FFF2-40B4-BE49-F238E27FC236}">
                <a16:creationId xmlns:a16="http://schemas.microsoft.com/office/drawing/2014/main" id="{625EF1BE-68DE-4E6F-9C02-7EA7602913E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41577" y="5067350"/>
            <a:ext cx="2563970" cy="97205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99978241"/>
      </p:ext>
    </p:extLst>
  </p:cSld>
  <p:clrMapOvr>
    <a:masterClrMapping/>
  </p:clrMapOvr>
  <mc:AlternateContent xmlns:mc="http://schemas.openxmlformats.org/markup-compatibility/2006" xmlns:p14="http://schemas.microsoft.com/office/powerpoint/2010/main">
    <mc:Choice Requires="p14">
      <p:transition p14:dur="10" advTm="258386"/>
    </mc:Choice>
    <mc:Fallback xmlns="">
      <p:transition advTm="25838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محاكاة تفاوضية كتطبيق عملي</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41728"/>
            <a:ext cx="10541000" cy="4421147"/>
          </a:xfrm>
          <a:prstGeom prst="rect">
            <a:avLst/>
          </a:prstGeom>
          <a:noFill/>
        </p:spPr>
        <p:txBody>
          <a:bodyPr wrap="square" rtlCol="0">
            <a:spAutoFit/>
          </a:bodyPr>
          <a:lstStyle/>
          <a:p>
            <a:pPr algn="just" rtl="1">
              <a:lnSpc>
                <a:spcPct val="200000"/>
              </a:lnSpc>
            </a:pPr>
            <a:r>
              <a:rPr lang="ar-SA" sz="2000" b="1" dirty="0">
                <a:effectLst/>
                <a:ea typeface="Times New Roman" panose="02020603050405020304" pitchFamily="18" charset="0"/>
              </a:rPr>
              <a:t>الإجابات</a:t>
            </a:r>
            <a:r>
              <a:rPr lang="en-US" sz="2000" b="1" dirty="0">
                <a:effectLst/>
                <a:ea typeface="Times New Roman" panose="02020603050405020304" pitchFamily="18" charset="0"/>
              </a:rPr>
              <a:t>:</a:t>
            </a:r>
          </a:p>
          <a:p>
            <a:pPr algn="just" rtl="1">
              <a:lnSpc>
                <a:spcPct val="250000"/>
              </a:lnSpc>
            </a:pPr>
            <a:r>
              <a:rPr lang="ar-SA" sz="2000" b="1" dirty="0">
                <a:effectLst/>
                <a:ea typeface="Times New Roman" panose="02020603050405020304" pitchFamily="18" charset="0"/>
              </a:rPr>
              <a:t>التفاوض</a:t>
            </a:r>
            <a:r>
              <a:rPr lang="ar-SA" sz="2000" dirty="0">
                <a:effectLst/>
                <a:ea typeface="Times New Roman" panose="02020603050405020304" pitchFamily="18" charset="0"/>
              </a:rPr>
              <a:t>: عملية تفاعلية بين طرفين.</a:t>
            </a:r>
            <a:endParaRPr lang="en-US" sz="2000" dirty="0">
              <a:effectLst/>
              <a:ea typeface="Times New Roman" panose="02020603050405020304" pitchFamily="18" charset="0"/>
            </a:endParaRPr>
          </a:p>
          <a:p>
            <a:pPr algn="just" rtl="1">
              <a:lnSpc>
                <a:spcPct val="250000"/>
              </a:lnSpc>
            </a:pPr>
            <a:r>
              <a:rPr lang="ar-SA" sz="2000" b="1" dirty="0">
                <a:effectLst/>
                <a:ea typeface="Times New Roman" panose="02020603050405020304" pitchFamily="18" charset="0"/>
              </a:rPr>
              <a:t>الأهداف</a:t>
            </a:r>
            <a:r>
              <a:rPr lang="ar-SA" sz="2000" dirty="0">
                <a:effectLst/>
                <a:ea typeface="Times New Roman" panose="02020603050405020304" pitchFamily="18" charset="0"/>
              </a:rPr>
              <a:t>: الشركة تقليل التكلفة، والمورد الحفاظ على الربح.</a:t>
            </a:r>
            <a:endParaRPr lang="en-US" sz="2000" dirty="0">
              <a:effectLst/>
              <a:ea typeface="Times New Roman" panose="02020603050405020304" pitchFamily="18" charset="0"/>
            </a:endParaRPr>
          </a:p>
          <a:p>
            <a:pPr algn="just" rtl="1">
              <a:lnSpc>
                <a:spcPct val="250000"/>
              </a:lnSpc>
            </a:pPr>
            <a:r>
              <a:rPr lang="ar-SA" sz="2000" b="1" dirty="0">
                <a:effectLst/>
                <a:ea typeface="Times New Roman" panose="02020603050405020304" pitchFamily="18" charset="0"/>
              </a:rPr>
              <a:t>صنع قرار مشترك</a:t>
            </a:r>
            <a:r>
              <a:rPr lang="ar-SA" sz="2000" dirty="0">
                <a:effectLst/>
                <a:ea typeface="Times New Roman" panose="02020603050405020304" pitchFamily="18" charset="0"/>
              </a:rPr>
              <a:t>: نعم، لأن القرار يتم عبر تبادل المقترحات والتنازلات.</a:t>
            </a:r>
            <a:endParaRPr lang="en-US" sz="2000" dirty="0">
              <a:effectLst/>
              <a:ea typeface="Times New Roman" panose="02020603050405020304" pitchFamily="18" charset="0"/>
            </a:endParaRPr>
          </a:p>
          <a:p>
            <a:pPr algn="just" rtl="1">
              <a:lnSpc>
                <a:spcPct val="250000"/>
              </a:lnSpc>
            </a:pPr>
            <a:r>
              <a:rPr lang="ar-SA" sz="2000" b="1" dirty="0">
                <a:effectLst/>
                <a:ea typeface="Times New Roman" panose="02020603050405020304" pitchFamily="18" charset="0"/>
              </a:rPr>
              <a:t>إدارة الصراع</a:t>
            </a:r>
            <a:r>
              <a:rPr lang="ar-SA" sz="2000" dirty="0">
                <a:effectLst/>
                <a:ea typeface="Times New Roman" panose="02020603050405020304" pitchFamily="18" charset="0"/>
              </a:rPr>
              <a:t>: يحوّل التباين في المصالح إلى حوار منظم وحلول وسط.</a:t>
            </a:r>
            <a:endParaRPr lang="en-US" sz="2000" dirty="0">
              <a:effectLst/>
              <a:ea typeface="Times New Roman" panose="02020603050405020304" pitchFamily="18" charset="0"/>
            </a:endParaRPr>
          </a:p>
          <a:p>
            <a:pPr algn="just" rtl="1">
              <a:lnSpc>
                <a:spcPct val="250000"/>
              </a:lnSpc>
            </a:pPr>
            <a:r>
              <a:rPr lang="ar-SA" sz="2000" b="1" dirty="0">
                <a:effectLst/>
                <a:ea typeface="Times New Roman" panose="02020603050405020304" pitchFamily="18" charset="0"/>
              </a:rPr>
              <a:t>العوامل التجارية</a:t>
            </a:r>
            <a:r>
              <a:rPr lang="ar-SA" sz="2000" dirty="0">
                <a:effectLst/>
                <a:ea typeface="Times New Roman" panose="02020603050405020304" pitchFamily="18" charset="0"/>
              </a:rPr>
              <a:t>: السعر، الجودة، الوقت، ظروف السوق والمنافسة.</a:t>
            </a:r>
            <a:endParaRPr lang="ar-SY" sz="2000" dirty="0">
              <a:effectLst/>
              <a:ea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
        <p:nvSpPr>
          <p:cNvPr id="11" name="Rectangle 10">
            <a:extLst>
              <a:ext uri="{FF2B5EF4-FFF2-40B4-BE49-F238E27FC236}">
                <a16:creationId xmlns:a16="http://schemas.microsoft.com/office/drawing/2014/main" id="{04771245-5D89-48DB-95B2-373AED4C21D4}"/>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Question Mark ...">
            <a:extLst>
              <a:ext uri="{FF2B5EF4-FFF2-40B4-BE49-F238E27FC236}">
                <a16:creationId xmlns:a16="http://schemas.microsoft.com/office/drawing/2014/main" id="{F2DFBA7C-DFB5-4DD9-8DA0-9298059B27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88660" y="684424"/>
            <a:ext cx="1125263" cy="1031425"/>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Negotiation | Royalty-Free Vector Stock ...">
            <a:extLst>
              <a:ext uri="{FF2B5EF4-FFF2-40B4-BE49-F238E27FC236}">
                <a16:creationId xmlns:a16="http://schemas.microsoft.com/office/drawing/2014/main" id="{7C5650FA-11D1-4855-8825-3A78325634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5867" y="2484740"/>
            <a:ext cx="4224183" cy="299015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91920000"/>
      </p:ext>
    </p:extLst>
  </p:cSld>
  <p:clrMapOvr>
    <a:masterClrMapping/>
  </p:clrMapOvr>
  <mc:AlternateContent xmlns:mc="http://schemas.openxmlformats.org/markup-compatibility/2006" xmlns:p14="http://schemas.microsoft.com/office/powerpoint/2010/main">
    <mc:Choice Requires="p14">
      <p:transition p14:dur="10" advTm="258386"/>
    </mc:Choice>
    <mc:Fallback xmlns="">
      <p:transition advTm="25838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6246870" y="834303"/>
            <a:ext cx="4293163"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تصنيفات التفاوض في الأعمال التجارية</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3747"/>
    </mc:Choice>
    <mc:Fallback xmlns="">
      <p:transition spd="slow" advTm="137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463515" y="1190543"/>
            <a:ext cx="5205083" cy="5120954"/>
          </a:xfrm>
          <a:prstGeom prst="rect">
            <a:avLst/>
          </a:prstGeom>
        </p:spPr>
        <p:txBody>
          <a:bodyPr wrap="square">
            <a:spAutoFit/>
          </a:bodyPr>
          <a:lstStyle/>
          <a:p>
            <a:pPr algn="just" rtl="1">
              <a:lnSpc>
                <a:spcPct val="150000"/>
              </a:lnSpc>
            </a:pPr>
            <a:r>
              <a:rPr lang="ar-SY" sz="2000" dirty="0"/>
              <a:t>تتنوع أساليب التفاوض في بيئة الأعمال التجارية تبعاً لأهداف الأطراف وطبيعة العلاقة بينهم. بعض المفاوضات تهدف إلى تحقيق مصلحة مشتركة وتعزيز التعاون طويل الأمد، بينما يركز البعض الآخر على تحقيق مكاسب فردية بشكل أكثر صرامة وتنافسية. لهذا، يمكن تصنيف التفاوض إلى أنماط رئيسية تساعد على فهم ديناميكيات كل موقف وكيفية إدارة العلاقات والمصالح. معرفة هذه التصنيفات تمكّن المتفاوضين من اختيار الأسلوب الأمثل لكل سياق تجاري، سواء كان الهدف بناء شراكات مستدامة أو تحقيق نتائج سريعة في بيئة تنافسية. كما أن فهم هذه الأنماط يسهم في تقليل المخاطر المحتملة والحفاظ على علاقات تجارية صحية ومستقرة.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13696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5418"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التفاوض التعاوني</a:t>
            </a:r>
          </a:p>
        </p:txBody>
      </p:sp>
      <p:sp>
        <p:nvSpPr>
          <p:cNvPr id="48" name="TextBox 47"/>
          <p:cNvSpPr txBox="1"/>
          <p:nvPr/>
        </p:nvSpPr>
        <p:spPr>
          <a:xfrm>
            <a:off x="825500" y="1663746"/>
            <a:ext cx="10541000" cy="4307077"/>
          </a:xfrm>
          <a:prstGeom prst="rect">
            <a:avLst/>
          </a:prstGeom>
          <a:noFill/>
        </p:spPr>
        <p:txBody>
          <a:bodyPr wrap="square" rtlCol="0">
            <a:spAutoFit/>
          </a:bodyPr>
          <a:lstStyle/>
          <a:p>
            <a:pPr algn="just" rtl="1">
              <a:lnSpc>
                <a:spcPct val="250000"/>
              </a:lnSpc>
            </a:pPr>
            <a:r>
              <a:rPr lang="ar-SY" sz="2000" dirty="0"/>
              <a:t>يركز التفاوض التعاوني على تحقيق مصلحة مشتركة بين الأطراف المتفاوضة، حيث يسعى كل طرف إلى الوصول إلى حلول رابح–رابح. يسود هذا النوع من التفاوض جو من الثقة والانفتاح، ويتم خلاله تبادل المعلومات بشفافية نسبية لتعزيز فهم كل طرف لمصالح الآخر. ويُستخدم التفاوض التعاوني غالباً في العلاقات طويلة الأجل، لما له من دور في بناء شراكات مستدامة وتعزيز السمعة المهنية للطرفين.  </a:t>
            </a:r>
          </a:p>
          <a:p>
            <a:pPr algn="just" rtl="1">
              <a:lnSpc>
                <a:spcPct val="200000"/>
              </a:lnSpc>
            </a:pPr>
            <a:r>
              <a:rPr lang="ar-SY" sz="2000" b="1" u="sng" dirty="0"/>
              <a:t>مثال</a:t>
            </a:r>
            <a:r>
              <a:rPr lang="ar-SY" sz="2000" u="sng" dirty="0"/>
              <a:t>:</a:t>
            </a:r>
            <a:r>
              <a:rPr lang="ar-SY" sz="2000" dirty="0"/>
              <a:t> </a:t>
            </a:r>
            <a:r>
              <a:rPr lang="ar-SA" sz="2000" dirty="0">
                <a:effectLst/>
                <a:ea typeface="Times New Roman" panose="02020603050405020304" pitchFamily="18" charset="0"/>
                <a:cs typeface="Times New Roman" panose="02020603050405020304" pitchFamily="18" charset="0"/>
              </a:rPr>
              <a:t>تفاوضت شركتان لإبرام عقد طويل الأمد، بحيث يضمن الاتفاق استقراراً مستمراً </a:t>
            </a:r>
            <a:endParaRPr lang="ar-SY" sz="2000" dirty="0">
              <a:effectLst/>
              <a:ea typeface="Times New Roman" panose="02020603050405020304" pitchFamily="18" charset="0"/>
              <a:cs typeface="Times New Roman" panose="02020603050405020304" pitchFamily="18" charset="0"/>
            </a:endParaRPr>
          </a:p>
          <a:p>
            <a:pPr algn="just" rtl="1">
              <a:lnSpc>
                <a:spcPct val="200000"/>
              </a:lnSpc>
            </a:pPr>
            <a:r>
              <a:rPr lang="ar-SA" sz="2000" dirty="0">
                <a:effectLst/>
                <a:ea typeface="Times New Roman" panose="02020603050405020304" pitchFamily="18" charset="0"/>
                <a:cs typeface="Times New Roman" panose="02020603050405020304" pitchFamily="18" charset="0"/>
              </a:rPr>
              <a:t>للطرفين في العمليات التجارية ويعزز الثقة والتعاون بينهما.</a:t>
            </a: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6146" name="Picture 2" descr="Cooperation partnership, work together ...">
            <a:extLst>
              <a:ext uri="{FF2B5EF4-FFF2-40B4-BE49-F238E27FC236}">
                <a16:creationId xmlns:a16="http://schemas.microsoft.com/office/drawing/2014/main" id="{67205CCC-7711-4C94-B3C9-BFED409D55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1350" y="3901055"/>
            <a:ext cx="2619375" cy="14520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8" name="Picture 4" descr="Negotiation Win-Win: Does Compromise ...">
            <a:extLst>
              <a:ext uri="{FF2B5EF4-FFF2-40B4-BE49-F238E27FC236}">
                <a16:creationId xmlns:a16="http://schemas.microsoft.com/office/drawing/2014/main" id="{6B183E73-5442-46D0-9D96-597EEF416B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31350" y="5353121"/>
            <a:ext cx="2619374" cy="80824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66953"/>
    </mc:Choice>
    <mc:Fallback xmlns="">
      <p:transition advTm="26695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03110" y="858144"/>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التفاوض التنافسي</a:t>
            </a:r>
          </a:p>
        </p:txBody>
      </p:sp>
      <p:sp>
        <p:nvSpPr>
          <p:cNvPr id="48" name="TextBox 47"/>
          <p:cNvSpPr txBox="1"/>
          <p:nvPr/>
        </p:nvSpPr>
        <p:spPr>
          <a:xfrm>
            <a:off x="825500" y="1621613"/>
            <a:ext cx="10541000" cy="4305730"/>
          </a:xfrm>
          <a:prstGeom prst="rect">
            <a:avLst/>
          </a:prstGeom>
          <a:noFill/>
        </p:spPr>
        <p:txBody>
          <a:bodyPr wrap="square" rtlCol="0">
            <a:spAutoFit/>
          </a:bodyPr>
          <a:lstStyle/>
          <a:p>
            <a:pPr algn="just" rtl="1">
              <a:lnSpc>
                <a:spcPct val="250000"/>
              </a:lnSpc>
            </a:pPr>
            <a:r>
              <a:rPr lang="ar-SY" sz="2000" dirty="0"/>
              <a:t>يركز التفاوض التنافسي على تحقيق مصلحة طرف واحد، ويُعرف بمنطق رابح–خاسر. يقل في هذا النوع من التفاوض تبادل المعلومات بين الأطراف، وتكون المواقف أكثر تشدداً. يُستخدم التفاوض التنافسي غالباً في الصفقات القصيرة أو الفردية، وقد يؤثر سلباً على العلاقات المستقبلية، لكنه يظل شائعاً في الأسواق عالية المنافسة. ويُعد هذا النمط مناسباً عندما تكون الأولوية القصوى تحقيق أهداف فورية دون الالتزام بعلاقات طويلة الأمد.</a:t>
            </a:r>
          </a:p>
          <a:p>
            <a:pPr algn="just" rtl="1">
              <a:lnSpc>
                <a:spcPct val="200000"/>
              </a:lnSpc>
            </a:pPr>
            <a:r>
              <a:rPr lang="ar-SY" sz="2000" b="1" u="sng" dirty="0"/>
              <a:t>مثال</a:t>
            </a:r>
            <a:r>
              <a:rPr lang="ar-SY" sz="2000" dirty="0"/>
              <a:t>: يسعى الزبون للحصول على أفضل سعر ممكن لنفسه، بينما قد يقلل هذا النهج </a:t>
            </a:r>
          </a:p>
          <a:p>
            <a:pPr algn="just" rtl="1">
              <a:lnSpc>
                <a:spcPct val="200000"/>
              </a:lnSpc>
            </a:pPr>
            <a:r>
              <a:rPr lang="ar-SY" sz="2000" dirty="0"/>
              <a:t>من رضا البائع أو فرص التعاون المستقبلي بين الطرفين.</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7170" name="Picture 2" descr="win lose pic - Infuzed">
            <a:extLst>
              <a:ext uri="{FF2B5EF4-FFF2-40B4-BE49-F238E27FC236}">
                <a16:creationId xmlns:a16="http://schemas.microsoft.com/office/drawing/2014/main" id="{F5BA7F76-1CC0-4E9A-BBA9-F91C705437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2454" y="4888823"/>
            <a:ext cx="2557154" cy="12230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2" name="Picture 4" descr="Win Win Negotiation Example ...">
            <a:extLst>
              <a:ext uri="{FF2B5EF4-FFF2-40B4-BE49-F238E27FC236}">
                <a16:creationId xmlns:a16="http://schemas.microsoft.com/office/drawing/2014/main" id="{AD18CBB7-E369-480F-9317-07F8A4E41F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08314" y="3823307"/>
            <a:ext cx="2225351" cy="13677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228184"/>
    </mc:Choice>
    <mc:Fallback xmlns="">
      <p:transition advTm="2281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محاكاة تفاوضية كتطبيق عملي</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41728"/>
            <a:ext cx="10541000" cy="5036700"/>
          </a:xfrm>
          <a:prstGeom prst="rect">
            <a:avLst/>
          </a:prstGeom>
          <a:noFill/>
        </p:spPr>
        <p:txBody>
          <a:bodyPr wrap="square" rtlCol="0">
            <a:spAutoFit/>
          </a:bodyPr>
          <a:lstStyle/>
          <a:p>
            <a:pPr algn="just" rtl="1">
              <a:lnSpc>
                <a:spcPct val="200000"/>
              </a:lnSpc>
            </a:pPr>
            <a:r>
              <a:rPr lang="ar-SA" sz="2000" b="1" dirty="0">
                <a:effectLst/>
                <a:ea typeface="Times New Roman" panose="02020603050405020304" pitchFamily="18" charset="0"/>
              </a:rPr>
              <a:t>السيناريو</a:t>
            </a:r>
            <a:r>
              <a:rPr lang="ar-SY" sz="2000" b="1" dirty="0">
                <a:effectLst/>
                <a:ea typeface="Times New Roman" panose="02020603050405020304" pitchFamily="18" charset="0"/>
              </a:rPr>
              <a:t>:</a:t>
            </a:r>
          </a:p>
          <a:p>
            <a:pPr algn="just" rtl="1">
              <a:lnSpc>
                <a:spcPct val="150000"/>
              </a:lnSpc>
            </a:pPr>
            <a:r>
              <a:rPr lang="ar-SA" sz="2000" dirty="0">
                <a:effectLst/>
                <a:ea typeface="Times New Roman" panose="02020603050405020304" pitchFamily="18" charset="0"/>
              </a:rPr>
              <a:t>تتفاوض شركتان على عقد توريد طويل الأمد لمستلزمات مكتبية. تسعى كل شركة إلى تحقيق مصلحة مشتركة، مع التأكيد على بناء شراكة مستدامة وتعزيز الثقة بين الطرفين. في الوقت نفسه، يتفاوض زبون مع تاجر للحصول على خصم على كمية محدودة من المنتجات، حيث يركز كل طرف على تحقيق مصلحته الفردية دون الالتزام بعلاقة طويلة الأمد.</a:t>
            </a:r>
            <a:endParaRPr lang="ar-SY" sz="2000" dirty="0">
              <a:effectLst/>
              <a:ea typeface="Times New Roman" panose="02020603050405020304" pitchFamily="18" charset="0"/>
            </a:endParaRPr>
          </a:p>
          <a:p>
            <a:pPr algn="just" rtl="1">
              <a:lnSpc>
                <a:spcPct val="150000"/>
              </a:lnSpc>
            </a:pPr>
            <a:r>
              <a:rPr lang="ar-SY" sz="2000" b="1" dirty="0">
                <a:effectLst/>
                <a:ea typeface="Times New Roman" panose="02020603050405020304" pitchFamily="18" charset="0"/>
              </a:rPr>
              <a:t>الأسئلة التحليلية:</a:t>
            </a:r>
          </a:p>
          <a:p>
            <a:pPr marL="457200" indent="-457200" algn="just" rtl="1">
              <a:lnSpc>
                <a:spcPct val="150000"/>
              </a:lnSpc>
              <a:buFont typeface="+mj-lt"/>
              <a:buAutoNum type="arabicPeriod"/>
            </a:pPr>
            <a:r>
              <a:rPr lang="ar-SY" sz="2000" dirty="0">
                <a:effectLst/>
                <a:ea typeface="Times New Roman" panose="02020603050405020304" pitchFamily="18" charset="0"/>
              </a:rPr>
              <a:t>ما طبيعة التفاوض في هذا السيناريو؟ وما الهدف الأساسي لكل طرف؟</a:t>
            </a:r>
          </a:p>
          <a:p>
            <a:pPr marL="457200" indent="-457200" algn="just" rtl="1">
              <a:lnSpc>
                <a:spcPct val="150000"/>
              </a:lnSpc>
              <a:buFont typeface="+mj-lt"/>
              <a:buAutoNum type="arabicPeriod"/>
            </a:pPr>
            <a:r>
              <a:rPr lang="ar-SY" sz="2000" dirty="0">
                <a:effectLst/>
                <a:ea typeface="Times New Roman" panose="02020603050405020304" pitchFamily="18" charset="0"/>
              </a:rPr>
              <a:t>هل يمكن اعتبار القرار الناتج عن التفاوض قراراً مشتركاً؟ ولماذا؟</a:t>
            </a:r>
          </a:p>
          <a:p>
            <a:pPr marL="457200" indent="-457200" algn="just" rtl="1">
              <a:lnSpc>
                <a:spcPct val="150000"/>
              </a:lnSpc>
              <a:buFont typeface="+mj-lt"/>
              <a:buAutoNum type="arabicPeriod"/>
            </a:pPr>
            <a:r>
              <a:rPr lang="ar-SY" sz="2000" dirty="0">
                <a:effectLst/>
                <a:ea typeface="Times New Roman" panose="02020603050405020304" pitchFamily="18" charset="0"/>
              </a:rPr>
              <a:t>ما دور التفاوض في إدارة أي صراع محتمل بين الطرفين؟</a:t>
            </a:r>
          </a:p>
          <a:p>
            <a:pPr marL="457200" indent="-457200" algn="just" rtl="1">
              <a:lnSpc>
                <a:spcPct val="150000"/>
              </a:lnSpc>
              <a:buFont typeface="+mj-lt"/>
              <a:buAutoNum type="arabicPeriod"/>
            </a:pPr>
            <a:r>
              <a:rPr lang="ar-SY" sz="2000" dirty="0">
                <a:effectLst/>
                <a:ea typeface="Times New Roman" panose="02020603050405020304" pitchFamily="18" charset="0"/>
              </a:rPr>
              <a:t>ما العوامل التجارية التي تؤثر على هذا التفاوض؟</a:t>
            </a:r>
          </a:p>
          <a:p>
            <a:pPr algn="just" rtl="1">
              <a:lnSpc>
                <a:spcPct val="250000"/>
              </a:lnSpc>
            </a:pPr>
            <a:endParaRPr lang="ar-SY" sz="2000" dirty="0">
              <a:effectLst/>
              <a:ea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
        <p:nvSpPr>
          <p:cNvPr id="11" name="Rectangle 10">
            <a:extLst>
              <a:ext uri="{FF2B5EF4-FFF2-40B4-BE49-F238E27FC236}">
                <a16:creationId xmlns:a16="http://schemas.microsoft.com/office/drawing/2014/main" id="{04771245-5D89-48DB-95B2-373AED4C21D4}"/>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Question Mark ...">
            <a:extLst>
              <a:ext uri="{FF2B5EF4-FFF2-40B4-BE49-F238E27FC236}">
                <a16:creationId xmlns:a16="http://schemas.microsoft.com/office/drawing/2014/main" id="{F2DFBA7C-DFB5-4DD9-8DA0-9298059B27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88660" y="684424"/>
            <a:ext cx="1125263" cy="103142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Questions to Ask in Your Negotiations">
            <a:extLst>
              <a:ext uri="{FF2B5EF4-FFF2-40B4-BE49-F238E27FC236}">
                <a16:creationId xmlns:a16="http://schemas.microsoft.com/office/drawing/2014/main" id="{16ADA808-41B7-4BD9-8EA9-9C63A9D6C2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1655" y="3277045"/>
            <a:ext cx="2863892" cy="190579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Negotiation icon - vector illustration ...">
            <a:extLst>
              <a:ext uri="{FF2B5EF4-FFF2-40B4-BE49-F238E27FC236}">
                <a16:creationId xmlns:a16="http://schemas.microsoft.com/office/drawing/2014/main" id="{150C77D0-1724-4441-ADB2-40FC36DB1A9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53149" y="5180773"/>
            <a:ext cx="2266733" cy="85936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86726508"/>
      </p:ext>
    </p:extLst>
  </p:cSld>
  <p:clrMapOvr>
    <a:masterClrMapping/>
  </p:clrMapOvr>
  <mc:AlternateContent xmlns:mc="http://schemas.openxmlformats.org/markup-compatibility/2006" xmlns:p14="http://schemas.microsoft.com/office/powerpoint/2010/main">
    <mc:Choice Requires="p14">
      <p:transition p14:dur="10" advTm="258386"/>
    </mc:Choice>
    <mc:Fallback xmlns="">
      <p:transition advTm="25838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محاكاة تفاوضية كتطبيق عملي</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41728"/>
            <a:ext cx="10541000" cy="4421147"/>
          </a:xfrm>
          <a:prstGeom prst="rect">
            <a:avLst/>
          </a:prstGeom>
          <a:noFill/>
        </p:spPr>
        <p:txBody>
          <a:bodyPr wrap="square" rtlCol="0">
            <a:spAutoFit/>
          </a:bodyPr>
          <a:lstStyle/>
          <a:p>
            <a:pPr algn="just" rtl="1">
              <a:lnSpc>
                <a:spcPct val="200000"/>
              </a:lnSpc>
            </a:pPr>
            <a:r>
              <a:rPr lang="ar-SA" sz="2000" b="1" dirty="0">
                <a:effectLst/>
                <a:ea typeface="Times New Roman" panose="02020603050405020304" pitchFamily="18" charset="0"/>
              </a:rPr>
              <a:t>الإجابات</a:t>
            </a:r>
            <a:r>
              <a:rPr lang="en-US" sz="2000" dirty="0">
                <a:effectLst/>
                <a:ea typeface="Times New Roman" panose="02020603050405020304" pitchFamily="18" charset="0"/>
              </a:rPr>
              <a:t>:</a:t>
            </a:r>
          </a:p>
          <a:p>
            <a:pPr algn="just" rtl="1">
              <a:lnSpc>
                <a:spcPct val="250000"/>
              </a:lnSpc>
            </a:pPr>
            <a:r>
              <a:rPr lang="ar-SA" sz="2000" b="1" dirty="0">
                <a:effectLst/>
                <a:ea typeface="Times New Roman" panose="02020603050405020304" pitchFamily="18" charset="0"/>
              </a:rPr>
              <a:t>التفاوض بين الشركتين</a:t>
            </a:r>
            <a:r>
              <a:rPr lang="ar-SA" sz="2000" dirty="0">
                <a:effectLst/>
                <a:ea typeface="Times New Roman" panose="02020603050405020304" pitchFamily="18" charset="0"/>
              </a:rPr>
              <a:t>: تعاوني.</a:t>
            </a:r>
            <a:endParaRPr lang="ar-SY" sz="2000" dirty="0">
              <a:effectLst/>
              <a:ea typeface="Times New Roman" panose="02020603050405020304" pitchFamily="18" charset="0"/>
            </a:endParaRPr>
          </a:p>
          <a:p>
            <a:pPr algn="just" rtl="1">
              <a:lnSpc>
                <a:spcPct val="250000"/>
              </a:lnSpc>
            </a:pPr>
            <a:r>
              <a:rPr lang="ar-SA" sz="2000" b="1" dirty="0">
                <a:effectLst/>
                <a:ea typeface="Times New Roman" panose="02020603050405020304" pitchFamily="18" charset="0"/>
              </a:rPr>
              <a:t>الأهداف</a:t>
            </a:r>
            <a:r>
              <a:rPr lang="ar-SA" sz="2000" dirty="0">
                <a:effectLst/>
                <a:ea typeface="Times New Roman" panose="02020603050405020304" pitchFamily="18" charset="0"/>
              </a:rPr>
              <a:t>: تحقيق مصلحة مشتركة وبناء شراكة طويلة الأمد.</a:t>
            </a:r>
            <a:endParaRPr lang="ar-SY" sz="2000" dirty="0">
              <a:effectLst/>
              <a:ea typeface="Times New Roman" panose="02020603050405020304" pitchFamily="18" charset="0"/>
            </a:endParaRPr>
          </a:p>
          <a:p>
            <a:pPr algn="just" rtl="1">
              <a:lnSpc>
                <a:spcPct val="250000"/>
              </a:lnSpc>
            </a:pPr>
            <a:r>
              <a:rPr lang="ar-SA" sz="2000" b="1" dirty="0">
                <a:effectLst/>
                <a:ea typeface="Times New Roman" panose="02020603050405020304" pitchFamily="18" charset="0"/>
              </a:rPr>
              <a:t>التفاوض تعاوني لأن</a:t>
            </a:r>
            <a:r>
              <a:rPr lang="ar-SA" sz="2000" dirty="0">
                <a:effectLst/>
                <a:ea typeface="Times New Roman" panose="02020603050405020304" pitchFamily="18" charset="0"/>
              </a:rPr>
              <a:t>: الاتفاق يتم عبر تبادل المعلومات والتعاون لإيجاد حلول رابح–رابح.</a:t>
            </a:r>
            <a:endParaRPr lang="ar-SY" sz="2000" dirty="0">
              <a:effectLst/>
              <a:ea typeface="Times New Roman" panose="02020603050405020304" pitchFamily="18" charset="0"/>
            </a:endParaRPr>
          </a:p>
          <a:p>
            <a:pPr algn="just" rtl="1">
              <a:lnSpc>
                <a:spcPct val="250000"/>
              </a:lnSpc>
            </a:pPr>
            <a:r>
              <a:rPr lang="ar-SA" sz="2000" b="1" dirty="0">
                <a:effectLst/>
                <a:ea typeface="Times New Roman" panose="02020603050405020304" pitchFamily="18" charset="0"/>
              </a:rPr>
              <a:t>التفاوض بين الزبون والتاجر</a:t>
            </a:r>
            <a:r>
              <a:rPr lang="ar-SA" sz="2000" dirty="0">
                <a:effectLst/>
                <a:ea typeface="Times New Roman" panose="02020603050405020304" pitchFamily="18" charset="0"/>
              </a:rPr>
              <a:t>: تنافسي، لأن كل طرف يسعى لتحقيق مصلحته الفردية.</a:t>
            </a:r>
            <a:endParaRPr lang="ar-SY" sz="2000" dirty="0">
              <a:effectLst/>
              <a:ea typeface="Times New Roman" panose="02020603050405020304" pitchFamily="18" charset="0"/>
            </a:endParaRPr>
          </a:p>
          <a:p>
            <a:pPr algn="just" rtl="1">
              <a:lnSpc>
                <a:spcPct val="250000"/>
              </a:lnSpc>
            </a:pPr>
            <a:r>
              <a:rPr lang="ar-SA" sz="2000" b="1" dirty="0">
                <a:effectLst/>
                <a:ea typeface="Times New Roman" panose="02020603050405020304" pitchFamily="18" charset="0"/>
              </a:rPr>
              <a:t>أثر التفاوض التنافسي</a:t>
            </a:r>
            <a:r>
              <a:rPr lang="ar-SA" sz="2000" dirty="0">
                <a:effectLst/>
                <a:ea typeface="Times New Roman" panose="02020603050405020304" pitchFamily="18" charset="0"/>
              </a:rPr>
              <a:t>: قد يضعف العلاقة المستقبلية بين الطرفين ويحد من فرص التعاون لاحقاً.</a:t>
            </a:r>
            <a:endParaRPr lang="ar-SY" sz="2000" dirty="0">
              <a:effectLst/>
              <a:ea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
        <p:nvSpPr>
          <p:cNvPr id="11" name="Rectangle 10">
            <a:extLst>
              <a:ext uri="{FF2B5EF4-FFF2-40B4-BE49-F238E27FC236}">
                <a16:creationId xmlns:a16="http://schemas.microsoft.com/office/drawing/2014/main" id="{04771245-5D89-48DB-95B2-373AED4C21D4}"/>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Question Mark ...">
            <a:extLst>
              <a:ext uri="{FF2B5EF4-FFF2-40B4-BE49-F238E27FC236}">
                <a16:creationId xmlns:a16="http://schemas.microsoft.com/office/drawing/2014/main" id="{F2DFBA7C-DFB5-4DD9-8DA0-9298059B27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88660" y="684424"/>
            <a:ext cx="1125263" cy="103142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Negotiation | Royalty-Free Vector Stock ...">
            <a:extLst>
              <a:ext uri="{FF2B5EF4-FFF2-40B4-BE49-F238E27FC236}">
                <a16:creationId xmlns:a16="http://schemas.microsoft.com/office/drawing/2014/main" id="{3075465F-993A-4508-A991-86A334C64E6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2326120"/>
            <a:ext cx="3249932" cy="288036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10720810"/>
      </p:ext>
    </p:extLst>
  </p:cSld>
  <p:clrMapOvr>
    <a:masterClrMapping/>
  </p:clrMapOvr>
  <mc:AlternateContent xmlns:mc="http://schemas.openxmlformats.org/markup-compatibility/2006" xmlns:p14="http://schemas.microsoft.com/office/powerpoint/2010/main">
    <mc:Choice Requires="p14">
      <p:transition p14:dur="10" advTm="258386"/>
    </mc:Choice>
    <mc:Fallback xmlns="">
      <p:transition advTm="25838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919619" y="989083"/>
            <a:ext cx="3292889"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خصائص المواقف التفاوضية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18105"/>
    </mc:Choice>
    <mc:Fallback xmlns="">
      <p:transition spd="slow" advTm="181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94051" y="1190427"/>
            <a:ext cx="4650962" cy="5120954"/>
          </a:xfrm>
          <a:prstGeom prst="rect">
            <a:avLst/>
          </a:prstGeom>
        </p:spPr>
        <p:txBody>
          <a:bodyPr wrap="square">
            <a:spAutoFit/>
          </a:bodyPr>
          <a:lstStyle/>
          <a:p>
            <a:pPr algn="just" rtl="1">
              <a:lnSpc>
                <a:spcPct val="150000"/>
              </a:lnSpc>
            </a:pPr>
            <a:r>
              <a:rPr lang="ar-SY" sz="2000" dirty="0"/>
              <a:t>تتميز المواقف التفاوضية بمجموعة من الخصائص التي تحدد طبيعة العملية التفاعلية بين الأطراف. أولاً، غالباً ما يشمل التفاوض أطرافاً متعددة، لكل منها مصالح وأهداف خاصة، مما يزيد من تعقيد العملية ويستدعي تنسيقاً دقيقاً. ثانياً، يعد تباين المصالح بين الأطراف محركاً رئيسياً للتفاوض، إذ يسعى كل طرف إلى تقريب وجهات النظر وتحقيق مصالحه دون إلغاء مصالح الآخرين. ثالثاً، يظل السعي إلى اتفاق الهدف النهائي، حيث يجب أن يكون مقبولاً لجميع الأطراف ويضمن التزامات متبادلة، مما يسهم في استقرار العلاقة وفتح آفاق للتعامل المستقبلي.</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109050">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15205" y="907900"/>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وجود أطراف متعددة</a:t>
            </a:r>
          </a:p>
        </p:txBody>
      </p:sp>
      <p:sp>
        <p:nvSpPr>
          <p:cNvPr id="48" name="TextBox 47"/>
          <p:cNvSpPr txBox="1"/>
          <p:nvPr/>
        </p:nvSpPr>
        <p:spPr>
          <a:xfrm>
            <a:off x="667724" y="1531363"/>
            <a:ext cx="10541000" cy="5328125"/>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يتطلب التفاوض وجود طرفين أو أكثر، حيث يمتلك كل طرف مصالح وأهدافاً خاصة تختلف في طبيعتها وأولوياتها. قد تختلف قوة وتأثير كل طرف، ما يجعل عدد الأطراف أحد العوامل الأساسية التي تزيد من تعقيد العملية التفاوضية. كلما زاد عدد الأطراف، زادت التحديات المرتبطة بالتنسيق وإيجاد حلول وسط تلبي مصالح الجميع. </a:t>
            </a:r>
          </a:p>
          <a:p>
            <a:pPr algn="just" defTabSz="344488" rtl="1">
              <a:lnSpc>
                <a:spcPct val="200000"/>
              </a:lnSpc>
              <a:spcAft>
                <a:spcPts val="800"/>
              </a:spcAft>
              <a:tabLst>
                <a:tab pos="285750" algn="l"/>
              </a:tabLst>
            </a:pPr>
            <a:r>
              <a:rPr lang="ar-SY" sz="2000" b="1" u="sng" dirty="0"/>
              <a:t>مثال:</a:t>
            </a:r>
            <a:r>
              <a:rPr lang="ar-SY" sz="2000" b="1" dirty="0"/>
              <a:t> </a:t>
            </a:r>
            <a:r>
              <a:rPr lang="ar-SA" sz="2000" dirty="0"/>
              <a:t> تفاوض بين مورد وموزع وتاجر تجزئة.</a:t>
            </a:r>
          </a:p>
          <a:p>
            <a:pPr algn="just" defTabSz="344488" rtl="1">
              <a:lnSpc>
                <a:spcPct val="200000"/>
              </a:lnSpc>
              <a:spcAft>
                <a:spcPts val="800"/>
              </a:spcAft>
              <a:tabLst>
                <a:tab pos="285750" algn="l"/>
              </a:tabLst>
            </a:pPr>
            <a:r>
              <a:rPr lang="ar-SA" sz="2000" dirty="0"/>
              <a:t>يسعى المورد لضمان تسليم المواد في الوقت المحدد، بينما يركز الموزع على الربحية وتغطية </a:t>
            </a:r>
            <a:endParaRPr lang="en-US" sz="2000" dirty="0"/>
          </a:p>
          <a:p>
            <a:pPr algn="just" defTabSz="344488" rtl="1">
              <a:lnSpc>
                <a:spcPct val="200000"/>
              </a:lnSpc>
              <a:spcAft>
                <a:spcPts val="800"/>
              </a:spcAft>
              <a:tabLst>
                <a:tab pos="285750" algn="l"/>
              </a:tabLst>
            </a:pPr>
            <a:r>
              <a:rPr lang="ar-SA" sz="2000" dirty="0"/>
              <a:t>التوزيع، ويهدف تاجر التجزئة إلى الحصول على أفضل سعر وكميات مناسبة. هذا التعدد في الأهداف يزيد من </a:t>
            </a:r>
            <a:endParaRPr lang="ar-SY" sz="2000" dirty="0"/>
          </a:p>
          <a:p>
            <a:pPr algn="just" defTabSz="344488" rtl="1">
              <a:lnSpc>
                <a:spcPct val="150000"/>
              </a:lnSpc>
              <a:spcAft>
                <a:spcPts val="800"/>
              </a:spcAft>
              <a:tabLst>
                <a:tab pos="285750" algn="l"/>
              </a:tabLst>
            </a:pPr>
            <a:r>
              <a:rPr lang="ar-SA" sz="2000" dirty="0"/>
              <a:t>تعقيد المفاوضات ويستدعي تنسيقاً مستمراً بين جميع الأطراف</a:t>
            </a:r>
            <a:r>
              <a:rPr lang="ar-SY" sz="2000" dirty="0"/>
              <a:t>.</a:t>
            </a:r>
          </a:p>
          <a:p>
            <a:pPr marL="0" marR="0" algn="just" rtl="1">
              <a:lnSpc>
                <a:spcPct val="150000"/>
              </a:lnSpc>
            </a:pP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8194" name="Picture 2" descr="Conflict Negotiation in Business ...">
            <a:extLst>
              <a:ext uri="{FF2B5EF4-FFF2-40B4-BE49-F238E27FC236}">
                <a16:creationId xmlns:a16="http://schemas.microsoft.com/office/drawing/2014/main" id="{E6042861-9EA8-48C5-9528-F08FB1B075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778" y="3149081"/>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57750"/>
    </mc:Choice>
    <mc:Fallback xmlns="">
      <p:transition advTm="25775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58570"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تباين المصالح</a:t>
            </a:r>
          </a:p>
        </p:txBody>
      </p:sp>
      <p:sp>
        <p:nvSpPr>
          <p:cNvPr id="48" name="TextBox 47"/>
          <p:cNvSpPr txBox="1"/>
          <p:nvPr/>
        </p:nvSpPr>
        <p:spPr>
          <a:xfrm>
            <a:off x="825500" y="1551678"/>
            <a:ext cx="10541000" cy="4510915"/>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لا يحدث التفاوض إلا بوجود اختلاف في المصالح بين الأطراف، وقد يكون هذا الاختلاف جزئياً أو كلياً حسب طبيعة الموقف. يمثل تباين المصالح دافعاً أساسياً للتفاوض، إذ يسعى كل طرف لتوضيح مواقفه والعمل على تقريب وجهات النظر دون إلغاء مصالح الطرف الآخر. ليس من الضروري أن تكون المصالح متعارضة تماماً، إذ يمكن دائماً إيجاد مساحات مشتركة تتيح التوصل إلى حلول مرضية لجميع الأطراف. </a:t>
            </a:r>
          </a:p>
          <a:p>
            <a:pPr algn="just" defTabSz="344488" rtl="1">
              <a:lnSpc>
                <a:spcPct val="200000"/>
              </a:lnSpc>
              <a:spcAft>
                <a:spcPts val="800"/>
              </a:spcAft>
              <a:tabLst>
                <a:tab pos="285750" algn="l"/>
              </a:tabLst>
            </a:pPr>
            <a:r>
              <a:rPr lang="ar-SY" sz="2000" b="1" u="sng" dirty="0"/>
              <a:t>مثال</a:t>
            </a:r>
            <a:r>
              <a:rPr lang="ar-SY" sz="2000" dirty="0"/>
              <a:t>: يسعى البائع للحصول على سعر أعلى لتعزيز أرباحه، بينما يهدف الزبون إلى خفض </a:t>
            </a:r>
            <a:endParaRPr lang="en-US" sz="2000" dirty="0"/>
          </a:p>
          <a:p>
            <a:pPr algn="just" defTabSz="344488" rtl="1">
              <a:lnSpc>
                <a:spcPct val="200000"/>
              </a:lnSpc>
              <a:spcAft>
                <a:spcPts val="800"/>
              </a:spcAft>
              <a:tabLst>
                <a:tab pos="285750" algn="l"/>
              </a:tabLst>
            </a:pPr>
            <a:r>
              <a:rPr lang="ar-SY" sz="2000" dirty="0"/>
              <a:t>السعر لتقليل تكلفته، ويُظهر هذا التباين أهمية التفاوض لإيجاد حل وسط يرضي الطرفين.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11266" name="Picture 2" descr="Conflict Resolution in the Workplace ...">
            <a:extLst>
              <a:ext uri="{FF2B5EF4-FFF2-40B4-BE49-F238E27FC236}">
                <a16:creationId xmlns:a16="http://schemas.microsoft.com/office/drawing/2014/main" id="{F85185CA-DF85-4C24-A5D3-FAD03C4038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00" y="4240525"/>
            <a:ext cx="3196201" cy="1686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214415"/>
    </mc:Choice>
    <mc:Fallback xmlns="">
      <p:transition advTm="21441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5554" y="94363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السعي إلى اتفاق </a:t>
            </a:r>
          </a:p>
        </p:txBody>
      </p:sp>
      <p:sp>
        <p:nvSpPr>
          <p:cNvPr id="48" name="TextBox 47"/>
          <p:cNvSpPr txBox="1"/>
          <p:nvPr/>
        </p:nvSpPr>
        <p:spPr>
          <a:xfrm>
            <a:off x="753140" y="1715847"/>
            <a:ext cx="10541000" cy="4508927"/>
          </a:xfrm>
          <a:prstGeom prst="rect">
            <a:avLst/>
          </a:prstGeom>
          <a:noFill/>
        </p:spPr>
        <p:txBody>
          <a:bodyPr wrap="square" rtlCol="0">
            <a:spAutoFit/>
          </a:bodyPr>
          <a:lstStyle/>
          <a:p>
            <a:pPr algn="just" defTabSz="344488" rtl="1">
              <a:lnSpc>
                <a:spcPct val="250000"/>
              </a:lnSpc>
              <a:spcAft>
                <a:spcPts val="800"/>
              </a:spcAft>
            </a:pPr>
            <a:r>
              <a:rPr lang="ar-SY" sz="2000" dirty="0"/>
              <a:t>الهدف النهائي من التفاوض هو الوصول إلى اتفاق يُرضي جميع الأطراف، ولا يشترط أن يكون هذا الاتفاق مثالياً، بل يجب أن يكون مقبولاً ويحقق توازناً بين مصالح الأطراف. يتضمن الاتفاق عادة التزامات متبادلة تُلزم كل طرف بما اتفق عليه، مما يُنهي حالة الخلاف أو التباين ويحد من احتمالات النزاعات المستقبلية. يسهم هذا في استقرار العلاقة بين الأطراف ويخلق بيئة مواتية للتعاون المستمر. </a:t>
            </a:r>
          </a:p>
          <a:p>
            <a:pPr algn="just" defTabSz="344488" rtl="1">
              <a:lnSpc>
                <a:spcPct val="200000"/>
              </a:lnSpc>
              <a:spcAft>
                <a:spcPts val="800"/>
              </a:spcAft>
            </a:pPr>
            <a:r>
              <a:rPr lang="ar-SY" sz="2000" b="1" u="sng" dirty="0"/>
              <a:t>مثال</a:t>
            </a:r>
            <a:r>
              <a:rPr lang="ar-SY" sz="2000" dirty="0"/>
              <a:t>: </a:t>
            </a:r>
            <a:r>
              <a:rPr lang="ar-SY" sz="1800" dirty="0">
                <a:effectLst/>
                <a:latin typeface="Times New Roman" panose="02020603050405020304" pitchFamily="18" charset="0"/>
                <a:ea typeface="Times New Roman" panose="02020603050405020304" pitchFamily="18" charset="0"/>
              </a:rPr>
              <a:t>توقيع عقد بيع بعد التفاوض على الشروط، حيث التزم كل طرف بما اتفق عليه، مما يضمن </a:t>
            </a:r>
          </a:p>
          <a:p>
            <a:pPr algn="r" defTabSz="344488" rtl="1">
              <a:lnSpc>
                <a:spcPct val="150000"/>
              </a:lnSpc>
              <a:spcAft>
                <a:spcPts val="800"/>
              </a:spcAft>
            </a:pPr>
            <a:r>
              <a:rPr lang="ar-SY" sz="1800" dirty="0">
                <a:effectLst/>
                <a:latin typeface="Times New Roman" panose="02020603050405020304" pitchFamily="18" charset="0"/>
                <a:ea typeface="Times New Roman" panose="02020603050405020304" pitchFamily="18" charset="0"/>
              </a:rPr>
              <a:t>استقرار العلاقة التجارية وفتح المجال لتعاون مستقبلي.</a:t>
            </a:r>
            <a:endParaRPr lang="ar-SY"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12290" name="Picture 2" descr="Agreements in Business ...">
            <a:extLst>
              <a:ext uri="{FF2B5EF4-FFF2-40B4-BE49-F238E27FC236}">
                <a16:creationId xmlns:a16="http://schemas.microsoft.com/office/drawing/2014/main" id="{6A19E495-EE45-4C89-BBB6-2F43AC10AA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329404"/>
            <a:ext cx="3137240" cy="17568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216851"/>
    </mc:Choice>
    <mc:Fallback xmlns="">
      <p:transition advTm="21685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7002000" y="858144"/>
            <a:ext cx="2561878" cy="89255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عناصر التفاوض</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27010"/>
    </mc:Choice>
    <mc:Fallback xmlns="">
      <p:transition spd="slow" advTm="270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97159" y="1190427"/>
            <a:ext cx="5090762" cy="5120954"/>
          </a:xfrm>
          <a:prstGeom prst="rect">
            <a:avLst/>
          </a:prstGeom>
        </p:spPr>
        <p:txBody>
          <a:bodyPr wrap="square">
            <a:spAutoFit/>
          </a:bodyPr>
          <a:lstStyle/>
          <a:p>
            <a:pPr algn="just" rtl="1">
              <a:lnSpc>
                <a:spcPct val="150000"/>
              </a:lnSpc>
            </a:pPr>
            <a:r>
              <a:rPr lang="ar-SY" sz="2000" dirty="0"/>
              <a:t>تُعد عناصر التفاوض الركائز الأساسية التي يقوم عليها أي حوار تفاوضي، إذ تحدد مدى فعالية العملية وقدرتها على الوصول إلى اتفاق يرضي جميع الأطراف. تشمل هذه العناصر الاتصال الفعّال لنقل الرسائل وفهم المواقف، وتحديد المصالح الحقيقية التي تمثل جوهر التفاوض، بالإضافة إلى بناء علاقة قائمة على الثقة والاحترام المتبادل. كما يلعب عنصر المشروعية دوراً في ضمان عدالة النتائج، في حين تعكس الالتزامات جدية الأطراف والتزامها بالاتفاقات. وتعتبر البدائل والخيارات أدوات استراتيجية تتيح للمفاوض القدرة على إدارة المخاطر وتحقيق حلول مبتكرة تلبي مصالح جميع الأطراف. </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112766">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1876" y="972197"/>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Communication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48092" y="1596515"/>
            <a:ext cx="10541000" cy="4460965"/>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cs typeface="Times New Roman" panose="02020603050405020304" pitchFamily="18" charset="0"/>
              </a:rPr>
              <a:t>يُعد الاتصال العنصر الأساسي الذي تقوم عليه العملية التفاوضية، إذ يعتمد التفاوض على تبادل الرسائل بين الأطراف المتفاوضة للوصول إلى فهم مشترك واتفاق محتمل. يشمل الاتصال القنوات اللفظية مثل الكلام، وغير اللفظية مثل لغة الجسد وتعبيرات الوجه ونبرة الصوت. يساعد الاتصال الفعّال على توضيح المواقف ونقل المصالح الحقيقية للطرفين. </a:t>
            </a:r>
            <a:endParaRPr lang="ar-SY" sz="2000" dirty="0">
              <a:effectLst/>
              <a:ea typeface="Times New Roman" panose="02020603050405020304" pitchFamily="18" charset="0"/>
              <a:cs typeface="Times New Roman" panose="02020603050405020304" pitchFamily="18" charset="0"/>
            </a:endParaRPr>
          </a:p>
          <a:p>
            <a:pPr algn="just" rtl="1">
              <a:lnSpc>
                <a:spcPct val="250000"/>
              </a:lnSpc>
            </a:pPr>
            <a:r>
              <a:rPr lang="ar-SA" sz="2000" dirty="0">
                <a:effectLst/>
                <a:ea typeface="Times New Roman" panose="02020603050405020304" pitchFamily="18" charset="0"/>
                <a:cs typeface="Times New Roman" panose="02020603050405020304" pitchFamily="18" charset="0"/>
              </a:rPr>
              <a:t>كما يسهم في تقليل سوء الفهم والتوتر أثناء التفاوض. </a:t>
            </a:r>
            <a:r>
              <a:rPr lang="ar-SY" sz="2000">
                <a:effectLst/>
                <a:ea typeface="Times New Roman" panose="02020603050405020304" pitchFamily="18" charset="0"/>
                <a:cs typeface="Times New Roman" panose="02020603050405020304" pitchFamily="18" charset="0"/>
              </a:rPr>
              <a:t>وإ</a:t>
            </a:r>
            <a:r>
              <a:rPr lang="ar-SA" sz="2000">
                <a:effectLst/>
                <a:ea typeface="Times New Roman" panose="02020603050405020304" pitchFamily="18" charset="0"/>
                <a:cs typeface="Times New Roman" panose="02020603050405020304" pitchFamily="18" charset="0"/>
              </a:rPr>
              <a:t>ن </a:t>
            </a:r>
            <a:r>
              <a:rPr lang="ar-SA" sz="2000" dirty="0">
                <a:effectLst/>
                <a:ea typeface="Times New Roman" panose="02020603050405020304" pitchFamily="18" charset="0"/>
                <a:cs typeface="Times New Roman" panose="02020603050405020304" pitchFamily="18" charset="0"/>
              </a:rPr>
              <a:t>نجاح التفاوض مرتبط </a:t>
            </a:r>
            <a:endParaRPr lang="ar-SY" sz="2000" dirty="0">
              <a:effectLst/>
              <a:ea typeface="Times New Roman" panose="02020603050405020304" pitchFamily="18" charset="0"/>
              <a:cs typeface="Times New Roman" panose="02020603050405020304" pitchFamily="18" charset="0"/>
            </a:endParaRPr>
          </a:p>
          <a:p>
            <a:pPr algn="just" rtl="1">
              <a:lnSpc>
                <a:spcPct val="250000"/>
              </a:lnSpc>
            </a:pPr>
            <a:r>
              <a:rPr lang="ar-SA" sz="2000" dirty="0">
                <a:effectLst/>
                <a:ea typeface="Times New Roman" panose="02020603050405020304" pitchFamily="18" charset="0"/>
                <a:cs typeface="Times New Roman" panose="02020603050405020304" pitchFamily="18" charset="0"/>
              </a:rPr>
              <a:t>بقدرة الأطراف على إيصال الرسائل وتفسيرها بشكل صحيح.</a:t>
            </a:r>
            <a:endParaRPr lang="ar-SY" sz="2000" dirty="0">
              <a:effectLst/>
              <a:ea typeface="Times New Roman" panose="02020603050405020304" pitchFamily="18" charset="0"/>
              <a:cs typeface="Times New Roman" panose="02020603050405020304" pitchFamily="18" charset="0"/>
            </a:endParaRPr>
          </a:p>
          <a:p>
            <a:pPr algn="just" rtl="1">
              <a:lnSpc>
                <a:spcPct val="200000"/>
              </a:lnSpc>
            </a:pPr>
            <a:r>
              <a:rPr lang="ar-SA" sz="2000" b="1" u="sng" dirty="0" err="1">
                <a:effectLst/>
                <a:latin typeface="Times New Roman" panose="02020603050405020304" pitchFamily="18" charset="0"/>
                <a:ea typeface="Times New Roman" panose="02020603050405020304" pitchFamily="18" charset="0"/>
              </a:rPr>
              <a:t>مثا</a:t>
            </a:r>
            <a:r>
              <a:rPr lang="ar-SY" sz="2000" b="1" u="sng" dirty="0">
                <a:effectLst/>
                <a:latin typeface="Times New Roman" panose="02020603050405020304" pitchFamily="18" charset="0"/>
                <a:ea typeface="Times New Roman" panose="02020603050405020304" pitchFamily="18" charset="0"/>
              </a:rPr>
              <a:t>ل</a:t>
            </a:r>
            <a:r>
              <a:rPr lang="ar-SY" sz="2000" dirty="0">
                <a:effectLst/>
                <a:latin typeface="Times New Roman" panose="02020603050405020304" pitchFamily="18" charset="0"/>
                <a:ea typeface="Times New Roman" panose="02020603050405020304" pitchFamily="18" charset="0"/>
              </a:rPr>
              <a:t>: استخدام البائع لغة جسد إيجابية ونبرة هادئة أثناء شرح العرض للزبون.</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FC02945-E360-41BE-8164-DC9F7F25313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13314" name="Picture 2" descr="Blog » ReachIvy">
            <a:extLst>
              <a:ext uri="{FF2B5EF4-FFF2-40B4-BE49-F238E27FC236}">
                <a16:creationId xmlns:a16="http://schemas.microsoft.com/office/drawing/2014/main" id="{27F2A099-FCE6-42C1-8E73-FF5E9CC7B4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7673" y="4647122"/>
            <a:ext cx="3705225" cy="12287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44850833"/>
      </p:ext>
    </p:extLst>
  </p:cSld>
  <p:clrMapOvr>
    <a:masterClrMapping/>
  </p:clrMapOvr>
  <mc:AlternateContent xmlns:mc="http://schemas.openxmlformats.org/markup-compatibility/2006" xmlns:p14="http://schemas.microsoft.com/office/powerpoint/2010/main">
    <mc:Choice Requires="p14">
      <p:transition p14:dur="10" advTm="179593"/>
    </mc:Choice>
    <mc:Fallback xmlns="">
      <p:transition advTm="17959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20775" y="930621"/>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المصالح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(Interests</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8" name="TextBox 47"/>
          <p:cNvSpPr txBox="1"/>
          <p:nvPr/>
        </p:nvSpPr>
        <p:spPr>
          <a:xfrm>
            <a:off x="825500" y="1702990"/>
            <a:ext cx="10541000" cy="4151842"/>
          </a:xfrm>
          <a:prstGeom prst="rect">
            <a:avLst/>
          </a:prstGeom>
          <a:noFill/>
        </p:spPr>
        <p:txBody>
          <a:bodyPr wrap="square" rtlCol="0">
            <a:spAutoFit/>
          </a:bodyPr>
          <a:lstStyle/>
          <a:p>
            <a:pPr algn="just" rtl="1">
              <a:lnSpc>
                <a:spcPct val="250000"/>
              </a:lnSpc>
            </a:pPr>
            <a:r>
              <a:rPr lang="ar-SY" sz="2000" dirty="0"/>
              <a:t>تمثل المصالح جوهر العملية التفاوضية، وهي المنافع الحقيقية التي يسعى كل طرف إلى تحقيقها من التفاوض. </a:t>
            </a:r>
            <a:r>
              <a:rPr lang="ar-SY" sz="2000"/>
              <a:t>يُمَيز بين </a:t>
            </a:r>
            <a:r>
              <a:rPr lang="ar-SY" sz="2000" dirty="0"/>
              <a:t>المصالح والمواقف، حيث تكون المواقف ظاهرة بينما المصالح غالباً كامنة خلفها. ويُعد تحديد المصالح الخطوة الأولى في التفاوض الفعّال، إذ يساعد التركيز عليها بدل المواقف في إيجاد حلول عقلانية. </a:t>
            </a:r>
          </a:p>
          <a:p>
            <a:pPr algn="just" rtl="1">
              <a:lnSpc>
                <a:spcPct val="200000"/>
              </a:lnSpc>
            </a:pPr>
            <a:r>
              <a:rPr lang="ar-SY" sz="2000" b="1" u="sng" dirty="0"/>
              <a:t>مثال</a:t>
            </a:r>
            <a:r>
              <a:rPr lang="ar-SY" sz="2000" u="sng" dirty="0"/>
              <a:t>:</a:t>
            </a:r>
            <a:r>
              <a:rPr lang="ar-SY" sz="2000" dirty="0"/>
              <a:t> يركّز الزبون في التفاوض على الأمان الوظيفي وضمان الاستقرار المهني، وليس فقط على </a:t>
            </a:r>
            <a:endParaRPr lang="en-US" sz="2000" dirty="0"/>
          </a:p>
          <a:p>
            <a:pPr algn="just" rtl="1">
              <a:lnSpc>
                <a:spcPct val="200000"/>
              </a:lnSpc>
            </a:pPr>
            <a:r>
              <a:rPr lang="ar-SY" sz="2000" dirty="0"/>
              <a:t>قيمة الراتب النقدية، مما يتيح للمفاوضين البحث عن حلول تلبي مصالحه الحقيقية. </a:t>
            </a:r>
            <a:endParaRPr lang="en-US" sz="2000" dirty="0"/>
          </a:p>
          <a:p>
            <a:pPr algn="just" rtl="1">
              <a:lnSpc>
                <a:spcPct val="200000"/>
              </a:lnSpc>
            </a:pPr>
            <a:r>
              <a:rPr lang="ar-SY" sz="2000" dirty="0"/>
              <a:t>هذا التركيز على المصالح يعزز فرص الوصول إلى اتفاق مستدام يرضي جميع الأطراف.</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B81A5D6-6290-4607-811C-7F442B800B1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14340" name="Picture 4" descr="Negotiating Vector Art, Icons, and ...">
            <a:extLst>
              <a:ext uri="{FF2B5EF4-FFF2-40B4-BE49-F238E27FC236}">
                <a16:creationId xmlns:a16="http://schemas.microsoft.com/office/drawing/2014/main" id="{E4FADBEE-6566-46D3-8D9A-037D56375A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5014" y="3559399"/>
            <a:ext cx="2449321" cy="244932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16282007"/>
      </p:ext>
    </p:extLst>
  </p:cSld>
  <p:clrMapOvr>
    <a:masterClrMapping/>
  </p:clrMapOvr>
  <mc:AlternateContent xmlns:mc="http://schemas.openxmlformats.org/markup-compatibility/2006" xmlns:p14="http://schemas.microsoft.com/office/powerpoint/2010/main">
    <mc:Choice Requires="p14">
      <p:transition p14:dur="10" advTm="174069"/>
    </mc:Choice>
    <mc:Fallback xmlns="">
      <p:transition advTm="17406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85821" y="931456"/>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العلاقة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(Relationship</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8" name="TextBox 47"/>
          <p:cNvSpPr txBox="1"/>
          <p:nvPr/>
        </p:nvSpPr>
        <p:spPr>
          <a:xfrm>
            <a:off x="825500" y="1794442"/>
            <a:ext cx="10541000" cy="4153188"/>
          </a:xfrm>
          <a:prstGeom prst="rect">
            <a:avLst/>
          </a:prstGeom>
          <a:noFill/>
        </p:spPr>
        <p:txBody>
          <a:bodyPr wrap="square" rtlCol="0">
            <a:spAutoFit/>
          </a:bodyPr>
          <a:lstStyle/>
          <a:p>
            <a:pPr algn="just" rtl="1">
              <a:lnSpc>
                <a:spcPct val="250000"/>
              </a:lnSpc>
            </a:pPr>
            <a:r>
              <a:rPr lang="ar-SY" sz="2000" dirty="0"/>
              <a:t>تشير العلاقة إلى طبيعة الارتباط القائم بين أطراف التفاوض، سواء كانت قصيرة الأمد أو طويلة الأمد. ونؤكد أن العلاقات الجيدة تساعد في إدارة الخلافات وتقليل حدة الصراع. تقوم العلاقة التفاوضية السليمة على الاحترام والثقة المتبادلة، وليس على المصالح المؤقتة فقط. كما أن الفصل بين القضايا الشخصية والقضايا التفاوضية يعد شرطاً للحفاظ على علاقة صحية. </a:t>
            </a:r>
          </a:p>
          <a:p>
            <a:pPr algn="just" rtl="1">
              <a:lnSpc>
                <a:spcPct val="200000"/>
              </a:lnSpc>
            </a:pPr>
            <a:r>
              <a:rPr lang="ar-SY" sz="2000" b="1" u="sng" dirty="0"/>
              <a:t>مثال</a:t>
            </a:r>
            <a:r>
              <a:rPr lang="ar-SY" sz="2000" dirty="0"/>
              <a:t>: استمرار التعاون بين المورد والتاجر نتيجة الثقة المتبادلة والاحترام المهني، حتى عند اختلاف </a:t>
            </a:r>
          </a:p>
          <a:p>
            <a:pPr algn="just" rtl="1">
              <a:lnSpc>
                <a:spcPct val="200000"/>
              </a:lnSpc>
            </a:pPr>
            <a:r>
              <a:rPr lang="ar-SY" sz="2000" dirty="0"/>
              <a:t>وجهات النظر حول بعض الشروط. هذا النوع من العلاقة يعزز الالتزام بالاتفاقات </a:t>
            </a:r>
          </a:p>
          <a:p>
            <a:pPr algn="just" rtl="1">
              <a:lnSpc>
                <a:spcPct val="200000"/>
              </a:lnSpc>
            </a:pPr>
            <a:r>
              <a:rPr lang="ar-SY" sz="2000" dirty="0"/>
              <a:t>ويقلل من احتمالية النزاعات المستقبلية.</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15362" name="Picture 2" descr="Business negotiation / Businessmen ...">
            <a:extLst>
              <a:ext uri="{FF2B5EF4-FFF2-40B4-BE49-F238E27FC236}">
                <a16:creationId xmlns:a16="http://schemas.microsoft.com/office/drawing/2014/main" id="{591A95B5-00BB-49B3-B156-CE748822E2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505764"/>
            <a:ext cx="2482186" cy="142078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188997"/>
    </mc:Choice>
    <mc:Fallback xmlns="">
      <p:transition advTm="18899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78115" y="830926"/>
            <a:ext cx="691884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المشروعية والالتزام </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(Legitimacy &amp; Commitments</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8" name="TextBox 47"/>
          <p:cNvSpPr txBox="1"/>
          <p:nvPr/>
        </p:nvSpPr>
        <p:spPr>
          <a:xfrm>
            <a:off x="825500" y="1794442"/>
            <a:ext cx="10541000" cy="4305730"/>
          </a:xfrm>
          <a:prstGeom prst="rect">
            <a:avLst/>
          </a:prstGeom>
          <a:noFill/>
        </p:spPr>
        <p:txBody>
          <a:bodyPr wrap="square" rtlCol="0">
            <a:spAutoFit/>
          </a:bodyPr>
          <a:lstStyle/>
          <a:p>
            <a:pPr algn="just" rtl="1">
              <a:lnSpc>
                <a:spcPct val="250000"/>
              </a:lnSpc>
            </a:pPr>
            <a:r>
              <a:rPr lang="ar-SY" sz="2000" dirty="0"/>
              <a:t>تشير المشروعية (</a:t>
            </a:r>
            <a:r>
              <a:rPr lang="en-US" sz="2000" dirty="0"/>
              <a:t>Legitimacy</a:t>
            </a:r>
            <a:r>
              <a:rPr lang="ar-SY" sz="2000" dirty="0"/>
              <a:t>) في التفاوض إلى الاعتماد على معايير عادلة وموضوعية لإقناع الأطراف بعدالة نتائج التفاوض، مثل القوانين أو أسعار السوق، مما يعزز الشعور بالإنصاف ويزيد قبول النتائج. أما الالتزامات (</a:t>
            </a:r>
            <a:r>
              <a:rPr lang="en-US" sz="2000" dirty="0"/>
              <a:t>Commitments</a:t>
            </a:r>
            <a:r>
              <a:rPr lang="ar-SY" sz="2000" dirty="0"/>
              <a:t>) فتمثل الوعود والاتفاقات الواضحة التي يتعهد بها أطراف التفاوض بعد التوصل إلى اتفاق، وتشكل انتقالاً من مرحلة الحوار إلى مرحلة التنفيذ. ويسهم الجمع بين المشروعية والالتزامات الواضحة في تعزيز الثقة، تقليل النزاعات المستقبلية.</a:t>
            </a:r>
          </a:p>
          <a:p>
            <a:pPr algn="just" rtl="1">
              <a:lnSpc>
                <a:spcPct val="200000"/>
              </a:lnSpc>
            </a:pPr>
            <a:r>
              <a:rPr lang="ar-SY" sz="2000" b="1" u="sng" dirty="0"/>
              <a:t>مثال</a:t>
            </a:r>
            <a:r>
              <a:rPr lang="ar-SY" sz="2000" dirty="0"/>
              <a:t>: اعتماد سعر يستند إلى متوسط أسعار السوق مع التزام المورد بتسليم البضاعة </a:t>
            </a:r>
          </a:p>
          <a:p>
            <a:pPr algn="just" rtl="1">
              <a:lnSpc>
                <a:spcPct val="200000"/>
              </a:lnSpc>
            </a:pPr>
            <a:r>
              <a:rPr lang="ar-SY" sz="2000" dirty="0"/>
              <a:t>خلال فترة زمنية محددة.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16386" name="Picture 2" descr="Five Secrets for Successful Negotiation ...">
            <a:extLst>
              <a:ext uri="{FF2B5EF4-FFF2-40B4-BE49-F238E27FC236}">
                <a16:creationId xmlns:a16="http://schemas.microsoft.com/office/drawing/2014/main" id="{7E0DFC32-C097-4F9C-A087-FAEA8B4F25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433" y="4171736"/>
            <a:ext cx="2390775" cy="19145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059501451"/>
      </p:ext>
    </p:extLst>
  </p:cSld>
  <p:clrMapOvr>
    <a:masterClrMapping/>
  </p:clrMapOvr>
  <mc:AlternateContent xmlns:mc="http://schemas.openxmlformats.org/markup-compatibility/2006" xmlns:p14="http://schemas.microsoft.com/office/powerpoint/2010/main">
    <mc:Choice Requires="p14">
      <p:transition p14:dur="10" advTm="188997"/>
    </mc:Choice>
    <mc:Fallback xmlns="">
      <p:transition advTm="18899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78115" y="830926"/>
            <a:ext cx="691884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البدائل والخيارات </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(Alternatives &amp; Options</a:t>
            </a:r>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8" name="TextBox 47"/>
          <p:cNvSpPr txBox="1"/>
          <p:nvPr/>
        </p:nvSpPr>
        <p:spPr>
          <a:xfrm>
            <a:off x="825500" y="1794442"/>
            <a:ext cx="10541000" cy="4305730"/>
          </a:xfrm>
          <a:prstGeom prst="rect">
            <a:avLst/>
          </a:prstGeom>
          <a:noFill/>
        </p:spPr>
        <p:txBody>
          <a:bodyPr wrap="square" rtlCol="0">
            <a:spAutoFit/>
          </a:bodyPr>
          <a:lstStyle/>
          <a:p>
            <a:pPr algn="just" rtl="1">
              <a:lnSpc>
                <a:spcPct val="250000"/>
              </a:lnSpc>
            </a:pPr>
            <a:r>
              <a:rPr lang="ar-SY" sz="2000" dirty="0"/>
              <a:t>تشير البدائل إلى الخيارات المتاحة أمام المفاوض في حال عدم التوصل إلى اتفاق، ويُطلق عليها أفضل بديل للاتفاق التفاوضي (</a:t>
            </a:r>
            <a:r>
              <a:rPr lang="en-US" sz="2000" dirty="0"/>
              <a:t>Best Alternative to a Negotiated Agreement; BTANA</a:t>
            </a:r>
            <a:r>
              <a:rPr lang="ar-SY" sz="2000" dirty="0"/>
              <a:t>)</a:t>
            </a:r>
            <a:r>
              <a:rPr lang="en-US" sz="2000" dirty="0"/>
              <a:t>، </a:t>
            </a:r>
            <a:r>
              <a:rPr lang="ar-SY" sz="2000" dirty="0"/>
              <a:t>حيث تسهم معرفة البدائل في تعزيز القوة التفاوضية وتمكين المفاوض من رفض الاتفاقات غير المناسبة. أما الخيارات</a:t>
            </a:r>
            <a:r>
              <a:rPr lang="en-US" sz="2000" dirty="0"/>
              <a:t> </a:t>
            </a:r>
            <a:r>
              <a:rPr lang="ar-SY" sz="2000" dirty="0"/>
              <a:t>فتمثل الحلول التي يتم توليدها أثناء التفاوض من خلال الحوار وتبادل المعلومات لتلبية مصالح الأطراف المختلفة. </a:t>
            </a:r>
          </a:p>
          <a:p>
            <a:pPr algn="just" rtl="1">
              <a:lnSpc>
                <a:spcPct val="200000"/>
              </a:lnSpc>
            </a:pPr>
            <a:r>
              <a:rPr lang="ar-SY" sz="2000" b="1" u="sng" dirty="0"/>
              <a:t>مثال</a:t>
            </a:r>
            <a:r>
              <a:rPr lang="ar-SY" sz="2000" dirty="0"/>
              <a:t> في حال امتلاك المشتري مورداً بديلاً (بديل)، يمكن التفاوض على تخفيض السعر (خيار) </a:t>
            </a:r>
            <a:endParaRPr lang="en-US" sz="2000" dirty="0"/>
          </a:p>
          <a:p>
            <a:pPr algn="just" rtl="1">
              <a:lnSpc>
                <a:spcPct val="200000"/>
              </a:lnSpc>
            </a:pPr>
            <a:r>
              <a:rPr lang="ar-SY" sz="2000" dirty="0"/>
              <a:t>مقابل زيادة الكمية المشتراة بما يحقق مصلحة الطرفين</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41567" y="639506"/>
            <a:ext cx="133728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17410" name="Picture 2" descr="Batna Images – Browse 1,677 Stock ...">
            <a:extLst>
              <a:ext uri="{FF2B5EF4-FFF2-40B4-BE49-F238E27FC236}">
                <a16:creationId xmlns:a16="http://schemas.microsoft.com/office/drawing/2014/main" id="{D7B323B8-E1D6-48DB-9B9F-0286C068C0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9016" y="4543041"/>
            <a:ext cx="3124200" cy="14668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94636077"/>
      </p:ext>
    </p:extLst>
  </p:cSld>
  <p:clrMapOvr>
    <a:masterClrMapping/>
  </p:clrMapOvr>
  <mc:AlternateContent xmlns:mc="http://schemas.openxmlformats.org/markup-compatibility/2006" xmlns:p14="http://schemas.microsoft.com/office/powerpoint/2010/main">
    <mc:Choice Requires="p14">
      <p:transition p14:dur="10" advTm="188997"/>
    </mc:Choice>
    <mc:Fallback xmlns="">
      <p:transition advTm="18899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محاكاة تفاوضية كتطبيق عملي</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483403"/>
            <a:ext cx="10541000" cy="4344203"/>
          </a:xfrm>
          <a:prstGeom prst="rect">
            <a:avLst/>
          </a:prstGeom>
          <a:noFill/>
        </p:spPr>
        <p:txBody>
          <a:bodyPr wrap="square" rtlCol="0">
            <a:spAutoFit/>
          </a:bodyPr>
          <a:lstStyle/>
          <a:p>
            <a:pPr algn="just" rtl="1">
              <a:lnSpc>
                <a:spcPct val="200000"/>
              </a:lnSpc>
            </a:pPr>
            <a:r>
              <a:rPr lang="ar-SA" sz="2000" b="1" dirty="0">
                <a:effectLst/>
                <a:ea typeface="Times New Roman" panose="02020603050405020304" pitchFamily="18" charset="0"/>
              </a:rPr>
              <a:t>السيناريو</a:t>
            </a:r>
            <a:r>
              <a:rPr lang="ar-SY" sz="2000" b="1" dirty="0">
                <a:effectLst/>
                <a:ea typeface="Times New Roman" panose="02020603050405020304" pitchFamily="18" charset="0"/>
              </a:rPr>
              <a:t> التفاوضي:</a:t>
            </a:r>
          </a:p>
          <a:p>
            <a:pPr algn="just" rtl="1">
              <a:lnSpc>
                <a:spcPct val="150000"/>
              </a:lnSpc>
            </a:pPr>
            <a:r>
              <a:rPr lang="ar-SA" sz="2000" dirty="0">
                <a:effectLst/>
                <a:ea typeface="Times New Roman" panose="02020603050405020304" pitchFamily="18" charset="0"/>
              </a:rPr>
              <a:t>عقد ممثل شركة تجارية اجتماعاً مع مورد رئيسي لمناقشة تجديد عقد التوريد السنوي. بدأ ممثل الشركة الحديث بنبرة هادئة، محافظاً على تواصل بصري مباشر، ومستخدماً لغة جسد إيجابية أثناء عرض ملاحظاته حول العقد السابق. أوضح أن هدفه الأساسي هو ضمان استقرار التوريد وجودة المنتجات، في حين أبدى المورد اهتمامه بالحفاظ على هامش ربحه واستمرارية التعاون.</a:t>
            </a:r>
            <a:r>
              <a:rPr lang="ar-SY" sz="2000" dirty="0">
                <a:effectLst/>
                <a:ea typeface="Times New Roman" panose="02020603050405020304" pitchFamily="18" charset="0"/>
              </a:rPr>
              <a:t> </a:t>
            </a:r>
            <a:r>
              <a:rPr lang="ar-SA" sz="2000" dirty="0">
                <a:effectLst/>
                <a:ea typeface="Times New Roman" panose="02020603050405020304" pitchFamily="18" charset="0"/>
              </a:rPr>
              <a:t>خلال النقاش، أشار المورد إلى أسعار السوق الحالية وتقارير رسمية لتبرير السعر المقترح، بينما ذكّر ممثل الشركة بتاريخ التعاون الطويل بين الطرفين، مؤكداً أهمية الحفاظ على العلاقة القائمة على الثقة. كما أوضح ممثل الشركة أنه في حال عدم التوصل إلى اتفاق مناسب، فإن الشركة تملك خيار التعامل مع موردين آخرين، دون أن يتخذ موقفاً تصعيدياً.</a:t>
            </a:r>
            <a:r>
              <a:rPr lang="ar-SY" sz="2000" dirty="0">
                <a:effectLst/>
                <a:ea typeface="Times New Roman" panose="02020603050405020304" pitchFamily="18" charset="0"/>
              </a:rPr>
              <a:t> </a:t>
            </a:r>
            <a:r>
              <a:rPr lang="ar-SA" sz="2000" dirty="0">
                <a:effectLst/>
                <a:ea typeface="Times New Roman" panose="02020603050405020304" pitchFamily="18" charset="0"/>
              </a:rPr>
              <a:t>في ختام الاجتماع، اقترح الطرفان تخفيض السعر مقابل زيادة الكمية المشتراة، مع التزام واضح من المورد بمواعيد تسليم محددة، وتم الاتفاق على توثيق البنود النهائية في عقد رسمي.</a:t>
            </a:r>
            <a:endParaRPr lang="ar-SY" sz="2000" dirty="0">
              <a:effectLst/>
              <a:ea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
        <p:nvSpPr>
          <p:cNvPr id="11" name="Rectangle 10">
            <a:extLst>
              <a:ext uri="{FF2B5EF4-FFF2-40B4-BE49-F238E27FC236}">
                <a16:creationId xmlns:a16="http://schemas.microsoft.com/office/drawing/2014/main" id="{04771245-5D89-48DB-95B2-373AED4C21D4}"/>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Question Mark ...">
            <a:extLst>
              <a:ext uri="{FF2B5EF4-FFF2-40B4-BE49-F238E27FC236}">
                <a16:creationId xmlns:a16="http://schemas.microsoft.com/office/drawing/2014/main" id="{F2DFBA7C-DFB5-4DD9-8DA0-9298059B27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88660" y="684424"/>
            <a:ext cx="1125263" cy="103142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Negotiation icon - vector illustration ...">
            <a:extLst>
              <a:ext uri="{FF2B5EF4-FFF2-40B4-BE49-F238E27FC236}">
                <a16:creationId xmlns:a16="http://schemas.microsoft.com/office/drawing/2014/main" id="{150C77D0-1724-4441-ADB2-40FC36DB1A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2829" y="5359359"/>
            <a:ext cx="3903066" cy="69479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59844067"/>
      </p:ext>
    </p:extLst>
  </p:cSld>
  <p:clrMapOvr>
    <a:masterClrMapping/>
  </p:clrMapOvr>
  <mc:AlternateContent xmlns:mc="http://schemas.openxmlformats.org/markup-compatibility/2006" xmlns:p14="http://schemas.microsoft.com/office/powerpoint/2010/main">
    <mc:Choice Requires="p14">
      <p:transition p14:dur="10" advTm="258386"/>
    </mc:Choice>
    <mc:Fallback xmlns="">
      <p:transition advTm="25838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محاكاة تفاوضية كتطبيق عملي</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41728"/>
            <a:ext cx="10541000" cy="4651979"/>
          </a:xfrm>
          <a:prstGeom prst="rect">
            <a:avLst/>
          </a:prstGeom>
          <a:noFill/>
        </p:spPr>
        <p:txBody>
          <a:bodyPr wrap="square" rtlCol="0">
            <a:spAutoFit/>
          </a:bodyPr>
          <a:lstStyle/>
          <a:p>
            <a:pPr algn="just" rtl="1">
              <a:lnSpc>
                <a:spcPct val="200000"/>
              </a:lnSpc>
            </a:pPr>
            <a:r>
              <a:rPr lang="ar-SA" sz="2000" b="1" dirty="0">
                <a:effectLst/>
                <a:ea typeface="Times New Roman" panose="02020603050405020304" pitchFamily="18" charset="0"/>
              </a:rPr>
              <a:t>ما عناصر التفاوض الواردة في السيناريو</a:t>
            </a:r>
            <a:r>
              <a:rPr lang="ar-SY" sz="2000" b="1" dirty="0">
                <a:effectLst/>
                <a:ea typeface="Times New Roman" panose="02020603050405020304" pitchFamily="18" charset="0"/>
              </a:rPr>
              <a:t> التفاوضي السابق</a:t>
            </a:r>
            <a:r>
              <a:rPr lang="ar-SA" sz="2000" b="1" dirty="0">
                <a:effectLst/>
                <a:ea typeface="Times New Roman" panose="02020603050405020304" pitchFamily="18" charset="0"/>
              </a:rPr>
              <a:t>؟</a:t>
            </a:r>
            <a:endParaRPr lang="ar-SY" sz="2000" b="1" dirty="0">
              <a:effectLst/>
              <a:ea typeface="Times New Roman" panose="02020603050405020304" pitchFamily="18" charset="0"/>
            </a:endParaRPr>
          </a:p>
          <a:p>
            <a:pPr marL="457200" indent="-457200" algn="just" rtl="1">
              <a:lnSpc>
                <a:spcPct val="150000"/>
              </a:lnSpc>
              <a:buFont typeface="+mj-lt"/>
              <a:buAutoNum type="arabicPeriod"/>
            </a:pPr>
            <a:r>
              <a:rPr lang="ar-SA" sz="2000" b="1" dirty="0">
                <a:effectLst/>
                <a:ea typeface="Times New Roman" panose="02020603050405020304" pitchFamily="18" charset="0"/>
              </a:rPr>
              <a:t>الاتصال</a:t>
            </a:r>
            <a:r>
              <a:rPr lang="ar-SA" sz="2000" dirty="0">
                <a:effectLst/>
                <a:ea typeface="Times New Roman" panose="02020603050405020304" pitchFamily="18" charset="0"/>
              </a:rPr>
              <a:t>: نبرة هادئة، تواصل بصري، لغة جسد إيجابية.</a:t>
            </a:r>
            <a:endParaRPr lang="ar-SY" sz="2000" dirty="0">
              <a:effectLst/>
              <a:ea typeface="Times New Roman" panose="02020603050405020304" pitchFamily="18" charset="0"/>
            </a:endParaRPr>
          </a:p>
          <a:p>
            <a:pPr marL="457200" indent="-457200" algn="just" rtl="1">
              <a:lnSpc>
                <a:spcPct val="200000"/>
              </a:lnSpc>
              <a:buFont typeface="+mj-lt"/>
              <a:buAutoNum type="arabicPeriod"/>
            </a:pPr>
            <a:r>
              <a:rPr lang="ar-SA" sz="2000" b="1" dirty="0">
                <a:effectLst/>
                <a:ea typeface="Times New Roman" panose="02020603050405020304" pitchFamily="18" charset="0"/>
              </a:rPr>
              <a:t>المصالح</a:t>
            </a:r>
            <a:r>
              <a:rPr lang="ar-SA" sz="2000" dirty="0">
                <a:effectLst/>
                <a:ea typeface="Times New Roman" panose="02020603050405020304" pitchFamily="18" charset="0"/>
              </a:rPr>
              <a:t>: استقرار التوريد والجودة مقابل الربح والاستمرارية.</a:t>
            </a:r>
            <a:endParaRPr lang="ar-SY" sz="2000" dirty="0">
              <a:effectLst/>
              <a:ea typeface="Times New Roman" panose="02020603050405020304" pitchFamily="18" charset="0"/>
            </a:endParaRPr>
          </a:p>
          <a:p>
            <a:pPr marL="457200" indent="-457200" algn="just" rtl="1">
              <a:lnSpc>
                <a:spcPct val="200000"/>
              </a:lnSpc>
              <a:buFont typeface="+mj-lt"/>
              <a:buAutoNum type="arabicPeriod"/>
            </a:pPr>
            <a:r>
              <a:rPr lang="ar-SA" sz="2000" b="1" dirty="0">
                <a:effectLst/>
                <a:ea typeface="Times New Roman" panose="02020603050405020304" pitchFamily="18" charset="0"/>
              </a:rPr>
              <a:t>العلاقة</a:t>
            </a:r>
            <a:r>
              <a:rPr lang="ar-SA" sz="2000" dirty="0">
                <a:effectLst/>
                <a:ea typeface="Times New Roman" panose="02020603050405020304" pitchFamily="18" charset="0"/>
              </a:rPr>
              <a:t>: تاريخ تعاون وثقة متبادلة.</a:t>
            </a:r>
            <a:endParaRPr lang="ar-SY" sz="2000" dirty="0">
              <a:effectLst/>
              <a:ea typeface="Times New Roman" panose="02020603050405020304" pitchFamily="18" charset="0"/>
            </a:endParaRPr>
          </a:p>
          <a:p>
            <a:pPr marL="457200" indent="-457200" algn="just" rtl="1">
              <a:lnSpc>
                <a:spcPct val="200000"/>
              </a:lnSpc>
              <a:buFont typeface="+mj-lt"/>
              <a:buAutoNum type="arabicPeriod"/>
            </a:pPr>
            <a:r>
              <a:rPr lang="ar-SA" sz="2000" b="1" dirty="0">
                <a:effectLst/>
                <a:ea typeface="Times New Roman" panose="02020603050405020304" pitchFamily="18" charset="0"/>
              </a:rPr>
              <a:t>المشروعية</a:t>
            </a:r>
            <a:r>
              <a:rPr lang="ar-SA" sz="2000" dirty="0">
                <a:effectLst/>
                <a:ea typeface="Times New Roman" panose="02020603050405020304" pitchFamily="18" charset="0"/>
              </a:rPr>
              <a:t>: الاستناد إلى أسعار السوق وتقارير رسمية.</a:t>
            </a:r>
            <a:endParaRPr lang="ar-SY" sz="2000" dirty="0">
              <a:effectLst/>
              <a:ea typeface="Times New Roman" panose="02020603050405020304" pitchFamily="18" charset="0"/>
            </a:endParaRPr>
          </a:p>
          <a:p>
            <a:pPr marL="457200" indent="-457200" algn="just" rtl="1">
              <a:lnSpc>
                <a:spcPct val="200000"/>
              </a:lnSpc>
              <a:buFont typeface="+mj-lt"/>
              <a:buAutoNum type="arabicPeriod"/>
            </a:pPr>
            <a:r>
              <a:rPr lang="ar-SA" sz="2000" b="1" dirty="0">
                <a:effectLst/>
                <a:ea typeface="Times New Roman" panose="02020603050405020304" pitchFamily="18" charset="0"/>
              </a:rPr>
              <a:t>الالتزامات</a:t>
            </a:r>
            <a:r>
              <a:rPr lang="ar-SA" sz="2000" dirty="0">
                <a:effectLst/>
                <a:ea typeface="Times New Roman" panose="02020603050405020304" pitchFamily="18" charset="0"/>
              </a:rPr>
              <a:t>: الالتزام بمواعيد التسليم وتوثيق الاتفاق.</a:t>
            </a:r>
            <a:endParaRPr lang="ar-SY" sz="2000" dirty="0">
              <a:effectLst/>
              <a:ea typeface="Times New Roman" panose="02020603050405020304" pitchFamily="18" charset="0"/>
            </a:endParaRPr>
          </a:p>
          <a:p>
            <a:pPr marL="457200" indent="-457200" algn="just" rtl="1">
              <a:lnSpc>
                <a:spcPct val="150000"/>
              </a:lnSpc>
              <a:buFont typeface="+mj-lt"/>
              <a:buAutoNum type="arabicPeriod"/>
            </a:pPr>
            <a:r>
              <a:rPr lang="ar-SA" sz="2000" b="1" dirty="0">
                <a:effectLst/>
                <a:ea typeface="Times New Roman" panose="02020603050405020304" pitchFamily="18" charset="0"/>
              </a:rPr>
              <a:t>البدائل</a:t>
            </a:r>
            <a:r>
              <a:rPr lang="ar-SA" sz="2000" dirty="0">
                <a:effectLst/>
                <a:ea typeface="Times New Roman" panose="02020603050405020304" pitchFamily="18" charset="0"/>
              </a:rPr>
              <a:t>: وجود موردين آخرين.</a:t>
            </a:r>
            <a:endParaRPr lang="ar-SY" sz="2000" dirty="0">
              <a:effectLst/>
              <a:ea typeface="Times New Roman" panose="02020603050405020304" pitchFamily="18" charset="0"/>
            </a:endParaRPr>
          </a:p>
          <a:p>
            <a:pPr marL="457200" indent="-457200" algn="just" rtl="1">
              <a:lnSpc>
                <a:spcPct val="150000"/>
              </a:lnSpc>
              <a:buFont typeface="+mj-lt"/>
              <a:buAutoNum type="arabicPeriod"/>
            </a:pPr>
            <a:r>
              <a:rPr lang="ar-SA" sz="2000" b="1" dirty="0">
                <a:effectLst/>
                <a:ea typeface="Times New Roman" panose="02020603050405020304" pitchFamily="18" charset="0"/>
              </a:rPr>
              <a:t>الخيارات</a:t>
            </a:r>
            <a:r>
              <a:rPr lang="ar-SA" sz="2000" dirty="0">
                <a:effectLst/>
                <a:ea typeface="Times New Roman" panose="02020603050405020304" pitchFamily="18" charset="0"/>
              </a:rPr>
              <a:t>: تخفيض السعر مقابل زيادة الكمية.</a:t>
            </a:r>
            <a:endParaRPr lang="ar-SY" sz="2000" dirty="0">
              <a:effectLst/>
              <a:ea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
        <p:nvSpPr>
          <p:cNvPr id="11" name="Rectangle 10">
            <a:extLst>
              <a:ext uri="{FF2B5EF4-FFF2-40B4-BE49-F238E27FC236}">
                <a16:creationId xmlns:a16="http://schemas.microsoft.com/office/drawing/2014/main" id="{04771245-5D89-48DB-95B2-373AED4C21D4}"/>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Question Mark ...">
            <a:extLst>
              <a:ext uri="{FF2B5EF4-FFF2-40B4-BE49-F238E27FC236}">
                <a16:creationId xmlns:a16="http://schemas.microsoft.com/office/drawing/2014/main" id="{F2DFBA7C-DFB5-4DD9-8DA0-9298059B27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88660" y="684424"/>
            <a:ext cx="1125263" cy="103142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Negotiation | Royalty-Free Vector Stock ...">
            <a:extLst>
              <a:ext uri="{FF2B5EF4-FFF2-40B4-BE49-F238E27FC236}">
                <a16:creationId xmlns:a16="http://schemas.microsoft.com/office/drawing/2014/main" id="{3075465F-993A-4508-A991-86A334C64E6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59771" y="2575834"/>
            <a:ext cx="3249932" cy="288036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79801558"/>
      </p:ext>
    </p:extLst>
  </p:cSld>
  <p:clrMapOvr>
    <a:masterClrMapping/>
  </p:clrMapOvr>
  <mc:AlternateContent xmlns:mc="http://schemas.openxmlformats.org/markup-compatibility/2006" xmlns:p14="http://schemas.microsoft.com/office/powerpoint/2010/main">
    <mc:Choice Requires="p14">
      <p:transition p14:dur="10" advTm="258386"/>
    </mc:Choice>
    <mc:Fallback xmlns="">
      <p:transition advTm="25838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980348" y="858144"/>
            <a:ext cx="275267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الخامس</a:t>
            </a:r>
          </a:p>
          <a:p>
            <a:pPr algn="ctr" rtl="1"/>
            <a:r>
              <a:rPr lang="ar-SY" sz="2600" dirty="0">
                <a:solidFill>
                  <a:srgbClr val="00B0F0"/>
                </a:solidFill>
                <a:latin typeface="Alexandria" charset="0"/>
                <a:cs typeface="Alexandria" charset="0"/>
              </a:rPr>
              <a:t>مبادئ وشروط التفاوض</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2BFC2CB8-6F20-4966-AA78-9E16471FF14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1278360502"/>
      </p:ext>
    </p:extLst>
  </p:cSld>
  <p:clrMapOvr>
    <a:masterClrMapping/>
  </p:clrMapOvr>
  <mc:AlternateContent xmlns:mc="http://schemas.openxmlformats.org/markup-compatibility/2006" xmlns:p14="http://schemas.microsoft.com/office/powerpoint/2010/main">
    <mc:Choice Requires="p14">
      <p:transition spd="slow" p14:dur="2000" advTm="12289"/>
    </mc:Choice>
    <mc:Fallback xmlns="">
      <p:transition spd="slow" advTm="122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385461" y="1396315"/>
            <a:ext cx="5227815" cy="4659289"/>
          </a:xfrm>
          <a:prstGeom prst="rect">
            <a:avLst/>
          </a:prstGeom>
        </p:spPr>
        <p:txBody>
          <a:bodyPr wrap="square">
            <a:spAutoFit/>
          </a:bodyPr>
          <a:lstStyle/>
          <a:p>
            <a:pPr algn="just" rtl="1">
              <a:lnSpc>
                <a:spcPct val="150000"/>
              </a:lnSpc>
            </a:pPr>
            <a:r>
              <a:rPr lang="ar-SY" sz="2000" dirty="0"/>
              <a:t>لا يعتمد التفاوض الناجح على المهارات الفردية وحدها، بل يقوم على مجموعة من المبادئ التي تضبط سلوك الأطراف، وشروط موضوعية تهيّئ البيئة المناسبة للحوار. فمبادئ التفاوض، كالاحترام والوضوح والمرونة والتركيز على المصالح، تشكّل الإطار الأخلاقي والمهني لإدارة العملية التفاوضية. في المقابل، تمثّل شروط التفاوض، مثل وجود الرغبة في الحوار وتوافر المعلومات والصلاحيات والبيئة المناسبة، الأساس العملي لانطلاق التفاوض واستمراره. ويؤدي غياب أي من هذه العناصر إلى إضعاف فرص الوصول إلى اتفاق ناجح. </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F6DA8C9-A632-416E-8993-608F1815B47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974484730"/>
      </p:ext>
    </p:extLst>
  </p:cSld>
  <p:clrMapOvr>
    <a:masterClrMapping/>
  </p:clrMapOvr>
  <p:transition spd="slow" advTm="66883">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5418" y="972482"/>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مبادئ التفاوض</a:t>
            </a:r>
          </a:p>
        </p:txBody>
      </p:sp>
      <p:sp>
        <p:nvSpPr>
          <p:cNvPr id="48" name="TextBox 47"/>
          <p:cNvSpPr txBox="1"/>
          <p:nvPr/>
        </p:nvSpPr>
        <p:spPr>
          <a:xfrm>
            <a:off x="689640" y="1628761"/>
            <a:ext cx="10742175" cy="4922951"/>
          </a:xfrm>
          <a:prstGeom prst="rect">
            <a:avLst/>
          </a:prstGeom>
          <a:noFill/>
        </p:spPr>
        <p:txBody>
          <a:bodyPr wrap="square" rtlCol="0">
            <a:spAutoFit/>
          </a:bodyPr>
          <a:lstStyle/>
          <a:p>
            <a:pPr algn="just" rtl="1">
              <a:lnSpc>
                <a:spcPct val="200000"/>
              </a:lnSpc>
            </a:pPr>
            <a:r>
              <a:rPr lang="ar-SY" sz="2000" b="1" dirty="0">
                <a:effectLst/>
                <a:ea typeface="Times New Roman" panose="02020603050405020304" pitchFamily="18" charset="0"/>
                <a:cs typeface="Times New Roman" panose="02020603050405020304" pitchFamily="18" charset="0"/>
              </a:rPr>
              <a:t>أولاً: الوضوح والاحترام المتبادل:</a:t>
            </a:r>
            <a:endParaRPr lang="ar-SY" sz="2000" dirty="0">
              <a:effectLst/>
              <a:ea typeface="Times New Roman" panose="02020603050405020304" pitchFamily="18" charset="0"/>
              <a:cs typeface="Times New Roman" panose="02020603050405020304" pitchFamily="18" charset="0"/>
            </a:endParaRPr>
          </a:p>
          <a:p>
            <a:pPr algn="just" rtl="1">
              <a:lnSpc>
                <a:spcPct val="200000"/>
              </a:lnSpc>
            </a:pPr>
            <a:r>
              <a:rPr lang="ar-SY" sz="2000" dirty="0">
                <a:effectLst/>
                <a:ea typeface="Times New Roman" panose="02020603050405020304" pitchFamily="18" charset="0"/>
                <a:cs typeface="Times New Roman" panose="02020603050405020304" pitchFamily="18" charset="0"/>
              </a:rPr>
              <a:t>يُعد احترام الطرف الآخر أساساً لتهيئة مناخ إيجابي للحوار مهما اختلفت المصالح. يسهم الاحترام في تهدئة الأجواء، وتعزيز الثقة المتبادلة، مما يساعد على استمرار الحوار وزيادة فرص الوصول إلى اتفاق. وفي المقابل، يُعد الوضوح عنصراً مكملاً لهذا المبدأ، حيث يساعد عرض المطالب بلغة بسيطة ومباشرة على تجنب سوء الفهم. كما أن توضيح التوقعات والشروط منذ البداية يسهم في تسريع عملية التفاوض وتقليل النزاعات المستقبلية.</a:t>
            </a:r>
          </a:p>
          <a:p>
            <a:pPr algn="just" rtl="1">
              <a:lnSpc>
                <a:spcPct val="200000"/>
              </a:lnSpc>
            </a:pPr>
            <a:r>
              <a:rPr lang="ar-SA" sz="2000" b="1" u="sng" dirty="0" err="1">
                <a:effectLst/>
                <a:latin typeface="Times New Roman" panose="02020603050405020304" pitchFamily="18" charset="0"/>
                <a:ea typeface="Times New Roman" panose="02020603050405020304" pitchFamily="18" charset="0"/>
              </a:rPr>
              <a:t>مثا</a:t>
            </a:r>
            <a:r>
              <a:rPr lang="ar-SY" sz="2000" b="1" u="sng" dirty="0">
                <a:effectLst/>
                <a:latin typeface="Times New Roman" panose="02020603050405020304" pitchFamily="18" charset="0"/>
                <a:ea typeface="Times New Roman" panose="02020603050405020304" pitchFamily="18" charset="0"/>
              </a:rPr>
              <a:t>ل</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 </a:t>
            </a:r>
            <a:r>
              <a:rPr lang="ar-SY" sz="2000" dirty="0">
                <a:latin typeface="Times New Roman" panose="02020603050405020304" pitchFamily="18" charset="0"/>
                <a:ea typeface="Times New Roman" panose="02020603050405020304" pitchFamily="18" charset="0"/>
              </a:rPr>
              <a:t>خلال التفاوض، أوضح المورّد للتاجر أسباب عدم قدرته على خفض السعر، مستخدماً </a:t>
            </a:r>
          </a:p>
          <a:p>
            <a:pPr algn="just" rtl="1">
              <a:lnSpc>
                <a:spcPct val="200000"/>
              </a:lnSpc>
            </a:pPr>
            <a:r>
              <a:rPr lang="ar-SY" sz="2000" dirty="0">
                <a:latin typeface="Times New Roman" panose="02020603050405020304" pitchFamily="18" charset="0"/>
                <a:ea typeface="Times New Roman" panose="02020603050405020304" pitchFamily="18" charset="0"/>
              </a:rPr>
              <a:t>نبرة هادئة ومحترمة، بينما استمع التاجر لحديثه دون مقاطعة وأبدى تفهمه قبل طرح مقترحه البديل.</a:t>
            </a:r>
            <a:endParaRPr lang="ar-SY" sz="2000" dirty="0">
              <a:effectLst/>
              <a:latin typeface="Times New Roman" panose="02020603050405020304" pitchFamily="18" charset="0"/>
              <a:ea typeface="Times New Roman" panose="02020603050405020304" pitchFamily="18" charset="0"/>
            </a:endParaRPr>
          </a:p>
          <a:p>
            <a:pPr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08CB0239-C699-40F6-A405-5E8B4188E4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1026" name="Picture 2" descr="Respect and Relationships in Business">
            <a:extLst>
              <a:ext uri="{FF2B5EF4-FFF2-40B4-BE49-F238E27FC236}">
                <a16:creationId xmlns:a16="http://schemas.microsoft.com/office/drawing/2014/main" id="{E3B2483D-FEFE-4160-A855-805517A919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185" y="4198400"/>
            <a:ext cx="2647950" cy="17240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89803757"/>
      </p:ext>
    </p:extLst>
  </p:cSld>
  <p:clrMapOvr>
    <a:masterClrMapping/>
  </p:clrMapOvr>
  <mc:AlternateContent xmlns:mc="http://schemas.openxmlformats.org/markup-compatibility/2006" xmlns:p14="http://schemas.microsoft.com/office/powerpoint/2010/main">
    <mc:Choice Requires="p14">
      <p:transition p14:dur="10" advTm="136571"/>
    </mc:Choice>
    <mc:Fallback xmlns="">
      <p:transition advTm="13657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435764"/>
            <a:ext cx="10541000" cy="4930581"/>
          </a:xfrm>
          <a:prstGeom prst="rect">
            <a:avLst/>
          </a:prstGeom>
          <a:noFill/>
        </p:spPr>
        <p:txBody>
          <a:bodyPr wrap="square" rtlCol="0">
            <a:spAutoFit/>
          </a:bodyPr>
          <a:lstStyle/>
          <a:p>
            <a:pPr algn="just" rtl="1">
              <a:lnSpc>
                <a:spcPct val="250000"/>
              </a:lnSpc>
            </a:pPr>
            <a:r>
              <a:rPr lang="ar-SY" sz="2000" b="1" dirty="0"/>
              <a:t>ثانياً: المرونة والتركيز على المصالح</a:t>
            </a:r>
          </a:p>
          <a:p>
            <a:pPr algn="just" rtl="1">
              <a:lnSpc>
                <a:spcPct val="250000"/>
              </a:lnSpc>
            </a:pPr>
            <a:r>
              <a:rPr lang="ar-SY" sz="2000" dirty="0"/>
              <a:t>تعني المرونة الاستعداد لتقديم تنازلات مدروسة لا تعبّر عن ضعف، بل عن وعي تفاوضي يسعى لتجاوز العقبات وفتح المجال أمام حلول مبتكرة تحافظ على العلاقة بين الأطراف. وفي الوقت ذاته، فإن التركيز على المصالح بدل التمسك بالمواقف الجامدة يساعد على فهم الدوافع الحقيقية لكل طرف، ويحوّل التفاوض من صراع إلى تعاون، بما يؤدي إلى اتفاقات أكثر استدامة وقبول.</a:t>
            </a:r>
          </a:p>
          <a:p>
            <a:pPr algn="just" rtl="1">
              <a:lnSpc>
                <a:spcPct val="200000"/>
              </a:lnSpc>
            </a:pPr>
            <a:r>
              <a:rPr lang="ar-SY" sz="2000" b="1" u="sng" dirty="0"/>
              <a:t>مثال</a:t>
            </a:r>
            <a:r>
              <a:rPr lang="ar-SY" sz="2000" dirty="0"/>
              <a:t>: خلال التفاوض بين شركة ومورّد، أبدت الشركة مرونة بتعديل جدول الدفع، بينما ركّز الطرفان </a:t>
            </a:r>
          </a:p>
          <a:p>
            <a:pPr algn="just" rtl="1">
              <a:lnSpc>
                <a:spcPct val="200000"/>
              </a:lnSpc>
            </a:pPr>
            <a:r>
              <a:rPr lang="ar-SY" sz="2000" dirty="0"/>
              <a:t>على مصلحة مشتركة تتمثل في سرعة التوريد وضمان الاستمرارية بدل الخلاف حول السعر فقط.</a:t>
            </a:r>
          </a:p>
          <a:p>
            <a:pPr algn="just" rtl="1">
              <a:lnSpc>
                <a:spcPct val="200000"/>
              </a:lnSpc>
            </a:pP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A2514521-A14D-4882-9065-C6DE1F51DCD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2050" name="Picture 2" descr="Power in Negotiation: Why You Need It ...">
            <a:extLst>
              <a:ext uri="{FF2B5EF4-FFF2-40B4-BE49-F238E27FC236}">
                <a16:creationId xmlns:a16="http://schemas.microsoft.com/office/drawing/2014/main" id="{A257E4E7-803D-4868-855F-93980D5A3D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576337"/>
            <a:ext cx="2429596" cy="14443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15716515"/>
      </p:ext>
    </p:extLst>
  </p:cSld>
  <p:clrMapOvr>
    <a:masterClrMapping/>
  </p:clrMapOvr>
  <mc:AlternateContent xmlns:mc="http://schemas.openxmlformats.org/markup-compatibility/2006" xmlns:p14="http://schemas.microsoft.com/office/powerpoint/2010/main">
    <mc:Choice Requires="p14">
      <p:transition p14:dur="10" advTm="153539"/>
    </mc:Choice>
    <mc:Fallback xmlns="">
      <p:transition advTm="15353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86204" y="931455"/>
            <a:ext cx="883657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شروط التفاوض</a:t>
            </a:r>
          </a:p>
        </p:txBody>
      </p:sp>
      <p:sp>
        <p:nvSpPr>
          <p:cNvPr id="48" name="TextBox 47"/>
          <p:cNvSpPr txBox="1"/>
          <p:nvPr/>
        </p:nvSpPr>
        <p:spPr>
          <a:xfrm>
            <a:off x="825500" y="1593463"/>
            <a:ext cx="10541000" cy="4582345"/>
          </a:xfrm>
          <a:prstGeom prst="rect">
            <a:avLst/>
          </a:prstGeom>
          <a:noFill/>
        </p:spPr>
        <p:txBody>
          <a:bodyPr wrap="square" rtlCol="0">
            <a:spAutoFit/>
          </a:bodyPr>
          <a:lstStyle/>
          <a:p>
            <a:pPr algn="just" rtl="1">
              <a:lnSpc>
                <a:spcPct val="250000"/>
              </a:lnSpc>
            </a:pPr>
            <a:r>
              <a:rPr lang="ar-SY" sz="2000" b="1" dirty="0"/>
              <a:t>1. وجود رغبة في التفاوض: </a:t>
            </a:r>
            <a:r>
              <a:rPr lang="ar-SY" sz="2000" dirty="0"/>
              <a:t>يُعد وجود رغبة حقيقية في التفاوض أساس النجاح، لأنه يعكس استعداد الأطراف للحوار والتفاهم. وغياب هذه الرغبة يجعل التفاوض شكلياً ويقلل فرص الوصول إلى اتفاق.</a:t>
            </a:r>
          </a:p>
          <a:p>
            <a:pPr algn="just" rtl="1">
              <a:lnSpc>
                <a:spcPct val="250000"/>
              </a:lnSpc>
            </a:pPr>
            <a:r>
              <a:rPr lang="ar-SY" sz="2000" b="1" dirty="0"/>
              <a:t>مثال</a:t>
            </a:r>
            <a:r>
              <a:rPr lang="ar-SY" sz="2000" dirty="0"/>
              <a:t>: موافقة الطرفين على الجلوس للتفاوض.</a:t>
            </a:r>
          </a:p>
          <a:p>
            <a:pPr algn="just" rtl="1">
              <a:lnSpc>
                <a:spcPct val="250000"/>
              </a:lnSpc>
            </a:pPr>
            <a:r>
              <a:rPr lang="ar-SY" sz="2000" b="1" dirty="0"/>
              <a:t>2. توافر المعلومات: </a:t>
            </a:r>
            <a:r>
              <a:rPr lang="ar-SY" sz="2000" dirty="0"/>
              <a:t>وبعد توافر الرغبة، تأتي أهمية المعلومات في دعم القرار وتقليل المخاطر وتعزيز قوة الموقف التفاوضي. فكلما زادت المعلومات تحسنت جودة الاتفاق وارتفعت ثقة المفاوض.</a:t>
            </a:r>
          </a:p>
          <a:p>
            <a:pPr algn="just" rtl="1">
              <a:lnSpc>
                <a:spcPct val="200000"/>
              </a:lnSpc>
            </a:pPr>
            <a:r>
              <a:rPr lang="ar-SY" sz="2000" b="1" dirty="0"/>
              <a:t>مثال</a:t>
            </a:r>
            <a:r>
              <a:rPr lang="ar-SY" sz="2000" dirty="0"/>
              <a:t>: معرفة أسعار المنافسين قبل التفاوض.</a:t>
            </a: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A2514521-A14D-4882-9065-C6DE1F51DCD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4098" name="Picture 2" descr="How to negotiate a great property deal ...">
            <a:extLst>
              <a:ext uri="{FF2B5EF4-FFF2-40B4-BE49-F238E27FC236}">
                <a16:creationId xmlns:a16="http://schemas.microsoft.com/office/drawing/2014/main" id="{34029827-5BC6-423E-92A3-B4697206EA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502259"/>
            <a:ext cx="2800350" cy="16287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1353081"/>
      </p:ext>
    </p:extLst>
  </p:cSld>
  <p:clrMapOvr>
    <a:masterClrMapping/>
  </p:clrMapOvr>
  <mc:AlternateContent xmlns:mc="http://schemas.openxmlformats.org/markup-compatibility/2006" xmlns:p14="http://schemas.microsoft.com/office/powerpoint/2010/main">
    <mc:Choice Requires="p14">
      <p:transition p14:dur="10" advTm="153539"/>
    </mc:Choice>
    <mc:Fallback xmlns="">
      <p:transition advTm="15353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593463"/>
            <a:ext cx="10541000" cy="4575035"/>
          </a:xfrm>
          <a:prstGeom prst="rect">
            <a:avLst/>
          </a:prstGeom>
          <a:noFill/>
        </p:spPr>
        <p:txBody>
          <a:bodyPr wrap="square" rtlCol="0">
            <a:spAutoFit/>
          </a:bodyPr>
          <a:lstStyle/>
          <a:p>
            <a:pPr algn="just" rtl="1">
              <a:lnSpc>
                <a:spcPct val="250000"/>
              </a:lnSpc>
            </a:pPr>
            <a:r>
              <a:rPr lang="ar-SY" sz="2000" b="1" dirty="0"/>
              <a:t>3. وجود صلاحيات: </a:t>
            </a:r>
            <a:r>
              <a:rPr lang="ar-SY" sz="2000" dirty="0"/>
              <a:t>وإلى جانب المعلومات، يجب أن يمتلك المفاوض صلاحيات واضحة لاتخاذ القرار، لأن غيابها يعرقل التفاوض ويؤخر الاتفاق. كما تمنحه الصلاحيات مصداقية وتسرّع الوصول للنتائج.</a:t>
            </a:r>
          </a:p>
          <a:p>
            <a:pPr algn="just" rtl="1">
              <a:lnSpc>
                <a:spcPct val="250000"/>
              </a:lnSpc>
            </a:pPr>
            <a:r>
              <a:rPr lang="ar-SY" sz="2000" b="1" dirty="0"/>
              <a:t>مثال</a:t>
            </a:r>
            <a:r>
              <a:rPr lang="ar-SY" sz="2000" dirty="0"/>
              <a:t>: مفاوض مخوّل بتحديد السعر النهائي.. </a:t>
            </a:r>
          </a:p>
          <a:p>
            <a:pPr algn="just" rtl="1">
              <a:lnSpc>
                <a:spcPct val="250000"/>
              </a:lnSpc>
            </a:pPr>
            <a:r>
              <a:rPr lang="ar-SY" sz="2000" b="1" dirty="0"/>
              <a:t>4. بيئة تفاوض مناسبة: </a:t>
            </a:r>
            <a:r>
              <a:rPr lang="ar-SY" sz="2000" dirty="0"/>
              <a:t>وأخيراً، تؤثر البيئة التفاوضية بشكل مباشر في نجاح الحوار من حيث </a:t>
            </a:r>
          </a:p>
          <a:p>
            <a:pPr algn="just" rtl="1">
              <a:lnSpc>
                <a:spcPct val="250000"/>
              </a:lnSpc>
            </a:pPr>
            <a:r>
              <a:rPr lang="ar-SY" sz="2000" dirty="0"/>
              <a:t>المكان والزمان والأجواء العامة. فالبيئة الهادئة تقلل التوتر وتعزز التركيز والتواصل الإيجابي.</a:t>
            </a:r>
          </a:p>
          <a:p>
            <a:pPr algn="just" rtl="1">
              <a:lnSpc>
                <a:spcPct val="200000"/>
              </a:lnSpc>
            </a:pPr>
            <a:r>
              <a:rPr lang="ar-SY" sz="2000" b="1" dirty="0"/>
              <a:t>مثال</a:t>
            </a:r>
            <a:r>
              <a:rPr lang="ar-SY" sz="2000" dirty="0"/>
              <a:t>: إجراء التفاوض في مكتب هادئ ومنظم.</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A2514521-A14D-4882-9065-C6DE1F51DCD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pic>
        <p:nvPicPr>
          <p:cNvPr id="3076" name="Picture 4" descr="Negotiate Clipart PNG, Vector, PSD, and ...">
            <a:extLst>
              <a:ext uri="{FF2B5EF4-FFF2-40B4-BE49-F238E27FC236}">
                <a16:creationId xmlns:a16="http://schemas.microsoft.com/office/drawing/2014/main" id="{6747F46A-CCB8-416F-848D-DEC07E7570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6250" y="3204119"/>
            <a:ext cx="2658713" cy="265871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138086878"/>
      </p:ext>
    </p:extLst>
  </p:cSld>
  <p:clrMapOvr>
    <a:masterClrMapping/>
  </p:clrMapOvr>
  <mc:AlternateContent xmlns:mc="http://schemas.openxmlformats.org/markup-compatibility/2006" xmlns:p14="http://schemas.microsoft.com/office/powerpoint/2010/main">
    <mc:Choice Requires="p14">
      <p:transition p14:dur="10" advTm="153539"/>
    </mc:Choice>
    <mc:Fallback xmlns="">
      <p:transition advTm="15353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30370" y="721637"/>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36104" y="999093"/>
            <a:ext cx="8130073" cy="5536837"/>
          </a:xfrm>
          <a:prstGeom prst="rect">
            <a:avLst/>
          </a:prstGeom>
          <a:noFill/>
        </p:spPr>
        <p:txBody>
          <a:bodyPr wrap="square" rtlCol="0">
            <a:spAutoFit/>
          </a:bodyPr>
          <a:lstStyle/>
          <a:p>
            <a:pPr algn="just" rtl="1">
              <a:lnSpc>
                <a:spcPct val="200000"/>
              </a:lnSpc>
            </a:pPr>
            <a:r>
              <a:rPr lang="ar-SY" sz="2000" dirty="0"/>
              <a:t>في ختام هذه المحاضرة الأولى، تبيّن أن التفاوض ليس مجرد مساومة على سعر أو شرط، بل هو عملية تفاعلية معقّدة تقوم على الحوار، وفهم المصالح، وبناء العلاقات، والالتزام بمعايير عادلة. وقد تناولنا مفهوم التفاوض وتصنيفاته في الأعمال التجارية، وخصائص المواقف التفاوضية التي تميّزه عن غيره من أشكال التفاعل الإنساني. كما تعرّفنا إلى عناصر التفاوض الأساسية التي تشكّل بنيته العملية، وإلى المبادئ التي تضبط سلوك المفاوض الناجح. وناقشنا كذلك الشروط التي لا يمكن للتفاوض أن ينجح دون توافرها. وتُعد هذه المفاهيم أساساً نظرياً ضرورياً لفهم ما سيأتي لاحقاً من مهارات واستراتيجيات تطبيقية. ومن هنا، تمثّل هذه المحاضرة نقطة الانطلاق لبناء كفاءة تفاوضية مهنية لدى الطالب. وسيُبنى عليها في المحاضرات القادمة الانتقال من الفهم النظري إلى الممارسة العملية والتحليل الواقعي للمواقف التفاوضية.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110244"/>
    </mc:Choice>
    <mc:Fallback xmlns="">
      <p:transition spd="slow" advTm="11024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298579" y="5109268"/>
            <a:ext cx="6176443" cy="584775"/>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استراتيجيات التفاوض</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3917"/>
    </mc:Choice>
    <mc:Fallback xmlns="">
      <p:transition spd="slow" advTm="139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77"/>
    </mc:Choice>
    <mc:Fallback xmlns="">
      <p:transition spd="slow" advTm="477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ags/tag2.xml><?xml version="1.0" encoding="utf-8"?>
<p:tagLst xmlns:a="http://schemas.openxmlformats.org/drawingml/2006/main" xmlns:r="http://schemas.openxmlformats.org/officeDocument/2006/relationships" xmlns:p="http://schemas.openxmlformats.org/presentationml/2006/main">
  <p:tag name="TIMING" val="|1.4"/>
</p:tagLst>
</file>

<file path=ppt/tags/tag3.xml><?xml version="1.0" encoding="utf-8"?>
<p:tagLst xmlns:a="http://schemas.openxmlformats.org/drawingml/2006/main" xmlns:r="http://schemas.openxmlformats.org/officeDocument/2006/relationships" xmlns:p="http://schemas.openxmlformats.org/presentationml/2006/main">
  <p:tag name="TIMING" val="|0.2"/>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1.7"/>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ags/tag22.xml><?xml version="1.0" encoding="utf-8"?>
<p:tagLst xmlns:a="http://schemas.openxmlformats.org/drawingml/2006/main" xmlns:r="http://schemas.openxmlformats.org/officeDocument/2006/relationships" xmlns:p="http://schemas.openxmlformats.org/presentationml/2006/main">
  <p:tag name="TIMING" val="|47.4"/>
</p:tagLst>
</file>

<file path=ppt/tags/tag23.xml><?xml version="1.0" encoding="utf-8"?>
<p:tagLst xmlns:a="http://schemas.openxmlformats.org/drawingml/2006/main" xmlns:r="http://schemas.openxmlformats.org/officeDocument/2006/relationships" xmlns:p="http://schemas.openxmlformats.org/presentationml/2006/main">
  <p:tag name="TIMING" val="|47.4"/>
</p:tagLst>
</file>

<file path=ppt/tags/tag24.xml><?xml version="1.0" encoding="utf-8"?>
<p:tagLst xmlns:a="http://schemas.openxmlformats.org/drawingml/2006/main" xmlns:r="http://schemas.openxmlformats.org/officeDocument/2006/relationships" xmlns:p="http://schemas.openxmlformats.org/presentationml/2006/main">
  <p:tag name="TIMING" val="|47.4"/>
</p:tagLst>
</file>

<file path=ppt/tags/tag25.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64BE7A3-3E96-4538-9F5B-73A278EA8BCF}"/>
</file>

<file path=customXml/itemProps2.xml><?xml version="1.0" encoding="utf-8"?>
<ds:datastoreItem xmlns:ds="http://schemas.openxmlformats.org/officeDocument/2006/customXml" ds:itemID="{7AC9BEE6-7589-4928-AD8B-F747514C9FEC}"/>
</file>

<file path=customXml/itemProps3.xml><?xml version="1.0" encoding="utf-8"?>
<ds:datastoreItem xmlns:ds="http://schemas.openxmlformats.org/officeDocument/2006/customXml" ds:itemID="{00B4485B-4D2D-4A10-8CBD-B11859FEF50D}"/>
</file>

<file path=docProps/app.xml><?xml version="1.0" encoding="utf-8"?>
<Properties xmlns="http://schemas.openxmlformats.org/officeDocument/2006/extended-properties" xmlns:vt="http://schemas.openxmlformats.org/officeDocument/2006/docPropsVTypes">
  <TotalTime>6820</TotalTime>
  <Words>3321</Words>
  <Application>Microsoft Office PowerPoint</Application>
  <PresentationFormat>Widescreen</PresentationFormat>
  <Paragraphs>242</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783</cp:revision>
  <dcterms:created xsi:type="dcterms:W3CDTF">2025-07-01T03:58:26Z</dcterms:created>
  <dcterms:modified xsi:type="dcterms:W3CDTF">2026-01-21T18:10:18Z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