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4.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5.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6.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7.xml" ContentType="application/vnd.openxmlformats-officedocument.them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theme/theme8.xml" ContentType="application/vnd.openxmlformats-officedocument.theme+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5" r:id="rId5"/>
    <p:sldMasterId id="2147483707" r:id="rId6"/>
    <p:sldMasterId id="2147483719" r:id="rId7"/>
    <p:sldMasterId id="2147483731" r:id="rId8"/>
    <p:sldMasterId id="2147483743" r:id="rId9"/>
  </p:sldMasterIdLst>
  <p:notesMasterIdLst>
    <p:notesMasterId r:id="rId121"/>
  </p:notesMasterIdLst>
  <p:sldIdLst>
    <p:sldId id="399" r:id="rId10"/>
    <p:sldId id="744" r:id="rId11"/>
    <p:sldId id="400" r:id="rId12"/>
    <p:sldId id="756" r:id="rId13"/>
    <p:sldId id="745" r:id="rId14"/>
    <p:sldId id="405" r:id="rId15"/>
    <p:sldId id="408" r:id="rId16"/>
    <p:sldId id="410" r:id="rId17"/>
    <p:sldId id="413" r:id="rId18"/>
    <p:sldId id="416" r:id="rId19"/>
    <p:sldId id="425" r:id="rId20"/>
    <p:sldId id="429" r:id="rId21"/>
    <p:sldId id="757" r:id="rId22"/>
    <p:sldId id="513" r:id="rId23"/>
    <p:sldId id="514" r:id="rId24"/>
    <p:sldId id="279" r:id="rId25"/>
    <p:sldId id="338" r:id="rId26"/>
    <p:sldId id="339" r:id="rId27"/>
    <p:sldId id="403" r:id="rId28"/>
    <p:sldId id="344" r:id="rId29"/>
    <p:sldId id="345" r:id="rId30"/>
    <p:sldId id="758" r:id="rId31"/>
    <p:sldId id="364" r:id="rId32"/>
    <p:sldId id="266" r:id="rId33"/>
    <p:sldId id="381" r:id="rId34"/>
    <p:sldId id="386" r:id="rId35"/>
    <p:sldId id="388" r:id="rId36"/>
    <p:sldId id="368" r:id="rId37"/>
    <p:sldId id="392" r:id="rId38"/>
    <p:sldId id="264" r:id="rId39"/>
    <p:sldId id="759" r:id="rId40"/>
    <p:sldId id="419" r:id="rId41"/>
    <p:sldId id="372" r:id="rId42"/>
    <p:sldId id="760" r:id="rId43"/>
    <p:sldId id="261" r:id="rId44"/>
    <p:sldId id="273" r:id="rId45"/>
    <p:sldId id="274" r:id="rId46"/>
    <p:sldId id="278" r:id="rId47"/>
    <p:sldId id="282" r:id="rId48"/>
    <p:sldId id="285" r:id="rId49"/>
    <p:sldId id="289" r:id="rId50"/>
    <p:sldId id="293" r:id="rId51"/>
    <p:sldId id="307" r:id="rId52"/>
    <p:sldId id="761" r:id="rId53"/>
    <p:sldId id="260" r:id="rId54"/>
    <p:sldId id="762" r:id="rId55"/>
    <p:sldId id="268" r:id="rId56"/>
    <p:sldId id="301" r:id="rId57"/>
    <p:sldId id="785" r:id="rId58"/>
    <p:sldId id="786" r:id="rId59"/>
    <p:sldId id="787" r:id="rId60"/>
    <p:sldId id="788" r:id="rId61"/>
    <p:sldId id="763" r:id="rId62"/>
    <p:sldId id="263" r:id="rId63"/>
    <p:sldId id="764" r:id="rId64"/>
    <p:sldId id="275" r:id="rId65"/>
    <p:sldId id="276" r:id="rId66"/>
    <p:sldId id="284" r:id="rId67"/>
    <p:sldId id="765" r:id="rId68"/>
    <p:sldId id="287" r:id="rId69"/>
    <p:sldId id="766" r:id="rId70"/>
    <p:sldId id="789" r:id="rId71"/>
    <p:sldId id="768" r:id="rId72"/>
    <p:sldId id="767" r:id="rId73"/>
    <p:sldId id="262" r:id="rId74"/>
    <p:sldId id="769" r:id="rId75"/>
    <p:sldId id="283" r:id="rId76"/>
    <p:sldId id="770" r:id="rId77"/>
    <p:sldId id="771" r:id="rId78"/>
    <p:sldId id="286" r:id="rId79"/>
    <p:sldId id="772" r:id="rId80"/>
    <p:sldId id="288" r:id="rId81"/>
    <p:sldId id="773" r:id="rId82"/>
    <p:sldId id="292" r:id="rId83"/>
    <p:sldId id="774" r:id="rId84"/>
    <p:sldId id="294" r:id="rId85"/>
    <p:sldId id="775" r:id="rId86"/>
    <p:sldId id="354" r:id="rId87"/>
    <p:sldId id="776" r:id="rId88"/>
    <p:sldId id="352" r:id="rId89"/>
    <p:sldId id="498" r:id="rId90"/>
    <p:sldId id="478" r:id="rId91"/>
    <p:sldId id="379" r:id="rId92"/>
    <p:sldId id="479" r:id="rId93"/>
    <p:sldId id="480" r:id="rId94"/>
    <p:sldId id="382" r:id="rId95"/>
    <p:sldId id="370" r:id="rId96"/>
    <p:sldId id="271" r:id="rId97"/>
    <p:sldId id="777" r:id="rId98"/>
    <p:sldId id="778" r:id="rId99"/>
    <p:sldId id="790" r:id="rId100"/>
    <p:sldId id="518" r:id="rId101"/>
    <p:sldId id="511" r:id="rId102"/>
    <p:sldId id="791" r:id="rId103"/>
    <p:sldId id="779" r:id="rId104"/>
    <p:sldId id="515" r:id="rId105"/>
    <p:sldId id="512" r:id="rId106"/>
    <p:sldId id="529" r:id="rId107"/>
    <p:sldId id="528" r:id="rId108"/>
    <p:sldId id="533" r:id="rId109"/>
    <p:sldId id="547" r:id="rId110"/>
    <p:sldId id="780" r:id="rId111"/>
    <p:sldId id="492" r:id="rId112"/>
    <p:sldId id="781" r:id="rId113"/>
    <p:sldId id="484" r:id="rId114"/>
    <p:sldId id="782" r:id="rId115"/>
    <p:sldId id="783" r:id="rId116"/>
    <p:sldId id="412" r:id="rId117"/>
    <p:sldId id="784" r:id="rId118"/>
    <p:sldId id="454" r:id="rId119"/>
    <p:sldId id="290" r:id="rId1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291" autoAdjust="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7.xml"/><Relationship Id="rId117" Type="http://schemas.openxmlformats.org/officeDocument/2006/relationships/slide" Target="slides/slide108.xml"/><Relationship Id="rId21" Type="http://schemas.openxmlformats.org/officeDocument/2006/relationships/slide" Target="slides/slide12.xml"/><Relationship Id="rId42" Type="http://schemas.openxmlformats.org/officeDocument/2006/relationships/slide" Target="slides/slide33.xml"/><Relationship Id="rId47" Type="http://schemas.openxmlformats.org/officeDocument/2006/relationships/slide" Target="slides/slide38.xml"/><Relationship Id="rId63" Type="http://schemas.openxmlformats.org/officeDocument/2006/relationships/slide" Target="slides/slide54.xml"/><Relationship Id="rId68" Type="http://schemas.openxmlformats.org/officeDocument/2006/relationships/slide" Target="slides/slide59.xml"/><Relationship Id="rId84" Type="http://schemas.openxmlformats.org/officeDocument/2006/relationships/slide" Target="slides/slide75.xml"/><Relationship Id="rId89" Type="http://schemas.openxmlformats.org/officeDocument/2006/relationships/slide" Target="slides/slide80.xml"/><Relationship Id="rId112" Type="http://schemas.openxmlformats.org/officeDocument/2006/relationships/slide" Target="slides/slide103.xml"/><Relationship Id="rId16" Type="http://schemas.openxmlformats.org/officeDocument/2006/relationships/slide" Target="slides/slide7.xml"/><Relationship Id="rId107" Type="http://schemas.openxmlformats.org/officeDocument/2006/relationships/slide" Target="slides/slide98.xml"/><Relationship Id="rId11" Type="http://schemas.openxmlformats.org/officeDocument/2006/relationships/slide" Target="slides/slide2.xml"/><Relationship Id="rId32" Type="http://schemas.openxmlformats.org/officeDocument/2006/relationships/slide" Target="slides/slide23.xml"/><Relationship Id="rId37" Type="http://schemas.openxmlformats.org/officeDocument/2006/relationships/slide" Target="slides/slide28.xml"/><Relationship Id="rId53" Type="http://schemas.openxmlformats.org/officeDocument/2006/relationships/slide" Target="slides/slide44.xml"/><Relationship Id="rId58" Type="http://schemas.openxmlformats.org/officeDocument/2006/relationships/slide" Target="slides/slide49.xml"/><Relationship Id="rId74" Type="http://schemas.openxmlformats.org/officeDocument/2006/relationships/slide" Target="slides/slide65.xml"/><Relationship Id="rId79" Type="http://schemas.openxmlformats.org/officeDocument/2006/relationships/slide" Target="slides/slide70.xml"/><Relationship Id="rId102" Type="http://schemas.openxmlformats.org/officeDocument/2006/relationships/slide" Target="slides/slide93.xml"/><Relationship Id="rId123" Type="http://schemas.openxmlformats.org/officeDocument/2006/relationships/viewProps" Target="viewProps.xml"/><Relationship Id="rId5" Type="http://schemas.openxmlformats.org/officeDocument/2006/relationships/slideMaster" Target="slideMasters/slideMaster5.xml"/><Relationship Id="rId90" Type="http://schemas.openxmlformats.org/officeDocument/2006/relationships/slide" Target="slides/slide81.xml"/><Relationship Id="rId95" Type="http://schemas.openxmlformats.org/officeDocument/2006/relationships/slide" Target="slides/slide86.xml"/><Relationship Id="rId22" Type="http://schemas.openxmlformats.org/officeDocument/2006/relationships/slide" Target="slides/slide13.xml"/><Relationship Id="rId27" Type="http://schemas.openxmlformats.org/officeDocument/2006/relationships/slide" Target="slides/slide18.xml"/><Relationship Id="rId43" Type="http://schemas.openxmlformats.org/officeDocument/2006/relationships/slide" Target="slides/slide34.xml"/><Relationship Id="rId48" Type="http://schemas.openxmlformats.org/officeDocument/2006/relationships/slide" Target="slides/slide39.xml"/><Relationship Id="rId64" Type="http://schemas.openxmlformats.org/officeDocument/2006/relationships/slide" Target="slides/slide55.xml"/><Relationship Id="rId69" Type="http://schemas.openxmlformats.org/officeDocument/2006/relationships/slide" Target="slides/slide60.xml"/><Relationship Id="rId113" Type="http://schemas.openxmlformats.org/officeDocument/2006/relationships/slide" Target="slides/slide104.xml"/><Relationship Id="rId118" Type="http://schemas.openxmlformats.org/officeDocument/2006/relationships/slide" Target="slides/slide109.xml"/><Relationship Id="rId80" Type="http://schemas.openxmlformats.org/officeDocument/2006/relationships/slide" Target="slides/slide71.xml"/><Relationship Id="rId85" Type="http://schemas.openxmlformats.org/officeDocument/2006/relationships/slide" Target="slides/slide76.xml"/><Relationship Id="rId12" Type="http://schemas.openxmlformats.org/officeDocument/2006/relationships/slide" Target="slides/slide3.xml"/><Relationship Id="rId17" Type="http://schemas.openxmlformats.org/officeDocument/2006/relationships/slide" Target="slides/slide8.xml"/><Relationship Id="rId33" Type="http://schemas.openxmlformats.org/officeDocument/2006/relationships/slide" Target="slides/slide24.xml"/><Relationship Id="rId38" Type="http://schemas.openxmlformats.org/officeDocument/2006/relationships/slide" Target="slides/slide29.xml"/><Relationship Id="rId59" Type="http://schemas.openxmlformats.org/officeDocument/2006/relationships/slide" Target="slides/slide50.xml"/><Relationship Id="rId103" Type="http://schemas.openxmlformats.org/officeDocument/2006/relationships/slide" Target="slides/slide94.xml"/><Relationship Id="rId108" Type="http://schemas.openxmlformats.org/officeDocument/2006/relationships/slide" Target="slides/slide99.xml"/><Relationship Id="rId124" Type="http://schemas.openxmlformats.org/officeDocument/2006/relationships/theme" Target="theme/theme1.xml"/><Relationship Id="rId54" Type="http://schemas.openxmlformats.org/officeDocument/2006/relationships/slide" Target="slides/slide45.xml"/><Relationship Id="rId70" Type="http://schemas.openxmlformats.org/officeDocument/2006/relationships/slide" Target="slides/slide61.xml"/><Relationship Id="rId75" Type="http://schemas.openxmlformats.org/officeDocument/2006/relationships/slide" Target="slides/slide66.xml"/><Relationship Id="rId91" Type="http://schemas.openxmlformats.org/officeDocument/2006/relationships/slide" Target="slides/slide82.xml"/><Relationship Id="rId96" Type="http://schemas.openxmlformats.org/officeDocument/2006/relationships/slide" Target="slides/slide87.xml"/><Relationship Id="rId1" Type="http://schemas.openxmlformats.org/officeDocument/2006/relationships/slideMaster" Target="slideMasters/slideMaster1.xml"/><Relationship Id="rId6" Type="http://schemas.openxmlformats.org/officeDocument/2006/relationships/slideMaster" Target="slideMasters/slideMaster6.xml"/><Relationship Id="rId23" Type="http://schemas.openxmlformats.org/officeDocument/2006/relationships/slide" Target="slides/slide14.xml"/><Relationship Id="rId28" Type="http://schemas.openxmlformats.org/officeDocument/2006/relationships/slide" Target="slides/slide19.xml"/><Relationship Id="rId49" Type="http://schemas.openxmlformats.org/officeDocument/2006/relationships/slide" Target="slides/slide40.xml"/><Relationship Id="rId114" Type="http://schemas.openxmlformats.org/officeDocument/2006/relationships/slide" Target="slides/slide105.xml"/><Relationship Id="rId119" Type="http://schemas.openxmlformats.org/officeDocument/2006/relationships/slide" Target="slides/slide110.xml"/><Relationship Id="rId44" Type="http://schemas.openxmlformats.org/officeDocument/2006/relationships/slide" Target="slides/slide35.xml"/><Relationship Id="rId60" Type="http://schemas.openxmlformats.org/officeDocument/2006/relationships/slide" Target="slides/slide51.xml"/><Relationship Id="rId65" Type="http://schemas.openxmlformats.org/officeDocument/2006/relationships/slide" Target="slides/slide56.xml"/><Relationship Id="rId81" Type="http://schemas.openxmlformats.org/officeDocument/2006/relationships/slide" Target="slides/slide72.xml"/><Relationship Id="rId86" Type="http://schemas.openxmlformats.org/officeDocument/2006/relationships/slide" Target="slides/slide77.xml"/><Relationship Id="rId13" Type="http://schemas.openxmlformats.org/officeDocument/2006/relationships/slide" Target="slides/slide4.xml"/><Relationship Id="rId18" Type="http://schemas.openxmlformats.org/officeDocument/2006/relationships/slide" Target="slides/slide9.xml"/><Relationship Id="rId39" Type="http://schemas.openxmlformats.org/officeDocument/2006/relationships/slide" Target="slides/slide30.xml"/><Relationship Id="rId109" Type="http://schemas.openxmlformats.org/officeDocument/2006/relationships/slide" Target="slides/slide100.xml"/><Relationship Id="rId34" Type="http://schemas.openxmlformats.org/officeDocument/2006/relationships/slide" Target="slides/slide25.xml"/><Relationship Id="rId50" Type="http://schemas.openxmlformats.org/officeDocument/2006/relationships/slide" Target="slides/slide41.xml"/><Relationship Id="rId55" Type="http://schemas.openxmlformats.org/officeDocument/2006/relationships/slide" Target="slides/slide46.xml"/><Relationship Id="rId76" Type="http://schemas.openxmlformats.org/officeDocument/2006/relationships/slide" Target="slides/slide67.xml"/><Relationship Id="rId97" Type="http://schemas.openxmlformats.org/officeDocument/2006/relationships/slide" Target="slides/slide88.xml"/><Relationship Id="rId104" Type="http://schemas.openxmlformats.org/officeDocument/2006/relationships/slide" Target="slides/slide95.xml"/><Relationship Id="rId120" Type="http://schemas.openxmlformats.org/officeDocument/2006/relationships/slide" Target="slides/slide111.xml"/><Relationship Id="rId125" Type="http://schemas.openxmlformats.org/officeDocument/2006/relationships/tableStyles" Target="tableStyles.xml"/><Relationship Id="rId7" Type="http://schemas.openxmlformats.org/officeDocument/2006/relationships/slideMaster" Target="slideMasters/slideMaster7.xml"/><Relationship Id="rId71" Type="http://schemas.openxmlformats.org/officeDocument/2006/relationships/slide" Target="slides/slide62.xml"/><Relationship Id="rId92" Type="http://schemas.openxmlformats.org/officeDocument/2006/relationships/slide" Target="slides/slide83.xml"/><Relationship Id="rId2" Type="http://schemas.openxmlformats.org/officeDocument/2006/relationships/slideMaster" Target="slideMasters/slideMaster2.xml"/><Relationship Id="rId29" Type="http://schemas.openxmlformats.org/officeDocument/2006/relationships/slide" Target="slides/slide20.xml"/><Relationship Id="rId24" Type="http://schemas.openxmlformats.org/officeDocument/2006/relationships/slide" Target="slides/slide15.xml"/><Relationship Id="rId40" Type="http://schemas.openxmlformats.org/officeDocument/2006/relationships/slide" Target="slides/slide31.xml"/><Relationship Id="rId45" Type="http://schemas.openxmlformats.org/officeDocument/2006/relationships/slide" Target="slides/slide36.xml"/><Relationship Id="rId66" Type="http://schemas.openxmlformats.org/officeDocument/2006/relationships/slide" Target="slides/slide57.xml"/><Relationship Id="rId87" Type="http://schemas.openxmlformats.org/officeDocument/2006/relationships/slide" Target="slides/slide78.xml"/><Relationship Id="rId110" Type="http://schemas.openxmlformats.org/officeDocument/2006/relationships/slide" Target="slides/slide101.xml"/><Relationship Id="rId115" Type="http://schemas.openxmlformats.org/officeDocument/2006/relationships/slide" Target="slides/slide106.xml"/><Relationship Id="rId61" Type="http://schemas.openxmlformats.org/officeDocument/2006/relationships/slide" Target="slides/slide52.xml"/><Relationship Id="rId82" Type="http://schemas.openxmlformats.org/officeDocument/2006/relationships/slide" Target="slides/slide73.xml"/><Relationship Id="rId19" Type="http://schemas.openxmlformats.org/officeDocument/2006/relationships/slide" Target="slides/slide10.xml"/><Relationship Id="rId14" Type="http://schemas.openxmlformats.org/officeDocument/2006/relationships/slide" Target="slides/slide5.xml"/><Relationship Id="rId30" Type="http://schemas.openxmlformats.org/officeDocument/2006/relationships/slide" Target="slides/slide21.xml"/><Relationship Id="rId35" Type="http://schemas.openxmlformats.org/officeDocument/2006/relationships/slide" Target="slides/slide26.xml"/><Relationship Id="rId56" Type="http://schemas.openxmlformats.org/officeDocument/2006/relationships/slide" Target="slides/slide47.xml"/><Relationship Id="rId77" Type="http://schemas.openxmlformats.org/officeDocument/2006/relationships/slide" Target="slides/slide68.xml"/><Relationship Id="rId100" Type="http://schemas.openxmlformats.org/officeDocument/2006/relationships/slide" Target="slides/slide91.xml"/><Relationship Id="rId105" Type="http://schemas.openxmlformats.org/officeDocument/2006/relationships/slide" Target="slides/slide96.xml"/><Relationship Id="rId8" Type="http://schemas.openxmlformats.org/officeDocument/2006/relationships/slideMaster" Target="slideMasters/slideMaster8.xml"/><Relationship Id="rId51" Type="http://schemas.openxmlformats.org/officeDocument/2006/relationships/slide" Target="slides/slide42.xml"/><Relationship Id="rId72" Type="http://schemas.openxmlformats.org/officeDocument/2006/relationships/slide" Target="slides/slide63.xml"/><Relationship Id="rId93" Type="http://schemas.openxmlformats.org/officeDocument/2006/relationships/slide" Target="slides/slide84.xml"/><Relationship Id="rId98" Type="http://schemas.openxmlformats.org/officeDocument/2006/relationships/slide" Target="slides/slide89.xml"/><Relationship Id="rId121" Type="http://schemas.openxmlformats.org/officeDocument/2006/relationships/notesMaster" Target="notesMasters/notesMaster1.xml"/><Relationship Id="rId3" Type="http://schemas.openxmlformats.org/officeDocument/2006/relationships/slideMaster" Target="slideMasters/slideMaster3.xml"/><Relationship Id="rId25" Type="http://schemas.openxmlformats.org/officeDocument/2006/relationships/slide" Target="slides/slide16.xml"/><Relationship Id="rId46" Type="http://schemas.openxmlformats.org/officeDocument/2006/relationships/slide" Target="slides/slide37.xml"/><Relationship Id="rId67" Type="http://schemas.openxmlformats.org/officeDocument/2006/relationships/slide" Target="slides/slide58.xml"/><Relationship Id="rId116" Type="http://schemas.openxmlformats.org/officeDocument/2006/relationships/slide" Target="slides/slide107.xml"/><Relationship Id="rId20" Type="http://schemas.openxmlformats.org/officeDocument/2006/relationships/slide" Target="slides/slide11.xml"/><Relationship Id="rId41" Type="http://schemas.openxmlformats.org/officeDocument/2006/relationships/slide" Target="slides/slide32.xml"/><Relationship Id="rId62" Type="http://schemas.openxmlformats.org/officeDocument/2006/relationships/slide" Target="slides/slide53.xml"/><Relationship Id="rId83" Type="http://schemas.openxmlformats.org/officeDocument/2006/relationships/slide" Target="slides/slide74.xml"/><Relationship Id="rId88" Type="http://schemas.openxmlformats.org/officeDocument/2006/relationships/slide" Target="slides/slide79.xml"/><Relationship Id="rId111" Type="http://schemas.openxmlformats.org/officeDocument/2006/relationships/slide" Target="slides/slide102.xml"/><Relationship Id="rId15" Type="http://schemas.openxmlformats.org/officeDocument/2006/relationships/slide" Target="slides/slide6.xml"/><Relationship Id="rId36" Type="http://schemas.openxmlformats.org/officeDocument/2006/relationships/slide" Target="slides/slide27.xml"/><Relationship Id="rId57" Type="http://schemas.openxmlformats.org/officeDocument/2006/relationships/slide" Target="slides/slide48.xml"/><Relationship Id="rId106" Type="http://schemas.openxmlformats.org/officeDocument/2006/relationships/slide" Target="slides/slide97.xml"/><Relationship Id="rId10" Type="http://schemas.openxmlformats.org/officeDocument/2006/relationships/slide" Target="slides/slide1.xml"/><Relationship Id="rId31" Type="http://schemas.openxmlformats.org/officeDocument/2006/relationships/slide" Target="slides/slide22.xml"/><Relationship Id="rId52" Type="http://schemas.openxmlformats.org/officeDocument/2006/relationships/slide" Target="slides/slide43.xml"/><Relationship Id="rId73" Type="http://schemas.openxmlformats.org/officeDocument/2006/relationships/slide" Target="slides/slide64.xml"/><Relationship Id="rId78" Type="http://schemas.openxmlformats.org/officeDocument/2006/relationships/slide" Target="slides/slide69.xml"/><Relationship Id="rId94" Type="http://schemas.openxmlformats.org/officeDocument/2006/relationships/slide" Target="slides/slide85.xml"/><Relationship Id="rId99" Type="http://schemas.openxmlformats.org/officeDocument/2006/relationships/slide" Target="slides/slide90.xml"/><Relationship Id="rId101" Type="http://schemas.openxmlformats.org/officeDocument/2006/relationships/slide" Target="slides/slide92.xml"/><Relationship Id="rId122"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52E84E-043D-BB47-9B83-BDE36F554612}" type="doc">
      <dgm:prSet loTypeId="urn:microsoft.com/office/officeart/2005/8/layout/default" loCatId="" qsTypeId="urn:microsoft.com/office/officeart/2005/8/quickstyle/3d4" qsCatId="3D" csTypeId="urn:microsoft.com/office/officeart/2005/8/colors/colorful4" csCatId="colorful" phldr="1"/>
      <dgm:spPr/>
      <dgm:t>
        <a:bodyPr/>
        <a:lstStyle/>
        <a:p>
          <a:endParaRPr lang="en-US"/>
        </a:p>
      </dgm:t>
    </dgm:pt>
    <dgm:pt modelId="{21AB947D-ACAB-6B48-9C09-605B05EBA598}">
      <dgm:prSet phldrT="[Text]"/>
      <dgm:spPr/>
      <dgm:t>
        <a:bodyPr/>
        <a:lstStyle/>
        <a:p>
          <a:r>
            <a:rPr lang="en-US" b="1" i="1" dirty="0"/>
            <a:t>cognitive style</a:t>
          </a:r>
          <a:endParaRPr lang="en-US" dirty="0"/>
        </a:p>
      </dgm:t>
    </dgm:pt>
    <dgm:pt modelId="{888B6B1A-B9D8-2645-BC2E-967DE44A55BA}" type="parTrans" cxnId="{2F8382A1-99D1-1342-A2F3-A7003BE1EF48}">
      <dgm:prSet/>
      <dgm:spPr/>
      <dgm:t>
        <a:bodyPr/>
        <a:lstStyle/>
        <a:p>
          <a:endParaRPr lang="en-US"/>
        </a:p>
      </dgm:t>
    </dgm:pt>
    <dgm:pt modelId="{F29CF5C8-D855-7741-84DF-161577AEEC81}" type="sibTrans" cxnId="{2F8382A1-99D1-1342-A2F3-A7003BE1EF48}">
      <dgm:prSet/>
      <dgm:spPr/>
      <dgm:t>
        <a:bodyPr/>
        <a:lstStyle/>
        <a:p>
          <a:endParaRPr lang="en-US"/>
        </a:p>
      </dgm:t>
    </dgm:pt>
    <dgm:pt modelId="{FA997167-BE02-EC4B-9379-A811C1AECD79}">
      <dgm:prSet phldrT="[Text]"/>
      <dgm:spPr/>
      <dgm:t>
        <a:bodyPr/>
        <a:lstStyle/>
        <a:p>
          <a:r>
            <a:rPr lang="en-US" b="1" i="1"/>
            <a:t>psychological style</a:t>
          </a:r>
          <a:endParaRPr lang="en-US" dirty="0"/>
        </a:p>
      </dgm:t>
    </dgm:pt>
    <dgm:pt modelId="{3DE080A6-3949-894D-84E2-1B439167ECC7}" type="parTrans" cxnId="{8C18FE31-A9E0-6145-882E-719D78F0F303}">
      <dgm:prSet/>
      <dgm:spPr/>
      <dgm:t>
        <a:bodyPr/>
        <a:lstStyle/>
        <a:p>
          <a:endParaRPr lang="en-US"/>
        </a:p>
      </dgm:t>
    </dgm:pt>
    <dgm:pt modelId="{CF174E03-EA93-4F4D-978B-3056A879085A}" type="sibTrans" cxnId="{8C18FE31-A9E0-6145-882E-719D78F0F303}">
      <dgm:prSet/>
      <dgm:spPr/>
      <dgm:t>
        <a:bodyPr/>
        <a:lstStyle/>
        <a:p>
          <a:endParaRPr lang="en-US"/>
        </a:p>
      </dgm:t>
    </dgm:pt>
    <dgm:pt modelId="{ABC810AD-4D65-B446-AA42-A7D3123E3602}">
      <dgm:prSet phldrT="[Text]"/>
      <dgm:spPr/>
      <dgm:t>
        <a:bodyPr/>
        <a:lstStyle/>
        <a:p>
          <a:r>
            <a:rPr lang="en-US" b="1" i="1"/>
            <a:t>problem solving style</a:t>
          </a:r>
          <a:endParaRPr lang="en-US" dirty="0"/>
        </a:p>
      </dgm:t>
    </dgm:pt>
    <dgm:pt modelId="{2D044B22-2534-2041-9466-8E0AA41EBDFF}" type="parTrans" cxnId="{D0A37F5F-F877-CF45-B1BD-A7D97530F615}">
      <dgm:prSet/>
      <dgm:spPr/>
      <dgm:t>
        <a:bodyPr/>
        <a:lstStyle/>
        <a:p>
          <a:endParaRPr lang="en-US"/>
        </a:p>
      </dgm:t>
    </dgm:pt>
    <dgm:pt modelId="{9664B268-A063-CC42-8A27-08CBC1DC0E5C}" type="sibTrans" cxnId="{D0A37F5F-F877-CF45-B1BD-A7D97530F615}">
      <dgm:prSet/>
      <dgm:spPr/>
      <dgm:t>
        <a:bodyPr/>
        <a:lstStyle/>
        <a:p>
          <a:endParaRPr lang="en-US"/>
        </a:p>
      </dgm:t>
    </dgm:pt>
    <dgm:pt modelId="{02917662-BF8D-1B46-B5D0-F9E39F3F9452}" type="pres">
      <dgm:prSet presAssocID="{4D52E84E-043D-BB47-9B83-BDE36F554612}" presName="diagram" presStyleCnt="0">
        <dgm:presLayoutVars>
          <dgm:dir/>
          <dgm:resizeHandles val="exact"/>
        </dgm:presLayoutVars>
      </dgm:prSet>
      <dgm:spPr/>
    </dgm:pt>
    <dgm:pt modelId="{311DDDA9-4A73-C24B-B858-FDCE1164760A}" type="pres">
      <dgm:prSet presAssocID="{21AB947D-ACAB-6B48-9C09-605B05EBA598}" presName="node" presStyleLbl="node1" presStyleIdx="0" presStyleCnt="3">
        <dgm:presLayoutVars>
          <dgm:bulletEnabled val="1"/>
        </dgm:presLayoutVars>
      </dgm:prSet>
      <dgm:spPr/>
    </dgm:pt>
    <dgm:pt modelId="{4AE91FC7-6751-0144-AC61-5062914C0F7C}" type="pres">
      <dgm:prSet presAssocID="{F29CF5C8-D855-7741-84DF-161577AEEC81}" presName="sibTrans" presStyleCnt="0"/>
      <dgm:spPr/>
    </dgm:pt>
    <dgm:pt modelId="{50516046-C4C3-5B43-8304-D96540FF2F23}" type="pres">
      <dgm:prSet presAssocID="{FA997167-BE02-EC4B-9379-A811C1AECD79}" presName="node" presStyleLbl="node1" presStyleIdx="1" presStyleCnt="3">
        <dgm:presLayoutVars>
          <dgm:bulletEnabled val="1"/>
        </dgm:presLayoutVars>
      </dgm:prSet>
      <dgm:spPr/>
    </dgm:pt>
    <dgm:pt modelId="{FFDDAAFB-8002-1141-9E28-90A031E0834A}" type="pres">
      <dgm:prSet presAssocID="{CF174E03-EA93-4F4D-978B-3056A879085A}" presName="sibTrans" presStyleCnt="0"/>
      <dgm:spPr/>
    </dgm:pt>
    <dgm:pt modelId="{317F9028-668B-FD4C-A5E9-45835D27E515}" type="pres">
      <dgm:prSet presAssocID="{ABC810AD-4D65-B446-AA42-A7D3123E3602}" presName="node" presStyleLbl="node1" presStyleIdx="2" presStyleCnt="3">
        <dgm:presLayoutVars>
          <dgm:bulletEnabled val="1"/>
        </dgm:presLayoutVars>
      </dgm:prSet>
      <dgm:spPr/>
    </dgm:pt>
  </dgm:ptLst>
  <dgm:cxnLst>
    <dgm:cxn modelId="{31CF500D-1846-CE40-9464-1A4233F35312}" type="presOf" srcId="{4D52E84E-043D-BB47-9B83-BDE36F554612}" destId="{02917662-BF8D-1B46-B5D0-F9E39F3F9452}" srcOrd="0" destOrd="0" presId="urn:microsoft.com/office/officeart/2005/8/layout/default"/>
    <dgm:cxn modelId="{8C18FE31-A9E0-6145-882E-719D78F0F303}" srcId="{4D52E84E-043D-BB47-9B83-BDE36F554612}" destId="{FA997167-BE02-EC4B-9379-A811C1AECD79}" srcOrd="1" destOrd="0" parTransId="{3DE080A6-3949-894D-84E2-1B439167ECC7}" sibTransId="{CF174E03-EA93-4F4D-978B-3056A879085A}"/>
    <dgm:cxn modelId="{5E135A38-BEEA-A940-A1FB-DACB0EA5DC63}" type="presOf" srcId="{21AB947D-ACAB-6B48-9C09-605B05EBA598}" destId="{311DDDA9-4A73-C24B-B858-FDCE1164760A}" srcOrd="0" destOrd="0" presId="urn:microsoft.com/office/officeart/2005/8/layout/default"/>
    <dgm:cxn modelId="{D0A37F5F-F877-CF45-B1BD-A7D97530F615}" srcId="{4D52E84E-043D-BB47-9B83-BDE36F554612}" destId="{ABC810AD-4D65-B446-AA42-A7D3123E3602}" srcOrd="2" destOrd="0" parTransId="{2D044B22-2534-2041-9466-8E0AA41EBDFF}" sibTransId="{9664B268-A063-CC42-8A27-08CBC1DC0E5C}"/>
    <dgm:cxn modelId="{F6FB4A4A-1340-DD44-8220-84439ECD11DF}" type="presOf" srcId="{ABC810AD-4D65-B446-AA42-A7D3123E3602}" destId="{317F9028-668B-FD4C-A5E9-45835D27E515}" srcOrd="0" destOrd="0" presId="urn:microsoft.com/office/officeart/2005/8/layout/default"/>
    <dgm:cxn modelId="{2F8382A1-99D1-1342-A2F3-A7003BE1EF48}" srcId="{4D52E84E-043D-BB47-9B83-BDE36F554612}" destId="{21AB947D-ACAB-6B48-9C09-605B05EBA598}" srcOrd="0" destOrd="0" parTransId="{888B6B1A-B9D8-2645-BC2E-967DE44A55BA}" sibTransId="{F29CF5C8-D855-7741-84DF-161577AEEC81}"/>
    <dgm:cxn modelId="{075C74FF-2B86-3A4F-A726-B26CC046A3B5}" type="presOf" srcId="{FA997167-BE02-EC4B-9379-A811C1AECD79}" destId="{50516046-C4C3-5B43-8304-D96540FF2F23}" srcOrd="0" destOrd="0" presId="urn:microsoft.com/office/officeart/2005/8/layout/default"/>
    <dgm:cxn modelId="{A746A50B-74D5-4B44-8B4C-E261DACF561D}" type="presParOf" srcId="{02917662-BF8D-1B46-B5D0-F9E39F3F9452}" destId="{311DDDA9-4A73-C24B-B858-FDCE1164760A}" srcOrd="0" destOrd="0" presId="urn:microsoft.com/office/officeart/2005/8/layout/default"/>
    <dgm:cxn modelId="{A6C86DC2-B9D7-154F-BF9F-2266BEB45350}" type="presParOf" srcId="{02917662-BF8D-1B46-B5D0-F9E39F3F9452}" destId="{4AE91FC7-6751-0144-AC61-5062914C0F7C}" srcOrd="1" destOrd="0" presId="urn:microsoft.com/office/officeart/2005/8/layout/default"/>
    <dgm:cxn modelId="{330F8150-57D8-E249-9A68-4CFD829D7600}" type="presParOf" srcId="{02917662-BF8D-1B46-B5D0-F9E39F3F9452}" destId="{50516046-C4C3-5B43-8304-D96540FF2F23}" srcOrd="2" destOrd="0" presId="urn:microsoft.com/office/officeart/2005/8/layout/default"/>
    <dgm:cxn modelId="{BEEE59B5-BCC4-AE4B-B59D-5950E9046CF0}" type="presParOf" srcId="{02917662-BF8D-1B46-B5D0-F9E39F3F9452}" destId="{FFDDAAFB-8002-1141-9E28-90A031E0834A}" srcOrd="3" destOrd="0" presId="urn:microsoft.com/office/officeart/2005/8/layout/default"/>
    <dgm:cxn modelId="{DF34BFF2-D6FE-1B4A-9DDF-1214C6E361FB}" type="presParOf" srcId="{02917662-BF8D-1B46-B5D0-F9E39F3F9452}" destId="{317F9028-668B-FD4C-A5E9-45835D27E515}" srcOrd="4"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1DDDA9-4A73-C24B-B858-FDCE1164760A}">
      <dsp:nvSpPr>
        <dsp:cNvPr id="0" name=""/>
        <dsp:cNvSpPr/>
      </dsp:nvSpPr>
      <dsp:spPr>
        <a:xfrm>
          <a:off x="291104" y="1989"/>
          <a:ext cx="2858003" cy="1714802"/>
        </a:xfrm>
        <a:prstGeom prst="rect">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b="1" i="1" kern="1200" dirty="0"/>
            <a:t>cognitive style</a:t>
          </a:r>
          <a:endParaRPr lang="en-US" sz="3000" kern="1200" dirty="0"/>
        </a:p>
      </dsp:txBody>
      <dsp:txXfrm>
        <a:off x="291104" y="1989"/>
        <a:ext cx="2858003" cy="1714802"/>
      </dsp:txXfrm>
    </dsp:sp>
    <dsp:sp modelId="{50516046-C4C3-5B43-8304-D96540FF2F23}">
      <dsp:nvSpPr>
        <dsp:cNvPr id="0" name=""/>
        <dsp:cNvSpPr/>
      </dsp:nvSpPr>
      <dsp:spPr>
        <a:xfrm>
          <a:off x="3434909" y="1989"/>
          <a:ext cx="2858003" cy="1714802"/>
        </a:xfrm>
        <a:prstGeom prst="rect">
          <a:avLst/>
        </a:prstGeom>
        <a:solidFill>
          <a:schemeClr val="accent4">
            <a:hueOff val="-3345957"/>
            <a:satOff val="6822"/>
            <a:lumOff val="3039"/>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b="1" i="1" kern="1200"/>
            <a:t>psychological style</a:t>
          </a:r>
          <a:endParaRPr lang="en-US" sz="3000" kern="1200" dirty="0"/>
        </a:p>
      </dsp:txBody>
      <dsp:txXfrm>
        <a:off x="3434909" y="1989"/>
        <a:ext cx="2858003" cy="1714802"/>
      </dsp:txXfrm>
    </dsp:sp>
    <dsp:sp modelId="{317F9028-668B-FD4C-A5E9-45835D27E515}">
      <dsp:nvSpPr>
        <dsp:cNvPr id="0" name=""/>
        <dsp:cNvSpPr/>
      </dsp:nvSpPr>
      <dsp:spPr>
        <a:xfrm>
          <a:off x="1863007" y="2002592"/>
          <a:ext cx="2858003" cy="1714802"/>
        </a:xfrm>
        <a:prstGeom prst="rect">
          <a:avLst/>
        </a:prstGeom>
        <a:solidFill>
          <a:schemeClr val="accent4">
            <a:hueOff val="-6691913"/>
            <a:satOff val="13643"/>
            <a:lumOff val="6079"/>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b="1" i="1" kern="1200"/>
            <a:t>problem solving style</a:t>
          </a:r>
          <a:endParaRPr lang="en-US" sz="3000" kern="1200" dirty="0"/>
        </a:p>
      </dsp:txBody>
      <dsp:txXfrm>
        <a:off x="1863007" y="2002592"/>
        <a:ext cx="2858003" cy="171480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D53E2F-3630-4692-B765-4960292CB1EE}" type="datetimeFigureOut">
              <a:rPr lang="en-US" smtClean="0"/>
              <a:t>8/28/2023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6789B9-0512-4D18-913E-3114B2179D46}" type="slidenum">
              <a:rPr lang="en-US" smtClean="0"/>
              <a:t>‹#›</a:t>
            </a:fld>
            <a:endParaRPr lang="en-US"/>
          </a:p>
        </p:txBody>
      </p:sp>
    </p:spTree>
    <p:extLst>
      <p:ext uri="{BB962C8B-B14F-4D97-AF65-F5344CB8AC3E}">
        <p14:creationId xmlns:p14="http://schemas.microsoft.com/office/powerpoint/2010/main" val="10839015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a:t>
            </a:r>
            <a:r>
              <a:rPr lang="en-US" i="1" baseline="0" dirty="0"/>
              <a:t> section 2.1, pages 25-30 of the Project Team Leadership and Communication book.</a:t>
            </a:r>
          </a:p>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281847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a:t>
            </a:r>
            <a:r>
              <a:rPr lang="en-US" i="1" baseline="0" dirty="0"/>
              <a:t> section 2.1, pages 25-30 of the Project Team Leadership and Communication book.</a:t>
            </a:r>
          </a:p>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137103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a:t>
            </a:r>
            <a:r>
              <a:rPr lang="en-US" i="1" baseline="0" dirty="0"/>
              <a:t> pages 27-28 of the Project Team Leadership and Communication book.</a:t>
            </a:r>
          </a:p>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46982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a:t>
            </a:r>
            <a:r>
              <a:rPr lang="en-US" i="1" baseline="0" dirty="0"/>
              <a:t> section 1.1, page 2 of the Project Team Leadership and Communication book.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1"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i="0" baseline="0" dirty="0"/>
              <a:t>The word leadership evokes: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Responsibility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Burden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Honor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Duty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Calling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Ability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1"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i="1" baseline="0" dirty="0"/>
              <a:t>The book includes a 2-minute exercise on page 2 entitled: What’s in a Name?</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45274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Corresponds to </a:t>
            </a:r>
            <a:r>
              <a:rPr lang="en-US" i="1" baseline="0" dirty="0"/>
              <a:t>section 1.2, pages 2-5 of the Project Team Leadership and Communication book.</a:t>
            </a:r>
            <a:endParaRPr lang="en-US" i="1" dirty="0"/>
          </a:p>
          <a:p>
            <a:endParaRPr lang="en-US" dirty="0"/>
          </a:p>
          <a:p>
            <a:r>
              <a:rPr lang="en-US" dirty="0"/>
              <a:t>The next 7 slides are the styles: </a:t>
            </a:r>
          </a:p>
          <a:p>
            <a:pPr marL="171450" indent="-171450">
              <a:buFont typeface="Arial" panose="020B0604020202020204" pitchFamily="34" charset="0"/>
              <a:buChar char="•"/>
            </a:pPr>
            <a:r>
              <a:rPr lang="en-US" dirty="0"/>
              <a:t>Affiliative</a:t>
            </a:r>
          </a:p>
          <a:p>
            <a:pPr marL="171450" indent="-171450">
              <a:buFont typeface="Arial" panose="020B0604020202020204" pitchFamily="34" charset="0"/>
              <a:buChar char="•"/>
            </a:pPr>
            <a:r>
              <a:rPr lang="en-US" dirty="0"/>
              <a:t>Authoritarian / Commanding / Autocratic</a:t>
            </a:r>
          </a:p>
          <a:p>
            <a:pPr marL="171450" indent="-171450">
              <a:buFont typeface="Arial" panose="020B0604020202020204" pitchFamily="34" charset="0"/>
              <a:buChar char="•"/>
            </a:pPr>
            <a:r>
              <a:rPr lang="en-US" dirty="0"/>
              <a:t>Coaching</a:t>
            </a:r>
          </a:p>
          <a:p>
            <a:pPr marL="171450" indent="-171450">
              <a:buFont typeface="Arial" panose="020B0604020202020204" pitchFamily="34" charset="0"/>
              <a:buChar char="•"/>
            </a:pPr>
            <a:r>
              <a:rPr lang="en-US" dirty="0"/>
              <a:t>Democratic</a:t>
            </a:r>
          </a:p>
          <a:p>
            <a:pPr marL="171450" indent="-171450">
              <a:buFont typeface="Arial" panose="020B0604020202020204" pitchFamily="34" charset="0"/>
              <a:buChar char="•"/>
            </a:pPr>
            <a:r>
              <a:rPr lang="en-US" dirty="0"/>
              <a:t>Laissez-faire</a:t>
            </a:r>
          </a:p>
          <a:p>
            <a:pPr marL="171450" indent="-171450">
              <a:buFont typeface="Arial" panose="020B0604020202020204" pitchFamily="34" charset="0"/>
              <a:buChar char="•"/>
            </a:pPr>
            <a:r>
              <a:rPr lang="en-US" dirty="0"/>
              <a:t>Pacesetting</a:t>
            </a:r>
          </a:p>
          <a:p>
            <a:pPr marL="171450" indent="-171450">
              <a:buFont typeface="Arial" panose="020B0604020202020204" pitchFamily="34" charset="0"/>
              <a:buChar char="•"/>
            </a:pPr>
            <a:r>
              <a:rPr lang="en-US" dirty="0"/>
              <a:t>Transformational / Visionary</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60741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a:t>
            </a:r>
            <a:r>
              <a:rPr lang="en-US" i="1" baseline="0" dirty="0"/>
              <a:t> page 3 of the Project Team Leadership and Communication book.</a:t>
            </a:r>
          </a:p>
          <a:p>
            <a:endParaRPr lang="en-US" dirty="0"/>
          </a:p>
          <a:p>
            <a:r>
              <a:rPr lang="en-US" dirty="0"/>
              <a:t>Emphasis is either on harmony</a:t>
            </a:r>
            <a:r>
              <a:rPr lang="en-US" baseline="0" dirty="0"/>
              <a:t> or productivity, focus is on the leader, team, or individual.</a:t>
            </a:r>
          </a:p>
          <a:p>
            <a:endParaRPr lang="en-US" baseline="0" dirty="0"/>
          </a:p>
          <a:p>
            <a:r>
              <a:rPr lang="en-US" dirty="0"/>
              <a:t>The Affiliative Leadership Style emphasizes harmony and focuses on the team.</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20547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a:t>
            </a:r>
            <a:r>
              <a:rPr lang="en-US" i="1" baseline="0" dirty="0"/>
              <a:t> page 3 of the Project Team Leadership and Communication book.</a:t>
            </a:r>
          </a:p>
          <a:p>
            <a:endParaRPr lang="en-US" dirty="0"/>
          </a:p>
          <a:p>
            <a:r>
              <a:rPr lang="en-US" dirty="0"/>
              <a:t>Emphasis is either on harmony</a:t>
            </a:r>
            <a:r>
              <a:rPr lang="en-US" baseline="0" dirty="0"/>
              <a:t> or productivity, focus is on the leader, team, or individual.</a:t>
            </a:r>
          </a:p>
          <a:p>
            <a:endParaRPr lang="en-US" baseline="0" dirty="0"/>
          </a:p>
          <a:p>
            <a:r>
              <a:rPr lang="en-US" dirty="0"/>
              <a:t>The Authoritarian / Commanding / Autocratic Leadership Style focuses heavily on the leader.</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452403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a:t>
            </a:r>
            <a:r>
              <a:rPr lang="en-US" i="1" baseline="0" dirty="0"/>
              <a:t> page 3 of the Project Team Leadership and Communication book.</a:t>
            </a:r>
          </a:p>
          <a:p>
            <a:endParaRPr lang="en-US" dirty="0"/>
          </a:p>
          <a:p>
            <a:r>
              <a:rPr lang="en-US" dirty="0"/>
              <a:t>Emphasis is either on harmony</a:t>
            </a:r>
            <a:r>
              <a:rPr lang="en-US" baseline="0" dirty="0"/>
              <a:t> or productivity, focus is on the leader, team, or individual.</a:t>
            </a:r>
          </a:p>
          <a:p>
            <a:endParaRPr lang="en-US" baseline="0" dirty="0"/>
          </a:p>
          <a:p>
            <a:r>
              <a:rPr lang="en-US" dirty="0"/>
              <a:t>The Democratic Leadership Style focuses heavily on the team.</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789376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a:t>
            </a:r>
            <a:r>
              <a:rPr lang="en-US" i="1" baseline="0" dirty="0"/>
              <a:t> page 4 of the Project Team Leadership and Communication book.</a:t>
            </a:r>
          </a:p>
          <a:p>
            <a:endParaRPr lang="en-US" dirty="0"/>
          </a:p>
          <a:p>
            <a:r>
              <a:rPr lang="en-US" dirty="0"/>
              <a:t>Emphasis is either on harmony</a:t>
            </a:r>
            <a:r>
              <a:rPr lang="en-US" baseline="0" dirty="0"/>
              <a:t> or productivity, focus is on the leader, team, or individual.</a:t>
            </a:r>
          </a:p>
          <a:p>
            <a:endParaRPr lang="en-US" baseline="0" dirty="0"/>
          </a:p>
          <a:p>
            <a:r>
              <a:rPr lang="en-US" dirty="0"/>
              <a:t>The Laissez-faire Leadership Style focuses heavily on the individual.</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92873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a:t>
            </a:r>
            <a:r>
              <a:rPr lang="en-US" i="1" baseline="0" dirty="0"/>
              <a:t> page 4 of the Project Team Leadership and Communication book.</a:t>
            </a:r>
          </a:p>
          <a:p>
            <a:endParaRPr lang="en-US" dirty="0"/>
          </a:p>
          <a:p>
            <a:r>
              <a:rPr lang="en-US" dirty="0"/>
              <a:t>Emphasis is either on harmony</a:t>
            </a:r>
            <a:r>
              <a:rPr lang="en-US" baseline="0" dirty="0"/>
              <a:t> or productivity, focus is on the leader, team, or individual.</a:t>
            </a:r>
          </a:p>
          <a:p>
            <a:endParaRPr lang="en-US" baseline="0" dirty="0"/>
          </a:p>
          <a:p>
            <a:r>
              <a:rPr lang="en-US" dirty="0"/>
              <a:t>The Pacesetting Leadership Style emphasizes productivity and focuses on the leader.</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1272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a:t>
            </a:r>
            <a:r>
              <a:rPr lang="en-US" i="1" baseline="0" dirty="0"/>
              <a:t> page 3 of the Project Team Leadership and Communication book.</a:t>
            </a:r>
          </a:p>
          <a:p>
            <a:endParaRPr lang="en-US" dirty="0"/>
          </a:p>
          <a:p>
            <a:r>
              <a:rPr lang="en-US" dirty="0"/>
              <a:t>Emphasis is either on harmony</a:t>
            </a:r>
            <a:r>
              <a:rPr lang="en-US" baseline="0" dirty="0"/>
              <a:t> or productivity, focus is on the leader, team, or individual.</a:t>
            </a:r>
          </a:p>
          <a:p>
            <a:endParaRPr lang="en-US" baseline="0" dirty="0"/>
          </a:p>
          <a:p>
            <a:r>
              <a:rPr lang="en-US" dirty="0"/>
              <a:t>The Transformational / Visionary Leadership Style emphasizes harmony and focuses on the leader.</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82944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section 1.6, pages 12-13 of the Project Team Leadership and Communication book.</a:t>
            </a:r>
            <a:endParaRPr lang="en-US" i="1" dirty="0"/>
          </a:p>
          <a:p>
            <a:endParaRPr lang="en-US" dirty="0"/>
          </a:p>
          <a:p>
            <a:r>
              <a:rPr lang="en-US" dirty="0"/>
              <a:t>The Venn diagram</a:t>
            </a:r>
            <a:r>
              <a:rPr lang="en-US" baseline="0" dirty="0"/>
              <a:t> illustrates how there are major stakeholder groups, but they can overlap.  Each requires specific considerations and strategies.</a:t>
            </a:r>
          </a:p>
          <a:p>
            <a:endParaRPr lang="en-US" baseline="0" dirty="0"/>
          </a:p>
          <a:p>
            <a:r>
              <a:rPr lang="en-US" i="1" baseline="0" dirty="0"/>
              <a:t>Stakeholders are covered further in other chapters/slides, especially section 3.8 (pages 102-105) and 5.7 (pages 171-172).</a:t>
            </a:r>
            <a:endParaRPr lang="en-US" i="1"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99768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5" name="Google Shape;245;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53" name="Google Shape;253;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None/>
            </a:pPr>
            <a:r>
              <a:rPr lang="en-US" sz="800"/>
              <a:t>After an individual’s leadership style had been assessed through the LPC, the leader was matched with the situation. Fiedler’s research uncovered three contingency dimensions that defined the key situational factors in leader effectiveness as: </a:t>
            </a:r>
            <a:endParaRPr/>
          </a:p>
          <a:p>
            <a:pPr marL="0" lvl="0" indent="-50800" algn="l" rtl="0">
              <a:lnSpc>
                <a:spcPct val="80000"/>
              </a:lnSpc>
              <a:spcBef>
                <a:spcPts val="0"/>
              </a:spcBef>
              <a:spcAft>
                <a:spcPts val="0"/>
              </a:spcAft>
              <a:buClr>
                <a:schemeClr val="dk1"/>
              </a:buClr>
              <a:buSzPts val="800"/>
              <a:buFont typeface="Calibri"/>
              <a:buAutoNum type="arabicPeriod"/>
            </a:pPr>
            <a:r>
              <a:rPr lang="en-US" sz="800" b="1"/>
              <a:t>Leader-member relations</a:t>
            </a:r>
            <a:r>
              <a:rPr lang="en-US" sz="800"/>
              <a:t>: The degree of confidence, trust, and respect employees had for their leader; rated as either good or poor;</a:t>
            </a:r>
            <a:endParaRPr/>
          </a:p>
          <a:p>
            <a:pPr marL="0" lvl="0" indent="-50800" algn="l" rtl="0">
              <a:lnSpc>
                <a:spcPct val="80000"/>
              </a:lnSpc>
              <a:spcBef>
                <a:spcPts val="0"/>
              </a:spcBef>
              <a:spcAft>
                <a:spcPts val="0"/>
              </a:spcAft>
              <a:buClr>
                <a:schemeClr val="dk1"/>
              </a:buClr>
              <a:buSzPts val="800"/>
              <a:buFont typeface="Calibri"/>
              <a:buAutoNum type="arabicPeriod"/>
            </a:pPr>
            <a:r>
              <a:rPr lang="en-US" sz="800" b="1"/>
              <a:t>Task structure</a:t>
            </a:r>
            <a:r>
              <a:rPr lang="en-US" sz="800"/>
              <a:t>: The degree to which job assignments were formalized and structured; rated as either high or low; and</a:t>
            </a:r>
            <a:endParaRPr/>
          </a:p>
          <a:p>
            <a:pPr marL="0" lvl="0" indent="-50800" algn="l" rtl="0">
              <a:lnSpc>
                <a:spcPct val="80000"/>
              </a:lnSpc>
              <a:spcBef>
                <a:spcPts val="0"/>
              </a:spcBef>
              <a:spcAft>
                <a:spcPts val="0"/>
              </a:spcAft>
              <a:buClr>
                <a:schemeClr val="dk1"/>
              </a:buClr>
              <a:buSzPts val="800"/>
              <a:buFont typeface="Calibri"/>
              <a:buAutoNum type="arabicPeriod"/>
            </a:pPr>
            <a:r>
              <a:rPr lang="en-US" sz="800" b="1"/>
              <a:t>Position power</a:t>
            </a:r>
            <a:r>
              <a:rPr lang="en-US" sz="800"/>
              <a:t>: The degree of influence a leader had over activities such as hiring, firing, discipline, promotions, and salary increases; rated as either strong or weak.</a:t>
            </a:r>
            <a:endParaRPr/>
          </a:p>
          <a:p>
            <a:pPr marL="0" lvl="0" indent="0" algn="l" rtl="0">
              <a:lnSpc>
                <a:spcPct val="80000"/>
              </a:lnSpc>
              <a:spcBef>
                <a:spcPts val="0"/>
              </a:spcBef>
              <a:spcAft>
                <a:spcPts val="0"/>
              </a:spcAft>
              <a:buNone/>
            </a:pPr>
            <a:endParaRPr sz="800"/>
          </a:p>
          <a:p>
            <a:pPr marL="0" lvl="0" indent="0" algn="l" rtl="0">
              <a:lnSpc>
                <a:spcPct val="80000"/>
              </a:lnSpc>
              <a:spcBef>
                <a:spcPts val="0"/>
              </a:spcBef>
              <a:spcAft>
                <a:spcPts val="0"/>
              </a:spcAft>
              <a:buNone/>
            </a:pPr>
            <a:r>
              <a:rPr lang="en-US" sz="800"/>
              <a:t>Each leadership situation was evaluated in terms of these three contingency variables, which, when combined, produced eight possible situations that were either favorable or unfavorable for the leader. (See the bottom of the chart in Exhibit 12-2.) Situations I, II, and III were classified as highly favorable for the leader. Situations IV, V, and VI were moderately favorable for the leader. Situations VII and VIII were described as highly unfavorable for the leader.</a:t>
            </a:r>
            <a:endParaRPr/>
          </a:p>
          <a:p>
            <a:pPr marL="0" lvl="0" indent="0" algn="l" rtl="0">
              <a:lnSpc>
                <a:spcPct val="80000"/>
              </a:lnSpc>
              <a:spcBef>
                <a:spcPts val="0"/>
              </a:spcBef>
              <a:spcAft>
                <a:spcPts val="0"/>
              </a:spcAft>
              <a:buNone/>
            </a:pPr>
            <a:endParaRPr sz="800"/>
          </a:p>
          <a:p>
            <a:pPr marL="0" lvl="0" indent="0" algn="l" rtl="0">
              <a:lnSpc>
                <a:spcPct val="80000"/>
              </a:lnSpc>
              <a:spcBef>
                <a:spcPts val="0"/>
              </a:spcBef>
              <a:spcAft>
                <a:spcPts val="0"/>
              </a:spcAft>
              <a:buNone/>
            </a:pPr>
            <a:r>
              <a:rPr lang="en-US" sz="800"/>
              <a:t>Once Fiedler had described the leader variables and the situational variables, he could define the specific contingencies for leadership effectiveness. To do so, he studied 1,200 groups to compare relationship-oriented versus task-oriented leadership styles in each of the eight situational categories. He concluded that task-oriented leaders performed better in very favorable and in very unfavorable situations. (See the top of Exhibit 12-2 where performance is shown on the vertical axis and situation favorableness is shown on the horizontal axis.) On the other hand, relationship-oriented leaders performed better in moderately favorable situations.</a:t>
            </a:r>
            <a:endParaRPr/>
          </a:p>
          <a:p>
            <a:pPr marL="0" lvl="0" indent="0" algn="l" rtl="0">
              <a:lnSpc>
                <a:spcPct val="80000"/>
              </a:lnSpc>
              <a:spcBef>
                <a:spcPts val="0"/>
              </a:spcBef>
              <a:spcAft>
                <a:spcPts val="0"/>
              </a:spcAft>
              <a:buNone/>
            </a:pPr>
            <a:endParaRPr sz="800"/>
          </a:p>
          <a:p>
            <a:pPr marL="0" lvl="0" indent="0" algn="l" rtl="0">
              <a:lnSpc>
                <a:spcPct val="80000"/>
              </a:lnSpc>
              <a:spcBef>
                <a:spcPts val="0"/>
              </a:spcBef>
              <a:spcAft>
                <a:spcPts val="0"/>
              </a:spcAft>
              <a:buNone/>
            </a:pPr>
            <a:r>
              <a:rPr lang="en-US" sz="800"/>
              <a:t>Research testing the overall validity of Fiedler’s model has shown considerable evidence to support it. However, its major criticisms include:</a:t>
            </a:r>
            <a:endParaRPr/>
          </a:p>
          <a:p>
            <a:pPr marL="0" lvl="0" indent="-50800" algn="l" rtl="0">
              <a:lnSpc>
                <a:spcPct val="80000"/>
              </a:lnSpc>
              <a:spcBef>
                <a:spcPts val="0"/>
              </a:spcBef>
              <a:spcAft>
                <a:spcPts val="0"/>
              </a:spcAft>
              <a:buClr>
                <a:schemeClr val="dk1"/>
              </a:buClr>
              <a:buSzPts val="800"/>
              <a:buFont typeface="Times"/>
              <a:buChar char="•"/>
            </a:pPr>
            <a:r>
              <a:rPr lang="en-US" sz="800"/>
              <a:t>It’s unrealistic to assume that a person can’t change his or her leadership style to fit the situation;</a:t>
            </a:r>
            <a:endParaRPr/>
          </a:p>
          <a:p>
            <a:pPr marL="0" lvl="0" indent="-50800" algn="l" rtl="0">
              <a:lnSpc>
                <a:spcPct val="80000"/>
              </a:lnSpc>
              <a:spcBef>
                <a:spcPts val="0"/>
              </a:spcBef>
              <a:spcAft>
                <a:spcPts val="0"/>
              </a:spcAft>
              <a:buClr>
                <a:schemeClr val="dk1"/>
              </a:buClr>
              <a:buSzPts val="800"/>
              <a:buFont typeface="Times"/>
              <a:buChar char="•"/>
            </a:pPr>
            <a:r>
              <a:rPr lang="en-US" sz="800"/>
              <a:t>The LPC wasn’t very practical; and</a:t>
            </a:r>
            <a:endParaRPr/>
          </a:p>
          <a:p>
            <a:pPr marL="0" lvl="0" indent="-50800" algn="l" rtl="0">
              <a:lnSpc>
                <a:spcPct val="80000"/>
              </a:lnSpc>
              <a:spcBef>
                <a:spcPts val="0"/>
              </a:spcBef>
              <a:spcAft>
                <a:spcPts val="0"/>
              </a:spcAft>
              <a:buClr>
                <a:schemeClr val="dk1"/>
              </a:buClr>
              <a:buSzPts val="800"/>
              <a:buFont typeface="Times"/>
              <a:buChar char="•"/>
            </a:pPr>
            <a:r>
              <a:rPr lang="en-US" sz="800"/>
              <a:t>The situation variables were difficult to assess.</a:t>
            </a:r>
            <a:endParaRPr/>
          </a:p>
          <a:p>
            <a:pPr marL="0" lvl="0" indent="0" algn="l" rtl="0">
              <a:lnSpc>
                <a:spcPct val="80000"/>
              </a:lnSpc>
              <a:spcBef>
                <a:spcPts val="0"/>
              </a:spcBef>
              <a:spcAft>
                <a:spcPts val="0"/>
              </a:spcAft>
              <a:buClr>
                <a:schemeClr val="dk1"/>
              </a:buClr>
              <a:buSzPts val="800"/>
              <a:buFont typeface="Times"/>
              <a:buNone/>
            </a:pPr>
            <a:endParaRPr sz="800"/>
          </a:p>
          <a:p>
            <a:pPr marL="0" lvl="0" indent="0" algn="l" rtl="0">
              <a:lnSpc>
                <a:spcPct val="80000"/>
              </a:lnSpc>
              <a:spcBef>
                <a:spcPts val="0"/>
              </a:spcBef>
              <a:spcAft>
                <a:spcPts val="0"/>
              </a:spcAft>
              <a:buClr>
                <a:schemeClr val="dk1"/>
              </a:buClr>
              <a:buSzPts val="800"/>
              <a:buFont typeface="Times"/>
              <a:buNone/>
            </a:pPr>
            <a:r>
              <a:rPr lang="en-US" sz="800"/>
              <a:t>Despite its shortcomings, the Fiedler model showed that effective leadership style needed to reflect situational factors.</a:t>
            </a:r>
            <a:endParaRPr/>
          </a:p>
        </p:txBody>
      </p:sp>
      <p:sp>
        <p:nvSpPr>
          <p:cNvPr id="254" name="Google Shape;254;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37</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95" name="Google Shape;295;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None/>
            </a:pPr>
            <a:r>
              <a:rPr lang="en-US" sz="800" b="1"/>
              <a:t>The Situational Leadership Theory (SLT) </a:t>
            </a:r>
            <a:r>
              <a:rPr lang="en-US" sz="800"/>
              <a:t>is a contingency theory that focuses on followers’ readiness. It was developed by Paul Hersey and Ken Blanchard and enjoys a strong following among management development specialists. </a:t>
            </a:r>
            <a:endParaRPr/>
          </a:p>
          <a:p>
            <a:pPr marL="0" lvl="0" indent="0" algn="l" rtl="0">
              <a:lnSpc>
                <a:spcPct val="80000"/>
              </a:lnSpc>
              <a:spcBef>
                <a:spcPts val="0"/>
              </a:spcBef>
              <a:spcAft>
                <a:spcPts val="0"/>
              </a:spcAft>
              <a:buNone/>
            </a:pPr>
            <a:endParaRPr sz="800"/>
          </a:p>
          <a:p>
            <a:pPr marL="0" lvl="0" indent="0" algn="l" rtl="0">
              <a:lnSpc>
                <a:spcPct val="80000"/>
              </a:lnSpc>
              <a:spcBef>
                <a:spcPts val="0"/>
              </a:spcBef>
              <a:spcAft>
                <a:spcPts val="0"/>
              </a:spcAft>
              <a:buNone/>
            </a:pPr>
            <a:r>
              <a:rPr lang="en-US" sz="800"/>
              <a:t>Let’s stop here to clarify two points: (1) why a leadership theory focuses on the followers, and (2) what is meant by the term </a:t>
            </a:r>
            <a:r>
              <a:rPr lang="en-US" sz="800" i="1"/>
              <a:t>readiness. </a:t>
            </a:r>
            <a:r>
              <a:rPr lang="en-US" sz="800"/>
              <a:t>The emphasis on the </a:t>
            </a:r>
            <a:r>
              <a:rPr lang="en-US" sz="800" i="1"/>
              <a:t>followers</a:t>
            </a:r>
            <a:r>
              <a:rPr lang="en-US" sz="800"/>
              <a:t> reflects the reality that it </a:t>
            </a:r>
            <a:r>
              <a:rPr lang="en-US" sz="800" i="1"/>
              <a:t>is </a:t>
            </a:r>
            <a:r>
              <a:rPr lang="en-US" sz="800"/>
              <a:t>the followers who accept or reject the leader, regardless of what the leader does, so the group’s effectiveness depends on the actions of the followers. </a:t>
            </a:r>
            <a:r>
              <a:rPr lang="en-US" sz="800" b="1"/>
              <a:t>Readiness</a:t>
            </a:r>
            <a:r>
              <a:rPr lang="en-US" sz="800"/>
              <a:t>, as defined by Hersey and Blanchard, refers to the extent to which people have the ability and willingness to accomplish a specific task.</a:t>
            </a:r>
            <a:endParaRPr/>
          </a:p>
          <a:p>
            <a:pPr marL="0" lvl="0" indent="0" algn="l" rtl="0">
              <a:lnSpc>
                <a:spcPct val="80000"/>
              </a:lnSpc>
              <a:spcBef>
                <a:spcPts val="0"/>
              </a:spcBef>
              <a:spcAft>
                <a:spcPts val="0"/>
              </a:spcAft>
              <a:buNone/>
            </a:pPr>
            <a:endParaRPr sz="800"/>
          </a:p>
          <a:p>
            <a:pPr marL="0" lvl="0" indent="0" algn="l" rtl="0">
              <a:lnSpc>
                <a:spcPct val="80000"/>
              </a:lnSpc>
              <a:spcBef>
                <a:spcPts val="0"/>
              </a:spcBef>
              <a:spcAft>
                <a:spcPts val="0"/>
              </a:spcAft>
              <a:buNone/>
            </a:pPr>
            <a:r>
              <a:rPr lang="en-US" sz="800"/>
              <a:t>SLT uses the same two leadership dimensions that Fiedler identified</a:t>
            </a:r>
            <a:r>
              <a:rPr lang="en-US" sz="200"/>
              <a:t>—</a:t>
            </a:r>
            <a:r>
              <a:rPr lang="en-US" sz="800"/>
              <a:t>task and relationship behaviors</a:t>
            </a:r>
            <a:r>
              <a:rPr lang="en-US" sz="200"/>
              <a:t>—</a:t>
            </a:r>
            <a:r>
              <a:rPr lang="en-US" sz="800"/>
              <a:t>but takes it a step further by considering each as either high or low and then combining them into four specific leadership styles.</a:t>
            </a:r>
            <a:endParaRPr/>
          </a:p>
          <a:p>
            <a:pPr marL="0" lvl="0" indent="0" algn="l" rtl="0">
              <a:lnSpc>
                <a:spcPct val="80000"/>
              </a:lnSpc>
              <a:spcBef>
                <a:spcPts val="0"/>
              </a:spcBef>
              <a:spcAft>
                <a:spcPts val="0"/>
              </a:spcAft>
              <a:buNone/>
            </a:pPr>
            <a:endParaRPr sz="800"/>
          </a:p>
          <a:p>
            <a:pPr marL="0" lvl="0" indent="0" algn="l" rtl="0">
              <a:lnSpc>
                <a:spcPct val="80000"/>
              </a:lnSpc>
              <a:spcBef>
                <a:spcPts val="0"/>
              </a:spcBef>
              <a:spcAft>
                <a:spcPts val="0"/>
              </a:spcAft>
              <a:buClr>
                <a:schemeClr val="dk1"/>
              </a:buClr>
              <a:buSzPts val="800"/>
              <a:buFont typeface="Calibri"/>
              <a:buNone/>
            </a:pPr>
            <a:endParaRPr sz="800"/>
          </a:p>
          <a:p>
            <a:pPr marL="0" lvl="0" indent="0" algn="l" rtl="0">
              <a:lnSpc>
                <a:spcPct val="80000"/>
              </a:lnSpc>
              <a:spcBef>
                <a:spcPts val="0"/>
              </a:spcBef>
              <a:spcAft>
                <a:spcPts val="0"/>
              </a:spcAft>
              <a:buClr>
                <a:schemeClr val="dk1"/>
              </a:buClr>
              <a:buSzPts val="800"/>
              <a:buFont typeface="Calibri"/>
              <a:buNone/>
            </a:pPr>
            <a:endParaRPr sz="800"/>
          </a:p>
          <a:p>
            <a:pPr marL="0" lvl="0" indent="0" algn="l" rtl="0">
              <a:lnSpc>
                <a:spcPct val="80000"/>
              </a:lnSpc>
              <a:spcBef>
                <a:spcPts val="0"/>
              </a:spcBef>
              <a:spcAft>
                <a:spcPts val="0"/>
              </a:spcAft>
              <a:buClr>
                <a:schemeClr val="dk1"/>
              </a:buClr>
              <a:buSzPts val="800"/>
              <a:buFont typeface="Calibri"/>
              <a:buNone/>
            </a:pPr>
            <a:endParaRPr sz="800"/>
          </a:p>
        </p:txBody>
      </p:sp>
      <p:sp>
        <p:nvSpPr>
          <p:cNvPr id="296" name="Google Shape;296;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38</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37" name="Google Shape;337;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800"/>
              <a:t>In 1973, Victor Vroom and Phillip Yetton developed a </a:t>
            </a:r>
            <a:r>
              <a:rPr lang="en-US" sz="800" b="1"/>
              <a:t>leader-participation model </a:t>
            </a:r>
            <a:r>
              <a:rPr lang="en-US" sz="800"/>
              <a:t>that related leadership behavior and participation to decision making.</a:t>
            </a:r>
            <a:r>
              <a:rPr lang="en-US" sz="300"/>
              <a:t> </a:t>
            </a:r>
            <a:r>
              <a:rPr lang="en-US" sz="800"/>
              <a:t>Recognizing that task structures have varying demands for routine and nonroutine activities, these researchers argued that leader behavior must adjust to reflect the task structure. </a:t>
            </a:r>
            <a:endParaRPr/>
          </a:p>
          <a:p>
            <a:pPr marL="0" lvl="0" indent="0" algn="l" rtl="0">
              <a:spcBef>
                <a:spcPts val="0"/>
              </a:spcBef>
              <a:spcAft>
                <a:spcPts val="0"/>
              </a:spcAft>
              <a:buNone/>
            </a:pPr>
            <a:endParaRPr sz="800"/>
          </a:p>
          <a:p>
            <a:pPr marL="0" lvl="0" indent="0" algn="l" rtl="0">
              <a:spcBef>
                <a:spcPts val="0"/>
              </a:spcBef>
              <a:spcAft>
                <a:spcPts val="0"/>
              </a:spcAft>
              <a:buNone/>
            </a:pPr>
            <a:r>
              <a:rPr lang="en-US" sz="800"/>
              <a:t>Vroom and Yetton’s model was normative; that is, it provided a sequential set of rules to be followed in determining the form and amount of participation in decision making in different types of situations. The model was a decision tree incorporating seven contingencies (the relevance of which could be identified by making yes or no choices) and five alternative leadership styles. More recent work by Vroom and Arthur Jago has expanded the contingency variables to twelve, as listed in Exhibit 12-3.</a:t>
            </a:r>
            <a:endParaRPr/>
          </a:p>
          <a:p>
            <a:pPr marL="0" lvl="0" indent="0" algn="l" rtl="0">
              <a:spcBef>
                <a:spcPts val="0"/>
              </a:spcBef>
              <a:spcAft>
                <a:spcPts val="0"/>
              </a:spcAft>
              <a:buNone/>
            </a:pPr>
            <a:endParaRPr sz="800"/>
          </a:p>
          <a:p>
            <a:pPr marL="0" lvl="0" indent="0" algn="l" rtl="0">
              <a:spcBef>
                <a:spcPts val="0"/>
              </a:spcBef>
              <a:spcAft>
                <a:spcPts val="0"/>
              </a:spcAft>
              <a:buNone/>
            </a:pPr>
            <a:r>
              <a:rPr lang="en-US" sz="800"/>
              <a:t>The original leader-participation model </a:t>
            </a:r>
            <a:r>
              <a:rPr lang="en-US" sz="300"/>
              <a:t>provided some solid, empirically supported insights into key contingency variables related to leadership effectiveness. It </a:t>
            </a:r>
            <a:r>
              <a:rPr lang="en-US" sz="800"/>
              <a:t>confirmed that leadership research should be directed at the situation rather than at the person</a:t>
            </a:r>
            <a:r>
              <a:rPr lang="en-US" sz="100"/>
              <a:t>—</a:t>
            </a:r>
            <a:r>
              <a:rPr lang="en-US" sz="800"/>
              <a:t>that is, it should talk about autocratic and participative situations rather than autocratic and participative leaders.</a:t>
            </a:r>
            <a:endParaRPr/>
          </a:p>
        </p:txBody>
      </p:sp>
      <p:sp>
        <p:nvSpPr>
          <p:cNvPr id="338" name="Google Shape;338;p2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39</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67" name="Google Shape;367;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None/>
            </a:pPr>
            <a:r>
              <a:rPr lang="en-US" sz="1000"/>
              <a:t>In contrast to Fiedler’s view that a leader couldn’t change his or her behavior, House assumed that leaders are flexible and can display any or all of these leadership styles depending on the situation.</a:t>
            </a:r>
            <a:endParaRPr/>
          </a:p>
          <a:p>
            <a:pPr marL="0" lvl="0" indent="0" algn="l" rtl="0">
              <a:lnSpc>
                <a:spcPct val="90000"/>
              </a:lnSpc>
              <a:spcBef>
                <a:spcPts val="0"/>
              </a:spcBef>
              <a:spcAft>
                <a:spcPts val="0"/>
              </a:spcAft>
              <a:buNone/>
            </a:pPr>
            <a:endParaRPr sz="1000"/>
          </a:p>
          <a:p>
            <a:pPr marL="0" lvl="0" indent="0" algn="l" rtl="0">
              <a:lnSpc>
                <a:spcPct val="90000"/>
              </a:lnSpc>
              <a:spcBef>
                <a:spcPts val="0"/>
              </a:spcBef>
              <a:spcAft>
                <a:spcPts val="0"/>
              </a:spcAft>
              <a:buNone/>
            </a:pPr>
            <a:r>
              <a:rPr lang="en-US" sz="1000"/>
              <a:t>As Exhibit 12-4 illustrates, </a:t>
            </a:r>
            <a:r>
              <a:rPr lang="en-US" sz="1000" b="1"/>
              <a:t>path-goal theory </a:t>
            </a:r>
            <a:r>
              <a:rPr lang="en-US" sz="1000"/>
              <a:t>proposes two situational (or contingency) variables that moderate the leadership behavior-outcome relationship: </a:t>
            </a:r>
            <a:endParaRPr/>
          </a:p>
          <a:p>
            <a:pPr marL="0" lvl="0" indent="-63500" algn="l" rtl="0">
              <a:lnSpc>
                <a:spcPct val="90000"/>
              </a:lnSpc>
              <a:spcBef>
                <a:spcPts val="0"/>
              </a:spcBef>
              <a:spcAft>
                <a:spcPts val="0"/>
              </a:spcAft>
              <a:buClr>
                <a:schemeClr val="dk1"/>
              </a:buClr>
              <a:buSzPts val="1000"/>
              <a:buFont typeface="Calibri"/>
              <a:buAutoNum type="arabicPeriod"/>
            </a:pPr>
            <a:r>
              <a:rPr lang="en-US" sz="1000"/>
              <a:t>Those in the </a:t>
            </a:r>
            <a:r>
              <a:rPr lang="en-US" sz="1000" b="1"/>
              <a:t>environment </a:t>
            </a:r>
            <a:r>
              <a:rPr lang="en-US" sz="1000"/>
              <a:t>that are outside the control of the follower (such as task structure, formal authority system, and the work group); and </a:t>
            </a:r>
            <a:endParaRPr/>
          </a:p>
          <a:p>
            <a:pPr marL="0" lvl="0" indent="-63500" algn="l" rtl="0">
              <a:lnSpc>
                <a:spcPct val="90000"/>
              </a:lnSpc>
              <a:spcBef>
                <a:spcPts val="0"/>
              </a:spcBef>
              <a:spcAft>
                <a:spcPts val="0"/>
              </a:spcAft>
              <a:buClr>
                <a:schemeClr val="dk1"/>
              </a:buClr>
              <a:buSzPts val="1000"/>
              <a:buFont typeface="Calibri"/>
              <a:buAutoNum type="arabicPeriod"/>
            </a:pPr>
            <a:r>
              <a:rPr lang="en-US" sz="1000"/>
              <a:t>Those that are part of the </a:t>
            </a:r>
            <a:r>
              <a:rPr lang="en-US" sz="1000" b="1"/>
              <a:t>personal characteristics of the follower</a:t>
            </a:r>
            <a:r>
              <a:rPr lang="en-US" sz="1000"/>
              <a:t> (which include locus of control, experience, and perceived ability). </a:t>
            </a:r>
            <a:endParaRPr/>
          </a:p>
          <a:p>
            <a:pPr marL="0" lvl="0" indent="0" algn="l" rtl="0">
              <a:lnSpc>
                <a:spcPct val="90000"/>
              </a:lnSpc>
              <a:spcBef>
                <a:spcPts val="0"/>
              </a:spcBef>
              <a:spcAft>
                <a:spcPts val="0"/>
              </a:spcAft>
              <a:buClr>
                <a:schemeClr val="dk1"/>
              </a:buClr>
              <a:buSzPts val="1000"/>
              <a:buFont typeface="Calibri"/>
              <a:buNone/>
            </a:pPr>
            <a:endParaRPr sz="1000"/>
          </a:p>
          <a:p>
            <a:pPr marL="0" lvl="0" indent="0" algn="l" rtl="0">
              <a:lnSpc>
                <a:spcPct val="90000"/>
              </a:lnSpc>
              <a:spcBef>
                <a:spcPts val="0"/>
              </a:spcBef>
              <a:spcAft>
                <a:spcPts val="0"/>
              </a:spcAft>
              <a:buClr>
                <a:schemeClr val="dk1"/>
              </a:buClr>
              <a:buSzPts val="1000"/>
              <a:buFont typeface="Calibri"/>
              <a:buNone/>
            </a:pPr>
            <a:r>
              <a:rPr lang="en-US" sz="1000"/>
              <a:t>Environmental factors determine the type of leadership behavior required to maximize subordinate outcomes. Personal characteristics of the follower determine how to interpret the environment and leadership behavior. For example, some predictions from path-goal theory are that:</a:t>
            </a:r>
            <a:endParaRPr/>
          </a:p>
          <a:p>
            <a:pPr marL="449263" lvl="1" indent="-228599" algn="l" rtl="0">
              <a:lnSpc>
                <a:spcPct val="90000"/>
              </a:lnSpc>
              <a:spcBef>
                <a:spcPts val="0"/>
              </a:spcBef>
              <a:spcAft>
                <a:spcPts val="0"/>
              </a:spcAft>
              <a:buClr>
                <a:schemeClr val="dk1"/>
              </a:buClr>
              <a:buSzPts val="1000"/>
              <a:buFont typeface="Calibri"/>
              <a:buChar char="•"/>
            </a:pPr>
            <a:r>
              <a:rPr lang="en-US" sz="1000"/>
              <a:t>Directive leadership leads to greater satisfaction when tasks are ambiguous or stressful and followers aren’t sure what to do.</a:t>
            </a:r>
            <a:endParaRPr/>
          </a:p>
          <a:p>
            <a:pPr marL="449263" lvl="1" indent="-228599" algn="l" rtl="0">
              <a:lnSpc>
                <a:spcPct val="90000"/>
              </a:lnSpc>
              <a:spcBef>
                <a:spcPts val="0"/>
              </a:spcBef>
              <a:spcAft>
                <a:spcPts val="0"/>
              </a:spcAft>
              <a:buClr>
                <a:schemeClr val="dk1"/>
              </a:buClr>
              <a:buSzPts val="1000"/>
              <a:buFont typeface="Calibri"/>
              <a:buChar char="•"/>
            </a:pPr>
            <a:r>
              <a:rPr lang="en-US" sz="1000"/>
              <a:t>Supportive leadership results in high employee performance and satisfaction when subordinates are performing structured tasks; and </a:t>
            </a:r>
            <a:endParaRPr/>
          </a:p>
          <a:p>
            <a:pPr marL="449263" lvl="1" indent="-228599" algn="l" rtl="0">
              <a:lnSpc>
                <a:spcPct val="90000"/>
              </a:lnSpc>
              <a:spcBef>
                <a:spcPts val="0"/>
              </a:spcBef>
              <a:spcAft>
                <a:spcPts val="0"/>
              </a:spcAft>
              <a:buClr>
                <a:schemeClr val="dk1"/>
              </a:buClr>
              <a:buSzPts val="1000"/>
              <a:buFont typeface="Calibri"/>
              <a:buChar char="•"/>
            </a:pPr>
            <a:r>
              <a:rPr lang="en-US" sz="1000"/>
              <a:t>Subordinates with an internal locus of control will be more satisfied with a participative style of leadership.</a:t>
            </a:r>
            <a:endParaRPr/>
          </a:p>
          <a:p>
            <a:pPr marL="0" lvl="0" indent="0" algn="l" rtl="0">
              <a:lnSpc>
                <a:spcPct val="90000"/>
              </a:lnSpc>
              <a:spcBef>
                <a:spcPts val="0"/>
              </a:spcBef>
              <a:spcAft>
                <a:spcPts val="0"/>
              </a:spcAft>
              <a:buNone/>
            </a:pPr>
            <a:r>
              <a:rPr lang="en-US" sz="1000"/>
              <a:t> </a:t>
            </a:r>
            <a:endParaRPr/>
          </a:p>
          <a:p>
            <a:pPr marL="0" lvl="0" indent="0" algn="l" rtl="0">
              <a:lnSpc>
                <a:spcPct val="90000"/>
              </a:lnSpc>
              <a:spcBef>
                <a:spcPts val="0"/>
              </a:spcBef>
              <a:spcAft>
                <a:spcPts val="0"/>
              </a:spcAft>
              <a:buNone/>
            </a:pPr>
            <a:r>
              <a:rPr lang="en-US" sz="1000"/>
              <a:t>Research findings on the path-goal model have been mixed due to the number of variables to examine. However, evidence does show that an employee’s performance and satisfaction are likely to be positively influenced when the leader chooses a leadership style that compensates for shortcomings in either the employee or the work setting. </a:t>
            </a:r>
            <a:endParaRPr/>
          </a:p>
          <a:p>
            <a:pPr marL="0" lvl="0" indent="0" algn="l" rtl="0">
              <a:lnSpc>
                <a:spcPct val="90000"/>
              </a:lnSpc>
              <a:spcBef>
                <a:spcPts val="0"/>
              </a:spcBef>
              <a:spcAft>
                <a:spcPts val="0"/>
              </a:spcAft>
              <a:buNone/>
            </a:pPr>
            <a:endParaRPr sz="1000"/>
          </a:p>
        </p:txBody>
      </p:sp>
      <p:sp>
        <p:nvSpPr>
          <p:cNvPr id="368" name="Google Shape;368;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40</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01" name="Google Shape;401;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000"/>
              <a:t>Many early leadership theories viewed leaders as </a:t>
            </a:r>
            <a:r>
              <a:rPr lang="en-US" sz="1000" b="1"/>
              <a:t>transactional figures</a:t>
            </a:r>
            <a:r>
              <a:rPr lang="en-US" sz="1000"/>
              <a:t> who lead primarily by using social exchanges (or transactions) and guide or motivate followers to work toward established goals by exchanging rewards for their productivity.</a:t>
            </a:r>
            <a:endParaRPr/>
          </a:p>
          <a:p>
            <a:pPr marL="0" lvl="0" indent="0" algn="l" rtl="0">
              <a:spcBef>
                <a:spcPts val="0"/>
              </a:spcBef>
              <a:spcAft>
                <a:spcPts val="0"/>
              </a:spcAft>
              <a:buNone/>
            </a:pPr>
            <a:endParaRPr sz="1000"/>
          </a:p>
          <a:p>
            <a:pPr marL="0" lvl="0" indent="0" algn="l" rtl="0">
              <a:spcBef>
                <a:spcPts val="0"/>
              </a:spcBef>
              <a:spcAft>
                <a:spcPts val="0"/>
              </a:spcAft>
              <a:buNone/>
            </a:pPr>
            <a:r>
              <a:rPr lang="en-US" sz="1000"/>
              <a:t>But another type of leader—a </a:t>
            </a:r>
            <a:r>
              <a:rPr lang="en-US" sz="1000" b="1"/>
              <a:t>transformational leader</a:t>
            </a:r>
            <a:r>
              <a:rPr lang="en-US" sz="1000"/>
              <a:t>—stimulates and inspires (transforms) followers to achieve extraordinary outcomes. Transformational leadership produces levels of employee effort and performance that go beyond what would occur with a transactional approach and instills in followers the ability to question established views, including those held by the leader.</a:t>
            </a:r>
            <a:endParaRPr/>
          </a:p>
          <a:p>
            <a:pPr marL="0" lvl="0" indent="0" algn="l" rtl="0">
              <a:spcBef>
                <a:spcPts val="0"/>
              </a:spcBef>
              <a:spcAft>
                <a:spcPts val="0"/>
              </a:spcAft>
              <a:buNone/>
            </a:pPr>
            <a:endParaRPr sz="1000"/>
          </a:p>
          <a:p>
            <a:pPr marL="0" lvl="0" indent="0" algn="l" rtl="0">
              <a:spcBef>
                <a:spcPts val="0"/>
              </a:spcBef>
              <a:spcAft>
                <a:spcPts val="0"/>
              </a:spcAft>
              <a:buNone/>
            </a:pPr>
            <a:r>
              <a:rPr lang="en-US" sz="1000"/>
              <a:t>There is a great deal of evidence that shows transformational leadership is superior to transactional leadership. Studies that looked at managers in different settings found that transformational leaders were evaluated as more effective, higher performers, and more promotable than their transactional counterparts, and also more interpersonally sensitive. Additionally, transformational leadership is strongly correlated with lower turnover rates and higher levels of productivity, work engagement, employee satisfaction, creativity, goal attainment, and follower well-being.</a:t>
            </a:r>
            <a:endParaRPr/>
          </a:p>
        </p:txBody>
      </p:sp>
      <p:sp>
        <p:nvSpPr>
          <p:cNvPr id="402" name="Google Shape;402;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41</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6"/>
        <p:cNvGrpSpPr/>
        <p:nvPr/>
      </p:nvGrpSpPr>
      <p:grpSpPr>
        <a:xfrm>
          <a:off x="0" y="0"/>
          <a:ext cx="0" cy="0"/>
          <a:chOff x="0" y="0"/>
          <a:chExt cx="0" cy="0"/>
        </a:xfrm>
      </p:grpSpPr>
      <p:sp>
        <p:nvSpPr>
          <p:cNvPr id="437" name="Google Shape;437;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8" name="Google Shape;438;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i="1"/>
              <a:t>Corresponds to section 1.3, pages 5-7 of the Project Team Leadership and Communication book.</a:t>
            </a:r>
            <a:endParaRPr i="1"/>
          </a:p>
          <a:p>
            <a:pPr marL="0" lvl="0" indent="0" algn="l" rtl="0">
              <a:spcBef>
                <a:spcPts val="0"/>
              </a:spcBef>
              <a:spcAft>
                <a:spcPts val="0"/>
              </a:spcAft>
              <a:buNone/>
            </a:pPr>
            <a:endParaRPr/>
          </a:p>
          <a:p>
            <a:pPr marL="0" marR="0" lvl="0" indent="0" algn="l" rtl="0">
              <a:lnSpc>
                <a:spcPct val="100000"/>
              </a:lnSpc>
              <a:spcBef>
                <a:spcPts val="0"/>
              </a:spcBef>
              <a:spcAft>
                <a:spcPts val="0"/>
              </a:spcAft>
              <a:buClr>
                <a:schemeClr val="dk1"/>
              </a:buClr>
              <a:buSzPts val="1200"/>
              <a:buFont typeface="Calibri"/>
              <a:buNone/>
            </a:pPr>
            <a:r>
              <a:rPr lang="en-US"/>
              <a:t>The next slide is the types of influence</a:t>
            </a:r>
            <a:endParaRPr/>
          </a:p>
        </p:txBody>
      </p:sp>
      <p:sp>
        <p:nvSpPr>
          <p:cNvPr id="439" name="Google Shape;439;p3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42</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4"/>
        <p:cNvGrpSpPr/>
        <p:nvPr/>
      </p:nvGrpSpPr>
      <p:grpSpPr>
        <a:xfrm>
          <a:off x="0" y="0"/>
          <a:ext cx="0" cy="0"/>
          <a:chOff x="0" y="0"/>
          <a:chExt cx="0" cy="0"/>
        </a:xfrm>
      </p:grpSpPr>
      <p:sp>
        <p:nvSpPr>
          <p:cNvPr id="565" name="Google Shape;565;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66" name="Google Shape;56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000"/>
              <a:t>Some recent studies indicate that emotional intelligence (EI)—more than IQ, expertise, or any other single factor—is the best predictor of who will emerge as a leader. While technical skills are necessary, they are not sufficient for leadership. Possession of the five components of emotional intelligence—self-awareness, self-management, self-motivation, empathy, and social skills—allows an individual to become a star performer. </a:t>
            </a:r>
            <a:endParaRPr/>
          </a:p>
          <a:p>
            <a:pPr marL="0" lvl="0" indent="0" algn="l" rtl="0">
              <a:spcBef>
                <a:spcPts val="0"/>
              </a:spcBef>
              <a:spcAft>
                <a:spcPts val="0"/>
              </a:spcAft>
              <a:buNone/>
            </a:pPr>
            <a:endParaRPr sz="1000"/>
          </a:p>
          <a:p>
            <a:pPr marL="0" lvl="0" indent="0" algn="l" rtl="0">
              <a:spcBef>
                <a:spcPts val="0"/>
              </a:spcBef>
              <a:spcAft>
                <a:spcPts val="0"/>
              </a:spcAft>
              <a:buNone/>
            </a:pPr>
            <a:r>
              <a:rPr lang="en-US" sz="1000"/>
              <a:t>EI has been shown to be positively related to job performance at all levels, but it appears to be especially relevant in jobs that demand a high degree of social interaction</a:t>
            </a:r>
            <a:r>
              <a:rPr lang="en-US" sz="300"/>
              <a:t>—</a:t>
            </a:r>
            <a:r>
              <a:rPr lang="en-US" sz="1000"/>
              <a:t>which is what leadership is all about. Most research concludes that EI is an essential element in leadership effectiveness and that it could be added to the list of traits associated with leadership that were described at the beginning of this chapter.</a:t>
            </a:r>
            <a:endParaRPr/>
          </a:p>
          <a:p>
            <a:pPr marL="0" lvl="0" indent="0" algn="l" rtl="0">
              <a:spcBef>
                <a:spcPts val="0"/>
              </a:spcBef>
              <a:spcAft>
                <a:spcPts val="0"/>
              </a:spcAft>
              <a:buNone/>
            </a:pPr>
            <a:endParaRPr sz="1000"/>
          </a:p>
        </p:txBody>
      </p:sp>
      <p:sp>
        <p:nvSpPr>
          <p:cNvPr id="567" name="Google Shape;567;p5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43</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8" name="Google Shape;138;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139" name="Google Shape;139;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45</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5" name="Google Shape;195;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196" name="Google Shape;196;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46</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0" name="Google Shape;220;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221" name="Google Shape;221;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47</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3"/>
        <p:cNvGrpSpPr/>
        <p:nvPr/>
      </p:nvGrpSpPr>
      <p:grpSpPr>
        <a:xfrm>
          <a:off x="0" y="0"/>
          <a:ext cx="0" cy="0"/>
          <a:chOff x="0" y="0"/>
          <a:chExt cx="0" cy="0"/>
        </a:xfrm>
      </p:grpSpPr>
      <p:sp>
        <p:nvSpPr>
          <p:cNvPr id="564" name="Google Shape;564;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5" name="Google Shape;565;p4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6" name="Google Shape;566;p4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48</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9" name="Google Shape;269;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70" name="Google Shape;270;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49</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9" name="Google Shape;319;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320" name="Google Shape;320;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50</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2" name="Google Shape;332;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333" name="Google Shape;333;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51</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5" name="Google Shape;345;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346" name="Google Shape;346;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52</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7" name="Google Shape;167;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168" name="Google Shape;168;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54</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9" name="Google Shape;269;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270" name="Google Shape;270;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55</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1" name="Google Shape;281;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282" name="Google Shape;282;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56</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2" name="Google Shape;292;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3" name="Google Shape;293;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57</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0" name="Google Shape;370;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1" name="Google Shape;371;p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58</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1" name="Google Shape;381;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171450" lvl="0" indent="-171450" algn="l" rtl="0">
              <a:spcBef>
                <a:spcPts val="0"/>
              </a:spcBef>
              <a:spcAft>
                <a:spcPts val="0"/>
              </a:spcAft>
              <a:buClr>
                <a:schemeClr val="dk1"/>
              </a:buClr>
              <a:buSzPts val="1200"/>
              <a:buFont typeface="Arial"/>
              <a:buChar char="•"/>
            </a:pPr>
            <a:endParaRPr/>
          </a:p>
        </p:txBody>
      </p:sp>
      <p:sp>
        <p:nvSpPr>
          <p:cNvPr id="382" name="Google Shape;382;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59</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2" name="Google Shape;402;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i="1"/>
          </a:p>
        </p:txBody>
      </p:sp>
      <p:sp>
        <p:nvSpPr>
          <p:cNvPr id="403" name="Google Shape;403;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60</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4" name="Google Shape;434;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p:txBody>
      </p:sp>
      <p:sp>
        <p:nvSpPr>
          <p:cNvPr id="435" name="Google Shape;435;p3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61</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6" name="Google Shape;456;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i="1"/>
          </a:p>
          <a:p>
            <a:pPr marL="0" marR="0" lvl="0" indent="0" algn="l" rtl="0">
              <a:lnSpc>
                <a:spcPct val="100000"/>
              </a:lnSpc>
              <a:spcBef>
                <a:spcPts val="0"/>
              </a:spcBef>
              <a:spcAft>
                <a:spcPts val="0"/>
              </a:spcAft>
              <a:buClr>
                <a:schemeClr val="dk1"/>
              </a:buClr>
              <a:buSzPts val="1200"/>
              <a:buFont typeface="Calibri"/>
              <a:buNone/>
            </a:pPr>
            <a:endParaRPr i="1"/>
          </a:p>
        </p:txBody>
      </p:sp>
      <p:sp>
        <p:nvSpPr>
          <p:cNvPr id="457" name="Google Shape;457;p3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62</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9" name="Google Shape;139;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0" name="Google Shape;140;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64</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7" name="Google Shape;157;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8" name="Google Shape;158;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65</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1" name="Google Shape;281;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282" name="Google Shape;282;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66</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0" name="Google Shape;340;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1" name="Google Shape;341;p2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67</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9" name="Google Shape;349;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350" name="Google Shape;350;p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68</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0" name="Google Shape;360;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361" name="Google Shape;361;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69</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1" name="Google Shape;371;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US" i="1"/>
              <a:t>.</a:t>
            </a:r>
            <a:endParaRPr i="1"/>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372" name="Google Shape;372;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70</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0"/>
        <p:cNvGrpSpPr/>
        <p:nvPr/>
      </p:nvGrpSpPr>
      <p:grpSpPr>
        <a:xfrm>
          <a:off x="0" y="0"/>
          <a:ext cx="0" cy="0"/>
          <a:chOff x="0" y="0"/>
          <a:chExt cx="0" cy="0"/>
        </a:xfrm>
      </p:grpSpPr>
      <p:sp>
        <p:nvSpPr>
          <p:cNvPr id="381" name="Google Shape;38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2" name="Google Shape;382;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383" name="Google Shape;383;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71</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1"/>
        <p:cNvGrpSpPr/>
        <p:nvPr/>
      </p:nvGrpSpPr>
      <p:grpSpPr>
        <a:xfrm>
          <a:off x="0" y="0"/>
          <a:ext cx="0" cy="0"/>
          <a:chOff x="0" y="0"/>
          <a:chExt cx="0" cy="0"/>
        </a:xfrm>
      </p:grpSpPr>
      <p:sp>
        <p:nvSpPr>
          <p:cNvPr id="392" name="Google Shape;392;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3" name="Google Shape;393;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394" name="Google Shape;394;p3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72</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4" name="Google Shape;404;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US" i="1"/>
              <a:t>.</a:t>
            </a:r>
            <a:endParaRPr i="1"/>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405" name="Google Shape;405;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73</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1" name="Google Shape;431;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2" name="Google Shape;432;p3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74</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7"/>
        <p:cNvGrpSpPr/>
        <p:nvPr/>
      </p:nvGrpSpPr>
      <p:grpSpPr>
        <a:xfrm>
          <a:off x="0" y="0"/>
          <a:ext cx="0" cy="0"/>
          <a:chOff x="0" y="0"/>
          <a:chExt cx="0" cy="0"/>
        </a:xfrm>
      </p:grpSpPr>
      <p:sp>
        <p:nvSpPr>
          <p:cNvPr id="438" name="Google Shape;438;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9" name="Google Shape;439;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0" name="Google Shape;440;p3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75</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6"/>
        <p:cNvGrpSpPr/>
        <p:nvPr/>
      </p:nvGrpSpPr>
      <p:grpSpPr>
        <a:xfrm>
          <a:off x="0" y="0"/>
          <a:ext cx="0" cy="0"/>
          <a:chOff x="0" y="0"/>
          <a:chExt cx="0" cy="0"/>
        </a:xfrm>
      </p:grpSpPr>
      <p:sp>
        <p:nvSpPr>
          <p:cNvPr id="447" name="Google Shape;447;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8" name="Google Shape;448;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9" name="Google Shape;449;p3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76</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94D9B074-55AD-C346-98BD-31073170BF86}"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78</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60386636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94D9B074-55AD-C346-98BD-31073170BF86}"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79</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60386636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5ABA7418-9841-1C44-ABA1-01585446E599}"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80</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09555068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5ABA7418-9841-1C44-ABA1-01585446E599}"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81</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74761721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EBBB4E4C-810D-C542-8DAB-81E24B90BA68}"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82</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96293908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EBBB4E4C-810D-C542-8DAB-81E24B90BA68}"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83</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33332797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ABAE7FAD-1F33-7146-BB64-87815855676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F7EE1807-BB04-4A43-BE04-EE242DE68CC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1748" name="Slide Number Placeholder 3">
            <a:extLst>
              <a:ext uri="{FF2B5EF4-FFF2-40B4-BE49-F238E27FC236}">
                <a16:creationId xmlns:a16="http://schemas.microsoft.com/office/drawing/2014/main" id="{CE8A302F-3198-3141-BFF0-C2A8A2E1045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24462DF2-E8C4-2241-B4D2-ACD3CD06809B}"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84</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79027543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6F65D922-E330-9D4C-BEF2-1C20340DE0C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B70C12B5-8966-624D-9B50-B0A6C6EB309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3796" name="Slide Number Placeholder 3">
            <a:extLst>
              <a:ext uri="{FF2B5EF4-FFF2-40B4-BE49-F238E27FC236}">
                <a16:creationId xmlns:a16="http://schemas.microsoft.com/office/drawing/2014/main" id="{00E037C7-4FCB-F54B-A400-2D48B3AB626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CECF9827-13E8-2C4E-95A2-F00A5B4EDC59}"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85</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3506680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56347238-DA5D-6445-A6DD-E014BD908C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77601BDE-25B7-7F4D-BC4D-94CE4197A5C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endParaRPr lang="en-US" altLang="en-US" sz="800" dirty="0"/>
          </a:p>
        </p:txBody>
      </p:sp>
      <p:sp>
        <p:nvSpPr>
          <p:cNvPr id="35844" name="Slide Number Placeholder 3">
            <a:extLst>
              <a:ext uri="{FF2B5EF4-FFF2-40B4-BE49-F238E27FC236}">
                <a16:creationId xmlns:a16="http://schemas.microsoft.com/office/drawing/2014/main" id="{B79B3947-7F83-D340-BCFE-D772337D6F2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AA5BE5A2-89D8-8545-B408-E2D50FACD31D}"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86</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09899367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baseline="0" dirty="0"/>
              <a:t>.</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767461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5992278"/>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94D9B074-55AD-C346-98BD-31073170BF86}"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90</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60386636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5ABA7418-9841-1C44-ABA1-01585446E599}"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91</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09555068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5ABA7418-9841-1C44-ABA1-01585446E599}"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92</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580846080"/>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5ABA7418-9841-1C44-ABA1-01585446E599}"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93</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78431264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5ABA7418-9841-1C44-ABA1-01585446E599}"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94</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227436580"/>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EBBB4E4C-810D-C542-8DAB-81E24B90BA68}"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95</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333327978"/>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EBBB4E4C-810D-C542-8DAB-81E24B90BA68}"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96</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95481596"/>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5ABA7418-9841-1C44-ABA1-01585446E599}"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97</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748832354"/>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5ABA7418-9841-1C44-ABA1-01585446E599}"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98</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117810800"/>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5ABA7418-9841-1C44-ABA1-01585446E599}"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99</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592590515"/>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94D9B074-55AD-C346-98BD-31073170BF86}"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100</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186136983"/>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ABAE7FAD-1F33-7146-BB64-87815855676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F7EE1807-BB04-4A43-BE04-EE242DE68CC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1748" name="Slide Number Placeholder 3">
            <a:extLst>
              <a:ext uri="{FF2B5EF4-FFF2-40B4-BE49-F238E27FC236}">
                <a16:creationId xmlns:a16="http://schemas.microsoft.com/office/drawing/2014/main" id="{CE8A302F-3198-3141-BFF0-C2A8A2E1045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24462DF2-E8C4-2241-B4D2-ACD3CD06809B}"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101</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045600305"/>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94D9B074-55AD-C346-98BD-31073170BF86}"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103</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726442007"/>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149-150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595099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94D9B074-55AD-C346-98BD-31073170BF86}"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105</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595880820"/>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94D9B074-55AD-C346-98BD-31073170BF86}"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106</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291989707"/>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94D9B074-55AD-C346-98BD-31073170BF86}"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107</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120284826"/>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513916E-C587-EB4D-B612-FC3CE2CBD93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E6088AC1-8F07-B54C-8BC2-FC7684C3DF7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400" dirty="0">
              <a:ea typeface="ＭＳ Ｐゴシック" panose="020B0600070205080204" pitchFamily="34" charset="-128"/>
            </a:endParaRPr>
          </a:p>
        </p:txBody>
      </p:sp>
      <p:sp>
        <p:nvSpPr>
          <p:cNvPr id="27652" name="Slide Number Placeholder 3">
            <a:extLst>
              <a:ext uri="{FF2B5EF4-FFF2-40B4-BE49-F238E27FC236}">
                <a16:creationId xmlns:a16="http://schemas.microsoft.com/office/drawing/2014/main" id="{7CFBF893-E70C-764F-AECD-F5783161A78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BF6DB419-5021-F245-9596-F4BC5EA0ABBA}"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108</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75F991B0-F693-C24F-A91A-9018A434B4D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BE58BA32-5008-6B44-A286-A202C533D8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900" dirty="0">
              <a:ea typeface="ＭＳ Ｐゴシック" panose="020B0600070205080204" pitchFamily="34" charset="-128"/>
            </a:endParaRPr>
          </a:p>
        </p:txBody>
      </p:sp>
      <p:sp>
        <p:nvSpPr>
          <p:cNvPr id="29700" name="Slide Number Placeholder 3">
            <a:extLst>
              <a:ext uri="{FF2B5EF4-FFF2-40B4-BE49-F238E27FC236}">
                <a16:creationId xmlns:a16="http://schemas.microsoft.com/office/drawing/2014/main" id="{3228908D-5BC3-FF42-B5FC-5583BC4C9B6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31F6F270-42C5-B148-93A2-6FE54A0FF4A4}"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109</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60810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8/28/2023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8/28/2023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8/28/2023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BF9D6827-F213-428B-B64D-882A557603DE}" type="datetimeFigureOut">
              <a:rPr lang="en-US" smtClean="0"/>
              <a:t>8/28/2023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669530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F9D6827-F213-428B-B64D-882A557603DE}" type="datetimeFigureOut">
              <a:rPr lang="en-US" smtClean="0"/>
              <a:t>8/28/2023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7852725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8/28/2023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9011449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BF9D6827-F213-428B-B64D-882A557603DE}" type="datetimeFigureOut">
              <a:rPr lang="en-US" smtClean="0"/>
              <a:t>8/28/2023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23661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BF9D6827-F213-428B-B64D-882A557603DE}" type="datetimeFigureOut">
              <a:rPr lang="en-US" smtClean="0"/>
              <a:t>8/28/2023</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4754432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BF9D6827-F213-428B-B64D-882A557603DE}" type="datetimeFigureOut">
              <a:rPr lang="en-US" smtClean="0"/>
              <a:t>8/28/2023</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218366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8/28/2023</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800976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8/28/2023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9012213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8/28/2023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9676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F9D6827-F213-428B-B64D-882A557603DE}" type="datetimeFigureOut">
              <a:rPr lang="en-US" smtClean="0"/>
              <a:t>8/28/2023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777668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F9D6827-F213-428B-B64D-882A557603DE}" type="datetimeFigureOut">
              <a:rPr lang="en-US" smtClean="0"/>
              <a:t>8/28/2023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210108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8/28/2023</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5069535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BF9D6827-F213-428B-B64D-882A557603DE}" type="datetimeFigureOut">
              <a:rPr lang="en-US" smtClean="0"/>
              <a:t>8/28/2023</a:t>
            </a:fld>
            <a:endParaRPr lang="en-US"/>
          </a:p>
        </p:txBody>
      </p:sp>
      <p:sp>
        <p:nvSpPr>
          <p:cNvPr id="5" name="Footer Placeholder 4"/>
          <p:cNvSpPr>
            <a:spLocks noGrp="1"/>
          </p:cNvSpPr>
          <p:nvPr>
            <p:ph type="ftr" sz="quarter" idx="11"/>
          </p:nvPr>
        </p:nvSpPr>
        <p:spPr/>
        <p:txBody>
          <a:bodyPr/>
          <a:lstStyle>
            <a:lvl1pPr>
              <a:defRPr sz="1200"/>
            </a:lvl1p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028689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8/28/2023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71909402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8/28/2023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22009623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8/28/2023</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35416078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8/28/2023</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69336363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8/28/2023</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91618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8/28/2023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2912049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BF9D6827-F213-428B-B64D-882A557603DE}" type="datetimeFigureOut">
              <a:rPr lang="en-US" smtClean="0"/>
              <a:t>8/28/2023</a:t>
            </a:fld>
            <a:endParaRPr lang="en-US"/>
          </a:p>
        </p:txBody>
      </p:sp>
      <p:sp>
        <p:nvSpPr>
          <p:cNvPr id="6" name="Footer Placeholder 5"/>
          <p:cNvSpPr>
            <a:spLocks noGrp="1"/>
          </p:cNvSpPr>
          <p:nvPr>
            <p:ph type="ftr" sz="quarter" idx="11"/>
          </p:nvPr>
        </p:nvSpPr>
        <p:spPr>
          <a:xfrm>
            <a:off x="1125300" y="318640"/>
            <a:ext cx="4877818" cy="320931"/>
          </a:xfrm>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0E9CA7F0-1DB2-4EC7-8938-616CB0658807}"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395371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8/28/2023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37279808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8/28/2023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406753427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matchingName="Title and Content" type="obj">
  <p:cSld name="Title and Content">
    <p:spTree>
      <p:nvGrpSpPr>
        <p:cNvPr id="1" name="Shape 25"/>
        <p:cNvGrpSpPr/>
        <p:nvPr/>
      </p:nvGrpSpPr>
      <p:grpSpPr>
        <a:xfrm>
          <a:off x="0" y="0"/>
          <a:ext cx="0" cy="0"/>
          <a:chOff x="0" y="0"/>
          <a:chExt cx="0" cy="0"/>
        </a:xfrm>
      </p:grpSpPr>
      <p:sp>
        <p:nvSpPr>
          <p:cNvPr id="26" name="Google Shape;26;p65"/>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65"/>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28" name="Google Shape;28;p65"/>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65"/>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65"/>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1" name="Google Shape;31;p65"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6720983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matchingName="Two Content" type="twoObj">
  <p:cSld name="Two Content">
    <p:spTree>
      <p:nvGrpSpPr>
        <p:cNvPr id="1" name="Shape 32"/>
        <p:cNvGrpSpPr/>
        <p:nvPr/>
      </p:nvGrpSpPr>
      <p:grpSpPr>
        <a:xfrm>
          <a:off x="0" y="0"/>
          <a:ext cx="0" cy="0"/>
          <a:chOff x="0" y="0"/>
          <a:chExt cx="0" cy="0"/>
        </a:xfrm>
      </p:grpSpPr>
      <p:sp>
        <p:nvSpPr>
          <p:cNvPr id="33" name="Google Shape;33;p66"/>
          <p:cNvSpPr txBox="1">
            <a:spLocks noGrp="1"/>
          </p:cNvSpPr>
          <p:nvPr>
            <p:ph type="title"/>
          </p:nvPr>
        </p:nvSpPr>
        <p:spPr>
          <a:xfrm>
            <a:off x="1131052" y="958037"/>
            <a:ext cx="9605635" cy="105930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66"/>
          <p:cNvSpPr txBox="1">
            <a:spLocks noGrp="1"/>
          </p:cNvSpPr>
          <p:nvPr>
            <p:ph type="body" idx="1"/>
          </p:nvPr>
        </p:nvSpPr>
        <p:spPr>
          <a:xfrm>
            <a:off x="1129166" y="2165621"/>
            <a:ext cx="4645152" cy="3293852"/>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5" name="Google Shape;35;p66"/>
          <p:cNvSpPr txBox="1">
            <a:spLocks noGrp="1"/>
          </p:cNvSpPr>
          <p:nvPr>
            <p:ph type="body" idx="2"/>
          </p:nvPr>
        </p:nvSpPr>
        <p:spPr>
          <a:xfrm>
            <a:off x="6095606" y="2171769"/>
            <a:ext cx="4645152" cy="3287094"/>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6" name="Google Shape;36;p66"/>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66"/>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66"/>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9" name="Google Shape;39;p66"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80662792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 Header">
    <p:spTree>
      <p:nvGrpSpPr>
        <p:cNvPr id="1" name="Shape 40"/>
        <p:cNvGrpSpPr/>
        <p:nvPr/>
      </p:nvGrpSpPr>
      <p:grpSpPr>
        <a:xfrm>
          <a:off x="0" y="0"/>
          <a:ext cx="0" cy="0"/>
          <a:chOff x="0" y="0"/>
          <a:chExt cx="0" cy="0"/>
        </a:xfrm>
      </p:grpSpPr>
      <p:sp>
        <p:nvSpPr>
          <p:cNvPr id="41" name="Google Shape;41;p67"/>
          <p:cNvSpPr txBox="1">
            <a:spLocks noGrp="1"/>
          </p:cNvSpPr>
          <p:nvPr>
            <p:ph type="title"/>
          </p:nvPr>
        </p:nvSpPr>
        <p:spPr>
          <a:xfrm>
            <a:off x="1129167" y="1756129"/>
            <a:ext cx="8619060" cy="205006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600"/>
              <a:buFont typeface="Century Gothic"/>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67"/>
          <p:cNvSpPr txBox="1">
            <a:spLocks noGrp="1"/>
          </p:cNvSpPr>
          <p:nvPr>
            <p:ph type="body" idx="1"/>
          </p:nvPr>
        </p:nvSpPr>
        <p:spPr>
          <a:xfrm>
            <a:off x="1129166" y="3806195"/>
            <a:ext cx="8619060" cy="1012929"/>
          </a:xfrm>
          <a:prstGeom prst="rect">
            <a:avLst/>
          </a:prstGeom>
          <a:noFill/>
          <a:ln>
            <a:noFill/>
          </a:ln>
        </p:spPr>
        <p:txBody>
          <a:bodyPr spcFirstLastPara="1" wrap="square" lIns="91425" tIns="91425" rIns="91425" bIns="45700" anchor="t" anchorCtr="0">
            <a:normAutofit/>
          </a:bodyPr>
          <a:lstStyle>
            <a:lvl1pPr marL="457200" lvl="0" indent="-228600" algn="l">
              <a:lnSpc>
                <a:spcPct val="120000"/>
              </a:lnSpc>
              <a:spcBef>
                <a:spcPts val="1000"/>
              </a:spcBef>
              <a:spcAft>
                <a:spcPts val="0"/>
              </a:spcAft>
              <a:buSzPts val="1800"/>
              <a:buNone/>
              <a:defRPr sz="1800">
                <a:solidFill>
                  <a:schemeClr val="dk1"/>
                </a:solidFill>
              </a:defRPr>
            </a:lvl1pPr>
            <a:lvl2pPr marL="914400" lvl="1" indent="-228600" algn="l">
              <a:lnSpc>
                <a:spcPct val="120000"/>
              </a:lnSpc>
              <a:spcBef>
                <a:spcPts val="500"/>
              </a:spcBef>
              <a:spcAft>
                <a:spcPts val="0"/>
              </a:spcAft>
              <a:buSzPts val="1800"/>
              <a:buNone/>
              <a:defRPr sz="1800">
                <a:solidFill>
                  <a:srgbClr val="888888"/>
                </a:solidFill>
              </a:defRPr>
            </a:lvl2pPr>
            <a:lvl3pPr marL="1371600" lvl="2" indent="-228600" algn="l">
              <a:lnSpc>
                <a:spcPct val="120000"/>
              </a:lnSpc>
              <a:spcBef>
                <a:spcPts val="500"/>
              </a:spcBef>
              <a:spcAft>
                <a:spcPts val="0"/>
              </a:spcAft>
              <a:buSzPts val="1800"/>
              <a:buNone/>
              <a:defRPr sz="1800">
                <a:solidFill>
                  <a:srgbClr val="888888"/>
                </a:solidFill>
              </a:defRPr>
            </a:lvl3pPr>
            <a:lvl4pPr marL="1828800" lvl="3" indent="-228600" algn="l">
              <a:lnSpc>
                <a:spcPct val="120000"/>
              </a:lnSpc>
              <a:spcBef>
                <a:spcPts val="500"/>
              </a:spcBef>
              <a:spcAft>
                <a:spcPts val="0"/>
              </a:spcAft>
              <a:buSzPts val="1600"/>
              <a:buNone/>
              <a:defRPr sz="1600">
                <a:solidFill>
                  <a:srgbClr val="888888"/>
                </a:solidFill>
              </a:defRPr>
            </a:lvl4pPr>
            <a:lvl5pPr marL="2286000" lvl="4" indent="-228600" algn="l">
              <a:lnSpc>
                <a:spcPct val="120000"/>
              </a:lnSpc>
              <a:spcBef>
                <a:spcPts val="500"/>
              </a:spcBef>
              <a:spcAft>
                <a:spcPts val="0"/>
              </a:spcAft>
              <a:buSzPts val="1600"/>
              <a:buNone/>
              <a:defRPr sz="1600">
                <a:solidFill>
                  <a:srgbClr val="888888"/>
                </a:solidFill>
              </a:defRPr>
            </a:lvl5pPr>
            <a:lvl6pPr marL="2743200" lvl="5" indent="-228600" algn="l">
              <a:lnSpc>
                <a:spcPct val="120000"/>
              </a:lnSpc>
              <a:spcBef>
                <a:spcPts val="500"/>
              </a:spcBef>
              <a:spcAft>
                <a:spcPts val="0"/>
              </a:spcAft>
              <a:buSzPts val="1600"/>
              <a:buNone/>
              <a:defRPr sz="1600">
                <a:solidFill>
                  <a:srgbClr val="888888"/>
                </a:solidFill>
              </a:defRPr>
            </a:lvl6pPr>
            <a:lvl7pPr marL="3200400" lvl="6" indent="-228600" algn="l">
              <a:lnSpc>
                <a:spcPct val="120000"/>
              </a:lnSpc>
              <a:spcBef>
                <a:spcPts val="500"/>
              </a:spcBef>
              <a:spcAft>
                <a:spcPts val="0"/>
              </a:spcAft>
              <a:buSzPts val="1600"/>
              <a:buNone/>
              <a:defRPr sz="1600">
                <a:solidFill>
                  <a:srgbClr val="888888"/>
                </a:solidFill>
              </a:defRPr>
            </a:lvl7pPr>
            <a:lvl8pPr marL="3657600" lvl="7" indent="-228600" algn="l">
              <a:lnSpc>
                <a:spcPct val="120000"/>
              </a:lnSpc>
              <a:spcBef>
                <a:spcPts val="500"/>
              </a:spcBef>
              <a:spcAft>
                <a:spcPts val="0"/>
              </a:spcAft>
              <a:buSzPts val="1600"/>
              <a:buNone/>
              <a:defRPr sz="1600">
                <a:solidFill>
                  <a:srgbClr val="888888"/>
                </a:solidFill>
              </a:defRPr>
            </a:lvl8pPr>
            <a:lvl9pPr marL="4114800" lvl="8" indent="-228600" algn="l">
              <a:lnSpc>
                <a:spcPct val="120000"/>
              </a:lnSpc>
              <a:spcBef>
                <a:spcPts val="500"/>
              </a:spcBef>
              <a:spcAft>
                <a:spcPts val="0"/>
              </a:spcAft>
              <a:buSzPts val="1600"/>
              <a:buNone/>
              <a:defRPr sz="1600">
                <a:solidFill>
                  <a:srgbClr val="888888"/>
                </a:solidFill>
              </a:defRPr>
            </a:lvl9pPr>
          </a:lstStyle>
          <a:p>
            <a:endParaRPr/>
          </a:p>
        </p:txBody>
      </p:sp>
      <p:sp>
        <p:nvSpPr>
          <p:cNvPr id="43" name="Google Shape;43;p67"/>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67"/>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67"/>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46" name="Google Shape;46;p67"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78992384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matchingName="Comparison" type="twoTxTwoObj">
  <p:cSld name="Comparison">
    <p:spTree>
      <p:nvGrpSpPr>
        <p:cNvPr id="1" name="Shape 47"/>
        <p:cNvGrpSpPr/>
        <p:nvPr/>
      </p:nvGrpSpPr>
      <p:grpSpPr>
        <a:xfrm>
          <a:off x="0" y="0"/>
          <a:ext cx="0" cy="0"/>
          <a:chOff x="0" y="0"/>
          <a:chExt cx="0" cy="0"/>
        </a:xfrm>
      </p:grpSpPr>
      <p:sp>
        <p:nvSpPr>
          <p:cNvPr id="48" name="Google Shape;48;p68"/>
          <p:cNvSpPr txBox="1">
            <a:spLocks noGrp="1"/>
          </p:cNvSpPr>
          <p:nvPr>
            <p:ph type="title"/>
          </p:nvPr>
        </p:nvSpPr>
        <p:spPr>
          <a:xfrm>
            <a:off x="1129166" y="953336"/>
            <a:ext cx="9607661" cy="1056319"/>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68"/>
          <p:cNvSpPr txBox="1">
            <a:spLocks noGrp="1"/>
          </p:cNvSpPr>
          <p:nvPr>
            <p:ph type="body" idx="1"/>
          </p:nvPr>
        </p:nvSpPr>
        <p:spPr>
          <a:xfrm>
            <a:off x="1129166" y="2169727"/>
            <a:ext cx="4645152" cy="801943"/>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0" name="Google Shape;50;p68"/>
          <p:cNvSpPr txBox="1">
            <a:spLocks noGrp="1"/>
          </p:cNvSpPr>
          <p:nvPr>
            <p:ph type="body" idx="2"/>
          </p:nvPr>
        </p:nvSpPr>
        <p:spPr>
          <a:xfrm>
            <a:off x="1129166" y="2974448"/>
            <a:ext cx="4645152" cy="24938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1" name="Google Shape;51;p68"/>
          <p:cNvSpPr txBox="1">
            <a:spLocks noGrp="1"/>
          </p:cNvSpPr>
          <p:nvPr>
            <p:ph type="body" idx="3"/>
          </p:nvPr>
        </p:nvSpPr>
        <p:spPr>
          <a:xfrm>
            <a:off x="6094337" y="2173181"/>
            <a:ext cx="4645152" cy="802237"/>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2" name="Google Shape;52;p68"/>
          <p:cNvSpPr txBox="1">
            <a:spLocks noGrp="1"/>
          </p:cNvSpPr>
          <p:nvPr>
            <p:ph type="body" idx="4"/>
          </p:nvPr>
        </p:nvSpPr>
        <p:spPr>
          <a:xfrm>
            <a:off x="6094337" y="2971669"/>
            <a:ext cx="4645152" cy="2487193"/>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3" name="Google Shape;53;p68"/>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68"/>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68"/>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56" name="Google Shape;56;p68"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45243786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 Only">
    <p:spTree>
      <p:nvGrpSpPr>
        <p:cNvPr id="1" name="Shape 57"/>
        <p:cNvGrpSpPr/>
        <p:nvPr/>
      </p:nvGrpSpPr>
      <p:grpSpPr>
        <a:xfrm>
          <a:off x="0" y="0"/>
          <a:ext cx="0" cy="0"/>
          <a:chOff x="0" y="0"/>
          <a:chExt cx="0" cy="0"/>
        </a:xfrm>
      </p:grpSpPr>
      <p:sp>
        <p:nvSpPr>
          <p:cNvPr id="58" name="Google Shape;58;p69"/>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69"/>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69"/>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69"/>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62" name="Google Shape;62;p69"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87759978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63"/>
        <p:cNvGrpSpPr/>
        <p:nvPr/>
      </p:nvGrpSpPr>
      <p:grpSpPr>
        <a:xfrm>
          <a:off x="0" y="0"/>
          <a:ext cx="0" cy="0"/>
          <a:chOff x="0" y="0"/>
          <a:chExt cx="0" cy="0"/>
        </a:xfrm>
      </p:grpSpPr>
      <p:sp>
        <p:nvSpPr>
          <p:cNvPr id="64" name="Google Shape;64;p70"/>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70"/>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70"/>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84456666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Content with Caption">
    <p:spTree>
      <p:nvGrpSpPr>
        <p:cNvPr id="1" name="Shape 67"/>
        <p:cNvGrpSpPr/>
        <p:nvPr/>
      </p:nvGrpSpPr>
      <p:grpSpPr>
        <a:xfrm>
          <a:off x="0" y="0"/>
          <a:ext cx="0" cy="0"/>
          <a:chOff x="0" y="0"/>
          <a:chExt cx="0" cy="0"/>
        </a:xfrm>
      </p:grpSpPr>
      <p:sp>
        <p:nvSpPr>
          <p:cNvPr id="68" name="Google Shape;68;p71"/>
          <p:cNvSpPr txBox="1">
            <a:spLocks noGrp="1"/>
          </p:cNvSpPr>
          <p:nvPr>
            <p:ph type="title"/>
          </p:nvPr>
        </p:nvSpPr>
        <p:spPr>
          <a:xfrm>
            <a:off x="1124291" y="952578"/>
            <a:ext cx="3275013" cy="232217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entury Gothic"/>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71"/>
          <p:cNvSpPr txBox="1">
            <a:spLocks noGrp="1"/>
          </p:cNvSpPr>
          <p:nvPr>
            <p:ph type="body" idx="1"/>
          </p:nvPr>
        </p:nvSpPr>
        <p:spPr>
          <a:xfrm>
            <a:off x="4723334" y="952578"/>
            <a:ext cx="6012470" cy="4505221"/>
          </a:xfrm>
          <a:prstGeom prst="rect">
            <a:avLst/>
          </a:prstGeom>
          <a:noFill/>
          <a:ln>
            <a:noFill/>
          </a:ln>
        </p:spPr>
        <p:txBody>
          <a:bodyPr spcFirstLastPara="1" wrap="square" lIns="91425" tIns="45700" rIns="91425" bIns="45700" anchor="ctr"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70" name="Google Shape;70;p71"/>
          <p:cNvSpPr txBox="1">
            <a:spLocks noGrp="1"/>
          </p:cNvSpPr>
          <p:nvPr>
            <p:ph type="body" idx="2"/>
          </p:nvPr>
        </p:nvSpPr>
        <p:spPr>
          <a:xfrm>
            <a:off x="1124291" y="3274754"/>
            <a:ext cx="3275013" cy="2178918"/>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600"/>
              <a:buNone/>
              <a:defRPr sz="16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71" name="Google Shape;71;p71"/>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71"/>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71"/>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74" name="Google Shape;74;p71"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91371320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 with Caption">
    <p:spTree>
      <p:nvGrpSpPr>
        <p:cNvPr id="1" name="Shape 75"/>
        <p:cNvGrpSpPr/>
        <p:nvPr/>
      </p:nvGrpSpPr>
      <p:grpSpPr>
        <a:xfrm>
          <a:off x="0" y="0"/>
          <a:ext cx="0" cy="0"/>
          <a:chOff x="0" y="0"/>
          <a:chExt cx="0" cy="0"/>
        </a:xfrm>
      </p:grpSpPr>
      <p:grpSp>
        <p:nvGrpSpPr>
          <p:cNvPr id="76" name="Google Shape;76;p72"/>
          <p:cNvGrpSpPr/>
          <p:nvPr/>
        </p:nvGrpSpPr>
        <p:grpSpPr>
          <a:xfrm>
            <a:off x="7477387" y="482170"/>
            <a:ext cx="4074533" cy="5149101"/>
            <a:chOff x="7477387" y="482170"/>
            <a:chExt cx="4074533" cy="5149101"/>
          </a:xfrm>
        </p:grpSpPr>
        <p:sp>
          <p:nvSpPr>
            <p:cNvPr id="77" name="Google Shape;77;p72"/>
            <p:cNvSpPr/>
            <p:nvPr/>
          </p:nvSpPr>
          <p:spPr>
            <a:xfrm>
              <a:off x="7477387" y="482170"/>
              <a:ext cx="4074533" cy="5149101"/>
            </a:xfrm>
            <a:prstGeom prst="rect">
              <a:avLst/>
            </a:prstGeom>
            <a:gradFill>
              <a:gsLst>
                <a:gs pos="0">
                  <a:srgbClr val="262626"/>
                </a:gs>
                <a:gs pos="100000">
                  <a:srgbClr val="0C0C0C"/>
                </a:gs>
              </a:gsLst>
              <a:lin ang="5400000" scaled="0"/>
            </a:gradFill>
            <a:ln>
              <a:noFill/>
            </a:ln>
            <a:effectLst>
              <a:outerShdw blurRad="127000" dist="228600" dir="4740000" sx="98000" sy="98000" algn="tl" rotWithShape="0">
                <a:srgbClr val="000000">
                  <a:alpha val="3372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72"/>
            <p:cNvSpPr/>
            <p:nvPr/>
          </p:nvSpPr>
          <p:spPr>
            <a:xfrm>
              <a:off x="7790446" y="812506"/>
              <a:ext cx="3450289" cy="4466452"/>
            </a:xfrm>
            <a:prstGeom prst="rect">
              <a:avLst/>
            </a:prstGeom>
            <a:gradFill>
              <a:gsLst>
                <a:gs pos="0">
                  <a:srgbClr val="DADADA"/>
                </a:gs>
                <a:gs pos="100000">
                  <a:srgbClr val="FFFFFE"/>
                </a:gs>
              </a:gsLst>
              <a:lin ang="16200000" scaled="0"/>
            </a:gradFill>
            <a:ln w="50800" cap="flat" cmpd="sng">
              <a:solidFill>
                <a:srgbClr val="191919"/>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9" name="Google Shape;79;p72"/>
          <p:cNvSpPr txBox="1">
            <a:spLocks noGrp="1"/>
          </p:cNvSpPr>
          <p:nvPr>
            <p:ph type="title"/>
          </p:nvPr>
        </p:nvSpPr>
        <p:spPr>
          <a:xfrm>
            <a:off x="1129124" y="1129513"/>
            <a:ext cx="5854872" cy="192420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72"/>
          <p:cNvSpPr>
            <a:spLocks noGrp="1"/>
          </p:cNvSpPr>
          <p:nvPr>
            <p:ph type="pic" idx="2"/>
          </p:nvPr>
        </p:nvSpPr>
        <p:spPr>
          <a:xfrm>
            <a:off x="8124389" y="1122542"/>
            <a:ext cx="2791171" cy="3866327"/>
          </a:xfrm>
          <a:prstGeom prst="rect">
            <a:avLst/>
          </a:prstGeom>
          <a:solidFill>
            <a:srgbClr val="D8D8D8"/>
          </a:solidFill>
          <a:ln>
            <a:noFill/>
          </a:ln>
        </p:spPr>
      </p:sp>
      <p:sp>
        <p:nvSpPr>
          <p:cNvPr id="81" name="Google Shape;81;p72"/>
          <p:cNvSpPr txBox="1">
            <a:spLocks noGrp="1"/>
          </p:cNvSpPr>
          <p:nvPr>
            <p:ph type="body" idx="1"/>
          </p:nvPr>
        </p:nvSpPr>
        <p:spPr>
          <a:xfrm>
            <a:off x="1128247" y="3053721"/>
            <a:ext cx="5846486" cy="2096013"/>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800"/>
              <a:buNone/>
              <a:defRPr sz="18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82" name="Google Shape;82;p72"/>
          <p:cNvSpPr txBox="1">
            <a:spLocks noGrp="1"/>
          </p:cNvSpPr>
          <p:nvPr>
            <p:ph type="dt" idx="10"/>
          </p:nvPr>
        </p:nvSpPr>
        <p:spPr>
          <a:xfrm>
            <a:off x="1125300" y="5469856"/>
            <a:ext cx="5849605" cy="32012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72"/>
          <p:cNvSpPr txBox="1">
            <a:spLocks noGrp="1"/>
          </p:cNvSpPr>
          <p:nvPr>
            <p:ph type="ftr" idx="11"/>
          </p:nvPr>
        </p:nvSpPr>
        <p:spPr>
          <a:xfrm>
            <a:off x="1125300" y="318640"/>
            <a:ext cx="4877818" cy="32093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72"/>
          <p:cNvSpPr txBox="1">
            <a:spLocks noGrp="1"/>
          </p:cNvSpPr>
          <p:nvPr>
            <p:ph type="sldNum" idx="12"/>
          </p:nvPr>
        </p:nvSpPr>
        <p:spPr>
          <a:xfrm>
            <a:off x="6176794"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85" name="Google Shape;85;p72" descr="RedHashing.emf"/>
          <p:cNvPicPr preferRelativeResize="0"/>
          <p:nvPr/>
        </p:nvPicPr>
        <p:blipFill rotWithShape="1">
          <a:blip r:embed="rId2">
            <a:alphaModFix/>
          </a:blip>
          <a:srcRect l="-115" t="474" r="48548"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345923189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Title and Vertical Text">
    <p:spTree>
      <p:nvGrpSpPr>
        <p:cNvPr id="1" name="Shape 86"/>
        <p:cNvGrpSpPr/>
        <p:nvPr/>
      </p:nvGrpSpPr>
      <p:grpSpPr>
        <a:xfrm>
          <a:off x="0" y="0"/>
          <a:ext cx="0" cy="0"/>
          <a:chOff x="0" y="0"/>
          <a:chExt cx="0" cy="0"/>
        </a:xfrm>
      </p:grpSpPr>
      <p:sp>
        <p:nvSpPr>
          <p:cNvPr id="87" name="Google Shape;87;p73"/>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73"/>
          <p:cNvSpPr txBox="1">
            <a:spLocks noGrp="1"/>
          </p:cNvSpPr>
          <p:nvPr>
            <p:ph type="body" idx="1"/>
          </p:nvPr>
        </p:nvSpPr>
        <p:spPr>
          <a:xfrm rot="5400000">
            <a:off x="4284620" y="-982580"/>
            <a:ext cx="3294576" cy="9603275"/>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89" name="Google Shape;89;p73"/>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73"/>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73"/>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2" name="Google Shape;92;p73"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6082234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 Title and Text">
    <p:spTree>
      <p:nvGrpSpPr>
        <p:cNvPr id="1" name="Shape 93"/>
        <p:cNvGrpSpPr/>
        <p:nvPr/>
      </p:nvGrpSpPr>
      <p:grpSpPr>
        <a:xfrm>
          <a:off x="0" y="0"/>
          <a:ext cx="0" cy="0"/>
          <a:chOff x="0" y="0"/>
          <a:chExt cx="0" cy="0"/>
        </a:xfrm>
      </p:grpSpPr>
      <p:sp>
        <p:nvSpPr>
          <p:cNvPr id="94" name="Google Shape;94;p74"/>
          <p:cNvSpPr txBox="1">
            <a:spLocks noGrp="1"/>
          </p:cNvSpPr>
          <p:nvPr>
            <p:ph type="title"/>
          </p:nvPr>
        </p:nvSpPr>
        <p:spPr>
          <a:xfrm rot="5400000">
            <a:off x="7602635" y="2321047"/>
            <a:ext cx="4659889" cy="161574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3200"/>
              <a:buFont typeface="Century Gothic"/>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5" name="Google Shape;95;p74"/>
          <p:cNvSpPr txBox="1">
            <a:spLocks noGrp="1"/>
          </p:cNvSpPr>
          <p:nvPr>
            <p:ph type="body" idx="1"/>
          </p:nvPr>
        </p:nvSpPr>
        <p:spPr>
          <a:xfrm rot="5400000">
            <a:off x="2714741" y="-785498"/>
            <a:ext cx="4659889" cy="7828830"/>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96" name="Google Shape;96;p74"/>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74"/>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74"/>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9" name="Google Shape;99;p74" descr="RedHashing.emf"/>
          <p:cNvPicPr preferRelativeResize="0"/>
          <p:nvPr/>
        </p:nvPicPr>
        <p:blipFill rotWithShape="1">
          <a:blip r:embed="rId2">
            <a:alphaModFix/>
          </a:blip>
          <a:srcRect l="-115" r="59214"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348065893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Slide">
    <p:spTree>
      <p:nvGrpSpPr>
        <p:cNvPr id="1" name="Shape 18"/>
        <p:cNvGrpSpPr/>
        <p:nvPr/>
      </p:nvGrpSpPr>
      <p:grpSpPr>
        <a:xfrm>
          <a:off x="0" y="0"/>
          <a:ext cx="0" cy="0"/>
          <a:chOff x="0" y="0"/>
          <a:chExt cx="0" cy="0"/>
        </a:xfrm>
      </p:grpSpPr>
      <p:sp>
        <p:nvSpPr>
          <p:cNvPr id="19" name="Google Shape;19;p57"/>
          <p:cNvSpPr txBox="1">
            <a:spLocks noGrp="1"/>
          </p:cNvSpPr>
          <p:nvPr>
            <p:ph type="ctrTitle"/>
          </p:nvPr>
        </p:nvSpPr>
        <p:spPr>
          <a:xfrm>
            <a:off x="1128403" y="945913"/>
            <a:ext cx="8637073" cy="2618554"/>
          </a:xfrm>
          <a:prstGeom prst="rect">
            <a:avLst/>
          </a:prstGeom>
          <a:noFill/>
          <a:ln>
            <a:noFill/>
          </a:ln>
        </p:spPr>
        <p:txBody>
          <a:bodyPr spcFirstLastPara="1" wrap="square" lIns="91425" tIns="45700" rIns="91425" bIns="0" anchor="b" anchorCtr="0">
            <a:normAutofit/>
          </a:bodyPr>
          <a:lstStyle>
            <a:lvl1pPr lvl="0" algn="l">
              <a:lnSpc>
                <a:spcPct val="90000"/>
              </a:lnSpc>
              <a:spcBef>
                <a:spcPts val="0"/>
              </a:spcBef>
              <a:spcAft>
                <a:spcPts val="0"/>
              </a:spcAft>
              <a:buClr>
                <a:schemeClr val="dk1"/>
              </a:buClr>
              <a:buSzPts val="6600"/>
              <a:buFont typeface="Century Gothic"/>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 name="Google Shape;20;p57"/>
          <p:cNvSpPr txBox="1">
            <a:spLocks noGrp="1"/>
          </p:cNvSpPr>
          <p:nvPr>
            <p:ph type="subTitle" idx="1"/>
          </p:nvPr>
        </p:nvSpPr>
        <p:spPr>
          <a:xfrm>
            <a:off x="1128404" y="3564467"/>
            <a:ext cx="8637072" cy="1071095"/>
          </a:xfrm>
          <a:prstGeom prst="rect">
            <a:avLst/>
          </a:prstGeom>
          <a:noFill/>
          <a:ln>
            <a:noFill/>
          </a:ln>
        </p:spPr>
        <p:txBody>
          <a:bodyPr spcFirstLastPara="1" wrap="square" lIns="91425" tIns="91425" rIns="91425" bIns="91425" anchor="t" anchorCtr="0">
            <a:normAutofit/>
          </a:bodyPr>
          <a:lstStyle>
            <a:lvl1pPr lvl="0" algn="l">
              <a:lnSpc>
                <a:spcPct val="120000"/>
              </a:lnSpc>
              <a:spcBef>
                <a:spcPts val="1000"/>
              </a:spcBef>
              <a:spcAft>
                <a:spcPts val="0"/>
              </a:spcAft>
              <a:buSzPts val="1800"/>
              <a:buNone/>
              <a:defRPr sz="1800" b="0">
                <a:solidFill>
                  <a:schemeClr val="dk1"/>
                </a:solidFill>
              </a:defRPr>
            </a:lvl1pPr>
            <a:lvl2pPr lvl="1" algn="ctr">
              <a:lnSpc>
                <a:spcPct val="120000"/>
              </a:lnSpc>
              <a:spcBef>
                <a:spcPts val="500"/>
              </a:spcBef>
              <a:spcAft>
                <a:spcPts val="0"/>
              </a:spcAft>
              <a:buSzPts val="1800"/>
              <a:buNone/>
              <a:defRPr sz="1800"/>
            </a:lvl2pPr>
            <a:lvl3pPr lvl="2" algn="ctr">
              <a:lnSpc>
                <a:spcPct val="120000"/>
              </a:lnSpc>
              <a:spcBef>
                <a:spcPts val="500"/>
              </a:spcBef>
              <a:spcAft>
                <a:spcPts val="0"/>
              </a:spcAft>
              <a:buSzPts val="1800"/>
              <a:buNone/>
              <a:defRPr sz="1800"/>
            </a:lvl3pPr>
            <a:lvl4pPr lvl="3" algn="ctr">
              <a:lnSpc>
                <a:spcPct val="120000"/>
              </a:lnSpc>
              <a:spcBef>
                <a:spcPts val="500"/>
              </a:spcBef>
              <a:spcAft>
                <a:spcPts val="0"/>
              </a:spcAft>
              <a:buSzPts val="1600"/>
              <a:buNone/>
              <a:defRPr sz="1600"/>
            </a:lvl4pPr>
            <a:lvl5pPr lvl="4" algn="ctr">
              <a:lnSpc>
                <a:spcPct val="120000"/>
              </a:lnSpc>
              <a:spcBef>
                <a:spcPts val="500"/>
              </a:spcBef>
              <a:spcAft>
                <a:spcPts val="0"/>
              </a:spcAft>
              <a:buSzPts val="1600"/>
              <a:buNone/>
              <a:defRPr sz="1600"/>
            </a:lvl5pPr>
            <a:lvl6pPr lvl="5" algn="ctr">
              <a:lnSpc>
                <a:spcPct val="120000"/>
              </a:lnSpc>
              <a:spcBef>
                <a:spcPts val="500"/>
              </a:spcBef>
              <a:spcAft>
                <a:spcPts val="0"/>
              </a:spcAft>
              <a:buSzPts val="1600"/>
              <a:buNone/>
              <a:defRPr sz="1600"/>
            </a:lvl6pPr>
            <a:lvl7pPr lvl="6" algn="ctr">
              <a:lnSpc>
                <a:spcPct val="120000"/>
              </a:lnSpc>
              <a:spcBef>
                <a:spcPts val="500"/>
              </a:spcBef>
              <a:spcAft>
                <a:spcPts val="0"/>
              </a:spcAft>
              <a:buSzPts val="1600"/>
              <a:buNone/>
              <a:defRPr sz="1600"/>
            </a:lvl7pPr>
            <a:lvl8pPr lvl="7" algn="ctr">
              <a:lnSpc>
                <a:spcPct val="120000"/>
              </a:lnSpc>
              <a:spcBef>
                <a:spcPts val="500"/>
              </a:spcBef>
              <a:spcAft>
                <a:spcPts val="0"/>
              </a:spcAft>
              <a:buSzPts val="1600"/>
              <a:buNone/>
              <a:defRPr sz="1600"/>
            </a:lvl8pPr>
            <a:lvl9pPr lvl="8" algn="ctr">
              <a:lnSpc>
                <a:spcPct val="120000"/>
              </a:lnSpc>
              <a:spcBef>
                <a:spcPts val="500"/>
              </a:spcBef>
              <a:spcAft>
                <a:spcPts val="0"/>
              </a:spcAft>
              <a:buSzPts val="1600"/>
              <a:buNone/>
              <a:defRPr sz="1600"/>
            </a:lvl9pPr>
          </a:lstStyle>
          <a:p>
            <a:endParaRPr/>
          </a:p>
        </p:txBody>
      </p:sp>
      <p:sp>
        <p:nvSpPr>
          <p:cNvPr id="21" name="Google Shape;21;p57"/>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57"/>
          <p:cNvSpPr txBox="1">
            <a:spLocks noGrp="1"/>
          </p:cNvSpPr>
          <p:nvPr>
            <p:ph type="ftr" idx="11"/>
          </p:nvPr>
        </p:nvSpPr>
        <p:spPr>
          <a:xfrm>
            <a:off x="1127124" y="329307"/>
            <a:ext cx="5943668"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57"/>
          <p:cNvSpPr txBox="1">
            <a:spLocks noGrp="1"/>
          </p:cNvSpPr>
          <p:nvPr>
            <p:ph type="sldNum" idx="12"/>
          </p:nvPr>
        </p:nvSpPr>
        <p:spPr>
          <a:xfrm>
            <a:off x="9924392" y="134930"/>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4" name="Google Shape;24;p57"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13316260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matchingName="Title and Content" type="obj">
  <p:cSld name="Title and Content">
    <p:spTree>
      <p:nvGrpSpPr>
        <p:cNvPr id="1" name="Shape 25"/>
        <p:cNvGrpSpPr/>
        <p:nvPr/>
      </p:nvGrpSpPr>
      <p:grpSpPr>
        <a:xfrm>
          <a:off x="0" y="0"/>
          <a:ext cx="0" cy="0"/>
          <a:chOff x="0" y="0"/>
          <a:chExt cx="0" cy="0"/>
        </a:xfrm>
      </p:grpSpPr>
      <p:sp>
        <p:nvSpPr>
          <p:cNvPr id="26" name="Google Shape;26;p58"/>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58"/>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28" name="Google Shape;28;p58"/>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58"/>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58"/>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1" name="Google Shape;31;p58"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52650522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matchingName="Two Content" type="twoObj">
  <p:cSld name="Two Content">
    <p:spTree>
      <p:nvGrpSpPr>
        <p:cNvPr id="1" name="Shape 32"/>
        <p:cNvGrpSpPr/>
        <p:nvPr/>
      </p:nvGrpSpPr>
      <p:grpSpPr>
        <a:xfrm>
          <a:off x="0" y="0"/>
          <a:ext cx="0" cy="0"/>
          <a:chOff x="0" y="0"/>
          <a:chExt cx="0" cy="0"/>
        </a:xfrm>
      </p:grpSpPr>
      <p:sp>
        <p:nvSpPr>
          <p:cNvPr id="33" name="Google Shape;33;p59"/>
          <p:cNvSpPr txBox="1">
            <a:spLocks noGrp="1"/>
          </p:cNvSpPr>
          <p:nvPr>
            <p:ph type="title"/>
          </p:nvPr>
        </p:nvSpPr>
        <p:spPr>
          <a:xfrm>
            <a:off x="1131052" y="958037"/>
            <a:ext cx="9605635" cy="105930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59"/>
          <p:cNvSpPr txBox="1">
            <a:spLocks noGrp="1"/>
          </p:cNvSpPr>
          <p:nvPr>
            <p:ph type="body" idx="1"/>
          </p:nvPr>
        </p:nvSpPr>
        <p:spPr>
          <a:xfrm>
            <a:off x="1129166" y="2165621"/>
            <a:ext cx="4645152" cy="3293852"/>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5" name="Google Shape;35;p59"/>
          <p:cNvSpPr txBox="1">
            <a:spLocks noGrp="1"/>
          </p:cNvSpPr>
          <p:nvPr>
            <p:ph type="body" idx="2"/>
          </p:nvPr>
        </p:nvSpPr>
        <p:spPr>
          <a:xfrm>
            <a:off x="6095606" y="2171769"/>
            <a:ext cx="4645152" cy="3287094"/>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6" name="Google Shape;36;p59"/>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59"/>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59"/>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9" name="Google Shape;39;p59"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18942590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 Header">
    <p:spTree>
      <p:nvGrpSpPr>
        <p:cNvPr id="1" name="Shape 40"/>
        <p:cNvGrpSpPr/>
        <p:nvPr/>
      </p:nvGrpSpPr>
      <p:grpSpPr>
        <a:xfrm>
          <a:off x="0" y="0"/>
          <a:ext cx="0" cy="0"/>
          <a:chOff x="0" y="0"/>
          <a:chExt cx="0" cy="0"/>
        </a:xfrm>
      </p:grpSpPr>
      <p:sp>
        <p:nvSpPr>
          <p:cNvPr id="41" name="Google Shape;41;p60"/>
          <p:cNvSpPr txBox="1">
            <a:spLocks noGrp="1"/>
          </p:cNvSpPr>
          <p:nvPr>
            <p:ph type="title"/>
          </p:nvPr>
        </p:nvSpPr>
        <p:spPr>
          <a:xfrm>
            <a:off x="1129167" y="1756129"/>
            <a:ext cx="8619060" cy="205006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600"/>
              <a:buFont typeface="Century Gothic"/>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60"/>
          <p:cNvSpPr txBox="1">
            <a:spLocks noGrp="1"/>
          </p:cNvSpPr>
          <p:nvPr>
            <p:ph type="body" idx="1"/>
          </p:nvPr>
        </p:nvSpPr>
        <p:spPr>
          <a:xfrm>
            <a:off x="1129166" y="3806195"/>
            <a:ext cx="8619060" cy="1012929"/>
          </a:xfrm>
          <a:prstGeom prst="rect">
            <a:avLst/>
          </a:prstGeom>
          <a:noFill/>
          <a:ln>
            <a:noFill/>
          </a:ln>
        </p:spPr>
        <p:txBody>
          <a:bodyPr spcFirstLastPara="1" wrap="square" lIns="91425" tIns="91425" rIns="91425" bIns="45700" anchor="t" anchorCtr="0">
            <a:normAutofit/>
          </a:bodyPr>
          <a:lstStyle>
            <a:lvl1pPr marL="457200" lvl="0" indent="-228600" algn="l">
              <a:lnSpc>
                <a:spcPct val="120000"/>
              </a:lnSpc>
              <a:spcBef>
                <a:spcPts val="1000"/>
              </a:spcBef>
              <a:spcAft>
                <a:spcPts val="0"/>
              </a:spcAft>
              <a:buSzPts val="1800"/>
              <a:buNone/>
              <a:defRPr sz="1800">
                <a:solidFill>
                  <a:schemeClr val="dk1"/>
                </a:solidFill>
              </a:defRPr>
            </a:lvl1pPr>
            <a:lvl2pPr marL="914400" lvl="1" indent="-228600" algn="l">
              <a:lnSpc>
                <a:spcPct val="120000"/>
              </a:lnSpc>
              <a:spcBef>
                <a:spcPts val="500"/>
              </a:spcBef>
              <a:spcAft>
                <a:spcPts val="0"/>
              </a:spcAft>
              <a:buSzPts val="1800"/>
              <a:buNone/>
              <a:defRPr sz="1800">
                <a:solidFill>
                  <a:srgbClr val="888888"/>
                </a:solidFill>
              </a:defRPr>
            </a:lvl2pPr>
            <a:lvl3pPr marL="1371600" lvl="2" indent="-228600" algn="l">
              <a:lnSpc>
                <a:spcPct val="120000"/>
              </a:lnSpc>
              <a:spcBef>
                <a:spcPts val="500"/>
              </a:spcBef>
              <a:spcAft>
                <a:spcPts val="0"/>
              </a:spcAft>
              <a:buSzPts val="1800"/>
              <a:buNone/>
              <a:defRPr sz="1800">
                <a:solidFill>
                  <a:srgbClr val="888888"/>
                </a:solidFill>
              </a:defRPr>
            </a:lvl3pPr>
            <a:lvl4pPr marL="1828800" lvl="3" indent="-228600" algn="l">
              <a:lnSpc>
                <a:spcPct val="120000"/>
              </a:lnSpc>
              <a:spcBef>
                <a:spcPts val="500"/>
              </a:spcBef>
              <a:spcAft>
                <a:spcPts val="0"/>
              </a:spcAft>
              <a:buSzPts val="1600"/>
              <a:buNone/>
              <a:defRPr sz="1600">
                <a:solidFill>
                  <a:srgbClr val="888888"/>
                </a:solidFill>
              </a:defRPr>
            </a:lvl4pPr>
            <a:lvl5pPr marL="2286000" lvl="4" indent="-228600" algn="l">
              <a:lnSpc>
                <a:spcPct val="120000"/>
              </a:lnSpc>
              <a:spcBef>
                <a:spcPts val="500"/>
              </a:spcBef>
              <a:spcAft>
                <a:spcPts val="0"/>
              </a:spcAft>
              <a:buSzPts val="1600"/>
              <a:buNone/>
              <a:defRPr sz="1600">
                <a:solidFill>
                  <a:srgbClr val="888888"/>
                </a:solidFill>
              </a:defRPr>
            </a:lvl5pPr>
            <a:lvl6pPr marL="2743200" lvl="5" indent="-228600" algn="l">
              <a:lnSpc>
                <a:spcPct val="120000"/>
              </a:lnSpc>
              <a:spcBef>
                <a:spcPts val="500"/>
              </a:spcBef>
              <a:spcAft>
                <a:spcPts val="0"/>
              </a:spcAft>
              <a:buSzPts val="1600"/>
              <a:buNone/>
              <a:defRPr sz="1600">
                <a:solidFill>
                  <a:srgbClr val="888888"/>
                </a:solidFill>
              </a:defRPr>
            </a:lvl6pPr>
            <a:lvl7pPr marL="3200400" lvl="6" indent="-228600" algn="l">
              <a:lnSpc>
                <a:spcPct val="120000"/>
              </a:lnSpc>
              <a:spcBef>
                <a:spcPts val="500"/>
              </a:spcBef>
              <a:spcAft>
                <a:spcPts val="0"/>
              </a:spcAft>
              <a:buSzPts val="1600"/>
              <a:buNone/>
              <a:defRPr sz="1600">
                <a:solidFill>
                  <a:srgbClr val="888888"/>
                </a:solidFill>
              </a:defRPr>
            </a:lvl7pPr>
            <a:lvl8pPr marL="3657600" lvl="7" indent="-228600" algn="l">
              <a:lnSpc>
                <a:spcPct val="120000"/>
              </a:lnSpc>
              <a:spcBef>
                <a:spcPts val="500"/>
              </a:spcBef>
              <a:spcAft>
                <a:spcPts val="0"/>
              </a:spcAft>
              <a:buSzPts val="1600"/>
              <a:buNone/>
              <a:defRPr sz="1600">
                <a:solidFill>
                  <a:srgbClr val="888888"/>
                </a:solidFill>
              </a:defRPr>
            </a:lvl8pPr>
            <a:lvl9pPr marL="4114800" lvl="8" indent="-228600" algn="l">
              <a:lnSpc>
                <a:spcPct val="120000"/>
              </a:lnSpc>
              <a:spcBef>
                <a:spcPts val="500"/>
              </a:spcBef>
              <a:spcAft>
                <a:spcPts val="0"/>
              </a:spcAft>
              <a:buSzPts val="1600"/>
              <a:buNone/>
              <a:defRPr sz="1600">
                <a:solidFill>
                  <a:srgbClr val="888888"/>
                </a:solidFill>
              </a:defRPr>
            </a:lvl9pPr>
          </a:lstStyle>
          <a:p>
            <a:endParaRPr/>
          </a:p>
        </p:txBody>
      </p:sp>
      <p:sp>
        <p:nvSpPr>
          <p:cNvPr id="43" name="Google Shape;43;p60"/>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60"/>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60"/>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46" name="Google Shape;46;p60"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56826289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matchingName="Comparison" type="twoTxTwoObj">
  <p:cSld name="Comparison">
    <p:spTree>
      <p:nvGrpSpPr>
        <p:cNvPr id="1" name="Shape 47"/>
        <p:cNvGrpSpPr/>
        <p:nvPr/>
      </p:nvGrpSpPr>
      <p:grpSpPr>
        <a:xfrm>
          <a:off x="0" y="0"/>
          <a:ext cx="0" cy="0"/>
          <a:chOff x="0" y="0"/>
          <a:chExt cx="0" cy="0"/>
        </a:xfrm>
      </p:grpSpPr>
      <p:sp>
        <p:nvSpPr>
          <p:cNvPr id="48" name="Google Shape;48;p61"/>
          <p:cNvSpPr txBox="1">
            <a:spLocks noGrp="1"/>
          </p:cNvSpPr>
          <p:nvPr>
            <p:ph type="title"/>
          </p:nvPr>
        </p:nvSpPr>
        <p:spPr>
          <a:xfrm>
            <a:off x="1129166" y="953336"/>
            <a:ext cx="9607661" cy="1056319"/>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61"/>
          <p:cNvSpPr txBox="1">
            <a:spLocks noGrp="1"/>
          </p:cNvSpPr>
          <p:nvPr>
            <p:ph type="body" idx="1"/>
          </p:nvPr>
        </p:nvSpPr>
        <p:spPr>
          <a:xfrm>
            <a:off x="1129166" y="2169727"/>
            <a:ext cx="4645152" cy="801943"/>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0" name="Google Shape;50;p61"/>
          <p:cNvSpPr txBox="1">
            <a:spLocks noGrp="1"/>
          </p:cNvSpPr>
          <p:nvPr>
            <p:ph type="body" idx="2"/>
          </p:nvPr>
        </p:nvSpPr>
        <p:spPr>
          <a:xfrm>
            <a:off x="1129166" y="2974448"/>
            <a:ext cx="4645152" cy="24938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1" name="Google Shape;51;p61"/>
          <p:cNvSpPr txBox="1">
            <a:spLocks noGrp="1"/>
          </p:cNvSpPr>
          <p:nvPr>
            <p:ph type="body" idx="3"/>
          </p:nvPr>
        </p:nvSpPr>
        <p:spPr>
          <a:xfrm>
            <a:off x="6094337" y="2173181"/>
            <a:ext cx="4645152" cy="802237"/>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2" name="Google Shape;52;p61"/>
          <p:cNvSpPr txBox="1">
            <a:spLocks noGrp="1"/>
          </p:cNvSpPr>
          <p:nvPr>
            <p:ph type="body" idx="4"/>
          </p:nvPr>
        </p:nvSpPr>
        <p:spPr>
          <a:xfrm>
            <a:off x="6094337" y="2971669"/>
            <a:ext cx="4645152" cy="2487193"/>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3" name="Google Shape;53;p61"/>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61"/>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61"/>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56" name="Google Shape;56;p61"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43328269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 Only">
    <p:spTree>
      <p:nvGrpSpPr>
        <p:cNvPr id="1" name="Shape 57"/>
        <p:cNvGrpSpPr/>
        <p:nvPr/>
      </p:nvGrpSpPr>
      <p:grpSpPr>
        <a:xfrm>
          <a:off x="0" y="0"/>
          <a:ext cx="0" cy="0"/>
          <a:chOff x="0" y="0"/>
          <a:chExt cx="0" cy="0"/>
        </a:xfrm>
      </p:grpSpPr>
      <p:sp>
        <p:nvSpPr>
          <p:cNvPr id="58" name="Google Shape;58;p62"/>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62"/>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62"/>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62"/>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62" name="Google Shape;62;p62"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03327658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63"/>
        <p:cNvGrpSpPr/>
        <p:nvPr/>
      </p:nvGrpSpPr>
      <p:grpSpPr>
        <a:xfrm>
          <a:off x="0" y="0"/>
          <a:ext cx="0" cy="0"/>
          <a:chOff x="0" y="0"/>
          <a:chExt cx="0" cy="0"/>
        </a:xfrm>
      </p:grpSpPr>
      <p:sp>
        <p:nvSpPr>
          <p:cNvPr id="64" name="Google Shape;64;p63"/>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63"/>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63"/>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57851248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Content with Caption">
    <p:spTree>
      <p:nvGrpSpPr>
        <p:cNvPr id="1" name="Shape 67"/>
        <p:cNvGrpSpPr/>
        <p:nvPr/>
      </p:nvGrpSpPr>
      <p:grpSpPr>
        <a:xfrm>
          <a:off x="0" y="0"/>
          <a:ext cx="0" cy="0"/>
          <a:chOff x="0" y="0"/>
          <a:chExt cx="0" cy="0"/>
        </a:xfrm>
      </p:grpSpPr>
      <p:sp>
        <p:nvSpPr>
          <p:cNvPr id="68" name="Google Shape;68;p64"/>
          <p:cNvSpPr txBox="1">
            <a:spLocks noGrp="1"/>
          </p:cNvSpPr>
          <p:nvPr>
            <p:ph type="title"/>
          </p:nvPr>
        </p:nvSpPr>
        <p:spPr>
          <a:xfrm>
            <a:off x="1124291" y="952578"/>
            <a:ext cx="3275013" cy="232217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entury Gothic"/>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64"/>
          <p:cNvSpPr txBox="1">
            <a:spLocks noGrp="1"/>
          </p:cNvSpPr>
          <p:nvPr>
            <p:ph type="body" idx="1"/>
          </p:nvPr>
        </p:nvSpPr>
        <p:spPr>
          <a:xfrm>
            <a:off x="4723334" y="952578"/>
            <a:ext cx="6012470" cy="4505221"/>
          </a:xfrm>
          <a:prstGeom prst="rect">
            <a:avLst/>
          </a:prstGeom>
          <a:noFill/>
          <a:ln>
            <a:noFill/>
          </a:ln>
        </p:spPr>
        <p:txBody>
          <a:bodyPr spcFirstLastPara="1" wrap="square" lIns="91425" tIns="45700" rIns="91425" bIns="45700" anchor="ctr"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70" name="Google Shape;70;p64"/>
          <p:cNvSpPr txBox="1">
            <a:spLocks noGrp="1"/>
          </p:cNvSpPr>
          <p:nvPr>
            <p:ph type="body" idx="2"/>
          </p:nvPr>
        </p:nvSpPr>
        <p:spPr>
          <a:xfrm>
            <a:off x="1124291" y="3274754"/>
            <a:ext cx="3275013" cy="2178918"/>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600"/>
              <a:buNone/>
              <a:defRPr sz="16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71" name="Google Shape;71;p64"/>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64"/>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64"/>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74" name="Google Shape;74;p64"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56206227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 with Caption">
    <p:spTree>
      <p:nvGrpSpPr>
        <p:cNvPr id="1" name="Shape 75"/>
        <p:cNvGrpSpPr/>
        <p:nvPr/>
      </p:nvGrpSpPr>
      <p:grpSpPr>
        <a:xfrm>
          <a:off x="0" y="0"/>
          <a:ext cx="0" cy="0"/>
          <a:chOff x="0" y="0"/>
          <a:chExt cx="0" cy="0"/>
        </a:xfrm>
      </p:grpSpPr>
      <p:grpSp>
        <p:nvGrpSpPr>
          <p:cNvPr id="76" name="Google Shape;76;p65"/>
          <p:cNvGrpSpPr/>
          <p:nvPr/>
        </p:nvGrpSpPr>
        <p:grpSpPr>
          <a:xfrm>
            <a:off x="7477387" y="482170"/>
            <a:ext cx="4074533" cy="5149101"/>
            <a:chOff x="7477387" y="482170"/>
            <a:chExt cx="4074533" cy="5149101"/>
          </a:xfrm>
        </p:grpSpPr>
        <p:sp>
          <p:nvSpPr>
            <p:cNvPr id="77" name="Google Shape;77;p65"/>
            <p:cNvSpPr/>
            <p:nvPr/>
          </p:nvSpPr>
          <p:spPr>
            <a:xfrm>
              <a:off x="7477387" y="482170"/>
              <a:ext cx="4074533" cy="5149101"/>
            </a:xfrm>
            <a:prstGeom prst="rect">
              <a:avLst/>
            </a:prstGeom>
            <a:gradFill>
              <a:gsLst>
                <a:gs pos="0">
                  <a:srgbClr val="262626"/>
                </a:gs>
                <a:gs pos="100000">
                  <a:srgbClr val="0C0C0C"/>
                </a:gs>
              </a:gsLst>
              <a:lin ang="5400000" scaled="0"/>
            </a:gradFill>
            <a:ln>
              <a:noFill/>
            </a:ln>
            <a:effectLst>
              <a:outerShdw blurRad="127000" dist="228600" dir="4740000" sx="98000" sy="98000" algn="tl" rotWithShape="0">
                <a:srgbClr val="000000">
                  <a:alpha val="3372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65"/>
            <p:cNvSpPr/>
            <p:nvPr/>
          </p:nvSpPr>
          <p:spPr>
            <a:xfrm>
              <a:off x="7790446" y="812506"/>
              <a:ext cx="3450289" cy="4466452"/>
            </a:xfrm>
            <a:prstGeom prst="rect">
              <a:avLst/>
            </a:prstGeom>
            <a:gradFill>
              <a:gsLst>
                <a:gs pos="0">
                  <a:srgbClr val="DADADA"/>
                </a:gs>
                <a:gs pos="100000">
                  <a:srgbClr val="FFFFFE"/>
                </a:gs>
              </a:gsLst>
              <a:lin ang="16200000" scaled="0"/>
            </a:gradFill>
            <a:ln w="50800" cap="flat" cmpd="sng">
              <a:solidFill>
                <a:srgbClr val="191919"/>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9" name="Google Shape;79;p65"/>
          <p:cNvSpPr txBox="1">
            <a:spLocks noGrp="1"/>
          </p:cNvSpPr>
          <p:nvPr>
            <p:ph type="title"/>
          </p:nvPr>
        </p:nvSpPr>
        <p:spPr>
          <a:xfrm>
            <a:off x="1129124" y="1129513"/>
            <a:ext cx="5854872" cy="192420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65"/>
          <p:cNvSpPr>
            <a:spLocks noGrp="1"/>
          </p:cNvSpPr>
          <p:nvPr>
            <p:ph type="pic" idx="2"/>
          </p:nvPr>
        </p:nvSpPr>
        <p:spPr>
          <a:xfrm>
            <a:off x="8124389" y="1122542"/>
            <a:ext cx="2791171" cy="3866327"/>
          </a:xfrm>
          <a:prstGeom prst="rect">
            <a:avLst/>
          </a:prstGeom>
          <a:solidFill>
            <a:srgbClr val="D8D8D8"/>
          </a:solidFill>
          <a:ln>
            <a:noFill/>
          </a:ln>
        </p:spPr>
        <p:txBody>
          <a:bodyPr spcFirstLastPara="1" wrap="square" lIns="91425" tIns="45700" rIns="91425" bIns="45700" anchor="t" anchorCtr="0">
            <a:normAutofit/>
          </a:bodyPr>
          <a:lstStyle>
            <a:lvl1pPr marR="0" lvl="0" algn="ctr" rtl="0">
              <a:lnSpc>
                <a:spcPct val="120000"/>
              </a:lnSpc>
              <a:spcBef>
                <a:spcPts val="1000"/>
              </a:spcBef>
              <a:spcAft>
                <a:spcPts val="0"/>
              </a:spcAft>
              <a:buClr>
                <a:schemeClr val="accent1"/>
              </a:buClr>
              <a:buSzPts val="3200"/>
              <a:buFont typeface="Arial"/>
              <a:buNone/>
              <a:defRPr sz="3200" b="0" i="0" u="none" strike="noStrike" cap="none">
                <a:solidFill>
                  <a:schemeClr val="dk1"/>
                </a:solidFill>
                <a:latin typeface="Century Gothic"/>
                <a:ea typeface="Century Gothic"/>
                <a:cs typeface="Century Gothic"/>
                <a:sym typeface="Century Gothic"/>
              </a:defRPr>
            </a:lvl1pPr>
            <a:lvl2pPr marR="0" lvl="1" algn="l" rtl="0">
              <a:lnSpc>
                <a:spcPct val="120000"/>
              </a:lnSpc>
              <a:spcBef>
                <a:spcPts val="500"/>
              </a:spcBef>
              <a:spcAft>
                <a:spcPts val="0"/>
              </a:spcAft>
              <a:buClr>
                <a:schemeClr val="accent1"/>
              </a:buClr>
              <a:buSzPts val="2800"/>
              <a:buFont typeface="Arial"/>
              <a:buNone/>
              <a:defRPr sz="2800" b="0" i="0" u="none" strike="noStrike" cap="none">
                <a:solidFill>
                  <a:schemeClr val="dk1"/>
                </a:solidFill>
                <a:latin typeface="Century Gothic"/>
                <a:ea typeface="Century Gothic"/>
                <a:cs typeface="Century Gothic"/>
                <a:sym typeface="Century Gothic"/>
              </a:defRPr>
            </a:lvl2pPr>
            <a:lvl3pPr marR="0" lvl="2" algn="l" rtl="0">
              <a:lnSpc>
                <a:spcPct val="120000"/>
              </a:lnSpc>
              <a:spcBef>
                <a:spcPts val="500"/>
              </a:spcBef>
              <a:spcAft>
                <a:spcPts val="0"/>
              </a:spcAft>
              <a:buClr>
                <a:schemeClr val="accent1"/>
              </a:buClr>
              <a:buSzPts val="2400"/>
              <a:buFont typeface="Arial"/>
              <a:buNone/>
              <a:defRPr sz="2400" b="0" i="0" u="none" strike="noStrike" cap="none">
                <a:solidFill>
                  <a:schemeClr val="dk1"/>
                </a:solidFill>
                <a:latin typeface="Century Gothic"/>
                <a:ea typeface="Century Gothic"/>
                <a:cs typeface="Century Gothic"/>
                <a:sym typeface="Century Gothic"/>
              </a:defRPr>
            </a:lvl3pPr>
            <a:lvl4pPr marR="0" lvl="3"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4pPr>
            <a:lvl5pPr marR="0" lvl="4"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5pPr>
            <a:lvl6pPr marR="0" lvl="5"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6pPr>
            <a:lvl7pPr marR="0" lvl="6"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7pPr>
            <a:lvl8pPr marR="0" lvl="7"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8pPr>
            <a:lvl9pPr marR="0" lvl="8"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9pPr>
          </a:lstStyle>
          <a:p>
            <a:endParaRPr/>
          </a:p>
        </p:txBody>
      </p:sp>
      <p:sp>
        <p:nvSpPr>
          <p:cNvPr id="81" name="Google Shape;81;p65"/>
          <p:cNvSpPr txBox="1">
            <a:spLocks noGrp="1"/>
          </p:cNvSpPr>
          <p:nvPr>
            <p:ph type="body" idx="1"/>
          </p:nvPr>
        </p:nvSpPr>
        <p:spPr>
          <a:xfrm>
            <a:off x="1128247" y="3053721"/>
            <a:ext cx="5846486" cy="2096013"/>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800"/>
              <a:buNone/>
              <a:defRPr sz="18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82" name="Google Shape;82;p65"/>
          <p:cNvSpPr txBox="1">
            <a:spLocks noGrp="1"/>
          </p:cNvSpPr>
          <p:nvPr>
            <p:ph type="dt" idx="10"/>
          </p:nvPr>
        </p:nvSpPr>
        <p:spPr>
          <a:xfrm>
            <a:off x="1125300" y="5469856"/>
            <a:ext cx="5849605" cy="32012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65"/>
          <p:cNvSpPr txBox="1">
            <a:spLocks noGrp="1"/>
          </p:cNvSpPr>
          <p:nvPr>
            <p:ph type="ftr" idx="11"/>
          </p:nvPr>
        </p:nvSpPr>
        <p:spPr>
          <a:xfrm>
            <a:off x="1125300" y="318640"/>
            <a:ext cx="4877818" cy="32093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65"/>
          <p:cNvSpPr txBox="1">
            <a:spLocks noGrp="1"/>
          </p:cNvSpPr>
          <p:nvPr>
            <p:ph type="sldNum" idx="12"/>
          </p:nvPr>
        </p:nvSpPr>
        <p:spPr>
          <a:xfrm>
            <a:off x="6176794"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85" name="Google Shape;85;p65" descr="RedHashing.emf"/>
          <p:cNvPicPr preferRelativeResize="0"/>
          <p:nvPr/>
        </p:nvPicPr>
        <p:blipFill rotWithShape="1">
          <a:blip r:embed="rId2">
            <a:alphaModFix/>
          </a:blip>
          <a:srcRect l="-115" t="474" r="48548"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9981067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Title and Vertical Text">
    <p:spTree>
      <p:nvGrpSpPr>
        <p:cNvPr id="1" name="Shape 86"/>
        <p:cNvGrpSpPr/>
        <p:nvPr/>
      </p:nvGrpSpPr>
      <p:grpSpPr>
        <a:xfrm>
          <a:off x="0" y="0"/>
          <a:ext cx="0" cy="0"/>
          <a:chOff x="0" y="0"/>
          <a:chExt cx="0" cy="0"/>
        </a:xfrm>
      </p:grpSpPr>
      <p:sp>
        <p:nvSpPr>
          <p:cNvPr id="87" name="Google Shape;87;p66"/>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66"/>
          <p:cNvSpPr txBox="1">
            <a:spLocks noGrp="1"/>
          </p:cNvSpPr>
          <p:nvPr>
            <p:ph type="body" idx="1"/>
          </p:nvPr>
        </p:nvSpPr>
        <p:spPr>
          <a:xfrm rot="5400000">
            <a:off x="4284620" y="-982581"/>
            <a:ext cx="3294576" cy="9603275"/>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89" name="Google Shape;89;p66"/>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66"/>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66"/>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2" name="Google Shape;92;p66"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60592838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 Title and Text">
    <p:spTree>
      <p:nvGrpSpPr>
        <p:cNvPr id="1" name="Shape 93"/>
        <p:cNvGrpSpPr/>
        <p:nvPr/>
      </p:nvGrpSpPr>
      <p:grpSpPr>
        <a:xfrm>
          <a:off x="0" y="0"/>
          <a:ext cx="0" cy="0"/>
          <a:chOff x="0" y="0"/>
          <a:chExt cx="0" cy="0"/>
        </a:xfrm>
      </p:grpSpPr>
      <p:sp>
        <p:nvSpPr>
          <p:cNvPr id="94" name="Google Shape;94;p67"/>
          <p:cNvSpPr txBox="1">
            <a:spLocks noGrp="1"/>
          </p:cNvSpPr>
          <p:nvPr>
            <p:ph type="title"/>
          </p:nvPr>
        </p:nvSpPr>
        <p:spPr>
          <a:xfrm rot="5400000">
            <a:off x="7602635" y="2321047"/>
            <a:ext cx="4659889" cy="161574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3200"/>
              <a:buFont typeface="Century Gothic"/>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5" name="Google Shape;95;p67"/>
          <p:cNvSpPr txBox="1">
            <a:spLocks noGrp="1"/>
          </p:cNvSpPr>
          <p:nvPr>
            <p:ph type="body" idx="1"/>
          </p:nvPr>
        </p:nvSpPr>
        <p:spPr>
          <a:xfrm rot="5400000">
            <a:off x="2714740" y="-785498"/>
            <a:ext cx="4659889" cy="7828830"/>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96" name="Google Shape;96;p67"/>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67"/>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67"/>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9" name="Google Shape;99;p67" descr="RedHashing.emf"/>
          <p:cNvPicPr preferRelativeResize="0"/>
          <p:nvPr/>
        </p:nvPicPr>
        <p:blipFill rotWithShape="1">
          <a:blip r:embed="rId2">
            <a:alphaModFix/>
          </a:blip>
          <a:srcRect l="-115" r="59214"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42041205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Slide">
    <p:spTree>
      <p:nvGrpSpPr>
        <p:cNvPr id="1" name="Shape 18"/>
        <p:cNvGrpSpPr/>
        <p:nvPr/>
      </p:nvGrpSpPr>
      <p:grpSpPr>
        <a:xfrm>
          <a:off x="0" y="0"/>
          <a:ext cx="0" cy="0"/>
          <a:chOff x="0" y="0"/>
          <a:chExt cx="0" cy="0"/>
        </a:xfrm>
      </p:grpSpPr>
      <p:sp>
        <p:nvSpPr>
          <p:cNvPr id="19" name="Google Shape;19;p50"/>
          <p:cNvSpPr txBox="1">
            <a:spLocks noGrp="1"/>
          </p:cNvSpPr>
          <p:nvPr>
            <p:ph type="ctrTitle"/>
          </p:nvPr>
        </p:nvSpPr>
        <p:spPr>
          <a:xfrm>
            <a:off x="1128403" y="945913"/>
            <a:ext cx="8637073" cy="2618554"/>
          </a:xfrm>
          <a:prstGeom prst="rect">
            <a:avLst/>
          </a:prstGeom>
          <a:noFill/>
          <a:ln>
            <a:noFill/>
          </a:ln>
        </p:spPr>
        <p:txBody>
          <a:bodyPr spcFirstLastPara="1" wrap="square" lIns="91425" tIns="45700" rIns="91425" bIns="0" anchor="b" anchorCtr="0">
            <a:normAutofit/>
          </a:bodyPr>
          <a:lstStyle>
            <a:lvl1pPr lvl="0" algn="l">
              <a:lnSpc>
                <a:spcPct val="90000"/>
              </a:lnSpc>
              <a:spcBef>
                <a:spcPts val="0"/>
              </a:spcBef>
              <a:spcAft>
                <a:spcPts val="0"/>
              </a:spcAft>
              <a:buClr>
                <a:schemeClr val="dk1"/>
              </a:buClr>
              <a:buSzPts val="6600"/>
              <a:buFont typeface="Century Gothic"/>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 name="Google Shape;20;p50"/>
          <p:cNvSpPr txBox="1">
            <a:spLocks noGrp="1"/>
          </p:cNvSpPr>
          <p:nvPr>
            <p:ph type="subTitle" idx="1"/>
          </p:nvPr>
        </p:nvSpPr>
        <p:spPr>
          <a:xfrm>
            <a:off x="1128404" y="3564467"/>
            <a:ext cx="8637072" cy="1071095"/>
          </a:xfrm>
          <a:prstGeom prst="rect">
            <a:avLst/>
          </a:prstGeom>
          <a:noFill/>
          <a:ln>
            <a:noFill/>
          </a:ln>
        </p:spPr>
        <p:txBody>
          <a:bodyPr spcFirstLastPara="1" wrap="square" lIns="91425" tIns="91425" rIns="91425" bIns="91425" anchor="t" anchorCtr="0">
            <a:normAutofit/>
          </a:bodyPr>
          <a:lstStyle>
            <a:lvl1pPr lvl="0" algn="l">
              <a:lnSpc>
                <a:spcPct val="120000"/>
              </a:lnSpc>
              <a:spcBef>
                <a:spcPts val="1000"/>
              </a:spcBef>
              <a:spcAft>
                <a:spcPts val="0"/>
              </a:spcAft>
              <a:buSzPts val="1800"/>
              <a:buNone/>
              <a:defRPr sz="1800" b="0">
                <a:solidFill>
                  <a:schemeClr val="dk1"/>
                </a:solidFill>
              </a:defRPr>
            </a:lvl1pPr>
            <a:lvl2pPr lvl="1" algn="ctr">
              <a:lnSpc>
                <a:spcPct val="120000"/>
              </a:lnSpc>
              <a:spcBef>
                <a:spcPts val="500"/>
              </a:spcBef>
              <a:spcAft>
                <a:spcPts val="0"/>
              </a:spcAft>
              <a:buSzPts val="1800"/>
              <a:buNone/>
              <a:defRPr sz="1800"/>
            </a:lvl2pPr>
            <a:lvl3pPr lvl="2" algn="ctr">
              <a:lnSpc>
                <a:spcPct val="120000"/>
              </a:lnSpc>
              <a:spcBef>
                <a:spcPts val="500"/>
              </a:spcBef>
              <a:spcAft>
                <a:spcPts val="0"/>
              </a:spcAft>
              <a:buSzPts val="1800"/>
              <a:buNone/>
              <a:defRPr sz="1800"/>
            </a:lvl3pPr>
            <a:lvl4pPr lvl="3" algn="ctr">
              <a:lnSpc>
                <a:spcPct val="120000"/>
              </a:lnSpc>
              <a:spcBef>
                <a:spcPts val="500"/>
              </a:spcBef>
              <a:spcAft>
                <a:spcPts val="0"/>
              </a:spcAft>
              <a:buSzPts val="1600"/>
              <a:buNone/>
              <a:defRPr sz="1600"/>
            </a:lvl4pPr>
            <a:lvl5pPr lvl="4" algn="ctr">
              <a:lnSpc>
                <a:spcPct val="120000"/>
              </a:lnSpc>
              <a:spcBef>
                <a:spcPts val="500"/>
              </a:spcBef>
              <a:spcAft>
                <a:spcPts val="0"/>
              </a:spcAft>
              <a:buSzPts val="1600"/>
              <a:buNone/>
              <a:defRPr sz="1600"/>
            </a:lvl5pPr>
            <a:lvl6pPr lvl="5" algn="ctr">
              <a:lnSpc>
                <a:spcPct val="120000"/>
              </a:lnSpc>
              <a:spcBef>
                <a:spcPts val="500"/>
              </a:spcBef>
              <a:spcAft>
                <a:spcPts val="0"/>
              </a:spcAft>
              <a:buSzPts val="1600"/>
              <a:buNone/>
              <a:defRPr sz="1600"/>
            </a:lvl6pPr>
            <a:lvl7pPr lvl="6" algn="ctr">
              <a:lnSpc>
                <a:spcPct val="120000"/>
              </a:lnSpc>
              <a:spcBef>
                <a:spcPts val="500"/>
              </a:spcBef>
              <a:spcAft>
                <a:spcPts val="0"/>
              </a:spcAft>
              <a:buSzPts val="1600"/>
              <a:buNone/>
              <a:defRPr sz="1600"/>
            </a:lvl7pPr>
            <a:lvl8pPr lvl="7" algn="ctr">
              <a:lnSpc>
                <a:spcPct val="120000"/>
              </a:lnSpc>
              <a:spcBef>
                <a:spcPts val="500"/>
              </a:spcBef>
              <a:spcAft>
                <a:spcPts val="0"/>
              </a:spcAft>
              <a:buSzPts val="1600"/>
              <a:buNone/>
              <a:defRPr sz="1600"/>
            </a:lvl8pPr>
            <a:lvl9pPr lvl="8" algn="ctr">
              <a:lnSpc>
                <a:spcPct val="120000"/>
              </a:lnSpc>
              <a:spcBef>
                <a:spcPts val="500"/>
              </a:spcBef>
              <a:spcAft>
                <a:spcPts val="0"/>
              </a:spcAft>
              <a:buSzPts val="1600"/>
              <a:buNone/>
              <a:defRPr sz="1600"/>
            </a:lvl9pPr>
          </a:lstStyle>
          <a:p>
            <a:endParaRPr/>
          </a:p>
        </p:txBody>
      </p:sp>
      <p:sp>
        <p:nvSpPr>
          <p:cNvPr id="21" name="Google Shape;21;p50"/>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50"/>
          <p:cNvSpPr txBox="1">
            <a:spLocks noGrp="1"/>
          </p:cNvSpPr>
          <p:nvPr>
            <p:ph type="ftr" idx="11"/>
          </p:nvPr>
        </p:nvSpPr>
        <p:spPr>
          <a:xfrm>
            <a:off x="1127124" y="329307"/>
            <a:ext cx="5943668"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50"/>
          <p:cNvSpPr txBox="1">
            <a:spLocks noGrp="1"/>
          </p:cNvSpPr>
          <p:nvPr>
            <p:ph type="sldNum" idx="12"/>
          </p:nvPr>
        </p:nvSpPr>
        <p:spPr>
          <a:xfrm>
            <a:off x="9924392" y="134930"/>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4" name="Google Shape;24;p50"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29207859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matchingName="Title and Content" type="obj">
  <p:cSld name="Title and Content">
    <p:spTree>
      <p:nvGrpSpPr>
        <p:cNvPr id="1" name="Shape 25"/>
        <p:cNvGrpSpPr/>
        <p:nvPr/>
      </p:nvGrpSpPr>
      <p:grpSpPr>
        <a:xfrm>
          <a:off x="0" y="0"/>
          <a:ext cx="0" cy="0"/>
          <a:chOff x="0" y="0"/>
          <a:chExt cx="0" cy="0"/>
        </a:xfrm>
      </p:grpSpPr>
      <p:sp>
        <p:nvSpPr>
          <p:cNvPr id="26" name="Google Shape;26;p51"/>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51"/>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28" name="Google Shape;28;p51"/>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51"/>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51"/>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1" name="Google Shape;31;p51"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22947621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matchingName="Two Content" type="twoObj">
  <p:cSld name="Two Content">
    <p:spTree>
      <p:nvGrpSpPr>
        <p:cNvPr id="1" name="Shape 32"/>
        <p:cNvGrpSpPr/>
        <p:nvPr/>
      </p:nvGrpSpPr>
      <p:grpSpPr>
        <a:xfrm>
          <a:off x="0" y="0"/>
          <a:ext cx="0" cy="0"/>
          <a:chOff x="0" y="0"/>
          <a:chExt cx="0" cy="0"/>
        </a:xfrm>
      </p:grpSpPr>
      <p:sp>
        <p:nvSpPr>
          <p:cNvPr id="33" name="Google Shape;33;p52"/>
          <p:cNvSpPr txBox="1">
            <a:spLocks noGrp="1"/>
          </p:cNvSpPr>
          <p:nvPr>
            <p:ph type="title"/>
          </p:nvPr>
        </p:nvSpPr>
        <p:spPr>
          <a:xfrm>
            <a:off x="1131052" y="958037"/>
            <a:ext cx="9605635" cy="105930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52"/>
          <p:cNvSpPr txBox="1">
            <a:spLocks noGrp="1"/>
          </p:cNvSpPr>
          <p:nvPr>
            <p:ph type="body" idx="1"/>
          </p:nvPr>
        </p:nvSpPr>
        <p:spPr>
          <a:xfrm>
            <a:off x="1129166" y="2165621"/>
            <a:ext cx="4645152" cy="3293852"/>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5" name="Google Shape;35;p52"/>
          <p:cNvSpPr txBox="1">
            <a:spLocks noGrp="1"/>
          </p:cNvSpPr>
          <p:nvPr>
            <p:ph type="body" idx="2"/>
          </p:nvPr>
        </p:nvSpPr>
        <p:spPr>
          <a:xfrm>
            <a:off x="6095606" y="2171769"/>
            <a:ext cx="4645152" cy="3287094"/>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6" name="Google Shape;36;p52"/>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52"/>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52"/>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9" name="Google Shape;39;p52"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7236822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 Header">
    <p:spTree>
      <p:nvGrpSpPr>
        <p:cNvPr id="1" name="Shape 40"/>
        <p:cNvGrpSpPr/>
        <p:nvPr/>
      </p:nvGrpSpPr>
      <p:grpSpPr>
        <a:xfrm>
          <a:off x="0" y="0"/>
          <a:ext cx="0" cy="0"/>
          <a:chOff x="0" y="0"/>
          <a:chExt cx="0" cy="0"/>
        </a:xfrm>
      </p:grpSpPr>
      <p:sp>
        <p:nvSpPr>
          <p:cNvPr id="41" name="Google Shape;41;p53"/>
          <p:cNvSpPr txBox="1">
            <a:spLocks noGrp="1"/>
          </p:cNvSpPr>
          <p:nvPr>
            <p:ph type="title"/>
          </p:nvPr>
        </p:nvSpPr>
        <p:spPr>
          <a:xfrm>
            <a:off x="1129167" y="1756129"/>
            <a:ext cx="8619060" cy="205006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600"/>
              <a:buFont typeface="Century Gothic"/>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53"/>
          <p:cNvSpPr txBox="1">
            <a:spLocks noGrp="1"/>
          </p:cNvSpPr>
          <p:nvPr>
            <p:ph type="body" idx="1"/>
          </p:nvPr>
        </p:nvSpPr>
        <p:spPr>
          <a:xfrm>
            <a:off x="1129166" y="3806195"/>
            <a:ext cx="8619060" cy="1012929"/>
          </a:xfrm>
          <a:prstGeom prst="rect">
            <a:avLst/>
          </a:prstGeom>
          <a:noFill/>
          <a:ln>
            <a:noFill/>
          </a:ln>
        </p:spPr>
        <p:txBody>
          <a:bodyPr spcFirstLastPara="1" wrap="square" lIns="91425" tIns="91425" rIns="91425" bIns="45700" anchor="t" anchorCtr="0">
            <a:normAutofit/>
          </a:bodyPr>
          <a:lstStyle>
            <a:lvl1pPr marL="457200" lvl="0" indent="-228600" algn="l">
              <a:lnSpc>
                <a:spcPct val="120000"/>
              </a:lnSpc>
              <a:spcBef>
                <a:spcPts val="1000"/>
              </a:spcBef>
              <a:spcAft>
                <a:spcPts val="0"/>
              </a:spcAft>
              <a:buSzPts val="1800"/>
              <a:buNone/>
              <a:defRPr sz="1800">
                <a:solidFill>
                  <a:schemeClr val="dk1"/>
                </a:solidFill>
              </a:defRPr>
            </a:lvl1pPr>
            <a:lvl2pPr marL="914400" lvl="1" indent="-228600" algn="l">
              <a:lnSpc>
                <a:spcPct val="120000"/>
              </a:lnSpc>
              <a:spcBef>
                <a:spcPts val="500"/>
              </a:spcBef>
              <a:spcAft>
                <a:spcPts val="0"/>
              </a:spcAft>
              <a:buSzPts val="1800"/>
              <a:buNone/>
              <a:defRPr sz="1800">
                <a:solidFill>
                  <a:srgbClr val="888888"/>
                </a:solidFill>
              </a:defRPr>
            </a:lvl2pPr>
            <a:lvl3pPr marL="1371600" lvl="2" indent="-228600" algn="l">
              <a:lnSpc>
                <a:spcPct val="120000"/>
              </a:lnSpc>
              <a:spcBef>
                <a:spcPts val="500"/>
              </a:spcBef>
              <a:spcAft>
                <a:spcPts val="0"/>
              </a:spcAft>
              <a:buSzPts val="1800"/>
              <a:buNone/>
              <a:defRPr sz="1800">
                <a:solidFill>
                  <a:srgbClr val="888888"/>
                </a:solidFill>
              </a:defRPr>
            </a:lvl3pPr>
            <a:lvl4pPr marL="1828800" lvl="3" indent="-228600" algn="l">
              <a:lnSpc>
                <a:spcPct val="120000"/>
              </a:lnSpc>
              <a:spcBef>
                <a:spcPts val="500"/>
              </a:spcBef>
              <a:spcAft>
                <a:spcPts val="0"/>
              </a:spcAft>
              <a:buSzPts val="1600"/>
              <a:buNone/>
              <a:defRPr sz="1600">
                <a:solidFill>
                  <a:srgbClr val="888888"/>
                </a:solidFill>
              </a:defRPr>
            </a:lvl4pPr>
            <a:lvl5pPr marL="2286000" lvl="4" indent="-228600" algn="l">
              <a:lnSpc>
                <a:spcPct val="120000"/>
              </a:lnSpc>
              <a:spcBef>
                <a:spcPts val="500"/>
              </a:spcBef>
              <a:spcAft>
                <a:spcPts val="0"/>
              </a:spcAft>
              <a:buSzPts val="1600"/>
              <a:buNone/>
              <a:defRPr sz="1600">
                <a:solidFill>
                  <a:srgbClr val="888888"/>
                </a:solidFill>
              </a:defRPr>
            </a:lvl5pPr>
            <a:lvl6pPr marL="2743200" lvl="5" indent="-228600" algn="l">
              <a:lnSpc>
                <a:spcPct val="120000"/>
              </a:lnSpc>
              <a:spcBef>
                <a:spcPts val="500"/>
              </a:spcBef>
              <a:spcAft>
                <a:spcPts val="0"/>
              </a:spcAft>
              <a:buSzPts val="1600"/>
              <a:buNone/>
              <a:defRPr sz="1600">
                <a:solidFill>
                  <a:srgbClr val="888888"/>
                </a:solidFill>
              </a:defRPr>
            </a:lvl6pPr>
            <a:lvl7pPr marL="3200400" lvl="6" indent="-228600" algn="l">
              <a:lnSpc>
                <a:spcPct val="120000"/>
              </a:lnSpc>
              <a:spcBef>
                <a:spcPts val="500"/>
              </a:spcBef>
              <a:spcAft>
                <a:spcPts val="0"/>
              </a:spcAft>
              <a:buSzPts val="1600"/>
              <a:buNone/>
              <a:defRPr sz="1600">
                <a:solidFill>
                  <a:srgbClr val="888888"/>
                </a:solidFill>
              </a:defRPr>
            </a:lvl7pPr>
            <a:lvl8pPr marL="3657600" lvl="7" indent="-228600" algn="l">
              <a:lnSpc>
                <a:spcPct val="120000"/>
              </a:lnSpc>
              <a:spcBef>
                <a:spcPts val="500"/>
              </a:spcBef>
              <a:spcAft>
                <a:spcPts val="0"/>
              </a:spcAft>
              <a:buSzPts val="1600"/>
              <a:buNone/>
              <a:defRPr sz="1600">
                <a:solidFill>
                  <a:srgbClr val="888888"/>
                </a:solidFill>
              </a:defRPr>
            </a:lvl8pPr>
            <a:lvl9pPr marL="4114800" lvl="8" indent="-228600" algn="l">
              <a:lnSpc>
                <a:spcPct val="120000"/>
              </a:lnSpc>
              <a:spcBef>
                <a:spcPts val="500"/>
              </a:spcBef>
              <a:spcAft>
                <a:spcPts val="0"/>
              </a:spcAft>
              <a:buSzPts val="1600"/>
              <a:buNone/>
              <a:defRPr sz="1600">
                <a:solidFill>
                  <a:srgbClr val="888888"/>
                </a:solidFill>
              </a:defRPr>
            </a:lvl9pPr>
          </a:lstStyle>
          <a:p>
            <a:endParaRPr/>
          </a:p>
        </p:txBody>
      </p:sp>
      <p:sp>
        <p:nvSpPr>
          <p:cNvPr id="43" name="Google Shape;43;p53"/>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53"/>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53"/>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46" name="Google Shape;46;p53"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70571127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matchingName="Comparison" type="twoTxTwoObj">
  <p:cSld name="Comparison">
    <p:spTree>
      <p:nvGrpSpPr>
        <p:cNvPr id="1" name="Shape 47"/>
        <p:cNvGrpSpPr/>
        <p:nvPr/>
      </p:nvGrpSpPr>
      <p:grpSpPr>
        <a:xfrm>
          <a:off x="0" y="0"/>
          <a:ext cx="0" cy="0"/>
          <a:chOff x="0" y="0"/>
          <a:chExt cx="0" cy="0"/>
        </a:xfrm>
      </p:grpSpPr>
      <p:sp>
        <p:nvSpPr>
          <p:cNvPr id="48" name="Google Shape;48;p54"/>
          <p:cNvSpPr txBox="1">
            <a:spLocks noGrp="1"/>
          </p:cNvSpPr>
          <p:nvPr>
            <p:ph type="title"/>
          </p:nvPr>
        </p:nvSpPr>
        <p:spPr>
          <a:xfrm>
            <a:off x="1129166" y="953336"/>
            <a:ext cx="9607661" cy="1056319"/>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54"/>
          <p:cNvSpPr txBox="1">
            <a:spLocks noGrp="1"/>
          </p:cNvSpPr>
          <p:nvPr>
            <p:ph type="body" idx="1"/>
          </p:nvPr>
        </p:nvSpPr>
        <p:spPr>
          <a:xfrm>
            <a:off x="1129166" y="2169727"/>
            <a:ext cx="4645152" cy="801943"/>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0" name="Google Shape;50;p54"/>
          <p:cNvSpPr txBox="1">
            <a:spLocks noGrp="1"/>
          </p:cNvSpPr>
          <p:nvPr>
            <p:ph type="body" idx="2"/>
          </p:nvPr>
        </p:nvSpPr>
        <p:spPr>
          <a:xfrm>
            <a:off x="1129166" y="2974448"/>
            <a:ext cx="4645152" cy="24938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1" name="Google Shape;51;p54"/>
          <p:cNvSpPr txBox="1">
            <a:spLocks noGrp="1"/>
          </p:cNvSpPr>
          <p:nvPr>
            <p:ph type="body" idx="3"/>
          </p:nvPr>
        </p:nvSpPr>
        <p:spPr>
          <a:xfrm>
            <a:off x="6094337" y="2173181"/>
            <a:ext cx="4645152" cy="802237"/>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2" name="Google Shape;52;p54"/>
          <p:cNvSpPr txBox="1">
            <a:spLocks noGrp="1"/>
          </p:cNvSpPr>
          <p:nvPr>
            <p:ph type="body" idx="4"/>
          </p:nvPr>
        </p:nvSpPr>
        <p:spPr>
          <a:xfrm>
            <a:off x="6094337" y="2971669"/>
            <a:ext cx="4645152" cy="2487193"/>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3" name="Google Shape;53;p54"/>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54"/>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54"/>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56" name="Google Shape;56;p54"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07927468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 Only">
    <p:spTree>
      <p:nvGrpSpPr>
        <p:cNvPr id="1" name="Shape 57"/>
        <p:cNvGrpSpPr/>
        <p:nvPr/>
      </p:nvGrpSpPr>
      <p:grpSpPr>
        <a:xfrm>
          <a:off x="0" y="0"/>
          <a:ext cx="0" cy="0"/>
          <a:chOff x="0" y="0"/>
          <a:chExt cx="0" cy="0"/>
        </a:xfrm>
      </p:grpSpPr>
      <p:sp>
        <p:nvSpPr>
          <p:cNvPr id="58" name="Google Shape;58;p55"/>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55"/>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5"/>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5"/>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62" name="Google Shape;62;p55"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67312747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63"/>
        <p:cNvGrpSpPr/>
        <p:nvPr/>
      </p:nvGrpSpPr>
      <p:grpSpPr>
        <a:xfrm>
          <a:off x="0" y="0"/>
          <a:ext cx="0" cy="0"/>
          <a:chOff x="0" y="0"/>
          <a:chExt cx="0" cy="0"/>
        </a:xfrm>
      </p:grpSpPr>
      <p:sp>
        <p:nvSpPr>
          <p:cNvPr id="64" name="Google Shape;64;p56"/>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56"/>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6"/>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20538936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Content with Caption">
    <p:spTree>
      <p:nvGrpSpPr>
        <p:cNvPr id="1" name="Shape 67"/>
        <p:cNvGrpSpPr/>
        <p:nvPr/>
      </p:nvGrpSpPr>
      <p:grpSpPr>
        <a:xfrm>
          <a:off x="0" y="0"/>
          <a:ext cx="0" cy="0"/>
          <a:chOff x="0" y="0"/>
          <a:chExt cx="0" cy="0"/>
        </a:xfrm>
      </p:grpSpPr>
      <p:sp>
        <p:nvSpPr>
          <p:cNvPr id="68" name="Google Shape;68;p57"/>
          <p:cNvSpPr txBox="1">
            <a:spLocks noGrp="1"/>
          </p:cNvSpPr>
          <p:nvPr>
            <p:ph type="title"/>
          </p:nvPr>
        </p:nvSpPr>
        <p:spPr>
          <a:xfrm>
            <a:off x="1124291" y="952578"/>
            <a:ext cx="3275013" cy="232217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entury Gothic"/>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57"/>
          <p:cNvSpPr txBox="1">
            <a:spLocks noGrp="1"/>
          </p:cNvSpPr>
          <p:nvPr>
            <p:ph type="body" idx="1"/>
          </p:nvPr>
        </p:nvSpPr>
        <p:spPr>
          <a:xfrm>
            <a:off x="4723334" y="952578"/>
            <a:ext cx="6012470" cy="4505221"/>
          </a:xfrm>
          <a:prstGeom prst="rect">
            <a:avLst/>
          </a:prstGeom>
          <a:noFill/>
          <a:ln>
            <a:noFill/>
          </a:ln>
        </p:spPr>
        <p:txBody>
          <a:bodyPr spcFirstLastPara="1" wrap="square" lIns="91425" tIns="45700" rIns="91425" bIns="45700" anchor="ctr"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70" name="Google Shape;70;p57"/>
          <p:cNvSpPr txBox="1">
            <a:spLocks noGrp="1"/>
          </p:cNvSpPr>
          <p:nvPr>
            <p:ph type="body" idx="2"/>
          </p:nvPr>
        </p:nvSpPr>
        <p:spPr>
          <a:xfrm>
            <a:off x="1124291" y="3274754"/>
            <a:ext cx="3275013" cy="2178918"/>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600"/>
              <a:buNone/>
              <a:defRPr sz="16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71" name="Google Shape;71;p57"/>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7"/>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57"/>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74" name="Google Shape;74;p57"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37420877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 with Caption">
    <p:spTree>
      <p:nvGrpSpPr>
        <p:cNvPr id="1" name="Shape 75"/>
        <p:cNvGrpSpPr/>
        <p:nvPr/>
      </p:nvGrpSpPr>
      <p:grpSpPr>
        <a:xfrm>
          <a:off x="0" y="0"/>
          <a:ext cx="0" cy="0"/>
          <a:chOff x="0" y="0"/>
          <a:chExt cx="0" cy="0"/>
        </a:xfrm>
      </p:grpSpPr>
      <p:grpSp>
        <p:nvGrpSpPr>
          <p:cNvPr id="76" name="Google Shape;76;p58"/>
          <p:cNvGrpSpPr/>
          <p:nvPr/>
        </p:nvGrpSpPr>
        <p:grpSpPr>
          <a:xfrm>
            <a:off x="7477387" y="482170"/>
            <a:ext cx="4074533" cy="5149101"/>
            <a:chOff x="7477387" y="482170"/>
            <a:chExt cx="4074533" cy="5149101"/>
          </a:xfrm>
        </p:grpSpPr>
        <p:sp>
          <p:nvSpPr>
            <p:cNvPr id="77" name="Google Shape;77;p58"/>
            <p:cNvSpPr/>
            <p:nvPr/>
          </p:nvSpPr>
          <p:spPr>
            <a:xfrm>
              <a:off x="7477387" y="482170"/>
              <a:ext cx="4074533" cy="5149101"/>
            </a:xfrm>
            <a:prstGeom prst="rect">
              <a:avLst/>
            </a:prstGeom>
            <a:gradFill>
              <a:gsLst>
                <a:gs pos="0">
                  <a:srgbClr val="262626"/>
                </a:gs>
                <a:gs pos="100000">
                  <a:srgbClr val="0C0C0C"/>
                </a:gs>
              </a:gsLst>
              <a:lin ang="5400000" scaled="0"/>
            </a:gradFill>
            <a:ln>
              <a:noFill/>
            </a:ln>
            <a:effectLst>
              <a:outerShdw blurRad="127000" dist="228600" dir="4740000" sx="98000" sy="98000" algn="tl" rotWithShape="0">
                <a:srgbClr val="000000">
                  <a:alpha val="3372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58"/>
            <p:cNvSpPr/>
            <p:nvPr/>
          </p:nvSpPr>
          <p:spPr>
            <a:xfrm>
              <a:off x="7790446" y="812506"/>
              <a:ext cx="3450289" cy="4466452"/>
            </a:xfrm>
            <a:prstGeom prst="rect">
              <a:avLst/>
            </a:prstGeom>
            <a:gradFill>
              <a:gsLst>
                <a:gs pos="0">
                  <a:srgbClr val="DADADA"/>
                </a:gs>
                <a:gs pos="100000">
                  <a:srgbClr val="FFFFFE"/>
                </a:gs>
              </a:gsLst>
              <a:lin ang="16200000" scaled="0"/>
            </a:gradFill>
            <a:ln w="50800" cap="flat" cmpd="sng">
              <a:solidFill>
                <a:srgbClr val="191919"/>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9" name="Google Shape;79;p58"/>
          <p:cNvSpPr txBox="1">
            <a:spLocks noGrp="1"/>
          </p:cNvSpPr>
          <p:nvPr>
            <p:ph type="title"/>
          </p:nvPr>
        </p:nvSpPr>
        <p:spPr>
          <a:xfrm>
            <a:off x="1129124" y="1129513"/>
            <a:ext cx="5854872" cy="192420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58"/>
          <p:cNvSpPr>
            <a:spLocks noGrp="1"/>
          </p:cNvSpPr>
          <p:nvPr>
            <p:ph type="pic" idx="2"/>
          </p:nvPr>
        </p:nvSpPr>
        <p:spPr>
          <a:xfrm>
            <a:off x="8124389" y="1122542"/>
            <a:ext cx="2791171" cy="3866327"/>
          </a:xfrm>
          <a:prstGeom prst="rect">
            <a:avLst/>
          </a:prstGeom>
          <a:solidFill>
            <a:srgbClr val="D8D8D8"/>
          </a:solidFill>
          <a:ln>
            <a:noFill/>
          </a:ln>
        </p:spPr>
        <p:txBody>
          <a:bodyPr spcFirstLastPara="1" wrap="square" lIns="91425" tIns="45700" rIns="91425" bIns="45700" anchor="t" anchorCtr="0">
            <a:normAutofit/>
          </a:bodyPr>
          <a:lstStyle>
            <a:lvl1pPr marR="0" lvl="0" algn="ctr" rtl="0">
              <a:lnSpc>
                <a:spcPct val="120000"/>
              </a:lnSpc>
              <a:spcBef>
                <a:spcPts val="1000"/>
              </a:spcBef>
              <a:spcAft>
                <a:spcPts val="0"/>
              </a:spcAft>
              <a:buClr>
                <a:schemeClr val="accent1"/>
              </a:buClr>
              <a:buSzPts val="3200"/>
              <a:buFont typeface="Arial"/>
              <a:buNone/>
              <a:defRPr sz="3200" b="0" i="0" u="none" strike="noStrike" cap="none">
                <a:solidFill>
                  <a:schemeClr val="dk1"/>
                </a:solidFill>
                <a:latin typeface="Century Gothic"/>
                <a:ea typeface="Century Gothic"/>
                <a:cs typeface="Century Gothic"/>
                <a:sym typeface="Century Gothic"/>
              </a:defRPr>
            </a:lvl1pPr>
            <a:lvl2pPr marR="0" lvl="1" algn="l" rtl="0">
              <a:lnSpc>
                <a:spcPct val="120000"/>
              </a:lnSpc>
              <a:spcBef>
                <a:spcPts val="500"/>
              </a:spcBef>
              <a:spcAft>
                <a:spcPts val="0"/>
              </a:spcAft>
              <a:buClr>
                <a:schemeClr val="accent1"/>
              </a:buClr>
              <a:buSzPts val="2800"/>
              <a:buFont typeface="Arial"/>
              <a:buNone/>
              <a:defRPr sz="2800" b="0" i="0" u="none" strike="noStrike" cap="none">
                <a:solidFill>
                  <a:schemeClr val="dk1"/>
                </a:solidFill>
                <a:latin typeface="Century Gothic"/>
                <a:ea typeface="Century Gothic"/>
                <a:cs typeface="Century Gothic"/>
                <a:sym typeface="Century Gothic"/>
              </a:defRPr>
            </a:lvl2pPr>
            <a:lvl3pPr marR="0" lvl="2" algn="l" rtl="0">
              <a:lnSpc>
                <a:spcPct val="120000"/>
              </a:lnSpc>
              <a:spcBef>
                <a:spcPts val="500"/>
              </a:spcBef>
              <a:spcAft>
                <a:spcPts val="0"/>
              </a:spcAft>
              <a:buClr>
                <a:schemeClr val="accent1"/>
              </a:buClr>
              <a:buSzPts val="2400"/>
              <a:buFont typeface="Arial"/>
              <a:buNone/>
              <a:defRPr sz="2400" b="0" i="0" u="none" strike="noStrike" cap="none">
                <a:solidFill>
                  <a:schemeClr val="dk1"/>
                </a:solidFill>
                <a:latin typeface="Century Gothic"/>
                <a:ea typeface="Century Gothic"/>
                <a:cs typeface="Century Gothic"/>
                <a:sym typeface="Century Gothic"/>
              </a:defRPr>
            </a:lvl3pPr>
            <a:lvl4pPr marR="0" lvl="3"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4pPr>
            <a:lvl5pPr marR="0" lvl="4"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5pPr>
            <a:lvl6pPr marR="0" lvl="5"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6pPr>
            <a:lvl7pPr marR="0" lvl="6"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7pPr>
            <a:lvl8pPr marR="0" lvl="7"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8pPr>
            <a:lvl9pPr marR="0" lvl="8"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9pPr>
          </a:lstStyle>
          <a:p>
            <a:endParaRPr/>
          </a:p>
        </p:txBody>
      </p:sp>
      <p:sp>
        <p:nvSpPr>
          <p:cNvPr id="81" name="Google Shape;81;p58"/>
          <p:cNvSpPr txBox="1">
            <a:spLocks noGrp="1"/>
          </p:cNvSpPr>
          <p:nvPr>
            <p:ph type="body" idx="1"/>
          </p:nvPr>
        </p:nvSpPr>
        <p:spPr>
          <a:xfrm>
            <a:off x="1128247" y="3053721"/>
            <a:ext cx="5846486" cy="2096013"/>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800"/>
              <a:buNone/>
              <a:defRPr sz="18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82" name="Google Shape;82;p58"/>
          <p:cNvSpPr txBox="1">
            <a:spLocks noGrp="1"/>
          </p:cNvSpPr>
          <p:nvPr>
            <p:ph type="dt" idx="10"/>
          </p:nvPr>
        </p:nvSpPr>
        <p:spPr>
          <a:xfrm>
            <a:off x="1125300" y="5469856"/>
            <a:ext cx="5849605" cy="32012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58"/>
          <p:cNvSpPr txBox="1">
            <a:spLocks noGrp="1"/>
          </p:cNvSpPr>
          <p:nvPr>
            <p:ph type="ftr" idx="11"/>
          </p:nvPr>
        </p:nvSpPr>
        <p:spPr>
          <a:xfrm>
            <a:off x="1125300" y="318640"/>
            <a:ext cx="4877818" cy="32093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8"/>
          <p:cNvSpPr txBox="1">
            <a:spLocks noGrp="1"/>
          </p:cNvSpPr>
          <p:nvPr>
            <p:ph type="sldNum" idx="12"/>
          </p:nvPr>
        </p:nvSpPr>
        <p:spPr>
          <a:xfrm>
            <a:off x="6176794"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85" name="Google Shape;85;p58" descr="RedHashing.emf"/>
          <p:cNvPicPr preferRelativeResize="0"/>
          <p:nvPr/>
        </p:nvPicPr>
        <p:blipFill rotWithShape="1">
          <a:blip r:embed="rId2">
            <a:alphaModFix/>
          </a:blip>
          <a:srcRect l="-115" t="474" r="48548"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176720440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Title and Vertical Text">
    <p:spTree>
      <p:nvGrpSpPr>
        <p:cNvPr id="1" name="Shape 86"/>
        <p:cNvGrpSpPr/>
        <p:nvPr/>
      </p:nvGrpSpPr>
      <p:grpSpPr>
        <a:xfrm>
          <a:off x="0" y="0"/>
          <a:ext cx="0" cy="0"/>
          <a:chOff x="0" y="0"/>
          <a:chExt cx="0" cy="0"/>
        </a:xfrm>
      </p:grpSpPr>
      <p:sp>
        <p:nvSpPr>
          <p:cNvPr id="87" name="Google Shape;87;p59"/>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9"/>
          <p:cNvSpPr txBox="1">
            <a:spLocks noGrp="1"/>
          </p:cNvSpPr>
          <p:nvPr>
            <p:ph type="body" idx="1"/>
          </p:nvPr>
        </p:nvSpPr>
        <p:spPr>
          <a:xfrm rot="5400000">
            <a:off x="4284620" y="-982581"/>
            <a:ext cx="3294576" cy="9603275"/>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89" name="Google Shape;89;p59"/>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9"/>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9"/>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2" name="Google Shape;92;p59"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57954461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 Title and Text">
    <p:spTree>
      <p:nvGrpSpPr>
        <p:cNvPr id="1" name="Shape 93"/>
        <p:cNvGrpSpPr/>
        <p:nvPr/>
      </p:nvGrpSpPr>
      <p:grpSpPr>
        <a:xfrm>
          <a:off x="0" y="0"/>
          <a:ext cx="0" cy="0"/>
          <a:chOff x="0" y="0"/>
          <a:chExt cx="0" cy="0"/>
        </a:xfrm>
      </p:grpSpPr>
      <p:sp>
        <p:nvSpPr>
          <p:cNvPr id="94" name="Google Shape;94;p60"/>
          <p:cNvSpPr txBox="1">
            <a:spLocks noGrp="1"/>
          </p:cNvSpPr>
          <p:nvPr>
            <p:ph type="title"/>
          </p:nvPr>
        </p:nvSpPr>
        <p:spPr>
          <a:xfrm rot="5400000">
            <a:off x="7602635" y="2321047"/>
            <a:ext cx="4659889" cy="161574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3200"/>
              <a:buFont typeface="Century Gothic"/>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5" name="Google Shape;95;p60"/>
          <p:cNvSpPr txBox="1">
            <a:spLocks noGrp="1"/>
          </p:cNvSpPr>
          <p:nvPr>
            <p:ph type="body" idx="1"/>
          </p:nvPr>
        </p:nvSpPr>
        <p:spPr>
          <a:xfrm rot="5400000">
            <a:off x="2714740" y="-785498"/>
            <a:ext cx="4659889" cy="7828830"/>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96" name="Google Shape;96;p60"/>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60"/>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60"/>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9" name="Google Shape;99;p60" descr="RedHashing.emf"/>
          <p:cNvPicPr preferRelativeResize="0"/>
          <p:nvPr/>
        </p:nvPicPr>
        <p:blipFill rotWithShape="1">
          <a:blip r:embed="rId2">
            <a:alphaModFix/>
          </a:blip>
          <a:srcRect l="-115" r="59214"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87609910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Slide">
    <p:spTree>
      <p:nvGrpSpPr>
        <p:cNvPr id="1" name="Shape 18"/>
        <p:cNvGrpSpPr/>
        <p:nvPr/>
      </p:nvGrpSpPr>
      <p:grpSpPr>
        <a:xfrm>
          <a:off x="0" y="0"/>
          <a:ext cx="0" cy="0"/>
          <a:chOff x="0" y="0"/>
          <a:chExt cx="0" cy="0"/>
        </a:xfrm>
      </p:grpSpPr>
      <p:sp>
        <p:nvSpPr>
          <p:cNvPr id="19" name="Google Shape;19;p57"/>
          <p:cNvSpPr txBox="1">
            <a:spLocks noGrp="1"/>
          </p:cNvSpPr>
          <p:nvPr>
            <p:ph type="ctrTitle"/>
          </p:nvPr>
        </p:nvSpPr>
        <p:spPr>
          <a:xfrm>
            <a:off x="1128403" y="945913"/>
            <a:ext cx="8637073" cy="2618554"/>
          </a:xfrm>
          <a:prstGeom prst="rect">
            <a:avLst/>
          </a:prstGeom>
          <a:noFill/>
          <a:ln>
            <a:noFill/>
          </a:ln>
        </p:spPr>
        <p:txBody>
          <a:bodyPr spcFirstLastPara="1" wrap="square" lIns="91425" tIns="45700" rIns="91425" bIns="0" anchor="b" anchorCtr="0">
            <a:normAutofit/>
          </a:bodyPr>
          <a:lstStyle>
            <a:lvl1pPr lvl="0" algn="l">
              <a:lnSpc>
                <a:spcPct val="90000"/>
              </a:lnSpc>
              <a:spcBef>
                <a:spcPts val="0"/>
              </a:spcBef>
              <a:spcAft>
                <a:spcPts val="0"/>
              </a:spcAft>
              <a:buClr>
                <a:schemeClr val="dk1"/>
              </a:buClr>
              <a:buSzPts val="6600"/>
              <a:buFont typeface="Century Gothic"/>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 name="Google Shape;20;p57"/>
          <p:cNvSpPr txBox="1">
            <a:spLocks noGrp="1"/>
          </p:cNvSpPr>
          <p:nvPr>
            <p:ph type="subTitle" idx="1"/>
          </p:nvPr>
        </p:nvSpPr>
        <p:spPr>
          <a:xfrm>
            <a:off x="1128404" y="3564467"/>
            <a:ext cx="8637072" cy="1071095"/>
          </a:xfrm>
          <a:prstGeom prst="rect">
            <a:avLst/>
          </a:prstGeom>
          <a:noFill/>
          <a:ln>
            <a:noFill/>
          </a:ln>
        </p:spPr>
        <p:txBody>
          <a:bodyPr spcFirstLastPara="1" wrap="square" lIns="91425" tIns="91425" rIns="91425" bIns="91425" anchor="t" anchorCtr="0">
            <a:normAutofit/>
          </a:bodyPr>
          <a:lstStyle>
            <a:lvl1pPr lvl="0" algn="l">
              <a:lnSpc>
                <a:spcPct val="120000"/>
              </a:lnSpc>
              <a:spcBef>
                <a:spcPts val="1000"/>
              </a:spcBef>
              <a:spcAft>
                <a:spcPts val="0"/>
              </a:spcAft>
              <a:buSzPts val="1800"/>
              <a:buNone/>
              <a:defRPr sz="1800" b="0">
                <a:solidFill>
                  <a:schemeClr val="dk1"/>
                </a:solidFill>
              </a:defRPr>
            </a:lvl1pPr>
            <a:lvl2pPr lvl="1" algn="ctr">
              <a:lnSpc>
                <a:spcPct val="120000"/>
              </a:lnSpc>
              <a:spcBef>
                <a:spcPts val="500"/>
              </a:spcBef>
              <a:spcAft>
                <a:spcPts val="0"/>
              </a:spcAft>
              <a:buSzPts val="1800"/>
              <a:buNone/>
              <a:defRPr sz="1800"/>
            </a:lvl2pPr>
            <a:lvl3pPr lvl="2" algn="ctr">
              <a:lnSpc>
                <a:spcPct val="120000"/>
              </a:lnSpc>
              <a:spcBef>
                <a:spcPts val="500"/>
              </a:spcBef>
              <a:spcAft>
                <a:spcPts val="0"/>
              </a:spcAft>
              <a:buSzPts val="1800"/>
              <a:buNone/>
              <a:defRPr sz="1800"/>
            </a:lvl3pPr>
            <a:lvl4pPr lvl="3" algn="ctr">
              <a:lnSpc>
                <a:spcPct val="120000"/>
              </a:lnSpc>
              <a:spcBef>
                <a:spcPts val="500"/>
              </a:spcBef>
              <a:spcAft>
                <a:spcPts val="0"/>
              </a:spcAft>
              <a:buSzPts val="1600"/>
              <a:buNone/>
              <a:defRPr sz="1600"/>
            </a:lvl4pPr>
            <a:lvl5pPr lvl="4" algn="ctr">
              <a:lnSpc>
                <a:spcPct val="120000"/>
              </a:lnSpc>
              <a:spcBef>
                <a:spcPts val="500"/>
              </a:spcBef>
              <a:spcAft>
                <a:spcPts val="0"/>
              </a:spcAft>
              <a:buSzPts val="1600"/>
              <a:buNone/>
              <a:defRPr sz="1600"/>
            </a:lvl5pPr>
            <a:lvl6pPr lvl="5" algn="ctr">
              <a:lnSpc>
                <a:spcPct val="120000"/>
              </a:lnSpc>
              <a:spcBef>
                <a:spcPts val="500"/>
              </a:spcBef>
              <a:spcAft>
                <a:spcPts val="0"/>
              </a:spcAft>
              <a:buSzPts val="1600"/>
              <a:buNone/>
              <a:defRPr sz="1600"/>
            </a:lvl6pPr>
            <a:lvl7pPr lvl="6" algn="ctr">
              <a:lnSpc>
                <a:spcPct val="120000"/>
              </a:lnSpc>
              <a:spcBef>
                <a:spcPts val="500"/>
              </a:spcBef>
              <a:spcAft>
                <a:spcPts val="0"/>
              </a:spcAft>
              <a:buSzPts val="1600"/>
              <a:buNone/>
              <a:defRPr sz="1600"/>
            </a:lvl7pPr>
            <a:lvl8pPr lvl="7" algn="ctr">
              <a:lnSpc>
                <a:spcPct val="120000"/>
              </a:lnSpc>
              <a:spcBef>
                <a:spcPts val="500"/>
              </a:spcBef>
              <a:spcAft>
                <a:spcPts val="0"/>
              </a:spcAft>
              <a:buSzPts val="1600"/>
              <a:buNone/>
              <a:defRPr sz="1600"/>
            </a:lvl8pPr>
            <a:lvl9pPr lvl="8" algn="ctr">
              <a:lnSpc>
                <a:spcPct val="120000"/>
              </a:lnSpc>
              <a:spcBef>
                <a:spcPts val="500"/>
              </a:spcBef>
              <a:spcAft>
                <a:spcPts val="0"/>
              </a:spcAft>
              <a:buSzPts val="1600"/>
              <a:buNone/>
              <a:defRPr sz="1600"/>
            </a:lvl9pPr>
          </a:lstStyle>
          <a:p>
            <a:endParaRPr/>
          </a:p>
        </p:txBody>
      </p:sp>
      <p:sp>
        <p:nvSpPr>
          <p:cNvPr id="21" name="Google Shape;21;p57"/>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57"/>
          <p:cNvSpPr txBox="1">
            <a:spLocks noGrp="1"/>
          </p:cNvSpPr>
          <p:nvPr>
            <p:ph type="ftr" idx="11"/>
          </p:nvPr>
        </p:nvSpPr>
        <p:spPr>
          <a:xfrm>
            <a:off x="1127124" y="329307"/>
            <a:ext cx="5943668"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57"/>
          <p:cNvSpPr txBox="1">
            <a:spLocks noGrp="1"/>
          </p:cNvSpPr>
          <p:nvPr>
            <p:ph type="sldNum" idx="12"/>
          </p:nvPr>
        </p:nvSpPr>
        <p:spPr>
          <a:xfrm>
            <a:off x="9924392" y="134930"/>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4" name="Google Shape;24;p57"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37983012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matchingName="Title and Content" type="obj">
  <p:cSld name="Title and Content">
    <p:spTree>
      <p:nvGrpSpPr>
        <p:cNvPr id="1" name="Shape 25"/>
        <p:cNvGrpSpPr/>
        <p:nvPr/>
      </p:nvGrpSpPr>
      <p:grpSpPr>
        <a:xfrm>
          <a:off x="0" y="0"/>
          <a:ext cx="0" cy="0"/>
          <a:chOff x="0" y="0"/>
          <a:chExt cx="0" cy="0"/>
        </a:xfrm>
      </p:grpSpPr>
      <p:sp>
        <p:nvSpPr>
          <p:cNvPr id="26" name="Google Shape;26;p58"/>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58"/>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28" name="Google Shape;28;p58"/>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58"/>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58"/>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1" name="Google Shape;31;p58"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7615231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matchingName="Two Content" type="twoObj">
  <p:cSld name="Two Content">
    <p:spTree>
      <p:nvGrpSpPr>
        <p:cNvPr id="1" name="Shape 32"/>
        <p:cNvGrpSpPr/>
        <p:nvPr/>
      </p:nvGrpSpPr>
      <p:grpSpPr>
        <a:xfrm>
          <a:off x="0" y="0"/>
          <a:ext cx="0" cy="0"/>
          <a:chOff x="0" y="0"/>
          <a:chExt cx="0" cy="0"/>
        </a:xfrm>
      </p:grpSpPr>
      <p:sp>
        <p:nvSpPr>
          <p:cNvPr id="33" name="Google Shape;33;p59"/>
          <p:cNvSpPr txBox="1">
            <a:spLocks noGrp="1"/>
          </p:cNvSpPr>
          <p:nvPr>
            <p:ph type="title"/>
          </p:nvPr>
        </p:nvSpPr>
        <p:spPr>
          <a:xfrm>
            <a:off x="1131052" y="958037"/>
            <a:ext cx="9605635" cy="105930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59"/>
          <p:cNvSpPr txBox="1">
            <a:spLocks noGrp="1"/>
          </p:cNvSpPr>
          <p:nvPr>
            <p:ph type="body" idx="1"/>
          </p:nvPr>
        </p:nvSpPr>
        <p:spPr>
          <a:xfrm>
            <a:off x="1129166" y="2165621"/>
            <a:ext cx="4645152" cy="3293852"/>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5" name="Google Shape;35;p59"/>
          <p:cNvSpPr txBox="1">
            <a:spLocks noGrp="1"/>
          </p:cNvSpPr>
          <p:nvPr>
            <p:ph type="body" idx="2"/>
          </p:nvPr>
        </p:nvSpPr>
        <p:spPr>
          <a:xfrm>
            <a:off x="6095606" y="2171769"/>
            <a:ext cx="4645152" cy="3287094"/>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6" name="Google Shape;36;p59"/>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59"/>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59"/>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9" name="Google Shape;39;p59"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532097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 Header">
    <p:spTree>
      <p:nvGrpSpPr>
        <p:cNvPr id="1" name="Shape 40"/>
        <p:cNvGrpSpPr/>
        <p:nvPr/>
      </p:nvGrpSpPr>
      <p:grpSpPr>
        <a:xfrm>
          <a:off x="0" y="0"/>
          <a:ext cx="0" cy="0"/>
          <a:chOff x="0" y="0"/>
          <a:chExt cx="0" cy="0"/>
        </a:xfrm>
      </p:grpSpPr>
      <p:sp>
        <p:nvSpPr>
          <p:cNvPr id="41" name="Google Shape;41;p60"/>
          <p:cNvSpPr txBox="1">
            <a:spLocks noGrp="1"/>
          </p:cNvSpPr>
          <p:nvPr>
            <p:ph type="title"/>
          </p:nvPr>
        </p:nvSpPr>
        <p:spPr>
          <a:xfrm>
            <a:off x="1129167" y="1756129"/>
            <a:ext cx="8619060" cy="205006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600"/>
              <a:buFont typeface="Century Gothic"/>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60"/>
          <p:cNvSpPr txBox="1">
            <a:spLocks noGrp="1"/>
          </p:cNvSpPr>
          <p:nvPr>
            <p:ph type="body" idx="1"/>
          </p:nvPr>
        </p:nvSpPr>
        <p:spPr>
          <a:xfrm>
            <a:off x="1129166" y="3806195"/>
            <a:ext cx="8619060" cy="1012929"/>
          </a:xfrm>
          <a:prstGeom prst="rect">
            <a:avLst/>
          </a:prstGeom>
          <a:noFill/>
          <a:ln>
            <a:noFill/>
          </a:ln>
        </p:spPr>
        <p:txBody>
          <a:bodyPr spcFirstLastPara="1" wrap="square" lIns="91425" tIns="91425" rIns="91425" bIns="45700" anchor="t" anchorCtr="0">
            <a:normAutofit/>
          </a:bodyPr>
          <a:lstStyle>
            <a:lvl1pPr marL="457200" lvl="0" indent="-228600" algn="l">
              <a:lnSpc>
                <a:spcPct val="120000"/>
              </a:lnSpc>
              <a:spcBef>
                <a:spcPts val="1000"/>
              </a:spcBef>
              <a:spcAft>
                <a:spcPts val="0"/>
              </a:spcAft>
              <a:buSzPts val="1800"/>
              <a:buNone/>
              <a:defRPr sz="1800">
                <a:solidFill>
                  <a:schemeClr val="dk1"/>
                </a:solidFill>
              </a:defRPr>
            </a:lvl1pPr>
            <a:lvl2pPr marL="914400" lvl="1" indent="-228600" algn="l">
              <a:lnSpc>
                <a:spcPct val="120000"/>
              </a:lnSpc>
              <a:spcBef>
                <a:spcPts val="500"/>
              </a:spcBef>
              <a:spcAft>
                <a:spcPts val="0"/>
              </a:spcAft>
              <a:buSzPts val="1800"/>
              <a:buNone/>
              <a:defRPr sz="1800">
                <a:solidFill>
                  <a:srgbClr val="888888"/>
                </a:solidFill>
              </a:defRPr>
            </a:lvl2pPr>
            <a:lvl3pPr marL="1371600" lvl="2" indent="-228600" algn="l">
              <a:lnSpc>
                <a:spcPct val="120000"/>
              </a:lnSpc>
              <a:spcBef>
                <a:spcPts val="500"/>
              </a:spcBef>
              <a:spcAft>
                <a:spcPts val="0"/>
              </a:spcAft>
              <a:buSzPts val="1800"/>
              <a:buNone/>
              <a:defRPr sz="1800">
                <a:solidFill>
                  <a:srgbClr val="888888"/>
                </a:solidFill>
              </a:defRPr>
            </a:lvl3pPr>
            <a:lvl4pPr marL="1828800" lvl="3" indent="-228600" algn="l">
              <a:lnSpc>
                <a:spcPct val="120000"/>
              </a:lnSpc>
              <a:spcBef>
                <a:spcPts val="500"/>
              </a:spcBef>
              <a:spcAft>
                <a:spcPts val="0"/>
              </a:spcAft>
              <a:buSzPts val="1600"/>
              <a:buNone/>
              <a:defRPr sz="1600">
                <a:solidFill>
                  <a:srgbClr val="888888"/>
                </a:solidFill>
              </a:defRPr>
            </a:lvl4pPr>
            <a:lvl5pPr marL="2286000" lvl="4" indent="-228600" algn="l">
              <a:lnSpc>
                <a:spcPct val="120000"/>
              </a:lnSpc>
              <a:spcBef>
                <a:spcPts val="500"/>
              </a:spcBef>
              <a:spcAft>
                <a:spcPts val="0"/>
              </a:spcAft>
              <a:buSzPts val="1600"/>
              <a:buNone/>
              <a:defRPr sz="1600">
                <a:solidFill>
                  <a:srgbClr val="888888"/>
                </a:solidFill>
              </a:defRPr>
            </a:lvl5pPr>
            <a:lvl6pPr marL="2743200" lvl="5" indent="-228600" algn="l">
              <a:lnSpc>
                <a:spcPct val="120000"/>
              </a:lnSpc>
              <a:spcBef>
                <a:spcPts val="500"/>
              </a:spcBef>
              <a:spcAft>
                <a:spcPts val="0"/>
              </a:spcAft>
              <a:buSzPts val="1600"/>
              <a:buNone/>
              <a:defRPr sz="1600">
                <a:solidFill>
                  <a:srgbClr val="888888"/>
                </a:solidFill>
              </a:defRPr>
            </a:lvl6pPr>
            <a:lvl7pPr marL="3200400" lvl="6" indent="-228600" algn="l">
              <a:lnSpc>
                <a:spcPct val="120000"/>
              </a:lnSpc>
              <a:spcBef>
                <a:spcPts val="500"/>
              </a:spcBef>
              <a:spcAft>
                <a:spcPts val="0"/>
              </a:spcAft>
              <a:buSzPts val="1600"/>
              <a:buNone/>
              <a:defRPr sz="1600">
                <a:solidFill>
                  <a:srgbClr val="888888"/>
                </a:solidFill>
              </a:defRPr>
            </a:lvl7pPr>
            <a:lvl8pPr marL="3657600" lvl="7" indent="-228600" algn="l">
              <a:lnSpc>
                <a:spcPct val="120000"/>
              </a:lnSpc>
              <a:spcBef>
                <a:spcPts val="500"/>
              </a:spcBef>
              <a:spcAft>
                <a:spcPts val="0"/>
              </a:spcAft>
              <a:buSzPts val="1600"/>
              <a:buNone/>
              <a:defRPr sz="1600">
                <a:solidFill>
                  <a:srgbClr val="888888"/>
                </a:solidFill>
              </a:defRPr>
            </a:lvl8pPr>
            <a:lvl9pPr marL="4114800" lvl="8" indent="-228600" algn="l">
              <a:lnSpc>
                <a:spcPct val="120000"/>
              </a:lnSpc>
              <a:spcBef>
                <a:spcPts val="500"/>
              </a:spcBef>
              <a:spcAft>
                <a:spcPts val="0"/>
              </a:spcAft>
              <a:buSzPts val="1600"/>
              <a:buNone/>
              <a:defRPr sz="1600">
                <a:solidFill>
                  <a:srgbClr val="888888"/>
                </a:solidFill>
              </a:defRPr>
            </a:lvl9pPr>
          </a:lstStyle>
          <a:p>
            <a:endParaRPr/>
          </a:p>
        </p:txBody>
      </p:sp>
      <p:sp>
        <p:nvSpPr>
          <p:cNvPr id="43" name="Google Shape;43;p60"/>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60"/>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60"/>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46" name="Google Shape;46;p60"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21190656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matchingName="Comparison" type="twoTxTwoObj">
  <p:cSld name="Comparison">
    <p:spTree>
      <p:nvGrpSpPr>
        <p:cNvPr id="1" name="Shape 47"/>
        <p:cNvGrpSpPr/>
        <p:nvPr/>
      </p:nvGrpSpPr>
      <p:grpSpPr>
        <a:xfrm>
          <a:off x="0" y="0"/>
          <a:ext cx="0" cy="0"/>
          <a:chOff x="0" y="0"/>
          <a:chExt cx="0" cy="0"/>
        </a:xfrm>
      </p:grpSpPr>
      <p:sp>
        <p:nvSpPr>
          <p:cNvPr id="48" name="Google Shape;48;p61"/>
          <p:cNvSpPr txBox="1">
            <a:spLocks noGrp="1"/>
          </p:cNvSpPr>
          <p:nvPr>
            <p:ph type="title"/>
          </p:nvPr>
        </p:nvSpPr>
        <p:spPr>
          <a:xfrm>
            <a:off x="1129166" y="953336"/>
            <a:ext cx="9607661" cy="1056319"/>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61"/>
          <p:cNvSpPr txBox="1">
            <a:spLocks noGrp="1"/>
          </p:cNvSpPr>
          <p:nvPr>
            <p:ph type="body" idx="1"/>
          </p:nvPr>
        </p:nvSpPr>
        <p:spPr>
          <a:xfrm>
            <a:off x="1129166" y="2169727"/>
            <a:ext cx="4645152" cy="801943"/>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0" name="Google Shape;50;p61"/>
          <p:cNvSpPr txBox="1">
            <a:spLocks noGrp="1"/>
          </p:cNvSpPr>
          <p:nvPr>
            <p:ph type="body" idx="2"/>
          </p:nvPr>
        </p:nvSpPr>
        <p:spPr>
          <a:xfrm>
            <a:off x="1129166" y="2974448"/>
            <a:ext cx="4645152" cy="24938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1" name="Google Shape;51;p61"/>
          <p:cNvSpPr txBox="1">
            <a:spLocks noGrp="1"/>
          </p:cNvSpPr>
          <p:nvPr>
            <p:ph type="body" idx="3"/>
          </p:nvPr>
        </p:nvSpPr>
        <p:spPr>
          <a:xfrm>
            <a:off x="6094337" y="2173181"/>
            <a:ext cx="4645152" cy="802237"/>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2" name="Google Shape;52;p61"/>
          <p:cNvSpPr txBox="1">
            <a:spLocks noGrp="1"/>
          </p:cNvSpPr>
          <p:nvPr>
            <p:ph type="body" idx="4"/>
          </p:nvPr>
        </p:nvSpPr>
        <p:spPr>
          <a:xfrm>
            <a:off x="6094337" y="2971669"/>
            <a:ext cx="4645152" cy="2487193"/>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3" name="Google Shape;53;p61"/>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61"/>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61"/>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56" name="Google Shape;56;p61"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53478220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 Only">
    <p:spTree>
      <p:nvGrpSpPr>
        <p:cNvPr id="1" name="Shape 57"/>
        <p:cNvGrpSpPr/>
        <p:nvPr/>
      </p:nvGrpSpPr>
      <p:grpSpPr>
        <a:xfrm>
          <a:off x="0" y="0"/>
          <a:ext cx="0" cy="0"/>
          <a:chOff x="0" y="0"/>
          <a:chExt cx="0" cy="0"/>
        </a:xfrm>
      </p:grpSpPr>
      <p:sp>
        <p:nvSpPr>
          <p:cNvPr id="58" name="Google Shape;58;p62"/>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62"/>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62"/>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62"/>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62" name="Google Shape;62;p62"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17346373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63"/>
        <p:cNvGrpSpPr/>
        <p:nvPr/>
      </p:nvGrpSpPr>
      <p:grpSpPr>
        <a:xfrm>
          <a:off x="0" y="0"/>
          <a:ext cx="0" cy="0"/>
          <a:chOff x="0" y="0"/>
          <a:chExt cx="0" cy="0"/>
        </a:xfrm>
      </p:grpSpPr>
      <p:sp>
        <p:nvSpPr>
          <p:cNvPr id="64" name="Google Shape;64;p63"/>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63"/>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63"/>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27738293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Content with Caption">
    <p:spTree>
      <p:nvGrpSpPr>
        <p:cNvPr id="1" name="Shape 67"/>
        <p:cNvGrpSpPr/>
        <p:nvPr/>
      </p:nvGrpSpPr>
      <p:grpSpPr>
        <a:xfrm>
          <a:off x="0" y="0"/>
          <a:ext cx="0" cy="0"/>
          <a:chOff x="0" y="0"/>
          <a:chExt cx="0" cy="0"/>
        </a:xfrm>
      </p:grpSpPr>
      <p:sp>
        <p:nvSpPr>
          <p:cNvPr id="68" name="Google Shape;68;p64"/>
          <p:cNvSpPr txBox="1">
            <a:spLocks noGrp="1"/>
          </p:cNvSpPr>
          <p:nvPr>
            <p:ph type="title"/>
          </p:nvPr>
        </p:nvSpPr>
        <p:spPr>
          <a:xfrm>
            <a:off x="1124291" y="952578"/>
            <a:ext cx="3275013" cy="232217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entury Gothic"/>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64"/>
          <p:cNvSpPr txBox="1">
            <a:spLocks noGrp="1"/>
          </p:cNvSpPr>
          <p:nvPr>
            <p:ph type="body" idx="1"/>
          </p:nvPr>
        </p:nvSpPr>
        <p:spPr>
          <a:xfrm>
            <a:off x="4723334" y="952578"/>
            <a:ext cx="6012470" cy="4505221"/>
          </a:xfrm>
          <a:prstGeom prst="rect">
            <a:avLst/>
          </a:prstGeom>
          <a:noFill/>
          <a:ln>
            <a:noFill/>
          </a:ln>
        </p:spPr>
        <p:txBody>
          <a:bodyPr spcFirstLastPara="1" wrap="square" lIns="91425" tIns="45700" rIns="91425" bIns="45700" anchor="ctr"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70" name="Google Shape;70;p64"/>
          <p:cNvSpPr txBox="1">
            <a:spLocks noGrp="1"/>
          </p:cNvSpPr>
          <p:nvPr>
            <p:ph type="body" idx="2"/>
          </p:nvPr>
        </p:nvSpPr>
        <p:spPr>
          <a:xfrm>
            <a:off x="1124291" y="3274754"/>
            <a:ext cx="3275013" cy="2178918"/>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600"/>
              <a:buNone/>
              <a:defRPr sz="16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71" name="Google Shape;71;p64"/>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64"/>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64"/>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74" name="Google Shape;74;p64"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15644957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 with Caption">
    <p:spTree>
      <p:nvGrpSpPr>
        <p:cNvPr id="1" name="Shape 75"/>
        <p:cNvGrpSpPr/>
        <p:nvPr/>
      </p:nvGrpSpPr>
      <p:grpSpPr>
        <a:xfrm>
          <a:off x="0" y="0"/>
          <a:ext cx="0" cy="0"/>
          <a:chOff x="0" y="0"/>
          <a:chExt cx="0" cy="0"/>
        </a:xfrm>
      </p:grpSpPr>
      <p:grpSp>
        <p:nvGrpSpPr>
          <p:cNvPr id="76" name="Google Shape;76;p65"/>
          <p:cNvGrpSpPr/>
          <p:nvPr/>
        </p:nvGrpSpPr>
        <p:grpSpPr>
          <a:xfrm>
            <a:off x="7477387" y="482170"/>
            <a:ext cx="4074533" cy="5149101"/>
            <a:chOff x="7477387" y="482170"/>
            <a:chExt cx="4074533" cy="5149101"/>
          </a:xfrm>
        </p:grpSpPr>
        <p:sp>
          <p:nvSpPr>
            <p:cNvPr id="77" name="Google Shape;77;p65"/>
            <p:cNvSpPr/>
            <p:nvPr/>
          </p:nvSpPr>
          <p:spPr>
            <a:xfrm>
              <a:off x="7477387" y="482170"/>
              <a:ext cx="4074533" cy="5149101"/>
            </a:xfrm>
            <a:prstGeom prst="rect">
              <a:avLst/>
            </a:prstGeom>
            <a:gradFill>
              <a:gsLst>
                <a:gs pos="0">
                  <a:srgbClr val="262626"/>
                </a:gs>
                <a:gs pos="100000">
                  <a:srgbClr val="0C0C0C"/>
                </a:gs>
              </a:gsLst>
              <a:lin ang="5400000" scaled="0"/>
            </a:gradFill>
            <a:ln>
              <a:noFill/>
            </a:ln>
            <a:effectLst>
              <a:outerShdw blurRad="127000" dist="228600" dir="4740000" sx="98000" sy="98000" algn="tl" rotWithShape="0">
                <a:srgbClr val="000000">
                  <a:alpha val="3372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65"/>
            <p:cNvSpPr/>
            <p:nvPr/>
          </p:nvSpPr>
          <p:spPr>
            <a:xfrm>
              <a:off x="7790446" y="812506"/>
              <a:ext cx="3450289" cy="4466452"/>
            </a:xfrm>
            <a:prstGeom prst="rect">
              <a:avLst/>
            </a:prstGeom>
            <a:gradFill>
              <a:gsLst>
                <a:gs pos="0">
                  <a:srgbClr val="DADADA"/>
                </a:gs>
                <a:gs pos="100000">
                  <a:srgbClr val="FFFFFE"/>
                </a:gs>
              </a:gsLst>
              <a:lin ang="16200000" scaled="0"/>
            </a:gradFill>
            <a:ln w="50800" cap="flat" cmpd="sng">
              <a:solidFill>
                <a:srgbClr val="191919"/>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9" name="Google Shape;79;p65"/>
          <p:cNvSpPr txBox="1">
            <a:spLocks noGrp="1"/>
          </p:cNvSpPr>
          <p:nvPr>
            <p:ph type="title"/>
          </p:nvPr>
        </p:nvSpPr>
        <p:spPr>
          <a:xfrm>
            <a:off x="1129124" y="1129513"/>
            <a:ext cx="5854872" cy="192420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65"/>
          <p:cNvSpPr>
            <a:spLocks noGrp="1"/>
          </p:cNvSpPr>
          <p:nvPr>
            <p:ph type="pic" idx="2"/>
          </p:nvPr>
        </p:nvSpPr>
        <p:spPr>
          <a:xfrm>
            <a:off x="8124389" y="1122542"/>
            <a:ext cx="2791171" cy="3866327"/>
          </a:xfrm>
          <a:prstGeom prst="rect">
            <a:avLst/>
          </a:prstGeom>
          <a:solidFill>
            <a:srgbClr val="D8D8D8"/>
          </a:solidFill>
          <a:ln>
            <a:noFill/>
          </a:ln>
        </p:spPr>
        <p:txBody>
          <a:bodyPr spcFirstLastPara="1" wrap="square" lIns="91425" tIns="45700" rIns="91425" bIns="45700" anchor="t" anchorCtr="0">
            <a:normAutofit/>
          </a:bodyPr>
          <a:lstStyle>
            <a:lvl1pPr marR="0" lvl="0" algn="ctr" rtl="0">
              <a:lnSpc>
                <a:spcPct val="120000"/>
              </a:lnSpc>
              <a:spcBef>
                <a:spcPts val="1000"/>
              </a:spcBef>
              <a:spcAft>
                <a:spcPts val="0"/>
              </a:spcAft>
              <a:buClr>
                <a:schemeClr val="accent1"/>
              </a:buClr>
              <a:buSzPts val="3200"/>
              <a:buFont typeface="Arial"/>
              <a:buNone/>
              <a:defRPr sz="3200" b="0" i="0" u="none" strike="noStrike" cap="none">
                <a:solidFill>
                  <a:schemeClr val="dk1"/>
                </a:solidFill>
                <a:latin typeface="Century Gothic"/>
                <a:ea typeface="Century Gothic"/>
                <a:cs typeface="Century Gothic"/>
                <a:sym typeface="Century Gothic"/>
              </a:defRPr>
            </a:lvl1pPr>
            <a:lvl2pPr marR="0" lvl="1" algn="l" rtl="0">
              <a:lnSpc>
                <a:spcPct val="120000"/>
              </a:lnSpc>
              <a:spcBef>
                <a:spcPts val="500"/>
              </a:spcBef>
              <a:spcAft>
                <a:spcPts val="0"/>
              </a:spcAft>
              <a:buClr>
                <a:schemeClr val="accent1"/>
              </a:buClr>
              <a:buSzPts val="2800"/>
              <a:buFont typeface="Arial"/>
              <a:buNone/>
              <a:defRPr sz="2800" b="0" i="0" u="none" strike="noStrike" cap="none">
                <a:solidFill>
                  <a:schemeClr val="dk1"/>
                </a:solidFill>
                <a:latin typeface="Century Gothic"/>
                <a:ea typeface="Century Gothic"/>
                <a:cs typeface="Century Gothic"/>
                <a:sym typeface="Century Gothic"/>
              </a:defRPr>
            </a:lvl2pPr>
            <a:lvl3pPr marR="0" lvl="2" algn="l" rtl="0">
              <a:lnSpc>
                <a:spcPct val="120000"/>
              </a:lnSpc>
              <a:spcBef>
                <a:spcPts val="500"/>
              </a:spcBef>
              <a:spcAft>
                <a:spcPts val="0"/>
              </a:spcAft>
              <a:buClr>
                <a:schemeClr val="accent1"/>
              </a:buClr>
              <a:buSzPts val="2400"/>
              <a:buFont typeface="Arial"/>
              <a:buNone/>
              <a:defRPr sz="2400" b="0" i="0" u="none" strike="noStrike" cap="none">
                <a:solidFill>
                  <a:schemeClr val="dk1"/>
                </a:solidFill>
                <a:latin typeface="Century Gothic"/>
                <a:ea typeface="Century Gothic"/>
                <a:cs typeface="Century Gothic"/>
                <a:sym typeface="Century Gothic"/>
              </a:defRPr>
            </a:lvl3pPr>
            <a:lvl4pPr marR="0" lvl="3"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4pPr>
            <a:lvl5pPr marR="0" lvl="4"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5pPr>
            <a:lvl6pPr marR="0" lvl="5"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6pPr>
            <a:lvl7pPr marR="0" lvl="6"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7pPr>
            <a:lvl8pPr marR="0" lvl="7"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8pPr>
            <a:lvl9pPr marR="0" lvl="8"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9pPr>
          </a:lstStyle>
          <a:p>
            <a:endParaRPr/>
          </a:p>
        </p:txBody>
      </p:sp>
      <p:sp>
        <p:nvSpPr>
          <p:cNvPr id="81" name="Google Shape;81;p65"/>
          <p:cNvSpPr txBox="1">
            <a:spLocks noGrp="1"/>
          </p:cNvSpPr>
          <p:nvPr>
            <p:ph type="body" idx="1"/>
          </p:nvPr>
        </p:nvSpPr>
        <p:spPr>
          <a:xfrm>
            <a:off x="1128247" y="3053721"/>
            <a:ext cx="5846486" cy="2096013"/>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800"/>
              <a:buNone/>
              <a:defRPr sz="18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82" name="Google Shape;82;p65"/>
          <p:cNvSpPr txBox="1">
            <a:spLocks noGrp="1"/>
          </p:cNvSpPr>
          <p:nvPr>
            <p:ph type="dt" idx="10"/>
          </p:nvPr>
        </p:nvSpPr>
        <p:spPr>
          <a:xfrm>
            <a:off x="1125300" y="5469856"/>
            <a:ext cx="5849605" cy="32012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65"/>
          <p:cNvSpPr txBox="1">
            <a:spLocks noGrp="1"/>
          </p:cNvSpPr>
          <p:nvPr>
            <p:ph type="ftr" idx="11"/>
          </p:nvPr>
        </p:nvSpPr>
        <p:spPr>
          <a:xfrm>
            <a:off x="1125300" y="318640"/>
            <a:ext cx="4877818" cy="32093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65"/>
          <p:cNvSpPr txBox="1">
            <a:spLocks noGrp="1"/>
          </p:cNvSpPr>
          <p:nvPr>
            <p:ph type="sldNum" idx="12"/>
          </p:nvPr>
        </p:nvSpPr>
        <p:spPr>
          <a:xfrm>
            <a:off x="6176794"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85" name="Google Shape;85;p65" descr="RedHashing.emf"/>
          <p:cNvPicPr preferRelativeResize="0"/>
          <p:nvPr/>
        </p:nvPicPr>
        <p:blipFill rotWithShape="1">
          <a:blip r:embed="rId2">
            <a:alphaModFix/>
          </a:blip>
          <a:srcRect l="-115" t="474" r="48548"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2037087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Title and Vertical Text">
    <p:spTree>
      <p:nvGrpSpPr>
        <p:cNvPr id="1" name="Shape 86"/>
        <p:cNvGrpSpPr/>
        <p:nvPr/>
      </p:nvGrpSpPr>
      <p:grpSpPr>
        <a:xfrm>
          <a:off x="0" y="0"/>
          <a:ext cx="0" cy="0"/>
          <a:chOff x="0" y="0"/>
          <a:chExt cx="0" cy="0"/>
        </a:xfrm>
      </p:grpSpPr>
      <p:sp>
        <p:nvSpPr>
          <p:cNvPr id="87" name="Google Shape;87;p66"/>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66"/>
          <p:cNvSpPr txBox="1">
            <a:spLocks noGrp="1"/>
          </p:cNvSpPr>
          <p:nvPr>
            <p:ph type="body" idx="1"/>
          </p:nvPr>
        </p:nvSpPr>
        <p:spPr>
          <a:xfrm rot="5400000">
            <a:off x="4284620" y="-982581"/>
            <a:ext cx="3294576" cy="9603275"/>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89" name="Google Shape;89;p66"/>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66"/>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66"/>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2" name="Google Shape;92;p66"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27554782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 Title and Text">
    <p:spTree>
      <p:nvGrpSpPr>
        <p:cNvPr id="1" name="Shape 93"/>
        <p:cNvGrpSpPr/>
        <p:nvPr/>
      </p:nvGrpSpPr>
      <p:grpSpPr>
        <a:xfrm>
          <a:off x="0" y="0"/>
          <a:ext cx="0" cy="0"/>
          <a:chOff x="0" y="0"/>
          <a:chExt cx="0" cy="0"/>
        </a:xfrm>
      </p:grpSpPr>
      <p:sp>
        <p:nvSpPr>
          <p:cNvPr id="94" name="Google Shape;94;p67"/>
          <p:cNvSpPr txBox="1">
            <a:spLocks noGrp="1"/>
          </p:cNvSpPr>
          <p:nvPr>
            <p:ph type="title"/>
          </p:nvPr>
        </p:nvSpPr>
        <p:spPr>
          <a:xfrm rot="5400000">
            <a:off x="7602635" y="2321047"/>
            <a:ext cx="4659889" cy="161574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3200"/>
              <a:buFont typeface="Century Gothic"/>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5" name="Google Shape;95;p67"/>
          <p:cNvSpPr txBox="1">
            <a:spLocks noGrp="1"/>
          </p:cNvSpPr>
          <p:nvPr>
            <p:ph type="body" idx="1"/>
          </p:nvPr>
        </p:nvSpPr>
        <p:spPr>
          <a:xfrm rot="5400000">
            <a:off x="2714740" y="-785498"/>
            <a:ext cx="4659889" cy="7828830"/>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96" name="Google Shape;96;p67"/>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67"/>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67"/>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9" name="Google Shape;99;p67" descr="RedHashing.emf"/>
          <p:cNvPicPr preferRelativeResize="0"/>
          <p:nvPr/>
        </p:nvPicPr>
        <p:blipFill rotWithShape="1">
          <a:blip r:embed="rId2">
            <a:alphaModFix/>
          </a:blip>
          <a:srcRect l="-115" r="59214"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6103953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8/28/2023</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13517171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BF9D6827-F213-428B-B64D-882A557603DE}" type="datetimeFigureOut">
              <a:rPr lang="en-US" smtClean="0"/>
              <a:t>8/28/2023</a:t>
            </a:fld>
            <a:endParaRPr lang="en-US"/>
          </a:p>
        </p:txBody>
      </p:sp>
      <p:sp>
        <p:nvSpPr>
          <p:cNvPr id="5" name="Footer Placeholder 4"/>
          <p:cNvSpPr>
            <a:spLocks noGrp="1"/>
          </p:cNvSpPr>
          <p:nvPr>
            <p:ph type="ftr" sz="quarter" idx="11"/>
          </p:nvPr>
        </p:nvSpPr>
        <p:spPr/>
        <p:txBody>
          <a:bodyPr/>
          <a:lstStyle>
            <a:lvl1pPr>
              <a:defRPr sz="1200"/>
            </a:lvl1p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51938665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8/28/2023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48539825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8/28/2023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118721241"/>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8/28/2023</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95167199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8/28/2023</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708968190"/>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8/28/2023</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7186289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8/28/2023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27382932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BF9D6827-F213-428B-B64D-882A557603DE}" type="datetimeFigureOut">
              <a:rPr lang="en-US" smtClean="0"/>
              <a:t>8/28/2023</a:t>
            </a:fld>
            <a:endParaRPr lang="en-US"/>
          </a:p>
        </p:txBody>
      </p:sp>
      <p:sp>
        <p:nvSpPr>
          <p:cNvPr id="6" name="Footer Placeholder 5"/>
          <p:cNvSpPr>
            <a:spLocks noGrp="1"/>
          </p:cNvSpPr>
          <p:nvPr>
            <p:ph type="ftr" sz="quarter" idx="11"/>
          </p:nvPr>
        </p:nvSpPr>
        <p:spPr>
          <a:xfrm>
            <a:off x="1125300" y="318640"/>
            <a:ext cx="4877818" cy="320931"/>
          </a:xfrm>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0E9CA7F0-1DB2-4EC7-8938-616CB0658807}"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2091536825"/>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8/28/2023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56711751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8/28/2023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204395963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8/28/2023</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03594611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BF9D6827-F213-428B-B64D-882A557603DE}" type="datetimeFigureOut">
              <a:rPr lang="en-US" smtClean="0"/>
              <a:t>8/28/2023</a:t>
            </a:fld>
            <a:endParaRPr lang="en-US"/>
          </a:p>
        </p:txBody>
      </p:sp>
      <p:sp>
        <p:nvSpPr>
          <p:cNvPr id="5" name="Footer Placeholder 4"/>
          <p:cNvSpPr>
            <a:spLocks noGrp="1"/>
          </p:cNvSpPr>
          <p:nvPr>
            <p:ph type="ftr" sz="quarter" idx="11"/>
          </p:nvPr>
        </p:nvSpPr>
        <p:spPr/>
        <p:txBody>
          <a:bodyPr/>
          <a:lstStyle>
            <a:lvl1pPr>
              <a:defRPr sz="1200"/>
            </a:lvl1p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94795273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8/28/2023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88690932"/>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8/28/2023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62840302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8/28/2023</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433341391"/>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8/28/2023</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210409603"/>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8/28/2023</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47709932"/>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8/28/2023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11809349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BF9D6827-F213-428B-B64D-882A557603DE}" type="datetimeFigureOut">
              <a:rPr lang="en-US" smtClean="0"/>
              <a:t>8/28/2023</a:t>
            </a:fld>
            <a:endParaRPr lang="en-US"/>
          </a:p>
        </p:txBody>
      </p:sp>
      <p:sp>
        <p:nvSpPr>
          <p:cNvPr id="6" name="Footer Placeholder 5"/>
          <p:cNvSpPr>
            <a:spLocks noGrp="1"/>
          </p:cNvSpPr>
          <p:nvPr>
            <p:ph type="ftr" sz="quarter" idx="11"/>
          </p:nvPr>
        </p:nvSpPr>
        <p:spPr>
          <a:xfrm>
            <a:off x="1125300" y="318640"/>
            <a:ext cx="4877818" cy="320931"/>
          </a:xfrm>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0E9CA7F0-1DB2-4EC7-8938-616CB0658807}"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1997451623"/>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8/28/2023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77615345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8/28/2023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4039408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image" Target="../media/image3.jpg"/><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theme" Target="../theme/theme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image" Target="../media/image3.jpg"/><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theme" Target="../theme/theme5.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2.xml"/><Relationship Id="rId13" Type="http://schemas.openxmlformats.org/officeDocument/2006/relationships/image" Target="../media/image7.jpg"/><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theme" Target="../theme/theme6.xml"/><Relationship Id="rId2" Type="http://schemas.openxmlformats.org/officeDocument/2006/relationships/slideLayout" Target="../slideLayouts/slideLayout56.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3.xml"/><Relationship Id="rId13" Type="http://schemas.openxmlformats.org/officeDocument/2006/relationships/image" Target="../media/image3.jpg"/><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theme" Target="../theme/theme7.xml"/><Relationship Id="rId2" Type="http://schemas.openxmlformats.org/officeDocument/2006/relationships/slideLayout" Target="../slideLayouts/slideLayout67.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0" Type="http://schemas.openxmlformats.org/officeDocument/2006/relationships/slideLayout" Target="../slideLayouts/slideLayout75.xml"/><Relationship Id="rId4" Type="http://schemas.openxmlformats.org/officeDocument/2006/relationships/slideLayout" Target="../slideLayouts/slideLayout69.xml"/><Relationship Id="rId9" Type="http://schemas.openxmlformats.org/officeDocument/2006/relationships/slideLayout" Target="../slideLayouts/slideLayout74.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4.xml"/><Relationship Id="rId13" Type="http://schemas.openxmlformats.org/officeDocument/2006/relationships/image" Target="../media/image1.jpg"/><Relationship Id="rId3" Type="http://schemas.openxmlformats.org/officeDocument/2006/relationships/slideLayout" Target="../slideLayouts/slideLayout79.xml"/><Relationship Id="rId7" Type="http://schemas.openxmlformats.org/officeDocument/2006/relationships/slideLayout" Target="../slideLayouts/slideLayout83.xml"/><Relationship Id="rId12" Type="http://schemas.openxmlformats.org/officeDocument/2006/relationships/theme" Target="../theme/theme8.xml"/><Relationship Id="rId2" Type="http://schemas.openxmlformats.org/officeDocument/2006/relationships/slideLayout" Target="../slideLayouts/slideLayout78.xml"/><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0" Type="http://schemas.openxmlformats.org/officeDocument/2006/relationships/slideLayout" Target="../slideLayouts/slideLayout86.xml"/><Relationship Id="rId4" Type="http://schemas.openxmlformats.org/officeDocument/2006/relationships/slideLayout" Target="../slideLayouts/slideLayout80.xml"/><Relationship Id="rId9" Type="http://schemas.openxmlformats.org/officeDocument/2006/relationships/slideLayout" Target="../slideLayouts/slideLayout85.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5.xml"/><Relationship Id="rId13" Type="http://schemas.openxmlformats.org/officeDocument/2006/relationships/image" Target="../media/image1.jpg"/><Relationship Id="rId3" Type="http://schemas.openxmlformats.org/officeDocument/2006/relationships/slideLayout" Target="../slideLayouts/slideLayout90.xml"/><Relationship Id="rId7" Type="http://schemas.openxmlformats.org/officeDocument/2006/relationships/slideLayout" Target="../slideLayouts/slideLayout94.xml"/><Relationship Id="rId12" Type="http://schemas.openxmlformats.org/officeDocument/2006/relationships/theme" Target="../theme/theme9.xml"/><Relationship Id="rId2" Type="http://schemas.openxmlformats.org/officeDocument/2006/relationships/slideLayout" Target="../slideLayouts/slideLayout89.xml"/><Relationship Id="rId1" Type="http://schemas.openxmlformats.org/officeDocument/2006/relationships/slideLayout" Target="../slideLayouts/slideLayout88.xml"/><Relationship Id="rId6" Type="http://schemas.openxmlformats.org/officeDocument/2006/relationships/slideLayout" Target="../slideLayouts/slideLayout93.xml"/><Relationship Id="rId11" Type="http://schemas.openxmlformats.org/officeDocument/2006/relationships/slideLayout" Target="../slideLayouts/slideLayout98.xml"/><Relationship Id="rId5" Type="http://schemas.openxmlformats.org/officeDocument/2006/relationships/slideLayout" Target="../slideLayouts/slideLayout92.xml"/><Relationship Id="rId10" Type="http://schemas.openxmlformats.org/officeDocument/2006/relationships/slideLayout" Target="../slideLayouts/slideLayout97.xml"/><Relationship Id="rId4" Type="http://schemas.openxmlformats.org/officeDocument/2006/relationships/slideLayout" Target="../slideLayouts/slideLayout91.xml"/><Relationship Id="rId9" Type="http://schemas.openxmlformats.org/officeDocument/2006/relationships/slideLayout" Target="../slideLayouts/slideLayout9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8/28/2023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8/28/2023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6698598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9D6827-F213-428B-B64D-882A557603DE}" type="datetimeFigureOut">
              <a:rPr lang="en-US" smtClean="0"/>
              <a:t>8/28/2023</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76592852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100000">
              <a:srgbClr val="F8F8F8"/>
            </a:gs>
          </a:gsLst>
          <a:path path="circle">
            <a:fillToRect l="50000" t="50000" r="50000" b="50000"/>
          </a:path>
          <a:tileRect/>
        </a:gradFill>
        <a:effectLst/>
      </p:bgPr>
    </p:bg>
    <p:spTree>
      <p:nvGrpSpPr>
        <p:cNvPr id="1" name="Shape 9"/>
        <p:cNvGrpSpPr/>
        <p:nvPr/>
      </p:nvGrpSpPr>
      <p:grpSpPr>
        <a:xfrm>
          <a:off x="0" y="0"/>
          <a:ext cx="0" cy="0"/>
          <a:chOff x="0" y="0"/>
          <a:chExt cx="0" cy="0"/>
        </a:xfrm>
      </p:grpSpPr>
      <p:pic>
        <p:nvPicPr>
          <p:cNvPr id="10" name="Google Shape;10;p63"/>
          <p:cNvPicPr preferRelativeResize="0"/>
          <p:nvPr/>
        </p:nvPicPr>
        <p:blipFill rotWithShape="1">
          <a:blip r:embed="rId12">
            <a:alphaModFix/>
          </a:blip>
          <a:srcRect t="1538" b="-1538"/>
          <a:stretch/>
        </p:blipFill>
        <p:spPr>
          <a:xfrm>
            <a:off x="0" y="6119336"/>
            <a:ext cx="12192000" cy="742950"/>
          </a:xfrm>
          <a:prstGeom prst="rect">
            <a:avLst/>
          </a:prstGeom>
          <a:noFill/>
          <a:ln>
            <a:noFill/>
          </a:ln>
        </p:spPr>
      </p:pic>
      <p:sp>
        <p:nvSpPr>
          <p:cNvPr id="11" name="Google Shape;11;p63"/>
          <p:cNvSpPr/>
          <p:nvPr/>
        </p:nvSpPr>
        <p:spPr>
          <a:xfrm>
            <a:off x="0" y="468769"/>
            <a:ext cx="12192000" cy="5647024"/>
          </a:xfrm>
          <a:prstGeom prst="rect">
            <a:avLst/>
          </a:prstGeom>
          <a:gradFill>
            <a:gsLst>
              <a:gs pos="0">
                <a:srgbClr val="DCDCE0">
                  <a:alpha val="0"/>
                </a:srgbClr>
              </a:gs>
              <a:gs pos="100000">
                <a:srgbClr val="DDDDE1"/>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2" name="Google Shape;12;p63"/>
          <p:cNvCxnSpPr/>
          <p:nvPr/>
        </p:nvCxnSpPr>
        <p:spPr>
          <a:xfrm>
            <a:off x="0" y="6121269"/>
            <a:ext cx="12192000" cy="0"/>
          </a:xfrm>
          <a:prstGeom prst="straightConnector1">
            <a:avLst/>
          </a:prstGeom>
          <a:noFill/>
          <a:ln w="12700" cap="flat" cmpd="sng">
            <a:solidFill>
              <a:srgbClr val="000001">
                <a:alpha val="20000"/>
              </a:srgbClr>
            </a:solidFill>
            <a:prstDash val="solid"/>
            <a:round/>
            <a:headEnd type="none" w="sm" len="sm"/>
            <a:tailEnd type="none" w="sm" len="sm"/>
          </a:ln>
        </p:spPr>
      </p:cxnSp>
      <p:sp>
        <p:nvSpPr>
          <p:cNvPr id="13" name="Google Shape;13;p63"/>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0"/>
              </a:spcBef>
              <a:spcAft>
                <a:spcPts val="0"/>
              </a:spcAft>
              <a:buClr>
                <a:schemeClr val="dk1"/>
              </a:buClr>
              <a:buSzPts val="3200"/>
              <a:buFont typeface="Century Gothic"/>
              <a:buNone/>
              <a:defRPr sz="3200" b="0" i="0" u="none" strike="noStrike" cap="none">
                <a:solidFill>
                  <a:schemeClr val="dk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4" name="Google Shape;14;p63"/>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120000"/>
              </a:lnSpc>
              <a:spcBef>
                <a:spcPts val="1000"/>
              </a:spcBef>
              <a:spcAft>
                <a:spcPts val="0"/>
              </a:spcAft>
              <a:buClr>
                <a:schemeClr val="accent1"/>
              </a:buClr>
              <a:buSzPts val="2000"/>
              <a:buFont typeface="Arial"/>
              <a:buChar char="•"/>
              <a:defRPr sz="2000" b="0" i="0" u="none" strike="noStrike" cap="none">
                <a:solidFill>
                  <a:schemeClr val="dk1"/>
                </a:solidFill>
                <a:latin typeface="Century Gothic"/>
                <a:ea typeface="Century Gothic"/>
                <a:cs typeface="Century Gothic"/>
                <a:sym typeface="Century Gothic"/>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Century Gothic"/>
                <a:ea typeface="Century Gothic"/>
                <a:cs typeface="Century Gothic"/>
                <a:sym typeface="Century Gothic"/>
              </a:defRPr>
            </a:lvl2pPr>
            <a:lvl3pPr marL="1371600" marR="0" lvl="2" indent="-330200" algn="l" rtl="0">
              <a:lnSpc>
                <a:spcPct val="120000"/>
              </a:lnSpc>
              <a:spcBef>
                <a:spcPts val="500"/>
              </a:spcBef>
              <a:spcAft>
                <a:spcPts val="0"/>
              </a:spcAft>
              <a:buClr>
                <a:schemeClr val="accent1"/>
              </a:buClr>
              <a:buSzPts val="1600"/>
              <a:buFont typeface="Arial"/>
              <a:buChar char="•"/>
              <a:defRPr sz="1600" b="0" i="0" u="none" strike="noStrike" cap="none">
                <a:solidFill>
                  <a:schemeClr val="dk1"/>
                </a:solidFill>
                <a:latin typeface="Century Gothic"/>
                <a:ea typeface="Century Gothic"/>
                <a:cs typeface="Century Gothic"/>
                <a:sym typeface="Century Gothic"/>
              </a:defRPr>
            </a:lvl3pPr>
            <a:lvl4pPr marL="1828800" marR="0" lvl="3" indent="-317500" algn="l" rtl="0">
              <a:lnSpc>
                <a:spcPct val="120000"/>
              </a:lnSpc>
              <a:spcBef>
                <a:spcPts val="500"/>
              </a:spcBef>
              <a:spcAft>
                <a:spcPts val="0"/>
              </a:spcAft>
              <a:buClr>
                <a:schemeClr val="accent1"/>
              </a:buClr>
              <a:buSzPts val="1400"/>
              <a:buFont typeface="Arial"/>
              <a:buChar char="•"/>
              <a:defRPr sz="1400" b="0" i="0" u="none" strike="noStrike" cap="none">
                <a:solidFill>
                  <a:schemeClr val="dk1"/>
                </a:solidFill>
                <a:latin typeface="Century Gothic"/>
                <a:ea typeface="Century Gothic"/>
                <a:cs typeface="Century Gothic"/>
                <a:sym typeface="Century Gothic"/>
              </a:defRPr>
            </a:lvl4pPr>
            <a:lvl5pPr marL="2286000" marR="0" lvl="4"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5pPr>
            <a:lvl6pPr marL="2743200" marR="0" lvl="5"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6pPr>
            <a:lvl7pPr marL="3200400" marR="0" lvl="6"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7pPr>
            <a:lvl8pPr marL="3657600" marR="0" lvl="7"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8pPr>
            <a:lvl9pPr marL="4114800" marR="0" lvl="8"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9pPr>
          </a:lstStyle>
          <a:p>
            <a:endParaRPr/>
          </a:p>
        </p:txBody>
      </p:sp>
      <p:sp>
        <p:nvSpPr>
          <p:cNvPr id="15" name="Google Shape;15;p63"/>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6" name="Google Shape;16;p63"/>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7" name="Google Shape;17;p63"/>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Century Gothic"/>
                <a:ea typeface="Century Gothic"/>
                <a:cs typeface="Century Gothic"/>
                <a:sym typeface="Century Gothic"/>
              </a:defRPr>
            </a:lvl1pPr>
            <a:lvl2pPr marL="0" marR="0" lvl="1" indent="0" algn="r" rtl="0">
              <a:spcBef>
                <a:spcPts val="0"/>
              </a:spcBef>
              <a:buNone/>
              <a:defRPr sz="2800" b="0" i="0" u="none" strike="noStrike" cap="none">
                <a:solidFill>
                  <a:schemeClr val="accent1"/>
                </a:solidFill>
                <a:latin typeface="Century Gothic"/>
                <a:ea typeface="Century Gothic"/>
                <a:cs typeface="Century Gothic"/>
                <a:sym typeface="Century Gothic"/>
              </a:defRPr>
            </a:lvl2pPr>
            <a:lvl3pPr marL="0" marR="0" lvl="2" indent="0" algn="r" rtl="0">
              <a:spcBef>
                <a:spcPts val="0"/>
              </a:spcBef>
              <a:buNone/>
              <a:defRPr sz="2800" b="0" i="0" u="none" strike="noStrike" cap="none">
                <a:solidFill>
                  <a:schemeClr val="accent1"/>
                </a:solidFill>
                <a:latin typeface="Century Gothic"/>
                <a:ea typeface="Century Gothic"/>
                <a:cs typeface="Century Gothic"/>
                <a:sym typeface="Century Gothic"/>
              </a:defRPr>
            </a:lvl3pPr>
            <a:lvl4pPr marL="0" marR="0" lvl="3" indent="0" algn="r" rtl="0">
              <a:spcBef>
                <a:spcPts val="0"/>
              </a:spcBef>
              <a:buNone/>
              <a:defRPr sz="2800" b="0" i="0" u="none" strike="noStrike" cap="none">
                <a:solidFill>
                  <a:schemeClr val="accent1"/>
                </a:solidFill>
                <a:latin typeface="Century Gothic"/>
                <a:ea typeface="Century Gothic"/>
                <a:cs typeface="Century Gothic"/>
                <a:sym typeface="Century Gothic"/>
              </a:defRPr>
            </a:lvl4pPr>
            <a:lvl5pPr marL="0" marR="0" lvl="4" indent="0" algn="r" rtl="0">
              <a:spcBef>
                <a:spcPts val="0"/>
              </a:spcBef>
              <a:buNone/>
              <a:defRPr sz="2800" b="0" i="0" u="none" strike="noStrike" cap="none">
                <a:solidFill>
                  <a:schemeClr val="accent1"/>
                </a:solidFill>
                <a:latin typeface="Century Gothic"/>
                <a:ea typeface="Century Gothic"/>
                <a:cs typeface="Century Gothic"/>
                <a:sym typeface="Century Gothic"/>
              </a:defRPr>
            </a:lvl5pPr>
            <a:lvl6pPr marL="0" marR="0" lvl="5" indent="0" algn="r" rtl="0">
              <a:spcBef>
                <a:spcPts val="0"/>
              </a:spcBef>
              <a:buNone/>
              <a:defRPr sz="2800" b="0" i="0" u="none" strike="noStrike" cap="none">
                <a:solidFill>
                  <a:schemeClr val="accent1"/>
                </a:solidFill>
                <a:latin typeface="Century Gothic"/>
                <a:ea typeface="Century Gothic"/>
                <a:cs typeface="Century Gothic"/>
                <a:sym typeface="Century Gothic"/>
              </a:defRPr>
            </a:lvl6pPr>
            <a:lvl7pPr marL="0" marR="0" lvl="6" indent="0" algn="r" rtl="0">
              <a:spcBef>
                <a:spcPts val="0"/>
              </a:spcBef>
              <a:buNone/>
              <a:defRPr sz="2800" b="0" i="0" u="none" strike="noStrike" cap="none">
                <a:solidFill>
                  <a:schemeClr val="accent1"/>
                </a:solidFill>
                <a:latin typeface="Century Gothic"/>
                <a:ea typeface="Century Gothic"/>
                <a:cs typeface="Century Gothic"/>
                <a:sym typeface="Century Gothic"/>
              </a:defRPr>
            </a:lvl7pPr>
            <a:lvl8pPr marL="0" marR="0" lvl="7" indent="0" algn="r" rtl="0">
              <a:spcBef>
                <a:spcPts val="0"/>
              </a:spcBef>
              <a:buNone/>
              <a:defRPr sz="2800" b="0" i="0" u="none" strike="noStrike" cap="none">
                <a:solidFill>
                  <a:schemeClr val="accent1"/>
                </a:solidFill>
                <a:latin typeface="Century Gothic"/>
                <a:ea typeface="Century Gothic"/>
                <a:cs typeface="Century Gothic"/>
                <a:sym typeface="Century Gothic"/>
              </a:defRPr>
            </a:lvl8pPr>
            <a:lvl9pPr marL="0" marR="0" lvl="8" indent="0" algn="r" rtl="0">
              <a:spcBef>
                <a:spcPts val="0"/>
              </a:spcBef>
              <a:buNone/>
              <a:defRPr sz="2800" b="0" i="0" u="none" strike="noStrike" cap="none">
                <a:solidFill>
                  <a:schemeClr val="accent1"/>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446647714"/>
      </p:ext>
    </p:extLst>
  </p:cSld>
  <p:clrMap bg1="lt1" tx1="dk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lt1"/>
            </a:gs>
            <a:gs pos="100000">
              <a:srgbClr val="F8F8F8"/>
            </a:gs>
          </a:gsLst>
          <a:path path="circle">
            <a:fillToRect l="50000" t="50000" r="50000" b="50000"/>
          </a:path>
          <a:tileRect/>
        </a:gradFill>
        <a:effectLst/>
      </p:bgPr>
    </p:bg>
    <p:spTree>
      <p:nvGrpSpPr>
        <p:cNvPr id="1" name="Shape 9"/>
        <p:cNvGrpSpPr/>
        <p:nvPr/>
      </p:nvGrpSpPr>
      <p:grpSpPr>
        <a:xfrm>
          <a:off x="0" y="0"/>
          <a:ext cx="0" cy="0"/>
          <a:chOff x="0" y="0"/>
          <a:chExt cx="0" cy="0"/>
        </a:xfrm>
      </p:grpSpPr>
      <p:pic>
        <p:nvPicPr>
          <p:cNvPr id="10" name="Google Shape;10;p56"/>
          <p:cNvPicPr preferRelativeResize="0"/>
          <p:nvPr/>
        </p:nvPicPr>
        <p:blipFill rotWithShape="1">
          <a:blip r:embed="rId13">
            <a:alphaModFix/>
          </a:blip>
          <a:srcRect t="1538" b="-1538"/>
          <a:stretch/>
        </p:blipFill>
        <p:spPr>
          <a:xfrm>
            <a:off x="0" y="6119336"/>
            <a:ext cx="12192000" cy="742950"/>
          </a:xfrm>
          <a:prstGeom prst="rect">
            <a:avLst/>
          </a:prstGeom>
          <a:noFill/>
          <a:ln>
            <a:noFill/>
          </a:ln>
        </p:spPr>
      </p:pic>
      <p:sp>
        <p:nvSpPr>
          <p:cNvPr id="11" name="Google Shape;11;p56"/>
          <p:cNvSpPr/>
          <p:nvPr/>
        </p:nvSpPr>
        <p:spPr>
          <a:xfrm>
            <a:off x="0" y="468769"/>
            <a:ext cx="12192000" cy="5647024"/>
          </a:xfrm>
          <a:prstGeom prst="rect">
            <a:avLst/>
          </a:prstGeom>
          <a:gradFill>
            <a:gsLst>
              <a:gs pos="0">
                <a:srgbClr val="DCDCE0">
                  <a:alpha val="0"/>
                </a:srgbClr>
              </a:gs>
              <a:gs pos="100000">
                <a:srgbClr val="DDDDE1"/>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2" name="Google Shape;12;p56"/>
          <p:cNvCxnSpPr/>
          <p:nvPr/>
        </p:nvCxnSpPr>
        <p:spPr>
          <a:xfrm>
            <a:off x="0" y="6121269"/>
            <a:ext cx="12192000" cy="0"/>
          </a:xfrm>
          <a:prstGeom prst="straightConnector1">
            <a:avLst/>
          </a:prstGeom>
          <a:noFill/>
          <a:ln w="12700" cap="flat" cmpd="sng">
            <a:solidFill>
              <a:srgbClr val="000001">
                <a:alpha val="20000"/>
              </a:srgbClr>
            </a:solidFill>
            <a:prstDash val="solid"/>
            <a:round/>
            <a:headEnd type="none" w="sm" len="sm"/>
            <a:tailEnd type="none" w="sm" len="sm"/>
          </a:ln>
        </p:spPr>
      </p:cxnSp>
      <p:sp>
        <p:nvSpPr>
          <p:cNvPr id="13" name="Google Shape;13;p56"/>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0"/>
              </a:spcBef>
              <a:spcAft>
                <a:spcPts val="0"/>
              </a:spcAft>
              <a:buClr>
                <a:schemeClr val="dk1"/>
              </a:buClr>
              <a:buSzPts val="3200"/>
              <a:buFont typeface="Century Gothic"/>
              <a:buNone/>
              <a:defRPr sz="3200" b="0" i="0" u="none" strike="noStrike" cap="none">
                <a:solidFill>
                  <a:schemeClr val="dk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4" name="Google Shape;14;p56"/>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120000"/>
              </a:lnSpc>
              <a:spcBef>
                <a:spcPts val="1000"/>
              </a:spcBef>
              <a:spcAft>
                <a:spcPts val="0"/>
              </a:spcAft>
              <a:buClr>
                <a:schemeClr val="accent1"/>
              </a:buClr>
              <a:buSzPts val="2000"/>
              <a:buFont typeface="Arial"/>
              <a:buChar char="•"/>
              <a:defRPr sz="2000" b="0" i="0" u="none" strike="noStrike" cap="none">
                <a:solidFill>
                  <a:schemeClr val="dk1"/>
                </a:solidFill>
                <a:latin typeface="Century Gothic"/>
                <a:ea typeface="Century Gothic"/>
                <a:cs typeface="Century Gothic"/>
                <a:sym typeface="Century Gothic"/>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Century Gothic"/>
                <a:ea typeface="Century Gothic"/>
                <a:cs typeface="Century Gothic"/>
                <a:sym typeface="Century Gothic"/>
              </a:defRPr>
            </a:lvl2pPr>
            <a:lvl3pPr marL="1371600" marR="0" lvl="2" indent="-330200" algn="l" rtl="0">
              <a:lnSpc>
                <a:spcPct val="120000"/>
              </a:lnSpc>
              <a:spcBef>
                <a:spcPts val="500"/>
              </a:spcBef>
              <a:spcAft>
                <a:spcPts val="0"/>
              </a:spcAft>
              <a:buClr>
                <a:schemeClr val="accent1"/>
              </a:buClr>
              <a:buSzPts val="1600"/>
              <a:buFont typeface="Arial"/>
              <a:buChar char="•"/>
              <a:defRPr sz="1600" b="0" i="0" u="none" strike="noStrike" cap="none">
                <a:solidFill>
                  <a:schemeClr val="dk1"/>
                </a:solidFill>
                <a:latin typeface="Century Gothic"/>
                <a:ea typeface="Century Gothic"/>
                <a:cs typeface="Century Gothic"/>
                <a:sym typeface="Century Gothic"/>
              </a:defRPr>
            </a:lvl3pPr>
            <a:lvl4pPr marL="1828800" marR="0" lvl="3" indent="-317500" algn="l" rtl="0">
              <a:lnSpc>
                <a:spcPct val="120000"/>
              </a:lnSpc>
              <a:spcBef>
                <a:spcPts val="500"/>
              </a:spcBef>
              <a:spcAft>
                <a:spcPts val="0"/>
              </a:spcAft>
              <a:buClr>
                <a:schemeClr val="accent1"/>
              </a:buClr>
              <a:buSzPts val="1400"/>
              <a:buFont typeface="Arial"/>
              <a:buChar char="•"/>
              <a:defRPr sz="1400" b="0" i="0" u="none" strike="noStrike" cap="none">
                <a:solidFill>
                  <a:schemeClr val="dk1"/>
                </a:solidFill>
                <a:latin typeface="Century Gothic"/>
                <a:ea typeface="Century Gothic"/>
                <a:cs typeface="Century Gothic"/>
                <a:sym typeface="Century Gothic"/>
              </a:defRPr>
            </a:lvl4pPr>
            <a:lvl5pPr marL="2286000" marR="0" lvl="4"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5pPr>
            <a:lvl6pPr marL="2743200" marR="0" lvl="5"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6pPr>
            <a:lvl7pPr marL="3200400" marR="0" lvl="6"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7pPr>
            <a:lvl8pPr marL="3657600" marR="0" lvl="7"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8pPr>
            <a:lvl9pPr marL="4114800" marR="0" lvl="8"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9pPr>
          </a:lstStyle>
          <a:p>
            <a:endParaRPr/>
          </a:p>
        </p:txBody>
      </p:sp>
      <p:sp>
        <p:nvSpPr>
          <p:cNvPr id="15" name="Google Shape;15;p56"/>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6" name="Google Shape;16;p56"/>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7" name="Google Shape;17;p56"/>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Century Gothic"/>
                <a:ea typeface="Century Gothic"/>
                <a:cs typeface="Century Gothic"/>
                <a:sym typeface="Century Gothic"/>
              </a:defRPr>
            </a:lvl1pPr>
            <a:lvl2pPr marL="0" marR="0" lvl="1" indent="0" algn="r" rtl="0">
              <a:spcBef>
                <a:spcPts val="0"/>
              </a:spcBef>
              <a:buNone/>
              <a:defRPr sz="2800" b="0" i="0" u="none" strike="noStrike" cap="none">
                <a:solidFill>
                  <a:schemeClr val="accent1"/>
                </a:solidFill>
                <a:latin typeface="Century Gothic"/>
                <a:ea typeface="Century Gothic"/>
                <a:cs typeface="Century Gothic"/>
                <a:sym typeface="Century Gothic"/>
              </a:defRPr>
            </a:lvl2pPr>
            <a:lvl3pPr marL="0" marR="0" lvl="2" indent="0" algn="r" rtl="0">
              <a:spcBef>
                <a:spcPts val="0"/>
              </a:spcBef>
              <a:buNone/>
              <a:defRPr sz="2800" b="0" i="0" u="none" strike="noStrike" cap="none">
                <a:solidFill>
                  <a:schemeClr val="accent1"/>
                </a:solidFill>
                <a:latin typeface="Century Gothic"/>
                <a:ea typeface="Century Gothic"/>
                <a:cs typeface="Century Gothic"/>
                <a:sym typeface="Century Gothic"/>
              </a:defRPr>
            </a:lvl3pPr>
            <a:lvl4pPr marL="0" marR="0" lvl="3" indent="0" algn="r" rtl="0">
              <a:spcBef>
                <a:spcPts val="0"/>
              </a:spcBef>
              <a:buNone/>
              <a:defRPr sz="2800" b="0" i="0" u="none" strike="noStrike" cap="none">
                <a:solidFill>
                  <a:schemeClr val="accent1"/>
                </a:solidFill>
                <a:latin typeface="Century Gothic"/>
                <a:ea typeface="Century Gothic"/>
                <a:cs typeface="Century Gothic"/>
                <a:sym typeface="Century Gothic"/>
              </a:defRPr>
            </a:lvl4pPr>
            <a:lvl5pPr marL="0" marR="0" lvl="4" indent="0" algn="r" rtl="0">
              <a:spcBef>
                <a:spcPts val="0"/>
              </a:spcBef>
              <a:buNone/>
              <a:defRPr sz="2800" b="0" i="0" u="none" strike="noStrike" cap="none">
                <a:solidFill>
                  <a:schemeClr val="accent1"/>
                </a:solidFill>
                <a:latin typeface="Century Gothic"/>
                <a:ea typeface="Century Gothic"/>
                <a:cs typeface="Century Gothic"/>
                <a:sym typeface="Century Gothic"/>
              </a:defRPr>
            </a:lvl5pPr>
            <a:lvl6pPr marL="0" marR="0" lvl="5" indent="0" algn="r" rtl="0">
              <a:spcBef>
                <a:spcPts val="0"/>
              </a:spcBef>
              <a:buNone/>
              <a:defRPr sz="2800" b="0" i="0" u="none" strike="noStrike" cap="none">
                <a:solidFill>
                  <a:schemeClr val="accent1"/>
                </a:solidFill>
                <a:latin typeface="Century Gothic"/>
                <a:ea typeface="Century Gothic"/>
                <a:cs typeface="Century Gothic"/>
                <a:sym typeface="Century Gothic"/>
              </a:defRPr>
            </a:lvl6pPr>
            <a:lvl7pPr marL="0" marR="0" lvl="6" indent="0" algn="r" rtl="0">
              <a:spcBef>
                <a:spcPts val="0"/>
              </a:spcBef>
              <a:buNone/>
              <a:defRPr sz="2800" b="0" i="0" u="none" strike="noStrike" cap="none">
                <a:solidFill>
                  <a:schemeClr val="accent1"/>
                </a:solidFill>
                <a:latin typeface="Century Gothic"/>
                <a:ea typeface="Century Gothic"/>
                <a:cs typeface="Century Gothic"/>
                <a:sym typeface="Century Gothic"/>
              </a:defRPr>
            </a:lvl7pPr>
            <a:lvl8pPr marL="0" marR="0" lvl="7" indent="0" algn="r" rtl="0">
              <a:spcBef>
                <a:spcPts val="0"/>
              </a:spcBef>
              <a:buNone/>
              <a:defRPr sz="2800" b="0" i="0" u="none" strike="noStrike" cap="none">
                <a:solidFill>
                  <a:schemeClr val="accent1"/>
                </a:solidFill>
                <a:latin typeface="Century Gothic"/>
                <a:ea typeface="Century Gothic"/>
                <a:cs typeface="Century Gothic"/>
                <a:sym typeface="Century Gothic"/>
              </a:defRPr>
            </a:lvl8pPr>
            <a:lvl9pPr marL="0" marR="0" lvl="8" indent="0" algn="r" rtl="0">
              <a:spcBef>
                <a:spcPts val="0"/>
              </a:spcBef>
              <a:buNone/>
              <a:defRPr sz="2800" b="0" i="0" u="none" strike="noStrike" cap="none">
                <a:solidFill>
                  <a:schemeClr val="accent1"/>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835147626"/>
      </p:ext>
    </p:extLst>
  </p:cSld>
  <p:clrMap bg1="lt1" tx1="dk1" bg2="dk2" tx2="lt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100000">
              <a:srgbClr val="F8F8F8"/>
            </a:gs>
          </a:gsLst>
          <a:path path="circle">
            <a:fillToRect l="50000" t="50000" r="50000" b="50000"/>
          </a:path>
          <a:tileRect/>
        </a:gradFill>
        <a:effectLst/>
      </p:bgPr>
    </p:bg>
    <p:spTree>
      <p:nvGrpSpPr>
        <p:cNvPr id="1" name="Shape 9"/>
        <p:cNvGrpSpPr/>
        <p:nvPr/>
      </p:nvGrpSpPr>
      <p:grpSpPr>
        <a:xfrm>
          <a:off x="0" y="0"/>
          <a:ext cx="0" cy="0"/>
          <a:chOff x="0" y="0"/>
          <a:chExt cx="0" cy="0"/>
        </a:xfrm>
      </p:grpSpPr>
      <p:pic>
        <p:nvPicPr>
          <p:cNvPr id="10" name="Google Shape;10;p49"/>
          <p:cNvPicPr preferRelativeResize="0"/>
          <p:nvPr/>
        </p:nvPicPr>
        <p:blipFill rotWithShape="1">
          <a:blip r:embed="rId13">
            <a:alphaModFix/>
          </a:blip>
          <a:srcRect t="1538" b="-1538"/>
          <a:stretch/>
        </p:blipFill>
        <p:spPr>
          <a:xfrm>
            <a:off x="0" y="6119336"/>
            <a:ext cx="12192000" cy="742950"/>
          </a:xfrm>
          <a:prstGeom prst="rect">
            <a:avLst/>
          </a:prstGeom>
          <a:noFill/>
          <a:ln>
            <a:noFill/>
          </a:ln>
        </p:spPr>
      </p:pic>
      <p:sp>
        <p:nvSpPr>
          <p:cNvPr id="11" name="Google Shape;11;p49"/>
          <p:cNvSpPr/>
          <p:nvPr/>
        </p:nvSpPr>
        <p:spPr>
          <a:xfrm>
            <a:off x="0" y="468769"/>
            <a:ext cx="12192000" cy="5647024"/>
          </a:xfrm>
          <a:prstGeom prst="rect">
            <a:avLst/>
          </a:prstGeom>
          <a:gradFill>
            <a:gsLst>
              <a:gs pos="0">
                <a:srgbClr val="DCDCE0">
                  <a:alpha val="0"/>
                </a:srgbClr>
              </a:gs>
              <a:gs pos="100000">
                <a:srgbClr val="DDDDE1"/>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2" name="Google Shape;12;p49"/>
          <p:cNvCxnSpPr/>
          <p:nvPr/>
        </p:nvCxnSpPr>
        <p:spPr>
          <a:xfrm>
            <a:off x="0" y="6121269"/>
            <a:ext cx="12192000" cy="0"/>
          </a:xfrm>
          <a:prstGeom prst="straightConnector1">
            <a:avLst/>
          </a:prstGeom>
          <a:noFill/>
          <a:ln w="12700" cap="flat" cmpd="sng">
            <a:solidFill>
              <a:srgbClr val="000001">
                <a:alpha val="20000"/>
              </a:srgbClr>
            </a:solidFill>
            <a:prstDash val="solid"/>
            <a:round/>
            <a:headEnd type="none" w="sm" len="sm"/>
            <a:tailEnd type="none" w="sm" len="sm"/>
          </a:ln>
        </p:spPr>
      </p:cxnSp>
      <p:sp>
        <p:nvSpPr>
          <p:cNvPr id="13" name="Google Shape;13;p49"/>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0"/>
              </a:spcBef>
              <a:spcAft>
                <a:spcPts val="0"/>
              </a:spcAft>
              <a:buClr>
                <a:schemeClr val="dk1"/>
              </a:buClr>
              <a:buSzPts val="3200"/>
              <a:buFont typeface="Century Gothic"/>
              <a:buNone/>
              <a:defRPr sz="3200" b="0" i="0" u="none" strike="noStrike" cap="none">
                <a:solidFill>
                  <a:schemeClr val="dk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4" name="Google Shape;14;p49"/>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120000"/>
              </a:lnSpc>
              <a:spcBef>
                <a:spcPts val="1000"/>
              </a:spcBef>
              <a:spcAft>
                <a:spcPts val="0"/>
              </a:spcAft>
              <a:buClr>
                <a:schemeClr val="accent1"/>
              </a:buClr>
              <a:buSzPts val="2000"/>
              <a:buFont typeface="Arial"/>
              <a:buChar char="•"/>
              <a:defRPr sz="2000" b="0" i="0" u="none" strike="noStrike" cap="none">
                <a:solidFill>
                  <a:schemeClr val="dk1"/>
                </a:solidFill>
                <a:latin typeface="Century Gothic"/>
                <a:ea typeface="Century Gothic"/>
                <a:cs typeface="Century Gothic"/>
                <a:sym typeface="Century Gothic"/>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Century Gothic"/>
                <a:ea typeface="Century Gothic"/>
                <a:cs typeface="Century Gothic"/>
                <a:sym typeface="Century Gothic"/>
              </a:defRPr>
            </a:lvl2pPr>
            <a:lvl3pPr marL="1371600" marR="0" lvl="2" indent="-330200" algn="l" rtl="0">
              <a:lnSpc>
                <a:spcPct val="120000"/>
              </a:lnSpc>
              <a:spcBef>
                <a:spcPts val="500"/>
              </a:spcBef>
              <a:spcAft>
                <a:spcPts val="0"/>
              </a:spcAft>
              <a:buClr>
                <a:schemeClr val="accent1"/>
              </a:buClr>
              <a:buSzPts val="1600"/>
              <a:buFont typeface="Arial"/>
              <a:buChar char="•"/>
              <a:defRPr sz="1600" b="0" i="0" u="none" strike="noStrike" cap="none">
                <a:solidFill>
                  <a:schemeClr val="dk1"/>
                </a:solidFill>
                <a:latin typeface="Century Gothic"/>
                <a:ea typeface="Century Gothic"/>
                <a:cs typeface="Century Gothic"/>
                <a:sym typeface="Century Gothic"/>
              </a:defRPr>
            </a:lvl3pPr>
            <a:lvl4pPr marL="1828800" marR="0" lvl="3" indent="-317500" algn="l" rtl="0">
              <a:lnSpc>
                <a:spcPct val="120000"/>
              </a:lnSpc>
              <a:spcBef>
                <a:spcPts val="500"/>
              </a:spcBef>
              <a:spcAft>
                <a:spcPts val="0"/>
              </a:spcAft>
              <a:buClr>
                <a:schemeClr val="accent1"/>
              </a:buClr>
              <a:buSzPts val="1400"/>
              <a:buFont typeface="Arial"/>
              <a:buChar char="•"/>
              <a:defRPr sz="1400" b="0" i="0" u="none" strike="noStrike" cap="none">
                <a:solidFill>
                  <a:schemeClr val="dk1"/>
                </a:solidFill>
                <a:latin typeface="Century Gothic"/>
                <a:ea typeface="Century Gothic"/>
                <a:cs typeface="Century Gothic"/>
                <a:sym typeface="Century Gothic"/>
              </a:defRPr>
            </a:lvl4pPr>
            <a:lvl5pPr marL="2286000" marR="0" lvl="4"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5pPr>
            <a:lvl6pPr marL="2743200" marR="0" lvl="5"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6pPr>
            <a:lvl7pPr marL="3200400" marR="0" lvl="6"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7pPr>
            <a:lvl8pPr marL="3657600" marR="0" lvl="7"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8pPr>
            <a:lvl9pPr marL="4114800" marR="0" lvl="8"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9pPr>
          </a:lstStyle>
          <a:p>
            <a:endParaRPr/>
          </a:p>
        </p:txBody>
      </p:sp>
      <p:sp>
        <p:nvSpPr>
          <p:cNvPr id="15" name="Google Shape;15;p49"/>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6" name="Google Shape;16;p49"/>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7" name="Google Shape;17;p49"/>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Century Gothic"/>
                <a:ea typeface="Century Gothic"/>
                <a:cs typeface="Century Gothic"/>
                <a:sym typeface="Century Gothic"/>
              </a:defRPr>
            </a:lvl1pPr>
            <a:lvl2pPr marL="0" marR="0" lvl="1" indent="0" algn="r" rtl="0">
              <a:spcBef>
                <a:spcPts val="0"/>
              </a:spcBef>
              <a:buNone/>
              <a:defRPr sz="2800" b="0" i="0" u="none" strike="noStrike" cap="none">
                <a:solidFill>
                  <a:schemeClr val="accent1"/>
                </a:solidFill>
                <a:latin typeface="Century Gothic"/>
                <a:ea typeface="Century Gothic"/>
                <a:cs typeface="Century Gothic"/>
                <a:sym typeface="Century Gothic"/>
              </a:defRPr>
            </a:lvl2pPr>
            <a:lvl3pPr marL="0" marR="0" lvl="2" indent="0" algn="r" rtl="0">
              <a:spcBef>
                <a:spcPts val="0"/>
              </a:spcBef>
              <a:buNone/>
              <a:defRPr sz="2800" b="0" i="0" u="none" strike="noStrike" cap="none">
                <a:solidFill>
                  <a:schemeClr val="accent1"/>
                </a:solidFill>
                <a:latin typeface="Century Gothic"/>
                <a:ea typeface="Century Gothic"/>
                <a:cs typeface="Century Gothic"/>
                <a:sym typeface="Century Gothic"/>
              </a:defRPr>
            </a:lvl3pPr>
            <a:lvl4pPr marL="0" marR="0" lvl="3" indent="0" algn="r" rtl="0">
              <a:spcBef>
                <a:spcPts val="0"/>
              </a:spcBef>
              <a:buNone/>
              <a:defRPr sz="2800" b="0" i="0" u="none" strike="noStrike" cap="none">
                <a:solidFill>
                  <a:schemeClr val="accent1"/>
                </a:solidFill>
                <a:latin typeface="Century Gothic"/>
                <a:ea typeface="Century Gothic"/>
                <a:cs typeface="Century Gothic"/>
                <a:sym typeface="Century Gothic"/>
              </a:defRPr>
            </a:lvl4pPr>
            <a:lvl5pPr marL="0" marR="0" lvl="4" indent="0" algn="r" rtl="0">
              <a:spcBef>
                <a:spcPts val="0"/>
              </a:spcBef>
              <a:buNone/>
              <a:defRPr sz="2800" b="0" i="0" u="none" strike="noStrike" cap="none">
                <a:solidFill>
                  <a:schemeClr val="accent1"/>
                </a:solidFill>
                <a:latin typeface="Century Gothic"/>
                <a:ea typeface="Century Gothic"/>
                <a:cs typeface="Century Gothic"/>
                <a:sym typeface="Century Gothic"/>
              </a:defRPr>
            </a:lvl5pPr>
            <a:lvl6pPr marL="0" marR="0" lvl="5" indent="0" algn="r" rtl="0">
              <a:spcBef>
                <a:spcPts val="0"/>
              </a:spcBef>
              <a:buNone/>
              <a:defRPr sz="2800" b="0" i="0" u="none" strike="noStrike" cap="none">
                <a:solidFill>
                  <a:schemeClr val="accent1"/>
                </a:solidFill>
                <a:latin typeface="Century Gothic"/>
                <a:ea typeface="Century Gothic"/>
                <a:cs typeface="Century Gothic"/>
                <a:sym typeface="Century Gothic"/>
              </a:defRPr>
            </a:lvl6pPr>
            <a:lvl7pPr marL="0" marR="0" lvl="6" indent="0" algn="r" rtl="0">
              <a:spcBef>
                <a:spcPts val="0"/>
              </a:spcBef>
              <a:buNone/>
              <a:defRPr sz="2800" b="0" i="0" u="none" strike="noStrike" cap="none">
                <a:solidFill>
                  <a:schemeClr val="accent1"/>
                </a:solidFill>
                <a:latin typeface="Century Gothic"/>
                <a:ea typeface="Century Gothic"/>
                <a:cs typeface="Century Gothic"/>
                <a:sym typeface="Century Gothic"/>
              </a:defRPr>
            </a:lvl7pPr>
            <a:lvl8pPr marL="0" marR="0" lvl="7" indent="0" algn="r" rtl="0">
              <a:spcBef>
                <a:spcPts val="0"/>
              </a:spcBef>
              <a:buNone/>
              <a:defRPr sz="2800" b="0" i="0" u="none" strike="noStrike" cap="none">
                <a:solidFill>
                  <a:schemeClr val="accent1"/>
                </a:solidFill>
                <a:latin typeface="Century Gothic"/>
                <a:ea typeface="Century Gothic"/>
                <a:cs typeface="Century Gothic"/>
                <a:sym typeface="Century Gothic"/>
              </a:defRPr>
            </a:lvl8pPr>
            <a:lvl9pPr marL="0" marR="0" lvl="8" indent="0" algn="r" rtl="0">
              <a:spcBef>
                <a:spcPts val="0"/>
              </a:spcBef>
              <a:buNone/>
              <a:defRPr sz="2800" b="0" i="0" u="none" strike="noStrike" cap="none">
                <a:solidFill>
                  <a:schemeClr val="accent1"/>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948797131"/>
      </p:ext>
    </p:extLst>
  </p:cSld>
  <p:clrMap bg1="lt1" tx1="dk1" bg2="dk2" tx2="lt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100000">
              <a:srgbClr val="F8F8F8"/>
            </a:gs>
          </a:gsLst>
          <a:path path="circle">
            <a:fillToRect l="50000" t="50000" r="50000" b="50000"/>
          </a:path>
          <a:tileRect/>
        </a:gradFill>
        <a:effectLst/>
      </p:bgPr>
    </p:bg>
    <p:spTree>
      <p:nvGrpSpPr>
        <p:cNvPr id="1" name="Shape 9"/>
        <p:cNvGrpSpPr/>
        <p:nvPr/>
      </p:nvGrpSpPr>
      <p:grpSpPr>
        <a:xfrm>
          <a:off x="0" y="0"/>
          <a:ext cx="0" cy="0"/>
          <a:chOff x="0" y="0"/>
          <a:chExt cx="0" cy="0"/>
        </a:xfrm>
      </p:grpSpPr>
      <p:pic>
        <p:nvPicPr>
          <p:cNvPr id="10" name="Google Shape;10;p56"/>
          <p:cNvPicPr preferRelativeResize="0"/>
          <p:nvPr/>
        </p:nvPicPr>
        <p:blipFill rotWithShape="1">
          <a:blip r:embed="rId13">
            <a:alphaModFix/>
          </a:blip>
          <a:srcRect t="1538" b="-1538"/>
          <a:stretch/>
        </p:blipFill>
        <p:spPr>
          <a:xfrm>
            <a:off x="0" y="6119336"/>
            <a:ext cx="12192000" cy="742950"/>
          </a:xfrm>
          <a:prstGeom prst="rect">
            <a:avLst/>
          </a:prstGeom>
          <a:noFill/>
          <a:ln>
            <a:noFill/>
          </a:ln>
        </p:spPr>
      </p:pic>
      <p:sp>
        <p:nvSpPr>
          <p:cNvPr id="11" name="Google Shape;11;p56"/>
          <p:cNvSpPr/>
          <p:nvPr/>
        </p:nvSpPr>
        <p:spPr>
          <a:xfrm>
            <a:off x="0" y="468769"/>
            <a:ext cx="12192000" cy="5647024"/>
          </a:xfrm>
          <a:prstGeom prst="rect">
            <a:avLst/>
          </a:prstGeom>
          <a:gradFill>
            <a:gsLst>
              <a:gs pos="0">
                <a:srgbClr val="DCDCE0">
                  <a:alpha val="0"/>
                </a:srgbClr>
              </a:gs>
              <a:gs pos="100000">
                <a:srgbClr val="DDDDE1"/>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2" name="Google Shape;12;p56"/>
          <p:cNvCxnSpPr/>
          <p:nvPr/>
        </p:nvCxnSpPr>
        <p:spPr>
          <a:xfrm>
            <a:off x="0" y="6121269"/>
            <a:ext cx="12192000" cy="0"/>
          </a:xfrm>
          <a:prstGeom prst="straightConnector1">
            <a:avLst/>
          </a:prstGeom>
          <a:noFill/>
          <a:ln w="12700" cap="flat" cmpd="sng">
            <a:solidFill>
              <a:srgbClr val="000001">
                <a:alpha val="20000"/>
              </a:srgbClr>
            </a:solidFill>
            <a:prstDash val="solid"/>
            <a:round/>
            <a:headEnd type="none" w="sm" len="sm"/>
            <a:tailEnd type="none" w="sm" len="sm"/>
          </a:ln>
        </p:spPr>
      </p:cxnSp>
      <p:sp>
        <p:nvSpPr>
          <p:cNvPr id="13" name="Google Shape;13;p56"/>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0"/>
              </a:spcBef>
              <a:spcAft>
                <a:spcPts val="0"/>
              </a:spcAft>
              <a:buClr>
                <a:schemeClr val="dk1"/>
              </a:buClr>
              <a:buSzPts val="3200"/>
              <a:buFont typeface="Century Gothic"/>
              <a:buNone/>
              <a:defRPr sz="3200" b="0" i="0" u="none" strike="noStrike" cap="none">
                <a:solidFill>
                  <a:schemeClr val="dk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4" name="Google Shape;14;p56"/>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120000"/>
              </a:lnSpc>
              <a:spcBef>
                <a:spcPts val="1000"/>
              </a:spcBef>
              <a:spcAft>
                <a:spcPts val="0"/>
              </a:spcAft>
              <a:buClr>
                <a:schemeClr val="accent1"/>
              </a:buClr>
              <a:buSzPts val="2000"/>
              <a:buFont typeface="Arial"/>
              <a:buChar char="•"/>
              <a:defRPr sz="2000" b="0" i="0" u="none" strike="noStrike" cap="none">
                <a:solidFill>
                  <a:schemeClr val="dk1"/>
                </a:solidFill>
                <a:latin typeface="Century Gothic"/>
                <a:ea typeface="Century Gothic"/>
                <a:cs typeface="Century Gothic"/>
                <a:sym typeface="Century Gothic"/>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Century Gothic"/>
                <a:ea typeface="Century Gothic"/>
                <a:cs typeface="Century Gothic"/>
                <a:sym typeface="Century Gothic"/>
              </a:defRPr>
            </a:lvl2pPr>
            <a:lvl3pPr marL="1371600" marR="0" lvl="2" indent="-330200" algn="l" rtl="0">
              <a:lnSpc>
                <a:spcPct val="120000"/>
              </a:lnSpc>
              <a:spcBef>
                <a:spcPts val="500"/>
              </a:spcBef>
              <a:spcAft>
                <a:spcPts val="0"/>
              </a:spcAft>
              <a:buClr>
                <a:schemeClr val="accent1"/>
              </a:buClr>
              <a:buSzPts val="1600"/>
              <a:buFont typeface="Arial"/>
              <a:buChar char="•"/>
              <a:defRPr sz="1600" b="0" i="0" u="none" strike="noStrike" cap="none">
                <a:solidFill>
                  <a:schemeClr val="dk1"/>
                </a:solidFill>
                <a:latin typeface="Century Gothic"/>
                <a:ea typeface="Century Gothic"/>
                <a:cs typeface="Century Gothic"/>
                <a:sym typeface="Century Gothic"/>
              </a:defRPr>
            </a:lvl3pPr>
            <a:lvl4pPr marL="1828800" marR="0" lvl="3" indent="-317500" algn="l" rtl="0">
              <a:lnSpc>
                <a:spcPct val="120000"/>
              </a:lnSpc>
              <a:spcBef>
                <a:spcPts val="500"/>
              </a:spcBef>
              <a:spcAft>
                <a:spcPts val="0"/>
              </a:spcAft>
              <a:buClr>
                <a:schemeClr val="accent1"/>
              </a:buClr>
              <a:buSzPts val="1400"/>
              <a:buFont typeface="Arial"/>
              <a:buChar char="•"/>
              <a:defRPr sz="1400" b="0" i="0" u="none" strike="noStrike" cap="none">
                <a:solidFill>
                  <a:schemeClr val="dk1"/>
                </a:solidFill>
                <a:latin typeface="Century Gothic"/>
                <a:ea typeface="Century Gothic"/>
                <a:cs typeface="Century Gothic"/>
                <a:sym typeface="Century Gothic"/>
              </a:defRPr>
            </a:lvl4pPr>
            <a:lvl5pPr marL="2286000" marR="0" lvl="4"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5pPr>
            <a:lvl6pPr marL="2743200" marR="0" lvl="5"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6pPr>
            <a:lvl7pPr marL="3200400" marR="0" lvl="6"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7pPr>
            <a:lvl8pPr marL="3657600" marR="0" lvl="7"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8pPr>
            <a:lvl9pPr marL="4114800" marR="0" lvl="8"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9pPr>
          </a:lstStyle>
          <a:p>
            <a:endParaRPr/>
          </a:p>
        </p:txBody>
      </p:sp>
      <p:sp>
        <p:nvSpPr>
          <p:cNvPr id="15" name="Google Shape;15;p56"/>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6" name="Google Shape;16;p56"/>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7" name="Google Shape;17;p56"/>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Century Gothic"/>
                <a:ea typeface="Century Gothic"/>
                <a:cs typeface="Century Gothic"/>
                <a:sym typeface="Century Gothic"/>
              </a:defRPr>
            </a:lvl1pPr>
            <a:lvl2pPr marL="0" marR="0" lvl="1" indent="0" algn="r" rtl="0">
              <a:spcBef>
                <a:spcPts val="0"/>
              </a:spcBef>
              <a:buNone/>
              <a:defRPr sz="2800" b="0" i="0" u="none" strike="noStrike" cap="none">
                <a:solidFill>
                  <a:schemeClr val="accent1"/>
                </a:solidFill>
                <a:latin typeface="Century Gothic"/>
                <a:ea typeface="Century Gothic"/>
                <a:cs typeface="Century Gothic"/>
                <a:sym typeface="Century Gothic"/>
              </a:defRPr>
            </a:lvl2pPr>
            <a:lvl3pPr marL="0" marR="0" lvl="2" indent="0" algn="r" rtl="0">
              <a:spcBef>
                <a:spcPts val="0"/>
              </a:spcBef>
              <a:buNone/>
              <a:defRPr sz="2800" b="0" i="0" u="none" strike="noStrike" cap="none">
                <a:solidFill>
                  <a:schemeClr val="accent1"/>
                </a:solidFill>
                <a:latin typeface="Century Gothic"/>
                <a:ea typeface="Century Gothic"/>
                <a:cs typeface="Century Gothic"/>
                <a:sym typeface="Century Gothic"/>
              </a:defRPr>
            </a:lvl3pPr>
            <a:lvl4pPr marL="0" marR="0" lvl="3" indent="0" algn="r" rtl="0">
              <a:spcBef>
                <a:spcPts val="0"/>
              </a:spcBef>
              <a:buNone/>
              <a:defRPr sz="2800" b="0" i="0" u="none" strike="noStrike" cap="none">
                <a:solidFill>
                  <a:schemeClr val="accent1"/>
                </a:solidFill>
                <a:latin typeface="Century Gothic"/>
                <a:ea typeface="Century Gothic"/>
                <a:cs typeface="Century Gothic"/>
                <a:sym typeface="Century Gothic"/>
              </a:defRPr>
            </a:lvl4pPr>
            <a:lvl5pPr marL="0" marR="0" lvl="4" indent="0" algn="r" rtl="0">
              <a:spcBef>
                <a:spcPts val="0"/>
              </a:spcBef>
              <a:buNone/>
              <a:defRPr sz="2800" b="0" i="0" u="none" strike="noStrike" cap="none">
                <a:solidFill>
                  <a:schemeClr val="accent1"/>
                </a:solidFill>
                <a:latin typeface="Century Gothic"/>
                <a:ea typeface="Century Gothic"/>
                <a:cs typeface="Century Gothic"/>
                <a:sym typeface="Century Gothic"/>
              </a:defRPr>
            </a:lvl5pPr>
            <a:lvl6pPr marL="0" marR="0" lvl="5" indent="0" algn="r" rtl="0">
              <a:spcBef>
                <a:spcPts val="0"/>
              </a:spcBef>
              <a:buNone/>
              <a:defRPr sz="2800" b="0" i="0" u="none" strike="noStrike" cap="none">
                <a:solidFill>
                  <a:schemeClr val="accent1"/>
                </a:solidFill>
                <a:latin typeface="Century Gothic"/>
                <a:ea typeface="Century Gothic"/>
                <a:cs typeface="Century Gothic"/>
                <a:sym typeface="Century Gothic"/>
              </a:defRPr>
            </a:lvl6pPr>
            <a:lvl7pPr marL="0" marR="0" lvl="6" indent="0" algn="r" rtl="0">
              <a:spcBef>
                <a:spcPts val="0"/>
              </a:spcBef>
              <a:buNone/>
              <a:defRPr sz="2800" b="0" i="0" u="none" strike="noStrike" cap="none">
                <a:solidFill>
                  <a:schemeClr val="accent1"/>
                </a:solidFill>
                <a:latin typeface="Century Gothic"/>
                <a:ea typeface="Century Gothic"/>
                <a:cs typeface="Century Gothic"/>
                <a:sym typeface="Century Gothic"/>
              </a:defRPr>
            </a:lvl7pPr>
            <a:lvl8pPr marL="0" marR="0" lvl="7" indent="0" algn="r" rtl="0">
              <a:spcBef>
                <a:spcPts val="0"/>
              </a:spcBef>
              <a:buNone/>
              <a:defRPr sz="2800" b="0" i="0" u="none" strike="noStrike" cap="none">
                <a:solidFill>
                  <a:schemeClr val="accent1"/>
                </a:solidFill>
                <a:latin typeface="Century Gothic"/>
                <a:ea typeface="Century Gothic"/>
                <a:cs typeface="Century Gothic"/>
                <a:sym typeface="Century Gothic"/>
              </a:defRPr>
            </a:lvl8pPr>
            <a:lvl9pPr marL="0" marR="0" lvl="8" indent="0" algn="r" rtl="0">
              <a:spcBef>
                <a:spcPts val="0"/>
              </a:spcBef>
              <a:buNone/>
              <a:defRPr sz="2800" b="0" i="0" u="none" strike="noStrike" cap="none">
                <a:solidFill>
                  <a:schemeClr val="accent1"/>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252237110"/>
      </p:ext>
    </p:extLst>
  </p:cSld>
  <p:clrMap bg1="lt1" tx1="dk1" bg2="dk2" tx2="lt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9D6827-F213-428B-B64D-882A557603DE}" type="datetimeFigureOut">
              <a:rPr lang="en-US" smtClean="0"/>
              <a:t>8/28/2023</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088130004"/>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
              <a:schemeClr val="bg1"/>
            </a:gs>
            <a:gs pos="0">
              <a:schemeClr val="tx1">
                <a:lumMod val="50000"/>
              </a:schemeClr>
            </a:gs>
            <a:gs pos="0">
              <a:schemeClr val="bg2">
                <a:lumMod val="72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9D6827-F213-428B-B64D-882A557603DE}" type="datetimeFigureOut">
              <a:rPr lang="en-US" smtClean="0"/>
              <a:t>8/28/2023</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811594653"/>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emf"/><Relationship Id="rId1" Type="http://schemas.openxmlformats.org/officeDocument/2006/relationships/slideLayout" Target="../slideLayouts/slideLayout1.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2.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8.emf"/></Relationships>
</file>

<file path=ppt/slides/_rels/slide4.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5.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6.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7.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8.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9.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10.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17.emf"/><Relationship Id="rId7" Type="http://schemas.openxmlformats.org/officeDocument/2006/relationships/hyperlink" Target="https://plan.io/blog/project-stakeholder/" TargetMode="External"/><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hyperlink" Target="https://plan.io/blog/feature-prioritization/" TargetMode="External"/><Relationship Id="rId5" Type="http://schemas.openxmlformats.org/officeDocument/2006/relationships/image" Target="../media/image19.emf"/><Relationship Id="rId4" Type="http://schemas.openxmlformats.org/officeDocument/2006/relationships/image" Target="../media/image18.emf"/></Relationships>
</file>

<file path=ppt/slides/_rels/slide11.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9.emf"/><Relationship Id="rId4" Type="http://schemas.openxmlformats.org/officeDocument/2006/relationships/image" Target="../media/image18.emf"/></Relationships>
</file>

<file path=ppt/slides/_rels/slide12.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slideLayout" Target="../slideLayouts/slideLayout7.xml"/><Relationship Id="rId5" Type="http://schemas.openxmlformats.org/officeDocument/2006/relationships/image" Target="../media/image23.jpg"/><Relationship Id="rId4" Type="http://schemas.openxmlformats.org/officeDocument/2006/relationships/image" Target="../media/image19.emf"/></Relationships>
</file>

<file path=ppt/slides/_rels/slide1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19.emf"/><Relationship Id="rId5" Type="http://schemas.openxmlformats.org/officeDocument/2006/relationships/image" Target="../media/image17.emf"/><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9.emf"/><Relationship Id="rId5" Type="http://schemas.openxmlformats.org/officeDocument/2006/relationships/image" Target="../media/image17.emf"/><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19.emf"/><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17.emf"/><Relationship Id="rId5" Type="http://schemas.openxmlformats.org/officeDocument/2006/relationships/image" Target="../media/image26.png"/><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7.jpeg"/><Relationship Id="rId1" Type="http://schemas.openxmlformats.org/officeDocument/2006/relationships/slideLayout" Target="../slideLayouts/slideLayout13.xml"/><Relationship Id="rId5" Type="http://schemas.openxmlformats.org/officeDocument/2006/relationships/image" Target="../media/image19.emf"/><Relationship Id="rId4" Type="http://schemas.openxmlformats.org/officeDocument/2006/relationships/image" Target="../media/image17.emf"/></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3.xml"/><Relationship Id="rId5" Type="http://schemas.openxmlformats.org/officeDocument/2006/relationships/image" Target="../media/image19.emf"/><Relationship Id="rId4" Type="http://schemas.openxmlformats.org/officeDocument/2006/relationships/image" Target="../media/image17.emf"/></Relationships>
</file>

<file path=ppt/slides/_rels/slide19.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13.xml"/><Relationship Id="rId5" Type="http://schemas.openxmlformats.org/officeDocument/2006/relationships/image" Target="../media/image19.emf"/><Relationship Id="rId4" Type="http://schemas.openxmlformats.org/officeDocument/2006/relationships/image" Target="../media/image30.jpe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3.xml"/><Relationship Id="rId5" Type="http://schemas.openxmlformats.org/officeDocument/2006/relationships/image" Target="../media/image19.emf"/><Relationship Id="rId4" Type="http://schemas.openxmlformats.org/officeDocument/2006/relationships/image" Target="../media/image17.emf"/></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3.xml"/><Relationship Id="rId5" Type="http://schemas.openxmlformats.org/officeDocument/2006/relationships/image" Target="../media/image19.emf"/><Relationship Id="rId4" Type="http://schemas.openxmlformats.org/officeDocument/2006/relationships/image" Target="../media/image17.emf"/></Relationships>
</file>

<file path=ppt/slides/_rels/slide22.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23.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35.png"/><Relationship Id="rId7"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4.xml"/><Relationship Id="rId6" Type="http://schemas.openxmlformats.org/officeDocument/2006/relationships/image" Target="../media/image19.emf"/><Relationship Id="rId5" Type="http://schemas.openxmlformats.org/officeDocument/2006/relationships/image" Target="../media/image37.png"/><Relationship Id="rId4" Type="http://schemas.openxmlformats.org/officeDocument/2006/relationships/image" Target="../media/image36.png"/></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19.emf"/><Relationship Id="rId2" Type="http://schemas.openxmlformats.org/officeDocument/2006/relationships/notesSlide" Target="../notesSlides/notesSlide5.xml"/><Relationship Id="rId1" Type="http://schemas.openxmlformats.org/officeDocument/2006/relationships/slideLayout" Target="../slideLayouts/slideLayout24.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38.jpeg"/></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19.emf"/><Relationship Id="rId2" Type="http://schemas.openxmlformats.org/officeDocument/2006/relationships/notesSlide" Target="../notesSlides/notesSlide6.xml"/><Relationship Id="rId1" Type="http://schemas.openxmlformats.org/officeDocument/2006/relationships/slideLayout" Target="../slideLayouts/slideLayout26.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39.jpeg"/></Relationships>
</file>

<file path=ppt/slides/_rels/slide26.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19.emf"/><Relationship Id="rId2" Type="http://schemas.openxmlformats.org/officeDocument/2006/relationships/notesSlide" Target="../notesSlides/notesSlide7.xml"/><Relationship Id="rId1" Type="http://schemas.openxmlformats.org/officeDocument/2006/relationships/slideLayout" Target="../slideLayouts/slideLayout26.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41.png"/></Relationships>
</file>

<file path=ppt/slides/_rels/slide2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0.png"/><Relationship Id="rId1" Type="http://schemas.openxmlformats.org/officeDocument/2006/relationships/slideLayout" Target="../slideLayouts/slideLayout26.xml"/><Relationship Id="rId6" Type="http://schemas.openxmlformats.org/officeDocument/2006/relationships/image" Target="../media/image19.emf"/><Relationship Id="rId5" Type="http://schemas.openxmlformats.org/officeDocument/2006/relationships/image" Target="../media/image17.emf"/><Relationship Id="rId4" Type="http://schemas.openxmlformats.org/officeDocument/2006/relationships/image" Target="../media/image16.png"/></Relationships>
</file>

<file path=ppt/slides/_rels/slide28.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19.emf"/><Relationship Id="rId2" Type="http://schemas.openxmlformats.org/officeDocument/2006/relationships/notesSlide" Target="../notesSlides/notesSlide8.xml"/><Relationship Id="rId1" Type="http://schemas.openxmlformats.org/officeDocument/2006/relationships/slideLayout" Target="../slideLayouts/slideLayout26.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44.png"/></Relationships>
</file>

<file path=ppt/slides/_rels/slide29.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19.emf"/><Relationship Id="rId2" Type="http://schemas.openxmlformats.org/officeDocument/2006/relationships/notesSlide" Target="../notesSlides/notesSlide9.xml"/><Relationship Id="rId1" Type="http://schemas.openxmlformats.org/officeDocument/2006/relationships/slideLayout" Target="../slideLayouts/slideLayout26.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45.jpeg"/></Relationships>
</file>

<file path=ppt/slides/_rels/slide30.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image" Target="../media/image19.emf"/><Relationship Id="rId2" Type="http://schemas.openxmlformats.org/officeDocument/2006/relationships/notesSlide" Target="../notesSlides/notesSlide10.xml"/><Relationship Id="rId1" Type="http://schemas.openxmlformats.org/officeDocument/2006/relationships/slideLayout" Target="../slideLayouts/slideLayout26.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40.png"/></Relationships>
</file>

<file path=ppt/slides/_rels/slide31.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19.emf"/><Relationship Id="rId2" Type="http://schemas.openxmlformats.org/officeDocument/2006/relationships/notesSlide" Target="../notesSlides/notesSlide11.xml"/><Relationship Id="rId1" Type="http://schemas.openxmlformats.org/officeDocument/2006/relationships/slideLayout" Target="../slideLayouts/slideLayout26.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40.png"/></Relationships>
</file>

<file path=ppt/slides/_rels/slide3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0.png"/><Relationship Id="rId1" Type="http://schemas.openxmlformats.org/officeDocument/2006/relationships/slideLayout" Target="../slideLayouts/slideLayout24.xml"/><Relationship Id="rId6" Type="http://schemas.openxmlformats.org/officeDocument/2006/relationships/image" Target="../media/image19.emf"/><Relationship Id="rId5" Type="http://schemas.openxmlformats.org/officeDocument/2006/relationships/image" Target="../media/image17.emf"/><Relationship Id="rId4" Type="http://schemas.openxmlformats.org/officeDocument/2006/relationships/image" Target="../media/image16.png"/></Relationships>
</file>

<file path=ppt/slides/_rels/slide33.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image" Target="../media/image19.emf"/><Relationship Id="rId2" Type="http://schemas.openxmlformats.org/officeDocument/2006/relationships/notesSlide" Target="../notesSlides/notesSlide12.xml"/><Relationship Id="rId1" Type="http://schemas.openxmlformats.org/officeDocument/2006/relationships/slideLayout" Target="../slideLayouts/slideLayout24.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40.png"/></Relationships>
</file>

<file path=ppt/slides/_rels/slide34.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35.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13.xml"/><Relationship Id="rId1" Type="http://schemas.openxmlformats.org/officeDocument/2006/relationships/slideLayout" Target="../slideLayouts/slideLayout34.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19.emf"/></Relationships>
</file>

<file path=ppt/slides/_rels/slide36.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14.xml"/><Relationship Id="rId1" Type="http://schemas.openxmlformats.org/officeDocument/2006/relationships/slideLayout" Target="../slideLayouts/slideLayout34.xml"/><Relationship Id="rId5" Type="http://schemas.openxmlformats.org/officeDocument/2006/relationships/image" Target="../media/image17.emf"/><Relationship Id="rId4" Type="http://schemas.openxmlformats.org/officeDocument/2006/relationships/image" Target="../media/image16.png"/></Relationships>
</file>

<file path=ppt/slides/_rels/slide37.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notesSlide" Target="../notesSlides/notesSlide15.xml"/><Relationship Id="rId1" Type="http://schemas.openxmlformats.org/officeDocument/2006/relationships/slideLayout" Target="../slideLayouts/slideLayout34.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19.emf"/></Relationships>
</file>

<file path=ppt/slides/_rels/slide38.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hyperlink" Target="https://www.game-learn.com/leadership-styles-steve-jobs-apple-vs-bill-gates-microsoft/" TargetMode="External"/><Relationship Id="rId7"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34.xml"/><Relationship Id="rId6" Type="http://schemas.openxmlformats.org/officeDocument/2006/relationships/image" Target="../media/image19.emf"/><Relationship Id="rId5" Type="http://schemas.openxmlformats.org/officeDocument/2006/relationships/image" Target="../media/image53.jpg"/><Relationship Id="rId4" Type="http://schemas.openxmlformats.org/officeDocument/2006/relationships/image" Target="../media/image52.jpg"/></Relationships>
</file>

<file path=ppt/slides/_rels/slide39.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notesSlide" Target="../notesSlides/notesSlide17.xml"/><Relationship Id="rId1" Type="http://schemas.openxmlformats.org/officeDocument/2006/relationships/slideLayout" Target="../slideLayouts/slideLayout34.xml"/><Relationship Id="rId6" Type="http://schemas.openxmlformats.org/officeDocument/2006/relationships/image" Target="../media/image17.emf"/><Relationship Id="rId5" Type="http://schemas.openxmlformats.org/officeDocument/2006/relationships/image" Target="../media/image55.png"/><Relationship Id="rId4" Type="http://schemas.openxmlformats.org/officeDocument/2006/relationships/image" Target="../media/image19.emf"/></Relationships>
</file>

<file path=ppt/slides/_rels/slide4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8.xml"/><Relationship Id="rId1" Type="http://schemas.openxmlformats.org/officeDocument/2006/relationships/slideLayout" Target="../slideLayouts/slideLayout34.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19.emf"/></Relationships>
</file>

<file path=ppt/slides/_rels/slide41.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19.xml"/><Relationship Id="rId1" Type="http://schemas.openxmlformats.org/officeDocument/2006/relationships/slideLayout" Target="../slideLayouts/slideLayout35.xml"/><Relationship Id="rId5" Type="http://schemas.openxmlformats.org/officeDocument/2006/relationships/image" Target="../media/image17.emf"/><Relationship Id="rId4" Type="http://schemas.openxmlformats.org/officeDocument/2006/relationships/image" Target="../media/image16.png"/></Relationships>
</file>

<file path=ppt/slides/_rels/slide4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0.xml"/><Relationship Id="rId1" Type="http://schemas.openxmlformats.org/officeDocument/2006/relationships/slideLayout" Target="../slideLayouts/slideLayout34.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19.emf"/></Relationships>
</file>

<file path=ppt/slides/_rels/slide43.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notesSlide" Target="../notesSlides/notesSlide21.xml"/><Relationship Id="rId1" Type="http://schemas.openxmlformats.org/officeDocument/2006/relationships/slideLayout" Target="../slideLayouts/slideLayout34.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19.emf"/></Relationships>
</file>

<file path=ppt/slides/_rels/slide44.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45.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notesSlide" Target="../notesSlides/notesSlide22.xml"/><Relationship Id="rId1" Type="http://schemas.openxmlformats.org/officeDocument/2006/relationships/slideLayout" Target="../slideLayouts/slideLayout45.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19.emf"/></Relationships>
</file>

<file path=ppt/slides/_rels/slide4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3.xml"/><Relationship Id="rId1" Type="http://schemas.openxmlformats.org/officeDocument/2006/relationships/slideLayout" Target="../slideLayouts/slideLayout45.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19.emf"/></Relationships>
</file>

<file path=ppt/slides/_rels/slide47.xml.rels><?xml version="1.0" encoding="UTF-8" standalone="yes"?>
<Relationships xmlns="http://schemas.openxmlformats.org/package/2006/relationships"><Relationship Id="rId3" Type="http://schemas.openxmlformats.org/officeDocument/2006/relationships/image" Target="../media/image61.png"/><Relationship Id="rId7" Type="http://schemas.openxmlformats.org/officeDocument/2006/relationships/image" Target="../media/image17.emf"/><Relationship Id="rId2" Type="http://schemas.openxmlformats.org/officeDocument/2006/relationships/notesSlide" Target="../notesSlides/notesSlide24.xml"/><Relationship Id="rId1" Type="http://schemas.openxmlformats.org/officeDocument/2006/relationships/slideLayout" Target="../slideLayouts/slideLayout45.xml"/><Relationship Id="rId6" Type="http://schemas.openxmlformats.org/officeDocument/2006/relationships/image" Target="../media/image16.png"/><Relationship Id="rId5" Type="http://schemas.openxmlformats.org/officeDocument/2006/relationships/image" Target="../media/image19.emf"/><Relationship Id="rId4" Type="http://schemas.openxmlformats.org/officeDocument/2006/relationships/image" Target="../media/image60.png"/></Relationships>
</file>

<file path=ppt/slides/_rels/slide4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5.xml"/><Relationship Id="rId1" Type="http://schemas.openxmlformats.org/officeDocument/2006/relationships/slideLayout" Target="../slideLayouts/slideLayout45.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19.emf"/></Relationships>
</file>

<file path=ppt/slides/_rels/slide49.xml.rels><?xml version="1.0" encoding="UTF-8" standalone="yes"?>
<Relationships xmlns="http://schemas.openxmlformats.org/package/2006/relationships"><Relationship Id="rId3" Type="http://schemas.openxmlformats.org/officeDocument/2006/relationships/hyperlink" Target="https://hubstaff.com/tasks/project-management-deliverables" TargetMode="External"/><Relationship Id="rId7" Type="http://schemas.openxmlformats.org/officeDocument/2006/relationships/image" Target="../media/image17.emf"/><Relationship Id="rId2" Type="http://schemas.openxmlformats.org/officeDocument/2006/relationships/notesSlide" Target="../notesSlides/notesSlide26.xml"/><Relationship Id="rId1" Type="http://schemas.openxmlformats.org/officeDocument/2006/relationships/slideLayout" Target="../slideLayouts/slideLayout45.xml"/><Relationship Id="rId6" Type="http://schemas.openxmlformats.org/officeDocument/2006/relationships/image" Target="../media/image63.png"/><Relationship Id="rId5" Type="http://schemas.openxmlformats.org/officeDocument/2006/relationships/image" Target="../media/image19.emf"/><Relationship Id="rId4" Type="http://schemas.openxmlformats.org/officeDocument/2006/relationships/image" Target="../media/image61.png"/></Relationships>
</file>

<file path=ppt/slides/_rels/slide50.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64.png"/><Relationship Id="rId7" Type="http://schemas.openxmlformats.org/officeDocument/2006/relationships/image" Target="../media/image16.png"/><Relationship Id="rId2" Type="http://schemas.openxmlformats.org/officeDocument/2006/relationships/notesSlide" Target="../notesSlides/notesSlide27.xml"/><Relationship Id="rId1" Type="http://schemas.openxmlformats.org/officeDocument/2006/relationships/slideLayout" Target="../slideLayouts/slideLayout46.xml"/><Relationship Id="rId6" Type="http://schemas.openxmlformats.org/officeDocument/2006/relationships/image" Target="../media/image19.emf"/><Relationship Id="rId5" Type="http://schemas.openxmlformats.org/officeDocument/2006/relationships/image" Target="../media/image60.png"/><Relationship Id="rId4" Type="http://schemas.openxmlformats.org/officeDocument/2006/relationships/image" Target="../media/image65.png"/></Relationships>
</file>

<file path=ppt/slides/_rels/slide51.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66.png"/><Relationship Id="rId7" Type="http://schemas.openxmlformats.org/officeDocument/2006/relationships/image" Target="../media/image16.png"/><Relationship Id="rId2" Type="http://schemas.openxmlformats.org/officeDocument/2006/relationships/notesSlide" Target="../notesSlides/notesSlide28.xml"/><Relationship Id="rId1" Type="http://schemas.openxmlformats.org/officeDocument/2006/relationships/slideLayout" Target="../slideLayouts/slideLayout46.xml"/><Relationship Id="rId6" Type="http://schemas.openxmlformats.org/officeDocument/2006/relationships/image" Target="../media/image19.emf"/><Relationship Id="rId5" Type="http://schemas.openxmlformats.org/officeDocument/2006/relationships/image" Target="../media/image60.png"/><Relationship Id="rId4" Type="http://schemas.openxmlformats.org/officeDocument/2006/relationships/image" Target="../media/image67.png"/></Relationships>
</file>

<file path=ppt/slides/_rels/slide52.xml.rels><?xml version="1.0" encoding="UTF-8" standalone="yes"?>
<Relationships xmlns="http://schemas.openxmlformats.org/package/2006/relationships"><Relationship Id="rId3" Type="http://schemas.openxmlformats.org/officeDocument/2006/relationships/image" Target="../media/image68.png"/><Relationship Id="rId7" Type="http://schemas.openxmlformats.org/officeDocument/2006/relationships/image" Target="../media/image17.emf"/><Relationship Id="rId2" Type="http://schemas.openxmlformats.org/officeDocument/2006/relationships/notesSlide" Target="../notesSlides/notesSlide29.xml"/><Relationship Id="rId1" Type="http://schemas.openxmlformats.org/officeDocument/2006/relationships/slideLayout" Target="../slideLayouts/slideLayout46.xml"/><Relationship Id="rId6" Type="http://schemas.openxmlformats.org/officeDocument/2006/relationships/image" Target="../media/image16.png"/><Relationship Id="rId5" Type="http://schemas.openxmlformats.org/officeDocument/2006/relationships/image" Target="../media/image19.emf"/><Relationship Id="rId4" Type="http://schemas.openxmlformats.org/officeDocument/2006/relationships/image" Target="../media/image69.png"/></Relationships>
</file>

<file path=ppt/slides/_rels/slide5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54.xml.rels><?xml version="1.0" encoding="UTF-8" standalone="yes"?>
<Relationships xmlns="http://schemas.openxmlformats.org/package/2006/relationships"><Relationship Id="rId3" Type="http://schemas.openxmlformats.org/officeDocument/2006/relationships/image" Target="../media/image70.png"/><Relationship Id="rId7" Type="http://schemas.openxmlformats.org/officeDocument/2006/relationships/image" Target="../media/image19.emf"/><Relationship Id="rId2" Type="http://schemas.openxmlformats.org/officeDocument/2006/relationships/notesSlide" Target="../notesSlides/notesSlide30.xml"/><Relationship Id="rId1" Type="http://schemas.openxmlformats.org/officeDocument/2006/relationships/slideLayout" Target="../slideLayouts/slideLayout56.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16.png"/></Relationships>
</file>

<file path=ppt/slides/_rels/slide55.xml.rels><?xml version="1.0" encoding="UTF-8" standalone="yes"?>
<Relationships xmlns="http://schemas.openxmlformats.org/package/2006/relationships"><Relationship Id="rId3" Type="http://schemas.openxmlformats.org/officeDocument/2006/relationships/image" Target="../media/image71.png"/><Relationship Id="rId7" Type="http://schemas.openxmlformats.org/officeDocument/2006/relationships/image" Target="../media/image19.emf"/><Relationship Id="rId2" Type="http://schemas.openxmlformats.org/officeDocument/2006/relationships/notesSlide" Target="../notesSlides/notesSlide31.xml"/><Relationship Id="rId1" Type="http://schemas.openxmlformats.org/officeDocument/2006/relationships/slideLayout" Target="../slideLayouts/slideLayout57.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72.png"/></Relationships>
</file>

<file path=ppt/slides/_rels/slide56.xml.rels><?xml version="1.0" encoding="UTF-8" standalone="yes"?>
<Relationships xmlns="http://schemas.openxmlformats.org/package/2006/relationships"><Relationship Id="rId3" Type="http://schemas.openxmlformats.org/officeDocument/2006/relationships/image" Target="../media/image73.png"/><Relationship Id="rId7" Type="http://schemas.openxmlformats.org/officeDocument/2006/relationships/image" Target="../media/image19.emf"/><Relationship Id="rId2" Type="http://schemas.openxmlformats.org/officeDocument/2006/relationships/notesSlide" Target="../notesSlides/notesSlide32.xml"/><Relationship Id="rId1" Type="http://schemas.openxmlformats.org/officeDocument/2006/relationships/slideLayout" Target="../slideLayouts/slideLayout57.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74.png"/></Relationships>
</file>

<file path=ppt/slides/_rels/slide57.xml.rels><?xml version="1.0" encoding="UTF-8" standalone="yes"?>
<Relationships xmlns="http://schemas.openxmlformats.org/package/2006/relationships"><Relationship Id="rId8" Type="http://schemas.openxmlformats.org/officeDocument/2006/relationships/image" Target="../media/image18.emf"/><Relationship Id="rId3" Type="http://schemas.openxmlformats.org/officeDocument/2006/relationships/image" Target="../media/image75.png"/><Relationship Id="rId7" Type="http://schemas.openxmlformats.org/officeDocument/2006/relationships/image" Target="../media/image17.emf"/><Relationship Id="rId2" Type="http://schemas.openxmlformats.org/officeDocument/2006/relationships/notesSlide" Target="../notesSlides/notesSlide33.xml"/><Relationship Id="rId1" Type="http://schemas.openxmlformats.org/officeDocument/2006/relationships/slideLayout" Target="../slideLayouts/slideLayout57.xml"/><Relationship Id="rId6" Type="http://schemas.openxmlformats.org/officeDocument/2006/relationships/image" Target="../media/image77.png"/><Relationship Id="rId5" Type="http://schemas.openxmlformats.org/officeDocument/2006/relationships/image" Target="../media/image60.png"/><Relationship Id="rId4" Type="http://schemas.openxmlformats.org/officeDocument/2006/relationships/image" Target="../media/image76.png"/><Relationship Id="rId9" Type="http://schemas.openxmlformats.org/officeDocument/2006/relationships/image" Target="../media/image19.emf"/></Relationships>
</file>

<file path=ppt/slides/_rels/slide58.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78.png"/><Relationship Id="rId7" Type="http://schemas.openxmlformats.org/officeDocument/2006/relationships/image" Target="../media/image18.emf"/><Relationship Id="rId2" Type="http://schemas.openxmlformats.org/officeDocument/2006/relationships/notesSlide" Target="../notesSlides/notesSlide34.xml"/><Relationship Id="rId1" Type="http://schemas.openxmlformats.org/officeDocument/2006/relationships/slideLayout" Target="../slideLayouts/slideLayout56.xml"/><Relationship Id="rId6" Type="http://schemas.openxmlformats.org/officeDocument/2006/relationships/image" Target="../media/image17.emf"/><Relationship Id="rId5" Type="http://schemas.openxmlformats.org/officeDocument/2006/relationships/image" Target="../media/image79.png"/><Relationship Id="rId4" Type="http://schemas.openxmlformats.org/officeDocument/2006/relationships/image" Target="../media/image60.png"/></Relationships>
</file>

<file path=ppt/slides/_rels/slide59.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80.png"/><Relationship Id="rId7" Type="http://schemas.openxmlformats.org/officeDocument/2006/relationships/image" Target="../media/image18.emf"/><Relationship Id="rId2" Type="http://schemas.openxmlformats.org/officeDocument/2006/relationships/notesSlide" Target="../notesSlides/notesSlide35.xml"/><Relationship Id="rId1" Type="http://schemas.openxmlformats.org/officeDocument/2006/relationships/slideLayout" Target="../slideLayouts/slideLayout56.xml"/><Relationship Id="rId6" Type="http://schemas.openxmlformats.org/officeDocument/2006/relationships/image" Target="../media/image17.emf"/><Relationship Id="rId5" Type="http://schemas.openxmlformats.org/officeDocument/2006/relationships/image" Target="../media/image77.png"/><Relationship Id="rId4" Type="http://schemas.openxmlformats.org/officeDocument/2006/relationships/image" Target="../media/image60.png"/></Relationships>
</file>

<file path=ppt/slides/_rels/slide60.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81.png"/><Relationship Id="rId7" Type="http://schemas.openxmlformats.org/officeDocument/2006/relationships/image" Target="../media/image18.emf"/><Relationship Id="rId2" Type="http://schemas.openxmlformats.org/officeDocument/2006/relationships/notesSlide" Target="../notesSlides/notesSlide36.xml"/><Relationship Id="rId1" Type="http://schemas.openxmlformats.org/officeDocument/2006/relationships/slideLayout" Target="../slideLayouts/slideLayout56.xml"/><Relationship Id="rId6" Type="http://schemas.openxmlformats.org/officeDocument/2006/relationships/image" Target="../media/image17.emf"/><Relationship Id="rId5" Type="http://schemas.openxmlformats.org/officeDocument/2006/relationships/image" Target="../media/image82.png"/><Relationship Id="rId4" Type="http://schemas.openxmlformats.org/officeDocument/2006/relationships/image" Target="../media/image60.png"/></Relationships>
</file>

<file path=ppt/slides/_rels/slide61.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83.png"/><Relationship Id="rId7" Type="http://schemas.openxmlformats.org/officeDocument/2006/relationships/image" Target="../media/image18.emf"/><Relationship Id="rId2" Type="http://schemas.openxmlformats.org/officeDocument/2006/relationships/notesSlide" Target="../notesSlides/notesSlide37.xml"/><Relationship Id="rId1" Type="http://schemas.openxmlformats.org/officeDocument/2006/relationships/slideLayout" Target="../slideLayouts/slideLayout56.xml"/><Relationship Id="rId6" Type="http://schemas.openxmlformats.org/officeDocument/2006/relationships/image" Target="../media/image17.emf"/><Relationship Id="rId5" Type="http://schemas.openxmlformats.org/officeDocument/2006/relationships/image" Target="../media/image84.png"/><Relationship Id="rId4" Type="http://schemas.openxmlformats.org/officeDocument/2006/relationships/image" Target="../media/image60.png"/></Relationships>
</file>

<file path=ppt/slides/_rels/slide62.xml.rels><?xml version="1.0" encoding="UTF-8" standalone="yes"?>
<Relationships xmlns="http://schemas.openxmlformats.org/package/2006/relationships"><Relationship Id="rId3" Type="http://schemas.openxmlformats.org/officeDocument/2006/relationships/image" Target="../media/image85.png"/><Relationship Id="rId7" Type="http://schemas.openxmlformats.org/officeDocument/2006/relationships/image" Target="../media/image19.emf"/><Relationship Id="rId2" Type="http://schemas.openxmlformats.org/officeDocument/2006/relationships/notesSlide" Target="../notesSlides/notesSlide38.xml"/><Relationship Id="rId1" Type="http://schemas.openxmlformats.org/officeDocument/2006/relationships/slideLayout" Target="../slideLayouts/slideLayout56.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72.png"/></Relationships>
</file>

<file path=ppt/slides/_rels/slide6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64.xml.rels><?xml version="1.0" encoding="UTF-8" standalone="yes"?>
<Relationships xmlns="http://schemas.openxmlformats.org/package/2006/relationships"><Relationship Id="rId3" Type="http://schemas.openxmlformats.org/officeDocument/2006/relationships/image" Target="../media/image86.jpg"/><Relationship Id="rId7" Type="http://schemas.openxmlformats.org/officeDocument/2006/relationships/image" Target="../media/image19.emf"/><Relationship Id="rId2" Type="http://schemas.openxmlformats.org/officeDocument/2006/relationships/notesSlide" Target="../notesSlides/notesSlide39.xml"/><Relationship Id="rId1" Type="http://schemas.openxmlformats.org/officeDocument/2006/relationships/slideLayout" Target="../slideLayouts/slideLayout67.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87.png"/></Relationships>
</file>

<file path=ppt/slides/_rels/slide65.xml.rels><?xml version="1.0" encoding="UTF-8" standalone="yes"?>
<Relationships xmlns="http://schemas.openxmlformats.org/package/2006/relationships"><Relationship Id="rId3" Type="http://schemas.openxmlformats.org/officeDocument/2006/relationships/image" Target="../media/image88.png"/><Relationship Id="rId7" Type="http://schemas.openxmlformats.org/officeDocument/2006/relationships/image" Target="../media/image19.emf"/><Relationship Id="rId2" Type="http://schemas.openxmlformats.org/officeDocument/2006/relationships/notesSlide" Target="../notesSlides/notesSlide40.xml"/><Relationship Id="rId1" Type="http://schemas.openxmlformats.org/officeDocument/2006/relationships/slideLayout" Target="../slideLayouts/slideLayout67.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89.png"/></Relationships>
</file>

<file path=ppt/slides/_rels/slide66.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41.xml"/><Relationship Id="rId1" Type="http://schemas.openxmlformats.org/officeDocument/2006/relationships/slideLayout" Target="../slideLayouts/slideLayout67.xml"/><Relationship Id="rId6" Type="http://schemas.openxmlformats.org/officeDocument/2006/relationships/image" Target="../media/image19.emf"/><Relationship Id="rId5" Type="http://schemas.openxmlformats.org/officeDocument/2006/relationships/image" Target="../media/image18.emf"/><Relationship Id="rId4" Type="http://schemas.openxmlformats.org/officeDocument/2006/relationships/image" Target="../media/image17.emf"/></Relationships>
</file>

<file path=ppt/slides/_rels/slide67.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42.xml"/><Relationship Id="rId1" Type="http://schemas.openxmlformats.org/officeDocument/2006/relationships/slideLayout" Target="../slideLayouts/slideLayout67.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87.png"/></Relationships>
</file>

<file path=ppt/slides/_rels/slide68.xml.rels><?xml version="1.0" encoding="UTF-8" standalone="yes"?>
<Relationships xmlns="http://schemas.openxmlformats.org/package/2006/relationships"><Relationship Id="rId3" Type="http://schemas.openxmlformats.org/officeDocument/2006/relationships/image" Target="../media/image91.png"/><Relationship Id="rId7" Type="http://schemas.openxmlformats.org/officeDocument/2006/relationships/image" Target="../media/image19.emf"/><Relationship Id="rId2" Type="http://schemas.openxmlformats.org/officeDocument/2006/relationships/notesSlide" Target="../notesSlides/notesSlide43.xml"/><Relationship Id="rId1" Type="http://schemas.openxmlformats.org/officeDocument/2006/relationships/slideLayout" Target="../slideLayouts/slideLayout6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87.png"/></Relationships>
</file>

<file path=ppt/slides/_rels/slide69.xml.rels><?xml version="1.0" encoding="UTF-8" standalone="yes"?>
<Relationships xmlns="http://schemas.openxmlformats.org/package/2006/relationships"><Relationship Id="rId3" Type="http://schemas.openxmlformats.org/officeDocument/2006/relationships/image" Target="../media/image92.png"/><Relationship Id="rId7" Type="http://schemas.openxmlformats.org/officeDocument/2006/relationships/image" Target="../media/image19.emf"/><Relationship Id="rId2" Type="http://schemas.openxmlformats.org/officeDocument/2006/relationships/notesSlide" Target="../notesSlides/notesSlide44.xml"/><Relationship Id="rId1" Type="http://schemas.openxmlformats.org/officeDocument/2006/relationships/slideLayout" Target="../slideLayouts/slideLayout6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87.png"/></Relationships>
</file>

<file path=ppt/slides/_rels/slide70.xml.rels><?xml version="1.0" encoding="UTF-8" standalone="yes"?>
<Relationships xmlns="http://schemas.openxmlformats.org/package/2006/relationships"><Relationship Id="rId3" Type="http://schemas.openxmlformats.org/officeDocument/2006/relationships/image" Target="../media/image93.png"/><Relationship Id="rId7" Type="http://schemas.openxmlformats.org/officeDocument/2006/relationships/image" Target="../media/image19.emf"/><Relationship Id="rId2" Type="http://schemas.openxmlformats.org/officeDocument/2006/relationships/notesSlide" Target="../notesSlides/notesSlide45.xml"/><Relationship Id="rId1" Type="http://schemas.openxmlformats.org/officeDocument/2006/relationships/slideLayout" Target="../slideLayouts/slideLayout6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87.png"/></Relationships>
</file>

<file path=ppt/slides/_rels/slide71.xml.rels><?xml version="1.0" encoding="UTF-8" standalone="yes"?>
<Relationships xmlns="http://schemas.openxmlformats.org/package/2006/relationships"><Relationship Id="rId3" Type="http://schemas.openxmlformats.org/officeDocument/2006/relationships/image" Target="../media/image94.png"/><Relationship Id="rId7" Type="http://schemas.openxmlformats.org/officeDocument/2006/relationships/image" Target="../media/image19.emf"/><Relationship Id="rId2" Type="http://schemas.openxmlformats.org/officeDocument/2006/relationships/notesSlide" Target="../notesSlides/notesSlide46.xml"/><Relationship Id="rId1" Type="http://schemas.openxmlformats.org/officeDocument/2006/relationships/slideLayout" Target="../slideLayouts/slideLayout6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87.png"/></Relationships>
</file>

<file path=ppt/slides/_rels/slide72.xml.rels><?xml version="1.0" encoding="UTF-8" standalone="yes"?>
<Relationships xmlns="http://schemas.openxmlformats.org/package/2006/relationships"><Relationship Id="rId3" Type="http://schemas.openxmlformats.org/officeDocument/2006/relationships/image" Target="../media/image95.png"/><Relationship Id="rId7" Type="http://schemas.openxmlformats.org/officeDocument/2006/relationships/image" Target="../media/image19.emf"/><Relationship Id="rId2" Type="http://schemas.openxmlformats.org/officeDocument/2006/relationships/notesSlide" Target="../notesSlides/notesSlide47.xml"/><Relationship Id="rId1" Type="http://schemas.openxmlformats.org/officeDocument/2006/relationships/slideLayout" Target="../slideLayouts/slideLayout6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87.png"/></Relationships>
</file>

<file path=ppt/slides/_rels/slide73.xml.rels><?xml version="1.0" encoding="UTF-8" standalone="yes"?>
<Relationships xmlns="http://schemas.openxmlformats.org/package/2006/relationships"><Relationship Id="rId3" Type="http://schemas.openxmlformats.org/officeDocument/2006/relationships/image" Target="../media/image96.png"/><Relationship Id="rId7" Type="http://schemas.openxmlformats.org/officeDocument/2006/relationships/image" Target="../media/image19.emf"/><Relationship Id="rId2" Type="http://schemas.openxmlformats.org/officeDocument/2006/relationships/notesSlide" Target="../notesSlides/notesSlide48.xml"/><Relationship Id="rId1" Type="http://schemas.openxmlformats.org/officeDocument/2006/relationships/slideLayout" Target="../slideLayouts/slideLayout6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87.png"/></Relationships>
</file>

<file path=ppt/slides/_rels/slide74.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49.xml"/><Relationship Id="rId1" Type="http://schemas.openxmlformats.org/officeDocument/2006/relationships/slideLayout" Target="../slideLayouts/slideLayout67.xml"/><Relationship Id="rId6" Type="http://schemas.openxmlformats.org/officeDocument/2006/relationships/image" Target="../media/image19.emf"/><Relationship Id="rId5" Type="http://schemas.openxmlformats.org/officeDocument/2006/relationships/image" Target="../media/image18.emf"/><Relationship Id="rId4" Type="http://schemas.openxmlformats.org/officeDocument/2006/relationships/image" Target="../media/image17.emf"/></Relationships>
</file>

<file path=ppt/slides/_rels/slide75.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50.xml"/><Relationship Id="rId1" Type="http://schemas.openxmlformats.org/officeDocument/2006/relationships/slideLayout" Target="../slideLayouts/slideLayout67.xml"/><Relationship Id="rId6" Type="http://schemas.openxmlformats.org/officeDocument/2006/relationships/image" Target="../media/image19.emf"/><Relationship Id="rId5" Type="http://schemas.openxmlformats.org/officeDocument/2006/relationships/image" Target="../media/image18.emf"/><Relationship Id="rId4" Type="http://schemas.openxmlformats.org/officeDocument/2006/relationships/image" Target="../media/image17.emf"/></Relationships>
</file>

<file path=ppt/slides/_rels/slide76.xml.rels><?xml version="1.0" encoding="UTF-8" standalone="yes"?>
<Relationships xmlns="http://schemas.openxmlformats.org/package/2006/relationships"><Relationship Id="rId3" Type="http://schemas.openxmlformats.org/officeDocument/2006/relationships/image" Target="../media/image97.jpg"/><Relationship Id="rId2" Type="http://schemas.openxmlformats.org/officeDocument/2006/relationships/notesSlide" Target="../notesSlides/notesSlide51.xml"/><Relationship Id="rId1" Type="http://schemas.openxmlformats.org/officeDocument/2006/relationships/slideLayout" Target="../slideLayouts/slideLayout67.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87.png"/></Relationships>
</file>

<file path=ppt/slides/_rels/slide77.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78.xml.rels><?xml version="1.0" encoding="UTF-8" standalone="yes"?>
<Relationships xmlns="http://schemas.openxmlformats.org/package/2006/relationships"><Relationship Id="rId3" Type="http://schemas.openxmlformats.org/officeDocument/2006/relationships/image" Target="../media/image98.jpeg"/><Relationship Id="rId7" Type="http://schemas.openxmlformats.org/officeDocument/2006/relationships/image" Target="../media/image19.emf"/><Relationship Id="rId2" Type="http://schemas.openxmlformats.org/officeDocument/2006/relationships/notesSlide" Target="../notesSlides/notesSlide52.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99.png"/></Relationships>
</file>

<file path=ppt/slides/_rels/slide79.xml.rels><?xml version="1.0" encoding="UTF-8" standalone="yes"?>
<Relationships xmlns="http://schemas.openxmlformats.org/package/2006/relationships"><Relationship Id="rId3" Type="http://schemas.openxmlformats.org/officeDocument/2006/relationships/image" Target="../media/image98.jpeg"/><Relationship Id="rId7" Type="http://schemas.openxmlformats.org/officeDocument/2006/relationships/image" Target="../media/image19.emf"/><Relationship Id="rId2" Type="http://schemas.openxmlformats.org/officeDocument/2006/relationships/notesSlide" Target="../notesSlides/notesSlide53.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99.png"/></Relationships>
</file>

<file path=ppt/slides/_rels/slide80.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100.png"/><Relationship Id="rId7" Type="http://schemas.openxmlformats.org/officeDocument/2006/relationships/image" Target="../media/image18.emf"/><Relationship Id="rId2" Type="http://schemas.openxmlformats.org/officeDocument/2006/relationships/notesSlide" Target="../notesSlides/notesSlide54.xml"/><Relationship Id="rId1" Type="http://schemas.openxmlformats.org/officeDocument/2006/relationships/slideLayout" Target="../slideLayouts/slideLayout78.xml"/><Relationship Id="rId6" Type="http://schemas.openxmlformats.org/officeDocument/2006/relationships/image" Target="../media/image17.emf"/><Relationship Id="rId5" Type="http://schemas.openxmlformats.org/officeDocument/2006/relationships/image" Target="../media/image99.png"/><Relationship Id="rId4" Type="http://schemas.openxmlformats.org/officeDocument/2006/relationships/image" Target="../media/image101.png"/></Relationships>
</file>

<file path=ppt/slides/_rels/slide81.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55.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99.png"/></Relationships>
</file>

<file path=ppt/slides/_rels/slide82.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56.xml"/><Relationship Id="rId1" Type="http://schemas.openxmlformats.org/officeDocument/2006/relationships/slideLayout" Target="../slideLayouts/slideLayout80.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99.png"/></Relationships>
</file>

<file path=ppt/slides/_rels/slide83.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57.xml"/><Relationship Id="rId1" Type="http://schemas.openxmlformats.org/officeDocument/2006/relationships/slideLayout" Target="../slideLayouts/slideLayout80.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99.png"/></Relationships>
</file>

<file path=ppt/slides/_rels/slide84.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58.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99.png"/></Relationships>
</file>

<file path=ppt/slides/_rels/slide85.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102.png"/><Relationship Id="rId7" Type="http://schemas.openxmlformats.org/officeDocument/2006/relationships/image" Target="../media/image18.emf"/><Relationship Id="rId2" Type="http://schemas.openxmlformats.org/officeDocument/2006/relationships/notesSlide" Target="../notesSlides/notesSlide59.xml"/><Relationship Id="rId1" Type="http://schemas.openxmlformats.org/officeDocument/2006/relationships/slideLayout" Target="../slideLayouts/slideLayout78.xml"/><Relationship Id="rId6" Type="http://schemas.openxmlformats.org/officeDocument/2006/relationships/image" Target="../media/image17.emf"/><Relationship Id="rId5" Type="http://schemas.openxmlformats.org/officeDocument/2006/relationships/image" Target="../media/image99.png"/><Relationship Id="rId4" Type="http://schemas.openxmlformats.org/officeDocument/2006/relationships/image" Target="../media/image101.png"/></Relationships>
</file>

<file path=ppt/slides/_rels/slide86.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60.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99.png"/></Relationships>
</file>

<file path=ppt/slides/_rels/slide87.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19.emf"/><Relationship Id="rId2" Type="http://schemas.openxmlformats.org/officeDocument/2006/relationships/notesSlide" Target="../notesSlides/notesSlide61.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99.png"/></Relationships>
</file>

<file path=ppt/slides/_rels/slide88.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19.emf"/><Relationship Id="rId2" Type="http://schemas.openxmlformats.org/officeDocument/2006/relationships/notesSlide" Target="../notesSlides/notesSlide62.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99.png"/></Relationships>
</file>

<file path=ppt/slides/_rels/slide89.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90.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101.png"/><Relationship Id="rId7" Type="http://schemas.openxmlformats.org/officeDocument/2006/relationships/image" Target="../media/image18.emf"/><Relationship Id="rId2" Type="http://schemas.openxmlformats.org/officeDocument/2006/relationships/notesSlide" Target="../notesSlides/notesSlide63.xml"/><Relationship Id="rId1" Type="http://schemas.openxmlformats.org/officeDocument/2006/relationships/slideLayout" Target="../slideLayouts/slideLayout78.xml"/><Relationship Id="rId6" Type="http://schemas.openxmlformats.org/officeDocument/2006/relationships/image" Target="../media/image17.emf"/><Relationship Id="rId5" Type="http://schemas.openxmlformats.org/officeDocument/2006/relationships/image" Target="../media/image104.png"/><Relationship Id="rId4" Type="http://schemas.openxmlformats.org/officeDocument/2006/relationships/image" Target="../media/image103.jpeg"/></Relationships>
</file>

<file path=ppt/slides/_rels/slide91.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101.png"/><Relationship Id="rId7" Type="http://schemas.openxmlformats.org/officeDocument/2006/relationships/image" Target="../media/image18.emf"/><Relationship Id="rId2" Type="http://schemas.openxmlformats.org/officeDocument/2006/relationships/notesSlide" Target="../notesSlides/notesSlide64.xml"/><Relationship Id="rId1" Type="http://schemas.openxmlformats.org/officeDocument/2006/relationships/slideLayout" Target="../slideLayouts/slideLayout78.xml"/><Relationship Id="rId6" Type="http://schemas.openxmlformats.org/officeDocument/2006/relationships/image" Target="../media/image17.emf"/><Relationship Id="rId5" Type="http://schemas.openxmlformats.org/officeDocument/2006/relationships/image" Target="../media/image104.png"/><Relationship Id="rId4" Type="http://schemas.openxmlformats.org/officeDocument/2006/relationships/image" Target="../media/image105.jpeg"/></Relationships>
</file>

<file path=ppt/slides/_rels/slide92.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65.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104.png"/></Relationships>
</file>

<file path=ppt/slides/_rels/slide93.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101.png"/><Relationship Id="rId7" Type="http://schemas.openxmlformats.org/officeDocument/2006/relationships/image" Target="../media/image18.emf"/><Relationship Id="rId2" Type="http://schemas.openxmlformats.org/officeDocument/2006/relationships/notesSlide" Target="../notesSlides/notesSlide66.xml"/><Relationship Id="rId1" Type="http://schemas.openxmlformats.org/officeDocument/2006/relationships/slideLayout" Target="../slideLayouts/slideLayout78.xml"/><Relationship Id="rId6" Type="http://schemas.openxmlformats.org/officeDocument/2006/relationships/image" Target="../media/image17.emf"/><Relationship Id="rId5" Type="http://schemas.openxmlformats.org/officeDocument/2006/relationships/image" Target="../media/image104.png"/><Relationship Id="rId4" Type="http://schemas.openxmlformats.org/officeDocument/2006/relationships/image" Target="../media/image106.jpeg"/></Relationships>
</file>

<file path=ppt/slides/_rels/slide94.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67.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104.png"/></Relationships>
</file>

<file path=ppt/slides/_rels/slide9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01.png"/><Relationship Id="rId7" Type="http://schemas.openxmlformats.org/officeDocument/2006/relationships/diagramColors" Target="../diagrams/colors1.xml"/><Relationship Id="rId12" Type="http://schemas.openxmlformats.org/officeDocument/2006/relationships/image" Target="../media/image19.emf"/><Relationship Id="rId2" Type="http://schemas.openxmlformats.org/officeDocument/2006/relationships/notesSlide" Target="../notesSlides/notesSlide68.xml"/><Relationship Id="rId1" Type="http://schemas.openxmlformats.org/officeDocument/2006/relationships/slideLayout" Target="../slideLayouts/slideLayout80.xml"/><Relationship Id="rId6" Type="http://schemas.openxmlformats.org/officeDocument/2006/relationships/diagramQuickStyle" Target="../diagrams/quickStyle1.xml"/><Relationship Id="rId11" Type="http://schemas.openxmlformats.org/officeDocument/2006/relationships/image" Target="../media/image18.emf"/><Relationship Id="rId5" Type="http://schemas.openxmlformats.org/officeDocument/2006/relationships/diagramLayout" Target="../diagrams/layout1.xml"/><Relationship Id="rId10" Type="http://schemas.openxmlformats.org/officeDocument/2006/relationships/image" Target="../media/image17.emf"/><Relationship Id="rId4" Type="http://schemas.openxmlformats.org/officeDocument/2006/relationships/diagramData" Target="../diagrams/data1.xml"/><Relationship Id="rId9" Type="http://schemas.openxmlformats.org/officeDocument/2006/relationships/image" Target="../media/image104.png"/></Relationships>
</file>

<file path=ppt/slides/_rels/slide96.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69.xml"/><Relationship Id="rId1" Type="http://schemas.openxmlformats.org/officeDocument/2006/relationships/slideLayout" Target="../slideLayouts/slideLayout80.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104.png"/></Relationships>
</file>

<file path=ppt/slides/_rels/slide97.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101.png"/><Relationship Id="rId7" Type="http://schemas.openxmlformats.org/officeDocument/2006/relationships/image" Target="../media/image18.emf"/><Relationship Id="rId2" Type="http://schemas.openxmlformats.org/officeDocument/2006/relationships/notesSlide" Target="../notesSlides/notesSlide70.xml"/><Relationship Id="rId1" Type="http://schemas.openxmlformats.org/officeDocument/2006/relationships/slideLayout" Target="../slideLayouts/slideLayout78.xml"/><Relationship Id="rId6" Type="http://schemas.openxmlformats.org/officeDocument/2006/relationships/image" Target="../media/image17.emf"/><Relationship Id="rId5" Type="http://schemas.openxmlformats.org/officeDocument/2006/relationships/image" Target="../media/image104.png"/><Relationship Id="rId4" Type="http://schemas.openxmlformats.org/officeDocument/2006/relationships/image" Target="../media/image107.png"/></Relationships>
</file>

<file path=ppt/slides/_rels/slide98.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71.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104.png"/></Relationships>
</file>

<file path=ppt/slides/_rels/slide99.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72.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104.png"/></Relationships>
</file>

<file path=ppt/slides/_rels/slide100.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73.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104.png"/></Relationships>
</file>

<file path=ppt/slides/_rels/slide101.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74.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104.png"/></Relationships>
</file>

<file path=ppt/slides/_rels/slide102.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103.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101.png"/><Relationship Id="rId7" Type="http://schemas.openxmlformats.org/officeDocument/2006/relationships/image" Target="../media/image18.emf"/><Relationship Id="rId2" Type="http://schemas.openxmlformats.org/officeDocument/2006/relationships/notesSlide" Target="../notesSlides/notesSlide75.xml"/><Relationship Id="rId1" Type="http://schemas.openxmlformats.org/officeDocument/2006/relationships/slideLayout" Target="../slideLayouts/slideLayout89.xml"/><Relationship Id="rId6" Type="http://schemas.openxmlformats.org/officeDocument/2006/relationships/image" Target="../media/image17.emf"/><Relationship Id="rId5" Type="http://schemas.openxmlformats.org/officeDocument/2006/relationships/image" Target="../media/image104.png"/><Relationship Id="rId4" Type="http://schemas.openxmlformats.org/officeDocument/2006/relationships/image" Target="../media/image108.png"/></Relationships>
</file>

<file path=ppt/slides/_rels/slide104.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76.xml"/><Relationship Id="rId1" Type="http://schemas.openxmlformats.org/officeDocument/2006/relationships/slideLayout" Target="../slideLayouts/slideLayout89.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104.png"/></Relationships>
</file>

<file path=ppt/slides/_rels/slide105.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101.png"/><Relationship Id="rId7" Type="http://schemas.openxmlformats.org/officeDocument/2006/relationships/image" Target="../media/image18.emf"/><Relationship Id="rId2" Type="http://schemas.openxmlformats.org/officeDocument/2006/relationships/notesSlide" Target="../notesSlides/notesSlide77.xml"/><Relationship Id="rId1" Type="http://schemas.openxmlformats.org/officeDocument/2006/relationships/slideLayout" Target="../slideLayouts/slideLayout89.xml"/><Relationship Id="rId6" Type="http://schemas.openxmlformats.org/officeDocument/2006/relationships/image" Target="../media/image17.emf"/><Relationship Id="rId5" Type="http://schemas.openxmlformats.org/officeDocument/2006/relationships/image" Target="../media/image104.png"/><Relationship Id="rId4" Type="http://schemas.openxmlformats.org/officeDocument/2006/relationships/image" Target="../media/image109.jpeg"/></Relationships>
</file>

<file path=ppt/slides/_rels/slide106.xml.rels><?xml version="1.0" encoding="UTF-8" standalone="yes"?>
<Relationships xmlns="http://schemas.openxmlformats.org/package/2006/relationships"><Relationship Id="rId8" Type="http://schemas.openxmlformats.org/officeDocument/2006/relationships/image" Target="../media/image18.emf"/><Relationship Id="rId3" Type="http://schemas.openxmlformats.org/officeDocument/2006/relationships/image" Target="../media/image101.png"/><Relationship Id="rId7" Type="http://schemas.openxmlformats.org/officeDocument/2006/relationships/image" Target="../media/image17.emf"/><Relationship Id="rId2" Type="http://schemas.openxmlformats.org/officeDocument/2006/relationships/notesSlide" Target="../notesSlides/notesSlide78.xml"/><Relationship Id="rId1" Type="http://schemas.openxmlformats.org/officeDocument/2006/relationships/slideLayout" Target="../slideLayouts/slideLayout89.xml"/><Relationship Id="rId6" Type="http://schemas.openxmlformats.org/officeDocument/2006/relationships/image" Target="../media/image104.png"/><Relationship Id="rId5" Type="http://schemas.microsoft.com/office/2007/relationships/hdphoto" Target="../media/hdphoto2.wdp"/><Relationship Id="rId4" Type="http://schemas.openxmlformats.org/officeDocument/2006/relationships/image" Target="../media/image110.png"/><Relationship Id="rId9" Type="http://schemas.openxmlformats.org/officeDocument/2006/relationships/image" Target="../media/image19.emf"/></Relationships>
</file>

<file path=ppt/slides/_rels/slide107.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101.png"/><Relationship Id="rId7" Type="http://schemas.openxmlformats.org/officeDocument/2006/relationships/image" Target="../media/image18.emf"/><Relationship Id="rId2" Type="http://schemas.openxmlformats.org/officeDocument/2006/relationships/notesSlide" Target="../notesSlides/notesSlide79.xml"/><Relationship Id="rId1" Type="http://schemas.openxmlformats.org/officeDocument/2006/relationships/slideLayout" Target="../slideLayouts/slideLayout89.xml"/><Relationship Id="rId6" Type="http://schemas.openxmlformats.org/officeDocument/2006/relationships/image" Target="../media/image17.emf"/><Relationship Id="rId5" Type="http://schemas.openxmlformats.org/officeDocument/2006/relationships/image" Target="../media/image104.png"/><Relationship Id="rId4" Type="http://schemas.openxmlformats.org/officeDocument/2006/relationships/image" Target="../media/image111.jpeg"/></Relationships>
</file>

<file path=ppt/slides/_rels/slide108.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80.xml"/><Relationship Id="rId1" Type="http://schemas.openxmlformats.org/officeDocument/2006/relationships/slideLayout" Target="../slideLayouts/slideLayout89.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104.png"/></Relationships>
</file>

<file path=ppt/slides/_rels/slide109.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81.xml"/><Relationship Id="rId1" Type="http://schemas.openxmlformats.org/officeDocument/2006/relationships/slideLayout" Target="../slideLayouts/slideLayout89.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104.png"/></Relationships>
</file>

<file path=ppt/slides/_rels/slide1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12.png"/><Relationship Id="rId7" Type="http://schemas.openxmlformats.org/officeDocument/2006/relationships/image" Target="../media/image116.png"/><Relationship Id="rId2" Type="http://schemas.openxmlformats.org/officeDocument/2006/relationships/notesSlide" Target="../notesSlides/notesSlide82.xml"/><Relationship Id="rId1" Type="http://schemas.openxmlformats.org/officeDocument/2006/relationships/slideLayout" Target="../slideLayouts/slideLayout1.xml"/><Relationship Id="rId6" Type="http://schemas.openxmlformats.org/officeDocument/2006/relationships/image" Target="../media/image115.png"/><Relationship Id="rId5" Type="http://schemas.openxmlformats.org/officeDocument/2006/relationships/image" Target="../media/image114.png"/><Relationship Id="rId4" Type="http://schemas.openxmlformats.org/officeDocument/2006/relationships/image" Target="../media/image113.png"/><Relationship Id="rId9" Type="http://schemas.openxmlformats.org/officeDocument/2006/relationships/image" Target="../media/image117.png"/></Relationships>
</file>

<file path=ppt/slides/_rels/slide111.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118.png"/><Relationship Id="rId5" Type="http://schemas.openxmlformats.org/officeDocument/2006/relationships/image" Target="../media/image19.emf"/><Relationship Id="rId4" Type="http://schemas.openxmlformats.org/officeDocument/2006/relationships/image" Target="../media/image1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4853446"/>
            <a:ext cx="2290734" cy="2054209"/>
          </a:xfrm>
          <a:prstGeom prst="rect">
            <a:avLst/>
          </a:prstGeom>
        </p:spPr>
      </p:pic>
      <p:pic>
        <p:nvPicPr>
          <p:cNvPr id="12" name="Picture 11"/>
          <p:cNvPicPr>
            <a:picLocks noChangeAspect="1"/>
          </p:cNvPicPr>
          <p:nvPr/>
        </p:nvPicPr>
        <p:blipFill>
          <a:blip r:embed="rId5"/>
          <a:stretch>
            <a:fillRect/>
          </a:stretch>
        </p:blipFill>
        <p:spPr>
          <a:xfrm>
            <a:off x="-32546" y="166967"/>
            <a:ext cx="6850972" cy="1542563"/>
          </a:xfrm>
          <a:prstGeom prst="rect">
            <a:avLst/>
          </a:prstGeom>
        </p:spPr>
      </p:pic>
      <p:pic>
        <p:nvPicPr>
          <p:cNvPr id="13" name="Picture 12"/>
          <p:cNvPicPr>
            <a:picLocks noChangeAspect="1"/>
          </p:cNvPicPr>
          <p:nvPr/>
        </p:nvPicPr>
        <p:blipFill>
          <a:blip r:embed="rId6"/>
          <a:stretch>
            <a:fillRect/>
          </a:stretch>
        </p:blipFill>
        <p:spPr>
          <a:xfrm>
            <a:off x="5551166" y="5813146"/>
            <a:ext cx="6801521" cy="1034667"/>
          </a:xfrm>
          <a:prstGeom prst="rect">
            <a:avLst/>
          </a:prstGeom>
        </p:spPr>
      </p:pic>
      <p:sp>
        <p:nvSpPr>
          <p:cNvPr id="14" name="TextBox 13"/>
          <p:cNvSpPr txBox="1"/>
          <p:nvPr/>
        </p:nvSpPr>
        <p:spPr>
          <a:xfrm>
            <a:off x="-132522" y="245750"/>
            <a:ext cx="6950948"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Leadership</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Dr. Mona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Moustafa</a:t>
            </a: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Elashry</a:t>
            </a:r>
            <a:endPar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p:txBody>
      </p:sp>
      <p:sp>
        <p:nvSpPr>
          <p:cNvPr id="16" name="TextBox 15"/>
          <p:cNvSpPr txBox="1"/>
          <p:nvPr/>
        </p:nvSpPr>
        <p:spPr>
          <a:xfrm>
            <a:off x="5771329" y="5842474"/>
            <a:ext cx="659958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511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L11- Revision</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3209404497"/>
      </p:ext>
    </p:extLst>
  </p:cSld>
  <p:clrMapOvr>
    <a:masterClrMapping/>
  </p:clrMapOvr>
  <mc:AlternateContent xmlns:mc="http://schemas.openxmlformats.org/markup-compatibility/2006" xmlns:p14="http://schemas.microsoft.com/office/powerpoint/2010/main">
    <mc:Choice Requires="p14">
      <p:transition spd="slow" p14:dur="2000" advTm="11471"/>
    </mc:Choice>
    <mc:Fallback xmlns="">
      <p:transition spd="slow" advTm="1147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541" y="5036"/>
            <a:ext cx="9533101" cy="361784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58478" y="1414422"/>
            <a:ext cx="7148460" cy="646331"/>
          </a:xfrm>
          <a:prstGeom prst="rect">
            <a:avLst/>
          </a:prstGeom>
          <a:noFill/>
        </p:spPr>
        <p:txBody>
          <a:bodyPr wrap="square">
            <a:spAutoFit/>
          </a:bodyPr>
          <a:lstStyle/>
          <a:p>
            <a:pPr marL="285750" indent="-285750" algn="ctr" rtl="1">
              <a:buFont typeface="Wingdings" panose="05000000000000000000" pitchFamily="2" charset="2"/>
              <a:buChar char="q"/>
            </a:pPr>
            <a:r>
              <a:rPr lang="ar-EG" sz="3600" b="1" dirty="0">
                <a:solidFill>
                  <a:schemeClr val="bg1"/>
                </a:solidFill>
              </a:rPr>
              <a:t>جدول الاختبار النهائي</a:t>
            </a:r>
            <a:endParaRPr lang="en-US" sz="3600" b="1" dirty="0">
              <a:solidFill>
                <a:schemeClr val="bg1"/>
              </a:solidFill>
            </a:endParaRPr>
          </a:p>
        </p:txBody>
      </p:sp>
    </p:spTree>
    <p:extLst>
      <p:ext uri="{BB962C8B-B14F-4D97-AF65-F5344CB8AC3E}">
        <p14:creationId xmlns:p14="http://schemas.microsoft.com/office/powerpoint/2010/main" val="35060417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9" name="TextBox 8">
            <a:extLst>
              <a:ext uri="{FF2B5EF4-FFF2-40B4-BE49-F238E27FC236}">
                <a16:creationId xmlns:a16="http://schemas.microsoft.com/office/drawing/2014/main" id="{830D2C22-E22B-A66C-CE00-C12B5A7B4583}"/>
              </a:ext>
            </a:extLst>
          </p:cNvPr>
          <p:cNvSpPr txBox="1"/>
          <p:nvPr/>
        </p:nvSpPr>
        <p:spPr>
          <a:xfrm>
            <a:off x="2581404" y="389441"/>
            <a:ext cx="6208642" cy="1569660"/>
          </a:xfrm>
          <a:prstGeom prst="rect">
            <a:avLst/>
          </a:prstGeom>
          <a:noFill/>
        </p:spPr>
        <p:txBody>
          <a:bodyPr wrap="square">
            <a:spAutoFit/>
          </a:bodyPr>
          <a:lstStyle/>
          <a:p>
            <a:pPr algn="ctr" rtl="1"/>
            <a:r>
              <a:rPr lang="ar-SA" sz="2400" b="1" i="0" dirty="0">
                <a:solidFill>
                  <a:srgbClr val="434343"/>
                </a:solidFill>
                <a:effectLst/>
                <a:latin typeface="Poppins" panose="00000500000000000000" pitchFamily="2" charset="0"/>
              </a:rPr>
              <a:t>مقرر / قيادة </a:t>
            </a:r>
            <a:r>
              <a:rPr lang="ar-EG" sz="2400" b="1" dirty="0">
                <a:solidFill>
                  <a:srgbClr val="434343"/>
                </a:solidFill>
                <a:latin typeface="Poppins" panose="00000500000000000000" pitchFamily="2" charset="0"/>
              </a:rPr>
              <a:t>ال</a:t>
            </a:r>
            <a:r>
              <a:rPr lang="ar-SA" sz="2400" b="1" i="0" dirty="0">
                <a:solidFill>
                  <a:srgbClr val="434343"/>
                </a:solidFill>
                <a:effectLst/>
                <a:latin typeface="Poppins" panose="00000500000000000000" pitchFamily="2" charset="0"/>
              </a:rPr>
              <a:t>مشروع (</a:t>
            </a:r>
            <a:r>
              <a:rPr lang="en-US" sz="2400" b="1" dirty="0">
                <a:solidFill>
                  <a:srgbClr val="434343"/>
                </a:solidFill>
                <a:latin typeface="Poppins" panose="00000500000000000000" pitchFamily="2" charset="0"/>
              </a:rPr>
              <a:t>(</a:t>
            </a:r>
            <a:r>
              <a:rPr lang="en-US" sz="2400" b="1" i="0" dirty="0">
                <a:solidFill>
                  <a:srgbClr val="434343"/>
                </a:solidFill>
                <a:effectLst/>
                <a:latin typeface="Poppins" panose="00000500000000000000" pitchFamily="2" charset="0"/>
              </a:rPr>
              <a:t>PMG511</a:t>
            </a:r>
          </a:p>
          <a:p>
            <a:pPr algn="ctr" rtl="1"/>
            <a:r>
              <a:rPr lang="en-US" sz="2400" b="1" i="0" dirty="0">
                <a:solidFill>
                  <a:srgbClr val="434343"/>
                </a:solidFill>
                <a:effectLst/>
                <a:latin typeface="Poppins" panose="00000500000000000000" pitchFamily="2" charset="0"/>
              </a:rPr>
              <a:t> </a:t>
            </a:r>
            <a:r>
              <a:rPr lang="ar-SA" sz="2400" b="1" i="0" dirty="0">
                <a:solidFill>
                  <a:srgbClr val="434343"/>
                </a:solidFill>
                <a:effectLst/>
                <a:latin typeface="Poppins" panose="00000500000000000000" pitchFamily="2" charset="0"/>
              </a:rPr>
              <a:t>الموعد المحدد: الأربعاء 2023/09/06</a:t>
            </a:r>
            <a:endParaRPr lang="ar-SA" sz="2400" b="0" i="0" dirty="0">
              <a:solidFill>
                <a:srgbClr val="434343"/>
              </a:solidFill>
              <a:effectLst/>
              <a:latin typeface="Poppins" panose="00000500000000000000" pitchFamily="2" charset="0"/>
            </a:endParaRPr>
          </a:p>
          <a:p>
            <a:pPr algn="ctr" rtl="1"/>
            <a:r>
              <a:rPr lang="ar-SA" sz="2400" b="1" i="0" dirty="0">
                <a:solidFill>
                  <a:srgbClr val="434343"/>
                </a:solidFill>
                <a:effectLst/>
                <a:latin typeface="Poppins" panose="00000500000000000000" pitchFamily="2" charset="0"/>
              </a:rPr>
              <a:t> وقت بدء الاختبار: 9:00 إلي 10:00 مساء.</a:t>
            </a:r>
            <a:endParaRPr lang="ar-SA" sz="2400" b="0" i="0" dirty="0">
              <a:solidFill>
                <a:srgbClr val="434343"/>
              </a:solidFill>
              <a:effectLst/>
              <a:latin typeface="Poppins" panose="00000500000000000000" pitchFamily="2" charset="0"/>
            </a:endParaRPr>
          </a:p>
          <a:p>
            <a:pPr algn="ctr" rtl="1"/>
            <a:r>
              <a:rPr lang="ar-SA" sz="2400" b="1" i="0" dirty="0">
                <a:solidFill>
                  <a:srgbClr val="434343"/>
                </a:solidFill>
                <a:effectLst/>
                <a:latin typeface="Poppins" panose="00000500000000000000" pitchFamily="2" charset="0"/>
              </a:rPr>
              <a:t> المدة : ساعة (60 دقيقة)</a:t>
            </a:r>
            <a:endParaRPr lang="ar-SA" sz="2400" b="0" i="0" dirty="0">
              <a:solidFill>
                <a:srgbClr val="434343"/>
              </a:solidFill>
              <a:effectLst/>
              <a:latin typeface="Poppins" panose="00000500000000000000" pitchFamily="2" charset="0"/>
            </a:endParaRPr>
          </a:p>
        </p:txBody>
      </p:sp>
      <p:pic>
        <p:nvPicPr>
          <p:cNvPr id="10" name="Picture 9">
            <a:extLst>
              <a:ext uri="{FF2B5EF4-FFF2-40B4-BE49-F238E27FC236}">
                <a16:creationId xmlns:a16="http://schemas.microsoft.com/office/drawing/2014/main" id="{2BD0F5CA-7BEB-5385-D49E-B64A4991E9E5}"/>
              </a:ext>
            </a:extLst>
          </p:cNvPr>
          <p:cNvPicPr>
            <a:picLocks noChangeAspect="1"/>
          </p:cNvPicPr>
          <p:nvPr/>
        </p:nvPicPr>
        <p:blipFill>
          <a:blip r:embed="rId5"/>
          <a:stretch>
            <a:fillRect/>
          </a:stretch>
        </p:blipFill>
        <p:spPr>
          <a:xfrm>
            <a:off x="130615" y="2729868"/>
            <a:ext cx="11942060" cy="2184487"/>
          </a:xfrm>
          <a:prstGeom prst="rect">
            <a:avLst/>
          </a:prstGeom>
        </p:spPr>
      </p:pic>
      <p:sp>
        <p:nvSpPr>
          <p:cNvPr id="12" name="TextBox 11">
            <a:extLst>
              <a:ext uri="{FF2B5EF4-FFF2-40B4-BE49-F238E27FC236}">
                <a16:creationId xmlns:a16="http://schemas.microsoft.com/office/drawing/2014/main" id="{68825345-1F2F-813C-4155-F1CDF264803F}"/>
              </a:ext>
            </a:extLst>
          </p:cNvPr>
          <p:cNvSpPr txBox="1"/>
          <p:nvPr/>
        </p:nvSpPr>
        <p:spPr>
          <a:xfrm>
            <a:off x="2991679" y="5508979"/>
            <a:ext cx="6208642" cy="461665"/>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434343"/>
                </a:solidFill>
                <a:effectLst/>
                <a:uLnTx/>
                <a:uFillTx/>
                <a:latin typeface="Poppins" panose="00000500000000000000" pitchFamily="2" charset="0"/>
                <a:ea typeface="+mn-ea"/>
                <a:cs typeface="Arial" panose="020B0604020202020204" pitchFamily="34" charset="0"/>
              </a:rPr>
              <a:t>مع اطيب التمنيات لكم بالنجاح و التوفيق</a:t>
            </a:r>
            <a:endParaRPr kumimoji="0" lang="ar-SA" sz="2400" b="0" i="0" u="none" strike="noStrike" kern="1200" cap="none" spc="0" normalizeH="0" baseline="0" noProof="0" dirty="0">
              <a:ln>
                <a:noFill/>
              </a:ln>
              <a:solidFill>
                <a:srgbClr val="434343"/>
              </a:solidFill>
              <a:effectLst/>
              <a:uLnTx/>
              <a:uFillTx/>
              <a:latin typeface="Poppins" panose="00000500000000000000" pitchFamily="2" charset="0"/>
              <a:ea typeface="+mn-ea"/>
              <a:cs typeface="Arial" panose="020B0604020202020204" pitchFamily="34" charset="0"/>
            </a:endParaRPr>
          </a:p>
        </p:txBody>
      </p:sp>
    </p:spTree>
    <p:extLst>
      <p:ext uri="{BB962C8B-B14F-4D97-AF65-F5344CB8AC3E}">
        <p14:creationId xmlns:p14="http://schemas.microsoft.com/office/powerpoint/2010/main" val="1620885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541" y="5036"/>
            <a:ext cx="9533101" cy="361784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58478" y="1414422"/>
            <a:ext cx="7148460" cy="830997"/>
          </a:xfrm>
          <a:prstGeom prst="rect">
            <a:avLst/>
          </a:prstGeom>
          <a:noFill/>
        </p:spPr>
        <p:txBody>
          <a:bodyPr wrap="square">
            <a:spAutoFit/>
          </a:bodyPr>
          <a:lstStyle/>
          <a:p>
            <a:pPr marL="285750" marR="0" lvl="0" indent="-285750" algn="ctr"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4800" b="1" dirty="0">
                <a:solidFill>
                  <a:prstClr val="white"/>
                </a:solidFill>
                <a:latin typeface="Calibri" panose="020F0502020204030204"/>
                <a:cs typeface="Arial" panose="020B0604020202020204" pitchFamily="34" charset="0"/>
              </a:rPr>
              <a:t>Chapter 1- L1</a:t>
            </a:r>
            <a:endPar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64592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216E07E9-30C9-C144-0F17-6660D60BB1AF}"/>
              </a:ext>
            </a:extLst>
          </p:cNvPr>
          <p:cNvSpPr txBox="1"/>
          <p:nvPr/>
        </p:nvSpPr>
        <p:spPr>
          <a:xfrm>
            <a:off x="2073965" y="580678"/>
            <a:ext cx="6268278" cy="646331"/>
          </a:xfrm>
          <a:prstGeom prst="rect">
            <a:avLst/>
          </a:prstGeom>
          <a:noFill/>
        </p:spPr>
        <p:txBody>
          <a:bodyPr wrap="square">
            <a:spAutoFit/>
          </a:bodyPr>
          <a:lstStyle/>
          <a:p>
            <a:pPr algn="ctr"/>
            <a:r>
              <a:rPr lang="en-US" sz="3600" b="1" dirty="0">
                <a:solidFill>
                  <a:schemeClr val="bg1"/>
                </a:solidFill>
              </a:rPr>
              <a:t>What is a project??</a:t>
            </a:r>
          </a:p>
        </p:txBody>
      </p:sp>
      <p:sp>
        <p:nvSpPr>
          <p:cNvPr id="11" name="TextBox 10">
            <a:extLst>
              <a:ext uri="{FF2B5EF4-FFF2-40B4-BE49-F238E27FC236}">
                <a16:creationId xmlns:a16="http://schemas.microsoft.com/office/drawing/2014/main" id="{A610B6D5-DD1B-027A-C3B4-7FC01479FB25}"/>
              </a:ext>
            </a:extLst>
          </p:cNvPr>
          <p:cNvSpPr txBox="1"/>
          <p:nvPr/>
        </p:nvSpPr>
        <p:spPr>
          <a:xfrm>
            <a:off x="318052" y="1852533"/>
            <a:ext cx="10601739" cy="3970318"/>
          </a:xfrm>
          <a:prstGeom prst="rect">
            <a:avLst/>
          </a:prstGeom>
          <a:noFill/>
        </p:spPr>
        <p:txBody>
          <a:bodyPr wrap="square">
            <a:spAutoFit/>
          </a:bodyPr>
          <a:lstStyle/>
          <a:p>
            <a:pPr marL="685800" marR="0" lvl="0" indent="-571500" algn="just" defTabSz="914400" rtl="0" eaLnBrk="1" fontAlgn="auto" latinLnBrk="0" hangingPunct="1">
              <a:lnSpc>
                <a:spcPct val="100000"/>
              </a:lnSpc>
              <a:spcBef>
                <a:spcPts val="0"/>
              </a:spcBef>
              <a:spcAft>
                <a:spcPts val="0"/>
              </a:spcAft>
              <a:buClr>
                <a:srgbClr val="434343"/>
              </a:buClr>
              <a:buSzPts val="1400"/>
              <a:buFont typeface="Wingdings" panose="05000000000000000000" pitchFamily="2" charset="2"/>
              <a:buChar char="§"/>
              <a:tabLst/>
              <a:defRPr/>
            </a:pPr>
            <a:r>
              <a:rPr kumimoji="0" lang="en-US" sz="3600" b="1" i="0" u="none" strike="noStrike" kern="0" cap="none" spc="0" normalizeH="0" baseline="0" noProof="0" dirty="0">
                <a:ln>
                  <a:noFill/>
                </a:ln>
                <a:solidFill>
                  <a:srgbClr val="7E3C71"/>
                </a:solidFill>
                <a:effectLst/>
                <a:uLnTx/>
                <a:uFillTx/>
                <a:latin typeface="Barlow Condensed"/>
                <a:ea typeface="Barlow Condensed"/>
                <a:cs typeface="Barlow Condensed"/>
                <a:sym typeface="Barlow Condensed"/>
              </a:rPr>
              <a:t>Projects </a:t>
            </a:r>
            <a:r>
              <a:rPr kumimoji="0" lang="en-US" sz="36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are used as a means to achieve an organization’s strategic goals. </a:t>
            </a:r>
          </a:p>
          <a:p>
            <a:pPr marL="457200" marR="0" lvl="0" indent="-342900" algn="just" defTabSz="914400" rtl="0" eaLnBrk="1" fontAlgn="auto" latinLnBrk="0" hangingPunct="1">
              <a:lnSpc>
                <a:spcPct val="100000"/>
              </a:lnSpc>
              <a:spcBef>
                <a:spcPts val="0"/>
              </a:spcBef>
              <a:spcAft>
                <a:spcPts val="0"/>
              </a:spcAft>
              <a:buClr>
                <a:srgbClr val="434343"/>
              </a:buClr>
              <a:buSzPts val="1400"/>
              <a:buFont typeface="Arial"/>
              <a:buChar char="•"/>
              <a:tabLst/>
              <a:defRPr/>
            </a:pPr>
            <a:endParaRPr lang="en-US" sz="3600" kern="0" dirty="0">
              <a:solidFill>
                <a:srgbClr val="434343"/>
              </a:solidFill>
              <a:latin typeface="Barlow Condensed"/>
              <a:cs typeface="Arial"/>
              <a:sym typeface="Barlow Condensed"/>
            </a:endParaRPr>
          </a:p>
          <a:p>
            <a:pPr marL="285750" marR="0" lvl="0" indent="-285750" algn="just" defTabSz="914400" rtl="0" eaLnBrk="1" fontAlgn="auto" latinLnBrk="0" hangingPunct="1">
              <a:lnSpc>
                <a:spcPct val="100000"/>
              </a:lnSpc>
              <a:spcBef>
                <a:spcPts val="0"/>
              </a:spcBef>
              <a:spcAft>
                <a:spcPts val="0"/>
              </a:spcAft>
              <a:buClr>
                <a:srgbClr val="000000"/>
              </a:buClr>
              <a:buSzPts val="2000"/>
              <a:buFont typeface="Arial"/>
              <a:buChar char="•"/>
              <a:tabLst/>
              <a:defRPr/>
            </a:pPr>
            <a:r>
              <a:rPr kumimoji="0" lang="en-US" sz="3600" b="1" i="0" u="none" strike="noStrike" kern="0" cap="none" spc="0" normalizeH="0" baseline="0" noProof="0" dirty="0">
                <a:ln>
                  <a:noFill/>
                </a:ln>
                <a:solidFill>
                  <a:srgbClr val="7E3C71"/>
                </a:solidFill>
                <a:effectLst/>
                <a:uLnTx/>
                <a:uFillTx/>
                <a:latin typeface="Barlow Condensed"/>
                <a:ea typeface="Barlow Condensed"/>
                <a:cs typeface="Barlow Condensed"/>
                <a:sym typeface="Barlow Condensed"/>
              </a:rPr>
              <a:t>Projects </a:t>
            </a:r>
            <a:r>
              <a:rPr kumimoji="0" lang="en-US" sz="36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often are associated with unknowns, complexity, and </a:t>
            </a:r>
            <a:r>
              <a:rPr kumimoji="0" lang="en-US" sz="3600" b="0" i="0" u="none" strike="noStrike" kern="0" cap="none" spc="0" normalizeH="0" baseline="0" noProof="0" dirty="0">
                <a:ln>
                  <a:noFill/>
                </a:ln>
                <a:solidFill>
                  <a:srgbClr val="0070C0"/>
                </a:solidFill>
                <a:effectLst/>
                <a:uLnTx/>
                <a:uFillTx/>
                <a:latin typeface="Barlow Condensed"/>
                <a:ea typeface="Barlow Condensed"/>
                <a:cs typeface="Barlow Condensed"/>
                <a:sym typeface="Barlow Condensed"/>
              </a:rPr>
              <a:t>uncertainty</a:t>
            </a:r>
            <a:r>
              <a:rPr kumimoji="0" lang="en-US" sz="36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 </a:t>
            </a:r>
            <a:endParaRPr kumimoji="0" lang="en-US" sz="3600" b="0" i="0" u="none" strike="noStrike" kern="0" cap="none" spc="0" normalizeH="0" baseline="0" noProof="0" dirty="0">
              <a:ln>
                <a:noFill/>
              </a:ln>
              <a:solidFill>
                <a:srgbClr val="000000"/>
              </a:solidFill>
              <a:effectLst/>
              <a:uLnTx/>
              <a:uFillTx/>
              <a:latin typeface="Arial"/>
              <a:ea typeface="+mn-ea"/>
              <a:cs typeface="Arial"/>
              <a:sym typeface="Arial"/>
            </a:endParaRPr>
          </a:p>
          <a:p>
            <a:pPr marL="457200" marR="0" lvl="0" indent="-342900" algn="just" defTabSz="914400" rtl="0" eaLnBrk="1" fontAlgn="auto" latinLnBrk="0" hangingPunct="1">
              <a:lnSpc>
                <a:spcPct val="100000"/>
              </a:lnSpc>
              <a:spcBef>
                <a:spcPts val="0"/>
              </a:spcBef>
              <a:spcAft>
                <a:spcPts val="0"/>
              </a:spcAft>
              <a:buClr>
                <a:srgbClr val="434343"/>
              </a:buClr>
              <a:buSzPts val="1400"/>
              <a:buFont typeface="Arial"/>
              <a:buChar char="•"/>
              <a:tabLst/>
              <a:defRPr/>
            </a:pPr>
            <a:endParaRPr kumimoji="0" lang="en-US" sz="3600" b="0" i="0" u="none" strike="noStrike" kern="0" cap="none" spc="0" normalizeH="0" baseline="0" noProof="0" dirty="0">
              <a:ln>
                <a:noFill/>
              </a:ln>
              <a:solidFill>
                <a:srgbClr val="000000"/>
              </a:solidFill>
              <a:effectLst/>
              <a:uLnTx/>
              <a:uFillTx/>
              <a:latin typeface="Arial"/>
              <a:cs typeface="Arial"/>
              <a:sym typeface="Arial"/>
            </a:endParaRPr>
          </a:p>
          <a:p>
            <a:pPr marL="457200" marR="0" lvl="0" indent="-254000" algn="just" defTabSz="914400" rtl="0" eaLnBrk="1" fontAlgn="auto" latinLnBrk="0" hangingPunct="1">
              <a:lnSpc>
                <a:spcPct val="100000"/>
              </a:lnSpc>
              <a:spcBef>
                <a:spcPts val="0"/>
              </a:spcBef>
              <a:spcAft>
                <a:spcPts val="0"/>
              </a:spcAft>
              <a:buClr>
                <a:srgbClr val="434343"/>
              </a:buClr>
              <a:buSzPts val="1400"/>
              <a:buFont typeface="Arial"/>
              <a:buNone/>
              <a:tabLst/>
              <a:defRPr/>
            </a:pPr>
            <a:endParaRPr kumimoji="0" lang="en-US" sz="36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endParaRPr>
          </a:p>
        </p:txBody>
      </p:sp>
    </p:spTree>
    <p:extLst>
      <p:ext uri="{BB962C8B-B14F-4D97-AF65-F5344CB8AC3E}">
        <p14:creationId xmlns:p14="http://schemas.microsoft.com/office/powerpoint/2010/main" val="2733219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584775"/>
          </a:xfrm>
          <a:prstGeom prst="rect">
            <a:avLst/>
          </a:prstGeom>
          <a:noFill/>
        </p:spPr>
        <p:txBody>
          <a:bodyPr wrap="square">
            <a:spAutoFit/>
          </a:bodyPr>
          <a:lstStyle/>
          <a:p>
            <a:pPr marL="285750" indent="-285750" algn="ctr">
              <a:buFont typeface="Wingdings" panose="05000000000000000000" pitchFamily="2" charset="2"/>
              <a:buChar char="q"/>
            </a:pPr>
            <a:r>
              <a:rPr lang="en-US" sz="3200" b="1" dirty="0">
                <a:solidFill>
                  <a:schemeClr val="bg1"/>
                </a:solidFill>
              </a:rPr>
              <a:t>What Is Management?</a:t>
            </a:r>
          </a:p>
        </p:txBody>
      </p:sp>
      <p:sp>
        <p:nvSpPr>
          <p:cNvPr id="7" name="Google Shape;494;p11">
            <a:extLst>
              <a:ext uri="{FF2B5EF4-FFF2-40B4-BE49-F238E27FC236}">
                <a16:creationId xmlns:a16="http://schemas.microsoft.com/office/drawing/2014/main" id="{7559A005-52EE-1AAD-0F73-6E5340195A3D}"/>
              </a:ext>
            </a:extLst>
          </p:cNvPr>
          <p:cNvSpPr txBox="1"/>
          <p:nvPr/>
        </p:nvSpPr>
        <p:spPr>
          <a:xfrm>
            <a:off x="928306" y="1972529"/>
            <a:ext cx="9726441" cy="2480072"/>
          </a:xfrm>
          <a:prstGeom prst="rect">
            <a:avLst/>
          </a:prstGeom>
          <a:noFill/>
          <a:ln>
            <a:noFill/>
          </a:ln>
        </p:spPr>
        <p:txBody>
          <a:bodyPr spcFirstLastPara="1" wrap="square" lIns="91425" tIns="45700" rIns="91425" bIns="45700" anchor="t" anchorCtr="0">
            <a:noAutofit/>
          </a:bodyPr>
          <a:lstStyle/>
          <a:p>
            <a:pPr marL="457200" indent="-457200" algn="just">
              <a:buClr>
                <a:srgbClr val="000000"/>
              </a:buClr>
              <a:buFont typeface="Arial" panose="020B0604020202020204" pitchFamily="34" charset="0"/>
              <a:buChar char="•"/>
            </a:pPr>
            <a:r>
              <a:rPr lang="en-US" sz="2800" kern="0" dirty="0">
                <a:solidFill>
                  <a:srgbClr val="002060"/>
                </a:solidFill>
                <a:latin typeface="Barlow Condensed SemiBold"/>
                <a:ea typeface="Barlow Condensed SemiBold"/>
                <a:cs typeface="Barlow Condensed SemiBold"/>
                <a:sym typeface="Barlow Condensed SemiBold"/>
              </a:rPr>
              <a:t>The process of getting things done effectively and efficiently, with and through people.</a:t>
            </a:r>
            <a:endParaRPr sz="2800" kern="0" dirty="0">
              <a:solidFill>
                <a:srgbClr val="002060"/>
              </a:solidFill>
              <a:latin typeface="Arial"/>
              <a:cs typeface="Arial"/>
              <a:sym typeface="Arial"/>
            </a:endParaRPr>
          </a:p>
          <a:p>
            <a:pPr marL="457200" indent="-457200" algn="just">
              <a:buClr>
                <a:srgbClr val="000000"/>
              </a:buClr>
              <a:buFont typeface="Arial" panose="020B0604020202020204" pitchFamily="34" charset="0"/>
              <a:buChar char="•"/>
            </a:pPr>
            <a:endParaRPr sz="2800" kern="0" dirty="0">
              <a:solidFill>
                <a:srgbClr val="434343"/>
              </a:solidFill>
              <a:latin typeface="Arial"/>
              <a:ea typeface="Arial"/>
              <a:cs typeface="Arial"/>
              <a:sym typeface="Arial"/>
            </a:endParaRPr>
          </a:p>
          <a:p>
            <a:pPr marL="457200" indent="-457200" algn="just">
              <a:buClr>
                <a:srgbClr val="000000"/>
              </a:buClr>
              <a:buFont typeface="Arial" panose="020B0604020202020204" pitchFamily="34" charset="0"/>
              <a:buChar char="•"/>
            </a:pPr>
            <a:r>
              <a:rPr lang="en-US" sz="2800" b="1" kern="0" dirty="0">
                <a:solidFill>
                  <a:srgbClr val="7E3C71"/>
                </a:solidFill>
                <a:latin typeface="Barlow Condensed SemiBold"/>
                <a:ea typeface="Barlow Condensed SemiBold"/>
                <a:cs typeface="Barlow Condensed SemiBold"/>
                <a:sym typeface="Barlow Condensed SemiBold"/>
              </a:rPr>
              <a:t>Effectiveness: </a:t>
            </a:r>
            <a:r>
              <a:rPr lang="en-US" sz="2800" kern="0" dirty="0">
                <a:solidFill>
                  <a:srgbClr val="7E3C71"/>
                </a:solidFill>
                <a:latin typeface="Barlow Condensed SemiBold"/>
                <a:ea typeface="Barlow Condensed SemiBold"/>
                <a:cs typeface="Barlow Condensed SemiBold"/>
                <a:sym typeface="Barlow Condensed SemiBold"/>
              </a:rPr>
              <a:t>Doing the right things.</a:t>
            </a:r>
            <a:endParaRPr sz="2800" kern="0" dirty="0">
              <a:solidFill>
                <a:srgbClr val="000000"/>
              </a:solidFill>
              <a:latin typeface="Arial"/>
              <a:cs typeface="Arial"/>
              <a:sym typeface="Arial"/>
            </a:endParaRPr>
          </a:p>
          <a:p>
            <a:pPr marL="457200" indent="-457200" algn="just">
              <a:buClr>
                <a:srgbClr val="000000"/>
              </a:buClr>
              <a:buFont typeface="Arial" panose="020B0604020202020204" pitchFamily="34" charset="0"/>
              <a:buChar char="•"/>
            </a:pPr>
            <a:r>
              <a:rPr lang="en-US" sz="2800" b="1" kern="0" dirty="0">
                <a:solidFill>
                  <a:srgbClr val="7E3C71"/>
                </a:solidFill>
                <a:latin typeface="Barlow Condensed SemiBold"/>
                <a:ea typeface="Barlow Condensed SemiBold"/>
                <a:cs typeface="Barlow Condensed SemiBold"/>
                <a:sym typeface="Barlow Condensed SemiBold"/>
              </a:rPr>
              <a:t>Efficiency: </a:t>
            </a:r>
            <a:r>
              <a:rPr lang="en-US" sz="2800" kern="0" dirty="0">
                <a:solidFill>
                  <a:srgbClr val="7E3C71"/>
                </a:solidFill>
                <a:latin typeface="Barlow Condensed SemiBold"/>
                <a:ea typeface="Barlow Condensed SemiBold"/>
                <a:cs typeface="Barlow Condensed SemiBold"/>
                <a:sym typeface="Barlow Condensed SemiBold"/>
              </a:rPr>
              <a:t>Doing things right.</a:t>
            </a:r>
            <a:endParaRPr sz="2800" kern="0" dirty="0">
              <a:solidFill>
                <a:srgbClr val="000000"/>
              </a:solidFill>
              <a:latin typeface="Arial"/>
              <a:cs typeface="Arial"/>
              <a:sym typeface="Arial"/>
            </a:endParaRPr>
          </a:p>
        </p:txBody>
      </p:sp>
    </p:spTree>
    <p:extLst>
      <p:ext uri="{BB962C8B-B14F-4D97-AF65-F5344CB8AC3E}">
        <p14:creationId xmlns:p14="http://schemas.microsoft.com/office/powerpoint/2010/main" val="13037640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584775"/>
          </a:xfrm>
          <a:prstGeom prst="rect">
            <a:avLst/>
          </a:prstGeom>
          <a:noFill/>
        </p:spPr>
        <p:txBody>
          <a:bodyPr wrap="square">
            <a:spAutoFit/>
          </a:bodyPr>
          <a:lstStyle/>
          <a:p>
            <a:pPr marL="285750" indent="-285750" algn="ctr">
              <a:buFont typeface="Wingdings" panose="05000000000000000000" pitchFamily="2" charset="2"/>
              <a:buChar char="q"/>
            </a:pPr>
            <a:r>
              <a:rPr lang="en-US" sz="3200" b="1" dirty="0">
                <a:solidFill>
                  <a:schemeClr val="bg1"/>
                </a:solidFill>
              </a:rPr>
              <a:t>Project Management:</a:t>
            </a:r>
          </a:p>
        </p:txBody>
      </p:sp>
      <p:sp>
        <p:nvSpPr>
          <p:cNvPr id="7" name="Google Shape;535;p13">
            <a:extLst>
              <a:ext uri="{FF2B5EF4-FFF2-40B4-BE49-F238E27FC236}">
                <a16:creationId xmlns:a16="http://schemas.microsoft.com/office/drawing/2014/main" id="{E948CCB5-FFC5-83E2-DEAB-BC3D6F5FEBD6}"/>
              </a:ext>
            </a:extLst>
          </p:cNvPr>
          <p:cNvSpPr/>
          <p:nvPr/>
        </p:nvSpPr>
        <p:spPr>
          <a:xfrm>
            <a:off x="651740" y="2061707"/>
            <a:ext cx="10266491" cy="2246729"/>
          </a:xfrm>
          <a:prstGeom prst="rect">
            <a:avLst/>
          </a:prstGeom>
          <a:noFill/>
          <a:ln>
            <a:noFill/>
          </a:ln>
        </p:spPr>
        <p:txBody>
          <a:bodyPr spcFirstLastPara="1" wrap="square" lIns="91425" tIns="45700" rIns="91425" bIns="45700" anchor="t" anchorCtr="0">
            <a:spAutoFit/>
          </a:bodyPr>
          <a:lstStyle/>
          <a:p>
            <a:pPr indent="-152400" algn="just">
              <a:buClr>
                <a:srgbClr val="000000"/>
              </a:buClr>
              <a:buSzPts val="2400"/>
              <a:buFont typeface="Arial"/>
              <a:buChar char="•"/>
            </a:pPr>
            <a:r>
              <a:rPr lang="en-US" sz="2800" kern="0" dirty="0">
                <a:solidFill>
                  <a:srgbClr val="434343"/>
                </a:solidFill>
                <a:latin typeface="Barlow Condensed SemiBold"/>
                <a:ea typeface="Barlow Condensed SemiBold"/>
                <a:cs typeface="Barlow Condensed SemiBold"/>
                <a:sym typeface="Barlow Condensed SemiBold"/>
              </a:rPr>
              <a:t>Project management occurs in a team setting. it concerned with making decisions about processes and functions.</a:t>
            </a:r>
            <a:endParaRPr sz="2800" kern="0" dirty="0">
              <a:solidFill>
                <a:srgbClr val="000000"/>
              </a:solidFill>
              <a:latin typeface="Arial"/>
              <a:cs typeface="Arial"/>
              <a:sym typeface="Arial"/>
            </a:endParaRPr>
          </a:p>
          <a:p>
            <a:pPr algn="just">
              <a:buClr>
                <a:srgbClr val="000000"/>
              </a:buClr>
              <a:buFont typeface="Arial"/>
              <a:buNone/>
            </a:pPr>
            <a:r>
              <a:rPr lang="en-US" sz="2800" kern="0" dirty="0">
                <a:solidFill>
                  <a:srgbClr val="434343"/>
                </a:solidFill>
                <a:latin typeface="Barlow Condensed SemiBold"/>
                <a:ea typeface="Barlow Condensed SemiBold"/>
                <a:cs typeface="Barlow Condensed SemiBold"/>
                <a:sym typeface="Barlow Condensed SemiBold"/>
              </a:rPr>
              <a:t> </a:t>
            </a:r>
            <a:endParaRPr sz="2800" kern="0" dirty="0">
              <a:solidFill>
                <a:srgbClr val="000000"/>
              </a:solidFill>
              <a:latin typeface="Arial"/>
              <a:cs typeface="Arial"/>
              <a:sym typeface="Arial"/>
            </a:endParaRPr>
          </a:p>
          <a:p>
            <a:pPr indent="-152400" algn="just">
              <a:buClr>
                <a:srgbClr val="000000"/>
              </a:buClr>
              <a:buSzPts val="2400"/>
              <a:buFont typeface="Arial"/>
              <a:buChar char="•"/>
            </a:pPr>
            <a:r>
              <a:rPr lang="en-US" sz="2800" kern="0" dirty="0">
                <a:solidFill>
                  <a:srgbClr val="434343"/>
                </a:solidFill>
                <a:latin typeface="Barlow Condensed SemiBold"/>
                <a:ea typeface="Barlow Condensed SemiBold"/>
                <a:cs typeface="Barlow Condensed SemiBold"/>
                <a:sym typeface="Barlow Condensed SemiBold"/>
              </a:rPr>
              <a:t>Successful projects depend on both for the effectiveness of </a:t>
            </a:r>
            <a:r>
              <a:rPr lang="en-US" sz="2800" kern="0" dirty="0">
                <a:solidFill>
                  <a:srgbClr val="0070C0"/>
                </a:solidFill>
                <a:latin typeface="Barlow Condensed SemiBold"/>
                <a:ea typeface="Barlow Condensed SemiBold"/>
                <a:cs typeface="Barlow Condensed SemiBold"/>
                <a:sym typeface="Barlow Condensed SemiBold"/>
              </a:rPr>
              <a:t>the project team</a:t>
            </a:r>
            <a:r>
              <a:rPr lang="en-US" sz="2800" kern="0" dirty="0">
                <a:solidFill>
                  <a:srgbClr val="434343"/>
                </a:solidFill>
                <a:latin typeface="Barlow Condensed SemiBold"/>
                <a:ea typeface="Barlow Condensed SemiBold"/>
                <a:cs typeface="Barlow Condensed SemiBold"/>
                <a:sym typeface="Barlow Condensed SemiBold"/>
              </a:rPr>
              <a:t>, the </a:t>
            </a:r>
            <a:r>
              <a:rPr lang="en-US" sz="2800" b="1" kern="0" dirty="0">
                <a:solidFill>
                  <a:srgbClr val="9448BC"/>
                </a:solidFill>
                <a:latin typeface="Barlow Condensed SemiBold"/>
                <a:ea typeface="Barlow Condensed SemiBold"/>
                <a:cs typeface="Barlow Condensed SemiBold"/>
                <a:sym typeface="Barlow Condensed SemiBold"/>
              </a:rPr>
              <a:t>leadership </a:t>
            </a:r>
            <a:r>
              <a:rPr lang="en-US" sz="2800" kern="0" dirty="0">
                <a:solidFill>
                  <a:srgbClr val="434343"/>
                </a:solidFill>
                <a:latin typeface="Barlow Condensed SemiBold"/>
                <a:ea typeface="Barlow Condensed SemiBold"/>
                <a:cs typeface="Barlow Condensed SemiBold"/>
                <a:sym typeface="Barlow Condensed SemiBold"/>
              </a:rPr>
              <a:t>and </a:t>
            </a:r>
            <a:r>
              <a:rPr lang="en-US" sz="2800" b="1" kern="0" dirty="0">
                <a:solidFill>
                  <a:srgbClr val="9448BC"/>
                </a:solidFill>
                <a:latin typeface="Barlow Condensed SemiBold"/>
                <a:ea typeface="Barlow Condensed SemiBold"/>
                <a:cs typeface="Barlow Condensed SemiBold"/>
                <a:sym typeface="Barlow Condensed SemiBold"/>
              </a:rPr>
              <a:t>management</a:t>
            </a:r>
            <a:r>
              <a:rPr lang="en-US" sz="2800" kern="0" dirty="0">
                <a:solidFill>
                  <a:srgbClr val="434343"/>
                </a:solidFill>
                <a:latin typeface="Barlow Condensed SemiBold"/>
                <a:ea typeface="Barlow Condensed SemiBold"/>
                <a:cs typeface="Barlow Condensed SemiBold"/>
                <a:sym typeface="Barlow Condensed SemiBold"/>
              </a:rPr>
              <a:t> of that team. </a:t>
            </a:r>
            <a:endParaRPr sz="2800" kern="0" dirty="0">
              <a:solidFill>
                <a:srgbClr val="000000"/>
              </a:solidFill>
              <a:latin typeface="Arial"/>
              <a:cs typeface="Arial"/>
              <a:sym typeface="Arial"/>
            </a:endParaRPr>
          </a:p>
        </p:txBody>
      </p:sp>
    </p:spTree>
    <p:extLst>
      <p:ext uri="{BB962C8B-B14F-4D97-AF65-F5344CB8AC3E}">
        <p14:creationId xmlns:p14="http://schemas.microsoft.com/office/powerpoint/2010/main" val="34712198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Leadership</a:t>
            </a:r>
          </a:p>
        </p:txBody>
      </p:sp>
      <p:sp>
        <p:nvSpPr>
          <p:cNvPr id="9" name="Google Shape;559;p15">
            <a:extLst>
              <a:ext uri="{FF2B5EF4-FFF2-40B4-BE49-F238E27FC236}">
                <a16:creationId xmlns:a16="http://schemas.microsoft.com/office/drawing/2014/main" id="{AF52C8F2-7C93-DA51-2917-7BC45C0BA68C}"/>
              </a:ext>
            </a:extLst>
          </p:cNvPr>
          <p:cNvSpPr/>
          <p:nvPr/>
        </p:nvSpPr>
        <p:spPr>
          <a:xfrm>
            <a:off x="1104325" y="2202418"/>
            <a:ext cx="9179362" cy="1200288"/>
          </a:xfrm>
          <a:prstGeom prst="rect">
            <a:avLst/>
          </a:prstGeom>
          <a:noFill/>
          <a:ln>
            <a:noFill/>
          </a:ln>
        </p:spPr>
        <p:txBody>
          <a:bodyPr spcFirstLastPara="1" wrap="square" lIns="91425" tIns="45700" rIns="91425" bIns="45700" anchor="t" anchorCtr="0">
            <a:spAutoFit/>
          </a:bodyPr>
          <a:lstStyle/>
          <a:p>
            <a:pPr marL="457200" indent="-457200" algn="just">
              <a:buClr>
                <a:srgbClr val="000000"/>
              </a:buClr>
              <a:buSzPts val="3000"/>
              <a:buFont typeface="Arial" panose="020B0604020202020204" pitchFamily="34" charset="0"/>
              <a:buChar char="•"/>
            </a:pPr>
            <a:r>
              <a:rPr lang="en-US" sz="3600" kern="0" dirty="0">
                <a:solidFill>
                  <a:srgbClr val="434343"/>
                </a:solidFill>
                <a:latin typeface="Barlow Condensed SemiBold"/>
                <a:ea typeface="Barlow Condensed SemiBold"/>
                <a:cs typeface="Barlow Condensed SemiBold"/>
                <a:sym typeface="Barlow Condensed SemiBold"/>
              </a:rPr>
              <a:t>The</a:t>
            </a:r>
            <a:r>
              <a:rPr lang="en-US" sz="3600" kern="0" dirty="0">
                <a:solidFill>
                  <a:srgbClr val="000000"/>
                </a:solidFill>
                <a:latin typeface="Arial"/>
                <a:ea typeface="Arial"/>
                <a:cs typeface="Arial"/>
                <a:sym typeface="Arial"/>
              </a:rPr>
              <a:t> </a:t>
            </a:r>
            <a:r>
              <a:rPr lang="en-US" sz="3600" kern="0" dirty="0">
                <a:solidFill>
                  <a:srgbClr val="434343"/>
                </a:solidFill>
                <a:latin typeface="Barlow Condensed SemiBold"/>
                <a:ea typeface="Barlow Condensed SemiBold"/>
                <a:cs typeface="Barlow Condensed SemiBold"/>
                <a:sym typeface="Barlow Condensed SemiBold"/>
              </a:rPr>
              <a:t>process of leading a group and influencing that group to achieve its goals.</a:t>
            </a:r>
            <a:endParaRPr sz="3600" kern="0" dirty="0">
              <a:solidFill>
                <a:srgbClr val="000000"/>
              </a:solidFill>
              <a:latin typeface="Arial"/>
              <a:cs typeface="Arial"/>
              <a:sym typeface="Arial"/>
            </a:endParaRPr>
          </a:p>
        </p:txBody>
      </p:sp>
    </p:spTree>
    <p:extLst>
      <p:ext uri="{BB962C8B-B14F-4D97-AF65-F5344CB8AC3E}">
        <p14:creationId xmlns:p14="http://schemas.microsoft.com/office/powerpoint/2010/main" val="2436168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Importance of Leadership</a:t>
            </a:r>
          </a:p>
        </p:txBody>
      </p:sp>
      <p:sp>
        <p:nvSpPr>
          <p:cNvPr id="7" name="Google Shape;610;p18">
            <a:extLst>
              <a:ext uri="{FF2B5EF4-FFF2-40B4-BE49-F238E27FC236}">
                <a16:creationId xmlns:a16="http://schemas.microsoft.com/office/drawing/2014/main" id="{960C58C0-5797-85A0-C570-5E08B6416BB4}"/>
              </a:ext>
            </a:extLst>
          </p:cNvPr>
          <p:cNvSpPr/>
          <p:nvPr/>
        </p:nvSpPr>
        <p:spPr>
          <a:xfrm>
            <a:off x="300393" y="1610200"/>
            <a:ext cx="9533101" cy="4401164"/>
          </a:xfrm>
          <a:prstGeom prst="rect">
            <a:avLst/>
          </a:prstGeom>
          <a:noFill/>
          <a:ln>
            <a:noFill/>
          </a:ln>
        </p:spPr>
        <p:txBody>
          <a:bodyPr spcFirstLastPara="1" wrap="square" lIns="91425" tIns="45700" rIns="91425" bIns="45700" anchor="t" anchorCtr="0">
            <a:spAutoFit/>
          </a:bodyPr>
          <a:lstStyle/>
          <a:p>
            <a:pPr marL="342900" indent="-342900" algn="just">
              <a:buClr>
                <a:srgbClr val="000000"/>
              </a:buClr>
              <a:buFont typeface="Wingdings" panose="05000000000000000000" pitchFamily="2" charset="2"/>
              <a:buChar char="v"/>
            </a:pPr>
            <a:r>
              <a:rPr lang="en-US" sz="2800" b="1" kern="0" dirty="0">
                <a:solidFill>
                  <a:srgbClr val="7E3C71"/>
                </a:solidFill>
                <a:latin typeface="Barlow Condensed SemiBold"/>
                <a:ea typeface="Barlow Condensed SemiBold"/>
                <a:cs typeface="Barlow Condensed SemiBold"/>
                <a:sym typeface="Barlow Condensed SemiBold"/>
              </a:rPr>
              <a:t>Create a Vision</a:t>
            </a:r>
            <a:r>
              <a:rPr lang="en-US" sz="2800" kern="0" dirty="0">
                <a:solidFill>
                  <a:srgbClr val="434343"/>
                </a:solidFill>
                <a:latin typeface="Barlow Condensed SemiBold"/>
                <a:ea typeface="Barlow Condensed SemiBold"/>
                <a:cs typeface="Barlow Condensed SemiBold"/>
                <a:sym typeface="Barlow Condensed SemiBold"/>
              </a:rPr>
              <a:t> </a:t>
            </a:r>
            <a:endParaRPr sz="2800" kern="0" dirty="0">
              <a:solidFill>
                <a:srgbClr val="000000"/>
              </a:solidFill>
              <a:latin typeface="Arial"/>
              <a:cs typeface="Arial"/>
              <a:sym typeface="Arial"/>
            </a:endParaRPr>
          </a:p>
          <a:p>
            <a:pPr algn="just">
              <a:buClr>
                <a:srgbClr val="000000"/>
              </a:buClr>
              <a:buFont typeface="Arial"/>
              <a:buNone/>
            </a:pPr>
            <a:r>
              <a:rPr lang="en-US" sz="2800" kern="0" dirty="0">
                <a:solidFill>
                  <a:srgbClr val="434343"/>
                </a:solidFill>
                <a:latin typeface="Barlow Condensed SemiBold"/>
                <a:ea typeface="Barlow Condensed SemiBold"/>
                <a:cs typeface="Barlow Condensed SemiBold"/>
                <a:sym typeface="Barlow Condensed SemiBold"/>
              </a:rPr>
              <a:t>• Creating an inspiring vision of the future. </a:t>
            </a:r>
            <a:endParaRPr sz="2800" kern="0" dirty="0">
              <a:solidFill>
                <a:srgbClr val="000000"/>
              </a:solidFill>
              <a:latin typeface="Arial"/>
              <a:cs typeface="Arial"/>
              <a:sym typeface="Arial"/>
            </a:endParaRPr>
          </a:p>
          <a:p>
            <a:pPr marL="342900" indent="-342900" algn="just">
              <a:buClr>
                <a:srgbClr val="000000"/>
              </a:buClr>
              <a:buFont typeface="Wingdings" panose="05000000000000000000" pitchFamily="2" charset="2"/>
              <a:buChar char="v"/>
            </a:pPr>
            <a:r>
              <a:rPr lang="en-US" sz="2800" b="1" kern="0" dirty="0">
                <a:solidFill>
                  <a:srgbClr val="7E3C71"/>
                </a:solidFill>
                <a:latin typeface="Barlow Condensed SemiBold"/>
                <a:ea typeface="Barlow Condensed SemiBold"/>
                <a:cs typeface="Barlow Condensed SemiBold"/>
                <a:sym typeface="Barlow Condensed SemiBold"/>
              </a:rPr>
              <a:t>Motivation </a:t>
            </a:r>
            <a:endParaRPr sz="2800" kern="0" dirty="0">
              <a:solidFill>
                <a:srgbClr val="000000"/>
              </a:solidFill>
              <a:latin typeface="Arial"/>
              <a:cs typeface="Arial"/>
              <a:sym typeface="Arial"/>
            </a:endParaRPr>
          </a:p>
          <a:p>
            <a:pPr algn="just">
              <a:buClr>
                <a:srgbClr val="000000"/>
              </a:buClr>
              <a:buFont typeface="Arial"/>
              <a:buNone/>
            </a:pPr>
            <a:r>
              <a:rPr lang="en-US" sz="2800" kern="0" dirty="0">
                <a:solidFill>
                  <a:srgbClr val="434343"/>
                </a:solidFill>
                <a:latin typeface="Barlow Condensed SemiBold"/>
                <a:ea typeface="Barlow Condensed SemiBold"/>
                <a:cs typeface="Barlow Condensed SemiBold"/>
                <a:sym typeface="Barlow Condensed SemiBold"/>
              </a:rPr>
              <a:t>• Motivating and inspiring people to engage with that vision. </a:t>
            </a:r>
            <a:endParaRPr sz="2800" kern="0" dirty="0">
              <a:solidFill>
                <a:srgbClr val="000000"/>
              </a:solidFill>
              <a:latin typeface="Arial"/>
              <a:cs typeface="Arial"/>
              <a:sym typeface="Arial"/>
            </a:endParaRPr>
          </a:p>
          <a:p>
            <a:pPr marL="342900" indent="-342900" algn="just">
              <a:buClr>
                <a:srgbClr val="000000"/>
              </a:buClr>
              <a:buFont typeface="Wingdings" panose="05000000000000000000" pitchFamily="2" charset="2"/>
              <a:buChar char="v"/>
            </a:pPr>
            <a:r>
              <a:rPr lang="en-US" sz="2800" b="1" kern="0" dirty="0">
                <a:solidFill>
                  <a:srgbClr val="7E3C71"/>
                </a:solidFill>
                <a:latin typeface="Barlow Condensed SemiBold"/>
                <a:ea typeface="Barlow Condensed SemiBold"/>
                <a:cs typeface="Barlow Condensed SemiBold"/>
                <a:sym typeface="Barlow Condensed SemiBold"/>
              </a:rPr>
              <a:t>Managing </a:t>
            </a:r>
            <a:endParaRPr sz="2800" kern="0" dirty="0">
              <a:solidFill>
                <a:srgbClr val="000000"/>
              </a:solidFill>
              <a:latin typeface="Arial"/>
              <a:cs typeface="Arial"/>
              <a:sym typeface="Arial"/>
            </a:endParaRPr>
          </a:p>
          <a:p>
            <a:pPr algn="just">
              <a:buClr>
                <a:srgbClr val="000000"/>
              </a:buClr>
              <a:buFont typeface="Arial"/>
              <a:buNone/>
            </a:pPr>
            <a:r>
              <a:rPr lang="en-US" sz="2800" kern="0" dirty="0">
                <a:solidFill>
                  <a:srgbClr val="434343"/>
                </a:solidFill>
                <a:latin typeface="Barlow Condensed SemiBold"/>
                <a:ea typeface="Barlow Condensed SemiBold"/>
                <a:cs typeface="Barlow Condensed SemiBold"/>
                <a:sym typeface="Barlow Condensed SemiBold"/>
              </a:rPr>
              <a:t>• Managing delivery of the vision with providing guidance .</a:t>
            </a:r>
            <a:endParaRPr sz="2800" kern="0" dirty="0">
              <a:solidFill>
                <a:srgbClr val="000000"/>
              </a:solidFill>
              <a:latin typeface="Arial"/>
              <a:cs typeface="Arial"/>
              <a:sym typeface="Arial"/>
            </a:endParaRPr>
          </a:p>
          <a:p>
            <a:pPr marL="342900" indent="-342900" algn="just">
              <a:buClr>
                <a:srgbClr val="000000"/>
              </a:buClr>
              <a:buFont typeface="Wingdings" panose="05000000000000000000" pitchFamily="2" charset="2"/>
              <a:buChar char="v"/>
            </a:pPr>
            <a:r>
              <a:rPr lang="en-US" sz="2800" b="1" kern="0" dirty="0">
                <a:solidFill>
                  <a:srgbClr val="7E3C71"/>
                </a:solidFill>
                <a:latin typeface="Barlow Condensed SemiBold"/>
                <a:ea typeface="Barlow Condensed SemiBold"/>
                <a:cs typeface="Barlow Condensed SemiBold"/>
                <a:sym typeface="Barlow Condensed SemiBold"/>
              </a:rPr>
              <a:t>Coaching</a:t>
            </a:r>
            <a:endParaRPr sz="2800" kern="0" dirty="0">
              <a:solidFill>
                <a:srgbClr val="000000"/>
              </a:solidFill>
              <a:latin typeface="Arial"/>
              <a:cs typeface="Arial"/>
              <a:sym typeface="Arial"/>
            </a:endParaRPr>
          </a:p>
          <a:p>
            <a:pPr algn="just">
              <a:buClr>
                <a:srgbClr val="000000"/>
              </a:buClr>
              <a:buFont typeface="Arial"/>
              <a:buNone/>
            </a:pPr>
            <a:r>
              <a:rPr lang="en-US" sz="2800" kern="0" dirty="0">
                <a:solidFill>
                  <a:srgbClr val="434343"/>
                </a:solidFill>
                <a:latin typeface="Barlow Condensed SemiBold"/>
                <a:ea typeface="Barlow Condensed SemiBold"/>
                <a:cs typeface="Barlow Condensed SemiBold"/>
                <a:sym typeface="Barlow Condensed SemiBold"/>
              </a:rPr>
              <a:t>• Coaching and building a team, so that it is more effective at achieving the vision  with an effective planning.</a:t>
            </a:r>
            <a:endParaRPr sz="2800" kern="0" dirty="0">
              <a:solidFill>
                <a:srgbClr val="000000"/>
              </a:solidFill>
              <a:latin typeface="Arial"/>
              <a:cs typeface="Arial"/>
              <a:sym typeface="Arial"/>
            </a:endParaRPr>
          </a:p>
          <a:p>
            <a:pPr algn="just">
              <a:buClr>
                <a:srgbClr val="000000"/>
              </a:buClr>
              <a:buFont typeface="Arial"/>
              <a:buNone/>
            </a:pPr>
            <a:endParaRPr sz="2800" kern="0" dirty="0">
              <a:solidFill>
                <a:srgbClr val="434343"/>
              </a:solidFill>
              <a:latin typeface="Barlow Condensed SemiBold"/>
              <a:ea typeface="Barlow Condensed SemiBold"/>
              <a:cs typeface="Barlow Condensed SemiBold"/>
              <a:sym typeface="Barlow Condensed SemiBold"/>
            </a:endParaRPr>
          </a:p>
        </p:txBody>
      </p:sp>
    </p:spTree>
    <p:extLst>
      <p:ext uri="{BB962C8B-B14F-4D97-AF65-F5344CB8AC3E}">
        <p14:creationId xmlns:p14="http://schemas.microsoft.com/office/powerpoint/2010/main" val="31517203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A project manager is responsible for:</a:t>
            </a:r>
          </a:p>
        </p:txBody>
      </p:sp>
      <p:sp>
        <p:nvSpPr>
          <p:cNvPr id="7" name="Google Shape;669;p21">
            <a:extLst>
              <a:ext uri="{FF2B5EF4-FFF2-40B4-BE49-F238E27FC236}">
                <a16:creationId xmlns:a16="http://schemas.microsoft.com/office/drawing/2014/main" id="{00AA11E1-09B3-2913-CA52-2380BB42DAB4}"/>
              </a:ext>
            </a:extLst>
          </p:cNvPr>
          <p:cNvSpPr/>
          <p:nvPr/>
        </p:nvSpPr>
        <p:spPr>
          <a:xfrm>
            <a:off x="137994" y="1450015"/>
            <a:ext cx="10503502" cy="3970277"/>
          </a:xfrm>
          <a:prstGeom prst="rect">
            <a:avLst/>
          </a:prstGeom>
          <a:noFill/>
          <a:ln>
            <a:noFill/>
          </a:ln>
        </p:spPr>
        <p:txBody>
          <a:bodyPr spcFirstLastPara="1" wrap="square" lIns="91425" tIns="45700" rIns="91425" bIns="45700" anchor="t" anchorCtr="0">
            <a:spAutoFit/>
          </a:bodyPr>
          <a:lstStyle/>
          <a:p>
            <a:pPr marL="342900" indent="-342900" algn="just">
              <a:buClr>
                <a:srgbClr val="000000"/>
              </a:buClr>
              <a:buSzPts val="2400"/>
              <a:buFont typeface="Arial"/>
              <a:buChar char="•"/>
            </a:pPr>
            <a:r>
              <a:rPr lang="en-US" sz="3600" kern="0" dirty="0">
                <a:solidFill>
                  <a:srgbClr val="434343"/>
                </a:solidFill>
                <a:latin typeface="Barlow Condensed SemiBold"/>
                <a:ea typeface="Barlow Condensed SemiBold"/>
                <a:cs typeface="Barlow Condensed SemiBold"/>
                <a:sym typeface="Barlow Condensed SemiBold"/>
              </a:rPr>
              <a:t>Implementing </a:t>
            </a:r>
            <a:r>
              <a:rPr lang="en-US" sz="3600" kern="0" dirty="0">
                <a:solidFill>
                  <a:srgbClr val="6F348E"/>
                </a:solidFill>
                <a:latin typeface="Barlow Condensed SemiBold"/>
                <a:ea typeface="Barlow Condensed SemiBold"/>
                <a:cs typeface="Barlow Condensed SemiBold"/>
                <a:sym typeface="Barlow Condensed SemiBold"/>
              </a:rPr>
              <a:t>product strategy</a:t>
            </a:r>
            <a:r>
              <a:rPr lang="en-US" sz="3600" kern="0" dirty="0">
                <a:solidFill>
                  <a:srgbClr val="434343"/>
                </a:solidFill>
                <a:latin typeface="Barlow Condensed SemiBold"/>
                <a:ea typeface="Barlow Condensed SemiBold"/>
                <a:cs typeface="Barlow Condensed SemiBold"/>
                <a:sym typeface="Barlow Condensed SemiBold"/>
              </a:rPr>
              <a:t>, including product improvement, </a:t>
            </a:r>
            <a:r>
              <a:rPr lang="en-US" sz="3600" u="sng" kern="0" dirty="0">
                <a:solidFill>
                  <a:srgbClr val="434343"/>
                </a:solidFill>
                <a:latin typeface="Barlow Condensed SemiBold"/>
                <a:ea typeface="Barlow Condensed SemiBold"/>
                <a:cs typeface="Barlow Condensed SemiBold"/>
                <a:sym typeface="Barlow Condensed SemiBold"/>
                <a:hlinkClick r:id="rId6">
                  <a:extLst>
                    <a:ext uri="{A12FA001-AC4F-418D-AE19-62706E023703}">
                      <ahyp:hlinkClr xmlns:ahyp="http://schemas.microsoft.com/office/drawing/2018/hyperlinkcolor" val="tx"/>
                    </a:ext>
                  </a:extLst>
                </a:hlinkClick>
              </a:rPr>
              <a:t>feature prioritization</a:t>
            </a:r>
            <a:r>
              <a:rPr lang="en-US" sz="3600" kern="0" dirty="0">
                <a:solidFill>
                  <a:srgbClr val="434343"/>
                </a:solidFill>
                <a:latin typeface="Barlow Condensed SemiBold"/>
                <a:ea typeface="Barlow Condensed SemiBold"/>
                <a:cs typeface="Barlow Condensed SemiBold"/>
                <a:sym typeface="Barlow Condensed SemiBold"/>
              </a:rPr>
              <a:t>, costing.</a:t>
            </a:r>
            <a:endParaRPr sz="36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3600" kern="0" dirty="0">
                <a:solidFill>
                  <a:srgbClr val="434343"/>
                </a:solidFill>
                <a:latin typeface="Barlow Condensed SemiBold"/>
                <a:ea typeface="Barlow Condensed SemiBold"/>
                <a:cs typeface="Barlow Condensed SemiBold"/>
                <a:sym typeface="Barlow Condensed SemiBold"/>
              </a:rPr>
              <a:t>Setting </a:t>
            </a:r>
            <a:r>
              <a:rPr lang="en-US" sz="3600" u="sng" kern="0" dirty="0">
                <a:solidFill>
                  <a:srgbClr val="6F348E"/>
                </a:solidFill>
                <a:latin typeface="Barlow Condensed SemiBold"/>
                <a:ea typeface="Barlow Condensed SemiBold"/>
                <a:cs typeface="Barlow Condensed SemiBold"/>
                <a:sym typeface="Barlow Condensed SemiBold"/>
              </a:rPr>
              <a:t>deadlines</a:t>
            </a:r>
            <a:r>
              <a:rPr lang="en-US" sz="3600" kern="0" dirty="0">
                <a:solidFill>
                  <a:srgbClr val="434343"/>
                </a:solidFill>
                <a:latin typeface="Barlow Condensed SemiBold"/>
                <a:ea typeface="Barlow Condensed SemiBold"/>
                <a:cs typeface="Barlow Condensed SemiBold"/>
                <a:sym typeface="Barlow Condensed SemiBold"/>
              </a:rPr>
              <a:t> and ensuring that projects remain on schedule.</a:t>
            </a:r>
            <a:endParaRPr sz="36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3600" u="sng" kern="0" dirty="0">
                <a:solidFill>
                  <a:srgbClr val="434343"/>
                </a:solidFill>
                <a:latin typeface="Barlow Condensed SemiBold"/>
                <a:ea typeface="Barlow Condensed SemiBold"/>
                <a:cs typeface="Barlow Condensed SemiBold"/>
                <a:sym typeface="Barlow Condensed SemiBold"/>
              </a:rPr>
              <a:t>Tracking</a:t>
            </a:r>
            <a:r>
              <a:rPr lang="en-US" sz="3600" kern="0" dirty="0">
                <a:solidFill>
                  <a:srgbClr val="434343"/>
                </a:solidFill>
                <a:latin typeface="Barlow Condensed SemiBold"/>
                <a:ea typeface="Barlow Condensed SemiBold"/>
                <a:cs typeface="Barlow Condensed SemiBold"/>
                <a:sym typeface="Barlow Condensed SemiBold"/>
              </a:rPr>
              <a:t>  the deliverables sprint and providing updates to relevant </a:t>
            </a:r>
            <a:r>
              <a:rPr lang="en-US" sz="3600" u="sng" kern="0" dirty="0">
                <a:solidFill>
                  <a:srgbClr val="434343"/>
                </a:solidFill>
                <a:latin typeface="Barlow Condensed SemiBold"/>
                <a:ea typeface="Barlow Condensed SemiBold"/>
                <a:cs typeface="Barlow Condensed SemiBold"/>
                <a:sym typeface="Barlow Condensed SemiBold"/>
                <a:hlinkClick r:id="rId7">
                  <a:extLst>
                    <a:ext uri="{A12FA001-AC4F-418D-AE19-62706E023703}">
                      <ahyp:hlinkClr xmlns:ahyp="http://schemas.microsoft.com/office/drawing/2018/hyperlinkcolor" val="tx"/>
                    </a:ext>
                  </a:extLst>
                </a:hlinkClick>
              </a:rPr>
              <a:t>stakeholders</a:t>
            </a:r>
            <a:r>
              <a:rPr lang="en-US" sz="3600" kern="0" dirty="0">
                <a:solidFill>
                  <a:srgbClr val="434343"/>
                </a:solidFill>
                <a:latin typeface="Barlow Condensed SemiBold"/>
                <a:ea typeface="Barlow Condensed SemiBold"/>
                <a:cs typeface="Barlow Condensed SemiBold"/>
                <a:sym typeface="Barlow Condensed SemiBold"/>
              </a:rPr>
              <a:t>.</a:t>
            </a:r>
            <a:endParaRPr sz="3600" kern="0" dirty="0">
              <a:solidFill>
                <a:srgbClr val="000000"/>
              </a:solidFill>
              <a:latin typeface="Arial"/>
              <a:cs typeface="Arial"/>
              <a:sym typeface="Arial"/>
            </a:endParaRPr>
          </a:p>
          <a:p>
            <a:pPr marL="342900" indent="-190500" algn="just">
              <a:buClr>
                <a:srgbClr val="000000"/>
              </a:buClr>
              <a:buSzPts val="2400"/>
              <a:buFont typeface="Arial"/>
              <a:buNone/>
            </a:pPr>
            <a:endParaRPr sz="3600" kern="0" dirty="0">
              <a:solidFill>
                <a:srgbClr val="434343"/>
              </a:solidFill>
              <a:latin typeface="Barlow Condensed SemiBold"/>
              <a:ea typeface="Barlow Condensed SemiBold"/>
              <a:cs typeface="Barlow Condensed SemiBold"/>
              <a:sym typeface="Barlow Condensed SemiBold"/>
            </a:endParaRPr>
          </a:p>
        </p:txBody>
      </p:sp>
      <p:pic>
        <p:nvPicPr>
          <p:cNvPr id="10" name="Google Shape;670;p21" descr="Project Manager Job Description: Salary, Skills, &amp; More">
            <a:extLst>
              <a:ext uri="{FF2B5EF4-FFF2-40B4-BE49-F238E27FC236}">
                <a16:creationId xmlns:a16="http://schemas.microsoft.com/office/drawing/2014/main" id="{9AD08D07-B84F-FA4D-9A8A-91D7BC512B78}"/>
              </a:ext>
            </a:extLst>
          </p:cNvPr>
          <p:cNvPicPr preferRelativeResize="0"/>
          <p:nvPr/>
        </p:nvPicPr>
        <p:blipFill rotWithShape="1">
          <a:blip r:embed="rId8">
            <a:alphaModFix/>
          </a:blip>
          <a:srcRect/>
          <a:stretch/>
        </p:blipFill>
        <p:spPr>
          <a:xfrm>
            <a:off x="9263270" y="4479235"/>
            <a:ext cx="2926496" cy="1364083"/>
          </a:xfrm>
          <a:prstGeom prst="rect">
            <a:avLst/>
          </a:prstGeom>
          <a:noFill/>
          <a:ln>
            <a:noFill/>
          </a:ln>
        </p:spPr>
      </p:pic>
    </p:spTree>
    <p:extLst>
      <p:ext uri="{BB962C8B-B14F-4D97-AF65-F5344CB8AC3E}">
        <p14:creationId xmlns:p14="http://schemas.microsoft.com/office/powerpoint/2010/main" val="28266879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581405"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Impact of leadership on project</a:t>
            </a:r>
          </a:p>
        </p:txBody>
      </p:sp>
      <p:sp>
        <p:nvSpPr>
          <p:cNvPr id="9" name="Google Shape;801;p31">
            <a:extLst>
              <a:ext uri="{FF2B5EF4-FFF2-40B4-BE49-F238E27FC236}">
                <a16:creationId xmlns:a16="http://schemas.microsoft.com/office/drawing/2014/main" id="{AC6F9CC9-58BF-CB7A-72CF-EED334615B67}"/>
              </a:ext>
            </a:extLst>
          </p:cNvPr>
          <p:cNvSpPr/>
          <p:nvPr/>
        </p:nvSpPr>
        <p:spPr>
          <a:xfrm>
            <a:off x="11289" y="1610200"/>
            <a:ext cx="11491598" cy="1384954"/>
          </a:xfrm>
          <a:prstGeom prst="rect">
            <a:avLst/>
          </a:prstGeom>
          <a:noFill/>
          <a:ln>
            <a:noFill/>
          </a:ln>
        </p:spPr>
        <p:txBody>
          <a:bodyPr spcFirstLastPara="1" wrap="square" lIns="91425" tIns="45700" rIns="91425" bIns="45700" anchor="t" anchorCtr="0">
            <a:spAutoFit/>
          </a:bodyPr>
          <a:lstStyle/>
          <a:p>
            <a:pPr marL="457200" indent="-457200" algn="just">
              <a:buClr>
                <a:srgbClr val="000000"/>
              </a:buClr>
              <a:buFont typeface="Arial" panose="020B0604020202020204" pitchFamily="34" charset="0"/>
              <a:buChar char="•"/>
            </a:pPr>
            <a:r>
              <a:rPr lang="en-US" sz="2800" kern="0" dirty="0">
                <a:solidFill>
                  <a:srgbClr val="423B30"/>
                </a:solidFill>
                <a:latin typeface="Arial"/>
                <a:ea typeface="Arial"/>
                <a:cs typeface="Arial"/>
                <a:sym typeface="Arial"/>
              </a:rPr>
              <a:t>Leader role is one of the most challenging jobs in any organization, because it requires broad understanding of the various areas that must be coordinated and requires strong interpersonal skills. </a:t>
            </a:r>
            <a:endParaRPr sz="2800" kern="0" dirty="0">
              <a:solidFill>
                <a:srgbClr val="423B30"/>
              </a:solidFill>
              <a:latin typeface="Arial"/>
              <a:ea typeface="Arial"/>
              <a:cs typeface="Arial"/>
              <a:sym typeface="Arial"/>
            </a:endParaRPr>
          </a:p>
        </p:txBody>
      </p:sp>
      <p:pic>
        <p:nvPicPr>
          <p:cNvPr id="10" name="Google Shape;802;p31">
            <a:extLst>
              <a:ext uri="{FF2B5EF4-FFF2-40B4-BE49-F238E27FC236}">
                <a16:creationId xmlns:a16="http://schemas.microsoft.com/office/drawing/2014/main" id="{28DF0D69-F0FE-5D6B-97D4-A276628CF33E}"/>
              </a:ext>
            </a:extLst>
          </p:cNvPr>
          <p:cNvPicPr preferRelativeResize="0"/>
          <p:nvPr/>
        </p:nvPicPr>
        <p:blipFill rotWithShape="1">
          <a:blip r:embed="rId6">
            <a:alphaModFix/>
          </a:blip>
          <a:srcRect/>
          <a:stretch/>
        </p:blipFill>
        <p:spPr>
          <a:xfrm>
            <a:off x="2974601" y="3338770"/>
            <a:ext cx="7627137" cy="2963392"/>
          </a:xfrm>
          <a:prstGeom prst="rect">
            <a:avLst/>
          </a:prstGeom>
          <a:noFill/>
          <a:ln>
            <a:noFill/>
          </a:ln>
        </p:spPr>
      </p:pic>
    </p:spTree>
    <p:extLst>
      <p:ext uri="{BB962C8B-B14F-4D97-AF65-F5344CB8AC3E}">
        <p14:creationId xmlns:p14="http://schemas.microsoft.com/office/powerpoint/2010/main" val="13405319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581405" y="660518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700674" y="508676"/>
            <a:ext cx="8921482" cy="1323439"/>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A Team management: </a:t>
            </a:r>
            <a:br>
              <a:rPr lang="en-US" sz="4000" b="1" dirty="0">
                <a:solidFill>
                  <a:schemeClr val="bg1"/>
                </a:solidFill>
              </a:rPr>
            </a:br>
            <a:endParaRPr lang="en-US" sz="4000" b="1" dirty="0">
              <a:solidFill>
                <a:schemeClr val="bg1"/>
              </a:solidFill>
            </a:endParaRPr>
          </a:p>
        </p:txBody>
      </p:sp>
      <p:sp>
        <p:nvSpPr>
          <p:cNvPr id="7" name="Google Shape;870;p34">
            <a:extLst>
              <a:ext uri="{FF2B5EF4-FFF2-40B4-BE49-F238E27FC236}">
                <a16:creationId xmlns:a16="http://schemas.microsoft.com/office/drawing/2014/main" id="{BDBF3F57-91FB-BBBB-B389-29BB81F92AD8}"/>
              </a:ext>
            </a:extLst>
          </p:cNvPr>
          <p:cNvSpPr/>
          <p:nvPr/>
        </p:nvSpPr>
        <p:spPr>
          <a:xfrm>
            <a:off x="530088" y="1910366"/>
            <a:ext cx="11237842" cy="3970277"/>
          </a:xfrm>
          <a:prstGeom prst="rect">
            <a:avLst/>
          </a:prstGeom>
          <a:noFill/>
          <a:ln>
            <a:noFill/>
          </a:ln>
        </p:spPr>
        <p:txBody>
          <a:bodyPr spcFirstLastPara="1" wrap="square" lIns="91425" tIns="45700" rIns="91425" bIns="45700" anchor="t" anchorCtr="0">
            <a:spAutoFit/>
          </a:bodyPr>
          <a:lstStyle/>
          <a:p>
            <a:pPr marL="342900" indent="-342900">
              <a:buClr>
                <a:srgbClr val="000000"/>
              </a:buClr>
              <a:buSzPts val="1600"/>
              <a:buFont typeface="Wingdings" panose="05000000000000000000" pitchFamily="2" charset="2"/>
              <a:buChar char="q"/>
            </a:pPr>
            <a:r>
              <a:rPr lang="en-US" sz="3600" kern="0" dirty="0">
                <a:solidFill>
                  <a:srgbClr val="423B30"/>
                </a:solidFill>
                <a:latin typeface="Arial"/>
                <a:ea typeface="Arial"/>
                <a:cs typeface="Arial"/>
                <a:sym typeface="Arial"/>
              </a:rPr>
              <a:t>Team Management</a:t>
            </a:r>
          </a:p>
          <a:p>
            <a:pPr marL="342900" indent="-342900">
              <a:buClr>
                <a:srgbClr val="000000"/>
              </a:buClr>
              <a:buSzPts val="1600"/>
              <a:buFont typeface="Wingdings" panose="05000000000000000000" pitchFamily="2" charset="2"/>
              <a:buChar char="q"/>
            </a:pPr>
            <a:r>
              <a:rPr lang="en-US" sz="3600" kern="0" dirty="0">
                <a:solidFill>
                  <a:srgbClr val="423B30"/>
                </a:solidFill>
                <a:latin typeface="Arial"/>
                <a:ea typeface="Arial"/>
                <a:cs typeface="Arial"/>
                <a:sym typeface="Arial"/>
              </a:rPr>
              <a:t>Decision making</a:t>
            </a:r>
          </a:p>
          <a:p>
            <a:pPr marL="342900" indent="-342900">
              <a:buClr>
                <a:srgbClr val="000000"/>
              </a:buClr>
              <a:buSzPts val="1600"/>
              <a:buFont typeface="Wingdings" panose="05000000000000000000" pitchFamily="2" charset="2"/>
              <a:buChar char="q"/>
            </a:pPr>
            <a:r>
              <a:rPr lang="en-US" sz="3600" kern="0" dirty="0">
                <a:solidFill>
                  <a:srgbClr val="423B30"/>
                </a:solidFill>
                <a:latin typeface="Arial"/>
                <a:ea typeface="Arial"/>
                <a:cs typeface="Arial"/>
                <a:sym typeface="Arial"/>
              </a:rPr>
              <a:t> Conflict resolution</a:t>
            </a:r>
          </a:p>
          <a:p>
            <a:pPr marL="342900" indent="-342900">
              <a:buClr>
                <a:srgbClr val="000000"/>
              </a:buClr>
              <a:buSzPts val="1600"/>
              <a:buFont typeface="Wingdings" panose="05000000000000000000" pitchFamily="2" charset="2"/>
              <a:buChar char="q"/>
            </a:pPr>
            <a:r>
              <a:rPr lang="en-US" sz="3600" kern="0" dirty="0">
                <a:solidFill>
                  <a:srgbClr val="423B30"/>
                </a:solidFill>
                <a:latin typeface="Arial"/>
                <a:ea typeface="Arial"/>
                <a:cs typeface="Arial"/>
                <a:sym typeface="Arial"/>
              </a:rPr>
              <a:t>Communicating</a:t>
            </a:r>
          </a:p>
          <a:p>
            <a:pPr marL="342900" indent="-342900">
              <a:buClr>
                <a:srgbClr val="000000"/>
              </a:buClr>
              <a:buSzPts val="1600"/>
              <a:buFont typeface="Wingdings" panose="05000000000000000000" pitchFamily="2" charset="2"/>
              <a:buChar char="q"/>
            </a:pPr>
            <a:r>
              <a:rPr lang="en-US" sz="3600" kern="0" dirty="0">
                <a:solidFill>
                  <a:srgbClr val="423B30"/>
                </a:solidFill>
                <a:latin typeface="Arial"/>
                <a:ea typeface="Arial"/>
                <a:cs typeface="Arial"/>
                <a:sym typeface="Arial"/>
              </a:rPr>
              <a:t>Motivating</a:t>
            </a:r>
          </a:p>
          <a:p>
            <a:pPr marL="342900" indent="-342900">
              <a:buClr>
                <a:srgbClr val="000000"/>
              </a:buClr>
              <a:buSzPts val="1600"/>
              <a:buFont typeface="Wingdings" panose="05000000000000000000" pitchFamily="2" charset="2"/>
              <a:buChar char="q"/>
            </a:pPr>
            <a:r>
              <a:rPr lang="en-US" sz="3600" kern="0" dirty="0">
                <a:solidFill>
                  <a:srgbClr val="423B30"/>
                </a:solidFill>
                <a:latin typeface="Arial"/>
                <a:ea typeface="Arial"/>
                <a:cs typeface="Arial"/>
                <a:sym typeface="Arial"/>
              </a:rPr>
              <a:t>Influencing (Team Promotion, Trust-Building, Expanding Networks, Organizational Intelligence)</a:t>
            </a:r>
          </a:p>
        </p:txBody>
      </p:sp>
      <p:pic>
        <p:nvPicPr>
          <p:cNvPr id="11" name="Google Shape;871;p34" descr="Team Management - Meaning, Importance, Types, Examples">
            <a:extLst>
              <a:ext uri="{FF2B5EF4-FFF2-40B4-BE49-F238E27FC236}">
                <a16:creationId xmlns:a16="http://schemas.microsoft.com/office/drawing/2014/main" id="{E35F31EF-D48F-6DE5-3A92-C495D25CC8BF}"/>
              </a:ext>
            </a:extLst>
          </p:cNvPr>
          <p:cNvPicPr preferRelativeResize="0"/>
          <p:nvPr/>
        </p:nvPicPr>
        <p:blipFill rotWithShape="1">
          <a:blip r:embed="rId5">
            <a:alphaModFix/>
          </a:blip>
          <a:srcRect/>
          <a:stretch/>
        </p:blipFill>
        <p:spPr>
          <a:xfrm>
            <a:off x="10429461" y="135969"/>
            <a:ext cx="1643214" cy="1323439"/>
          </a:xfrm>
          <a:prstGeom prst="rect">
            <a:avLst/>
          </a:prstGeom>
          <a:noFill/>
          <a:ln>
            <a:noFill/>
          </a:ln>
        </p:spPr>
      </p:pic>
    </p:spTree>
    <p:extLst>
      <p:ext uri="{BB962C8B-B14F-4D97-AF65-F5344CB8AC3E}">
        <p14:creationId xmlns:p14="http://schemas.microsoft.com/office/powerpoint/2010/main" val="10810325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541" y="5036"/>
            <a:ext cx="9533101" cy="361784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58478" y="1414422"/>
            <a:ext cx="7148460" cy="830997"/>
          </a:xfrm>
          <a:prstGeom prst="rect">
            <a:avLst/>
          </a:prstGeom>
          <a:noFill/>
        </p:spPr>
        <p:txBody>
          <a:bodyPr wrap="square">
            <a:spAutoFit/>
          </a:bodyPr>
          <a:lstStyle/>
          <a:p>
            <a:pPr marL="285750" marR="0" lvl="0" indent="-28575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Chapter 2- L2</a:t>
            </a:r>
            <a:endPar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345781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019" y="1920389"/>
            <a:ext cx="9650824" cy="2748420"/>
          </a:xfrm>
        </p:spPr>
        <p:txBody>
          <a:bodyPr>
            <a:noAutofit/>
          </a:bodyPr>
          <a:lstStyle/>
          <a:p>
            <a:pPr lvl="1" algn="just"/>
            <a:r>
              <a:rPr lang="en-US" sz="2800" dirty="0">
                <a:solidFill>
                  <a:srgbClr val="002060"/>
                </a:solidFill>
              </a:rPr>
              <a:t>A project charter is a formal document that authorizes a project from start to finish. </a:t>
            </a:r>
          </a:p>
          <a:p>
            <a:pPr lvl="1" algn="just"/>
            <a:endParaRPr lang="en-US" sz="2800" dirty="0">
              <a:solidFill>
                <a:srgbClr val="002060"/>
              </a:solidFill>
            </a:endParaRPr>
          </a:p>
          <a:p>
            <a:pPr lvl="1" algn="just"/>
            <a:r>
              <a:rPr lang="en-US" sz="2800" dirty="0">
                <a:solidFill>
                  <a:srgbClr val="002060"/>
                </a:solidFill>
              </a:rPr>
              <a:t>It includes details to create an overall understanding of a project’s development and objectives while also outlining the roles and responsibilities of each involved individua</a:t>
            </a:r>
          </a:p>
        </p:txBody>
      </p:sp>
      <p:pic>
        <p:nvPicPr>
          <p:cNvPr id="1026" name="Picture 2" descr="Project Planning and Development Process - Public Health Notes">
            <a:extLst>
              <a:ext uri="{FF2B5EF4-FFF2-40B4-BE49-F238E27FC236}">
                <a16:creationId xmlns:a16="http://schemas.microsoft.com/office/drawing/2014/main" id="{86571416-7A56-A446-A7AB-CB9B8E3B0E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84904" y="2789209"/>
            <a:ext cx="2044076" cy="18796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4A232159-A37C-7525-E3D8-84929286F1C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0436" y="5745619"/>
            <a:ext cx="1222425" cy="1096206"/>
          </a:xfrm>
          <a:prstGeom prst="rect">
            <a:avLst/>
          </a:prstGeom>
        </p:spPr>
      </p:pic>
      <p:pic>
        <p:nvPicPr>
          <p:cNvPr id="7" name="Picture 6">
            <a:extLst>
              <a:ext uri="{FF2B5EF4-FFF2-40B4-BE49-F238E27FC236}">
                <a16:creationId xmlns:a16="http://schemas.microsoft.com/office/drawing/2014/main" id="{C436CCA0-163A-B8E3-8597-EA46A1455669}"/>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4A92DC9C-8FAB-F24E-3D87-2899EBC65165}"/>
              </a:ext>
            </a:extLst>
          </p:cNvPr>
          <p:cNvPicPr>
            <a:picLocks noChangeAspect="1"/>
          </p:cNvPicPr>
          <p:nvPr/>
        </p:nvPicPr>
        <p:blipFill>
          <a:blip r:embed="rId6"/>
          <a:stretch>
            <a:fillRect/>
          </a:stretch>
        </p:blipFill>
        <p:spPr>
          <a:xfrm>
            <a:off x="0" y="16175"/>
            <a:ext cx="9533101" cy="1610200"/>
          </a:xfrm>
          <a:prstGeom prst="rect">
            <a:avLst/>
          </a:prstGeom>
        </p:spPr>
      </p:pic>
      <p:sp>
        <p:nvSpPr>
          <p:cNvPr id="10" name="TextBox 9">
            <a:extLst>
              <a:ext uri="{FF2B5EF4-FFF2-40B4-BE49-F238E27FC236}">
                <a16:creationId xmlns:a16="http://schemas.microsoft.com/office/drawing/2014/main" id="{E44C2577-FB6E-7B76-98A2-68C34AE351FC}"/>
              </a:ext>
            </a:extLst>
          </p:cNvPr>
          <p:cNvSpPr txBox="1"/>
          <p:nvPr/>
        </p:nvSpPr>
        <p:spPr>
          <a:xfrm>
            <a:off x="2279374" y="601335"/>
            <a:ext cx="6255026" cy="584775"/>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rPr>
              <a:t>What is a project charter?</a:t>
            </a:r>
          </a:p>
        </p:txBody>
      </p:sp>
    </p:spTree>
    <p:extLst>
      <p:ext uri="{BB962C8B-B14F-4D97-AF65-F5344CB8AC3E}">
        <p14:creationId xmlns:p14="http://schemas.microsoft.com/office/powerpoint/2010/main" val="38483281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435" y="1920388"/>
            <a:ext cx="9393407" cy="3384965"/>
          </a:xfrm>
        </p:spPr>
        <p:txBody>
          <a:bodyPr>
            <a:noAutofit/>
          </a:bodyPr>
          <a:lstStyle/>
          <a:p>
            <a:pPr lvl="1" algn="just"/>
            <a:r>
              <a:rPr lang="en-US" sz="2800" dirty="0">
                <a:solidFill>
                  <a:srgbClr val="002060"/>
                </a:solidFill>
              </a:rPr>
              <a:t>In many business cases, you would assume the project manager should write the project charter right? Actually, it’s best if the project sponsor writes the project charter. </a:t>
            </a:r>
          </a:p>
          <a:p>
            <a:pPr lvl="1" algn="just"/>
            <a:endParaRPr lang="en-US" sz="2800" dirty="0">
              <a:solidFill>
                <a:srgbClr val="002060"/>
              </a:solidFill>
            </a:endParaRPr>
          </a:p>
          <a:p>
            <a:pPr lvl="1" algn="just"/>
            <a:r>
              <a:rPr lang="en-US" sz="2800" dirty="0">
                <a:solidFill>
                  <a:srgbClr val="002060"/>
                </a:solidFill>
              </a:rPr>
              <a:t>A project sponsor is the individual who requested the project and who signed it off. In other words, the project initiator. Project sponsors are generally in senior management and may even be the CEO.</a:t>
            </a:r>
          </a:p>
        </p:txBody>
      </p:sp>
      <p:pic>
        <p:nvPicPr>
          <p:cNvPr id="1026" name="Picture 2" descr="Project Planning and Development Process - Public Health Notes">
            <a:extLst>
              <a:ext uri="{FF2B5EF4-FFF2-40B4-BE49-F238E27FC236}">
                <a16:creationId xmlns:a16="http://schemas.microsoft.com/office/drawing/2014/main" id="{86571416-7A56-A446-A7AB-CB9B8E3B0E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84904" y="2789209"/>
            <a:ext cx="2044076" cy="18796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4A232159-A37C-7525-E3D8-84929286F1C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0436" y="5745619"/>
            <a:ext cx="1222425" cy="1096206"/>
          </a:xfrm>
          <a:prstGeom prst="rect">
            <a:avLst/>
          </a:prstGeom>
        </p:spPr>
      </p:pic>
      <p:pic>
        <p:nvPicPr>
          <p:cNvPr id="7" name="Picture 6">
            <a:extLst>
              <a:ext uri="{FF2B5EF4-FFF2-40B4-BE49-F238E27FC236}">
                <a16:creationId xmlns:a16="http://schemas.microsoft.com/office/drawing/2014/main" id="{C436CCA0-163A-B8E3-8597-EA46A1455669}"/>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4A92DC9C-8FAB-F24E-3D87-2899EBC65165}"/>
              </a:ext>
            </a:extLst>
          </p:cNvPr>
          <p:cNvPicPr>
            <a:picLocks noChangeAspect="1"/>
          </p:cNvPicPr>
          <p:nvPr/>
        </p:nvPicPr>
        <p:blipFill>
          <a:blip r:embed="rId6"/>
          <a:stretch>
            <a:fillRect/>
          </a:stretch>
        </p:blipFill>
        <p:spPr>
          <a:xfrm>
            <a:off x="0" y="16175"/>
            <a:ext cx="9533101" cy="1610200"/>
          </a:xfrm>
          <a:prstGeom prst="rect">
            <a:avLst/>
          </a:prstGeom>
        </p:spPr>
      </p:pic>
      <p:sp>
        <p:nvSpPr>
          <p:cNvPr id="10" name="TextBox 9">
            <a:extLst>
              <a:ext uri="{FF2B5EF4-FFF2-40B4-BE49-F238E27FC236}">
                <a16:creationId xmlns:a16="http://schemas.microsoft.com/office/drawing/2014/main" id="{E44C2577-FB6E-7B76-98A2-68C34AE351FC}"/>
              </a:ext>
            </a:extLst>
          </p:cNvPr>
          <p:cNvSpPr txBox="1"/>
          <p:nvPr/>
        </p:nvSpPr>
        <p:spPr>
          <a:xfrm>
            <a:off x="2279374" y="601335"/>
            <a:ext cx="6255026" cy="584775"/>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rPr>
              <a:t>Who writes the project charter?</a:t>
            </a:r>
          </a:p>
        </p:txBody>
      </p:sp>
    </p:spTree>
    <p:extLst>
      <p:ext uri="{BB962C8B-B14F-4D97-AF65-F5344CB8AC3E}">
        <p14:creationId xmlns:p14="http://schemas.microsoft.com/office/powerpoint/2010/main" val="17051516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838200" y="2748989"/>
            <a:ext cx="10515600" cy="3427973"/>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24A9E1"/>
                </a:solidFill>
                <a:effectLst/>
                <a:uLnTx/>
                <a:uFillTx/>
                <a:latin typeface="Calibri" panose="020F0502020204030204"/>
                <a:ea typeface="+mn-ea"/>
                <a:cs typeface="+mn-cs"/>
              </a:rPr>
              <a:t>Conception/Initiation Phase</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176D91"/>
                </a:solidFill>
                <a:effectLst/>
                <a:uLnTx/>
                <a:uFillTx/>
                <a:latin typeface="Calibri" panose="020F0502020204030204"/>
                <a:ea typeface="+mn-ea"/>
                <a:cs typeface="+mn-cs"/>
              </a:rPr>
              <a:t>Research conducted, leadership chosen, goals and requirements established.</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24A9E1"/>
                </a:solidFill>
                <a:effectLst/>
                <a:uLnTx/>
                <a:uFillTx/>
                <a:latin typeface="Calibri" panose="020F0502020204030204"/>
                <a:ea typeface="+mn-ea"/>
                <a:cs typeface="+mn-cs"/>
              </a:rPr>
              <a:t>Planning Phase</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176D91"/>
                </a:solidFill>
                <a:effectLst/>
                <a:uLnTx/>
                <a:uFillTx/>
                <a:latin typeface="Calibri" panose="020F0502020204030204"/>
                <a:ea typeface="+mn-ea"/>
                <a:cs typeface="+mn-cs"/>
              </a:rPr>
              <a:t>Detailed plans drafted and documented.</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24A9E1"/>
                </a:solidFill>
                <a:effectLst/>
                <a:uLnTx/>
                <a:uFillTx/>
                <a:latin typeface="Calibri" panose="020F0502020204030204"/>
                <a:ea typeface="+mn-ea"/>
                <a:cs typeface="+mn-cs"/>
              </a:rPr>
              <a:t>Execution Phase</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176D91"/>
                </a:solidFill>
                <a:effectLst/>
                <a:uLnTx/>
                <a:uFillTx/>
                <a:latin typeface="Calibri" panose="020F0502020204030204"/>
                <a:ea typeface="+mn-ea"/>
                <a:cs typeface="+mn-cs"/>
              </a:rPr>
              <a:t>Plans are implemented, intended result of project takes shape.</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24A9E1"/>
                </a:solidFill>
                <a:effectLst/>
                <a:uLnTx/>
                <a:uFillTx/>
                <a:latin typeface="Calibri" panose="020F0502020204030204"/>
                <a:ea typeface="+mn-ea"/>
                <a:cs typeface="+mn-cs"/>
              </a:rPr>
              <a:t>Closing Phase</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176D91"/>
                </a:solidFill>
                <a:effectLst/>
                <a:uLnTx/>
                <a:uFillTx/>
                <a:latin typeface="Calibri" panose="020F0502020204030204"/>
                <a:ea typeface="+mn-ea"/>
                <a:cs typeface="+mn-cs"/>
              </a:rPr>
              <a:t>Results handed off, lessons learned collected.</a:t>
            </a:r>
          </a:p>
        </p:txBody>
      </p:sp>
      <p:pic>
        <p:nvPicPr>
          <p:cNvPr id="5" name="Content Placeholder 4"/>
          <p:cNvPicPr>
            <a:picLocks noGrp="1" noChangeAspect="1"/>
          </p:cNvPicPr>
          <p:nvPr>
            <p:ph idx="1"/>
          </p:nvPr>
        </p:nvPicPr>
        <p:blipFill>
          <a:blip r:embed="rId3" cstate="print">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1458455" y="1730375"/>
            <a:ext cx="8561845" cy="788427"/>
          </a:xfrm>
        </p:spPr>
      </p:pic>
      <p:sp>
        <p:nvSpPr>
          <p:cNvPr id="4" name="TextBox 3"/>
          <p:cNvSpPr txBox="1"/>
          <p:nvPr/>
        </p:nvSpPr>
        <p:spPr>
          <a:xfrm>
            <a:off x="3841376" y="6041499"/>
            <a:ext cx="8350624" cy="600164"/>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rPr>
              <a:t>Diagram: Malachowsky, Samuel. Project Team Leadership and Communication. </a:t>
            </a:r>
            <a:r>
              <a:rPr kumimoji="0" lang="en-US" sz="1100" b="0" i="0" u="none" strike="noStrike" kern="1200" cap="none" spc="0" normalizeH="0" baseline="0" noProof="0" dirty="0" err="1">
                <a:ln>
                  <a:noFill/>
                </a:ln>
                <a:solidFill>
                  <a:prstClr val="black"/>
                </a:solidFill>
                <a:effectLst/>
                <a:uLnTx/>
                <a:uFillTx/>
                <a:latin typeface="Calibri" panose="020F0502020204030204"/>
                <a:ea typeface="+mn-ea"/>
                <a:cs typeface="+mn-cs"/>
              </a:rPr>
              <a:t>Lintwood</a:t>
            </a:r>
            <a:r>
              <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rPr>
              <a:t> Press. 2018. p. 27.</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rPr>
              <a:t>Project Management Institute. A Guide to the Project Management Body of Knowledge – Fifth Edition. Project Management Institute Inc. p. 42. 2013.</a:t>
            </a:r>
          </a:p>
        </p:txBody>
      </p:sp>
      <p:pic>
        <p:nvPicPr>
          <p:cNvPr id="3" name="Picture 2">
            <a:extLst>
              <a:ext uri="{FF2B5EF4-FFF2-40B4-BE49-F238E27FC236}">
                <a16:creationId xmlns:a16="http://schemas.microsoft.com/office/drawing/2014/main" id="{AF27E327-04E8-9D97-16F3-608141D0D11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654" y="6096160"/>
            <a:ext cx="872260" cy="782197"/>
          </a:xfrm>
          <a:prstGeom prst="rect">
            <a:avLst/>
          </a:prstGeom>
        </p:spPr>
      </p:pic>
      <p:pic>
        <p:nvPicPr>
          <p:cNvPr id="9" name="Picture 8">
            <a:extLst>
              <a:ext uri="{FF2B5EF4-FFF2-40B4-BE49-F238E27FC236}">
                <a16:creationId xmlns:a16="http://schemas.microsoft.com/office/drawing/2014/main" id="{59D84091-B513-F041-B561-C74A03FB7422}"/>
              </a:ext>
            </a:extLst>
          </p:cNvPr>
          <p:cNvPicPr>
            <a:picLocks noChangeAspect="1"/>
          </p:cNvPicPr>
          <p:nvPr/>
        </p:nvPicPr>
        <p:blipFill>
          <a:blip r:embed="rId6"/>
          <a:stretch>
            <a:fillRect/>
          </a:stretch>
        </p:blipFill>
        <p:spPr>
          <a:xfrm>
            <a:off x="4004544" y="6593046"/>
            <a:ext cx="7931961" cy="164081"/>
          </a:xfrm>
          <a:prstGeom prst="rect">
            <a:avLst/>
          </a:prstGeom>
        </p:spPr>
      </p:pic>
      <p:pic>
        <p:nvPicPr>
          <p:cNvPr id="10" name="Picture 9">
            <a:extLst>
              <a:ext uri="{FF2B5EF4-FFF2-40B4-BE49-F238E27FC236}">
                <a16:creationId xmlns:a16="http://schemas.microsoft.com/office/drawing/2014/main" id="{1182E388-CAAB-CAA2-0494-FD854D78F241}"/>
              </a:ext>
            </a:extLst>
          </p:cNvPr>
          <p:cNvPicPr>
            <a:picLocks noChangeAspect="1"/>
          </p:cNvPicPr>
          <p:nvPr/>
        </p:nvPicPr>
        <p:blipFill>
          <a:blip r:embed="rId7"/>
          <a:stretch>
            <a:fillRect/>
          </a:stretch>
        </p:blipFill>
        <p:spPr>
          <a:xfrm>
            <a:off x="0" y="16175"/>
            <a:ext cx="9533101" cy="1610200"/>
          </a:xfrm>
          <a:prstGeom prst="rect">
            <a:avLst/>
          </a:prstGeom>
        </p:spPr>
      </p:pic>
      <p:sp>
        <p:nvSpPr>
          <p:cNvPr id="12" name="TextBox 11">
            <a:extLst>
              <a:ext uri="{FF2B5EF4-FFF2-40B4-BE49-F238E27FC236}">
                <a16:creationId xmlns:a16="http://schemas.microsoft.com/office/drawing/2014/main" id="{AE94D62D-AFD2-F4ED-4460-54937AB6AC2F}"/>
              </a:ext>
            </a:extLst>
          </p:cNvPr>
          <p:cNvSpPr txBox="1"/>
          <p:nvPr/>
        </p:nvSpPr>
        <p:spPr>
          <a:xfrm>
            <a:off x="2566134" y="498109"/>
            <a:ext cx="6155634" cy="646331"/>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Calibri" panose="020F0502020204030204"/>
                <a:ea typeface="+mn-ea"/>
                <a:cs typeface="+mn-cs"/>
              </a:rPr>
              <a:t>Project Phases:</a:t>
            </a:r>
          </a:p>
        </p:txBody>
      </p:sp>
    </p:spTree>
    <p:extLst>
      <p:ext uri="{BB962C8B-B14F-4D97-AF65-F5344CB8AC3E}">
        <p14:creationId xmlns:p14="http://schemas.microsoft.com/office/powerpoint/2010/main" val="11390510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Rectangle 3">
            <a:extLst>
              <a:ext uri="{FF2B5EF4-FFF2-40B4-BE49-F238E27FC236}">
                <a16:creationId xmlns:a16="http://schemas.microsoft.com/office/drawing/2014/main" id="{1EBFC6A2-66C2-5E40-96EB-FFBE327632C9}"/>
              </a:ext>
            </a:extLst>
          </p:cNvPr>
          <p:cNvSpPr>
            <a:spLocks noGrp="1" noChangeArrowheads="1"/>
          </p:cNvSpPr>
          <p:nvPr>
            <p:ph idx="1"/>
          </p:nvPr>
        </p:nvSpPr>
        <p:spPr>
          <a:xfrm>
            <a:off x="201167" y="1781711"/>
            <a:ext cx="9121738" cy="3843837"/>
          </a:xfrm>
        </p:spPr>
        <p:txBody>
          <a:bodyPr>
            <a:normAutofit fontScale="85000" lnSpcReduction="10000"/>
          </a:bodyPr>
          <a:lstStyle/>
          <a:p>
            <a:pPr algn="just">
              <a:spcBef>
                <a:spcPct val="100000"/>
              </a:spcBef>
            </a:pPr>
            <a:r>
              <a:rPr lang="en-US" dirty="0">
                <a:solidFill>
                  <a:srgbClr val="176D91"/>
                </a:solidFill>
              </a:rPr>
              <a:t>Determine the </a:t>
            </a:r>
            <a:r>
              <a:rPr lang="en-US" b="1" dirty="0">
                <a:solidFill>
                  <a:srgbClr val="176D91"/>
                </a:solidFill>
                <a:highlight>
                  <a:srgbClr val="C0C0C0"/>
                </a:highlight>
              </a:rPr>
              <a:t>nature and scope of the project</a:t>
            </a:r>
            <a:r>
              <a:rPr lang="en-US" dirty="0">
                <a:solidFill>
                  <a:srgbClr val="176D91"/>
                </a:solidFill>
              </a:rPr>
              <a:t>. If this stage is not performed well, it is unlikely that the project will be successful in meeting the business’ needs. </a:t>
            </a:r>
          </a:p>
          <a:p>
            <a:pPr algn="just">
              <a:spcBef>
                <a:spcPct val="100000"/>
              </a:spcBef>
            </a:pPr>
            <a:r>
              <a:rPr lang="en-US" b="1" dirty="0">
                <a:solidFill>
                  <a:srgbClr val="176D91"/>
                </a:solidFill>
              </a:rPr>
              <a:t>The key project controls </a:t>
            </a:r>
            <a:r>
              <a:rPr lang="en-US" dirty="0">
                <a:solidFill>
                  <a:srgbClr val="176D91"/>
                </a:solidFill>
              </a:rPr>
              <a:t>needed here are an </a:t>
            </a:r>
            <a:r>
              <a:rPr lang="en-US" b="1" dirty="0">
                <a:solidFill>
                  <a:srgbClr val="176D91"/>
                </a:solidFill>
              </a:rPr>
              <a:t>understanding of the business environment</a:t>
            </a:r>
            <a:r>
              <a:rPr lang="en-US" dirty="0">
                <a:solidFill>
                  <a:srgbClr val="176D91"/>
                </a:solidFill>
              </a:rPr>
              <a:t> and making sure that all necessary controls are incorporated into the project. Any deficiencies should be reported and a recommendation should be made to fix them.</a:t>
            </a:r>
          </a:p>
          <a:p>
            <a:pPr algn="just" eaLnBrk="1" hangingPunct="1">
              <a:spcBef>
                <a:spcPct val="100000"/>
              </a:spcBef>
            </a:pPr>
            <a:r>
              <a:rPr lang="en-US" altLang="en-SA" dirty="0">
                <a:solidFill>
                  <a:srgbClr val="176D91"/>
                </a:solidFill>
              </a:rPr>
              <a:t>Every organization has its own variations of </a:t>
            </a:r>
            <a:r>
              <a:rPr lang="en-US" altLang="en-SA" b="1" dirty="0">
                <a:solidFill>
                  <a:srgbClr val="176D91"/>
                </a:solidFill>
                <a:highlight>
                  <a:srgbClr val="C0C0C0"/>
                </a:highlight>
              </a:rPr>
              <a:t>what documents are required to initiate a project</a:t>
            </a:r>
            <a:r>
              <a:rPr lang="en-US" altLang="en-SA" dirty="0">
                <a:solidFill>
                  <a:srgbClr val="176D91"/>
                </a:solidFill>
              </a:rPr>
              <a:t>. It’s important to identify the project need, stakeholders, and main goals.</a:t>
            </a:r>
          </a:p>
          <a:p>
            <a:pPr algn="just" eaLnBrk="1" hangingPunct="1"/>
            <a:endParaRPr lang="en-US" altLang="en-SA" dirty="0">
              <a:solidFill>
                <a:srgbClr val="176D91"/>
              </a:solidFill>
            </a:endParaRPr>
          </a:p>
        </p:txBody>
      </p:sp>
      <p:pic>
        <p:nvPicPr>
          <p:cNvPr id="11266" name="Picture 2" descr="Project Initiation">
            <a:extLst>
              <a:ext uri="{FF2B5EF4-FFF2-40B4-BE49-F238E27FC236}">
                <a16:creationId xmlns:a16="http://schemas.microsoft.com/office/drawing/2014/main" id="{BE1E6748-7882-B04B-BDD0-D6C8DCADAE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80104" y="1491193"/>
            <a:ext cx="2156402" cy="2286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CBC0720B-96F2-FF2B-E3F2-9C19D23022B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1166" y="5713981"/>
            <a:ext cx="1222425" cy="1096206"/>
          </a:xfrm>
          <a:prstGeom prst="rect">
            <a:avLst/>
          </a:prstGeom>
        </p:spPr>
      </p:pic>
      <p:pic>
        <p:nvPicPr>
          <p:cNvPr id="3" name="Picture 2">
            <a:extLst>
              <a:ext uri="{FF2B5EF4-FFF2-40B4-BE49-F238E27FC236}">
                <a16:creationId xmlns:a16="http://schemas.microsoft.com/office/drawing/2014/main" id="{DFA868F9-98B3-0CC9-6074-1B95DFB6683D}"/>
              </a:ext>
            </a:extLst>
          </p:cNvPr>
          <p:cNvPicPr>
            <a:picLocks noChangeAspect="1"/>
          </p:cNvPicPr>
          <p:nvPr/>
        </p:nvPicPr>
        <p:blipFill>
          <a:blip r:embed="rId4"/>
          <a:stretch>
            <a:fillRect/>
          </a:stretch>
        </p:blipFill>
        <p:spPr>
          <a:xfrm>
            <a:off x="1990214" y="6154246"/>
            <a:ext cx="9902229" cy="204838"/>
          </a:xfrm>
          <a:prstGeom prst="rect">
            <a:avLst/>
          </a:prstGeom>
        </p:spPr>
      </p:pic>
      <p:pic>
        <p:nvPicPr>
          <p:cNvPr id="4" name="Picture 3">
            <a:extLst>
              <a:ext uri="{FF2B5EF4-FFF2-40B4-BE49-F238E27FC236}">
                <a16:creationId xmlns:a16="http://schemas.microsoft.com/office/drawing/2014/main" id="{4F1998C7-9C93-488B-1838-F917F077A61F}"/>
              </a:ext>
            </a:extLst>
          </p:cNvPr>
          <p:cNvPicPr>
            <a:picLocks noChangeAspect="1"/>
          </p:cNvPicPr>
          <p:nvPr/>
        </p:nvPicPr>
        <p:blipFill>
          <a:blip r:embed="rId5"/>
          <a:stretch>
            <a:fillRect/>
          </a:stretch>
        </p:blipFill>
        <p:spPr>
          <a:xfrm>
            <a:off x="0" y="0"/>
            <a:ext cx="9533101" cy="1610200"/>
          </a:xfrm>
          <a:prstGeom prst="rect">
            <a:avLst/>
          </a:prstGeom>
        </p:spPr>
      </p:pic>
      <p:sp>
        <p:nvSpPr>
          <p:cNvPr id="8" name="TextBox 7">
            <a:extLst>
              <a:ext uri="{FF2B5EF4-FFF2-40B4-BE49-F238E27FC236}">
                <a16:creationId xmlns:a16="http://schemas.microsoft.com/office/drawing/2014/main" id="{B04ACA33-E0F7-E5C1-C6DC-C7FF5939D8AF}"/>
              </a:ext>
            </a:extLst>
          </p:cNvPr>
          <p:cNvSpPr txBox="1"/>
          <p:nvPr/>
        </p:nvSpPr>
        <p:spPr>
          <a:xfrm>
            <a:off x="2792895" y="620434"/>
            <a:ext cx="6142382" cy="58477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en-SA" sz="3200" b="1" i="0" u="none" strike="noStrike" kern="1200" cap="none" spc="0" normalizeH="0" baseline="0" noProof="0" dirty="0">
                <a:ln>
                  <a:noFill/>
                </a:ln>
                <a:solidFill>
                  <a:prstClr val="white"/>
                </a:solidFill>
                <a:effectLst/>
                <a:uLnTx/>
                <a:uFillTx/>
                <a:latin typeface="Calibri" panose="020F0502020204030204"/>
                <a:ea typeface="+mn-ea"/>
                <a:cs typeface="+mn-cs"/>
              </a:rPr>
              <a:t>1-Project Initiation :</a:t>
            </a:r>
            <a:endParaRPr kumimoji="0" lang="en-US" sz="3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81594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9" name="Rectangle 3">
            <a:extLst>
              <a:ext uri="{FF2B5EF4-FFF2-40B4-BE49-F238E27FC236}">
                <a16:creationId xmlns:a16="http://schemas.microsoft.com/office/drawing/2014/main" id="{FDD30BF8-2D20-C649-8B24-91AE621EAEFF}"/>
              </a:ext>
            </a:extLst>
          </p:cNvPr>
          <p:cNvSpPr>
            <a:spLocks noGrp="1" noChangeArrowheads="1"/>
          </p:cNvSpPr>
          <p:nvPr>
            <p:ph idx="1"/>
          </p:nvPr>
        </p:nvSpPr>
        <p:spPr>
          <a:xfrm>
            <a:off x="722375" y="1630017"/>
            <a:ext cx="9475173" cy="4468954"/>
          </a:xfrm>
        </p:spPr>
        <p:txBody>
          <a:bodyPr>
            <a:noAutofit/>
          </a:bodyPr>
          <a:lstStyle/>
          <a:p>
            <a:pPr eaLnBrk="1" hangingPunct="1">
              <a:lnSpc>
                <a:spcPct val="80000"/>
              </a:lnSpc>
            </a:pPr>
            <a:r>
              <a:rPr lang="en-US" altLang="en-SA" dirty="0"/>
              <a:t>The main purpose of project planning is to </a:t>
            </a:r>
            <a:r>
              <a:rPr lang="en-US" altLang="en-SA" b="1" dirty="0"/>
              <a:t>guide execution</a:t>
            </a:r>
            <a:r>
              <a:rPr lang="en-US" altLang="en-SA" dirty="0"/>
              <a:t>.</a:t>
            </a:r>
            <a:endParaRPr lang="ar-SA" altLang="en-SA" dirty="0"/>
          </a:p>
          <a:p>
            <a:pPr>
              <a:lnSpc>
                <a:spcPct val="80000"/>
              </a:lnSpc>
            </a:pPr>
            <a:r>
              <a:rPr lang="en-US" dirty="0"/>
              <a:t>To </a:t>
            </a:r>
            <a:r>
              <a:rPr lang="en-US" dirty="0">
                <a:highlight>
                  <a:srgbClr val="F5FAA4"/>
                </a:highlight>
              </a:rPr>
              <a:t>plan</a:t>
            </a:r>
            <a:r>
              <a:rPr lang="en-US" dirty="0"/>
              <a:t> </a:t>
            </a:r>
            <a:r>
              <a:rPr lang="en-US" b="1" dirty="0">
                <a:solidFill>
                  <a:srgbClr val="00B0F0"/>
                </a:solidFill>
              </a:rPr>
              <a:t>time, cost and resources </a:t>
            </a:r>
            <a:r>
              <a:rPr lang="en-US" dirty="0"/>
              <a:t>adequately to estimate the work needed and to </a:t>
            </a:r>
            <a:r>
              <a:rPr lang="en-US" b="1" dirty="0">
                <a:solidFill>
                  <a:srgbClr val="00B0F0"/>
                </a:solidFill>
              </a:rPr>
              <a:t>effectively manage risk </a:t>
            </a:r>
            <a:r>
              <a:rPr lang="en-US" dirty="0"/>
              <a:t>during project execution. As with the Initiation process group, a failure to adequately plan greatly reduces the project's chances of successfully accomplishing its goals.</a:t>
            </a:r>
          </a:p>
          <a:p>
            <a:pPr eaLnBrk="1" hangingPunct="1">
              <a:lnSpc>
                <a:spcPct val="80000"/>
              </a:lnSpc>
            </a:pPr>
            <a:endParaRPr lang="en-US" altLang="en-SA" sz="1400" b="1" dirty="0"/>
          </a:p>
          <a:p>
            <a:pPr eaLnBrk="1" hangingPunct="1">
              <a:lnSpc>
                <a:spcPct val="80000"/>
              </a:lnSpc>
            </a:pPr>
            <a:r>
              <a:rPr lang="en-US" altLang="en-SA" dirty="0"/>
              <a:t>Every knowledge area includes </a:t>
            </a:r>
            <a:r>
              <a:rPr lang="en-US" altLang="en-SA" b="1" dirty="0">
                <a:solidFill>
                  <a:srgbClr val="92D050"/>
                </a:solidFill>
              </a:rPr>
              <a:t>planning information</a:t>
            </a:r>
            <a:r>
              <a:rPr lang="en-US" altLang="en-SA" dirty="0"/>
              <a:t>.</a:t>
            </a:r>
          </a:p>
          <a:p>
            <a:pPr eaLnBrk="1" hangingPunct="1">
              <a:lnSpc>
                <a:spcPct val="80000"/>
              </a:lnSpc>
            </a:pPr>
            <a:endParaRPr lang="en-US" altLang="en-SA" sz="1600" dirty="0"/>
          </a:p>
          <a:p>
            <a:pPr eaLnBrk="1" hangingPunct="1">
              <a:lnSpc>
                <a:spcPct val="80000"/>
              </a:lnSpc>
            </a:pPr>
            <a:r>
              <a:rPr lang="en-US" altLang="en-SA" dirty="0"/>
              <a:t>Key outputs included in the project include:</a:t>
            </a:r>
          </a:p>
          <a:p>
            <a:pPr lvl="1" eaLnBrk="1" hangingPunct="1">
              <a:lnSpc>
                <a:spcPct val="80000"/>
              </a:lnSpc>
            </a:pPr>
            <a:r>
              <a:rPr lang="en-US" altLang="en-SA" sz="1600" b="1" dirty="0">
                <a:solidFill>
                  <a:srgbClr val="FF9652"/>
                </a:solidFill>
              </a:rPr>
              <a:t>A team contract.</a:t>
            </a:r>
          </a:p>
          <a:p>
            <a:pPr lvl="1" eaLnBrk="1" hangingPunct="1">
              <a:lnSpc>
                <a:spcPct val="80000"/>
              </a:lnSpc>
            </a:pPr>
            <a:r>
              <a:rPr lang="en-US" altLang="en-SA" sz="1600" b="1" dirty="0">
                <a:solidFill>
                  <a:srgbClr val="FF9652"/>
                </a:solidFill>
              </a:rPr>
              <a:t>A scope statement.</a:t>
            </a:r>
          </a:p>
          <a:p>
            <a:pPr lvl="1" eaLnBrk="1" hangingPunct="1">
              <a:lnSpc>
                <a:spcPct val="80000"/>
              </a:lnSpc>
            </a:pPr>
            <a:r>
              <a:rPr lang="en-US" altLang="en-SA" sz="1600" b="1" dirty="0">
                <a:solidFill>
                  <a:srgbClr val="FF9652"/>
                </a:solidFill>
              </a:rPr>
              <a:t>A work breakdown structure (WBS).</a:t>
            </a:r>
          </a:p>
          <a:p>
            <a:pPr lvl="1" eaLnBrk="1" hangingPunct="1">
              <a:lnSpc>
                <a:spcPct val="80000"/>
              </a:lnSpc>
            </a:pPr>
            <a:r>
              <a:rPr lang="en-US" altLang="en-SA" sz="1600" b="1" dirty="0">
                <a:solidFill>
                  <a:srgbClr val="FF9652"/>
                </a:solidFill>
              </a:rPr>
              <a:t>A project schedule, in the form of a Gantt chart with all dependencies and resources entered.</a:t>
            </a:r>
          </a:p>
          <a:p>
            <a:pPr lvl="1" eaLnBrk="1" hangingPunct="1">
              <a:lnSpc>
                <a:spcPct val="80000"/>
              </a:lnSpc>
            </a:pPr>
            <a:r>
              <a:rPr lang="en-US" altLang="en-SA" sz="1600" b="1" dirty="0">
                <a:solidFill>
                  <a:srgbClr val="FF9652"/>
                </a:solidFill>
              </a:rPr>
              <a:t>A list of risks (part of a risk register).</a:t>
            </a:r>
            <a:endParaRPr lang="en-US" altLang="en-SA" sz="2000" b="1" dirty="0">
              <a:solidFill>
                <a:srgbClr val="FF9652"/>
              </a:solidFill>
            </a:endParaRPr>
          </a:p>
        </p:txBody>
      </p:sp>
      <p:pic>
        <p:nvPicPr>
          <p:cNvPr id="12290" name="Picture 2" descr="The 18 Best Project Planning Tools of 2021 - nTask">
            <a:extLst>
              <a:ext uri="{FF2B5EF4-FFF2-40B4-BE49-F238E27FC236}">
                <a16:creationId xmlns:a16="http://schemas.microsoft.com/office/drawing/2014/main" id="{F788A705-3E92-0B42-8314-A81D2AA26BB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096" r="11646"/>
          <a:stretch/>
        </p:blipFill>
        <p:spPr bwMode="auto">
          <a:xfrm>
            <a:off x="9170504" y="3140033"/>
            <a:ext cx="2299121" cy="18796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CBE671F5-2074-EA8C-C080-ADCA448060A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1166" y="6154245"/>
            <a:ext cx="731467" cy="655941"/>
          </a:xfrm>
          <a:prstGeom prst="rect">
            <a:avLst/>
          </a:prstGeom>
        </p:spPr>
      </p:pic>
      <p:pic>
        <p:nvPicPr>
          <p:cNvPr id="3" name="Picture 2">
            <a:extLst>
              <a:ext uri="{FF2B5EF4-FFF2-40B4-BE49-F238E27FC236}">
                <a16:creationId xmlns:a16="http://schemas.microsoft.com/office/drawing/2014/main" id="{2B0F7ECC-D2B9-F446-EE10-1BDFF891052C}"/>
              </a:ext>
            </a:extLst>
          </p:cNvPr>
          <p:cNvPicPr>
            <a:picLocks noChangeAspect="1"/>
          </p:cNvPicPr>
          <p:nvPr/>
        </p:nvPicPr>
        <p:blipFill>
          <a:blip r:embed="rId4"/>
          <a:stretch>
            <a:fillRect/>
          </a:stretch>
        </p:blipFill>
        <p:spPr>
          <a:xfrm>
            <a:off x="1910701" y="6755580"/>
            <a:ext cx="9902229" cy="102419"/>
          </a:xfrm>
          <a:prstGeom prst="rect">
            <a:avLst/>
          </a:prstGeom>
        </p:spPr>
      </p:pic>
      <p:pic>
        <p:nvPicPr>
          <p:cNvPr id="4" name="Picture 3">
            <a:extLst>
              <a:ext uri="{FF2B5EF4-FFF2-40B4-BE49-F238E27FC236}">
                <a16:creationId xmlns:a16="http://schemas.microsoft.com/office/drawing/2014/main" id="{468A0B24-D7B1-54D2-0E55-DDA08DBDB7F9}"/>
              </a:ext>
            </a:extLst>
          </p:cNvPr>
          <p:cNvPicPr>
            <a:picLocks noChangeAspect="1"/>
          </p:cNvPicPr>
          <p:nvPr/>
        </p:nvPicPr>
        <p:blipFill>
          <a:blip r:embed="rId5"/>
          <a:stretch>
            <a:fillRect/>
          </a:stretch>
        </p:blipFill>
        <p:spPr>
          <a:xfrm>
            <a:off x="0" y="-42789"/>
            <a:ext cx="9533101" cy="1610200"/>
          </a:xfrm>
          <a:prstGeom prst="rect">
            <a:avLst/>
          </a:prstGeom>
        </p:spPr>
      </p:pic>
      <p:sp>
        <p:nvSpPr>
          <p:cNvPr id="5" name="TextBox 4">
            <a:extLst>
              <a:ext uri="{FF2B5EF4-FFF2-40B4-BE49-F238E27FC236}">
                <a16:creationId xmlns:a16="http://schemas.microsoft.com/office/drawing/2014/main" id="{DA1A21ED-7745-7921-3670-9583224F39B5}"/>
              </a:ext>
            </a:extLst>
          </p:cNvPr>
          <p:cNvSpPr txBox="1"/>
          <p:nvPr/>
        </p:nvSpPr>
        <p:spPr>
          <a:xfrm>
            <a:off x="2792895" y="366013"/>
            <a:ext cx="6142382" cy="58477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en-SA" sz="3200" b="1" i="0" u="none" strike="noStrike" kern="1200" cap="none" spc="0" normalizeH="0" baseline="0" noProof="0" dirty="0">
                <a:ln>
                  <a:noFill/>
                </a:ln>
                <a:solidFill>
                  <a:prstClr val="white"/>
                </a:solidFill>
                <a:effectLst/>
                <a:uLnTx/>
                <a:uFillTx/>
                <a:latin typeface="Calibri" panose="020F0502020204030204"/>
                <a:ea typeface="+mn-ea"/>
                <a:cs typeface="+mn-cs"/>
              </a:rPr>
              <a:t>2- Project Planning</a:t>
            </a:r>
            <a:endParaRPr kumimoji="0" lang="en-US" sz="3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57750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6B1960D-0475-3E61-7D49-A5C7EFCE580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927" y="5810981"/>
            <a:ext cx="1222425" cy="1096206"/>
          </a:xfrm>
          <a:prstGeom prst="rect">
            <a:avLst/>
          </a:prstGeom>
        </p:spPr>
      </p:pic>
      <p:pic>
        <p:nvPicPr>
          <p:cNvPr id="6" name="Picture 5">
            <a:extLst>
              <a:ext uri="{FF2B5EF4-FFF2-40B4-BE49-F238E27FC236}">
                <a16:creationId xmlns:a16="http://schemas.microsoft.com/office/drawing/2014/main" id="{668888C7-E960-A783-7179-0863C158EF1D}"/>
              </a:ext>
            </a:extLst>
          </p:cNvPr>
          <p:cNvPicPr>
            <a:picLocks noChangeAspect="1"/>
          </p:cNvPicPr>
          <p:nvPr/>
        </p:nvPicPr>
        <p:blipFill>
          <a:blip r:embed="rId3"/>
          <a:stretch>
            <a:fillRect/>
          </a:stretch>
        </p:blipFill>
        <p:spPr>
          <a:xfrm>
            <a:off x="1990214" y="6154246"/>
            <a:ext cx="9902229" cy="204838"/>
          </a:xfrm>
          <a:prstGeom prst="rect">
            <a:avLst/>
          </a:prstGeom>
        </p:spPr>
      </p:pic>
      <p:sp>
        <p:nvSpPr>
          <p:cNvPr id="8" name="Rectangle 3">
            <a:extLst>
              <a:ext uri="{FF2B5EF4-FFF2-40B4-BE49-F238E27FC236}">
                <a16:creationId xmlns:a16="http://schemas.microsoft.com/office/drawing/2014/main" id="{02FFCD30-50E0-AD41-298B-0A555D319AFE}"/>
              </a:ext>
            </a:extLst>
          </p:cNvPr>
          <p:cNvSpPr>
            <a:spLocks noGrp="1" noChangeArrowheads="1"/>
          </p:cNvSpPr>
          <p:nvPr>
            <p:ph idx="1"/>
          </p:nvPr>
        </p:nvSpPr>
        <p:spPr>
          <a:xfrm>
            <a:off x="126225" y="1686710"/>
            <a:ext cx="9280650" cy="4348237"/>
          </a:xfrm>
          <a:ln>
            <a:solidFill>
              <a:schemeClr val="accent1"/>
            </a:solidFill>
          </a:ln>
        </p:spPr>
        <p:txBody>
          <a:bodyPr>
            <a:noAutofit/>
          </a:bodyPr>
          <a:lstStyle/>
          <a:p>
            <a:pPr algn="just" eaLnBrk="1" hangingPunct="1">
              <a:lnSpc>
                <a:spcPct val="90000"/>
              </a:lnSpc>
            </a:pPr>
            <a:r>
              <a:rPr lang="en-US" altLang="en-SA" dirty="0">
                <a:solidFill>
                  <a:srgbClr val="002060"/>
                </a:solidFill>
              </a:rPr>
              <a:t>Project execution usually </a:t>
            </a:r>
            <a:r>
              <a:rPr lang="en-US" altLang="en-SA" dirty="0">
                <a:solidFill>
                  <a:srgbClr val="002060"/>
                </a:solidFill>
                <a:highlight>
                  <a:srgbClr val="F5FAA4"/>
                </a:highlight>
              </a:rPr>
              <a:t>takes the most time and resources. </a:t>
            </a:r>
          </a:p>
          <a:p>
            <a:pPr algn="just">
              <a:lnSpc>
                <a:spcPct val="90000"/>
              </a:lnSpc>
            </a:pPr>
            <a:r>
              <a:rPr lang="en-US" sz="1800" b="1" dirty="0">
                <a:solidFill>
                  <a:srgbClr val="002060"/>
                </a:solidFill>
                <a:highlight>
                  <a:srgbClr val="C0C0C0"/>
                </a:highlight>
              </a:rPr>
              <a:t>Executing consists of the processes used to complete the work defined in the project management plan to accomplish the project's requirements.</a:t>
            </a:r>
          </a:p>
          <a:p>
            <a:pPr algn="just">
              <a:lnSpc>
                <a:spcPct val="90000"/>
              </a:lnSpc>
            </a:pPr>
            <a:r>
              <a:rPr lang="en-US" sz="1800" b="1" dirty="0">
                <a:solidFill>
                  <a:srgbClr val="002060"/>
                </a:solidFill>
                <a:highlight>
                  <a:srgbClr val="C0C0C0"/>
                </a:highlight>
              </a:rPr>
              <a:t> Execution process involves coordinating people and resources, as well as integrating and performing the activities of the project in accordance with the project management plan. </a:t>
            </a:r>
          </a:p>
          <a:p>
            <a:pPr algn="just">
              <a:lnSpc>
                <a:spcPct val="90000"/>
              </a:lnSpc>
            </a:pPr>
            <a:r>
              <a:rPr lang="en-US" sz="1800" b="1" dirty="0">
                <a:solidFill>
                  <a:srgbClr val="002060"/>
                </a:solidFill>
                <a:highlight>
                  <a:srgbClr val="C0C0C0"/>
                </a:highlight>
              </a:rPr>
              <a:t>The deliverables are produced as outputs from the processes performed as defined in the project management plan.</a:t>
            </a:r>
            <a:endParaRPr lang="en-US" sz="1800" dirty="0">
              <a:solidFill>
                <a:srgbClr val="002060"/>
              </a:solidFill>
              <a:highlight>
                <a:srgbClr val="C0C0C0"/>
              </a:highlight>
            </a:endParaRPr>
          </a:p>
          <a:p>
            <a:pPr algn="just" eaLnBrk="1" hangingPunct="1">
              <a:lnSpc>
                <a:spcPct val="90000"/>
              </a:lnSpc>
            </a:pPr>
            <a:endParaRPr lang="en-US" altLang="en-SA" sz="1050" dirty="0">
              <a:solidFill>
                <a:srgbClr val="002060"/>
              </a:solidFill>
              <a:highlight>
                <a:srgbClr val="C0C0C0"/>
              </a:highlight>
            </a:endParaRPr>
          </a:p>
          <a:p>
            <a:pPr algn="just" eaLnBrk="1" hangingPunct="1">
              <a:lnSpc>
                <a:spcPct val="90000"/>
              </a:lnSpc>
            </a:pPr>
            <a:r>
              <a:rPr lang="en-US" altLang="en-SA" sz="1600" dirty="0">
                <a:solidFill>
                  <a:srgbClr val="002060"/>
                </a:solidFill>
              </a:rPr>
              <a:t>Project managers must use </a:t>
            </a:r>
            <a:r>
              <a:rPr lang="en-US" altLang="en-SA" sz="1600" b="1" dirty="0">
                <a:solidFill>
                  <a:srgbClr val="002060"/>
                </a:solidFill>
              </a:rPr>
              <a:t>their leadership skills </a:t>
            </a:r>
            <a:r>
              <a:rPr lang="en-US" altLang="en-SA" sz="1600" dirty="0">
                <a:solidFill>
                  <a:srgbClr val="002060"/>
                </a:solidFill>
              </a:rPr>
              <a:t>to handle the many challenges that occur during project execution.</a:t>
            </a:r>
          </a:p>
          <a:p>
            <a:pPr algn="just" eaLnBrk="1" hangingPunct="1">
              <a:lnSpc>
                <a:spcPct val="90000"/>
              </a:lnSpc>
            </a:pPr>
            <a:endParaRPr lang="en-US" altLang="en-SA" sz="1600" dirty="0">
              <a:solidFill>
                <a:srgbClr val="002060"/>
              </a:solidFill>
            </a:endParaRPr>
          </a:p>
          <a:p>
            <a:pPr algn="just" eaLnBrk="1" hangingPunct="1">
              <a:lnSpc>
                <a:spcPct val="90000"/>
              </a:lnSpc>
            </a:pPr>
            <a:r>
              <a:rPr lang="en-US" altLang="en-SA" sz="1600" dirty="0">
                <a:solidFill>
                  <a:srgbClr val="002060"/>
                </a:solidFill>
              </a:rPr>
              <a:t>the executing processes and outputs. Many project sponsors and customers focus on </a:t>
            </a:r>
            <a:r>
              <a:rPr lang="en-US" altLang="en-SA" sz="1600" b="1" dirty="0">
                <a:solidFill>
                  <a:srgbClr val="002060"/>
                </a:solidFill>
                <a:highlight>
                  <a:srgbClr val="C0C0C0"/>
                </a:highlight>
              </a:rPr>
              <a:t>deliverables</a:t>
            </a:r>
            <a:r>
              <a:rPr lang="en-US" altLang="en-SA" sz="1600" dirty="0">
                <a:solidFill>
                  <a:srgbClr val="002060"/>
                </a:solidFill>
              </a:rPr>
              <a:t> related to providing the products, services, or results desired from the project.</a:t>
            </a:r>
          </a:p>
        </p:txBody>
      </p:sp>
      <p:pic>
        <p:nvPicPr>
          <p:cNvPr id="9" name="Picture 2" descr="Project Execution">
            <a:extLst>
              <a:ext uri="{FF2B5EF4-FFF2-40B4-BE49-F238E27FC236}">
                <a16:creationId xmlns:a16="http://schemas.microsoft.com/office/drawing/2014/main" id="{98E30D41-B832-4C87-0A8E-4B1B7DE6D2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01809" y="1748854"/>
            <a:ext cx="2434697" cy="2540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75B6680A-FF6B-FE8E-C14E-F16BAF5B06C7}"/>
              </a:ext>
            </a:extLst>
          </p:cNvPr>
          <p:cNvPicPr>
            <a:picLocks noChangeAspect="1"/>
          </p:cNvPicPr>
          <p:nvPr/>
        </p:nvPicPr>
        <p:blipFill>
          <a:blip r:embed="rId5"/>
          <a:stretch>
            <a:fillRect/>
          </a:stretch>
        </p:blipFill>
        <p:spPr>
          <a:xfrm>
            <a:off x="0" y="-42789"/>
            <a:ext cx="9533101" cy="1610200"/>
          </a:xfrm>
          <a:prstGeom prst="rect">
            <a:avLst/>
          </a:prstGeom>
        </p:spPr>
      </p:pic>
      <p:sp>
        <p:nvSpPr>
          <p:cNvPr id="11" name="TextBox 10">
            <a:extLst>
              <a:ext uri="{FF2B5EF4-FFF2-40B4-BE49-F238E27FC236}">
                <a16:creationId xmlns:a16="http://schemas.microsoft.com/office/drawing/2014/main" id="{C28F38FF-E7D2-64BC-B2B5-6C03CD709D49}"/>
              </a:ext>
            </a:extLst>
          </p:cNvPr>
          <p:cNvSpPr txBox="1"/>
          <p:nvPr/>
        </p:nvSpPr>
        <p:spPr>
          <a:xfrm>
            <a:off x="2792895" y="366013"/>
            <a:ext cx="6142382" cy="58477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en-SA" sz="3200" b="1" i="0" u="none" strike="noStrike" kern="1200" cap="none" spc="0" normalizeH="0" baseline="0" noProof="0" dirty="0">
                <a:ln>
                  <a:noFill/>
                </a:ln>
                <a:solidFill>
                  <a:prstClr val="white"/>
                </a:solidFill>
                <a:effectLst/>
                <a:uLnTx/>
                <a:uFillTx/>
                <a:latin typeface="Calibri" panose="020F0502020204030204"/>
                <a:ea typeface="+mn-ea"/>
                <a:cs typeface="+mn-cs"/>
              </a:rPr>
              <a:t>3- Project Executing</a:t>
            </a:r>
            <a:endParaRPr kumimoji="0" lang="en-US" sz="3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39237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9" name="Rectangle 3">
            <a:extLst>
              <a:ext uri="{FF2B5EF4-FFF2-40B4-BE49-F238E27FC236}">
                <a16:creationId xmlns:a16="http://schemas.microsoft.com/office/drawing/2014/main" id="{9EEC5169-F2F2-794A-8117-B31F40931EFA}"/>
              </a:ext>
            </a:extLst>
          </p:cNvPr>
          <p:cNvSpPr>
            <a:spLocks noGrp="1" noChangeArrowheads="1"/>
          </p:cNvSpPr>
          <p:nvPr>
            <p:ph idx="1"/>
          </p:nvPr>
        </p:nvSpPr>
        <p:spPr>
          <a:xfrm>
            <a:off x="199557" y="1610200"/>
            <a:ext cx="11209041" cy="5172297"/>
          </a:xfrm>
        </p:spPr>
        <p:txBody>
          <a:bodyPr>
            <a:normAutofit/>
          </a:bodyPr>
          <a:lstStyle/>
          <a:p>
            <a:pPr algn="just" eaLnBrk="1" hangingPunct="1">
              <a:spcBef>
                <a:spcPct val="100000"/>
              </a:spcBef>
            </a:pPr>
            <a:r>
              <a:rPr lang="en-US" altLang="en-SA" sz="2400" dirty="0">
                <a:solidFill>
                  <a:srgbClr val="002060"/>
                </a:solidFill>
              </a:rPr>
              <a:t>Involves </a:t>
            </a:r>
            <a:r>
              <a:rPr lang="en-US" altLang="en-SA" sz="2400" b="1" dirty="0">
                <a:solidFill>
                  <a:srgbClr val="002060"/>
                </a:solidFill>
              </a:rPr>
              <a:t>measuring progress </a:t>
            </a:r>
            <a:r>
              <a:rPr lang="en-US" altLang="en-SA" sz="2400" dirty="0">
                <a:solidFill>
                  <a:srgbClr val="002060"/>
                </a:solidFill>
              </a:rPr>
              <a:t>toward project objectives, monitoring deviation from the plan, and taking corrective action to match progress with the plan.</a:t>
            </a:r>
          </a:p>
          <a:p>
            <a:pPr algn="just">
              <a:spcBef>
                <a:spcPct val="100000"/>
              </a:spcBef>
            </a:pPr>
            <a:r>
              <a:rPr lang="en-US" sz="2400" dirty="0">
                <a:solidFill>
                  <a:srgbClr val="002060"/>
                </a:solidFill>
              </a:rPr>
              <a:t>Monitoring and controlling consists of </a:t>
            </a:r>
            <a:r>
              <a:rPr lang="en-US" sz="2400" b="1" dirty="0">
                <a:solidFill>
                  <a:srgbClr val="002060"/>
                </a:solidFill>
              </a:rPr>
              <a:t>those processes performed to observe project execution so that potential problems can be identified in a timely manner and corrective action can be taken, when necessary, to control the execution of the project</a:t>
            </a:r>
            <a:r>
              <a:rPr lang="en-US" sz="2400" dirty="0">
                <a:solidFill>
                  <a:srgbClr val="002060"/>
                </a:solidFill>
              </a:rPr>
              <a:t>. </a:t>
            </a:r>
          </a:p>
          <a:p>
            <a:pPr algn="just">
              <a:spcBef>
                <a:spcPct val="100000"/>
              </a:spcBef>
            </a:pPr>
            <a:r>
              <a:rPr lang="en-US" sz="2400" dirty="0">
                <a:solidFill>
                  <a:srgbClr val="002060"/>
                </a:solidFill>
              </a:rPr>
              <a:t>The key benefit is that project performance which observed and measured regularly to identify variances from the project management plan.</a:t>
            </a:r>
            <a:endParaRPr lang="en-US" altLang="en-SA" sz="2400" dirty="0">
              <a:solidFill>
                <a:srgbClr val="002060"/>
              </a:solidFill>
            </a:endParaRPr>
          </a:p>
          <a:p>
            <a:pPr algn="just" eaLnBrk="1" hangingPunct="1">
              <a:spcBef>
                <a:spcPct val="100000"/>
              </a:spcBef>
            </a:pPr>
            <a:r>
              <a:rPr lang="en-US" altLang="en-SA" sz="2400" b="1" dirty="0">
                <a:solidFill>
                  <a:srgbClr val="002060"/>
                </a:solidFill>
              </a:rPr>
              <a:t>Affects all other process groups and occurs during all phases of the project life cycle.</a:t>
            </a:r>
          </a:p>
          <a:p>
            <a:pPr algn="just" eaLnBrk="1" hangingPunct="1">
              <a:spcBef>
                <a:spcPct val="100000"/>
              </a:spcBef>
            </a:pPr>
            <a:r>
              <a:rPr lang="en-US" altLang="en-SA" sz="2400" i="1" dirty="0">
                <a:solidFill>
                  <a:srgbClr val="002060"/>
                </a:solidFill>
              </a:rPr>
              <a:t>Outputs include performance reports, requested changes, and updates to various plans</a:t>
            </a:r>
            <a:endParaRPr lang="en-US" altLang="en-SA" sz="2400" b="1" dirty="0">
              <a:solidFill>
                <a:srgbClr val="002060"/>
              </a:solidFill>
            </a:endParaRPr>
          </a:p>
          <a:p>
            <a:pPr algn="just" eaLnBrk="1" hangingPunct="1">
              <a:spcBef>
                <a:spcPct val="100000"/>
              </a:spcBef>
            </a:pPr>
            <a:endParaRPr lang="en-US" altLang="en-SA" sz="2400" b="1" dirty="0">
              <a:solidFill>
                <a:srgbClr val="002060"/>
              </a:solidFill>
            </a:endParaRPr>
          </a:p>
          <a:p>
            <a:pPr algn="just" eaLnBrk="1" hangingPunct="1">
              <a:spcBef>
                <a:spcPct val="100000"/>
              </a:spcBef>
            </a:pPr>
            <a:endParaRPr lang="en-US" altLang="en-SA" sz="2400" b="1" dirty="0">
              <a:solidFill>
                <a:srgbClr val="002060"/>
              </a:solidFill>
            </a:endParaRPr>
          </a:p>
        </p:txBody>
      </p:sp>
      <p:pic>
        <p:nvPicPr>
          <p:cNvPr id="14338" name="Picture 2" descr="Merchant Monitoring Solution — Verisk Financial | G2">
            <a:extLst>
              <a:ext uri="{FF2B5EF4-FFF2-40B4-BE49-F238E27FC236}">
                <a16:creationId xmlns:a16="http://schemas.microsoft.com/office/drawing/2014/main" id="{A345EBB0-0786-4842-B64C-A5ADF4DA8C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00091" y="777239"/>
            <a:ext cx="992351" cy="126889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58F43579-9141-7264-D7DD-46A65E4977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9557" y="6046945"/>
            <a:ext cx="959291" cy="860241"/>
          </a:xfrm>
          <a:prstGeom prst="rect">
            <a:avLst/>
          </a:prstGeom>
        </p:spPr>
      </p:pic>
      <p:pic>
        <p:nvPicPr>
          <p:cNvPr id="3" name="Picture 2">
            <a:extLst>
              <a:ext uri="{FF2B5EF4-FFF2-40B4-BE49-F238E27FC236}">
                <a16:creationId xmlns:a16="http://schemas.microsoft.com/office/drawing/2014/main" id="{08AEAE69-C69C-8F19-6E79-7EED6F04B2CA}"/>
              </a:ext>
            </a:extLst>
          </p:cNvPr>
          <p:cNvPicPr>
            <a:picLocks noChangeAspect="1"/>
          </p:cNvPicPr>
          <p:nvPr/>
        </p:nvPicPr>
        <p:blipFill>
          <a:blip r:embed="rId4"/>
          <a:stretch>
            <a:fillRect/>
          </a:stretch>
        </p:blipFill>
        <p:spPr>
          <a:xfrm>
            <a:off x="1990213" y="6419289"/>
            <a:ext cx="9902229" cy="204838"/>
          </a:xfrm>
          <a:prstGeom prst="rect">
            <a:avLst/>
          </a:prstGeom>
        </p:spPr>
      </p:pic>
      <p:pic>
        <p:nvPicPr>
          <p:cNvPr id="4" name="Picture 3">
            <a:extLst>
              <a:ext uri="{FF2B5EF4-FFF2-40B4-BE49-F238E27FC236}">
                <a16:creationId xmlns:a16="http://schemas.microsoft.com/office/drawing/2014/main" id="{255702AF-4009-FE96-E1CB-1B7352EAD0DF}"/>
              </a:ext>
            </a:extLst>
          </p:cNvPr>
          <p:cNvPicPr>
            <a:picLocks noChangeAspect="1"/>
          </p:cNvPicPr>
          <p:nvPr/>
        </p:nvPicPr>
        <p:blipFill>
          <a:blip r:embed="rId5"/>
          <a:stretch>
            <a:fillRect/>
          </a:stretch>
        </p:blipFill>
        <p:spPr>
          <a:xfrm>
            <a:off x="0" y="0"/>
            <a:ext cx="9533101" cy="1610200"/>
          </a:xfrm>
          <a:prstGeom prst="rect">
            <a:avLst/>
          </a:prstGeom>
        </p:spPr>
      </p:pic>
      <p:sp>
        <p:nvSpPr>
          <p:cNvPr id="5" name="TextBox 4">
            <a:extLst>
              <a:ext uri="{FF2B5EF4-FFF2-40B4-BE49-F238E27FC236}">
                <a16:creationId xmlns:a16="http://schemas.microsoft.com/office/drawing/2014/main" id="{7D751BD4-317E-9CFF-8B56-565281499819}"/>
              </a:ext>
            </a:extLst>
          </p:cNvPr>
          <p:cNvSpPr txBox="1"/>
          <p:nvPr/>
        </p:nvSpPr>
        <p:spPr>
          <a:xfrm>
            <a:off x="2390255" y="609741"/>
            <a:ext cx="7568829" cy="58477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rPr>
              <a:t>4- Project Monitoring and Controlling</a:t>
            </a:r>
            <a:endParaRPr kumimoji="0" lang="en-US" sz="3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81684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3" name="Rectangle 3">
            <a:extLst>
              <a:ext uri="{FF2B5EF4-FFF2-40B4-BE49-F238E27FC236}">
                <a16:creationId xmlns:a16="http://schemas.microsoft.com/office/drawing/2014/main" id="{0D5BEB66-F15E-F349-A02D-295733ED56AC}"/>
              </a:ext>
            </a:extLst>
          </p:cNvPr>
          <p:cNvSpPr>
            <a:spLocks noGrp="1" noChangeArrowheads="1"/>
          </p:cNvSpPr>
          <p:nvPr>
            <p:ph idx="1"/>
          </p:nvPr>
        </p:nvSpPr>
        <p:spPr>
          <a:xfrm>
            <a:off x="1" y="1610199"/>
            <a:ext cx="10038596" cy="4533076"/>
          </a:xfrm>
        </p:spPr>
        <p:txBody>
          <a:bodyPr>
            <a:normAutofit fontScale="92500" lnSpcReduction="20000"/>
          </a:bodyPr>
          <a:lstStyle/>
          <a:p>
            <a:pPr algn="just" eaLnBrk="1" hangingPunct="1">
              <a:lnSpc>
                <a:spcPct val="90000"/>
              </a:lnSpc>
            </a:pPr>
            <a:endParaRPr lang="en-US" altLang="en-SA" dirty="0">
              <a:solidFill>
                <a:srgbClr val="002060"/>
              </a:solidFill>
            </a:endParaRPr>
          </a:p>
          <a:p>
            <a:pPr algn="just">
              <a:lnSpc>
                <a:spcPct val="90000"/>
              </a:lnSpc>
            </a:pPr>
            <a:r>
              <a:rPr lang="en-US" dirty="0">
                <a:solidFill>
                  <a:srgbClr val="002060"/>
                </a:solidFill>
              </a:rPr>
              <a:t>Closing includes </a:t>
            </a:r>
            <a:r>
              <a:rPr lang="en-US" b="1" dirty="0">
                <a:solidFill>
                  <a:srgbClr val="002060"/>
                </a:solidFill>
              </a:rPr>
              <a:t>the formal acceptance of the project and the ending</a:t>
            </a:r>
            <a:r>
              <a:rPr lang="en-US" dirty="0">
                <a:solidFill>
                  <a:srgbClr val="002060"/>
                </a:solidFill>
              </a:rPr>
              <a:t>. And also it include the administrative activities like archiving of the files and documenting lessons learned.</a:t>
            </a:r>
            <a:endParaRPr lang="en-US" altLang="en-SA" dirty="0">
              <a:solidFill>
                <a:srgbClr val="002060"/>
              </a:solidFill>
            </a:endParaRPr>
          </a:p>
          <a:p>
            <a:pPr algn="just" eaLnBrk="1" hangingPunct="1">
              <a:lnSpc>
                <a:spcPct val="90000"/>
              </a:lnSpc>
            </a:pPr>
            <a:r>
              <a:rPr lang="en-US" altLang="en-SA" dirty="0">
                <a:solidFill>
                  <a:srgbClr val="002060"/>
                </a:solidFill>
              </a:rPr>
              <a:t>Involves </a:t>
            </a:r>
            <a:r>
              <a:rPr lang="en-US" altLang="en-SA" b="1" dirty="0">
                <a:solidFill>
                  <a:srgbClr val="002060"/>
                </a:solidFill>
              </a:rPr>
              <a:t>gaining stakeholder and customer acceptance of the final products and services</a:t>
            </a:r>
            <a:r>
              <a:rPr lang="en-US" altLang="en-SA" dirty="0">
                <a:solidFill>
                  <a:srgbClr val="002060"/>
                </a:solidFill>
              </a:rPr>
              <a:t>. </a:t>
            </a:r>
          </a:p>
          <a:p>
            <a:pPr algn="just" eaLnBrk="1" hangingPunct="1">
              <a:lnSpc>
                <a:spcPct val="90000"/>
              </a:lnSpc>
            </a:pPr>
            <a:r>
              <a:rPr lang="en-US" altLang="en-SA" u="sng" dirty="0">
                <a:solidFill>
                  <a:srgbClr val="002060"/>
                </a:solidFill>
              </a:rPr>
              <a:t>Even if projects are not completed</a:t>
            </a:r>
            <a:r>
              <a:rPr lang="en-US" altLang="en-SA" dirty="0">
                <a:solidFill>
                  <a:srgbClr val="002060"/>
                </a:solidFill>
              </a:rPr>
              <a:t>, they should be formally closed in order to reflect on what can be learned to improve future projects</a:t>
            </a:r>
            <a:endParaRPr lang="en-US" altLang="en-SA" dirty="0">
              <a:solidFill>
                <a:srgbClr val="002060"/>
              </a:solidFill>
              <a:highlight>
                <a:srgbClr val="C0C0C0"/>
              </a:highlight>
            </a:endParaRPr>
          </a:p>
          <a:p>
            <a:pPr algn="just" eaLnBrk="1" hangingPunct="1">
              <a:lnSpc>
                <a:spcPct val="90000"/>
              </a:lnSpc>
            </a:pPr>
            <a:r>
              <a:rPr lang="en-US" altLang="en-SA" dirty="0">
                <a:solidFill>
                  <a:srgbClr val="002060"/>
                </a:solidFill>
              </a:rPr>
              <a:t>Outputs include project </a:t>
            </a:r>
            <a:r>
              <a:rPr lang="en-US" altLang="en-SA" b="1" dirty="0">
                <a:solidFill>
                  <a:srgbClr val="002060"/>
                </a:solidFill>
              </a:rPr>
              <a:t>archives and lessons learned</a:t>
            </a:r>
            <a:r>
              <a:rPr lang="en-US" altLang="en-SA" dirty="0">
                <a:solidFill>
                  <a:srgbClr val="002060"/>
                </a:solidFill>
              </a:rPr>
              <a:t>, which are part of organizational process assets.</a:t>
            </a:r>
          </a:p>
          <a:p>
            <a:pPr algn="just" eaLnBrk="1" hangingPunct="1">
              <a:lnSpc>
                <a:spcPct val="90000"/>
              </a:lnSpc>
            </a:pPr>
            <a:r>
              <a:rPr lang="en-US" altLang="en-SA" dirty="0">
                <a:solidFill>
                  <a:srgbClr val="002060"/>
                </a:solidFill>
              </a:rPr>
              <a:t>Most projects also include a </a:t>
            </a:r>
            <a:r>
              <a:rPr lang="en-US" altLang="en-SA" b="1" dirty="0">
                <a:solidFill>
                  <a:srgbClr val="002060"/>
                </a:solidFill>
              </a:rPr>
              <a:t>final report and presentation </a:t>
            </a:r>
            <a:r>
              <a:rPr lang="en-US" altLang="en-SA" dirty="0">
                <a:solidFill>
                  <a:srgbClr val="002060"/>
                </a:solidFill>
              </a:rPr>
              <a:t>to the sponsor or senior management.</a:t>
            </a:r>
          </a:p>
        </p:txBody>
      </p:sp>
      <p:pic>
        <p:nvPicPr>
          <p:cNvPr id="15362" name="Picture 2" descr="Project Closure">
            <a:extLst>
              <a:ext uri="{FF2B5EF4-FFF2-40B4-BE49-F238E27FC236}">
                <a16:creationId xmlns:a16="http://schemas.microsoft.com/office/drawing/2014/main" id="{BFA5E4F4-8280-A548-81FC-70717627A7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43930" y="1477941"/>
            <a:ext cx="1692576" cy="22987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E3395450-5DB6-6A26-D646-BD4A369C20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1166" y="5904675"/>
            <a:ext cx="1009773" cy="905511"/>
          </a:xfrm>
          <a:prstGeom prst="rect">
            <a:avLst/>
          </a:prstGeom>
        </p:spPr>
      </p:pic>
      <p:pic>
        <p:nvPicPr>
          <p:cNvPr id="4" name="Picture 3">
            <a:extLst>
              <a:ext uri="{FF2B5EF4-FFF2-40B4-BE49-F238E27FC236}">
                <a16:creationId xmlns:a16="http://schemas.microsoft.com/office/drawing/2014/main" id="{9D2D0836-DCDD-298F-91DC-EF5592542C89}"/>
              </a:ext>
            </a:extLst>
          </p:cNvPr>
          <p:cNvPicPr>
            <a:picLocks noChangeAspect="1"/>
          </p:cNvPicPr>
          <p:nvPr/>
        </p:nvPicPr>
        <p:blipFill>
          <a:blip r:embed="rId4"/>
          <a:stretch>
            <a:fillRect/>
          </a:stretch>
        </p:blipFill>
        <p:spPr>
          <a:xfrm>
            <a:off x="1990214" y="6154246"/>
            <a:ext cx="9902229" cy="204838"/>
          </a:xfrm>
          <a:prstGeom prst="rect">
            <a:avLst/>
          </a:prstGeom>
        </p:spPr>
      </p:pic>
      <p:pic>
        <p:nvPicPr>
          <p:cNvPr id="5" name="Picture 4">
            <a:extLst>
              <a:ext uri="{FF2B5EF4-FFF2-40B4-BE49-F238E27FC236}">
                <a16:creationId xmlns:a16="http://schemas.microsoft.com/office/drawing/2014/main" id="{EBEC8384-4BDA-CD75-A790-352EAED6C310}"/>
              </a:ext>
            </a:extLst>
          </p:cNvPr>
          <p:cNvPicPr>
            <a:picLocks noChangeAspect="1"/>
          </p:cNvPicPr>
          <p:nvPr/>
        </p:nvPicPr>
        <p:blipFill>
          <a:blip r:embed="rId5"/>
          <a:stretch>
            <a:fillRect/>
          </a:stretch>
        </p:blipFill>
        <p:spPr>
          <a:xfrm>
            <a:off x="0" y="0"/>
            <a:ext cx="9533101" cy="1610200"/>
          </a:xfrm>
          <a:prstGeom prst="rect">
            <a:avLst/>
          </a:prstGeom>
        </p:spPr>
      </p:pic>
      <p:sp>
        <p:nvSpPr>
          <p:cNvPr id="8" name="TextBox 7">
            <a:extLst>
              <a:ext uri="{FF2B5EF4-FFF2-40B4-BE49-F238E27FC236}">
                <a16:creationId xmlns:a16="http://schemas.microsoft.com/office/drawing/2014/main" id="{AE62A3F6-17E8-49B1-3BB6-5588025C8DE5}"/>
              </a:ext>
            </a:extLst>
          </p:cNvPr>
          <p:cNvSpPr txBox="1"/>
          <p:nvPr/>
        </p:nvSpPr>
        <p:spPr>
          <a:xfrm>
            <a:off x="2469768" y="512712"/>
            <a:ext cx="7568829" cy="58477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rPr>
              <a:t>4- Project Closing</a:t>
            </a:r>
            <a:endParaRPr kumimoji="0" lang="en-US" sz="3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18533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541" y="5036"/>
            <a:ext cx="9533101" cy="361784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58478" y="1414422"/>
            <a:ext cx="7148460" cy="830997"/>
          </a:xfrm>
          <a:prstGeom prst="rect">
            <a:avLst/>
          </a:prstGeom>
          <a:noFill/>
        </p:spPr>
        <p:txBody>
          <a:bodyPr wrap="square">
            <a:spAutoFit/>
          </a:bodyPr>
          <a:lstStyle/>
          <a:p>
            <a:pPr marL="285750" marR="0" lvl="0" indent="-28575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Chapter </a:t>
            </a:r>
            <a:r>
              <a:rPr lang="en-US" sz="4800" b="1" dirty="0">
                <a:solidFill>
                  <a:prstClr val="white"/>
                </a:solidFill>
                <a:latin typeface="Calibri" panose="020F0502020204030204"/>
                <a:cs typeface="Arial" panose="020B0604020202020204" pitchFamily="34" charset="0"/>
              </a:rPr>
              <a:t>3</a:t>
            </a: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 L3</a:t>
            </a:r>
            <a:endPar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70144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5283" y="1409120"/>
            <a:ext cx="8043589" cy="3294576"/>
          </a:xfrm>
        </p:spPr>
        <p:txBody>
          <a:bodyPr>
            <a:normAutofit/>
          </a:bodyPr>
          <a:lstStyle/>
          <a:p>
            <a:r>
              <a:rPr lang="en-US" sz="2400" dirty="0">
                <a:solidFill>
                  <a:srgbClr val="002060"/>
                </a:solidFill>
              </a:rPr>
              <a:t>Leader can have many titles, he can be a manager, supervisor, boss, CEO, Expert, Foreman, Monitor.</a:t>
            </a:r>
          </a:p>
          <a:p>
            <a:r>
              <a:rPr lang="en-US" sz="2400" dirty="0">
                <a:solidFill>
                  <a:srgbClr val="002060"/>
                </a:solidFill>
              </a:rPr>
              <a:t>Understand that title </a:t>
            </a:r>
            <a:r>
              <a:rPr lang="en-US" sz="2400" dirty="0">
                <a:solidFill>
                  <a:srgbClr val="002060"/>
                </a:solidFill>
                <a:highlight>
                  <a:srgbClr val="B3FF00"/>
                </a:highlight>
              </a:rPr>
              <a:t>isn't synonymous</a:t>
            </a:r>
            <a:r>
              <a:rPr lang="en-US" sz="2400" dirty="0">
                <a:solidFill>
                  <a:srgbClr val="002060"/>
                </a:solidFill>
              </a:rPr>
              <a:t> with the need or authority to engage in leadership.</a:t>
            </a:r>
          </a:p>
          <a:p>
            <a:r>
              <a:rPr lang="en-US" sz="2400" dirty="0">
                <a:solidFill>
                  <a:srgbClr val="002060"/>
                </a:solidFill>
              </a:rPr>
              <a:t>The actual title can affect perceptions.</a:t>
            </a:r>
          </a:p>
          <a:p>
            <a:endParaRPr lang="en-US" sz="2400" dirty="0">
              <a:solidFill>
                <a:srgbClr val="002060"/>
              </a:solidFill>
            </a:endParaRPr>
          </a:p>
        </p:txBody>
      </p:sp>
      <p:pic>
        <p:nvPicPr>
          <p:cNvPr id="4" name="عنصر نائب للمحتوى 6">
            <a:extLst>
              <a:ext uri="{FF2B5EF4-FFF2-40B4-BE49-F238E27FC236}">
                <a16:creationId xmlns:a16="http://schemas.microsoft.com/office/drawing/2014/main" id="{1353598A-0B45-5F47-AE50-837F0CC6F1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pic>
        <p:nvPicPr>
          <p:cNvPr id="6" name="Picture 5">
            <a:extLst>
              <a:ext uri="{FF2B5EF4-FFF2-40B4-BE49-F238E27FC236}">
                <a16:creationId xmlns:a16="http://schemas.microsoft.com/office/drawing/2014/main" id="{5292E511-6ABE-C546-9E40-C60BA6B4C161}"/>
              </a:ext>
            </a:extLst>
          </p:cNvPr>
          <p:cNvPicPr>
            <a:picLocks noChangeAspect="1"/>
          </p:cNvPicPr>
          <p:nvPr/>
        </p:nvPicPr>
        <p:blipFill>
          <a:blip r:embed="rId4"/>
          <a:stretch>
            <a:fillRect/>
          </a:stretch>
        </p:blipFill>
        <p:spPr>
          <a:xfrm>
            <a:off x="2976694" y="5360510"/>
            <a:ext cx="9215306" cy="1193430"/>
          </a:xfrm>
          <a:prstGeom prst="rect">
            <a:avLst/>
          </a:prstGeom>
          <a:ln>
            <a:solidFill>
              <a:schemeClr val="tx1"/>
            </a:solidFill>
            <a:prstDash val="sysDot"/>
          </a:ln>
        </p:spPr>
      </p:pic>
      <p:pic>
        <p:nvPicPr>
          <p:cNvPr id="2050" name="Picture 2" descr="Leader concept word art Royalty Free Vector Image">
            <a:extLst>
              <a:ext uri="{FF2B5EF4-FFF2-40B4-BE49-F238E27FC236}">
                <a16:creationId xmlns:a16="http://schemas.microsoft.com/office/drawing/2014/main" id="{1305E323-955F-6549-A690-567922CD0B82}"/>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0520" b="26885"/>
          <a:stretch/>
        </p:blipFill>
        <p:spPr bwMode="auto">
          <a:xfrm>
            <a:off x="8504894" y="1963363"/>
            <a:ext cx="3225800" cy="207222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779FEB62-20D4-13B6-9B9F-9D28FFA07E38}"/>
              </a:ext>
            </a:extLst>
          </p:cNvPr>
          <p:cNvPicPr>
            <a:picLocks noChangeAspect="1"/>
          </p:cNvPicPr>
          <p:nvPr/>
        </p:nvPicPr>
        <p:blipFill>
          <a:blip r:embed="rId6"/>
          <a:stretch>
            <a:fillRect/>
          </a:stretch>
        </p:blipFill>
        <p:spPr>
          <a:xfrm>
            <a:off x="0" y="-42040"/>
            <a:ext cx="9533101" cy="1610200"/>
          </a:xfrm>
          <a:prstGeom prst="rect">
            <a:avLst/>
          </a:prstGeom>
        </p:spPr>
      </p:pic>
      <p:sp>
        <p:nvSpPr>
          <p:cNvPr id="8" name="TextBox 7">
            <a:extLst>
              <a:ext uri="{FF2B5EF4-FFF2-40B4-BE49-F238E27FC236}">
                <a16:creationId xmlns:a16="http://schemas.microsoft.com/office/drawing/2014/main" id="{209C8237-CAA3-4ABA-995B-FE569E480C3F}"/>
              </a:ext>
            </a:extLst>
          </p:cNvPr>
          <p:cNvSpPr txBox="1"/>
          <p:nvPr/>
        </p:nvSpPr>
        <p:spPr>
          <a:xfrm>
            <a:off x="2440788" y="543490"/>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rPr>
              <a:t>1.3 The Leader’s Title</a:t>
            </a:r>
          </a:p>
        </p:txBody>
      </p:sp>
      <p:pic>
        <p:nvPicPr>
          <p:cNvPr id="10" name="Picture 9">
            <a:extLst>
              <a:ext uri="{FF2B5EF4-FFF2-40B4-BE49-F238E27FC236}">
                <a16:creationId xmlns:a16="http://schemas.microsoft.com/office/drawing/2014/main" id="{B364B6EE-64CC-25EE-965B-FE8BAE1B4B7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1" name="Picture 10">
            <a:extLst>
              <a:ext uri="{FF2B5EF4-FFF2-40B4-BE49-F238E27FC236}">
                <a16:creationId xmlns:a16="http://schemas.microsoft.com/office/drawing/2014/main" id="{4CA980BF-6028-E001-3D34-4A975ED262FB}"/>
              </a:ext>
            </a:extLst>
          </p:cNvPr>
          <p:cNvPicPr>
            <a:picLocks noChangeAspect="1"/>
          </p:cNvPicPr>
          <p:nvPr/>
        </p:nvPicPr>
        <p:blipFill>
          <a:blip r:embed="rId8"/>
          <a:stretch>
            <a:fillRect/>
          </a:stretch>
        </p:blipFill>
        <p:spPr>
          <a:xfrm>
            <a:off x="2489009" y="6502766"/>
            <a:ext cx="9902229" cy="204838"/>
          </a:xfrm>
          <a:prstGeom prst="rect">
            <a:avLst/>
          </a:prstGeom>
        </p:spPr>
      </p:pic>
    </p:spTree>
    <p:extLst>
      <p:ext uri="{BB962C8B-B14F-4D97-AF65-F5344CB8AC3E}">
        <p14:creationId xmlns:p14="http://schemas.microsoft.com/office/powerpoint/2010/main" val="11338751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2317" y="1781711"/>
            <a:ext cx="8928130" cy="3751183"/>
          </a:xfrm>
        </p:spPr>
        <p:txBody>
          <a:bodyPr>
            <a:noAutofit/>
          </a:bodyPr>
          <a:lstStyle/>
          <a:p>
            <a:r>
              <a:rPr lang="en-US" sz="2400" dirty="0">
                <a:solidFill>
                  <a:srgbClr val="002060"/>
                </a:solidFill>
              </a:rPr>
              <a:t>People as a leader </a:t>
            </a:r>
            <a:r>
              <a:rPr lang="en-US" sz="2400" b="1" dirty="0">
                <a:solidFill>
                  <a:srgbClr val="002060"/>
                </a:solidFill>
              </a:rPr>
              <a:t>adopt different styles.</a:t>
            </a:r>
            <a:endParaRPr lang="en-US" sz="2400" dirty="0">
              <a:solidFill>
                <a:srgbClr val="002060"/>
              </a:solidFill>
            </a:endParaRPr>
          </a:p>
          <a:p>
            <a:r>
              <a:rPr lang="en-US" sz="2400" dirty="0">
                <a:solidFill>
                  <a:srgbClr val="002060"/>
                </a:solidFill>
              </a:rPr>
              <a:t>Leadership style </a:t>
            </a:r>
            <a:r>
              <a:rPr lang="en-US" sz="2400" u="sng" dirty="0">
                <a:solidFill>
                  <a:srgbClr val="002060"/>
                </a:solidFill>
              </a:rPr>
              <a:t>should be chosen based on </a:t>
            </a:r>
            <a:r>
              <a:rPr lang="en-US" sz="2400" dirty="0">
                <a:solidFill>
                  <a:srgbClr val="002060"/>
                </a:solidFill>
              </a:rPr>
              <a:t>the team’s features, what they are trying to achieve.</a:t>
            </a:r>
          </a:p>
          <a:p>
            <a:r>
              <a:rPr lang="en-US" sz="2400" b="1" u="sng" dirty="0">
                <a:solidFill>
                  <a:srgbClr val="002060"/>
                </a:solidFill>
              </a:rPr>
              <a:t>Leaders have a ‘default’ style they prefer:</a:t>
            </a:r>
          </a:p>
          <a:p>
            <a:pPr lvl="1"/>
            <a:r>
              <a:rPr lang="en-US" sz="2400" dirty="0">
                <a:solidFill>
                  <a:srgbClr val="002060"/>
                </a:solidFill>
              </a:rPr>
              <a:t>This may not be appropriate for their team.</a:t>
            </a:r>
          </a:p>
          <a:p>
            <a:pPr lvl="1"/>
            <a:r>
              <a:rPr lang="en-US" sz="2400" dirty="0">
                <a:solidFill>
                  <a:srgbClr val="002060"/>
                </a:solidFill>
              </a:rPr>
              <a:t>Stress or circumstances can cause leaders to choose or revert to the wrong style.</a:t>
            </a:r>
          </a:p>
          <a:p>
            <a:r>
              <a:rPr lang="en-US" sz="2400" dirty="0">
                <a:solidFill>
                  <a:srgbClr val="002060"/>
                </a:solidFill>
              </a:rPr>
              <a:t>There are (7 main styles covered here).</a:t>
            </a:r>
          </a:p>
        </p:txBody>
      </p:sp>
      <p:pic>
        <p:nvPicPr>
          <p:cNvPr id="5" name="عنصر نائب للمحتوى 6">
            <a:extLst>
              <a:ext uri="{FF2B5EF4-FFF2-40B4-BE49-F238E27FC236}">
                <a16:creationId xmlns:a16="http://schemas.microsoft.com/office/drawing/2014/main" id="{41C2D343-1D57-6644-A44D-7DCEF8E146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pic>
        <p:nvPicPr>
          <p:cNvPr id="6146" name="Picture 2" descr="The 7 Main Leadership Styles - Explained | Angel Santiago">
            <a:extLst>
              <a:ext uri="{FF2B5EF4-FFF2-40B4-BE49-F238E27FC236}">
                <a16:creationId xmlns:a16="http://schemas.microsoft.com/office/drawing/2014/main" id="{CF934E34-F442-E44A-84EC-DB163A016B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64236" y="2024790"/>
            <a:ext cx="2435447" cy="229001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3F645210-31CD-EF10-EEC2-E21F35FBA9A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2317" y="5761794"/>
            <a:ext cx="1222425" cy="1096206"/>
          </a:xfrm>
          <a:prstGeom prst="rect">
            <a:avLst/>
          </a:prstGeom>
        </p:spPr>
      </p:pic>
      <p:pic>
        <p:nvPicPr>
          <p:cNvPr id="7" name="Picture 6">
            <a:extLst>
              <a:ext uri="{FF2B5EF4-FFF2-40B4-BE49-F238E27FC236}">
                <a16:creationId xmlns:a16="http://schemas.microsoft.com/office/drawing/2014/main" id="{F8A4AC4D-EF12-5B31-138F-2CFE0B2DEE22}"/>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7A613226-FE9F-5052-D1A6-79DF691301A6}"/>
              </a:ext>
            </a:extLst>
          </p:cNvPr>
          <p:cNvPicPr>
            <a:picLocks noChangeAspect="1"/>
          </p:cNvPicPr>
          <p:nvPr/>
        </p:nvPicPr>
        <p:blipFill>
          <a:blip r:embed="rId7"/>
          <a:stretch>
            <a:fillRect/>
          </a:stretch>
        </p:blipFill>
        <p:spPr>
          <a:xfrm>
            <a:off x="0" y="0"/>
            <a:ext cx="9533101" cy="1610200"/>
          </a:xfrm>
          <a:prstGeom prst="rect">
            <a:avLst/>
          </a:prstGeom>
        </p:spPr>
      </p:pic>
      <p:sp>
        <p:nvSpPr>
          <p:cNvPr id="9" name="TextBox 8">
            <a:extLst>
              <a:ext uri="{FF2B5EF4-FFF2-40B4-BE49-F238E27FC236}">
                <a16:creationId xmlns:a16="http://schemas.microsoft.com/office/drawing/2014/main" id="{EB32CCEE-7F5D-40B0-0718-77426E11FC14}"/>
              </a:ext>
            </a:extLst>
          </p:cNvPr>
          <p:cNvSpPr txBox="1"/>
          <p:nvPr/>
        </p:nvSpPr>
        <p:spPr>
          <a:xfrm>
            <a:off x="2797768" y="623072"/>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prstClr val="white"/>
                </a:solidFill>
                <a:effectLst/>
                <a:uLnTx/>
                <a:uFillTx/>
                <a:latin typeface="Calibri" panose="020F0502020204030204"/>
                <a:ea typeface="+mn-ea"/>
                <a:cs typeface="+mn-cs"/>
              </a:rPr>
              <a:t>Leadership Styles</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35365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0" y="1868486"/>
            <a:ext cx="8004343" cy="3882621"/>
          </a:xfrm>
        </p:spPr>
        <p:txBody>
          <a:bodyPr>
            <a:normAutofit/>
          </a:bodyPr>
          <a:lstStyle/>
          <a:p>
            <a:r>
              <a:rPr lang="en-US" sz="2400" dirty="0">
                <a:solidFill>
                  <a:srgbClr val="002060"/>
                </a:solidFill>
              </a:rPr>
              <a:t>Is one of 7 styles of </a:t>
            </a:r>
            <a:r>
              <a:rPr lang="en-US" sz="2400" dirty="0">
                <a:solidFill>
                  <a:srgbClr val="002060"/>
                </a:solidFill>
                <a:highlight>
                  <a:srgbClr val="73DDFF"/>
                </a:highlight>
              </a:rPr>
              <a:t>Emotional leadership </a:t>
            </a:r>
            <a:r>
              <a:rPr lang="en-US" sz="2400" dirty="0">
                <a:solidFill>
                  <a:srgbClr val="002060"/>
                </a:solidFill>
              </a:rPr>
              <a:t>and promotes positivity, a harmonious workplace and team-building.  </a:t>
            </a:r>
          </a:p>
          <a:p>
            <a:endParaRPr lang="en-US" sz="2400" dirty="0">
              <a:solidFill>
                <a:srgbClr val="002060"/>
              </a:solidFill>
            </a:endParaRPr>
          </a:p>
          <a:p>
            <a:r>
              <a:rPr lang="en-US" sz="2400" dirty="0">
                <a:solidFill>
                  <a:srgbClr val="002060"/>
                </a:solidFill>
              </a:rPr>
              <a:t>This leadership style focuses </a:t>
            </a:r>
            <a:r>
              <a:rPr lang="en-US" sz="2400" b="1" dirty="0">
                <a:solidFill>
                  <a:srgbClr val="002060"/>
                </a:solidFill>
              </a:rPr>
              <a:t>on conflict resolution and creating personal connections between employees and their managers to build a sense of community and trust.</a:t>
            </a:r>
          </a:p>
          <a:p>
            <a:pPr marL="0" indent="0">
              <a:buNone/>
            </a:pPr>
            <a:endParaRPr lang="en-US" sz="2400" dirty="0">
              <a:solidFill>
                <a:srgbClr val="002060"/>
              </a:solidFill>
            </a:endParaRPr>
          </a:p>
          <a:p>
            <a:endParaRPr lang="en-US" sz="1600" dirty="0">
              <a:solidFill>
                <a:srgbClr val="002060"/>
              </a:solidFill>
            </a:endParaRPr>
          </a:p>
        </p:txBody>
      </p:sp>
      <p:pic>
        <p:nvPicPr>
          <p:cNvPr id="8" name="عنصر نائب للمحتوى 6">
            <a:extLst>
              <a:ext uri="{FF2B5EF4-FFF2-40B4-BE49-F238E27FC236}">
                <a16:creationId xmlns:a16="http://schemas.microsoft.com/office/drawing/2014/main" id="{7BF96CB5-E410-DA48-94CD-405186A08C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pic>
        <p:nvPicPr>
          <p:cNvPr id="8194" name="Picture 2" descr="Breeze blog: project management &amp; collaboration tool">
            <a:extLst>
              <a:ext uri="{FF2B5EF4-FFF2-40B4-BE49-F238E27FC236}">
                <a16:creationId xmlns:a16="http://schemas.microsoft.com/office/drawing/2014/main" id="{86BBC041-7E09-BE41-9E56-5B14821166A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27888"/>
          <a:stretch/>
        </p:blipFill>
        <p:spPr bwMode="auto">
          <a:xfrm>
            <a:off x="8004344" y="2163787"/>
            <a:ext cx="2866508" cy="20574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A78E56E5-83AE-68D7-16AB-2B3FCE445D8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4175" y="5761794"/>
            <a:ext cx="1222425" cy="1096206"/>
          </a:xfrm>
          <a:prstGeom prst="rect">
            <a:avLst/>
          </a:prstGeom>
        </p:spPr>
      </p:pic>
      <p:pic>
        <p:nvPicPr>
          <p:cNvPr id="5" name="Picture 4">
            <a:extLst>
              <a:ext uri="{FF2B5EF4-FFF2-40B4-BE49-F238E27FC236}">
                <a16:creationId xmlns:a16="http://schemas.microsoft.com/office/drawing/2014/main" id="{37B102F6-7AD3-A1B2-449F-8898E0E8B1DD}"/>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EC4967EF-19C1-01D1-52FA-05F02CE8B47E}"/>
              </a:ext>
            </a:extLst>
          </p:cNvPr>
          <p:cNvPicPr>
            <a:picLocks noChangeAspect="1"/>
          </p:cNvPicPr>
          <p:nvPr/>
        </p:nvPicPr>
        <p:blipFill>
          <a:blip r:embed="rId7"/>
          <a:stretch>
            <a:fillRect/>
          </a:stretch>
        </p:blipFill>
        <p:spPr>
          <a:xfrm>
            <a:off x="0" y="7866"/>
            <a:ext cx="9533101" cy="1610200"/>
          </a:xfrm>
          <a:prstGeom prst="rect">
            <a:avLst/>
          </a:prstGeom>
        </p:spPr>
      </p:pic>
      <p:sp>
        <p:nvSpPr>
          <p:cNvPr id="7" name="TextBox 6">
            <a:extLst>
              <a:ext uri="{FF2B5EF4-FFF2-40B4-BE49-F238E27FC236}">
                <a16:creationId xmlns:a16="http://schemas.microsoft.com/office/drawing/2014/main" id="{4D30F60E-2E11-3588-F6D2-715E10708FCC}"/>
              </a:ext>
            </a:extLst>
          </p:cNvPr>
          <p:cNvSpPr txBox="1"/>
          <p:nvPr/>
        </p:nvSpPr>
        <p:spPr>
          <a:xfrm>
            <a:off x="2593188" y="695890"/>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prstClr val="white"/>
                </a:solidFill>
                <a:effectLst/>
                <a:uLnTx/>
                <a:uFillTx/>
                <a:latin typeface="Calibri" panose="020F0502020204030204"/>
                <a:ea typeface="+mn-ea"/>
                <a:cs typeface="+mn-cs"/>
              </a:rPr>
              <a:t>1- Affiliative Leadership Style</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86980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18052" y="2017342"/>
            <a:ext cx="6465519" cy="3293852"/>
          </a:xfrm>
        </p:spPr>
        <p:txBody>
          <a:bodyPr>
            <a:normAutofit lnSpcReduction="10000"/>
          </a:bodyPr>
          <a:lstStyle/>
          <a:p>
            <a:r>
              <a:rPr lang="en-US" sz="2400" dirty="0">
                <a:solidFill>
                  <a:srgbClr val="002060"/>
                </a:solidFill>
              </a:rPr>
              <a:t>Leaders like this </a:t>
            </a:r>
            <a:r>
              <a:rPr lang="en-US" sz="2400" b="1" dirty="0">
                <a:solidFill>
                  <a:srgbClr val="002060"/>
                </a:solidFill>
              </a:rPr>
              <a:t>can achieve results and productivity quickly.</a:t>
            </a:r>
          </a:p>
          <a:p>
            <a:pPr marL="0" indent="0">
              <a:buNone/>
            </a:pPr>
            <a:r>
              <a:rPr lang="en-US" sz="2400" b="1" dirty="0">
                <a:solidFill>
                  <a:srgbClr val="002060"/>
                </a:solidFill>
              </a:rPr>
              <a:t> </a:t>
            </a:r>
          </a:p>
          <a:p>
            <a:r>
              <a:rPr lang="en-US" sz="2400" dirty="0">
                <a:solidFill>
                  <a:srgbClr val="002060"/>
                </a:solidFill>
              </a:rPr>
              <a:t>Best applied to situations where there is </a:t>
            </a:r>
            <a:r>
              <a:rPr lang="en-US" sz="2400" b="1" dirty="0">
                <a:solidFill>
                  <a:srgbClr val="002060"/>
                </a:solidFill>
              </a:rPr>
              <a:t>little time for group decision-making or where the leader is the most knowledgeable member in the group.</a:t>
            </a:r>
          </a:p>
        </p:txBody>
      </p:sp>
      <p:pic>
        <p:nvPicPr>
          <p:cNvPr id="7" name="عنصر نائب للمحتوى 6">
            <a:extLst>
              <a:ext uri="{FF2B5EF4-FFF2-40B4-BE49-F238E27FC236}">
                <a16:creationId xmlns:a16="http://schemas.microsoft.com/office/drawing/2014/main" id="{A70B77EE-222E-A14F-B3FC-82019242EF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pic>
        <p:nvPicPr>
          <p:cNvPr id="11" name="Content Placeholder 6">
            <a:extLst>
              <a:ext uri="{FF2B5EF4-FFF2-40B4-BE49-F238E27FC236}">
                <a16:creationId xmlns:a16="http://schemas.microsoft.com/office/drawing/2014/main" id="{C4D55155-407F-B24D-B236-27AC845FAD6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110821" y="1785143"/>
            <a:ext cx="4490948" cy="3287713"/>
          </a:xfrm>
          <a:prstGeom prst="rect">
            <a:avLst/>
          </a:prstGeom>
        </p:spPr>
      </p:pic>
      <p:sp>
        <p:nvSpPr>
          <p:cNvPr id="8" name="TextBox 7">
            <a:extLst>
              <a:ext uri="{FF2B5EF4-FFF2-40B4-BE49-F238E27FC236}">
                <a16:creationId xmlns:a16="http://schemas.microsoft.com/office/drawing/2014/main" id="{2C9E09E8-D192-BE47-AAF7-CAF6D87C6EF2}"/>
              </a:ext>
            </a:extLst>
          </p:cNvPr>
          <p:cNvSpPr txBox="1"/>
          <p:nvPr/>
        </p:nvSpPr>
        <p:spPr>
          <a:xfrm>
            <a:off x="4377080" y="6239703"/>
            <a:ext cx="7373679" cy="600164"/>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Diagram: Malachowsky, Samuel. Project Team Leadership and Communication. </a:t>
            </a:r>
            <a:r>
              <a:rPr kumimoji="0" lang="en-US" sz="1100" b="0" i="0" u="none" strike="noStrike" kern="1200" cap="none" spc="0" normalizeH="0" baseline="0" noProof="0" dirty="0" err="1">
                <a:ln>
                  <a:noFill/>
                </a:ln>
                <a:solidFill>
                  <a:prstClr val="black"/>
                </a:solidFill>
                <a:effectLst/>
                <a:uLnTx/>
                <a:uFillTx/>
                <a:latin typeface="Century Gothic" panose="020B0502020202020204"/>
                <a:ea typeface="+mn-ea"/>
                <a:cs typeface="+mn-cs"/>
              </a:rPr>
              <a:t>Lintwood</a:t>
            </a: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 Press. 2018. p. 3.</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Goleman, Daniel. Primal Leadership: Realizing the Power of Emotional Intelligence. Boston,  Mass. :Harvard Business School Press, 2002.</a:t>
            </a:r>
          </a:p>
        </p:txBody>
      </p:sp>
      <p:pic>
        <p:nvPicPr>
          <p:cNvPr id="4" name="Picture 3">
            <a:extLst>
              <a:ext uri="{FF2B5EF4-FFF2-40B4-BE49-F238E27FC236}">
                <a16:creationId xmlns:a16="http://schemas.microsoft.com/office/drawing/2014/main" id="{D95B0C14-4F98-DFF7-4072-873D18D9F2C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20C64801-B669-2B70-9AB6-5FFE6EA469A3}"/>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9" name="Picture 8">
            <a:extLst>
              <a:ext uri="{FF2B5EF4-FFF2-40B4-BE49-F238E27FC236}">
                <a16:creationId xmlns:a16="http://schemas.microsoft.com/office/drawing/2014/main" id="{EB068134-AF4F-6E76-81BC-004AFE0F9380}"/>
              </a:ext>
            </a:extLst>
          </p:cNvPr>
          <p:cNvPicPr>
            <a:picLocks noChangeAspect="1"/>
          </p:cNvPicPr>
          <p:nvPr/>
        </p:nvPicPr>
        <p:blipFill>
          <a:blip r:embed="rId7"/>
          <a:stretch>
            <a:fillRect/>
          </a:stretch>
        </p:blipFill>
        <p:spPr>
          <a:xfrm>
            <a:off x="44815" y="18133"/>
            <a:ext cx="9533101" cy="1610200"/>
          </a:xfrm>
          <a:prstGeom prst="rect">
            <a:avLst/>
          </a:prstGeom>
        </p:spPr>
      </p:pic>
      <p:sp>
        <p:nvSpPr>
          <p:cNvPr id="10" name="TextBox 9">
            <a:extLst>
              <a:ext uri="{FF2B5EF4-FFF2-40B4-BE49-F238E27FC236}">
                <a16:creationId xmlns:a16="http://schemas.microsoft.com/office/drawing/2014/main" id="{283AA826-B7DC-7490-3F9D-634CF8B66C03}"/>
              </a:ext>
            </a:extLst>
          </p:cNvPr>
          <p:cNvSpPr txBox="1"/>
          <p:nvPr/>
        </p:nvSpPr>
        <p:spPr>
          <a:xfrm>
            <a:off x="2593188" y="695890"/>
            <a:ext cx="6268278" cy="107721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prstClr val="white"/>
                </a:solidFill>
                <a:effectLst/>
                <a:uLnTx/>
                <a:uFillTx/>
                <a:latin typeface="Calibri" panose="020F0502020204030204"/>
                <a:ea typeface="+mn-ea"/>
                <a:cs typeface="+mn-cs"/>
              </a:rPr>
              <a:t>2-Authoritarian / Commanding / Autocratic Leadership Style (Cont.)</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16573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05DE30A-6B94-8E41-AF41-92C8C0117369}"/>
              </a:ext>
            </a:extLst>
          </p:cNvPr>
          <p:cNvSpPr>
            <a:spLocks noGrp="1"/>
          </p:cNvSpPr>
          <p:nvPr>
            <p:ph sz="half" idx="1"/>
          </p:nvPr>
        </p:nvSpPr>
        <p:spPr>
          <a:xfrm>
            <a:off x="342357" y="1472609"/>
            <a:ext cx="9093191" cy="3912781"/>
          </a:xfrm>
        </p:spPr>
        <p:txBody>
          <a:bodyPr>
            <a:normAutofit fontScale="85000" lnSpcReduction="20000"/>
          </a:bodyPr>
          <a:lstStyle/>
          <a:p>
            <a:endParaRPr lang="en-US" dirty="0">
              <a:solidFill>
                <a:srgbClr val="002060"/>
              </a:solidFill>
            </a:endParaRPr>
          </a:p>
          <a:p>
            <a:pPr marL="0" indent="0">
              <a:buNone/>
            </a:pPr>
            <a:r>
              <a:rPr lang="en-US" dirty="0">
                <a:solidFill>
                  <a:srgbClr val="002060"/>
                </a:solidFill>
              </a:rPr>
              <a:t>• </a:t>
            </a:r>
            <a:r>
              <a:rPr lang="en-US" b="1" dirty="0">
                <a:solidFill>
                  <a:srgbClr val="002060"/>
                </a:solidFill>
              </a:rPr>
              <a:t>Coaching </a:t>
            </a:r>
            <a:r>
              <a:rPr lang="en-US" b="1" i="1" dirty="0">
                <a:solidFill>
                  <a:srgbClr val="002060"/>
                </a:solidFill>
              </a:rPr>
              <a:t>leadership </a:t>
            </a:r>
            <a:r>
              <a:rPr lang="en-US" i="1" dirty="0">
                <a:solidFill>
                  <a:srgbClr val="002060"/>
                </a:solidFill>
              </a:rPr>
              <a:t>involves teaching and supervising followers.</a:t>
            </a:r>
          </a:p>
          <a:p>
            <a:r>
              <a:rPr lang="en-US" b="1" i="1" dirty="0">
                <a:solidFill>
                  <a:srgbClr val="002060"/>
                </a:solidFill>
              </a:rPr>
              <a:t> A coaching leader </a:t>
            </a:r>
            <a:r>
              <a:rPr lang="en-US" i="1" dirty="0">
                <a:solidFill>
                  <a:srgbClr val="002060"/>
                </a:solidFill>
              </a:rPr>
              <a:t>is highly operational in setting where results/ performance require improvement. </a:t>
            </a:r>
            <a:endParaRPr lang="en-US" dirty="0">
              <a:solidFill>
                <a:srgbClr val="002060"/>
              </a:solidFill>
            </a:endParaRPr>
          </a:p>
          <a:p>
            <a:r>
              <a:rPr lang="en-US" dirty="0">
                <a:solidFill>
                  <a:srgbClr val="002060"/>
                </a:solidFill>
              </a:rPr>
              <a:t>Basically, in this kind of leadership, </a:t>
            </a:r>
            <a:r>
              <a:rPr lang="en-US" dirty="0">
                <a:solidFill>
                  <a:srgbClr val="002060"/>
                </a:solidFill>
                <a:highlight>
                  <a:srgbClr val="F5FAA4"/>
                </a:highlight>
              </a:rPr>
              <a:t>followers are helped to improve their skills. </a:t>
            </a:r>
          </a:p>
          <a:p>
            <a:r>
              <a:rPr lang="en-US" dirty="0">
                <a:solidFill>
                  <a:srgbClr val="002060"/>
                </a:solidFill>
              </a:rPr>
              <a:t>coaching </a:t>
            </a:r>
            <a:r>
              <a:rPr lang="en-US" i="1" dirty="0">
                <a:solidFill>
                  <a:srgbClr val="002060"/>
                </a:solidFill>
              </a:rPr>
              <a:t>leadership does the following: </a:t>
            </a:r>
            <a:r>
              <a:rPr lang="en-US" i="1" dirty="0">
                <a:solidFill>
                  <a:srgbClr val="002060"/>
                </a:solidFill>
                <a:highlight>
                  <a:srgbClr val="D0D611"/>
                </a:highlight>
              </a:rPr>
              <a:t>motivates followers, inspires followers and encourages followers.</a:t>
            </a:r>
          </a:p>
          <a:p>
            <a:r>
              <a:rPr lang="en-US" i="1" dirty="0">
                <a:solidFill>
                  <a:srgbClr val="002060"/>
                </a:solidFill>
              </a:rPr>
              <a:t> </a:t>
            </a:r>
            <a:r>
              <a:rPr lang="en-US" b="1" i="1" dirty="0">
                <a:solidFill>
                  <a:srgbClr val="002060"/>
                </a:solidFill>
              </a:rPr>
              <a:t>A coaching leader is A great mentor </a:t>
            </a:r>
            <a:r>
              <a:rPr lang="en-US" dirty="0">
                <a:solidFill>
                  <a:srgbClr val="002060"/>
                </a:solidFill>
              </a:rPr>
              <a:t>is a pioneer who also has a remarkable ability to instruct and train. </a:t>
            </a:r>
          </a:p>
          <a:p>
            <a:r>
              <a:rPr lang="en-US" dirty="0">
                <a:solidFill>
                  <a:srgbClr val="002060"/>
                </a:solidFill>
              </a:rPr>
              <a:t>They prep individuals to enhance both information and skills</a:t>
            </a:r>
            <a:r>
              <a:rPr lang="en-US" dirty="0">
                <a:solidFill>
                  <a:srgbClr val="002060"/>
                </a:solidFill>
                <a:highlight>
                  <a:srgbClr val="F5FAA4"/>
                </a:highlight>
              </a:rPr>
              <a:t>. </a:t>
            </a:r>
            <a:r>
              <a:rPr lang="en-US" b="1" dirty="0">
                <a:solidFill>
                  <a:srgbClr val="002060"/>
                </a:solidFill>
                <a:highlight>
                  <a:srgbClr val="F5FAA4"/>
                </a:highlight>
              </a:rPr>
              <a:t>(build the skills of  others).</a:t>
            </a:r>
          </a:p>
          <a:p>
            <a:endParaRPr lang="en-US" dirty="0">
              <a:solidFill>
                <a:srgbClr val="002060"/>
              </a:solidFill>
            </a:endParaRPr>
          </a:p>
          <a:p>
            <a:endParaRPr lang="en-SA" dirty="0">
              <a:solidFill>
                <a:srgbClr val="002060"/>
              </a:solidFill>
            </a:endParaRPr>
          </a:p>
        </p:txBody>
      </p:sp>
      <p:pic>
        <p:nvPicPr>
          <p:cNvPr id="4" name="عنصر نائب للمحتوى 6">
            <a:extLst>
              <a:ext uri="{FF2B5EF4-FFF2-40B4-BE49-F238E27FC236}">
                <a16:creationId xmlns:a16="http://schemas.microsoft.com/office/drawing/2014/main" id="{613C6CC5-F3F3-6244-94C9-0E73E45C51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37809" y="0"/>
            <a:ext cx="1354191" cy="1214366"/>
          </a:xfrm>
          <a:prstGeom prst="rect">
            <a:avLst/>
          </a:prstGeom>
        </p:spPr>
      </p:pic>
      <p:pic>
        <p:nvPicPr>
          <p:cNvPr id="15362" name="Picture 2" descr="Leader as Coach — Casey Executive Coaching &amp; Team Development">
            <a:extLst>
              <a:ext uri="{FF2B5EF4-FFF2-40B4-BE49-F238E27FC236}">
                <a16:creationId xmlns:a16="http://schemas.microsoft.com/office/drawing/2014/main" id="{5276697D-782D-E44E-9A62-0E9DEB3BEEA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260" r="8958"/>
          <a:stretch/>
        </p:blipFill>
        <p:spPr bwMode="auto">
          <a:xfrm>
            <a:off x="9106753" y="1851214"/>
            <a:ext cx="2742890" cy="22606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25362A5B-102C-E9E5-6F57-0381BD4705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6">
            <a:extLst>
              <a:ext uri="{FF2B5EF4-FFF2-40B4-BE49-F238E27FC236}">
                <a16:creationId xmlns:a16="http://schemas.microsoft.com/office/drawing/2014/main" id="{3D72B71B-98B1-B3FD-275D-6F6F8CE4C5DC}"/>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639127D5-051F-9303-E80B-8A906DDA479C}"/>
              </a:ext>
            </a:extLst>
          </p:cNvPr>
          <p:cNvPicPr>
            <a:picLocks noChangeAspect="1"/>
          </p:cNvPicPr>
          <p:nvPr/>
        </p:nvPicPr>
        <p:blipFill>
          <a:blip r:embed="rId6"/>
          <a:stretch>
            <a:fillRect/>
          </a:stretch>
        </p:blipFill>
        <p:spPr>
          <a:xfrm>
            <a:off x="0" y="0"/>
            <a:ext cx="9533101" cy="1610200"/>
          </a:xfrm>
          <a:prstGeom prst="rect">
            <a:avLst/>
          </a:prstGeom>
        </p:spPr>
      </p:pic>
      <p:sp>
        <p:nvSpPr>
          <p:cNvPr id="9" name="TextBox 8">
            <a:extLst>
              <a:ext uri="{FF2B5EF4-FFF2-40B4-BE49-F238E27FC236}">
                <a16:creationId xmlns:a16="http://schemas.microsoft.com/office/drawing/2014/main" id="{8D66CE95-553A-9970-EC89-0BA57E7AC0CB}"/>
              </a:ext>
            </a:extLst>
          </p:cNvPr>
          <p:cNvSpPr txBox="1"/>
          <p:nvPr/>
        </p:nvSpPr>
        <p:spPr>
          <a:xfrm>
            <a:off x="2593188" y="695890"/>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prstClr val="white"/>
                </a:solidFill>
                <a:effectLst/>
                <a:uLnTx/>
                <a:uFillTx/>
                <a:latin typeface="Calibri" panose="020F0502020204030204"/>
                <a:ea typeface="+mn-ea"/>
                <a:cs typeface="+mn-cs"/>
              </a:rPr>
              <a:t>3-Coaching Leadership Style</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36867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 y="1828800"/>
            <a:ext cx="8795986" cy="3715734"/>
          </a:xfrm>
        </p:spPr>
        <p:txBody>
          <a:bodyPr>
            <a:normAutofit fontScale="92500"/>
          </a:bodyPr>
          <a:lstStyle/>
          <a:p>
            <a:r>
              <a:rPr lang="en-US" sz="2400" i="1" dirty="0">
                <a:solidFill>
                  <a:srgbClr val="002060"/>
                </a:solidFill>
              </a:rPr>
              <a:t>In this leadership style, </a:t>
            </a:r>
            <a:r>
              <a:rPr lang="en-US" sz="2400" b="1" i="1" dirty="0">
                <a:solidFill>
                  <a:srgbClr val="002060"/>
                </a:solidFill>
              </a:rPr>
              <a:t>subordinates are involved in making decisions. </a:t>
            </a:r>
            <a:r>
              <a:rPr lang="en-US" sz="2400" dirty="0">
                <a:solidFill>
                  <a:srgbClr val="002060"/>
                </a:solidFill>
              </a:rPr>
              <a:t>Unlike autocratic.</a:t>
            </a:r>
          </a:p>
          <a:p>
            <a:r>
              <a:rPr lang="en-US" sz="2400" dirty="0">
                <a:solidFill>
                  <a:srgbClr val="002060"/>
                </a:solidFill>
              </a:rPr>
              <a:t>This leadership is </a:t>
            </a:r>
            <a:r>
              <a:rPr lang="en-US" sz="2400" dirty="0">
                <a:solidFill>
                  <a:srgbClr val="002060"/>
                </a:solidFill>
                <a:highlight>
                  <a:srgbClr val="D0D611"/>
                </a:highlight>
              </a:rPr>
              <a:t>centered on subordinates’ contributions. </a:t>
            </a:r>
          </a:p>
          <a:p>
            <a:r>
              <a:rPr lang="en-US" sz="2400" dirty="0">
                <a:solidFill>
                  <a:srgbClr val="002060"/>
                </a:solidFill>
              </a:rPr>
              <a:t>The democratic leader </a:t>
            </a:r>
            <a:r>
              <a:rPr lang="en-US" sz="2400" b="1" dirty="0">
                <a:solidFill>
                  <a:srgbClr val="002060"/>
                </a:solidFill>
              </a:rPr>
              <a:t>holds final responsibility</a:t>
            </a:r>
            <a:r>
              <a:rPr lang="en-US" sz="2400" dirty="0">
                <a:solidFill>
                  <a:srgbClr val="002060"/>
                </a:solidFill>
              </a:rPr>
              <a:t>, but he or she is known to </a:t>
            </a:r>
            <a:r>
              <a:rPr lang="en-US" sz="2400" b="1" dirty="0">
                <a:solidFill>
                  <a:srgbClr val="002060"/>
                </a:solidFill>
              </a:rPr>
              <a:t>delegate authority to other people, who determine work projects.</a:t>
            </a:r>
          </a:p>
          <a:p>
            <a:r>
              <a:rPr lang="en-US" sz="2400" dirty="0">
                <a:solidFill>
                  <a:srgbClr val="002060"/>
                </a:solidFill>
              </a:rPr>
              <a:t>His style of authority </a:t>
            </a:r>
            <a:r>
              <a:rPr lang="en-US" sz="2400" u="sng" dirty="0">
                <a:solidFill>
                  <a:srgbClr val="002060"/>
                </a:solidFill>
              </a:rPr>
              <a:t>depends on the group </a:t>
            </a:r>
            <a:r>
              <a:rPr lang="en-US" sz="2400" dirty="0">
                <a:solidFill>
                  <a:srgbClr val="002060"/>
                </a:solidFill>
              </a:rPr>
              <a:t>been counseled and their feelings being esteemed. </a:t>
            </a:r>
          </a:p>
          <a:p>
            <a:endParaRPr lang="en-US" sz="2400" dirty="0">
              <a:solidFill>
                <a:srgbClr val="002060"/>
              </a:solidFill>
            </a:endParaRPr>
          </a:p>
        </p:txBody>
      </p:sp>
      <p:pic>
        <p:nvPicPr>
          <p:cNvPr id="8" name="عنصر نائب للمحتوى 6">
            <a:extLst>
              <a:ext uri="{FF2B5EF4-FFF2-40B4-BE49-F238E27FC236}">
                <a16:creationId xmlns:a16="http://schemas.microsoft.com/office/drawing/2014/main" id="{E3606819-DD66-ED4F-B5F4-1085D5EA9A4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pic>
        <p:nvPicPr>
          <p:cNvPr id="18434" name="Picture 2" descr="What is Democratic Leadership, Really? | The Upshot Blog">
            <a:extLst>
              <a:ext uri="{FF2B5EF4-FFF2-40B4-BE49-F238E27FC236}">
                <a16:creationId xmlns:a16="http://schemas.microsoft.com/office/drawing/2014/main" id="{577276D3-4E3C-5E44-90FF-8FF284A9572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0866" r="15417"/>
          <a:stretch/>
        </p:blipFill>
        <p:spPr bwMode="auto">
          <a:xfrm>
            <a:off x="8959390" y="2140982"/>
            <a:ext cx="297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533687A4-F980-9CAE-004B-4050935D2DC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DFA37F9B-683B-9FD0-3708-19B5BADF1B63}"/>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DBB2D8A6-6DCD-5F6E-2A29-3B10F4B79452}"/>
              </a:ext>
            </a:extLst>
          </p:cNvPr>
          <p:cNvPicPr>
            <a:picLocks noChangeAspect="1"/>
          </p:cNvPicPr>
          <p:nvPr/>
        </p:nvPicPr>
        <p:blipFill>
          <a:blip r:embed="rId7"/>
          <a:stretch>
            <a:fillRect/>
          </a:stretch>
        </p:blipFill>
        <p:spPr>
          <a:xfrm>
            <a:off x="0" y="16245"/>
            <a:ext cx="9533101" cy="1610200"/>
          </a:xfrm>
          <a:prstGeom prst="rect">
            <a:avLst/>
          </a:prstGeom>
        </p:spPr>
      </p:pic>
      <p:sp>
        <p:nvSpPr>
          <p:cNvPr id="7" name="TextBox 6">
            <a:extLst>
              <a:ext uri="{FF2B5EF4-FFF2-40B4-BE49-F238E27FC236}">
                <a16:creationId xmlns:a16="http://schemas.microsoft.com/office/drawing/2014/main" id="{E85CE6E8-2BC5-DF12-07F5-A9C2CA70EE2C}"/>
              </a:ext>
            </a:extLst>
          </p:cNvPr>
          <p:cNvSpPr txBox="1"/>
          <p:nvPr/>
        </p:nvSpPr>
        <p:spPr>
          <a:xfrm>
            <a:off x="2593188" y="695890"/>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prstClr val="white"/>
                </a:solidFill>
                <a:effectLst/>
                <a:uLnTx/>
                <a:uFillTx/>
                <a:latin typeface="Calibri" panose="020F0502020204030204"/>
                <a:ea typeface="+mn-ea"/>
                <a:cs typeface="+mn-cs"/>
              </a:rPr>
              <a:t>4-Democratic Leadership Style</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39312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89731" y="1638820"/>
            <a:ext cx="7744784" cy="3575960"/>
          </a:xfrm>
        </p:spPr>
        <p:txBody>
          <a:bodyPr>
            <a:normAutofit lnSpcReduction="10000"/>
          </a:bodyPr>
          <a:lstStyle/>
          <a:p>
            <a:r>
              <a:rPr lang="en-US" sz="2400" dirty="0">
                <a:solidFill>
                  <a:srgbClr val="002060"/>
                </a:solidFill>
              </a:rPr>
              <a:t>Laissez-faire </a:t>
            </a:r>
            <a:r>
              <a:rPr lang="en-US" sz="2400" i="1" dirty="0">
                <a:solidFill>
                  <a:srgbClr val="002060"/>
                </a:solidFill>
              </a:rPr>
              <a:t>leadership gives </a:t>
            </a:r>
            <a:r>
              <a:rPr lang="en-US" sz="2400" b="1" i="1" dirty="0">
                <a:solidFill>
                  <a:srgbClr val="002060"/>
                </a:solidFill>
              </a:rPr>
              <a:t>authority to employees.  (LEAVE IT BE)</a:t>
            </a:r>
            <a:endParaRPr lang="en-US" sz="2400" b="1" dirty="0">
              <a:solidFill>
                <a:srgbClr val="002060"/>
              </a:solidFill>
            </a:endParaRPr>
          </a:p>
          <a:p>
            <a:r>
              <a:rPr lang="en-US" sz="2400" dirty="0">
                <a:solidFill>
                  <a:srgbClr val="002060"/>
                </a:solidFill>
              </a:rPr>
              <a:t>Subordinates are allowed to work as they choose, with </a:t>
            </a:r>
            <a:r>
              <a:rPr lang="en-US" sz="2400" b="1" dirty="0">
                <a:solidFill>
                  <a:srgbClr val="002060"/>
                </a:solidFill>
                <a:highlight>
                  <a:srgbClr val="C0C0C0"/>
                </a:highlight>
              </a:rPr>
              <a:t>complete freedom </a:t>
            </a:r>
            <a:r>
              <a:rPr lang="en-US" sz="2400" dirty="0">
                <a:solidFill>
                  <a:srgbClr val="002060"/>
                </a:solidFill>
              </a:rPr>
              <a:t>to make decision. with minimal or no interference. </a:t>
            </a:r>
          </a:p>
          <a:p>
            <a:r>
              <a:rPr lang="en-US" sz="2400" i="1" dirty="0">
                <a:solidFill>
                  <a:srgbClr val="002060"/>
                </a:solidFill>
              </a:rPr>
              <a:t>This kind of leadership has been always found to </a:t>
            </a:r>
            <a:r>
              <a:rPr lang="en-US" sz="2400" b="1" i="1" dirty="0">
                <a:solidFill>
                  <a:srgbClr val="002060"/>
                </a:solidFill>
              </a:rPr>
              <a:t>be the least satisfying and least effective management style</a:t>
            </a:r>
            <a:r>
              <a:rPr lang="en-US" sz="2400" b="1" dirty="0">
                <a:solidFill>
                  <a:srgbClr val="002060"/>
                </a:solidFill>
              </a:rPr>
              <a:t>. </a:t>
            </a:r>
          </a:p>
          <a:p>
            <a:pPr marL="0" indent="0">
              <a:buNone/>
            </a:pPr>
            <a:endParaRPr lang="en-US" altLang="en-US" sz="2400" dirty="0">
              <a:solidFill>
                <a:srgbClr val="002060"/>
              </a:solidFill>
              <a:ea typeface="ＭＳ Ｐゴシック" panose="020B0600070205080204" pitchFamily="34" charset="-128"/>
            </a:endParaRPr>
          </a:p>
          <a:p>
            <a:endParaRPr lang="en-US" altLang="en-US" sz="2400" dirty="0">
              <a:solidFill>
                <a:srgbClr val="002060"/>
              </a:solidFill>
              <a:ea typeface="ＭＳ Ｐゴシック" panose="020B0600070205080204" pitchFamily="34" charset="-128"/>
            </a:endParaRPr>
          </a:p>
          <a:p>
            <a:endParaRPr lang="en-US" sz="2400" dirty="0">
              <a:solidFill>
                <a:srgbClr val="002060"/>
              </a:solidFill>
            </a:endParaRPr>
          </a:p>
        </p:txBody>
      </p:sp>
      <p:pic>
        <p:nvPicPr>
          <p:cNvPr id="4" name="عنصر نائب للمحتوى 6">
            <a:extLst>
              <a:ext uri="{FF2B5EF4-FFF2-40B4-BE49-F238E27FC236}">
                <a16:creationId xmlns:a16="http://schemas.microsoft.com/office/drawing/2014/main" id="{EC0ACD8A-2BC6-9345-90C9-AFBFA857B08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pic>
        <p:nvPicPr>
          <p:cNvPr id="20482" name="Picture 2" descr="Laissez faire leadership: Benefits and pitfalls | Perkbox">
            <a:extLst>
              <a:ext uri="{FF2B5EF4-FFF2-40B4-BE49-F238E27FC236}">
                <a16:creationId xmlns:a16="http://schemas.microsoft.com/office/drawing/2014/main" id="{E41AADA2-AA22-644D-9F2C-492811881F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07753" y="2017341"/>
            <a:ext cx="3575878" cy="22782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5360FFA8-F565-F6A3-5852-423F3E49E9C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6">
            <a:extLst>
              <a:ext uri="{FF2B5EF4-FFF2-40B4-BE49-F238E27FC236}">
                <a16:creationId xmlns:a16="http://schemas.microsoft.com/office/drawing/2014/main" id="{1546F0B8-A898-6C5B-1F99-03413A0A6632}"/>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B8FEA7AD-E61A-F910-2B0F-E4E326729B19}"/>
              </a:ext>
            </a:extLst>
          </p:cNvPr>
          <p:cNvPicPr>
            <a:picLocks noChangeAspect="1"/>
          </p:cNvPicPr>
          <p:nvPr/>
        </p:nvPicPr>
        <p:blipFill>
          <a:blip r:embed="rId7"/>
          <a:stretch>
            <a:fillRect/>
          </a:stretch>
        </p:blipFill>
        <p:spPr>
          <a:xfrm>
            <a:off x="0" y="5654"/>
            <a:ext cx="9533101" cy="1610200"/>
          </a:xfrm>
          <a:prstGeom prst="rect">
            <a:avLst/>
          </a:prstGeom>
        </p:spPr>
      </p:pic>
      <p:sp>
        <p:nvSpPr>
          <p:cNvPr id="9" name="TextBox 8">
            <a:extLst>
              <a:ext uri="{FF2B5EF4-FFF2-40B4-BE49-F238E27FC236}">
                <a16:creationId xmlns:a16="http://schemas.microsoft.com/office/drawing/2014/main" id="{F7F964D8-2434-AE51-7E42-46F2C06D150B}"/>
              </a:ext>
            </a:extLst>
          </p:cNvPr>
          <p:cNvSpPr txBox="1"/>
          <p:nvPr/>
        </p:nvSpPr>
        <p:spPr>
          <a:xfrm>
            <a:off x="2593188" y="695890"/>
            <a:ext cx="6268278" cy="107721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prstClr val="white"/>
                </a:solidFill>
                <a:effectLst/>
                <a:uLnTx/>
                <a:uFillTx/>
                <a:latin typeface="Calibri" panose="020F0502020204030204"/>
                <a:ea typeface="+mn-ea"/>
                <a:cs typeface="+mn-cs"/>
              </a:rPr>
              <a:t>5-Laissez-faire Leadership Style (delegate leadership)</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24826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25287" y="2128282"/>
            <a:ext cx="6877261" cy="3331191"/>
          </a:xfrm>
        </p:spPr>
        <p:txBody>
          <a:bodyPr>
            <a:normAutofit/>
          </a:bodyPr>
          <a:lstStyle/>
          <a:p>
            <a:r>
              <a:rPr lang="en-US" sz="2400" dirty="0">
                <a:solidFill>
                  <a:srgbClr val="002060"/>
                </a:solidFill>
              </a:rPr>
              <a:t>This is ‘lead by example’ </a:t>
            </a:r>
            <a:r>
              <a:rPr lang="en-US" sz="2400" b="1" dirty="0">
                <a:solidFill>
                  <a:srgbClr val="002060"/>
                </a:solidFill>
              </a:rPr>
              <a:t>(do as I do, now).</a:t>
            </a:r>
          </a:p>
          <a:p>
            <a:r>
              <a:rPr lang="en-US" sz="2400" dirty="0">
                <a:solidFill>
                  <a:srgbClr val="002060"/>
                </a:solidFill>
              </a:rPr>
              <a:t>Leader is highly </a:t>
            </a:r>
            <a:r>
              <a:rPr lang="en-US" sz="2400" dirty="0">
                <a:solidFill>
                  <a:srgbClr val="002060"/>
                </a:solidFill>
                <a:highlight>
                  <a:srgbClr val="B3FF00"/>
                </a:highlight>
              </a:rPr>
              <a:t>focused on performance and expects the same of the team.</a:t>
            </a:r>
          </a:p>
          <a:p>
            <a:r>
              <a:rPr lang="en-US" sz="2400" dirty="0">
                <a:solidFill>
                  <a:srgbClr val="002060"/>
                </a:solidFill>
              </a:rPr>
              <a:t>Works best with </a:t>
            </a:r>
            <a:r>
              <a:rPr lang="en-US" sz="2400" b="1" dirty="0">
                <a:solidFill>
                  <a:srgbClr val="002060"/>
                </a:solidFill>
                <a:highlight>
                  <a:srgbClr val="F5FAA4"/>
                </a:highlight>
              </a:rPr>
              <a:t>teams that already perform at a high level.</a:t>
            </a:r>
          </a:p>
          <a:p>
            <a:r>
              <a:rPr lang="en-US" sz="2400" dirty="0">
                <a:solidFill>
                  <a:srgbClr val="002060"/>
                </a:solidFill>
              </a:rPr>
              <a:t>Role model, high standards.</a:t>
            </a:r>
          </a:p>
        </p:txBody>
      </p:sp>
      <p:pic>
        <p:nvPicPr>
          <p:cNvPr id="5" name="Content Placeholder 4"/>
          <p:cNvPicPr>
            <a:picLocks noGrp="1" noChangeAspect="1"/>
          </p:cNvPicPr>
          <p:nvPr>
            <p:ph sz="half" idx="2"/>
          </p:nvPr>
        </p:nvPicPr>
        <p:blipFill>
          <a:blip r:embed="rId3">
            <a:extLst>
              <a:ext uri="{28A0092B-C50C-407E-A947-70E740481C1C}">
                <a14:useLocalDpi xmlns:a14="http://schemas.microsoft.com/office/drawing/2010/main"/>
              </a:ext>
            </a:extLst>
          </a:blip>
          <a:stretch>
            <a:fillRect/>
          </a:stretch>
        </p:blipFill>
        <p:spPr>
          <a:xfrm>
            <a:off x="7333446" y="1911033"/>
            <a:ext cx="3993705" cy="2926080"/>
          </a:xfrm>
        </p:spPr>
      </p:pic>
      <p:sp>
        <p:nvSpPr>
          <p:cNvPr id="7" name="TextBox 6"/>
          <p:cNvSpPr txBox="1"/>
          <p:nvPr/>
        </p:nvSpPr>
        <p:spPr>
          <a:xfrm>
            <a:off x="4115856" y="6204486"/>
            <a:ext cx="7671391" cy="600164"/>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Diagram: Malachowsky, Samuel. Project Team Leadership and Communication. </a:t>
            </a:r>
            <a:r>
              <a:rPr kumimoji="0" lang="en-US" sz="1100" b="0" i="0" u="none" strike="noStrike" kern="1200" cap="none" spc="0" normalizeH="0" baseline="0" noProof="0" dirty="0" err="1">
                <a:ln>
                  <a:noFill/>
                </a:ln>
                <a:solidFill>
                  <a:prstClr val="black"/>
                </a:solidFill>
                <a:effectLst/>
                <a:uLnTx/>
                <a:uFillTx/>
                <a:latin typeface="Century Gothic" panose="020B0502020202020204"/>
                <a:ea typeface="+mn-ea"/>
                <a:cs typeface="+mn-cs"/>
              </a:rPr>
              <a:t>Lintwood</a:t>
            </a: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 Press. 2018. p. 4.</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Goleman, Daniel. Primal Leadership: Realizing the Power of Emotional Intelligence. Boston,  Mass. :Harvard Business School Press, 2002.</a:t>
            </a:r>
          </a:p>
        </p:txBody>
      </p:sp>
      <p:pic>
        <p:nvPicPr>
          <p:cNvPr id="6" name="عنصر نائب للمحتوى 6">
            <a:extLst>
              <a:ext uri="{FF2B5EF4-FFF2-40B4-BE49-F238E27FC236}">
                <a16:creationId xmlns:a16="http://schemas.microsoft.com/office/drawing/2014/main" id="{E924038E-C9F2-234D-A0FB-AD5C6444103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pic>
        <p:nvPicPr>
          <p:cNvPr id="4" name="Picture 3">
            <a:extLst>
              <a:ext uri="{FF2B5EF4-FFF2-40B4-BE49-F238E27FC236}">
                <a16:creationId xmlns:a16="http://schemas.microsoft.com/office/drawing/2014/main" id="{0CE3C356-B1DB-8278-AFC5-2A31EAFA12C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9" name="Picture 8">
            <a:extLst>
              <a:ext uri="{FF2B5EF4-FFF2-40B4-BE49-F238E27FC236}">
                <a16:creationId xmlns:a16="http://schemas.microsoft.com/office/drawing/2014/main" id="{F9B79819-C31A-13C3-BFE0-655F7582814B}"/>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10" name="Picture 9">
            <a:extLst>
              <a:ext uri="{FF2B5EF4-FFF2-40B4-BE49-F238E27FC236}">
                <a16:creationId xmlns:a16="http://schemas.microsoft.com/office/drawing/2014/main" id="{ED13601D-F91A-CB85-A714-E6BB34586EA5}"/>
              </a:ext>
            </a:extLst>
          </p:cNvPr>
          <p:cNvPicPr>
            <a:picLocks noChangeAspect="1"/>
          </p:cNvPicPr>
          <p:nvPr/>
        </p:nvPicPr>
        <p:blipFill>
          <a:blip r:embed="rId7"/>
          <a:stretch>
            <a:fillRect/>
          </a:stretch>
        </p:blipFill>
        <p:spPr>
          <a:xfrm>
            <a:off x="0" y="-37983"/>
            <a:ext cx="9533101" cy="1610200"/>
          </a:xfrm>
          <a:prstGeom prst="rect">
            <a:avLst/>
          </a:prstGeom>
        </p:spPr>
      </p:pic>
      <p:sp>
        <p:nvSpPr>
          <p:cNvPr id="11" name="TextBox 10">
            <a:extLst>
              <a:ext uri="{FF2B5EF4-FFF2-40B4-BE49-F238E27FC236}">
                <a16:creationId xmlns:a16="http://schemas.microsoft.com/office/drawing/2014/main" id="{A7304B41-3C46-1B25-53C7-237A90336BF1}"/>
              </a:ext>
            </a:extLst>
          </p:cNvPr>
          <p:cNvSpPr txBox="1"/>
          <p:nvPr/>
        </p:nvSpPr>
        <p:spPr>
          <a:xfrm>
            <a:off x="2593188" y="695890"/>
            <a:ext cx="6268278" cy="107721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rPr>
              <a:t>6-Pacesetting Leadership Style (Cont.)</a:t>
            </a:r>
          </a:p>
        </p:txBody>
      </p:sp>
    </p:spTree>
    <p:extLst>
      <p:ext uri="{BB962C8B-B14F-4D97-AF65-F5344CB8AC3E}">
        <p14:creationId xmlns:p14="http://schemas.microsoft.com/office/powerpoint/2010/main" val="35394231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78296" y="1809192"/>
            <a:ext cx="6615577" cy="3293852"/>
          </a:xfrm>
        </p:spPr>
        <p:txBody>
          <a:bodyPr>
            <a:normAutofit lnSpcReduction="10000"/>
          </a:bodyPr>
          <a:lstStyle/>
          <a:p>
            <a:r>
              <a:rPr lang="en-US" sz="2400" dirty="0">
                <a:solidFill>
                  <a:srgbClr val="002060"/>
                </a:solidFill>
              </a:rPr>
              <a:t>The leader focuses on setting </a:t>
            </a:r>
            <a:r>
              <a:rPr lang="en-US" sz="2400" b="1" dirty="0">
                <a:solidFill>
                  <a:srgbClr val="002060"/>
                </a:solidFill>
              </a:rPr>
              <a:t>a positive vision for the future</a:t>
            </a:r>
            <a:r>
              <a:rPr lang="ar-SA" sz="2400" b="1" dirty="0">
                <a:solidFill>
                  <a:srgbClr val="002060"/>
                </a:solidFill>
              </a:rPr>
              <a:t>.</a:t>
            </a:r>
            <a:endParaRPr lang="en-US" sz="2400" b="1" dirty="0">
              <a:solidFill>
                <a:srgbClr val="002060"/>
              </a:solidFill>
            </a:endParaRPr>
          </a:p>
          <a:p>
            <a:r>
              <a:rPr lang="en-US" sz="2400" dirty="0">
                <a:solidFill>
                  <a:srgbClr val="002060"/>
                </a:solidFill>
              </a:rPr>
              <a:t>Team members </a:t>
            </a:r>
            <a:r>
              <a:rPr lang="en-US" sz="2400" b="1" dirty="0">
                <a:solidFill>
                  <a:srgbClr val="002060"/>
                </a:solidFill>
              </a:rPr>
              <a:t>are infused with a sense of purpose and excitement.</a:t>
            </a:r>
          </a:p>
          <a:p>
            <a:r>
              <a:rPr lang="en-US" altLang="en-US" sz="2400" dirty="0">
                <a:solidFill>
                  <a:srgbClr val="002060"/>
                </a:solidFill>
                <a:ea typeface="ＭＳ Ｐゴシック" panose="020B0600070205080204" pitchFamily="34" charset="-128"/>
              </a:rPr>
              <a:t>leaders who stimulate and inspire (transform) followers to achieve </a:t>
            </a:r>
            <a:r>
              <a:rPr lang="en-US" altLang="en-US" sz="2400" b="1" dirty="0">
                <a:solidFill>
                  <a:srgbClr val="002060"/>
                </a:solidFill>
                <a:ea typeface="ＭＳ Ｐゴシック" panose="020B0600070205080204" pitchFamily="34" charset="-128"/>
              </a:rPr>
              <a:t>extraordinary outcomes</a:t>
            </a:r>
            <a:r>
              <a:rPr lang="en-US" altLang="en-US" sz="2400" dirty="0">
                <a:solidFill>
                  <a:srgbClr val="002060"/>
                </a:solidFill>
                <a:ea typeface="ＭＳ Ｐゴシック" panose="020B0600070205080204" pitchFamily="34" charset="-128"/>
              </a:rPr>
              <a:t>.</a:t>
            </a:r>
          </a:p>
          <a:p>
            <a:endParaRPr lang="en-US" sz="2400" b="1" dirty="0">
              <a:solidFill>
                <a:srgbClr val="002060"/>
              </a:solidFill>
            </a:endParaRPr>
          </a:p>
          <a:p>
            <a:endParaRPr lang="en-US" dirty="0">
              <a:solidFill>
                <a:srgbClr val="002060"/>
              </a:solidFill>
            </a:endParaRPr>
          </a:p>
          <a:p>
            <a:endParaRPr lang="en-US" dirty="0">
              <a:solidFill>
                <a:srgbClr val="002060"/>
              </a:solidFill>
            </a:endParaRPr>
          </a:p>
        </p:txBody>
      </p:sp>
      <p:pic>
        <p:nvPicPr>
          <p:cNvPr id="6" name="Content Placeholder 5"/>
          <p:cNvPicPr>
            <a:picLocks noGrp="1" noChangeAspect="1"/>
          </p:cNvPicPr>
          <p:nvPr>
            <p:ph sz="half" idx="2"/>
          </p:nvPr>
        </p:nvPicPr>
        <p:blipFill>
          <a:blip r:embed="rId3">
            <a:extLst>
              <a:ext uri="{28A0092B-C50C-407E-A947-70E740481C1C}">
                <a14:useLocalDpi xmlns:a14="http://schemas.microsoft.com/office/drawing/2010/main"/>
              </a:ext>
            </a:extLst>
          </a:blip>
          <a:stretch>
            <a:fillRect/>
          </a:stretch>
        </p:blipFill>
        <p:spPr>
          <a:xfrm>
            <a:off x="7608064" y="1965960"/>
            <a:ext cx="3993705" cy="2926080"/>
          </a:xfrm>
        </p:spPr>
      </p:pic>
      <p:sp>
        <p:nvSpPr>
          <p:cNvPr id="7" name="TextBox 6"/>
          <p:cNvSpPr txBox="1"/>
          <p:nvPr/>
        </p:nvSpPr>
        <p:spPr>
          <a:xfrm>
            <a:off x="4261295" y="6190166"/>
            <a:ext cx="7721600" cy="600164"/>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Diagram: Malachowsky, Samuel. Project Team Leadership and Communication. </a:t>
            </a:r>
            <a:r>
              <a:rPr kumimoji="0" lang="en-US" sz="1100" b="0" i="0" u="none" strike="noStrike" kern="1200" cap="none" spc="0" normalizeH="0" baseline="0" noProof="0" dirty="0" err="1">
                <a:ln>
                  <a:noFill/>
                </a:ln>
                <a:solidFill>
                  <a:prstClr val="black"/>
                </a:solidFill>
                <a:effectLst/>
                <a:uLnTx/>
                <a:uFillTx/>
                <a:latin typeface="Century Gothic" panose="020B0502020202020204"/>
                <a:ea typeface="+mn-ea"/>
                <a:cs typeface="+mn-cs"/>
              </a:rPr>
              <a:t>Lintwood</a:t>
            </a: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 Press. 2018. p. 4.</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Goleman, Daniel. Primal Leadership: Realizing the Power of Emotional Intelligence. Boston,  Mass. :Harvard Business School Press, 2002.</a:t>
            </a:r>
          </a:p>
        </p:txBody>
      </p:sp>
      <p:pic>
        <p:nvPicPr>
          <p:cNvPr id="8" name="عنصر نائب للمحتوى 6">
            <a:extLst>
              <a:ext uri="{FF2B5EF4-FFF2-40B4-BE49-F238E27FC236}">
                <a16:creationId xmlns:a16="http://schemas.microsoft.com/office/drawing/2014/main" id="{722C2CAA-C9F9-3D41-A636-75FF55896B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pic>
        <p:nvPicPr>
          <p:cNvPr id="4" name="Picture 3">
            <a:extLst>
              <a:ext uri="{FF2B5EF4-FFF2-40B4-BE49-F238E27FC236}">
                <a16:creationId xmlns:a16="http://schemas.microsoft.com/office/drawing/2014/main" id="{00B08E6D-302A-8776-40D0-80A25454E73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3E93BED3-193B-56A2-C4A0-3D622D1EF6FA}"/>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10" name="Picture 9">
            <a:extLst>
              <a:ext uri="{FF2B5EF4-FFF2-40B4-BE49-F238E27FC236}">
                <a16:creationId xmlns:a16="http://schemas.microsoft.com/office/drawing/2014/main" id="{507C2476-7510-AC47-42E2-52E83D131224}"/>
              </a:ext>
            </a:extLst>
          </p:cNvPr>
          <p:cNvPicPr>
            <a:picLocks noChangeAspect="1"/>
          </p:cNvPicPr>
          <p:nvPr/>
        </p:nvPicPr>
        <p:blipFill>
          <a:blip r:embed="rId7"/>
          <a:stretch>
            <a:fillRect/>
          </a:stretch>
        </p:blipFill>
        <p:spPr>
          <a:xfrm>
            <a:off x="29950" y="0"/>
            <a:ext cx="9533101" cy="1610200"/>
          </a:xfrm>
          <a:prstGeom prst="rect">
            <a:avLst/>
          </a:prstGeom>
        </p:spPr>
      </p:pic>
      <p:sp>
        <p:nvSpPr>
          <p:cNvPr id="11" name="TextBox 10">
            <a:extLst>
              <a:ext uri="{FF2B5EF4-FFF2-40B4-BE49-F238E27FC236}">
                <a16:creationId xmlns:a16="http://schemas.microsoft.com/office/drawing/2014/main" id="{387AD17B-9438-223C-2D52-33429F14CF0F}"/>
              </a:ext>
            </a:extLst>
          </p:cNvPr>
          <p:cNvSpPr txBox="1"/>
          <p:nvPr/>
        </p:nvSpPr>
        <p:spPr>
          <a:xfrm>
            <a:off x="2593188" y="695890"/>
            <a:ext cx="6268278" cy="107721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rPr>
              <a:t>7-Transformational / Visionary Leadership Style (Cont.)</a:t>
            </a:r>
          </a:p>
        </p:txBody>
      </p:sp>
    </p:spTree>
    <p:extLst>
      <p:ext uri="{BB962C8B-B14F-4D97-AF65-F5344CB8AC3E}">
        <p14:creationId xmlns:p14="http://schemas.microsoft.com/office/powerpoint/2010/main" val="31784288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عنصر نائب للمحتوى 6">
            <a:extLst>
              <a:ext uri="{FF2B5EF4-FFF2-40B4-BE49-F238E27FC236}">
                <a16:creationId xmlns:a16="http://schemas.microsoft.com/office/drawing/2014/main" id="{29D77C4C-ED61-9349-B7E9-CF5D9CD848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sp>
        <p:nvSpPr>
          <p:cNvPr id="3" name="Rectangle 2">
            <a:extLst>
              <a:ext uri="{FF2B5EF4-FFF2-40B4-BE49-F238E27FC236}">
                <a16:creationId xmlns:a16="http://schemas.microsoft.com/office/drawing/2014/main" id="{E3055126-C415-7349-90D8-CF30F6DC39AF}"/>
              </a:ext>
            </a:extLst>
          </p:cNvPr>
          <p:cNvSpPr/>
          <p:nvPr/>
        </p:nvSpPr>
        <p:spPr>
          <a:xfrm>
            <a:off x="217840" y="2002559"/>
            <a:ext cx="9289121" cy="3877985"/>
          </a:xfrm>
          <a:prstGeom prst="rect">
            <a:avLst/>
          </a:prstGeom>
        </p:spPr>
        <p:txBody>
          <a:bodyPr wrap="square">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altLang="en-US" sz="2400" b="0"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A </a:t>
            </a: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charismatic leader </a:t>
            </a:r>
            <a:r>
              <a:rPr kumimoji="0" lang="en-US" altLang="en-US" sz="2400" b="0"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is an </a:t>
            </a: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enthusiastic</a:t>
            </a:r>
            <a:r>
              <a:rPr kumimoji="0" lang="ar-SA"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Arial" panose="020B0604020202020204" pitchFamily="34" charset="0"/>
              </a:rPr>
              <a:t>متحمس</a:t>
            </a: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 self-confident leader </a:t>
            </a:r>
            <a:r>
              <a:rPr kumimoji="0" lang="en-US" altLang="en-US" sz="2400" b="0"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whose personality and actions influence people to behave in certain ways.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altLang="en-US" sz="2400" b="0"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The most comprehensive analysis of charismatic leaders identified the following personal characteristics they share:</a:t>
            </a:r>
          </a:p>
          <a:p>
            <a:pPr marL="0" marR="0" lvl="0" indent="0" algn="just" defTabSz="457200" rtl="0" eaLnBrk="1" fontAlgn="auto" latinLnBrk="0" hangingPunct="1">
              <a:lnSpc>
                <a:spcPct val="90000"/>
              </a:lnSpc>
              <a:spcBef>
                <a:spcPts val="0"/>
              </a:spcBef>
              <a:spcAft>
                <a:spcPts val="0"/>
              </a:spcAft>
              <a:buClrTx/>
              <a:buSzTx/>
              <a:buFont typeface="Times" pitchFamily="2" charset="0"/>
              <a:buChar char="•"/>
              <a:tabLst/>
              <a:defRPr/>
            </a:pP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They have a vision.</a:t>
            </a:r>
          </a:p>
          <a:p>
            <a:pPr marL="0" marR="0" lvl="0" indent="0" algn="just" defTabSz="457200" rtl="0" eaLnBrk="1" fontAlgn="auto" latinLnBrk="0" hangingPunct="1">
              <a:lnSpc>
                <a:spcPct val="90000"/>
              </a:lnSpc>
              <a:spcBef>
                <a:spcPts val="0"/>
              </a:spcBef>
              <a:spcAft>
                <a:spcPts val="0"/>
              </a:spcAft>
              <a:buClrTx/>
              <a:buSzTx/>
              <a:buFont typeface="Times" pitchFamily="2" charset="0"/>
              <a:buChar char="•"/>
              <a:tabLst/>
              <a:defRPr/>
            </a:pP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The have the ability to articulate that vision.</a:t>
            </a:r>
          </a:p>
          <a:p>
            <a:pPr marL="0" marR="0" lvl="0" indent="0" algn="just" defTabSz="457200" rtl="0" eaLnBrk="1" fontAlgn="auto" latinLnBrk="0" hangingPunct="1">
              <a:lnSpc>
                <a:spcPct val="90000"/>
              </a:lnSpc>
              <a:spcBef>
                <a:spcPts val="0"/>
              </a:spcBef>
              <a:spcAft>
                <a:spcPts val="0"/>
              </a:spcAft>
              <a:buClrTx/>
              <a:buSzTx/>
              <a:buFont typeface="Times" pitchFamily="2" charset="0"/>
              <a:buChar char="•"/>
              <a:tabLst/>
              <a:defRPr/>
            </a:pP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They are willing to take risks to achieve that vision.</a:t>
            </a:r>
          </a:p>
          <a:p>
            <a:pPr marL="0" marR="0" lvl="0" indent="0" algn="just" defTabSz="457200" rtl="0" eaLnBrk="1" fontAlgn="auto" latinLnBrk="0" hangingPunct="1">
              <a:lnSpc>
                <a:spcPct val="90000"/>
              </a:lnSpc>
              <a:spcBef>
                <a:spcPts val="0"/>
              </a:spcBef>
              <a:spcAft>
                <a:spcPts val="0"/>
              </a:spcAft>
              <a:buClrTx/>
              <a:buSzTx/>
              <a:buFont typeface="Times" pitchFamily="2" charset="0"/>
              <a:buChar char="•"/>
              <a:tabLst/>
              <a:defRPr/>
            </a:pP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They demonstrate behaviors that are out of the ordinary.</a:t>
            </a:r>
          </a:p>
          <a:p>
            <a:pPr marL="0" marR="0" lvl="0" indent="0" algn="just" defTabSz="457200" rtl="0" eaLnBrk="1" fontAlgn="auto" latinLnBrk="0" hangingPunct="1">
              <a:lnSpc>
                <a:spcPct val="90000"/>
              </a:lnSpc>
              <a:spcBef>
                <a:spcPts val="0"/>
              </a:spcBef>
              <a:spcAft>
                <a:spcPts val="0"/>
              </a:spcAft>
              <a:buClrTx/>
              <a:buSzTx/>
              <a:buFontTx/>
              <a:buNone/>
              <a:tabLst/>
              <a:defRPr/>
            </a:pPr>
            <a:endPar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endParaRPr>
          </a:p>
          <a:p>
            <a:pPr marL="0" marR="0" lvl="0" indent="0" algn="just" defTabSz="457200" rtl="0" eaLnBrk="1" fontAlgn="auto" latinLnBrk="0" hangingPunct="1">
              <a:lnSpc>
                <a:spcPct val="90000"/>
              </a:lnSpc>
              <a:spcBef>
                <a:spcPts val="0"/>
              </a:spcBef>
              <a:spcAft>
                <a:spcPts val="0"/>
              </a:spcAft>
              <a:buClrTx/>
              <a:buSzTx/>
              <a:buFontTx/>
              <a:buNone/>
              <a:tabLst/>
              <a:defRPr/>
            </a:pPr>
            <a:endParaRPr kumimoji="0" lang="en-US" altLang="en-US" sz="2000" b="0"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endParaRPr>
          </a:p>
        </p:txBody>
      </p:sp>
      <p:pic>
        <p:nvPicPr>
          <p:cNvPr id="3074" name="Picture 2" descr="Charismatic Leader Images, Stock Photos &amp; Vectors | Shutterstock">
            <a:extLst>
              <a:ext uri="{FF2B5EF4-FFF2-40B4-BE49-F238E27FC236}">
                <a16:creationId xmlns:a16="http://schemas.microsoft.com/office/drawing/2014/main" id="{FA8786E1-236C-8C4F-A80B-8F988359B30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0506" t="4260" r="16053" b="10160"/>
          <a:stretch/>
        </p:blipFill>
        <p:spPr bwMode="auto">
          <a:xfrm>
            <a:off x="9506961" y="1812176"/>
            <a:ext cx="2094808" cy="304326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C6D68BB2-7CA9-F439-058E-443569BF834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7840" y="5866590"/>
            <a:ext cx="1222425" cy="1096206"/>
          </a:xfrm>
          <a:prstGeom prst="rect">
            <a:avLst/>
          </a:prstGeom>
        </p:spPr>
      </p:pic>
      <p:pic>
        <p:nvPicPr>
          <p:cNvPr id="7" name="Picture 6">
            <a:extLst>
              <a:ext uri="{FF2B5EF4-FFF2-40B4-BE49-F238E27FC236}">
                <a16:creationId xmlns:a16="http://schemas.microsoft.com/office/drawing/2014/main" id="{9A053153-B1F7-385B-4437-4D34CB8B9C8D}"/>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F36D0E8D-B3D4-A229-F5E3-DEFD1B961F0E}"/>
              </a:ext>
            </a:extLst>
          </p:cNvPr>
          <p:cNvPicPr>
            <a:picLocks noChangeAspect="1"/>
          </p:cNvPicPr>
          <p:nvPr/>
        </p:nvPicPr>
        <p:blipFill>
          <a:blip r:embed="rId6"/>
          <a:stretch>
            <a:fillRect/>
          </a:stretch>
        </p:blipFill>
        <p:spPr>
          <a:xfrm>
            <a:off x="0" y="18124"/>
            <a:ext cx="9533101" cy="1610200"/>
          </a:xfrm>
          <a:prstGeom prst="rect">
            <a:avLst/>
          </a:prstGeom>
        </p:spPr>
      </p:pic>
      <p:sp>
        <p:nvSpPr>
          <p:cNvPr id="9" name="TextBox 8">
            <a:extLst>
              <a:ext uri="{FF2B5EF4-FFF2-40B4-BE49-F238E27FC236}">
                <a16:creationId xmlns:a16="http://schemas.microsoft.com/office/drawing/2014/main" id="{D1DE7F99-CE6E-84FA-9F2C-81B5ACDBA0C5}"/>
              </a:ext>
            </a:extLst>
          </p:cNvPr>
          <p:cNvSpPr txBox="1"/>
          <p:nvPr/>
        </p:nvSpPr>
        <p:spPr>
          <a:xfrm>
            <a:off x="2593188" y="695890"/>
            <a:ext cx="6268278" cy="107721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rPr>
              <a:t>8-Charismatic Leadership </a:t>
            </a:r>
            <a:b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rPr>
            </a:b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34591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a:ext>
            </a:extLst>
          </a:blip>
          <a:stretch>
            <a:fillRect/>
          </a:stretch>
        </p:blipFill>
        <p:spPr>
          <a:xfrm>
            <a:off x="1783292" y="1708627"/>
            <a:ext cx="8667750" cy="3012643"/>
          </a:xfrm>
        </p:spPr>
      </p:pic>
      <p:sp>
        <p:nvSpPr>
          <p:cNvPr id="6" name="TextBox 5"/>
          <p:cNvSpPr txBox="1"/>
          <p:nvPr/>
        </p:nvSpPr>
        <p:spPr>
          <a:xfrm>
            <a:off x="118534" y="6524953"/>
            <a:ext cx="11997266" cy="261610"/>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Diagram: Malachowsky, Samuel. Project Team Leadership and Communication. </a:t>
            </a:r>
            <a:r>
              <a:rPr kumimoji="0" lang="en-US" sz="1100" b="0" i="0" u="none" strike="noStrike" kern="1200" cap="none" spc="0" normalizeH="0" baseline="0" noProof="0" dirty="0" err="1">
                <a:ln>
                  <a:noFill/>
                </a:ln>
                <a:solidFill>
                  <a:prstClr val="black"/>
                </a:solidFill>
                <a:effectLst/>
                <a:uLnTx/>
                <a:uFillTx/>
                <a:latin typeface="Century Gothic" panose="020B0502020202020204"/>
                <a:ea typeface="+mn-ea"/>
                <a:cs typeface="+mn-cs"/>
              </a:rPr>
              <a:t>Lintwood</a:t>
            </a: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 Press. 2018. p. 12.</a:t>
            </a:r>
          </a:p>
        </p:txBody>
      </p:sp>
      <p:sp>
        <p:nvSpPr>
          <p:cNvPr id="7" name="Content Placeholder 2"/>
          <p:cNvSpPr txBox="1">
            <a:spLocks/>
          </p:cNvSpPr>
          <p:nvPr/>
        </p:nvSpPr>
        <p:spPr>
          <a:xfrm>
            <a:off x="609600" y="5067300"/>
            <a:ext cx="10972800" cy="1058869"/>
          </a:xfrm>
          <a:prstGeom prst="rect">
            <a:avLst/>
          </a:prstGeom>
        </p:spPr>
        <p:txBody>
          <a:bodyPr vert="horz" lIns="91440" tIns="45720" rIns="91440" bIns="45720" rtlCol="0">
            <a:normAutofit/>
          </a:bodyPr>
          <a:lstStyle>
            <a:lvl1pPr marL="257168" indent="-257168" algn="l" defTabSz="685783"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a:lstStyle>
          <a:p>
            <a:pPr marL="257168" marR="0" lvl="0" indent="-257168" algn="l" defTabSz="685783"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highlight>
                  <a:srgbClr val="F5FAA4"/>
                </a:highlight>
                <a:uLnTx/>
                <a:uFillTx/>
                <a:latin typeface="Century Gothic" panose="020B0502020202020204"/>
                <a:ea typeface="+mn-ea"/>
                <a:cs typeface="+mn-cs"/>
              </a:rPr>
              <a:t>Stakeholders</a:t>
            </a:r>
            <a:r>
              <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 are people who can affect or are affected by the execution or outcome of a project</a:t>
            </a:r>
          </a:p>
        </p:txBody>
      </p:sp>
      <p:pic>
        <p:nvPicPr>
          <p:cNvPr id="8" name="عنصر نائب للمحتوى 6">
            <a:extLst>
              <a:ext uri="{FF2B5EF4-FFF2-40B4-BE49-F238E27FC236}">
                <a16:creationId xmlns:a16="http://schemas.microsoft.com/office/drawing/2014/main" id="{41B02138-29D1-9B4D-A718-AB2E58E4C80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89318" y="0"/>
            <a:ext cx="1354191" cy="1214366"/>
          </a:xfrm>
          <a:prstGeom prst="rect">
            <a:avLst/>
          </a:prstGeom>
        </p:spPr>
      </p:pic>
      <p:pic>
        <p:nvPicPr>
          <p:cNvPr id="3" name="Picture 2">
            <a:extLst>
              <a:ext uri="{FF2B5EF4-FFF2-40B4-BE49-F238E27FC236}">
                <a16:creationId xmlns:a16="http://schemas.microsoft.com/office/drawing/2014/main" id="{EFABCC1B-25BE-249F-859F-FE0A88660B1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8534" y="5777458"/>
            <a:ext cx="1222425" cy="1096206"/>
          </a:xfrm>
          <a:prstGeom prst="rect">
            <a:avLst/>
          </a:prstGeom>
        </p:spPr>
      </p:pic>
      <p:pic>
        <p:nvPicPr>
          <p:cNvPr id="4" name="Picture 3">
            <a:extLst>
              <a:ext uri="{FF2B5EF4-FFF2-40B4-BE49-F238E27FC236}">
                <a16:creationId xmlns:a16="http://schemas.microsoft.com/office/drawing/2014/main" id="{26CA888C-412B-2091-EDFF-F81D493655C8}"/>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10" name="Picture 9">
            <a:extLst>
              <a:ext uri="{FF2B5EF4-FFF2-40B4-BE49-F238E27FC236}">
                <a16:creationId xmlns:a16="http://schemas.microsoft.com/office/drawing/2014/main" id="{BE05C42A-9388-E654-6DCE-D153DA171890}"/>
              </a:ext>
            </a:extLst>
          </p:cNvPr>
          <p:cNvPicPr>
            <a:picLocks noChangeAspect="1"/>
          </p:cNvPicPr>
          <p:nvPr/>
        </p:nvPicPr>
        <p:blipFill>
          <a:blip r:embed="rId7"/>
          <a:stretch>
            <a:fillRect/>
          </a:stretch>
        </p:blipFill>
        <p:spPr>
          <a:xfrm>
            <a:off x="48491" y="2799"/>
            <a:ext cx="9533101" cy="1610200"/>
          </a:xfrm>
          <a:prstGeom prst="rect">
            <a:avLst/>
          </a:prstGeom>
        </p:spPr>
      </p:pic>
      <p:sp>
        <p:nvSpPr>
          <p:cNvPr id="11" name="TextBox 10">
            <a:extLst>
              <a:ext uri="{FF2B5EF4-FFF2-40B4-BE49-F238E27FC236}">
                <a16:creationId xmlns:a16="http://schemas.microsoft.com/office/drawing/2014/main" id="{244DFFBB-1CE7-C995-6C17-160396C246B4}"/>
              </a:ext>
            </a:extLst>
          </p:cNvPr>
          <p:cNvSpPr txBox="1"/>
          <p:nvPr/>
        </p:nvSpPr>
        <p:spPr>
          <a:xfrm>
            <a:off x="2593188" y="695890"/>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prstClr val="white"/>
                </a:solidFill>
                <a:effectLst/>
                <a:uLnTx/>
                <a:uFillTx/>
                <a:latin typeface="Calibri" panose="020F0502020204030204"/>
                <a:ea typeface="+mn-ea"/>
                <a:cs typeface="+mn-cs"/>
              </a:rPr>
              <a:t>Stakeholders</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80768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541" y="5036"/>
            <a:ext cx="9533101" cy="361784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58478" y="1414422"/>
            <a:ext cx="7148460" cy="830997"/>
          </a:xfrm>
          <a:prstGeom prst="rect">
            <a:avLst/>
          </a:prstGeom>
          <a:noFill/>
        </p:spPr>
        <p:txBody>
          <a:bodyPr wrap="square">
            <a:spAutoFit/>
          </a:bodyPr>
          <a:lstStyle/>
          <a:p>
            <a:pPr marL="285750" marR="0" lvl="0" indent="-28575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Chapter 4- L4</a:t>
            </a:r>
            <a:endPar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093193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Shape 143"/>
        <p:cNvGrpSpPr/>
        <p:nvPr/>
      </p:nvGrpSpPr>
      <p:grpSpPr>
        <a:xfrm>
          <a:off x="0" y="0"/>
          <a:ext cx="0" cy="0"/>
          <a:chOff x="0" y="0"/>
          <a:chExt cx="0" cy="0"/>
        </a:xfrm>
      </p:grpSpPr>
      <p:sp>
        <p:nvSpPr>
          <p:cNvPr id="144" name="Google Shape;144;p6"/>
          <p:cNvSpPr txBox="1">
            <a:spLocks noGrp="1"/>
          </p:cNvSpPr>
          <p:nvPr>
            <p:ph type="body" idx="1"/>
          </p:nvPr>
        </p:nvSpPr>
        <p:spPr>
          <a:xfrm>
            <a:off x="118535" y="1299352"/>
            <a:ext cx="8134277" cy="4945331"/>
          </a:xfrm>
          <a:prstGeom prst="rect">
            <a:avLst/>
          </a:prstGeom>
          <a:noFill/>
          <a:ln>
            <a:noFill/>
          </a:ln>
        </p:spPr>
        <p:txBody>
          <a:bodyPr spcFirstLastPara="1" wrap="square" lIns="91425" tIns="45700" rIns="91425" bIns="45700" anchor="t" anchorCtr="0">
            <a:normAutofit/>
          </a:bodyPr>
          <a:lstStyle/>
          <a:p>
            <a:pPr marL="228600" lvl="0" indent="-101600" algn="just" rtl="0">
              <a:lnSpc>
                <a:spcPct val="80000"/>
              </a:lnSpc>
              <a:spcBef>
                <a:spcPts val="0"/>
              </a:spcBef>
              <a:spcAft>
                <a:spcPts val="0"/>
              </a:spcAft>
              <a:buSzPts val="2000"/>
              <a:buNone/>
            </a:pPr>
            <a:endParaRPr dirty="0">
              <a:solidFill>
                <a:srgbClr val="002060"/>
              </a:solidFill>
            </a:endParaRPr>
          </a:p>
          <a:p>
            <a:pPr marL="228600" lvl="0" indent="-228600" algn="just" rtl="0">
              <a:lnSpc>
                <a:spcPct val="120000"/>
              </a:lnSpc>
              <a:spcBef>
                <a:spcPts val="1000"/>
              </a:spcBef>
              <a:spcAft>
                <a:spcPts val="0"/>
              </a:spcAft>
              <a:buSzPts val="2400"/>
              <a:buChar char="•"/>
            </a:pPr>
            <a:r>
              <a:rPr lang="en-US" sz="2400" b="1" dirty="0">
                <a:solidFill>
                  <a:srgbClr val="002060"/>
                </a:solidFill>
              </a:rPr>
              <a:t>Great Man theories </a:t>
            </a:r>
            <a:r>
              <a:rPr lang="en-US" sz="2400" dirty="0">
                <a:solidFill>
                  <a:srgbClr val="002060"/>
                </a:solidFill>
              </a:rPr>
              <a:t>assume that the capacity for leadership is </a:t>
            </a:r>
            <a:r>
              <a:rPr lang="en-US" sz="2400" dirty="0">
                <a:solidFill>
                  <a:srgbClr val="002060"/>
                </a:solidFill>
                <a:highlight>
                  <a:srgbClr val="F5FAA4"/>
                </a:highlight>
              </a:rPr>
              <a:t>inherent</a:t>
            </a:r>
            <a:r>
              <a:rPr lang="en-US" sz="2400" dirty="0">
                <a:solidFill>
                  <a:srgbClr val="002060"/>
                </a:solidFill>
              </a:rPr>
              <a:t> – </a:t>
            </a:r>
            <a:r>
              <a:rPr lang="en-US" sz="2400" b="1" dirty="0">
                <a:solidFill>
                  <a:srgbClr val="002060"/>
                </a:solidFill>
              </a:rPr>
              <a:t>that great leaders are born, not made. </a:t>
            </a:r>
            <a:endParaRPr dirty="0">
              <a:solidFill>
                <a:srgbClr val="002060"/>
              </a:solidFill>
            </a:endParaRPr>
          </a:p>
          <a:p>
            <a:pPr marL="228600" lvl="0" indent="-228600" algn="just" rtl="0">
              <a:lnSpc>
                <a:spcPct val="120000"/>
              </a:lnSpc>
              <a:spcBef>
                <a:spcPts val="1000"/>
              </a:spcBef>
              <a:spcAft>
                <a:spcPts val="0"/>
              </a:spcAft>
              <a:buSzPts val="2400"/>
              <a:buChar char="•"/>
            </a:pPr>
            <a:r>
              <a:rPr lang="en-US" sz="2400" dirty="0">
                <a:solidFill>
                  <a:srgbClr val="002060"/>
                </a:solidFill>
              </a:rPr>
              <a:t>Great Man approach actually emphasis “charismatic leadership”. </a:t>
            </a:r>
          </a:p>
          <a:p>
            <a:pPr marL="228600" lvl="0" indent="-228600" algn="just" rtl="0">
              <a:lnSpc>
                <a:spcPct val="120000"/>
              </a:lnSpc>
              <a:spcBef>
                <a:spcPts val="1000"/>
              </a:spcBef>
              <a:spcAft>
                <a:spcPts val="0"/>
              </a:spcAft>
              <a:buSzPts val="2400"/>
              <a:buChar char="•"/>
            </a:pPr>
            <a:r>
              <a:rPr lang="en-US" sz="2400" dirty="0">
                <a:solidFill>
                  <a:srgbClr val="002060"/>
                </a:solidFill>
              </a:rPr>
              <a:t>The term “Great Man” was used because, at that time, leadership was believed on </a:t>
            </a:r>
            <a:r>
              <a:rPr lang="en-US" sz="2400" b="1" u="sng" dirty="0">
                <a:solidFill>
                  <a:srgbClr val="002060"/>
                </a:solidFill>
              </a:rPr>
              <a:t>a male quality</a:t>
            </a:r>
            <a:r>
              <a:rPr lang="en-US" sz="2400" dirty="0">
                <a:solidFill>
                  <a:srgbClr val="002060"/>
                </a:solidFill>
              </a:rPr>
              <a:t>, especially in terms of military leadership. </a:t>
            </a:r>
            <a:endParaRPr dirty="0">
              <a:solidFill>
                <a:srgbClr val="002060"/>
              </a:solidFill>
            </a:endParaRPr>
          </a:p>
          <a:p>
            <a:pPr marL="228600" lvl="0" indent="-101600" algn="just" rtl="0">
              <a:lnSpc>
                <a:spcPct val="120000"/>
              </a:lnSpc>
              <a:spcBef>
                <a:spcPts val="1000"/>
              </a:spcBef>
              <a:spcAft>
                <a:spcPts val="0"/>
              </a:spcAft>
              <a:buSzPts val="2000"/>
              <a:buNone/>
            </a:pPr>
            <a:endParaRPr dirty="0">
              <a:solidFill>
                <a:srgbClr val="002060"/>
              </a:solidFill>
            </a:endParaRPr>
          </a:p>
        </p:txBody>
      </p:sp>
      <p:pic>
        <p:nvPicPr>
          <p:cNvPr id="148" name="Google Shape;148;p6" descr="Image result for Great Man” Theory"/>
          <p:cNvPicPr preferRelativeResize="0"/>
          <p:nvPr/>
        </p:nvPicPr>
        <p:blipFill rotWithShape="1">
          <a:blip r:embed="rId3">
            <a:alphaModFix/>
          </a:blip>
          <a:srcRect/>
          <a:stretch/>
        </p:blipFill>
        <p:spPr>
          <a:xfrm>
            <a:off x="8524439" y="2042886"/>
            <a:ext cx="3454400" cy="2286000"/>
          </a:xfrm>
          <a:prstGeom prst="rect">
            <a:avLst/>
          </a:prstGeom>
          <a:noFill/>
          <a:ln>
            <a:noFill/>
          </a:ln>
        </p:spPr>
      </p:pic>
      <p:pic>
        <p:nvPicPr>
          <p:cNvPr id="2" name="Picture 1">
            <a:extLst>
              <a:ext uri="{FF2B5EF4-FFF2-40B4-BE49-F238E27FC236}">
                <a16:creationId xmlns:a16="http://schemas.microsoft.com/office/drawing/2014/main" id="{FCB52E4A-67D1-188E-FB86-1432D03205F9}"/>
              </a:ext>
            </a:extLst>
          </p:cNvPr>
          <p:cNvPicPr>
            <a:picLocks noChangeAspect="1"/>
          </p:cNvPicPr>
          <p:nvPr/>
        </p:nvPicPr>
        <p:blipFill>
          <a:blip r:embed="rId4"/>
          <a:stretch>
            <a:fillRect/>
          </a:stretch>
        </p:blipFill>
        <p:spPr>
          <a:xfrm>
            <a:off x="28731" y="-127281"/>
            <a:ext cx="9533101" cy="1610200"/>
          </a:xfrm>
          <a:prstGeom prst="rect">
            <a:avLst/>
          </a:prstGeom>
        </p:spPr>
      </p:pic>
      <p:sp>
        <p:nvSpPr>
          <p:cNvPr id="3" name="TextBox 2">
            <a:extLst>
              <a:ext uri="{FF2B5EF4-FFF2-40B4-BE49-F238E27FC236}">
                <a16:creationId xmlns:a16="http://schemas.microsoft.com/office/drawing/2014/main" id="{F6213CBA-9E8F-8AAA-DE03-0E7AE6007FE3}"/>
              </a:ext>
            </a:extLst>
          </p:cNvPr>
          <p:cNvSpPr txBox="1"/>
          <p:nvPr/>
        </p:nvSpPr>
        <p:spPr>
          <a:xfrm>
            <a:off x="2383275" y="470672"/>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“Great Man” Theory</a:t>
            </a:r>
          </a:p>
        </p:txBody>
      </p:sp>
      <p:pic>
        <p:nvPicPr>
          <p:cNvPr id="4" name="Picture 3">
            <a:extLst>
              <a:ext uri="{FF2B5EF4-FFF2-40B4-BE49-F238E27FC236}">
                <a16:creationId xmlns:a16="http://schemas.microsoft.com/office/drawing/2014/main" id="{3D63660A-5969-0783-1285-540ED58B8DE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A61C4A97-D739-1034-1E15-75EE5F0D9E25}"/>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Shape 246"/>
        <p:cNvGrpSpPr/>
        <p:nvPr/>
      </p:nvGrpSpPr>
      <p:grpSpPr>
        <a:xfrm>
          <a:off x="0" y="0"/>
          <a:ext cx="0" cy="0"/>
          <a:chOff x="0" y="0"/>
          <a:chExt cx="0" cy="0"/>
        </a:xfrm>
      </p:grpSpPr>
      <p:sp>
        <p:nvSpPr>
          <p:cNvPr id="249" name="Google Shape;249;p18"/>
          <p:cNvSpPr txBox="1">
            <a:spLocks noGrp="1"/>
          </p:cNvSpPr>
          <p:nvPr>
            <p:ph type="title"/>
          </p:nvPr>
        </p:nvSpPr>
        <p:spPr>
          <a:xfrm>
            <a:off x="590842" y="1595836"/>
            <a:ext cx="10554275" cy="823807"/>
          </a:xfrm>
          <a:prstGeom prst="rect">
            <a:avLst/>
          </a:prstGeom>
          <a:noFill/>
          <a:ln>
            <a:noFill/>
          </a:ln>
        </p:spPr>
        <p:txBody>
          <a:bodyPr spcFirstLastPara="1" wrap="square" lIns="91425" tIns="45700" rIns="91425" bIns="45700" anchor="t" anchorCtr="0">
            <a:noAutofit/>
          </a:bodyPr>
          <a:lstStyle/>
          <a:p>
            <a:pPr marL="457200" lvl="0" indent="-457200" rtl="0">
              <a:lnSpc>
                <a:spcPct val="90000"/>
              </a:lnSpc>
              <a:spcBef>
                <a:spcPts val="0"/>
              </a:spcBef>
              <a:spcAft>
                <a:spcPts val="0"/>
              </a:spcAft>
              <a:buClr>
                <a:srgbClr val="00B050"/>
              </a:buClr>
              <a:buSzPts val="3600"/>
              <a:buFont typeface="Wingdings" panose="05000000000000000000" pitchFamily="2" charset="2"/>
              <a:buChar char="q"/>
            </a:pPr>
            <a:r>
              <a:rPr lang="en-US" sz="2800" dirty="0">
                <a:solidFill>
                  <a:srgbClr val="0070C0"/>
                </a:solidFill>
                <a:latin typeface="Arial"/>
                <a:ea typeface="Arial"/>
                <a:cs typeface="Arial"/>
                <a:sym typeface="Arial"/>
              </a:rPr>
              <a:t>Describe the four major contingency leadership </a:t>
            </a:r>
            <a:br>
              <a:rPr lang="en-US" sz="2800" dirty="0">
                <a:solidFill>
                  <a:srgbClr val="0070C0"/>
                </a:solidFill>
                <a:latin typeface="Arial"/>
                <a:ea typeface="Arial"/>
                <a:cs typeface="Arial"/>
                <a:sym typeface="Arial"/>
              </a:rPr>
            </a:br>
            <a:r>
              <a:rPr lang="en-US" sz="2800" dirty="0">
                <a:solidFill>
                  <a:srgbClr val="0070C0"/>
                </a:solidFill>
                <a:latin typeface="Arial"/>
                <a:ea typeface="Arial"/>
                <a:cs typeface="Arial"/>
                <a:sym typeface="Arial"/>
              </a:rPr>
              <a:t>theories?</a:t>
            </a:r>
            <a:br>
              <a:rPr lang="en-US" sz="2800" dirty="0">
                <a:solidFill>
                  <a:srgbClr val="0070C0"/>
                </a:solidFill>
                <a:latin typeface="Arial"/>
                <a:ea typeface="Arial"/>
                <a:cs typeface="Arial"/>
                <a:sym typeface="Arial"/>
              </a:rPr>
            </a:br>
            <a:endParaRPr sz="2800" dirty="0">
              <a:solidFill>
                <a:srgbClr val="0070C0"/>
              </a:solidFill>
            </a:endParaRPr>
          </a:p>
        </p:txBody>
      </p:sp>
      <p:sp>
        <p:nvSpPr>
          <p:cNvPr id="250" name="Google Shape;250;p18"/>
          <p:cNvSpPr txBox="1"/>
          <p:nvPr/>
        </p:nvSpPr>
        <p:spPr>
          <a:xfrm>
            <a:off x="1070517" y="2720898"/>
            <a:ext cx="5494325" cy="2739171"/>
          </a:xfrm>
          <a:prstGeom prst="rect">
            <a:avLst/>
          </a:prstGeom>
          <a:noFill/>
          <a:ln>
            <a:noFill/>
          </a:ln>
        </p:spPr>
        <p:txBody>
          <a:bodyPr spcFirstLastPara="1" wrap="square" lIns="91425" tIns="45700" rIns="91425" bIns="45700" anchor="t" anchorCtr="0">
            <a:spAutoFit/>
          </a:bodyPr>
          <a:lstStyle/>
          <a:p>
            <a:pPr marL="457200" marR="0" lvl="0" indent="-457200" algn="l" defTabSz="914400" rtl="0" eaLnBrk="1" fontAlgn="auto" latinLnBrk="0" hangingPunct="1">
              <a:lnSpc>
                <a:spcPct val="100000"/>
              </a:lnSpc>
              <a:spcBef>
                <a:spcPts val="0"/>
              </a:spcBef>
              <a:spcAft>
                <a:spcPts val="0"/>
              </a:spcAft>
              <a:buClr>
                <a:srgbClr val="C00000"/>
              </a:buClr>
              <a:buSzPts val="28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Arial"/>
                <a:ea typeface="Arial"/>
                <a:cs typeface="Arial"/>
                <a:sym typeface="Arial"/>
              </a:rPr>
              <a:t>The Fiedler Model.</a:t>
            </a:r>
            <a:endParaRPr kumimoji="0" sz="2400" b="0" i="0" u="none" strike="noStrike" kern="0" cap="none" spc="0" normalizeH="0" baseline="0" noProof="0" dirty="0">
              <a:ln>
                <a:noFill/>
              </a:ln>
              <a:solidFill>
                <a:srgbClr val="002060"/>
              </a:solidFill>
              <a:effectLst/>
              <a:uLnTx/>
              <a:uFillTx/>
              <a:latin typeface="Arial"/>
              <a:cs typeface="Arial"/>
              <a:sym typeface="Arial"/>
            </a:endParaRPr>
          </a:p>
          <a:p>
            <a:pPr marL="457200" marR="0" lvl="0" indent="-279400" algn="l" defTabSz="914400" rtl="0" eaLnBrk="1" fontAlgn="auto" latinLnBrk="0" hangingPunct="1">
              <a:lnSpc>
                <a:spcPct val="100000"/>
              </a:lnSpc>
              <a:spcBef>
                <a:spcPts val="0"/>
              </a:spcBef>
              <a:spcAft>
                <a:spcPts val="0"/>
              </a:spcAft>
              <a:buClr>
                <a:srgbClr val="000000"/>
              </a:buClr>
              <a:buSzPts val="2800"/>
              <a:buFont typeface="Noto Sans Symbols"/>
              <a:buNone/>
              <a:tabLst/>
              <a:defRPr/>
            </a:pPr>
            <a:endParaRPr kumimoji="0" sz="2400" b="0" i="0" u="none" strike="noStrike" kern="0" cap="none" spc="0" normalizeH="0" baseline="0" noProof="0" dirty="0">
              <a:ln>
                <a:noFill/>
              </a:ln>
              <a:solidFill>
                <a:srgbClr val="002060"/>
              </a:solidFill>
              <a:effectLst/>
              <a:uLnTx/>
              <a:uFillTx/>
              <a:latin typeface="Arial"/>
              <a:ea typeface="Arial"/>
              <a:cs typeface="Arial"/>
              <a:sym typeface="Arial"/>
            </a:endParaRPr>
          </a:p>
          <a:p>
            <a:pPr marL="457200" marR="0" lvl="0" indent="-457200" algn="l" defTabSz="914400" rtl="0" eaLnBrk="1" fontAlgn="auto" latinLnBrk="0" hangingPunct="1">
              <a:lnSpc>
                <a:spcPct val="100000"/>
              </a:lnSpc>
              <a:spcBef>
                <a:spcPts val="0"/>
              </a:spcBef>
              <a:spcAft>
                <a:spcPts val="0"/>
              </a:spcAft>
              <a:buClr>
                <a:srgbClr val="C00000"/>
              </a:buClr>
              <a:buSzPts val="28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Arial"/>
                <a:ea typeface="Arial"/>
                <a:cs typeface="Arial"/>
                <a:sym typeface="Arial"/>
              </a:rPr>
              <a:t>Situational Leadership Theory.</a:t>
            </a:r>
            <a:endParaRPr kumimoji="0" sz="2400" b="0" i="0" u="none" strike="noStrike" kern="0" cap="none" spc="0" normalizeH="0" baseline="0" noProof="0" dirty="0">
              <a:ln>
                <a:noFill/>
              </a:ln>
              <a:solidFill>
                <a:srgbClr val="002060"/>
              </a:solidFill>
              <a:effectLst/>
              <a:uLnTx/>
              <a:uFillTx/>
              <a:latin typeface="Arial"/>
              <a:cs typeface="Arial"/>
              <a:sym typeface="Arial"/>
            </a:endParaRPr>
          </a:p>
          <a:p>
            <a:pPr marL="457200" marR="0" lvl="0" indent="-279400" algn="l" defTabSz="914400" rtl="0" eaLnBrk="1" fontAlgn="auto" latinLnBrk="0" hangingPunct="1">
              <a:lnSpc>
                <a:spcPct val="100000"/>
              </a:lnSpc>
              <a:spcBef>
                <a:spcPts val="0"/>
              </a:spcBef>
              <a:spcAft>
                <a:spcPts val="0"/>
              </a:spcAft>
              <a:buClr>
                <a:srgbClr val="000000"/>
              </a:buClr>
              <a:buSzPts val="2800"/>
              <a:buFont typeface="Noto Sans Symbols"/>
              <a:buNone/>
              <a:tabLst/>
              <a:defRPr/>
            </a:pPr>
            <a:endParaRPr kumimoji="0" sz="2400" b="0" i="0" u="none" strike="noStrike" kern="0" cap="none" spc="0" normalizeH="0" baseline="0" noProof="0" dirty="0">
              <a:ln>
                <a:noFill/>
              </a:ln>
              <a:solidFill>
                <a:srgbClr val="002060"/>
              </a:solidFill>
              <a:effectLst/>
              <a:uLnTx/>
              <a:uFillTx/>
              <a:latin typeface="Arial"/>
              <a:ea typeface="Arial"/>
              <a:cs typeface="Arial"/>
              <a:sym typeface="Arial"/>
            </a:endParaRPr>
          </a:p>
          <a:p>
            <a:pPr marL="457200" marR="0" lvl="0" indent="-457200" algn="l" defTabSz="914400" rtl="0" eaLnBrk="1" fontAlgn="auto" latinLnBrk="0" hangingPunct="1">
              <a:lnSpc>
                <a:spcPct val="100000"/>
              </a:lnSpc>
              <a:spcBef>
                <a:spcPts val="0"/>
              </a:spcBef>
              <a:spcAft>
                <a:spcPts val="0"/>
              </a:spcAft>
              <a:buClr>
                <a:srgbClr val="C00000"/>
              </a:buClr>
              <a:buSzPts val="28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Arial"/>
                <a:ea typeface="Arial"/>
                <a:cs typeface="Arial"/>
                <a:sym typeface="Arial"/>
              </a:rPr>
              <a:t>Leader-Participation Model.</a:t>
            </a:r>
            <a:endParaRPr kumimoji="0" sz="2400" b="0" i="0" u="none" strike="noStrike" kern="0" cap="none" spc="0" normalizeH="0" baseline="0" noProof="0" dirty="0">
              <a:ln>
                <a:noFill/>
              </a:ln>
              <a:solidFill>
                <a:srgbClr val="002060"/>
              </a:solidFill>
              <a:effectLst/>
              <a:uLnTx/>
              <a:uFillTx/>
              <a:latin typeface="Arial"/>
              <a:cs typeface="Arial"/>
              <a:sym typeface="Arial"/>
            </a:endParaRPr>
          </a:p>
          <a:p>
            <a:pPr marL="457200" marR="0" lvl="0" indent="-279400" algn="l" defTabSz="914400" rtl="0" eaLnBrk="1" fontAlgn="auto" latinLnBrk="0" hangingPunct="1">
              <a:lnSpc>
                <a:spcPct val="100000"/>
              </a:lnSpc>
              <a:spcBef>
                <a:spcPts val="0"/>
              </a:spcBef>
              <a:spcAft>
                <a:spcPts val="0"/>
              </a:spcAft>
              <a:buClr>
                <a:srgbClr val="000000"/>
              </a:buClr>
              <a:buSzPts val="2800"/>
              <a:buFont typeface="Noto Sans Symbols"/>
              <a:buNone/>
              <a:tabLst/>
              <a:defRPr/>
            </a:pPr>
            <a:endParaRPr kumimoji="0" sz="2400" b="0" i="0" u="none" strike="noStrike" kern="0" cap="none" spc="0" normalizeH="0" baseline="0" noProof="0" dirty="0">
              <a:ln>
                <a:noFill/>
              </a:ln>
              <a:solidFill>
                <a:srgbClr val="002060"/>
              </a:solidFill>
              <a:effectLst/>
              <a:uLnTx/>
              <a:uFillTx/>
              <a:latin typeface="Arial"/>
              <a:ea typeface="Arial"/>
              <a:cs typeface="Arial"/>
              <a:sym typeface="Arial"/>
            </a:endParaRPr>
          </a:p>
          <a:p>
            <a:pPr marL="457200" marR="0" lvl="0" indent="-457200" algn="l" defTabSz="914400" rtl="0" eaLnBrk="1" fontAlgn="auto" latinLnBrk="0" hangingPunct="1">
              <a:lnSpc>
                <a:spcPct val="100000"/>
              </a:lnSpc>
              <a:spcBef>
                <a:spcPts val="0"/>
              </a:spcBef>
              <a:spcAft>
                <a:spcPts val="0"/>
              </a:spcAft>
              <a:buClr>
                <a:srgbClr val="C00000"/>
              </a:buClr>
              <a:buSzPts val="28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Arial"/>
                <a:ea typeface="Arial"/>
                <a:cs typeface="Arial"/>
                <a:sym typeface="Arial"/>
              </a:rPr>
              <a:t>Path-Goal Theory</a:t>
            </a:r>
            <a:r>
              <a:rPr kumimoji="0" lang="en-US" sz="2800" b="0" i="0" u="none" strike="noStrike" kern="0" cap="none" spc="0" normalizeH="0" baseline="0" noProof="0" dirty="0">
                <a:ln>
                  <a:noFill/>
                </a:ln>
                <a:solidFill>
                  <a:srgbClr val="002060"/>
                </a:solidFill>
                <a:effectLst/>
                <a:uLnTx/>
                <a:uFillTx/>
                <a:latin typeface="Arial"/>
                <a:ea typeface="Arial"/>
                <a:cs typeface="Arial"/>
                <a:sym typeface="Arial"/>
              </a:rPr>
              <a:t>.</a:t>
            </a:r>
            <a:endParaRPr kumimoji="0" sz="2800" b="0" i="0" u="none" strike="noStrike" kern="0" cap="none" spc="0" normalizeH="0" baseline="0" noProof="0" dirty="0">
              <a:ln>
                <a:noFill/>
              </a:ln>
              <a:solidFill>
                <a:srgbClr val="002060"/>
              </a:solidFill>
              <a:effectLst/>
              <a:uLnTx/>
              <a:uFillTx/>
              <a:latin typeface="Arial"/>
              <a:ea typeface="Arial"/>
              <a:cs typeface="Arial"/>
              <a:sym typeface="Arial"/>
            </a:endParaRPr>
          </a:p>
        </p:txBody>
      </p:sp>
      <p:pic>
        <p:nvPicPr>
          <p:cNvPr id="2" name="Picture 1">
            <a:extLst>
              <a:ext uri="{FF2B5EF4-FFF2-40B4-BE49-F238E27FC236}">
                <a16:creationId xmlns:a16="http://schemas.microsoft.com/office/drawing/2014/main" id="{3B624540-56A9-BABD-DBAC-071E0BB1D3CF}"/>
              </a:ext>
            </a:extLst>
          </p:cNvPr>
          <p:cNvPicPr>
            <a:picLocks noChangeAspect="1"/>
          </p:cNvPicPr>
          <p:nvPr/>
        </p:nvPicPr>
        <p:blipFill>
          <a:blip r:embed="rId3"/>
          <a:stretch>
            <a:fillRect/>
          </a:stretch>
        </p:blipFill>
        <p:spPr>
          <a:xfrm>
            <a:off x="0" y="-42040"/>
            <a:ext cx="9533101" cy="1610200"/>
          </a:xfrm>
          <a:prstGeom prst="rect">
            <a:avLst/>
          </a:prstGeom>
        </p:spPr>
      </p:pic>
      <p:sp>
        <p:nvSpPr>
          <p:cNvPr id="3" name="TextBox 2">
            <a:extLst>
              <a:ext uri="{FF2B5EF4-FFF2-40B4-BE49-F238E27FC236}">
                <a16:creationId xmlns:a16="http://schemas.microsoft.com/office/drawing/2014/main" id="{7E9EEB56-068B-C42E-A116-F706D65FA1FF}"/>
              </a:ext>
            </a:extLst>
          </p:cNvPr>
          <p:cNvSpPr txBox="1"/>
          <p:nvPr/>
        </p:nvSpPr>
        <p:spPr>
          <a:xfrm>
            <a:off x="2383275" y="470672"/>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Contingency Theories </a:t>
            </a:r>
          </a:p>
        </p:txBody>
      </p:sp>
      <p:pic>
        <p:nvPicPr>
          <p:cNvPr id="4" name="Picture 3">
            <a:extLst>
              <a:ext uri="{FF2B5EF4-FFF2-40B4-BE49-F238E27FC236}">
                <a16:creationId xmlns:a16="http://schemas.microsoft.com/office/drawing/2014/main" id="{275FEAEC-A992-9CFC-002C-355A87CE69E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F5D8772B-0819-A0C7-3934-2C1BA0D70C74}"/>
              </a:ext>
            </a:extLst>
          </p:cNvPr>
          <p:cNvPicPr>
            <a:picLocks noChangeAspect="1"/>
          </p:cNvPicPr>
          <p:nvPr/>
        </p:nvPicPr>
        <p:blipFill>
          <a:blip r:embed="rId5"/>
          <a:stretch>
            <a:fillRect/>
          </a:stretch>
        </p:blipFill>
        <p:spPr>
          <a:xfrm>
            <a:off x="2171236" y="6544606"/>
            <a:ext cx="9902229" cy="204838"/>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Shape 255"/>
        <p:cNvGrpSpPr/>
        <p:nvPr/>
      </p:nvGrpSpPr>
      <p:grpSpPr>
        <a:xfrm>
          <a:off x="0" y="0"/>
          <a:ext cx="0" cy="0"/>
          <a:chOff x="0" y="0"/>
          <a:chExt cx="0" cy="0"/>
        </a:xfrm>
      </p:grpSpPr>
      <p:sp>
        <p:nvSpPr>
          <p:cNvPr id="259" name="Google Shape;259;p19"/>
          <p:cNvSpPr txBox="1">
            <a:spLocks noGrp="1"/>
          </p:cNvSpPr>
          <p:nvPr>
            <p:ph type="body" idx="1"/>
          </p:nvPr>
        </p:nvSpPr>
        <p:spPr>
          <a:xfrm>
            <a:off x="209309" y="1744330"/>
            <a:ext cx="9323792" cy="3294576"/>
          </a:xfrm>
          <a:prstGeom prst="rect">
            <a:avLst/>
          </a:prstGeom>
          <a:noFill/>
          <a:ln>
            <a:noFill/>
          </a:ln>
        </p:spPr>
        <p:txBody>
          <a:bodyPr spcFirstLastPara="1" wrap="square" lIns="91425" tIns="45700" rIns="91425" bIns="45700" anchor="t" anchorCtr="0">
            <a:noAutofit/>
          </a:bodyPr>
          <a:lstStyle/>
          <a:p>
            <a:pPr marL="228600" lvl="0" indent="-228600" algn="l" rtl="0">
              <a:lnSpc>
                <a:spcPct val="120000"/>
              </a:lnSpc>
              <a:spcBef>
                <a:spcPts val="0"/>
              </a:spcBef>
              <a:spcAft>
                <a:spcPts val="0"/>
              </a:spcAft>
              <a:buSzPct val="100000"/>
              <a:buChar char="•"/>
            </a:pPr>
            <a:r>
              <a:rPr lang="en-US" dirty="0">
                <a:solidFill>
                  <a:srgbClr val="002060"/>
                </a:solidFill>
              </a:rPr>
              <a:t>The Fiedler Contingency Model was created in the mid-1960s by Fred Fiedler. </a:t>
            </a:r>
            <a:endParaRPr dirty="0">
              <a:solidFill>
                <a:srgbClr val="002060"/>
              </a:solidFill>
            </a:endParaRPr>
          </a:p>
          <a:p>
            <a:pPr marL="228600" lvl="0" indent="-228600" algn="l" rtl="0">
              <a:lnSpc>
                <a:spcPct val="120000"/>
              </a:lnSpc>
              <a:spcBef>
                <a:spcPts val="1000"/>
              </a:spcBef>
              <a:spcAft>
                <a:spcPts val="0"/>
              </a:spcAft>
              <a:buSzPct val="100000"/>
              <a:buChar char="•"/>
            </a:pPr>
            <a:r>
              <a:rPr lang="en-US" dirty="0">
                <a:solidFill>
                  <a:srgbClr val="002060"/>
                </a:solidFill>
              </a:rPr>
              <a:t> The model states that there is </a:t>
            </a:r>
            <a:r>
              <a:rPr lang="en-US" b="1" dirty="0">
                <a:solidFill>
                  <a:srgbClr val="002060"/>
                </a:solidFill>
              </a:rPr>
              <a:t>no one best style</a:t>
            </a:r>
            <a:r>
              <a:rPr lang="en-US" dirty="0">
                <a:solidFill>
                  <a:srgbClr val="002060"/>
                </a:solidFill>
              </a:rPr>
              <a:t> of leadership. Instead, a leader's effectiveness is based </a:t>
            </a:r>
            <a:r>
              <a:rPr lang="en-US" b="1" u="sng" dirty="0">
                <a:solidFill>
                  <a:srgbClr val="002060"/>
                </a:solidFill>
              </a:rPr>
              <a:t>on the situation. </a:t>
            </a:r>
            <a:endParaRPr dirty="0">
              <a:solidFill>
                <a:srgbClr val="002060"/>
              </a:solidFill>
            </a:endParaRPr>
          </a:p>
          <a:p>
            <a:pPr marL="0" lvl="0" indent="0" algn="l" rtl="0">
              <a:lnSpc>
                <a:spcPct val="120000"/>
              </a:lnSpc>
              <a:spcBef>
                <a:spcPts val="1000"/>
              </a:spcBef>
              <a:spcAft>
                <a:spcPts val="0"/>
              </a:spcAft>
              <a:buSzPct val="100000"/>
              <a:buNone/>
            </a:pPr>
            <a:endParaRPr dirty="0">
              <a:solidFill>
                <a:srgbClr val="002060"/>
              </a:solidFill>
            </a:endParaRPr>
          </a:p>
          <a:p>
            <a:pPr marL="228600" lvl="0" indent="-228600" algn="l" rtl="0">
              <a:lnSpc>
                <a:spcPct val="120000"/>
              </a:lnSpc>
              <a:spcBef>
                <a:spcPts val="1000"/>
              </a:spcBef>
              <a:spcAft>
                <a:spcPts val="0"/>
              </a:spcAft>
              <a:buSzPct val="100000"/>
              <a:buChar char="•"/>
            </a:pPr>
            <a:r>
              <a:rPr lang="en-US" b="1" dirty="0">
                <a:solidFill>
                  <a:srgbClr val="002060"/>
                </a:solidFill>
              </a:rPr>
              <a:t>Fiedler believes a key factor in leadership success is the individual’s basic leadership style</a:t>
            </a:r>
            <a:r>
              <a:rPr lang="en-US" dirty="0">
                <a:solidFill>
                  <a:srgbClr val="002060"/>
                </a:solidFill>
              </a:rPr>
              <a:t> which could be categorized as either </a:t>
            </a:r>
            <a:r>
              <a:rPr lang="en-US" u="sng" dirty="0">
                <a:solidFill>
                  <a:srgbClr val="002060"/>
                </a:solidFill>
              </a:rPr>
              <a:t>task oriented or relationship oriented.</a:t>
            </a:r>
            <a:br>
              <a:rPr lang="en-US" b="1" u="sng" dirty="0">
                <a:solidFill>
                  <a:srgbClr val="002060"/>
                </a:solidFill>
              </a:rPr>
            </a:br>
            <a:endParaRPr u="sng" dirty="0">
              <a:solidFill>
                <a:srgbClr val="002060"/>
              </a:solidFill>
            </a:endParaRPr>
          </a:p>
          <a:p>
            <a:pPr marL="228600" lvl="0" indent="-105283" algn="l" rtl="0">
              <a:lnSpc>
                <a:spcPct val="120000"/>
              </a:lnSpc>
              <a:spcBef>
                <a:spcPts val="1000"/>
              </a:spcBef>
              <a:spcAft>
                <a:spcPts val="0"/>
              </a:spcAft>
              <a:buSzPct val="100000"/>
              <a:buNone/>
            </a:pPr>
            <a:endParaRPr b="1" dirty="0">
              <a:solidFill>
                <a:srgbClr val="002060"/>
              </a:solidFill>
            </a:endParaRPr>
          </a:p>
        </p:txBody>
      </p:sp>
      <p:pic>
        <p:nvPicPr>
          <p:cNvPr id="260" name="Google Shape;260;p19" descr="Image result for fiedler'"/>
          <p:cNvPicPr preferRelativeResize="0"/>
          <p:nvPr/>
        </p:nvPicPr>
        <p:blipFill rotWithShape="1">
          <a:blip r:embed="rId3">
            <a:alphaModFix/>
          </a:blip>
          <a:srcRect/>
          <a:stretch/>
        </p:blipFill>
        <p:spPr>
          <a:xfrm>
            <a:off x="9602198" y="1802161"/>
            <a:ext cx="1816100" cy="2540000"/>
          </a:xfrm>
          <a:prstGeom prst="rect">
            <a:avLst/>
          </a:prstGeom>
          <a:noFill/>
          <a:ln>
            <a:noFill/>
          </a:ln>
        </p:spPr>
      </p:pic>
      <p:pic>
        <p:nvPicPr>
          <p:cNvPr id="2" name="Picture 1">
            <a:extLst>
              <a:ext uri="{FF2B5EF4-FFF2-40B4-BE49-F238E27FC236}">
                <a16:creationId xmlns:a16="http://schemas.microsoft.com/office/drawing/2014/main" id="{F89DC1D8-EB0E-A293-BB9B-0CDB2BD2D202}"/>
              </a:ext>
            </a:extLst>
          </p:cNvPr>
          <p:cNvPicPr>
            <a:picLocks noChangeAspect="1"/>
          </p:cNvPicPr>
          <p:nvPr/>
        </p:nvPicPr>
        <p:blipFill>
          <a:blip r:embed="rId4"/>
          <a:stretch>
            <a:fillRect/>
          </a:stretch>
        </p:blipFill>
        <p:spPr>
          <a:xfrm>
            <a:off x="0" y="3408"/>
            <a:ext cx="9533101" cy="1610200"/>
          </a:xfrm>
          <a:prstGeom prst="rect">
            <a:avLst/>
          </a:prstGeom>
        </p:spPr>
      </p:pic>
      <p:sp>
        <p:nvSpPr>
          <p:cNvPr id="3" name="TextBox 2">
            <a:extLst>
              <a:ext uri="{FF2B5EF4-FFF2-40B4-BE49-F238E27FC236}">
                <a16:creationId xmlns:a16="http://schemas.microsoft.com/office/drawing/2014/main" id="{462837C3-8933-CB88-8A77-276517853700}"/>
              </a:ext>
            </a:extLst>
          </p:cNvPr>
          <p:cNvSpPr txBox="1"/>
          <p:nvPr/>
        </p:nvSpPr>
        <p:spPr>
          <a:xfrm>
            <a:off x="2383275" y="470672"/>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1) The Fiedler Model</a:t>
            </a:r>
          </a:p>
        </p:txBody>
      </p:sp>
      <p:pic>
        <p:nvPicPr>
          <p:cNvPr id="4" name="Picture 3">
            <a:extLst>
              <a:ext uri="{FF2B5EF4-FFF2-40B4-BE49-F238E27FC236}">
                <a16:creationId xmlns:a16="http://schemas.microsoft.com/office/drawing/2014/main" id="{72D2E6D8-8D3D-14CD-7D1C-0C90DFADEEC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0C455877-F363-FAFB-C50D-1489D08FD7AF}"/>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Shape 297"/>
        <p:cNvGrpSpPr/>
        <p:nvPr/>
      </p:nvGrpSpPr>
      <p:grpSpPr>
        <a:xfrm>
          <a:off x="0" y="0"/>
          <a:ext cx="0" cy="0"/>
          <a:chOff x="0" y="0"/>
          <a:chExt cx="0" cy="0"/>
        </a:xfrm>
      </p:grpSpPr>
      <p:sp>
        <p:nvSpPr>
          <p:cNvPr id="299" name="Google Shape;299;p23"/>
          <p:cNvSpPr txBox="1">
            <a:spLocks noGrp="1"/>
          </p:cNvSpPr>
          <p:nvPr>
            <p:ph type="body" idx="1"/>
          </p:nvPr>
        </p:nvSpPr>
        <p:spPr>
          <a:xfrm>
            <a:off x="225084" y="1646238"/>
            <a:ext cx="8421960" cy="4416632"/>
          </a:xfrm>
          <a:prstGeom prst="rect">
            <a:avLst/>
          </a:prstGeom>
          <a:noFill/>
          <a:ln>
            <a:noFill/>
          </a:ln>
        </p:spPr>
        <p:txBody>
          <a:bodyPr spcFirstLastPara="1" wrap="square" lIns="91425" tIns="45700" rIns="91425" bIns="45700" anchor="t" anchorCtr="0">
            <a:normAutofit fontScale="77500" lnSpcReduction="20000"/>
          </a:bodyPr>
          <a:lstStyle/>
          <a:p>
            <a:pPr marL="228600" lvl="0" indent="-228600" algn="just" rtl="0">
              <a:lnSpc>
                <a:spcPct val="120000"/>
              </a:lnSpc>
              <a:spcBef>
                <a:spcPts val="0"/>
              </a:spcBef>
              <a:spcAft>
                <a:spcPts val="0"/>
              </a:spcAft>
              <a:buSzPct val="100000"/>
              <a:buChar char="•"/>
            </a:pPr>
            <a:r>
              <a:rPr lang="en-US" sz="2800" dirty="0">
                <a:solidFill>
                  <a:srgbClr val="002060"/>
                </a:solidFill>
              </a:rPr>
              <a:t>It was developed by </a:t>
            </a:r>
            <a:r>
              <a:rPr lang="en-US" sz="2800" b="1" dirty="0">
                <a:solidFill>
                  <a:srgbClr val="002060"/>
                </a:solidFill>
              </a:rPr>
              <a:t>Paul Hersey and Ken Blanchard.</a:t>
            </a:r>
            <a:endParaRPr dirty="0">
              <a:solidFill>
                <a:srgbClr val="002060"/>
              </a:solidFill>
            </a:endParaRPr>
          </a:p>
          <a:p>
            <a:pPr marL="228600" lvl="0" indent="-90804" algn="just" rtl="0">
              <a:lnSpc>
                <a:spcPct val="120000"/>
              </a:lnSpc>
              <a:spcBef>
                <a:spcPts val="1000"/>
              </a:spcBef>
              <a:spcAft>
                <a:spcPts val="0"/>
              </a:spcAft>
              <a:buSzPct val="100000"/>
              <a:buNone/>
            </a:pPr>
            <a:endParaRPr sz="2800" b="1" dirty="0">
              <a:solidFill>
                <a:srgbClr val="002060"/>
              </a:solidFill>
            </a:endParaRPr>
          </a:p>
          <a:p>
            <a:pPr marL="228600" lvl="0" indent="-228600" algn="just" rtl="0">
              <a:lnSpc>
                <a:spcPct val="120000"/>
              </a:lnSpc>
              <a:spcBef>
                <a:spcPts val="1000"/>
              </a:spcBef>
              <a:spcAft>
                <a:spcPts val="0"/>
              </a:spcAft>
              <a:buSzPct val="100000"/>
              <a:buChar char="•"/>
            </a:pPr>
            <a:r>
              <a:rPr lang="en-US" sz="2800" dirty="0">
                <a:solidFill>
                  <a:srgbClr val="002060"/>
                </a:solidFill>
              </a:rPr>
              <a:t>It is a contingency theory that focuses on followers’ readiness.</a:t>
            </a:r>
            <a:endParaRPr dirty="0">
              <a:solidFill>
                <a:srgbClr val="002060"/>
              </a:solidFill>
            </a:endParaRPr>
          </a:p>
          <a:p>
            <a:pPr marL="0" lvl="0" indent="0" algn="just" rtl="0">
              <a:lnSpc>
                <a:spcPct val="120000"/>
              </a:lnSpc>
              <a:spcBef>
                <a:spcPts val="1000"/>
              </a:spcBef>
              <a:spcAft>
                <a:spcPts val="0"/>
              </a:spcAft>
              <a:buSzPct val="100000"/>
              <a:buNone/>
            </a:pPr>
            <a:r>
              <a:rPr lang="en-US" sz="2800" dirty="0">
                <a:solidFill>
                  <a:srgbClr val="002060"/>
                </a:solidFill>
              </a:rPr>
              <a:t> </a:t>
            </a:r>
            <a:endParaRPr sz="2800" b="1" dirty="0">
              <a:solidFill>
                <a:srgbClr val="002060"/>
              </a:solidFill>
            </a:endParaRPr>
          </a:p>
          <a:p>
            <a:pPr marL="228600" lvl="0" indent="-228600" algn="just" rtl="0">
              <a:lnSpc>
                <a:spcPct val="120000"/>
              </a:lnSpc>
              <a:spcBef>
                <a:spcPts val="1000"/>
              </a:spcBef>
              <a:spcAft>
                <a:spcPts val="0"/>
              </a:spcAft>
              <a:buSzPct val="100000"/>
              <a:buChar char="•"/>
            </a:pPr>
            <a:r>
              <a:rPr lang="en-US" sz="3200" dirty="0">
                <a:solidFill>
                  <a:srgbClr val="002060"/>
                </a:solidFill>
              </a:rPr>
              <a:t>It </a:t>
            </a:r>
            <a:r>
              <a:rPr lang="en-US" sz="2900" dirty="0">
                <a:solidFill>
                  <a:srgbClr val="002060"/>
                </a:solidFill>
              </a:rPr>
              <a:t>refers to those leaders who adopt </a:t>
            </a:r>
            <a:r>
              <a:rPr lang="en-US" sz="2900" b="1" u="sng" dirty="0">
                <a:solidFill>
                  <a:srgbClr val="002060"/>
                </a:solidFill>
              </a:rPr>
              <a:t>different </a:t>
            </a:r>
            <a:r>
              <a:rPr lang="en-US" sz="2900" b="1" u="sng" dirty="0">
                <a:solidFill>
                  <a:srgbClr val="002060"/>
                </a:solidFill>
                <a:hlinkClick r:id="rId3">
                  <a:extLst>
                    <a:ext uri="{A12FA001-AC4F-418D-AE19-62706E023703}">
                      <ahyp:hlinkClr xmlns:ahyp="http://schemas.microsoft.com/office/drawing/2018/hyperlinkcolor" val="tx"/>
                    </a:ext>
                  </a:extLst>
                </a:hlinkClick>
              </a:rPr>
              <a:t>leadership styles</a:t>
            </a:r>
            <a:r>
              <a:rPr lang="en-US" sz="2900" b="1" u="sng" dirty="0">
                <a:solidFill>
                  <a:srgbClr val="002060"/>
                </a:solidFill>
              </a:rPr>
              <a:t> according to the situation </a:t>
            </a:r>
            <a:r>
              <a:rPr lang="en-US" sz="2900" dirty="0">
                <a:solidFill>
                  <a:srgbClr val="002060"/>
                </a:solidFill>
              </a:rPr>
              <a:t>and the development level of their team members. It is an effective way of leadership because it adapts to the team’s needs and sets a beneficial balance for the whole organization.</a:t>
            </a:r>
            <a:endParaRPr sz="2900" dirty="0">
              <a:solidFill>
                <a:srgbClr val="002060"/>
              </a:solidFill>
            </a:endParaRPr>
          </a:p>
        </p:txBody>
      </p:sp>
      <p:pic>
        <p:nvPicPr>
          <p:cNvPr id="302" name="Google Shape;302;p23" descr="Image result for Paul Hersey  Ken Blanchard."/>
          <p:cNvPicPr preferRelativeResize="0"/>
          <p:nvPr/>
        </p:nvPicPr>
        <p:blipFill rotWithShape="1">
          <a:blip r:embed="rId4">
            <a:alphaModFix/>
          </a:blip>
          <a:srcRect b="5062"/>
          <a:stretch/>
        </p:blipFill>
        <p:spPr>
          <a:xfrm>
            <a:off x="9525998" y="1293809"/>
            <a:ext cx="1892300" cy="2304156"/>
          </a:xfrm>
          <a:prstGeom prst="rect">
            <a:avLst/>
          </a:prstGeom>
          <a:noFill/>
          <a:ln>
            <a:noFill/>
          </a:ln>
        </p:spPr>
      </p:pic>
      <p:pic>
        <p:nvPicPr>
          <p:cNvPr id="303" name="Google Shape;303;p23" descr="Image result for Paul Hersey  Ken Blanchard."/>
          <p:cNvPicPr preferRelativeResize="0"/>
          <p:nvPr/>
        </p:nvPicPr>
        <p:blipFill rotWithShape="1">
          <a:blip r:embed="rId5">
            <a:alphaModFix/>
          </a:blip>
          <a:srcRect/>
          <a:stretch/>
        </p:blipFill>
        <p:spPr>
          <a:xfrm>
            <a:off x="9433694" y="3787846"/>
            <a:ext cx="1930400" cy="2135191"/>
          </a:xfrm>
          <a:prstGeom prst="rect">
            <a:avLst/>
          </a:prstGeom>
          <a:noFill/>
          <a:ln>
            <a:noFill/>
          </a:ln>
        </p:spPr>
      </p:pic>
      <p:pic>
        <p:nvPicPr>
          <p:cNvPr id="2" name="Picture 1">
            <a:extLst>
              <a:ext uri="{FF2B5EF4-FFF2-40B4-BE49-F238E27FC236}">
                <a16:creationId xmlns:a16="http://schemas.microsoft.com/office/drawing/2014/main" id="{03F351DB-BC56-6686-4C61-DBCE0F06BFF5}"/>
              </a:ext>
            </a:extLst>
          </p:cNvPr>
          <p:cNvPicPr>
            <a:picLocks noChangeAspect="1"/>
          </p:cNvPicPr>
          <p:nvPr/>
        </p:nvPicPr>
        <p:blipFill>
          <a:blip r:embed="rId6"/>
          <a:stretch>
            <a:fillRect/>
          </a:stretch>
        </p:blipFill>
        <p:spPr>
          <a:xfrm>
            <a:off x="0" y="-157745"/>
            <a:ext cx="9533101" cy="1610200"/>
          </a:xfrm>
          <a:prstGeom prst="rect">
            <a:avLst/>
          </a:prstGeom>
        </p:spPr>
      </p:pic>
      <p:sp>
        <p:nvSpPr>
          <p:cNvPr id="3" name="TextBox 2">
            <a:extLst>
              <a:ext uri="{FF2B5EF4-FFF2-40B4-BE49-F238E27FC236}">
                <a16:creationId xmlns:a16="http://schemas.microsoft.com/office/drawing/2014/main" id="{0BCF25FF-F552-D048-BBD4-C5FB7E73AE3A}"/>
              </a:ext>
            </a:extLst>
          </p:cNvPr>
          <p:cNvSpPr txBox="1"/>
          <p:nvPr/>
        </p:nvSpPr>
        <p:spPr>
          <a:xfrm>
            <a:off x="2383275" y="470672"/>
            <a:ext cx="6268278" cy="107721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Situational Leadership Theory (cont.)</a:t>
            </a:r>
          </a:p>
        </p:txBody>
      </p:sp>
      <p:pic>
        <p:nvPicPr>
          <p:cNvPr id="4" name="Picture 3">
            <a:extLst>
              <a:ext uri="{FF2B5EF4-FFF2-40B4-BE49-F238E27FC236}">
                <a16:creationId xmlns:a16="http://schemas.microsoft.com/office/drawing/2014/main" id="{F9AFE2DA-FB40-F89A-34BD-6D18CC498ED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6650CA82-F99D-E4AF-613B-8887F20FB46A}"/>
              </a:ext>
            </a:extLst>
          </p:cNvPr>
          <p:cNvPicPr>
            <a:picLocks noChangeAspect="1"/>
          </p:cNvPicPr>
          <p:nvPr/>
        </p:nvPicPr>
        <p:blipFill>
          <a:blip r:embed="rId8"/>
          <a:stretch>
            <a:fillRect/>
          </a:stretch>
        </p:blipFill>
        <p:spPr>
          <a:xfrm>
            <a:off x="2171236" y="6544606"/>
            <a:ext cx="9902229" cy="204838"/>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Shape 339"/>
        <p:cNvGrpSpPr/>
        <p:nvPr/>
      </p:nvGrpSpPr>
      <p:grpSpPr>
        <a:xfrm>
          <a:off x="0" y="0"/>
          <a:ext cx="0" cy="0"/>
          <a:chOff x="0" y="0"/>
          <a:chExt cx="0" cy="0"/>
        </a:xfrm>
      </p:grpSpPr>
      <p:sp>
        <p:nvSpPr>
          <p:cNvPr id="340" name="Google Shape;340;p27"/>
          <p:cNvSpPr txBox="1">
            <a:spLocks noGrp="1"/>
          </p:cNvSpPr>
          <p:nvPr>
            <p:ph type="title"/>
          </p:nvPr>
        </p:nvSpPr>
        <p:spPr>
          <a:xfrm>
            <a:off x="227400" y="1717440"/>
            <a:ext cx="11216913" cy="1096207"/>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6804A"/>
              </a:buClr>
              <a:buSzPct val="100000"/>
              <a:buFont typeface="Century Gothic"/>
              <a:buNone/>
            </a:pPr>
            <a:r>
              <a:rPr lang="en-US" sz="2800" b="1" dirty="0">
                <a:solidFill>
                  <a:srgbClr val="0070C0"/>
                </a:solidFill>
              </a:rPr>
              <a:t>Leader-Participation Model </a:t>
            </a:r>
            <a:r>
              <a:rPr lang="en-US" sz="2000" b="1" dirty="0">
                <a:solidFill>
                  <a:srgbClr val="0070C0"/>
                </a:solidFill>
              </a:rPr>
              <a:t>(</a:t>
            </a:r>
            <a:r>
              <a:rPr lang="en-US" sz="2000" b="1" dirty="0" err="1">
                <a:solidFill>
                  <a:srgbClr val="0070C0"/>
                </a:solidFill>
              </a:rPr>
              <a:t>Yroom</a:t>
            </a:r>
            <a:r>
              <a:rPr lang="en-US" sz="2000" b="1" dirty="0">
                <a:solidFill>
                  <a:srgbClr val="0070C0"/>
                </a:solidFill>
              </a:rPr>
              <a:t> &amp; Yetton’s Leader-Participation Model )</a:t>
            </a:r>
            <a:endParaRPr sz="3600" b="1" dirty="0">
              <a:solidFill>
                <a:srgbClr val="0070C0"/>
              </a:solidFill>
            </a:endParaRPr>
          </a:p>
        </p:txBody>
      </p:sp>
      <p:sp>
        <p:nvSpPr>
          <p:cNvPr id="341" name="Google Shape;341;p27"/>
          <p:cNvSpPr/>
          <p:nvPr/>
        </p:nvSpPr>
        <p:spPr>
          <a:xfrm>
            <a:off x="82167" y="2368472"/>
            <a:ext cx="11882433" cy="3970277"/>
          </a:xfrm>
          <a:prstGeom prst="rect">
            <a:avLst/>
          </a:prstGeom>
          <a:noFill/>
          <a:ln>
            <a:noFill/>
          </a:ln>
        </p:spPr>
        <p:txBody>
          <a:bodyPr spcFirstLastPara="1" wrap="square" lIns="91425" tIns="45700" rIns="91425" bIns="45700" anchor="t" anchorCtr="0">
            <a:spAutoFit/>
          </a:bodyPr>
          <a:lstStyle/>
          <a:p>
            <a:pPr marL="285750" marR="0" lvl="0" indent="-285750" algn="just"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2060"/>
                </a:solidFill>
                <a:effectLst/>
                <a:uLnTx/>
                <a:uFillTx/>
                <a:latin typeface="Calibri"/>
                <a:ea typeface="Calibri"/>
                <a:cs typeface="Calibri"/>
                <a:sym typeface="Calibri"/>
              </a:rPr>
              <a:t>A leadership theory that </a:t>
            </a:r>
            <a:r>
              <a:rPr kumimoji="0" lang="en-US" sz="2800" b="1" i="0" u="none" strike="noStrike" kern="0" cap="none" spc="0" normalizeH="0" baseline="0" noProof="0" dirty="0">
                <a:ln>
                  <a:noFill/>
                </a:ln>
                <a:solidFill>
                  <a:srgbClr val="002060"/>
                </a:solidFill>
                <a:effectLst/>
                <a:uLnTx/>
                <a:uFillTx/>
                <a:latin typeface="Calibri"/>
                <a:ea typeface="Calibri"/>
                <a:cs typeface="Calibri"/>
                <a:sym typeface="Calibri"/>
              </a:rPr>
              <a:t>provides a set of rules to determine the form and amount of participative decision making in different situations</a:t>
            </a: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a:t>
            </a:r>
            <a:endParaRPr kumimoji="0" sz="2000" b="0" i="0" u="none" strike="noStrike" kern="0" cap="none" spc="0" normalizeH="0" baseline="0" noProof="0" dirty="0">
              <a:ln>
                <a:noFill/>
              </a:ln>
              <a:solidFill>
                <a:srgbClr val="002060"/>
              </a:solidFill>
              <a:effectLst/>
              <a:uLnTx/>
              <a:uFillTx/>
              <a:latin typeface="Arial"/>
              <a:cs typeface="Arial"/>
              <a:sym typeface="Arial"/>
            </a:endParaRPr>
          </a:p>
          <a:p>
            <a:pPr marL="285750" marR="0" lvl="0" indent="-171450" algn="just"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2800" b="0" i="0" u="none" strike="noStrike" kern="0" cap="none" spc="0" normalizeH="0" baseline="0" noProof="0" dirty="0">
              <a:ln>
                <a:noFill/>
              </a:ln>
              <a:solidFill>
                <a:srgbClr val="002060"/>
              </a:solidFill>
              <a:effectLst/>
              <a:uLnTx/>
              <a:uFillTx/>
              <a:latin typeface="Calibri"/>
              <a:ea typeface="Calibri"/>
              <a:cs typeface="Calibri"/>
              <a:sym typeface="Calibri"/>
            </a:endParaRPr>
          </a:p>
          <a:p>
            <a:pPr marL="285750" marR="0" lvl="0" indent="-285750" algn="just"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2060"/>
                </a:solidFill>
                <a:effectLst/>
                <a:uLnTx/>
                <a:uFillTx/>
                <a:latin typeface="Calibri"/>
                <a:ea typeface="Calibri"/>
                <a:cs typeface="Calibri"/>
                <a:sym typeface="Calibri"/>
              </a:rPr>
              <a:t>Participative leadership theories suggest that </a:t>
            </a:r>
            <a:r>
              <a:rPr kumimoji="0" lang="en-US" sz="2800" b="1" i="0" u="none" strike="noStrike" kern="0" cap="none" spc="0" normalizeH="0" baseline="0" noProof="0" dirty="0">
                <a:ln>
                  <a:noFill/>
                </a:ln>
                <a:solidFill>
                  <a:srgbClr val="002060"/>
                </a:solidFill>
                <a:effectLst/>
                <a:uLnTx/>
                <a:uFillTx/>
                <a:latin typeface="Calibri"/>
                <a:ea typeface="Calibri"/>
                <a:cs typeface="Calibri"/>
                <a:sym typeface="Calibri"/>
              </a:rPr>
              <a:t>the ideal leadership style is one that takes the input of others into account. </a:t>
            </a:r>
            <a:endParaRPr kumimoji="0"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a:p>
            <a:pPr marL="285750" marR="0" lvl="0" indent="-285750" algn="just"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2060"/>
                </a:solidFill>
                <a:effectLst/>
                <a:uLnTx/>
                <a:uFillTx/>
                <a:latin typeface="Calibri"/>
                <a:ea typeface="Calibri"/>
                <a:cs typeface="Calibri"/>
                <a:sym typeface="Calibri"/>
              </a:rPr>
              <a:t>These leaders encourage participation and contributions from group members and help group members feel more relevant and committed to the decision-making process. </a:t>
            </a:r>
            <a:endParaRPr kumimoji="0"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p:txBody>
      </p:sp>
      <p:pic>
        <p:nvPicPr>
          <p:cNvPr id="344" name="Google Shape;344;p27" descr="Image result for teamwork"/>
          <p:cNvPicPr preferRelativeResize="0"/>
          <p:nvPr/>
        </p:nvPicPr>
        <p:blipFill rotWithShape="1">
          <a:blip r:embed="rId3">
            <a:alphaModFix/>
          </a:blip>
          <a:srcRect/>
          <a:stretch/>
        </p:blipFill>
        <p:spPr>
          <a:xfrm>
            <a:off x="10100602" y="470672"/>
            <a:ext cx="1637856" cy="1080739"/>
          </a:xfrm>
          <a:prstGeom prst="rect">
            <a:avLst/>
          </a:prstGeom>
          <a:noFill/>
          <a:ln>
            <a:noFill/>
          </a:ln>
        </p:spPr>
      </p:pic>
      <p:pic>
        <p:nvPicPr>
          <p:cNvPr id="2" name="Picture 1">
            <a:extLst>
              <a:ext uri="{FF2B5EF4-FFF2-40B4-BE49-F238E27FC236}">
                <a16:creationId xmlns:a16="http://schemas.microsoft.com/office/drawing/2014/main" id="{76362068-DCCE-A6E5-2AC5-F4E7964DEB20}"/>
              </a:ext>
            </a:extLst>
          </p:cNvPr>
          <p:cNvPicPr>
            <a:picLocks noChangeAspect="1"/>
          </p:cNvPicPr>
          <p:nvPr/>
        </p:nvPicPr>
        <p:blipFill>
          <a:blip r:embed="rId4"/>
          <a:stretch>
            <a:fillRect/>
          </a:stretch>
        </p:blipFill>
        <p:spPr>
          <a:xfrm>
            <a:off x="0" y="-42040"/>
            <a:ext cx="9533101" cy="1610200"/>
          </a:xfrm>
          <a:prstGeom prst="rect">
            <a:avLst/>
          </a:prstGeom>
        </p:spPr>
      </p:pic>
      <p:sp>
        <p:nvSpPr>
          <p:cNvPr id="3" name="TextBox 2">
            <a:extLst>
              <a:ext uri="{FF2B5EF4-FFF2-40B4-BE49-F238E27FC236}">
                <a16:creationId xmlns:a16="http://schemas.microsoft.com/office/drawing/2014/main" id="{07221D18-A095-7A2D-E901-9FD23A7CC0A2}"/>
              </a:ext>
            </a:extLst>
          </p:cNvPr>
          <p:cNvSpPr txBox="1"/>
          <p:nvPr/>
        </p:nvSpPr>
        <p:spPr>
          <a:xfrm>
            <a:off x="2383275" y="470672"/>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3) Participative Theories </a:t>
            </a:r>
          </a:p>
        </p:txBody>
      </p:sp>
      <p:pic>
        <p:nvPicPr>
          <p:cNvPr id="4" name="Picture 3">
            <a:extLst>
              <a:ext uri="{FF2B5EF4-FFF2-40B4-BE49-F238E27FC236}">
                <a16:creationId xmlns:a16="http://schemas.microsoft.com/office/drawing/2014/main" id="{D317478F-5C01-0BF3-6841-07546E2C668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 y="6133337"/>
            <a:ext cx="914400" cy="819985"/>
          </a:xfrm>
          <a:prstGeom prst="rect">
            <a:avLst/>
          </a:prstGeom>
        </p:spPr>
      </p:pic>
      <p:pic>
        <p:nvPicPr>
          <p:cNvPr id="5" name="Picture 4">
            <a:extLst>
              <a:ext uri="{FF2B5EF4-FFF2-40B4-BE49-F238E27FC236}">
                <a16:creationId xmlns:a16="http://schemas.microsoft.com/office/drawing/2014/main" id="{4BCBB09A-E0C7-45A6-6DFE-8C0DD1EFD363}"/>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Shape 369"/>
        <p:cNvGrpSpPr/>
        <p:nvPr/>
      </p:nvGrpSpPr>
      <p:grpSpPr>
        <a:xfrm>
          <a:off x="0" y="0"/>
          <a:ext cx="0" cy="0"/>
          <a:chOff x="0" y="0"/>
          <a:chExt cx="0" cy="0"/>
        </a:xfrm>
      </p:grpSpPr>
      <p:pic>
        <p:nvPicPr>
          <p:cNvPr id="371" name="Google Shape;371;p30" descr="EX_12_004.eps"/>
          <p:cNvPicPr preferRelativeResize="0">
            <a:picLocks noGrp="1"/>
          </p:cNvPicPr>
          <p:nvPr>
            <p:ph type="body" idx="1"/>
          </p:nvPr>
        </p:nvPicPr>
        <p:blipFill rotWithShape="1">
          <a:blip r:embed="rId3">
            <a:alphaModFix/>
          </a:blip>
          <a:srcRect l="-10902" r="-10902"/>
          <a:stretch/>
        </p:blipFill>
        <p:spPr>
          <a:xfrm>
            <a:off x="1358961" y="1420838"/>
            <a:ext cx="9902228" cy="5123768"/>
          </a:xfrm>
          <a:prstGeom prst="rect">
            <a:avLst/>
          </a:prstGeom>
          <a:noFill/>
          <a:ln>
            <a:noFill/>
          </a:ln>
        </p:spPr>
      </p:pic>
      <p:pic>
        <p:nvPicPr>
          <p:cNvPr id="2" name="Picture 1">
            <a:extLst>
              <a:ext uri="{FF2B5EF4-FFF2-40B4-BE49-F238E27FC236}">
                <a16:creationId xmlns:a16="http://schemas.microsoft.com/office/drawing/2014/main" id="{130FB533-0BA9-A1FA-CA03-1EE425309AEA}"/>
              </a:ext>
            </a:extLst>
          </p:cNvPr>
          <p:cNvPicPr>
            <a:picLocks noChangeAspect="1"/>
          </p:cNvPicPr>
          <p:nvPr/>
        </p:nvPicPr>
        <p:blipFill>
          <a:blip r:embed="rId4"/>
          <a:stretch>
            <a:fillRect/>
          </a:stretch>
        </p:blipFill>
        <p:spPr>
          <a:xfrm>
            <a:off x="0" y="53350"/>
            <a:ext cx="9533101" cy="1610200"/>
          </a:xfrm>
          <a:prstGeom prst="rect">
            <a:avLst/>
          </a:prstGeom>
        </p:spPr>
      </p:pic>
      <p:sp>
        <p:nvSpPr>
          <p:cNvPr id="3" name="TextBox 2">
            <a:extLst>
              <a:ext uri="{FF2B5EF4-FFF2-40B4-BE49-F238E27FC236}">
                <a16:creationId xmlns:a16="http://schemas.microsoft.com/office/drawing/2014/main" id="{622EC762-BCB5-609C-CBAA-3BA9DC98DD75}"/>
              </a:ext>
            </a:extLst>
          </p:cNvPr>
          <p:cNvSpPr txBox="1"/>
          <p:nvPr/>
        </p:nvSpPr>
        <p:spPr>
          <a:xfrm>
            <a:off x="2383275" y="470672"/>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Path-Goal Model</a:t>
            </a:r>
          </a:p>
        </p:txBody>
      </p:sp>
      <p:pic>
        <p:nvPicPr>
          <p:cNvPr id="4" name="Picture 3">
            <a:extLst>
              <a:ext uri="{FF2B5EF4-FFF2-40B4-BE49-F238E27FC236}">
                <a16:creationId xmlns:a16="http://schemas.microsoft.com/office/drawing/2014/main" id="{8623F04B-D95B-5403-99B4-3C914376929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CD0E824A-F7B7-879B-8B21-576824256682}"/>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Shape 403"/>
        <p:cNvGrpSpPr/>
        <p:nvPr/>
      </p:nvGrpSpPr>
      <p:grpSpPr>
        <a:xfrm>
          <a:off x="0" y="0"/>
          <a:ext cx="0" cy="0"/>
          <a:chOff x="0" y="0"/>
          <a:chExt cx="0" cy="0"/>
        </a:xfrm>
      </p:grpSpPr>
      <p:sp>
        <p:nvSpPr>
          <p:cNvPr id="405" name="Google Shape;405;p34"/>
          <p:cNvSpPr txBox="1">
            <a:spLocks noGrp="1"/>
          </p:cNvSpPr>
          <p:nvPr>
            <p:ph type="body" idx="2"/>
          </p:nvPr>
        </p:nvSpPr>
        <p:spPr>
          <a:xfrm>
            <a:off x="6400800" y="2057401"/>
            <a:ext cx="4038600" cy="3306763"/>
          </a:xfrm>
          <a:prstGeom prst="rect">
            <a:avLst/>
          </a:prstGeom>
          <a:noFill/>
          <a:ln>
            <a:noFill/>
          </a:ln>
        </p:spPr>
        <p:txBody>
          <a:bodyPr spcFirstLastPara="1" wrap="square" lIns="91425" tIns="45700" rIns="91425" bIns="45700" anchor="t" anchorCtr="0">
            <a:normAutofit fontScale="85000" lnSpcReduction="10000"/>
          </a:bodyPr>
          <a:lstStyle/>
          <a:p>
            <a:pPr marL="0" lvl="0" indent="0" algn="l" rtl="0">
              <a:lnSpc>
                <a:spcPct val="120000"/>
              </a:lnSpc>
              <a:spcBef>
                <a:spcPts val="0"/>
              </a:spcBef>
              <a:spcAft>
                <a:spcPts val="0"/>
              </a:spcAft>
              <a:buSzPct val="100000"/>
              <a:buNone/>
            </a:pPr>
            <a:r>
              <a:rPr lang="en-US" sz="3100" b="1">
                <a:solidFill>
                  <a:srgbClr val="316F88"/>
                </a:solidFill>
              </a:rPr>
              <a:t>Transformational Leaders</a:t>
            </a:r>
            <a:endParaRPr/>
          </a:p>
          <a:p>
            <a:pPr marL="0" lvl="0" indent="0" algn="l" rtl="0">
              <a:lnSpc>
                <a:spcPct val="120000"/>
              </a:lnSpc>
              <a:spcBef>
                <a:spcPts val="1000"/>
              </a:spcBef>
              <a:spcAft>
                <a:spcPts val="0"/>
              </a:spcAft>
              <a:buSzPct val="100000"/>
              <a:buNone/>
            </a:pPr>
            <a:r>
              <a:rPr lang="en-US" sz="3100"/>
              <a:t>leaders who stimulate and inspire (transform) followers to achieve extraordinary outcomes.</a:t>
            </a:r>
            <a:endParaRPr/>
          </a:p>
        </p:txBody>
      </p:sp>
      <p:sp>
        <p:nvSpPr>
          <p:cNvPr id="406" name="Google Shape;406;p34"/>
          <p:cNvSpPr txBox="1">
            <a:spLocks noGrp="1"/>
          </p:cNvSpPr>
          <p:nvPr>
            <p:ph type="body" idx="1"/>
          </p:nvPr>
        </p:nvSpPr>
        <p:spPr>
          <a:xfrm>
            <a:off x="1130270" y="2259609"/>
            <a:ext cx="4038600" cy="3306762"/>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120000"/>
              </a:lnSpc>
              <a:spcBef>
                <a:spcPts val="0"/>
              </a:spcBef>
              <a:spcAft>
                <a:spcPts val="0"/>
              </a:spcAft>
              <a:buSzPct val="100000"/>
              <a:buNone/>
            </a:pPr>
            <a:r>
              <a:rPr lang="en-US" sz="3100" b="1">
                <a:solidFill>
                  <a:srgbClr val="316F88"/>
                </a:solidFill>
              </a:rPr>
              <a:t>Transactional Leaders</a:t>
            </a:r>
            <a:endParaRPr/>
          </a:p>
          <a:p>
            <a:pPr marL="0" lvl="0" indent="0" algn="l" rtl="0">
              <a:lnSpc>
                <a:spcPct val="120000"/>
              </a:lnSpc>
              <a:spcBef>
                <a:spcPts val="1000"/>
              </a:spcBef>
              <a:spcAft>
                <a:spcPts val="0"/>
              </a:spcAft>
              <a:buSzPct val="100000"/>
              <a:buNone/>
            </a:pPr>
            <a:r>
              <a:rPr lang="en-US" sz="3100"/>
              <a:t>Leaders who lead primarily by using social exchanges (or transactions).</a:t>
            </a:r>
            <a:endParaRPr/>
          </a:p>
          <a:p>
            <a:pPr marL="0" lvl="0" indent="0" algn="l" rtl="0">
              <a:lnSpc>
                <a:spcPct val="120000"/>
              </a:lnSpc>
              <a:spcBef>
                <a:spcPts val="1000"/>
              </a:spcBef>
              <a:spcAft>
                <a:spcPts val="0"/>
              </a:spcAft>
              <a:buSzPct val="100000"/>
              <a:buNone/>
            </a:pPr>
            <a:endParaRPr sz="3100"/>
          </a:p>
        </p:txBody>
      </p:sp>
      <p:pic>
        <p:nvPicPr>
          <p:cNvPr id="2" name="Picture 1">
            <a:extLst>
              <a:ext uri="{FF2B5EF4-FFF2-40B4-BE49-F238E27FC236}">
                <a16:creationId xmlns:a16="http://schemas.microsoft.com/office/drawing/2014/main" id="{D53F9E12-997B-2EC2-0864-0E1D9E188C7B}"/>
              </a:ext>
            </a:extLst>
          </p:cNvPr>
          <p:cNvPicPr>
            <a:picLocks noChangeAspect="1"/>
          </p:cNvPicPr>
          <p:nvPr/>
        </p:nvPicPr>
        <p:blipFill>
          <a:blip r:embed="rId3"/>
          <a:stretch>
            <a:fillRect/>
          </a:stretch>
        </p:blipFill>
        <p:spPr>
          <a:xfrm>
            <a:off x="4855" y="0"/>
            <a:ext cx="11361840" cy="1610200"/>
          </a:xfrm>
          <a:prstGeom prst="rect">
            <a:avLst/>
          </a:prstGeom>
        </p:spPr>
      </p:pic>
      <p:sp>
        <p:nvSpPr>
          <p:cNvPr id="3" name="TextBox 2">
            <a:extLst>
              <a:ext uri="{FF2B5EF4-FFF2-40B4-BE49-F238E27FC236}">
                <a16:creationId xmlns:a16="http://schemas.microsoft.com/office/drawing/2014/main" id="{63D61D20-3259-84F0-350C-5F5D48EC1E03}"/>
              </a:ext>
            </a:extLst>
          </p:cNvPr>
          <p:cNvSpPr txBox="1"/>
          <p:nvPr/>
        </p:nvSpPr>
        <p:spPr>
          <a:xfrm>
            <a:off x="2481748" y="512712"/>
            <a:ext cx="8603593"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2)- </a:t>
            </a:r>
            <a:r>
              <a:rPr kumimoji="0" lang="fr-FR" sz="3200" b="1" i="0" u="none" strike="noStrike" kern="1200" cap="none" spc="0" normalizeH="0" baseline="0" noProof="0" dirty="0" err="1">
                <a:ln>
                  <a:noFill/>
                </a:ln>
                <a:solidFill>
                  <a:prstClr val="white"/>
                </a:solidFill>
                <a:effectLst/>
                <a:uLnTx/>
                <a:uFillTx/>
                <a:latin typeface="Calibri" panose="020F0502020204030204"/>
                <a:ea typeface="+mn-ea"/>
                <a:cs typeface="Arial"/>
                <a:sym typeface="Arial"/>
              </a:rPr>
              <a:t>Transactional</a:t>
            </a: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 vs. </a:t>
            </a:r>
            <a:r>
              <a:rPr kumimoji="0" lang="fr-FR" sz="3200" b="1" i="0" u="none" strike="noStrike" kern="1200" cap="none" spc="0" normalizeH="0" baseline="0" noProof="0" dirty="0" err="1">
                <a:ln>
                  <a:noFill/>
                </a:ln>
                <a:solidFill>
                  <a:prstClr val="white"/>
                </a:solidFill>
                <a:effectLst/>
                <a:uLnTx/>
                <a:uFillTx/>
                <a:latin typeface="Calibri" panose="020F0502020204030204"/>
                <a:ea typeface="+mn-ea"/>
                <a:cs typeface="Arial"/>
                <a:sym typeface="Arial"/>
              </a:rPr>
              <a:t>Transformational</a:t>
            </a: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 Leaders</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endParaRPr>
          </a:p>
        </p:txBody>
      </p:sp>
      <p:pic>
        <p:nvPicPr>
          <p:cNvPr id="4" name="Picture 3">
            <a:extLst>
              <a:ext uri="{FF2B5EF4-FFF2-40B4-BE49-F238E27FC236}">
                <a16:creationId xmlns:a16="http://schemas.microsoft.com/office/drawing/2014/main" id="{10E2A554-B71B-C8EE-7E08-54101DEC7E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C4CD6535-60A7-D135-ABB9-25ADFD357C82}"/>
              </a:ext>
            </a:extLst>
          </p:cNvPr>
          <p:cNvPicPr>
            <a:picLocks noChangeAspect="1"/>
          </p:cNvPicPr>
          <p:nvPr/>
        </p:nvPicPr>
        <p:blipFill>
          <a:blip r:embed="rId5"/>
          <a:stretch>
            <a:fillRect/>
          </a:stretch>
        </p:blipFill>
        <p:spPr>
          <a:xfrm>
            <a:off x="2171236" y="6544606"/>
            <a:ext cx="9902229" cy="204838"/>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Shape 440"/>
        <p:cNvGrpSpPr/>
        <p:nvPr/>
      </p:nvGrpSpPr>
      <p:grpSpPr>
        <a:xfrm>
          <a:off x="0" y="0"/>
          <a:ext cx="0" cy="0"/>
          <a:chOff x="0" y="0"/>
          <a:chExt cx="0" cy="0"/>
        </a:xfrm>
      </p:grpSpPr>
      <p:sp>
        <p:nvSpPr>
          <p:cNvPr id="441" name="Google Shape;441;p38"/>
          <p:cNvSpPr txBox="1">
            <a:spLocks noGrp="1"/>
          </p:cNvSpPr>
          <p:nvPr>
            <p:ph type="body" idx="1"/>
          </p:nvPr>
        </p:nvSpPr>
        <p:spPr>
          <a:xfrm>
            <a:off x="715776" y="1781712"/>
            <a:ext cx="9603275" cy="3294576"/>
          </a:xfrm>
          <a:prstGeom prst="rect">
            <a:avLst/>
          </a:prstGeom>
          <a:noFill/>
          <a:ln>
            <a:noFill/>
          </a:ln>
        </p:spPr>
        <p:txBody>
          <a:bodyPr spcFirstLastPara="1" wrap="square" lIns="91425" tIns="45700" rIns="91425" bIns="45700" anchor="t" anchorCtr="0">
            <a:normAutofit/>
          </a:bodyPr>
          <a:lstStyle/>
          <a:p>
            <a:pPr marL="228600" lvl="0" indent="-228600" algn="just" rtl="0">
              <a:lnSpc>
                <a:spcPct val="120000"/>
              </a:lnSpc>
              <a:spcBef>
                <a:spcPts val="0"/>
              </a:spcBef>
              <a:spcAft>
                <a:spcPts val="0"/>
              </a:spcAft>
              <a:buSzPts val="2000"/>
              <a:buChar char="•"/>
            </a:pPr>
            <a:r>
              <a:rPr lang="en-US" sz="2400" dirty="0">
                <a:solidFill>
                  <a:srgbClr val="002060"/>
                </a:solidFill>
              </a:rPr>
              <a:t>Not just the leader; </a:t>
            </a:r>
            <a:r>
              <a:rPr lang="en-US" sz="2400" b="1" dirty="0">
                <a:solidFill>
                  <a:srgbClr val="002060"/>
                </a:solidFill>
              </a:rPr>
              <a:t>All team members have influence on their peers.</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Can be </a:t>
            </a:r>
            <a:r>
              <a:rPr lang="en-US" sz="2400" b="1" dirty="0">
                <a:solidFill>
                  <a:srgbClr val="002060"/>
                </a:solidFill>
              </a:rPr>
              <a:t>positive</a:t>
            </a:r>
            <a:r>
              <a:rPr lang="en-US" sz="2400" dirty="0">
                <a:solidFill>
                  <a:srgbClr val="002060"/>
                </a:solidFill>
              </a:rPr>
              <a:t> or </a:t>
            </a:r>
            <a:r>
              <a:rPr lang="en-US" sz="2400" b="1" dirty="0">
                <a:solidFill>
                  <a:srgbClr val="002060"/>
                </a:solidFill>
              </a:rPr>
              <a:t>negative</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b="1" dirty="0">
                <a:solidFill>
                  <a:srgbClr val="002060"/>
                </a:solidFill>
              </a:rPr>
              <a:t>Choose appropriate combinations for each peer or team member.</a:t>
            </a:r>
            <a:endParaRPr sz="2400" dirty="0">
              <a:solidFill>
                <a:srgbClr val="002060"/>
              </a:solidFill>
            </a:endParaRPr>
          </a:p>
        </p:txBody>
      </p:sp>
      <p:pic>
        <p:nvPicPr>
          <p:cNvPr id="445" name="Google Shape;445;p38" descr="Image result for Influence"/>
          <p:cNvPicPr preferRelativeResize="0"/>
          <p:nvPr/>
        </p:nvPicPr>
        <p:blipFill rotWithShape="1">
          <a:blip r:embed="rId3">
            <a:alphaModFix/>
          </a:blip>
          <a:srcRect/>
          <a:stretch/>
        </p:blipFill>
        <p:spPr>
          <a:xfrm>
            <a:off x="8428224" y="4101328"/>
            <a:ext cx="3048000" cy="2286000"/>
          </a:xfrm>
          <a:prstGeom prst="rect">
            <a:avLst/>
          </a:prstGeom>
          <a:noFill/>
          <a:ln>
            <a:noFill/>
          </a:ln>
        </p:spPr>
      </p:pic>
      <p:pic>
        <p:nvPicPr>
          <p:cNvPr id="2" name="Picture 1">
            <a:extLst>
              <a:ext uri="{FF2B5EF4-FFF2-40B4-BE49-F238E27FC236}">
                <a16:creationId xmlns:a16="http://schemas.microsoft.com/office/drawing/2014/main" id="{732004D5-DA51-D73D-71F9-D89CD279A3AC}"/>
              </a:ext>
            </a:extLst>
          </p:cNvPr>
          <p:cNvPicPr>
            <a:picLocks noChangeAspect="1"/>
          </p:cNvPicPr>
          <p:nvPr/>
        </p:nvPicPr>
        <p:blipFill>
          <a:blip r:embed="rId4"/>
          <a:stretch>
            <a:fillRect/>
          </a:stretch>
        </p:blipFill>
        <p:spPr>
          <a:xfrm>
            <a:off x="0" y="-42041"/>
            <a:ext cx="9533101" cy="1610200"/>
          </a:xfrm>
          <a:prstGeom prst="rect">
            <a:avLst/>
          </a:prstGeom>
        </p:spPr>
      </p:pic>
      <p:sp>
        <p:nvSpPr>
          <p:cNvPr id="3" name="TextBox 2">
            <a:extLst>
              <a:ext uri="{FF2B5EF4-FFF2-40B4-BE49-F238E27FC236}">
                <a16:creationId xmlns:a16="http://schemas.microsoft.com/office/drawing/2014/main" id="{C6ABCA7D-AEFD-9622-2DAE-168ABFF363F8}"/>
              </a:ext>
            </a:extLst>
          </p:cNvPr>
          <p:cNvSpPr txBox="1"/>
          <p:nvPr/>
        </p:nvSpPr>
        <p:spPr>
          <a:xfrm>
            <a:off x="2383275" y="470672"/>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Influence</a:t>
            </a:r>
          </a:p>
        </p:txBody>
      </p:sp>
      <p:pic>
        <p:nvPicPr>
          <p:cNvPr id="4" name="Picture 3">
            <a:extLst>
              <a:ext uri="{FF2B5EF4-FFF2-40B4-BE49-F238E27FC236}">
                <a16:creationId xmlns:a16="http://schemas.microsoft.com/office/drawing/2014/main" id="{6C43BEBF-2C46-872D-A4C1-82D169FA874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73938620-94B2-76F0-0F29-21BCB8209599}"/>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Shape 568"/>
        <p:cNvGrpSpPr/>
        <p:nvPr/>
      </p:nvGrpSpPr>
      <p:grpSpPr>
        <a:xfrm>
          <a:off x="0" y="0"/>
          <a:ext cx="0" cy="0"/>
          <a:chOff x="0" y="0"/>
          <a:chExt cx="0" cy="0"/>
        </a:xfrm>
      </p:grpSpPr>
      <p:sp>
        <p:nvSpPr>
          <p:cNvPr id="570" name="Google Shape;570;p52"/>
          <p:cNvSpPr txBox="1">
            <a:spLocks noGrp="1"/>
          </p:cNvSpPr>
          <p:nvPr>
            <p:ph type="body" idx="1"/>
          </p:nvPr>
        </p:nvSpPr>
        <p:spPr>
          <a:xfrm>
            <a:off x="873888" y="1966119"/>
            <a:ext cx="5679312" cy="2925762"/>
          </a:xfrm>
          <a:prstGeom prst="rect">
            <a:avLst/>
          </a:prstGeom>
          <a:noFill/>
          <a:ln>
            <a:noFill/>
          </a:ln>
        </p:spPr>
        <p:txBody>
          <a:bodyPr spcFirstLastPara="1" wrap="square" lIns="91425" tIns="45700" rIns="91425" bIns="45700" anchor="t" anchorCtr="0">
            <a:normAutofit fontScale="70000" lnSpcReduction="20000"/>
          </a:bodyPr>
          <a:lstStyle/>
          <a:p>
            <a:pPr marL="228600" lvl="0" indent="-228600" algn="l" rtl="0">
              <a:lnSpc>
                <a:spcPct val="120000"/>
              </a:lnSpc>
              <a:spcBef>
                <a:spcPts val="0"/>
              </a:spcBef>
              <a:spcAft>
                <a:spcPts val="0"/>
              </a:spcAft>
              <a:buSzPct val="100000"/>
              <a:buFont typeface="Arial"/>
              <a:buNone/>
            </a:pPr>
            <a:r>
              <a:rPr lang="en-US" sz="3200" dirty="0">
                <a:solidFill>
                  <a:srgbClr val="002060"/>
                </a:solidFill>
              </a:rPr>
              <a:t>	</a:t>
            </a:r>
            <a:endParaRPr dirty="0">
              <a:solidFill>
                <a:srgbClr val="002060"/>
              </a:solidFill>
            </a:endParaRPr>
          </a:p>
          <a:p>
            <a:pPr marL="228600" lvl="0" indent="-228600" algn="l" rtl="0">
              <a:lnSpc>
                <a:spcPct val="120000"/>
              </a:lnSpc>
              <a:spcBef>
                <a:spcPts val="1000"/>
              </a:spcBef>
              <a:spcAft>
                <a:spcPts val="0"/>
              </a:spcAft>
              <a:buSzPct val="100000"/>
              <a:buChar char="•"/>
            </a:pPr>
            <a:r>
              <a:rPr lang="en-US" sz="3200" dirty="0">
                <a:solidFill>
                  <a:srgbClr val="002060"/>
                </a:solidFill>
              </a:rPr>
              <a:t>EI, more than any other single factor, is the best predictor of who will emerge as a leader.</a:t>
            </a:r>
            <a:endParaRPr dirty="0">
              <a:solidFill>
                <a:srgbClr val="002060"/>
              </a:solidFill>
            </a:endParaRPr>
          </a:p>
          <a:p>
            <a:pPr marL="228600" lvl="0" indent="-86360" algn="l" rtl="0">
              <a:lnSpc>
                <a:spcPct val="120000"/>
              </a:lnSpc>
              <a:spcBef>
                <a:spcPts val="1000"/>
              </a:spcBef>
              <a:spcAft>
                <a:spcPts val="0"/>
              </a:spcAft>
              <a:buSzPct val="100000"/>
              <a:buNone/>
            </a:pPr>
            <a:endParaRPr sz="3200" dirty="0">
              <a:solidFill>
                <a:srgbClr val="002060"/>
              </a:solidFill>
            </a:endParaRPr>
          </a:p>
          <a:p>
            <a:pPr marL="228600" lvl="0" indent="-228600" algn="l" rtl="0">
              <a:lnSpc>
                <a:spcPct val="120000"/>
              </a:lnSpc>
              <a:spcBef>
                <a:spcPts val="1000"/>
              </a:spcBef>
              <a:spcAft>
                <a:spcPts val="0"/>
              </a:spcAft>
              <a:buSzPct val="100000"/>
              <a:buChar char="•"/>
            </a:pPr>
            <a:r>
              <a:rPr lang="en-US" sz="3200" dirty="0">
                <a:solidFill>
                  <a:srgbClr val="002060"/>
                </a:solidFill>
              </a:rPr>
              <a:t>EI is an essential element in leadership effectiveness. </a:t>
            </a:r>
            <a:endParaRPr dirty="0">
              <a:solidFill>
                <a:srgbClr val="002060"/>
              </a:solidFill>
            </a:endParaRPr>
          </a:p>
        </p:txBody>
      </p:sp>
      <p:pic>
        <p:nvPicPr>
          <p:cNvPr id="573" name="Google Shape;573;p52" descr="Image result for Emotional Intelligence (EI)"/>
          <p:cNvPicPr preferRelativeResize="0"/>
          <p:nvPr/>
        </p:nvPicPr>
        <p:blipFill rotWithShape="1">
          <a:blip r:embed="rId3">
            <a:alphaModFix/>
          </a:blip>
          <a:srcRect/>
          <a:stretch/>
        </p:blipFill>
        <p:spPr>
          <a:xfrm>
            <a:off x="7324601" y="1797575"/>
            <a:ext cx="4349192" cy="4093029"/>
          </a:xfrm>
          <a:prstGeom prst="rect">
            <a:avLst/>
          </a:prstGeom>
          <a:noFill/>
          <a:ln>
            <a:noFill/>
          </a:ln>
        </p:spPr>
      </p:pic>
      <p:pic>
        <p:nvPicPr>
          <p:cNvPr id="2" name="Picture 1">
            <a:extLst>
              <a:ext uri="{FF2B5EF4-FFF2-40B4-BE49-F238E27FC236}">
                <a16:creationId xmlns:a16="http://schemas.microsoft.com/office/drawing/2014/main" id="{38B9F388-6755-9F02-6A7E-B79F6D9ADD01}"/>
              </a:ext>
            </a:extLst>
          </p:cNvPr>
          <p:cNvPicPr>
            <a:picLocks noChangeAspect="1"/>
          </p:cNvPicPr>
          <p:nvPr/>
        </p:nvPicPr>
        <p:blipFill>
          <a:blip r:embed="rId4"/>
          <a:stretch>
            <a:fillRect/>
          </a:stretch>
        </p:blipFill>
        <p:spPr>
          <a:xfrm>
            <a:off x="0" y="-42040"/>
            <a:ext cx="9533101" cy="1610200"/>
          </a:xfrm>
          <a:prstGeom prst="rect">
            <a:avLst/>
          </a:prstGeom>
        </p:spPr>
      </p:pic>
      <p:sp>
        <p:nvSpPr>
          <p:cNvPr id="3" name="TextBox 2">
            <a:extLst>
              <a:ext uri="{FF2B5EF4-FFF2-40B4-BE49-F238E27FC236}">
                <a16:creationId xmlns:a16="http://schemas.microsoft.com/office/drawing/2014/main" id="{9D2F99C9-A2B6-0AB4-BDE2-FFE0E48C78D5}"/>
              </a:ext>
            </a:extLst>
          </p:cNvPr>
          <p:cNvSpPr txBox="1"/>
          <p:nvPr/>
        </p:nvSpPr>
        <p:spPr>
          <a:xfrm>
            <a:off x="2383275" y="470672"/>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Emotional Intelligence (EI)</a:t>
            </a:r>
          </a:p>
        </p:txBody>
      </p:sp>
      <p:pic>
        <p:nvPicPr>
          <p:cNvPr id="4" name="Picture 3">
            <a:extLst>
              <a:ext uri="{FF2B5EF4-FFF2-40B4-BE49-F238E27FC236}">
                <a16:creationId xmlns:a16="http://schemas.microsoft.com/office/drawing/2014/main" id="{40C458F3-32F5-4902-E170-BDA25B3D14D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EB2C8C6E-69AC-6CCF-042A-2A6B50D8EAD4}"/>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541" y="5036"/>
            <a:ext cx="9533101" cy="361784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58478" y="1414422"/>
            <a:ext cx="7148460" cy="830997"/>
          </a:xfrm>
          <a:prstGeom prst="rect">
            <a:avLst/>
          </a:prstGeom>
          <a:noFill/>
        </p:spPr>
        <p:txBody>
          <a:bodyPr wrap="square">
            <a:spAutoFit/>
          </a:bodyPr>
          <a:lstStyle/>
          <a:p>
            <a:pPr marL="285750" marR="0" lvl="0" indent="-28575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Chapter </a:t>
            </a:r>
            <a:r>
              <a:rPr lang="en-US" sz="4800" b="1" dirty="0">
                <a:solidFill>
                  <a:prstClr val="white"/>
                </a:solidFill>
                <a:latin typeface="Calibri" panose="020F0502020204030204"/>
                <a:cs typeface="Arial" panose="020B0604020202020204" pitchFamily="34" charset="0"/>
              </a:rPr>
              <a:t>5</a:t>
            </a: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 L5</a:t>
            </a:r>
            <a:endPar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850710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Shape 140"/>
        <p:cNvGrpSpPr/>
        <p:nvPr/>
      </p:nvGrpSpPr>
      <p:grpSpPr>
        <a:xfrm>
          <a:off x="0" y="0"/>
          <a:ext cx="0" cy="0"/>
          <a:chOff x="0" y="0"/>
          <a:chExt cx="0" cy="0"/>
        </a:xfrm>
      </p:grpSpPr>
      <p:sp>
        <p:nvSpPr>
          <p:cNvPr id="142" name="Google Shape;142;p5"/>
          <p:cNvSpPr txBox="1">
            <a:spLocks noGrp="1"/>
          </p:cNvSpPr>
          <p:nvPr>
            <p:ph type="body" idx="1"/>
          </p:nvPr>
        </p:nvSpPr>
        <p:spPr>
          <a:xfrm>
            <a:off x="611211" y="1703127"/>
            <a:ext cx="10502265" cy="3760825"/>
          </a:xfrm>
          <a:prstGeom prst="rect">
            <a:avLst/>
          </a:prstGeom>
          <a:solidFill>
            <a:schemeClr val="bg1"/>
          </a:solidFill>
          <a:ln>
            <a:noFill/>
          </a:ln>
        </p:spPr>
        <p:txBody>
          <a:bodyPr spcFirstLastPara="1" wrap="square" lIns="91425" tIns="45700" rIns="91425" bIns="45700" anchor="t" anchorCtr="0">
            <a:noAutofit/>
          </a:bodyPr>
          <a:lstStyle/>
          <a:p>
            <a:pPr marL="228600" lvl="0" indent="-228600" algn="just" rtl="0">
              <a:lnSpc>
                <a:spcPct val="120000"/>
              </a:lnSpc>
              <a:spcBef>
                <a:spcPts val="0"/>
              </a:spcBef>
              <a:spcAft>
                <a:spcPts val="0"/>
              </a:spcAft>
              <a:buSzPts val="2000"/>
              <a:buChar char="•"/>
            </a:pPr>
            <a:r>
              <a:rPr lang="en-US" sz="2800" dirty="0">
                <a:solidFill>
                  <a:srgbClr val="002060"/>
                </a:solidFill>
                <a:highlight>
                  <a:srgbClr val="F5FAA4"/>
                </a:highlight>
              </a:rPr>
              <a:t>prioritization is a process where you work out which projects are the most important so that you can focus your resources on successfully delivering those value-added projects.</a:t>
            </a:r>
            <a:endParaRPr lang="en-US" sz="3200" dirty="0">
              <a:solidFill>
                <a:srgbClr val="002060"/>
              </a:solidFill>
              <a:highlight>
                <a:srgbClr val="F5FAA4"/>
              </a:highlight>
            </a:endParaRPr>
          </a:p>
        </p:txBody>
      </p:sp>
      <p:pic>
        <p:nvPicPr>
          <p:cNvPr id="145" name="Google Shape;145;p5" descr="Image result for Prioritization"/>
          <p:cNvPicPr preferRelativeResize="0"/>
          <p:nvPr/>
        </p:nvPicPr>
        <p:blipFill rotWithShape="1">
          <a:blip r:embed="rId3">
            <a:alphaModFix/>
          </a:blip>
          <a:srcRect/>
          <a:stretch/>
        </p:blipFill>
        <p:spPr>
          <a:xfrm>
            <a:off x="6612615" y="3888617"/>
            <a:ext cx="4152900" cy="1968500"/>
          </a:xfrm>
          <a:prstGeom prst="rect">
            <a:avLst/>
          </a:prstGeom>
          <a:noFill/>
          <a:ln>
            <a:noFill/>
          </a:ln>
        </p:spPr>
      </p:pic>
      <p:pic>
        <p:nvPicPr>
          <p:cNvPr id="2" name="Picture 1">
            <a:extLst>
              <a:ext uri="{FF2B5EF4-FFF2-40B4-BE49-F238E27FC236}">
                <a16:creationId xmlns:a16="http://schemas.microsoft.com/office/drawing/2014/main" id="{C5D9E229-4085-2A4A-DC52-80A4B4ABF101}"/>
              </a:ext>
            </a:extLst>
          </p:cNvPr>
          <p:cNvPicPr>
            <a:picLocks noChangeAspect="1"/>
          </p:cNvPicPr>
          <p:nvPr/>
        </p:nvPicPr>
        <p:blipFill>
          <a:blip r:embed="rId4"/>
          <a:stretch>
            <a:fillRect/>
          </a:stretch>
        </p:blipFill>
        <p:spPr>
          <a:xfrm>
            <a:off x="26671" y="0"/>
            <a:ext cx="9533101" cy="1610200"/>
          </a:xfrm>
          <a:prstGeom prst="rect">
            <a:avLst/>
          </a:prstGeom>
        </p:spPr>
      </p:pic>
      <p:sp>
        <p:nvSpPr>
          <p:cNvPr id="3" name="TextBox 2">
            <a:extLst>
              <a:ext uri="{FF2B5EF4-FFF2-40B4-BE49-F238E27FC236}">
                <a16:creationId xmlns:a16="http://schemas.microsoft.com/office/drawing/2014/main" id="{8E94FA0D-6BA9-8E04-8B58-E761916DC30A}"/>
              </a:ext>
            </a:extLst>
          </p:cNvPr>
          <p:cNvSpPr txBox="1"/>
          <p:nvPr/>
        </p:nvSpPr>
        <p:spPr>
          <a:xfrm>
            <a:off x="2420787" y="559176"/>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What is Prioritization?</a:t>
            </a:r>
          </a:p>
        </p:txBody>
      </p:sp>
      <p:pic>
        <p:nvPicPr>
          <p:cNvPr id="4" name="Picture 3">
            <a:extLst>
              <a:ext uri="{FF2B5EF4-FFF2-40B4-BE49-F238E27FC236}">
                <a16:creationId xmlns:a16="http://schemas.microsoft.com/office/drawing/2014/main" id="{7C1FE567-B761-D931-F816-25DE8080416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84075CF3-5E2D-F61B-D4C9-7FD0F26F2EE4}"/>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Shape 197"/>
        <p:cNvGrpSpPr/>
        <p:nvPr/>
      </p:nvGrpSpPr>
      <p:grpSpPr>
        <a:xfrm>
          <a:off x="0" y="0"/>
          <a:ext cx="0" cy="0"/>
          <a:chOff x="0" y="0"/>
          <a:chExt cx="0" cy="0"/>
        </a:xfrm>
      </p:grpSpPr>
      <p:sp>
        <p:nvSpPr>
          <p:cNvPr id="198" name="Google Shape;198;p11"/>
          <p:cNvSpPr txBox="1">
            <a:spLocks noGrp="1"/>
          </p:cNvSpPr>
          <p:nvPr>
            <p:ph type="title"/>
          </p:nvPr>
        </p:nvSpPr>
        <p:spPr>
          <a:xfrm>
            <a:off x="933558" y="1159504"/>
            <a:ext cx="10324884"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dirty="0">
                <a:solidFill>
                  <a:srgbClr val="002060"/>
                </a:solidFill>
              </a:rPr>
              <a:t>Three interdependent variables that are essential for priorities starting from initiative process:</a:t>
            </a:r>
            <a:endParaRPr sz="4400" dirty="0">
              <a:solidFill>
                <a:srgbClr val="002060"/>
              </a:solidFill>
            </a:endParaRPr>
          </a:p>
        </p:txBody>
      </p:sp>
      <p:sp>
        <p:nvSpPr>
          <p:cNvPr id="199" name="Google Shape;199;p11"/>
          <p:cNvSpPr txBox="1">
            <a:spLocks noGrp="1"/>
          </p:cNvSpPr>
          <p:nvPr>
            <p:ph type="body" idx="1"/>
          </p:nvPr>
        </p:nvSpPr>
        <p:spPr>
          <a:xfrm>
            <a:off x="722375" y="1948770"/>
            <a:ext cx="8677118" cy="3806570"/>
          </a:xfrm>
          <a:prstGeom prst="rect">
            <a:avLst/>
          </a:prstGeom>
          <a:noFill/>
          <a:ln>
            <a:noFill/>
          </a:ln>
        </p:spPr>
        <p:txBody>
          <a:bodyPr spcFirstLastPara="1" wrap="square" lIns="91425" tIns="45700" rIns="91425" bIns="45700" anchor="t" anchorCtr="0">
            <a:noAutofit/>
          </a:bodyPr>
          <a:lstStyle/>
          <a:p>
            <a:pPr marL="0" lvl="0" indent="0" algn="l" rtl="0">
              <a:lnSpc>
                <a:spcPct val="120000"/>
              </a:lnSpc>
              <a:spcBef>
                <a:spcPts val="0"/>
              </a:spcBef>
              <a:spcAft>
                <a:spcPts val="0"/>
              </a:spcAft>
              <a:buSzPts val="2000"/>
              <a:buNone/>
            </a:pPr>
            <a:r>
              <a:rPr lang="en-US"/>
              <a:t>.</a:t>
            </a:r>
            <a:endParaRPr sz="2400"/>
          </a:p>
        </p:txBody>
      </p:sp>
      <p:pic>
        <p:nvPicPr>
          <p:cNvPr id="200" name="Google Shape;200;p11"/>
          <p:cNvPicPr preferRelativeResize="0"/>
          <p:nvPr/>
        </p:nvPicPr>
        <p:blipFill rotWithShape="1">
          <a:blip r:embed="rId3">
            <a:alphaModFix/>
          </a:blip>
          <a:srcRect/>
          <a:stretch/>
        </p:blipFill>
        <p:spPr>
          <a:xfrm>
            <a:off x="10945754" y="169771"/>
            <a:ext cx="1170046" cy="1049235"/>
          </a:xfrm>
          <a:prstGeom prst="rect">
            <a:avLst/>
          </a:prstGeom>
          <a:noFill/>
          <a:ln>
            <a:noFill/>
          </a:ln>
        </p:spPr>
      </p:pic>
      <p:grpSp>
        <p:nvGrpSpPr>
          <p:cNvPr id="202" name="Google Shape;202;p11"/>
          <p:cNvGrpSpPr/>
          <p:nvPr/>
        </p:nvGrpSpPr>
        <p:grpSpPr>
          <a:xfrm>
            <a:off x="2668927" y="2281895"/>
            <a:ext cx="5288448" cy="3139840"/>
            <a:chOff x="262862" y="4"/>
            <a:chExt cx="5288448" cy="3139840"/>
          </a:xfrm>
        </p:grpSpPr>
        <p:sp>
          <p:nvSpPr>
            <p:cNvPr id="203" name="Google Shape;203;p11"/>
            <p:cNvSpPr/>
            <p:nvPr/>
          </p:nvSpPr>
          <p:spPr>
            <a:xfrm>
              <a:off x="262862" y="4"/>
              <a:ext cx="2414893" cy="1448936"/>
            </a:xfrm>
            <a:prstGeom prst="rect">
              <a:avLst/>
            </a:prstGeom>
            <a:gradFill>
              <a:gsLst>
                <a:gs pos="0">
                  <a:srgbClr val="278A86"/>
                </a:gs>
                <a:gs pos="69000">
                  <a:srgbClr val="007A78"/>
                </a:gs>
                <a:gs pos="100000">
                  <a:srgbClr val="007471"/>
                </a:gs>
              </a:gsLst>
              <a:lin ang="5400000" scaled="0"/>
            </a:gra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4" name="Google Shape;204;p11"/>
            <p:cNvSpPr txBox="1"/>
            <p:nvPr/>
          </p:nvSpPr>
          <p:spPr>
            <a:xfrm>
              <a:off x="262862" y="4"/>
              <a:ext cx="2414893" cy="1448936"/>
            </a:xfrm>
            <a:prstGeom prst="rect">
              <a:avLst/>
            </a:prstGeom>
            <a:noFill/>
            <a:ln>
              <a:noFill/>
            </a:ln>
          </p:spPr>
          <p:txBody>
            <a:bodyPr spcFirstLastPara="1" wrap="square" lIns="129525" tIns="129525" rIns="129525" bIns="129525" anchor="ctr" anchorCtr="0">
              <a:noAutofit/>
            </a:bodyPr>
            <a:lstStyle/>
            <a:p>
              <a:pPr marL="0" marR="0" lvl="0" indent="0" algn="ctr" defTabSz="914400" rtl="0" eaLnBrk="1" fontAlgn="auto" latinLnBrk="0" hangingPunct="1">
                <a:lnSpc>
                  <a:spcPct val="90000"/>
                </a:lnSpc>
                <a:spcBef>
                  <a:spcPts val="0"/>
                </a:spcBef>
                <a:spcAft>
                  <a:spcPts val="0"/>
                </a:spcAft>
                <a:buClr>
                  <a:srgbClr val="FFFFFF"/>
                </a:buClr>
                <a:buSzPts val="3400"/>
                <a:buFont typeface="Century Gothic"/>
                <a:buNone/>
                <a:tabLst/>
                <a:defRPr/>
              </a:pPr>
              <a:r>
                <a:rPr kumimoji="0" lang="en-US" sz="3400" b="0" i="0" u="none" strike="noStrike" kern="0" cap="none" spc="0" normalizeH="0" baseline="0" noProof="0">
                  <a:ln>
                    <a:noFill/>
                  </a:ln>
                  <a:solidFill>
                    <a:srgbClr val="FFFFFF"/>
                  </a:solidFill>
                  <a:effectLst/>
                  <a:uLnTx/>
                  <a:uFillTx/>
                  <a:latin typeface="Century Gothic"/>
                  <a:ea typeface="Century Gothic"/>
                  <a:cs typeface="Century Gothic"/>
                  <a:sym typeface="Century Gothic"/>
                </a:rPr>
                <a:t>Timing</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5" name="Google Shape;205;p11"/>
            <p:cNvSpPr/>
            <p:nvPr/>
          </p:nvSpPr>
          <p:spPr>
            <a:xfrm>
              <a:off x="3136417" y="482"/>
              <a:ext cx="2414893" cy="1448936"/>
            </a:xfrm>
            <a:prstGeom prst="rect">
              <a:avLst/>
            </a:prstGeom>
            <a:gradFill>
              <a:gsLst>
                <a:gs pos="0">
                  <a:srgbClr val="29AB7D"/>
                </a:gs>
                <a:gs pos="69000">
                  <a:srgbClr val="009969"/>
                </a:gs>
                <a:gs pos="100000">
                  <a:srgbClr val="009164"/>
                </a:gs>
              </a:gsLst>
              <a:lin ang="5400000" scaled="0"/>
            </a:gra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6" name="Google Shape;206;p11"/>
            <p:cNvSpPr txBox="1"/>
            <p:nvPr/>
          </p:nvSpPr>
          <p:spPr>
            <a:xfrm>
              <a:off x="3136417" y="482"/>
              <a:ext cx="2414893" cy="1448936"/>
            </a:xfrm>
            <a:prstGeom prst="rect">
              <a:avLst/>
            </a:prstGeom>
            <a:noFill/>
            <a:ln>
              <a:noFill/>
            </a:ln>
          </p:spPr>
          <p:txBody>
            <a:bodyPr spcFirstLastPara="1" wrap="square" lIns="129525" tIns="129525" rIns="129525" bIns="129525" anchor="ctr" anchorCtr="0">
              <a:noAutofit/>
            </a:bodyPr>
            <a:lstStyle/>
            <a:p>
              <a:pPr marL="0" marR="0" lvl="0" indent="0" algn="ctr" defTabSz="914400" rtl="0" eaLnBrk="1" fontAlgn="auto" latinLnBrk="0" hangingPunct="1">
                <a:lnSpc>
                  <a:spcPct val="90000"/>
                </a:lnSpc>
                <a:spcBef>
                  <a:spcPts val="0"/>
                </a:spcBef>
                <a:spcAft>
                  <a:spcPts val="0"/>
                </a:spcAft>
                <a:buClr>
                  <a:srgbClr val="FFFFFF"/>
                </a:buClr>
                <a:buSzPts val="3400"/>
                <a:buFont typeface="Century Gothic"/>
                <a:buNone/>
                <a:tabLst/>
                <a:defRPr/>
              </a:pPr>
              <a:r>
                <a:rPr kumimoji="0" lang="en-US" sz="3400" b="0" i="0" u="none" strike="noStrike" kern="0" cap="none" spc="0" normalizeH="0" baseline="0" noProof="0">
                  <a:ln>
                    <a:noFill/>
                  </a:ln>
                  <a:solidFill>
                    <a:srgbClr val="FFFFFF"/>
                  </a:solidFill>
                  <a:effectLst/>
                  <a:uLnTx/>
                  <a:uFillTx/>
                  <a:latin typeface="Century Gothic"/>
                  <a:ea typeface="Century Gothic"/>
                  <a:cs typeface="Century Gothic"/>
                  <a:sym typeface="Century Gothic"/>
                </a:rPr>
                <a:t>Cost</a:t>
              </a:r>
              <a:endParaRPr kumimoji="0" sz="3400" b="0" i="0" u="none" strike="noStrike" kern="0" cap="none" spc="0" normalizeH="0" baseline="0" noProof="0">
                <a:ln>
                  <a:noFill/>
                </a:ln>
                <a:solidFill>
                  <a:srgbClr val="FFFFFF"/>
                </a:solidFill>
                <a:effectLst/>
                <a:uLnTx/>
                <a:uFillTx/>
                <a:latin typeface="Century Gothic"/>
                <a:ea typeface="Century Gothic"/>
                <a:cs typeface="Century Gothic"/>
                <a:sym typeface="Century Gothic"/>
              </a:endParaRPr>
            </a:p>
          </p:txBody>
        </p:sp>
        <p:sp>
          <p:nvSpPr>
            <p:cNvPr id="207" name="Google Shape;207;p11"/>
            <p:cNvSpPr/>
            <p:nvPr/>
          </p:nvSpPr>
          <p:spPr>
            <a:xfrm>
              <a:off x="1808225" y="1690908"/>
              <a:ext cx="2414893" cy="1448936"/>
            </a:xfrm>
            <a:prstGeom prst="rect">
              <a:avLst/>
            </a:prstGeom>
            <a:gradFill>
              <a:gsLst>
                <a:gs pos="0">
                  <a:srgbClr val="33C569"/>
                </a:gs>
                <a:gs pos="69000">
                  <a:srgbClr val="10AE4F"/>
                </a:gs>
                <a:gs pos="100000">
                  <a:srgbClr val="0FA54B"/>
                </a:gs>
              </a:gsLst>
              <a:lin ang="5400000" scaled="0"/>
            </a:gra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8" name="Google Shape;208;p11"/>
            <p:cNvSpPr txBox="1"/>
            <p:nvPr/>
          </p:nvSpPr>
          <p:spPr>
            <a:xfrm>
              <a:off x="1808225" y="1690908"/>
              <a:ext cx="2414893" cy="1448936"/>
            </a:xfrm>
            <a:prstGeom prst="rect">
              <a:avLst/>
            </a:prstGeom>
            <a:noFill/>
            <a:ln>
              <a:noFill/>
            </a:ln>
          </p:spPr>
          <p:txBody>
            <a:bodyPr spcFirstLastPara="1" wrap="square" lIns="129525" tIns="129525" rIns="129525" bIns="129525" anchor="ctr" anchorCtr="0">
              <a:noAutofit/>
            </a:bodyPr>
            <a:lstStyle/>
            <a:p>
              <a:pPr marL="0" marR="0" lvl="0" indent="0" algn="ctr" defTabSz="914400" rtl="0" eaLnBrk="1" fontAlgn="auto" latinLnBrk="0" hangingPunct="1">
                <a:lnSpc>
                  <a:spcPct val="90000"/>
                </a:lnSpc>
                <a:spcBef>
                  <a:spcPts val="0"/>
                </a:spcBef>
                <a:spcAft>
                  <a:spcPts val="0"/>
                </a:spcAft>
                <a:buClr>
                  <a:srgbClr val="FFFFFF"/>
                </a:buClr>
                <a:buSzPts val="3400"/>
                <a:buFont typeface="Century Gothic"/>
                <a:buNone/>
                <a:tabLst/>
                <a:defRPr/>
              </a:pPr>
              <a:r>
                <a:rPr kumimoji="0" lang="en-US" sz="3400" b="0" i="0" u="none" strike="noStrike" kern="0" cap="none" spc="0" normalizeH="0" baseline="0" noProof="0">
                  <a:ln>
                    <a:noFill/>
                  </a:ln>
                  <a:solidFill>
                    <a:srgbClr val="FFFFFF"/>
                  </a:solidFill>
                  <a:effectLst/>
                  <a:uLnTx/>
                  <a:uFillTx/>
                  <a:latin typeface="Century Gothic"/>
                  <a:ea typeface="Century Gothic"/>
                  <a:cs typeface="Century Gothic"/>
                  <a:sym typeface="Century Gothic"/>
                </a:rPr>
                <a:t>Resources</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pic>
        <p:nvPicPr>
          <p:cNvPr id="2" name="Picture 1">
            <a:extLst>
              <a:ext uri="{FF2B5EF4-FFF2-40B4-BE49-F238E27FC236}">
                <a16:creationId xmlns:a16="http://schemas.microsoft.com/office/drawing/2014/main" id="{69A37F00-9B3B-937C-EAA8-D17C4BC1FC9C}"/>
              </a:ext>
            </a:extLst>
          </p:cNvPr>
          <p:cNvPicPr>
            <a:picLocks noChangeAspect="1"/>
          </p:cNvPicPr>
          <p:nvPr/>
        </p:nvPicPr>
        <p:blipFill>
          <a:blip r:embed="rId4"/>
          <a:stretch>
            <a:fillRect/>
          </a:stretch>
        </p:blipFill>
        <p:spPr>
          <a:xfrm>
            <a:off x="76200" y="-471564"/>
            <a:ext cx="9533101" cy="1610200"/>
          </a:xfrm>
          <a:prstGeom prst="rect">
            <a:avLst/>
          </a:prstGeom>
        </p:spPr>
      </p:pic>
      <p:pic>
        <p:nvPicPr>
          <p:cNvPr id="3" name="Picture 2">
            <a:extLst>
              <a:ext uri="{FF2B5EF4-FFF2-40B4-BE49-F238E27FC236}">
                <a16:creationId xmlns:a16="http://schemas.microsoft.com/office/drawing/2014/main" id="{47030BB2-BD47-9D21-9D83-35045A57073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20D37A91-8B3A-569B-79BE-94A2ADC74BB7}"/>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Shape 222"/>
        <p:cNvGrpSpPr/>
        <p:nvPr/>
      </p:nvGrpSpPr>
      <p:grpSpPr>
        <a:xfrm>
          <a:off x="0" y="0"/>
          <a:ext cx="0" cy="0"/>
          <a:chOff x="0" y="0"/>
          <a:chExt cx="0" cy="0"/>
        </a:xfrm>
      </p:grpSpPr>
      <p:sp>
        <p:nvSpPr>
          <p:cNvPr id="223" name="Google Shape;223;p13"/>
          <p:cNvSpPr txBox="1">
            <a:spLocks noGrp="1"/>
          </p:cNvSpPr>
          <p:nvPr>
            <p:ph type="body" idx="1"/>
          </p:nvPr>
        </p:nvSpPr>
        <p:spPr>
          <a:xfrm>
            <a:off x="26672" y="1825625"/>
            <a:ext cx="9077572" cy="4351338"/>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a:solidFill>
                  <a:srgbClr val="002060"/>
                </a:solidFill>
              </a:rPr>
              <a:t>Before work can be completed, three basic steps must take place:</a:t>
            </a:r>
            <a:endParaRPr>
              <a:solidFill>
                <a:srgbClr val="002060"/>
              </a:solidFill>
            </a:endParaRPr>
          </a:p>
          <a:p>
            <a:pPr marL="685800" lvl="1" indent="-228600" algn="l" rtl="0">
              <a:lnSpc>
                <a:spcPct val="120000"/>
              </a:lnSpc>
              <a:spcBef>
                <a:spcPts val="500"/>
              </a:spcBef>
              <a:spcAft>
                <a:spcPts val="0"/>
              </a:spcAft>
              <a:buSzPts val="1800"/>
              <a:buChar char="•"/>
            </a:pPr>
            <a:r>
              <a:rPr lang="en-US" b="1">
                <a:solidFill>
                  <a:srgbClr val="002060"/>
                </a:solidFill>
              </a:rPr>
              <a:t>Planning</a:t>
            </a:r>
            <a:r>
              <a:rPr lang="en-US">
                <a:solidFill>
                  <a:srgbClr val="002060"/>
                </a:solidFill>
              </a:rPr>
              <a:t> takes place early in the project, and determines objectives to be completed, resources available, etc.</a:t>
            </a:r>
            <a:endParaRPr>
              <a:solidFill>
                <a:srgbClr val="002060"/>
              </a:solidFill>
            </a:endParaRPr>
          </a:p>
          <a:p>
            <a:pPr marL="685800" lvl="1" indent="-228600" algn="l" rtl="0">
              <a:lnSpc>
                <a:spcPct val="120000"/>
              </a:lnSpc>
              <a:spcBef>
                <a:spcPts val="500"/>
              </a:spcBef>
              <a:spcAft>
                <a:spcPts val="0"/>
              </a:spcAft>
              <a:buSzPts val="1800"/>
              <a:buChar char="•"/>
            </a:pPr>
            <a:r>
              <a:rPr lang="en-US" b="1">
                <a:solidFill>
                  <a:srgbClr val="002060"/>
                </a:solidFill>
              </a:rPr>
              <a:t>Estimating</a:t>
            </a:r>
            <a:r>
              <a:rPr lang="en-US">
                <a:solidFill>
                  <a:srgbClr val="002060"/>
                </a:solidFill>
              </a:rPr>
              <a:t> is the process of determining how long or how many resources each planned element will take</a:t>
            </a:r>
            <a:endParaRPr>
              <a:solidFill>
                <a:srgbClr val="002060"/>
              </a:solidFill>
            </a:endParaRPr>
          </a:p>
          <a:p>
            <a:pPr marL="685800" lvl="1" indent="-228600" algn="l" rtl="0">
              <a:lnSpc>
                <a:spcPct val="120000"/>
              </a:lnSpc>
              <a:spcBef>
                <a:spcPts val="500"/>
              </a:spcBef>
              <a:spcAft>
                <a:spcPts val="0"/>
              </a:spcAft>
              <a:buSzPts val="1800"/>
              <a:buChar char="•"/>
            </a:pPr>
            <a:r>
              <a:rPr lang="en-US" b="1">
                <a:solidFill>
                  <a:srgbClr val="002060"/>
                </a:solidFill>
              </a:rPr>
              <a:t>Scheduling</a:t>
            </a:r>
            <a:r>
              <a:rPr lang="en-US">
                <a:solidFill>
                  <a:srgbClr val="002060"/>
                </a:solidFill>
              </a:rPr>
              <a:t> is the </a:t>
            </a:r>
            <a:r>
              <a:rPr lang="en-US" b="1">
                <a:solidFill>
                  <a:srgbClr val="002060"/>
                </a:solidFill>
                <a:highlight>
                  <a:srgbClr val="C0C0C0"/>
                </a:highlight>
              </a:rPr>
              <a:t>‘calendarization’ </a:t>
            </a:r>
            <a:r>
              <a:rPr lang="en-US">
                <a:solidFill>
                  <a:srgbClr val="002060"/>
                </a:solidFill>
              </a:rPr>
              <a:t>of estimated work</a:t>
            </a:r>
            <a:endParaRPr>
              <a:solidFill>
                <a:srgbClr val="002060"/>
              </a:solidFill>
            </a:endParaRPr>
          </a:p>
          <a:p>
            <a:pPr marL="228600" lvl="0" indent="-228600" algn="l" rtl="0">
              <a:lnSpc>
                <a:spcPct val="120000"/>
              </a:lnSpc>
              <a:spcBef>
                <a:spcPts val="1000"/>
              </a:spcBef>
              <a:spcAft>
                <a:spcPts val="0"/>
              </a:spcAft>
              <a:buSzPts val="2000"/>
              <a:buChar char="•"/>
            </a:pPr>
            <a:r>
              <a:rPr lang="en-US">
                <a:solidFill>
                  <a:srgbClr val="002060"/>
                </a:solidFill>
              </a:rPr>
              <a:t>Once the work begins (</a:t>
            </a:r>
            <a:r>
              <a:rPr lang="en-US" i="1">
                <a:solidFill>
                  <a:srgbClr val="002060"/>
                </a:solidFill>
              </a:rPr>
              <a:t>execution</a:t>
            </a:r>
            <a:r>
              <a:rPr lang="en-US">
                <a:solidFill>
                  <a:srgbClr val="002060"/>
                </a:solidFill>
              </a:rPr>
              <a:t> of plans):</a:t>
            </a:r>
            <a:endParaRPr>
              <a:solidFill>
                <a:srgbClr val="002060"/>
              </a:solidFill>
            </a:endParaRPr>
          </a:p>
          <a:p>
            <a:pPr marL="685800" lvl="1" indent="-228600" algn="l" rtl="0">
              <a:lnSpc>
                <a:spcPct val="120000"/>
              </a:lnSpc>
              <a:spcBef>
                <a:spcPts val="500"/>
              </a:spcBef>
              <a:spcAft>
                <a:spcPts val="0"/>
              </a:spcAft>
              <a:buSzPts val="1800"/>
              <a:buChar char="•"/>
            </a:pPr>
            <a:r>
              <a:rPr lang="en-US" b="1">
                <a:solidFill>
                  <a:srgbClr val="002060"/>
                </a:solidFill>
              </a:rPr>
              <a:t>Tracking</a:t>
            </a:r>
            <a:r>
              <a:rPr lang="en-US">
                <a:solidFill>
                  <a:srgbClr val="002060"/>
                </a:solidFill>
              </a:rPr>
              <a:t> must occur, comparing actual results with plans, estimates, and schedules</a:t>
            </a:r>
            <a:endParaRPr>
              <a:solidFill>
                <a:srgbClr val="002060"/>
              </a:solidFill>
            </a:endParaRPr>
          </a:p>
          <a:p>
            <a:pPr marL="685800" lvl="1" indent="-228600" algn="l" rtl="0">
              <a:lnSpc>
                <a:spcPct val="120000"/>
              </a:lnSpc>
              <a:spcBef>
                <a:spcPts val="500"/>
              </a:spcBef>
              <a:spcAft>
                <a:spcPts val="0"/>
              </a:spcAft>
              <a:buSzPts val="1800"/>
              <a:buChar char="•"/>
            </a:pPr>
            <a:r>
              <a:rPr lang="en-US">
                <a:solidFill>
                  <a:srgbClr val="002060"/>
                </a:solidFill>
              </a:rPr>
              <a:t>If changes occur or results vary from plans, repeat the steps</a:t>
            </a:r>
            <a:endParaRPr>
              <a:solidFill>
                <a:srgbClr val="002060"/>
              </a:solidFill>
            </a:endParaRPr>
          </a:p>
        </p:txBody>
      </p:sp>
      <p:pic>
        <p:nvPicPr>
          <p:cNvPr id="225" name="Google Shape;225;p13"/>
          <p:cNvPicPr preferRelativeResize="0"/>
          <p:nvPr/>
        </p:nvPicPr>
        <p:blipFill rotWithShape="1">
          <a:blip r:embed="rId3">
            <a:alphaModFix/>
          </a:blip>
          <a:srcRect/>
          <a:stretch/>
        </p:blipFill>
        <p:spPr>
          <a:xfrm>
            <a:off x="9402166" y="1812373"/>
            <a:ext cx="1964886" cy="4260574"/>
          </a:xfrm>
          <a:prstGeom prst="rect">
            <a:avLst/>
          </a:prstGeom>
          <a:noFill/>
          <a:ln>
            <a:noFill/>
          </a:ln>
        </p:spPr>
      </p:pic>
      <p:sp>
        <p:nvSpPr>
          <p:cNvPr id="226" name="Google Shape;226;p13"/>
          <p:cNvSpPr txBox="1"/>
          <p:nvPr/>
        </p:nvSpPr>
        <p:spPr>
          <a:xfrm>
            <a:off x="118534" y="6541886"/>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88.</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227" name="Google Shape;227;p13"/>
          <p:cNvPicPr preferRelativeResize="0"/>
          <p:nvPr/>
        </p:nvPicPr>
        <p:blipFill rotWithShape="1">
          <a:blip r:embed="rId4">
            <a:alphaModFix/>
          </a:blip>
          <a:srcRect/>
          <a:stretch/>
        </p:blipFill>
        <p:spPr>
          <a:xfrm>
            <a:off x="10945754" y="169771"/>
            <a:ext cx="1170046" cy="1049235"/>
          </a:xfrm>
          <a:prstGeom prst="rect">
            <a:avLst/>
          </a:prstGeom>
          <a:noFill/>
          <a:ln>
            <a:noFill/>
          </a:ln>
        </p:spPr>
      </p:pic>
      <p:pic>
        <p:nvPicPr>
          <p:cNvPr id="2" name="Picture 1">
            <a:extLst>
              <a:ext uri="{FF2B5EF4-FFF2-40B4-BE49-F238E27FC236}">
                <a16:creationId xmlns:a16="http://schemas.microsoft.com/office/drawing/2014/main" id="{6F6EB961-62BE-DC0F-AF3C-834AC9AB3E7E}"/>
              </a:ext>
            </a:extLst>
          </p:cNvPr>
          <p:cNvPicPr>
            <a:picLocks noChangeAspect="1"/>
          </p:cNvPicPr>
          <p:nvPr/>
        </p:nvPicPr>
        <p:blipFill>
          <a:blip r:embed="rId5"/>
          <a:stretch>
            <a:fillRect/>
          </a:stretch>
        </p:blipFill>
        <p:spPr>
          <a:xfrm>
            <a:off x="26671" y="-220725"/>
            <a:ext cx="9533101" cy="1610200"/>
          </a:xfrm>
          <a:prstGeom prst="rect">
            <a:avLst/>
          </a:prstGeom>
        </p:spPr>
      </p:pic>
      <p:pic>
        <p:nvPicPr>
          <p:cNvPr id="3" name="Picture 2">
            <a:extLst>
              <a:ext uri="{FF2B5EF4-FFF2-40B4-BE49-F238E27FC236}">
                <a16:creationId xmlns:a16="http://schemas.microsoft.com/office/drawing/2014/main" id="{CE8E25FF-89CF-C26D-B829-13E061E37D8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EE7A2A00-45C5-AE06-4F4D-3F661BB0B913}"/>
              </a:ext>
            </a:extLst>
          </p:cNvPr>
          <p:cNvPicPr>
            <a:picLocks noChangeAspect="1"/>
          </p:cNvPicPr>
          <p:nvPr/>
        </p:nvPicPr>
        <p:blipFill>
          <a:blip r:embed="rId7"/>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0FBDBB01-7B4E-E4C6-49CD-39C3803327F6}"/>
              </a:ext>
            </a:extLst>
          </p:cNvPr>
          <p:cNvSpPr txBox="1"/>
          <p:nvPr/>
        </p:nvSpPr>
        <p:spPr>
          <a:xfrm>
            <a:off x="2632228" y="493949"/>
            <a:ext cx="6133512" cy="107721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FFFFFF"/>
                </a:solidFill>
                <a:effectLst/>
                <a:uLnTx/>
                <a:uFillTx/>
                <a:latin typeface="Arial"/>
                <a:cs typeface="Arial"/>
                <a:sym typeface="Arial"/>
              </a:rPr>
              <a:t>Planning and Prioritizing Project Work</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Shape 567"/>
        <p:cNvGrpSpPr/>
        <p:nvPr/>
      </p:nvGrpSpPr>
      <p:grpSpPr>
        <a:xfrm>
          <a:off x="0" y="0"/>
          <a:ext cx="0" cy="0"/>
          <a:chOff x="0" y="0"/>
          <a:chExt cx="0" cy="0"/>
        </a:xfrm>
      </p:grpSpPr>
      <p:sp>
        <p:nvSpPr>
          <p:cNvPr id="568" name="Google Shape;568;p46"/>
          <p:cNvSpPr txBox="1">
            <a:spLocks noGrp="1"/>
          </p:cNvSpPr>
          <p:nvPr>
            <p:ph type="body" idx="1"/>
          </p:nvPr>
        </p:nvSpPr>
        <p:spPr>
          <a:xfrm>
            <a:off x="445507" y="2094691"/>
            <a:ext cx="10972800" cy="3670293"/>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dirty="0">
                <a:solidFill>
                  <a:srgbClr val="002060"/>
                </a:solidFill>
              </a:rPr>
              <a:t>Stakeholders are people who can </a:t>
            </a:r>
            <a:r>
              <a:rPr lang="en-US" b="1" dirty="0">
                <a:solidFill>
                  <a:srgbClr val="002060"/>
                </a:solidFill>
              </a:rPr>
              <a:t>affect or are affected by the execution or outcome of a project.</a:t>
            </a:r>
            <a:r>
              <a:rPr lang="en-US" dirty="0">
                <a:solidFill>
                  <a:srgbClr val="002060"/>
                </a:solidFill>
              </a:rPr>
              <a:t>  Everyone should be involved in identifying them</a:t>
            </a:r>
            <a:endParaRPr dirty="0">
              <a:solidFill>
                <a:srgbClr val="002060"/>
              </a:solidFill>
            </a:endParaRPr>
          </a:p>
          <a:p>
            <a:pPr marL="685800" lvl="1" indent="-228600" algn="l" rtl="0">
              <a:lnSpc>
                <a:spcPct val="120000"/>
              </a:lnSpc>
              <a:spcBef>
                <a:spcPts val="500"/>
              </a:spcBef>
              <a:spcAft>
                <a:spcPts val="0"/>
              </a:spcAft>
              <a:buSzPts val="1800"/>
              <a:buChar char="•"/>
            </a:pPr>
            <a:r>
              <a:rPr lang="en-US" dirty="0">
                <a:solidFill>
                  <a:srgbClr val="002060"/>
                </a:solidFill>
              </a:rPr>
              <a:t>Stakeholders can be groups</a:t>
            </a:r>
            <a:endParaRPr dirty="0">
              <a:solidFill>
                <a:srgbClr val="002060"/>
              </a:solidFill>
            </a:endParaRPr>
          </a:p>
          <a:p>
            <a:pPr marL="228600" lvl="0" indent="-228600" algn="l" rtl="0">
              <a:lnSpc>
                <a:spcPct val="120000"/>
              </a:lnSpc>
              <a:spcBef>
                <a:spcPts val="1000"/>
              </a:spcBef>
              <a:spcAft>
                <a:spcPts val="0"/>
              </a:spcAft>
              <a:buSzPts val="2000"/>
              <a:buChar char="•"/>
            </a:pPr>
            <a:r>
              <a:rPr lang="en-US" dirty="0">
                <a:solidFill>
                  <a:srgbClr val="002060"/>
                </a:solidFill>
              </a:rPr>
              <a:t>Once identified, they should be analyzed</a:t>
            </a:r>
            <a:endParaRPr dirty="0">
              <a:solidFill>
                <a:srgbClr val="002060"/>
              </a:solidFill>
            </a:endParaRPr>
          </a:p>
          <a:p>
            <a:pPr marL="685800" lvl="1" indent="-228600" algn="l" rtl="0">
              <a:lnSpc>
                <a:spcPct val="120000"/>
              </a:lnSpc>
              <a:spcBef>
                <a:spcPts val="500"/>
              </a:spcBef>
              <a:spcAft>
                <a:spcPts val="0"/>
              </a:spcAft>
              <a:buSzPts val="1800"/>
              <a:buChar char="•"/>
            </a:pPr>
            <a:r>
              <a:rPr lang="en-US" dirty="0">
                <a:solidFill>
                  <a:srgbClr val="002060"/>
                </a:solidFill>
              </a:rPr>
              <a:t>High or low power, or ability to affect the project</a:t>
            </a:r>
            <a:endParaRPr dirty="0">
              <a:solidFill>
                <a:srgbClr val="002060"/>
              </a:solidFill>
            </a:endParaRPr>
          </a:p>
          <a:p>
            <a:pPr marL="685800" lvl="1" indent="-228600" algn="l" rtl="0">
              <a:lnSpc>
                <a:spcPct val="120000"/>
              </a:lnSpc>
              <a:spcBef>
                <a:spcPts val="500"/>
              </a:spcBef>
              <a:spcAft>
                <a:spcPts val="0"/>
              </a:spcAft>
              <a:buSzPts val="1800"/>
              <a:buChar char="•"/>
            </a:pPr>
            <a:r>
              <a:rPr lang="en-US" dirty="0">
                <a:solidFill>
                  <a:srgbClr val="002060"/>
                </a:solidFill>
              </a:rPr>
              <a:t>High or low interest, or how they’re affected by</a:t>
            </a:r>
            <a:br>
              <a:rPr lang="en-US" dirty="0">
                <a:solidFill>
                  <a:srgbClr val="002060"/>
                </a:solidFill>
              </a:rPr>
            </a:br>
            <a:r>
              <a:rPr lang="en-US" dirty="0">
                <a:solidFill>
                  <a:srgbClr val="002060"/>
                </a:solidFill>
              </a:rPr>
              <a:t>the projects positive or negative outcome</a:t>
            </a:r>
            <a:endParaRPr dirty="0">
              <a:solidFill>
                <a:srgbClr val="002060"/>
              </a:solidFill>
            </a:endParaRPr>
          </a:p>
          <a:p>
            <a:pPr marL="228600" lvl="0" indent="-101600" algn="l" rtl="0">
              <a:lnSpc>
                <a:spcPct val="120000"/>
              </a:lnSpc>
              <a:spcBef>
                <a:spcPts val="1000"/>
              </a:spcBef>
              <a:spcAft>
                <a:spcPts val="0"/>
              </a:spcAft>
              <a:buSzPts val="2000"/>
              <a:buNone/>
            </a:pPr>
            <a:endParaRPr dirty="0">
              <a:solidFill>
                <a:srgbClr val="002060"/>
              </a:solidFill>
            </a:endParaRPr>
          </a:p>
        </p:txBody>
      </p:sp>
      <p:sp>
        <p:nvSpPr>
          <p:cNvPr id="570" name="Google Shape;570;p46"/>
          <p:cNvSpPr txBox="1"/>
          <p:nvPr/>
        </p:nvSpPr>
        <p:spPr>
          <a:xfrm>
            <a:off x="4310743" y="6151511"/>
            <a:ext cx="7805057" cy="600164"/>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104.</a:t>
            </a:r>
            <a:endParaRPr kumimoji="0" sz="1400" b="0" i="0" u="none" strike="noStrike" kern="0" cap="none" spc="0" normalizeH="0" baseline="0" noProof="0">
              <a:ln>
                <a:noFill/>
              </a:ln>
              <a:solidFill>
                <a:srgbClr val="000000"/>
              </a:solidFill>
              <a:effectLst/>
              <a:uLnTx/>
              <a:uFillTx/>
              <a:latin typeface="Arial"/>
              <a:cs typeface="Arial"/>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Project Management Institute. A Guide to the Project Management Body of Knowledge – Fifth Edition. Project Management Institute Inc. p. 395-397. 2013.</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571" name="Google Shape;571;p46" descr="C:\Users\sam\Dropbox\Books\Project Team Leadership and Communication\curriculum\images\PowerInterest.png"/>
          <p:cNvPicPr preferRelativeResize="0"/>
          <p:nvPr/>
        </p:nvPicPr>
        <p:blipFill rotWithShape="1">
          <a:blip r:embed="rId3">
            <a:alphaModFix/>
          </a:blip>
          <a:srcRect/>
          <a:stretch/>
        </p:blipFill>
        <p:spPr>
          <a:xfrm>
            <a:off x="7038974" y="2940148"/>
            <a:ext cx="5153026" cy="2824836"/>
          </a:xfrm>
          <a:prstGeom prst="rect">
            <a:avLst/>
          </a:prstGeom>
          <a:noFill/>
          <a:ln>
            <a:noFill/>
          </a:ln>
        </p:spPr>
      </p:pic>
      <p:pic>
        <p:nvPicPr>
          <p:cNvPr id="2" name="Picture 1">
            <a:extLst>
              <a:ext uri="{FF2B5EF4-FFF2-40B4-BE49-F238E27FC236}">
                <a16:creationId xmlns:a16="http://schemas.microsoft.com/office/drawing/2014/main" id="{8CABBD8E-AE68-342C-027D-FA5F0593E26A}"/>
              </a:ext>
            </a:extLst>
          </p:cNvPr>
          <p:cNvPicPr>
            <a:picLocks noChangeAspect="1"/>
          </p:cNvPicPr>
          <p:nvPr/>
        </p:nvPicPr>
        <p:blipFill>
          <a:blip r:embed="rId4"/>
          <a:stretch>
            <a:fillRect/>
          </a:stretch>
        </p:blipFill>
        <p:spPr>
          <a:xfrm>
            <a:off x="26671" y="-23811"/>
            <a:ext cx="9533101" cy="1610200"/>
          </a:xfrm>
          <a:prstGeom prst="rect">
            <a:avLst/>
          </a:prstGeom>
        </p:spPr>
      </p:pic>
      <p:pic>
        <p:nvPicPr>
          <p:cNvPr id="3" name="Picture 2">
            <a:extLst>
              <a:ext uri="{FF2B5EF4-FFF2-40B4-BE49-F238E27FC236}">
                <a16:creationId xmlns:a16="http://schemas.microsoft.com/office/drawing/2014/main" id="{CF7F6084-507C-B0E3-C790-EF32C495C91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7F0053A3-AFB9-11B4-E5C9-DB918AEDD5F6}"/>
              </a:ext>
            </a:extLst>
          </p:cNvPr>
          <p:cNvPicPr>
            <a:picLocks noChangeAspect="1"/>
          </p:cNvPicPr>
          <p:nvPr/>
        </p:nvPicPr>
        <p:blipFill>
          <a:blip r:embed="rId6"/>
          <a:stretch>
            <a:fillRect/>
          </a:stretch>
        </p:blipFill>
        <p:spPr>
          <a:xfrm>
            <a:off x="2213571" y="6649256"/>
            <a:ext cx="9902229" cy="204838"/>
          </a:xfrm>
          <a:prstGeom prst="rect">
            <a:avLst/>
          </a:prstGeom>
        </p:spPr>
      </p:pic>
      <p:sp>
        <p:nvSpPr>
          <p:cNvPr id="5" name="TextBox 4">
            <a:extLst>
              <a:ext uri="{FF2B5EF4-FFF2-40B4-BE49-F238E27FC236}">
                <a16:creationId xmlns:a16="http://schemas.microsoft.com/office/drawing/2014/main" id="{F323B72A-D484-9763-7ADC-7975EE9B2374}"/>
              </a:ext>
            </a:extLst>
          </p:cNvPr>
          <p:cNvSpPr txBox="1"/>
          <p:nvPr/>
        </p:nvSpPr>
        <p:spPr>
          <a:xfrm>
            <a:off x="2632228" y="493949"/>
            <a:ext cx="6133512"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FFFFFF"/>
                </a:solidFill>
                <a:effectLst/>
                <a:uLnTx/>
                <a:uFillTx/>
                <a:latin typeface="Arial"/>
                <a:cs typeface="Arial"/>
                <a:sym typeface="Arial"/>
              </a:rPr>
              <a:t>Prioritizing Stakeholders</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Shape 271"/>
        <p:cNvGrpSpPr/>
        <p:nvPr/>
      </p:nvGrpSpPr>
      <p:grpSpPr>
        <a:xfrm>
          <a:off x="0" y="0"/>
          <a:ext cx="0" cy="0"/>
          <a:chOff x="0" y="0"/>
          <a:chExt cx="0" cy="0"/>
        </a:xfrm>
      </p:grpSpPr>
      <p:sp>
        <p:nvSpPr>
          <p:cNvPr id="274" name="Google Shape;274;p18"/>
          <p:cNvSpPr/>
          <p:nvPr/>
        </p:nvSpPr>
        <p:spPr>
          <a:xfrm>
            <a:off x="701920" y="1642388"/>
            <a:ext cx="8882023" cy="5755381"/>
          </a:xfrm>
          <a:prstGeom prst="rect">
            <a:avLst/>
          </a:prstGeom>
          <a:noFill/>
          <a:ln>
            <a:noFill/>
          </a:ln>
        </p:spPr>
        <p:txBody>
          <a:bodyPr spcFirstLastPara="1" wrap="square" lIns="91425" tIns="45700" rIns="91425" bIns="45700" anchor="t" anchorCtr="0">
            <a:spAutoFit/>
          </a:bodyPr>
          <a:lstStyle/>
          <a:p>
            <a:pPr marL="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Lato"/>
                <a:ea typeface="Lato"/>
                <a:cs typeface="Lato"/>
                <a:sym typeface="Lato"/>
              </a:rPr>
              <a:t>Project estimation means: </a:t>
            </a: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looking through all available data to propose the time, cost, and resources needed to complete a project.</a:t>
            </a:r>
            <a:endParaRPr kumimoji="0" sz="1800" b="0" i="0" u="none" strike="noStrike" kern="0" cap="none" spc="0" normalizeH="0" baseline="0" noProof="0" dirty="0">
              <a:ln>
                <a:noFill/>
              </a:ln>
              <a:solidFill>
                <a:srgbClr val="002060"/>
              </a:solidFill>
              <a:effectLst/>
              <a:uLnTx/>
              <a:uFillTx/>
              <a:latin typeface="Arial"/>
              <a:cs typeface="Arial"/>
              <a:sym typeface="Arial"/>
            </a:endParaRPr>
          </a:p>
          <a:p>
            <a:pPr marL="0" marR="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sz="2400" b="0" i="0" u="none" strike="noStrike" kern="0" cap="none" spc="0" normalizeH="0" baseline="0" noProof="0" dirty="0">
              <a:ln>
                <a:noFill/>
              </a:ln>
              <a:solidFill>
                <a:srgbClr val="002060"/>
              </a:solidFill>
              <a:effectLst/>
              <a:uLnTx/>
              <a:uFillTx/>
              <a:latin typeface="Lato"/>
              <a:ea typeface="Lato"/>
              <a:cs typeface="Lato"/>
              <a:sym typeface="Lato"/>
            </a:endParaRPr>
          </a:p>
          <a:p>
            <a:pPr marL="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2060"/>
                </a:solidFill>
                <a:effectLst/>
                <a:uLnTx/>
                <a:uFillTx/>
                <a:latin typeface="Century Gothic"/>
                <a:ea typeface="Century Gothic"/>
                <a:cs typeface="Century Gothic"/>
                <a:sym typeface="Century Gothic"/>
              </a:rPr>
              <a:t>The </a:t>
            </a:r>
            <a:r>
              <a:rPr kumimoji="0" lang="en-US" sz="2400" b="1" i="0" u="sng" strike="noStrike" kern="0" cap="none" spc="0" normalizeH="0" baseline="0" noProof="0" dirty="0">
                <a:ln>
                  <a:noFill/>
                </a:ln>
                <a:solidFill>
                  <a:srgbClr val="002060"/>
                </a:solidFill>
                <a:effectLst/>
                <a:uLnTx/>
                <a:uFillTx/>
                <a:latin typeface="Century Gothic"/>
                <a:ea typeface="Century Gothic"/>
                <a:cs typeface="Century Gothic"/>
                <a:sym typeface="Century Gothic"/>
                <a:hlinkClick r:id="rId3">
                  <a:extLst>
                    <a:ext uri="{A12FA001-AC4F-418D-AE19-62706E023703}">
                      <ahyp:hlinkClr xmlns:ahyp="http://schemas.microsoft.com/office/drawing/2018/hyperlinkcolor" val="tx"/>
                    </a:ext>
                  </a:extLst>
                </a:hlinkClick>
              </a:rPr>
              <a:t>project deliverables</a:t>
            </a:r>
            <a:r>
              <a:rPr kumimoji="0" lang="en-US" sz="2400" b="1" i="0" u="sng" strike="noStrike" kern="0" cap="none" spc="0" normalizeH="0" baseline="0" noProof="0" dirty="0">
                <a:ln>
                  <a:noFill/>
                </a:ln>
                <a:solidFill>
                  <a:srgbClr val="002060"/>
                </a:solidFill>
                <a:effectLst/>
                <a:uLnTx/>
                <a:uFillTx/>
                <a:latin typeface="Century Gothic"/>
                <a:ea typeface="Century Gothic"/>
                <a:cs typeface="Century Gothic"/>
                <a:sym typeface="Century Gothic"/>
              </a:rPr>
              <a:t> for estimating include: </a:t>
            </a:r>
            <a:endParaRPr kumimoji="0" sz="1800" b="0" i="0" u="none" strike="noStrike" kern="0" cap="none" spc="0" normalizeH="0" baseline="0" noProof="0" dirty="0">
              <a:ln>
                <a:noFill/>
              </a:ln>
              <a:solidFill>
                <a:srgbClr val="002060"/>
              </a:solidFill>
              <a:effectLst/>
              <a:uLnTx/>
              <a:uFillTx/>
              <a:latin typeface="Arial"/>
              <a:cs typeface="Arial"/>
              <a:sym typeface="Arial"/>
            </a:endParaRPr>
          </a:p>
          <a:p>
            <a:pPr marL="0" marR="0" lvl="0" indent="0" algn="l" defTabSz="914400" rtl="1" eaLnBrk="1" fontAlgn="auto" latinLnBrk="0" hangingPunct="1">
              <a:lnSpc>
                <a:spcPct val="2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Project Timeline.</a:t>
            </a:r>
            <a:endParaRPr kumimoji="0" sz="1800" b="0" i="0" u="none" strike="noStrike" kern="0" cap="none" spc="0" normalizeH="0" baseline="0" noProof="0" dirty="0">
              <a:ln>
                <a:noFill/>
              </a:ln>
              <a:solidFill>
                <a:srgbClr val="002060"/>
              </a:solidFill>
              <a:effectLst/>
              <a:uLnTx/>
              <a:uFillTx/>
              <a:latin typeface="Arial"/>
              <a:cs typeface="Arial"/>
              <a:sym typeface="Arial"/>
            </a:endParaRPr>
          </a:p>
          <a:p>
            <a:pPr marL="0" marR="0" lvl="0" indent="0" algn="l" defTabSz="914400" rtl="1" eaLnBrk="1" fontAlgn="auto" latinLnBrk="0" hangingPunct="1">
              <a:lnSpc>
                <a:spcPct val="2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Resource Overview. </a:t>
            </a:r>
            <a:endParaRPr kumimoji="0" sz="1800" b="0" i="0" u="none" strike="noStrike" kern="0" cap="none" spc="0" normalizeH="0" baseline="0" noProof="0" dirty="0">
              <a:ln>
                <a:noFill/>
              </a:ln>
              <a:solidFill>
                <a:srgbClr val="002060"/>
              </a:solidFill>
              <a:effectLst/>
              <a:uLnTx/>
              <a:uFillTx/>
              <a:latin typeface="Arial"/>
              <a:cs typeface="Arial"/>
              <a:sym typeface="Arial"/>
            </a:endParaRPr>
          </a:p>
          <a:p>
            <a:pPr marL="0" marR="0" lvl="0" indent="0" algn="l" defTabSz="914400" rtl="1" eaLnBrk="1" fontAlgn="auto" latinLnBrk="0" hangingPunct="1">
              <a:lnSpc>
                <a:spcPct val="2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Cost Estimates. </a:t>
            </a:r>
            <a:endParaRPr kumimoji="0" sz="1800" b="0" i="0" u="none" strike="noStrike" kern="0" cap="none" spc="0" normalizeH="0" baseline="0" noProof="0" dirty="0">
              <a:ln>
                <a:noFill/>
              </a:ln>
              <a:solidFill>
                <a:srgbClr val="002060"/>
              </a:solidFill>
              <a:effectLst/>
              <a:uLnTx/>
              <a:uFillTx/>
              <a:latin typeface="Arial"/>
              <a:cs typeface="Arial"/>
              <a:sym typeface="Arial"/>
            </a:endParaRPr>
          </a:p>
          <a:p>
            <a:pPr marL="0" marR="0" lvl="0" indent="0" algn="l" defTabSz="914400" rtl="1" eaLnBrk="1" fontAlgn="auto" latinLnBrk="0" hangingPunct="1">
              <a:lnSpc>
                <a:spcPct val="2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Risks.</a:t>
            </a:r>
            <a:endParaRPr kumimoji="0"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a:p>
            <a:pPr marL="2286000" marR="0" lvl="5" indent="0" algn="l" defTabSz="914400" rtl="1" eaLnBrk="1" fontAlgn="auto" latinLnBrk="0" hangingPunct="1">
              <a:lnSpc>
                <a:spcPct val="200000"/>
              </a:lnSpc>
              <a:spcBef>
                <a:spcPts val="0"/>
              </a:spcBef>
              <a:spcAft>
                <a:spcPts val="0"/>
              </a:spcAft>
              <a:buClr>
                <a:srgbClr val="000000"/>
              </a:buClr>
              <a:buSzTx/>
              <a:buFont typeface="Arial"/>
              <a:buNone/>
              <a:tabLst/>
              <a:defRPr/>
            </a:pPr>
            <a:endParaRPr kumimoji="0"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p:txBody>
      </p:sp>
      <p:pic>
        <p:nvPicPr>
          <p:cNvPr id="276" name="Google Shape;276;p18"/>
          <p:cNvPicPr preferRelativeResize="0"/>
          <p:nvPr/>
        </p:nvPicPr>
        <p:blipFill rotWithShape="1">
          <a:blip r:embed="rId4">
            <a:alphaModFix/>
          </a:blip>
          <a:srcRect/>
          <a:stretch/>
        </p:blipFill>
        <p:spPr>
          <a:xfrm>
            <a:off x="9402166" y="1812373"/>
            <a:ext cx="1964886" cy="4260574"/>
          </a:xfrm>
          <a:prstGeom prst="rect">
            <a:avLst/>
          </a:prstGeom>
          <a:noFill/>
          <a:ln>
            <a:noFill/>
          </a:ln>
        </p:spPr>
      </p:pic>
      <p:pic>
        <p:nvPicPr>
          <p:cNvPr id="2" name="Picture 1">
            <a:extLst>
              <a:ext uri="{FF2B5EF4-FFF2-40B4-BE49-F238E27FC236}">
                <a16:creationId xmlns:a16="http://schemas.microsoft.com/office/drawing/2014/main" id="{8474BBE1-9161-D035-394B-E01B58F5F70B}"/>
              </a:ext>
            </a:extLst>
          </p:cNvPr>
          <p:cNvPicPr>
            <a:picLocks noChangeAspect="1"/>
          </p:cNvPicPr>
          <p:nvPr/>
        </p:nvPicPr>
        <p:blipFill>
          <a:blip r:embed="rId5"/>
          <a:stretch>
            <a:fillRect/>
          </a:stretch>
        </p:blipFill>
        <p:spPr>
          <a:xfrm>
            <a:off x="26671" y="-69715"/>
            <a:ext cx="9533101" cy="1610200"/>
          </a:xfrm>
          <a:prstGeom prst="rect">
            <a:avLst/>
          </a:prstGeom>
        </p:spPr>
      </p:pic>
      <p:pic>
        <p:nvPicPr>
          <p:cNvPr id="3" name="Picture 2">
            <a:extLst>
              <a:ext uri="{FF2B5EF4-FFF2-40B4-BE49-F238E27FC236}">
                <a16:creationId xmlns:a16="http://schemas.microsoft.com/office/drawing/2014/main" id="{5BF926E1-ED7A-1F54-D336-46745A1B225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671" y="6191905"/>
            <a:ext cx="675249" cy="605528"/>
          </a:xfrm>
          <a:prstGeom prst="rect">
            <a:avLst/>
          </a:prstGeom>
        </p:spPr>
      </p:pic>
      <p:pic>
        <p:nvPicPr>
          <p:cNvPr id="4" name="Picture 3">
            <a:extLst>
              <a:ext uri="{FF2B5EF4-FFF2-40B4-BE49-F238E27FC236}">
                <a16:creationId xmlns:a16="http://schemas.microsoft.com/office/drawing/2014/main" id="{6E250F8E-69F0-CDC5-4E78-C466B22583FD}"/>
              </a:ext>
            </a:extLst>
          </p:cNvPr>
          <p:cNvPicPr>
            <a:picLocks noChangeAspect="1"/>
          </p:cNvPicPr>
          <p:nvPr/>
        </p:nvPicPr>
        <p:blipFill>
          <a:blip r:embed="rId7"/>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622AAA72-5812-58E8-EEE8-02E551349699}"/>
              </a:ext>
            </a:extLst>
          </p:cNvPr>
          <p:cNvSpPr txBox="1"/>
          <p:nvPr/>
        </p:nvSpPr>
        <p:spPr>
          <a:xfrm>
            <a:off x="2632228" y="493949"/>
            <a:ext cx="6927544"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FFFFFF"/>
                </a:solidFill>
                <a:effectLst/>
                <a:uLnTx/>
                <a:uFillTx/>
                <a:latin typeface="Arial"/>
                <a:cs typeface="Arial"/>
                <a:sym typeface="Arial"/>
              </a:rPr>
              <a:t>What is estimating project work?</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Shape 321"/>
        <p:cNvGrpSpPr/>
        <p:nvPr/>
      </p:nvGrpSpPr>
      <p:grpSpPr>
        <a:xfrm>
          <a:off x="0" y="0"/>
          <a:ext cx="0" cy="0"/>
          <a:chOff x="0" y="0"/>
          <a:chExt cx="0" cy="0"/>
        </a:xfrm>
      </p:grpSpPr>
      <p:sp>
        <p:nvSpPr>
          <p:cNvPr id="323" name="Google Shape;323;p23"/>
          <p:cNvSpPr txBox="1">
            <a:spLocks noGrp="1"/>
          </p:cNvSpPr>
          <p:nvPr>
            <p:ph type="body" idx="1"/>
          </p:nvPr>
        </p:nvSpPr>
        <p:spPr>
          <a:xfrm>
            <a:off x="838199" y="1825625"/>
            <a:ext cx="7841975" cy="2044010"/>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120000"/>
              </a:lnSpc>
              <a:spcBef>
                <a:spcPts val="0"/>
              </a:spcBef>
              <a:spcAft>
                <a:spcPts val="0"/>
              </a:spcAft>
              <a:buSzPct val="100000"/>
              <a:buNone/>
            </a:pPr>
            <a:r>
              <a:rPr lang="en-US" sz="2400" b="1" dirty="0">
                <a:solidFill>
                  <a:srgbClr val="002060"/>
                </a:solidFill>
              </a:rPr>
              <a:t>1- Expert Judgement</a:t>
            </a:r>
            <a:r>
              <a:rPr lang="en-US" sz="2400" dirty="0">
                <a:solidFill>
                  <a:srgbClr val="002060"/>
                </a:solidFill>
              </a:rPr>
              <a:t>: experience is used to estimate</a:t>
            </a:r>
            <a:endParaRPr dirty="0">
              <a:solidFill>
                <a:srgbClr val="002060"/>
              </a:solidFill>
            </a:endParaRPr>
          </a:p>
          <a:p>
            <a:pPr marL="0" lvl="0" indent="0" algn="l" rtl="0">
              <a:lnSpc>
                <a:spcPct val="120000"/>
              </a:lnSpc>
              <a:spcBef>
                <a:spcPts val="1000"/>
              </a:spcBef>
              <a:spcAft>
                <a:spcPts val="0"/>
              </a:spcAft>
              <a:buSzPct val="100000"/>
              <a:buNone/>
            </a:pPr>
            <a:r>
              <a:rPr lang="en-US" sz="2400" dirty="0">
                <a:solidFill>
                  <a:srgbClr val="002060"/>
                </a:solidFill>
              </a:rPr>
              <a:t>The basis for all other techniques.</a:t>
            </a:r>
            <a:endParaRPr sz="2400" dirty="0">
              <a:solidFill>
                <a:srgbClr val="002060"/>
              </a:solidFill>
            </a:endParaRPr>
          </a:p>
          <a:p>
            <a:pPr marL="228600" lvl="0" indent="-228600" algn="l" rtl="0">
              <a:lnSpc>
                <a:spcPct val="120000"/>
              </a:lnSpc>
              <a:spcBef>
                <a:spcPts val="1000"/>
              </a:spcBef>
              <a:spcAft>
                <a:spcPts val="0"/>
              </a:spcAft>
              <a:buSzPct val="100000"/>
              <a:buChar char="•"/>
            </a:pPr>
            <a:r>
              <a:rPr lang="en-US" sz="2400" b="1" dirty="0">
                <a:solidFill>
                  <a:srgbClr val="002060"/>
                </a:solidFill>
              </a:rPr>
              <a:t>Strengths:</a:t>
            </a:r>
            <a:r>
              <a:rPr lang="en-US" sz="2400" dirty="0">
                <a:solidFill>
                  <a:srgbClr val="002060"/>
                </a:solidFill>
              </a:rPr>
              <a:t> expert lends credibility to estimate.</a:t>
            </a:r>
            <a:endParaRPr dirty="0">
              <a:solidFill>
                <a:srgbClr val="002060"/>
              </a:solidFill>
            </a:endParaRPr>
          </a:p>
          <a:p>
            <a:pPr marL="228600" lvl="0" indent="-228600" algn="l" rtl="0">
              <a:lnSpc>
                <a:spcPct val="120000"/>
              </a:lnSpc>
              <a:spcBef>
                <a:spcPts val="1000"/>
              </a:spcBef>
              <a:spcAft>
                <a:spcPts val="0"/>
              </a:spcAft>
              <a:buSzPct val="100000"/>
              <a:buChar char="•"/>
            </a:pPr>
            <a:r>
              <a:rPr lang="en-US" sz="2400" b="1" dirty="0">
                <a:solidFill>
                  <a:srgbClr val="002060"/>
                </a:solidFill>
              </a:rPr>
              <a:t>Weaknesses: </a:t>
            </a:r>
            <a:r>
              <a:rPr lang="en-US" sz="2400" dirty="0">
                <a:solidFill>
                  <a:srgbClr val="002060"/>
                </a:solidFill>
              </a:rPr>
              <a:t>one person’s ‘expertise’ may fail.</a:t>
            </a:r>
            <a:endParaRPr dirty="0">
              <a:solidFill>
                <a:srgbClr val="002060"/>
              </a:solidFill>
            </a:endParaRPr>
          </a:p>
        </p:txBody>
      </p:sp>
      <p:sp>
        <p:nvSpPr>
          <p:cNvPr id="324" name="Google Shape;324;p23"/>
          <p:cNvSpPr txBox="1">
            <a:spLocks noGrp="1"/>
          </p:cNvSpPr>
          <p:nvPr>
            <p:ph type="body" idx="2"/>
          </p:nvPr>
        </p:nvSpPr>
        <p:spPr>
          <a:xfrm>
            <a:off x="4059936" y="4004573"/>
            <a:ext cx="7293864" cy="2172390"/>
          </a:xfrm>
          <a:prstGeom prst="rect">
            <a:avLst/>
          </a:prstGeom>
          <a:noFill/>
          <a:ln>
            <a:noFill/>
          </a:ln>
        </p:spPr>
        <p:txBody>
          <a:bodyPr spcFirstLastPara="1" wrap="square" lIns="91425" tIns="45700" rIns="91425" bIns="45700" anchor="t" anchorCtr="0">
            <a:normAutofit/>
          </a:bodyPr>
          <a:lstStyle/>
          <a:p>
            <a:pPr marL="0" lvl="0" indent="0" algn="l" rtl="0">
              <a:lnSpc>
                <a:spcPct val="120000"/>
              </a:lnSpc>
              <a:spcBef>
                <a:spcPts val="0"/>
              </a:spcBef>
              <a:spcAft>
                <a:spcPts val="0"/>
              </a:spcAft>
              <a:buSzPct val="100000"/>
              <a:buNone/>
            </a:pPr>
            <a:r>
              <a:rPr lang="en-US" sz="2400" b="1" dirty="0">
                <a:solidFill>
                  <a:srgbClr val="002060"/>
                </a:solidFill>
              </a:rPr>
              <a:t>2- Group Consensus: </a:t>
            </a:r>
            <a:r>
              <a:rPr lang="en-US" sz="2400" dirty="0">
                <a:solidFill>
                  <a:srgbClr val="002060"/>
                </a:solidFill>
              </a:rPr>
              <a:t>various techniques are used to poll the group and reach consensus.</a:t>
            </a:r>
            <a:endParaRPr dirty="0">
              <a:solidFill>
                <a:srgbClr val="002060"/>
              </a:solidFill>
            </a:endParaRPr>
          </a:p>
          <a:p>
            <a:pPr marL="228600" lvl="0" indent="-228600" algn="l" rtl="0">
              <a:lnSpc>
                <a:spcPct val="120000"/>
              </a:lnSpc>
              <a:spcBef>
                <a:spcPts val="1000"/>
              </a:spcBef>
              <a:spcAft>
                <a:spcPts val="0"/>
              </a:spcAft>
              <a:buSzPct val="100000"/>
              <a:buChar char="•"/>
            </a:pPr>
            <a:r>
              <a:rPr lang="en-US" sz="2400" b="1" dirty="0">
                <a:solidFill>
                  <a:srgbClr val="002060"/>
                </a:solidFill>
              </a:rPr>
              <a:t>Strengths: </a:t>
            </a:r>
            <a:r>
              <a:rPr lang="en-US" sz="2400" dirty="0">
                <a:solidFill>
                  <a:srgbClr val="002060"/>
                </a:solidFill>
              </a:rPr>
              <a:t>group participation and ‘buy-in’.</a:t>
            </a:r>
            <a:endParaRPr dirty="0">
              <a:solidFill>
                <a:srgbClr val="002060"/>
              </a:solidFill>
            </a:endParaRPr>
          </a:p>
          <a:p>
            <a:pPr marL="228600" lvl="0" indent="-228600" algn="l" rtl="0">
              <a:lnSpc>
                <a:spcPct val="120000"/>
              </a:lnSpc>
              <a:spcBef>
                <a:spcPts val="1000"/>
              </a:spcBef>
              <a:spcAft>
                <a:spcPts val="0"/>
              </a:spcAft>
              <a:buSzPct val="100000"/>
              <a:buChar char="•"/>
            </a:pPr>
            <a:r>
              <a:rPr lang="en-US" sz="2400" b="1" dirty="0">
                <a:solidFill>
                  <a:srgbClr val="002060"/>
                </a:solidFill>
              </a:rPr>
              <a:t>Weaknesses: </a:t>
            </a:r>
            <a:r>
              <a:rPr lang="en-US" sz="2400" dirty="0">
                <a:solidFill>
                  <a:srgbClr val="002060"/>
                </a:solidFill>
              </a:rPr>
              <a:t>bias and cultural issues manifest.</a:t>
            </a:r>
            <a:endParaRPr dirty="0">
              <a:solidFill>
                <a:srgbClr val="002060"/>
              </a:solidFill>
            </a:endParaRPr>
          </a:p>
        </p:txBody>
      </p:sp>
      <p:pic>
        <p:nvPicPr>
          <p:cNvPr id="325" name="Google Shape;325;p23"/>
          <p:cNvPicPr preferRelativeResize="0"/>
          <p:nvPr/>
        </p:nvPicPr>
        <p:blipFill rotWithShape="1">
          <a:blip r:embed="rId3">
            <a:alphaModFix/>
          </a:blip>
          <a:srcRect/>
          <a:stretch/>
        </p:blipFill>
        <p:spPr>
          <a:xfrm>
            <a:off x="8880770" y="1796704"/>
            <a:ext cx="2473030" cy="1955871"/>
          </a:xfrm>
          <a:prstGeom prst="rect">
            <a:avLst/>
          </a:prstGeom>
          <a:noFill/>
          <a:ln>
            <a:noFill/>
          </a:ln>
        </p:spPr>
      </p:pic>
      <p:pic>
        <p:nvPicPr>
          <p:cNvPr id="326" name="Google Shape;326;p23"/>
          <p:cNvPicPr preferRelativeResize="0"/>
          <p:nvPr/>
        </p:nvPicPr>
        <p:blipFill rotWithShape="1">
          <a:blip r:embed="rId4">
            <a:alphaModFix/>
          </a:blip>
          <a:srcRect/>
          <a:stretch/>
        </p:blipFill>
        <p:spPr>
          <a:xfrm>
            <a:off x="838199" y="4031076"/>
            <a:ext cx="2947712" cy="1955872"/>
          </a:xfrm>
          <a:prstGeom prst="rect">
            <a:avLst/>
          </a:prstGeom>
          <a:noFill/>
          <a:ln>
            <a:noFill/>
          </a:ln>
        </p:spPr>
      </p:pic>
      <p:sp>
        <p:nvSpPr>
          <p:cNvPr id="327" name="Google Shape;327;p23"/>
          <p:cNvSpPr txBox="1"/>
          <p:nvPr/>
        </p:nvSpPr>
        <p:spPr>
          <a:xfrm>
            <a:off x="118534" y="6541886"/>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Diagrams: Malachowsky, Samuel. Project Team Leadership and Communication. Lintwood Press. 2018. p. 80, 82.</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328" name="Google Shape;328;p23"/>
          <p:cNvPicPr preferRelativeResize="0"/>
          <p:nvPr/>
        </p:nvPicPr>
        <p:blipFill rotWithShape="1">
          <a:blip r:embed="rId5">
            <a:alphaModFix/>
          </a:blip>
          <a:srcRect/>
          <a:stretch/>
        </p:blipFill>
        <p:spPr>
          <a:xfrm>
            <a:off x="10945754" y="169771"/>
            <a:ext cx="1170046" cy="1049235"/>
          </a:xfrm>
          <a:prstGeom prst="rect">
            <a:avLst/>
          </a:prstGeom>
          <a:noFill/>
          <a:ln>
            <a:noFill/>
          </a:ln>
        </p:spPr>
      </p:pic>
      <p:pic>
        <p:nvPicPr>
          <p:cNvPr id="2" name="Picture 1">
            <a:extLst>
              <a:ext uri="{FF2B5EF4-FFF2-40B4-BE49-F238E27FC236}">
                <a16:creationId xmlns:a16="http://schemas.microsoft.com/office/drawing/2014/main" id="{B0530632-C5BC-6012-EAEF-D5A6D0ADF2CE}"/>
              </a:ext>
            </a:extLst>
          </p:cNvPr>
          <p:cNvPicPr>
            <a:picLocks noChangeAspect="1"/>
          </p:cNvPicPr>
          <p:nvPr/>
        </p:nvPicPr>
        <p:blipFill>
          <a:blip r:embed="rId6"/>
          <a:stretch>
            <a:fillRect/>
          </a:stretch>
        </p:blipFill>
        <p:spPr>
          <a:xfrm>
            <a:off x="26671" y="14822"/>
            <a:ext cx="9533101" cy="1610200"/>
          </a:xfrm>
          <a:prstGeom prst="rect">
            <a:avLst/>
          </a:prstGeom>
        </p:spPr>
      </p:pic>
      <p:pic>
        <p:nvPicPr>
          <p:cNvPr id="3" name="Picture 2">
            <a:extLst>
              <a:ext uri="{FF2B5EF4-FFF2-40B4-BE49-F238E27FC236}">
                <a16:creationId xmlns:a16="http://schemas.microsoft.com/office/drawing/2014/main" id="{409318AD-B00F-43F0-E28A-8CF3C4F243A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0EEF9497-AD1F-4EC3-4339-E8700B69D945}"/>
              </a:ext>
            </a:extLst>
          </p:cNvPr>
          <p:cNvPicPr>
            <a:picLocks noChangeAspect="1"/>
          </p:cNvPicPr>
          <p:nvPr/>
        </p:nvPicPr>
        <p:blipFill>
          <a:blip r:embed="rId8"/>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21DF80EC-9592-96A2-89B5-2B2F3DE5B93E}"/>
              </a:ext>
            </a:extLst>
          </p:cNvPr>
          <p:cNvSpPr txBox="1"/>
          <p:nvPr/>
        </p:nvSpPr>
        <p:spPr>
          <a:xfrm>
            <a:off x="2632228" y="493949"/>
            <a:ext cx="6133512"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FFFFFF"/>
                </a:solidFill>
                <a:effectLst/>
                <a:uLnTx/>
                <a:uFillTx/>
                <a:latin typeface="Arial"/>
                <a:cs typeface="Arial"/>
                <a:sym typeface="Arial"/>
              </a:rPr>
              <a:t>Estimation Techniques (1 of 3)</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Shape 334"/>
        <p:cNvGrpSpPr/>
        <p:nvPr/>
      </p:nvGrpSpPr>
      <p:grpSpPr>
        <a:xfrm>
          <a:off x="0" y="0"/>
          <a:ext cx="0" cy="0"/>
          <a:chOff x="0" y="0"/>
          <a:chExt cx="0" cy="0"/>
        </a:xfrm>
      </p:grpSpPr>
      <p:pic>
        <p:nvPicPr>
          <p:cNvPr id="335" name="Google Shape;335;p24"/>
          <p:cNvPicPr preferRelativeResize="0"/>
          <p:nvPr/>
        </p:nvPicPr>
        <p:blipFill rotWithShape="1">
          <a:blip r:embed="rId3">
            <a:alphaModFix/>
          </a:blip>
          <a:srcRect/>
          <a:stretch/>
        </p:blipFill>
        <p:spPr>
          <a:xfrm>
            <a:off x="8880770" y="1796704"/>
            <a:ext cx="2473030" cy="1860624"/>
          </a:xfrm>
          <a:prstGeom prst="rect">
            <a:avLst/>
          </a:prstGeom>
          <a:noFill/>
          <a:ln>
            <a:noFill/>
          </a:ln>
        </p:spPr>
      </p:pic>
      <p:sp>
        <p:nvSpPr>
          <p:cNvPr id="337" name="Google Shape;337;p24"/>
          <p:cNvSpPr txBox="1">
            <a:spLocks noGrp="1"/>
          </p:cNvSpPr>
          <p:nvPr>
            <p:ph type="body" idx="1"/>
          </p:nvPr>
        </p:nvSpPr>
        <p:spPr>
          <a:xfrm>
            <a:off x="838199" y="1825625"/>
            <a:ext cx="7841975" cy="204401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120000"/>
              </a:lnSpc>
              <a:spcBef>
                <a:spcPts val="0"/>
              </a:spcBef>
              <a:spcAft>
                <a:spcPts val="0"/>
              </a:spcAft>
              <a:buSzPct val="100000"/>
              <a:buNone/>
            </a:pPr>
            <a:r>
              <a:rPr lang="en-US" sz="2400" b="1" dirty="0">
                <a:solidFill>
                  <a:srgbClr val="002060"/>
                </a:solidFill>
              </a:rPr>
              <a:t>3- Top-Down</a:t>
            </a:r>
            <a:r>
              <a:rPr lang="en-US" sz="2400" dirty="0">
                <a:solidFill>
                  <a:srgbClr val="002060"/>
                </a:solidFill>
              </a:rPr>
              <a:t>: large units estimated then divided up.</a:t>
            </a:r>
            <a:endParaRPr dirty="0">
              <a:solidFill>
                <a:srgbClr val="002060"/>
              </a:solidFill>
            </a:endParaRPr>
          </a:p>
          <a:p>
            <a:pPr marL="228600" lvl="0" indent="-228600" algn="l" rtl="0">
              <a:lnSpc>
                <a:spcPct val="120000"/>
              </a:lnSpc>
              <a:spcBef>
                <a:spcPts val="1000"/>
              </a:spcBef>
              <a:spcAft>
                <a:spcPts val="0"/>
              </a:spcAft>
              <a:buSzPct val="100000"/>
              <a:buChar char="•"/>
            </a:pPr>
            <a:r>
              <a:rPr lang="en-US" sz="2400" b="1" dirty="0">
                <a:solidFill>
                  <a:srgbClr val="002060"/>
                </a:solidFill>
              </a:rPr>
              <a:t>Strengths: </a:t>
            </a:r>
            <a:r>
              <a:rPr lang="en-US" sz="2400" dirty="0">
                <a:solidFill>
                  <a:srgbClr val="002060"/>
                </a:solidFill>
              </a:rPr>
              <a:t>usable when less detail is known.</a:t>
            </a:r>
            <a:endParaRPr dirty="0">
              <a:solidFill>
                <a:srgbClr val="002060"/>
              </a:solidFill>
            </a:endParaRPr>
          </a:p>
          <a:p>
            <a:pPr marL="228600" lvl="0" indent="-228600" algn="l" rtl="0">
              <a:lnSpc>
                <a:spcPct val="120000"/>
              </a:lnSpc>
              <a:spcBef>
                <a:spcPts val="1000"/>
              </a:spcBef>
              <a:spcAft>
                <a:spcPts val="0"/>
              </a:spcAft>
              <a:buSzPct val="100000"/>
              <a:buChar char="•"/>
            </a:pPr>
            <a:r>
              <a:rPr lang="en-US" sz="2400" b="1" dirty="0">
                <a:solidFill>
                  <a:srgbClr val="002060"/>
                </a:solidFill>
              </a:rPr>
              <a:t>Weaknesses: </a:t>
            </a:r>
            <a:r>
              <a:rPr lang="en-US" sz="2400" dirty="0">
                <a:solidFill>
                  <a:srgbClr val="002060"/>
                </a:solidFill>
              </a:rPr>
              <a:t>inaccurate if major sections of the project aren’t considered.</a:t>
            </a:r>
            <a:endParaRPr dirty="0">
              <a:solidFill>
                <a:srgbClr val="002060"/>
              </a:solidFill>
            </a:endParaRPr>
          </a:p>
        </p:txBody>
      </p:sp>
      <p:sp>
        <p:nvSpPr>
          <p:cNvPr id="338" name="Google Shape;338;p24"/>
          <p:cNvSpPr txBox="1">
            <a:spLocks noGrp="1"/>
          </p:cNvSpPr>
          <p:nvPr>
            <p:ph type="body" idx="2"/>
          </p:nvPr>
        </p:nvSpPr>
        <p:spPr>
          <a:xfrm>
            <a:off x="3723861" y="4004573"/>
            <a:ext cx="7629939" cy="2172390"/>
          </a:xfrm>
          <a:prstGeom prst="rect">
            <a:avLst/>
          </a:prstGeom>
          <a:noFill/>
          <a:ln>
            <a:noFill/>
          </a:ln>
        </p:spPr>
        <p:txBody>
          <a:bodyPr spcFirstLastPara="1" wrap="square" lIns="91425" tIns="45700" rIns="91425" bIns="45700" anchor="t" anchorCtr="0">
            <a:normAutofit fontScale="92500" lnSpcReduction="20000"/>
          </a:bodyPr>
          <a:lstStyle/>
          <a:p>
            <a:pPr marL="0" lvl="0" indent="0" algn="l" rtl="0">
              <a:lnSpc>
                <a:spcPct val="120000"/>
              </a:lnSpc>
              <a:spcBef>
                <a:spcPts val="0"/>
              </a:spcBef>
              <a:spcAft>
                <a:spcPts val="0"/>
              </a:spcAft>
              <a:buSzPct val="100000"/>
              <a:buNone/>
            </a:pPr>
            <a:r>
              <a:rPr lang="en-US" sz="2400" b="1" dirty="0">
                <a:solidFill>
                  <a:srgbClr val="002060"/>
                </a:solidFill>
              </a:rPr>
              <a:t>4- Bottom-Up: </a:t>
            </a:r>
            <a:r>
              <a:rPr lang="en-US" sz="2400" dirty="0">
                <a:solidFill>
                  <a:srgbClr val="002060"/>
                </a:solidFill>
              </a:rPr>
              <a:t>small units estimated then added together.</a:t>
            </a:r>
            <a:endParaRPr dirty="0">
              <a:solidFill>
                <a:srgbClr val="002060"/>
              </a:solidFill>
            </a:endParaRPr>
          </a:p>
          <a:p>
            <a:pPr marL="228600" lvl="0" indent="-228600" algn="l" rtl="0">
              <a:lnSpc>
                <a:spcPct val="120000"/>
              </a:lnSpc>
              <a:spcBef>
                <a:spcPts val="1000"/>
              </a:spcBef>
              <a:spcAft>
                <a:spcPts val="0"/>
              </a:spcAft>
              <a:buSzPct val="100000"/>
              <a:buChar char="•"/>
            </a:pPr>
            <a:r>
              <a:rPr lang="en-US" sz="2400" b="1" dirty="0">
                <a:solidFill>
                  <a:srgbClr val="002060"/>
                </a:solidFill>
              </a:rPr>
              <a:t>Strengths: </a:t>
            </a:r>
            <a:r>
              <a:rPr lang="en-US" sz="2400" dirty="0">
                <a:solidFill>
                  <a:srgbClr val="002060"/>
                </a:solidFill>
              </a:rPr>
              <a:t>can be quite precise if used properly.</a:t>
            </a:r>
            <a:endParaRPr dirty="0">
              <a:solidFill>
                <a:srgbClr val="002060"/>
              </a:solidFill>
            </a:endParaRPr>
          </a:p>
          <a:p>
            <a:pPr marL="228600" lvl="0" indent="-228600" algn="l" rtl="0">
              <a:lnSpc>
                <a:spcPct val="120000"/>
              </a:lnSpc>
              <a:spcBef>
                <a:spcPts val="1000"/>
              </a:spcBef>
              <a:spcAft>
                <a:spcPts val="0"/>
              </a:spcAft>
              <a:buSzPct val="100000"/>
              <a:buChar char="•"/>
            </a:pPr>
            <a:r>
              <a:rPr lang="en-US" sz="2400" b="1" dirty="0">
                <a:solidFill>
                  <a:srgbClr val="002060"/>
                </a:solidFill>
              </a:rPr>
              <a:t>Weaknesses: </a:t>
            </a:r>
            <a:r>
              <a:rPr lang="en-US" sz="2400" dirty="0">
                <a:solidFill>
                  <a:srgbClr val="002060"/>
                </a:solidFill>
              </a:rPr>
              <a:t>more time consuming than other techniques, changes to items can impact greatly.</a:t>
            </a:r>
            <a:endParaRPr dirty="0">
              <a:solidFill>
                <a:srgbClr val="002060"/>
              </a:solidFill>
            </a:endParaRPr>
          </a:p>
        </p:txBody>
      </p:sp>
      <p:sp>
        <p:nvSpPr>
          <p:cNvPr id="339" name="Google Shape;339;p24"/>
          <p:cNvSpPr txBox="1"/>
          <p:nvPr/>
        </p:nvSpPr>
        <p:spPr>
          <a:xfrm>
            <a:off x="97367" y="6426619"/>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Diagrams: Malachowsky, Samuel. Project Team Leadership and Communication. Lintwood Press. 2018. p. 81.</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340" name="Google Shape;340;p24"/>
          <p:cNvPicPr preferRelativeResize="0"/>
          <p:nvPr/>
        </p:nvPicPr>
        <p:blipFill rotWithShape="1">
          <a:blip r:embed="rId4">
            <a:alphaModFix/>
          </a:blip>
          <a:srcRect/>
          <a:stretch/>
        </p:blipFill>
        <p:spPr>
          <a:xfrm>
            <a:off x="838199" y="4027684"/>
            <a:ext cx="2620618" cy="1959263"/>
          </a:xfrm>
          <a:prstGeom prst="rect">
            <a:avLst/>
          </a:prstGeom>
          <a:noFill/>
          <a:ln>
            <a:noFill/>
          </a:ln>
        </p:spPr>
      </p:pic>
      <p:pic>
        <p:nvPicPr>
          <p:cNvPr id="341" name="Google Shape;341;p24"/>
          <p:cNvPicPr preferRelativeResize="0"/>
          <p:nvPr/>
        </p:nvPicPr>
        <p:blipFill rotWithShape="1">
          <a:blip r:embed="rId5">
            <a:alphaModFix/>
          </a:blip>
          <a:srcRect/>
          <a:stretch/>
        </p:blipFill>
        <p:spPr>
          <a:xfrm>
            <a:off x="10945754" y="169771"/>
            <a:ext cx="1170046" cy="1049235"/>
          </a:xfrm>
          <a:prstGeom prst="rect">
            <a:avLst/>
          </a:prstGeom>
          <a:noFill/>
          <a:ln>
            <a:noFill/>
          </a:ln>
        </p:spPr>
      </p:pic>
      <p:pic>
        <p:nvPicPr>
          <p:cNvPr id="2" name="Picture 1">
            <a:extLst>
              <a:ext uri="{FF2B5EF4-FFF2-40B4-BE49-F238E27FC236}">
                <a16:creationId xmlns:a16="http://schemas.microsoft.com/office/drawing/2014/main" id="{A53367B5-D491-320F-AF98-BD35A28D0CB6}"/>
              </a:ext>
            </a:extLst>
          </p:cNvPr>
          <p:cNvPicPr>
            <a:picLocks noChangeAspect="1"/>
          </p:cNvPicPr>
          <p:nvPr/>
        </p:nvPicPr>
        <p:blipFill>
          <a:blip r:embed="rId6"/>
          <a:stretch>
            <a:fillRect/>
          </a:stretch>
        </p:blipFill>
        <p:spPr>
          <a:xfrm>
            <a:off x="0" y="28455"/>
            <a:ext cx="9533101" cy="1610200"/>
          </a:xfrm>
          <a:prstGeom prst="rect">
            <a:avLst/>
          </a:prstGeom>
        </p:spPr>
      </p:pic>
      <p:pic>
        <p:nvPicPr>
          <p:cNvPr id="3" name="Picture 2">
            <a:extLst>
              <a:ext uri="{FF2B5EF4-FFF2-40B4-BE49-F238E27FC236}">
                <a16:creationId xmlns:a16="http://schemas.microsoft.com/office/drawing/2014/main" id="{F080A93A-E863-F3A7-9674-581D313E5C0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4613B0FF-E4B8-F7CC-922B-1EBBF98820E1}"/>
              </a:ext>
            </a:extLst>
          </p:cNvPr>
          <p:cNvPicPr>
            <a:picLocks noChangeAspect="1"/>
          </p:cNvPicPr>
          <p:nvPr/>
        </p:nvPicPr>
        <p:blipFill>
          <a:blip r:embed="rId8"/>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B6CB30B2-F592-CA33-AD29-F21D2B4E49BA}"/>
              </a:ext>
            </a:extLst>
          </p:cNvPr>
          <p:cNvSpPr txBox="1"/>
          <p:nvPr/>
        </p:nvSpPr>
        <p:spPr>
          <a:xfrm>
            <a:off x="2632228" y="493949"/>
            <a:ext cx="6133512"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FFFFFF"/>
                </a:solidFill>
                <a:effectLst/>
                <a:uLnTx/>
                <a:uFillTx/>
                <a:latin typeface="Arial"/>
                <a:cs typeface="Arial"/>
                <a:sym typeface="Arial"/>
              </a:rPr>
              <a:t>Estimation Techniques (2 of 3)</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Shape 347"/>
        <p:cNvGrpSpPr/>
        <p:nvPr/>
      </p:nvGrpSpPr>
      <p:grpSpPr>
        <a:xfrm>
          <a:off x="0" y="0"/>
          <a:ext cx="0" cy="0"/>
          <a:chOff x="0" y="0"/>
          <a:chExt cx="0" cy="0"/>
        </a:xfrm>
      </p:grpSpPr>
      <p:sp>
        <p:nvSpPr>
          <p:cNvPr id="349" name="Google Shape;349;p25"/>
          <p:cNvSpPr txBox="1">
            <a:spLocks noGrp="1"/>
          </p:cNvSpPr>
          <p:nvPr>
            <p:ph type="body" idx="1"/>
          </p:nvPr>
        </p:nvSpPr>
        <p:spPr>
          <a:xfrm>
            <a:off x="838199" y="1825624"/>
            <a:ext cx="7841975" cy="2878897"/>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120000"/>
              </a:lnSpc>
              <a:spcBef>
                <a:spcPts val="0"/>
              </a:spcBef>
              <a:spcAft>
                <a:spcPts val="0"/>
              </a:spcAft>
              <a:buSzPts val="2400"/>
              <a:buNone/>
            </a:pPr>
            <a:r>
              <a:rPr lang="en-US" sz="2400" b="1" dirty="0">
                <a:solidFill>
                  <a:srgbClr val="002060"/>
                </a:solidFill>
              </a:rPr>
              <a:t>5- Comparison or Analogy</a:t>
            </a:r>
            <a:r>
              <a:rPr lang="en-US" sz="2400" dirty="0">
                <a:solidFill>
                  <a:srgbClr val="002060"/>
                </a:solidFill>
              </a:rPr>
              <a:t>: projects (or components) are compared to previous work.</a:t>
            </a:r>
            <a:endParaRPr dirty="0">
              <a:solidFill>
                <a:srgbClr val="002060"/>
              </a:solidFill>
            </a:endParaRPr>
          </a:p>
          <a:p>
            <a:pPr marL="228600" lvl="0" indent="-228600" algn="l" rtl="0">
              <a:lnSpc>
                <a:spcPct val="120000"/>
              </a:lnSpc>
              <a:spcBef>
                <a:spcPts val="1000"/>
              </a:spcBef>
              <a:spcAft>
                <a:spcPts val="0"/>
              </a:spcAft>
              <a:buSzPts val="2400"/>
              <a:buChar char="•"/>
            </a:pPr>
            <a:r>
              <a:rPr lang="en-US" sz="2400" b="1" dirty="0">
                <a:solidFill>
                  <a:srgbClr val="002060"/>
                </a:solidFill>
              </a:rPr>
              <a:t>Strengths:</a:t>
            </a:r>
            <a:r>
              <a:rPr lang="en-US" sz="2400" dirty="0">
                <a:solidFill>
                  <a:srgbClr val="002060"/>
                </a:solidFill>
              </a:rPr>
              <a:t> based on actual results, increasing credibility and potentially accuracy.</a:t>
            </a:r>
            <a:endParaRPr sz="2400" dirty="0">
              <a:solidFill>
                <a:srgbClr val="002060"/>
              </a:solidFill>
            </a:endParaRPr>
          </a:p>
          <a:p>
            <a:pPr marL="228600" lvl="0" indent="-228600" algn="l" rtl="0">
              <a:lnSpc>
                <a:spcPct val="120000"/>
              </a:lnSpc>
              <a:spcBef>
                <a:spcPts val="1000"/>
              </a:spcBef>
              <a:spcAft>
                <a:spcPts val="0"/>
              </a:spcAft>
              <a:buSzPts val="2400"/>
              <a:buChar char="•"/>
            </a:pPr>
            <a:r>
              <a:rPr lang="en-US" sz="2400" b="1" dirty="0">
                <a:solidFill>
                  <a:srgbClr val="002060"/>
                </a:solidFill>
              </a:rPr>
              <a:t>Weaknesses:</a:t>
            </a:r>
            <a:r>
              <a:rPr lang="en-US" sz="2400" dirty="0">
                <a:solidFill>
                  <a:srgbClr val="002060"/>
                </a:solidFill>
              </a:rPr>
              <a:t> all projects are unique, may be difficult to find comparisons, data may not exist.</a:t>
            </a:r>
            <a:endParaRPr dirty="0">
              <a:solidFill>
                <a:srgbClr val="002060"/>
              </a:solidFill>
            </a:endParaRPr>
          </a:p>
        </p:txBody>
      </p:sp>
      <p:sp>
        <p:nvSpPr>
          <p:cNvPr id="350" name="Google Shape;350;p25"/>
          <p:cNvSpPr txBox="1">
            <a:spLocks noGrp="1"/>
          </p:cNvSpPr>
          <p:nvPr>
            <p:ph type="body" idx="2"/>
          </p:nvPr>
        </p:nvSpPr>
        <p:spPr>
          <a:xfrm>
            <a:off x="3723861" y="4829199"/>
            <a:ext cx="7629939" cy="1347764"/>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120000"/>
              </a:lnSpc>
              <a:spcBef>
                <a:spcPts val="0"/>
              </a:spcBef>
              <a:spcAft>
                <a:spcPts val="0"/>
              </a:spcAft>
              <a:buSzPts val="2400"/>
              <a:buNone/>
            </a:pPr>
            <a:r>
              <a:rPr lang="en-US" sz="2400" b="1">
                <a:solidFill>
                  <a:srgbClr val="002060"/>
                </a:solidFill>
              </a:rPr>
              <a:t>Other Methods: </a:t>
            </a:r>
            <a:r>
              <a:rPr lang="en-US" sz="2400">
                <a:solidFill>
                  <a:srgbClr val="002060"/>
                </a:solidFill>
              </a:rPr>
              <a:t>mathematical/statistical models, focusing on size rather than time, or industry-specific methods.</a:t>
            </a:r>
            <a:endParaRPr>
              <a:solidFill>
                <a:srgbClr val="002060"/>
              </a:solidFill>
            </a:endParaRPr>
          </a:p>
        </p:txBody>
      </p:sp>
      <p:sp>
        <p:nvSpPr>
          <p:cNvPr id="351" name="Google Shape;351;p25"/>
          <p:cNvSpPr txBox="1"/>
          <p:nvPr/>
        </p:nvSpPr>
        <p:spPr>
          <a:xfrm>
            <a:off x="118534" y="6541886"/>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Diagrams: Malachowsky, Samuel. Project Team Leadership and Communication. Lintwood Press. 2018. p. 81, 82.</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352" name="Google Shape;352;p25"/>
          <p:cNvPicPr preferRelativeResize="0"/>
          <p:nvPr/>
        </p:nvPicPr>
        <p:blipFill rotWithShape="1">
          <a:blip r:embed="rId3">
            <a:alphaModFix/>
          </a:blip>
          <a:srcRect/>
          <a:stretch/>
        </p:blipFill>
        <p:spPr>
          <a:xfrm>
            <a:off x="8712687" y="1796704"/>
            <a:ext cx="2641113" cy="1125380"/>
          </a:xfrm>
          <a:prstGeom prst="rect">
            <a:avLst/>
          </a:prstGeom>
          <a:noFill/>
          <a:ln>
            <a:noFill/>
          </a:ln>
        </p:spPr>
      </p:pic>
      <p:pic>
        <p:nvPicPr>
          <p:cNvPr id="353" name="Google Shape;353;p25"/>
          <p:cNvPicPr preferRelativeResize="0"/>
          <p:nvPr/>
        </p:nvPicPr>
        <p:blipFill rotWithShape="1">
          <a:blip r:embed="rId4">
            <a:alphaModFix/>
          </a:blip>
          <a:srcRect/>
          <a:stretch/>
        </p:blipFill>
        <p:spPr>
          <a:xfrm>
            <a:off x="838199" y="4829200"/>
            <a:ext cx="2641113" cy="1347763"/>
          </a:xfrm>
          <a:prstGeom prst="rect">
            <a:avLst/>
          </a:prstGeom>
          <a:noFill/>
          <a:ln>
            <a:noFill/>
          </a:ln>
        </p:spPr>
      </p:pic>
      <p:pic>
        <p:nvPicPr>
          <p:cNvPr id="2" name="Picture 1">
            <a:extLst>
              <a:ext uri="{FF2B5EF4-FFF2-40B4-BE49-F238E27FC236}">
                <a16:creationId xmlns:a16="http://schemas.microsoft.com/office/drawing/2014/main" id="{E9574E83-C4F4-920C-CB81-D8232742A2B5}"/>
              </a:ext>
            </a:extLst>
          </p:cNvPr>
          <p:cNvPicPr>
            <a:picLocks noChangeAspect="1"/>
          </p:cNvPicPr>
          <p:nvPr/>
        </p:nvPicPr>
        <p:blipFill>
          <a:blip r:embed="rId5"/>
          <a:stretch>
            <a:fillRect/>
          </a:stretch>
        </p:blipFill>
        <p:spPr>
          <a:xfrm>
            <a:off x="0" y="4043"/>
            <a:ext cx="9533101" cy="1610200"/>
          </a:xfrm>
          <a:prstGeom prst="rect">
            <a:avLst/>
          </a:prstGeom>
        </p:spPr>
      </p:pic>
      <p:pic>
        <p:nvPicPr>
          <p:cNvPr id="3" name="Picture 2">
            <a:extLst>
              <a:ext uri="{FF2B5EF4-FFF2-40B4-BE49-F238E27FC236}">
                <a16:creationId xmlns:a16="http://schemas.microsoft.com/office/drawing/2014/main" id="{8EBEB250-B4B2-181E-491B-F1CFA517B75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1723AAC8-3C53-C0BF-C9D7-4244151E9E13}"/>
              </a:ext>
            </a:extLst>
          </p:cNvPr>
          <p:cNvPicPr>
            <a:picLocks noChangeAspect="1"/>
          </p:cNvPicPr>
          <p:nvPr/>
        </p:nvPicPr>
        <p:blipFill>
          <a:blip r:embed="rId7"/>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5C412FCE-AD9A-85B4-EBD7-7CE780B1033B}"/>
              </a:ext>
            </a:extLst>
          </p:cNvPr>
          <p:cNvSpPr txBox="1"/>
          <p:nvPr/>
        </p:nvSpPr>
        <p:spPr>
          <a:xfrm>
            <a:off x="2632228" y="493949"/>
            <a:ext cx="6133512"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FFFFFF"/>
                </a:solidFill>
                <a:effectLst/>
                <a:uLnTx/>
                <a:uFillTx/>
                <a:latin typeface="Arial"/>
                <a:cs typeface="Arial"/>
                <a:sym typeface="Arial"/>
              </a:rPr>
              <a:t>Estimation Techniques (3 of 3)</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541" y="5036"/>
            <a:ext cx="9533101" cy="361784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58478" y="1414422"/>
            <a:ext cx="7148460" cy="830997"/>
          </a:xfrm>
          <a:prstGeom prst="rect">
            <a:avLst/>
          </a:prstGeom>
          <a:noFill/>
        </p:spPr>
        <p:txBody>
          <a:bodyPr wrap="square">
            <a:spAutoFit/>
          </a:bodyPr>
          <a:lstStyle/>
          <a:p>
            <a:pPr marL="285750" marR="0" lvl="0" indent="-28575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Chapter 6- L6</a:t>
            </a:r>
            <a:endPar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78039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Shape 169"/>
        <p:cNvGrpSpPr/>
        <p:nvPr/>
      </p:nvGrpSpPr>
      <p:grpSpPr>
        <a:xfrm>
          <a:off x="0" y="0"/>
          <a:ext cx="0" cy="0"/>
          <a:chOff x="0" y="0"/>
          <a:chExt cx="0" cy="0"/>
        </a:xfrm>
      </p:grpSpPr>
      <p:sp>
        <p:nvSpPr>
          <p:cNvPr id="173" name="Google Shape;173;p8"/>
          <p:cNvSpPr/>
          <p:nvPr/>
        </p:nvSpPr>
        <p:spPr>
          <a:xfrm>
            <a:off x="130614" y="2218022"/>
            <a:ext cx="5407632" cy="2677616"/>
          </a:xfrm>
          <a:prstGeom prst="rect">
            <a:avLst/>
          </a:prstGeom>
          <a:solidFill>
            <a:srgbClr val="FFFFFF"/>
          </a:solidFill>
          <a:ln>
            <a:noFill/>
          </a:ln>
        </p:spPr>
        <p:txBody>
          <a:bodyPr spcFirstLastPara="1" wrap="square" lIns="91425" tIns="45700" rIns="91425" bIns="45700" anchor="ctr" anchorCtr="0">
            <a:spAutoFit/>
          </a:bodyPr>
          <a:lstStyle/>
          <a:p>
            <a:pPr marL="0" marR="0" lvl="0" indent="0" algn="just" defTabSz="914400" rtl="0" eaLnBrk="1" fontAlgn="auto" latinLnBrk="0" hangingPunct="1">
              <a:lnSpc>
                <a:spcPct val="100000"/>
              </a:lnSpc>
              <a:spcBef>
                <a:spcPts val="0"/>
              </a:spcBef>
              <a:spcAft>
                <a:spcPts val="0"/>
              </a:spcAft>
              <a:buClr>
                <a:srgbClr val="1607C2"/>
              </a:buClr>
              <a:buSzPts val="2800"/>
              <a:buFont typeface="Century Gothic"/>
              <a:buNone/>
              <a:tabLst/>
              <a:defRPr/>
            </a:pPr>
            <a:r>
              <a:rPr kumimoji="0" lang="en-US" sz="2800" b="1" i="0" u="none" strike="noStrike" kern="0" cap="none" spc="0" normalizeH="0" baseline="0" noProof="0" dirty="0">
                <a:ln>
                  <a:noFill/>
                </a:ln>
                <a:solidFill>
                  <a:srgbClr val="0070C0"/>
                </a:solidFill>
                <a:effectLst/>
                <a:uLnTx/>
                <a:uFillTx/>
                <a:latin typeface="Century Gothic"/>
                <a:ea typeface="Century Gothic"/>
                <a:cs typeface="Century Gothic"/>
                <a:sym typeface="Century Gothic"/>
              </a:rPr>
              <a:t>A team </a:t>
            </a:r>
            <a:r>
              <a:rPr kumimoji="0" lang="en-US"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is an organized group of people who work together to achieve a common goal, they are committed to work together to complete a well defined work.</a:t>
            </a:r>
            <a:endParaRPr kumimoji="0" sz="11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p:txBody>
      </p:sp>
      <p:pic>
        <p:nvPicPr>
          <p:cNvPr id="174" name="Google Shape;174;p8" descr="Teamwork - Step by Step Guide for Effective Team Building - Potential.com"/>
          <p:cNvPicPr preferRelativeResize="0"/>
          <p:nvPr/>
        </p:nvPicPr>
        <p:blipFill rotWithShape="1">
          <a:blip r:embed="rId3">
            <a:alphaModFix/>
          </a:blip>
          <a:srcRect/>
          <a:stretch/>
        </p:blipFill>
        <p:spPr>
          <a:xfrm>
            <a:off x="6849036" y="1925233"/>
            <a:ext cx="3998259" cy="3263194"/>
          </a:xfrm>
          <a:prstGeom prst="rect">
            <a:avLst/>
          </a:prstGeom>
          <a:noFill/>
          <a:ln>
            <a:noFill/>
          </a:ln>
        </p:spPr>
      </p:pic>
      <p:pic>
        <p:nvPicPr>
          <p:cNvPr id="2" name="Picture 1">
            <a:extLst>
              <a:ext uri="{FF2B5EF4-FFF2-40B4-BE49-F238E27FC236}">
                <a16:creationId xmlns:a16="http://schemas.microsoft.com/office/drawing/2014/main" id="{BABC72D0-EE30-DC49-72B0-095B867D46E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4080" y="5530172"/>
            <a:ext cx="1372184" cy="1230502"/>
          </a:xfrm>
          <a:prstGeom prst="rect">
            <a:avLst/>
          </a:prstGeom>
        </p:spPr>
      </p:pic>
      <p:pic>
        <p:nvPicPr>
          <p:cNvPr id="3" name="Picture 2">
            <a:extLst>
              <a:ext uri="{FF2B5EF4-FFF2-40B4-BE49-F238E27FC236}">
                <a16:creationId xmlns:a16="http://schemas.microsoft.com/office/drawing/2014/main" id="{2B29ECA5-5056-5004-D0E2-E4B885DF8E0B}"/>
              </a:ext>
            </a:extLst>
          </p:cNvPr>
          <p:cNvPicPr>
            <a:picLocks noChangeAspect="1"/>
          </p:cNvPicPr>
          <p:nvPr/>
        </p:nvPicPr>
        <p:blipFill>
          <a:blip r:embed="rId5"/>
          <a:stretch>
            <a:fillRect/>
          </a:stretch>
        </p:blipFill>
        <p:spPr>
          <a:xfrm>
            <a:off x="2409096" y="6313403"/>
            <a:ext cx="9902229" cy="204838"/>
          </a:xfrm>
          <a:prstGeom prst="rect">
            <a:avLst/>
          </a:prstGeom>
        </p:spPr>
      </p:pic>
      <p:pic>
        <p:nvPicPr>
          <p:cNvPr id="4" name="Picture 3">
            <a:extLst>
              <a:ext uri="{FF2B5EF4-FFF2-40B4-BE49-F238E27FC236}">
                <a16:creationId xmlns:a16="http://schemas.microsoft.com/office/drawing/2014/main" id="{E7973863-DE66-5D89-002E-6BA576D2B763}"/>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19CFD786-1864-BEF1-30F9-ACADD034D5EC}"/>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CBEFF422-5705-504D-351B-DBDFA6C90E73}"/>
              </a:ext>
            </a:extLst>
          </p:cNvPr>
          <p:cNvPicPr>
            <a:picLocks noChangeAspect="1"/>
          </p:cNvPicPr>
          <p:nvPr/>
        </p:nvPicPr>
        <p:blipFill>
          <a:blip r:embed="rId7"/>
          <a:stretch>
            <a:fillRect/>
          </a:stretch>
        </p:blipFill>
        <p:spPr>
          <a:xfrm>
            <a:off x="11289" y="-26712"/>
            <a:ext cx="9533101" cy="1610200"/>
          </a:xfrm>
          <a:prstGeom prst="rect">
            <a:avLst/>
          </a:prstGeom>
        </p:spPr>
      </p:pic>
      <p:sp>
        <p:nvSpPr>
          <p:cNvPr id="7" name="TextBox 6">
            <a:extLst>
              <a:ext uri="{FF2B5EF4-FFF2-40B4-BE49-F238E27FC236}">
                <a16:creationId xmlns:a16="http://schemas.microsoft.com/office/drawing/2014/main" id="{73E4D7D7-424F-181A-8405-AF6BF680D758}"/>
              </a:ext>
            </a:extLst>
          </p:cNvPr>
          <p:cNvSpPr txBox="1"/>
          <p:nvPr/>
        </p:nvSpPr>
        <p:spPr>
          <a:xfrm>
            <a:off x="2440788" y="607368"/>
            <a:ext cx="292099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What is a team?</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Shape 271"/>
        <p:cNvGrpSpPr/>
        <p:nvPr/>
      </p:nvGrpSpPr>
      <p:grpSpPr>
        <a:xfrm>
          <a:off x="0" y="0"/>
          <a:ext cx="0" cy="0"/>
          <a:chOff x="0" y="0"/>
          <a:chExt cx="0" cy="0"/>
        </a:xfrm>
      </p:grpSpPr>
      <p:sp>
        <p:nvSpPr>
          <p:cNvPr id="273" name="Google Shape;273;p19"/>
          <p:cNvSpPr txBox="1">
            <a:spLocks noGrp="1"/>
          </p:cNvSpPr>
          <p:nvPr>
            <p:ph type="body" idx="1"/>
          </p:nvPr>
        </p:nvSpPr>
        <p:spPr>
          <a:xfrm>
            <a:off x="414728" y="4611890"/>
            <a:ext cx="7886700" cy="1441451"/>
          </a:xfrm>
          <a:prstGeom prst="rect">
            <a:avLst/>
          </a:prstGeom>
          <a:noFill/>
          <a:ln>
            <a:noFill/>
          </a:ln>
        </p:spPr>
        <p:txBody>
          <a:bodyPr spcFirstLastPara="1" wrap="square" lIns="91425" tIns="45700" rIns="91425" bIns="45700" anchor="t" anchorCtr="0">
            <a:normAutofit lnSpcReduction="10000"/>
          </a:bodyPr>
          <a:lstStyle/>
          <a:p>
            <a:pPr marL="228600" lvl="0" indent="-228600" algn="l" rtl="0">
              <a:lnSpc>
                <a:spcPct val="120000"/>
              </a:lnSpc>
              <a:spcBef>
                <a:spcPts val="0"/>
              </a:spcBef>
              <a:spcAft>
                <a:spcPts val="0"/>
              </a:spcAft>
              <a:buSzPts val="2400"/>
              <a:buChar char="•"/>
            </a:pPr>
            <a:r>
              <a:rPr lang="en-US" sz="2400" b="1" dirty="0">
                <a:solidFill>
                  <a:srgbClr val="0070C0"/>
                </a:solidFill>
              </a:rPr>
              <a:t>Why this structure?</a:t>
            </a:r>
            <a:endParaRPr b="1" dirty="0">
              <a:solidFill>
                <a:srgbClr val="0070C0"/>
              </a:solidFill>
            </a:endParaRPr>
          </a:p>
          <a:p>
            <a:pPr marL="0" lvl="0" indent="0" algn="l" rtl="0">
              <a:lnSpc>
                <a:spcPct val="120000"/>
              </a:lnSpc>
              <a:spcBef>
                <a:spcPts val="1000"/>
              </a:spcBef>
              <a:spcAft>
                <a:spcPts val="0"/>
              </a:spcAft>
              <a:buSzPts val="2400"/>
              <a:buNone/>
            </a:pPr>
            <a:r>
              <a:rPr lang="en-US" sz="2400" dirty="0">
                <a:solidFill>
                  <a:srgbClr val="002060"/>
                </a:solidFill>
              </a:rPr>
              <a:t>Inexperienced team, extremely tight deadline, or organizational/ external pressures.</a:t>
            </a:r>
            <a:endParaRPr dirty="0">
              <a:solidFill>
                <a:srgbClr val="002060"/>
              </a:solidFill>
            </a:endParaRPr>
          </a:p>
        </p:txBody>
      </p:sp>
      <p:sp>
        <p:nvSpPr>
          <p:cNvPr id="274" name="Google Shape;274;p19"/>
          <p:cNvSpPr txBox="1">
            <a:spLocks noGrp="1"/>
          </p:cNvSpPr>
          <p:nvPr>
            <p:ph type="body" idx="2"/>
          </p:nvPr>
        </p:nvSpPr>
        <p:spPr>
          <a:xfrm>
            <a:off x="2692400" y="1600206"/>
            <a:ext cx="8890000" cy="2251031"/>
          </a:xfrm>
          <a:prstGeom prst="rect">
            <a:avLst/>
          </a:prstGeom>
          <a:noFill/>
          <a:ln>
            <a:noFill/>
          </a:ln>
        </p:spPr>
        <p:txBody>
          <a:bodyPr spcFirstLastPara="1" wrap="square" lIns="91425" tIns="45700" rIns="91425" bIns="45700" anchor="t" anchorCtr="0">
            <a:noAutofit/>
          </a:bodyPr>
          <a:lstStyle/>
          <a:p>
            <a:pPr marL="0" lvl="0" indent="0" algn="l" rtl="0">
              <a:lnSpc>
                <a:spcPct val="120000"/>
              </a:lnSpc>
              <a:spcBef>
                <a:spcPts val="0"/>
              </a:spcBef>
              <a:spcAft>
                <a:spcPts val="0"/>
              </a:spcAft>
              <a:buSzPts val="2400"/>
              <a:buNone/>
            </a:pPr>
            <a:r>
              <a:rPr lang="en-US" sz="2400" b="1" dirty="0">
                <a:solidFill>
                  <a:srgbClr val="0070C0"/>
                </a:solidFill>
                <a:highlight>
                  <a:srgbClr val="F5FAA4"/>
                </a:highlight>
              </a:rPr>
              <a:t>1-Top-Down Teams</a:t>
            </a:r>
            <a:endParaRPr dirty="0">
              <a:solidFill>
                <a:srgbClr val="0070C0"/>
              </a:solidFill>
            </a:endParaRPr>
          </a:p>
          <a:p>
            <a:pPr marL="228600" lvl="0" indent="-228600" algn="l" rtl="0">
              <a:lnSpc>
                <a:spcPct val="120000"/>
              </a:lnSpc>
              <a:spcBef>
                <a:spcPts val="1000"/>
              </a:spcBef>
              <a:spcAft>
                <a:spcPts val="0"/>
              </a:spcAft>
              <a:buSzPts val="2400"/>
              <a:buChar char="•"/>
            </a:pPr>
            <a:r>
              <a:rPr lang="en-US" sz="2400" dirty="0">
                <a:solidFill>
                  <a:srgbClr val="002060"/>
                </a:solidFill>
              </a:rPr>
              <a:t>‘Classic’ team structure.</a:t>
            </a:r>
            <a:endParaRPr dirty="0">
              <a:solidFill>
                <a:srgbClr val="002060"/>
              </a:solidFill>
            </a:endParaRPr>
          </a:p>
          <a:p>
            <a:pPr marL="228600" lvl="0" indent="-228600" algn="l" rtl="0">
              <a:lnSpc>
                <a:spcPct val="120000"/>
              </a:lnSpc>
              <a:spcBef>
                <a:spcPts val="1000"/>
              </a:spcBef>
              <a:spcAft>
                <a:spcPts val="0"/>
              </a:spcAft>
              <a:buSzPts val="2400"/>
              <a:buChar char="•"/>
            </a:pPr>
            <a:r>
              <a:rPr lang="en-US" sz="2400" dirty="0">
                <a:solidFill>
                  <a:srgbClr val="002060"/>
                </a:solidFill>
              </a:rPr>
              <a:t>Team members’ </a:t>
            </a:r>
            <a:r>
              <a:rPr lang="en-US" sz="2400" b="1" dirty="0">
                <a:solidFill>
                  <a:srgbClr val="002060"/>
                </a:solidFill>
              </a:rPr>
              <a:t>attachment is to the ‘boss</a:t>
            </a:r>
            <a:r>
              <a:rPr lang="en-US" sz="2400" dirty="0">
                <a:solidFill>
                  <a:srgbClr val="002060"/>
                </a:solidFill>
              </a:rPr>
              <a:t>’, who is primarily responsible for the success of the project (and can be singularly responsible for its failure).</a:t>
            </a:r>
            <a:endParaRPr dirty="0">
              <a:solidFill>
                <a:srgbClr val="002060"/>
              </a:solidFill>
            </a:endParaRPr>
          </a:p>
        </p:txBody>
      </p:sp>
      <p:pic>
        <p:nvPicPr>
          <p:cNvPr id="275" name="Google Shape;275;p19" descr="C:\Users\sam\Dropbox\Books\Project Team Leadership and Communication\curriculum\images\TeamStructure1.png"/>
          <p:cNvPicPr preferRelativeResize="0"/>
          <p:nvPr/>
        </p:nvPicPr>
        <p:blipFill rotWithShape="1">
          <a:blip r:embed="rId3">
            <a:alphaModFix/>
          </a:blip>
          <a:srcRect/>
          <a:stretch/>
        </p:blipFill>
        <p:spPr>
          <a:xfrm>
            <a:off x="642938" y="1600200"/>
            <a:ext cx="1884663" cy="1441450"/>
          </a:xfrm>
          <a:prstGeom prst="rect">
            <a:avLst/>
          </a:prstGeom>
          <a:noFill/>
          <a:ln>
            <a:noFill/>
          </a:ln>
        </p:spPr>
      </p:pic>
      <p:sp>
        <p:nvSpPr>
          <p:cNvPr id="276" name="Google Shape;276;p19"/>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Diagrams: Malachowsky, Samuel. Project Team Leadership and Communication. Lintwood Press. 2018. p. 114, 115.</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2" name="Picture 1">
            <a:extLst>
              <a:ext uri="{FF2B5EF4-FFF2-40B4-BE49-F238E27FC236}">
                <a16:creationId xmlns:a16="http://schemas.microsoft.com/office/drawing/2014/main" id="{8C73DD35-1480-7907-9CFD-44AB81939C1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200" y="6073014"/>
            <a:ext cx="917945" cy="823164"/>
          </a:xfrm>
          <a:prstGeom prst="rect">
            <a:avLst/>
          </a:prstGeom>
        </p:spPr>
      </p:pic>
      <p:pic>
        <p:nvPicPr>
          <p:cNvPr id="3" name="Picture 2">
            <a:extLst>
              <a:ext uri="{FF2B5EF4-FFF2-40B4-BE49-F238E27FC236}">
                <a16:creationId xmlns:a16="http://schemas.microsoft.com/office/drawing/2014/main" id="{C1E8C6FB-43C7-3AC9-9539-8606E3840114}"/>
              </a:ext>
            </a:extLst>
          </p:cNvPr>
          <p:cNvPicPr>
            <a:picLocks noChangeAspect="1"/>
          </p:cNvPicPr>
          <p:nvPr/>
        </p:nvPicPr>
        <p:blipFill>
          <a:blip r:embed="rId5"/>
          <a:stretch>
            <a:fillRect/>
          </a:stretch>
        </p:blipFill>
        <p:spPr>
          <a:xfrm>
            <a:off x="2474428" y="6196045"/>
            <a:ext cx="9902229" cy="204838"/>
          </a:xfrm>
          <a:prstGeom prst="rect">
            <a:avLst/>
          </a:prstGeom>
        </p:spPr>
      </p:pic>
      <p:pic>
        <p:nvPicPr>
          <p:cNvPr id="4" name="Picture 3">
            <a:extLst>
              <a:ext uri="{FF2B5EF4-FFF2-40B4-BE49-F238E27FC236}">
                <a16:creationId xmlns:a16="http://schemas.microsoft.com/office/drawing/2014/main" id="{B87232BA-BECC-BB2C-C1C9-1D41BC53553B}"/>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BAEE175E-A66F-CFE6-E321-2316FB7EE1D8}"/>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7017EBBD-CBF8-6012-9774-79A4D0193833}"/>
              </a:ext>
            </a:extLst>
          </p:cNvPr>
          <p:cNvPicPr>
            <a:picLocks noChangeAspect="1"/>
          </p:cNvPicPr>
          <p:nvPr/>
        </p:nvPicPr>
        <p:blipFill>
          <a:blip r:embed="rId7"/>
          <a:stretch>
            <a:fillRect/>
          </a:stretch>
        </p:blipFill>
        <p:spPr>
          <a:xfrm>
            <a:off x="11289" y="-52823"/>
            <a:ext cx="9533101" cy="1610200"/>
          </a:xfrm>
          <a:prstGeom prst="rect">
            <a:avLst/>
          </a:prstGeom>
        </p:spPr>
      </p:pic>
      <p:sp>
        <p:nvSpPr>
          <p:cNvPr id="7" name="TextBox 6">
            <a:extLst>
              <a:ext uri="{FF2B5EF4-FFF2-40B4-BE49-F238E27FC236}">
                <a16:creationId xmlns:a16="http://schemas.microsoft.com/office/drawing/2014/main" id="{5E35B400-4961-128A-021E-44F3897DD3A1}"/>
              </a:ext>
            </a:extLst>
          </p:cNvPr>
          <p:cNvSpPr txBox="1"/>
          <p:nvPr/>
        </p:nvSpPr>
        <p:spPr>
          <a:xfrm>
            <a:off x="2474428" y="559536"/>
            <a:ext cx="477143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Common Team Structures:</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Shape 283"/>
        <p:cNvGrpSpPr/>
        <p:nvPr/>
      </p:nvGrpSpPr>
      <p:grpSpPr>
        <a:xfrm>
          <a:off x="0" y="0"/>
          <a:ext cx="0" cy="0"/>
          <a:chOff x="0" y="0"/>
          <a:chExt cx="0" cy="0"/>
        </a:xfrm>
      </p:grpSpPr>
      <p:sp>
        <p:nvSpPr>
          <p:cNvPr id="285" name="Google Shape;285;p20"/>
          <p:cNvSpPr txBox="1">
            <a:spLocks noGrp="1"/>
          </p:cNvSpPr>
          <p:nvPr>
            <p:ph type="body" idx="1"/>
          </p:nvPr>
        </p:nvSpPr>
        <p:spPr>
          <a:xfrm>
            <a:off x="335215" y="1697263"/>
            <a:ext cx="8682176" cy="3430322"/>
          </a:xfrm>
          <a:prstGeom prst="rect">
            <a:avLst/>
          </a:prstGeom>
          <a:noFill/>
          <a:ln>
            <a:noFill/>
          </a:ln>
        </p:spPr>
        <p:txBody>
          <a:bodyPr spcFirstLastPara="1" wrap="square" lIns="91425" tIns="45700" rIns="91425" bIns="45700" anchor="t" anchorCtr="0">
            <a:noAutofit/>
          </a:bodyPr>
          <a:lstStyle/>
          <a:p>
            <a:pPr marL="0" lvl="0" indent="0" rtl="0">
              <a:lnSpc>
                <a:spcPct val="120000"/>
              </a:lnSpc>
              <a:spcBef>
                <a:spcPts val="0"/>
              </a:spcBef>
              <a:spcAft>
                <a:spcPts val="0"/>
              </a:spcAft>
              <a:buSzPts val="2000"/>
              <a:buNone/>
            </a:pPr>
            <a:r>
              <a:rPr lang="en-US" sz="2400" b="1" dirty="0">
                <a:solidFill>
                  <a:srgbClr val="0070C0"/>
                </a:solidFill>
              </a:rPr>
              <a:t>2- Interdisciplinary Teams</a:t>
            </a:r>
            <a:endParaRPr sz="2400" dirty="0">
              <a:solidFill>
                <a:srgbClr val="0070C0"/>
              </a:solidFill>
            </a:endParaRPr>
          </a:p>
          <a:p>
            <a:pPr marL="228600" lvl="0" indent="-228600" rtl="0">
              <a:lnSpc>
                <a:spcPct val="120000"/>
              </a:lnSpc>
              <a:spcBef>
                <a:spcPts val="1000"/>
              </a:spcBef>
              <a:spcAft>
                <a:spcPts val="0"/>
              </a:spcAft>
              <a:buSzPts val="2000"/>
              <a:buChar char="•"/>
            </a:pPr>
            <a:r>
              <a:rPr lang="en-US" sz="2400" dirty="0">
                <a:solidFill>
                  <a:srgbClr val="002060"/>
                </a:solidFill>
              </a:rPr>
              <a:t>Characterized by </a:t>
            </a:r>
            <a:r>
              <a:rPr lang="en-US" sz="2400" b="1" dirty="0">
                <a:solidFill>
                  <a:srgbClr val="002060"/>
                </a:solidFill>
              </a:rPr>
              <a:t>equal status of each team member</a:t>
            </a:r>
            <a:r>
              <a:rPr lang="en-US" sz="2400" dirty="0">
                <a:solidFill>
                  <a:srgbClr val="002060"/>
                </a:solidFill>
              </a:rPr>
              <a:t>, who are each concerned with the success of the project.</a:t>
            </a:r>
            <a:endParaRPr sz="2400" dirty="0">
              <a:solidFill>
                <a:srgbClr val="002060"/>
              </a:solidFill>
            </a:endParaRPr>
          </a:p>
          <a:p>
            <a:pPr marL="228600" lvl="0" indent="-228600" rtl="0">
              <a:lnSpc>
                <a:spcPct val="120000"/>
              </a:lnSpc>
              <a:spcBef>
                <a:spcPts val="1000"/>
              </a:spcBef>
              <a:spcAft>
                <a:spcPts val="0"/>
              </a:spcAft>
              <a:buSzPts val="2000"/>
              <a:buChar char="•"/>
            </a:pPr>
            <a:r>
              <a:rPr lang="en-US" sz="2400" dirty="0">
                <a:solidFill>
                  <a:srgbClr val="002060"/>
                </a:solidFill>
              </a:rPr>
              <a:t>Each team member has one or more specialties/skillsets.</a:t>
            </a:r>
            <a:endParaRPr sz="2400" dirty="0">
              <a:solidFill>
                <a:srgbClr val="002060"/>
              </a:solidFill>
            </a:endParaRPr>
          </a:p>
          <a:p>
            <a:pPr marL="228600" lvl="0" indent="-228600" rtl="0">
              <a:lnSpc>
                <a:spcPct val="120000"/>
              </a:lnSpc>
              <a:spcBef>
                <a:spcPts val="1000"/>
              </a:spcBef>
              <a:spcAft>
                <a:spcPts val="0"/>
              </a:spcAft>
              <a:buSzPts val="2000"/>
              <a:buChar char="•"/>
            </a:pPr>
            <a:r>
              <a:rPr lang="en-US" sz="2400" dirty="0">
                <a:solidFill>
                  <a:srgbClr val="002060"/>
                </a:solidFill>
              </a:rPr>
              <a:t>Decisions are often made at the group level.</a:t>
            </a:r>
            <a:endParaRPr sz="2400" dirty="0">
              <a:solidFill>
                <a:srgbClr val="002060"/>
              </a:solidFill>
            </a:endParaRPr>
          </a:p>
          <a:p>
            <a:pPr marL="228600" lvl="0" indent="-228600" rtl="0">
              <a:lnSpc>
                <a:spcPct val="120000"/>
              </a:lnSpc>
              <a:spcBef>
                <a:spcPts val="1000"/>
              </a:spcBef>
              <a:spcAft>
                <a:spcPts val="0"/>
              </a:spcAft>
              <a:buSzPts val="2000"/>
              <a:buChar char="•"/>
            </a:pPr>
            <a:r>
              <a:rPr lang="en-US" sz="2400" dirty="0">
                <a:solidFill>
                  <a:srgbClr val="002060"/>
                </a:solidFill>
              </a:rPr>
              <a:t>Leader is an equal with organizational/communication skillsets. “</a:t>
            </a:r>
            <a:r>
              <a:rPr lang="en-US" sz="2400" b="1" dirty="0">
                <a:solidFill>
                  <a:srgbClr val="002060"/>
                </a:solidFill>
              </a:rPr>
              <a:t>equality of members</a:t>
            </a:r>
            <a:r>
              <a:rPr lang="en-US" sz="2400" dirty="0">
                <a:solidFill>
                  <a:srgbClr val="002060"/>
                </a:solidFill>
              </a:rPr>
              <a:t>”.</a:t>
            </a:r>
            <a:endParaRPr sz="2400" dirty="0">
              <a:solidFill>
                <a:srgbClr val="002060"/>
              </a:solidFill>
            </a:endParaRPr>
          </a:p>
        </p:txBody>
      </p:sp>
      <p:pic>
        <p:nvPicPr>
          <p:cNvPr id="286" name="Google Shape;286;p20" descr="C:\Users\sam\Dropbox\Books\Project Team Leadership and Communication\curriculum\images\TeamStructure2.png"/>
          <p:cNvPicPr preferRelativeResize="0"/>
          <p:nvPr/>
        </p:nvPicPr>
        <p:blipFill rotWithShape="1">
          <a:blip r:embed="rId3">
            <a:alphaModFix/>
          </a:blip>
          <a:srcRect/>
          <a:stretch/>
        </p:blipFill>
        <p:spPr>
          <a:xfrm>
            <a:off x="8546328" y="1918535"/>
            <a:ext cx="3001653" cy="2133600"/>
          </a:xfrm>
          <a:prstGeom prst="rect">
            <a:avLst/>
          </a:prstGeom>
          <a:noFill/>
          <a:ln>
            <a:noFill/>
          </a:ln>
        </p:spPr>
      </p:pic>
      <p:sp>
        <p:nvSpPr>
          <p:cNvPr id="287" name="Google Shape;287;p20"/>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Diagrams: Malachowsky, Samuel. Project Team Leadership and Communication. Lintwood Press. 2018. p. 114, 115.</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2" name="Picture 1">
            <a:extLst>
              <a:ext uri="{FF2B5EF4-FFF2-40B4-BE49-F238E27FC236}">
                <a16:creationId xmlns:a16="http://schemas.microsoft.com/office/drawing/2014/main" id="{4D984B87-475C-A249-FF95-9A2521B1B6C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0614" y="6244989"/>
            <a:ext cx="594388" cy="533016"/>
          </a:xfrm>
          <a:prstGeom prst="rect">
            <a:avLst/>
          </a:prstGeom>
        </p:spPr>
      </p:pic>
      <p:pic>
        <p:nvPicPr>
          <p:cNvPr id="3" name="Picture 2">
            <a:extLst>
              <a:ext uri="{FF2B5EF4-FFF2-40B4-BE49-F238E27FC236}">
                <a16:creationId xmlns:a16="http://schemas.microsoft.com/office/drawing/2014/main" id="{D98CB920-6A63-C01B-2815-1F8C81635D26}"/>
              </a:ext>
            </a:extLst>
          </p:cNvPr>
          <p:cNvPicPr>
            <a:picLocks noChangeAspect="1"/>
          </p:cNvPicPr>
          <p:nvPr/>
        </p:nvPicPr>
        <p:blipFill>
          <a:blip r:embed="rId5"/>
          <a:stretch>
            <a:fillRect/>
          </a:stretch>
        </p:blipFill>
        <p:spPr>
          <a:xfrm>
            <a:off x="2325914" y="6328658"/>
            <a:ext cx="9902229" cy="204838"/>
          </a:xfrm>
          <a:prstGeom prst="rect">
            <a:avLst/>
          </a:prstGeom>
        </p:spPr>
      </p:pic>
      <p:pic>
        <p:nvPicPr>
          <p:cNvPr id="4" name="Picture 3">
            <a:extLst>
              <a:ext uri="{FF2B5EF4-FFF2-40B4-BE49-F238E27FC236}">
                <a16:creationId xmlns:a16="http://schemas.microsoft.com/office/drawing/2014/main" id="{8E0B3DE7-75F1-A167-E100-9605979096A1}"/>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FCB4D789-8CBC-B524-AF92-6E388D1C9A8D}"/>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E836F2F2-6BFC-AA53-8C9E-998CCBC807E3}"/>
              </a:ext>
            </a:extLst>
          </p:cNvPr>
          <p:cNvPicPr>
            <a:picLocks noChangeAspect="1"/>
          </p:cNvPicPr>
          <p:nvPr/>
        </p:nvPicPr>
        <p:blipFill>
          <a:blip r:embed="rId7"/>
          <a:stretch>
            <a:fillRect/>
          </a:stretch>
        </p:blipFill>
        <p:spPr>
          <a:xfrm>
            <a:off x="0" y="-18054"/>
            <a:ext cx="9533101" cy="1610200"/>
          </a:xfrm>
          <a:prstGeom prst="rect">
            <a:avLst/>
          </a:prstGeom>
        </p:spPr>
      </p:pic>
      <p:sp>
        <p:nvSpPr>
          <p:cNvPr id="7" name="TextBox 6">
            <a:extLst>
              <a:ext uri="{FF2B5EF4-FFF2-40B4-BE49-F238E27FC236}">
                <a16:creationId xmlns:a16="http://schemas.microsoft.com/office/drawing/2014/main" id="{6AC8185D-DB53-EFDF-BD09-600205711C8E}"/>
              </a:ext>
            </a:extLst>
          </p:cNvPr>
          <p:cNvSpPr txBox="1"/>
          <p:nvPr/>
        </p:nvSpPr>
        <p:spPr>
          <a:xfrm>
            <a:off x="2325914" y="543490"/>
            <a:ext cx="628813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Common Team Structures (CONT.) :</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Shape 294"/>
        <p:cNvGrpSpPr/>
        <p:nvPr/>
      </p:nvGrpSpPr>
      <p:grpSpPr>
        <a:xfrm>
          <a:off x="0" y="0"/>
          <a:ext cx="0" cy="0"/>
          <a:chOff x="0" y="0"/>
          <a:chExt cx="0" cy="0"/>
        </a:xfrm>
      </p:grpSpPr>
      <p:pic>
        <p:nvPicPr>
          <p:cNvPr id="295" name="Google Shape;295;p21" descr="C:\Users\sam\Dropbox\Books\Project Team Leadership and Communication\curriculum\images\TeamStructure3.png"/>
          <p:cNvPicPr preferRelativeResize="0"/>
          <p:nvPr/>
        </p:nvPicPr>
        <p:blipFill rotWithShape="1">
          <a:blip r:embed="rId3">
            <a:alphaModFix/>
          </a:blip>
          <a:srcRect/>
          <a:stretch/>
        </p:blipFill>
        <p:spPr>
          <a:xfrm>
            <a:off x="280404" y="1858966"/>
            <a:ext cx="2798021" cy="1463675"/>
          </a:xfrm>
          <a:prstGeom prst="rect">
            <a:avLst/>
          </a:prstGeom>
          <a:noFill/>
          <a:ln>
            <a:noFill/>
          </a:ln>
        </p:spPr>
      </p:pic>
      <p:sp>
        <p:nvSpPr>
          <p:cNvPr id="297" name="Google Shape;297;p21"/>
          <p:cNvSpPr txBox="1">
            <a:spLocks noGrp="1"/>
          </p:cNvSpPr>
          <p:nvPr>
            <p:ph type="body" idx="1"/>
          </p:nvPr>
        </p:nvSpPr>
        <p:spPr>
          <a:xfrm>
            <a:off x="130614" y="4025900"/>
            <a:ext cx="6028886" cy="2100269"/>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120000"/>
              </a:lnSpc>
              <a:spcBef>
                <a:spcPts val="0"/>
              </a:spcBef>
              <a:spcAft>
                <a:spcPts val="0"/>
              </a:spcAft>
              <a:buSzPct val="100000"/>
              <a:buNone/>
            </a:pPr>
            <a:r>
              <a:rPr lang="en-US" sz="1800" b="1" dirty="0">
                <a:solidFill>
                  <a:srgbClr val="0070C0"/>
                </a:solidFill>
              </a:rPr>
              <a:t>4- Large and Variable-Structure Teams</a:t>
            </a:r>
            <a:endParaRPr sz="1800" dirty="0">
              <a:solidFill>
                <a:srgbClr val="0070C0"/>
              </a:solidFill>
            </a:endParaRPr>
          </a:p>
          <a:p>
            <a:pPr marL="228600" lvl="0" indent="-228600" algn="l" rtl="0">
              <a:lnSpc>
                <a:spcPct val="120000"/>
              </a:lnSpc>
              <a:spcBef>
                <a:spcPts val="1000"/>
              </a:spcBef>
              <a:spcAft>
                <a:spcPts val="0"/>
              </a:spcAft>
              <a:buSzPct val="100000"/>
              <a:buChar char="•"/>
            </a:pPr>
            <a:r>
              <a:rPr lang="en-US" sz="1800" dirty="0">
                <a:solidFill>
                  <a:srgbClr val="002060"/>
                </a:solidFill>
              </a:rPr>
              <a:t>Teams can </a:t>
            </a:r>
            <a:r>
              <a:rPr lang="en-US" sz="1800" b="1" dirty="0">
                <a:solidFill>
                  <a:srgbClr val="002060"/>
                </a:solidFill>
              </a:rPr>
              <a:t>vary in size, structure, and stability.</a:t>
            </a:r>
            <a:endParaRPr sz="1800" dirty="0">
              <a:solidFill>
                <a:srgbClr val="002060"/>
              </a:solidFill>
            </a:endParaRPr>
          </a:p>
          <a:p>
            <a:pPr marL="228600" lvl="0" indent="-228600" algn="l" rtl="0">
              <a:lnSpc>
                <a:spcPct val="120000"/>
              </a:lnSpc>
              <a:spcBef>
                <a:spcPts val="1000"/>
              </a:spcBef>
              <a:spcAft>
                <a:spcPts val="0"/>
              </a:spcAft>
              <a:buSzPct val="100000"/>
              <a:buChar char="•"/>
            </a:pPr>
            <a:r>
              <a:rPr lang="en-US" sz="1800" dirty="0">
                <a:solidFill>
                  <a:srgbClr val="002060"/>
                </a:solidFill>
              </a:rPr>
              <a:t>Difficult to organize and track efficiently.</a:t>
            </a:r>
            <a:endParaRPr sz="1800" dirty="0">
              <a:solidFill>
                <a:srgbClr val="002060"/>
              </a:solidFill>
            </a:endParaRPr>
          </a:p>
          <a:p>
            <a:pPr marL="228600" lvl="0" indent="-228600" algn="l" rtl="0">
              <a:lnSpc>
                <a:spcPct val="120000"/>
              </a:lnSpc>
              <a:spcBef>
                <a:spcPts val="1000"/>
              </a:spcBef>
              <a:spcAft>
                <a:spcPts val="0"/>
              </a:spcAft>
              <a:buSzPct val="100000"/>
              <a:buChar char="•"/>
            </a:pPr>
            <a:r>
              <a:rPr lang="en-US" sz="1800" dirty="0">
                <a:solidFill>
                  <a:srgbClr val="002060"/>
                </a:solidFill>
              </a:rPr>
              <a:t>Moving or adding team members efficiently is also difficult.</a:t>
            </a:r>
            <a:endParaRPr sz="1800" dirty="0">
              <a:solidFill>
                <a:srgbClr val="002060"/>
              </a:solidFill>
            </a:endParaRPr>
          </a:p>
        </p:txBody>
      </p:sp>
      <p:sp>
        <p:nvSpPr>
          <p:cNvPr id="298" name="Google Shape;298;p21"/>
          <p:cNvSpPr txBox="1">
            <a:spLocks noGrp="1"/>
          </p:cNvSpPr>
          <p:nvPr>
            <p:ph type="body" idx="2"/>
          </p:nvPr>
        </p:nvSpPr>
        <p:spPr>
          <a:xfrm>
            <a:off x="3568700" y="1600207"/>
            <a:ext cx="8013700" cy="1981194"/>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120000"/>
              </a:lnSpc>
              <a:spcBef>
                <a:spcPts val="0"/>
              </a:spcBef>
              <a:spcAft>
                <a:spcPts val="0"/>
              </a:spcAft>
              <a:buSzPct val="100000"/>
              <a:buNone/>
            </a:pPr>
            <a:r>
              <a:rPr lang="en-US" sz="1800" b="1" dirty="0">
                <a:solidFill>
                  <a:srgbClr val="0070C0"/>
                </a:solidFill>
              </a:rPr>
              <a:t>3- Superstar-Support Teams</a:t>
            </a:r>
            <a:endParaRPr sz="1800" b="1" dirty="0">
              <a:solidFill>
                <a:srgbClr val="0070C0"/>
              </a:solidFill>
            </a:endParaRPr>
          </a:p>
          <a:p>
            <a:pPr marL="228600" lvl="0" indent="-228600" algn="l" rtl="0">
              <a:lnSpc>
                <a:spcPct val="120000"/>
              </a:lnSpc>
              <a:spcBef>
                <a:spcPts val="1000"/>
              </a:spcBef>
              <a:spcAft>
                <a:spcPts val="0"/>
              </a:spcAft>
              <a:buSzPct val="100000"/>
              <a:buChar char="•"/>
            </a:pPr>
            <a:r>
              <a:rPr lang="en-US" sz="1800" dirty="0">
                <a:solidFill>
                  <a:srgbClr val="002060"/>
                </a:solidFill>
              </a:rPr>
              <a:t>Like a surgical team: one member performs the most prominent work.</a:t>
            </a:r>
            <a:endParaRPr sz="1800" dirty="0">
              <a:solidFill>
                <a:srgbClr val="002060"/>
              </a:solidFill>
            </a:endParaRPr>
          </a:p>
          <a:p>
            <a:pPr marL="228600" lvl="0" indent="-228600" algn="l" rtl="0">
              <a:lnSpc>
                <a:spcPct val="120000"/>
              </a:lnSpc>
              <a:spcBef>
                <a:spcPts val="1000"/>
              </a:spcBef>
              <a:spcAft>
                <a:spcPts val="0"/>
              </a:spcAft>
              <a:buSzPct val="100000"/>
              <a:buChar char="•"/>
            </a:pPr>
            <a:r>
              <a:rPr lang="en-US" sz="1800" dirty="0">
                <a:solidFill>
                  <a:srgbClr val="002060"/>
                </a:solidFill>
              </a:rPr>
              <a:t>Other team members perform supportive functions.</a:t>
            </a:r>
            <a:endParaRPr sz="1800" dirty="0">
              <a:solidFill>
                <a:srgbClr val="002060"/>
              </a:solidFill>
            </a:endParaRPr>
          </a:p>
          <a:p>
            <a:pPr marL="228600" lvl="0" indent="-228600" algn="l" rtl="0">
              <a:lnSpc>
                <a:spcPct val="120000"/>
              </a:lnSpc>
              <a:spcBef>
                <a:spcPts val="1000"/>
              </a:spcBef>
              <a:spcAft>
                <a:spcPts val="0"/>
              </a:spcAft>
              <a:buSzPct val="100000"/>
              <a:buChar char="•"/>
            </a:pPr>
            <a:r>
              <a:rPr lang="en-US" sz="1800" dirty="0">
                <a:solidFill>
                  <a:srgbClr val="002060"/>
                </a:solidFill>
              </a:rPr>
              <a:t>‘Superstar’ must acknowledge importance of other team members</a:t>
            </a:r>
            <a:endParaRPr sz="1800" dirty="0">
              <a:solidFill>
                <a:srgbClr val="002060"/>
              </a:solidFill>
            </a:endParaRPr>
          </a:p>
        </p:txBody>
      </p:sp>
      <p:pic>
        <p:nvPicPr>
          <p:cNvPr id="299" name="Google Shape;299;p21" descr="C:\Users\sam\Dropbox\Books\Project Team Leadership and Communication\curriculum\images\TeamStructure4.png"/>
          <p:cNvPicPr preferRelativeResize="0"/>
          <p:nvPr/>
        </p:nvPicPr>
        <p:blipFill rotWithShape="1">
          <a:blip r:embed="rId4">
            <a:alphaModFix/>
          </a:blip>
          <a:srcRect/>
          <a:stretch/>
        </p:blipFill>
        <p:spPr>
          <a:xfrm>
            <a:off x="6314315" y="3963840"/>
            <a:ext cx="5154681" cy="1930696"/>
          </a:xfrm>
          <a:prstGeom prst="rect">
            <a:avLst/>
          </a:prstGeom>
          <a:noFill/>
          <a:ln>
            <a:noFill/>
          </a:ln>
        </p:spPr>
      </p:pic>
      <p:sp>
        <p:nvSpPr>
          <p:cNvPr id="300" name="Google Shape;300;p21"/>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Diagrams: Malachowsky, Samuel. Project Team Leadership and Communication. Lintwood Press. 2018. p. 117.</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301" name="Google Shape;301;p21"/>
          <p:cNvPicPr preferRelativeResize="0"/>
          <p:nvPr/>
        </p:nvPicPr>
        <p:blipFill rotWithShape="1">
          <a:blip r:embed="rId5">
            <a:alphaModFix/>
          </a:blip>
          <a:srcRect/>
          <a:stretch/>
        </p:blipFill>
        <p:spPr>
          <a:xfrm>
            <a:off x="10945754" y="195897"/>
            <a:ext cx="1170046" cy="1049235"/>
          </a:xfrm>
          <a:prstGeom prst="rect">
            <a:avLst/>
          </a:prstGeom>
          <a:noFill/>
          <a:ln>
            <a:noFill/>
          </a:ln>
        </p:spPr>
      </p:pic>
      <p:pic>
        <p:nvPicPr>
          <p:cNvPr id="2" name="Picture 1">
            <a:extLst>
              <a:ext uri="{FF2B5EF4-FFF2-40B4-BE49-F238E27FC236}">
                <a16:creationId xmlns:a16="http://schemas.microsoft.com/office/drawing/2014/main" id="{7FF7497A-B845-92DE-1749-25B9638A97B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993" y="6046570"/>
            <a:ext cx="904860" cy="811430"/>
          </a:xfrm>
          <a:prstGeom prst="rect">
            <a:avLst/>
          </a:prstGeom>
        </p:spPr>
      </p:pic>
      <p:pic>
        <p:nvPicPr>
          <p:cNvPr id="3" name="Picture 2">
            <a:extLst>
              <a:ext uri="{FF2B5EF4-FFF2-40B4-BE49-F238E27FC236}">
                <a16:creationId xmlns:a16="http://schemas.microsoft.com/office/drawing/2014/main" id="{8BB15DE6-8325-7214-7465-3C17E995B0AF}"/>
              </a:ext>
            </a:extLst>
          </p:cNvPr>
          <p:cNvPicPr>
            <a:picLocks noChangeAspect="1"/>
          </p:cNvPicPr>
          <p:nvPr/>
        </p:nvPicPr>
        <p:blipFill>
          <a:blip r:embed="rId7"/>
          <a:stretch>
            <a:fillRect/>
          </a:stretch>
        </p:blipFill>
        <p:spPr>
          <a:xfrm>
            <a:off x="2325914" y="6261046"/>
            <a:ext cx="9902229" cy="204838"/>
          </a:xfrm>
          <a:prstGeom prst="rect">
            <a:avLst/>
          </a:prstGeom>
        </p:spPr>
      </p:pic>
      <p:pic>
        <p:nvPicPr>
          <p:cNvPr id="4" name="Picture 3">
            <a:extLst>
              <a:ext uri="{FF2B5EF4-FFF2-40B4-BE49-F238E27FC236}">
                <a16:creationId xmlns:a16="http://schemas.microsoft.com/office/drawing/2014/main" id="{C29D85AA-84BD-33D8-A871-5BDF517FE1E0}"/>
              </a:ext>
            </a:extLst>
          </p:cNvPr>
          <p:cNvPicPr>
            <a:picLocks noChangeAspect="1"/>
          </p:cNvPicPr>
          <p:nvPr/>
        </p:nvPicPr>
        <p:blipFill>
          <a:blip r:embed="rId8"/>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935D43F7-DEF8-B586-6A61-BA3ED3A718C8}"/>
              </a:ext>
            </a:extLst>
          </p:cNvPr>
          <p:cNvPicPr>
            <a:picLocks noChangeAspect="1"/>
          </p:cNvPicPr>
          <p:nvPr/>
        </p:nvPicPr>
        <p:blipFill>
          <a:blip r:embed="rId8"/>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CCAA38ED-C96A-2D2B-A99E-5A5A59D8D900}"/>
              </a:ext>
            </a:extLst>
          </p:cNvPr>
          <p:cNvPicPr>
            <a:picLocks noChangeAspect="1"/>
          </p:cNvPicPr>
          <p:nvPr/>
        </p:nvPicPr>
        <p:blipFill>
          <a:blip r:embed="rId9"/>
          <a:stretch>
            <a:fillRect/>
          </a:stretch>
        </p:blipFill>
        <p:spPr>
          <a:xfrm>
            <a:off x="0" y="-13858"/>
            <a:ext cx="9533101" cy="1610200"/>
          </a:xfrm>
          <a:prstGeom prst="rect">
            <a:avLst/>
          </a:prstGeom>
        </p:spPr>
      </p:pic>
      <p:sp>
        <p:nvSpPr>
          <p:cNvPr id="7" name="TextBox 6">
            <a:extLst>
              <a:ext uri="{FF2B5EF4-FFF2-40B4-BE49-F238E27FC236}">
                <a16:creationId xmlns:a16="http://schemas.microsoft.com/office/drawing/2014/main" id="{21B8A0CE-EC47-DDB1-2FDC-D09BC18D9319}"/>
              </a:ext>
            </a:extLst>
          </p:cNvPr>
          <p:cNvSpPr txBox="1"/>
          <p:nvPr/>
        </p:nvSpPr>
        <p:spPr>
          <a:xfrm>
            <a:off x="2325914" y="543490"/>
            <a:ext cx="606852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Common Team Structures (CONT.)</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Shape 372"/>
        <p:cNvGrpSpPr/>
        <p:nvPr/>
      </p:nvGrpSpPr>
      <p:grpSpPr>
        <a:xfrm>
          <a:off x="0" y="0"/>
          <a:ext cx="0" cy="0"/>
          <a:chOff x="0" y="0"/>
          <a:chExt cx="0" cy="0"/>
        </a:xfrm>
      </p:grpSpPr>
      <p:sp>
        <p:nvSpPr>
          <p:cNvPr id="373" name="Google Shape;373;p29"/>
          <p:cNvSpPr txBox="1">
            <a:spLocks noGrp="1"/>
          </p:cNvSpPr>
          <p:nvPr>
            <p:ph type="body" idx="1"/>
          </p:nvPr>
        </p:nvSpPr>
        <p:spPr>
          <a:xfrm>
            <a:off x="159768" y="1685151"/>
            <a:ext cx="11956032" cy="4785987"/>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sz="2400" dirty="0">
                <a:solidFill>
                  <a:srgbClr val="002060"/>
                </a:solidFill>
              </a:rPr>
              <a:t>The </a:t>
            </a:r>
            <a:r>
              <a:rPr lang="en-US" sz="2400" b="1" dirty="0">
                <a:solidFill>
                  <a:srgbClr val="002060"/>
                </a:solidFill>
              </a:rPr>
              <a:t>foundation</a:t>
            </a:r>
            <a:r>
              <a:rPr lang="en-US" sz="2400" dirty="0">
                <a:solidFill>
                  <a:srgbClr val="002060"/>
                </a:solidFill>
              </a:rPr>
              <a:t>, the most vital to operate as a team.</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It </a:t>
            </a:r>
            <a:r>
              <a:rPr lang="en-US" sz="2400" b="1" dirty="0">
                <a:solidFill>
                  <a:srgbClr val="002060"/>
                </a:solidFill>
              </a:rPr>
              <a:t>takes time</a:t>
            </a:r>
            <a:r>
              <a:rPr lang="en-US" sz="2400" dirty="0">
                <a:solidFill>
                  <a:srgbClr val="002060"/>
                </a:solidFill>
              </a:rPr>
              <a:t>, requiring consistently positive interactions.</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Leader must create and protect the ‘environment of trust’.</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Team-based personality tests and team-building activities are designed to build trust.</a:t>
            </a:r>
            <a:endParaRPr sz="2400" dirty="0">
              <a:solidFill>
                <a:srgbClr val="002060"/>
              </a:solidFill>
            </a:endParaRPr>
          </a:p>
        </p:txBody>
      </p:sp>
      <p:pic>
        <p:nvPicPr>
          <p:cNvPr id="375" name="Google Shape;375;p29"/>
          <p:cNvPicPr preferRelativeResize="0"/>
          <p:nvPr/>
        </p:nvPicPr>
        <p:blipFill rotWithShape="1">
          <a:blip r:embed="rId3">
            <a:alphaModFix/>
          </a:blip>
          <a:srcRect/>
          <a:stretch/>
        </p:blipFill>
        <p:spPr>
          <a:xfrm>
            <a:off x="8483553" y="1618813"/>
            <a:ext cx="3568505" cy="979014"/>
          </a:xfrm>
          <a:prstGeom prst="rect">
            <a:avLst/>
          </a:prstGeom>
          <a:noFill/>
          <a:ln>
            <a:noFill/>
          </a:ln>
        </p:spPr>
      </p:pic>
      <p:sp>
        <p:nvSpPr>
          <p:cNvPr id="376" name="Google Shape;376;p29"/>
          <p:cNvSpPr txBox="1"/>
          <p:nvPr/>
        </p:nvSpPr>
        <p:spPr>
          <a:xfrm>
            <a:off x="118534" y="6355623"/>
            <a:ext cx="11997266" cy="430887"/>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125.</a:t>
            </a:r>
            <a:endParaRPr kumimoji="0" sz="1400" b="0" i="0" u="none" strike="noStrike" kern="0" cap="none" spc="0" normalizeH="0" baseline="0" noProof="0">
              <a:ln>
                <a:noFill/>
              </a:ln>
              <a:solidFill>
                <a:srgbClr val="000000"/>
              </a:solidFill>
              <a:effectLst/>
              <a:uLnTx/>
              <a:uFillTx/>
              <a:latin typeface="Arial"/>
              <a:cs typeface="Arial"/>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Lencioni, Patrick. The Five Dysfunctions of a Team: A Leadership Fable. San Francisco: Jossey-Bass. 2002.</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377" name="Google Shape;377;p29"/>
          <p:cNvPicPr preferRelativeResize="0"/>
          <p:nvPr/>
        </p:nvPicPr>
        <p:blipFill rotWithShape="1">
          <a:blip r:embed="rId4">
            <a:alphaModFix/>
          </a:blip>
          <a:srcRect/>
          <a:stretch/>
        </p:blipFill>
        <p:spPr>
          <a:xfrm>
            <a:off x="10945754" y="169771"/>
            <a:ext cx="1170046" cy="1049235"/>
          </a:xfrm>
          <a:prstGeom prst="rect">
            <a:avLst/>
          </a:prstGeom>
          <a:noFill/>
          <a:ln>
            <a:noFill/>
          </a:ln>
        </p:spPr>
      </p:pic>
      <p:pic>
        <p:nvPicPr>
          <p:cNvPr id="2" name="Picture 1">
            <a:extLst>
              <a:ext uri="{FF2B5EF4-FFF2-40B4-BE49-F238E27FC236}">
                <a16:creationId xmlns:a16="http://schemas.microsoft.com/office/drawing/2014/main" id="{DB35759A-ADAB-C52D-19F3-3CD6391C5EC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242" y="6154370"/>
            <a:ext cx="784646" cy="703629"/>
          </a:xfrm>
          <a:prstGeom prst="rect">
            <a:avLst/>
          </a:prstGeom>
        </p:spPr>
      </p:pic>
      <p:pic>
        <p:nvPicPr>
          <p:cNvPr id="3" name="Picture 2">
            <a:extLst>
              <a:ext uri="{FF2B5EF4-FFF2-40B4-BE49-F238E27FC236}">
                <a16:creationId xmlns:a16="http://schemas.microsoft.com/office/drawing/2014/main" id="{9600F5D8-8F51-290A-B8F1-BA727BA6EFFB}"/>
              </a:ext>
            </a:extLst>
          </p:cNvPr>
          <p:cNvPicPr>
            <a:picLocks noChangeAspect="1"/>
          </p:cNvPicPr>
          <p:nvPr/>
        </p:nvPicPr>
        <p:blipFill>
          <a:blip r:embed="rId6"/>
          <a:stretch>
            <a:fillRect/>
          </a:stretch>
        </p:blipFill>
        <p:spPr>
          <a:xfrm>
            <a:off x="2440788" y="6154371"/>
            <a:ext cx="9902229" cy="204838"/>
          </a:xfrm>
          <a:prstGeom prst="rect">
            <a:avLst/>
          </a:prstGeom>
        </p:spPr>
      </p:pic>
      <p:pic>
        <p:nvPicPr>
          <p:cNvPr id="4" name="Picture 3">
            <a:extLst>
              <a:ext uri="{FF2B5EF4-FFF2-40B4-BE49-F238E27FC236}">
                <a16:creationId xmlns:a16="http://schemas.microsoft.com/office/drawing/2014/main" id="{BE521E2A-29A2-F612-F831-D99A73057290}"/>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A2242BEB-ABFF-04B5-60D7-436DF651E10A}"/>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2473D924-D431-0E6B-97A5-537B73525B78}"/>
              </a:ext>
            </a:extLst>
          </p:cNvPr>
          <p:cNvPicPr>
            <a:picLocks noChangeAspect="1"/>
          </p:cNvPicPr>
          <p:nvPr/>
        </p:nvPicPr>
        <p:blipFill>
          <a:blip r:embed="rId8"/>
          <a:stretch>
            <a:fillRect/>
          </a:stretch>
        </p:blipFill>
        <p:spPr>
          <a:xfrm>
            <a:off x="11289" y="31975"/>
            <a:ext cx="9533101" cy="1610200"/>
          </a:xfrm>
          <a:prstGeom prst="rect">
            <a:avLst/>
          </a:prstGeom>
        </p:spPr>
      </p:pic>
      <p:sp>
        <p:nvSpPr>
          <p:cNvPr id="7" name="TextBox 6">
            <a:extLst>
              <a:ext uri="{FF2B5EF4-FFF2-40B4-BE49-F238E27FC236}">
                <a16:creationId xmlns:a16="http://schemas.microsoft.com/office/drawing/2014/main" id="{0C43F3CE-535D-0D6C-CADE-4D1B170D265E}"/>
              </a:ext>
            </a:extLst>
          </p:cNvPr>
          <p:cNvSpPr txBox="1"/>
          <p:nvPr/>
        </p:nvSpPr>
        <p:spPr>
          <a:xfrm>
            <a:off x="2440788" y="596953"/>
            <a:ext cx="301980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1- Building Trust</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Shape 383"/>
        <p:cNvGrpSpPr/>
        <p:nvPr/>
      </p:nvGrpSpPr>
      <p:grpSpPr>
        <a:xfrm>
          <a:off x="0" y="0"/>
          <a:ext cx="0" cy="0"/>
          <a:chOff x="0" y="0"/>
          <a:chExt cx="0" cy="0"/>
        </a:xfrm>
      </p:grpSpPr>
      <p:sp>
        <p:nvSpPr>
          <p:cNvPr id="384" name="Google Shape;384;p30"/>
          <p:cNvSpPr txBox="1">
            <a:spLocks noGrp="1"/>
          </p:cNvSpPr>
          <p:nvPr>
            <p:ph type="body" idx="1"/>
          </p:nvPr>
        </p:nvSpPr>
        <p:spPr>
          <a:xfrm>
            <a:off x="44309" y="1370103"/>
            <a:ext cx="9902229" cy="4518563"/>
          </a:xfrm>
          <a:prstGeom prst="rect">
            <a:avLst/>
          </a:prstGeom>
          <a:noFill/>
          <a:ln>
            <a:noFill/>
          </a:ln>
        </p:spPr>
        <p:txBody>
          <a:bodyPr spcFirstLastPara="1" wrap="square" lIns="91425" tIns="45700" rIns="91425" bIns="45700" anchor="t" anchorCtr="0">
            <a:normAutofit fontScale="92500"/>
          </a:bodyPr>
          <a:lstStyle/>
          <a:p>
            <a:pPr marL="228600" lvl="0" indent="-228600" algn="l" rtl="0">
              <a:lnSpc>
                <a:spcPct val="120000"/>
              </a:lnSpc>
              <a:spcBef>
                <a:spcPts val="0"/>
              </a:spcBef>
              <a:spcAft>
                <a:spcPts val="0"/>
              </a:spcAft>
              <a:buSzPts val="2000"/>
              <a:buChar char="•"/>
            </a:pPr>
            <a:r>
              <a:rPr lang="en-US" sz="2400" b="1" dirty="0">
                <a:solidFill>
                  <a:srgbClr val="002060"/>
                </a:solidFill>
                <a:highlight>
                  <a:srgbClr val="F5FAA4"/>
                </a:highlight>
              </a:rPr>
              <a:t>Conflict isn’t bad </a:t>
            </a:r>
            <a:r>
              <a:rPr lang="en-US" sz="2400" dirty="0">
                <a:solidFill>
                  <a:srgbClr val="002060"/>
                </a:solidFill>
              </a:rPr>
              <a:t>– healthy debate means engaged, passionate team members and better decisions.</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Appropriate </a:t>
            </a:r>
            <a:r>
              <a:rPr lang="en-US" sz="2400" b="1" dirty="0">
                <a:solidFill>
                  <a:srgbClr val="002060"/>
                </a:solidFill>
              </a:rPr>
              <a:t>conflict requires rules</a:t>
            </a:r>
            <a:r>
              <a:rPr lang="en-US" sz="2400" dirty="0">
                <a:solidFill>
                  <a:srgbClr val="002060"/>
                </a:solidFill>
              </a:rPr>
              <a:t>, or norms to be clear to all involved.  Examples:</a:t>
            </a:r>
            <a:endParaRPr sz="2400" dirty="0">
              <a:solidFill>
                <a:srgbClr val="002060"/>
              </a:solidFill>
            </a:endParaRPr>
          </a:p>
          <a:p>
            <a:pPr marL="685800" lvl="1" indent="-228600" algn="l" rtl="0">
              <a:lnSpc>
                <a:spcPct val="120000"/>
              </a:lnSpc>
              <a:spcBef>
                <a:spcPts val="500"/>
              </a:spcBef>
              <a:spcAft>
                <a:spcPts val="0"/>
              </a:spcAft>
              <a:buSzPts val="1800"/>
              <a:buChar char="•"/>
            </a:pPr>
            <a:r>
              <a:rPr lang="en-US" sz="2000" dirty="0">
                <a:solidFill>
                  <a:srgbClr val="002060"/>
                </a:solidFill>
              </a:rPr>
              <a:t>Focus on the primary decision to be made (not secondary debates)</a:t>
            </a:r>
            <a:endParaRPr sz="2000" dirty="0">
              <a:solidFill>
                <a:srgbClr val="002060"/>
              </a:solidFill>
            </a:endParaRPr>
          </a:p>
          <a:p>
            <a:pPr marL="685800" lvl="1" indent="-228600" algn="l" rtl="0">
              <a:lnSpc>
                <a:spcPct val="120000"/>
              </a:lnSpc>
              <a:spcBef>
                <a:spcPts val="500"/>
              </a:spcBef>
              <a:spcAft>
                <a:spcPts val="0"/>
              </a:spcAft>
              <a:buSzPts val="1800"/>
              <a:buChar char="•"/>
            </a:pPr>
            <a:r>
              <a:rPr lang="en-US" sz="2000" dirty="0">
                <a:solidFill>
                  <a:srgbClr val="002060"/>
                </a:solidFill>
              </a:rPr>
              <a:t>Avoid rhetoric, name-calling, or non-contributing statements, which erode trust</a:t>
            </a:r>
            <a:endParaRPr sz="2000" dirty="0">
              <a:solidFill>
                <a:srgbClr val="002060"/>
              </a:solidFill>
            </a:endParaRPr>
          </a:p>
          <a:p>
            <a:pPr marL="685800" lvl="1" indent="-228600" algn="l" rtl="0">
              <a:lnSpc>
                <a:spcPct val="120000"/>
              </a:lnSpc>
              <a:spcBef>
                <a:spcPts val="500"/>
              </a:spcBef>
              <a:spcAft>
                <a:spcPts val="0"/>
              </a:spcAft>
              <a:buSzPts val="1800"/>
              <a:buChar char="•"/>
            </a:pPr>
            <a:r>
              <a:rPr lang="en-US" sz="2000" dirty="0">
                <a:solidFill>
                  <a:srgbClr val="002060"/>
                </a:solidFill>
              </a:rPr>
              <a:t>Agree to reach </a:t>
            </a:r>
            <a:r>
              <a:rPr lang="en-US" sz="2000" i="1" dirty="0">
                <a:solidFill>
                  <a:srgbClr val="002060"/>
                </a:solidFill>
              </a:rPr>
              <a:t>consensus</a:t>
            </a:r>
            <a:r>
              <a:rPr lang="en-US" sz="2000" dirty="0">
                <a:solidFill>
                  <a:srgbClr val="002060"/>
                </a:solidFill>
              </a:rPr>
              <a:t>, with all parties pledging to support the outcome</a:t>
            </a:r>
            <a:endParaRPr sz="2000" dirty="0">
              <a:solidFill>
                <a:srgbClr val="002060"/>
              </a:solidFill>
            </a:endParaRPr>
          </a:p>
          <a:p>
            <a:pPr marL="228600" lvl="0" indent="-228600" algn="l" rtl="0">
              <a:lnSpc>
                <a:spcPct val="120000"/>
              </a:lnSpc>
              <a:spcBef>
                <a:spcPts val="1000"/>
              </a:spcBef>
              <a:spcAft>
                <a:spcPts val="0"/>
              </a:spcAft>
              <a:buSzPts val="2000"/>
              <a:buChar char="•"/>
            </a:pPr>
            <a:r>
              <a:rPr lang="en-US" sz="2400" b="1" dirty="0">
                <a:solidFill>
                  <a:srgbClr val="002060"/>
                </a:solidFill>
              </a:rPr>
              <a:t>Trust is the foundation </a:t>
            </a:r>
            <a:r>
              <a:rPr lang="en-US" sz="2400" dirty="0">
                <a:solidFill>
                  <a:srgbClr val="002060"/>
                </a:solidFill>
              </a:rPr>
              <a:t>of healthy conflict and debate.</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There are numerous conflict resolution tools and techniques.</a:t>
            </a:r>
            <a:endParaRPr sz="2400" dirty="0">
              <a:solidFill>
                <a:srgbClr val="002060"/>
              </a:solidFill>
            </a:endParaRPr>
          </a:p>
          <a:p>
            <a:pPr marL="685800" lvl="1" indent="-114300" algn="l" rtl="0">
              <a:lnSpc>
                <a:spcPct val="120000"/>
              </a:lnSpc>
              <a:spcBef>
                <a:spcPts val="500"/>
              </a:spcBef>
              <a:spcAft>
                <a:spcPts val="0"/>
              </a:spcAft>
              <a:buSzPts val="1800"/>
              <a:buNone/>
            </a:pPr>
            <a:endParaRPr sz="2000" dirty="0">
              <a:solidFill>
                <a:srgbClr val="002060"/>
              </a:solidFill>
            </a:endParaRPr>
          </a:p>
        </p:txBody>
      </p:sp>
      <p:sp>
        <p:nvSpPr>
          <p:cNvPr id="386" name="Google Shape;386;p30"/>
          <p:cNvSpPr txBox="1"/>
          <p:nvPr/>
        </p:nvSpPr>
        <p:spPr>
          <a:xfrm>
            <a:off x="118534" y="6355623"/>
            <a:ext cx="11997266" cy="430887"/>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126.</a:t>
            </a:r>
            <a:endParaRPr kumimoji="0" sz="1400" b="0" i="0" u="none" strike="noStrike" kern="0" cap="none" spc="0" normalizeH="0" baseline="0" noProof="0">
              <a:ln>
                <a:noFill/>
              </a:ln>
              <a:solidFill>
                <a:srgbClr val="000000"/>
              </a:solidFill>
              <a:effectLst/>
              <a:uLnTx/>
              <a:uFillTx/>
              <a:latin typeface="Arial"/>
              <a:cs typeface="Arial"/>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Lencioni, Patrick. The Five Dysfunctions of a Team: A Leadership Fable. San Francisco: Jossey-Bass. 2002.</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387" name="Google Shape;387;p30"/>
          <p:cNvPicPr preferRelativeResize="0"/>
          <p:nvPr/>
        </p:nvPicPr>
        <p:blipFill rotWithShape="1">
          <a:blip r:embed="rId3">
            <a:alphaModFix/>
          </a:blip>
          <a:srcRect/>
          <a:stretch/>
        </p:blipFill>
        <p:spPr>
          <a:xfrm>
            <a:off x="8628502" y="1945356"/>
            <a:ext cx="3444173" cy="518932"/>
          </a:xfrm>
          <a:prstGeom prst="rect">
            <a:avLst/>
          </a:prstGeom>
          <a:noFill/>
          <a:ln>
            <a:noFill/>
          </a:ln>
        </p:spPr>
      </p:pic>
      <p:pic>
        <p:nvPicPr>
          <p:cNvPr id="388" name="Google Shape;388;p30"/>
          <p:cNvPicPr preferRelativeResize="0"/>
          <p:nvPr/>
        </p:nvPicPr>
        <p:blipFill rotWithShape="1">
          <a:blip r:embed="rId4">
            <a:alphaModFix/>
          </a:blip>
          <a:srcRect/>
          <a:stretch/>
        </p:blipFill>
        <p:spPr>
          <a:xfrm>
            <a:off x="10945754" y="169771"/>
            <a:ext cx="1170046" cy="1049235"/>
          </a:xfrm>
          <a:prstGeom prst="rect">
            <a:avLst/>
          </a:prstGeom>
          <a:noFill/>
          <a:ln>
            <a:noFill/>
          </a:ln>
        </p:spPr>
      </p:pic>
      <p:pic>
        <p:nvPicPr>
          <p:cNvPr id="2" name="Picture 1">
            <a:extLst>
              <a:ext uri="{FF2B5EF4-FFF2-40B4-BE49-F238E27FC236}">
                <a16:creationId xmlns:a16="http://schemas.microsoft.com/office/drawing/2014/main" id="{B5DEE201-A87F-C8A2-76E5-1B431E58128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4080" y="5949244"/>
            <a:ext cx="904860" cy="811430"/>
          </a:xfrm>
          <a:prstGeom prst="rect">
            <a:avLst/>
          </a:prstGeom>
        </p:spPr>
      </p:pic>
      <p:pic>
        <p:nvPicPr>
          <p:cNvPr id="3" name="Picture 2">
            <a:extLst>
              <a:ext uri="{FF2B5EF4-FFF2-40B4-BE49-F238E27FC236}">
                <a16:creationId xmlns:a16="http://schemas.microsoft.com/office/drawing/2014/main" id="{779CE6B6-8334-63A6-197F-66FA829AF10F}"/>
              </a:ext>
            </a:extLst>
          </p:cNvPr>
          <p:cNvPicPr>
            <a:picLocks noChangeAspect="1"/>
          </p:cNvPicPr>
          <p:nvPr/>
        </p:nvPicPr>
        <p:blipFill>
          <a:blip r:embed="rId6"/>
          <a:stretch>
            <a:fillRect/>
          </a:stretch>
        </p:blipFill>
        <p:spPr>
          <a:xfrm>
            <a:off x="2343337" y="6226475"/>
            <a:ext cx="9902229" cy="204838"/>
          </a:xfrm>
          <a:prstGeom prst="rect">
            <a:avLst/>
          </a:prstGeom>
        </p:spPr>
      </p:pic>
      <p:pic>
        <p:nvPicPr>
          <p:cNvPr id="4" name="Picture 3">
            <a:extLst>
              <a:ext uri="{FF2B5EF4-FFF2-40B4-BE49-F238E27FC236}">
                <a16:creationId xmlns:a16="http://schemas.microsoft.com/office/drawing/2014/main" id="{50274924-7104-2EFB-C6C7-7E39A65F4F2B}"/>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AD633347-3F74-D4C2-370A-9791CF6F7B19}"/>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8118BC8D-0BE2-2E08-7F98-A1382654E6B6}"/>
              </a:ext>
            </a:extLst>
          </p:cNvPr>
          <p:cNvPicPr>
            <a:picLocks noChangeAspect="1"/>
          </p:cNvPicPr>
          <p:nvPr/>
        </p:nvPicPr>
        <p:blipFill>
          <a:blip r:embed="rId8"/>
          <a:stretch>
            <a:fillRect/>
          </a:stretch>
        </p:blipFill>
        <p:spPr>
          <a:xfrm>
            <a:off x="-108036" y="-514237"/>
            <a:ext cx="9533101" cy="1610200"/>
          </a:xfrm>
          <a:prstGeom prst="rect">
            <a:avLst/>
          </a:prstGeom>
        </p:spPr>
      </p:pic>
      <p:sp>
        <p:nvSpPr>
          <p:cNvPr id="7" name="TextBox 6">
            <a:extLst>
              <a:ext uri="{FF2B5EF4-FFF2-40B4-BE49-F238E27FC236}">
                <a16:creationId xmlns:a16="http://schemas.microsoft.com/office/drawing/2014/main" id="{9E874A1F-2D27-FB9A-2438-25330D237B0D}"/>
              </a:ext>
            </a:extLst>
          </p:cNvPr>
          <p:cNvSpPr txBox="1"/>
          <p:nvPr/>
        </p:nvSpPr>
        <p:spPr>
          <a:xfrm>
            <a:off x="2761847" y="29253"/>
            <a:ext cx="37208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2- Managing Conflict</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Shape 404"/>
        <p:cNvGrpSpPr/>
        <p:nvPr/>
      </p:nvGrpSpPr>
      <p:grpSpPr>
        <a:xfrm>
          <a:off x="0" y="0"/>
          <a:ext cx="0" cy="0"/>
          <a:chOff x="0" y="0"/>
          <a:chExt cx="0" cy="0"/>
        </a:xfrm>
      </p:grpSpPr>
      <p:sp>
        <p:nvSpPr>
          <p:cNvPr id="405" name="Google Shape;405;p32"/>
          <p:cNvSpPr txBox="1">
            <a:spLocks noGrp="1"/>
          </p:cNvSpPr>
          <p:nvPr>
            <p:ph type="body" idx="1"/>
          </p:nvPr>
        </p:nvSpPr>
        <p:spPr>
          <a:xfrm>
            <a:off x="334080" y="1774358"/>
            <a:ext cx="10972800" cy="4263340"/>
          </a:xfrm>
          <a:prstGeom prst="rect">
            <a:avLst/>
          </a:prstGeom>
          <a:noFill/>
          <a:ln>
            <a:noFill/>
          </a:ln>
        </p:spPr>
        <p:txBody>
          <a:bodyPr spcFirstLastPara="1" wrap="square" lIns="91425" tIns="45700" rIns="91425" bIns="45700" anchor="t" anchorCtr="0">
            <a:normAutofit fontScale="92500"/>
          </a:bodyPr>
          <a:lstStyle/>
          <a:p>
            <a:pPr marL="228600" lvl="0" indent="-228600" algn="l" rtl="0">
              <a:lnSpc>
                <a:spcPct val="120000"/>
              </a:lnSpc>
              <a:spcBef>
                <a:spcPts val="0"/>
              </a:spcBef>
              <a:spcAft>
                <a:spcPts val="0"/>
              </a:spcAft>
              <a:buSzPct val="100000"/>
              <a:buChar char="•"/>
            </a:pPr>
            <a:r>
              <a:rPr lang="en-US" dirty="0">
                <a:solidFill>
                  <a:srgbClr val="002060"/>
                </a:solidFill>
              </a:rPr>
              <a:t>Commitment </a:t>
            </a:r>
            <a:r>
              <a:rPr lang="en-US" b="1" dirty="0">
                <a:solidFill>
                  <a:srgbClr val="002060"/>
                </a:solidFill>
              </a:rPr>
              <a:t>requires clarity </a:t>
            </a:r>
            <a:r>
              <a:rPr lang="en-US" dirty="0">
                <a:solidFill>
                  <a:srgbClr val="002060"/>
                </a:solidFill>
              </a:rPr>
              <a:t>– to commit to something, it must be clear exactly what you’re committing to.</a:t>
            </a:r>
            <a:endParaRPr dirty="0">
              <a:solidFill>
                <a:srgbClr val="002060"/>
              </a:solidFill>
            </a:endParaRPr>
          </a:p>
          <a:p>
            <a:pPr marL="228600" lvl="0" indent="-228600" algn="l" rtl="0">
              <a:lnSpc>
                <a:spcPct val="120000"/>
              </a:lnSpc>
              <a:spcBef>
                <a:spcPts val="1000"/>
              </a:spcBef>
              <a:spcAft>
                <a:spcPts val="0"/>
              </a:spcAft>
              <a:buSzPct val="100000"/>
              <a:buChar char="•"/>
            </a:pPr>
            <a:r>
              <a:rPr lang="en-US" dirty="0">
                <a:solidFill>
                  <a:srgbClr val="002060"/>
                </a:solidFill>
              </a:rPr>
              <a:t>Each party or entity must commit to multiple others</a:t>
            </a:r>
            <a:endParaRPr dirty="0">
              <a:solidFill>
                <a:srgbClr val="002060"/>
              </a:solidFill>
            </a:endParaRPr>
          </a:p>
          <a:p>
            <a:pPr marL="342891" lvl="1" indent="0" algn="l" rtl="0">
              <a:lnSpc>
                <a:spcPct val="120000"/>
              </a:lnSpc>
              <a:spcBef>
                <a:spcPts val="500"/>
              </a:spcBef>
              <a:spcAft>
                <a:spcPts val="0"/>
              </a:spcAft>
              <a:buSzPct val="100000"/>
              <a:buNone/>
            </a:pPr>
            <a:r>
              <a:rPr lang="en-US" dirty="0">
                <a:solidFill>
                  <a:srgbClr val="002060"/>
                </a:solidFill>
              </a:rPr>
              <a:t>	Leader 🡪 Team		Team 🡪 Leader		Individual 🡪 The Work They’re Assigned</a:t>
            </a:r>
            <a:endParaRPr dirty="0">
              <a:solidFill>
                <a:srgbClr val="002060"/>
              </a:solidFill>
            </a:endParaRPr>
          </a:p>
          <a:p>
            <a:pPr marL="342891" lvl="1" indent="0" algn="l" rtl="0">
              <a:lnSpc>
                <a:spcPct val="120000"/>
              </a:lnSpc>
              <a:spcBef>
                <a:spcPts val="500"/>
              </a:spcBef>
              <a:spcAft>
                <a:spcPts val="0"/>
              </a:spcAft>
              <a:buSzPct val="100000"/>
              <a:buNone/>
            </a:pPr>
            <a:r>
              <a:rPr lang="en-US" dirty="0">
                <a:solidFill>
                  <a:srgbClr val="002060"/>
                </a:solidFill>
              </a:rPr>
              <a:t>	Leader 🡪 Project 		Team 🡪 Project		Individual 🡪 Team		</a:t>
            </a:r>
            <a:endParaRPr dirty="0">
              <a:solidFill>
                <a:srgbClr val="002060"/>
              </a:solidFill>
            </a:endParaRPr>
          </a:p>
          <a:p>
            <a:pPr marL="342891" lvl="1" indent="0" algn="l" rtl="0">
              <a:lnSpc>
                <a:spcPct val="120000"/>
              </a:lnSpc>
              <a:spcBef>
                <a:spcPts val="500"/>
              </a:spcBef>
              <a:spcAft>
                <a:spcPts val="0"/>
              </a:spcAft>
              <a:buSzPct val="100000"/>
              <a:buNone/>
            </a:pPr>
            <a:r>
              <a:rPr lang="en-US" dirty="0">
                <a:solidFill>
                  <a:srgbClr val="002060"/>
                </a:solidFill>
              </a:rPr>
              <a:t>					Team 🡪 Being a Good Team</a:t>
            </a:r>
            <a:endParaRPr dirty="0">
              <a:solidFill>
                <a:srgbClr val="002060"/>
              </a:solidFill>
            </a:endParaRPr>
          </a:p>
          <a:p>
            <a:pPr marL="228600" lvl="0" indent="-228600" algn="l" rtl="0">
              <a:lnSpc>
                <a:spcPct val="120000"/>
              </a:lnSpc>
              <a:spcBef>
                <a:spcPts val="1000"/>
              </a:spcBef>
              <a:spcAft>
                <a:spcPts val="0"/>
              </a:spcAft>
              <a:buSzPct val="100000"/>
              <a:buChar char="•"/>
            </a:pPr>
            <a:r>
              <a:rPr lang="en-US" dirty="0">
                <a:solidFill>
                  <a:srgbClr val="002060"/>
                </a:solidFill>
              </a:rPr>
              <a:t>Leaders set the example, so an uncommitted leader can destroy a project / team.</a:t>
            </a:r>
            <a:endParaRPr dirty="0">
              <a:solidFill>
                <a:srgbClr val="002060"/>
              </a:solidFill>
            </a:endParaRPr>
          </a:p>
          <a:p>
            <a:pPr marL="228600" lvl="0" indent="-228600" algn="l" rtl="0">
              <a:lnSpc>
                <a:spcPct val="120000"/>
              </a:lnSpc>
              <a:spcBef>
                <a:spcPts val="1000"/>
              </a:spcBef>
              <a:spcAft>
                <a:spcPts val="0"/>
              </a:spcAft>
              <a:buSzPct val="100000"/>
              <a:buChar char="•"/>
            </a:pPr>
            <a:r>
              <a:rPr lang="en-US" dirty="0">
                <a:solidFill>
                  <a:srgbClr val="002060"/>
                </a:solidFill>
              </a:rPr>
              <a:t>Teams must have a good structure, trust each other, and manage conflict properly.</a:t>
            </a:r>
            <a:endParaRPr dirty="0">
              <a:solidFill>
                <a:srgbClr val="002060"/>
              </a:solidFill>
            </a:endParaRPr>
          </a:p>
          <a:p>
            <a:pPr marL="228600" lvl="0" indent="-228600" algn="l" rtl="0">
              <a:lnSpc>
                <a:spcPct val="120000"/>
              </a:lnSpc>
              <a:spcBef>
                <a:spcPts val="1000"/>
              </a:spcBef>
              <a:spcAft>
                <a:spcPts val="0"/>
              </a:spcAft>
              <a:buSzPct val="100000"/>
              <a:buChar char="•"/>
            </a:pPr>
            <a:r>
              <a:rPr lang="en-US" dirty="0">
                <a:solidFill>
                  <a:srgbClr val="002060"/>
                </a:solidFill>
              </a:rPr>
              <a:t>Individuals can fail to commit for multiple reasons (not motivated, personal issues, etc.)</a:t>
            </a:r>
            <a:endParaRPr dirty="0">
              <a:solidFill>
                <a:srgbClr val="002060"/>
              </a:solidFill>
            </a:endParaRPr>
          </a:p>
        </p:txBody>
      </p:sp>
      <p:sp>
        <p:nvSpPr>
          <p:cNvPr id="407" name="Google Shape;407;p32"/>
          <p:cNvSpPr txBox="1"/>
          <p:nvPr/>
        </p:nvSpPr>
        <p:spPr>
          <a:xfrm>
            <a:off x="118534" y="6355623"/>
            <a:ext cx="11997266" cy="430887"/>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130.</a:t>
            </a:r>
            <a:endParaRPr kumimoji="0" sz="1400" b="0" i="0" u="none" strike="noStrike" kern="0" cap="none" spc="0" normalizeH="0" baseline="0" noProof="0">
              <a:ln>
                <a:noFill/>
              </a:ln>
              <a:solidFill>
                <a:srgbClr val="000000"/>
              </a:solidFill>
              <a:effectLst/>
              <a:uLnTx/>
              <a:uFillTx/>
              <a:latin typeface="Arial"/>
              <a:cs typeface="Arial"/>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Lencioni, Patrick. The Five Dysfunctions of a Team: A Leadership Fable. San Francisco: Jossey-Bass. 2002.</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408" name="Google Shape;408;p32"/>
          <p:cNvPicPr preferRelativeResize="0"/>
          <p:nvPr/>
        </p:nvPicPr>
        <p:blipFill rotWithShape="1">
          <a:blip r:embed="rId3">
            <a:alphaModFix/>
          </a:blip>
          <a:srcRect/>
          <a:stretch/>
        </p:blipFill>
        <p:spPr>
          <a:xfrm>
            <a:off x="7990210" y="1276825"/>
            <a:ext cx="2851529" cy="520211"/>
          </a:xfrm>
          <a:prstGeom prst="rect">
            <a:avLst/>
          </a:prstGeom>
          <a:noFill/>
          <a:ln>
            <a:noFill/>
          </a:ln>
        </p:spPr>
      </p:pic>
      <p:pic>
        <p:nvPicPr>
          <p:cNvPr id="409" name="Google Shape;409;p32"/>
          <p:cNvPicPr preferRelativeResize="0"/>
          <p:nvPr/>
        </p:nvPicPr>
        <p:blipFill rotWithShape="1">
          <a:blip r:embed="rId4">
            <a:alphaModFix/>
          </a:blip>
          <a:srcRect/>
          <a:stretch/>
        </p:blipFill>
        <p:spPr>
          <a:xfrm>
            <a:off x="10945754" y="169771"/>
            <a:ext cx="1170046" cy="1049235"/>
          </a:xfrm>
          <a:prstGeom prst="rect">
            <a:avLst/>
          </a:prstGeom>
          <a:noFill/>
          <a:ln>
            <a:noFill/>
          </a:ln>
        </p:spPr>
      </p:pic>
      <p:pic>
        <p:nvPicPr>
          <p:cNvPr id="2" name="Picture 1">
            <a:extLst>
              <a:ext uri="{FF2B5EF4-FFF2-40B4-BE49-F238E27FC236}">
                <a16:creationId xmlns:a16="http://schemas.microsoft.com/office/drawing/2014/main" id="{8BC3DF4D-12D0-733C-5E71-0001A96E8AD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4080" y="5823973"/>
            <a:ext cx="1044554" cy="936701"/>
          </a:xfrm>
          <a:prstGeom prst="rect">
            <a:avLst/>
          </a:prstGeom>
        </p:spPr>
      </p:pic>
      <p:pic>
        <p:nvPicPr>
          <p:cNvPr id="3" name="Picture 2">
            <a:extLst>
              <a:ext uri="{FF2B5EF4-FFF2-40B4-BE49-F238E27FC236}">
                <a16:creationId xmlns:a16="http://schemas.microsoft.com/office/drawing/2014/main" id="{85A30546-933E-70A9-4F39-77D6A4CE204F}"/>
              </a:ext>
            </a:extLst>
          </p:cNvPr>
          <p:cNvPicPr>
            <a:picLocks noChangeAspect="1"/>
          </p:cNvPicPr>
          <p:nvPr/>
        </p:nvPicPr>
        <p:blipFill>
          <a:blip r:embed="rId6"/>
          <a:stretch>
            <a:fillRect/>
          </a:stretch>
        </p:blipFill>
        <p:spPr>
          <a:xfrm>
            <a:off x="2409096" y="6174973"/>
            <a:ext cx="9902229" cy="204838"/>
          </a:xfrm>
          <a:prstGeom prst="rect">
            <a:avLst/>
          </a:prstGeom>
        </p:spPr>
      </p:pic>
      <p:pic>
        <p:nvPicPr>
          <p:cNvPr id="4" name="Picture 3">
            <a:extLst>
              <a:ext uri="{FF2B5EF4-FFF2-40B4-BE49-F238E27FC236}">
                <a16:creationId xmlns:a16="http://schemas.microsoft.com/office/drawing/2014/main" id="{60614B1F-C922-0490-469D-F72BAD1863A5}"/>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008B8434-6AA9-7BEB-D2C1-704949D8C5C5}"/>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D51D7905-0258-D4D1-CAAD-5E51357B6E0F}"/>
              </a:ext>
            </a:extLst>
          </p:cNvPr>
          <p:cNvPicPr>
            <a:picLocks noChangeAspect="1"/>
          </p:cNvPicPr>
          <p:nvPr/>
        </p:nvPicPr>
        <p:blipFill>
          <a:blip r:embed="rId8"/>
          <a:stretch>
            <a:fillRect/>
          </a:stretch>
        </p:blipFill>
        <p:spPr>
          <a:xfrm>
            <a:off x="11289" y="-73269"/>
            <a:ext cx="9533101" cy="1610200"/>
          </a:xfrm>
          <a:prstGeom prst="rect">
            <a:avLst/>
          </a:prstGeom>
        </p:spPr>
      </p:pic>
      <p:sp>
        <p:nvSpPr>
          <p:cNvPr id="7" name="TextBox 6">
            <a:extLst>
              <a:ext uri="{FF2B5EF4-FFF2-40B4-BE49-F238E27FC236}">
                <a16:creationId xmlns:a16="http://schemas.microsoft.com/office/drawing/2014/main" id="{641FB978-1155-A669-9620-0DC47C2FB0A5}"/>
              </a:ext>
            </a:extLst>
          </p:cNvPr>
          <p:cNvSpPr txBox="1"/>
          <p:nvPr/>
        </p:nvSpPr>
        <p:spPr>
          <a:xfrm>
            <a:off x="2325914" y="543490"/>
            <a:ext cx="451918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1"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3-Achieving Commitment</a:t>
            </a:r>
            <a:endParaRPr kumimoji="0" lang="en-US" sz="2800" b="1" i="1"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Shape 436"/>
        <p:cNvGrpSpPr/>
        <p:nvPr/>
      </p:nvGrpSpPr>
      <p:grpSpPr>
        <a:xfrm>
          <a:off x="0" y="0"/>
          <a:ext cx="0" cy="0"/>
          <a:chOff x="0" y="0"/>
          <a:chExt cx="0" cy="0"/>
        </a:xfrm>
      </p:grpSpPr>
      <p:sp>
        <p:nvSpPr>
          <p:cNvPr id="437" name="Google Shape;437;p35"/>
          <p:cNvSpPr txBox="1">
            <a:spLocks noGrp="1"/>
          </p:cNvSpPr>
          <p:nvPr>
            <p:ph type="body" idx="1"/>
          </p:nvPr>
        </p:nvSpPr>
        <p:spPr>
          <a:xfrm>
            <a:off x="-23799" y="1727524"/>
            <a:ext cx="9603275" cy="4129017"/>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ct val="100000"/>
              <a:buChar char="•"/>
            </a:pPr>
            <a:r>
              <a:rPr lang="en-US" sz="1600" dirty="0">
                <a:solidFill>
                  <a:srgbClr val="002060"/>
                </a:solidFill>
              </a:rPr>
              <a:t>An accountability matrix is a tool for effectively assigning and communicating levels of accountability for project tasks of functions</a:t>
            </a:r>
            <a:endParaRPr sz="1600" dirty="0">
              <a:solidFill>
                <a:srgbClr val="002060"/>
              </a:solidFill>
            </a:endParaRPr>
          </a:p>
          <a:p>
            <a:pPr marL="228600" lvl="0" indent="-228600" algn="l" rtl="0">
              <a:lnSpc>
                <a:spcPct val="120000"/>
              </a:lnSpc>
              <a:spcBef>
                <a:spcPts val="1000"/>
              </a:spcBef>
              <a:spcAft>
                <a:spcPts val="0"/>
              </a:spcAft>
              <a:buSzPct val="100000"/>
              <a:buChar char="•"/>
            </a:pPr>
            <a:r>
              <a:rPr lang="en-US" sz="1600" b="1" dirty="0">
                <a:solidFill>
                  <a:srgbClr val="0070C0"/>
                </a:solidFill>
              </a:rPr>
              <a:t>Each task or function must have at least </a:t>
            </a:r>
            <a:br>
              <a:rPr lang="en-US" sz="1600" b="1" dirty="0">
                <a:solidFill>
                  <a:srgbClr val="0070C0"/>
                </a:solidFill>
              </a:rPr>
            </a:br>
            <a:r>
              <a:rPr lang="en-US" sz="1600" b="1" dirty="0">
                <a:solidFill>
                  <a:srgbClr val="0070C0"/>
                </a:solidFill>
              </a:rPr>
              <a:t>one “A” as well as other letters:</a:t>
            </a:r>
            <a:endParaRPr sz="1600" b="1" dirty="0">
              <a:solidFill>
                <a:srgbClr val="0070C0"/>
              </a:solidFill>
            </a:endParaRPr>
          </a:p>
          <a:p>
            <a:pPr marL="685800" lvl="1" indent="-228600" algn="l" rtl="0">
              <a:lnSpc>
                <a:spcPct val="120000"/>
              </a:lnSpc>
              <a:spcBef>
                <a:spcPts val="500"/>
              </a:spcBef>
              <a:spcAft>
                <a:spcPts val="0"/>
              </a:spcAft>
              <a:buSzPct val="100000"/>
              <a:buChar char="•"/>
            </a:pPr>
            <a:r>
              <a:rPr lang="en-US" sz="1600" b="1" dirty="0">
                <a:solidFill>
                  <a:srgbClr val="002060"/>
                </a:solidFill>
              </a:rPr>
              <a:t>“R” – Responsible.  </a:t>
            </a:r>
            <a:r>
              <a:rPr lang="en-US" sz="1600" dirty="0">
                <a:solidFill>
                  <a:srgbClr val="002060"/>
                </a:solidFill>
              </a:rPr>
              <a:t>The party who is to </a:t>
            </a:r>
            <a:br>
              <a:rPr lang="en-US" sz="1600" dirty="0">
                <a:solidFill>
                  <a:srgbClr val="002060"/>
                </a:solidFill>
              </a:rPr>
            </a:br>
            <a:r>
              <a:rPr lang="en-US" sz="1600" dirty="0">
                <a:solidFill>
                  <a:srgbClr val="002060"/>
                </a:solidFill>
              </a:rPr>
              <a:t>complete the task or action.</a:t>
            </a:r>
            <a:endParaRPr sz="1600" dirty="0">
              <a:solidFill>
                <a:srgbClr val="002060"/>
              </a:solidFill>
            </a:endParaRPr>
          </a:p>
          <a:p>
            <a:pPr marL="685800" lvl="1" indent="-228600" algn="l" rtl="0">
              <a:lnSpc>
                <a:spcPct val="120000"/>
              </a:lnSpc>
              <a:spcBef>
                <a:spcPts val="500"/>
              </a:spcBef>
              <a:spcAft>
                <a:spcPts val="0"/>
              </a:spcAft>
              <a:buSzPct val="100000"/>
              <a:buChar char="•"/>
            </a:pPr>
            <a:r>
              <a:rPr lang="en-US" sz="1600" b="1" dirty="0">
                <a:solidFill>
                  <a:srgbClr val="002060"/>
                </a:solidFill>
              </a:rPr>
              <a:t>“A” – Accountable.  </a:t>
            </a:r>
            <a:r>
              <a:rPr lang="en-US" sz="1600" dirty="0">
                <a:solidFill>
                  <a:srgbClr val="002060"/>
                </a:solidFill>
              </a:rPr>
              <a:t>This party is ultimately </a:t>
            </a:r>
            <a:br>
              <a:rPr lang="en-US" sz="1600" dirty="0">
                <a:solidFill>
                  <a:srgbClr val="002060"/>
                </a:solidFill>
              </a:rPr>
            </a:br>
            <a:r>
              <a:rPr lang="en-US" sz="1600" dirty="0">
                <a:solidFill>
                  <a:srgbClr val="002060"/>
                </a:solidFill>
              </a:rPr>
              <a:t>answerable for the task or action’s completion.</a:t>
            </a:r>
            <a:endParaRPr sz="1600" dirty="0">
              <a:solidFill>
                <a:srgbClr val="002060"/>
              </a:solidFill>
            </a:endParaRPr>
          </a:p>
          <a:p>
            <a:pPr marL="685800" lvl="1" indent="-228600" algn="l" rtl="0">
              <a:lnSpc>
                <a:spcPct val="120000"/>
              </a:lnSpc>
              <a:spcBef>
                <a:spcPts val="500"/>
              </a:spcBef>
              <a:spcAft>
                <a:spcPts val="0"/>
              </a:spcAft>
              <a:buSzPct val="100000"/>
              <a:buChar char="•"/>
            </a:pPr>
            <a:r>
              <a:rPr lang="en-US" sz="1600" b="1" dirty="0">
                <a:solidFill>
                  <a:srgbClr val="002060"/>
                </a:solidFill>
              </a:rPr>
              <a:t>“S” – Support.  </a:t>
            </a:r>
            <a:r>
              <a:rPr lang="en-US" sz="1600" dirty="0">
                <a:solidFill>
                  <a:srgbClr val="002060"/>
                </a:solidFill>
              </a:rPr>
              <a:t>Similar to “R” but a secondary resource who may be called in if needed.</a:t>
            </a:r>
            <a:endParaRPr sz="1600" dirty="0">
              <a:solidFill>
                <a:srgbClr val="002060"/>
              </a:solidFill>
            </a:endParaRPr>
          </a:p>
          <a:p>
            <a:pPr marL="685800" lvl="1" indent="-228600" algn="l" rtl="0">
              <a:lnSpc>
                <a:spcPct val="120000"/>
              </a:lnSpc>
              <a:spcBef>
                <a:spcPts val="500"/>
              </a:spcBef>
              <a:spcAft>
                <a:spcPts val="0"/>
              </a:spcAft>
              <a:buSzPct val="100000"/>
              <a:buChar char="•"/>
            </a:pPr>
            <a:r>
              <a:rPr lang="en-US" sz="1600" b="1" dirty="0">
                <a:solidFill>
                  <a:srgbClr val="002060"/>
                </a:solidFill>
              </a:rPr>
              <a:t>“C” – Consulted. </a:t>
            </a:r>
            <a:r>
              <a:rPr lang="en-US" sz="1600" dirty="0">
                <a:solidFill>
                  <a:srgbClr val="002060"/>
                </a:solidFill>
              </a:rPr>
              <a:t> A specialist or expert who may be called upon to provide vital input.</a:t>
            </a:r>
            <a:endParaRPr sz="1600" dirty="0">
              <a:solidFill>
                <a:srgbClr val="002060"/>
              </a:solidFill>
            </a:endParaRPr>
          </a:p>
          <a:p>
            <a:pPr marL="685800" lvl="1" indent="-228600" algn="l" rtl="0">
              <a:lnSpc>
                <a:spcPct val="120000"/>
              </a:lnSpc>
              <a:spcBef>
                <a:spcPts val="500"/>
              </a:spcBef>
              <a:spcAft>
                <a:spcPts val="0"/>
              </a:spcAft>
              <a:buSzPct val="100000"/>
              <a:buChar char="•"/>
            </a:pPr>
            <a:r>
              <a:rPr lang="en-US" sz="1600" b="1" dirty="0">
                <a:solidFill>
                  <a:srgbClr val="002060"/>
                </a:solidFill>
              </a:rPr>
              <a:t>“I” – Informed.  </a:t>
            </a:r>
            <a:r>
              <a:rPr lang="en-US" sz="1600" dirty="0">
                <a:solidFill>
                  <a:srgbClr val="002060"/>
                </a:solidFill>
              </a:rPr>
              <a:t>This party must be informed if the task/function is completed, behind schedule.  Often the party who completes dependent tasks later in the timeline.</a:t>
            </a:r>
            <a:endParaRPr sz="1600" dirty="0">
              <a:solidFill>
                <a:srgbClr val="002060"/>
              </a:solidFill>
            </a:endParaRPr>
          </a:p>
          <a:p>
            <a:pPr marL="685800" lvl="1" indent="-140017" algn="l" rtl="0">
              <a:lnSpc>
                <a:spcPct val="120000"/>
              </a:lnSpc>
              <a:spcBef>
                <a:spcPts val="500"/>
              </a:spcBef>
              <a:spcAft>
                <a:spcPts val="0"/>
              </a:spcAft>
              <a:buSzPct val="100000"/>
              <a:buNone/>
            </a:pPr>
            <a:endParaRPr sz="1600" dirty="0">
              <a:solidFill>
                <a:srgbClr val="002060"/>
              </a:solidFill>
            </a:endParaRPr>
          </a:p>
        </p:txBody>
      </p:sp>
      <p:pic>
        <p:nvPicPr>
          <p:cNvPr id="439" name="Google Shape;439;p35" descr="C:\Users\sam\Dropbox\Books\Project Team Leadership and Communication\curriculum\images\RASCI.png"/>
          <p:cNvPicPr preferRelativeResize="0"/>
          <p:nvPr/>
        </p:nvPicPr>
        <p:blipFill rotWithShape="1">
          <a:blip r:embed="rId3">
            <a:alphaModFix/>
          </a:blip>
          <a:srcRect/>
          <a:stretch/>
        </p:blipFill>
        <p:spPr>
          <a:xfrm>
            <a:off x="6353831" y="2417922"/>
            <a:ext cx="5336440" cy="1555374"/>
          </a:xfrm>
          <a:prstGeom prst="rect">
            <a:avLst/>
          </a:prstGeom>
          <a:noFill/>
          <a:ln>
            <a:noFill/>
          </a:ln>
        </p:spPr>
      </p:pic>
      <p:sp>
        <p:nvSpPr>
          <p:cNvPr id="440" name="Google Shape;440;p35"/>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137.</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441" name="Google Shape;441;p35"/>
          <p:cNvPicPr preferRelativeResize="0"/>
          <p:nvPr/>
        </p:nvPicPr>
        <p:blipFill rotWithShape="1">
          <a:blip r:embed="rId4">
            <a:alphaModFix/>
          </a:blip>
          <a:srcRect/>
          <a:stretch/>
        </p:blipFill>
        <p:spPr>
          <a:xfrm>
            <a:off x="10945754" y="169771"/>
            <a:ext cx="1170046" cy="1049235"/>
          </a:xfrm>
          <a:prstGeom prst="rect">
            <a:avLst/>
          </a:prstGeom>
          <a:noFill/>
          <a:ln>
            <a:noFill/>
          </a:ln>
        </p:spPr>
      </p:pic>
      <p:pic>
        <p:nvPicPr>
          <p:cNvPr id="2" name="Picture 1">
            <a:extLst>
              <a:ext uri="{FF2B5EF4-FFF2-40B4-BE49-F238E27FC236}">
                <a16:creationId xmlns:a16="http://schemas.microsoft.com/office/drawing/2014/main" id="{274A593E-700D-15EF-2074-1B1E2F26D67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6029119"/>
            <a:ext cx="946080" cy="848394"/>
          </a:xfrm>
          <a:prstGeom prst="rect">
            <a:avLst/>
          </a:prstGeom>
        </p:spPr>
      </p:pic>
      <p:pic>
        <p:nvPicPr>
          <p:cNvPr id="3" name="Picture 2">
            <a:extLst>
              <a:ext uri="{FF2B5EF4-FFF2-40B4-BE49-F238E27FC236}">
                <a16:creationId xmlns:a16="http://schemas.microsoft.com/office/drawing/2014/main" id="{49BE8BA0-94BC-C96A-D95C-9FC71B03A780}"/>
              </a:ext>
            </a:extLst>
          </p:cNvPr>
          <p:cNvPicPr>
            <a:picLocks noChangeAspect="1"/>
          </p:cNvPicPr>
          <p:nvPr/>
        </p:nvPicPr>
        <p:blipFill>
          <a:blip r:embed="rId6"/>
          <a:stretch>
            <a:fillRect/>
          </a:stretch>
        </p:blipFill>
        <p:spPr>
          <a:xfrm>
            <a:off x="2409096" y="6265568"/>
            <a:ext cx="9902229" cy="204838"/>
          </a:xfrm>
          <a:prstGeom prst="rect">
            <a:avLst/>
          </a:prstGeom>
        </p:spPr>
      </p:pic>
      <p:pic>
        <p:nvPicPr>
          <p:cNvPr id="4" name="Picture 3">
            <a:extLst>
              <a:ext uri="{FF2B5EF4-FFF2-40B4-BE49-F238E27FC236}">
                <a16:creationId xmlns:a16="http://schemas.microsoft.com/office/drawing/2014/main" id="{DF7E04CD-59FE-48C2-C6D0-418993FDAB51}"/>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C69BF836-1206-48A1-AE86-F8BC0C839920}"/>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97C6F633-B864-BCD5-DF18-E7035EC64B8C}"/>
              </a:ext>
            </a:extLst>
          </p:cNvPr>
          <p:cNvPicPr>
            <a:picLocks noChangeAspect="1"/>
          </p:cNvPicPr>
          <p:nvPr/>
        </p:nvPicPr>
        <p:blipFill>
          <a:blip r:embed="rId8"/>
          <a:stretch>
            <a:fillRect/>
          </a:stretch>
        </p:blipFill>
        <p:spPr>
          <a:xfrm>
            <a:off x="11289" y="-15385"/>
            <a:ext cx="9533101" cy="1610200"/>
          </a:xfrm>
          <a:prstGeom prst="rect">
            <a:avLst/>
          </a:prstGeom>
        </p:spPr>
      </p:pic>
      <p:sp>
        <p:nvSpPr>
          <p:cNvPr id="7" name="TextBox 6">
            <a:extLst>
              <a:ext uri="{FF2B5EF4-FFF2-40B4-BE49-F238E27FC236}">
                <a16:creationId xmlns:a16="http://schemas.microsoft.com/office/drawing/2014/main" id="{7BFA05AD-8332-58CB-29D1-730723868AFB}"/>
              </a:ext>
            </a:extLst>
          </p:cNvPr>
          <p:cNvSpPr txBox="1"/>
          <p:nvPr/>
        </p:nvSpPr>
        <p:spPr>
          <a:xfrm>
            <a:off x="2325914" y="543490"/>
            <a:ext cx="594316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The ‘RASCI’ Accountability Matrix</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Shape 458"/>
        <p:cNvGrpSpPr/>
        <p:nvPr/>
      </p:nvGrpSpPr>
      <p:grpSpPr>
        <a:xfrm>
          <a:off x="0" y="0"/>
          <a:ext cx="0" cy="0"/>
          <a:chOff x="0" y="0"/>
          <a:chExt cx="0" cy="0"/>
        </a:xfrm>
      </p:grpSpPr>
      <p:sp>
        <p:nvSpPr>
          <p:cNvPr id="459" name="Google Shape;459;p37"/>
          <p:cNvSpPr txBox="1">
            <a:spLocks noGrp="1"/>
          </p:cNvSpPr>
          <p:nvPr>
            <p:ph type="body" idx="1"/>
          </p:nvPr>
        </p:nvSpPr>
        <p:spPr>
          <a:xfrm>
            <a:off x="295385" y="1685028"/>
            <a:ext cx="10972800" cy="4277374"/>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sz="2400" dirty="0">
                <a:solidFill>
                  <a:srgbClr val="002060"/>
                </a:solidFill>
              </a:rPr>
              <a:t>A results-focused team has solved issues related to trust, conflict, and commitment – it’s ready and willing to focus on the work at hand</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b="1" dirty="0">
                <a:solidFill>
                  <a:srgbClr val="00B0F0"/>
                </a:solidFill>
              </a:rPr>
              <a:t>Leadership and the team have new focuses:</a:t>
            </a:r>
            <a:endParaRPr sz="2400" b="1" dirty="0">
              <a:solidFill>
                <a:srgbClr val="00B0F0"/>
              </a:solidFill>
            </a:endParaRPr>
          </a:p>
          <a:p>
            <a:pPr marL="685800" lvl="1" indent="-228600" algn="l" rtl="0">
              <a:lnSpc>
                <a:spcPct val="120000"/>
              </a:lnSpc>
              <a:spcBef>
                <a:spcPts val="500"/>
              </a:spcBef>
              <a:spcAft>
                <a:spcPts val="0"/>
              </a:spcAft>
              <a:buSzPts val="1800"/>
              <a:buChar char="•"/>
            </a:pPr>
            <a:r>
              <a:rPr lang="en-US" sz="2000" b="1" dirty="0">
                <a:solidFill>
                  <a:srgbClr val="0070C0"/>
                </a:solidFill>
              </a:rPr>
              <a:t>Clarity and priority </a:t>
            </a:r>
            <a:r>
              <a:rPr lang="en-US" sz="2000" dirty="0">
                <a:solidFill>
                  <a:srgbClr val="002060"/>
                </a:solidFill>
              </a:rPr>
              <a:t>– because the team working so well, it’s important that each team member knows what they’re working towards.</a:t>
            </a:r>
            <a:endParaRPr sz="2000" dirty="0">
              <a:solidFill>
                <a:srgbClr val="002060"/>
              </a:solidFill>
            </a:endParaRPr>
          </a:p>
          <a:p>
            <a:pPr marL="685800" lvl="1" indent="-228600" algn="l" rtl="0">
              <a:lnSpc>
                <a:spcPct val="120000"/>
              </a:lnSpc>
              <a:spcBef>
                <a:spcPts val="500"/>
              </a:spcBef>
              <a:spcAft>
                <a:spcPts val="0"/>
              </a:spcAft>
              <a:buSzPts val="1800"/>
              <a:buChar char="•"/>
            </a:pPr>
            <a:r>
              <a:rPr lang="en-US" sz="2000" b="1" dirty="0">
                <a:solidFill>
                  <a:srgbClr val="0070C0"/>
                </a:solidFill>
              </a:rPr>
              <a:t>Visibility</a:t>
            </a:r>
            <a:r>
              <a:rPr lang="en-US" sz="2000" dirty="0">
                <a:solidFill>
                  <a:srgbClr val="002060"/>
                </a:solidFill>
              </a:rPr>
              <a:t> – understanding the bigger picture is more valuable for a team that is making decisions quickly and effectively</a:t>
            </a:r>
            <a:endParaRPr sz="2000" dirty="0">
              <a:solidFill>
                <a:srgbClr val="002060"/>
              </a:solidFill>
            </a:endParaRPr>
          </a:p>
          <a:p>
            <a:pPr marL="685800" lvl="1" indent="-228600" algn="l" rtl="0">
              <a:lnSpc>
                <a:spcPct val="120000"/>
              </a:lnSpc>
              <a:spcBef>
                <a:spcPts val="500"/>
              </a:spcBef>
              <a:spcAft>
                <a:spcPts val="0"/>
              </a:spcAft>
              <a:buSzPts val="1800"/>
              <a:buChar char="•"/>
            </a:pPr>
            <a:r>
              <a:rPr lang="en-US" sz="2000" b="1" dirty="0">
                <a:solidFill>
                  <a:srgbClr val="0070C0"/>
                </a:solidFill>
              </a:rPr>
              <a:t>Process</a:t>
            </a:r>
            <a:r>
              <a:rPr lang="en-US" sz="2000" dirty="0">
                <a:solidFill>
                  <a:srgbClr val="002060"/>
                </a:solidFill>
              </a:rPr>
              <a:t> – creating and documenting process can make the team even more efficient</a:t>
            </a:r>
            <a:endParaRPr sz="2000" dirty="0">
              <a:solidFill>
                <a:srgbClr val="002060"/>
              </a:solidFill>
            </a:endParaRPr>
          </a:p>
          <a:p>
            <a:pPr marL="685800" lvl="1" indent="-114300" algn="l" rtl="0">
              <a:lnSpc>
                <a:spcPct val="120000"/>
              </a:lnSpc>
              <a:spcBef>
                <a:spcPts val="500"/>
              </a:spcBef>
              <a:spcAft>
                <a:spcPts val="0"/>
              </a:spcAft>
              <a:buSzPts val="1800"/>
              <a:buNone/>
            </a:pPr>
            <a:endParaRPr sz="2000" dirty="0">
              <a:solidFill>
                <a:srgbClr val="002060"/>
              </a:solidFill>
            </a:endParaRPr>
          </a:p>
        </p:txBody>
      </p:sp>
      <p:sp>
        <p:nvSpPr>
          <p:cNvPr id="461" name="Google Shape;461;p37"/>
          <p:cNvSpPr txBox="1"/>
          <p:nvPr/>
        </p:nvSpPr>
        <p:spPr>
          <a:xfrm>
            <a:off x="118534" y="6355623"/>
            <a:ext cx="11997266" cy="430887"/>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138.</a:t>
            </a:r>
            <a:endParaRPr kumimoji="0" sz="1400" b="0" i="0" u="none" strike="noStrike" kern="0" cap="none" spc="0" normalizeH="0" baseline="0" noProof="0">
              <a:ln>
                <a:noFill/>
              </a:ln>
              <a:solidFill>
                <a:srgbClr val="000000"/>
              </a:solidFill>
              <a:effectLst/>
              <a:uLnTx/>
              <a:uFillTx/>
              <a:latin typeface="Arial"/>
              <a:cs typeface="Arial"/>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Lencioni, Patrick. The Five Dysfunctions of a Team: A Leadership Fable. San Francisco: Jossey-Bass. 2002.</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462" name="Google Shape;462;p37" descr="C:\Users\sam\Dropbox\Books\Project Team Leadership and Communication\curriculum\images\TeamNeedsResults.png"/>
          <p:cNvPicPr preferRelativeResize="0"/>
          <p:nvPr/>
        </p:nvPicPr>
        <p:blipFill rotWithShape="1">
          <a:blip r:embed="rId3">
            <a:alphaModFix/>
          </a:blip>
          <a:srcRect/>
          <a:stretch/>
        </p:blipFill>
        <p:spPr>
          <a:xfrm>
            <a:off x="9897992" y="509151"/>
            <a:ext cx="1554214" cy="1097280"/>
          </a:xfrm>
          <a:prstGeom prst="rect">
            <a:avLst/>
          </a:prstGeom>
          <a:noFill/>
          <a:ln>
            <a:noFill/>
          </a:ln>
        </p:spPr>
      </p:pic>
      <p:pic>
        <p:nvPicPr>
          <p:cNvPr id="2" name="Picture 1">
            <a:extLst>
              <a:ext uri="{FF2B5EF4-FFF2-40B4-BE49-F238E27FC236}">
                <a16:creationId xmlns:a16="http://schemas.microsoft.com/office/drawing/2014/main" id="{702A9E77-463D-0C29-852D-682BA8AE58E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33892"/>
            <a:ext cx="918997" cy="824108"/>
          </a:xfrm>
          <a:prstGeom prst="rect">
            <a:avLst/>
          </a:prstGeom>
        </p:spPr>
      </p:pic>
      <p:pic>
        <p:nvPicPr>
          <p:cNvPr id="3" name="Picture 2">
            <a:extLst>
              <a:ext uri="{FF2B5EF4-FFF2-40B4-BE49-F238E27FC236}">
                <a16:creationId xmlns:a16="http://schemas.microsoft.com/office/drawing/2014/main" id="{788C7A63-48CF-52EF-5728-06765955774F}"/>
              </a:ext>
            </a:extLst>
          </p:cNvPr>
          <p:cNvPicPr>
            <a:picLocks noChangeAspect="1"/>
          </p:cNvPicPr>
          <p:nvPr/>
        </p:nvPicPr>
        <p:blipFill>
          <a:blip r:embed="rId5"/>
          <a:stretch>
            <a:fillRect/>
          </a:stretch>
        </p:blipFill>
        <p:spPr>
          <a:xfrm>
            <a:off x="2409096" y="6173654"/>
            <a:ext cx="9902229" cy="204838"/>
          </a:xfrm>
          <a:prstGeom prst="rect">
            <a:avLst/>
          </a:prstGeom>
        </p:spPr>
      </p:pic>
      <p:pic>
        <p:nvPicPr>
          <p:cNvPr id="4" name="Picture 3">
            <a:extLst>
              <a:ext uri="{FF2B5EF4-FFF2-40B4-BE49-F238E27FC236}">
                <a16:creationId xmlns:a16="http://schemas.microsoft.com/office/drawing/2014/main" id="{8F31D3C9-2D91-13FC-C891-3CD712DAD5F8}"/>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CF48D2B1-C5FE-B1B9-3818-4D8DA507DE26}"/>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F989AFB6-767B-18C2-03A1-14F5B4090598}"/>
              </a:ext>
            </a:extLst>
          </p:cNvPr>
          <p:cNvPicPr>
            <a:picLocks noChangeAspect="1"/>
          </p:cNvPicPr>
          <p:nvPr/>
        </p:nvPicPr>
        <p:blipFill>
          <a:blip r:embed="rId7"/>
          <a:stretch>
            <a:fillRect/>
          </a:stretch>
        </p:blipFill>
        <p:spPr>
          <a:xfrm>
            <a:off x="0" y="0"/>
            <a:ext cx="9533101" cy="1610200"/>
          </a:xfrm>
          <a:prstGeom prst="rect">
            <a:avLst/>
          </a:prstGeom>
        </p:spPr>
      </p:pic>
      <p:sp>
        <p:nvSpPr>
          <p:cNvPr id="7" name="TextBox 6">
            <a:extLst>
              <a:ext uri="{FF2B5EF4-FFF2-40B4-BE49-F238E27FC236}">
                <a16:creationId xmlns:a16="http://schemas.microsoft.com/office/drawing/2014/main" id="{FB7C69EC-EA46-CBDE-661D-99BCD02815B1}"/>
              </a:ext>
            </a:extLst>
          </p:cNvPr>
          <p:cNvSpPr txBox="1"/>
          <p:nvPr/>
        </p:nvSpPr>
        <p:spPr>
          <a:xfrm>
            <a:off x="2647610" y="620019"/>
            <a:ext cx="37208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Focusing on Results</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541" y="5036"/>
            <a:ext cx="9533101" cy="361784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58478" y="1414422"/>
            <a:ext cx="7148460" cy="830997"/>
          </a:xfrm>
          <a:prstGeom prst="rect">
            <a:avLst/>
          </a:prstGeom>
          <a:noFill/>
        </p:spPr>
        <p:txBody>
          <a:bodyPr wrap="square">
            <a:spAutoFit/>
          </a:bodyPr>
          <a:lstStyle/>
          <a:p>
            <a:pPr marL="285750" marR="0" lvl="0" indent="-28575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Chapter </a:t>
            </a:r>
            <a:r>
              <a:rPr lang="en-US" sz="4800" b="1" dirty="0">
                <a:solidFill>
                  <a:prstClr val="white"/>
                </a:solidFill>
                <a:latin typeface="Calibri" panose="020F0502020204030204"/>
                <a:cs typeface="Arial" panose="020B0604020202020204" pitchFamily="34" charset="0"/>
              </a:rPr>
              <a:t>7</a:t>
            </a: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 L7</a:t>
            </a:r>
            <a:endPar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313714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Shape 141"/>
        <p:cNvGrpSpPr/>
        <p:nvPr/>
      </p:nvGrpSpPr>
      <p:grpSpPr>
        <a:xfrm>
          <a:off x="0" y="0"/>
          <a:ext cx="0" cy="0"/>
          <a:chOff x="0" y="0"/>
          <a:chExt cx="0" cy="0"/>
        </a:xfrm>
      </p:grpSpPr>
      <p:sp>
        <p:nvSpPr>
          <p:cNvPr id="143" name="Google Shape;143;p5"/>
          <p:cNvSpPr txBox="1">
            <a:spLocks noGrp="1"/>
          </p:cNvSpPr>
          <p:nvPr>
            <p:ph type="body" idx="1"/>
          </p:nvPr>
        </p:nvSpPr>
        <p:spPr>
          <a:xfrm>
            <a:off x="314412" y="1931839"/>
            <a:ext cx="8677118" cy="3255500"/>
          </a:xfrm>
          <a:prstGeom prst="rect">
            <a:avLst/>
          </a:prstGeom>
          <a:noFill/>
          <a:ln>
            <a:noFill/>
          </a:ln>
        </p:spPr>
        <p:txBody>
          <a:bodyPr spcFirstLastPara="1" wrap="square" lIns="91425" tIns="45700" rIns="91425" bIns="45700" anchor="t" anchorCtr="0">
            <a:noAutofit/>
          </a:bodyPr>
          <a:lstStyle/>
          <a:p>
            <a:pPr marL="228600" lvl="0" indent="-228600" algn="just" rtl="0">
              <a:lnSpc>
                <a:spcPct val="120000"/>
              </a:lnSpc>
              <a:spcBef>
                <a:spcPts val="0"/>
              </a:spcBef>
              <a:spcAft>
                <a:spcPts val="0"/>
              </a:spcAft>
              <a:buSzPts val="2000"/>
              <a:buChar char="•"/>
            </a:pPr>
            <a:r>
              <a:rPr lang="en-US" sz="2400" b="1" dirty="0">
                <a:solidFill>
                  <a:srgbClr val="002060"/>
                </a:solidFill>
              </a:rPr>
              <a:t>Conflict </a:t>
            </a:r>
            <a:r>
              <a:rPr lang="en-US" sz="2400" dirty="0">
                <a:solidFill>
                  <a:srgbClr val="002060"/>
                </a:solidFill>
              </a:rPr>
              <a:t>is a natural ingredient in every organization.</a:t>
            </a:r>
            <a:endParaRPr sz="2400" dirty="0">
              <a:solidFill>
                <a:srgbClr val="002060"/>
              </a:solidFill>
            </a:endParaRPr>
          </a:p>
          <a:p>
            <a:pPr marL="228600" lvl="0" indent="-101600" algn="just" rtl="0">
              <a:lnSpc>
                <a:spcPct val="120000"/>
              </a:lnSpc>
              <a:spcBef>
                <a:spcPts val="1000"/>
              </a:spcBef>
              <a:spcAft>
                <a:spcPts val="0"/>
              </a:spcAft>
              <a:buSzPts val="2000"/>
              <a:buNone/>
            </a:pPr>
            <a:endParaRPr sz="2400" dirty="0">
              <a:solidFill>
                <a:srgbClr val="002060"/>
              </a:solidFill>
            </a:endParaRPr>
          </a:p>
          <a:p>
            <a:pPr marL="228600" lvl="0" indent="-101600" algn="just" rtl="0">
              <a:lnSpc>
                <a:spcPct val="120000"/>
              </a:lnSpc>
              <a:spcBef>
                <a:spcPts val="1000"/>
              </a:spcBef>
              <a:spcAft>
                <a:spcPts val="0"/>
              </a:spcAft>
              <a:buSzPts val="2000"/>
              <a:buNone/>
            </a:pP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The ability to manage conflict is considered to be </a:t>
            </a:r>
            <a:r>
              <a:rPr lang="en-US" sz="2400" b="1" dirty="0">
                <a:solidFill>
                  <a:srgbClr val="002060"/>
                </a:solidFill>
              </a:rPr>
              <a:t>a core leadership competence</a:t>
            </a:r>
            <a:r>
              <a:rPr lang="en-US" sz="2400" dirty="0">
                <a:solidFill>
                  <a:srgbClr val="002060"/>
                </a:solidFill>
              </a:rPr>
              <a:t> and can help project teams to grow and advance. However, </a:t>
            </a:r>
            <a:r>
              <a:rPr lang="en-US" sz="2400" dirty="0">
                <a:solidFill>
                  <a:srgbClr val="002060"/>
                </a:solidFill>
                <a:highlight>
                  <a:srgbClr val="F5FAA4"/>
                </a:highlight>
              </a:rPr>
              <a:t>conflict management is one of the most difficult soft skills that someone can master and develop. </a:t>
            </a:r>
            <a:endParaRPr sz="2800" dirty="0">
              <a:solidFill>
                <a:srgbClr val="002060"/>
              </a:solidFill>
              <a:highlight>
                <a:srgbClr val="F5FAA4"/>
              </a:highlight>
            </a:endParaRPr>
          </a:p>
        </p:txBody>
      </p:sp>
      <p:pic>
        <p:nvPicPr>
          <p:cNvPr id="146" name="Google Shape;146;p5" descr="9 Effective Tips on How to Resolve Conflict in the Workplace - Elevate  Corporate Training"/>
          <p:cNvPicPr preferRelativeResize="0"/>
          <p:nvPr/>
        </p:nvPicPr>
        <p:blipFill rotWithShape="1">
          <a:blip r:embed="rId3">
            <a:alphaModFix/>
          </a:blip>
          <a:srcRect/>
          <a:stretch/>
        </p:blipFill>
        <p:spPr>
          <a:xfrm>
            <a:off x="8991530" y="1467100"/>
            <a:ext cx="2587410" cy="2286000"/>
          </a:xfrm>
          <a:prstGeom prst="rect">
            <a:avLst/>
          </a:prstGeom>
          <a:noFill/>
          <a:ln>
            <a:noFill/>
          </a:ln>
        </p:spPr>
      </p:pic>
      <p:pic>
        <p:nvPicPr>
          <p:cNvPr id="2" name="Picture 1">
            <a:extLst>
              <a:ext uri="{FF2B5EF4-FFF2-40B4-BE49-F238E27FC236}">
                <a16:creationId xmlns:a16="http://schemas.microsoft.com/office/drawing/2014/main" id="{0FA0DD42-80F7-2827-3325-F1FD6C8EB11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26A8956B-9878-E19F-5DAF-BECCED156EBE}"/>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235E6F7C-7B06-8351-6685-AD49B6896C75}"/>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32417D73-748B-3C4A-9BC6-3E28F08C1F02}"/>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957424B9-6DD1-2F57-F266-9CF2D67E2FB2}"/>
              </a:ext>
            </a:extLst>
          </p:cNvPr>
          <p:cNvPicPr>
            <a:picLocks noChangeAspect="1"/>
          </p:cNvPicPr>
          <p:nvPr/>
        </p:nvPicPr>
        <p:blipFill>
          <a:blip r:embed="rId7"/>
          <a:stretch>
            <a:fillRect/>
          </a:stretch>
        </p:blipFill>
        <p:spPr>
          <a:xfrm>
            <a:off x="0" y="-21175"/>
            <a:ext cx="9533101" cy="1610200"/>
          </a:xfrm>
          <a:prstGeom prst="rect">
            <a:avLst/>
          </a:prstGeom>
        </p:spPr>
      </p:pic>
      <p:sp>
        <p:nvSpPr>
          <p:cNvPr id="7" name="TextBox 6">
            <a:extLst>
              <a:ext uri="{FF2B5EF4-FFF2-40B4-BE49-F238E27FC236}">
                <a16:creationId xmlns:a16="http://schemas.microsoft.com/office/drawing/2014/main" id="{A30B16F1-D7E2-31DA-B701-7FC77FEC967A}"/>
              </a:ext>
            </a:extLst>
          </p:cNvPr>
          <p:cNvSpPr txBox="1"/>
          <p:nvPr/>
        </p:nvSpPr>
        <p:spPr>
          <a:xfrm>
            <a:off x="2325914" y="543490"/>
            <a:ext cx="288091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What is Conflict?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Shape 159"/>
        <p:cNvGrpSpPr/>
        <p:nvPr/>
      </p:nvGrpSpPr>
      <p:grpSpPr>
        <a:xfrm>
          <a:off x="0" y="0"/>
          <a:ext cx="0" cy="0"/>
          <a:chOff x="0" y="0"/>
          <a:chExt cx="0" cy="0"/>
        </a:xfrm>
      </p:grpSpPr>
      <p:sp>
        <p:nvSpPr>
          <p:cNvPr id="162" name="Google Shape;162;p7"/>
          <p:cNvSpPr/>
          <p:nvPr/>
        </p:nvSpPr>
        <p:spPr>
          <a:xfrm>
            <a:off x="322167" y="1497597"/>
            <a:ext cx="10342880" cy="5185995"/>
          </a:xfrm>
          <a:prstGeom prst="rect">
            <a:avLst/>
          </a:prstGeom>
          <a:noFill/>
          <a:ln>
            <a:noFill/>
          </a:ln>
        </p:spPr>
        <p:txBody>
          <a:bodyPr spcFirstLastPara="1" wrap="square" lIns="91425" tIns="45700" rIns="91425" bIns="45700" anchor="t" anchorCtr="0">
            <a:spAutoFit/>
          </a:bodyPr>
          <a:lstStyle/>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Conflict is normal and healthy (if managed appropriately).</a:t>
            </a:r>
            <a:endParaRPr kumimoji="0" sz="1600" b="0" i="0" u="none" strike="noStrike" kern="0" cap="none" spc="0" normalizeH="0" baseline="0" noProof="0" dirty="0">
              <a:ln>
                <a:noFill/>
              </a:ln>
              <a:solidFill>
                <a:srgbClr val="002060"/>
              </a:solidFill>
              <a:effectLst/>
              <a:uLnTx/>
              <a:uFillTx/>
              <a:latin typeface="Arial"/>
              <a:cs typeface="Arial"/>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Conflict arises from differences.</a:t>
            </a:r>
            <a:endParaRPr kumimoji="0" sz="1600" b="0" i="0" u="none" strike="noStrike" kern="0" cap="none" spc="0" normalizeH="0" baseline="0" noProof="0" dirty="0">
              <a:ln>
                <a:noFill/>
              </a:ln>
              <a:solidFill>
                <a:srgbClr val="002060"/>
              </a:solidFill>
              <a:effectLst/>
              <a:uLnTx/>
              <a:uFillTx/>
              <a:latin typeface="Arial"/>
              <a:cs typeface="Arial"/>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Conflict can either stimulate or hinder progress, growth, and productivity.</a:t>
            </a:r>
            <a:endParaRPr kumimoji="0" sz="1600" b="0" i="0" u="none" strike="noStrike" kern="0" cap="none" spc="0" normalizeH="0" baseline="0" noProof="0" dirty="0">
              <a:ln>
                <a:noFill/>
              </a:ln>
              <a:solidFill>
                <a:srgbClr val="002060"/>
              </a:solidFill>
              <a:effectLst/>
              <a:uLnTx/>
              <a:uFillTx/>
              <a:latin typeface="Arial"/>
              <a:cs typeface="Arial"/>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Conflict that is mismanaged can derail leaders and limit their efficacy.</a:t>
            </a:r>
            <a:endParaRPr kumimoji="0" sz="1600" b="0" i="0" u="none" strike="noStrike" kern="0" cap="none" spc="0" normalizeH="0" baseline="0" noProof="0" dirty="0">
              <a:ln>
                <a:noFill/>
              </a:ln>
              <a:solidFill>
                <a:srgbClr val="002060"/>
              </a:solidFill>
              <a:effectLst/>
              <a:uLnTx/>
              <a:uFillTx/>
              <a:latin typeface="Arial"/>
              <a:cs typeface="Arial"/>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Conflict can not and should not be avoided forever.</a:t>
            </a:r>
            <a:endParaRPr kumimoji="0" sz="1600" b="0" i="0" u="none" strike="noStrike" kern="0" cap="none" spc="0" normalizeH="0" baseline="0" noProof="0" dirty="0">
              <a:ln>
                <a:noFill/>
              </a:ln>
              <a:solidFill>
                <a:srgbClr val="002060"/>
              </a:solidFill>
              <a:effectLst/>
              <a:uLnTx/>
              <a:uFillTx/>
              <a:latin typeface="Arial"/>
              <a:cs typeface="Arial"/>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Leaders have ways in which they prefer to handle or resolve conflict.</a:t>
            </a:r>
            <a:endParaRPr kumimoji="0"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p:txBody>
      </p:sp>
      <p:pic>
        <p:nvPicPr>
          <p:cNvPr id="163" name="Google Shape;163;p7" descr="What are the career benefits of an LLM in Conflict Resolution ? | Edology"/>
          <p:cNvPicPr preferRelativeResize="0"/>
          <p:nvPr/>
        </p:nvPicPr>
        <p:blipFill rotWithShape="1">
          <a:blip r:embed="rId3">
            <a:alphaModFix/>
          </a:blip>
          <a:srcRect/>
          <a:stretch/>
        </p:blipFill>
        <p:spPr>
          <a:xfrm>
            <a:off x="9544390" y="1446530"/>
            <a:ext cx="2571410" cy="1689100"/>
          </a:xfrm>
          <a:prstGeom prst="rect">
            <a:avLst/>
          </a:prstGeom>
          <a:noFill/>
          <a:ln>
            <a:noFill/>
          </a:ln>
        </p:spPr>
      </p:pic>
      <p:pic>
        <p:nvPicPr>
          <p:cNvPr id="2" name="Picture 1">
            <a:extLst>
              <a:ext uri="{FF2B5EF4-FFF2-40B4-BE49-F238E27FC236}">
                <a16:creationId xmlns:a16="http://schemas.microsoft.com/office/drawing/2014/main" id="{419673D0-9390-AF3F-5EBC-58DDC1ECD33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300441"/>
            <a:ext cx="621757" cy="557559"/>
          </a:xfrm>
          <a:prstGeom prst="rect">
            <a:avLst/>
          </a:prstGeom>
        </p:spPr>
      </p:pic>
      <p:pic>
        <p:nvPicPr>
          <p:cNvPr id="3" name="Picture 2">
            <a:extLst>
              <a:ext uri="{FF2B5EF4-FFF2-40B4-BE49-F238E27FC236}">
                <a16:creationId xmlns:a16="http://schemas.microsoft.com/office/drawing/2014/main" id="{4CA51EA5-BB21-2E8E-A9C4-366E6CE5CF85}"/>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94AEF39E-8E42-BA83-C8D3-A2081E2F2B8F}"/>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275D5978-DAE3-B4C5-BEF6-8D551110D5A5}"/>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66841FB2-72A0-CD6D-F3EB-D89AF895550D}"/>
              </a:ext>
            </a:extLst>
          </p:cNvPr>
          <p:cNvPicPr>
            <a:picLocks noChangeAspect="1"/>
          </p:cNvPicPr>
          <p:nvPr/>
        </p:nvPicPr>
        <p:blipFill>
          <a:blip r:embed="rId7"/>
          <a:stretch>
            <a:fillRect/>
          </a:stretch>
        </p:blipFill>
        <p:spPr>
          <a:xfrm>
            <a:off x="11289" y="-41276"/>
            <a:ext cx="9533101" cy="1610200"/>
          </a:xfrm>
          <a:prstGeom prst="rect">
            <a:avLst/>
          </a:prstGeom>
        </p:spPr>
      </p:pic>
      <p:sp>
        <p:nvSpPr>
          <p:cNvPr id="7" name="TextBox 6">
            <a:extLst>
              <a:ext uri="{FF2B5EF4-FFF2-40B4-BE49-F238E27FC236}">
                <a16:creationId xmlns:a16="http://schemas.microsoft.com/office/drawing/2014/main" id="{3483DA34-BF1B-3AA2-9580-8E1F30DB91EA}"/>
              </a:ext>
            </a:extLst>
          </p:cNvPr>
          <p:cNvSpPr txBox="1"/>
          <p:nvPr/>
        </p:nvSpPr>
        <p:spPr>
          <a:xfrm>
            <a:off x="2325914" y="543490"/>
            <a:ext cx="3924472"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Understanding Conflict:</a:t>
            </a:r>
            <a:b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Shape 283"/>
        <p:cNvGrpSpPr/>
        <p:nvPr/>
      </p:nvGrpSpPr>
      <p:grpSpPr>
        <a:xfrm>
          <a:off x="0" y="0"/>
          <a:ext cx="0" cy="0"/>
          <a:chOff x="0" y="0"/>
          <a:chExt cx="0" cy="0"/>
        </a:xfrm>
      </p:grpSpPr>
      <p:sp>
        <p:nvSpPr>
          <p:cNvPr id="287" name="Google Shape;287;p21"/>
          <p:cNvSpPr/>
          <p:nvPr/>
        </p:nvSpPr>
        <p:spPr>
          <a:xfrm>
            <a:off x="450633" y="1541671"/>
            <a:ext cx="11271765" cy="4832092"/>
          </a:xfrm>
          <a:prstGeom prst="rect">
            <a:avLst/>
          </a:prstGeom>
          <a:noFill/>
          <a:ln>
            <a:noFill/>
          </a:ln>
        </p:spPr>
        <p:txBody>
          <a:bodyPr spcFirstLastPara="1" wrap="square" lIns="91425" tIns="45700" rIns="91425" bIns="45700" anchor="t" anchorCtr="0">
            <a:spAutoFit/>
          </a:bodyPr>
          <a:lstStyle/>
          <a:p>
            <a:pPr marL="342900" marR="0" lvl="0" indent="-342900" algn="l" defTabSz="914400" rtl="0" eaLnBrk="1" fontAlgn="auto" latinLnBrk="0" hangingPunct="1">
              <a:lnSpc>
                <a:spcPct val="100000"/>
              </a:lnSpc>
              <a:spcBef>
                <a:spcPts val="0"/>
              </a:spcBef>
              <a:spcAft>
                <a:spcPts val="0"/>
              </a:spcAft>
              <a:buClr>
                <a:srgbClr val="575757"/>
              </a:buClr>
              <a:buSzPts val="2200"/>
              <a:buFont typeface="Wingdings" panose="05000000000000000000" pitchFamily="2" charset="2"/>
              <a:buChar char="q"/>
              <a:tabLst/>
              <a:defRPr/>
            </a:pPr>
            <a:r>
              <a:rPr kumimoji="0" lang="en-US" sz="2200" b="1" i="0" u="none" strike="noStrike" kern="0" cap="none" spc="0" normalizeH="0" baseline="0" noProof="0" dirty="0">
                <a:ln>
                  <a:noFill/>
                </a:ln>
                <a:solidFill>
                  <a:srgbClr val="0070C0"/>
                </a:solidFill>
                <a:effectLst/>
                <a:uLnTx/>
                <a:uFillTx/>
                <a:latin typeface="Century Gothic"/>
                <a:ea typeface="Century Gothic"/>
                <a:cs typeface="Century Gothic"/>
                <a:sym typeface="Century Gothic"/>
              </a:rPr>
              <a:t>Team conflict can be cause by various factors. Some of these factors include:</a:t>
            </a:r>
            <a:endParaRPr kumimoji="0" sz="1400" b="1" i="0" u="none" strike="noStrike" kern="0" cap="none" spc="0" normalizeH="0" baseline="0" noProof="0" dirty="0">
              <a:ln>
                <a:noFill/>
              </a:ln>
              <a:solidFill>
                <a:srgbClr val="0070C0"/>
              </a:solidFill>
              <a:effectLst/>
              <a:uLnTx/>
              <a:uFillTx/>
              <a:latin typeface="Arial"/>
              <a:cs typeface="Arial"/>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Poor communication or no communication;</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Lack of problem solving skills or getting to “root cause”;</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Lack of clarity in purpose, goals, objectives, team &amp; individual roles;</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Uncertainty/lack of resources and sources for help and support;</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Poor time management;</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Lack of leadership and management;</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Team members bored, not challenged, not really interested;</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Lack of skills and abilities in team members;</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Personality conflicts;</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Personal problems; and</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High turnover rates .</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br>
              <a:rPr kumimoji="0" lang="en-US"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br>
            <a:endParaRPr kumimoji="0"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p:txBody>
      </p:sp>
      <p:pic>
        <p:nvPicPr>
          <p:cNvPr id="2" name="Picture 1">
            <a:extLst>
              <a:ext uri="{FF2B5EF4-FFF2-40B4-BE49-F238E27FC236}">
                <a16:creationId xmlns:a16="http://schemas.microsoft.com/office/drawing/2014/main" id="{7624001E-CDCD-FF4A-EF2C-38ABB8039B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BCC90BE6-AE7D-473D-70BE-6B33F35629F5}"/>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42724B03-EBBF-10E1-5B1E-57D4FCC62845}"/>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F714234F-78AE-81DC-16A1-9172AECE1D87}"/>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58865D7B-C80C-42EC-4CA7-4D86E67CC095}"/>
              </a:ext>
            </a:extLst>
          </p:cNvPr>
          <p:cNvPicPr>
            <a:picLocks noChangeAspect="1"/>
          </p:cNvPicPr>
          <p:nvPr/>
        </p:nvPicPr>
        <p:blipFill>
          <a:blip r:embed="rId6"/>
          <a:stretch>
            <a:fillRect/>
          </a:stretch>
        </p:blipFill>
        <p:spPr>
          <a:xfrm>
            <a:off x="0" y="-41966"/>
            <a:ext cx="9533101" cy="1610200"/>
          </a:xfrm>
          <a:prstGeom prst="rect">
            <a:avLst/>
          </a:prstGeom>
        </p:spPr>
      </p:pic>
      <p:sp>
        <p:nvSpPr>
          <p:cNvPr id="7" name="TextBox 6">
            <a:extLst>
              <a:ext uri="{FF2B5EF4-FFF2-40B4-BE49-F238E27FC236}">
                <a16:creationId xmlns:a16="http://schemas.microsoft.com/office/drawing/2014/main" id="{78BB831A-4ECF-7916-8551-12C0EF4E6378}"/>
              </a:ext>
            </a:extLst>
          </p:cNvPr>
          <p:cNvSpPr txBox="1"/>
          <p:nvPr/>
        </p:nvSpPr>
        <p:spPr>
          <a:xfrm>
            <a:off x="2325914" y="543490"/>
            <a:ext cx="481433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What Causes Team Conflict?</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Shape 342"/>
        <p:cNvGrpSpPr/>
        <p:nvPr/>
      </p:nvGrpSpPr>
      <p:grpSpPr>
        <a:xfrm>
          <a:off x="0" y="0"/>
          <a:ext cx="0" cy="0"/>
          <a:chOff x="0" y="0"/>
          <a:chExt cx="0" cy="0"/>
        </a:xfrm>
      </p:grpSpPr>
      <p:pic>
        <p:nvPicPr>
          <p:cNvPr id="345" name="Google Shape;345;p28"/>
          <p:cNvPicPr preferRelativeResize="0"/>
          <p:nvPr/>
        </p:nvPicPr>
        <p:blipFill rotWithShape="1">
          <a:blip r:embed="rId3">
            <a:alphaModFix/>
          </a:blip>
          <a:srcRect/>
          <a:stretch/>
        </p:blipFill>
        <p:spPr>
          <a:xfrm>
            <a:off x="0" y="551259"/>
            <a:ext cx="12311325" cy="6209415"/>
          </a:xfrm>
          <a:prstGeom prst="rect">
            <a:avLst/>
          </a:prstGeom>
          <a:noFill/>
          <a:ln>
            <a:noFill/>
          </a:ln>
        </p:spPr>
      </p:pic>
      <p:sp>
        <p:nvSpPr>
          <p:cNvPr id="346" name="Google Shape;346;p28"/>
          <p:cNvSpPr/>
          <p:nvPr/>
        </p:nvSpPr>
        <p:spPr>
          <a:xfrm>
            <a:off x="2383844" y="28039"/>
            <a:ext cx="8169224" cy="52322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FF0000"/>
                </a:solidFill>
                <a:effectLst/>
                <a:uLnTx/>
                <a:uFillTx/>
                <a:latin typeface="Century Gothic"/>
                <a:ea typeface="Century Gothic"/>
                <a:cs typeface="Century Gothic"/>
                <a:sym typeface="Century Gothic"/>
              </a:rPr>
              <a:t>The Thomas-Kilmann conflict mode instrument</a:t>
            </a:r>
            <a:endParaRPr kumimoji="0" sz="2800" b="0" i="0" u="none" strike="noStrike" kern="0" cap="none" spc="0" normalizeH="0" baseline="0" noProof="0" dirty="0">
              <a:ln>
                <a:noFill/>
              </a:ln>
              <a:solidFill>
                <a:srgbClr val="000000"/>
              </a:solidFill>
              <a:effectLst/>
              <a:uLnTx/>
              <a:uFillTx/>
              <a:latin typeface="Century Gothic"/>
              <a:ea typeface="Century Gothic"/>
              <a:cs typeface="Century Gothic"/>
              <a:sym typeface="Century Gothic"/>
            </a:endParaRPr>
          </a:p>
        </p:txBody>
      </p:sp>
      <p:pic>
        <p:nvPicPr>
          <p:cNvPr id="2" name="Picture 1">
            <a:extLst>
              <a:ext uri="{FF2B5EF4-FFF2-40B4-BE49-F238E27FC236}">
                <a16:creationId xmlns:a16="http://schemas.microsoft.com/office/drawing/2014/main" id="{F3B30E5C-CF2C-B8D2-CDCC-EC7E01B7011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8D22645B-12ED-E289-AAA3-E975D72147A7}"/>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9D3DFE59-DBDF-71AC-47B6-452F999F8F4E}"/>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1FDBA71A-D69F-965C-2FAE-EDEBBDE9B053}"/>
              </a:ext>
            </a:extLst>
          </p:cNvPr>
          <p:cNvPicPr>
            <a:picLocks noChangeAspect="1"/>
          </p:cNvPicPr>
          <p:nvPr/>
        </p:nvPicPr>
        <p:blipFill>
          <a:blip r:embed="rId6"/>
          <a:stretch>
            <a:fillRect/>
          </a:stretch>
        </p:blipFill>
        <p:spPr>
          <a:xfrm>
            <a:off x="12072675" y="2204822"/>
            <a:ext cx="238650" cy="2709534"/>
          </a:xfrm>
          <a:prstGeom prst="rect">
            <a:avLst/>
          </a:prstGeom>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Shape 351"/>
        <p:cNvGrpSpPr/>
        <p:nvPr/>
      </p:nvGrpSpPr>
      <p:grpSpPr>
        <a:xfrm>
          <a:off x="0" y="0"/>
          <a:ext cx="0" cy="0"/>
          <a:chOff x="0" y="0"/>
          <a:chExt cx="0" cy="0"/>
        </a:xfrm>
      </p:grpSpPr>
      <p:sp>
        <p:nvSpPr>
          <p:cNvPr id="353" name="Google Shape;353;p29"/>
          <p:cNvSpPr txBox="1">
            <a:spLocks noGrp="1"/>
          </p:cNvSpPr>
          <p:nvPr>
            <p:ph type="body" idx="1"/>
          </p:nvPr>
        </p:nvSpPr>
        <p:spPr>
          <a:xfrm>
            <a:off x="295422" y="1600206"/>
            <a:ext cx="8020240" cy="4525963"/>
          </a:xfrm>
          <a:prstGeom prst="rect">
            <a:avLst/>
          </a:prstGeom>
          <a:noFill/>
          <a:ln>
            <a:noFill/>
          </a:ln>
        </p:spPr>
        <p:txBody>
          <a:bodyPr spcFirstLastPara="1" wrap="square" lIns="91425" tIns="45700" rIns="91425" bIns="45700" anchor="t" anchorCtr="0">
            <a:normAutofit fontScale="92500" lnSpcReduction="10000"/>
          </a:bodyPr>
          <a:lstStyle/>
          <a:p>
            <a:pPr marL="228600" lvl="0" indent="-228600" algn="just" rtl="0">
              <a:lnSpc>
                <a:spcPct val="120000"/>
              </a:lnSpc>
              <a:spcBef>
                <a:spcPts val="0"/>
              </a:spcBef>
              <a:spcAft>
                <a:spcPts val="0"/>
              </a:spcAft>
              <a:buSzPts val="2000"/>
              <a:buChar char="•"/>
            </a:pPr>
            <a:r>
              <a:rPr lang="en-US" sz="2400" dirty="0">
                <a:solidFill>
                  <a:srgbClr val="002060"/>
                </a:solidFill>
              </a:rPr>
              <a:t>The optimal solution, following a standard problem-solving process:</a:t>
            </a:r>
            <a:endParaRPr sz="2400" dirty="0">
              <a:solidFill>
                <a:srgbClr val="002060"/>
              </a:solidFill>
            </a:endParaRPr>
          </a:p>
          <a:p>
            <a:pPr marL="685791" lvl="1" indent="-342900" algn="just" rtl="0">
              <a:lnSpc>
                <a:spcPct val="120000"/>
              </a:lnSpc>
              <a:spcBef>
                <a:spcPts val="500"/>
              </a:spcBef>
              <a:spcAft>
                <a:spcPts val="0"/>
              </a:spcAft>
              <a:buSzPts val="1800"/>
              <a:buFont typeface="Century Gothic"/>
              <a:buAutoNum type="arabicPeriod"/>
            </a:pPr>
            <a:r>
              <a:rPr lang="en-US" sz="2000" dirty="0">
                <a:solidFill>
                  <a:srgbClr val="002060"/>
                </a:solidFill>
              </a:rPr>
              <a:t>Define the real/root problem</a:t>
            </a:r>
            <a:endParaRPr sz="2000" dirty="0">
              <a:solidFill>
                <a:srgbClr val="002060"/>
              </a:solidFill>
            </a:endParaRPr>
          </a:p>
          <a:p>
            <a:pPr marL="685791" lvl="1" indent="-342900" algn="just" rtl="0">
              <a:lnSpc>
                <a:spcPct val="120000"/>
              </a:lnSpc>
              <a:spcBef>
                <a:spcPts val="500"/>
              </a:spcBef>
              <a:spcAft>
                <a:spcPts val="0"/>
              </a:spcAft>
              <a:buSzPts val="1800"/>
              <a:buFont typeface="Century Gothic"/>
              <a:buAutoNum type="arabicPeriod"/>
            </a:pPr>
            <a:r>
              <a:rPr lang="en-US" sz="2000" dirty="0">
                <a:solidFill>
                  <a:srgbClr val="002060"/>
                </a:solidFill>
              </a:rPr>
              <a:t>Analyze the problem</a:t>
            </a:r>
            <a:endParaRPr sz="2000" dirty="0">
              <a:solidFill>
                <a:srgbClr val="002060"/>
              </a:solidFill>
            </a:endParaRPr>
          </a:p>
          <a:p>
            <a:pPr marL="685791" lvl="1" indent="-342900" algn="just" rtl="0">
              <a:lnSpc>
                <a:spcPct val="120000"/>
              </a:lnSpc>
              <a:spcBef>
                <a:spcPts val="500"/>
              </a:spcBef>
              <a:spcAft>
                <a:spcPts val="0"/>
              </a:spcAft>
              <a:buSzPts val="1800"/>
              <a:buFont typeface="Century Gothic"/>
              <a:buAutoNum type="arabicPeriod"/>
            </a:pPr>
            <a:r>
              <a:rPr lang="en-US" sz="2000" dirty="0">
                <a:solidFill>
                  <a:srgbClr val="002060"/>
                </a:solidFill>
              </a:rPr>
              <a:t>Identify solutions</a:t>
            </a:r>
            <a:endParaRPr sz="2000" dirty="0">
              <a:solidFill>
                <a:srgbClr val="002060"/>
              </a:solidFill>
            </a:endParaRPr>
          </a:p>
          <a:p>
            <a:pPr marL="685791" lvl="1" indent="-342900" algn="just" rtl="0">
              <a:lnSpc>
                <a:spcPct val="120000"/>
              </a:lnSpc>
              <a:spcBef>
                <a:spcPts val="500"/>
              </a:spcBef>
              <a:spcAft>
                <a:spcPts val="0"/>
              </a:spcAft>
              <a:buSzPts val="1800"/>
              <a:buFont typeface="Century Gothic"/>
              <a:buAutoNum type="arabicPeriod"/>
            </a:pPr>
            <a:r>
              <a:rPr lang="en-US" sz="2000" dirty="0">
                <a:solidFill>
                  <a:srgbClr val="002060"/>
                </a:solidFill>
              </a:rPr>
              <a:t>Choose a solution (this can be difficult)</a:t>
            </a:r>
            <a:endParaRPr sz="2000" dirty="0">
              <a:solidFill>
                <a:srgbClr val="002060"/>
              </a:solidFill>
            </a:endParaRPr>
          </a:p>
          <a:p>
            <a:pPr marL="685791" lvl="1" indent="-342900" algn="just" rtl="0">
              <a:lnSpc>
                <a:spcPct val="120000"/>
              </a:lnSpc>
              <a:spcBef>
                <a:spcPts val="500"/>
              </a:spcBef>
              <a:spcAft>
                <a:spcPts val="0"/>
              </a:spcAft>
              <a:buSzPts val="1800"/>
              <a:buFont typeface="Century Gothic"/>
              <a:buAutoNum type="arabicPeriod"/>
            </a:pPr>
            <a:r>
              <a:rPr lang="en-US" sz="2000" dirty="0">
                <a:solidFill>
                  <a:srgbClr val="002060"/>
                </a:solidFill>
              </a:rPr>
              <a:t>Implement a solution</a:t>
            </a:r>
            <a:endParaRPr sz="2000" dirty="0">
              <a:solidFill>
                <a:srgbClr val="002060"/>
              </a:solidFill>
            </a:endParaRPr>
          </a:p>
          <a:p>
            <a:pPr marL="685791" lvl="1" indent="-342900" algn="just" rtl="0">
              <a:lnSpc>
                <a:spcPct val="120000"/>
              </a:lnSpc>
              <a:spcBef>
                <a:spcPts val="500"/>
              </a:spcBef>
              <a:spcAft>
                <a:spcPts val="0"/>
              </a:spcAft>
              <a:buSzPts val="1800"/>
              <a:buFont typeface="Century Gothic"/>
              <a:buAutoNum type="arabicPeriod"/>
            </a:pPr>
            <a:r>
              <a:rPr lang="en-US" sz="2000" dirty="0">
                <a:solidFill>
                  <a:srgbClr val="002060"/>
                </a:solidFill>
              </a:rPr>
              <a:t>Review the solution, and confirm that it solved the problem and repeat if necessary</a:t>
            </a:r>
            <a:endParaRPr sz="20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Often takes the longest – not appropriate if deadlines are tight.</a:t>
            </a:r>
            <a:endParaRPr sz="2400" dirty="0">
              <a:solidFill>
                <a:srgbClr val="002060"/>
              </a:solidFill>
            </a:endParaRPr>
          </a:p>
        </p:txBody>
      </p:sp>
      <p:pic>
        <p:nvPicPr>
          <p:cNvPr id="354" name="Google Shape;354;p29"/>
          <p:cNvPicPr preferRelativeResize="0">
            <a:picLocks noGrp="1"/>
          </p:cNvPicPr>
          <p:nvPr>
            <p:ph type="body" idx="2"/>
          </p:nvPr>
        </p:nvPicPr>
        <p:blipFill rotWithShape="1">
          <a:blip r:embed="rId3">
            <a:alphaModFix/>
          </a:blip>
          <a:srcRect/>
          <a:stretch/>
        </p:blipFill>
        <p:spPr>
          <a:xfrm>
            <a:off x="8581724" y="1600200"/>
            <a:ext cx="2821590" cy="2413000"/>
          </a:xfrm>
          <a:prstGeom prst="rect">
            <a:avLst/>
          </a:prstGeom>
          <a:noFill/>
          <a:ln>
            <a:noFill/>
          </a:ln>
        </p:spPr>
      </p:pic>
      <p:sp>
        <p:nvSpPr>
          <p:cNvPr id="355" name="Google Shape;355;p29"/>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128.</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2" name="Picture 1">
            <a:extLst>
              <a:ext uri="{FF2B5EF4-FFF2-40B4-BE49-F238E27FC236}">
                <a16:creationId xmlns:a16="http://schemas.microsoft.com/office/drawing/2014/main" id="{D74EE474-01BB-7258-145A-0ECDA2DBA20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CC05384A-029B-E143-FE41-345DBA52B3B7}"/>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5CC603C2-4EEC-4CC8-2AFA-2AB15EC847F8}"/>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9E503E62-EF79-4F97-D8B5-0918AC6A71AD}"/>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E2BE27B8-74C7-99AE-43FA-153C2D06E8A2}"/>
              </a:ext>
            </a:extLst>
          </p:cNvPr>
          <p:cNvPicPr>
            <a:picLocks noChangeAspect="1"/>
          </p:cNvPicPr>
          <p:nvPr/>
        </p:nvPicPr>
        <p:blipFill>
          <a:blip r:embed="rId7"/>
          <a:stretch>
            <a:fillRect/>
          </a:stretch>
        </p:blipFill>
        <p:spPr>
          <a:xfrm>
            <a:off x="0" y="-25837"/>
            <a:ext cx="9533101" cy="1610200"/>
          </a:xfrm>
          <a:prstGeom prst="rect">
            <a:avLst/>
          </a:prstGeom>
        </p:spPr>
      </p:pic>
      <p:sp>
        <p:nvSpPr>
          <p:cNvPr id="7" name="TextBox 6">
            <a:extLst>
              <a:ext uri="{FF2B5EF4-FFF2-40B4-BE49-F238E27FC236}">
                <a16:creationId xmlns:a16="http://schemas.microsoft.com/office/drawing/2014/main" id="{379FE171-5B77-9067-5347-704663AC6F0A}"/>
              </a:ext>
            </a:extLst>
          </p:cNvPr>
          <p:cNvSpPr txBox="1"/>
          <p:nvPr/>
        </p:nvSpPr>
        <p:spPr>
          <a:xfrm>
            <a:off x="2325914" y="543490"/>
            <a:ext cx="538320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1- Confronting / Problem Solving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Shape 362"/>
        <p:cNvGrpSpPr/>
        <p:nvPr/>
      </p:nvGrpSpPr>
      <p:grpSpPr>
        <a:xfrm>
          <a:off x="0" y="0"/>
          <a:ext cx="0" cy="0"/>
          <a:chOff x="0" y="0"/>
          <a:chExt cx="0" cy="0"/>
        </a:xfrm>
      </p:grpSpPr>
      <p:sp>
        <p:nvSpPr>
          <p:cNvPr id="364" name="Google Shape;364;p30"/>
          <p:cNvSpPr txBox="1">
            <a:spLocks noGrp="1"/>
          </p:cNvSpPr>
          <p:nvPr>
            <p:ph type="body" idx="1"/>
          </p:nvPr>
        </p:nvSpPr>
        <p:spPr>
          <a:xfrm>
            <a:off x="609600" y="1600206"/>
            <a:ext cx="7706062" cy="4525963"/>
          </a:xfrm>
          <a:prstGeom prst="rect">
            <a:avLst/>
          </a:prstGeom>
          <a:noFill/>
          <a:ln>
            <a:noFill/>
          </a:ln>
        </p:spPr>
        <p:txBody>
          <a:bodyPr spcFirstLastPara="1" wrap="square" lIns="91425" tIns="45700" rIns="91425" bIns="45700" anchor="t" anchorCtr="0">
            <a:normAutofit/>
          </a:bodyPr>
          <a:lstStyle/>
          <a:p>
            <a:pPr marL="228600" lvl="0" indent="-228600" algn="just" rtl="0">
              <a:lnSpc>
                <a:spcPct val="120000"/>
              </a:lnSpc>
              <a:spcBef>
                <a:spcPts val="0"/>
              </a:spcBef>
              <a:spcAft>
                <a:spcPts val="0"/>
              </a:spcAft>
              <a:buSzPts val="2000"/>
              <a:buChar char="•"/>
            </a:pPr>
            <a:r>
              <a:rPr lang="en-US" sz="2400" dirty="0">
                <a:solidFill>
                  <a:srgbClr val="002060"/>
                </a:solidFill>
              </a:rPr>
              <a:t>Each party makes concessions to the other, and a mutually-accepted conclusion is reached.</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Works best with issues that can be divided.</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Is often the quickest solution.</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May result in a </a:t>
            </a:r>
            <a:r>
              <a:rPr lang="en-US" sz="2400" b="1" dirty="0">
                <a:solidFill>
                  <a:srgbClr val="002060"/>
                </a:solidFill>
              </a:rPr>
              <a:t>‘lose-lose’ </a:t>
            </a:r>
            <a:r>
              <a:rPr lang="en-US" sz="2400" dirty="0">
                <a:solidFill>
                  <a:srgbClr val="002060"/>
                </a:solidFill>
              </a:rPr>
              <a:t>situation because everyone gets only a subset of what they want.</a:t>
            </a:r>
            <a:endParaRPr sz="2400" dirty="0">
              <a:solidFill>
                <a:srgbClr val="002060"/>
              </a:solidFill>
            </a:endParaRPr>
          </a:p>
        </p:txBody>
      </p:sp>
      <p:pic>
        <p:nvPicPr>
          <p:cNvPr id="365" name="Google Shape;365;p30"/>
          <p:cNvPicPr preferRelativeResize="0">
            <a:picLocks noGrp="1"/>
          </p:cNvPicPr>
          <p:nvPr>
            <p:ph type="body" idx="2"/>
          </p:nvPr>
        </p:nvPicPr>
        <p:blipFill rotWithShape="1">
          <a:blip r:embed="rId3">
            <a:alphaModFix/>
          </a:blip>
          <a:srcRect/>
          <a:stretch/>
        </p:blipFill>
        <p:spPr>
          <a:xfrm>
            <a:off x="8581723" y="1600200"/>
            <a:ext cx="2821591" cy="2413000"/>
          </a:xfrm>
          <a:prstGeom prst="rect">
            <a:avLst/>
          </a:prstGeom>
          <a:noFill/>
          <a:ln>
            <a:noFill/>
          </a:ln>
        </p:spPr>
      </p:pic>
      <p:sp>
        <p:nvSpPr>
          <p:cNvPr id="366" name="Google Shape;366;p30"/>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128.</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2" name="Picture 1">
            <a:extLst>
              <a:ext uri="{FF2B5EF4-FFF2-40B4-BE49-F238E27FC236}">
                <a16:creationId xmlns:a16="http://schemas.microsoft.com/office/drawing/2014/main" id="{6DC7690D-268F-0DC4-EEA1-D0B1CB310E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FB0E2DA2-8465-1B25-1775-02DF8CC0EA69}"/>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D08A6673-BA38-66E9-7767-BFD271C93242}"/>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4FC0F847-BC1C-99EC-E155-3B657B32BB51}"/>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BD5F60B8-8BC1-5BA1-0B73-69F82E339E00}"/>
              </a:ext>
            </a:extLst>
          </p:cNvPr>
          <p:cNvPicPr>
            <a:picLocks noChangeAspect="1"/>
          </p:cNvPicPr>
          <p:nvPr/>
        </p:nvPicPr>
        <p:blipFill>
          <a:blip r:embed="rId7"/>
          <a:stretch>
            <a:fillRect/>
          </a:stretch>
        </p:blipFill>
        <p:spPr>
          <a:xfrm>
            <a:off x="11289" y="0"/>
            <a:ext cx="9533101" cy="1610200"/>
          </a:xfrm>
          <a:prstGeom prst="rect">
            <a:avLst/>
          </a:prstGeom>
        </p:spPr>
      </p:pic>
      <p:sp>
        <p:nvSpPr>
          <p:cNvPr id="7" name="TextBox 6">
            <a:extLst>
              <a:ext uri="{FF2B5EF4-FFF2-40B4-BE49-F238E27FC236}">
                <a16:creationId xmlns:a16="http://schemas.microsoft.com/office/drawing/2014/main" id="{CA62D1D7-8C2C-8E7E-82D2-790ACE2D8F3C}"/>
              </a:ext>
            </a:extLst>
          </p:cNvPr>
          <p:cNvSpPr txBox="1"/>
          <p:nvPr/>
        </p:nvSpPr>
        <p:spPr>
          <a:xfrm>
            <a:off x="2325914" y="543490"/>
            <a:ext cx="346997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2- Compromising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Shape 373"/>
        <p:cNvGrpSpPr/>
        <p:nvPr/>
      </p:nvGrpSpPr>
      <p:grpSpPr>
        <a:xfrm>
          <a:off x="0" y="0"/>
          <a:ext cx="0" cy="0"/>
          <a:chOff x="0" y="0"/>
          <a:chExt cx="0" cy="0"/>
        </a:xfrm>
      </p:grpSpPr>
      <p:sp>
        <p:nvSpPr>
          <p:cNvPr id="375" name="Google Shape;375;p31"/>
          <p:cNvSpPr txBox="1">
            <a:spLocks noGrp="1"/>
          </p:cNvSpPr>
          <p:nvPr>
            <p:ph type="body" idx="1"/>
          </p:nvPr>
        </p:nvSpPr>
        <p:spPr>
          <a:xfrm>
            <a:off x="609600" y="1600206"/>
            <a:ext cx="7706062" cy="4525963"/>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sz="2400" dirty="0">
                <a:solidFill>
                  <a:srgbClr val="002060"/>
                </a:solidFill>
              </a:rPr>
              <a:t>One or more parties choose to withdraw from or avoid the other to end or delay the conflict.</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Useful when debate is trivial or emotions are high.</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May be needed until an authority can intervene.</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Often doesn’t directly solve the conflict.</a:t>
            </a:r>
            <a:endParaRPr sz="2400" dirty="0">
              <a:solidFill>
                <a:srgbClr val="002060"/>
              </a:solidFill>
            </a:endParaRPr>
          </a:p>
        </p:txBody>
      </p:sp>
      <p:pic>
        <p:nvPicPr>
          <p:cNvPr id="376" name="Google Shape;376;p31"/>
          <p:cNvPicPr preferRelativeResize="0">
            <a:picLocks noGrp="1"/>
          </p:cNvPicPr>
          <p:nvPr>
            <p:ph type="body" idx="2"/>
          </p:nvPr>
        </p:nvPicPr>
        <p:blipFill rotWithShape="1">
          <a:blip r:embed="rId3">
            <a:alphaModFix/>
          </a:blip>
          <a:srcRect/>
          <a:stretch/>
        </p:blipFill>
        <p:spPr>
          <a:xfrm>
            <a:off x="8581723" y="1600200"/>
            <a:ext cx="2821591" cy="2413000"/>
          </a:xfrm>
          <a:prstGeom prst="rect">
            <a:avLst/>
          </a:prstGeom>
          <a:noFill/>
          <a:ln>
            <a:noFill/>
          </a:ln>
        </p:spPr>
      </p:pic>
      <p:sp>
        <p:nvSpPr>
          <p:cNvPr id="377" name="Google Shape;377;p31"/>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129.</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2" name="Picture 1">
            <a:extLst>
              <a:ext uri="{FF2B5EF4-FFF2-40B4-BE49-F238E27FC236}">
                <a16:creationId xmlns:a16="http://schemas.microsoft.com/office/drawing/2014/main" id="{AC61DA9D-097A-1F51-56F8-4718343F2B8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76B32CAE-D400-3957-276F-85F382EAEA3D}"/>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F5B20325-B75F-612C-B009-754080A11E46}"/>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12D07044-EE64-5AB7-D362-3270C88EB86B}"/>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A8FE84FA-93B6-489D-595B-2D0BB38CD86A}"/>
              </a:ext>
            </a:extLst>
          </p:cNvPr>
          <p:cNvPicPr>
            <a:picLocks noChangeAspect="1"/>
          </p:cNvPicPr>
          <p:nvPr/>
        </p:nvPicPr>
        <p:blipFill>
          <a:blip r:embed="rId7"/>
          <a:stretch>
            <a:fillRect/>
          </a:stretch>
        </p:blipFill>
        <p:spPr>
          <a:xfrm>
            <a:off x="11289" y="-25640"/>
            <a:ext cx="9533101" cy="1610200"/>
          </a:xfrm>
          <a:prstGeom prst="rect">
            <a:avLst/>
          </a:prstGeom>
        </p:spPr>
      </p:pic>
      <p:sp>
        <p:nvSpPr>
          <p:cNvPr id="7" name="TextBox 6">
            <a:extLst>
              <a:ext uri="{FF2B5EF4-FFF2-40B4-BE49-F238E27FC236}">
                <a16:creationId xmlns:a16="http://schemas.microsoft.com/office/drawing/2014/main" id="{EF4A38B1-DA09-7F74-3366-EF6AA739615C}"/>
              </a:ext>
            </a:extLst>
          </p:cNvPr>
          <p:cNvSpPr txBox="1"/>
          <p:nvPr/>
        </p:nvSpPr>
        <p:spPr>
          <a:xfrm>
            <a:off x="2325914" y="543490"/>
            <a:ext cx="433580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3- Withdrawal / Avoidance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showMasterSp="0">
  <p:cSld>
    <p:spTree>
      <p:nvGrpSpPr>
        <p:cNvPr id="1" name="Shape 384"/>
        <p:cNvGrpSpPr/>
        <p:nvPr/>
      </p:nvGrpSpPr>
      <p:grpSpPr>
        <a:xfrm>
          <a:off x="0" y="0"/>
          <a:ext cx="0" cy="0"/>
          <a:chOff x="0" y="0"/>
          <a:chExt cx="0" cy="0"/>
        </a:xfrm>
      </p:grpSpPr>
      <p:sp>
        <p:nvSpPr>
          <p:cNvPr id="386" name="Google Shape;386;p32"/>
          <p:cNvSpPr txBox="1">
            <a:spLocks noGrp="1"/>
          </p:cNvSpPr>
          <p:nvPr>
            <p:ph type="body" idx="1"/>
          </p:nvPr>
        </p:nvSpPr>
        <p:spPr>
          <a:xfrm>
            <a:off x="609600" y="1600206"/>
            <a:ext cx="7706062" cy="4525963"/>
          </a:xfrm>
          <a:prstGeom prst="rect">
            <a:avLst/>
          </a:prstGeom>
          <a:noFill/>
          <a:ln>
            <a:noFill/>
          </a:ln>
        </p:spPr>
        <p:txBody>
          <a:bodyPr spcFirstLastPara="1" wrap="square" lIns="91425" tIns="45700" rIns="91425" bIns="45700" anchor="t" anchorCtr="0">
            <a:normAutofit/>
          </a:bodyPr>
          <a:lstStyle/>
          <a:p>
            <a:pPr marL="228600" lvl="0" indent="-228600" algn="just" rtl="0">
              <a:lnSpc>
                <a:spcPct val="120000"/>
              </a:lnSpc>
              <a:spcBef>
                <a:spcPts val="0"/>
              </a:spcBef>
              <a:spcAft>
                <a:spcPts val="0"/>
              </a:spcAft>
              <a:buSzPts val="2000"/>
              <a:buChar char="•"/>
            </a:pPr>
            <a:r>
              <a:rPr lang="en-US" sz="2400" dirty="0">
                <a:solidFill>
                  <a:srgbClr val="002060"/>
                </a:solidFill>
              </a:rPr>
              <a:t>One party concedes, giving the other the ‘win’.</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Useful when the issue is clearly more important to one party or satisfying one party is important to the overall success of the project.</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Can delay conflict, as the accommodating party may change their mind and the disagreement still is in place.</a:t>
            </a:r>
            <a:endParaRPr sz="2400" dirty="0">
              <a:solidFill>
                <a:srgbClr val="002060"/>
              </a:solidFill>
            </a:endParaRPr>
          </a:p>
        </p:txBody>
      </p:sp>
      <p:pic>
        <p:nvPicPr>
          <p:cNvPr id="387" name="Google Shape;387;p32"/>
          <p:cNvPicPr preferRelativeResize="0">
            <a:picLocks noGrp="1"/>
          </p:cNvPicPr>
          <p:nvPr>
            <p:ph type="body" idx="2"/>
          </p:nvPr>
        </p:nvPicPr>
        <p:blipFill rotWithShape="1">
          <a:blip r:embed="rId3">
            <a:alphaModFix/>
          </a:blip>
          <a:srcRect/>
          <a:stretch/>
        </p:blipFill>
        <p:spPr>
          <a:xfrm>
            <a:off x="8581723" y="1600200"/>
            <a:ext cx="2821591" cy="2413000"/>
          </a:xfrm>
          <a:prstGeom prst="rect">
            <a:avLst/>
          </a:prstGeom>
          <a:noFill/>
          <a:ln>
            <a:noFill/>
          </a:ln>
        </p:spPr>
      </p:pic>
      <p:sp>
        <p:nvSpPr>
          <p:cNvPr id="388" name="Google Shape;388;p32"/>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129.</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2" name="Picture 1">
            <a:extLst>
              <a:ext uri="{FF2B5EF4-FFF2-40B4-BE49-F238E27FC236}">
                <a16:creationId xmlns:a16="http://schemas.microsoft.com/office/drawing/2014/main" id="{5CAB90B1-346F-EA15-0DDC-255E408AA49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1568B56C-3C59-B8A8-45CE-5BC1D6BF33B4}"/>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A6C02B87-D5B7-C1F9-0145-1C5D7714145B}"/>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B9B14D71-4864-11F5-8FDD-57CDAF498203}"/>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50FB957D-49A6-4D35-2BED-D2F772515940}"/>
              </a:ext>
            </a:extLst>
          </p:cNvPr>
          <p:cNvPicPr>
            <a:picLocks noChangeAspect="1"/>
          </p:cNvPicPr>
          <p:nvPr/>
        </p:nvPicPr>
        <p:blipFill>
          <a:blip r:embed="rId7"/>
          <a:stretch>
            <a:fillRect/>
          </a:stretch>
        </p:blipFill>
        <p:spPr>
          <a:xfrm>
            <a:off x="11289" y="1668"/>
            <a:ext cx="9533101" cy="1610200"/>
          </a:xfrm>
          <a:prstGeom prst="rect">
            <a:avLst/>
          </a:prstGeom>
        </p:spPr>
      </p:pic>
      <p:sp>
        <p:nvSpPr>
          <p:cNvPr id="7" name="TextBox 6">
            <a:extLst>
              <a:ext uri="{FF2B5EF4-FFF2-40B4-BE49-F238E27FC236}">
                <a16:creationId xmlns:a16="http://schemas.microsoft.com/office/drawing/2014/main" id="{BBE38381-06D3-52B0-AED9-4C87BE5907C2}"/>
              </a:ext>
            </a:extLst>
          </p:cNvPr>
          <p:cNvSpPr txBox="1"/>
          <p:nvPr/>
        </p:nvSpPr>
        <p:spPr>
          <a:xfrm>
            <a:off x="2325914" y="543490"/>
            <a:ext cx="51822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4- Smoothing / Accommodating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MasterSp="0">
  <p:cSld>
    <p:spTree>
      <p:nvGrpSpPr>
        <p:cNvPr id="1" name="Shape 395"/>
        <p:cNvGrpSpPr/>
        <p:nvPr/>
      </p:nvGrpSpPr>
      <p:grpSpPr>
        <a:xfrm>
          <a:off x="0" y="0"/>
          <a:ext cx="0" cy="0"/>
          <a:chOff x="0" y="0"/>
          <a:chExt cx="0" cy="0"/>
        </a:xfrm>
      </p:grpSpPr>
      <p:sp>
        <p:nvSpPr>
          <p:cNvPr id="397" name="Google Shape;397;p33"/>
          <p:cNvSpPr txBox="1">
            <a:spLocks noGrp="1"/>
          </p:cNvSpPr>
          <p:nvPr>
            <p:ph type="body" idx="1"/>
          </p:nvPr>
        </p:nvSpPr>
        <p:spPr>
          <a:xfrm>
            <a:off x="609600" y="1600206"/>
            <a:ext cx="7706062" cy="4525963"/>
          </a:xfrm>
          <a:prstGeom prst="rect">
            <a:avLst/>
          </a:prstGeom>
          <a:noFill/>
          <a:ln>
            <a:noFill/>
          </a:ln>
        </p:spPr>
        <p:txBody>
          <a:bodyPr spcFirstLastPara="1" wrap="square" lIns="91425" tIns="45700" rIns="91425" bIns="45700" anchor="t" anchorCtr="0">
            <a:normAutofit/>
          </a:bodyPr>
          <a:lstStyle/>
          <a:p>
            <a:pPr marL="228600" lvl="0" indent="-228600" algn="just" rtl="0">
              <a:lnSpc>
                <a:spcPct val="120000"/>
              </a:lnSpc>
              <a:spcBef>
                <a:spcPts val="0"/>
              </a:spcBef>
              <a:spcAft>
                <a:spcPts val="0"/>
              </a:spcAft>
              <a:buSzPts val="2000"/>
              <a:buChar char="•"/>
            </a:pPr>
            <a:r>
              <a:rPr lang="en-US" sz="2400" dirty="0">
                <a:solidFill>
                  <a:srgbClr val="002060"/>
                </a:solidFill>
              </a:rPr>
              <a:t>Parties work together to find a mutually-acceptable solution, often a previously-unconsidered third option.</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Considered to be an optimal solution to most conflicts.</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Takes longer than most techniques.</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If parties don’t </a:t>
            </a:r>
            <a:r>
              <a:rPr lang="en-US" sz="2400" b="1" dirty="0">
                <a:solidFill>
                  <a:srgbClr val="002060"/>
                </a:solidFill>
              </a:rPr>
              <a:t>trust</a:t>
            </a:r>
            <a:r>
              <a:rPr lang="en-US" sz="2400" dirty="0">
                <a:solidFill>
                  <a:srgbClr val="002060"/>
                </a:solidFill>
              </a:rPr>
              <a:t> each other, collaborating is nearly impossible.</a:t>
            </a:r>
            <a:endParaRPr sz="2400" dirty="0">
              <a:solidFill>
                <a:srgbClr val="002060"/>
              </a:solidFill>
            </a:endParaRPr>
          </a:p>
        </p:txBody>
      </p:sp>
      <p:pic>
        <p:nvPicPr>
          <p:cNvPr id="398" name="Google Shape;398;p33"/>
          <p:cNvPicPr preferRelativeResize="0">
            <a:picLocks noGrp="1"/>
          </p:cNvPicPr>
          <p:nvPr>
            <p:ph type="body" idx="2"/>
          </p:nvPr>
        </p:nvPicPr>
        <p:blipFill rotWithShape="1">
          <a:blip r:embed="rId3">
            <a:alphaModFix/>
          </a:blip>
          <a:srcRect/>
          <a:stretch/>
        </p:blipFill>
        <p:spPr>
          <a:xfrm>
            <a:off x="8581723" y="1600200"/>
            <a:ext cx="2821591" cy="2413000"/>
          </a:xfrm>
          <a:prstGeom prst="rect">
            <a:avLst/>
          </a:prstGeom>
          <a:noFill/>
          <a:ln>
            <a:noFill/>
          </a:ln>
        </p:spPr>
      </p:pic>
      <p:sp>
        <p:nvSpPr>
          <p:cNvPr id="399" name="Google Shape;399;p33"/>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129.</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2" name="Picture 1">
            <a:extLst>
              <a:ext uri="{FF2B5EF4-FFF2-40B4-BE49-F238E27FC236}">
                <a16:creationId xmlns:a16="http://schemas.microsoft.com/office/drawing/2014/main" id="{AAB17E89-DDB9-5339-AD8A-DAE1E0B255B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AEE5D323-094D-BB45-B2E5-B84B11A8F33C}"/>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8185B759-D3B2-F620-2B6D-8CBAAE7F1166}"/>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D4F0E923-F881-0A0F-D7B4-157B389C4964}"/>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D5B6F841-02D2-D0F4-6F0A-881116BC4CFB}"/>
              </a:ext>
            </a:extLst>
          </p:cNvPr>
          <p:cNvPicPr>
            <a:picLocks noChangeAspect="1"/>
          </p:cNvPicPr>
          <p:nvPr/>
        </p:nvPicPr>
        <p:blipFill>
          <a:blip r:embed="rId7"/>
          <a:stretch>
            <a:fillRect/>
          </a:stretch>
        </p:blipFill>
        <p:spPr>
          <a:xfrm>
            <a:off x="0" y="21108"/>
            <a:ext cx="9533101" cy="1610200"/>
          </a:xfrm>
          <a:prstGeom prst="rect">
            <a:avLst/>
          </a:prstGeom>
        </p:spPr>
      </p:pic>
      <p:sp>
        <p:nvSpPr>
          <p:cNvPr id="7" name="TextBox 6">
            <a:extLst>
              <a:ext uri="{FF2B5EF4-FFF2-40B4-BE49-F238E27FC236}">
                <a16:creationId xmlns:a16="http://schemas.microsoft.com/office/drawing/2014/main" id="{EFC36C53-7E2A-5C25-83E8-40A170810FD6}"/>
              </a:ext>
            </a:extLst>
          </p:cNvPr>
          <p:cNvSpPr txBox="1"/>
          <p:nvPr/>
        </p:nvSpPr>
        <p:spPr>
          <a:xfrm>
            <a:off x="2325914" y="543490"/>
            <a:ext cx="272702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5- Collaborating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showMasterSp="0">
  <p:cSld>
    <p:spTree>
      <p:nvGrpSpPr>
        <p:cNvPr id="1" name="Shape 406"/>
        <p:cNvGrpSpPr/>
        <p:nvPr/>
      </p:nvGrpSpPr>
      <p:grpSpPr>
        <a:xfrm>
          <a:off x="0" y="0"/>
          <a:ext cx="0" cy="0"/>
          <a:chOff x="0" y="0"/>
          <a:chExt cx="0" cy="0"/>
        </a:xfrm>
      </p:grpSpPr>
      <p:sp>
        <p:nvSpPr>
          <p:cNvPr id="408" name="Google Shape;408;p34"/>
          <p:cNvSpPr txBox="1">
            <a:spLocks noGrp="1"/>
          </p:cNvSpPr>
          <p:nvPr>
            <p:ph type="body" idx="1"/>
          </p:nvPr>
        </p:nvSpPr>
        <p:spPr>
          <a:xfrm>
            <a:off x="609600" y="1600206"/>
            <a:ext cx="7706062" cy="4525963"/>
          </a:xfrm>
          <a:prstGeom prst="rect">
            <a:avLst/>
          </a:prstGeom>
          <a:noFill/>
          <a:ln>
            <a:noFill/>
          </a:ln>
        </p:spPr>
        <p:txBody>
          <a:bodyPr spcFirstLastPara="1" wrap="square" lIns="91425" tIns="45700" rIns="91425" bIns="45700" anchor="t" anchorCtr="0">
            <a:normAutofit/>
          </a:bodyPr>
          <a:lstStyle/>
          <a:p>
            <a:pPr marL="228600" lvl="0" indent="-228600" algn="just" rtl="0">
              <a:lnSpc>
                <a:spcPct val="120000"/>
              </a:lnSpc>
              <a:spcBef>
                <a:spcPts val="0"/>
              </a:spcBef>
              <a:spcAft>
                <a:spcPts val="0"/>
              </a:spcAft>
              <a:buSzPts val="2000"/>
              <a:buChar char="•"/>
            </a:pPr>
            <a:r>
              <a:rPr lang="en-US" sz="2400" dirty="0">
                <a:solidFill>
                  <a:srgbClr val="002060"/>
                </a:solidFill>
              </a:rPr>
              <a:t>Authority figure resolves the conflict/makes the decision, forcing all parties to end their conflict.</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Effective when the conflict is petty, unimportant, or one party’s opinion is unethical.</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Often used as a last-resort.</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May not resolve the conflict, which can reappear at another time in the future.</a:t>
            </a:r>
            <a:endParaRPr sz="2400" dirty="0">
              <a:solidFill>
                <a:srgbClr val="002060"/>
              </a:solidFill>
            </a:endParaRPr>
          </a:p>
        </p:txBody>
      </p:sp>
      <p:pic>
        <p:nvPicPr>
          <p:cNvPr id="409" name="Google Shape;409;p34"/>
          <p:cNvPicPr preferRelativeResize="0">
            <a:picLocks noGrp="1"/>
          </p:cNvPicPr>
          <p:nvPr>
            <p:ph type="body" idx="2"/>
          </p:nvPr>
        </p:nvPicPr>
        <p:blipFill rotWithShape="1">
          <a:blip r:embed="rId3">
            <a:alphaModFix/>
          </a:blip>
          <a:srcRect/>
          <a:stretch/>
        </p:blipFill>
        <p:spPr>
          <a:xfrm>
            <a:off x="8581724" y="1600200"/>
            <a:ext cx="2821590" cy="2413000"/>
          </a:xfrm>
          <a:prstGeom prst="rect">
            <a:avLst/>
          </a:prstGeom>
          <a:noFill/>
          <a:ln>
            <a:noFill/>
          </a:ln>
        </p:spPr>
      </p:pic>
      <p:sp>
        <p:nvSpPr>
          <p:cNvPr id="410" name="Google Shape;410;p34"/>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130.</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2" name="Picture 1">
            <a:extLst>
              <a:ext uri="{FF2B5EF4-FFF2-40B4-BE49-F238E27FC236}">
                <a16:creationId xmlns:a16="http://schemas.microsoft.com/office/drawing/2014/main" id="{B48A528F-60F2-0D0E-BBBC-1822CDA98B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B4227070-77F1-8F7F-4B0D-A370F94050CE}"/>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09ADAC05-1725-9C6F-33FF-DCB557FC43E1}"/>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2821CEBB-ABC0-7DEC-63B4-C164FF7F30BF}"/>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AFDE2309-9784-8DA2-0AC7-9320DBB6DBB6}"/>
              </a:ext>
            </a:extLst>
          </p:cNvPr>
          <p:cNvPicPr>
            <a:picLocks noChangeAspect="1"/>
          </p:cNvPicPr>
          <p:nvPr/>
        </p:nvPicPr>
        <p:blipFill>
          <a:blip r:embed="rId7"/>
          <a:stretch>
            <a:fillRect/>
          </a:stretch>
        </p:blipFill>
        <p:spPr>
          <a:xfrm>
            <a:off x="0" y="2796"/>
            <a:ext cx="9533101" cy="1610200"/>
          </a:xfrm>
          <a:prstGeom prst="rect">
            <a:avLst/>
          </a:prstGeom>
        </p:spPr>
      </p:pic>
      <p:sp>
        <p:nvSpPr>
          <p:cNvPr id="7" name="TextBox 6">
            <a:extLst>
              <a:ext uri="{FF2B5EF4-FFF2-40B4-BE49-F238E27FC236}">
                <a16:creationId xmlns:a16="http://schemas.microsoft.com/office/drawing/2014/main" id="{FA038339-76D1-9090-46A7-BF6212F7F9E5}"/>
              </a:ext>
            </a:extLst>
          </p:cNvPr>
          <p:cNvSpPr txBox="1"/>
          <p:nvPr/>
        </p:nvSpPr>
        <p:spPr>
          <a:xfrm>
            <a:off x="2325914" y="543490"/>
            <a:ext cx="180530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6- Forcing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showMasterSp="0">
  <p:cSld>
    <p:spTree>
      <p:nvGrpSpPr>
        <p:cNvPr id="1" name="Shape 433"/>
        <p:cNvGrpSpPr/>
        <p:nvPr/>
      </p:nvGrpSpPr>
      <p:grpSpPr>
        <a:xfrm>
          <a:off x="0" y="0"/>
          <a:ext cx="0" cy="0"/>
          <a:chOff x="0" y="0"/>
          <a:chExt cx="0" cy="0"/>
        </a:xfrm>
      </p:grpSpPr>
      <p:sp>
        <p:nvSpPr>
          <p:cNvPr id="436" name="Google Shape;436;p37"/>
          <p:cNvSpPr/>
          <p:nvPr/>
        </p:nvSpPr>
        <p:spPr>
          <a:xfrm>
            <a:off x="502162" y="1395276"/>
            <a:ext cx="11469625" cy="5262979"/>
          </a:xfrm>
          <a:prstGeom prst="rect">
            <a:avLst/>
          </a:prstGeom>
          <a:noFill/>
          <a:ln>
            <a:noFill/>
          </a:ln>
        </p:spPr>
        <p:txBody>
          <a:bodyPr spcFirstLastPara="1" wrap="square" lIns="91425" tIns="45700" rIns="91425" bIns="45700" anchor="t" anchorCtr="0">
            <a:spAutoFit/>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The Thomas-Kilmann conflict mode instrument was developed by K. W. Thomas and R. H. Kilmann (1974, 2000). </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According to Thomas-Kilmann conflict mode instrument:</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a:p>
            <a:pPr marL="0" marR="0" lvl="0" indent="-177800" algn="just" defTabSz="914400" rtl="0" eaLnBrk="1" fontAlgn="auto" latinLnBrk="0" hangingPunct="1">
              <a:lnSpc>
                <a:spcPct val="100000"/>
              </a:lnSpc>
              <a:spcBef>
                <a:spcPts val="0"/>
              </a:spcBef>
              <a:spcAft>
                <a:spcPts val="0"/>
              </a:spcAft>
              <a:buClr>
                <a:srgbClr val="775CFF"/>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Competing/ Forcing</a:t>
            </a:r>
            <a:r>
              <a:rPr kumimoji="0" lang="en-US"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is a </a:t>
            </a: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win-lose</a:t>
            </a:r>
            <a:r>
              <a:rPr kumimoji="0" lang="en-US"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resolution technique.</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77800" algn="just" defTabSz="914400" rtl="0" eaLnBrk="1" fontAlgn="auto" latinLnBrk="0" hangingPunct="1">
              <a:lnSpc>
                <a:spcPct val="100000"/>
              </a:lnSpc>
              <a:spcBef>
                <a:spcPts val="0"/>
              </a:spcBef>
              <a:spcAft>
                <a:spcPts val="0"/>
              </a:spcAft>
              <a:buClr>
                <a:srgbClr val="FF0000"/>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Collaborating</a:t>
            </a:r>
            <a:r>
              <a:rPr kumimoji="0" lang="en-US"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is a </a:t>
            </a: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win-win </a:t>
            </a:r>
            <a:r>
              <a:rPr kumimoji="0" lang="en-US"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resolution technique.</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77800" algn="just" defTabSz="914400" rtl="0" eaLnBrk="1" fontAlgn="auto" latinLnBrk="0" hangingPunct="1">
              <a:lnSpc>
                <a:spcPct val="100000"/>
              </a:lnSpc>
              <a:spcBef>
                <a:spcPts val="0"/>
              </a:spcBef>
              <a:spcAft>
                <a:spcPts val="0"/>
              </a:spcAft>
              <a:buClr>
                <a:srgbClr val="775CFF"/>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Compromising</a:t>
            </a:r>
            <a:r>
              <a:rPr kumimoji="0" lang="en-US"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is a </a:t>
            </a: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lose-lose</a:t>
            </a:r>
            <a:r>
              <a:rPr kumimoji="0" lang="en-US"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resolution technique.</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77800" algn="just" defTabSz="914400" rtl="0" eaLnBrk="1" fontAlgn="auto" latinLnBrk="0" hangingPunct="1">
              <a:lnSpc>
                <a:spcPct val="100000"/>
              </a:lnSpc>
              <a:spcBef>
                <a:spcPts val="0"/>
              </a:spcBef>
              <a:spcAft>
                <a:spcPts val="0"/>
              </a:spcAft>
              <a:buClr>
                <a:srgbClr val="FF0000"/>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Avoiding</a:t>
            </a:r>
            <a:r>
              <a:rPr kumimoji="0" lang="en-US"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is a </a:t>
            </a: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lose-lose</a:t>
            </a:r>
            <a:r>
              <a:rPr kumimoji="0" lang="en-US"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resolution technique.</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77800" algn="just" defTabSz="914400" rtl="0" eaLnBrk="1" fontAlgn="auto" latinLnBrk="0" hangingPunct="1">
              <a:lnSpc>
                <a:spcPct val="100000"/>
              </a:lnSpc>
              <a:spcBef>
                <a:spcPts val="0"/>
              </a:spcBef>
              <a:spcAft>
                <a:spcPts val="0"/>
              </a:spcAft>
              <a:buClr>
                <a:srgbClr val="775CFF"/>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Accommodating</a:t>
            </a:r>
            <a:r>
              <a:rPr kumimoji="0" lang="en-US"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is a </a:t>
            </a: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lose-win</a:t>
            </a:r>
            <a:r>
              <a:rPr kumimoji="0" lang="en-US"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resolution technique.</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br>
              <a:rPr kumimoji="0" lang="en-US"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br>
            <a:endParaRPr kumimoji="0"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p:txBody>
      </p:sp>
      <p:pic>
        <p:nvPicPr>
          <p:cNvPr id="2" name="Picture 1">
            <a:extLst>
              <a:ext uri="{FF2B5EF4-FFF2-40B4-BE49-F238E27FC236}">
                <a16:creationId xmlns:a16="http://schemas.microsoft.com/office/drawing/2014/main" id="{402B2D7B-51AA-D7E4-A4A4-10D684E054B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32BC671A-7D94-A7F1-E8C5-9F40D388B645}"/>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30213DD1-278C-5A91-146D-A37AF553D417}"/>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435F247E-F833-BEEA-5346-9801A2F122CA}"/>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128112CE-53AA-29BE-D6D9-D07125407391}"/>
              </a:ext>
            </a:extLst>
          </p:cNvPr>
          <p:cNvPicPr>
            <a:picLocks noChangeAspect="1"/>
          </p:cNvPicPr>
          <p:nvPr/>
        </p:nvPicPr>
        <p:blipFill>
          <a:blip r:embed="rId6"/>
          <a:stretch>
            <a:fillRect/>
          </a:stretch>
        </p:blipFill>
        <p:spPr>
          <a:xfrm>
            <a:off x="0" y="-261610"/>
            <a:ext cx="9533101" cy="1610200"/>
          </a:xfrm>
          <a:prstGeom prst="rect">
            <a:avLst/>
          </a:prstGeom>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Shape 441"/>
        <p:cNvGrpSpPr/>
        <p:nvPr/>
      </p:nvGrpSpPr>
      <p:grpSpPr>
        <a:xfrm>
          <a:off x="0" y="0"/>
          <a:ext cx="0" cy="0"/>
          <a:chOff x="0" y="0"/>
          <a:chExt cx="0" cy="0"/>
        </a:xfrm>
      </p:grpSpPr>
      <p:sp>
        <p:nvSpPr>
          <p:cNvPr id="442" name="Google Shape;442;p38"/>
          <p:cNvSpPr txBox="1">
            <a:spLocks noGrp="1"/>
          </p:cNvSpPr>
          <p:nvPr>
            <p:ph type="title"/>
          </p:nvPr>
        </p:nvSpPr>
        <p:spPr>
          <a:xfrm>
            <a:off x="502162" y="1170699"/>
            <a:ext cx="11401011" cy="1049235"/>
          </a:xfrm>
          <a:prstGeom prst="rect">
            <a:avLst/>
          </a:prstGeom>
          <a:noFill/>
          <a:ln>
            <a:noFill/>
          </a:ln>
        </p:spPr>
        <p:txBody>
          <a:bodyPr spcFirstLastPara="1" wrap="square" lIns="91425" tIns="45700" rIns="91425" bIns="45700" anchor="t" anchorCtr="0">
            <a:normAutofit/>
          </a:bodyPr>
          <a:lstStyle/>
          <a:p>
            <a:pPr marL="571500" lvl="0" indent="-571500" rtl="0">
              <a:lnSpc>
                <a:spcPct val="100000"/>
              </a:lnSpc>
              <a:spcBef>
                <a:spcPts val="0"/>
              </a:spcBef>
              <a:spcAft>
                <a:spcPts val="0"/>
              </a:spcAft>
              <a:buClr>
                <a:srgbClr val="775CFF"/>
              </a:buClr>
              <a:buSzPts val="3600"/>
              <a:buFont typeface="Wingdings" panose="05000000000000000000" pitchFamily="2" charset="2"/>
              <a:buChar char="q"/>
            </a:pPr>
            <a:r>
              <a:rPr lang="en-US" sz="2800" b="1" dirty="0">
                <a:solidFill>
                  <a:srgbClr val="002060"/>
                </a:solidFill>
                <a:latin typeface="Helvetica Neue"/>
                <a:ea typeface="Helvetica Neue"/>
                <a:cs typeface="Helvetica Neue"/>
                <a:sym typeface="Helvetica Neue"/>
              </a:rPr>
              <a:t>Whatever conflict we have, there are only three types of conflict resolutions:</a:t>
            </a:r>
            <a:endParaRPr sz="4000" b="1" dirty="0">
              <a:solidFill>
                <a:srgbClr val="002060"/>
              </a:solidFill>
              <a:latin typeface="Arial"/>
              <a:ea typeface="Arial"/>
              <a:cs typeface="Arial"/>
              <a:sym typeface="Arial"/>
            </a:endParaRPr>
          </a:p>
        </p:txBody>
      </p:sp>
      <p:graphicFrame>
        <p:nvGraphicFramePr>
          <p:cNvPr id="445" name="Google Shape;445;p38"/>
          <p:cNvGraphicFramePr/>
          <p:nvPr/>
        </p:nvGraphicFramePr>
        <p:xfrm>
          <a:off x="1289953" y="2486996"/>
          <a:ext cx="9413998" cy="3453520"/>
        </p:xfrm>
        <a:graphic>
          <a:graphicData uri="http://schemas.openxmlformats.org/drawingml/2006/table">
            <a:tbl>
              <a:tblPr>
                <a:noFill/>
              </a:tblPr>
              <a:tblGrid>
                <a:gridCol w="4706999">
                  <a:extLst>
                    <a:ext uri="{9D8B030D-6E8A-4147-A177-3AD203B41FA5}">
                      <a16:colId xmlns:a16="http://schemas.microsoft.com/office/drawing/2014/main" val="20000"/>
                    </a:ext>
                  </a:extLst>
                </a:gridCol>
                <a:gridCol w="4706999">
                  <a:extLst>
                    <a:ext uri="{9D8B030D-6E8A-4147-A177-3AD203B41FA5}">
                      <a16:colId xmlns:a16="http://schemas.microsoft.com/office/drawing/2014/main" val="20001"/>
                    </a:ext>
                  </a:extLst>
                </a:gridCol>
              </a:tblGrid>
              <a:tr h="1259850">
                <a:tc>
                  <a:txBody>
                    <a:bodyPr/>
                    <a:lstStyle/>
                    <a:p>
                      <a:pPr marL="0" marR="0" lvl="0" indent="0" algn="l" rtl="0">
                        <a:spcBef>
                          <a:spcPts val="0"/>
                        </a:spcBef>
                        <a:spcAft>
                          <a:spcPts val="0"/>
                        </a:spcAft>
                        <a:buNone/>
                      </a:pPr>
                      <a:r>
                        <a:rPr lang="en-US" sz="2400" b="1" u="none" strike="noStrike" cap="none" dirty="0">
                          <a:solidFill>
                            <a:srgbClr val="002060"/>
                          </a:solidFill>
                        </a:rPr>
                        <a:t>Win-Win</a:t>
                      </a:r>
                      <a:r>
                        <a:rPr lang="en-US" sz="2400" u="none" strike="noStrike" cap="none" dirty="0">
                          <a:solidFill>
                            <a:srgbClr val="002060"/>
                          </a:solidFill>
                        </a:rPr>
                        <a:t>:</a:t>
                      </a:r>
                      <a:endParaRPr dirty="0">
                        <a:solidFill>
                          <a:srgbClr val="002060"/>
                        </a:solidFill>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tcPr>
                </a:tc>
                <a:tc>
                  <a:txBody>
                    <a:bodyPr/>
                    <a:lstStyle/>
                    <a:p>
                      <a:pPr marL="0" marR="0" lvl="0" indent="0" algn="l" rtl="0">
                        <a:spcBef>
                          <a:spcPts val="0"/>
                        </a:spcBef>
                        <a:spcAft>
                          <a:spcPts val="0"/>
                        </a:spcAft>
                        <a:buNone/>
                      </a:pPr>
                      <a:r>
                        <a:rPr lang="en-US" sz="2400" u="none" strike="noStrike" cap="none">
                          <a:solidFill>
                            <a:srgbClr val="002060"/>
                          </a:solidFill>
                        </a:rPr>
                        <a:t>To reach a solution acceptable to anyone</a:t>
                      </a:r>
                      <a:endParaRPr>
                        <a:solidFill>
                          <a:srgbClr val="002060"/>
                        </a:solidFill>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tcPr>
                </a:tc>
                <a:extLst>
                  <a:ext uri="{0D108BD9-81ED-4DB2-BD59-A6C34878D82A}">
                    <a16:rowId xmlns:a16="http://schemas.microsoft.com/office/drawing/2014/main" val="10000"/>
                  </a:ext>
                </a:extLst>
              </a:tr>
              <a:tr h="1352350">
                <a:tc>
                  <a:txBody>
                    <a:bodyPr/>
                    <a:lstStyle/>
                    <a:p>
                      <a:pPr marL="0" marR="0" lvl="0" indent="0" algn="l" rtl="0">
                        <a:spcBef>
                          <a:spcPts val="0"/>
                        </a:spcBef>
                        <a:spcAft>
                          <a:spcPts val="0"/>
                        </a:spcAft>
                        <a:buNone/>
                      </a:pPr>
                      <a:r>
                        <a:rPr lang="en-US" sz="2400" b="1" u="none" strike="noStrike" cap="none">
                          <a:solidFill>
                            <a:srgbClr val="002060"/>
                          </a:solidFill>
                        </a:rPr>
                        <a:t>Lose-Lose</a:t>
                      </a:r>
                      <a:r>
                        <a:rPr lang="en-US" sz="2400" u="none" strike="noStrike" cap="none">
                          <a:solidFill>
                            <a:srgbClr val="002060"/>
                          </a:solidFill>
                        </a:rPr>
                        <a:t>:</a:t>
                      </a:r>
                      <a:endParaRPr>
                        <a:solidFill>
                          <a:srgbClr val="002060"/>
                        </a:solidFill>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tcPr>
                </a:tc>
                <a:tc>
                  <a:txBody>
                    <a:bodyPr/>
                    <a:lstStyle/>
                    <a:p>
                      <a:pPr marL="0" marR="0" lvl="0" indent="0" algn="l" rtl="0">
                        <a:spcBef>
                          <a:spcPts val="0"/>
                        </a:spcBef>
                        <a:spcAft>
                          <a:spcPts val="0"/>
                        </a:spcAft>
                        <a:buNone/>
                      </a:pPr>
                      <a:r>
                        <a:rPr lang="en-US" sz="2400" u="none" strike="noStrike" cap="none">
                          <a:solidFill>
                            <a:srgbClr val="002060"/>
                          </a:solidFill>
                        </a:rPr>
                        <a:t>Everyone gets something that does not accomplish the goals</a:t>
                      </a:r>
                      <a:endParaRPr>
                        <a:solidFill>
                          <a:srgbClr val="002060"/>
                        </a:solidFill>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tcPr>
                </a:tc>
                <a:extLst>
                  <a:ext uri="{0D108BD9-81ED-4DB2-BD59-A6C34878D82A}">
                    <a16:rowId xmlns:a16="http://schemas.microsoft.com/office/drawing/2014/main" val="10001"/>
                  </a:ext>
                </a:extLst>
              </a:tr>
              <a:tr h="815400">
                <a:tc>
                  <a:txBody>
                    <a:bodyPr/>
                    <a:lstStyle/>
                    <a:p>
                      <a:pPr marL="0" marR="0" lvl="0" indent="0" algn="l" rtl="0">
                        <a:spcBef>
                          <a:spcPts val="0"/>
                        </a:spcBef>
                        <a:spcAft>
                          <a:spcPts val="0"/>
                        </a:spcAft>
                        <a:buNone/>
                      </a:pPr>
                      <a:r>
                        <a:rPr lang="en-US" sz="2400" b="1" u="none" strike="noStrike" cap="none">
                          <a:solidFill>
                            <a:srgbClr val="002060"/>
                          </a:solidFill>
                        </a:rPr>
                        <a:t>Win-Lose</a:t>
                      </a:r>
                      <a:r>
                        <a:rPr lang="en-US" sz="2400" u="none" strike="noStrike" cap="none">
                          <a:solidFill>
                            <a:srgbClr val="002060"/>
                          </a:solidFill>
                        </a:rPr>
                        <a:t>:</a:t>
                      </a:r>
                      <a:endParaRPr>
                        <a:solidFill>
                          <a:srgbClr val="002060"/>
                        </a:solidFill>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r>
                        <a:rPr lang="en-US" sz="2400" u="none" strike="noStrike" cap="none" dirty="0">
                          <a:solidFill>
                            <a:srgbClr val="002060"/>
                          </a:solidFill>
                        </a:rPr>
                        <a:t>Power struggle where one party wins</a:t>
                      </a:r>
                      <a:endParaRPr dirty="0">
                        <a:solidFill>
                          <a:srgbClr val="002060"/>
                        </a:solidFill>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pic>
        <p:nvPicPr>
          <p:cNvPr id="2" name="Picture 1">
            <a:extLst>
              <a:ext uri="{FF2B5EF4-FFF2-40B4-BE49-F238E27FC236}">
                <a16:creationId xmlns:a16="http://schemas.microsoft.com/office/drawing/2014/main" id="{BDA1E734-CE2D-37AB-FD53-B8668003863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AD75AE96-370B-D75A-EC0F-71BFB5AA1315}"/>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3130E8B6-40B8-80F7-2928-BC7AC8643807}"/>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94FFD3DC-9198-7CB9-AAEC-B791A37B9562}"/>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D0AB4F35-0C1E-E9A0-C68F-B435415B5CF9}"/>
              </a:ext>
            </a:extLst>
          </p:cNvPr>
          <p:cNvPicPr>
            <a:picLocks noChangeAspect="1"/>
          </p:cNvPicPr>
          <p:nvPr/>
        </p:nvPicPr>
        <p:blipFill>
          <a:blip r:embed="rId6"/>
          <a:stretch>
            <a:fillRect/>
          </a:stretch>
        </p:blipFill>
        <p:spPr>
          <a:xfrm>
            <a:off x="76200" y="-439501"/>
            <a:ext cx="9533101" cy="1610200"/>
          </a:xfrm>
          <a:prstGeom prst="rect">
            <a:avLst/>
          </a:prstGeom>
        </p:spPr>
      </p:pic>
      <p:sp>
        <p:nvSpPr>
          <p:cNvPr id="7" name="TextBox 6">
            <a:extLst>
              <a:ext uri="{FF2B5EF4-FFF2-40B4-BE49-F238E27FC236}">
                <a16:creationId xmlns:a16="http://schemas.microsoft.com/office/drawing/2014/main" id="{B1F4427B-5F9D-A467-0113-6633FF473E6F}"/>
              </a:ext>
            </a:extLst>
          </p:cNvPr>
          <p:cNvSpPr txBox="1"/>
          <p:nvPr/>
        </p:nvSpPr>
        <p:spPr>
          <a:xfrm>
            <a:off x="2383275" y="171168"/>
            <a:ext cx="482157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Types of Conflict Resolutions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Shape 450"/>
        <p:cNvGrpSpPr/>
        <p:nvPr/>
      </p:nvGrpSpPr>
      <p:grpSpPr>
        <a:xfrm>
          <a:off x="0" y="0"/>
          <a:ext cx="0" cy="0"/>
          <a:chOff x="0" y="0"/>
          <a:chExt cx="0" cy="0"/>
        </a:xfrm>
      </p:grpSpPr>
      <p:sp>
        <p:nvSpPr>
          <p:cNvPr id="451" name="Google Shape;451;p39"/>
          <p:cNvSpPr txBox="1">
            <a:spLocks noGrp="1"/>
          </p:cNvSpPr>
          <p:nvPr>
            <p:ph type="title"/>
          </p:nvPr>
        </p:nvSpPr>
        <p:spPr>
          <a:xfrm>
            <a:off x="387714" y="371677"/>
            <a:ext cx="11804286" cy="1049235"/>
          </a:xfrm>
          <a:prstGeom prst="rect">
            <a:avLst/>
          </a:prstGeom>
          <a:noFill/>
          <a:ln>
            <a:noFill/>
          </a:ln>
        </p:spPr>
        <p:txBody>
          <a:bodyPr spcFirstLastPara="1" wrap="square" lIns="91425" tIns="45700" rIns="91425" bIns="45700" anchor="t" anchorCtr="0">
            <a:normAutofit fontScale="90000"/>
          </a:bodyPr>
          <a:lstStyle/>
          <a:p>
            <a:pPr marL="457200" lvl="0" indent="-457200" algn="just" rtl="0">
              <a:lnSpc>
                <a:spcPct val="90000"/>
              </a:lnSpc>
              <a:spcBef>
                <a:spcPts val="0"/>
              </a:spcBef>
              <a:spcAft>
                <a:spcPts val="0"/>
              </a:spcAft>
              <a:buClr>
                <a:srgbClr val="775CFF"/>
              </a:buClr>
              <a:buSzPts val="3200"/>
              <a:buFont typeface="Wingdings" panose="05000000000000000000" pitchFamily="2" charset="2"/>
              <a:buChar char="q"/>
            </a:pPr>
            <a:r>
              <a:rPr lang="en-US" dirty="0">
                <a:solidFill>
                  <a:srgbClr val="002060"/>
                </a:solidFill>
              </a:rPr>
              <a:t>Comparing the conflict strategies from the one side and the conflict resolutions from the other side, we have the following two-dimensions table:</a:t>
            </a:r>
            <a:endParaRPr sz="2800" dirty="0">
              <a:solidFill>
                <a:srgbClr val="002060"/>
              </a:solidFill>
            </a:endParaRPr>
          </a:p>
        </p:txBody>
      </p:sp>
      <p:pic>
        <p:nvPicPr>
          <p:cNvPr id="454" name="Google Shape;454;p39" descr="Conflict strategies and solutions"/>
          <p:cNvPicPr preferRelativeResize="0">
            <a:picLocks noGrp="1"/>
          </p:cNvPicPr>
          <p:nvPr>
            <p:ph type="body" idx="1"/>
          </p:nvPr>
        </p:nvPicPr>
        <p:blipFill rotWithShape="1">
          <a:blip r:embed="rId3">
            <a:alphaModFix/>
          </a:blip>
          <a:srcRect/>
          <a:stretch/>
        </p:blipFill>
        <p:spPr>
          <a:xfrm>
            <a:off x="1737851" y="1858784"/>
            <a:ext cx="9104012" cy="4118837"/>
          </a:xfrm>
          <a:prstGeom prst="rect">
            <a:avLst/>
          </a:prstGeom>
          <a:noFill/>
          <a:ln>
            <a:noFill/>
          </a:ln>
        </p:spPr>
      </p:pic>
      <p:pic>
        <p:nvPicPr>
          <p:cNvPr id="2" name="Picture 1">
            <a:extLst>
              <a:ext uri="{FF2B5EF4-FFF2-40B4-BE49-F238E27FC236}">
                <a16:creationId xmlns:a16="http://schemas.microsoft.com/office/drawing/2014/main" id="{21D2EEB3-37FE-B385-4DC6-6498C7A22C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D592F0C1-2F24-1AAE-867E-769FE3E891DD}"/>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8E47E4D6-E64F-0BCC-72EC-A54DB995EC52}"/>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DB6C4779-EB63-FC3A-2EB6-A24FFE54070D}"/>
              </a:ext>
            </a:extLst>
          </p:cNvPr>
          <p:cNvPicPr>
            <a:picLocks noChangeAspect="1"/>
          </p:cNvPicPr>
          <p:nvPr/>
        </p:nvPicPr>
        <p:blipFill>
          <a:blip r:embed="rId6"/>
          <a:stretch>
            <a:fillRect/>
          </a:stretch>
        </p:blipFill>
        <p:spPr>
          <a:xfrm>
            <a:off x="12072675" y="2204822"/>
            <a:ext cx="238650" cy="2709534"/>
          </a:xfrm>
          <a:prstGeom prst="rect">
            <a:avLst/>
          </a:prstGeom>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541" y="5036"/>
            <a:ext cx="9533101" cy="361784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58478" y="1414422"/>
            <a:ext cx="7148460" cy="830997"/>
          </a:xfrm>
          <a:prstGeom prst="rect">
            <a:avLst/>
          </a:prstGeom>
          <a:noFill/>
        </p:spPr>
        <p:txBody>
          <a:bodyPr wrap="square">
            <a:spAutoFit/>
          </a:bodyPr>
          <a:lstStyle/>
          <a:p>
            <a:pPr marL="285750" marR="0" lvl="0" indent="-28575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Chapter 8- L8</a:t>
            </a:r>
            <a:endPar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895192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815139" y="2545681"/>
            <a:ext cx="9302159" cy="1766637"/>
          </a:xfrm>
          <a:prstGeom prst="rect">
            <a:avLst/>
          </a:prstGeom>
        </p:spPr>
        <p:txBody>
          <a:bodyPr wrap="square">
            <a:spAutoFit/>
          </a:bodyPr>
          <a:lstStyle/>
          <a:p>
            <a:pPr marL="0" marR="0" lvl="0" indent="0" algn="l" defTabSz="457200" rtl="0" eaLnBrk="1" fontAlgn="auto" latinLnBrk="0" hangingPunct="1">
              <a:lnSpc>
                <a:spcPct val="8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Motivation </a:t>
            </a:r>
            <a:r>
              <a:rPr kumimoji="0" lang="en-US" alt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refers to the process by which a person’s efforts are energized, directed, and sustained toward attaining a goal.</a:t>
            </a: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20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l" defTabSz="457200" rtl="0" eaLnBrk="1" fontAlgn="auto" latinLnBrk="0" hangingPunct="1">
              <a:lnSpc>
                <a:spcPct val="80000"/>
              </a:lnSpc>
              <a:spcBef>
                <a:spcPts val="0"/>
              </a:spcBef>
              <a:spcAft>
                <a:spcPts val="0"/>
              </a:spcAft>
              <a:buClrTx/>
              <a:buSzTx/>
              <a:buFontTx/>
              <a:buNone/>
              <a:tabLst/>
              <a:defRPr/>
            </a:pPr>
            <a:r>
              <a:rPr kumimoji="0" lang="en-US" alt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  Individuals differ in </a:t>
            </a:r>
            <a:r>
              <a:rPr kumimoji="0" lang="en-US" altLang="en-US" sz="2000" b="0" i="0" u="none" strike="noStrike" kern="1200" cap="none" spc="0" normalizeH="0" baseline="0" noProof="0" dirty="0">
                <a:ln>
                  <a:noFill/>
                </a:ln>
                <a:solidFill>
                  <a:srgbClr val="002060"/>
                </a:solidFill>
                <a:effectLst/>
                <a:highlight>
                  <a:srgbClr val="F5FAA4"/>
                </a:highlight>
                <a:uLnTx/>
                <a:uFillTx/>
                <a:latin typeface="Century Gothic" panose="020B0502020202020204"/>
                <a:ea typeface="+mn-ea"/>
                <a:cs typeface="+mn-cs"/>
              </a:rPr>
              <a:t>motivational drive</a:t>
            </a:r>
            <a:r>
              <a:rPr kumimoji="0" lang="en-US" alt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 and their overall motivation varies from </a:t>
            </a:r>
            <a:r>
              <a:rPr kumimoji="0" lang="en-US" altLang="en-US" sz="2000" b="0" i="0" u="none" strike="noStrike" kern="1200" cap="none" spc="0" normalizeH="0" baseline="0" noProof="0" dirty="0">
                <a:ln>
                  <a:noFill/>
                </a:ln>
                <a:solidFill>
                  <a:srgbClr val="002060"/>
                </a:solidFill>
                <a:effectLst/>
                <a:highlight>
                  <a:srgbClr val="F5FAA4"/>
                </a:highlight>
                <a:uLnTx/>
                <a:uFillTx/>
                <a:latin typeface="Century Gothic" panose="020B0502020202020204"/>
                <a:ea typeface="+mn-ea"/>
                <a:cs typeface="+mn-cs"/>
              </a:rPr>
              <a:t>situation to situation</a:t>
            </a:r>
            <a:r>
              <a:rPr kumimoji="0" lang="en-US" alt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 </a:t>
            </a: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14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pic>
        <p:nvPicPr>
          <p:cNvPr id="8194" name="Picture 2" descr="Motivation from someone like you | Blog | Nutriton Force">
            <a:extLst>
              <a:ext uri="{FF2B5EF4-FFF2-40B4-BE49-F238E27FC236}">
                <a16:creationId xmlns:a16="http://schemas.microsoft.com/office/drawing/2014/main" id="{B10E0D79-17CD-9F49-8513-C35A99ED748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63921" y="1252872"/>
            <a:ext cx="2613493" cy="118928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A6AA09BB-83E1-26B7-F3DF-52C924081B6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93A3E8AD-D529-86B8-6FF1-F832631CF7CB}"/>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CA821AE3-8CC8-52B9-F511-86572386981D}"/>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55ACA276-5BAC-7CED-D542-58270D04136F}"/>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1CDAE50D-01FB-2A2D-94A7-5DDE72ABFCD6}"/>
              </a:ext>
            </a:extLst>
          </p:cNvPr>
          <p:cNvPicPr>
            <a:picLocks noChangeAspect="1"/>
          </p:cNvPicPr>
          <p:nvPr/>
        </p:nvPicPr>
        <p:blipFill>
          <a:blip r:embed="rId7"/>
          <a:stretch>
            <a:fillRect/>
          </a:stretch>
        </p:blipFill>
        <p:spPr>
          <a:xfrm>
            <a:off x="11289" y="-36396"/>
            <a:ext cx="9533101" cy="1610200"/>
          </a:xfrm>
          <a:prstGeom prst="rect">
            <a:avLst/>
          </a:prstGeom>
        </p:spPr>
      </p:pic>
      <p:sp>
        <p:nvSpPr>
          <p:cNvPr id="10" name="TextBox 9">
            <a:extLst>
              <a:ext uri="{FF2B5EF4-FFF2-40B4-BE49-F238E27FC236}">
                <a16:creationId xmlns:a16="http://schemas.microsoft.com/office/drawing/2014/main" id="{4129EF2B-9951-CC28-2046-F39690557FA0}"/>
              </a:ext>
            </a:extLst>
          </p:cNvPr>
          <p:cNvSpPr txBox="1"/>
          <p:nvPr/>
        </p:nvSpPr>
        <p:spPr>
          <a:xfrm>
            <a:off x="2325914" y="543490"/>
            <a:ext cx="342433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What is Motivation?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
        <p:nvSpPr>
          <p:cNvPr id="8" name="TextBox 7">
            <a:extLst>
              <a:ext uri="{FF2B5EF4-FFF2-40B4-BE49-F238E27FC236}">
                <a16:creationId xmlns:a16="http://schemas.microsoft.com/office/drawing/2014/main" id="{D9824F05-41B2-871D-A00A-37CC07962B26}"/>
              </a:ext>
            </a:extLst>
          </p:cNvPr>
          <p:cNvSpPr txBox="1"/>
          <p:nvPr/>
        </p:nvSpPr>
        <p:spPr>
          <a:xfrm>
            <a:off x="815139" y="3960756"/>
            <a:ext cx="11062275" cy="1200329"/>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br>
              <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br>
            <a:r>
              <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 Positive energy is infectious. </a:t>
            </a: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It is one of the most powerful tools in the leadership toolbox when it comes to inspiring others in the workplace. </a:t>
            </a:r>
            <a:endParaRPr kumimoji="0" lang="en-US" alt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52885765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722374" y="1893307"/>
            <a:ext cx="9302159" cy="4031873"/>
          </a:xfrm>
          <a:prstGeom prst="rect">
            <a:avLst/>
          </a:prstGeom>
        </p:spPr>
        <p:txBody>
          <a:bodyPr wrap="square">
            <a:spAutoFit/>
          </a:bodyPr>
          <a:lstStyle/>
          <a:p>
            <a:pPr marL="0" marR="0" lvl="0" indent="0" algn="l" defTabSz="457200" rtl="0" eaLnBrk="1" fontAlgn="auto" latinLnBrk="0" hangingPunct="1">
              <a:lnSpc>
                <a:spcPct val="8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Motivation </a:t>
            </a:r>
            <a:r>
              <a:rPr kumimoji="0" lang="en-US" alt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refers to the process by which a person’s efforts are energized, directed, and sustained toward attaining a goal.</a:t>
            </a: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20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l" defTabSz="457200" rtl="0" eaLnBrk="1" fontAlgn="auto" latinLnBrk="0" hangingPunct="1">
              <a:lnSpc>
                <a:spcPct val="80000"/>
              </a:lnSpc>
              <a:spcBef>
                <a:spcPts val="0"/>
              </a:spcBef>
              <a:spcAft>
                <a:spcPts val="0"/>
              </a:spcAft>
              <a:buClrTx/>
              <a:buSzTx/>
              <a:buFontTx/>
              <a:buNone/>
              <a:tabLst/>
              <a:defRPr/>
            </a:pPr>
            <a:r>
              <a:rPr kumimoji="0" lang="en-US" alt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  Individuals differ in </a:t>
            </a:r>
            <a:r>
              <a:rPr kumimoji="0" lang="en-US" altLang="en-US" sz="2000" b="0" i="0" u="none" strike="noStrike" kern="1200" cap="none" spc="0" normalizeH="0" baseline="0" noProof="0" dirty="0">
                <a:ln>
                  <a:noFill/>
                </a:ln>
                <a:solidFill>
                  <a:srgbClr val="002060"/>
                </a:solidFill>
                <a:effectLst/>
                <a:highlight>
                  <a:srgbClr val="F5FAA4"/>
                </a:highlight>
                <a:uLnTx/>
                <a:uFillTx/>
                <a:latin typeface="Century Gothic" panose="020B0502020202020204"/>
                <a:ea typeface="+mn-ea"/>
                <a:cs typeface="+mn-cs"/>
              </a:rPr>
              <a:t>motivational drive</a:t>
            </a:r>
            <a:r>
              <a:rPr kumimoji="0" lang="en-US" alt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 and their overall motivation varies from </a:t>
            </a:r>
            <a:r>
              <a:rPr kumimoji="0" lang="en-US" altLang="en-US" sz="2000" b="0" i="0" u="none" strike="noStrike" kern="1200" cap="none" spc="0" normalizeH="0" baseline="0" noProof="0" dirty="0">
                <a:ln>
                  <a:noFill/>
                </a:ln>
                <a:solidFill>
                  <a:srgbClr val="002060"/>
                </a:solidFill>
                <a:effectLst/>
                <a:highlight>
                  <a:srgbClr val="F5FAA4"/>
                </a:highlight>
                <a:uLnTx/>
                <a:uFillTx/>
                <a:latin typeface="Century Gothic" panose="020B0502020202020204"/>
                <a:ea typeface="+mn-ea"/>
                <a:cs typeface="+mn-cs"/>
              </a:rPr>
              <a:t>situation to situation</a:t>
            </a:r>
            <a:r>
              <a:rPr kumimoji="0" lang="en-US" alt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 </a:t>
            </a: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14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l" defTabSz="457200" rtl="0" eaLnBrk="1" fontAlgn="auto" latinLnBrk="0" hangingPunct="1">
              <a:lnSpc>
                <a:spcPct val="80000"/>
              </a:lnSpc>
              <a:spcBef>
                <a:spcPts val="0"/>
              </a:spcBef>
              <a:spcAft>
                <a:spcPts val="0"/>
              </a:spcAft>
              <a:buClrTx/>
              <a:buSzTx/>
              <a:buFontTx/>
              <a:buNone/>
              <a:tabLst/>
              <a:defRPr/>
            </a:pPr>
            <a:r>
              <a:rPr kumimoji="0" lang="en-US" altLang="en-US" sz="2000" b="1" i="0" u="sng" strike="noStrike" kern="1200" cap="none" spc="0" normalizeH="0" baseline="0" noProof="0" dirty="0">
                <a:ln>
                  <a:noFill/>
                </a:ln>
                <a:solidFill>
                  <a:srgbClr val="002060"/>
                </a:solidFill>
                <a:effectLst/>
                <a:uLnTx/>
                <a:uFillTx/>
                <a:latin typeface="Century Gothic" panose="020B0502020202020204"/>
                <a:ea typeface="+mn-ea"/>
                <a:cs typeface="+mn-cs"/>
              </a:rPr>
              <a:t>Motivation has three key elements: </a:t>
            </a:r>
            <a:endParaRPr kumimoji="0" lang="ar-SA" altLang="en-US" sz="2000" b="1" i="0" u="sng" strike="noStrike" kern="1200" cap="none" spc="0" normalizeH="0" baseline="0" noProof="0" dirty="0">
              <a:ln>
                <a:noFill/>
              </a:ln>
              <a:solidFill>
                <a:srgbClr val="002060"/>
              </a:solidFill>
              <a:effectLst/>
              <a:uLnTx/>
              <a:uFillTx/>
              <a:latin typeface="Century Gothic" panose="020B0502020202020204"/>
              <a:ea typeface="+mn-ea"/>
              <a:cs typeface="Arial" panose="020B0604020202020204" pitchFamily="34" charset="0"/>
            </a:endParaRP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2000" b="1" i="0" u="sng" strike="noStrike" kern="1200" cap="none" spc="0" normalizeH="0" baseline="0" noProof="0" dirty="0">
              <a:ln>
                <a:noFill/>
              </a:ln>
              <a:solidFill>
                <a:srgbClr val="002060"/>
              </a:solidFill>
              <a:effectLst/>
              <a:uLnTx/>
              <a:uFillTx/>
              <a:latin typeface="Century Gothic" panose="020B0502020202020204"/>
              <a:ea typeface="+mn-ea"/>
              <a:cs typeface="+mn-cs"/>
            </a:endParaRPr>
          </a:p>
          <a:p>
            <a:pPr marL="457200" marR="0" lvl="1" indent="-231775" algn="l" defTabSz="457200" rtl="0" eaLnBrk="1" fontAlgn="auto" latinLnBrk="0" hangingPunct="1">
              <a:lnSpc>
                <a:spcPct val="80000"/>
              </a:lnSpc>
              <a:spcBef>
                <a:spcPts val="0"/>
              </a:spcBef>
              <a:spcAft>
                <a:spcPts val="0"/>
              </a:spcAft>
              <a:buClrTx/>
              <a:buSzTx/>
              <a:buFontTx/>
              <a:buChar char="•"/>
              <a:tabLst/>
              <a:defRPr/>
            </a:pPr>
            <a:r>
              <a:rPr kumimoji="0" lang="en-US" altLang="en-US" sz="1800" b="0" i="0" u="none" strike="noStrike" kern="1200" cap="none" spc="0" normalizeH="0" baseline="0" noProof="0" dirty="0">
                <a:ln>
                  <a:noFill/>
                </a:ln>
                <a:solidFill>
                  <a:srgbClr val="002060"/>
                </a:solidFill>
                <a:effectLst/>
                <a:uLnTx/>
                <a:uFillTx/>
                <a:latin typeface="Century Gothic" panose="020B0502020202020204"/>
                <a:ea typeface="+mn-ea"/>
                <a:cs typeface="+mn-cs"/>
              </a:rPr>
              <a:t>The </a:t>
            </a:r>
            <a:r>
              <a:rPr kumimoji="0" lang="en-US" altLang="en-US" sz="1800" b="1" i="0" u="none" strike="noStrike" kern="1200" cap="none" spc="0" normalizeH="0" baseline="0" noProof="0" dirty="0">
                <a:ln>
                  <a:noFill/>
                </a:ln>
                <a:solidFill>
                  <a:srgbClr val="002060"/>
                </a:solidFill>
                <a:effectLst/>
                <a:uLnTx/>
                <a:uFillTx/>
                <a:latin typeface="Century Gothic" panose="020B0502020202020204"/>
                <a:ea typeface="+mn-ea"/>
                <a:cs typeface="+mn-cs"/>
              </a:rPr>
              <a:t>energy</a:t>
            </a:r>
            <a:r>
              <a:rPr kumimoji="0" lang="en-US" altLang="en-US" sz="1800" b="0" i="0" u="none" strike="noStrike" kern="1200" cap="none" spc="0" normalizeH="0" baseline="0" noProof="0" dirty="0">
                <a:ln>
                  <a:noFill/>
                </a:ln>
                <a:solidFill>
                  <a:srgbClr val="002060"/>
                </a:solidFill>
                <a:effectLst/>
                <a:uLnTx/>
                <a:uFillTx/>
                <a:latin typeface="Century Gothic" panose="020B0502020202020204"/>
                <a:ea typeface="+mn-ea"/>
                <a:cs typeface="+mn-cs"/>
              </a:rPr>
              <a:t> element is a measure of intensity or drive where the quality of the effort is considered along with its intensity. </a:t>
            </a:r>
          </a:p>
          <a:p>
            <a:pPr marL="457200" marR="0" lvl="1" indent="-231775" algn="l" defTabSz="457200" rtl="0" eaLnBrk="1" fontAlgn="auto" latinLnBrk="0" hangingPunct="1">
              <a:lnSpc>
                <a:spcPct val="80000"/>
              </a:lnSpc>
              <a:spcBef>
                <a:spcPts val="0"/>
              </a:spcBef>
              <a:spcAft>
                <a:spcPts val="0"/>
              </a:spcAft>
              <a:buClrTx/>
              <a:buSzTx/>
              <a:buFontTx/>
              <a:buChar char="•"/>
              <a:tabLst/>
              <a:defRPr/>
            </a:pPr>
            <a:endParaRPr kumimoji="0" lang="en-US" altLang="en-US" sz="18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457200" marR="0" lvl="1" indent="-231775" algn="l" defTabSz="457200" rtl="0" eaLnBrk="1" fontAlgn="auto" latinLnBrk="0" hangingPunct="1">
              <a:lnSpc>
                <a:spcPct val="80000"/>
              </a:lnSpc>
              <a:spcBef>
                <a:spcPts val="0"/>
              </a:spcBef>
              <a:spcAft>
                <a:spcPts val="0"/>
              </a:spcAft>
              <a:buClrTx/>
              <a:buSzTx/>
              <a:buFontTx/>
              <a:buChar char="•"/>
              <a:tabLst/>
              <a:defRPr/>
            </a:pPr>
            <a:r>
              <a:rPr kumimoji="0" lang="en-US" altLang="en-US" sz="1800" b="0" i="0" u="none" strike="noStrike" kern="1200" cap="none" spc="0" normalizeH="0" baseline="0" noProof="0" dirty="0">
                <a:ln>
                  <a:noFill/>
                </a:ln>
                <a:solidFill>
                  <a:srgbClr val="002060"/>
                </a:solidFill>
                <a:effectLst/>
                <a:uLnTx/>
                <a:uFillTx/>
                <a:latin typeface="Century Gothic" panose="020B0502020202020204"/>
                <a:ea typeface="+mn-ea"/>
                <a:cs typeface="+mn-cs"/>
              </a:rPr>
              <a:t>High levels of </a:t>
            </a:r>
            <a:r>
              <a:rPr kumimoji="0" lang="en-US" altLang="en-US" sz="1800" b="1" i="0" u="none" strike="noStrike" kern="1200" cap="none" spc="0" normalizeH="0" baseline="0" noProof="0" dirty="0">
                <a:ln>
                  <a:noFill/>
                </a:ln>
                <a:solidFill>
                  <a:srgbClr val="002060"/>
                </a:solidFill>
                <a:effectLst/>
                <a:uLnTx/>
                <a:uFillTx/>
                <a:latin typeface="Century Gothic" panose="020B0502020202020204"/>
                <a:ea typeface="+mn-ea"/>
                <a:cs typeface="+mn-cs"/>
              </a:rPr>
              <a:t>effort</a:t>
            </a:r>
            <a:r>
              <a:rPr kumimoji="0" lang="en-US" altLang="en-US" sz="1800" b="0" i="0" u="none" strike="noStrike" kern="1200" cap="none" spc="0" normalizeH="0" baseline="0" noProof="0" dirty="0">
                <a:ln>
                  <a:noFill/>
                </a:ln>
                <a:solidFill>
                  <a:srgbClr val="002060"/>
                </a:solidFill>
                <a:effectLst/>
                <a:uLnTx/>
                <a:uFillTx/>
                <a:latin typeface="Century Gothic" panose="020B0502020202020204"/>
                <a:ea typeface="+mn-ea"/>
                <a:cs typeface="+mn-cs"/>
              </a:rPr>
              <a:t> lead to favorable job performance when the effort is </a:t>
            </a:r>
            <a:r>
              <a:rPr kumimoji="0" lang="en-US" altLang="en-US" sz="1800" b="1" i="0" u="none" strike="noStrike" kern="1200" cap="none" spc="0" normalizeH="0" baseline="0" noProof="0" dirty="0">
                <a:ln>
                  <a:noFill/>
                </a:ln>
                <a:solidFill>
                  <a:srgbClr val="002060"/>
                </a:solidFill>
                <a:effectLst/>
                <a:uLnTx/>
                <a:uFillTx/>
                <a:latin typeface="Century Gothic" panose="020B0502020202020204"/>
                <a:ea typeface="+mn-ea"/>
                <a:cs typeface="+mn-cs"/>
              </a:rPr>
              <a:t>directed</a:t>
            </a:r>
            <a:r>
              <a:rPr kumimoji="0" lang="en-US" altLang="en-US" sz="1800" b="0" i="0" u="none" strike="noStrike" kern="1200" cap="none" spc="0" normalizeH="0" baseline="0" noProof="0" dirty="0">
                <a:ln>
                  <a:noFill/>
                </a:ln>
                <a:solidFill>
                  <a:srgbClr val="002060"/>
                </a:solidFill>
                <a:effectLst/>
                <a:uLnTx/>
                <a:uFillTx/>
                <a:latin typeface="Century Gothic" panose="020B0502020202020204"/>
                <a:ea typeface="+mn-ea"/>
                <a:cs typeface="+mn-cs"/>
              </a:rPr>
              <a:t> toward, and consistent with, organizational goals. </a:t>
            </a:r>
          </a:p>
          <a:p>
            <a:pPr marL="457200" marR="0" lvl="1" indent="-231775" algn="l" defTabSz="457200" rtl="0" eaLnBrk="1" fontAlgn="auto" latinLnBrk="0" hangingPunct="1">
              <a:lnSpc>
                <a:spcPct val="80000"/>
              </a:lnSpc>
              <a:spcBef>
                <a:spcPts val="0"/>
              </a:spcBef>
              <a:spcAft>
                <a:spcPts val="0"/>
              </a:spcAft>
              <a:buClrTx/>
              <a:buSzTx/>
              <a:buFontTx/>
              <a:buChar char="•"/>
              <a:tabLst/>
              <a:defRPr/>
            </a:pPr>
            <a:endParaRPr kumimoji="0" lang="en-US" altLang="en-US" sz="18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457200" marR="0" lvl="1" indent="-231775" algn="l" defTabSz="457200" rtl="0" eaLnBrk="1" fontAlgn="auto" latinLnBrk="0" hangingPunct="1">
              <a:lnSpc>
                <a:spcPct val="80000"/>
              </a:lnSpc>
              <a:spcBef>
                <a:spcPts val="0"/>
              </a:spcBef>
              <a:spcAft>
                <a:spcPts val="0"/>
              </a:spcAft>
              <a:buClrTx/>
              <a:buSzTx/>
              <a:buFontTx/>
              <a:buChar char="•"/>
              <a:tabLst/>
              <a:defRPr/>
            </a:pPr>
            <a:r>
              <a:rPr kumimoji="0" lang="en-US" altLang="en-US" sz="1800" b="0" i="0" u="none" strike="noStrike" kern="1200" cap="none" spc="0" normalizeH="0" baseline="0" noProof="0" dirty="0">
                <a:ln>
                  <a:noFill/>
                </a:ln>
                <a:solidFill>
                  <a:srgbClr val="002060"/>
                </a:solidFill>
                <a:effectLst/>
                <a:uLnTx/>
                <a:uFillTx/>
                <a:latin typeface="Century Gothic" panose="020B0502020202020204"/>
                <a:ea typeface="+mn-ea"/>
                <a:cs typeface="+mn-cs"/>
              </a:rPr>
              <a:t>Finally, motivation includes a </a:t>
            </a:r>
            <a:r>
              <a:rPr kumimoji="0" lang="en-US" altLang="en-US" sz="1800" b="1" i="0" u="none" strike="noStrike" kern="1200" cap="none" spc="0" normalizeH="0" baseline="0" noProof="0" dirty="0">
                <a:ln>
                  <a:noFill/>
                </a:ln>
                <a:solidFill>
                  <a:srgbClr val="002060"/>
                </a:solidFill>
                <a:effectLst/>
                <a:uLnTx/>
                <a:uFillTx/>
                <a:latin typeface="Century Gothic" panose="020B0502020202020204"/>
                <a:ea typeface="+mn-ea"/>
                <a:cs typeface="+mn-cs"/>
              </a:rPr>
              <a:t>persistence</a:t>
            </a:r>
            <a:r>
              <a:rPr kumimoji="0" lang="en-US" altLang="en-US" sz="1800" b="0" i="0" u="none" strike="noStrike" kern="1200" cap="none" spc="0" normalizeH="0" baseline="0" noProof="0" dirty="0">
                <a:ln>
                  <a:noFill/>
                </a:ln>
                <a:solidFill>
                  <a:srgbClr val="002060"/>
                </a:solidFill>
                <a:effectLst/>
                <a:uLnTx/>
                <a:uFillTx/>
                <a:latin typeface="Century Gothic" panose="020B0502020202020204"/>
                <a:ea typeface="+mn-ea"/>
                <a:cs typeface="+mn-cs"/>
              </a:rPr>
              <a:t> dimension where employees keep putting forth effort to achieve those goals.</a:t>
            </a: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pic>
        <p:nvPicPr>
          <p:cNvPr id="8194" name="Picture 2" descr="Motivation from someone like you | Blog | Nutriton Force">
            <a:extLst>
              <a:ext uri="{FF2B5EF4-FFF2-40B4-BE49-F238E27FC236}">
                <a16:creationId xmlns:a16="http://schemas.microsoft.com/office/drawing/2014/main" id="{B10E0D79-17CD-9F49-8513-C35A99ED748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63921" y="1252872"/>
            <a:ext cx="2613493" cy="118928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A6AA09BB-83E1-26B7-F3DF-52C924081B6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93A3E8AD-D529-86B8-6FF1-F832631CF7CB}"/>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CA821AE3-8CC8-52B9-F511-86572386981D}"/>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55ACA276-5BAC-7CED-D542-58270D04136F}"/>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1CDAE50D-01FB-2A2D-94A7-5DDE72ABFCD6}"/>
              </a:ext>
            </a:extLst>
          </p:cNvPr>
          <p:cNvPicPr>
            <a:picLocks noChangeAspect="1"/>
          </p:cNvPicPr>
          <p:nvPr/>
        </p:nvPicPr>
        <p:blipFill>
          <a:blip r:embed="rId7"/>
          <a:stretch>
            <a:fillRect/>
          </a:stretch>
        </p:blipFill>
        <p:spPr>
          <a:xfrm>
            <a:off x="11289" y="-36396"/>
            <a:ext cx="9533101" cy="1610200"/>
          </a:xfrm>
          <a:prstGeom prst="rect">
            <a:avLst/>
          </a:prstGeom>
        </p:spPr>
      </p:pic>
      <p:sp>
        <p:nvSpPr>
          <p:cNvPr id="10" name="TextBox 9">
            <a:extLst>
              <a:ext uri="{FF2B5EF4-FFF2-40B4-BE49-F238E27FC236}">
                <a16:creationId xmlns:a16="http://schemas.microsoft.com/office/drawing/2014/main" id="{4129EF2B-9951-CC28-2046-F39690557FA0}"/>
              </a:ext>
            </a:extLst>
          </p:cNvPr>
          <p:cNvSpPr txBox="1"/>
          <p:nvPr/>
        </p:nvSpPr>
        <p:spPr>
          <a:xfrm>
            <a:off x="2325914" y="543490"/>
            <a:ext cx="342433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What is Motivation?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375073639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6629" name="Content Placeholder 6" descr="EX_11_001.eps">
            <a:extLst>
              <a:ext uri="{FF2B5EF4-FFF2-40B4-BE49-F238E27FC236}">
                <a16:creationId xmlns:a16="http://schemas.microsoft.com/office/drawing/2014/main" id="{FEE0F1F1-E647-E448-8467-028CE2951CB6}"/>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l="-7584" r="-7584"/>
          <a:stretch>
            <a:fillRect/>
          </a:stretch>
        </p:blipFill>
        <p:spPr>
          <a:xfrm>
            <a:off x="2676594" y="1822248"/>
            <a:ext cx="6510625" cy="3761443"/>
          </a:xfrm>
        </p:spPr>
      </p:pic>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817395D8-2E16-584D-804E-9DEC35EC189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7B28FDD6-A0C5-06D3-A774-7885866624E8}"/>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8EA83F5B-3B26-C42C-BCF9-2CB0DF4E2CB7}"/>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7FB62684-2D6F-C586-76E3-6154999309BE}"/>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280F08C6-7309-B624-E739-21560E9EF249}"/>
              </a:ext>
            </a:extLst>
          </p:cNvPr>
          <p:cNvPicPr>
            <a:picLocks noChangeAspect="1"/>
          </p:cNvPicPr>
          <p:nvPr/>
        </p:nvPicPr>
        <p:blipFill>
          <a:blip r:embed="rId8"/>
          <a:stretch>
            <a:fillRect/>
          </a:stretch>
        </p:blipFill>
        <p:spPr>
          <a:xfrm>
            <a:off x="11289" y="12502"/>
            <a:ext cx="9533101" cy="1610200"/>
          </a:xfrm>
          <a:prstGeom prst="rect">
            <a:avLst/>
          </a:prstGeom>
        </p:spPr>
      </p:pic>
      <p:sp>
        <p:nvSpPr>
          <p:cNvPr id="9" name="TextBox 8">
            <a:extLst>
              <a:ext uri="{FF2B5EF4-FFF2-40B4-BE49-F238E27FC236}">
                <a16:creationId xmlns:a16="http://schemas.microsoft.com/office/drawing/2014/main" id="{39076206-3540-3ADF-7CF9-F485A1369A59}"/>
              </a:ext>
            </a:extLst>
          </p:cNvPr>
          <p:cNvSpPr txBox="1"/>
          <p:nvPr/>
        </p:nvSpPr>
        <p:spPr>
          <a:xfrm>
            <a:off x="2325914" y="543490"/>
            <a:ext cx="525650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1- Maslow’s Hierarchy of Needs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179005889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279763" y="1512055"/>
            <a:ext cx="11632474" cy="4213929"/>
          </a:xfrm>
        </p:spPr>
        <p:txBody>
          <a:bodyPr>
            <a:normAutofit/>
          </a:bodyPr>
          <a:lstStyle/>
          <a:p>
            <a:pPr algn="just">
              <a:lnSpc>
                <a:spcPct val="70000"/>
              </a:lnSpc>
            </a:pPr>
            <a:endParaRPr lang="en-US" altLang="en-US" sz="1600" dirty="0">
              <a:solidFill>
                <a:srgbClr val="002060"/>
              </a:solidFill>
            </a:endParaRPr>
          </a:p>
          <a:p>
            <a:pPr marL="460375" lvl="1" algn="just">
              <a:lnSpc>
                <a:spcPct val="70000"/>
              </a:lnSpc>
              <a:buFont typeface="Calibri" panose="020F0502020204030204" pitchFamily="34" charset="0"/>
              <a:buAutoNum type="arabicPeriod"/>
            </a:pPr>
            <a:endParaRPr lang="en-US" altLang="en-US" sz="1600" dirty="0">
              <a:solidFill>
                <a:srgbClr val="002060"/>
              </a:solidFill>
            </a:endParaRPr>
          </a:p>
          <a:p>
            <a:pPr algn="just">
              <a:lnSpc>
                <a:spcPct val="80000"/>
              </a:lnSpc>
            </a:pPr>
            <a:r>
              <a:rPr lang="en-US" altLang="en-US" sz="2400" b="1" dirty="0">
                <a:solidFill>
                  <a:srgbClr val="002060"/>
                </a:solidFill>
              </a:rPr>
              <a:t>Maslow argued </a:t>
            </a:r>
            <a:r>
              <a:rPr lang="en-US" altLang="en-US" sz="2400" dirty="0">
                <a:solidFill>
                  <a:srgbClr val="002060"/>
                </a:solidFill>
              </a:rPr>
              <a:t>that each level </a:t>
            </a:r>
            <a:r>
              <a:rPr lang="en-US" altLang="en-US" sz="2400" b="1" dirty="0">
                <a:solidFill>
                  <a:srgbClr val="002060"/>
                </a:solidFill>
              </a:rPr>
              <a:t>must be substantially satisfied before the next need becomes dominant</a:t>
            </a:r>
            <a:r>
              <a:rPr lang="en-US" altLang="en-US" sz="2400" dirty="0">
                <a:solidFill>
                  <a:srgbClr val="002060"/>
                </a:solidFill>
              </a:rPr>
              <a:t>; an individual moves up the hierarchy from one level to the next. Lower-order need are satisfied predominantly externally, while higher-order needs are satisfied internally. </a:t>
            </a:r>
          </a:p>
          <a:p>
            <a:pPr algn="just">
              <a:lnSpc>
                <a:spcPct val="80000"/>
              </a:lnSpc>
            </a:pPr>
            <a:endParaRPr lang="en-US" altLang="en-US" sz="2400" dirty="0">
              <a:solidFill>
                <a:srgbClr val="002060"/>
              </a:solidFill>
            </a:endParaRPr>
          </a:p>
          <a:p>
            <a:pPr algn="just">
              <a:lnSpc>
                <a:spcPct val="80000"/>
              </a:lnSpc>
            </a:pPr>
            <a:r>
              <a:rPr lang="en-US" altLang="en-US" sz="2400" dirty="0">
                <a:solidFill>
                  <a:srgbClr val="002060"/>
                </a:solidFill>
              </a:rPr>
              <a:t>leaders will do things to satisfy team needs. But remember: </a:t>
            </a:r>
            <a:r>
              <a:rPr lang="en-US" altLang="en-US" sz="2400" b="1" dirty="0">
                <a:solidFill>
                  <a:srgbClr val="002060"/>
                </a:solidFill>
              </a:rPr>
              <a:t>Once a need is substantially satisfied, it no longer motivates.</a:t>
            </a:r>
            <a:r>
              <a:rPr lang="en-US" altLang="en-US" sz="2400" dirty="0">
                <a:solidFill>
                  <a:srgbClr val="002060"/>
                </a:solidFill>
              </a:rPr>
              <a:t> </a:t>
            </a:r>
          </a:p>
          <a:p>
            <a:pPr algn="just">
              <a:lnSpc>
                <a:spcPct val="80000"/>
              </a:lnSpc>
            </a:pPr>
            <a:r>
              <a:rPr lang="en-US" altLang="en-US" sz="2400" dirty="0">
                <a:solidFill>
                  <a:srgbClr val="002060"/>
                </a:solidFill>
              </a:rPr>
              <a:t>This theory is widely popular among practicing managers probably because it’s easy to understand and intuitive. However, there is no empirical support provided for theory; other studies could not validate it.</a:t>
            </a:r>
          </a:p>
          <a:p>
            <a:pPr algn="just"/>
            <a:endParaRPr lang="en-SA" sz="2400" dirty="0">
              <a:solidFill>
                <a:srgbClr val="002060"/>
              </a:solidFill>
            </a:endParaRPr>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98DFD139-E0B1-60A1-6D61-461CE90F6E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70A1D4B0-8F96-DB00-34A3-D69AA0EC5581}"/>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FE9D043E-5572-DB10-9AA6-B8457B91961E}"/>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CC5A8A82-C042-E9A9-9DFB-417CABF3E408}"/>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046B0FD0-4C84-784A-787E-0CD54DD18936}"/>
              </a:ext>
            </a:extLst>
          </p:cNvPr>
          <p:cNvPicPr>
            <a:picLocks noChangeAspect="1"/>
          </p:cNvPicPr>
          <p:nvPr/>
        </p:nvPicPr>
        <p:blipFill>
          <a:blip r:embed="rId7"/>
          <a:stretch>
            <a:fillRect/>
          </a:stretch>
        </p:blipFill>
        <p:spPr>
          <a:xfrm>
            <a:off x="11289" y="-24791"/>
            <a:ext cx="9533101" cy="1610200"/>
          </a:xfrm>
          <a:prstGeom prst="rect">
            <a:avLst/>
          </a:prstGeom>
        </p:spPr>
      </p:pic>
      <p:sp>
        <p:nvSpPr>
          <p:cNvPr id="10" name="TextBox 9">
            <a:extLst>
              <a:ext uri="{FF2B5EF4-FFF2-40B4-BE49-F238E27FC236}">
                <a16:creationId xmlns:a16="http://schemas.microsoft.com/office/drawing/2014/main" id="{7EA7A33F-000A-EA75-7E99-A34665C0AB04}"/>
              </a:ext>
            </a:extLst>
          </p:cNvPr>
          <p:cNvSpPr txBox="1"/>
          <p:nvPr/>
        </p:nvSpPr>
        <p:spPr>
          <a:xfrm>
            <a:off x="2325914" y="543490"/>
            <a:ext cx="525650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1- Maslow’s Hierarchy of Needs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123865505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51EF867-0211-364B-92E9-E1E3A697B316}"/>
              </a:ext>
            </a:extLst>
          </p:cNvPr>
          <p:cNvSpPr>
            <a:spLocks noGrp="1"/>
          </p:cNvSpPr>
          <p:nvPr>
            <p:ph sz="half" idx="1"/>
          </p:nvPr>
        </p:nvSpPr>
        <p:spPr>
          <a:xfrm>
            <a:off x="586476" y="1951413"/>
            <a:ext cx="10944301" cy="3614030"/>
          </a:xfrm>
        </p:spPr>
        <p:txBody>
          <a:bodyPr>
            <a:normAutofit/>
          </a:bodyPr>
          <a:lstStyle/>
          <a:p>
            <a:r>
              <a:rPr lang="en-US" altLang="en-US" sz="2400" b="1" dirty="0">
                <a:solidFill>
                  <a:srgbClr val="002060"/>
                </a:solidFill>
              </a:rPr>
              <a:t>Douglas McGregor </a:t>
            </a:r>
            <a:r>
              <a:rPr lang="en-US" altLang="en-US" sz="2400" dirty="0">
                <a:solidFill>
                  <a:srgbClr val="002060"/>
                </a:solidFill>
              </a:rPr>
              <a:t>is best known for proposing two assumptions about human nature</a:t>
            </a:r>
            <a:r>
              <a:rPr lang="en-US" altLang="en-US" sz="2400" b="1" dirty="0">
                <a:solidFill>
                  <a:srgbClr val="002060"/>
                </a:solidFill>
              </a:rPr>
              <a:t>: Theory X and Theory Y</a:t>
            </a:r>
            <a:r>
              <a:rPr lang="en-US" altLang="en-US" sz="2400" dirty="0">
                <a:solidFill>
                  <a:srgbClr val="002060"/>
                </a:solidFill>
              </a:rPr>
              <a:t>. Simply put </a:t>
            </a:r>
            <a:r>
              <a:rPr lang="en-US" altLang="en-US" sz="2400" b="1" dirty="0">
                <a:solidFill>
                  <a:srgbClr val="002060"/>
                </a:solidFill>
              </a:rPr>
              <a:t>Theory X </a:t>
            </a:r>
            <a:r>
              <a:rPr lang="en-US" altLang="en-US" sz="2400" dirty="0">
                <a:solidFill>
                  <a:srgbClr val="002060"/>
                </a:solidFill>
              </a:rPr>
              <a:t>is a </a:t>
            </a:r>
            <a:r>
              <a:rPr lang="en-US" altLang="en-US" sz="2400" b="1" dirty="0">
                <a:solidFill>
                  <a:srgbClr val="002060"/>
                </a:solidFill>
              </a:rPr>
              <a:t>negative view of people</a:t>
            </a:r>
            <a:r>
              <a:rPr lang="en-US" altLang="en-US" sz="2400" dirty="0">
                <a:solidFill>
                  <a:srgbClr val="002060"/>
                </a:solidFill>
              </a:rPr>
              <a:t> and</a:t>
            </a:r>
            <a:r>
              <a:rPr lang="en-US" altLang="en-US" sz="2400" b="1" dirty="0">
                <a:solidFill>
                  <a:srgbClr val="002060"/>
                </a:solidFill>
              </a:rPr>
              <a:t> Theory Y is a positive view.</a:t>
            </a:r>
          </a:p>
          <a:p>
            <a:r>
              <a:rPr lang="en-US" altLang="en-US" sz="2400" dirty="0">
                <a:solidFill>
                  <a:srgbClr val="002060"/>
                </a:solidFill>
              </a:rPr>
              <a:t>McGregor believed that </a:t>
            </a:r>
            <a:r>
              <a:rPr lang="en-US" altLang="en-US" sz="2400" b="1" dirty="0">
                <a:solidFill>
                  <a:srgbClr val="002060"/>
                </a:solidFill>
              </a:rPr>
              <a:t>Theory Y</a:t>
            </a:r>
            <a:r>
              <a:rPr lang="en-US" altLang="en-US" sz="2400" dirty="0">
                <a:solidFill>
                  <a:srgbClr val="002060"/>
                </a:solidFill>
              </a:rPr>
              <a:t> assumptions should guide management practice and proposed that participation in decision making, responsible and challenging jobs, and good group relations would maximize employee motivation.</a:t>
            </a:r>
          </a:p>
          <a:p>
            <a:endParaRPr lang="en-SA" sz="2400" dirty="0">
              <a:solidFill>
                <a:srgbClr val="002060"/>
              </a:solidFill>
            </a:endParaRPr>
          </a:p>
        </p:txBody>
      </p:sp>
      <p:pic>
        <p:nvPicPr>
          <p:cNvPr id="11" name="عنصر نائب للمحتوى 6">
            <a:extLst>
              <a:ext uri="{FF2B5EF4-FFF2-40B4-BE49-F238E27FC236}">
                <a16:creationId xmlns:a16="http://schemas.microsoft.com/office/drawing/2014/main" id="{EEF1DA8F-5181-0346-A48B-A807894F9E1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EC137525-BA07-570C-FCA3-B77639A343E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9A2A51FC-42DE-06F4-CC26-BCA4895F51F9}"/>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55E6E6A4-D4CE-3741-D91E-C7C35D816453}"/>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E3759690-8CD5-D0AC-4CED-2B206ADEA8F9}"/>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9D38906F-F525-1703-E0A7-4EA3915F71C7}"/>
              </a:ext>
            </a:extLst>
          </p:cNvPr>
          <p:cNvPicPr>
            <a:picLocks noChangeAspect="1"/>
          </p:cNvPicPr>
          <p:nvPr/>
        </p:nvPicPr>
        <p:blipFill>
          <a:blip r:embed="rId7"/>
          <a:stretch>
            <a:fillRect/>
          </a:stretch>
        </p:blipFill>
        <p:spPr>
          <a:xfrm>
            <a:off x="11289" y="0"/>
            <a:ext cx="9533101" cy="1610200"/>
          </a:xfrm>
          <a:prstGeom prst="rect">
            <a:avLst/>
          </a:prstGeom>
        </p:spPr>
      </p:pic>
      <p:sp>
        <p:nvSpPr>
          <p:cNvPr id="8" name="TextBox 7">
            <a:extLst>
              <a:ext uri="{FF2B5EF4-FFF2-40B4-BE49-F238E27FC236}">
                <a16:creationId xmlns:a16="http://schemas.microsoft.com/office/drawing/2014/main" id="{6C9D8278-DDD8-2895-F476-4ED9BD9F501A}"/>
              </a:ext>
            </a:extLst>
          </p:cNvPr>
          <p:cNvSpPr txBox="1"/>
          <p:nvPr/>
        </p:nvSpPr>
        <p:spPr>
          <a:xfrm>
            <a:off x="2325914" y="543490"/>
            <a:ext cx="626831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2- McGregor’s Theory X and Theory Y</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126851442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5" name="Content Placeholder 5">
            <a:extLst>
              <a:ext uri="{FF2B5EF4-FFF2-40B4-BE49-F238E27FC236}">
                <a16:creationId xmlns:a16="http://schemas.microsoft.com/office/drawing/2014/main" id="{723FE7FC-BF75-424C-9F04-D4617694E3D5}"/>
              </a:ext>
            </a:extLst>
          </p:cNvPr>
          <p:cNvSpPr>
            <a:spLocks noGrp="1"/>
          </p:cNvSpPr>
          <p:nvPr>
            <p:ph sz="half" idx="1"/>
          </p:nvPr>
        </p:nvSpPr>
        <p:spPr>
          <a:xfrm>
            <a:off x="258366" y="1753808"/>
            <a:ext cx="5147827" cy="3611562"/>
          </a:xfrm>
        </p:spPr>
        <p:txBody>
          <a:bodyPr>
            <a:normAutofit/>
          </a:bodyPr>
          <a:lstStyle/>
          <a:p>
            <a:pPr marL="0" indent="0">
              <a:buNone/>
            </a:pPr>
            <a:r>
              <a:rPr lang="en-US" altLang="en-US" sz="3000" b="1" dirty="0">
                <a:solidFill>
                  <a:srgbClr val="FF0000"/>
                </a:solidFill>
              </a:rPr>
              <a:t>Theory X:</a:t>
            </a:r>
          </a:p>
          <a:p>
            <a:pPr marL="0" indent="0"/>
            <a:r>
              <a:rPr lang="en-US" altLang="en-US" sz="3000" dirty="0"/>
              <a:t>Little ambition</a:t>
            </a:r>
          </a:p>
          <a:p>
            <a:pPr marL="0" indent="0"/>
            <a:r>
              <a:rPr lang="en-US" altLang="en-US" sz="3000" dirty="0"/>
              <a:t>Dislike work</a:t>
            </a:r>
          </a:p>
          <a:p>
            <a:pPr marL="0" indent="0"/>
            <a:r>
              <a:rPr lang="en-US" altLang="en-US" sz="3000" dirty="0"/>
              <a:t>Avoid responsibility</a:t>
            </a:r>
          </a:p>
          <a:p>
            <a:pPr marL="0" indent="0"/>
            <a:r>
              <a:rPr lang="en-US" altLang="en-US" sz="3000" dirty="0"/>
              <a:t>Must be closely controlled</a:t>
            </a:r>
          </a:p>
          <a:p>
            <a:pPr marL="0" indent="0">
              <a:buNone/>
            </a:pPr>
            <a:endParaRPr lang="en-US" altLang="en-US" sz="3000" dirty="0"/>
          </a:p>
        </p:txBody>
      </p:sp>
      <p:sp>
        <p:nvSpPr>
          <p:cNvPr id="28676" name="Content Placeholder 6">
            <a:extLst>
              <a:ext uri="{FF2B5EF4-FFF2-40B4-BE49-F238E27FC236}">
                <a16:creationId xmlns:a16="http://schemas.microsoft.com/office/drawing/2014/main" id="{F05EA795-5659-694A-9F6E-135FA7E9EA13}"/>
              </a:ext>
            </a:extLst>
          </p:cNvPr>
          <p:cNvSpPr>
            <a:spLocks noGrp="1"/>
          </p:cNvSpPr>
          <p:nvPr>
            <p:ph sz="half" idx="2"/>
          </p:nvPr>
        </p:nvSpPr>
        <p:spPr>
          <a:xfrm>
            <a:off x="6096000" y="1772016"/>
            <a:ext cx="5963650" cy="3611562"/>
          </a:xfrm>
        </p:spPr>
        <p:txBody>
          <a:bodyPr>
            <a:normAutofit/>
          </a:bodyPr>
          <a:lstStyle/>
          <a:p>
            <a:pPr marL="0" indent="0">
              <a:buNone/>
            </a:pPr>
            <a:r>
              <a:rPr lang="en-US" altLang="en-US" sz="3000" b="1" dirty="0">
                <a:solidFill>
                  <a:srgbClr val="00B050"/>
                </a:solidFill>
              </a:rPr>
              <a:t>Theory Y:</a:t>
            </a:r>
          </a:p>
          <a:p>
            <a:pPr marL="0" indent="0"/>
            <a:r>
              <a:rPr lang="en-US" altLang="en-US" sz="3000" dirty="0"/>
              <a:t>Enjoy work</a:t>
            </a:r>
          </a:p>
          <a:p>
            <a:pPr marL="0" indent="0"/>
            <a:r>
              <a:rPr lang="en-US" altLang="en-US" sz="3000" dirty="0"/>
              <a:t>Seek and accept responsibility</a:t>
            </a:r>
          </a:p>
          <a:p>
            <a:pPr marL="0" indent="0"/>
            <a:r>
              <a:rPr lang="en-US" altLang="en-US" sz="3000" dirty="0"/>
              <a:t>Exercise self-direction</a:t>
            </a:r>
            <a:endParaRPr lang="en-US" altLang="en-US" sz="3000" dirty="0">
              <a:solidFill>
                <a:srgbClr val="648596"/>
              </a:solidFill>
            </a:endParaRPr>
          </a:p>
        </p:txBody>
      </p:sp>
      <p:pic>
        <p:nvPicPr>
          <p:cNvPr id="7" name="عنصر نائب للمحتوى 6">
            <a:extLst>
              <a:ext uri="{FF2B5EF4-FFF2-40B4-BE49-F238E27FC236}">
                <a16:creationId xmlns:a16="http://schemas.microsoft.com/office/drawing/2014/main" id="{9C461070-E7A3-654A-9F8A-58A71BBB772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55BFE584-B5A9-7D54-68AB-2EB05846835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98CE3D2F-D9E3-1C45-F74E-C1D0AFC06FFC}"/>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12CAA129-ABEC-9040-BBA7-4FA6C0726CBD}"/>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FE4B58F5-5415-5FF9-793A-88519439D5AC}"/>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0C899E27-AA6C-ECDB-172C-F9E05F541C76}"/>
              </a:ext>
            </a:extLst>
          </p:cNvPr>
          <p:cNvPicPr>
            <a:picLocks noChangeAspect="1"/>
          </p:cNvPicPr>
          <p:nvPr/>
        </p:nvPicPr>
        <p:blipFill>
          <a:blip r:embed="rId7"/>
          <a:stretch>
            <a:fillRect/>
          </a:stretch>
        </p:blipFill>
        <p:spPr>
          <a:xfrm>
            <a:off x="16697" y="-9520"/>
            <a:ext cx="9533101" cy="1610200"/>
          </a:xfrm>
          <a:prstGeom prst="rect">
            <a:avLst/>
          </a:prstGeom>
        </p:spPr>
      </p:pic>
      <p:sp>
        <p:nvSpPr>
          <p:cNvPr id="9" name="TextBox 8">
            <a:extLst>
              <a:ext uri="{FF2B5EF4-FFF2-40B4-BE49-F238E27FC236}">
                <a16:creationId xmlns:a16="http://schemas.microsoft.com/office/drawing/2014/main" id="{AB9CD5E9-6529-2476-D8C0-10AA2F19B9B3}"/>
              </a:ext>
            </a:extLst>
          </p:cNvPr>
          <p:cNvSpPr txBox="1"/>
          <p:nvPr/>
        </p:nvSpPr>
        <p:spPr>
          <a:xfrm>
            <a:off x="2325914" y="543490"/>
            <a:ext cx="626831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2- McGregor’s Theory X and Theory Y</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181508985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70F7B08-8500-B547-BE8C-4B3845AAD3B9}"/>
              </a:ext>
            </a:extLst>
          </p:cNvPr>
          <p:cNvSpPr>
            <a:spLocks noGrp="1"/>
          </p:cNvSpPr>
          <p:nvPr>
            <p:ph idx="1"/>
          </p:nvPr>
        </p:nvSpPr>
        <p:spPr>
          <a:xfrm>
            <a:off x="444137" y="1662317"/>
            <a:ext cx="11064240" cy="3744569"/>
          </a:xfrm>
        </p:spPr>
        <p:txBody>
          <a:bodyPr>
            <a:normAutofit/>
          </a:bodyPr>
          <a:lstStyle/>
          <a:p>
            <a:pPr algn="just"/>
            <a:r>
              <a:rPr lang="en-US" altLang="en-US" sz="2800" dirty="0">
                <a:solidFill>
                  <a:srgbClr val="002060"/>
                </a:solidFill>
              </a:rPr>
              <a:t>Frederick Herzberg’s </a:t>
            </a:r>
            <a:r>
              <a:rPr lang="en-US" altLang="en-US" sz="2800" b="1" dirty="0">
                <a:solidFill>
                  <a:srgbClr val="002060"/>
                </a:solidFill>
              </a:rPr>
              <a:t>two-factor theory</a:t>
            </a:r>
            <a:r>
              <a:rPr lang="en-US" altLang="en-US" sz="2800" dirty="0">
                <a:solidFill>
                  <a:srgbClr val="002060"/>
                </a:solidFill>
              </a:rPr>
              <a:t> (or </a:t>
            </a:r>
            <a:r>
              <a:rPr lang="en-US" altLang="en-US" sz="2800" b="1" dirty="0">
                <a:solidFill>
                  <a:srgbClr val="002060"/>
                </a:solidFill>
              </a:rPr>
              <a:t>motivation-hygiene theory</a:t>
            </a:r>
            <a:r>
              <a:rPr lang="en-US" altLang="en-US" sz="2800" dirty="0">
                <a:solidFill>
                  <a:srgbClr val="002060"/>
                </a:solidFill>
              </a:rPr>
              <a:t>) proposes that: </a:t>
            </a:r>
          </a:p>
          <a:p>
            <a:pPr algn="just"/>
            <a:r>
              <a:rPr lang="en-US" altLang="en-US" sz="2800" b="1" dirty="0">
                <a:solidFill>
                  <a:srgbClr val="002060"/>
                </a:solidFill>
              </a:rPr>
              <a:t>Intrinsic factors </a:t>
            </a:r>
            <a:r>
              <a:rPr lang="en-US" altLang="en-US" sz="2800" dirty="0">
                <a:solidFill>
                  <a:srgbClr val="002060"/>
                </a:solidFill>
              </a:rPr>
              <a:t>are related to </a:t>
            </a:r>
            <a:r>
              <a:rPr lang="en-US" altLang="en-US" sz="2800" b="1" dirty="0">
                <a:solidFill>
                  <a:srgbClr val="002060"/>
                </a:solidFill>
              </a:rPr>
              <a:t>job satisfaction.</a:t>
            </a:r>
          </a:p>
          <a:p>
            <a:pPr algn="just"/>
            <a:r>
              <a:rPr lang="en-US" altLang="en-US" sz="2800" b="1" dirty="0">
                <a:solidFill>
                  <a:srgbClr val="002060"/>
                </a:solidFill>
              </a:rPr>
              <a:t>Extrinsic factors </a:t>
            </a:r>
            <a:r>
              <a:rPr lang="en-US" altLang="en-US" sz="2800" dirty="0">
                <a:solidFill>
                  <a:srgbClr val="002060"/>
                </a:solidFill>
              </a:rPr>
              <a:t>are associated with </a:t>
            </a:r>
            <a:r>
              <a:rPr lang="en-US" altLang="en-US" sz="2800" b="1" dirty="0">
                <a:solidFill>
                  <a:srgbClr val="002060"/>
                </a:solidFill>
              </a:rPr>
              <a:t>job dissatisfaction. </a:t>
            </a:r>
          </a:p>
          <a:p>
            <a:pPr algn="just"/>
            <a:r>
              <a:rPr lang="en-US" altLang="en-US" sz="2800" dirty="0">
                <a:solidFill>
                  <a:srgbClr val="002060"/>
                </a:solidFill>
              </a:rPr>
              <a:t>It was popular from the 1960s to the early 1980s.</a:t>
            </a:r>
            <a:endParaRPr lang="en-SA" sz="2800" dirty="0">
              <a:solidFill>
                <a:srgbClr val="002060"/>
              </a:solidFill>
            </a:endParaRPr>
          </a:p>
        </p:txBody>
      </p:sp>
      <p:pic>
        <p:nvPicPr>
          <p:cNvPr id="6" name="عنصر نائب للمحتوى 6">
            <a:extLst>
              <a:ext uri="{FF2B5EF4-FFF2-40B4-BE49-F238E27FC236}">
                <a16:creationId xmlns:a16="http://schemas.microsoft.com/office/drawing/2014/main" id="{30071AA2-CF13-9344-A404-14E64400D30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74107910-4C00-7D40-B140-41794AC1400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EF0B5C8E-5B0E-C846-723F-3392C77C4C6B}"/>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AB122D25-197F-5FA6-758D-9E371F1DE79E}"/>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AA981C00-9F06-C329-C779-A368B4201B73}"/>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13D4FE02-46DC-F6CD-52BB-B77AEFD2C366}"/>
              </a:ext>
            </a:extLst>
          </p:cNvPr>
          <p:cNvPicPr>
            <a:picLocks noChangeAspect="1"/>
          </p:cNvPicPr>
          <p:nvPr/>
        </p:nvPicPr>
        <p:blipFill>
          <a:blip r:embed="rId7"/>
          <a:stretch>
            <a:fillRect/>
          </a:stretch>
        </p:blipFill>
        <p:spPr>
          <a:xfrm>
            <a:off x="11289" y="-49272"/>
            <a:ext cx="9533101" cy="1610200"/>
          </a:xfrm>
          <a:prstGeom prst="rect">
            <a:avLst/>
          </a:prstGeom>
        </p:spPr>
      </p:pic>
      <p:sp>
        <p:nvSpPr>
          <p:cNvPr id="10" name="TextBox 9">
            <a:extLst>
              <a:ext uri="{FF2B5EF4-FFF2-40B4-BE49-F238E27FC236}">
                <a16:creationId xmlns:a16="http://schemas.microsoft.com/office/drawing/2014/main" id="{AFB8991D-6DCB-98A5-577E-49CA72F77E8A}"/>
              </a:ext>
            </a:extLst>
          </p:cNvPr>
          <p:cNvSpPr txBox="1"/>
          <p:nvPr/>
        </p:nvSpPr>
        <p:spPr>
          <a:xfrm>
            <a:off x="2325914" y="543490"/>
            <a:ext cx="54449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3- Herzberg’s Two-Factor Theory</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426885215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2773" name="Content Placeholder 7" descr="EX_11_003.eps">
            <a:extLst>
              <a:ext uri="{FF2B5EF4-FFF2-40B4-BE49-F238E27FC236}">
                <a16:creationId xmlns:a16="http://schemas.microsoft.com/office/drawing/2014/main" id="{E6EA01DD-0B61-5841-99E1-BD9A7D36B1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t="-28943" b="-28943"/>
          <a:stretch>
            <a:fillRect/>
          </a:stretch>
        </p:blipFill>
        <p:spPr>
          <a:xfrm>
            <a:off x="1150530" y="1416796"/>
            <a:ext cx="9902229" cy="4754562"/>
          </a:xfrm>
        </p:spPr>
      </p:pic>
      <p:pic>
        <p:nvPicPr>
          <p:cNvPr id="6" name="عنصر نائب للمحتوى 6">
            <a:extLst>
              <a:ext uri="{FF2B5EF4-FFF2-40B4-BE49-F238E27FC236}">
                <a16:creationId xmlns:a16="http://schemas.microsoft.com/office/drawing/2014/main" id="{502D0E99-E984-714E-A53C-9E3120DD37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1296E3FC-9327-26A5-DA99-BFF9CF5A9C3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2007C14A-F0D0-0FD6-0E28-BD222C6588CE}"/>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BB2C3A14-3BA6-F8F7-34B9-E45C54E98693}"/>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6794FD3A-110E-6271-CF6F-285D62A9545E}"/>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579B37F8-890E-4251-C29C-C93CC3001722}"/>
              </a:ext>
            </a:extLst>
          </p:cNvPr>
          <p:cNvPicPr>
            <a:picLocks noChangeAspect="1"/>
          </p:cNvPicPr>
          <p:nvPr/>
        </p:nvPicPr>
        <p:blipFill>
          <a:blip r:embed="rId8"/>
          <a:stretch>
            <a:fillRect/>
          </a:stretch>
        </p:blipFill>
        <p:spPr>
          <a:xfrm>
            <a:off x="11289" y="-6716"/>
            <a:ext cx="9533101" cy="1610200"/>
          </a:xfrm>
          <a:prstGeom prst="rect">
            <a:avLst/>
          </a:prstGeom>
        </p:spPr>
      </p:pic>
      <p:sp>
        <p:nvSpPr>
          <p:cNvPr id="9" name="TextBox 8">
            <a:extLst>
              <a:ext uri="{FF2B5EF4-FFF2-40B4-BE49-F238E27FC236}">
                <a16:creationId xmlns:a16="http://schemas.microsoft.com/office/drawing/2014/main" id="{E75B381E-D949-008A-6275-FF92788A5995}"/>
              </a:ext>
            </a:extLst>
          </p:cNvPr>
          <p:cNvSpPr txBox="1"/>
          <p:nvPr/>
        </p:nvSpPr>
        <p:spPr>
          <a:xfrm>
            <a:off x="2325914" y="543490"/>
            <a:ext cx="501772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Satisfaction vs. Dissatisfaction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106254104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21" name="Content Placeholder 5">
            <a:extLst>
              <a:ext uri="{FF2B5EF4-FFF2-40B4-BE49-F238E27FC236}">
                <a16:creationId xmlns:a16="http://schemas.microsoft.com/office/drawing/2014/main" id="{C714AACB-5A65-3445-B0EF-8D0E196094A4}"/>
              </a:ext>
            </a:extLst>
          </p:cNvPr>
          <p:cNvSpPr>
            <a:spLocks noGrp="1"/>
          </p:cNvSpPr>
          <p:nvPr>
            <p:ph idx="1"/>
          </p:nvPr>
        </p:nvSpPr>
        <p:spPr>
          <a:xfrm>
            <a:off x="927652" y="2316312"/>
            <a:ext cx="9119055" cy="2673699"/>
          </a:xfrm>
        </p:spPr>
        <p:txBody>
          <a:bodyPr>
            <a:normAutofit/>
          </a:bodyPr>
          <a:lstStyle/>
          <a:p>
            <a:pPr>
              <a:buFont typeface="Arial" panose="020B0604020202020204" pitchFamily="34" charset="0"/>
              <a:buNone/>
            </a:pPr>
            <a:r>
              <a:rPr lang="en-US" altLang="en-US" sz="2800" dirty="0">
                <a:solidFill>
                  <a:srgbClr val="002060"/>
                </a:solidFill>
              </a:rPr>
              <a:t>Three </a:t>
            </a:r>
            <a:r>
              <a:rPr lang="en-US" altLang="en-US" sz="2800" b="1" dirty="0">
                <a:solidFill>
                  <a:srgbClr val="002060"/>
                </a:solidFill>
              </a:rPr>
              <a:t>acquired </a:t>
            </a:r>
            <a:r>
              <a:rPr lang="en-US" altLang="en-US" sz="2800" dirty="0">
                <a:solidFill>
                  <a:srgbClr val="002060"/>
                </a:solidFill>
              </a:rPr>
              <a:t>needs are work motives:</a:t>
            </a:r>
          </a:p>
          <a:p>
            <a:pPr marL="914400" lvl="1" indent="-514350">
              <a:buFont typeface="Calibri" panose="020F0502020204030204" pitchFamily="34" charset="0"/>
              <a:buAutoNum type="arabicPeriod"/>
            </a:pPr>
            <a:r>
              <a:rPr lang="en-US" altLang="en-US" sz="2400" dirty="0">
                <a:solidFill>
                  <a:srgbClr val="002060"/>
                </a:solidFill>
              </a:rPr>
              <a:t>Need for achievement</a:t>
            </a:r>
          </a:p>
          <a:p>
            <a:pPr marL="914400" lvl="1" indent="-514350">
              <a:buFont typeface="Calibri" panose="020F0502020204030204" pitchFamily="34" charset="0"/>
              <a:buAutoNum type="arabicPeriod"/>
            </a:pPr>
            <a:r>
              <a:rPr lang="en-US" altLang="en-US" sz="2400" dirty="0">
                <a:solidFill>
                  <a:srgbClr val="002060"/>
                </a:solidFill>
              </a:rPr>
              <a:t>Need for power</a:t>
            </a:r>
          </a:p>
          <a:p>
            <a:pPr marL="914400" lvl="1" indent="-514350">
              <a:buFont typeface="Calibri" panose="020F0502020204030204" pitchFamily="34" charset="0"/>
              <a:buAutoNum type="arabicPeriod"/>
            </a:pPr>
            <a:r>
              <a:rPr lang="en-US" altLang="en-US" sz="2400" dirty="0">
                <a:solidFill>
                  <a:srgbClr val="002060"/>
                </a:solidFill>
              </a:rPr>
              <a:t>Need for affiliation</a:t>
            </a:r>
          </a:p>
        </p:txBody>
      </p:sp>
      <p:pic>
        <p:nvPicPr>
          <p:cNvPr id="6" name="عنصر نائب للمحتوى 6">
            <a:extLst>
              <a:ext uri="{FF2B5EF4-FFF2-40B4-BE49-F238E27FC236}">
                <a16:creationId xmlns:a16="http://schemas.microsoft.com/office/drawing/2014/main" id="{3835EA92-4483-F942-B6A3-179894884CF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E0B790A5-52B9-84A0-B1BB-88D7F5DF5E0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88F3BDDA-5A44-47F7-2846-2344B3CCEB11}"/>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F0829DCE-63E6-2DA8-BCB4-468C6C2B71C9}"/>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FAADBBA5-EA3D-A16D-4A7A-0C12778B36C4}"/>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C6DF4E48-B3C8-BE46-F949-50E45BB5DE0D}"/>
              </a:ext>
            </a:extLst>
          </p:cNvPr>
          <p:cNvPicPr>
            <a:picLocks noChangeAspect="1"/>
          </p:cNvPicPr>
          <p:nvPr/>
        </p:nvPicPr>
        <p:blipFill>
          <a:blip r:embed="rId7"/>
          <a:stretch>
            <a:fillRect/>
          </a:stretch>
        </p:blipFill>
        <p:spPr>
          <a:xfrm>
            <a:off x="0" y="0"/>
            <a:ext cx="9533101" cy="1610200"/>
          </a:xfrm>
          <a:prstGeom prst="rect">
            <a:avLst/>
          </a:prstGeom>
        </p:spPr>
      </p:pic>
      <p:sp>
        <p:nvSpPr>
          <p:cNvPr id="9" name="TextBox 8">
            <a:extLst>
              <a:ext uri="{FF2B5EF4-FFF2-40B4-BE49-F238E27FC236}">
                <a16:creationId xmlns:a16="http://schemas.microsoft.com/office/drawing/2014/main" id="{F3DC166A-C4CF-AD0B-4E3E-730F13412C4E}"/>
              </a:ext>
            </a:extLst>
          </p:cNvPr>
          <p:cNvSpPr txBox="1"/>
          <p:nvPr/>
        </p:nvSpPr>
        <p:spPr>
          <a:xfrm>
            <a:off x="2325914" y="543490"/>
            <a:ext cx="60466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4- McClelland’s Three-Needs Theory</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345894932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615" y="1525520"/>
            <a:ext cx="11942060" cy="3294576"/>
          </a:xfrm>
        </p:spPr>
        <p:txBody>
          <a:bodyPr>
            <a:noAutofit/>
          </a:bodyPr>
          <a:lstStyle/>
          <a:p>
            <a:r>
              <a:rPr lang="en-US" sz="2400" b="1" dirty="0">
                <a:solidFill>
                  <a:srgbClr val="002060"/>
                </a:solidFill>
              </a:rPr>
              <a:t>Money / Power</a:t>
            </a:r>
          </a:p>
          <a:p>
            <a:pPr lvl="1"/>
            <a:r>
              <a:rPr lang="en-US" sz="2400" dirty="0">
                <a:solidFill>
                  <a:srgbClr val="002060"/>
                </a:solidFill>
              </a:rPr>
              <a:t>Want to ‘move up’ in the organization or earn higher wages.</a:t>
            </a:r>
          </a:p>
          <a:p>
            <a:pPr lvl="1"/>
            <a:r>
              <a:rPr lang="en-US" sz="2400" dirty="0">
                <a:solidFill>
                  <a:srgbClr val="002060"/>
                </a:solidFill>
              </a:rPr>
              <a:t>Ex:  Salespeople, CEO’s, Politicians</a:t>
            </a:r>
          </a:p>
          <a:p>
            <a:r>
              <a:rPr lang="en-US" sz="2400" b="1" dirty="0">
                <a:solidFill>
                  <a:srgbClr val="002060"/>
                </a:solidFill>
              </a:rPr>
              <a:t>Recognition</a:t>
            </a:r>
          </a:p>
          <a:p>
            <a:pPr lvl="1"/>
            <a:r>
              <a:rPr lang="en-US" sz="2400" dirty="0">
                <a:solidFill>
                  <a:srgbClr val="002060"/>
                </a:solidFill>
              </a:rPr>
              <a:t>Often motivated most by acknowledgement of those in power.</a:t>
            </a:r>
          </a:p>
          <a:p>
            <a:pPr lvl="1"/>
            <a:r>
              <a:rPr lang="en-US" sz="2400" dirty="0">
                <a:solidFill>
                  <a:srgbClr val="002060"/>
                </a:solidFill>
              </a:rPr>
              <a:t>Ex: Entertainment, Lawyers, Interns</a:t>
            </a:r>
          </a:p>
          <a:p>
            <a:r>
              <a:rPr lang="en-US" sz="2400" b="1" dirty="0">
                <a:solidFill>
                  <a:srgbClr val="002060"/>
                </a:solidFill>
              </a:rPr>
              <a:t>Interpersonal Relationships</a:t>
            </a:r>
          </a:p>
          <a:p>
            <a:pPr lvl="1"/>
            <a:r>
              <a:rPr lang="en-US" sz="2400" dirty="0">
                <a:solidFill>
                  <a:srgbClr val="002060"/>
                </a:solidFill>
              </a:rPr>
              <a:t>Relationships with co-workers and a cooperative atmosphere are valued.</a:t>
            </a:r>
          </a:p>
          <a:p>
            <a:pPr lvl="1"/>
            <a:r>
              <a:rPr lang="en-US" sz="2400" dirty="0">
                <a:solidFill>
                  <a:srgbClr val="002060"/>
                </a:solidFill>
              </a:rPr>
              <a:t>Ex: Religious Leaders, Social Workers</a:t>
            </a:r>
          </a:p>
        </p:txBody>
      </p:sp>
      <p:pic>
        <p:nvPicPr>
          <p:cNvPr id="5" name="عنصر نائب للمحتوى 6">
            <a:extLst>
              <a:ext uri="{FF2B5EF4-FFF2-40B4-BE49-F238E27FC236}">
                <a16:creationId xmlns:a16="http://schemas.microsoft.com/office/drawing/2014/main" id="{4C95E58E-3F50-774A-932B-2A95DDEEB04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pic>
        <p:nvPicPr>
          <p:cNvPr id="4" name="Picture 3">
            <a:extLst>
              <a:ext uri="{FF2B5EF4-FFF2-40B4-BE49-F238E27FC236}">
                <a16:creationId xmlns:a16="http://schemas.microsoft.com/office/drawing/2014/main" id="{2793BBEE-0735-FFB4-8504-D864C371BD1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7" name="Picture 6">
            <a:extLst>
              <a:ext uri="{FF2B5EF4-FFF2-40B4-BE49-F238E27FC236}">
                <a16:creationId xmlns:a16="http://schemas.microsoft.com/office/drawing/2014/main" id="{C5C7FE48-8605-D402-6EE4-925CBCFC6B5E}"/>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D99D5DED-FF84-0E3B-2598-92E041C2005E}"/>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921C0E38-34DF-1892-C54F-5AC19ADFEC10}"/>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AF71A672-06FA-FE27-8B0A-C8A860179F66}"/>
              </a:ext>
            </a:extLst>
          </p:cNvPr>
          <p:cNvPicPr>
            <a:picLocks noChangeAspect="1"/>
          </p:cNvPicPr>
          <p:nvPr/>
        </p:nvPicPr>
        <p:blipFill>
          <a:blip r:embed="rId7"/>
          <a:stretch>
            <a:fillRect/>
          </a:stretch>
        </p:blipFill>
        <p:spPr>
          <a:xfrm>
            <a:off x="11289" y="0"/>
            <a:ext cx="9533101" cy="1610200"/>
          </a:xfrm>
          <a:prstGeom prst="rect">
            <a:avLst/>
          </a:prstGeom>
        </p:spPr>
      </p:pic>
      <p:sp>
        <p:nvSpPr>
          <p:cNvPr id="11" name="TextBox 10">
            <a:extLst>
              <a:ext uri="{FF2B5EF4-FFF2-40B4-BE49-F238E27FC236}">
                <a16:creationId xmlns:a16="http://schemas.microsoft.com/office/drawing/2014/main" id="{9122589B-B6D6-02C4-A8E5-CE0310225CA8}"/>
              </a:ext>
            </a:extLst>
          </p:cNvPr>
          <p:cNvSpPr txBox="1"/>
          <p:nvPr/>
        </p:nvSpPr>
        <p:spPr>
          <a:xfrm>
            <a:off x="2325914" y="543490"/>
            <a:ext cx="342433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Extrinsic Motivators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322256826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8036" y="1619780"/>
            <a:ext cx="12180711" cy="3294576"/>
          </a:xfrm>
        </p:spPr>
        <p:txBody>
          <a:bodyPr>
            <a:noAutofit/>
          </a:bodyPr>
          <a:lstStyle/>
          <a:p>
            <a:pPr algn="just"/>
            <a:r>
              <a:rPr lang="en-US" sz="2400" b="1" dirty="0">
                <a:solidFill>
                  <a:srgbClr val="002060"/>
                </a:solidFill>
              </a:rPr>
              <a:t>Autonomy / Interesting Work</a:t>
            </a:r>
          </a:p>
          <a:p>
            <a:pPr lvl="1" algn="just"/>
            <a:r>
              <a:rPr lang="en-US" sz="2400" dirty="0">
                <a:solidFill>
                  <a:srgbClr val="002060"/>
                </a:solidFill>
              </a:rPr>
              <a:t>Prefer the excitement of new and innovative endeavors.</a:t>
            </a:r>
          </a:p>
          <a:p>
            <a:pPr lvl="1" algn="just"/>
            <a:r>
              <a:rPr lang="en-US" sz="2400" dirty="0">
                <a:solidFill>
                  <a:srgbClr val="002060"/>
                </a:solidFill>
              </a:rPr>
              <a:t>Ex: Architects, Engineers </a:t>
            </a:r>
          </a:p>
          <a:p>
            <a:pPr algn="just"/>
            <a:r>
              <a:rPr lang="en-US" sz="2400" b="1" dirty="0">
                <a:solidFill>
                  <a:srgbClr val="002060"/>
                </a:solidFill>
              </a:rPr>
              <a:t>Purpose</a:t>
            </a:r>
          </a:p>
          <a:p>
            <a:pPr lvl="1" algn="just"/>
            <a:r>
              <a:rPr lang="en-US" sz="2400" dirty="0">
                <a:solidFill>
                  <a:srgbClr val="002060"/>
                </a:solidFill>
              </a:rPr>
              <a:t>Need to feel that their work is beneficial to the causes they care about.</a:t>
            </a:r>
          </a:p>
          <a:p>
            <a:pPr lvl="1" algn="just"/>
            <a:r>
              <a:rPr lang="en-US" sz="2400" dirty="0">
                <a:solidFill>
                  <a:srgbClr val="002060"/>
                </a:solidFill>
              </a:rPr>
              <a:t>Ex: Doctors, Teachers, Military</a:t>
            </a:r>
          </a:p>
          <a:p>
            <a:pPr algn="just"/>
            <a:r>
              <a:rPr lang="en-US" sz="2400" b="1" dirty="0">
                <a:solidFill>
                  <a:srgbClr val="002060"/>
                </a:solidFill>
              </a:rPr>
              <a:t>Mastery / Exploration</a:t>
            </a:r>
          </a:p>
          <a:p>
            <a:pPr lvl="1" algn="just"/>
            <a:r>
              <a:rPr lang="en-US" sz="2400" dirty="0">
                <a:solidFill>
                  <a:srgbClr val="002060"/>
                </a:solidFill>
              </a:rPr>
              <a:t>Personal achievement, problem solving opportunities, and creative endeavors are sought.</a:t>
            </a:r>
          </a:p>
          <a:p>
            <a:pPr lvl="1" algn="just"/>
            <a:r>
              <a:rPr lang="en-US" sz="2400" dirty="0">
                <a:solidFill>
                  <a:srgbClr val="002060"/>
                </a:solidFill>
              </a:rPr>
              <a:t>Ex: Artists, Scientists</a:t>
            </a:r>
          </a:p>
        </p:txBody>
      </p:sp>
      <p:pic>
        <p:nvPicPr>
          <p:cNvPr id="5" name="عنصر نائب للمحتوى 6">
            <a:extLst>
              <a:ext uri="{FF2B5EF4-FFF2-40B4-BE49-F238E27FC236}">
                <a16:creationId xmlns:a16="http://schemas.microsoft.com/office/drawing/2014/main" id="{019D6523-6F03-294E-8C01-508E0366765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pic>
        <p:nvPicPr>
          <p:cNvPr id="4" name="Picture 3">
            <a:extLst>
              <a:ext uri="{FF2B5EF4-FFF2-40B4-BE49-F238E27FC236}">
                <a16:creationId xmlns:a16="http://schemas.microsoft.com/office/drawing/2014/main" id="{F40D38CB-F454-D515-1569-05D15CA61DA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7" name="Picture 6">
            <a:extLst>
              <a:ext uri="{FF2B5EF4-FFF2-40B4-BE49-F238E27FC236}">
                <a16:creationId xmlns:a16="http://schemas.microsoft.com/office/drawing/2014/main" id="{32B27F4B-20B9-4617-A7BA-816994639B1B}"/>
              </a:ext>
            </a:extLst>
          </p:cNvPr>
          <p:cNvPicPr>
            <a:picLocks noChangeAspect="1"/>
          </p:cNvPicPr>
          <p:nvPr/>
        </p:nvPicPr>
        <p:blipFill>
          <a:blip r:embed="rId5"/>
          <a:stretch>
            <a:fillRect/>
          </a:stretch>
        </p:blipFill>
        <p:spPr>
          <a:xfrm>
            <a:off x="2376636" y="6676760"/>
            <a:ext cx="9902229" cy="204838"/>
          </a:xfrm>
          <a:prstGeom prst="rect">
            <a:avLst/>
          </a:prstGeom>
        </p:spPr>
      </p:pic>
      <p:pic>
        <p:nvPicPr>
          <p:cNvPr id="8" name="Picture 7">
            <a:extLst>
              <a:ext uri="{FF2B5EF4-FFF2-40B4-BE49-F238E27FC236}">
                <a16:creationId xmlns:a16="http://schemas.microsoft.com/office/drawing/2014/main" id="{DC104B9C-B2A3-EA4D-D01C-EA04B3BF331E}"/>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2CD5ADAF-6604-133D-5FD6-5BF6974EE93D}"/>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EE4F46B9-B3F7-034A-4CBF-928ED80C12F1}"/>
              </a:ext>
            </a:extLst>
          </p:cNvPr>
          <p:cNvPicPr>
            <a:picLocks noChangeAspect="1"/>
          </p:cNvPicPr>
          <p:nvPr/>
        </p:nvPicPr>
        <p:blipFill>
          <a:blip r:embed="rId7"/>
          <a:stretch>
            <a:fillRect/>
          </a:stretch>
        </p:blipFill>
        <p:spPr>
          <a:xfrm>
            <a:off x="11289" y="0"/>
            <a:ext cx="9533101" cy="1610200"/>
          </a:xfrm>
          <a:prstGeom prst="rect">
            <a:avLst/>
          </a:prstGeom>
        </p:spPr>
      </p:pic>
      <p:sp>
        <p:nvSpPr>
          <p:cNvPr id="11" name="TextBox 10">
            <a:extLst>
              <a:ext uri="{FF2B5EF4-FFF2-40B4-BE49-F238E27FC236}">
                <a16:creationId xmlns:a16="http://schemas.microsoft.com/office/drawing/2014/main" id="{2D377DCB-D8F4-B92E-5476-682A8E042E18}"/>
              </a:ext>
            </a:extLst>
          </p:cNvPr>
          <p:cNvSpPr txBox="1"/>
          <p:nvPr/>
        </p:nvSpPr>
        <p:spPr>
          <a:xfrm>
            <a:off x="2325914" y="543490"/>
            <a:ext cx="318228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Intrinsic Motivators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259001081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541" y="5036"/>
            <a:ext cx="9533101" cy="361784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58478" y="1414422"/>
            <a:ext cx="7148460" cy="830997"/>
          </a:xfrm>
          <a:prstGeom prst="rect">
            <a:avLst/>
          </a:prstGeom>
          <a:noFill/>
        </p:spPr>
        <p:txBody>
          <a:bodyPr wrap="square">
            <a:spAutoFit/>
          </a:bodyPr>
          <a:lstStyle/>
          <a:p>
            <a:pPr marL="285750" marR="0" lvl="0" indent="-28575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Chapter </a:t>
            </a:r>
            <a:r>
              <a:rPr lang="en-US" sz="4800" b="1" dirty="0">
                <a:solidFill>
                  <a:prstClr val="white"/>
                </a:solidFill>
                <a:latin typeface="Calibri" panose="020F0502020204030204"/>
                <a:cs typeface="Arial" panose="020B0604020202020204" pitchFamily="34" charset="0"/>
              </a:rPr>
              <a:t>9</a:t>
            </a: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 L9</a:t>
            </a:r>
            <a:endPar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41220616"/>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137623" y="1162965"/>
            <a:ext cx="9674201" cy="6377130"/>
          </a:xfrm>
          <a:prstGeom prst="rect">
            <a:avLst/>
          </a:prstGeom>
        </p:spPr>
        <p:txBody>
          <a:bodyPr wrap="square">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ar-SA" sz="1800" b="0" i="0" u="none" strike="noStrike" kern="1200" cap="none" spc="0" normalizeH="0" baseline="0" noProof="0" dirty="0">
              <a:ln>
                <a:noFill/>
              </a:ln>
              <a:solidFill>
                <a:srgbClr val="002060"/>
              </a:solidFill>
              <a:effectLst/>
              <a:uLnTx/>
              <a:uFillTx/>
              <a:latin typeface="Century Gothic" panose="020B0502020202020204"/>
              <a:ea typeface="+mn-ea"/>
              <a:cs typeface="Arial" panose="020B0604020202020204" pitchFamily="34" charset="0"/>
            </a:endParaRPr>
          </a:p>
          <a:p>
            <a:pPr marL="342900" marR="0" lvl="0" indent="-34290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It is a cognitive function concerned with the process of reflecting on the consequences of a certain choice (</a:t>
            </a:r>
            <a:r>
              <a:rPr kumimoji="0" lang="en-US" sz="2400" b="0" i="0" u="none" strike="noStrike" kern="1200" cap="none" spc="0" normalizeH="0" baseline="0" noProof="0" dirty="0" err="1">
                <a:ln>
                  <a:noFill/>
                </a:ln>
                <a:solidFill>
                  <a:srgbClr val="002060"/>
                </a:solidFill>
                <a:effectLst/>
                <a:uLnTx/>
                <a:uFillTx/>
                <a:latin typeface="Century Gothic" panose="020B0502020202020204"/>
                <a:ea typeface="+mn-ea"/>
                <a:cs typeface="+mn-cs"/>
              </a:rPr>
              <a:t>Senik</a:t>
            </a: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 at al., 2012).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457200" marR="0" lvl="0" indent="-45720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Decision making </a:t>
            </a: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is vital to all management activities.</a:t>
            </a:r>
            <a:endParaRPr kumimoji="0" lang="en-US" alt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3200" dirty="0">
              <a:solidFill>
                <a:srgbClr val="002060"/>
              </a:solidFill>
              <a:latin typeface="Century Gothic" panose="020B050202020202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highlight>
                  <a:srgbClr val="F5FAA4"/>
                </a:highlight>
                <a:uLnTx/>
                <a:uFillTx/>
                <a:latin typeface="Century Gothic" panose="020B0502020202020204"/>
                <a:ea typeface="+mn-ea"/>
                <a:cs typeface="+mn-cs"/>
              </a:rPr>
              <a:t>Decision making process: </a:t>
            </a: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the process by which managers/leaders respond to opportunities and threats by analyzing options, and making decisions about goals and courses of action.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 A leader's decisions can be characterized by routine, but they can also be strategic.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342900" marR="0" lvl="0" indent="-342900" algn="just" defTabSz="457200" rtl="0" eaLnBrk="1" fontAlgn="auto" latinLnBrk="0" hangingPunct="1">
              <a:lnSpc>
                <a:spcPct val="80000"/>
              </a:lnSpc>
              <a:spcBef>
                <a:spcPts val="0"/>
              </a:spcBef>
              <a:spcAft>
                <a:spcPts val="0"/>
              </a:spcAft>
              <a:buClrTx/>
              <a:buSzTx/>
              <a:buFont typeface="Arial" panose="020B0604020202020204" pitchFamily="34" charset="0"/>
              <a:buChar char="•"/>
              <a:tabLst/>
              <a:defRPr/>
            </a:pPr>
            <a:endPar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342900" marR="0" lvl="0" indent="-342900" algn="just" defTabSz="457200" rtl="0" eaLnBrk="1" fontAlgn="auto" latinLnBrk="0" hangingPunct="1">
              <a:lnSpc>
                <a:spcPct val="8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6148" name="Picture 4" descr="Decision Making Clip Art - Royalty Free - GoGraph">
            <a:extLst>
              <a:ext uri="{FF2B5EF4-FFF2-40B4-BE49-F238E27FC236}">
                <a16:creationId xmlns:a16="http://schemas.microsoft.com/office/drawing/2014/main" id="{9B64F308-4082-6347-8FC5-6BD3333D869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1340"/>
          <a:stretch/>
        </p:blipFill>
        <p:spPr bwMode="auto">
          <a:xfrm>
            <a:off x="9513276" y="1524204"/>
            <a:ext cx="2610427" cy="21844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274C642F-18DE-28C8-A3DA-09CF0E57D4E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5BC5BA96-13FC-2BBD-0842-F6E2FE3FB416}"/>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0455AAED-C76E-3730-4391-E1BC084A0E12}"/>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6EDAA5BB-014E-4C0C-5900-72698036651E}"/>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D9A40EFF-B04D-8EEC-757B-13064816C295}"/>
              </a:ext>
            </a:extLst>
          </p:cNvPr>
          <p:cNvPicPr>
            <a:picLocks noChangeAspect="1"/>
          </p:cNvPicPr>
          <p:nvPr/>
        </p:nvPicPr>
        <p:blipFill>
          <a:blip r:embed="rId8"/>
          <a:stretch>
            <a:fillRect/>
          </a:stretch>
        </p:blipFill>
        <p:spPr>
          <a:xfrm>
            <a:off x="-1" y="-226118"/>
            <a:ext cx="9533101" cy="1610200"/>
          </a:xfrm>
          <a:prstGeom prst="rect">
            <a:avLst/>
          </a:prstGeom>
        </p:spPr>
      </p:pic>
      <p:sp>
        <p:nvSpPr>
          <p:cNvPr id="10" name="TextBox 9">
            <a:extLst>
              <a:ext uri="{FF2B5EF4-FFF2-40B4-BE49-F238E27FC236}">
                <a16:creationId xmlns:a16="http://schemas.microsoft.com/office/drawing/2014/main" id="{45477AE3-D569-2FE8-EB8C-61F7EFA2EAB5}"/>
              </a:ext>
            </a:extLst>
          </p:cNvPr>
          <p:cNvSpPr txBox="1"/>
          <p:nvPr/>
        </p:nvSpPr>
        <p:spPr>
          <a:xfrm>
            <a:off x="2347762" y="-8630"/>
            <a:ext cx="5020926"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9.1 What is Decision Making ?</a:t>
            </a:r>
          </a:p>
        </p:txBody>
      </p:sp>
    </p:spTree>
    <p:extLst>
      <p:ext uri="{BB962C8B-B14F-4D97-AF65-F5344CB8AC3E}">
        <p14:creationId xmlns:p14="http://schemas.microsoft.com/office/powerpoint/2010/main" val="3652041147"/>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268879" y="1781712"/>
            <a:ext cx="8318530" cy="3294576"/>
          </a:xfrm>
        </p:spPr>
        <p:txBody>
          <a:bodyPr>
            <a:normAutofit/>
          </a:bodyPr>
          <a:lstStyle/>
          <a:p>
            <a:pPr marL="0" indent="0" algn="just">
              <a:buNone/>
            </a:pPr>
            <a:r>
              <a:rPr lang="en-US" altLang="en-US" sz="2400" b="1" dirty="0">
                <a:solidFill>
                  <a:srgbClr val="002060"/>
                </a:solidFill>
                <a:cs typeface="Arial" panose="020B0604020202020204" pitchFamily="34" charset="0"/>
              </a:rPr>
              <a:t> 1.Basic Decision or Strategic Decisions</a:t>
            </a:r>
          </a:p>
          <a:p>
            <a:pPr algn="just">
              <a:buFont typeface="Wingdings" pitchFamily="2" charset="2"/>
              <a:buChar char="Ø"/>
            </a:pPr>
            <a:r>
              <a:rPr lang="en-US" altLang="en-US" sz="2400" dirty="0">
                <a:solidFill>
                  <a:srgbClr val="002060"/>
                </a:solidFill>
                <a:cs typeface="Arial" panose="020B0604020202020204" pitchFamily="34" charset="0"/>
              </a:rPr>
              <a:t> All basic decision is strategic decisions involving large range commitments and large investments.</a:t>
            </a:r>
          </a:p>
          <a:p>
            <a:pPr algn="just">
              <a:buFont typeface="Wingdings" pitchFamily="2" charset="2"/>
              <a:buChar char="Ø"/>
            </a:pPr>
            <a:endParaRPr lang="en-US" altLang="en-US" sz="2400" dirty="0">
              <a:solidFill>
                <a:srgbClr val="002060"/>
              </a:solidFill>
              <a:cs typeface="Arial" panose="020B0604020202020204" pitchFamily="34" charset="0"/>
            </a:endParaRPr>
          </a:p>
          <a:p>
            <a:pPr algn="just">
              <a:buFont typeface="Wingdings" pitchFamily="2" charset="2"/>
              <a:buChar char="Ø"/>
            </a:pPr>
            <a:r>
              <a:rPr lang="en-US" altLang="en-US" sz="2400" dirty="0">
                <a:solidFill>
                  <a:srgbClr val="002060"/>
                </a:solidFill>
                <a:cs typeface="Arial" panose="020B0604020202020204" pitchFamily="34" charset="0"/>
              </a:rPr>
              <a:t> Slight or small mistakes in these decisions would seriously injure the entire organizations.</a:t>
            </a:r>
            <a:endParaRPr lang="en-SA" sz="2400" dirty="0">
              <a:solidFill>
                <a:srgbClr val="002060"/>
              </a:solidFill>
            </a:endParaRPr>
          </a:p>
        </p:txBody>
      </p:sp>
      <p:pic>
        <p:nvPicPr>
          <p:cNvPr id="14338" name="Picture 2" descr="Brain intricacy optimal decision making solutions abstract labyrinth maze monochromatic geometric background design. Brain intricacy optimal decision making vector illustration">
            <a:extLst>
              <a:ext uri="{FF2B5EF4-FFF2-40B4-BE49-F238E27FC236}">
                <a16:creationId xmlns:a16="http://schemas.microsoft.com/office/drawing/2014/main" id="{1365A776-E02E-F147-86F8-1D2B9D0C140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206829" y="1855964"/>
            <a:ext cx="3104496" cy="254196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4C55A936-E2AD-D687-2111-4B060430B52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6767A929-8C95-88C7-CFB8-370373ED4CEB}"/>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539323C9-1BFC-CEB4-6638-17882889E3CB}"/>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8C76276E-B4D7-D155-1698-0D2E4D79803D}"/>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6D95B1BE-99CC-BA0E-6179-78016545A6A3}"/>
              </a:ext>
            </a:extLst>
          </p:cNvPr>
          <p:cNvPicPr>
            <a:picLocks noChangeAspect="1"/>
          </p:cNvPicPr>
          <p:nvPr/>
        </p:nvPicPr>
        <p:blipFill>
          <a:blip r:embed="rId8"/>
          <a:stretch>
            <a:fillRect/>
          </a:stretch>
        </p:blipFill>
        <p:spPr>
          <a:xfrm>
            <a:off x="-1" y="-226118"/>
            <a:ext cx="9533101" cy="1610200"/>
          </a:xfrm>
          <a:prstGeom prst="rect">
            <a:avLst/>
          </a:prstGeom>
        </p:spPr>
      </p:pic>
      <p:sp>
        <p:nvSpPr>
          <p:cNvPr id="10" name="TextBox 9">
            <a:extLst>
              <a:ext uri="{FF2B5EF4-FFF2-40B4-BE49-F238E27FC236}">
                <a16:creationId xmlns:a16="http://schemas.microsoft.com/office/drawing/2014/main" id="{5E82FCBE-7B35-F2BA-0F27-0300FB7930D4}"/>
              </a:ext>
            </a:extLst>
          </p:cNvPr>
          <p:cNvSpPr txBox="1"/>
          <p:nvPr/>
        </p:nvSpPr>
        <p:spPr>
          <a:xfrm>
            <a:off x="2383275" y="275094"/>
            <a:ext cx="569165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Types of decision making</a:t>
            </a:r>
          </a:p>
        </p:txBody>
      </p:sp>
    </p:spTree>
    <p:extLst>
      <p:ext uri="{BB962C8B-B14F-4D97-AF65-F5344CB8AC3E}">
        <p14:creationId xmlns:p14="http://schemas.microsoft.com/office/powerpoint/2010/main" val="74750654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130614" y="1546171"/>
            <a:ext cx="5463846" cy="3294576"/>
          </a:xfrm>
        </p:spPr>
        <p:txBody>
          <a:bodyPr>
            <a:noAutofit/>
          </a:bodyPr>
          <a:lstStyle/>
          <a:p>
            <a:pPr marL="0" indent="0" algn="ctr">
              <a:buNone/>
            </a:pPr>
            <a:r>
              <a:rPr lang="en-US" sz="2400" b="1" dirty="0">
                <a:solidFill>
                  <a:srgbClr val="002060"/>
                </a:solidFill>
              </a:rPr>
              <a:t>Programmed Decisions</a:t>
            </a:r>
            <a:r>
              <a:rPr lang="en-US" sz="2400" dirty="0">
                <a:solidFill>
                  <a:srgbClr val="002060"/>
                </a:solidFill>
              </a:rPr>
              <a:t>:</a:t>
            </a:r>
          </a:p>
          <a:p>
            <a:pPr>
              <a:buFont typeface="Wingdings" pitchFamily="2" charset="2"/>
              <a:buChar char="Ø"/>
            </a:pPr>
            <a:r>
              <a:rPr lang="en-US" sz="2400" dirty="0">
                <a:solidFill>
                  <a:srgbClr val="002060"/>
                </a:solidFill>
              </a:rPr>
              <a:t> routine, almost automatic process. </a:t>
            </a:r>
          </a:p>
          <a:p>
            <a:pPr>
              <a:buFont typeface="Wingdings" pitchFamily="2" charset="2"/>
              <a:buChar char="Ø"/>
            </a:pPr>
            <a:r>
              <a:rPr lang="en-US" sz="2400" dirty="0">
                <a:solidFill>
                  <a:srgbClr val="002060"/>
                </a:solidFill>
              </a:rPr>
              <a:t>leaders have made decision many times before. </a:t>
            </a:r>
          </a:p>
          <a:p>
            <a:pPr>
              <a:buFont typeface="Wingdings" pitchFamily="2" charset="2"/>
              <a:buChar char="Ø"/>
            </a:pPr>
            <a:r>
              <a:rPr lang="en-US" sz="2400" dirty="0">
                <a:solidFill>
                  <a:srgbClr val="002060"/>
                </a:solidFill>
              </a:rPr>
              <a:t> There are rules or guidelines to follow. </a:t>
            </a:r>
          </a:p>
          <a:p>
            <a:pPr>
              <a:buFont typeface="Wingdings" pitchFamily="2" charset="2"/>
              <a:buChar char="Ø"/>
            </a:pPr>
            <a:r>
              <a:rPr lang="en-US" sz="2400" dirty="0">
                <a:solidFill>
                  <a:srgbClr val="002060"/>
                </a:solidFill>
              </a:rPr>
              <a:t>Example: Deciding to reorder office supplies.</a:t>
            </a:r>
            <a:endParaRPr lang="en-SA" sz="2400" dirty="0">
              <a:solidFill>
                <a:srgbClr val="002060"/>
              </a:solidFill>
            </a:endParaRPr>
          </a:p>
        </p:txBody>
      </p:sp>
      <p:sp>
        <p:nvSpPr>
          <p:cNvPr id="8" name="Content Placeholder 2">
            <a:extLst>
              <a:ext uri="{FF2B5EF4-FFF2-40B4-BE49-F238E27FC236}">
                <a16:creationId xmlns:a16="http://schemas.microsoft.com/office/drawing/2014/main" id="{A132A895-58CB-8743-85AD-9FBFE63CA908}"/>
              </a:ext>
            </a:extLst>
          </p:cNvPr>
          <p:cNvSpPr txBox="1">
            <a:spLocks/>
          </p:cNvSpPr>
          <p:nvPr/>
        </p:nvSpPr>
        <p:spPr>
          <a:xfrm>
            <a:off x="6070748" y="1066710"/>
            <a:ext cx="6215325" cy="3294576"/>
          </a:xfrm>
          <a:prstGeom prst="rect">
            <a:avLst/>
          </a:prstGeom>
        </p:spPr>
        <p:txBody>
          <a:bodyPr vert="horz" lIns="91440" tIns="45720" rIns="91440" bIns="45720" rtlCol="0" anchor="t">
            <a:no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b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br>
            <a:r>
              <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Non-programmed Decisions: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unusual situations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that have not been often addressed.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No rules to follow since the decision is new.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These decisions are made based on information, and a leader’s intuition, and judgment.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Example: Should the firm invest in a new technology?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SA"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pic>
        <p:nvPicPr>
          <p:cNvPr id="4" name="Picture 3">
            <a:extLst>
              <a:ext uri="{FF2B5EF4-FFF2-40B4-BE49-F238E27FC236}">
                <a16:creationId xmlns:a16="http://schemas.microsoft.com/office/drawing/2014/main" id="{3DED49B1-9685-11F6-EAD2-C8026553F6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5" name="Picture 4">
            <a:extLst>
              <a:ext uri="{FF2B5EF4-FFF2-40B4-BE49-F238E27FC236}">
                <a16:creationId xmlns:a16="http://schemas.microsoft.com/office/drawing/2014/main" id="{15D5A006-490E-75C8-93A8-1DF6A5491111}"/>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9" name="Picture 8">
            <a:extLst>
              <a:ext uri="{FF2B5EF4-FFF2-40B4-BE49-F238E27FC236}">
                <a16:creationId xmlns:a16="http://schemas.microsoft.com/office/drawing/2014/main" id="{1C897ED8-B942-7F88-F508-74CE54937C1C}"/>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F1C05A1C-931E-07A8-9FAF-BF811D35E03B}"/>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1" name="Picture 10">
            <a:extLst>
              <a:ext uri="{FF2B5EF4-FFF2-40B4-BE49-F238E27FC236}">
                <a16:creationId xmlns:a16="http://schemas.microsoft.com/office/drawing/2014/main" id="{EA6333A4-AFC8-9B3A-5427-104E3AB6BE30}"/>
              </a:ext>
            </a:extLst>
          </p:cNvPr>
          <p:cNvPicPr>
            <a:picLocks noChangeAspect="1"/>
          </p:cNvPicPr>
          <p:nvPr/>
        </p:nvPicPr>
        <p:blipFill>
          <a:blip r:embed="rId7"/>
          <a:stretch>
            <a:fillRect/>
          </a:stretch>
        </p:blipFill>
        <p:spPr>
          <a:xfrm>
            <a:off x="-1" y="-226118"/>
            <a:ext cx="10442714" cy="1610200"/>
          </a:xfrm>
          <a:prstGeom prst="rect">
            <a:avLst/>
          </a:prstGeom>
        </p:spPr>
      </p:pic>
      <p:sp>
        <p:nvSpPr>
          <p:cNvPr id="12" name="TextBox 11">
            <a:extLst>
              <a:ext uri="{FF2B5EF4-FFF2-40B4-BE49-F238E27FC236}">
                <a16:creationId xmlns:a16="http://schemas.microsoft.com/office/drawing/2014/main" id="{48897ABA-CE20-28D6-D482-2315D3630AD8}"/>
              </a:ext>
            </a:extLst>
          </p:cNvPr>
          <p:cNvSpPr txBox="1"/>
          <p:nvPr/>
        </p:nvSpPr>
        <p:spPr>
          <a:xfrm>
            <a:off x="2325914" y="543490"/>
            <a:ext cx="7579767"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Types of decision-  2. Administrative Decisions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260655785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130614" y="1465986"/>
            <a:ext cx="11571055" cy="5192269"/>
          </a:xfrm>
        </p:spPr>
        <p:txBody>
          <a:bodyPr>
            <a:normAutofit lnSpcReduction="10000"/>
          </a:bodyPr>
          <a:lstStyle/>
          <a:p>
            <a:pPr marL="0" indent="0">
              <a:buNone/>
            </a:pPr>
            <a:r>
              <a:rPr lang="en-US" sz="2400" b="1" dirty="0">
                <a:solidFill>
                  <a:srgbClr val="002060"/>
                </a:solidFill>
              </a:rPr>
              <a:t>3. Major and Minor Decisions.</a:t>
            </a:r>
            <a:br>
              <a:rPr lang="en-US" sz="2400" b="1" dirty="0">
                <a:solidFill>
                  <a:srgbClr val="002060"/>
                </a:solidFill>
              </a:rPr>
            </a:br>
            <a:r>
              <a:rPr lang="en-US" sz="2400" b="1" dirty="0">
                <a:solidFill>
                  <a:srgbClr val="002060"/>
                </a:solidFill>
              </a:rPr>
              <a:t>4. Policy and operative Decisions.</a:t>
            </a:r>
          </a:p>
          <a:p>
            <a:pPr marL="0" indent="0">
              <a:buNone/>
            </a:pPr>
            <a:r>
              <a:rPr lang="en-US" sz="2400" b="1" dirty="0">
                <a:solidFill>
                  <a:srgbClr val="002060"/>
                </a:solidFill>
              </a:rPr>
              <a:t>5. Organizational and Personal Decisions.</a:t>
            </a:r>
          </a:p>
          <a:p>
            <a:pPr marL="0" indent="0" algn="just">
              <a:buNone/>
            </a:pPr>
            <a:r>
              <a:rPr lang="en-US" sz="2400" b="1" dirty="0">
                <a:solidFill>
                  <a:srgbClr val="002060"/>
                </a:solidFill>
              </a:rPr>
              <a:t> </a:t>
            </a:r>
            <a:r>
              <a:rPr lang="en-US" i="1" dirty="0">
                <a:solidFill>
                  <a:srgbClr val="002060"/>
                </a:solidFill>
              </a:rPr>
              <a:t>The highest level of </a:t>
            </a:r>
            <a:r>
              <a:rPr lang="en-US" b="1" dirty="0">
                <a:solidFill>
                  <a:srgbClr val="002060"/>
                </a:solidFill>
              </a:rPr>
              <a:t>Organizational decisions </a:t>
            </a:r>
            <a:r>
              <a:rPr lang="en-US" i="1" dirty="0">
                <a:solidFill>
                  <a:srgbClr val="002060"/>
                </a:solidFill>
              </a:rPr>
              <a:t>is referred to as strategic decisions. </a:t>
            </a:r>
            <a:r>
              <a:rPr lang="en-US" dirty="0">
                <a:solidFill>
                  <a:srgbClr val="002060"/>
                </a:solidFill>
              </a:rPr>
              <a:t>These decisions affect an organization's general direction, long-term objectives, philosophy and values. Uncertainty is generally high. </a:t>
            </a:r>
            <a:r>
              <a:rPr lang="en-US" i="1" dirty="0">
                <a:solidFill>
                  <a:srgbClr val="002060"/>
                </a:solidFill>
              </a:rPr>
              <a:t>The middle level is referred to as tactical decisions. </a:t>
            </a:r>
            <a:r>
              <a:rPr lang="en-US" dirty="0">
                <a:solidFill>
                  <a:srgbClr val="002060"/>
                </a:solidFill>
              </a:rPr>
              <a:t>These support the strategic decisions, and tend to be of moderate importance and to have moderate impact. </a:t>
            </a:r>
            <a:r>
              <a:rPr lang="en-US" i="1" dirty="0">
                <a:solidFill>
                  <a:srgbClr val="002060"/>
                </a:solidFill>
              </a:rPr>
              <a:t>The lowest level is known as operational decisions. </a:t>
            </a:r>
            <a:endParaRPr lang="en-US" sz="2400" b="1" dirty="0">
              <a:solidFill>
                <a:srgbClr val="002060"/>
              </a:solidFill>
            </a:endParaRPr>
          </a:p>
          <a:p>
            <a:pPr marL="0" indent="0">
              <a:buNone/>
            </a:pPr>
            <a:r>
              <a:rPr lang="en-US" sz="2400" b="1" dirty="0">
                <a:solidFill>
                  <a:srgbClr val="002060"/>
                </a:solidFill>
              </a:rPr>
              <a:t>6.  Individual and Group Decisions. </a:t>
            </a:r>
          </a:p>
          <a:p>
            <a:pPr marL="0" indent="0">
              <a:buNone/>
            </a:pPr>
            <a:r>
              <a:rPr lang="en-US" sz="2400" b="1" dirty="0">
                <a:solidFill>
                  <a:srgbClr val="002060"/>
                </a:solidFill>
              </a:rPr>
              <a:t>7.  Long-term and short-term Decisions.</a:t>
            </a:r>
          </a:p>
          <a:p>
            <a:pPr marL="0" indent="0">
              <a:buNone/>
            </a:pPr>
            <a:r>
              <a:rPr lang="en-US" sz="2400" b="1" dirty="0">
                <a:solidFill>
                  <a:srgbClr val="002060"/>
                </a:solidFill>
              </a:rPr>
              <a:t>8. Departmental Decisions.</a:t>
            </a:r>
          </a:p>
          <a:p>
            <a:pPr marL="0" indent="0">
              <a:buNone/>
            </a:pPr>
            <a:endParaRPr lang="en-SA" dirty="0">
              <a:solidFill>
                <a:srgbClr val="002060"/>
              </a:solidFill>
            </a:endParaRPr>
          </a:p>
        </p:txBody>
      </p:sp>
      <p:pic>
        <p:nvPicPr>
          <p:cNvPr id="9218" name="Picture 2" descr="STS CRM | Small business | 7 steps that affects your Decision making process">
            <a:extLst>
              <a:ext uri="{FF2B5EF4-FFF2-40B4-BE49-F238E27FC236}">
                <a16:creationId xmlns:a16="http://schemas.microsoft.com/office/drawing/2014/main" id="{EA6B0EB8-11EA-0040-B5E6-757FC4CAB7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16498" y="4781864"/>
            <a:ext cx="2785171" cy="157422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90C61002-4008-4A87-F707-3CE95F28432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0451E5D7-BDFE-9BAE-497B-0EC89C53E345}"/>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4D7E272B-753A-14BC-2158-43554D3DBC0B}"/>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DBE33A8F-9626-C06B-F2AF-0B3A0440BCBC}"/>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57211F30-2BE8-9560-CA11-F1C4D0840A63}"/>
              </a:ext>
            </a:extLst>
          </p:cNvPr>
          <p:cNvPicPr>
            <a:picLocks noChangeAspect="1"/>
          </p:cNvPicPr>
          <p:nvPr/>
        </p:nvPicPr>
        <p:blipFill>
          <a:blip r:embed="rId8"/>
          <a:stretch>
            <a:fillRect/>
          </a:stretch>
        </p:blipFill>
        <p:spPr>
          <a:xfrm>
            <a:off x="-1" y="-226118"/>
            <a:ext cx="9533101" cy="1610200"/>
          </a:xfrm>
          <a:prstGeom prst="rect">
            <a:avLst/>
          </a:prstGeom>
        </p:spPr>
      </p:pic>
      <p:sp>
        <p:nvSpPr>
          <p:cNvPr id="10" name="TextBox 9">
            <a:extLst>
              <a:ext uri="{FF2B5EF4-FFF2-40B4-BE49-F238E27FC236}">
                <a16:creationId xmlns:a16="http://schemas.microsoft.com/office/drawing/2014/main" id="{05A6AF6B-0119-E142-4D78-D3CE59EB9203}"/>
              </a:ext>
            </a:extLst>
          </p:cNvPr>
          <p:cNvSpPr txBox="1"/>
          <p:nvPr/>
        </p:nvSpPr>
        <p:spPr>
          <a:xfrm>
            <a:off x="2383275" y="446725"/>
            <a:ext cx="296369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Types of decision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3843057858"/>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130614" y="1713596"/>
            <a:ext cx="11942061" cy="4683817"/>
          </a:xfrm>
        </p:spPr>
        <p:txBody>
          <a:bodyPr>
            <a:normAutofit fontScale="47500" lnSpcReduction="20000"/>
          </a:bodyPr>
          <a:lstStyle/>
          <a:p>
            <a:pPr marL="0" indent="0" algn="just">
              <a:buNone/>
            </a:pPr>
            <a:r>
              <a:rPr lang="en-US" sz="3800" b="1" dirty="0">
                <a:solidFill>
                  <a:srgbClr val="002060"/>
                </a:solidFill>
              </a:rPr>
              <a:t>9. Non-economic decisions: </a:t>
            </a:r>
            <a:r>
              <a:rPr lang="en-US" sz="3800" dirty="0">
                <a:solidFill>
                  <a:srgbClr val="002060"/>
                </a:solidFill>
              </a:rPr>
              <a:t>relate to values, moral behavior, etc. </a:t>
            </a:r>
          </a:p>
          <a:p>
            <a:pPr marL="0" indent="0" algn="just">
              <a:buNone/>
            </a:pPr>
            <a:r>
              <a:rPr lang="en-US" sz="3800" b="1" dirty="0">
                <a:solidFill>
                  <a:srgbClr val="002060"/>
                </a:solidFill>
              </a:rPr>
              <a:t>10. Crisis and research Decisions: </a:t>
            </a:r>
            <a:r>
              <a:rPr lang="en-US" sz="3800" dirty="0">
                <a:solidFill>
                  <a:srgbClr val="002060"/>
                </a:solidFill>
              </a:rPr>
              <a:t>Crisis decisions are those which are made to meet unanticipated situations. Mostly made immediately under pressure of the circumstances. </a:t>
            </a:r>
          </a:p>
          <a:p>
            <a:pPr marL="0" indent="0" algn="just">
              <a:buNone/>
            </a:pPr>
            <a:r>
              <a:rPr lang="en-US" sz="3800" dirty="0">
                <a:solidFill>
                  <a:srgbClr val="002060"/>
                </a:solidFill>
              </a:rPr>
              <a:t>Research Decisions are made after thorough analysis without any pressure. </a:t>
            </a:r>
          </a:p>
          <a:p>
            <a:pPr marL="0" indent="0" algn="just">
              <a:buNone/>
            </a:pPr>
            <a:r>
              <a:rPr lang="en-US" sz="3800" b="1" dirty="0">
                <a:solidFill>
                  <a:srgbClr val="002060"/>
                </a:solidFill>
              </a:rPr>
              <a:t>11.  Initiative and forced Decisions </a:t>
            </a:r>
          </a:p>
          <a:p>
            <a:pPr marL="0" indent="0" algn="just">
              <a:buNone/>
            </a:pPr>
            <a:r>
              <a:rPr lang="en-US" sz="3800" b="1" dirty="0">
                <a:solidFill>
                  <a:srgbClr val="002060"/>
                </a:solidFill>
              </a:rPr>
              <a:t>12.  Problem and opportunity Decisions: </a:t>
            </a:r>
          </a:p>
          <a:p>
            <a:pPr marL="0" indent="0" algn="just">
              <a:buNone/>
            </a:pPr>
            <a:r>
              <a:rPr lang="en-US" sz="3800" dirty="0">
                <a:solidFill>
                  <a:srgbClr val="002060"/>
                </a:solidFill>
              </a:rPr>
              <a:t>Problem decisions= resolving Problem situations which have arisen as anticipated or not..., </a:t>
            </a:r>
          </a:p>
          <a:p>
            <a:pPr marL="0" indent="0" algn="just">
              <a:buNone/>
            </a:pPr>
            <a:r>
              <a:rPr lang="en-US" sz="3800" dirty="0">
                <a:solidFill>
                  <a:srgbClr val="002060"/>
                </a:solidFill>
              </a:rPr>
              <a:t>opportunity decisions= pertain to taking advantage of an opportunity...sometimes involves risk</a:t>
            </a:r>
          </a:p>
          <a:p>
            <a:pPr algn="just"/>
            <a:r>
              <a:rPr lang="en-US" sz="3800" b="1" dirty="0">
                <a:solidFill>
                  <a:srgbClr val="002060"/>
                </a:solidFill>
              </a:rPr>
              <a:t>Decisions in response to opportunities: </a:t>
            </a:r>
            <a:r>
              <a:rPr lang="en-US" sz="3800" dirty="0">
                <a:solidFill>
                  <a:srgbClr val="002060"/>
                </a:solidFill>
              </a:rPr>
              <a:t>managers/leaders respond to ways to improve organizational performance. </a:t>
            </a:r>
            <a:endParaRPr lang="en-US" sz="4200" dirty="0">
              <a:solidFill>
                <a:srgbClr val="002060"/>
              </a:solidFill>
            </a:endParaRPr>
          </a:p>
          <a:p>
            <a:pPr algn="just"/>
            <a:r>
              <a:rPr lang="en-US" sz="3800" b="1" dirty="0">
                <a:solidFill>
                  <a:srgbClr val="002060"/>
                </a:solidFill>
              </a:rPr>
              <a:t>Decisions in response to threats: </a:t>
            </a:r>
            <a:r>
              <a:rPr lang="en-US" sz="3800" dirty="0">
                <a:solidFill>
                  <a:srgbClr val="002060"/>
                </a:solidFill>
              </a:rPr>
              <a:t>occurs when managers/leaders are impacted by adverse events to the organization. </a:t>
            </a:r>
            <a:endParaRPr lang="en-US" sz="4200" dirty="0">
              <a:solidFill>
                <a:srgbClr val="002060"/>
              </a:solidFill>
            </a:endParaRPr>
          </a:p>
          <a:p>
            <a:pPr marL="0" indent="0" algn="just">
              <a:buNone/>
            </a:pPr>
            <a:endParaRPr lang="en-US" sz="4800" dirty="0">
              <a:solidFill>
                <a:srgbClr val="002060"/>
              </a:solidFill>
            </a:endParaRPr>
          </a:p>
          <a:p>
            <a:pPr marL="0" indent="0" algn="just">
              <a:buNone/>
            </a:pPr>
            <a:endParaRPr lang="en-SA" dirty="0">
              <a:solidFill>
                <a:srgbClr val="002060"/>
              </a:solidFill>
            </a:endParaRPr>
          </a:p>
        </p:txBody>
      </p:sp>
      <p:pic>
        <p:nvPicPr>
          <p:cNvPr id="2" name="Picture 1">
            <a:extLst>
              <a:ext uri="{FF2B5EF4-FFF2-40B4-BE49-F238E27FC236}">
                <a16:creationId xmlns:a16="http://schemas.microsoft.com/office/drawing/2014/main" id="{A1A104E3-52B3-CF94-484A-BBCEE4CEE4B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788DEE55-75FA-D3EA-FB74-16E685F42715}"/>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3ACC9B61-822E-4F67-006C-E131CA23396B}"/>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F48661DF-C2E8-B99B-5A55-E694A50F68D9}"/>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0357E3E5-FB03-530A-F59F-28F8763142FE}"/>
              </a:ext>
            </a:extLst>
          </p:cNvPr>
          <p:cNvPicPr>
            <a:picLocks noChangeAspect="1"/>
          </p:cNvPicPr>
          <p:nvPr/>
        </p:nvPicPr>
        <p:blipFill>
          <a:blip r:embed="rId7"/>
          <a:stretch>
            <a:fillRect/>
          </a:stretch>
        </p:blipFill>
        <p:spPr>
          <a:xfrm>
            <a:off x="11289" y="-22594"/>
            <a:ext cx="9533101" cy="1610200"/>
          </a:xfrm>
          <a:prstGeom prst="rect">
            <a:avLst/>
          </a:prstGeom>
        </p:spPr>
      </p:pic>
      <p:sp>
        <p:nvSpPr>
          <p:cNvPr id="10" name="TextBox 9">
            <a:extLst>
              <a:ext uri="{FF2B5EF4-FFF2-40B4-BE49-F238E27FC236}">
                <a16:creationId xmlns:a16="http://schemas.microsoft.com/office/drawing/2014/main" id="{1EA86AE0-A388-E7F0-E217-D0A90CD9045D}"/>
              </a:ext>
            </a:extLst>
          </p:cNvPr>
          <p:cNvSpPr txBox="1"/>
          <p:nvPr/>
        </p:nvSpPr>
        <p:spPr>
          <a:xfrm>
            <a:off x="2325914" y="543490"/>
            <a:ext cx="448039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Types of decision (CONT..)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4231451590"/>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5" name="Content Placeholder 5">
            <a:extLst>
              <a:ext uri="{FF2B5EF4-FFF2-40B4-BE49-F238E27FC236}">
                <a16:creationId xmlns:a16="http://schemas.microsoft.com/office/drawing/2014/main" id="{723FE7FC-BF75-424C-9F04-D4617694E3D5}"/>
              </a:ext>
            </a:extLst>
          </p:cNvPr>
          <p:cNvSpPr>
            <a:spLocks noGrp="1"/>
          </p:cNvSpPr>
          <p:nvPr>
            <p:ph sz="half" idx="1"/>
          </p:nvPr>
        </p:nvSpPr>
        <p:spPr>
          <a:xfrm>
            <a:off x="383331" y="1384082"/>
            <a:ext cx="10419306" cy="3611562"/>
          </a:xfrm>
        </p:spPr>
        <p:txBody>
          <a:bodyPr>
            <a:normAutofit/>
          </a:bodyPr>
          <a:lstStyle/>
          <a:p>
            <a:r>
              <a:rPr lang="en-US" dirty="0">
                <a:solidFill>
                  <a:srgbClr val="002060"/>
                </a:solidFill>
              </a:rPr>
              <a:t> Decision style has been referred to as:</a:t>
            </a:r>
          </a:p>
          <a:p>
            <a:endParaRPr lang="en-US" sz="3200" dirty="0"/>
          </a:p>
          <a:p>
            <a:pPr marL="0" indent="0">
              <a:buNone/>
            </a:pPr>
            <a:endParaRPr lang="en-US" altLang="en-US" sz="3000" dirty="0"/>
          </a:p>
        </p:txBody>
      </p:sp>
      <p:pic>
        <p:nvPicPr>
          <p:cNvPr id="7" name="عنصر نائب للمحتوى 6">
            <a:extLst>
              <a:ext uri="{FF2B5EF4-FFF2-40B4-BE49-F238E27FC236}">
                <a16:creationId xmlns:a16="http://schemas.microsoft.com/office/drawing/2014/main" id="{9C461070-E7A3-654A-9F8A-58A71BBB772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graphicFrame>
        <p:nvGraphicFramePr>
          <p:cNvPr id="4" name="Diagram 3">
            <a:extLst>
              <a:ext uri="{FF2B5EF4-FFF2-40B4-BE49-F238E27FC236}">
                <a16:creationId xmlns:a16="http://schemas.microsoft.com/office/drawing/2014/main" id="{FAA4A608-CA79-324D-96B9-8EDCB0A8A33F}"/>
              </a:ext>
            </a:extLst>
          </p:cNvPr>
          <p:cNvGraphicFramePr/>
          <p:nvPr/>
        </p:nvGraphicFramePr>
        <p:xfrm>
          <a:off x="2803991" y="2391584"/>
          <a:ext cx="6584018" cy="37193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2" name="Picture 1">
            <a:extLst>
              <a:ext uri="{FF2B5EF4-FFF2-40B4-BE49-F238E27FC236}">
                <a16:creationId xmlns:a16="http://schemas.microsoft.com/office/drawing/2014/main" id="{E0B171ED-DC5C-90C8-FCA1-E073DBFDB9C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08300CF1-E4E1-56D5-1173-15593B89F923}"/>
              </a:ext>
            </a:extLst>
          </p:cNvPr>
          <p:cNvPicPr>
            <a:picLocks noChangeAspect="1"/>
          </p:cNvPicPr>
          <p:nvPr/>
        </p:nvPicPr>
        <p:blipFill>
          <a:blip r:embed="rId10"/>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F144B998-CB4D-9645-C210-BC484D9EA636}"/>
              </a:ext>
            </a:extLst>
          </p:cNvPr>
          <p:cNvPicPr>
            <a:picLocks noChangeAspect="1"/>
          </p:cNvPicPr>
          <p:nvPr/>
        </p:nvPicPr>
        <p:blipFill>
          <a:blip r:embed="rId11"/>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53E66976-06E4-E7DD-6944-5A4A8E871F95}"/>
              </a:ext>
            </a:extLst>
          </p:cNvPr>
          <p:cNvPicPr>
            <a:picLocks noChangeAspect="1"/>
          </p:cNvPicPr>
          <p:nvPr/>
        </p:nvPicPr>
        <p:blipFill>
          <a:blip r:embed="rId11"/>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AB7E7EA2-4235-D47B-78EA-D8DFD58967E6}"/>
              </a:ext>
            </a:extLst>
          </p:cNvPr>
          <p:cNvPicPr>
            <a:picLocks noChangeAspect="1"/>
          </p:cNvPicPr>
          <p:nvPr/>
        </p:nvPicPr>
        <p:blipFill>
          <a:blip r:embed="rId12"/>
          <a:stretch>
            <a:fillRect/>
          </a:stretch>
        </p:blipFill>
        <p:spPr>
          <a:xfrm>
            <a:off x="-1" y="-226118"/>
            <a:ext cx="9533101" cy="1610200"/>
          </a:xfrm>
          <a:prstGeom prst="rect">
            <a:avLst/>
          </a:prstGeom>
        </p:spPr>
      </p:pic>
      <p:sp>
        <p:nvSpPr>
          <p:cNvPr id="10" name="TextBox 9">
            <a:extLst>
              <a:ext uri="{FF2B5EF4-FFF2-40B4-BE49-F238E27FC236}">
                <a16:creationId xmlns:a16="http://schemas.microsoft.com/office/drawing/2014/main" id="{52FF3402-CD80-3948-035A-50BA6CCF65BD}"/>
              </a:ext>
            </a:extLst>
          </p:cNvPr>
          <p:cNvSpPr txBox="1"/>
          <p:nvPr/>
        </p:nvSpPr>
        <p:spPr>
          <a:xfrm>
            <a:off x="2432818" y="279241"/>
            <a:ext cx="384271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Decision Making styles</a:t>
            </a:r>
          </a:p>
        </p:txBody>
      </p:sp>
    </p:spTree>
    <p:extLst>
      <p:ext uri="{BB962C8B-B14F-4D97-AF65-F5344CB8AC3E}">
        <p14:creationId xmlns:p14="http://schemas.microsoft.com/office/powerpoint/2010/main" val="4151859746"/>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5" name="Content Placeholder 5">
            <a:extLst>
              <a:ext uri="{FF2B5EF4-FFF2-40B4-BE49-F238E27FC236}">
                <a16:creationId xmlns:a16="http://schemas.microsoft.com/office/drawing/2014/main" id="{723FE7FC-BF75-424C-9F04-D4617694E3D5}"/>
              </a:ext>
            </a:extLst>
          </p:cNvPr>
          <p:cNvSpPr>
            <a:spLocks noGrp="1"/>
          </p:cNvSpPr>
          <p:nvPr>
            <p:ph sz="half" idx="1"/>
          </p:nvPr>
        </p:nvSpPr>
        <p:spPr>
          <a:xfrm>
            <a:off x="130614" y="1859206"/>
            <a:ext cx="11139727" cy="3611562"/>
          </a:xfrm>
        </p:spPr>
        <p:txBody>
          <a:bodyPr>
            <a:normAutofit/>
          </a:bodyPr>
          <a:lstStyle/>
          <a:p>
            <a:pPr algn="just"/>
            <a:r>
              <a:rPr lang="en-US" sz="2400" b="1" dirty="0">
                <a:solidFill>
                  <a:srgbClr val="002060"/>
                </a:solidFill>
              </a:rPr>
              <a:t>Cognitive style </a:t>
            </a:r>
            <a:r>
              <a:rPr lang="en-US" sz="2400" dirty="0">
                <a:solidFill>
                  <a:srgbClr val="002060"/>
                </a:solidFill>
              </a:rPr>
              <a:t>is the information processing habits of an individual. </a:t>
            </a:r>
          </a:p>
          <a:p>
            <a:pPr algn="just"/>
            <a:r>
              <a:rPr lang="en-US" sz="2400" dirty="0">
                <a:solidFill>
                  <a:srgbClr val="002060"/>
                </a:solidFill>
              </a:rPr>
              <a:t>Myers and Briggs (1995) explain that </a:t>
            </a:r>
            <a:r>
              <a:rPr lang="en-US" sz="2400" b="1" dirty="0">
                <a:solidFill>
                  <a:srgbClr val="002060"/>
                </a:solidFill>
              </a:rPr>
              <a:t>psychology type</a:t>
            </a:r>
            <a:r>
              <a:rPr lang="en-US" sz="2400" dirty="0">
                <a:solidFill>
                  <a:srgbClr val="002060"/>
                </a:solidFill>
              </a:rPr>
              <a:t> is a theory to explain the normal differences between healthy people. </a:t>
            </a:r>
          </a:p>
          <a:p>
            <a:pPr algn="just"/>
            <a:r>
              <a:rPr lang="en-US" sz="2400" dirty="0">
                <a:solidFill>
                  <a:srgbClr val="002060"/>
                </a:solidFill>
              </a:rPr>
              <a:t>The Center for Creative Learning (2013) defines </a:t>
            </a:r>
            <a:r>
              <a:rPr lang="en-US" sz="2400" b="1" dirty="0">
                <a:solidFill>
                  <a:srgbClr val="002060"/>
                </a:solidFill>
              </a:rPr>
              <a:t>problem solving style </a:t>
            </a:r>
            <a:r>
              <a:rPr lang="en-US" sz="2400" dirty="0">
                <a:solidFill>
                  <a:srgbClr val="002060"/>
                </a:solidFill>
              </a:rPr>
              <a:t>as the </a:t>
            </a:r>
            <a:r>
              <a:rPr lang="en-US" sz="2400" i="1" dirty="0">
                <a:solidFill>
                  <a:srgbClr val="002060"/>
                </a:solidFill>
              </a:rPr>
              <a:t>“consistent individual differences in the ways people prefer to deal with new ideas, manage change, and respond effectively to complex, open-ended opportunities and challenges.” </a:t>
            </a:r>
            <a:endParaRPr lang="en-US" sz="2400" dirty="0">
              <a:solidFill>
                <a:srgbClr val="002060"/>
              </a:solidFill>
            </a:endParaRPr>
          </a:p>
          <a:p>
            <a:pPr marL="0" indent="0" algn="just">
              <a:buNone/>
            </a:pPr>
            <a:endParaRPr lang="en-US" altLang="en-US" sz="2400" dirty="0">
              <a:solidFill>
                <a:srgbClr val="002060"/>
              </a:solidFill>
            </a:endParaRPr>
          </a:p>
        </p:txBody>
      </p:sp>
      <p:pic>
        <p:nvPicPr>
          <p:cNvPr id="7" name="عنصر نائب للمحتوى 6">
            <a:extLst>
              <a:ext uri="{FF2B5EF4-FFF2-40B4-BE49-F238E27FC236}">
                <a16:creationId xmlns:a16="http://schemas.microsoft.com/office/drawing/2014/main" id="{9C461070-E7A3-654A-9F8A-58A71BBB772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21FF9863-560B-019A-22B1-9EE0C43ACB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A5319A16-C2B5-9E46-1F69-E594D2546182}"/>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BC007381-1D1E-9E7B-C464-EAD8F0308C21}"/>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F7220B55-B25A-7DA2-75D4-FFF4DCBDA5B8}"/>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A252F1AE-7311-3BB1-61E4-72DA1E09FB4E}"/>
              </a:ext>
            </a:extLst>
          </p:cNvPr>
          <p:cNvPicPr>
            <a:picLocks noChangeAspect="1"/>
          </p:cNvPicPr>
          <p:nvPr/>
        </p:nvPicPr>
        <p:blipFill>
          <a:blip r:embed="rId7"/>
          <a:stretch>
            <a:fillRect/>
          </a:stretch>
        </p:blipFill>
        <p:spPr>
          <a:xfrm>
            <a:off x="11289" y="-3283"/>
            <a:ext cx="9533101" cy="1610200"/>
          </a:xfrm>
          <a:prstGeom prst="rect">
            <a:avLst/>
          </a:prstGeom>
        </p:spPr>
      </p:pic>
      <p:sp>
        <p:nvSpPr>
          <p:cNvPr id="9" name="TextBox 8">
            <a:extLst>
              <a:ext uri="{FF2B5EF4-FFF2-40B4-BE49-F238E27FC236}">
                <a16:creationId xmlns:a16="http://schemas.microsoft.com/office/drawing/2014/main" id="{C68E9816-5C56-CB98-2FD7-525170A468F9}"/>
              </a:ext>
            </a:extLst>
          </p:cNvPr>
          <p:cNvSpPr txBox="1"/>
          <p:nvPr/>
        </p:nvSpPr>
        <p:spPr>
          <a:xfrm>
            <a:off x="2325914" y="543490"/>
            <a:ext cx="517988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Decision Making style (CONT..)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1000754385"/>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pic>
        <p:nvPicPr>
          <p:cNvPr id="5" name="Picture 4">
            <a:extLst>
              <a:ext uri="{FF2B5EF4-FFF2-40B4-BE49-F238E27FC236}">
                <a16:creationId xmlns:a16="http://schemas.microsoft.com/office/drawing/2014/main" id="{66EEBDA1-A81B-6843-B51E-FCD0EC91A889}"/>
              </a:ext>
            </a:extLst>
          </p:cNvPr>
          <p:cNvPicPr>
            <a:picLocks noChangeAspect="1"/>
          </p:cNvPicPr>
          <p:nvPr/>
        </p:nvPicPr>
        <p:blipFill rotWithShape="1">
          <a:blip r:embed="rId4">
            <a:extLst>
              <a:ext uri="{28A0092B-C50C-407E-A947-70E740481C1C}">
                <a14:useLocalDpi xmlns:a14="http://schemas.microsoft.com/office/drawing/2010/main" val="0"/>
              </a:ext>
            </a:extLst>
          </a:blip>
          <a:srcRect l="2285"/>
          <a:stretch/>
        </p:blipFill>
        <p:spPr>
          <a:xfrm>
            <a:off x="788059" y="1456518"/>
            <a:ext cx="9945486" cy="4749298"/>
          </a:xfrm>
          <a:prstGeom prst="rect">
            <a:avLst/>
          </a:prstGeom>
        </p:spPr>
      </p:pic>
      <p:pic>
        <p:nvPicPr>
          <p:cNvPr id="2" name="Picture 1">
            <a:extLst>
              <a:ext uri="{FF2B5EF4-FFF2-40B4-BE49-F238E27FC236}">
                <a16:creationId xmlns:a16="http://schemas.microsoft.com/office/drawing/2014/main" id="{3A1058FF-5ABA-608A-54DC-2474559753D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5A3788EA-1C61-A230-0D04-26706D456A4B}"/>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2E21A18B-151E-FD93-06CD-04BA88582AEC}"/>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DDEC2F6F-C119-3DB8-FBE8-515F48EA9968}"/>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88A88988-5332-714E-09C7-D04CD063F812}"/>
              </a:ext>
            </a:extLst>
          </p:cNvPr>
          <p:cNvPicPr>
            <a:picLocks noChangeAspect="1"/>
          </p:cNvPicPr>
          <p:nvPr/>
        </p:nvPicPr>
        <p:blipFill>
          <a:blip r:embed="rId8"/>
          <a:stretch>
            <a:fillRect/>
          </a:stretch>
        </p:blipFill>
        <p:spPr>
          <a:xfrm>
            <a:off x="-1" y="-226118"/>
            <a:ext cx="10455966" cy="1610200"/>
          </a:xfrm>
          <a:prstGeom prst="rect">
            <a:avLst/>
          </a:prstGeom>
        </p:spPr>
      </p:pic>
      <p:sp>
        <p:nvSpPr>
          <p:cNvPr id="11" name="TextBox 10">
            <a:extLst>
              <a:ext uri="{FF2B5EF4-FFF2-40B4-BE49-F238E27FC236}">
                <a16:creationId xmlns:a16="http://schemas.microsoft.com/office/drawing/2014/main" id="{9657310B-5C14-5E64-F0DB-882ED3487A37}"/>
              </a:ext>
            </a:extLst>
          </p:cNvPr>
          <p:cNvSpPr txBox="1"/>
          <p:nvPr/>
        </p:nvSpPr>
        <p:spPr>
          <a:xfrm>
            <a:off x="2551094" y="396989"/>
            <a:ext cx="751096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STAGES OF DECISION MAKING PROCESS: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2258644319"/>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4" name="Rectangle 3">
            <a:extLst>
              <a:ext uri="{FF2B5EF4-FFF2-40B4-BE49-F238E27FC236}">
                <a16:creationId xmlns:a16="http://schemas.microsoft.com/office/drawing/2014/main" id="{06E4E75B-2EDD-E241-AB02-AA079CB09F82}"/>
              </a:ext>
            </a:extLst>
          </p:cNvPr>
          <p:cNvSpPr/>
          <p:nvPr/>
        </p:nvSpPr>
        <p:spPr>
          <a:xfrm>
            <a:off x="3048000" y="2967335"/>
            <a:ext cx="6096000" cy="369332"/>
          </a:xfrm>
          <a:prstGeom prst="rect">
            <a:avLst/>
          </a:prstGeom>
        </p:spPr>
        <p:txBody>
          <a:bodyP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SA" sz="1800" b="0" i="0" u="none" strike="noStrike" kern="1200" cap="none" spc="0" normalizeH="0" baseline="0" noProof="0" dirty="0">
                <a:ln>
                  <a:noFill/>
                </a:ln>
                <a:solidFill>
                  <a:prstClr val="black"/>
                </a:solidFill>
                <a:effectLst/>
                <a:uLnTx/>
                <a:uFillTx/>
                <a:latin typeface="Century Gothic" panose="020B0502020202020204"/>
                <a:ea typeface="+mn-ea"/>
                <a:cs typeface="+mn-cs"/>
              </a:rPr>
              <a:t> </a:t>
            </a:r>
          </a:p>
        </p:txBody>
      </p:sp>
      <p:sp>
        <p:nvSpPr>
          <p:cNvPr id="5" name="Rectangle 4">
            <a:extLst>
              <a:ext uri="{FF2B5EF4-FFF2-40B4-BE49-F238E27FC236}">
                <a16:creationId xmlns:a16="http://schemas.microsoft.com/office/drawing/2014/main" id="{07D8A5E6-43E9-BD4E-9A7E-CE493ED76380}"/>
              </a:ext>
            </a:extLst>
          </p:cNvPr>
          <p:cNvSpPr/>
          <p:nvPr/>
        </p:nvSpPr>
        <p:spPr>
          <a:xfrm>
            <a:off x="118017" y="1957591"/>
            <a:ext cx="11146986" cy="2923877"/>
          </a:xfrm>
          <a:prstGeom prst="rect">
            <a:avLst/>
          </a:prstGeom>
        </p:spPr>
        <p:txBody>
          <a:bodyPr wrap="square">
            <a:spAutoFit/>
          </a:bodyPr>
          <a:lstStyle/>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Making Decision under uncertainty:</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endPar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285750" marR="0" lvl="0" indent="-285750" algn="just" defTabSz="457200" rtl="0" eaLnBrk="1" fontAlgn="auto" latinLnBrk="0" hangingPunct="1">
              <a:lnSpc>
                <a:spcPct val="100000"/>
              </a:lnSpc>
              <a:spcBef>
                <a:spcPts val="0"/>
              </a:spcBef>
              <a:spcAft>
                <a:spcPts val="0"/>
              </a:spcAft>
              <a:buClr>
                <a:srgbClr val="FF0000"/>
              </a:buClr>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285750" marR="0" lvl="0" indent="-285750" algn="just" defTabSz="457200" rtl="0" eaLnBrk="1" fontAlgn="auto" latinLnBrk="0" hangingPunct="1">
              <a:lnSpc>
                <a:spcPct val="100000"/>
              </a:lnSpc>
              <a:spcBef>
                <a:spcPts val="0"/>
              </a:spcBef>
              <a:spcAft>
                <a:spcPts val="0"/>
              </a:spcAft>
              <a:buClr>
                <a:srgbClr val="FF0000"/>
              </a:buClr>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Uncertainty forces decision makers to rely individual and group creativity to succeed in problem solving. </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endPar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285750" marR="0" lvl="0" indent="-285750" algn="just" defTabSz="457200" rtl="0" eaLnBrk="1" fontAlgn="auto" latinLnBrk="0" hangingPunct="1">
              <a:lnSpc>
                <a:spcPct val="100000"/>
              </a:lnSpc>
              <a:spcBef>
                <a:spcPts val="0"/>
              </a:spcBef>
              <a:spcAft>
                <a:spcPts val="0"/>
              </a:spcAft>
              <a:buClr>
                <a:srgbClr val="FF0000"/>
              </a:buClr>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285750" marR="0" lvl="0" indent="-285750" algn="just" defTabSz="457200" rtl="0" eaLnBrk="1" fontAlgn="auto" latinLnBrk="0" hangingPunct="1">
              <a:lnSpc>
                <a:spcPct val="100000"/>
              </a:lnSpc>
              <a:spcBef>
                <a:spcPts val="0"/>
              </a:spcBef>
              <a:spcAft>
                <a:spcPts val="0"/>
              </a:spcAft>
              <a:buClr>
                <a:srgbClr val="FF0000"/>
              </a:buClr>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   When no probabilities are available, the situation is referred to as making decision under uncertainty</a:t>
            </a:r>
            <a:r>
              <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rPr>
              <a:t>.</a:t>
            </a:r>
            <a:endParaRPr kumimoji="0" lang="ar-SA" sz="2000" b="1" i="0" u="none" strike="noStrike" kern="1200" cap="none" spc="0" normalizeH="0" baseline="0" noProof="0" dirty="0">
              <a:ln>
                <a:noFill/>
              </a:ln>
              <a:solidFill>
                <a:srgbClr val="002060"/>
              </a:solidFill>
              <a:effectLst/>
              <a:uLnTx/>
              <a:uFillTx/>
              <a:latin typeface="Century Gothic" panose="020B0502020202020204"/>
              <a:ea typeface="+mn-ea"/>
              <a:cs typeface="Arial" panose="020B0604020202020204" pitchFamily="34" charset="0"/>
            </a:endParaRPr>
          </a:p>
        </p:txBody>
      </p:sp>
      <p:pic>
        <p:nvPicPr>
          <p:cNvPr id="2" name="Picture 1">
            <a:extLst>
              <a:ext uri="{FF2B5EF4-FFF2-40B4-BE49-F238E27FC236}">
                <a16:creationId xmlns:a16="http://schemas.microsoft.com/office/drawing/2014/main" id="{FDB50DDF-7160-20AE-2079-145CADE2E7F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8" name="Picture 7">
            <a:extLst>
              <a:ext uri="{FF2B5EF4-FFF2-40B4-BE49-F238E27FC236}">
                <a16:creationId xmlns:a16="http://schemas.microsoft.com/office/drawing/2014/main" id="{479FD572-645D-1A68-A904-026EC1DAA8B7}"/>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9" name="Picture 8">
            <a:extLst>
              <a:ext uri="{FF2B5EF4-FFF2-40B4-BE49-F238E27FC236}">
                <a16:creationId xmlns:a16="http://schemas.microsoft.com/office/drawing/2014/main" id="{5A3FE82F-5BA2-5ED0-C4A5-FA751007110C}"/>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4CECC78B-0186-8606-A9BF-FC84FFF483A9}"/>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1" name="Picture 10">
            <a:extLst>
              <a:ext uri="{FF2B5EF4-FFF2-40B4-BE49-F238E27FC236}">
                <a16:creationId xmlns:a16="http://schemas.microsoft.com/office/drawing/2014/main" id="{FC7840A9-3243-D064-90F4-FFA65C78CA30}"/>
              </a:ext>
            </a:extLst>
          </p:cNvPr>
          <p:cNvPicPr>
            <a:picLocks noChangeAspect="1"/>
          </p:cNvPicPr>
          <p:nvPr/>
        </p:nvPicPr>
        <p:blipFill>
          <a:blip r:embed="rId7"/>
          <a:stretch>
            <a:fillRect/>
          </a:stretch>
        </p:blipFill>
        <p:spPr>
          <a:xfrm>
            <a:off x="11289" y="-34728"/>
            <a:ext cx="10338659" cy="1610200"/>
          </a:xfrm>
          <a:prstGeom prst="rect">
            <a:avLst/>
          </a:prstGeom>
        </p:spPr>
      </p:pic>
      <p:sp>
        <p:nvSpPr>
          <p:cNvPr id="12" name="TextBox 11">
            <a:extLst>
              <a:ext uri="{FF2B5EF4-FFF2-40B4-BE49-F238E27FC236}">
                <a16:creationId xmlns:a16="http://schemas.microsoft.com/office/drawing/2014/main" id="{D2C9A91A-C054-0562-A175-75968C1746A3}"/>
              </a:ext>
            </a:extLst>
          </p:cNvPr>
          <p:cNvSpPr txBox="1"/>
          <p:nvPr/>
        </p:nvSpPr>
        <p:spPr>
          <a:xfrm>
            <a:off x="2325914" y="543490"/>
            <a:ext cx="6993581"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 Types of Making Decision Environments.:</a:t>
            </a:r>
            <a:b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1568817535"/>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4" name="Rectangle 3">
            <a:extLst>
              <a:ext uri="{FF2B5EF4-FFF2-40B4-BE49-F238E27FC236}">
                <a16:creationId xmlns:a16="http://schemas.microsoft.com/office/drawing/2014/main" id="{06E4E75B-2EDD-E241-AB02-AA079CB09F82}"/>
              </a:ext>
            </a:extLst>
          </p:cNvPr>
          <p:cNvSpPr/>
          <p:nvPr/>
        </p:nvSpPr>
        <p:spPr>
          <a:xfrm>
            <a:off x="3048000" y="2967335"/>
            <a:ext cx="6096000" cy="369332"/>
          </a:xfrm>
          <a:prstGeom prst="rect">
            <a:avLst/>
          </a:prstGeom>
        </p:spPr>
        <p:txBody>
          <a:bodyP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SA" sz="1800" b="0" i="0" u="none" strike="noStrike" kern="1200" cap="none" spc="0" normalizeH="0" baseline="0" noProof="0" dirty="0">
                <a:ln>
                  <a:noFill/>
                </a:ln>
                <a:solidFill>
                  <a:prstClr val="black"/>
                </a:solidFill>
                <a:effectLst/>
                <a:uLnTx/>
                <a:uFillTx/>
                <a:latin typeface="Century Gothic" panose="020B0502020202020204"/>
                <a:ea typeface="+mn-ea"/>
                <a:cs typeface="+mn-cs"/>
              </a:rPr>
              <a:t> </a:t>
            </a:r>
          </a:p>
        </p:txBody>
      </p:sp>
      <p:sp>
        <p:nvSpPr>
          <p:cNvPr id="2" name="Rectangle 1">
            <a:extLst>
              <a:ext uri="{FF2B5EF4-FFF2-40B4-BE49-F238E27FC236}">
                <a16:creationId xmlns:a16="http://schemas.microsoft.com/office/drawing/2014/main" id="{84FB5D5F-8EE0-DD4D-A9C4-9ABE7BD66E25}"/>
              </a:ext>
            </a:extLst>
          </p:cNvPr>
          <p:cNvSpPr/>
          <p:nvPr/>
        </p:nvSpPr>
        <p:spPr>
          <a:xfrm>
            <a:off x="383331" y="1497597"/>
            <a:ext cx="10495432" cy="3908762"/>
          </a:xfrm>
          <a:prstGeom prst="rect">
            <a:avLst/>
          </a:prstGeom>
        </p:spPr>
        <p:txBody>
          <a:bodyPr wrap="square">
            <a:spAutoFit/>
          </a:bodyPr>
          <a:lstStyle/>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800" b="1" i="0" u="none" strike="noStrike" kern="1200" cap="none" spc="0" normalizeH="0" baseline="0" noProof="0" dirty="0">
                <a:ln>
                  <a:noFill/>
                </a:ln>
                <a:solidFill>
                  <a:srgbClr val="002060"/>
                </a:solidFill>
                <a:effectLst/>
                <a:uLnTx/>
                <a:uFillTx/>
                <a:latin typeface="Century Gothic" panose="020B0502020202020204"/>
                <a:ea typeface="+mn-ea"/>
                <a:cs typeface="+mn-cs"/>
              </a:rPr>
              <a:t>Making Decision under risk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-Exist when decision makers lack complete certainty regarding the outcomes of  certainty regarding the outcomes of various courses of action, but they can  assign probabilities of occurrence.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a:t>
            </a:r>
            <a:r>
              <a:rPr kumimoji="0" lang="en-US" sz="2000" b="1" i="0" u="none" strike="noStrike" kern="1200" cap="none" spc="0" normalizeH="0" baseline="0" noProof="0" dirty="0">
                <a:ln>
                  <a:noFill/>
                </a:ln>
                <a:solidFill>
                  <a:srgbClr val="0070C0"/>
                </a:solidFill>
                <a:effectLst/>
                <a:uLnTx/>
                <a:uFillTx/>
                <a:latin typeface="Century Gothic" panose="020B0502020202020204"/>
                <a:ea typeface="+mn-ea"/>
                <a:cs typeface="+mn-cs"/>
              </a:rPr>
              <a:t>Probabilities</a:t>
            </a:r>
            <a:r>
              <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 can be assigned through objective statistical procedures or personal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intuition. </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000" b="1" i="0" u="none" strike="noStrike" kern="1200" cap="none" spc="0" normalizeH="0" baseline="0" noProof="0" dirty="0">
                <a:ln>
                  <a:noFill/>
                </a:ln>
                <a:solidFill>
                  <a:srgbClr val="0070C0"/>
                </a:solidFill>
                <a:effectLst/>
                <a:uLnTx/>
                <a:uFillTx/>
                <a:latin typeface="Century Gothic" panose="020B0502020202020204"/>
                <a:ea typeface="+mn-ea"/>
                <a:cs typeface="+mn-cs"/>
              </a:rPr>
              <a:t>-  Expected value</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  The product of a payoff and its probability of occurrence.</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70C0"/>
                </a:solidFill>
                <a:effectLst/>
                <a:uLnTx/>
                <a:uFillTx/>
                <a:latin typeface="Century Gothic" panose="020B0502020202020204"/>
                <a:ea typeface="+mn-ea"/>
                <a:cs typeface="+mn-cs"/>
              </a:rPr>
              <a:t>- Decision tree</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   A branching diagram that illustrates the alternatives.</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         </a:t>
            </a:r>
          </a:p>
        </p:txBody>
      </p:sp>
      <p:sp>
        <p:nvSpPr>
          <p:cNvPr id="5" name="Rectangle 4">
            <a:extLst>
              <a:ext uri="{FF2B5EF4-FFF2-40B4-BE49-F238E27FC236}">
                <a16:creationId xmlns:a16="http://schemas.microsoft.com/office/drawing/2014/main" id="{07D8A5E6-43E9-BD4E-9A7E-CE493ED76380}"/>
              </a:ext>
            </a:extLst>
          </p:cNvPr>
          <p:cNvSpPr/>
          <p:nvPr/>
        </p:nvSpPr>
        <p:spPr>
          <a:xfrm>
            <a:off x="7200756" y="2671274"/>
            <a:ext cx="4540922" cy="369332"/>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entury Gothic" panose="020B0502020202020204"/>
                <a:ea typeface="+mn-ea"/>
                <a:cs typeface="+mn-cs"/>
              </a:rPr>
              <a:t></a:t>
            </a:r>
          </a:p>
        </p:txBody>
      </p:sp>
      <p:pic>
        <p:nvPicPr>
          <p:cNvPr id="8" name="Picture 7">
            <a:extLst>
              <a:ext uri="{FF2B5EF4-FFF2-40B4-BE49-F238E27FC236}">
                <a16:creationId xmlns:a16="http://schemas.microsoft.com/office/drawing/2014/main" id="{BBCD7901-8FC5-721C-4319-902A065288D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9" name="Picture 8">
            <a:extLst>
              <a:ext uri="{FF2B5EF4-FFF2-40B4-BE49-F238E27FC236}">
                <a16:creationId xmlns:a16="http://schemas.microsoft.com/office/drawing/2014/main" id="{2DB99800-8954-5741-A399-6C35B79D78A0}"/>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10" name="Picture 9">
            <a:extLst>
              <a:ext uri="{FF2B5EF4-FFF2-40B4-BE49-F238E27FC236}">
                <a16:creationId xmlns:a16="http://schemas.microsoft.com/office/drawing/2014/main" id="{4CC4CA63-6109-4810-0ECC-5BE808341380}"/>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1" name="Picture 10">
            <a:extLst>
              <a:ext uri="{FF2B5EF4-FFF2-40B4-BE49-F238E27FC236}">
                <a16:creationId xmlns:a16="http://schemas.microsoft.com/office/drawing/2014/main" id="{D8BB7E56-4CB4-D060-674C-912C019986B3}"/>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2" name="Picture 11">
            <a:extLst>
              <a:ext uri="{FF2B5EF4-FFF2-40B4-BE49-F238E27FC236}">
                <a16:creationId xmlns:a16="http://schemas.microsoft.com/office/drawing/2014/main" id="{F17E267A-BE3E-ADB2-D539-A3213CD02768}"/>
              </a:ext>
            </a:extLst>
          </p:cNvPr>
          <p:cNvPicPr>
            <a:picLocks noChangeAspect="1"/>
          </p:cNvPicPr>
          <p:nvPr/>
        </p:nvPicPr>
        <p:blipFill>
          <a:blip r:embed="rId7"/>
          <a:stretch>
            <a:fillRect/>
          </a:stretch>
        </p:blipFill>
        <p:spPr>
          <a:xfrm>
            <a:off x="-1" y="-226118"/>
            <a:ext cx="10296940" cy="1610200"/>
          </a:xfrm>
          <a:prstGeom prst="rect">
            <a:avLst/>
          </a:prstGeom>
        </p:spPr>
      </p:pic>
      <p:sp>
        <p:nvSpPr>
          <p:cNvPr id="13" name="TextBox 12">
            <a:extLst>
              <a:ext uri="{FF2B5EF4-FFF2-40B4-BE49-F238E27FC236}">
                <a16:creationId xmlns:a16="http://schemas.microsoft.com/office/drawing/2014/main" id="{130926FD-A7FB-0B2E-28C3-42EF120481C0}"/>
              </a:ext>
            </a:extLst>
          </p:cNvPr>
          <p:cNvSpPr txBox="1"/>
          <p:nvPr/>
        </p:nvSpPr>
        <p:spPr>
          <a:xfrm>
            <a:off x="2325914" y="543490"/>
            <a:ext cx="8290668"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 Types of Making Decision Environments (CONT..):</a:t>
            </a:r>
            <a:b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951991690"/>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266960" y="1221706"/>
            <a:ext cx="11658080" cy="5016758"/>
          </a:xfrm>
          <a:prstGeom prst="rect">
            <a:avLst/>
          </a:prstGeom>
        </p:spPr>
        <p:txBody>
          <a:bodyPr wrap="square">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Different leaders learn from their experiences in different ways, and there are three basic factors that can influence leaders to learn from their strategic experiences:</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342900" marR="0" lvl="0" indent="-342900" algn="just" defTabSz="457200" rtl="0" eaLnBrk="1" fontAlgn="auto" latinLnBrk="0" hangingPunct="1">
              <a:lnSpc>
                <a:spcPct val="100000"/>
              </a:lnSpc>
              <a:spcBef>
                <a:spcPts val="0"/>
              </a:spcBef>
              <a:spcAft>
                <a:spcPts val="0"/>
              </a:spcAft>
              <a:buClrTx/>
              <a:buSzTx/>
              <a:buFontTx/>
              <a:buAutoNum type="arabicPeriod"/>
              <a:tabLst/>
              <a:defRPr/>
            </a:pPr>
            <a:r>
              <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Reflection. </a:t>
            </a: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Leaders who are good at learning tend to have a «high reflection index». This means that they actively reflect on what move they should have made in a strategic game. </a:t>
            </a:r>
          </a:p>
          <a:p>
            <a:pPr marL="342900" marR="0" lvl="0" indent="-342900" algn="just" defTabSz="457200" rtl="0" eaLnBrk="1" fontAlgn="auto" latinLnBrk="0" hangingPunct="1">
              <a:lnSpc>
                <a:spcPct val="100000"/>
              </a:lnSpc>
              <a:spcBef>
                <a:spcPts val="0"/>
              </a:spcBef>
              <a:spcAft>
                <a:spcPts val="0"/>
              </a:spcAft>
              <a:buClrTx/>
              <a:buSzTx/>
              <a:buFontTx/>
              <a:buAutoNum type="arabicPeriod"/>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342900" marR="0" lvl="0" indent="-342900" algn="just" defTabSz="457200" rtl="0" eaLnBrk="1" fontAlgn="auto" latinLnBrk="0" hangingPunct="1">
              <a:lnSpc>
                <a:spcPct val="100000"/>
              </a:lnSpc>
              <a:spcBef>
                <a:spcPts val="0"/>
              </a:spcBef>
              <a:spcAft>
                <a:spcPts val="0"/>
              </a:spcAft>
              <a:buClrTx/>
              <a:buSzTx/>
              <a:buFontTx/>
              <a:buAutoNum type="arabicPeriod"/>
              <a:tabLst/>
              <a:defRPr/>
            </a:pPr>
            <a:r>
              <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Change. </a:t>
            </a: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how fast the surroundings change. </a:t>
            </a:r>
          </a:p>
          <a:p>
            <a:pPr marL="342900" marR="0" lvl="0" indent="-342900" algn="just" defTabSz="457200" rtl="0" eaLnBrk="1" fontAlgn="auto" latinLnBrk="0" hangingPunct="1">
              <a:lnSpc>
                <a:spcPct val="100000"/>
              </a:lnSpc>
              <a:spcBef>
                <a:spcPts val="0"/>
              </a:spcBef>
              <a:spcAft>
                <a:spcPts val="0"/>
              </a:spcAft>
              <a:buClrTx/>
              <a:buSzTx/>
              <a:buFontTx/>
              <a:buAutoNum type="arabicPeriod"/>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3</a:t>
            </a: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 </a:t>
            </a:r>
            <a:r>
              <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Dedication. </a:t>
            </a: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There is a tendency among leaders to repeat what has previously worked well. This can lead to very good performance.</a:t>
            </a: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3" name="Picture 2">
            <a:extLst>
              <a:ext uri="{FF2B5EF4-FFF2-40B4-BE49-F238E27FC236}">
                <a16:creationId xmlns:a16="http://schemas.microsoft.com/office/drawing/2014/main" id="{249569A9-3629-6B15-DFEB-2B8CBA836A6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7BE40FDD-AA0C-0024-79F8-B477CFC146E5}"/>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00EB5076-10E1-746B-893D-9DF2BFD67EC8}"/>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408B90EE-2565-8859-8775-AC65741B77D4}"/>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C10CD887-0012-AFD4-4380-9B98BC7270B6}"/>
              </a:ext>
            </a:extLst>
          </p:cNvPr>
          <p:cNvPicPr>
            <a:picLocks noChangeAspect="1"/>
          </p:cNvPicPr>
          <p:nvPr/>
        </p:nvPicPr>
        <p:blipFill>
          <a:blip r:embed="rId7"/>
          <a:stretch>
            <a:fillRect/>
          </a:stretch>
        </p:blipFill>
        <p:spPr>
          <a:xfrm>
            <a:off x="-1" y="-226118"/>
            <a:ext cx="9533101" cy="1610200"/>
          </a:xfrm>
          <a:prstGeom prst="rect">
            <a:avLst/>
          </a:prstGeom>
        </p:spPr>
      </p:pic>
      <p:sp>
        <p:nvSpPr>
          <p:cNvPr id="10" name="TextBox 9">
            <a:extLst>
              <a:ext uri="{FF2B5EF4-FFF2-40B4-BE49-F238E27FC236}">
                <a16:creationId xmlns:a16="http://schemas.microsoft.com/office/drawing/2014/main" id="{9F2BFE34-4DB3-E84B-603C-0800D9807996}"/>
              </a:ext>
            </a:extLst>
          </p:cNvPr>
          <p:cNvSpPr txBox="1"/>
          <p:nvPr/>
        </p:nvSpPr>
        <p:spPr>
          <a:xfrm>
            <a:off x="2325914" y="543490"/>
            <a:ext cx="5495415"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Decision and leader's perception </a:t>
            </a:r>
          </a:p>
        </p:txBody>
      </p:sp>
    </p:spTree>
    <p:extLst>
      <p:ext uri="{BB962C8B-B14F-4D97-AF65-F5344CB8AC3E}">
        <p14:creationId xmlns:p14="http://schemas.microsoft.com/office/powerpoint/2010/main" val="2176328493"/>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70F7B08-8500-B547-BE8C-4B3845AAD3B9}"/>
              </a:ext>
            </a:extLst>
          </p:cNvPr>
          <p:cNvSpPr>
            <a:spLocks noGrp="1"/>
          </p:cNvSpPr>
          <p:nvPr>
            <p:ph idx="1"/>
          </p:nvPr>
        </p:nvSpPr>
        <p:spPr>
          <a:xfrm>
            <a:off x="260419" y="1987658"/>
            <a:ext cx="11064240" cy="4700571"/>
          </a:xfrm>
        </p:spPr>
        <p:txBody>
          <a:bodyPr>
            <a:normAutofit/>
          </a:bodyPr>
          <a:lstStyle/>
          <a:p>
            <a:r>
              <a:rPr lang="en-US" sz="2400" dirty="0">
                <a:solidFill>
                  <a:srgbClr val="002060"/>
                </a:solidFill>
              </a:rPr>
              <a:t>Problem-solving skills</a:t>
            </a:r>
          </a:p>
          <a:p>
            <a:r>
              <a:rPr lang="en-US" sz="2400" dirty="0">
                <a:solidFill>
                  <a:srgbClr val="002060"/>
                </a:solidFill>
              </a:rPr>
              <a:t>Logical reasoning</a:t>
            </a:r>
          </a:p>
          <a:p>
            <a:r>
              <a:rPr lang="en-US" sz="2400" dirty="0">
                <a:solidFill>
                  <a:srgbClr val="002060"/>
                </a:solidFill>
              </a:rPr>
              <a:t>Emotional Intelligence</a:t>
            </a:r>
          </a:p>
          <a:p>
            <a:r>
              <a:rPr lang="en-US" sz="2400" dirty="0">
                <a:solidFill>
                  <a:srgbClr val="002060"/>
                </a:solidFill>
              </a:rPr>
              <a:t>Collaboration</a:t>
            </a:r>
          </a:p>
          <a:p>
            <a:r>
              <a:rPr lang="en-US" sz="2400" dirty="0">
                <a:solidFill>
                  <a:srgbClr val="002060"/>
                </a:solidFill>
              </a:rPr>
              <a:t>Creativity</a:t>
            </a:r>
          </a:p>
          <a:p>
            <a:pPr marL="0" indent="0">
              <a:buNone/>
            </a:pPr>
            <a:br>
              <a:rPr lang="en-US" sz="2800" dirty="0">
                <a:solidFill>
                  <a:srgbClr val="002060"/>
                </a:solidFill>
              </a:rPr>
            </a:br>
            <a:endParaRPr lang="en-US" sz="2800" dirty="0">
              <a:solidFill>
                <a:srgbClr val="002060"/>
              </a:solidFill>
            </a:endParaRPr>
          </a:p>
        </p:txBody>
      </p:sp>
      <p:pic>
        <p:nvPicPr>
          <p:cNvPr id="6" name="عنصر نائب للمحتوى 6">
            <a:extLst>
              <a:ext uri="{FF2B5EF4-FFF2-40B4-BE49-F238E27FC236}">
                <a16:creationId xmlns:a16="http://schemas.microsoft.com/office/drawing/2014/main" id="{30071AA2-CF13-9344-A404-14E64400D30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E84869FD-C69F-54E2-C1C8-C3A7C558AE8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5" name="Picture 4">
            <a:extLst>
              <a:ext uri="{FF2B5EF4-FFF2-40B4-BE49-F238E27FC236}">
                <a16:creationId xmlns:a16="http://schemas.microsoft.com/office/drawing/2014/main" id="{8CCF2CB2-6A6A-43A3-77F4-6E12FCA0EBAF}"/>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6ACD0661-3CD3-FB57-429B-1CEC939CFF94}"/>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36B3A39D-C357-457D-2E9E-95715D592FEF}"/>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81590C12-0BE6-1E83-2F43-16A49A031B68}"/>
              </a:ext>
            </a:extLst>
          </p:cNvPr>
          <p:cNvPicPr>
            <a:picLocks noChangeAspect="1"/>
          </p:cNvPicPr>
          <p:nvPr/>
        </p:nvPicPr>
        <p:blipFill>
          <a:blip r:embed="rId7"/>
          <a:stretch>
            <a:fillRect/>
          </a:stretch>
        </p:blipFill>
        <p:spPr>
          <a:xfrm>
            <a:off x="-1" y="-226118"/>
            <a:ext cx="10945755" cy="1610200"/>
          </a:xfrm>
          <a:prstGeom prst="rect">
            <a:avLst/>
          </a:prstGeom>
        </p:spPr>
      </p:pic>
      <p:sp>
        <p:nvSpPr>
          <p:cNvPr id="11" name="TextBox 10">
            <a:extLst>
              <a:ext uri="{FF2B5EF4-FFF2-40B4-BE49-F238E27FC236}">
                <a16:creationId xmlns:a16="http://schemas.microsoft.com/office/drawing/2014/main" id="{0498C3D4-DF31-92D9-1A6F-793E3026771B}"/>
              </a:ext>
            </a:extLst>
          </p:cNvPr>
          <p:cNvSpPr txBox="1"/>
          <p:nvPr/>
        </p:nvSpPr>
        <p:spPr>
          <a:xfrm>
            <a:off x="2681953" y="394976"/>
            <a:ext cx="8263801"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Decision-making skills essential to leaders include:</a:t>
            </a:r>
            <a:b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b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272536405"/>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541" y="5036"/>
            <a:ext cx="9533101" cy="361784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58478" y="1414422"/>
            <a:ext cx="7148460" cy="830997"/>
          </a:xfrm>
          <a:prstGeom prst="rect">
            <a:avLst/>
          </a:prstGeom>
          <a:noFill/>
        </p:spPr>
        <p:txBody>
          <a:bodyPr wrap="square">
            <a:spAutoFit/>
          </a:bodyPr>
          <a:lstStyle/>
          <a:p>
            <a:pPr marL="285750" marR="0" lvl="0" indent="-28575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Chapter 10- L10</a:t>
            </a:r>
            <a:endPar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5619459"/>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3" name="Rectangle 2">
            <a:extLst>
              <a:ext uri="{FF2B5EF4-FFF2-40B4-BE49-F238E27FC236}">
                <a16:creationId xmlns:a16="http://schemas.microsoft.com/office/drawing/2014/main" id="{7B8085BB-0A6F-4549-AD53-C410201227E9}"/>
              </a:ext>
            </a:extLst>
          </p:cNvPr>
          <p:cNvSpPr/>
          <p:nvPr/>
        </p:nvSpPr>
        <p:spPr>
          <a:xfrm>
            <a:off x="481115" y="1969066"/>
            <a:ext cx="6862864" cy="1569660"/>
          </a:xfrm>
          <a:prstGeom prst="rect">
            <a:avLst/>
          </a:prstGeom>
        </p:spPr>
        <p:txBody>
          <a:bodyPr wrap="square">
            <a:spAutoFit/>
          </a:bodyPr>
          <a:lstStyle/>
          <a:p>
            <a:pPr marL="0" marR="0" lvl="0" indent="0" algn="just"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altLang="en-US" sz="2400" b="1" i="0" u="none" strike="noStrike" kern="1200" cap="none" spc="0" normalizeH="0" baseline="0" noProof="0" dirty="0">
                <a:ln>
                  <a:noFill/>
                </a:ln>
                <a:solidFill>
                  <a:srgbClr val="0070C0"/>
                </a:solidFill>
                <a:effectLst/>
                <a:uLnTx/>
                <a:uFillTx/>
                <a:latin typeface="Century Gothic" panose="020B0502020202020204"/>
                <a:ea typeface="+mn-ea"/>
                <a:cs typeface="Arial" panose="020B0604020202020204" pitchFamily="34" charset="0"/>
              </a:rPr>
              <a:t>Communication</a:t>
            </a: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mn-ea"/>
                <a:cs typeface="Arial" panose="020B0604020202020204" pitchFamily="34" charset="0"/>
              </a:rPr>
              <a:t> : Is </a:t>
            </a: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a transfer of understanding and meaning from one person to another.</a:t>
            </a:r>
          </a:p>
          <a:p>
            <a:pPr marL="0" marR="0" lvl="0" indent="0" algn="just"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	</a:t>
            </a:r>
            <a:endPar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pic>
        <p:nvPicPr>
          <p:cNvPr id="1026" name="Picture 2" descr="How to Improve Leader Communication - BlogIn">
            <a:extLst>
              <a:ext uri="{FF2B5EF4-FFF2-40B4-BE49-F238E27FC236}">
                <a16:creationId xmlns:a16="http://schemas.microsoft.com/office/drawing/2014/main" id="{C4696F50-5926-5449-9A68-CCCF793A1E1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85877" y="2286000"/>
            <a:ext cx="3644900" cy="22352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10474FD-4576-C54F-B200-F3DF05D81BB6}"/>
              </a:ext>
            </a:extLst>
          </p:cNvPr>
          <p:cNvSpPr txBox="1"/>
          <p:nvPr/>
        </p:nvSpPr>
        <p:spPr>
          <a:xfrm>
            <a:off x="481115" y="3840546"/>
            <a:ext cx="7126119" cy="1200329"/>
          </a:xfrm>
          <a:prstGeom prst="rect">
            <a:avLst/>
          </a:prstGeom>
          <a:noFill/>
        </p:spPr>
        <p:txBody>
          <a:bodyPr wrap="square" rtlCol="0">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70C0"/>
                </a:solidFill>
                <a:effectLst/>
                <a:uLnTx/>
                <a:uFillTx/>
                <a:latin typeface="Century Gothic" panose="020B0502020202020204"/>
                <a:ea typeface="+mn-ea"/>
                <a:cs typeface="+mn-cs"/>
              </a:rPr>
              <a:t>Effective Communication</a:t>
            </a:r>
            <a:r>
              <a:rPr kumimoji="0" lang="en-US" sz="2400" b="0" i="0" u="none" strike="noStrike" kern="1200" cap="none" spc="0" normalizeH="0" baseline="0" noProof="0" dirty="0">
                <a:ln>
                  <a:noFill/>
                </a:ln>
                <a:solidFill>
                  <a:srgbClr val="0070C0"/>
                </a:solidFill>
                <a:effectLst/>
                <a:uLnTx/>
                <a:uFillTx/>
                <a:latin typeface="Century Gothic" panose="020B0502020202020204"/>
                <a:ea typeface="+mn-ea"/>
                <a:cs typeface="+mn-cs"/>
              </a:rPr>
              <a:t> </a:t>
            </a:r>
            <a:r>
              <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is defined as the ability to convey information to another effectively and efficiently. </a:t>
            </a:r>
            <a:endParaRPr kumimoji="0" lang="en-SA" sz="24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pic>
        <p:nvPicPr>
          <p:cNvPr id="4" name="Picture 3">
            <a:extLst>
              <a:ext uri="{FF2B5EF4-FFF2-40B4-BE49-F238E27FC236}">
                <a16:creationId xmlns:a16="http://schemas.microsoft.com/office/drawing/2014/main" id="{1B38E850-1700-B4BC-7ED4-7537E7E2530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5" name="Picture 4">
            <a:extLst>
              <a:ext uri="{FF2B5EF4-FFF2-40B4-BE49-F238E27FC236}">
                <a16:creationId xmlns:a16="http://schemas.microsoft.com/office/drawing/2014/main" id="{F3041060-2781-DFAE-80E8-2D4F50BF9C0C}"/>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6" name="Picture 5">
            <a:extLst>
              <a:ext uri="{FF2B5EF4-FFF2-40B4-BE49-F238E27FC236}">
                <a16:creationId xmlns:a16="http://schemas.microsoft.com/office/drawing/2014/main" id="{E5FFD541-83C7-DAAC-C51B-B53267B650F9}"/>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7E6A32B0-9C74-A8B6-F5EB-04B9A09B0E6F}"/>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3122BF13-DE01-9971-E93B-5CFBF77A7D12}"/>
              </a:ext>
            </a:extLst>
          </p:cNvPr>
          <p:cNvPicPr>
            <a:picLocks noChangeAspect="1"/>
          </p:cNvPicPr>
          <p:nvPr/>
        </p:nvPicPr>
        <p:blipFill>
          <a:blip r:embed="rId8"/>
          <a:stretch>
            <a:fillRect/>
          </a:stretch>
        </p:blipFill>
        <p:spPr>
          <a:xfrm>
            <a:off x="11289" y="-46357"/>
            <a:ext cx="9533101" cy="1610200"/>
          </a:xfrm>
          <a:prstGeom prst="rect">
            <a:avLst/>
          </a:prstGeom>
        </p:spPr>
      </p:pic>
      <p:sp>
        <p:nvSpPr>
          <p:cNvPr id="11" name="TextBox 10">
            <a:extLst>
              <a:ext uri="{FF2B5EF4-FFF2-40B4-BE49-F238E27FC236}">
                <a16:creationId xmlns:a16="http://schemas.microsoft.com/office/drawing/2014/main" id="{001E8DF9-9D09-988B-5042-C2A14D6C0D25}"/>
              </a:ext>
            </a:extLst>
          </p:cNvPr>
          <p:cNvSpPr txBox="1"/>
          <p:nvPr/>
        </p:nvSpPr>
        <p:spPr>
          <a:xfrm>
            <a:off x="2379819" y="180482"/>
            <a:ext cx="4599336"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 Effective Communication</a:t>
            </a:r>
          </a:p>
        </p:txBody>
      </p:sp>
    </p:spTree>
    <p:extLst>
      <p:ext uri="{BB962C8B-B14F-4D97-AF65-F5344CB8AC3E}">
        <p14:creationId xmlns:p14="http://schemas.microsoft.com/office/powerpoint/2010/main" val="25269575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681134" y="2064062"/>
            <a:ext cx="6069023" cy="3698891"/>
          </a:xfrm>
        </p:spPr>
        <p:txBody>
          <a:bodyPr>
            <a:normAutofit fontScale="92500" lnSpcReduction="10000"/>
          </a:bodyPr>
          <a:lstStyle/>
          <a:p>
            <a:pPr marL="0" indent="0" algn="ctr">
              <a:buNone/>
            </a:pPr>
            <a:r>
              <a:rPr lang="en-US" sz="2600" b="1" u="sng" dirty="0">
                <a:solidFill>
                  <a:srgbClr val="002060"/>
                </a:solidFill>
              </a:rPr>
              <a:t>If communication is not successful :</a:t>
            </a:r>
          </a:p>
          <a:p>
            <a:r>
              <a:rPr lang="en-US" sz="1800" dirty="0">
                <a:solidFill>
                  <a:srgbClr val="002060"/>
                </a:solidFill>
              </a:rPr>
              <a:t>Problems are not identified and addressed.</a:t>
            </a:r>
          </a:p>
          <a:p>
            <a:r>
              <a:rPr lang="en-US" sz="1800" dirty="0">
                <a:solidFill>
                  <a:srgbClr val="002060"/>
                </a:solidFill>
              </a:rPr>
              <a:t>Leaders becoming isolated and follow events rather than shaping them.</a:t>
            </a:r>
          </a:p>
          <a:p>
            <a:r>
              <a:rPr lang="en-US" sz="1800" dirty="0">
                <a:solidFill>
                  <a:srgbClr val="002060"/>
                </a:solidFill>
              </a:rPr>
              <a:t>Department rivalries develop.</a:t>
            </a:r>
          </a:p>
          <a:p>
            <a:r>
              <a:rPr lang="en-US" sz="1800" dirty="0">
                <a:solidFill>
                  <a:srgbClr val="002060"/>
                </a:solidFill>
              </a:rPr>
              <a:t>Motivation and morale may be affected.</a:t>
            </a:r>
          </a:p>
          <a:p>
            <a:r>
              <a:rPr lang="en-US" sz="1800" dirty="0">
                <a:solidFill>
                  <a:srgbClr val="002060"/>
                </a:solidFill>
              </a:rPr>
              <a:t>Bureaucracy becomes endemic and decision making slows.</a:t>
            </a:r>
          </a:p>
          <a:p>
            <a:r>
              <a:rPr lang="en-US" sz="1800" dirty="0">
                <a:solidFill>
                  <a:srgbClr val="002060"/>
                </a:solidFill>
              </a:rPr>
              <a:t>Profit falls.</a:t>
            </a:r>
          </a:p>
          <a:p>
            <a:pPr lvl="1"/>
            <a:endParaRPr lang="en-US" sz="700" dirty="0">
              <a:solidFill>
                <a:srgbClr val="002060"/>
              </a:solidFill>
            </a:endParaRPr>
          </a:p>
        </p:txBody>
      </p:sp>
      <p:sp>
        <p:nvSpPr>
          <p:cNvPr id="4" name="TextBox 3">
            <a:extLst>
              <a:ext uri="{FF2B5EF4-FFF2-40B4-BE49-F238E27FC236}">
                <a16:creationId xmlns:a16="http://schemas.microsoft.com/office/drawing/2014/main" id="{031284D7-9AC6-C344-80F5-39484924B5A2}"/>
              </a:ext>
            </a:extLst>
          </p:cNvPr>
          <p:cNvSpPr txBox="1"/>
          <p:nvPr/>
        </p:nvSpPr>
        <p:spPr>
          <a:xfrm>
            <a:off x="-317499" y="6524666"/>
            <a:ext cx="11997266" cy="261610"/>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Malachowsky, Samuel. Project Team Leadership and Communication. </a:t>
            </a:r>
            <a:r>
              <a:rPr kumimoji="0" lang="en-US" sz="1100" b="0" i="0" u="none" strike="noStrike" kern="1200" cap="none" spc="0" normalizeH="0" baseline="0" noProof="0" dirty="0" err="1">
                <a:ln>
                  <a:noFill/>
                </a:ln>
                <a:solidFill>
                  <a:prstClr val="black"/>
                </a:solidFill>
                <a:effectLst/>
                <a:uLnTx/>
                <a:uFillTx/>
                <a:latin typeface="Century Gothic" panose="020B0502020202020204"/>
                <a:ea typeface="+mn-ea"/>
                <a:cs typeface="+mn-cs"/>
              </a:rPr>
              <a:t>Lintwood</a:t>
            </a: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 Press. 2018. p. 149-150.</a:t>
            </a:r>
          </a:p>
        </p:txBody>
      </p:sp>
      <p:sp>
        <p:nvSpPr>
          <p:cNvPr id="5" name="Content Placeholder 1">
            <a:extLst>
              <a:ext uri="{FF2B5EF4-FFF2-40B4-BE49-F238E27FC236}">
                <a16:creationId xmlns:a16="http://schemas.microsoft.com/office/drawing/2014/main" id="{D8DCFAF5-091C-5549-A0B5-DB64CB0C2A4C}"/>
              </a:ext>
            </a:extLst>
          </p:cNvPr>
          <p:cNvSpPr txBox="1">
            <a:spLocks/>
          </p:cNvSpPr>
          <p:nvPr/>
        </p:nvSpPr>
        <p:spPr>
          <a:xfrm>
            <a:off x="225286" y="1901022"/>
            <a:ext cx="4997983" cy="4105189"/>
          </a:xfrm>
          <a:prstGeom prst="rect">
            <a:avLst/>
          </a:prstGeom>
        </p:spPr>
        <p:txBody>
          <a:bodyPr vert="horz" lIns="91440" tIns="45720" rIns="91440" bIns="45720" rtlCol="0" anchor="t">
            <a:normAutofit fontScale="925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600" b="1" i="0" u="sng" strike="noStrike" kern="1200" cap="none" spc="0" normalizeH="0" baseline="0" noProof="0" dirty="0">
                <a:ln>
                  <a:noFill/>
                </a:ln>
                <a:solidFill>
                  <a:srgbClr val="002060"/>
                </a:solidFill>
                <a:effectLst/>
                <a:uLnTx/>
                <a:uFillTx/>
                <a:latin typeface="Century Gothic" panose="020B0502020202020204"/>
                <a:ea typeface="+mn-ea"/>
                <a:cs typeface="+mn-cs"/>
              </a:rPr>
              <a:t>If communication is successful:</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Century Gothic" panose="020B0502020202020204"/>
                <a:ea typeface="+mn-ea"/>
                <a:cs typeface="+mn-cs"/>
              </a:rPr>
              <a:t>Change is encouraged and transitions are easier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Century Gothic" panose="020B0502020202020204"/>
                <a:ea typeface="+mn-ea"/>
                <a:cs typeface="+mn-cs"/>
              </a:rPr>
              <a:t>Commitment is developed among staff (and therefore enhances motivation).</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Century Gothic" panose="020B0502020202020204"/>
                <a:ea typeface="+mn-ea"/>
                <a:cs typeface="+mn-cs"/>
              </a:rPr>
              <a:t>Co-ordination within the organization is more effective (therefore ensuring that the efficient implementation of plans and strategies).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Century Gothic" panose="020B0502020202020204"/>
                <a:ea typeface="+mn-ea"/>
                <a:cs typeface="+mn-cs"/>
              </a:rPr>
              <a:t>Roles and responsibilities are clarified.</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endParaRPr kumimoji="0" lang="en-US" sz="7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pic>
        <p:nvPicPr>
          <p:cNvPr id="7" name="عنصر نائب للمحتوى 6">
            <a:extLst>
              <a:ext uri="{FF2B5EF4-FFF2-40B4-BE49-F238E27FC236}">
                <a16:creationId xmlns:a16="http://schemas.microsoft.com/office/drawing/2014/main" id="{00EDE90C-0449-BE47-8DC0-5DFF972A23A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8" name="Picture 7">
            <a:extLst>
              <a:ext uri="{FF2B5EF4-FFF2-40B4-BE49-F238E27FC236}">
                <a16:creationId xmlns:a16="http://schemas.microsoft.com/office/drawing/2014/main" id="{C17F9230-36AD-E5BD-4938-A15F8FA98E4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9" name="Picture 8">
            <a:extLst>
              <a:ext uri="{FF2B5EF4-FFF2-40B4-BE49-F238E27FC236}">
                <a16:creationId xmlns:a16="http://schemas.microsoft.com/office/drawing/2014/main" id="{EE6EFDAE-B711-E947-ACEE-C9B9DD8088C4}"/>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10" name="Picture 9">
            <a:extLst>
              <a:ext uri="{FF2B5EF4-FFF2-40B4-BE49-F238E27FC236}">
                <a16:creationId xmlns:a16="http://schemas.microsoft.com/office/drawing/2014/main" id="{38749A90-AB95-DDF3-4355-E9C88313B491}"/>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1" name="Picture 10">
            <a:extLst>
              <a:ext uri="{FF2B5EF4-FFF2-40B4-BE49-F238E27FC236}">
                <a16:creationId xmlns:a16="http://schemas.microsoft.com/office/drawing/2014/main" id="{CAC48C95-1966-E5E1-01B3-07C71F081242}"/>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2" name="Picture 11">
            <a:extLst>
              <a:ext uri="{FF2B5EF4-FFF2-40B4-BE49-F238E27FC236}">
                <a16:creationId xmlns:a16="http://schemas.microsoft.com/office/drawing/2014/main" id="{C7B298F4-B274-0344-8323-FD87D47D8C04}"/>
              </a:ext>
            </a:extLst>
          </p:cNvPr>
          <p:cNvPicPr>
            <a:picLocks noChangeAspect="1"/>
          </p:cNvPicPr>
          <p:nvPr/>
        </p:nvPicPr>
        <p:blipFill>
          <a:blip r:embed="rId7"/>
          <a:stretch>
            <a:fillRect/>
          </a:stretch>
        </p:blipFill>
        <p:spPr>
          <a:xfrm>
            <a:off x="0" y="-41592"/>
            <a:ext cx="9533101" cy="1610200"/>
          </a:xfrm>
          <a:prstGeom prst="rect">
            <a:avLst/>
          </a:prstGeom>
        </p:spPr>
      </p:pic>
      <p:sp>
        <p:nvSpPr>
          <p:cNvPr id="13" name="TextBox 12">
            <a:extLst>
              <a:ext uri="{FF2B5EF4-FFF2-40B4-BE49-F238E27FC236}">
                <a16:creationId xmlns:a16="http://schemas.microsoft.com/office/drawing/2014/main" id="{EF0FA9F8-D287-9FB6-52E8-A20E070E7FEF}"/>
              </a:ext>
            </a:extLst>
          </p:cNvPr>
          <p:cNvSpPr txBox="1"/>
          <p:nvPr/>
        </p:nvSpPr>
        <p:spPr>
          <a:xfrm>
            <a:off x="2325914" y="543490"/>
            <a:ext cx="566052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Successful Project communication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3153174335"/>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3" name="TextBox 2">
            <a:extLst>
              <a:ext uri="{FF2B5EF4-FFF2-40B4-BE49-F238E27FC236}">
                <a16:creationId xmlns:a16="http://schemas.microsoft.com/office/drawing/2014/main" id="{4BFD917D-F490-F244-A04D-AAF1647320C0}"/>
              </a:ext>
            </a:extLst>
          </p:cNvPr>
          <p:cNvSpPr txBox="1"/>
          <p:nvPr/>
        </p:nvSpPr>
        <p:spPr>
          <a:xfrm>
            <a:off x="188079" y="1723968"/>
            <a:ext cx="8430140" cy="1292662"/>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rPr>
              <a:t>Strong leadership communication skills can foster trust, instill motivation and help team members be as productive as possible.</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SA" sz="18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pic>
        <p:nvPicPr>
          <p:cNvPr id="4098" name="Picture 2" descr="Why Team Communication Is Key to Effective Project Management – Chanty">
            <a:extLst>
              <a:ext uri="{FF2B5EF4-FFF2-40B4-BE49-F238E27FC236}">
                <a16:creationId xmlns:a16="http://schemas.microsoft.com/office/drawing/2014/main" id="{87B7A521-470E-EE47-B435-CA40036101A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90216" y="1723968"/>
            <a:ext cx="3313705" cy="20574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C62629B4-BA4A-37F6-D3E2-8EFDC5313D0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77F6E7D3-5102-118C-FA6D-73ED1C590A02}"/>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E5465DCD-67D8-0D13-A5B9-4B3FFF23E91B}"/>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DCB5498C-E1E0-7B12-9D98-3CFE246217D1}"/>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E5575BA4-D887-C9E2-A2E0-48A0FFD730ED}"/>
              </a:ext>
            </a:extLst>
          </p:cNvPr>
          <p:cNvPicPr>
            <a:picLocks noChangeAspect="1"/>
          </p:cNvPicPr>
          <p:nvPr/>
        </p:nvPicPr>
        <p:blipFill>
          <a:blip r:embed="rId8"/>
          <a:stretch>
            <a:fillRect/>
          </a:stretch>
        </p:blipFill>
        <p:spPr>
          <a:xfrm>
            <a:off x="11289" y="-2861"/>
            <a:ext cx="9533101" cy="1610200"/>
          </a:xfrm>
          <a:prstGeom prst="rect">
            <a:avLst/>
          </a:prstGeom>
        </p:spPr>
      </p:pic>
      <p:sp>
        <p:nvSpPr>
          <p:cNvPr id="10" name="TextBox 9">
            <a:extLst>
              <a:ext uri="{FF2B5EF4-FFF2-40B4-BE49-F238E27FC236}">
                <a16:creationId xmlns:a16="http://schemas.microsoft.com/office/drawing/2014/main" id="{95C2AEDC-A969-BC87-7127-598834A74D9C}"/>
              </a:ext>
            </a:extLst>
          </p:cNvPr>
          <p:cNvSpPr txBox="1"/>
          <p:nvPr/>
        </p:nvSpPr>
        <p:spPr>
          <a:xfrm>
            <a:off x="2325914" y="543490"/>
            <a:ext cx="490711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Leaders and communication?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
        <p:nvSpPr>
          <p:cNvPr id="11" name="TextBox 10">
            <a:extLst>
              <a:ext uri="{FF2B5EF4-FFF2-40B4-BE49-F238E27FC236}">
                <a16:creationId xmlns:a16="http://schemas.microsoft.com/office/drawing/2014/main" id="{630B78BB-D0CE-41E4-C79A-AE80476D8AC9}"/>
              </a:ext>
            </a:extLst>
          </p:cNvPr>
          <p:cNvSpPr txBox="1"/>
          <p:nvPr/>
        </p:nvSpPr>
        <p:spPr>
          <a:xfrm>
            <a:off x="755374" y="4252464"/>
            <a:ext cx="9533101" cy="1569660"/>
          </a:xfrm>
          <a:prstGeom prst="rect">
            <a:avLst/>
          </a:prstGeom>
          <a:noFill/>
        </p:spPr>
        <p:txBody>
          <a:bodyPr wrap="square">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A communicative leader </a:t>
            </a: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is one who engages employees in dialogue, actively shares and seeks feedback, practices participative decision-making, and is perceived as open and involved. </a:t>
            </a:r>
            <a:endParaRPr kumimoji="0" lang="en-US" sz="32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838753590"/>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9" name="Content Placeholder 8" descr="EX_13_001.eps">
            <a:extLst>
              <a:ext uri="{FF2B5EF4-FFF2-40B4-BE49-F238E27FC236}">
                <a16:creationId xmlns:a16="http://schemas.microsoft.com/office/drawing/2014/main" id="{3B25F370-5C48-E740-B3E1-1CBAA8F4CEF8}"/>
              </a:ext>
            </a:extLst>
          </p:cNvPr>
          <p:cNvPicPr>
            <a:picLocks noGrp="1" noChangeAspect="1"/>
          </p:cNvPicPr>
          <p:nvPr>
            <p:ph idx="1"/>
          </p:nvPr>
        </p:nvPicPr>
        <p:blipFill>
          <a:blip r:embed="rId4">
            <a:extLst>
              <a:ext uri="{BEBA8EAE-BF5A-486C-A8C5-ECC9F3942E4B}">
                <a14:imgProps xmlns:a14="http://schemas.microsoft.com/office/drawing/2010/main">
                  <a14:imgLayer r:embed="rId5">
                    <a14:imgEffect>
                      <a14:saturation sat="200000"/>
                    </a14:imgEffect>
                  </a14:imgLayer>
                </a14:imgProps>
              </a:ext>
              <a:ext uri="{28A0092B-C50C-407E-A947-70E740481C1C}">
                <a14:useLocalDpi xmlns:a14="http://schemas.microsoft.com/office/drawing/2010/main" val="0"/>
              </a:ext>
            </a:extLst>
          </a:blip>
          <a:srcRect t="-28380" b="-28380"/>
          <a:stretch>
            <a:fillRect/>
          </a:stretch>
        </p:blipFill>
        <p:spPr>
          <a:xfrm>
            <a:off x="383331" y="352964"/>
            <a:ext cx="10968224" cy="7189303"/>
          </a:xfrm>
          <a:effectLst>
            <a:glow rad="127000">
              <a:srgbClr val="E80C96"/>
            </a:glow>
          </a:effectLst>
        </p:spPr>
      </p:pic>
      <p:sp>
        <p:nvSpPr>
          <p:cNvPr id="10" name="Footer Placeholder 5">
            <a:extLst>
              <a:ext uri="{FF2B5EF4-FFF2-40B4-BE49-F238E27FC236}">
                <a16:creationId xmlns:a16="http://schemas.microsoft.com/office/drawing/2014/main" id="{F7C31278-49C8-2145-A9FD-0A46F36A0784}"/>
              </a:ext>
            </a:extLst>
          </p:cNvPr>
          <p:cNvSpPr txBox="1">
            <a:spLocks/>
          </p:cNvSpPr>
          <p:nvPr/>
        </p:nvSpPr>
        <p:spPr bwMode="auto">
          <a:xfrm>
            <a:off x="7577735" y="6339456"/>
            <a:ext cx="28956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r" defTabSz="457200" rtl="0" eaLnBrk="1" latinLnBrk="0" hangingPunct="1">
              <a:spcBef>
                <a:spcPct val="20000"/>
              </a:spcBef>
              <a:buFont typeface="Arial" panose="020B0604020202020204" pitchFamily="34" charset="0"/>
              <a:buChar char="•"/>
              <a:defRPr sz="3600" b="1" kern="1200">
                <a:solidFill>
                  <a:srgbClr val="648596"/>
                </a:solidFill>
                <a:latin typeface="Calibri" panose="020F0502020204030204" pitchFamily="34" charset="0"/>
                <a:ea typeface="ＭＳ Ｐゴシック" panose="020B0600070205080204" pitchFamily="34" charset="-128"/>
                <a:cs typeface="+mn-cs"/>
              </a:defRPr>
            </a:lvl1pPr>
            <a:lvl2pPr marL="742950" indent="-285750" algn="l" defTabSz="457200" rtl="0" eaLnBrk="1" latinLnBrk="0" hangingPunct="1">
              <a:spcBef>
                <a:spcPct val="20000"/>
              </a:spcBef>
              <a:buFont typeface="Arial" panose="020B0604020202020204" pitchFamily="34" charset="0"/>
              <a:buChar char="•"/>
              <a:defRPr sz="3200" kern="1200">
                <a:solidFill>
                  <a:schemeClr val="tx1"/>
                </a:solidFill>
                <a:latin typeface="Calibri" panose="020F0502020204030204" pitchFamily="34" charset="0"/>
                <a:ea typeface="ＭＳ Ｐゴシック" panose="020B0600070205080204" pitchFamily="34" charset="-128"/>
                <a:cs typeface="+mn-cs"/>
              </a:defRPr>
            </a:lvl2pPr>
            <a:lvl3pPr marL="1143000" indent="-228600" algn="l" defTabSz="457200" rtl="0" eaLnBrk="1" latinLnBrk="0" hangingPunct="1">
              <a:spcBef>
                <a:spcPct val="20000"/>
              </a:spcBef>
              <a:buFont typeface="Arial" panose="020B0604020202020204" pitchFamily="34" charset="0"/>
              <a:buChar char="•"/>
              <a:defRPr sz="2800" kern="1200">
                <a:solidFill>
                  <a:schemeClr val="tx1"/>
                </a:solidFill>
                <a:latin typeface="Calibri" panose="020F0502020204030204" pitchFamily="34" charset="0"/>
                <a:ea typeface="ＭＳ Ｐゴシック" panose="020B0600070205080204" pitchFamily="34" charset="-128"/>
                <a:cs typeface="+mn-cs"/>
              </a:defRPr>
            </a:lvl3pPr>
            <a:lvl4pPr marL="1600200" indent="-228600" algn="l" defTabSz="457200" rtl="0" eaLnBrk="1" latinLnBrk="0" hangingPunct="1">
              <a:spcBef>
                <a:spcPct val="20000"/>
              </a:spcBef>
              <a:buFont typeface="Arial" panose="020B0604020202020204" pitchFamily="34" charset="0"/>
              <a:buChar char="•"/>
              <a:defRPr sz="2400" kern="1200">
                <a:solidFill>
                  <a:schemeClr val="tx1"/>
                </a:solidFill>
                <a:latin typeface="Calibri" panose="020F0502020204030204" pitchFamily="34" charset="0"/>
                <a:ea typeface="ＭＳ Ｐゴシック" panose="020B0600070205080204" pitchFamily="34" charset="-128"/>
                <a:cs typeface="+mn-cs"/>
              </a:defRPr>
            </a:lvl4pPr>
            <a:lvl5pPr marL="2057400" indent="-228600" algn="l" defTabSz="457200" rtl="0" eaLnBrk="1" latinLnBrk="0" hangingPunct="1">
              <a:spcBef>
                <a:spcPct val="20000"/>
              </a:spcBef>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5pPr>
            <a:lvl6pPr marL="25146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6pPr>
            <a:lvl7pPr marL="29718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7pPr>
            <a:lvl8pPr marL="34290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8pPr>
            <a:lvl9pPr marL="38862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9pPr>
          </a:lstStyle>
          <a:p>
            <a:pPr marL="0" marR="0" lvl="0" indent="0" algn="r" defTabSz="457200" rtl="0" eaLnBrk="1" fontAlgn="auto" latinLnBrk="0" hangingPunct="1">
              <a:lnSpc>
                <a:spcPct val="100000"/>
              </a:lnSpc>
              <a:spcBef>
                <a:spcPct val="0"/>
              </a:spcBef>
              <a:spcAft>
                <a:spcPts val="0"/>
              </a:spcAft>
              <a:buClrTx/>
              <a:buSzTx/>
              <a:buFontTx/>
              <a:buNone/>
              <a:tabLst/>
              <a:defRPr/>
            </a:pPr>
            <a:r>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rPr>
              <a:t>© Pearson Education Limited 2015</a:t>
            </a:r>
          </a:p>
        </p:txBody>
      </p:sp>
      <p:pic>
        <p:nvPicPr>
          <p:cNvPr id="2" name="Picture 1">
            <a:extLst>
              <a:ext uri="{FF2B5EF4-FFF2-40B4-BE49-F238E27FC236}">
                <a16:creationId xmlns:a16="http://schemas.microsoft.com/office/drawing/2014/main" id="{D2DACD7F-5425-760B-DDEB-68039F802B8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E797FA95-F413-C428-A8BE-E77D9A13D2C6}"/>
              </a:ext>
            </a:extLst>
          </p:cNvPr>
          <p:cNvPicPr>
            <a:picLocks noChangeAspect="1"/>
          </p:cNvPicPr>
          <p:nvPr/>
        </p:nvPicPr>
        <p:blipFill>
          <a:blip r:embed="rId7"/>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F6C546D8-B2C8-4EAC-A28A-9417BD740BB2}"/>
              </a:ext>
            </a:extLst>
          </p:cNvPr>
          <p:cNvPicPr>
            <a:picLocks noChangeAspect="1"/>
          </p:cNvPicPr>
          <p:nvPr/>
        </p:nvPicPr>
        <p:blipFill>
          <a:blip r:embed="rId8"/>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457F3AE5-C759-102E-E67B-84209A8EAD94}"/>
              </a:ext>
            </a:extLst>
          </p:cNvPr>
          <p:cNvPicPr>
            <a:picLocks noChangeAspect="1"/>
          </p:cNvPicPr>
          <p:nvPr/>
        </p:nvPicPr>
        <p:blipFill>
          <a:blip r:embed="rId8"/>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17016607-3DB3-9716-AE7D-ADF52B51B082}"/>
              </a:ext>
            </a:extLst>
          </p:cNvPr>
          <p:cNvPicPr>
            <a:picLocks noChangeAspect="1"/>
          </p:cNvPicPr>
          <p:nvPr/>
        </p:nvPicPr>
        <p:blipFill>
          <a:blip r:embed="rId9"/>
          <a:stretch>
            <a:fillRect/>
          </a:stretch>
        </p:blipFill>
        <p:spPr>
          <a:xfrm>
            <a:off x="0" y="-54425"/>
            <a:ext cx="9533101" cy="1610200"/>
          </a:xfrm>
          <a:prstGeom prst="rect">
            <a:avLst/>
          </a:prstGeom>
        </p:spPr>
      </p:pic>
      <p:sp>
        <p:nvSpPr>
          <p:cNvPr id="11" name="TextBox 10">
            <a:extLst>
              <a:ext uri="{FF2B5EF4-FFF2-40B4-BE49-F238E27FC236}">
                <a16:creationId xmlns:a16="http://schemas.microsoft.com/office/drawing/2014/main" id="{84E71710-3565-D494-3425-E0E6CD219F4E}"/>
              </a:ext>
            </a:extLst>
          </p:cNvPr>
          <p:cNvSpPr txBox="1"/>
          <p:nvPr/>
        </p:nvSpPr>
        <p:spPr>
          <a:xfrm>
            <a:off x="2325914" y="543490"/>
            <a:ext cx="480291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The Communication Process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2482072699"/>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10" name="Footer Placeholder 5">
            <a:extLst>
              <a:ext uri="{FF2B5EF4-FFF2-40B4-BE49-F238E27FC236}">
                <a16:creationId xmlns:a16="http://schemas.microsoft.com/office/drawing/2014/main" id="{F7C31278-49C8-2145-A9FD-0A46F36A0784}"/>
              </a:ext>
            </a:extLst>
          </p:cNvPr>
          <p:cNvSpPr txBox="1">
            <a:spLocks/>
          </p:cNvSpPr>
          <p:nvPr/>
        </p:nvSpPr>
        <p:spPr bwMode="auto">
          <a:xfrm>
            <a:off x="6223069" y="6336440"/>
            <a:ext cx="28956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r" defTabSz="457200" rtl="0" eaLnBrk="1" latinLnBrk="0" hangingPunct="1">
              <a:spcBef>
                <a:spcPct val="20000"/>
              </a:spcBef>
              <a:buFont typeface="Arial" panose="020B0604020202020204" pitchFamily="34" charset="0"/>
              <a:buChar char="•"/>
              <a:defRPr sz="3600" b="1" kern="1200">
                <a:solidFill>
                  <a:srgbClr val="648596"/>
                </a:solidFill>
                <a:latin typeface="Calibri" panose="020F0502020204030204" pitchFamily="34" charset="0"/>
                <a:ea typeface="ＭＳ Ｐゴシック" panose="020B0600070205080204" pitchFamily="34" charset="-128"/>
                <a:cs typeface="+mn-cs"/>
              </a:defRPr>
            </a:lvl1pPr>
            <a:lvl2pPr marL="742950" indent="-285750" algn="l" defTabSz="457200" rtl="0" eaLnBrk="1" latinLnBrk="0" hangingPunct="1">
              <a:spcBef>
                <a:spcPct val="20000"/>
              </a:spcBef>
              <a:buFont typeface="Arial" panose="020B0604020202020204" pitchFamily="34" charset="0"/>
              <a:buChar char="•"/>
              <a:defRPr sz="3200" kern="1200">
                <a:solidFill>
                  <a:schemeClr val="tx1"/>
                </a:solidFill>
                <a:latin typeface="Calibri" panose="020F0502020204030204" pitchFamily="34" charset="0"/>
                <a:ea typeface="ＭＳ Ｐゴシック" panose="020B0600070205080204" pitchFamily="34" charset="-128"/>
                <a:cs typeface="+mn-cs"/>
              </a:defRPr>
            </a:lvl2pPr>
            <a:lvl3pPr marL="1143000" indent="-228600" algn="l" defTabSz="457200" rtl="0" eaLnBrk="1" latinLnBrk="0" hangingPunct="1">
              <a:spcBef>
                <a:spcPct val="20000"/>
              </a:spcBef>
              <a:buFont typeface="Arial" panose="020B0604020202020204" pitchFamily="34" charset="0"/>
              <a:buChar char="•"/>
              <a:defRPr sz="2800" kern="1200">
                <a:solidFill>
                  <a:schemeClr val="tx1"/>
                </a:solidFill>
                <a:latin typeface="Calibri" panose="020F0502020204030204" pitchFamily="34" charset="0"/>
                <a:ea typeface="ＭＳ Ｐゴシック" panose="020B0600070205080204" pitchFamily="34" charset="-128"/>
                <a:cs typeface="+mn-cs"/>
              </a:defRPr>
            </a:lvl3pPr>
            <a:lvl4pPr marL="1600200" indent="-228600" algn="l" defTabSz="457200" rtl="0" eaLnBrk="1" latinLnBrk="0" hangingPunct="1">
              <a:spcBef>
                <a:spcPct val="20000"/>
              </a:spcBef>
              <a:buFont typeface="Arial" panose="020B0604020202020204" pitchFamily="34" charset="0"/>
              <a:buChar char="•"/>
              <a:defRPr sz="2400" kern="1200">
                <a:solidFill>
                  <a:schemeClr val="tx1"/>
                </a:solidFill>
                <a:latin typeface="Calibri" panose="020F0502020204030204" pitchFamily="34" charset="0"/>
                <a:ea typeface="ＭＳ Ｐゴシック" panose="020B0600070205080204" pitchFamily="34" charset="-128"/>
                <a:cs typeface="+mn-cs"/>
              </a:defRPr>
            </a:lvl4pPr>
            <a:lvl5pPr marL="2057400" indent="-228600" algn="l" defTabSz="457200" rtl="0" eaLnBrk="1" latinLnBrk="0" hangingPunct="1">
              <a:spcBef>
                <a:spcPct val="20000"/>
              </a:spcBef>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5pPr>
            <a:lvl6pPr marL="25146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6pPr>
            <a:lvl7pPr marL="29718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7pPr>
            <a:lvl8pPr marL="34290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8pPr>
            <a:lvl9pPr marL="38862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9pPr>
          </a:lstStyle>
          <a:p>
            <a:pPr marL="0" marR="0" lvl="0" indent="0" algn="r" defTabSz="457200" rtl="0" eaLnBrk="1" fontAlgn="auto" latinLnBrk="0" hangingPunct="1">
              <a:lnSpc>
                <a:spcPct val="100000"/>
              </a:lnSpc>
              <a:spcBef>
                <a:spcPct val="0"/>
              </a:spcBef>
              <a:spcAft>
                <a:spcPts val="0"/>
              </a:spcAft>
              <a:buClrTx/>
              <a:buSzTx/>
              <a:buFontTx/>
              <a:buNone/>
              <a:tabLst/>
              <a:defRPr/>
            </a:pPr>
            <a:r>
              <a:rPr kumimoji="0" lang="en-US" altLang="en-US" sz="1200" b="0" i="0" u="none" strike="noStrike" kern="1200" cap="none" spc="0" normalizeH="0" baseline="0" noProof="0" dirty="0">
                <a:ln>
                  <a:noFill/>
                </a:ln>
                <a:solidFill>
                  <a:prstClr val="black"/>
                </a:solidFill>
                <a:effectLst/>
                <a:uLnTx/>
                <a:uFillTx/>
                <a:latin typeface="Calibri" panose="020F0502020204030204" pitchFamily="34" charset="0"/>
                <a:ea typeface="ＭＳ Ｐゴシック" panose="020B0600070205080204" pitchFamily="34" charset="-128"/>
                <a:cs typeface="+mn-cs"/>
              </a:rPr>
              <a:t>© Pearson Education Limited 2015</a:t>
            </a:r>
          </a:p>
        </p:txBody>
      </p:sp>
      <p:sp>
        <p:nvSpPr>
          <p:cNvPr id="3" name="Content Placeholder 2">
            <a:extLst>
              <a:ext uri="{FF2B5EF4-FFF2-40B4-BE49-F238E27FC236}">
                <a16:creationId xmlns:a16="http://schemas.microsoft.com/office/drawing/2014/main" id="{008805CE-BAFB-E84C-A085-B2E810C3900B}"/>
              </a:ext>
            </a:extLst>
          </p:cNvPr>
          <p:cNvSpPr>
            <a:spLocks noGrp="1"/>
          </p:cNvSpPr>
          <p:nvPr>
            <p:ph idx="1"/>
          </p:nvPr>
        </p:nvSpPr>
        <p:spPr>
          <a:xfrm>
            <a:off x="-108037" y="1608666"/>
            <a:ext cx="12180711" cy="4634413"/>
          </a:xfrm>
        </p:spPr>
        <p:txBody>
          <a:bodyPr>
            <a:normAutofit lnSpcReduction="10000"/>
          </a:bodyPr>
          <a:lstStyle/>
          <a:p>
            <a:pPr>
              <a:defRPr/>
            </a:pPr>
            <a:r>
              <a:rPr lang="en-US" sz="1800" dirty="0">
                <a:solidFill>
                  <a:srgbClr val="002060"/>
                </a:solidFill>
              </a:rPr>
              <a:t>Depicts the seven-part </a:t>
            </a:r>
            <a:r>
              <a:rPr lang="en-US" sz="1800" b="1" dirty="0">
                <a:solidFill>
                  <a:srgbClr val="002060"/>
                </a:solidFill>
              </a:rPr>
              <a:t>communication process </a:t>
            </a:r>
            <a:r>
              <a:rPr lang="en-US" sz="1800" dirty="0">
                <a:solidFill>
                  <a:srgbClr val="002060"/>
                </a:solidFill>
              </a:rPr>
              <a:t>of transferring and understanding meaning: (1) the communication source or sender; (2) encoding; (3) the message; (4) the channel; (5) decoding; (6) the receiver; and (7) feedback.</a:t>
            </a:r>
          </a:p>
          <a:p>
            <a:pPr>
              <a:defRPr/>
            </a:pPr>
            <a:endParaRPr lang="en-US" sz="1800" dirty="0">
              <a:solidFill>
                <a:srgbClr val="002060"/>
              </a:solidFill>
            </a:endParaRPr>
          </a:p>
          <a:p>
            <a:pPr marL="457200" indent="-234950">
              <a:buFontTx/>
              <a:buChar char="•"/>
              <a:defRPr/>
            </a:pPr>
            <a:r>
              <a:rPr lang="en-US" sz="1800" b="1" dirty="0">
                <a:solidFill>
                  <a:srgbClr val="002060"/>
                </a:solidFill>
              </a:rPr>
              <a:t> </a:t>
            </a:r>
            <a:r>
              <a:rPr lang="en-US" sz="1800" dirty="0">
                <a:solidFill>
                  <a:srgbClr val="002060"/>
                </a:solidFill>
              </a:rPr>
              <a:t>The</a:t>
            </a:r>
            <a:r>
              <a:rPr lang="en-US" sz="1800" b="1" dirty="0">
                <a:solidFill>
                  <a:srgbClr val="002060"/>
                </a:solidFill>
              </a:rPr>
              <a:t> sender </a:t>
            </a:r>
            <a:r>
              <a:rPr lang="en-US" sz="1800" dirty="0">
                <a:solidFill>
                  <a:srgbClr val="002060"/>
                </a:solidFill>
              </a:rPr>
              <a:t>is the source of the communication.</a:t>
            </a:r>
          </a:p>
          <a:p>
            <a:pPr marL="457200" indent="-234950">
              <a:buFontTx/>
              <a:buChar char="•"/>
              <a:defRPr/>
            </a:pPr>
            <a:r>
              <a:rPr lang="en-US" sz="1800" b="1" dirty="0">
                <a:solidFill>
                  <a:srgbClr val="002060"/>
                </a:solidFill>
              </a:rPr>
              <a:t> Encoding </a:t>
            </a:r>
            <a:r>
              <a:rPr lang="en-US" sz="1800" dirty="0">
                <a:solidFill>
                  <a:srgbClr val="002060"/>
                </a:solidFill>
              </a:rPr>
              <a:t>means converting a message into symbolic form.</a:t>
            </a:r>
          </a:p>
          <a:p>
            <a:pPr marL="457200" indent="-234950">
              <a:buFontTx/>
              <a:buChar char="•"/>
              <a:defRPr/>
            </a:pPr>
            <a:r>
              <a:rPr lang="en-US" sz="1800" b="1" dirty="0">
                <a:solidFill>
                  <a:srgbClr val="002060"/>
                </a:solidFill>
              </a:rPr>
              <a:t> </a:t>
            </a:r>
            <a:r>
              <a:rPr lang="en-US" sz="1800" dirty="0">
                <a:solidFill>
                  <a:srgbClr val="002060"/>
                </a:solidFill>
              </a:rPr>
              <a:t>The </a:t>
            </a:r>
            <a:r>
              <a:rPr lang="en-US" sz="1800" b="1" dirty="0">
                <a:solidFill>
                  <a:srgbClr val="002060"/>
                </a:solidFill>
              </a:rPr>
              <a:t>message </a:t>
            </a:r>
            <a:r>
              <a:rPr lang="en-US" sz="1800" dirty="0">
                <a:solidFill>
                  <a:srgbClr val="002060"/>
                </a:solidFill>
              </a:rPr>
              <a:t>is the purpose to be conveyed in the communication.</a:t>
            </a:r>
          </a:p>
          <a:p>
            <a:pPr marL="457200" indent="-234950">
              <a:buFontTx/>
              <a:buChar char="•"/>
              <a:defRPr/>
            </a:pPr>
            <a:r>
              <a:rPr lang="en-US" sz="1800" b="1" dirty="0">
                <a:solidFill>
                  <a:srgbClr val="002060"/>
                </a:solidFill>
              </a:rPr>
              <a:t> </a:t>
            </a:r>
            <a:r>
              <a:rPr lang="en-US" sz="1800" dirty="0">
                <a:solidFill>
                  <a:srgbClr val="002060"/>
                </a:solidFill>
              </a:rPr>
              <a:t>The</a:t>
            </a:r>
            <a:r>
              <a:rPr lang="en-US" sz="1800" b="1" dirty="0">
                <a:solidFill>
                  <a:srgbClr val="002060"/>
                </a:solidFill>
              </a:rPr>
              <a:t> channel </a:t>
            </a:r>
            <a:r>
              <a:rPr lang="en-US" sz="1800" dirty="0">
                <a:solidFill>
                  <a:srgbClr val="002060"/>
                </a:solidFill>
              </a:rPr>
              <a:t>is the medium by which a message travels.</a:t>
            </a:r>
          </a:p>
          <a:p>
            <a:pPr marL="457200" indent="-234950">
              <a:buFontTx/>
              <a:buChar char="•"/>
              <a:defRPr/>
            </a:pPr>
            <a:r>
              <a:rPr lang="en-US" sz="1800" b="1" dirty="0">
                <a:solidFill>
                  <a:srgbClr val="002060"/>
                </a:solidFill>
              </a:rPr>
              <a:t> Decoding </a:t>
            </a:r>
            <a:r>
              <a:rPr lang="en-US" sz="1800" dirty="0">
                <a:solidFill>
                  <a:srgbClr val="002060"/>
                </a:solidFill>
              </a:rPr>
              <a:t>means translating a received message.</a:t>
            </a:r>
          </a:p>
          <a:p>
            <a:pPr marL="457200" indent="-234950">
              <a:buFontTx/>
              <a:buChar char="•"/>
              <a:defRPr/>
            </a:pPr>
            <a:r>
              <a:rPr lang="en-US" sz="1800" dirty="0">
                <a:solidFill>
                  <a:srgbClr val="002060"/>
                </a:solidFill>
              </a:rPr>
              <a:t> The </a:t>
            </a:r>
            <a:r>
              <a:rPr lang="en-US" sz="1800" b="1" dirty="0">
                <a:solidFill>
                  <a:srgbClr val="002060"/>
                </a:solidFill>
              </a:rPr>
              <a:t>receiver </a:t>
            </a:r>
            <a:r>
              <a:rPr lang="en-US" sz="1800" dirty="0">
                <a:solidFill>
                  <a:srgbClr val="002060"/>
                </a:solidFill>
              </a:rPr>
              <a:t>is the recipient of the communication.</a:t>
            </a:r>
          </a:p>
          <a:p>
            <a:pPr marL="457200" indent="-234950">
              <a:buFontTx/>
              <a:buChar char="•"/>
              <a:defRPr/>
            </a:pPr>
            <a:r>
              <a:rPr lang="en-US" sz="1800" b="1" dirty="0">
                <a:solidFill>
                  <a:srgbClr val="002060"/>
                </a:solidFill>
              </a:rPr>
              <a:t> Feedback </a:t>
            </a:r>
            <a:r>
              <a:rPr lang="en-US" sz="1800" dirty="0">
                <a:solidFill>
                  <a:srgbClr val="002060"/>
                </a:solidFill>
              </a:rPr>
              <a:t>is checking to see how successfully a message has been transferred</a:t>
            </a:r>
            <a:endParaRPr lang="en-SA" sz="1800" dirty="0">
              <a:solidFill>
                <a:srgbClr val="002060"/>
              </a:solidFill>
            </a:endParaRPr>
          </a:p>
        </p:txBody>
      </p:sp>
      <p:pic>
        <p:nvPicPr>
          <p:cNvPr id="17410" name="Picture 2" descr="Alain Hunkins — Why Is Effective Communication So Difficult?">
            <a:extLst>
              <a:ext uri="{FF2B5EF4-FFF2-40B4-BE49-F238E27FC236}">
                <a16:creationId xmlns:a16="http://schemas.microsoft.com/office/drawing/2014/main" id="{D38B84B5-D8EE-9245-A828-C1673C158F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29600" y="2350507"/>
            <a:ext cx="3886200" cy="19431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E1F7A0AF-5E16-C878-D213-935730E0D75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2622FDDD-E1F8-A61D-8725-8C1346A59D3A}"/>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D6D9241F-F2A4-CCD3-0A56-99083FE8C956}"/>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3351AF30-1F67-0947-8077-5EE2A05AC19F}"/>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1B3E0A7E-A306-C9DE-3854-C0540C621AD1}"/>
              </a:ext>
            </a:extLst>
          </p:cNvPr>
          <p:cNvPicPr>
            <a:picLocks noChangeAspect="1"/>
          </p:cNvPicPr>
          <p:nvPr/>
        </p:nvPicPr>
        <p:blipFill>
          <a:blip r:embed="rId8"/>
          <a:stretch>
            <a:fillRect/>
          </a:stretch>
        </p:blipFill>
        <p:spPr>
          <a:xfrm>
            <a:off x="0" y="-44572"/>
            <a:ext cx="9533101" cy="1610200"/>
          </a:xfrm>
          <a:prstGeom prst="rect">
            <a:avLst/>
          </a:prstGeom>
        </p:spPr>
      </p:pic>
      <p:sp>
        <p:nvSpPr>
          <p:cNvPr id="11" name="TextBox 10">
            <a:extLst>
              <a:ext uri="{FF2B5EF4-FFF2-40B4-BE49-F238E27FC236}">
                <a16:creationId xmlns:a16="http://schemas.microsoft.com/office/drawing/2014/main" id="{3F4062B9-7F62-FE88-1B09-EAB9F906FAB5}"/>
              </a:ext>
            </a:extLst>
          </p:cNvPr>
          <p:cNvSpPr txBox="1"/>
          <p:nvPr/>
        </p:nvSpPr>
        <p:spPr>
          <a:xfrm>
            <a:off x="2325914" y="543490"/>
            <a:ext cx="480291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The Communication Process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4215899623"/>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9" name="Content Placeholder 5">
            <a:extLst>
              <a:ext uri="{FF2B5EF4-FFF2-40B4-BE49-F238E27FC236}">
                <a16:creationId xmlns:a16="http://schemas.microsoft.com/office/drawing/2014/main" id="{69FA0405-6A04-C84A-9F7C-DB6004C2642A}"/>
              </a:ext>
            </a:extLst>
          </p:cNvPr>
          <p:cNvSpPr>
            <a:spLocks noGrp="1"/>
          </p:cNvSpPr>
          <p:nvPr>
            <p:ph idx="1"/>
          </p:nvPr>
        </p:nvSpPr>
        <p:spPr>
          <a:xfrm>
            <a:off x="11289" y="1628840"/>
            <a:ext cx="11967351" cy="5229160"/>
          </a:xfrm>
        </p:spPr>
        <p:txBody>
          <a:bodyPr/>
          <a:lstStyle/>
          <a:p>
            <a:pPr marL="457200" lvl="1" indent="0">
              <a:buNone/>
            </a:pPr>
            <a:r>
              <a:rPr lang="en-US" altLang="en-US" dirty="0">
                <a:solidFill>
                  <a:srgbClr val="002060"/>
                </a:solidFill>
                <a:ea typeface="ＭＳ Ｐゴシック" panose="020B0600070205080204" pitchFamily="34" charset="-128"/>
              </a:rPr>
              <a:t>The source initiates a message by encoding a thought. Four conditions affect the encoded message: </a:t>
            </a:r>
            <a:r>
              <a:rPr lang="en-US" altLang="en-US" b="1" dirty="0">
                <a:solidFill>
                  <a:srgbClr val="002060"/>
                </a:solidFill>
                <a:ea typeface="ＭＳ Ｐゴシック" panose="020B0600070205080204" pitchFamily="34" charset="-128"/>
              </a:rPr>
              <a:t>skill, attitudes, knowledge, and social cultural system. </a:t>
            </a:r>
          </a:p>
          <a:p>
            <a:pPr lvl="1"/>
            <a:endParaRPr lang="en-US" altLang="en-US" b="1" dirty="0">
              <a:solidFill>
                <a:srgbClr val="002060"/>
              </a:solidFill>
              <a:ea typeface="ＭＳ Ｐゴシック" panose="020B0600070205080204" pitchFamily="34" charset="-128"/>
            </a:endParaRPr>
          </a:p>
          <a:p>
            <a:pPr lvl="1"/>
            <a:r>
              <a:rPr lang="en-US" altLang="en-US" b="1" dirty="0">
                <a:solidFill>
                  <a:srgbClr val="002060"/>
                </a:solidFill>
                <a:ea typeface="ＭＳ Ｐゴシック" panose="020B0600070205080204" pitchFamily="34" charset="-128"/>
              </a:rPr>
              <a:t>Skill: </a:t>
            </a:r>
            <a:r>
              <a:rPr lang="en-US" altLang="en-US" dirty="0">
                <a:solidFill>
                  <a:srgbClr val="002060"/>
                </a:solidFill>
                <a:ea typeface="ＭＳ Ｐゴシック" panose="020B0600070205080204" pitchFamily="34" charset="-128"/>
              </a:rPr>
              <a:t>determines a person’s total communicative success and includes speaking, reading, listening, and reasoning skills. </a:t>
            </a:r>
          </a:p>
          <a:p>
            <a:pPr lvl="1"/>
            <a:endParaRPr lang="en-US" altLang="en-US" sz="1050" dirty="0">
              <a:solidFill>
                <a:srgbClr val="002060"/>
              </a:solidFill>
              <a:ea typeface="ＭＳ Ｐゴシック" panose="020B0600070205080204" pitchFamily="34" charset="-128"/>
            </a:endParaRPr>
          </a:p>
          <a:p>
            <a:pPr lvl="1"/>
            <a:r>
              <a:rPr lang="en-US" altLang="en-US" b="1" dirty="0">
                <a:solidFill>
                  <a:srgbClr val="002060"/>
                </a:solidFill>
                <a:ea typeface="ＭＳ Ｐゴシック" panose="020B0600070205080204" pitchFamily="34" charset="-128"/>
              </a:rPr>
              <a:t>Attitudes: Skill</a:t>
            </a:r>
            <a:r>
              <a:rPr lang="en-US" altLang="en-US" dirty="0">
                <a:solidFill>
                  <a:srgbClr val="002060"/>
                </a:solidFill>
                <a:ea typeface="ＭＳ Ｐゴシック" panose="020B0600070205080204" pitchFamily="34" charset="-128"/>
              </a:rPr>
              <a:t> </a:t>
            </a:r>
            <a:r>
              <a:rPr lang="en-US" altLang="en-US" b="1" dirty="0">
                <a:solidFill>
                  <a:srgbClr val="002060"/>
                </a:solidFill>
                <a:ea typeface="ＭＳ Ｐゴシック" panose="020B0600070205080204" pitchFamily="34" charset="-128"/>
              </a:rPr>
              <a:t>Attitudes</a:t>
            </a:r>
            <a:r>
              <a:rPr lang="en-US" altLang="en-US" dirty="0">
                <a:solidFill>
                  <a:srgbClr val="002060"/>
                </a:solidFill>
                <a:ea typeface="ＭＳ Ｐゴシック" panose="020B0600070205080204" pitchFamily="34" charset="-128"/>
              </a:rPr>
              <a:t> influence our behavior. </a:t>
            </a:r>
          </a:p>
          <a:p>
            <a:pPr lvl="1"/>
            <a:endParaRPr lang="en-US" altLang="en-US" sz="900" dirty="0">
              <a:solidFill>
                <a:srgbClr val="002060"/>
              </a:solidFill>
              <a:ea typeface="ＭＳ Ｐゴシック" panose="020B0600070205080204" pitchFamily="34" charset="-128"/>
            </a:endParaRPr>
          </a:p>
          <a:p>
            <a:pPr lvl="1"/>
            <a:r>
              <a:rPr lang="en-US" altLang="en-US" b="1" dirty="0">
                <a:solidFill>
                  <a:srgbClr val="002060"/>
                </a:solidFill>
                <a:ea typeface="ＭＳ Ｐゴシック" panose="020B0600070205080204" pitchFamily="34" charset="-128"/>
              </a:rPr>
              <a:t>Knowledge: Knowledge </a:t>
            </a:r>
            <a:r>
              <a:rPr lang="en-US" altLang="en-US" dirty="0">
                <a:solidFill>
                  <a:srgbClr val="002060"/>
                </a:solidFill>
                <a:ea typeface="ＭＳ Ｐゴシック" panose="020B0600070205080204" pitchFamily="34" charset="-128"/>
              </a:rPr>
              <a:t>of the subject matters allows us to communicate more clearly or, if our knowledge is quite extensive, to confuse our receiver with overly complex information.</a:t>
            </a:r>
          </a:p>
          <a:p>
            <a:pPr lvl="1"/>
            <a:endParaRPr lang="en-US" altLang="en-US" sz="900" dirty="0">
              <a:solidFill>
                <a:srgbClr val="002060"/>
              </a:solidFill>
              <a:ea typeface="ＭＳ Ｐゴシック" panose="020B0600070205080204" pitchFamily="34" charset="-128"/>
            </a:endParaRPr>
          </a:p>
          <a:p>
            <a:pPr lvl="1"/>
            <a:r>
              <a:rPr lang="en-US" altLang="en-US" b="1" dirty="0">
                <a:solidFill>
                  <a:srgbClr val="002060"/>
                </a:solidFill>
                <a:ea typeface="ＭＳ Ｐゴシック" panose="020B0600070205080204" pitchFamily="34" charset="-128"/>
              </a:rPr>
              <a:t>Social cultural system: </a:t>
            </a:r>
            <a:r>
              <a:rPr lang="en-US" altLang="en-US" dirty="0">
                <a:solidFill>
                  <a:srgbClr val="002060"/>
                </a:solidFill>
                <a:ea typeface="ＭＳ Ｐゴシック" panose="020B0600070205080204" pitchFamily="34" charset="-128"/>
              </a:rPr>
              <a:t>our beliefs and values—influences each of us as a communicative source.</a:t>
            </a:r>
          </a:p>
          <a:p>
            <a:pPr lvl="1"/>
            <a:endParaRPr lang="en-US" altLang="en-US" dirty="0">
              <a:solidFill>
                <a:srgbClr val="002060"/>
              </a:solidFill>
              <a:ea typeface="ＭＳ Ｐゴシック" panose="020B0600070205080204" pitchFamily="34" charset="-128"/>
            </a:endParaRPr>
          </a:p>
        </p:txBody>
      </p:sp>
      <p:pic>
        <p:nvPicPr>
          <p:cNvPr id="6" name="عنصر نائب للمحتوى 6">
            <a:extLst>
              <a:ext uri="{FF2B5EF4-FFF2-40B4-BE49-F238E27FC236}">
                <a16:creationId xmlns:a16="http://schemas.microsoft.com/office/drawing/2014/main" id="{864F959A-FF04-9F42-BB94-F16F44ACBA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2" name="Picture 1">
            <a:extLst>
              <a:ext uri="{FF2B5EF4-FFF2-40B4-BE49-F238E27FC236}">
                <a16:creationId xmlns:a16="http://schemas.microsoft.com/office/drawing/2014/main" id="{9375773B-01A3-283E-395A-CAB364464A2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7AE77483-75E0-2EDF-6BA9-DE07B56E3CAA}"/>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34FB2E5E-8A77-7818-67F3-56AECAC973E5}"/>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3CCF774D-65AC-5815-49D3-C068E3C0EB17}"/>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438C29B8-7CF2-9B0A-D4D4-A90318371D43}"/>
              </a:ext>
            </a:extLst>
          </p:cNvPr>
          <p:cNvPicPr>
            <a:picLocks noChangeAspect="1"/>
          </p:cNvPicPr>
          <p:nvPr/>
        </p:nvPicPr>
        <p:blipFill>
          <a:blip r:embed="rId7"/>
          <a:stretch>
            <a:fillRect/>
          </a:stretch>
        </p:blipFill>
        <p:spPr>
          <a:xfrm>
            <a:off x="11289" y="-664"/>
            <a:ext cx="9533101" cy="1610200"/>
          </a:xfrm>
          <a:prstGeom prst="rect">
            <a:avLst/>
          </a:prstGeom>
        </p:spPr>
      </p:pic>
      <p:sp>
        <p:nvSpPr>
          <p:cNvPr id="9" name="TextBox 8">
            <a:extLst>
              <a:ext uri="{FF2B5EF4-FFF2-40B4-BE49-F238E27FC236}">
                <a16:creationId xmlns:a16="http://schemas.microsoft.com/office/drawing/2014/main" id="{FA8CCF0D-D927-E233-EA47-FA5BFAB41C26}"/>
              </a:ext>
            </a:extLst>
          </p:cNvPr>
          <p:cNvSpPr txBox="1"/>
          <p:nvPr/>
        </p:nvSpPr>
        <p:spPr>
          <a:xfrm>
            <a:off x="2325914" y="543490"/>
            <a:ext cx="445442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Factors Affecting Encoding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7" name="Content Placeholder 5">
            <a:extLst>
              <a:ext uri="{FF2B5EF4-FFF2-40B4-BE49-F238E27FC236}">
                <a16:creationId xmlns:a16="http://schemas.microsoft.com/office/drawing/2014/main" id="{DAF3D379-78A5-644F-8A06-6EC04F1112EA}"/>
              </a:ext>
            </a:extLst>
          </p:cNvPr>
          <p:cNvSpPr>
            <a:spLocks noGrp="1"/>
          </p:cNvSpPr>
          <p:nvPr>
            <p:ph idx="1"/>
          </p:nvPr>
        </p:nvSpPr>
        <p:spPr>
          <a:xfrm>
            <a:off x="318052" y="1843701"/>
            <a:ext cx="10415493" cy="3792328"/>
          </a:xfrm>
        </p:spPr>
        <p:txBody>
          <a:bodyPr>
            <a:normAutofit/>
          </a:bodyPr>
          <a:lstStyle/>
          <a:p>
            <a:pPr>
              <a:lnSpc>
                <a:spcPct val="80000"/>
              </a:lnSpc>
            </a:pPr>
            <a:r>
              <a:rPr lang="en-US" altLang="en-US" sz="2400" dirty="0">
                <a:solidFill>
                  <a:srgbClr val="002060"/>
                </a:solidFill>
                <a:ea typeface="ＭＳ Ｐゴシック" panose="020B0600070205080204" pitchFamily="34" charset="-128"/>
              </a:rPr>
              <a:t>The source selects either </a:t>
            </a:r>
            <a:r>
              <a:rPr lang="en-US" altLang="en-US" sz="2400" b="1" dirty="0">
                <a:solidFill>
                  <a:srgbClr val="002060"/>
                </a:solidFill>
                <a:ea typeface="ＭＳ Ｐゴシック" panose="020B0600070205080204" pitchFamily="34" charset="-128"/>
              </a:rPr>
              <a:t>a formal or informal channel </a:t>
            </a:r>
            <a:r>
              <a:rPr lang="en-US" altLang="en-US" sz="2400" dirty="0">
                <a:solidFill>
                  <a:srgbClr val="002060"/>
                </a:solidFill>
                <a:ea typeface="ＭＳ Ｐゴシック" panose="020B0600070205080204" pitchFamily="34" charset="-128"/>
              </a:rPr>
              <a:t>through which the message travels.</a:t>
            </a:r>
          </a:p>
          <a:p>
            <a:pPr>
              <a:lnSpc>
                <a:spcPct val="80000"/>
              </a:lnSpc>
            </a:pPr>
            <a:endParaRPr lang="en-US" altLang="en-US" sz="2400" dirty="0">
              <a:solidFill>
                <a:srgbClr val="002060"/>
              </a:solidFill>
              <a:ea typeface="ＭＳ Ｐゴシック" panose="020B0600070205080204" pitchFamily="34" charset="-128"/>
            </a:endParaRPr>
          </a:p>
          <a:p>
            <a:pPr>
              <a:lnSpc>
                <a:spcPct val="80000"/>
              </a:lnSpc>
            </a:pPr>
            <a:r>
              <a:rPr lang="en-US" altLang="en-US" sz="2400" b="1" dirty="0">
                <a:solidFill>
                  <a:srgbClr val="002060"/>
                </a:solidFill>
                <a:ea typeface="ＭＳ Ｐゴシック" panose="020B0600070205080204" pitchFamily="34" charset="-128"/>
              </a:rPr>
              <a:t>Formal channels</a:t>
            </a:r>
            <a:r>
              <a:rPr lang="en-US" altLang="en-US" sz="2400" dirty="0">
                <a:solidFill>
                  <a:srgbClr val="002060"/>
                </a:solidFill>
                <a:ea typeface="ＭＳ Ｐゴシック" panose="020B0600070205080204" pitchFamily="34" charset="-128"/>
              </a:rPr>
              <a:t> are established by the organization, transmit job-related messages, and traditionally follow the authority network within the organization. Personal or social messages follow the </a:t>
            </a:r>
            <a:r>
              <a:rPr lang="en-US" altLang="en-US" sz="2400" b="1" dirty="0">
                <a:solidFill>
                  <a:srgbClr val="002060"/>
                </a:solidFill>
                <a:ea typeface="ＭＳ Ｐゴシック" panose="020B0600070205080204" pitchFamily="34" charset="-128"/>
              </a:rPr>
              <a:t>informal channels</a:t>
            </a:r>
            <a:r>
              <a:rPr lang="en-US" altLang="en-US" sz="2400" dirty="0">
                <a:solidFill>
                  <a:srgbClr val="002060"/>
                </a:solidFill>
                <a:ea typeface="ＭＳ Ｐゴシック" panose="020B0600070205080204" pitchFamily="34" charset="-128"/>
              </a:rPr>
              <a:t> in the organization.</a:t>
            </a:r>
          </a:p>
          <a:p>
            <a:pPr>
              <a:lnSpc>
                <a:spcPct val="80000"/>
              </a:lnSpc>
            </a:pPr>
            <a:endParaRPr lang="en-US" altLang="en-US" sz="2400" dirty="0">
              <a:solidFill>
                <a:srgbClr val="002060"/>
              </a:solidFill>
              <a:ea typeface="ＭＳ Ｐゴシック" panose="020B0600070205080204" pitchFamily="34" charset="-128"/>
            </a:endParaRPr>
          </a:p>
          <a:p>
            <a:pPr>
              <a:lnSpc>
                <a:spcPct val="80000"/>
              </a:lnSpc>
            </a:pPr>
            <a:endParaRPr lang="en-US" altLang="en-US" sz="2400" dirty="0">
              <a:solidFill>
                <a:srgbClr val="002060"/>
              </a:solidFill>
              <a:ea typeface="ＭＳ Ｐゴシック" panose="020B0600070205080204" pitchFamily="34" charset="-128"/>
            </a:endParaRPr>
          </a:p>
        </p:txBody>
      </p:sp>
      <p:pic>
        <p:nvPicPr>
          <p:cNvPr id="6" name="عنصر نائب للمحتوى 6">
            <a:extLst>
              <a:ext uri="{FF2B5EF4-FFF2-40B4-BE49-F238E27FC236}">
                <a16:creationId xmlns:a16="http://schemas.microsoft.com/office/drawing/2014/main" id="{D5FAB79E-0DA5-4A40-A85B-0DA4322973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2" name="Picture 1">
            <a:extLst>
              <a:ext uri="{FF2B5EF4-FFF2-40B4-BE49-F238E27FC236}">
                <a16:creationId xmlns:a16="http://schemas.microsoft.com/office/drawing/2014/main" id="{4F2C3AF0-029E-1905-F004-540F9497A6B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BFBC216F-A225-B894-3136-A7D9AB99450F}"/>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2F59CA5E-97C9-CCEC-F8FD-FAEE6B20F532}"/>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CCA6C30D-C675-1D33-B1D8-CA77E16BA633}"/>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01F5D99A-3406-0822-06AA-4D2E6F961908}"/>
              </a:ext>
            </a:extLst>
          </p:cNvPr>
          <p:cNvPicPr>
            <a:picLocks noChangeAspect="1"/>
          </p:cNvPicPr>
          <p:nvPr/>
        </p:nvPicPr>
        <p:blipFill>
          <a:blip r:embed="rId7"/>
          <a:stretch>
            <a:fillRect/>
          </a:stretch>
        </p:blipFill>
        <p:spPr>
          <a:xfrm>
            <a:off x="11289" y="0"/>
            <a:ext cx="9533101" cy="1610200"/>
          </a:xfrm>
          <a:prstGeom prst="rect">
            <a:avLst/>
          </a:prstGeom>
        </p:spPr>
      </p:pic>
      <p:sp>
        <p:nvSpPr>
          <p:cNvPr id="9" name="TextBox 8">
            <a:extLst>
              <a:ext uri="{FF2B5EF4-FFF2-40B4-BE49-F238E27FC236}">
                <a16:creationId xmlns:a16="http://schemas.microsoft.com/office/drawing/2014/main" id="{E38D3E5F-72A5-D690-6B7B-CC59BACEE253}"/>
              </a:ext>
            </a:extLst>
          </p:cNvPr>
          <p:cNvSpPr txBox="1"/>
          <p:nvPr/>
        </p:nvSpPr>
        <p:spPr>
          <a:xfrm>
            <a:off x="2325914" y="543490"/>
            <a:ext cx="430598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Communication Channels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71964" y="-117903"/>
            <a:ext cx="12335929" cy="6997397"/>
          </a:xfrm>
          <a:prstGeom prst="rect">
            <a:avLst/>
          </a:prstGeom>
          <a:noFill/>
          <a:ln>
            <a:noFill/>
          </a:ln>
        </p:spPr>
      </p:pic>
      <p:pic>
        <p:nvPicPr>
          <p:cNvPr id="102" name="Google Shape;102;p2"/>
          <p:cNvPicPr preferRelativeResize="0"/>
          <p:nvPr/>
        </p:nvPicPr>
        <p:blipFill rotWithShape="1">
          <a:blip r:embed="rId4">
            <a:alphaModFix/>
          </a:blip>
          <a:srcRect/>
          <a:stretch/>
        </p:blipFill>
        <p:spPr>
          <a:xfrm>
            <a:off x="5814368" y="-101602"/>
            <a:ext cx="5721151" cy="6563668"/>
          </a:xfrm>
          <a:prstGeom prst="rect">
            <a:avLst/>
          </a:prstGeom>
          <a:noFill/>
          <a:ln>
            <a:noFill/>
          </a:ln>
        </p:spPr>
      </p:pic>
      <p:pic>
        <p:nvPicPr>
          <p:cNvPr id="107" name="Google Shape;107;p2"/>
          <p:cNvPicPr preferRelativeResize="0"/>
          <p:nvPr/>
        </p:nvPicPr>
        <p:blipFill rotWithShape="1">
          <a:blip r:embed="rId5">
            <a:alphaModFix/>
          </a:blip>
          <a:srcRect/>
          <a:stretch/>
        </p:blipFill>
        <p:spPr>
          <a:xfrm rot="10800000">
            <a:off x="1679962" y="2821764"/>
            <a:ext cx="10109810" cy="4057730"/>
          </a:xfrm>
          <a:prstGeom prst="rect">
            <a:avLst/>
          </a:prstGeom>
          <a:noFill/>
          <a:ln>
            <a:noFill/>
          </a:ln>
        </p:spPr>
      </p:pic>
      <p:pic>
        <p:nvPicPr>
          <p:cNvPr id="103" name="Google Shape;103;p2"/>
          <p:cNvPicPr preferRelativeResize="0"/>
          <p:nvPr/>
        </p:nvPicPr>
        <p:blipFill rotWithShape="1">
          <a:blip r:embed="rId6">
            <a:alphaModFix/>
          </a:blip>
          <a:srcRect/>
          <a:stretch/>
        </p:blipFill>
        <p:spPr>
          <a:xfrm>
            <a:off x="2112478" y="635284"/>
            <a:ext cx="7630286" cy="1678360"/>
          </a:xfrm>
          <a:prstGeom prst="rect">
            <a:avLst/>
          </a:prstGeom>
          <a:noFill/>
          <a:ln>
            <a:noFill/>
          </a:ln>
        </p:spPr>
      </p:pic>
      <p:sp>
        <p:nvSpPr>
          <p:cNvPr id="105" name="Google Shape;105;p2"/>
          <p:cNvSpPr txBox="1"/>
          <p:nvPr/>
        </p:nvSpPr>
        <p:spPr>
          <a:xfrm>
            <a:off x="2012182" y="760325"/>
            <a:ext cx="7730582" cy="156962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Tajawal Medium"/>
              </a:rPr>
              <a:t>In Conclusion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Tajawal Medium"/>
              </a:rPr>
              <a:t>Be ready for the Final Exam</a:t>
            </a:r>
            <a:endParaRPr kumimoji="0" lang="en-US" sz="3600" b="0" i="0" u="none" strike="noStrike" kern="1200" cap="none" spc="0" normalizeH="0" baseline="0" noProof="0" dirty="0">
              <a:ln>
                <a:noFill/>
              </a:ln>
              <a:solidFill>
                <a:srgbClr val="FF9518"/>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4" name="Google Shape;104;p2"/>
          <p:cNvPicPr preferRelativeResize="0"/>
          <p:nvPr/>
        </p:nvPicPr>
        <p:blipFill rotWithShape="1">
          <a:blip r:embed="rId7">
            <a:alphaModFix/>
          </a:blip>
          <a:srcRect/>
          <a:stretch/>
        </p:blipFill>
        <p:spPr>
          <a:xfrm>
            <a:off x="-114989" y="-109981"/>
            <a:ext cx="2729452" cy="6989475"/>
          </a:xfrm>
          <a:prstGeom prst="rect">
            <a:avLst/>
          </a:prstGeom>
          <a:noFill/>
          <a:ln>
            <a:noFill/>
          </a:ln>
        </p:spPr>
      </p:pic>
      <p:pic>
        <p:nvPicPr>
          <p:cNvPr id="106" name="Google Shape;106;p2"/>
          <p:cNvPicPr preferRelativeResize="0"/>
          <p:nvPr/>
        </p:nvPicPr>
        <p:blipFill rotWithShape="1">
          <a:blip r:embed="rId8">
            <a:alphaModFix/>
          </a:blip>
          <a:srcRect/>
          <a:stretch/>
        </p:blipFill>
        <p:spPr>
          <a:xfrm>
            <a:off x="155345" y="4934428"/>
            <a:ext cx="1957132" cy="1524000"/>
          </a:xfrm>
          <a:prstGeom prst="rect">
            <a:avLst/>
          </a:prstGeom>
          <a:noFill/>
          <a:ln>
            <a:noFill/>
          </a:ln>
        </p:spPr>
      </p:pic>
      <p:pic>
        <p:nvPicPr>
          <p:cNvPr id="2" name="Picture 1">
            <a:extLst>
              <a:ext uri="{FF2B5EF4-FFF2-40B4-BE49-F238E27FC236}">
                <a16:creationId xmlns:a16="http://schemas.microsoft.com/office/drawing/2014/main" id="{A32119C6-98C5-68B9-32F5-8E25171C0413}"/>
              </a:ext>
            </a:extLst>
          </p:cNvPr>
          <p:cNvPicPr>
            <a:picLocks noChangeAspect="1"/>
          </p:cNvPicPr>
          <p:nvPr/>
        </p:nvPicPr>
        <p:blipFill rotWithShape="1">
          <a:blip r:embed="rId9"/>
          <a:srcRect t="19797"/>
          <a:stretch/>
        </p:blipFill>
        <p:spPr>
          <a:xfrm>
            <a:off x="6755534" y="2920773"/>
            <a:ext cx="4559402" cy="3669786"/>
          </a:xfrm>
          <a:prstGeom prst="rect">
            <a:avLst/>
          </a:prstGeom>
        </p:spPr>
      </p:pic>
    </p:spTree>
    <p:extLst>
      <p:ext uri="{BB962C8B-B14F-4D97-AF65-F5344CB8AC3E}">
        <p14:creationId xmlns:p14="http://schemas.microsoft.com/office/powerpoint/2010/main" val="781991293"/>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080" y="4974503"/>
            <a:ext cx="1991834" cy="178617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026" name="Picture 2" descr="Thank You Phrase Animation. Stock Video - Video of symbol, note: 119793339">
            <a:extLst>
              <a:ext uri="{FF2B5EF4-FFF2-40B4-BE49-F238E27FC236}">
                <a16:creationId xmlns:a16="http://schemas.microsoft.com/office/drawing/2014/main" id="{6558B400-8C58-86E3-096C-217D28803E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91333" y="1610201"/>
            <a:ext cx="6974634" cy="4020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4.xml><?xml version="1.0" encoding="utf-8"?>
<a:theme xmlns:a="http://schemas.openxmlformats.org/drawingml/2006/main" name="1_Gallery">
  <a:themeElements>
    <a:clrScheme name="Gallery">
      <a:dk1>
        <a:srgbClr val="000000"/>
      </a:dk1>
      <a:lt1>
        <a:srgbClr val="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2_Gallery">
  <a:themeElements>
    <a:clrScheme name="Gallery">
      <a:dk1>
        <a:srgbClr val="000000"/>
      </a:dk1>
      <a:lt1>
        <a:srgbClr val="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3_Gallery">
  <a:themeElements>
    <a:clrScheme name="Gallery">
      <a:dk1>
        <a:srgbClr val="000000"/>
      </a:dk1>
      <a:lt1>
        <a:srgbClr val="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4_Gallery">
  <a:themeElements>
    <a:clrScheme name="Gallery">
      <a:dk1>
        <a:srgbClr val="000000"/>
      </a:dk1>
      <a:lt1>
        <a:srgbClr val="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5_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9.xml><?xml version="1.0" encoding="utf-8"?>
<a:theme xmlns:a="http://schemas.openxmlformats.org/drawingml/2006/main" name="6_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589</TotalTime>
  <Words>8704</Words>
  <Application>Microsoft Office PowerPoint</Application>
  <PresentationFormat>Widescreen</PresentationFormat>
  <Paragraphs>843</Paragraphs>
  <Slides>111</Slides>
  <Notes>82</Notes>
  <HiddenSlides>0</HiddenSlides>
  <MMClips>0</MMClips>
  <ScaleCrop>false</ScaleCrop>
  <HeadingPairs>
    <vt:vector size="6" baseType="variant">
      <vt:variant>
        <vt:lpstr>Fonts Used</vt:lpstr>
      </vt:variant>
      <vt:variant>
        <vt:i4>13</vt:i4>
      </vt:variant>
      <vt:variant>
        <vt:lpstr>Theme</vt:lpstr>
      </vt:variant>
      <vt:variant>
        <vt:i4>9</vt:i4>
      </vt:variant>
      <vt:variant>
        <vt:lpstr>Slide Titles</vt:lpstr>
      </vt:variant>
      <vt:variant>
        <vt:i4>111</vt:i4>
      </vt:variant>
    </vt:vector>
  </HeadingPairs>
  <TitlesOfParts>
    <vt:vector size="133" baseType="lpstr">
      <vt:lpstr>Arial</vt:lpstr>
      <vt:lpstr>Barlow Condensed</vt:lpstr>
      <vt:lpstr>Barlow Condensed SemiBold</vt:lpstr>
      <vt:lpstr>Calibri</vt:lpstr>
      <vt:lpstr>Calibri Light</vt:lpstr>
      <vt:lpstr>Century Gothic</vt:lpstr>
      <vt:lpstr>Helvetica Neue</vt:lpstr>
      <vt:lpstr>Lato</vt:lpstr>
      <vt:lpstr>Noto Sans Symbols</vt:lpstr>
      <vt:lpstr>Poppins</vt:lpstr>
      <vt:lpstr>Tajawal Medium</vt:lpstr>
      <vt:lpstr>Times</vt:lpstr>
      <vt:lpstr>Wingdings</vt:lpstr>
      <vt:lpstr>Office Theme</vt:lpstr>
      <vt:lpstr>1_Office Theme</vt:lpstr>
      <vt:lpstr>Gallery</vt:lpstr>
      <vt:lpstr>1_Gallery</vt:lpstr>
      <vt:lpstr>2_Gallery</vt:lpstr>
      <vt:lpstr>3_Gallery</vt:lpstr>
      <vt:lpstr>4_Gallery</vt:lpstr>
      <vt:lpstr>5_Gallery</vt:lpstr>
      <vt:lpstr>6_Gallery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Describe the four major contingency leadership  theories? </vt:lpstr>
      <vt:lpstr>PowerPoint Presentation</vt:lpstr>
      <vt:lpstr>PowerPoint Presentation</vt:lpstr>
      <vt:lpstr>Leader-Participation Model (Yroom &amp; Yetton’s Leader-Participation Model )</vt:lpstr>
      <vt:lpstr>PowerPoint Presentation</vt:lpstr>
      <vt:lpstr>PowerPoint Presentation</vt:lpstr>
      <vt:lpstr>PowerPoint Presentation</vt:lpstr>
      <vt:lpstr>PowerPoint Presentation</vt:lpstr>
      <vt:lpstr>PowerPoint Presentation</vt:lpstr>
      <vt:lpstr>PowerPoint Presentation</vt:lpstr>
      <vt:lpstr>Three interdependent variables that are essential for priorities starting from initiative process: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Whatever conflict we have, there are only three types of conflict resolutions:</vt:lpstr>
      <vt:lpstr>Comparing the conflict strategies from the one side and the conflict resolutions from the other side, we have the following two-dimensions table: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mona alashry</cp:lastModifiedBy>
  <cp:revision>81</cp:revision>
  <dcterms:created xsi:type="dcterms:W3CDTF">2021-08-03T13:03:26Z</dcterms:created>
  <dcterms:modified xsi:type="dcterms:W3CDTF">2023-08-28T14:43:34Z</dcterms:modified>
</cp:coreProperties>
</file>