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Layouts/slideLayout24.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2"/>
  </p:notesMasterIdLst>
  <p:sldIdLst>
    <p:sldId id="257" r:id="rId2"/>
    <p:sldId id="258" r:id="rId3"/>
    <p:sldId id="342" r:id="rId4"/>
    <p:sldId id="355" r:id="rId5"/>
    <p:sldId id="354" r:id="rId6"/>
    <p:sldId id="353" r:id="rId7"/>
    <p:sldId id="352" r:id="rId8"/>
    <p:sldId id="356" r:id="rId9"/>
    <p:sldId id="357" r:id="rId10"/>
    <p:sldId id="363" r:id="rId11"/>
    <p:sldId id="362" r:id="rId12"/>
    <p:sldId id="361" r:id="rId13"/>
    <p:sldId id="360" r:id="rId14"/>
    <p:sldId id="359" r:id="rId15"/>
    <p:sldId id="369" r:id="rId16"/>
    <p:sldId id="368" r:id="rId17"/>
    <p:sldId id="367" r:id="rId18"/>
    <p:sldId id="366" r:id="rId19"/>
    <p:sldId id="365" r:id="rId20"/>
    <p:sldId id="370" r:id="rId21"/>
    <p:sldId id="375" r:id="rId22"/>
    <p:sldId id="374" r:id="rId23"/>
    <p:sldId id="373" r:id="rId24"/>
    <p:sldId id="371" r:id="rId25"/>
    <p:sldId id="388" r:id="rId26"/>
    <p:sldId id="386" r:id="rId27"/>
    <p:sldId id="385" r:id="rId28"/>
    <p:sldId id="384" r:id="rId29"/>
    <p:sldId id="383" r:id="rId30"/>
    <p:sldId id="382" r:id="rId31"/>
    <p:sldId id="381" r:id="rId32"/>
    <p:sldId id="378" r:id="rId33"/>
    <p:sldId id="377" r:id="rId34"/>
    <p:sldId id="376" r:id="rId35"/>
    <p:sldId id="396" r:id="rId36"/>
    <p:sldId id="398" r:id="rId37"/>
    <p:sldId id="393" r:id="rId38"/>
    <p:sldId id="390" r:id="rId39"/>
    <p:sldId id="349" r:id="rId40"/>
    <p:sldId id="27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257"/>
            <p14:sldId id="258"/>
            <p14:sldId id="342"/>
            <p14:sldId id="355"/>
            <p14:sldId id="354"/>
            <p14:sldId id="353"/>
            <p14:sldId id="352"/>
            <p14:sldId id="356"/>
            <p14:sldId id="357"/>
            <p14:sldId id="363"/>
            <p14:sldId id="362"/>
            <p14:sldId id="361"/>
            <p14:sldId id="360"/>
            <p14:sldId id="359"/>
            <p14:sldId id="369"/>
            <p14:sldId id="368"/>
            <p14:sldId id="367"/>
            <p14:sldId id="366"/>
            <p14:sldId id="365"/>
            <p14:sldId id="370"/>
            <p14:sldId id="375"/>
            <p14:sldId id="374"/>
            <p14:sldId id="373"/>
            <p14:sldId id="371"/>
            <p14:sldId id="388"/>
            <p14:sldId id="386"/>
            <p14:sldId id="385"/>
            <p14:sldId id="384"/>
            <p14:sldId id="383"/>
            <p14:sldId id="382"/>
            <p14:sldId id="381"/>
            <p14:sldId id="378"/>
            <p14:sldId id="377"/>
            <p14:sldId id="376"/>
            <p14:sldId id="396"/>
            <p14:sldId id="398"/>
            <p14:sldId id="393"/>
            <p14:sldId id="390"/>
            <p14:sldId id="349"/>
            <p14:sldId id="27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760" autoAdjust="0"/>
  </p:normalViewPr>
  <p:slideViewPr>
    <p:cSldViewPr snapToGrid="0">
      <p:cViewPr varScale="1">
        <p:scale>
          <a:sx n="96" d="100"/>
          <a:sy n="96" d="100"/>
        </p:scale>
        <p:origin x="106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41862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09474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715296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02953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358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4419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613879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02709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10677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60341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84065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57222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43918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00683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15585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6531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629269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258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16010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endParaRPr lang="en-US" dirty="0"/>
          </a:p>
        </p:txBody>
      </p:sp>
      <p:sp>
        <p:nvSpPr>
          <p:cNvPr id="27" name="Footer Placeholder 26"/>
          <p:cNvSpPr>
            <a:spLocks noGrp="1"/>
          </p:cNvSpPr>
          <p:nvPr>
            <p:ph type="ftr" sz="quarter" idx="11"/>
          </p:nvPr>
        </p:nvSpPr>
        <p:spPr/>
        <p:txBody>
          <a:bodyPr/>
          <a:lstStyle/>
          <a:p>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25794040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sz="1200" dirty="0">
              <a:solidFill>
                <a:schemeClr val="bg1"/>
              </a:solidFill>
            </a:endParaRP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3569356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endParaRPr lang="en-US" dirty="0"/>
          </a:p>
        </p:txBody>
      </p:sp>
      <p:sp>
        <p:nvSpPr>
          <p:cNvPr id="27" name="Footer Placeholder 26"/>
          <p:cNvSpPr>
            <a:spLocks noGrp="1"/>
          </p:cNvSpPr>
          <p:nvPr>
            <p:ph type="ftr" sz="quarter" idx="11"/>
          </p:nvPr>
        </p:nvSpPr>
        <p:spPr/>
        <p:txBody>
          <a:bodyPr/>
          <a:lstStyle/>
          <a:p>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28066948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sz="1200" dirty="0">
              <a:solidFill>
                <a:schemeClr val="bg1"/>
              </a:solidFill>
            </a:endParaRP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3737328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92377242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87" r:id="rId19"/>
    <p:sldLayoutId id="2147483688" r:id="rId20"/>
    <p:sldLayoutId id="2147483689" r:id="rId21"/>
    <p:sldLayoutId id="2147483690" r:id="rId22"/>
    <p:sldLayoutId id="2147483662" r:id="rId23"/>
    <p:sldLayoutId id="2147483666" r:id="rId24"/>
    <p:sldLayoutId id="2147483667" r:id="rId25"/>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hubstaff.com/tasks/project-management-deliverables" TargetMode="External"/><Relationship Id="rId1" Type="http://schemas.openxmlformats.org/officeDocument/2006/relationships/slideLayout" Target="../slideLayouts/slideLayout16.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blog.hubstaff.com/project-timeline/" TargetMode="External"/><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6.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6.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6.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6.xml"/><Relationship Id="rId5" Type="http://schemas.openxmlformats.org/officeDocument/2006/relationships/image" Target="../media/image27.png"/><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8.png"/><Relationship Id="rId1" Type="http://schemas.openxmlformats.org/officeDocument/2006/relationships/slideLayout" Target="../slideLayouts/slideLayout16.xml"/><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8.png"/><Relationship Id="rId1" Type="http://schemas.openxmlformats.org/officeDocument/2006/relationships/slideLayout" Target="../slideLayouts/slideLayout16.xml"/><Relationship Id="rId4" Type="http://schemas.openxmlformats.org/officeDocument/2006/relationships/image" Target="../media/image33.png"/></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8.png"/><Relationship Id="rId1" Type="http://schemas.openxmlformats.org/officeDocument/2006/relationships/slideLayout" Target="../slideLayouts/slideLayout16.xml"/><Relationship Id="rId5" Type="http://schemas.openxmlformats.org/officeDocument/2006/relationships/image" Target="../media/image37.png"/><Relationship Id="rId4" Type="http://schemas.openxmlformats.org/officeDocument/2006/relationships/image" Target="../media/image36.png"/></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8.png"/><Relationship Id="rId1" Type="http://schemas.openxmlformats.org/officeDocument/2006/relationships/slideLayout" Target="../slideLayouts/slideLayout16.xml"/><Relationship Id="rId5" Type="http://schemas.openxmlformats.org/officeDocument/2006/relationships/image" Target="../media/image40.png"/><Relationship Id="rId4" Type="http://schemas.openxmlformats.org/officeDocument/2006/relationships/image" Target="../media/image39.png"/></Relationships>
</file>

<file path=ppt/slides/_rels/slide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47.svg"/><Relationship Id="rId2" Type="http://schemas.openxmlformats.org/officeDocument/2006/relationships/image" Target="../media/image43.jpeg"/><Relationship Id="rId1" Type="http://schemas.openxmlformats.org/officeDocument/2006/relationships/slideLayout" Target="../slideLayouts/slideLayout17.xml"/><Relationship Id="rId6" Type="http://schemas.openxmlformats.org/officeDocument/2006/relationships/image" Target="../media/image46.png"/><Relationship Id="rId5" Type="http://schemas.openxmlformats.org/officeDocument/2006/relationships/image" Target="../media/image8.png"/><Relationship Id="rId4" Type="http://schemas.openxmlformats.org/officeDocument/2006/relationships/image" Target="../media/image45.svg"/></Relationships>
</file>

<file path=ppt/slides/_rels/slide40.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5696"/>
    </mc:Choice>
    <mc:Fallback xmlns="">
      <p:transition spd="slow" advTm="569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31821"/>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420174" y="3754506"/>
            <a:ext cx="5344807" cy="12127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a:p>
            <a:pPr algn="ctr"/>
            <a:r>
              <a:rPr lang="en-US" sz="2800" b="1" dirty="0">
                <a:solidFill>
                  <a:schemeClr val="tx1"/>
                </a:solidFill>
                <a:latin typeface="Alexandria" charset="0"/>
              </a:rPr>
              <a:t>Prioritization: The Core of Project Leadership</a:t>
            </a:r>
          </a:p>
        </p:txBody>
      </p:sp>
      <p:sp>
        <p:nvSpPr>
          <p:cNvPr id="11" name="TextBox 10"/>
          <p:cNvSpPr txBox="1"/>
          <p:nvPr/>
        </p:nvSpPr>
        <p:spPr>
          <a:xfrm>
            <a:off x="3249566" y="4836703"/>
            <a:ext cx="4192173" cy="707886"/>
          </a:xfrm>
          <a:prstGeom prst="rect">
            <a:avLst/>
          </a:prstGeom>
          <a:noFill/>
        </p:spPr>
        <p:txBody>
          <a:bodyPr wrap="none" rtlCol="0">
            <a:spAutoFit/>
          </a:bodyPr>
          <a:lstStyle/>
          <a:p>
            <a:pPr algn="ctr"/>
            <a:r>
              <a:rPr lang="en-US" sz="2000" dirty="0">
                <a:latin typeface="Alexandria" charset="0"/>
                <a:cs typeface="Alexandria" charset="0"/>
              </a:rPr>
              <a:t>PMG 511</a:t>
            </a:r>
          </a:p>
          <a:p>
            <a:pPr algn="ctr"/>
            <a:r>
              <a:rPr lang="en-US" sz="2000" dirty="0">
                <a:latin typeface="Alexandria" charset="0"/>
                <a:cs typeface="Alexandria" charset="0"/>
              </a:rPr>
              <a:t>Master in Project Management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11072"/>
    </mc:Choice>
    <mc:Fallback xmlns="">
      <p:transition spd="slow" advTm="1107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Outcomes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pPr marL="457200" indent="-457200">
              <a:buFont typeface="+mj-lt"/>
              <a:buAutoNum type="arabicPeriod"/>
            </a:pPr>
            <a:r>
              <a:rPr lang="en-US" sz="2400" dirty="0">
                <a:latin typeface="Calibri" panose="020F0502020204030204" pitchFamily="34" charset="0"/>
                <a:cs typeface="Calibri" panose="020F0502020204030204" pitchFamily="34" charset="0"/>
              </a:rPr>
              <a:t>Why is Prioritization So Essential?</a:t>
            </a:r>
          </a:p>
          <a:p>
            <a:pPr marL="457200" indent="-457200">
              <a:buFont typeface="+mj-lt"/>
              <a:buAutoNum type="arabicPeriod"/>
            </a:pPr>
            <a:r>
              <a:rPr lang="en-US" sz="2400" dirty="0">
                <a:latin typeface="Calibri" panose="020F0502020204030204" pitchFamily="34" charset="0"/>
                <a:cs typeface="Calibri" panose="020F0502020204030204" pitchFamily="34" charset="0"/>
              </a:rPr>
              <a:t>Estimation Methods</a:t>
            </a:r>
          </a:p>
          <a:p>
            <a:pPr marL="457200" indent="-457200">
              <a:buFont typeface="+mj-lt"/>
              <a:buAutoNum type="arabicPeriod"/>
            </a:pPr>
            <a:r>
              <a:rPr lang="en-US" sz="2400" dirty="0">
                <a:latin typeface="Calibri" panose="020F0502020204030204" pitchFamily="34" charset="0"/>
                <a:cs typeface="Calibri" panose="020F0502020204030204" pitchFamily="34" charset="0"/>
              </a:rPr>
              <a:t>Estimates vs. Commitments</a:t>
            </a:r>
          </a:p>
          <a:p>
            <a:pPr marL="457200" indent="-457200">
              <a:buFont typeface="+mj-lt"/>
              <a:buAutoNum type="arabicPeriod"/>
            </a:pPr>
            <a:r>
              <a:rPr lang="en-US" sz="2400" dirty="0">
                <a:latin typeface="Calibri" panose="020F0502020204030204" pitchFamily="34" charset="0"/>
                <a:cs typeface="Calibri" panose="020F0502020204030204" pitchFamily="34" charset="0"/>
              </a:rPr>
              <a:t>Accuracy and Precision</a:t>
            </a:r>
          </a:p>
          <a:p>
            <a:pPr marL="457200" indent="-457200">
              <a:buFont typeface="+mj-lt"/>
              <a:buAutoNum type="arabicPeriod"/>
            </a:pPr>
            <a:r>
              <a:rPr lang="en-US" sz="2400" dirty="0">
                <a:latin typeface="Calibri" panose="020F0502020204030204" pitchFamily="34" charset="0"/>
                <a:cs typeface="Calibri" panose="020F0502020204030204" pitchFamily="34" charset="0"/>
              </a:rPr>
              <a:t>Project Scheduling</a:t>
            </a:r>
          </a:p>
          <a:p>
            <a:pPr marL="457200" indent="-457200">
              <a:buFont typeface="+mj-lt"/>
              <a:buAutoNum type="arabicPeriod"/>
            </a:pPr>
            <a:r>
              <a:rPr lang="en-US" sz="2400" dirty="0">
                <a:latin typeface="Calibri" panose="020F0502020204030204" pitchFamily="34" charset="0"/>
                <a:cs typeface="Calibri" panose="020F0502020204030204" pitchFamily="34" charset="0"/>
              </a:rPr>
              <a:t>Project Tracking</a:t>
            </a:r>
          </a:p>
          <a:p>
            <a:pPr marL="457200" indent="-457200">
              <a:buFont typeface="+mj-lt"/>
              <a:buAutoNum type="arabicPeriod"/>
            </a:pPr>
            <a:r>
              <a:rPr lang="en-US" sz="2400" dirty="0">
                <a:latin typeface="Calibri" panose="020F0502020204030204" pitchFamily="34" charset="0"/>
                <a:cs typeface="Calibri" panose="020F0502020204030204" pitchFamily="34" charset="0"/>
              </a:rPr>
              <a:t>Prioritizing Stakeholders</a:t>
            </a:r>
          </a:p>
          <a:p>
            <a:pPr marL="457200" indent="-457200">
              <a:buFont typeface="+mj-lt"/>
              <a:buAutoNum type="arabicPeriod"/>
            </a:pPr>
            <a:r>
              <a:rPr lang="en-US" sz="2400" dirty="0">
                <a:latin typeface="Calibri" panose="020F0502020204030204" pitchFamily="34" charset="0"/>
                <a:cs typeface="Calibri" panose="020F0502020204030204" pitchFamily="34" charset="0"/>
              </a:rPr>
              <a:t>Summary and Conclusion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44480"/>
    </mc:Choice>
    <mc:Fallback xmlns="">
      <p:transition spd="slow" advTm="4448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just" rtl="0">
              <a:lnSpc>
                <a:spcPct val="120000"/>
              </a:lnSpc>
              <a:spcBef>
                <a:spcPts val="0"/>
              </a:spcBef>
              <a:spcAft>
                <a:spcPts val="0"/>
              </a:spcAft>
              <a:buSzPts val="2000"/>
              <a:buChar char="•"/>
            </a:pPr>
            <a:r>
              <a:rPr lang="en-US" sz="2000" b="1" u="sng" dirty="0">
                <a:solidFill>
                  <a:srgbClr val="002060"/>
                </a:solidFill>
                <a:latin typeface="Times New Roman" panose="02020603050405020304" pitchFamily="18" charset="0"/>
                <a:cs typeface="Times New Roman" panose="02020603050405020304" pitchFamily="18" charset="0"/>
              </a:rPr>
              <a:t>Project prioritization </a:t>
            </a:r>
            <a:r>
              <a:rPr lang="en-US" sz="2000" dirty="0">
                <a:solidFill>
                  <a:srgbClr val="002060"/>
                </a:solidFill>
                <a:latin typeface="Times New Roman" panose="02020603050405020304" pitchFamily="18" charset="0"/>
                <a:cs typeface="Times New Roman" panose="02020603050405020304" pitchFamily="18" charset="0"/>
              </a:rPr>
              <a:t>is the foundation for successfully implementing projects. It's where you </a:t>
            </a:r>
            <a:r>
              <a:rPr lang="en-US" sz="2000" u="sng" dirty="0">
                <a:solidFill>
                  <a:srgbClr val="002060"/>
                </a:solidFill>
                <a:latin typeface="Times New Roman" panose="02020603050405020304" pitchFamily="18" charset="0"/>
                <a:cs typeface="Times New Roman" panose="02020603050405020304" pitchFamily="18" charset="0"/>
              </a:rPr>
              <a:t>align your projects to strategy</a:t>
            </a:r>
            <a:r>
              <a:rPr lang="en-US" sz="2000" dirty="0">
                <a:solidFill>
                  <a:srgbClr val="002060"/>
                </a:solidFill>
                <a:latin typeface="Times New Roman" panose="02020603050405020304" pitchFamily="18" charset="0"/>
                <a:cs typeface="Times New Roman" panose="02020603050405020304" pitchFamily="18" charset="0"/>
              </a:rPr>
              <a:t>. It's where </a:t>
            </a:r>
            <a:r>
              <a:rPr lang="en-US" sz="2000" u="sng" dirty="0">
                <a:solidFill>
                  <a:srgbClr val="002060"/>
                </a:solidFill>
                <a:latin typeface="Times New Roman" panose="02020603050405020304" pitchFamily="18" charset="0"/>
                <a:cs typeface="Times New Roman" panose="02020603050405020304" pitchFamily="18" charset="0"/>
              </a:rPr>
              <a:t>you win executive sponsorship and support</a:t>
            </a:r>
            <a:r>
              <a:rPr lang="en-US" sz="2000" dirty="0">
                <a:solidFill>
                  <a:srgbClr val="002060"/>
                </a:solidFill>
                <a:latin typeface="Times New Roman" panose="02020603050405020304" pitchFamily="18" charset="0"/>
                <a:cs typeface="Times New Roman" panose="02020603050405020304" pitchFamily="18" charset="0"/>
              </a:rPr>
              <a:t>. It's where </a:t>
            </a:r>
            <a:r>
              <a:rPr lang="en-US" sz="2000" u="sng" dirty="0">
                <a:solidFill>
                  <a:srgbClr val="002060"/>
                </a:solidFill>
                <a:latin typeface="Times New Roman" panose="02020603050405020304" pitchFamily="18" charset="0"/>
                <a:cs typeface="Times New Roman" panose="02020603050405020304" pitchFamily="18" charset="0"/>
              </a:rPr>
              <a:t>you identify and eliminate waste.</a:t>
            </a:r>
            <a:endParaRPr lang="en-US" sz="2000" dirty="0">
              <a:solidFill>
                <a:srgbClr val="002060"/>
              </a:solidFill>
              <a:latin typeface="Times New Roman" panose="02020603050405020304" pitchFamily="18" charset="0"/>
              <a:cs typeface="Times New Roman" panose="02020603050405020304" pitchFamily="18" charset="0"/>
            </a:endParaRPr>
          </a:p>
          <a:p>
            <a:pPr marL="228600" lvl="0" indent="-101600" algn="just" rtl="0">
              <a:lnSpc>
                <a:spcPct val="120000"/>
              </a:lnSpc>
              <a:spcBef>
                <a:spcPts val="1000"/>
              </a:spcBef>
              <a:spcAft>
                <a:spcPts val="0"/>
              </a:spcAft>
              <a:buSzPts val="2000"/>
              <a:buNone/>
            </a:pPr>
            <a:endParaRPr lang="en-US" sz="2000" dirty="0">
              <a:solidFill>
                <a:srgbClr val="002060"/>
              </a:solidFill>
              <a:latin typeface="Times New Roman" panose="02020603050405020304" pitchFamily="18" charset="0"/>
              <a:cs typeface="Times New Roman" panose="02020603050405020304" pitchFamily="18" charset="0"/>
            </a:endParaRPr>
          </a:p>
          <a:p>
            <a:pPr marL="228600" lvl="0" indent="-228600" algn="just" rtl="0">
              <a:lnSpc>
                <a:spcPct val="120000"/>
              </a:lnSpc>
              <a:spcBef>
                <a:spcPts val="100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Poor prioritization leads to </a:t>
            </a:r>
            <a:r>
              <a:rPr lang="en-US" sz="2000" u="sng" dirty="0">
                <a:solidFill>
                  <a:srgbClr val="002060"/>
                </a:solidFill>
                <a:latin typeface="Times New Roman" panose="02020603050405020304" pitchFamily="18" charset="0"/>
                <a:cs typeface="Times New Roman" panose="02020603050405020304" pitchFamily="18" charset="0"/>
              </a:rPr>
              <a:t>project failure </a:t>
            </a:r>
            <a:r>
              <a:rPr lang="en-US" sz="2000" dirty="0">
                <a:solidFill>
                  <a:srgbClr val="002060"/>
                </a:solidFill>
                <a:latin typeface="Times New Roman" panose="02020603050405020304" pitchFamily="18" charset="0"/>
                <a:cs typeface="Times New Roman" panose="02020603050405020304" pitchFamily="18" charset="0"/>
              </a:rPr>
              <a:t>and, ultimately, </a:t>
            </a:r>
            <a:r>
              <a:rPr lang="en-US" sz="2000" u="sng" dirty="0">
                <a:solidFill>
                  <a:srgbClr val="002060"/>
                </a:solidFill>
                <a:latin typeface="Times New Roman" panose="02020603050405020304" pitchFamily="18" charset="0"/>
                <a:cs typeface="Times New Roman" panose="02020603050405020304" pitchFamily="18" charset="0"/>
              </a:rPr>
              <a:t>missed business goals. </a:t>
            </a:r>
          </a:p>
          <a:p>
            <a:pPr marL="228600" lvl="0" indent="-228600" algn="just" rtl="0">
              <a:lnSpc>
                <a:spcPct val="120000"/>
              </a:lnSpc>
              <a:spcBef>
                <a:spcPts val="100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Done well, a good project prioritization process will allow the leader to strategically align </a:t>
            </a:r>
            <a:r>
              <a:rPr lang="en-US" sz="2000" u="sng" dirty="0">
                <a:solidFill>
                  <a:srgbClr val="002060"/>
                </a:solidFill>
                <a:latin typeface="Times New Roman" panose="02020603050405020304" pitchFamily="18" charset="0"/>
                <a:cs typeface="Times New Roman" panose="02020603050405020304" pitchFamily="18" charset="0"/>
              </a:rPr>
              <a:t>resource allocation and decisions</a:t>
            </a:r>
            <a:r>
              <a:rPr lang="en-US" sz="2000" dirty="0">
                <a:solidFill>
                  <a:srgbClr val="002060"/>
                </a:solidFill>
                <a:latin typeface="Times New Roman" panose="02020603050405020304" pitchFamily="18" charset="0"/>
                <a:cs typeface="Times New Roman" panose="02020603050405020304" pitchFamily="18" charset="0"/>
              </a:rPr>
              <a:t> while </a:t>
            </a:r>
            <a:r>
              <a:rPr lang="en-US" sz="2000" u="sng" dirty="0">
                <a:solidFill>
                  <a:srgbClr val="002060"/>
                </a:solidFill>
                <a:latin typeface="Times New Roman" panose="02020603050405020304" pitchFamily="18" charset="0"/>
                <a:cs typeface="Times New Roman" panose="02020603050405020304" pitchFamily="18" charset="0"/>
              </a:rPr>
              <a:t>delivering more successful projects</a:t>
            </a:r>
            <a:r>
              <a:rPr lang="en-US" sz="2000" dirty="0">
                <a:solidFill>
                  <a:srgbClr val="002060"/>
                </a:solidFill>
                <a:latin typeface="Times New Roman" panose="02020603050405020304" pitchFamily="18" charset="0"/>
                <a:cs typeface="Times New Roman" panose="02020603050405020304" pitchFamily="18" charset="0"/>
              </a:rPr>
              <a:t>.</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53151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Project Prioritization?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06471017"/>
      </p:ext>
    </p:extLst>
  </p:cSld>
  <p:clrMapOvr>
    <a:masterClrMapping/>
  </p:clrMapOvr>
  <mc:AlternateContent xmlns:mc="http://schemas.openxmlformats.org/markup-compatibility/2006" xmlns:p14="http://schemas.microsoft.com/office/powerpoint/2010/main">
    <mc:Choice Requires="p14">
      <p:transition p14:dur="10" advTm="50240"/>
    </mc:Choice>
    <mc:Fallback xmlns="">
      <p:transition advTm="5024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632805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just" rtl="0">
              <a:lnSpc>
                <a:spcPct val="120000"/>
              </a:lnSpc>
              <a:spcBef>
                <a:spcPts val="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Prioritization is a process where you work out which projects are the most important so that you can focus your resources on successfully delivering those value-added projects.</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Prioritization?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145;p5" descr="Image result for Prioritization">
            <a:extLst>
              <a:ext uri="{FF2B5EF4-FFF2-40B4-BE49-F238E27FC236}">
                <a16:creationId xmlns:a16="http://schemas.microsoft.com/office/drawing/2014/main" id="{E1299172-C710-17AC-F57F-B6C12553F2B5}"/>
              </a:ext>
            </a:extLst>
          </p:cNvPr>
          <p:cNvPicPr preferRelativeResize="0"/>
          <p:nvPr/>
        </p:nvPicPr>
        <p:blipFill rotWithShape="1">
          <a:blip r:embed="rId3">
            <a:alphaModFix/>
          </a:blip>
          <a:srcRect/>
          <a:stretch/>
        </p:blipFill>
        <p:spPr>
          <a:xfrm>
            <a:off x="7188175" y="3713956"/>
            <a:ext cx="4152900" cy="1968500"/>
          </a:xfrm>
          <a:prstGeom prst="rect">
            <a:avLst/>
          </a:prstGeom>
          <a:noFill/>
          <a:ln>
            <a:noFill/>
          </a:ln>
        </p:spPr>
      </p:pic>
    </p:spTree>
    <p:extLst>
      <p:ext uri="{BB962C8B-B14F-4D97-AF65-F5344CB8AC3E}">
        <p14:creationId xmlns:p14="http://schemas.microsoft.com/office/powerpoint/2010/main" val="221993531"/>
      </p:ext>
    </p:extLst>
  </p:cSld>
  <p:clrMapOvr>
    <a:masterClrMapping/>
  </p:clrMapOvr>
  <mc:AlternateContent xmlns:mc="http://schemas.openxmlformats.org/markup-compatibility/2006" xmlns:p14="http://schemas.microsoft.com/office/powerpoint/2010/main">
    <mc:Choice Requires="p14">
      <p:transition p14:dur="10" advTm="74560"/>
    </mc:Choice>
    <mc:Fallback xmlns="">
      <p:transition advTm="7456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082859"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Eisenhower Matrix</a:t>
            </a:r>
            <a:br>
              <a:rPr lang="en-US" sz="2800" b="1" dirty="0">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154;p6">
            <a:extLst>
              <a:ext uri="{FF2B5EF4-FFF2-40B4-BE49-F238E27FC236}">
                <a16:creationId xmlns:a16="http://schemas.microsoft.com/office/drawing/2014/main" id="{FB68A8D6-73AB-803A-B147-F795832AEF83}"/>
              </a:ext>
            </a:extLst>
          </p:cNvPr>
          <p:cNvPicPr preferRelativeResize="0"/>
          <p:nvPr/>
        </p:nvPicPr>
        <p:blipFill rotWithShape="1">
          <a:blip r:embed="rId3">
            <a:alphaModFix/>
          </a:blip>
          <a:srcRect/>
          <a:stretch/>
        </p:blipFill>
        <p:spPr>
          <a:xfrm>
            <a:off x="3281083" y="1725668"/>
            <a:ext cx="5540188" cy="4113263"/>
          </a:xfrm>
          <a:prstGeom prst="rect">
            <a:avLst/>
          </a:prstGeom>
          <a:noFill/>
          <a:ln>
            <a:noFill/>
          </a:ln>
        </p:spPr>
      </p:pic>
    </p:spTree>
    <p:extLst>
      <p:ext uri="{BB962C8B-B14F-4D97-AF65-F5344CB8AC3E}">
        <p14:creationId xmlns:p14="http://schemas.microsoft.com/office/powerpoint/2010/main" val="770080243"/>
      </p:ext>
    </p:extLst>
  </p:cSld>
  <p:clrMapOvr>
    <a:masterClrMapping/>
  </p:clrMapOvr>
  <mc:AlternateContent xmlns:mc="http://schemas.openxmlformats.org/markup-compatibility/2006" xmlns:p14="http://schemas.microsoft.com/office/powerpoint/2010/main">
    <mc:Choice Requires="p14">
      <p:transition p14:dur="10" advTm="144864"/>
    </mc:Choice>
    <mc:Fallback xmlns="">
      <p:transition advTm="14486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Century Gothic"/>
              </a:rPr>
              <a:t>When thinking about prioritization it is important to address these six aspects: </a:t>
            </a:r>
          </a:p>
          <a:p>
            <a:endPar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1. Who wants the work to be done?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2. When do they want the delivery of the work?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3. Why does it fit there?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4. What do they want to be done?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5. Where does the work fit in the schedule?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6. How will this work impact the deadlines for other work?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EEF6286-6658-97A2-1B09-E22D0F56DB68}"/>
              </a:ext>
            </a:extLst>
          </p:cNvPr>
          <p:cNvPicPr>
            <a:picLocks noChangeAspect="1"/>
          </p:cNvPicPr>
          <p:nvPr/>
        </p:nvPicPr>
        <p:blipFill>
          <a:blip r:embed="rId3"/>
          <a:stretch>
            <a:fillRect/>
          </a:stretch>
        </p:blipFill>
        <p:spPr>
          <a:xfrm>
            <a:off x="7316987" y="3106145"/>
            <a:ext cx="3023878" cy="2536156"/>
          </a:xfrm>
          <a:prstGeom prst="rect">
            <a:avLst/>
          </a:prstGeom>
        </p:spPr>
      </p:pic>
    </p:spTree>
    <p:extLst>
      <p:ext uri="{BB962C8B-B14F-4D97-AF65-F5344CB8AC3E}">
        <p14:creationId xmlns:p14="http://schemas.microsoft.com/office/powerpoint/2010/main" val="1058950579"/>
      </p:ext>
    </p:extLst>
  </p:cSld>
  <p:clrMapOvr>
    <a:masterClrMapping/>
  </p:clrMapOvr>
  <mc:AlternateContent xmlns:mc="http://schemas.openxmlformats.org/markup-compatibility/2006" xmlns:p14="http://schemas.microsoft.com/office/powerpoint/2010/main">
    <mc:Choice Requires="p14">
      <p:transition p14:dur="10" advTm="121952"/>
    </mc:Choice>
    <mc:Fallback xmlns="">
      <p:transition advTm="12195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l" rtl="0">
              <a:lnSpc>
                <a:spcPct val="120000"/>
              </a:lnSpc>
              <a:spcBef>
                <a:spcPts val="0"/>
              </a:spcBef>
              <a:spcAft>
                <a:spcPts val="0"/>
              </a:spcAft>
              <a:buSzPts val="2400"/>
              <a:buChar char="•"/>
            </a:pPr>
            <a:r>
              <a:rPr lang="en-US" b="1" dirty="0">
                <a:solidFill>
                  <a:srgbClr val="002060"/>
                </a:solidFill>
                <a:latin typeface="Times New Roman" panose="02020603050405020304" pitchFamily="18" charset="0"/>
                <a:cs typeface="Times New Roman" panose="02020603050405020304" pitchFamily="18" charset="0"/>
              </a:rPr>
              <a:t>Effort concentration:</a:t>
            </a:r>
            <a:endParaRPr lang="en-US" dirty="0">
              <a:solidFill>
                <a:srgbClr val="002060"/>
              </a:solidFill>
              <a:latin typeface="Times New Roman" panose="02020603050405020304" pitchFamily="18" charset="0"/>
              <a:cs typeface="Times New Roman" panose="02020603050405020304" pitchFamily="18" charset="0"/>
            </a:endParaRP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Focus on time and resource.</a:t>
            </a:r>
          </a:p>
          <a:p>
            <a:pPr marL="228600" lvl="0" indent="-228600" algn="l" rtl="0">
              <a:lnSpc>
                <a:spcPct val="120000"/>
              </a:lnSpc>
              <a:spcBef>
                <a:spcPts val="1000"/>
              </a:spcBef>
              <a:spcAft>
                <a:spcPts val="0"/>
              </a:spcAft>
              <a:buSzPts val="2400"/>
              <a:buChar char="•"/>
            </a:pPr>
            <a:r>
              <a:rPr lang="en-US" b="1" dirty="0">
                <a:solidFill>
                  <a:srgbClr val="002060"/>
                </a:solidFill>
                <a:latin typeface="Times New Roman" panose="02020603050405020304" pitchFamily="18" charset="0"/>
                <a:cs typeface="Times New Roman" panose="02020603050405020304" pitchFamily="18" charset="0"/>
              </a:rPr>
              <a:t>Costs:</a:t>
            </a:r>
            <a:endParaRPr lang="en-US" dirty="0">
              <a:solidFill>
                <a:srgbClr val="002060"/>
              </a:solidFill>
              <a:latin typeface="Times New Roman" panose="02020603050405020304" pitchFamily="18" charset="0"/>
              <a:cs typeface="Times New Roman" panose="02020603050405020304" pitchFamily="18" charset="0"/>
            </a:endParaRP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 The right investment in the adequate product/service. </a:t>
            </a: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 - Better financial management.</a:t>
            </a:r>
          </a:p>
          <a:p>
            <a:pPr marL="228600" lvl="0" indent="-228600" algn="l" rtl="0">
              <a:lnSpc>
                <a:spcPct val="120000"/>
              </a:lnSpc>
              <a:spcBef>
                <a:spcPts val="1000"/>
              </a:spcBef>
              <a:spcAft>
                <a:spcPts val="0"/>
              </a:spcAft>
              <a:buSzPts val="2400"/>
              <a:buChar char="•"/>
            </a:pPr>
            <a:r>
              <a:rPr lang="en-US" b="1" dirty="0">
                <a:solidFill>
                  <a:srgbClr val="002060"/>
                </a:solidFill>
                <a:latin typeface="Times New Roman" panose="02020603050405020304" pitchFamily="18" charset="0"/>
                <a:cs typeface="Times New Roman" panose="02020603050405020304" pitchFamily="18" charset="0"/>
              </a:rPr>
              <a:t>Strategy:</a:t>
            </a:r>
            <a:endParaRPr lang="en-US" dirty="0">
              <a:solidFill>
                <a:srgbClr val="002060"/>
              </a:solidFill>
              <a:latin typeface="Times New Roman" panose="02020603050405020304" pitchFamily="18" charset="0"/>
              <a:cs typeface="Times New Roman" panose="02020603050405020304" pitchFamily="18" charset="0"/>
            </a:endParaRP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 Direct link to the strategic plan.</a:t>
            </a: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 Increase in strategic alignment (business objective). </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5754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Reasons to Prioritize a Project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33978506"/>
      </p:ext>
    </p:extLst>
  </p:cSld>
  <p:clrMapOvr>
    <a:masterClrMapping/>
  </p:clrMapOvr>
  <mc:AlternateContent xmlns:mc="http://schemas.openxmlformats.org/markup-compatibility/2006" xmlns:p14="http://schemas.microsoft.com/office/powerpoint/2010/main">
    <mc:Choice Requires="p14">
      <p:transition p14:dur="10" advTm="77952"/>
    </mc:Choice>
    <mc:Fallback xmlns="">
      <p:transition advTm="7795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al"/>
                <a:cs typeface="Times New Roman" panose="02020603050405020304" pitchFamily="18" charset="0"/>
                <a:sym typeface="Arial"/>
              </a:rPr>
              <a:t>What are the strategic initiatives today, this year and next year? </a:t>
            </a:r>
            <a:endParaRPr lang="en-US" sz="2000" dirty="0">
              <a:solidFill>
                <a:srgbClr val="002060"/>
              </a:solidFill>
              <a:latin typeface="Times New Roman" panose="02020603050405020304" pitchFamily="18" charset="0"/>
              <a:cs typeface="Times New Roman" panose="02020603050405020304" pitchFamily="18" charset="0"/>
            </a:endParaRPr>
          </a:p>
          <a:p>
            <a:pPr marL="0" marR="0" lvl="0" indent="0" algn="l" rtl="0">
              <a:spcBef>
                <a:spcPts val="0"/>
              </a:spcBef>
              <a:spcAft>
                <a:spcPts val="0"/>
              </a:spcAft>
              <a:buNone/>
            </a:pPr>
            <a:endParaRPr lang="en-US" sz="2000" dirty="0">
              <a:solidFill>
                <a:srgbClr val="002060"/>
              </a:solidFill>
              <a:latin typeface="Times New Roman" panose="02020603050405020304" pitchFamily="18" charset="0"/>
              <a:ea typeface="Arial"/>
              <a:cs typeface="Times New Roman" panose="02020603050405020304" pitchFamily="18" charset="0"/>
              <a:sym typeface="Arial"/>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rPr>
              <a:t>- Smart leaders </a:t>
            </a: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understand that their job requires, </a:t>
            </a:r>
            <a:r>
              <a:rPr lang="en-US" sz="2000" u="sng" dirty="0">
                <a:solidFill>
                  <a:srgbClr val="002060"/>
                </a:solidFill>
                <a:latin typeface="Times New Roman" panose="02020603050405020304" pitchFamily="18" charset="0"/>
                <a:ea typeface="Century Gothic"/>
                <a:cs typeface="Times New Roman" panose="02020603050405020304" pitchFamily="18" charset="0"/>
                <a:sym typeface="Century Gothic"/>
              </a:rPr>
              <a:t>choosing what </a:t>
            </a:r>
            <a:r>
              <a:rPr lang="en-US" sz="2000" i="1" u="sng" dirty="0">
                <a:solidFill>
                  <a:srgbClr val="002060"/>
                </a:solidFill>
                <a:latin typeface="Times New Roman" panose="02020603050405020304" pitchFamily="18" charset="0"/>
                <a:ea typeface="Century Gothic"/>
                <a:cs typeface="Times New Roman" panose="02020603050405020304" pitchFamily="18" charset="0"/>
                <a:sym typeface="Century Gothic"/>
              </a:rPr>
              <a:t>not</a:t>
            </a:r>
            <a:r>
              <a:rPr lang="en-US" sz="2000" u="sng" dirty="0">
                <a:solidFill>
                  <a:srgbClr val="002060"/>
                </a:solidFill>
                <a:latin typeface="Times New Roman" panose="02020603050405020304" pitchFamily="18" charset="0"/>
                <a:ea typeface="Century Gothic"/>
                <a:cs typeface="Times New Roman" panose="02020603050405020304" pitchFamily="18" charset="0"/>
                <a:sym typeface="Century Gothic"/>
              </a:rPr>
              <a:t> to do as much as what </a:t>
            </a:r>
            <a:r>
              <a:rPr lang="en-US" sz="2000" i="1" u="sng" dirty="0">
                <a:solidFill>
                  <a:srgbClr val="002060"/>
                </a:solidFill>
                <a:latin typeface="Times New Roman" panose="02020603050405020304" pitchFamily="18" charset="0"/>
                <a:ea typeface="Century Gothic"/>
                <a:cs typeface="Times New Roman" panose="02020603050405020304" pitchFamily="18" charset="0"/>
                <a:sym typeface="Century Gothic"/>
              </a:rPr>
              <a:t>to</a:t>
            </a:r>
            <a:r>
              <a:rPr lang="en-US" sz="2000" u="sng" dirty="0">
                <a:solidFill>
                  <a:srgbClr val="002060"/>
                </a:solidFill>
                <a:latin typeface="Times New Roman" panose="02020603050405020304" pitchFamily="18" charset="0"/>
                <a:ea typeface="Century Gothic"/>
                <a:cs typeface="Times New Roman" panose="02020603050405020304" pitchFamily="18" charset="0"/>
                <a:sym typeface="Century Gothic"/>
              </a:rPr>
              <a:t> do.</a:t>
            </a:r>
            <a:endParaRPr lang="en-US" sz="2000" u="sng" dirty="0">
              <a:solidFill>
                <a:srgbClr val="002060"/>
              </a:solidFill>
              <a:latin typeface="Times New Roman" panose="02020603050405020304" pitchFamily="18" charset="0"/>
              <a:cs typeface="Times New Roman" panose="02020603050405020304" pitchFamily="18" charset="0"/>
            </a:endParaRPr>
          </a:p>
          <a:p>
            <a:pPr marL="0" marR="0" lvl="0" indent="0" algn="l" rtl="0">
              <a:spcBef>
                <a:spcPts val="0"/>
              </a:spcBef>
              <a:spcAft>
                <a:spcPts val="0"/>
              </a:spcAft>
              <a:buNone/>
            </a:pPr>
            <a:endParaRPr lang="en-US" sz="2000" u="sng"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leaders often turn to rank ordering their priorities; it is natural and easy to make a list.</a:t>
            </a: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Priorities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56789105"/>
      </p:ext>
    </p:extLst>
  </p:cSld>
  <p:clrMapOvr>
    <a:masterClrMapping/>
  </p:clrMapOvr>
  <mc:AlternateContent xmlns:mc="http://schemas.openxmlformats.org/markup-compatibility/2006" xmlns:p14="http://schemas.microsoft.com/office/powerpoint/2010/main">
    <mc:Choice Requires="p14">
      <p:transition p14:dur="10" advTm="49344"/>
    </mc:Choice>
    <mc:Fallback xmlns="">
      <p:transition advTm="4934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000" dirty="0">
                <a:solidFill>
                  <a:srgbClr val="002060"/>
                </a:solidFill>
                <a:latin typeface="Times New Roman" panose="02020603050405020304" pitchFamily="18" charset="0"/>
                <a:cs typeface="Times New Roman" panose="02020603050405020304" pitchFamily="18" charset="0"/>
              </a:rPr>
              <a:t>Three interdependent variables that are essential for project prioritization:</a:t>
            </a:r>
          </a:p>
          <a:p>
            <a:endParaRPr lang="en-US" sz="2000" dirty="0">
              <a:solidFill>
                <a:srgbClr val="002060"/>
              </a:solidFill>
              <a:latin typeface="Times New Roman" panose="02020603050405020304" pitchFamily="18" charset="0"/>
              <a:cs typeface="Times New Roman" panose="02020603050405020304" pitchFamily="18" charset="0"/>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pSp>
        <p:nvGrpSpPr>
          <p:cNvPr id="11" name="Google Shape;202;p11">
            <a:extLst>
              <a:ext uri="{FF2B5EF4-FFF2-40B4-BE49-F238E27FC236}">
                <a16:creationId xmlns:a16="http://schemas.microsoft.com/office/drawing/2014/main" id="{E4B1AA90-AD6A-02E4-780F-24FC44B41F03}"/>
              </a:ext>
            </a:extLst>
          </p:cNvPr>
          <p:cNvGrpSpPr/>
          <p:nvPr/>
        </p:nvGrpSpPr>
        <p:grpSpPr>
          <a:xfrm>
            <a:off x="2958957" y="3308279"/>
            <a:ext cx="4998418" cy="2530652"/>
            <a:chOff x="262862" y="4"/>
            <a:chExt cx="5288448" cy="3139840"/>
          </a:xfrm>
        </p:grpSpPr>
        <p:sp>
          <p:nvSpPr>
            <p:cNvPr id="12" name="Google Shape;203;p11">
              <a:extLst>
                <a:ext uri="{FF2B5EF4-FFF2-40B4-BE49-F238E27FC236}">
                  <a16:creationId xmlns:a16="http://schemas.microsoft.com/office/drawing/2014/main" id="{C8641470-5BDD-F33F-76A2-31DA7AD47AAC}"/>
                </a:ext>
              </a:extLst>
            </p:cNvPr>
            <p:cNvSpPr/>
            <p:nvPr/>
          </p:nvSpPr>
          <p:spPr>
            <a:xfrm>
              <a:off x="262862" y="4"/>
              <a:ext cx="2414893" cy="1448936"/>
            </a:xfrm>
            <a:prstGeom prst="rect">
              <a:avLst/>
            </a:prstGeom>
            <a:gradFill>
              <a:gsLst>
                <a:gs pos="0">
                  <a:srgbClr val="278A86"/>
                </a:gs>
                <a:gs pos="69000">
                  <a:srgbClr val="007A78"/>
                </a:gs>
                <a:gs pos="100000">
                  <a:srgbClr val="007471"/>
                </a:gs>
              </a:gsLst>
              <a:lin ang="5400000" scaled="0"/>
            </a:gradFill>
            <a:ln>
              <a:noFill/>
            </a:ln>
          </p:spPr>
          <p:txBody>
            <a:bodyPr spcFirstLastPara="1" wrap="square" lIns="91425" tIns="91425" rIns="91425" bIns="91425" anchor="ctr" anchorCtr="0">
              <a:noAutofit/>
            </a:bodyPr>
            <a:lstStyle/>
            <a:p>
              <a:pPr>
                <a:buClr>
                  <a:srgbClr val="000000"/>
                </a:buClr>
                <a:buFont typeface="Arial"/>
                <a:buNone/>
              </a:pPr>
              <a:endParaRPr sz="1400" kern="0">
                <a:solidFill>
                  <a:srgbClr val="000000"/>
                </a:solidFill>
                <a:latin typeface="Arial"/>
                <a:cs typeface="Arial"/>
                <a:sym typeface="Arial"/>
              </a:endParaRPr>
            </a:p>
          </p:txBody>
        </p:sp>
        <p:sp>
          <p:nvSpPr>
            <p:cNvPr id="13" name="Google Shape;204;p11">
              <a:extLst>
                <a:ext uri="{FF2B5EF4-FFF2-40B4-BE49-F238E27FC236}">
                  <a16:creationId xmlns:a16="http://schemas.microsoft.com/office/drawing/2014/main" id="{DE17CF87-2C15-B0C8-9412-956E7700F082}"/>
                </a:ext>
              </a:extLst>
            </p:cNvPr>
            <p:cNvSpPr txBox="1"/>
            <p:nvPr/>
          </p:nvSpPr>
          <p:spPr>
            <a:xfrm>
              <a:off x="262862" y="4"/>
              <a:ext cx="2414893" cy="1448936"/>
            </a:xfrm>
            <a:prstGeom prst="rect">
              <a:avLst/>
            </a:prstGeom>
            <a:noFill/>
            <a:ln>
              <a:noFill/>
            </a:ln>
          </p:spPr>
          <p:txBody>
            <a:bodyPr spcFirstLastPara="1" wrap="square" lIns="129525" tIns="129525" rIns="129525" bIns="129525" anchor="ctr" anchorCtr="0">
              <a:noAutofit/>
            </a:bodyPr>
            <a:lstStyle/>
            <a:p>
              <a:pPr algn="ctr">
                <a:lnSpc>
                  <a:spcPct val="90000"/>
                </a:lnSpc>
                <a:buClr>
                  <a:srgbClr val="FFFFFF"/>
                </a:buClr>
                <a:buSzPts val="3400"/>
                <a:buFont typeface="Century Gothic"/>
                <a:buNone/>
              </a:pPr>
              <a:r>
                <a:rPr lang="en-US" sz="3400" kern="0" dirty="0">
                  <a:solidFill>
                    <a:srgbClr val="FFFFFF"/>
                  </a:solidFill>
                  <a:latin typeface="Century Gothic"/>
                  <a:ea typeface="Century Gothic"/>
                  <a:cs typeface="Century Gothic"/>
                  <a:sym typeface="Century Gothic"/>
                </a:rPr>
                <a:t>Timing</a:t>
              </a:r>
              <a:endParaRPr sz="1400" kern="0" dirty="0">
                <a:solidFill>
                  <a:srgbClr val="000000"/>
                </a:solidFill>
                <a:latin typeface="Arial"/>
                <a:cs typeface="Arial"/>
                <a:sym typeface="Arial"/>
              </a:endParaRPr>
            </a:p>
          </p:txBody>
        </p:sp>
        <p:sp>
          <p:nvSpPr>
            <p:cNvPr id="14" name="Google Shape;205;p11">
              <a:extLst>
                <a:ext uri="{FF2B5EF4-FFF2-40B4-BE49-F238E27FC236}">
                  <a16:creationId xmlns:a16="http://schemas.microsoft.com/office/drawing/2014/main" id="{563700A9-C013-F89B-A828-27C618ABACFB}"/>
                </a:ext>
              </a:extLst>
            </p:cNvPr>
            <p:cNvSpPr/>
            <p:nvPr/>
          </p:nvSpPr>
          <p:spPr>
            <a:xfrm>
              <a:off x="3136417" y="482"/>
              <a:ext cx="2414893" cy="1448936"/>
            </a:xfrm>
            <a:prstGeom prst="rect">
              <a:avLst/>
            </a:prstGeom>
            <a:gradFill>
              <a:gsLst>
                <a:gs pos="0">
                  <a:srgbClr val="29AB7D"/>
                </a:gs>
                <a:gs pos="69000">
                  <a:srgbClr val="009969"/>
                </a:gs>
                <a:gs pos="100000">
                  <a:srgbClr val="009164"/>
                </a:gs>
              </a:gsLst>
              <a:lin ang="5400000" scaled="0"/>
            </a:gradFill>
            <a:ln>
              <a:noFill/>
            </a:ln>
          </p:spPr>
          <p:txBody>
            <a:bodyPr spcFirstLastPara="1" wrap="square" lIns="91425" tIns="91425" rIns="91425" bIns="91425" anchor="ctr" anchorCtr="0">
              <a:noAutofit/>
            </a:bodyPr>
            <a:lstStyle/>
            <a:p>
              <a:pPr>
                <a:buClr>
                  <a:srgbClr val="000000"/>
                </a:buClr>
                <a:buFont typeface="Arial"/>
                <a:buNone/>
              </a:pPr>
              <a:endParaRPr sz="1400" kern="0">
                <a:solidFill>
                  <a:srgbClr val="000000"/>
                </a:solidFill>
                <a:latin typeface="Arial"/>
                <a:cs typeface="Arial"/>
                <a:sym typeface="Arial"/>
              </a:endParaRPr>
            </a:p>
          </p:txBody>
        </p:sp>
        <p:sp>
          <p:nvSpPr>
            <p:cNvPr id="15" name="Google Shape;206;p11">
              <a:extLst>
                <a:ext uri="{FF2B5EF4-FFF2-40B4-BE49-F238E27FC236}">
                  <a16:creationId xmlns:a16="http://schemas.microsoft.com/office/drawing/2014/main" id="{A802AFFA-A7A1-641B-060A-D167DD5074DF}"/>
                </a:ext>
              </a:extLst>
            </p:cNvPr>
            <p:cNvSpPr txBox="1"/>
            <p:nvPr/>
          </p:nvSpPr>
          <p:spPr>
            <a:xfrm>
              <a:off x="3136417" y="482"/>
              <a:ext cx="2414893" cy="1448936"/>
            </a:xfrm>
            <a:prstGeom prst="rect">
              <a:avLst/>
            </a:prstGeom>
            <a:noFill/>
            <a:ln>
              <a:noFill/>
            </a:ln>
          </p:spPr>
          <p:txBody>
            <a:bodyPr spcFirstLastPara="1" wrap="square" lIns="129525" tIns="129525" rIns="129525" bIns="129525" anchor="ctr" anchorCtr="0">
              <a:noAutofit/>
            </a:bodyPr>
            <a:lstStyle/>
            <a:p>
              <a:pPr algn="ctr">
                <a:lnSpc>
                  <a:spcPct val="90000"/>
                </a:lnSpc>
                <a:buClr>
                  <a:srgbClr val="FFFFFF"/>
                </a:buClr>
                <a:buSzPts val="3400"/>
                <a:buFont typeface="Century Gothic"/>
                <a:buNone/>
              </a:pPr>
              <a:r>
                <a:rPr lang="en-US" sz="3400" kern="0">
                  <a:solidFill>
                    <a:srgbClr val="FFFFFF"/>
                  </a:solidFill>
                  <a:latin typeface="Century Gothic"/>
                  <a:ea typeface="Century Gothic"/>
                  <a:cs typeface="Century Gothic"/>
                  <a:sym typeface="Century Gothic"/>
                </a:rPr>
                <a:t>Cost</a:t>
              </a:r>
              <a:endParaRPr sz="3400" kern="0">
                <a:solidFill>
                  <a:srgbClr val="FFFFFF"/>
                </a:solidFill>
                <a:latin typeface="Century Gothic"/>
                <a:ea typeface="Century Gothic"/>
                <a:cs typeface="Century Gothic"/>
                <a:sym typeface="Century Gothic"/>
              </a:endParaRPr>
            </a:p>
          </p:txBody>
        </p:sp>
        <p:sp>
          <p:nvSpPr>
            <p:cNvPr id="16" name="Google Shape;207;p11">
              <a:extLst>
                <a:ext uri="{FF2B5EF4-FFF2-40B4-BE49-F238E27FC236}">
                  <a16:creationId xmlns:a16="http://schemas.microsoft.com/office/drawing/2014/main" id="{1918D2C1-14E9-B3A0-BA32-B06021DE7AFF}"/>
                </a:ext>
              </a:extLst>
            </p:cNvPr>
            <p:cNvSpPr/>
            <p:nvPr/>
          </p:nvSpPr>
          <p:spPr>
            <a:xfrm>
              <a:off x="1808225" y="1690908"/>
              <a:ext cx="2414893" cy="1448936"/>
            </a:xfrm>
            <a:prstGeom prst="rect">
              <a:avLst/>
            </a:prstGeom>
            <a:gradFill>
              <a:gsLst>
                <a:gs pos="0">
                  <a:srgbClr val="33C569"/>
                </a:gs>
                <a:gs pos="69000">
                  <a:srgbClr val="10AE4F"/>
                </a:gs>
                <a:gs pos="100000">
                  <a:srgbClr val="0FA54B"/>
                </a:gs>
              </a:gsLst>
              <a:lin ang="5400000" scaled="0"/>
            </a:gradFill>
            <a:ln>
              <a:noFill/>
            </a:ln>
          </p:spPr>
          <p:txBody>
            <a:bodyPr spcFirstLastPara="1" wrap="square" lIns="91425" tIns="91425" rIns="91425" bIns="91425" anchor="ctr" anchorCtr="0">
              <a:noAutofit/>
            </a:bodyPr>
            <a:lstStyle/>
            <a:p>
              <a:pPr>
                <a:buClr>
                  <a:srgbClr val="000000"/>
                </a:buClr>
                <a:buFont typeface="Arial"/>
                <a:buNone/>
              </a:pPr>
              <a:endParaRPr sz="1400" kern="0">
                <a:solidFill>
                  <a:srgbClr val="000000"/>
                </a:solidFill>
                <a:latin typeface="Arial"/>
                <a:cs typeface="Arial"/>
                <a:sym typeface="Arial"/>
              </a:endParaRPr>
            </a:p>
          </p:txBody>
        </p:sp>
        <p:sp>
          <p:nvSpPr>
            <p:cNvPr id="17" name="Google Shape;208;p11">
              <a:extLst>
                <a:ext uri="{FF2B5EF4-FFF2-40B4-BE49-F238E27FC236}">
                  <a16:creationId xmlns:a16="http://schemas.microsoft.com/office/drawing/2014/main" id="{102500AD-1C02-639D-4C1E-A59FCB4FF709}"/>
                </a:ext>
              </a:extLst>
            </p:cNvPr>
            <p:cNvSpPr txBox="1"/>
            <p:nvPr/>
          </p:nvSpPr>
          <p:spPr>
            <a:xfrm>
              <a:off x="1808225" y="1690908"/>
              <a:ext cx="2563614" cy="1448936"/>
            </a:xfrm>
            <a:prstGeom prst="rect">
              <a:avLst/>
            </a:prstGeom>
            <a:noFill/>
            <a:ln>
              <a:noFill/>
            </a:ln>
          </p:spPr>
          <p:txBody>
            <a:bodyPr spcFirstLastPara="1" wrap="square" lIns="129525" tIns="129525" rIns="129525" bIns="129525" anchor="ctr" anchorCtr="0">
              <a:noAutofit/>
            </a:bodyPr>
            <a:lstStyle/>
            <a:p>
              <a:pPr algn="ctr">
                <a:lnSpc>
                  <a:spcPct val="90000"/>
                </a:lnSpc>
                <a:buClr>
                  <a:srgbClr val="FFFFFF"/>
                </a:buClr>
                <a:buSzPts val="3400"/>
                <a:buFont typeface="Century Gothic"/>
                <a:buNone/>
              </a:pPr>
              <a:r>
                <a:rPr lang="en-US" sz="3400" kern="0" dirty="0">
                  <a:solidFill>
                    <a:srgbClr val="FFFFFF"/>
                  </a:solidFill>
                  <a:latin typeface="Century Gothic"/>
                  <a:ea typeface="Century Gothic"/>
                  <a:cs typeface="Century Gothic"/>
                  <a:sym typeface="Century Gothic"/>
                </a:rPr>
                <a:t>Resources</a:t>
              </a:r>
              <a:endParaRPr sz="1400" kern="0" dirty="0">
                <a:solidFill>
                  <a:srgbClr val="000000"/>
                </a:solidFill>
                <a:latin typeface="Arial"/>
                <a:cs typeface="Arial"/>
                <a:sym typeface="Arial"/>
              </a:endParaRPr>
            </a:p>
          </p:txBody>
        </p:sp>
      </p:grpSp>
    </p:spTree>
    <p:extLst>
      <p:ext uri="{BB962C8B-B14F-4D97-AF65-F5344CB8AC3E}">
        <p14:creationId xmlns:p14="http://schemas.microsoft.com/office/powerpoint/2010/main" val="3975695829"/>
      </p:ext>
    </p:extLst>
  </p:cSld>
  <p:clrMapOvr>
    <a:masterClrMapping/>
  </p:clrMapOvr>
  <mc:AlternateContent xmlns:mc="http://schemas.openxmlformats.org/markup-compatibility/2006" xmlns:p14="http://schemas.microsoft.com/office/powerpoint/2010/main">
    <mc:Choice Requires="p14">
      <p:transition p14:dur="10" advTm="46726"/>
    </mc:Choice>
    <mc:Fallback xmlns="">
      <p:transition advTm="4672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ctr" rtl="0">
              <a:lnSpc>
                <a:spcPct val="120000"/>
              </a:lnSpc>
              <a:spcBef>
                <a:spcPts val="1000"/>
              </a:spcBef>
              <a:spcAft>
                <a:spcPts val="0"/>
              </a:spcAft>
              <a:buSzPts val="2000"/>
              <a:buNone/>
            </a:pPr>
            <a:r>
              <a:rPr lang="en-US" sz="2400" dirty="0">
                <a:solidFill>
                  <a:srgbClr val="002060"/>
                </a:solidFill>
                <a:latin typeface="Times New Roman" panose="02020603050405020304" pitchFamily="18" charset="0"/>
                <a:cs typeface="Times New Roman" panose="02020603050405020304" pitchFamily="18" charset="0"/>
              </a:rPr>
              <a:t>Once a leader decides what </a:t>
            </a:r>
            <a:r>
              <a:rPr lang="en-US" sz="2400" b="1" dirty="0">
                <a:solidFill>
                  <a:srgbClr val="002060"/>
                </a:solidFill>
                <a:highlight>
                  <a:srgbClr val="F5FAA4"/>
                </a:highlight>
                <a:latin typeface="Times New Roman" panose="02020603050405020304" pitchFamily="18" charset="0"/>
                <a:cs typeface="Times New Roman" panose="02020603050405020304" pitchFamily="18" charset="0"/>
              </a:rPr>
              <a:t>resources</a:t>
            </a:r>
            <a:r>
              <a:rPr lang="en-US" sz="2400" b="1" dirty="0">
                <a:solidFill>
                  <a:srgbClr val="002060"/>
                </a:solidFill>
                <a:latin typeface="Times New Roman" panose="02020603050405020304" pitchFamily="18" charset="0"/>
                <a:cs typeface="Times New Roman" panose="02020603050405020304" pitchFamily="18" charset="0"/>
              </a:rPr>
              <a:t> </a:t>
            </a:r>
            <a:r>
              <a:rPr lang="en-US" sz="2400" dirty="0">
                <a:solidFill>
                  <a:srgbClr val="002060"/>
                </a:solidFill>
                <a:latin typeface="Times New Roman" panose="02020603050405020304" pitchFamily="18" charset="0"/>
                <a:cs typeface="Times New Roman" panose="02020603050405020304" pitchFamily="18" charset="0"/>
              </a:rPr>
              <a:t>will be allocated to achieve which </a:t>
            </a:r>
            <a:r>
              <a:rPr lang="en-US" sz="2400" b="1" dirty="0">
                <a:solidFill>
                  <a:srgbClr val="002060"/>
                </a:solidFill>
                <a:highlight>
                  <a:srgbClr val="F5FAA4"/>
                </a:highlight>
                <a:latin typeface="Times New Roman" panose="02020603050405020304" pitchFamily="18" charset="0"/>
                <a:cs typeface="Times New Roman" panose="02020603050405020304" pitchFamily="18" charset="0"/>
              </a:rPr>
              <a:t>objectives</a:t>
            </a:r>
            <a:r>
              <a:rPr lang="en-US" sz="2400" dirty="0">
                <a:solidFill>
                  <a:srgbClr val="002060"/>
                </a:solidFill>
                <a:latin typeface="Times New Roman" panose="02020603050405020304" pitchFamily="18" charset="0"/>
                <a:cs typeface="Times New Roman" panose="02020603050405020304" pitchFamily="18" charset="0"/>
              </a:rPr>
              <a:t> over what periods of </a:t>
            </a:r>
            <a:r>
              <a:rPr lang="en-US" sz="2400" b="1" dirty="0">
                <a:solidFill>
                  <a:srgbClr val="002060"/>
                </a:solidFill>
                <a:highlight>
                  <a:srgbClr val="F5FAA4"/>
                </a:highlight>
                <a:latin typeface="Times New Roman" panose="02020603050405020304" pitchFamily="18" charset="0"/>
                <a:cs typeface="Times New Roman" panose="02020603050405020304" pitchFamily="18" charset="0"/>
              </a:rPr>
              <a:t>time</a:t>
            </a:r>
            <a:r>
              <a:rPr lang="en-US" sz="2400" dirty="0">
                <a:solidFill>
                  <a:srgbClr val="002060"/>
                </a:solidFill>
                <a:latin typeface="Times New Roman" panose="02020603050405020304" pitchFamily="18" charset="0"/>
                <a:cs typeface="Times New Roman" panose="02020603050405020304" pitchFamily="18" charset="0"/>
              </a:rPr>
              <a:t>, he has no more need for ranking; he will be forced to acknowledging three kinds of priorities: </a:t>
            </a:r>
            <a:r>
              <a:rPr lang="en-US" sz="2400" b="1" dirty="0">
                <a:solidFill>
                  <a:srgbClr val="002060"/>
                </a:solidFill>
                <a:latin typeface="Times New Roman" panose="02020603050405020304" pitchFamily="18" charset="0"/>
                <a:cs typeface="Times New Roman" panose="02020603050405020304" pitchFamily="18" charset="0"/>
              </a:rPr>
              <a:t>critical, important, and desirable</a:t>
            </a:r>
            <a:r>
              <a:rPr lang="en-US" sz="2400" dirty="0">
                <a:solidFill>
                  <a:srgbClr val="002060"/>
                </a:solidFill>
                <a:latin typeface="Times New Roman" panose="02020603050405020304" pitchFamily="18" charset="0"/>
                <a:cs typeface="Times New Roman" panose="02020603050405020304" pitchFamily="18" charset="0"/>
              </a:rPr>
              <a:t>..</a:t>
            </a:r>
          </a:p>
          <a:p>
            <a:pPr marL="0" lvl="0" indent="0" algn="ctr" rtl="0">
              <a:lnSpc>
                <a:spcPct val="120000"/>
              </a:lnSpc>
              <a:spcBef>
                <a:spcPts val="1000"/>
              </a:spcBef>
              <a:spcAft>
                <a:spcPts val="0"/>
              </a:spcAft>
              <a:buSzPts val="2000"/>
              <a:buNone/>
            </a:pP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ctr" rtl="0">
              <a:lnSpc>
                <a:spcPct val="120000"/>
              </a:lnSpc>
              <a:spcBef>
                <a:spcPts val="1000"/>
              </a:spcBef>
              <a:spcAft>
                <a:spcPts val="0"/>
              </a:spcAft>
              <a:buSzPts val="2000"/>
              <a:buNone/>
            </a:pP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ctr" rtl="0">
              <a:lnSpc>
                <a:spcPct val="120000"/>
              </a:lnSpc>
              <a:spcBef>
                <a:spcPts val="1000"/>
              </a:spcBef>
              <a:spcAft>
                <a:spcPts val="0"/>
              </a:spcAft>
              <a:buSzPts val="2000"/>
              <a:buNone/>
            </a:pP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6BE02B6-6C6B-7463-DD89-80EC0765BC18}"/>
              </a:ext>
            </a:extLst>
          </p:cNvPr>
          <p:cNvPicPr>
            <a:picLocks noChangeAspect="1"/>
          </p:cNvPicPr>
          <p:nvPr/>
        </p:nvPicPr>
        <p:blipFill>
          <a:blip r:embed="rId3"/>
          <a:stretch>
            <a:fillRect/>
          </a:stretch>
        </p:blipFill>
        <p:spPr>
          <a:xfrm>
            <a:off x="7540080" y="3870701"/>
            <a:ext cx="2865368" cy="1609483"/>
          </a:xfrm>
          <a:prstGeom prst="rect">
            <a:avLst/>
          </a:prstGeom>
        </p:spPr>
      </p:pic>
    </p:spTree>
    <p:extLst>
      <p:ext uri="{BB962C8B-B14F-4D97-AF65-F5344CB8AC3E}">
        <p14:creationId xmlns:p14="http://schemas.microsoft.com/office/powerpoint/2010/main" val="1005616413"/>
      </p:ext>
    </p:extLst>
  </p:cSld>
  <p:clrMapOvr>
    <a:masterClrMapping/>
  </p:clrMapOvr>
  <mc:AlternateContent xmlns:mc="http://schemas.openxmlformats.org/markup-compatibility/2006" xmlns:p14="http://schemas.microsoft.com/office/powerpoint/2010/main">
    <mc:Choice Requires="p14">
      <p:transition p14:dur="10" advTm="44800"/>
    </mc:Choice>
    <mc:Fallback xmlns="">
      <p:transition advTm="448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l" rtl="0">
              <a:lnSpc>
                <a:spcPct val="120000"/>
              </a:lnSpc>
              <a:spcBef>
                <a:spcPts val="0"/>
              </a:spcBef>
              <a:spcAft>
                <a:spcPts val="0"/>
              </a:spcAft>
              <a:buSzPts val="2000"/>
              <a:buChar char="•"/>
            </a:pPr>
            <a:r>
              <a:rPr lang="en-US" dirty="0">
                <a:solidFill>
                  <a:srgbClr val="002060"/>
                </a:solidFill>
                <a:latin typeface="Times New Roman" panose="02020603050405020304" pitchFamily="18" charset="0"/>
                <a:cs typeface="Times New Roman" panose="02020603050405020304" pitchFamily="18" charset="0"/>
              </a:rPr>
              <a:t>Before work can be completed, three basic steps must take place:</a:t>
            </a:r>
          </a:p>
          <a:p>
            <a:pPr marL="685800" lvl="1" indent="-228600" algn="l" rtl="0">
              <a:lnSpc>
                <a:spcPct val="120000"/>
              </a:lnSpc>
              <a:spcBef>
                <a:spcPts val="500"/>
              </a:spcBef>
              <a:spcAft>
                <a:spcPts val="0"/>
              </a:spcAft>
              <a:buSzPts val="1800"/>
              <a:buChar char="•"/>
            </a:pPr>
            <a:r>
              <a:rPr lang="en-US" b="1" dirty="0">
                <a:solidFill>
                  <a:srgbClr val="002060"/>
                </a:solidFill>
                <a:latin typeface="Times New Roman" panose="02020603050405020304" pitchFamily="18" charset="0"/>
                <a:cs typeface="Times New Roman" panose="02020603050405020304" pitchFamily="18" charset="0"/>
              </a:rPr>
              <a:t>Planning</a:t>
            </a:r>
            <a:r>
              <a:rPr lang="en-US" dirty="0">
                <a:solidFill>
                  <a:srgbClr val="002060"/>
                </a:solidFill>
                <a:latin typeface="Times New Roman" panose="02020603050405020304" pitchFamily="18" charset="0"/>
                <a:cs typeface="Times New Roman" panose="02020603050405020304" pitchFamily="18" charset="0"/>
              </a:rPr>
              <a:t> takes place early in the project, and determines objectives to be completed, resources available, etc.</a:t>
            </a:r>
          </a:p>
          <a:p>
            <a:pPr marL="685800" lvl="1" indent="-228600" algn="l" rtl="0">
              <a:lnSpc>
                <a:spcPct val="120000"/>
              </a:lnSpc>
              <a:spcBef>
                <a:spcPts val="500"/>
              </a:spcBef>
              <a:spcAft>
                <a:spcPts val="0"/>
              </a:spcAft>
              <a:buSzPts val="1800"/>
              <a:buChar char="•"/>
            </a:pPr>
            <a:r>
              <a:rPr lang="en-US" b="1" dirty="0">
                <a:solidFill>
                  <a:srgbClr val="002060"/>
                </a:solidFill>
                <a:latin typeface="Times New Roman" panose="02020603050405020304" pitchFamily="18" charset="0"/>
                <a:cs typeface="Times New Roman" panose="02020603050405020304" pitchFamily="18" charset="0"/>
              </a:rPr>
              <a:t>Estimating</a:t>
            </a:r>
            <a:r>
              <a:rPr lang="en-US" dirty="0">
                <a:solidFill>
                  <a:srgbClr val="002060"/>
                </a:solidFill>
                <a:latin typeface="Times New Roman" panose="02020603050405020304" pitchFamily="18" charset="0"/>
                <a:cs typeface="Times New Roman" panose="02020603050405020304" pitchFamily="18" charset="0"/>
              </a:rPr>
              <a:t> is the process of determining how long or how many resources each planned element will take</a:t>
            </a:r>
          </a:p>
          <a:p>
            <a:pPr marL="685800" lvl="1" indent="-228600" algn="l" rtl="0">
              <a:lnSpc>
                <a:spcPct val="120000"/>
              </a:lnSpc>
              <a:spcBef>
                <a:spcPts val="500"/>
              </a:spcBef>
              <a:spcAft>
                <a:spcPts val="0"/>
              </a:spcAft>
              <a:buSzPts val="1800"/>
              <a:buChar char="•"/>
            </a:pPr>
            <a:r>
              <a:rPr lang="en-US" b="1" dirty="0">
                <a:solidFill>
                  <a:srgbClr val="002060"/>
                </a:solidFill>
                <a:latin typeface="Times New Roman" panose="02020603050405020304" pitchFamily="18" charset="0"/>
                <a:cs typeface="Times New Roman" panose="02020603050405020304" pitchFamily="18" charset="0"/>
              </a:rPr>
              <a:t>Scheduling</a:t>
            </a:r>
            <a:r>
              <a:rPr lang="en-US" dirty="0">
                <a:solidFill>
                  <a:srgbClr val="002060"/>
                </a:solidFill>
                <a:latin typeface="Times New Roman" panose="02020603050405020304" pitchFamily="18" charset="0"/>
                <a:cs typeface="Times New Roman" panose="02020603050405020304" pitchFamily="18" charset="0"/>
              </a:rPr>
              <a:t> is the </a:t>
            </a:r>
            <a:r>
              <a:rPr lang="en-US" b="1" dirty="0">
                <a:solidFill>
                  <a:srgbClr val="002060"/>
                </a:solidFill>
                <a:latin typeface="Times New Roman" panose="02020603050405020304" pitchFamily="18" charset="0"/>
                <a:cs typeface="Times New Roman" panose="02020603050405020304" pitchFamily="18" charset="0"/>
              </a:rPr>
              <a:t>‘calendarization’ </a:t>
            </a:r>
            <a:r>
              <a:rPr lang="en-US" dirty="0">
                <a:solidFill>
                  <a:srgbClr val="002060"/>
                </a:solidFill>
                <a:latin typeface="Times New Roman" panose="02020603050405020304" pitchFamily="18" charset="0"/>
                <a:cs typeface="Times New Roman" panose="02020603050405020304" pitchFamily="18" charset="0"/>
              </a:rPr>
              <a:t>of estimated work</a:t>
            </a:r>
          </a:p>
          <a:p>
            <a:pPr marL="228600" lvl="0" indent="-228600" algn="l" rtl="0">
              <a:lnSpc>
                <a:spcPct val="120000"/>
              </a:lnSpc>
              <a:spcBef>
                <a:spcPts val="1000"/>
              </a:spcBef>
              <a:spcAft>
                <a:spcPts val="0"/>
              </a:spcAft>
              <a:buSzPts val="2000"/>
              <a:buChar char="•"/>
            </a:pPr>
            <a:r>
              <a:rPr lang="en-US" dirty="0">
                <a:solidFill>
                  <a:srgbClr val="002060"/>
                </a:solidFill>
                <a:latin typeface="Times New Roman" panose="02020603050405020304" pitchFamily="18" charset="0"/>
                <a:cs typeface="Times New Roman" panose="02020603050405020304" pitchFamily="18" charset="0"/>
              </a:rPr>
              <a:t>Once the work begins (</a:t>
            </a:r>
            <a:r>
              <a:rPr lang="en-US" i="1" dirty="0">
                <a:solidFill>
                  <a:srgbClr val="002060"/>
                </a:solidFill>
                <a:latin typeface="Times New Roman" panose="02020603050405020304" pitchFamily="18" charset="0"/>
                <a:cs typeface="Times New Roman" panose="02020603050405020304" pitchFamily="18" charset="0"/>
              </a:rPr>
              <a:t>execution</a:t>
            </a:r>
            <a:r>
              <a:rPr lang="en-US" dirty="0">
                <a:solidFill>
                  <a:srgbClr val="002060"/>
                </a:solidFill>
                <a:latin typeface="Times New Roman" panose="02020603050405020304" pitchFamily="18" charset="0"/>
                <a:cs typeface="Times New Roman" panose="02020603050405020304" pitchFamily="18" charset="0"/>
              </a:rPr>
              <a:t> of plans):</a:t>
            </a:r>
          </a:p>
          <a:p>
            <a:pPr marL="685800" lvl="1" indent="-228600" algn="l" rtl="0">
              <a:lnSpc>
                <a:spcPct val="120000"/>
              </a:lnSpc>
              <a:spcBef>
                <a:spcPts val="500"/>
              </a:spcBef>
              <a:spcAft>
                <a:spcPts val="0"/>
              </a:spcAft>
              <a:buSzPts val="1800"/>
              <a:buChar char="•"/>
            </a:pPr>
            <a:r>
              <a:rPr lang="en-US" b="1" dirty="0">
                <a:solidFill>
                  <a:srgbClr val="002060"/>
                </a:solidFill>
                <a:latin typeface="Times New Roman" panose="02020603050405020304" pitchFamily="18" charset="0"/>
                <a:cs typeface="Times New Roman" panose="02020603050405020304" pitchFamily="18" charset="0"/>
              </a:rPr>
              <a:t>Tracking</a:t>
            </a:r>
            <a:r>
              <a:rPr lang="en-US" dirty="0">
                <a:solidFill>
                  <a:srgbClr val="002060"/>
                </a:solidFill>
                <a:latin typeface="Times New Roman" panose="02020603050405020304" pitchFamily="18" charset="0"/>
                <a:cs typeface="Times New Roman" panose="02020603050405020304" pitchFamily="18" charset="0"/>
              </a:rPr>
              <a:t> must occur, comparing actual results with plans, estimates, and schedules</a:t>
            </a:r>
          </a:p>
          <a:p>
            <a:pPr marL="685800" lvl="1" indent="-228600" algn="l" rtl="0">
              <a:lnSpc>
                <a:spcPct val="120000"/>
              </a:lnSpc>
              <a:spcBef>
                <a:spcPts val="500"/>
              </a:spcBef>
              <a:spcAft>
                <a:spcPts val="0"/>
              </a:spcAft>
              <a:buSzPts val="1800"/>
              <a:buChar char="•"/>
            </a:pPr>
            <a:r>
              <a:rPr lang="en-US" dirty="0">
                <a:solidFill>
                  <a:srgbClr val="002060"/>
                </a:solidFill>
                <a:latin typeface="Times New Roman" panose="02020603050405020304" pitchFamily="18" charset="0"/>
                <a:cs typeface="Times New Roman" panose="02020603050405020304" pitchFamily="18" charset="0"/>
              </a:rPr>
              <a:t>If changes occur or results vary from plans, repeat the steps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466463"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Planning and Prioritizing Project Work</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24196323"/>
      </p:ext>
    </p:extLst>
  </p:cSld>
  <p:clrMapOvr>
    <a:masterClrMapping/>
  </p:clrMapOvr>
  <mc:AlternateContent xmlns:mc="http://schemas.openxmlformats.org/markup-compatibility/2006" xmlns:p14="http://schemas.microsoft.com/office/powerpoint/2010/main">
    <mc:Choice Requires="p14">
      <p:transition p14:dur="10" advTm="179008"/>
    </mc:Choice>
    <mc:Fallback xmlns="">
      <p:transition advTm="17900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850617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Is devising and maintaining a workable scheme to accomplish the business need via using  </a:t>
            </a:r>
            <a:r>
              <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rPr>
              <a:t>a formal, approved documents used to guide both project execution and project</a:t>
            </a:r>
            <a:endParaRPr lang="en-US" sz="2000"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Planning Project Work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39;p14">
            <a:extLst>
              <a:ext uri="{FF2B5EF4-FFF2-40B4-BE49-F238E27FC236}">
                <a16:creationId xmlns:a16="http://schemas.microsoft.com/office/drawing/2014/main" id="{0D7FB986-0F2E-87BB-1E37-02441CAA171A}"/>
              </a:ext>
            </a:extLst>
          </p:cNvPr>
          <p:cNvPicPr preferRelativeResize="0"/>
          <p:nvPr/>
        </p:nvPicPr>
        <p:blipFill rotWithShape="1">
          <a:blip r:embed="rId3">
            <a:alphaModFix/>
          </a:blip>
          <a:srcRect/>
          <a:stretch/>
        </p:blipFill>
        <p:spPr>
          <a:xfrm>
            <a:off x="9264625" y="1740414"/>
            <a:ext cx="1964886" cy="4260574"/>
          </a:xfrm>
          <a:prstGeom prst="rect">
            <a:avLst/>
          </a:prstGeom>
          <a:noFill/>
          <a:ln>
            <a:noFill/>
          </a:ln>
        </p:spPr>
      </p:pic>
    </p:spTree>
    <p:extLst>
      <p:ext uri="{BB962C8B-B14F-4D97-AF65-F5344CB8AC3E}">
        <p14:creationId xmlns:p14="http://schemas.microsoft.com/office/powerpoint/2010/main" val="341653062"/>
      </p:ext>
    </p:extLst>
  </p:cSld>
  <p:clrMapOvr>
    <a:masterClrMapping/>
  </p:clrMapOvr>
  <mc:AlternateContent xmlns:mc="http://schemas.openxmlformats.org/markup-compatibility/2006" xmlns:p14="http://schemas.microsoft.com/office/powerpoint/2010/main">
    <mc:Choice Requires="p14">
      <p:transition p14:dur="10" advTm="34144"/>
    </mc:Choice>
    <mc:Fallback xmlns="">
      <p:transition advTm="3414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just" rtl="0">
              <a:lnSpc>
                <a:spcPct val="120000"/>
              </a:lnSpc>
              <a:spcBef>
                <a:spcPts val="1000"/>
              </a:spcBef>
              <a:spcAft>
                <a:spcPts val="0"/>
              </a:spcAft>
              <a:buSzPts val="2000"/>
              <a:buChar char="•"/>
            </a:pPr>
            <a:r>
              <a:rPr lang="en-US" sz="2000" b="1" dirty="0">
                <a:solidFill>
                  <a:srgbClr val="002060"/>
                </a:solidFill>
                <a:latin typeface="Times New Roman" panose="02020603050405020304" pitchFamily="18" charset="0"/>
                <a:cs typeface="Times New Roman" panose="02020603050405020304" pitchFamily="18" charset="0"/>
              </a:rPr>
              <a:t>Interrelates all tasks on a common time scale like: </a:t>
            </a:r>
            <a:endParaRPr lang="en-US" sz="2400" b="1" dirty="0">
              <a:solidFill>
                <a:srgbClr val="002060"/>
              </a:solidFill>
              <a:latin typeface="Times New Roman" panose="02020603050405020304" pitchFamily="18" charset="0"/>
              <a:cs typeface="Times New Roman" panose="02020603050405020304" pitchFamily="18" charset="0"/>
            </a:endParaRPr>
          </a:p>
          <a:p>
            <a:pPr marL="0" lvl="0" indent="0" algn="just"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  Names of the tasks and work packages listed in the WBS (work breakdown structure). </a:t>
            </a: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just"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  Names of the persons responsible for each task.</a:t>
            </a: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just"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  Expected duration of each task.</a:t>
            </a: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just"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  Due date of each task.</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0760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Elements of a Project Planning Work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48581213"/>
      </p:ext>
    </p:extLst>
  </p:cSld>
  <p:clrMapOvr>
    <a:masterClrMapping/>
  </p:clrMapOvr>
  <mc:AlternateContent xmlns:mc="http://schemas.openxmlformats.org/markup-compatibility/2006" xmlns:p14="http://schemas.microsoft.com/office/powerpoint/2010/main">
    <mc:Choice Requires="p14">
      <p:transition p14:dur="10" advTm="102144"/>
    </mc:Choice>
    <mc:Fallback xmlns="">
      <p:transition advTm="10214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6954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latin typeface="Times New Roman" panose="02020603050405020304" pitchFamily="18" charset="0"/>
                <a:cs typeface="Times New Roman" panose="02020603050405020304" pitchFamily="18" charset="0"/>
              </a:rPr>
              <a:t>Why project leaders need to estimate the scope of work?</a:t>
            </a:r>
          </a:p>
          <a:p>
            <a:endParaRPr lang="en-US" sz="2000" b="1" dirty="0">
              <a:solidFill>
                <a:schemeClr val="tx1"/>
              </a:solidFill>
              <a:latin typeface="Times New Roman" panose="02020603050405020304" pitchFamily="18" charset="0"/>
              <a:cs typeface="Times New Roman" panose="02020603050405020304" pitchFamily="18" charset="0"/>
            </a:endParaRPr>
          </a:p>
          <a:p>
            <a:pPr marL="0" marR="0" lvl="0" indent="0" rtl="0">
              <a:spcBef>
                <a:spcPts val="0"/>
              </a:spcBef>
              <a:spcAft>
                <a:spcPts val="0"/>
              </a:spcAft>
              <a:buNone/>
            </a:pPr>
            <a:r>
              <a:rPr lang="en-US" sz="2000" b="1" dirty="0">
                <a:solidFill>
                  <a:srgbClr val="002060"/>
                </a:solidFill>
                <a:latin typeface="Times New Roman" panose="02020603050405020304" pitchFamily="18" charset="0"/>
                <a:ea typeface="Lato"/>
                <a:cs typeface="Times New Roman" panose="02020603050405020304" pitchFamily="18" charset="0"/>
                <a:sym typeface="Lato"/>
              </a:rPr>
              <a:t>Estimating a project’s scope of work </a:t>
            </a:r>
            <a:r>
              <a:rPr lang="en-US" sz="2000" dirty="0">
                <a:solidFill>
                  <a:srgbClr val="002060"/>
                </a:solidFill>
                <a:latin typeface="Times New Roman" panose="02020603050405020304" pitchFamily="18" charset="0"/>
                <a:ea typeface="Lato"/>
                <a:cs typeface="Times New Roman" panose="02020603050405020304" pitchFamily="18" charset="0"/>
                <a:sym typeface="Lato"/>
              </a:rPr>
              <a:t>means laying out what tasks, deliverables, and dependencies are all built into the project.</a:t>
            </a:r>
            <a:endParaRPr lang="en-US" sz="2000" dirty="0">
              <a:solidFill>
                <a:srgbClr val="002060"/>
              </a:solidFill>
              <a:latin typeface="Times New Roman" panose="02020603050405020304" pitchFamily="18" charset="0"/>
              <a:cs typeface="Times New Roman" panose="02020603050405020304" pitchFamily="18" charset="0"/>
            </a:endParaRPr>
          </a:p>
          <a:p>
            <a:pPr marL="0" marR="0" lvl="0" indent="0" rtl="0">
              <a:spcBef>
                <a:spcPts val="0"/>
              </a:spcBef>
              <a:spcAft>
                <a:spcPts val="0"/>
              </a:spcAft>
              <a:buNone/>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This covers all aspects of the project from technical development to catch-ups and calls. </a:t>
            </a:r>
            <a:endParaRPr lang="en-US" sz="2000" dirty="0">
              <a:solidFill>
                <a:srgbClr val="002060"/>
              </a:solidFill>
              <a:latin typeface="Times New Roman" panose="02020603050405020304" pitchFamily="18" charset="0"/>
              <a:cs typeface="Times New Roman" panose="02020603050405020304" pitchFamily="18" charset="0"/>
            </a:endParaRPr>
          </a:p>
          <a:p>
            <a:pPr marL="0" marR="0" lvl="0" indent="0" rtl="0">
              <a:spcBef>
                <a:spcPts val="0"/>
              </a:spcBef>
              <a:spcAft>
                <a:spcPts val="0"/>
              </a:spcAft>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0" marR="0" lvl="0" indent="0" rtl="0">
              <a:spcBef>
                <a:spcPts val="0"/>
              </a:spcBef>
              <a:spcAft>
                <a:spcPts val="0"/>
              </a:spcAft>
              <a:buNone/>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To be more accurate: estimating what the project will actually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involve will help you better </a:t>
            </a:r>
            <a:r>
              <a:rPr lang="en-US" sz="2000" dirty="0">
                <a:solidFill>
                  <a:srgbClr val="002060"/>
                </a:solidFill>
                <a:latin typeface="Times New Roman" panose="02020603050405020304" pitchFamily="18" charset="0"/>
                <a:ea typeface="Lato"/>
                <a:cs typeface="Times New Roman" panose="02020603050405020304" pitchFamily="18" charset="0"/>
                <a:sym typeface="Lato"/>
              </a:rPr>
              <a:t>predict how much it will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cost</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how long</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it will take, and what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potential roadblocks </a:t>
            </a:r>
            <a:r>
              <a:rPr lang="en-US" sz="2000" dirty="0">
                <a:solidFill>
                  <a:srgbClr val="002060"/>
                </a:solidFill>
                <a:latin typeface="Times New Roman" panose="02020603050405020304" pitchFamily="18" charset="0"/>
                <a:ea typeface="Lato"/>
                <a:cs typeface="Times New Roman" panose="02020603050405020304" pitchFamily="18" charset="0"/>
                <a:sym typeface="Lato"/>
              </a:rPr>
              <a:t>may slow things down.</a:t>
            </a:r>
            <a:endParaRPr lang="en-US" sz="2000"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Estimation Methods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66;p17" descr="The Art of IT Effort Estimation – renierbotha ltd">
            <a:extLst>
              <a:ext uri="{FF2B5EF4-FFF2-40B4-BE49-F238E27FC236}">
                <a16:creationId xmlns:a16="http://schemas.microsoft.com/office/drawing/2014/main" id="{4A3F16DF-BD8E-192B-F078-766A6731DC71}"/>
              </a:ext>
            </a:extLst>
          </p:cNvPr>
          <p:cNvPicPr preferRelativeResize="0"/>
          <p:nvPr/>
        </p:nvPicPr>
        <p:blipFill rotWithShape="1">
          <a:blip r:embed="rId3">
            <a:alphaModFix/>
          </a:blip>
          <a:srcRect/>
          <a:stretch/>
        </p:blipFill>
        <p:spPr>
          <a:xfrm>
            <a:off x="7680005" y="3274887"/>
            <a:ext cx="3894715" cy="2019300"/>
          </a:xfrm>
          <a:prstGeom prst="rect">
            <a:avLst/>
          </a:prstGeom>
          <a:noFill/>
          <a:ln>
            <a:noFill/>
          </a:ln>
        </p:spPr>
      </p:pic>
    </p:spTree>
    <p:extLst>
      <p:ext uri="{BB962C8B-B14F-4D97-AF65-F5344CB8AC3E}">
        <p14:creationId xmlns:p14="http://schemas.microsoft.com/office/powerpoint/2010/main" val="2652999390"/>
      </p:ext>
    </p:extLst>
  </p:cSld>
  <p:clrMapOvr>
    <a:masterClrMapping/>
  </p:clrMapOvr>
  <mc:AlternateContent xmlns:mc="http://schemas.openxmlformats.org/markup-compatibility/2006" xmlns:p14="http://schemas.microsoft.com/office/powerpoint/2010/main">
    <mc:Choice Requires="p14">
      <p:transition p14:dur="10" advTm="83424"/>
    </mc:Choice>
    <mc:Fallback xmlns="">
      <p:transition advTm="8342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86473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1">
              <a:spcBef>
                <a:spcPts val="0"/>
              </a:spcBef>
              <a:spcAft>
                <a:spcPts val="0"/>
              </a:spcAft>
              <a:buNone/>
            </a:pPr>
            <a:r>
              <a:rPr lang="en-US" sz="2000" b="1" dirty="0">
                <a:solidFill>
                  <a:srgbClr val="002060"/>
                </a:solidFill>
                <a:latin typeface="Times New Roman" panose="02020603050405020304" pitchFamily="18" charset="0"/>
                <a:ea typeface="Lato"/>
                <a:cs typeface="Times New Roman" panose="02020603050405020304" pitchFamily="18" charset="0"/>
                <a:sym typeface="Lato"/>
              </a:rPr>
              <a:t>Project estimation means </a:t>
            </a:r>
            <a:r>
              <a:rPr lang="en-US" sz="2000" dirty="0">
                <a:solidFill>
                  <a:srgbClr val="002060"/>
                </a:solidFill>
                <a:latin typeface="Times New Roman" panose="02020603050405020304" pitchFamily="18" charset="0"/>
                <a:ea typeface="Lato"/>
                <a:cs typeface="Times New Roman" panose="02020603050405020304" pitchFamily="18" charset="0"/>
                <a:sym typeface="Lato"/>
              </a:rPr>
              <a:t>looking through all available data to propose the time, cost, and resources needed to complete a project.</a:t>
            </a:r>
            <a:endParaRPr lang="en-US" sz="1600" dirty="0">
              <a:solidFill>
                <a:srgbClr val="002060"/>
              </a:solidFill>
              <a:latin typeface="Times New Roman" panose="02020603050405020304" pitchFamily="18" charset="0"/>
              <a:cs typeface="Times New Roman" panose="02020603050405020304" pitchFamily="18" charset="0"/>
            </a:endParaRPr>
          </a:p>
          <a:p>
            <a:pPr marL="0" marR="0" lvl="0" indent="0" algn="l" rtl="1">
              <a:spcBef>
                <a:spcPts val="0"/>
              </a:spcBef>
              <a:spcAft>
                <a:spcPts val="0"/>
              </a:spcAft>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0" marR="0" lvl="0" indent="0" algn="l" rtl="1">
              <a:spcBef>
                <a:spcPts val="0"/>
              </a:spcBef>
              <a:spcAft>
                <a:spcPts val="0"/>
              </a:spcAft>
              <a:buNone/>
            </a:pPr>
            <a:r>
              <a:rPr lang="en-US" sz="2000" b="1" u="sng" dirty="0">
                <a:solidFill>
                  <a:srgbClr val="002060"/>
                </a:solidFill>
                <a:latin typeface="Times New Roman" panose="02020603050405020304" pitchFamily="18" charset="0"/>
                <a:ea typeface="Century Gothic"/>
                <a:cs typeface="Times New Roman" panose="02020603050405020304" pitchFamily="18" charset="0"/>
                <a:sym typeface="Century Gothic"/>
              </a:rPr>
              <a:t>The</a:t>
            </a:r>
            <a:r>
              <a:rPr lang="en-US" sz="2000" b="1" u="sng" dirty="0">
                <a:solidFill>
                  <a:srgbClr val="002060"/>
                </a:solidFill>
                <a:latin typeface="Times New Roman" panose="02020603050405020304" pitchFamily="18" charset="0"/>
                <a:ea typeface="Century Gothic"/>
                <a:cs typeface="Times New Roman" panose="02020603050405020304" pitchFamily="18" charset="0"/>
                <a:sym typeface="Century Gothic"/>
                <a:hlinkClick r:id="rId2">
                  <a:extLst>
                    <a:ext uri="{A12FA001-AC4F-418D-AE19-62706E023703}">
                      <ahyp:hlinkClr xmlns:ahyp="http://schemas.microsoft.com/office/drawing/2018/hyperlinkcolor" val="tx"/>
                    </a:ext>
                  </a:extLst>
                </a:hlinkClick>
              </a:rPr>
              <a:t> deliverables</a:t>
            </a:r>
            <a:r>
              <a:rPr lang="en-US" sz="2000" b="1" u="sng" dirty="0">
                <a:solidFill>
                  <a:srgbClr val="002060"/>
                </a:solidFill>
                <a:latin typeface="Times New Roman" panose="02020603050405020304" pitchFamily="18" charset="0"/>
                <a:ea typeface="Century Gothic"/>
                <a:cs typeface="Times New Roman" panose="02020603050405020304" pitchFamily="18" charset="0"/>
                <a:sym typeface="Century Gothic"/>
              </a:rPr>
              <a:t> of project estimation include: </a:t>
            </a:r>
            <a:endParaRPr lang="en-US" sz="1600" dirty="0">
              <a:solidFill>
                <a:srgbClr val="002060"/>
              </a:solidFill>
              <a:latin typeface="Times New Roman" panose="02020603050405020304" pitchFamily="18" charset="0"/>
              <a:cs typeface="Times New Roman" panose="02020603050405020304" pitchFamily="18" charset="0"/>
            </a:endParaRPr>
          </a:p>
          <a:p>
            <a:pPr marL="0" marR="0" lvl="0" indent="0" algn="l" rtl="1">
              <a:lnSpc>
                <a:spcPct val="200000"/>
              </a:lnSpc>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Project Timeline.</a:t>
            </a:r>
            <a:endParaRPr lang="en-US" sz="1600" dirty="0">
              <a:solidFill>
                <a:srgbClr val="002060"/>
              </a:solidFill>
              <a:latin typeface="Times New Roman" panose="02020603050405020304" pitchFamily="18" charset="0"/>
              <a:cs typeface="Times New Roman" panose="02020603050405020304" pitchFamily="18" charset="0"/>
            </a:endParaRPr>
          </a:p>
          <a:p>
            <a:pPr marL="0" marR="0" lvl="0" indent="0" algn="l" rtl="1">
              <a:lnSpc>
                <a:spcPct val="200000"/>
              </a:lnSpc>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Resource Overview. </a:t>
            </a:r>
            <a:endParaRPr lang="en-US" sz="1600" dirty="0">
              <a:solidFill>
                <a:srgbClr val="002060"/>
              </a:solidFill>
              <a:latin typeface="Times New Roman" panose="02020603050405020304" pitchFamily="18" charset="0"/>
              <a:cs typeface="Times New Roman" panose="02020603050405020304" pitchFamily="18" charset="0"/>
            </a:endParaRPr>
          </a:p>
          <a:p>
            <a:pPr marL="0" marR="0" lvl="0" indent="0" algn="l" rtl="1">
              <a:lnSpc>
                <a:spcPct val="200000"/>
              </a:lnSpc>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Cost Estimates.</a:t>
            </a:r>
          </a:p>
          <a:p>
            <a:pPr marL="0" marR="0" lvl="0" indent="0" algn="l" rtl="1">
              <a:lnSpc>
                <a:spcPct val="200000"/>
              </a:lnSpc>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 Risks</a:t>
            </a:r>
            <a:endParaRPr lang="en-US" sz="16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Estimating Project Work?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76;p18">
            <a:extLst>
              <a:ext uri="{FF2B5EF4-FFF2-40B4-BE49-F238E27FC236}">
                <a16:creationId xmlns:a16="http://schemas.microsoft.com/office/drawing/2014/main" id="{919E3D53-AD08-A1A7-E4C2-B8D7752C2B93}"/>
              </a:ext>
            </a:extLst>
          </p:cNvPr>
          <p:cNvPicPr preferRelativeResize="0"/>
          <p:nvPr/>
        </p:nvPicPr>
        <p:blipFill rotWithShape="1">
          <a:blip r:embed="rId4">
            <a:alphaModFix/>
          </a:blip>
          <a:srcRect/>
          <a:stretch/>
        </p:blipFill>
        <p:spPr>
          <a:xfrm>
            <a:off x="9402166" y="1812373"/>
            <a:ext cx="1964886" cy="4260574"/>
          </a:xfrm>
          <a:prstGeom prst="rect">
            <a:avLst/>
          </a:prstGeom>
          <a:noFill/>
          <a:ln>
            <a:noFill/>
          </a:ln>
        </p:spPr>
      </p:pic>
    </p:spTree>
    <p:extLst>
      <p:ext uri="{BB962C8B-B14F-4D97-AF65-F5344CB8AC3E}">
        <p14:creationId xmlns:p14="http://schemas.microsoft.com/office/powerpoint/2010/main" val="3639699230"/>
      </p:ext>
    </p:extLst>
  </p:cSld>
  <p:clrMapOvr>
    <a:masterClrMapping/>
  </p:clrMapOvr>
  <mc:AlternateContent xmlns:mc="http://schemas.openxmlformats.org/markup-compatibility/2006" xmlns:p14="http://schemas.microsoft.com/office/powerpoint/2010/main">
    <mc:Choice Requires="p14">
      <p:transition p14:dur="10" advTm="54464"/>
    </mc:Choice>
    <mc:Fallback xmlns="">
      <p:transition advTm="5446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718080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spcBef>
                <a:spcPts val="0"/>
              </a:spcBef>
              <a:spcAft>
                <a:spcPts val="0"/>
              </a:spcAft>
              <a:buClr>
                <a:schemeClr val="dk1"/>
              </a:buClr>
              <a:buSzPts val="24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To find a </a:t>
            </a:r>
            <a:r>
              <a:rPr lang="en-US" sz="2000" u="sng" dirty="0">
                <a:solidFill>
                  <a:srgbClr val="002060"/>
                </a:solidFill>
                <a:latin typeface="Times New Roman" panose="02020603050405020304" pitchFamily="18" charset="0"/>
                <a:ea typeface="Lato"/>
                <a:cs typeface="Times New Roman" panose="02020603050405020304" pitchFamily="18" charset="0"/>
                <a:sym typeface="Lato"/>
                <a:hlinkClick r:id="rId2">
                  <a:extLst>
                    <a:ext uri="{A12FA001-AC4F-418D-AE19-62706E023703}">
                      <ahyp:hlinkClr xmlns:ahyp="http://schemas.microsoft.com/office/drawing/2018/hyperlinkcolor" val="tx"/>
                    </a:ext>
                  </a:extLst>
                </a:hlinkClick>
              </a:rPr>
              <a:t>straightforward timeline covering all aspects of the project</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and the scope of work. </a:t>
            </a:r>
            <a:endParaRPr lang="en-US" sz="2000" dirty="0">
              <a:solidFill>
                <a:srgbClr val="002060"/>
              </a:solidFill>
              <a:latin typeface="Times New Roman" panose="02020603050405020304" pitchFamily="18" charset="0"/>
              <a:cs typeface="Times New Roman" panose="02020603050405020304" pitchFamily="18" charset="0"/>
            </a:endParaRPr>
          </a:p>
          <a:p>
            <a:pPr marL="285750" marR="0" lvl="0" indent="-133350" algn="l" rtl="0">
              <a:spcBef>
                <a:spcPts val="0"/>
              </a:spcBef>
              <a:spcAft>
                <a:spcPts val="0"/>
              </a:spcAft>
              <a:buClr>
                <a:schemeClr val="dk1"/>
              </a:buClr>
              <a:buSzPts val="2400"/>
              <a:buFont typeface="Arial"/>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285750" marR="0" lvl="0" indent="-285750" algn="l" rtl="0">
              <a:spcBef>
                <a:spcPts val="0"/>
              </a:spcBef>
              <a:spcAft>
                <a:spcPts val="0"/>
              </a:spcAft>
              <a:buClr>
                <a:schemeClr val="dk1"/>
              </a:buClr>
              <a:buSzPts val="24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This should show when different parts of the project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start</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and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finish</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which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parts depend on other parts</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and when each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milestone will be finished</a:t>
            </a:r>
            <a:r>
              <a:rPr lang="en-US" sz="2000" dirty="0">
                <a:solidFill>
                  <a:srgbClr val="002060"/>
                </a:solidFill>
                <a:latin typeface="Times New Roman" panose="02020603050405020304" pitchFamily="18" charset="0"/>
                <a:ea typeface="Lato"/>
                <a:cs typeface="Times New Roman" panose="02020603050405020304" pitchFamily="18" charset="0"/>
                <a:sym typeface="Lato"/>
              </a:rPr>
              <a:t>.</a:t>
            </a: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9582" y="802093"/>
            <a:ext cx="596303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Project Leaders Need To Estimate the Project Timeline?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DB09C16-551F-A99D-7D14-8B8A13732A63}"/>
              </a:ext>
            </a:extLst>
          </p:cNvPr>
          <p:cNvPicPr>
            <a:picLocks noChangeAspect="1"/>
          </p:cNvPicPr>
          <p:nvPr/>
        </p:nvPicPr>
        <p:blipFill>
          <a:blip r:embed="rId4"/>
          <a:stretch>
            <a:fillRect/>
          </a:stretch>
        </p:blipFill>
        <p:spPr>
          <a:xfrm>
            <a:off x="7971725" y="2794663"/>
            <a:ext cx="3810330" cy="2152075"/>
          </a:xfrm>
          <a:prstGeom prst="rect">
            <a:avLst/>
          </a:prstGeom>
        </p:spPr>
      </p:pic>
    </p:spTree>
    <p:extLst>
      <p:ext uri="{BB962C8B-B14F-4D97-AF65-F5344CB8AC3E}">
        <p14:creationId xmlns:p14="http://schemas.microsoft.com/office/powerpoint/2010/main" val="1107396430"/>
      </p:ext>
    </p:extLst>
  </p:cSld>
  <p:clrMapOvr>
    <a:masterClrMapping/>
  </p:clrMapOvr>
  <mc:AlternateContent xmlns:mc="http://schemas.openxmlformats.org/markup-compatibility/2006" xmlns:p14="http://schemas.microsoft.com/office/powerpoint/2010/main">
    <mc:Choice Requires="p14">
      <p:transition p14:dur="10" advTm="77376"/>
    </mc:Choice>
    <mc:Fallback xmlns="">
      <p:transition advTm="7737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72013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Having a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clear scope </a:t>
            </a:r>
            <a:r>
              <a:rPr lang="en-US" sz="2000" dirty="0">
                <a:solidFill>
                  <a:srgbClr val="002060"/>
                </a:solidFill>
                <a:latin typeface="Times New Roman" panose="02020603050405020304" pitchFamily="18" charset="0"/>
                <a:ea typeface="Lato"/>
                <a:cs typeface="Times New Roman" panose="02020603050405020304" pitchFamily="18" charset="0"/>
                <a:sym typeface="Lato"/>
              </a:rPr>
              <a:t>of work and a timeline will allow you to understand exactly what the project requires when it comes to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resources</a:t>
            </a:r>
            <a:r>
              <a:rPr lang="en-US" sz="2000" dirty="0">
                <a:solidFill>
                  <a:srgbClr val="002060"/>
                </a:solidFill>
                <a:latin typeface="Times New Roman" panose="02020603050405020304" pitchFamily="18" charset="0"/>
                <a:ea typeface="Lato"/>
                <a:cs typeface="Times New Roman" panose="02020603050405020304" pitchFamily="18" charset="0"/>
                <a:sym typeface="Lato"/>
              </a:rPr>
              <a:t>.</a:t>
            </a:r>
            <a:endParaRPr lang="en-US" sz="1400" dirty="0">
              <a:solidFill>
                <a:srgbClr val="002060"/>
              </a:solidFill>
              <a:latin typeface="Times New Roman" panose="02020603050405020304" pitchFamily="18" charset="0"/>
              <a:cs typeface="Times New Roman" panose="02020603050405020304" pitchFamily="18" charset="0"/>
            </a:endParaRPr>
          </a:p>
          <a:p>
            <a:pPr marL="285750" marR="0" lvl="0" indent="-158750" algn="just" rtl="0">
              <a:spcBef>
                <a:spcPts val="0"/>
              </a:spcBef>
              <a:spcAft>
                <a:spcPts val="0"/>
              </a:spcAft>
              <a:buClr>
                <a:schemeClr val="dk1"/>
              </a:buClr>
              <a:buSzPts val="2000"/>
              <a:buFont typeface="Century Gothic"/>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342900" marR="0" lvl="0" indent="-34290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 A good project estimation will make it clear who will be involved in the project (staff, contractors, vendors, or suppliers), what technical or other resources you will need (manufacturing, printing, shipping, etc.) and how these relate to the overall project.</a:t>
            </a:r>
            <a:endParaRPr lang="en-US" sz="2000"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07795" y="754735"/>
            <a:ext cx="6918527"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Project Leaders Need To Estimate the Resource Overview?</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96;p20" descr="Construction Cost Estimation Software &amp; Benefits? | Medium">
            <a:extLst>
              <a:ext uri="{FF2B5EF4-FFF2-40B4-BE49-F238E27FC236}">
                <a16:creationId xmlns:a16="http://schemas.microsoft.com/office/drawing/2014/main" id="{AA005F8F-E2F5-2EBB-44C3-E2AEFE60F542}"/>
              </a:ext>
            </a:extLst>
          </p:cNvPr>
          <p:cNvPicPr preferRelativeResize="0"/>
          <p:nvPr/>
        </p:nvPicPr>
        <p:blipFill rotWithShape="1">
          <a:blip r:embed="rId3">
            <a:alphaModFix/>
          </a:blip>
          <a:srcRect/>
          <a:stretch/>
        </p:blipFill>
        <p:spPr>
          <a:xfrm>
            <a:off x="7985686" y="3265685"/>
            <a:ext cx="3225800" cy="2286000"/>
          </a:xfrm>
          <a:prstGeom prst="rect">
            <a:avLst/>
          </a:prstGeom>
          <a:noFill/>
          <a:ln>
            <a:noFill/>
          </a:ln>
        </p:spPr>
      </p:pic>
    </p:spTree>
    <p:extLst>
      <p:ext uri="{BB962C8B-B14F-4D97-AF65-F5344CB8AC3E}">
        <p14:creationId xmlns:p14="http://schemas.microsoft.com/office/powerpoint/2010/main" val="1329199877"/>
      </p:ext>
    </p:extLst>
  </p:cSld>
  <p:clrMapOvr>
    <a:masterClrMapping/>
  </p:clrMapOvr>
  <mc:AlternateContent xmlns:mc="http://schemas.openxmlformats.org/markup-compatibility/2006" xmlns:p14="http://schemas.microsoft.com/office/powerpoint/2010/main">
    <mc:Choice Requires="p14">
      <p:transition p14:dur="10" advTm="88832"/>
    </mc:Choice>
    <mc:Fallback xmlns="">
      <p:transition advTm="8883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80130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Looking at the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scope</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of work,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timeline</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and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resource</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requirements will allow you to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accurately forecast the project cost</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With all key elements of the project mapped out, you’ll be able to clearly estimate the overall cost range.</a:t>
            </a:r>
            <a:endParaRPr lang="en-US" sz="1400" dirty="0">
              <a:solidFill>
                <a:srgbClr val="002060"/>
              </a:solidFill>
              <a:latin typeface="Times New Roman" panose="02020603050405020304" pitchFamily="18" charset="0"/>
              <a:cs typeface="Times New Roman" panose="02020603050405020304" pitchFamily="18" charset="0"/>
            </a:endParaRPr>
          </a:p>
          <a:p>
            <a:pPr marL="285750" marR="0" lvl="0" indent="-158750" algn="just" rtl="0">
              <a:spcBef>
                <a:spcPts val="0"/>
              </a:spcBef>
              <a:spcAft>
                <a:spcPts val="0"/>
              </a:spcAft>
              <a:buClr>
                <a:schemeClr val="dk1"/>
              </a:buClr>
              <a:buSzPts val="2000"/>
              <a:buFont typeface="Century Gothic"/>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342900" marR="0" lvl="0" indent="-34290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 Review all historical data related to past project costs. Dig into previous projects for similar clients to compare and adjust as needed. The more accurate data you have, the closer project estimates will </a:t>
            </a:r>
            <a:r>
              <a:rPr lang="en-US" dirty="0">
                <a:solidFill>
                  <a:srgbClr val="002060"/>
                </a:solidFill>
                <a:latin typeface="Times New Roman" panose="02020603050405020304" pitchFamily="18" charset="0"/>
                <a:ea typeface="Lato"/>
                <a:cs typeface="Times New Roman" panose="02020603050405020304" pitchFamily="18" charset="0"/>
                <a:sym typeface="Lato"/>
              </a:rPr>
              <a:t>be.</a:t>
            </a:r>
            <a:endParaRPr lang="en-US"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802093"/>
            <a:ext cx="4843147"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Project Leaders Need To Estimate the Project Cost?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306;p21" descr="Estimate Drawing | Free download on ClipArtMag">
            <a:extLst>
              <a:ext uri="{FF2B5EF4-FFF2-40B4-BE49-F238E27FC236}">
                <a16:creationId xmlns:a16="http://schemas.microsoft.com/office/drawing/2014/main" id="{3A32111E-0A6A-D5D6-57A3-084FE1574B58}"/>
              </a:ext>
            </a:extLst>
          </p:cNvPr>
          <p:cNvPicPr preferRelativeResize="0"/>
          <p:nvPr/>
        </p:nvPicPr>
        <p:blipFill rotWithShape="1">
          <a:blip r:embed="rId3">
            <a:alphaModFix/>
          </a:blip>
          <a:srcRect/>
          <a:stretch/>
        </p:blipFill>
        <p:spPr>
          <a:xfrm>
            <a:off x="8768020" y="3171134"/>
            <a:ext cx="2806700" cy="2095500"/>
          </a:xfrm>
          <a:prstGeom prst="rect">
            <a:avLst/>
          </a:prstGeom>
          <a:noFill/>
          <a:ln>
            <a:noFill/>
          </a:ln>
        </p:spPr>
      </p:pic>
    </p:spTree>
    <p:extLst>
      <p:ext uri="{BB962C8B-B14F-4D97-AF65-F5344CB8AC3E}">
        <p14:creationId xmlns:p14="http://schemas.microsoft.com/office/powerpoint/2010/main" val="1803372986"/>
      </p:ext>
    </p:extLst>
  </p:cSld>
  <p:clrMapOvr>
    <a:masterClrMapping/>
  </p:clrMapOvr>
  <mc:AlternateContent xmlns:mc="http://schemas.openxmlformats.org/markup-compatibility/2006" xmlns:p14="http://schemas.microsoft.com/office/powerpoint/2010/main">
    <mc:Choice Requires="p14">
      <p:transition p14:dur="10" advTm="55840"/>
    </mc:Choice>
    <mc:Fallback xmlns="">
      <p:transition advTm="5584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8043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After gaining a complete overview of the project, it’s time to identify the risk factors and potential roadblocks.</a:t>
            </a:r>
            <a:endParaRPr lang="en-US" sz="1400" dirty="0">
              <a:solidFill>
                <a:srgbClr val="002060"/>
              </a:solidFill>
              <a:latin typeface="Times New Roman" panose="02020603050405020304" pitchFamily="18" charset="0"/>
              <a:cs typeface="Times New Roman" panose="02020603050405020304" pitchFamily="18" charset="0"/>
            </a:endParaRPr>
          </a:p>
          <a:p>
            <a:pPr marL="285750" marR="0" lvl="0" indent="-158750" algn="just" rtl="0">
              <a:spcBef>
                <a:spcPts val="0"/>
              </a:spcBef>
              <a:spcAft>
                <a:spcPts val="0"/>
              </a:spcAft>
              <a:buClr>
                <a:schemeClr val="dk1"/>
              </a:buClr>
              <a:buSzPts val="2000"/>
              <a:buFont typeface="Arial"/>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285750" marR="0" lvl="0" indent="-28575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This step should cover all aspects of the project including potential roadblocks with resourcing, scope of work difficulties, and budget constraints.</a:t>
            </a:r>
            <a:endParaRPr lang="en-US" sz="14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802093"/>
            <a:ext cx="5233565"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Project Leaders Need To Estimate the Risk Factors?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316;p22" descr="One Shot Risk Estimation Services, Estimating Job Work, अनुमान लगाने की  सेवाएं, एस्टीमेटिंग सर्विस in Madhapur, Hyderabad , Process Map Infotech  Private Limited | ID: 6500227597">
            <a:extLst>
              <a:ext uri="{FF2B5EF4-FFF2-40B4-BE49-F238E27FC236}">
                <a16:creationId xmlns:a16="http://schemas.microsoft.com/office/drawing/2014/main" id="{236DCCE7-5920-589A-1A7C-A4D2B3FC9BF7}"/>
              </a:ext>
            </a:extLst>
          </p:cNvPr>
          <p:cNvPicPr preferRelativeResize="0"/>
          <p:nvPr/>
        </p:nvPicPr>
        <p:blipFill rotWithShape="1">
          <a:blip r:embed="rId3">
            <a:alphaModFix/>
          </a:blip>
          <a:srcRect/>
          <a:stretch/>
        </p:blipFill>
        <p:spPr>
          <a:xfrm>
            <a:off x="8782025" y="2628081"/>
            <a:ext cx="3098800" cy="2286000"/>
          </a:xfrm>
          <a:prstGeom prst="rect">
            <a:avLst/>
          </a:prstGeom>
          <a:noFill/>
          <a:ln>
            <a:noFill/>
          </a:ln>
        </p:spPr>
      </p:pic>
    </p:spTree>
    <p:extLst>
      <p:ext uri="{BB962C8B-B14F-4D97-AF65-F5344CB8AC3E}">
        <p14:creationId xmlns:p14="http://schemas.microsoft.com/office/powerpoint/2010/main" val="1006273481"/>
      </p:ext>
    </p:extLst>
  </p:cSld>
  <p:clrMapOvr>
    <a:masterClrMapping/>
  </p:clrMapOvr>
  <mc:AlternateContent xmlns:mc="http://schemas.openxmlformats.org/markup-compatibility/2006" xmlns:p14="http://schemas.microsoft.com/office/powerpoint/2010/main">
    <mc:Choice Requires="p14">
      <p:transition p14:dur="10" advTm="127232"/>
    </mc:Choice>
    <mc:Fallback xmlns="">
      <p:transition advTm="12723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l" rtl="0">
              <a:lnSpc>
                <a:spcPct val="120000"/>
              </a:lnSpc>
              <a:spcBef>
                <a:spcPts val="0"/>
              </a:spcBef>
              <a:spcAft>
                <a:spcPts val="0"/>
              </a:spcAft>
              <a:buSzPct val="100000"/>
              <a:buNone/>
            </a:pPr>
            <a:r>
              <a:rPr lang="en-US" sz="2000" b="1" dirty="0">
                <a:solidFill>
                  <a:srgbClr val="002060"/>
                </a:solidFill>
                <a:latin typeface="Times New Roman" panose="02020603050405020304" pitchFamily="18" charset="0"/>
                <a:cs typeface="Times New Roman" panose="02020603050405020304" pitchFamily="18" charset="0"/>
              </a:rPr>
              <a:t>1- Expert Judgement</a:t>
            </a:r>
            <a:r>
              <a:rPr lang="en-US" sz="2000" dirty="0">
                <a:solidFill>
                  <a:srgbClr val="002060"/>
                </a:solidFill>
                <a:latin typeface="Times New Roman" panose="02020603050405020304" pitchFamily="18" charset="0"/>
                <a:cs typeface="Times New Roman" panose="02020603050405020304" pitchFamily="18" charset="0"/>
              </a:rPr>
              <a:t>: experience is used to estimate</a:t>
            </a:r>
          </a:p>
          <a:p>
            <a:pPr marL="0" lvl="0" indent="0" algn="l" rtl="0">
              <a:lnSpc>
                <a:spcPct val="120000"/>
              </a:lnSpc>
              <a:spcBef>
                <a:spcPts val="1000"/>
              </a:spcBef>
              <a:spcAft>
                <a:spcPts val="0"/>
              </a:spcAft>
              <a:buSzPct val="100000"/>
              <a:buNone/>
            </a:pPr>
            <a:r>
              <a:rPr lang="en-US" sz="2000" dirty="0">
                <a:solidFill>
                  <a:srgbClr val="002060"/>
                </a:solidFill>
                <a:latin typeface="Times New Roman" panose="02020603050405020304" pitchFamily="18" charset="0"/>
                <a:cs typeface="Times New Roman" panose="02020603050405020304" pitchFamily="18" charset="0"/>
              </a:rPr>
              <a:t>The basis for all other techniques.</a:t>
            </a:r>
          </a:p>
          <a:p>
            <a:pPr marL="228600" lvl="0" indent="-228600" algn="l" rtl="0">
              <a:lnSpc>
                <a:spcPct val="120000"/>
              </a:lnSpc>
              <a:spcBef>
                <a:spcPts val="1000"/>
              </a:spcBef>
              <a:spcAft>
                <a:spcPts val="0"/>
              </a:spcAft>
              <a:buSzPct val="100000"/>
              <a:buChar char="•"/>
            </a:pPr>
            <a:r>
              <a:rPr lang="en-US" sz="2000" b="1" dirty="0">
                <a:solidFill>
                  <a:srgbClr val="002060"/>
                </a:solidFill>
                <a:latin typeface="Times New Roman" panose="02020603050405020304" pitchFamily="18" charset="0"/>
                <a:cs typeface="Times New Roman" panose="02020603050405020304" pitchFamily="18" charset="0"/>
              </a:rPr>
              <a:t>Strengths:</a:t>
            </a:r>
            <a:r>
              <a:rPr lang="en-US" sz="2000" dirty="0">
                <a:solidFill>
                  <a:srgbClr val="002060"/>
                </a:solidFill>
                <a:latin typeface="Times New Roman" panose="02020603050405020304" pitchFamily="18" charset="0"/>
                <a:cs typeface="Times New Roman" panose="02020603050405020304" pitchFamily="18" charset="0"/>
              </a:rPr>
              <a:t> expert lends credibility to estimate.</a:t>
            </a:r>
          </a:p>
          <a:p>
            <a:pPr marL="228600" lvl="0" indent="-228600" algn="l" rtl="0">
              <a:lnSpc>
                <a:spcPct val="120000"/>
              </a:lnSpc>
              <a:spcBef>
                <a:spcPts val="1000"/>
              </a:spcBef>
              <a:spcAft>
                <a:spcPts val="0"/>
              </a:spcAft>
              <a:buSzPct val="100000"/>
              <a:buChar char="•"/>
            </a:pPr>
            <a:r>
              <a:rPr lang="en-US" sz="2000" b="1" dirty="0">
                <a:solidFill>
                  <a:srgbClr val="002060"/>
                </a:solidFill>
                <a:latin typeface="Times New Roman" panose="02020603050405020304" pitchFamily="18" charset="0"/>
                <a:cs typeface="Times New Roman" panose="02020603050405020304" pitchFamily="18" charset="0"/>
              </a:rPr>
              <a:t>Weaknesses: </a:t>
            </a:r>
            <a:r>
              <a:rPr lang="en-US" sz="2000" dirty="0">
                <a:solidFill>
                  <a:srgbClr val="002060"/>
                </a:solidFill>
                <a:latin typeface="Times New Roman" panose="02020603050405020304" pitchFamily="18" charset="0"/>
                <a:cs typeface="Times New Roman" panose="02020603050405020304" pitchFamily="18" charset="0"/>
              </a:rPr>
              <a:t>one person’s ‘expertise’ may fail.</a:t>
            </a:r>
          </a:p>
          <a:p>
            <a:pPr marL="228600" lvl="0" indent="-228600" algn="l" rtl="0">
              <a:lnSpc>
                <a:spcPct val="120000"/>
              </a:lnSpc>
              <a:spcBef>
                <a:spcPts val="1000"/>
              </a:spcBef>
              <a:spcAft>
                <a:spcPts val="0"/>
              </a:spcAft>
              <a:buSzPct val="100000"/>
              <a:buChar char="•"/>
            </a:pPr>
            <a:endParaRPr lang="en-US" sz="2000" dirty="0">
              <a:solidFill>
                <a:srgbClr val="002060"/>
              </a:solidFill>
              <a:latin typeface="Times New Roman" panose="02020603050405020304" pitchFamily="18" charset="0"/>
              <a:cs typeface="Times New Roman" panose="02020603050405020304" pitchFamily="18" charset="0"/>
            </a:endParaRPr>
          </a:p>
          <a:p>
            <a:pPr lvl="0" algn="l" rtl="0">
              <a:lnSpc>
                <a:spcPct val="120000"/>
              </a:lnSpc>
              <a:spcBef>
                <a:spcPts val="1000"/>
              </a:spcBef>
              <a:spcAft>
                <a:spcPts val="0"/>
              </a:spcAft>
              <a:buSzPct val="100000"/>
            </a:pPr>
            <a:endParaRPr lang="en-US" sz="2000" dirty="0">
              <a:solidFill>
                <a:srgbClr val="002060"/>
              </a:solidFill>
              <a:latin typeface="Times New Roman" panose="02020603050405020304" pitchFamily="18" charset="0"/>
              <a:cs typeface="Times New Roman" panose="02020603050405020304" pitchFamily="18" charset="0"/>
            </a:endParaRPr>
          </a:p>
          <a:p>
            <a:pPr lvl="0" algn="l" rtl="0">
              <a:lnSpc>
                <a:spcPct val="120000"/>
              </a:lnSpc>
              <a:spcBef>
                <a:spcPts val="1000"/>
              </a:spcBef>
              <a:spcAft>
                <a:spcPts val="0"/>
              </a:spcAft>
              <a:buSzPct val="100000"/>
            </a:pP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00753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Estimation Techniques (1 of 3)</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Google Shape;324;p23">
            <a:extLst>
              <a:ext uri="{FF2B5EF4-FFF2-40B4-BE49-F238E27FC236}">
                <a16:creationId xmlns:a16="http://schemas.microsoft.com/office/drawing/2014/main" id="{2097B3FD-B725-F95A-A06E-48E9C9A7F504}"/>
              </a:ext>
            </a:extLst>
          </p:cNvPr>
          <p:cNvSpPr txBox="1">
            <a:spLocks/>
          </p:cNvSpPr>
          <p:nvPr/>
        </p:nvSpPr>
        <p:spPr>
          <a:xfrm>
            <a:off x="4059936" y="4221091"/>
            <a:ext cx="7293864" cy="1955872"/>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ct val="1000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2- Group Consensus: </a:t>
            </a:r>
            <a:r>
              <a:rPr lang="en-US" sz="2000" dirty="0">
                <a:solidFill>
                  <a:srgbClr val="002060"/>
                </a:solidFill>
                <a:latin typeface="Times New Roman" panose="02020603050405020304" pitchFamily="18" charset="0"/>
                <a:cs typeface="Times New Roman" panose="02020603050405020304" pitchFamily="18" charset="0"/>
              </a:rPr>
              <a:t>various techniques are used to poll the group and reach consensus.</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Strengths: </a:t>
            </a:r>
            <a:r>
              <a:rPr lang="en-US" sz="2000" dirty="0">
                <a:solidFill>
                  <a:srgbClr val="002060"/>
                </a:solidFill>
                <a:latin typeface="Times New Roman" panose="02020603050405020304" pitchFamily="18" charset="0"/>
                <a:cs typeface="Times New Roman" panose="02020603050405020304" pitchFamily="18" charset="0"/>
              </a:rPr>
              <a:t>group participation and ‘buy-in’.</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Weaknesses: </a:t>
            </a:r>
            <a:r>
              <a:rPr lang="en-US" sz="2000" dirty="0">
                <a:solidFill>
                  <a:srgbClr val="002060"/>
                </a:solidFill>
                <a:latin typeface="Times New Roman" panose="02020603050405020304" pitchFamily="18" charset="0"/>
                <a:cs typeface="Times New Roman" panose="02020603050405020304" pitchFamily="18" charset="0"/>
              </a:rPr>
              <a:t>bias and cultural issues manifest.</a:t>
            </a:r>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11" name="Google Shape;326;p23">
            <a:extLst>
              <a:ext uri="{FF2B5EF4-FFF2-40B4-BE49-F238E27FC236}">
                <a16:creationId xmlns:a16="http://schemas.microsoft.com/office/drawing/2014/main" id="{AA75331F-705A-9F19-4EC9-D57261B3D8DA}"/>
              </a:ext>
            </a:extLst>
          </p:cNvPr>
          <p:cNvPicPr preferRelativeResize="0"/>
          <p:nvPr/>
        </p:nvPicPr>
        <p:blipFill rotWithShape="1">
          <a:blip r:embed="rId3">
            <a:alphaModFix/>
          </a:blip>
          <a:srcRect/>
          <a:stretch/>
        </p:blipFill>
        <p:spPr>
          <a:xfrm>
            <a:off x="838199" y="4221090"/>
            <a:ext cx="2947712" cy="1765857"/>
          </a:xfrm>
          <a:prstGeom prst="rect">
            <a:avLst/>
          </a:prstGeom>
          <a:noFill/>
          <a:ln>
            <a:noFill/>
          </a:ln>
        </p:spPr>
      </p:pic>
      <p:pic>
        <p:nvPicPr>
          <p:cNvPr id="12" name="Google Shape;325;p23">
            <a:extLst>
              <a:ext uri="{FF2B5EF4-FFF2-40B4-BE49-F238E27FC236}">
                <a16:creationId xmlns:a16="http://schemas.microsoft.com/office/drawing/2014/main" id="{40E47A8C-BEF5-511D-855E-4371CA48D986}"/>
              </a:ext>
            </a:extLst>
          </p:cNvPr>
          <p:cNvPicPr preferRelativeResize="0"/>
          <p:nvPr/>
        </p:nvPicPr>
        <p:blipFill rotWithShape="1">
          <a:blip r:embed="rId4">
            <a:alphaModFix/>
          </a:blip>
          <a:srcRect/>
          <a:stretch/>
        </p:blipFill>
        <p:spPr>
          <a:xfrm>
            <a:off x="8747206" y="2327197"/>
            <a:ext cx="2473030" cy="1657170"/>
          </a:xfrm>
          <a:prstGeom prst="rect">
            <a:avLst/>
          </a:prstGeom>
          <a:noFill/>
          <a:ln>
            <a:noFill/>
          </a:ln>
        </p:spPr>
      </p:pic>
    </p:spTree>
    <p:extLst>
      <p:ext uri="{BB962C8B-B14F-4D97-AF65-F5344CB8AC3E}">
        <p14:creationId xmlns:p14="http://schemas.microsoft.com/office/powerpoint/2010/main" val="1833198045"/>
      </p:ext>
    </p:extLst>
  </p:cSld>
  <p:clrMapOvr>
    <a:masterClrMapping/>
  </p:clrMapOvr>
  <mc:AlternateContent xmlns:mc="http://schemas.openxmlformats.org/markup-compatibility/2006" xmlns:p14="http://schemas.microsoft.com/office/powerpoint/2010/main">
    <mc:Choice Requires="p14">
      <p:transition p14:dur="10" advTm="200992"/>
    </mc:Choice>
    <mc:Fallback xmlns="">
      <p:transition advTm="20099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00753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Estimation Techniques (2 of 3)</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335;p24">
            <a:extLst>
              <a:ext uri="{FF2B5EF4-FFF2-40B4-BE49-F238E27FC236}">
                <a16:creationId xmlns:a16="http://schemas.microsoft.com/office/drawing/2014/main" id="{603E382F-EF3D-7B7D-278C-A87FC42E1129}"/>
              </a:ext>
            </a:extLst>
          </p:cNvPr>
          <p:cNvPicPr preferRelativeResize="0"/>
          <p:nvPr/>
        </p:nvPicPr>
        <p:blipFill rotWithShape="1">
          <a:blip r:embed="rId3">
            <a:alphaModFix/>
          </a:blip>
          <a:srcRect/>
          <a:stretch/>
        </p:blipFill>
        <p:spPr>
          <a:xfrm>
            <a:off x="8887146" y="2016276"/>
            <a:ext cx="2466654" cy="1788977"/>
          </a:xfrm>
          <a:prstGeom prst="rect">
            <a:avLst/>
          </a:prstGeom>
          <a:noFill/>
          <a:ln>
            <a:noFill/>
          </a:ln>
        </p:spPr>
      </p:pic>
      <p:sp>
        <p:nvSpPr>
          <p:cNvPr id="8" name="Google Shape;337;p24">
            <a:extLst>
              <a:ext uri="{FF2B5EF4-FFF2-40B4-BE49-F238E27FC236}">
                <a16:creationId xmlns:a16="http://schemas.microsoft.com/office/drawing/2014/main" id="{2EC1DE53-FBFF-608E-179D-B859B9741FF9}"/>
              </a:ext>
            </a:extLst>
          </p:cNvPr>
          <p:cNvSpPr txBox="1">
            <a:spLocks/>
          </p:cNvSpPr>
          <p:nvPr/>
        </p:nvSpPr>
        <p:spPr>
          <a:xfrm>
            <a:off x="862080" y="2073930"/>
            <a:ext cx="7821757" cy="1788977"/>
          </a:xfrm>
          <a:prstGeom prst="rect">
            <a:avLst/>
          </a:prstGeom>
          <a:noFill/>
          <a:ln>
            <a:noFill/>
          </a:ln>
        </p:spPr>
        <p:txBody>
          <a:bodyPr spcFirstLastPara="1" wrap="square" lIns="91425" tIns="45700" rIns="91425" bIns="45700" anchor="t"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ct val="1000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3- Top-Down</a:t>
            </a:r>
            <a:r>
              <a:rPr lang="en-US" sz="2000" dirty="0">
                <a:solidFill>
                  <a:srgbClr val="002060"/>
                </a:solidFill>
                <a:latin typeface="Times New Roman" panose="02020603050405020304" pitchFamily="18" charset="0"/>
                <a:cs typeface="Times New Roman" panose="02020603050405020304" pitchFamily="18" charset="0"/>
              </a:rPr>
              <a:t>: large units estimated then divided up.</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Strengths: </a:t>
            </a:r>
            <a:r>
              <a:rPr lang="en-US" sz="2000" dirty="0">
                <a:solidFill>
                  <a:srgbClr val="002060"/>
                </a:solidFill>
                <a:latin typeface="Times New Roman" panose="02020603050405020304" pitchFamily="18" charset="0"/>
                <a:cs typeface="Times New Roman" panose="02020603050405020304" pitchFamily="18" charset="0"/>
              </a:rPr>
              <a:t>usable when less detail is known.</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Weaknesses: </a:t>
            </a:r>
            <a:r>
              <a:rPr lang="en-US" sz="2000" dirty="0">
                <a:solidFill>
                  <a:srgbClr val="002060"/>
                </a:solidFill>
                <a:latin typeface="Times New Roman" panose="02020603050405020304" pitchFamily="18" charset="0"/>
                <a:cs typeface="Times New Roman" panose="02020603050405020304" pitchFamily="18" charset="0"/>
              </a:rPr>
              <a:t>inaccurate if major sections of the project aren’t considered.</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9" name="Google Shape;338;p24">
            <a:extLst>
              <a:ext uri="{FF2B5EF4-FFF2-40B4-BE49-F238E27FC236}">
                <a16:creationId xmlns:a16="http://schemas.microsoft.com/office/drawing/2014/main" id="{D4C7EF3A-7A05-D131-7EC9-EFEBFEB211AA}"/>
              </a:ext>
            </a:extLst>
          </p:cNvPr>
          <p:cNvSpPr txBox="1">
            <a:spLocks/>
          </p:cNvSpPr>
          <p:nvPr/>
        </p:nvSpPr>
        <p:spPr>
          <a:xfrm>
            <a:off x="3743533" y="4004573"/>
            <a:ext cx="7610267" cy="20887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ct val="1000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4- Bottom-Up: </a:t>
            </a:r>
            <a:r>
              <a:rPr lang="en-US" sz="2000" dirty="0">
                <a:solidFill>
                  <a:srgbClr val="002060"/>
                </a:solidFill>
                <a:latin typeface="Times New Roman" panose="02020603050405020304" pitchFamily="18" charset="0"/>
                <a:cs typeface="Times New Roman" panose="02020603050405020304" pitchFamily="18" charset="0"/>
              </a:rPr>
              <a:t>small units estimated then added together.</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Strengths: </a:t>
            </a:r>
            <a:r>
              <a:rPr lang="en-US" sz="2000" dirty="0">
                <a:solidFill>
                  <a:srgbClr val="002060"/>
                </a:solidFill>
                <a:latin typeface="Times New Roman" panose="02020603050405020304" pitchFamily="18" charset="0"/>
                <a:cs typeface="Times New Roman" panose="02020603050405020304" pitchFamily="18" charset="0"/>
              </a:rPr>
              <a:t>can be quite precise if used properly.</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Weaknesses: </a:t>
            </a:r>
            <a:r>
              <a:rPr lang="en-US" sz="2000" dirty="0">
                <a:solidFill>
                  <a:srgbClr val="002060"/>
                </a:solidFill>
                <a:latin typeface="Times New Roman" panose="02020603050405020304" pitchFamily="18" charset="0"/>
                <a:cs typeface="Times New Roman" panose="02020603050405020304" pitchFamily="18" charset="0"/>
              </a:rPr>
              <a:t>more time consuming than other techniques, changes to items can impact greatly.</a:t>
            </a:r>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11" name="Google Shape;340;p24">
            <a:extLst>
              <a:ext uri="{FF2B5EF4-FFF2-40B4-BE49-F238E27FC236}">
                <a16:creationId xmlns:a16="http://schemas.microsoft.com/office/drawing/2014/main" id="{22BA75FB-EA40-A52B-1922-2EC5834F916C}"/>
              </a:ext>
            </a:extLst>
          </p:cNvPr>
          <p:cNvPicPr preferRelativeResize="0"/>
          <p:nvPr/>
        </p:nvPicPr>
        <p:blipFill rotWithShape="1">
          <a:blip r:embed="rId4">
            <a:alphaModFix/>
          </a:blip>
          <a:srcRect/>
          <a:stretch/>
        </p:blipFill>
        <p:spPr>
          <a:xfrm>
            <a:off x="844955" y="4027685"/>
            <a:ext cx="2613861" cy="1883818"/>
          </a:xfrm>
          <a:prstGeom prst="rect">
            <a:avLst/>
          </a:prstGeom>
          <a:noFill/>
          <a:ln>
            <a:noFill/>
          </a:ln>
        </p:spPr>
      </p:pic>
    </p:spTree>
    <p:extLst>
      <p:ext uri="{BB962C8B-B14F-4D97-AF65-F5344CB8AC3E}">
        <p14:creationId xmlns:p14="http://schemas.microsoft.com/office/powerpoint/2010/main" val="1511740802"/>
      </p:ext>
    </p:extLst>
  </p:cSld>
  <p:clrMapOvr>
    <a:masterClrMapping/>
  </p:clrMapOvr>
  <mc:AlternateContent xmlns:mc="http://schemas.openxmlformats.org/markup-compatibility/2006" xmlns:p14="http://schemas.microsoft.com/office/powerpoint/2010/main">
    <mc:Choice Requires="p14">
      <p:transition p14:dur="10" advTm="142752"/>
    </mc:Choice>
    <mc:Fallback xmlns="">
      <p:transition advTm="14275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86369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Estimation Techniques (3 of 3)</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349;p25">
            <a:extLst>
              <a:ext uri="{FF2B5EF4-FFF2-40B4-BE49-F238E27FC236}">
                <a16:creationId xmlns:a16="http://schemas.microsoft.com/office/drawing/2014/main" id="{1EFDBAE6-E4AC-064C-25F2-1F3AD32A9128}"/>
              </a:ext>
            </a:extLst>
          </p:cNvPr>
          <p:cNvSpPr txBox="1">
            <a:spLocks/>
          </p:cNvSpPr>
          <p:nvPr/>
        </p:nvSpPr>
        <p:spPr>
          <a:xfrm>
            <a:off x="838199" y="2095405"/>
            <a:ext cx="7841975" cy="2609116"/>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ts val="24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5- Comparison or Analogy</a:t>
            </a:r>
            <a:r>
              <a:rPr lang="en-US" sz="2000" dirty="0">
                <a:solidFill>
                  <a:srgbClr val="002060"/>
                </a:solidFill>
                <a:latin typeface="Times New Roman" panose="02020603050405020304" pitchFamily="18" charset="0"/>
                <a:cs typeface="Times New Roman" panose="02020603050405020304" pitchFamily="18" charset="0"/>
              </a:rPr>
              <a:t>: projects (or components) are compared to previous work.</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ts val="2400"/>
            </a:pPr>
            <a:r>
              <a:rPr lang="en-US" sz="2000" b="1" dirty="0">
                <a:solidFill>
                  <a:srgbClr val="002060"/>
                </a:solidFill>
                <a:latin typeface="Times New Roman" panose="02020603050405020304" pitchFamily="18" charset="0"/>
                <a:cs typeface="Times New Roman" panose="02020603050405020304" pitchFamily="18" charset="0"/>
              </a:rPr>
              <a:t>Strengths:</a:t>
            </a:r>
            <a:r>
              <a:rPr lang="en-US" sz="2000" dirty="0">
                <a:solidFill>
                  <a:srgbClr val="002060"/>
                </a:solidFill>
                <a:latin typeface="Times New Roman" panose="02020603050405020304" pitchFamily="18" charset="0"/>
                <a:cs typeface="Times New Roman" panose="02020603050405020304" pitchFamily="18" charset="0"/>
              </a:rPr>
              <a:t> based on actual results, increasing credibility and potentially accuracy.</a:t>
            </a:r>
          </a:p>
          <a:p>
            <a:pPr>
              <a:lnSpc>
                <a:spcPct val="120000"/>
              </a:lnSpc>
              <a:buSzPts val="2400"/>
            </a:pPr>
            <a:r>
              <a:rPr lang="en-US" sz="2000" b="1" dirty="0">
                <a:solidFill>
                  <a:srgbClr val="002060"/>
                </a:solidFill>
                <a:latin typeface="Times New Roman" panose="02020603050405020304" pitchFamily="18" charset="0"/>
                <a:cs typeface="Times New Roman" panose="02020603050405020304" pitchFamily="18" charset="0"/>
              </a:rPr>
              <a:t>Weaknesses:</a:t>
            </a:r>
            <a:r>
              <a:rPr lang="en-US" sz="2000" dirty="0">
                <a:solidFill>
                  <a:srgbClr val="002060"/>
                </a:solidFill>
                <a:latin typeface="Times New Roman" panose="02020603050405020304" pitchFamily="18" charset="0"/>
                <a:cs typeface="Times New Roman" panose="02020603050405020304" pitchFamily="18" charset="0"/>
              </a:rPr>
              <a:t> all projects are unique, may be difficult to find comparisons, data may not exist.</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8" name="Google Shape;350;p25">
            <a:extLst>
              <a:ext uri="{FF2B5EF4-FFF2-40B4-BE49-F238E27FC236}">
                <a16:creationId xmlns:a16="http://schemas.microsoft.com/office/drawing/2014/main" id="{79F9800C-DCB8-FED4-E1DA-ECAA0B843D9E}"/>
              </a:ext>
            </a:extLst>
          </p:cNvPr>
          <p:cNvSpPr txBox="1">
            <a:spLocks/>
          </p:cNvSpPr>
          <p:nvPr/>
        </p:nvSpPr>
        <p:spPr>
          <a:xfrm>
            <a:off x="3723861" y="4829199"/>
            <a:ext cx="7629939" cy="1347764"/>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ts val="24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Other Methods: </a:t>
            </a:r>
            <a:r>
              <a:rPr lang="en-US" sz="2000" dirty="0">
                <a:solidFill>
                  <a:srgbClr val="002060"/>
                </a:solidFill>
                <a:latin typeface="Times New Roman" panose="02020603050405020304" pitchFamily="18" charset="0"/>
                <a:cs typeface="Times New Roman" panose="02020603050405020304" pitchFamily="18" charset="0"/>
              </a:rPr>
              <a:t>mathematical/statistical models, focusing on size rather than time, or industry-specific methods.</a:t>
            </a:r>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9" name="Google Shape;352;p25">
            <a:extLst>
              <a:ext uri="{FF2B5EF4-FFF2-40B4-BE49-F238E27FC236}">
                <a16:creationId xmlns:a16="http://schemas.microsoft.com/office/drawing/2014/main" id="{70669E20-500A-D43E-C420-31E546CB619F}"/>
              </a:ext>
            </a:extLst>
          </p:cNvPr>
          <p:cNvPicPr preferRelativeResize="0"/>
          <p:nvPr/>
        </p:nvPicPr>
        <p:blipFill rotWithShape="1">
          <a:blip r:embed="rId3">
            <a:alphaModFix/>
          </a:blip>
          <a:srcRect/>
          <a:stretch/>
        </p:blipFill>
        <p:spPr>
          <a:xfrm>
            <a:off x="8712687" y="2050798"/>
            <a:ext cx="2641113" cy="1125380"/>
          </a:xfrm>
          <a:prstGeom prst="rect">
            <a:avLst/>
          </a:prstGeom>
          <a:noFill/>
          <a:ln>
            <a:noFill/>
          </a:ln>
        </p:spPr>
      </p:pic>
      <p:pic>
        <p:nvPicPr>
          <p:cNvPr id="11" name="Google Shape;353;p25">
            <a:extLst>
              <a:ext uri="{FF2B5EF4-FFF2-40B4-BE49-F238E27FC236}">
                <a16:creationId xmlns:a16="http://schemas.microsoft.com/office/drawing/2014/main" id="{290FFB90-D698-0C42-42E4-16859F75EB16}"/>
              </a:ext>
            </a:extLst>
          </p:cNvPr>
          <p:cNvPicPr preferRelativeResize="0"/>
          <p:nvPr/>
        </p:nvPicPr>
        <p:blipFill rotWithShape="1">
          <a:blip r:embed="rId4">
            <a:alphaModFix/>
          </a:blip>
          <a:srcRect/>
          <a:stretch/>
        </p:blipFill>
        <p:spPr>
          <a:xfrm>
            <a:off x="859850" y="4665499"/>
            <a:ext cx="2641113" cy="1347763"/>
          </a:xfrm>
          <a:prstGeom prst="rect">
            <a:avLst/>
          </a:prstGeom>
          <a:noFill/>
          <a:ln>
            <a:noFill/>
          </a:ln>
        </p:spPr>
      </p:pic>
    </p:spTree>
    <p:extLst>
      <p:ext uri="{BB962C8B-B14F-4D97-AF65-F5344CB8AC3E}">
        <p14:creationId xmlns:p14="http://schemas.microsoft.com/office/powerpoint/2010/main" val="1825109885"/>
      </p:ext>
    </p:extLst>
  </p:cSld>
  <p:clrMapOvr>
    <a:masterClrMapping/>
  </p:clrMapOvr>
  <mc:AlternateContent xmlns:mc="http://schemas.openxmlformats.org/markup-compatibility/2006" xmlns:p14="http://schemas.microsoft.com/office/powerpoint/2010/main">
    <mc:Choice Requires="p14">
      <p:transition p14:dur="10" advTm="123040"/>
    </mc:Choice>
    <mc:Fallback xmlns="">
      <p:transition advTm="12304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57601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Estimates vs. Commitments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369;p27">
            <a:extLst>
              <a:ext uri="{FF2B5EF4-FFF2-40B4-BE49-F238E27FC236}">
                <a16:creationId xmlns:a16="http://schemas.microsoft.com/office/drawing/2014/main" id="{6092BD52-F7F3-BD34-FD89-FE6CD80B7674}"/>
              </a:ext>
            </a:extLst>
          </p:cNvPr>
          <p:cNvSpPr txBox="1">
            <a:spLocks/>
          </p:cNvSpPr>
          <p:nvPr/>
        </p:nvSpPr>
        <p:spPr>
          <a:xfrm>
            <a:off x="838198" y="3713687"/>
            <a:ext cx="10638183" cy="2342220"/>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spcBef>
                <a:spcPts val="0"/>
              </a:spcBef>
              <a:buSzPts val="2000"/>
            </a:pPr>
            <a:r>
              <a:rPr lang="en-US" sz="2000" dirty="0">
                <a:solidFill>
                  <a:srgbClr val="002060"/>
                </a:solidFill>
                <a:latin typeface="Times New Roman" panose="02020603050405020304" pitchFamily="18" charset="0"/>
                <a:cs typeface="Times New Roman" panose="02020603050405020304" pitchFamily="18" charset="0"/>
              </a:rPr>
              <a:t>All parties must be careful not to confuse estimates with commitments</a:t>
            </a:r>
          </a:p>
          <a:p>
            <a:pPr>
              <a:lnSpc>
                <a:spcPct val="120000"/>
              </a:lnSpc>
              <a:buSzPts val="2000"/>
            </a:pPr>
            <a:r>
              <a:rPr lang="en-US" sz="2000" dirty="0">
                <a:solidFill>
                  <a:srgbClr val="002060"/>
                </a:solidFill>
                <a:latin typeface="Times New Roman" panose="02020603050405020304" pitchFamily="18" charset="0"/>
                <a:cs typeface="Times New Roman" panose="02020603050405020304" pitchFamily="18" charset="0"/>
              </a:rPr>
              <a:t>Commitments: </a:t>
            </a:r>
            <a:r>
              <a:rPr lang="en-US" sz="2000" u="sng" dirty="0">
                <a:solidFill>
                  <a:srgbClr val="002060"/>
                </a:solidFill>
                <a:latin typeface="Times New Roman" panose="02020603050405020304" pitchFamily="18" charset="0"/>
                <a:cs typeface="Times New Roman" panose="02020603050405020304" pitchFamily="18" charset="0"/>
              </a:rPr>
              <a:t>Are deadlines ‘real’</a:t>
            </a:r>
            <a:r>
              <a:rPr lang="en-US" sz="2000" dirty="0">
                <a:solidFill>
                  <a:srgbClr val="002060"/>
                </a:solidFill>
                <a:latin typeface="Times New Roman" panose="02020603050405020304" pitchFamily="18" charset="0"/>
                <a:cs typeface="Times New Roman" panose="02020603050405020304" pitchFamily="18" charset="0"/>
              </a:rPr>
              <a:t> or arbitrary?</a:t>
            </a:r>
          </a:p>
          <a:p>
            <a:pPr>
              <a:lnSpc>
                <a:spcPct val="120000"/>
              </a:lnSpc>
              <a:buSzPts val="2000"/>
            </a:pPr>
            <a:r>
              <a:rPr lang="en-US" sz="2000" b="1" dirty="0">
                <a:solidFill>
                  <a:srgbClr val="002060"/>
                </a:solidFill>
                <a:latin typeface="Times New Roman" panose="02020603050405020304" pitchFamily="18" charset="0"/>
                <a:cs typeface="Times New Roman" panose="02020603050405020304" pitchFamily="18" charset="0"/>
              </a:rPr>
              <a:t>Estimates</a:t>
            </a:r>
            <a:r>
              <a:rPr lang="en-US" sz="2000" dirty="0">
                <a:solidFill>
                  <a:srgbClr val="002060"/>
                </a:solidFill>
                <a:latin typeface="Times New Roman" panose="02020603050405020304" pitchFamily="18" charset="0"/>
                <a:cs typeface="Times New Roman" panose="02020603050405020304" pitchFamily="18" charset="0"/>
              </a:rPr>
              <a:t>: Presentation can be important: </a:t>
            </a:r>
            <a:r>
              <a:rPr lang="en-US" sz="2000" b="1" dirty="0">
                <a:solidFill>
                  <a:srgbClr val="002060"/>
                </a:solidFill>
                <a:latin typeface="Times New Roman" panose="02020603050405020304" pitchFamily="18" charset="0"/>
                <a:cs typeface="Times New Roman" panose="02020603050405020304" pitchFamily="18" charset="0"/>
              </a:rPr>
              <a:t>Ranges</a:t>
            </a:r>
            <a:r>
              <a:rPr lang="en-US" sz="2000" dirty="0">
                <a:solidFill>
                  <a:srgbClr val="002060"/>
                </a:solidFill>
                <a:latin typeface="Times New Roman" panose="02020603050405020304" pitchFamily="18" charset="0"/>
                <a:cs typeface="Times New Roman" panose="02020603050405020304" pitchFamily="18" charset="0"/>
              </a:rPr>
              <a:t> (6-8 Months), </a:t>
            </a:r>
            <a:r>
              <a:rPr lang="en-US" sz="2000" b="1" dirty="0">
                <a:solidFill>
                  <a:srgbClr val="002060"/>
                </a:solidFill>
                <a:latin typeface="Times New Roman" panose="02020603050405020304" pitchFamily="18" charset="0"/>
                <a:cs typeface="Times New Roman" panose="02020603050405020304" pitchFamily="18" charset="0"/>
              </a:rPr>
              <a:t>plus/minus qualifiers </a:t>
            </a:r>
            <a:r>
              <a:rPr lang="en-US" sz="2000" dirty="0">
                <a:solidFill>
                  <a:srgbClr val="002060"/>
                </a:solidFill>
                <a:latin typeface="Times New Roman" panose="02020603050405020304" pitchFamily="18" charset="0"/>
                <a:cs typeface="Times New Roman" panose="02020603050405020304" pitchFamily="18" charset="0"/>
              </a:rPr>
              <a:t>(7 Weeks +/– 1 Week), and </a:t>
            </a:r>
            <a:r>
              <a:rPr lang="en-US" sz="2000" b="1" dirty="0">
                <a:solidFill>
                  <a:srgbClr val="002060"/>
                </a:solidFill>
                <a:latin typeface="Times New Roman" panose="02020603050405020304" pitchFamily="18" charset="0"/>
                <a:cs typeface="Times New Roman" panose="02020603050405020304" pitchFamily="18" charset="0"/>
              </a:rPr>
              <a:t>Confidence factors </a:t>
            </a:r>
            <a:r>
              <a:rPr lang="en-US" sz="2000" dirty="0">
                <a:solidFill>
                  <a:srgbClr val="002060"/>
                </a:solidFill>
                <a:latin typeface="Times New Roman" panose="02020603050405020304" pitchFamily="18" charset="0"/>
                <a:cs typeface="Times New Roman" panose="02020603050405020304" pitchFamily="18" charset="0"/>
              </a:rPr>
              <a:t>(4 weeks: 30% chance, 5 weeks: 50% chance) can be helpful.</a:t>
            </a:r>
          </a:p>
          <a:p>
            <a:pPr>
              <a:lnSpc>
                <a:spcPct val="120000"/>
              </a:lnSpc>
              <a:buSzPts val="2000"/>
            </a:pPr>
            <a:r>
              <a:rPr lang="en-US" sz="2000" dirty="0">
                <a:solidFill>
                  <a:srgbClr val="002060"/>
                </a:solidFill>
                <a:latin typeface="Times New Roman" panose="02020603050405020304" pitchFamily="18" charset="0"/>
                <a:cs typeface="Times New Roman" panose="02020603050405020304" pitchFamily="18" charset="0"/>
              </a:rPr>
              <a:t>Don’t confuse estimation with scheduling, which sets actual dates</a:t>
            </a:r>
          </a:p>
        </p:txBody>
      </p:sp>
      <p:grpSp>
        <p:nvGrpSpPr>
          <p:cNvPr id="8" name="Google Shape;371;p27">
            <a:extLst>
              <a:ext uri="{FF2B5EF4-FFF2-40B4-BE49-F238E27FC236}">
                <a16:creationId xmlns:a16="http://schemas.microsoft.com/office/drawing/2014/main" id="{49DD9D66-6ED8-F4EC-2E0E-99D37C27AB06}"/>
              </a:ext>
            </a:extLst>
          </p:cNvPr>
          <p:cNvGrpSpPr/>
          <p:nvPr/>
        </p:nvGrpSpPr>
        <p:grpSpPr>
          <a:xfrm>
            <a:off x="2137147" y="2220143"/>
            <a:ext cx="8040286" cy="1409663"/>
            <a:chOff x="1916648" y="1789337"/>
            <a:chExt cx="8040286" cy="1409663"/>
          </a:xfrm>
        </p:grpSpPr>
        <p:pic>
          <p:nvPicPr>
            <p:cNvPr id="9" name="Google Shape;372;p27">
              <a:extLst>
                <a:ext uri="{FF2B5EF4-FFF2-40B4-BE49-F238E27FC236}">
                  <a16:creationId xmlns:a16="http://schemas.microsoft.com/office/drawing/2014/main" id="{2E40597D-D7B8-D9FA-20F8-3D21663F514B}"/>
                </a:ext>
              </a:extLst>
            </p:cNvPr>
            <p:cNvPicPr preferRelativeResize="0"/>
            <p:nvPr/>
          </p:nvPicPr>
          <p:blipFill rotWithShape="1">
            <a:blip r:embed="rId3">
              <a:alphaModFix/>
            </a:blip>
            <a:srcRect/>
            <a:stretch/>
          </p:blipFill>
          <p:spPr>
            <a:xfrm>
              <a:off x="7600982" y="1825625"/>
              <a:ext cx="2355952" cy="1373375"/>
            </a:xfrm>
            <a:prstGeom prst="rect">
              <a:avLst/>
            </a:prstGeom>
            <a:noFill/>
            <a:ln>
              <a:noFill/>
            </a:ln>
          </p:spPr>
        </p:pic>
        <p:pic>
          <p:nvPicPr>
            <p:cNvPr id="11" name="Google Shape;373;p27">
              <a:extLst>
                <a:ext uri="{FF2B5EF4-FFF2-40B4-BE49-F238E27FC236}">
                  <a16:creationId xmlns:a16="http://schemas.microsoft.com/office/drawing/2014/main" id="{FD4AB155-6081-9BA4-C933-0C8D914F2489}"/>
                </a:ext>
              </a:extLst>
            </p:cNvPr>
            <p:cNvPicPr preferRelativeResize="0"/>
            <p:nvPr/>
          </p:nvPicPr>
          <p:blipFill rotWithShape="1">
            <a:blip r:embed="rId4">
              <a:alphaModFix/>
            </a:blip>
            <a:srcRect/>
            <a:stretch/>
          </p:blipFill>
          <p:spPr>
            <a:xfrm>
              <a:off x="1916648" y="1789337"/>
              <a:ext cx="2355952" cy="1409663"/>
            </a:xfrm>
            <a:prstGeom prst="rect">
              <a:avLst/>
            </a:prstGeom>
            <a:noFill/>
            <a:ln>
              <a:noFill/>
            </a:ln>
          </p:spPr>
        </p:pic>
        <p:pic>
          <p:nvPicPr>
            <p:cNvPr id="12" name="Google Shape;374;p27">
              <a:extLst>
                <a:ext uri="{FF2B5EF4-FFF2-40B4-BE49-F238E27FC236}">
                  <a16:creationId xmlns:a16="http://schemas.microsoft.com/office/drawing/2014/main" id="{65D228CB-BF88-F780-4ED1-BE66CD9ECC21}"/>
                </a:ext>
              </a:extLst>
            </p:cNvPr>
            <p:cNvPicPr preferRelativeResize="0"/>
            <p:nvPr/>
          </p:nvPicPr>
          <p:blipFill rotWithShape="1">
            <a:blip r:embed="rId5">
              <a:alphaModFix/>
            </a:blip>
            <a:srcRect/>
            <a:stretch/>
          </p:blipFill>
          <p:spPr>
            <a:xfrm>
              <a:off x="4758815" y="1825625"/>
              <a:ext cx="2355952" cy="1373375"/>
            </a:xfrm>
            <a:prstGeom prst="rect">
              <a:avLst/>
            </a:prstGeom>
            <a:noFill/>
            <a:ln>
              <a:noFill/>
            </a:ln>
          </p:spPr>
        </p:pic>
      </p:grpSp>
    </p:spTree>
    <p:extLst>
      <p:ext uri="{BB962C8B-B14F-4D97-AF65-F5344CB8AC3E}">
        <p14:creationId xmlns:p14="http://schemas.microsoft.com/office/powerpoint/2010/main" val="465267473"/>
      </p:ext>
    </p:extLst>
  </p:cSld>
  <p:clrMapOvr>
    <a:masterClrMapping/>
  </p:clrMapOvr>
  <mc:AlternateContent xmlns:mc="http://schemas.openxmlformats.org/markup-compatibility/2006" xmlns:p14="http://schemas.microsoft.com/office/powerpoint/2010/main">
    <mc:Choice Requires="p14">
      <p:transition p14:dur="10" advTm="142368"/>
    </mc:Choice>
    <mc:Fallback xmlns="">
      <p:transition advTm="14236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rtl="0">
              <a:lnSpc>
                <a:spcPct val="120000"/>
              </a:lnSpc>
              <a:spcBef>
                <a:spcPts val="0"/>
              </a:spcBef>
              <a:spcAft>
                <a:spcPts val="0"/>
              </a:spcAft>
              <a:buSzPct val="100000"/>
              <a:buChar char="•"/>
            </a:pPr>
            <a:r>
              <a:rPr lang="en-US" b="1" dirty="0">
                <a:solidFill>
                  <a:srgbClr val="002060"/>
                </a:solidFill>
                <a:latin typeface="Times New Roman" panose="02020603050405020304" pitchFamily="18" charset="0"/>
                <a:cs typeface="Times New Roman" panose="02020603050405020304" pitchFamily="18" charset="0"/>
              </a:rPr>
              <a:t>Accuracy</a:t>
            </a:r>
            <a:r>
              <a:rPr lang="en-US" dirty="0">
                <a:solidFill>
                  <a:srgbClr val="002060"/>
                </a:solidFill>
                <a:latin typeface="Times New Roman" panose="02020603050405020304" pitchFamily="18" charset="0"/>
                <a:cs typeface="Times New Roman" panose="02020603050405020304" pitchFamily="18" charset="0"/>
              </a:rPr>
              <a:t> is how </a:t>
            </a:r>
            <a:r>
              <a:rPr lang="en-US" i="1" dirty="0">
                <a:solidFill>
                  <a:srgbClr val="002060"/>
                </a:solidFill>
                <a:latin typeface="Times New Roman" panose="02020603050405020304" pitchFamily="18" charset="0"/>
                <a:cs typeface="Times New Roman" panose="02020603050405020304" pitchFamily="18" charset="0"/>
              </a:rPr>
              <a:t>true</a:t>
            </a:r>
            <a:r>
              <a:rPr lang="en-US" dirty="0">
                <a:solidFill>
                  <a:srgbClr val="002060"/>
                </a:solidFill>
                <a:latin typeface="Times New Roman" panose="02020603050405020304" pitchFamily="18" charset="0"/>
                <a:cs typeface="Times New Roman" panose="02020603050405020304" pitchFamily="18" charset="0"/>
              </a:rPr>
              <a:t> a value is</a:t>
            </a:r>
          </a:p>
          <a:p>
            <a:pPr marL="685800" lvl="1" indent="-228600" rtl="0">
              <a:lnSpc>
                <a:spcPct val="120000"/>
              </a:lnSpc>
              <a:spcBef>
                <a:spcPts val="5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‘4-6’ is accurate if the actual # is 5.5</a:t>
            </a:r>
          </a:p>
          <a:p>
            <a:pPr marL="228600" lvl="0" indent="-228600" rtl="0">
              <a:lnSpc>
                <a:spcPct val="120000"/>
              </a:lnSpc>
              <a:spcBef>
                <a:spcPts val="1000"/>
              </a:spcBef>
              <a:spcAft>
                <a:spcPts val="0"/>
              </a:spcAft>
              <a:buSzPct val="100000"/>
              <a:buChar char="•"/>
            </a:pPr>
            <a:r>
              <a:rPr lang="en-US" b="1" dirty="0">
                <a:solidFill>
                  <a:srgbClr val="002060"/>
                </a:solidFill>
                <a:latin typeface="Times New Roman" panose="02020603050405020304" pitchFamily="18" charset="0"/>
                <a:cs typeface="Times New Roman" panose="02020603050405020304" pitchFamily="18" charset="0"/>
              </a:rPr>
              <a:t>Precision</a:t>
            </a:r>
            <a:r>
              <a:rPr lang="en-US" dirty="0">
                <a:solidFill>
                  <a:srgbClr val="002060"/>
                </a:solidFill>
                <a:latin typeface="Times New Roman" panose="02020603050405020304" pitchFamily="18" charset="0"/>
                <a:cs typeface="Times New Roman" panose="02020603050405020304" pitchFamily="18" charset="0"/>
              </a:rPr>
              <a:t> is how </a:t>
            </a:r>
            <a:r>
              <a:rPr lang="en-US" i="1" dirty="0">
                <a:solidFill>
                  <a:srgbClr val="002060"/>
                </a:solidFill>
                <a:latin typeface="Times New Roman" panose="02020603050405020304" pitchFamily="18" charset="0"/>
                <a:cs typeface="Times New Roman" panose="02020603050405020304" pitchFamily="18" charset="0"/>
              </a:rPr>
              <a:t>exact</a:t>
            </a:r>
            <a:r>
              <a:rPr lang="en-US" dirty="0">
                <a:solidFill>
                  <a:srgbClr val="002060"/>
                </a:solidFill>
                <a:latin typeface="Times New Roman" panose="02020603050405020304" pitchFamily="18" charset="0"/>
                <a:cs typeface="Times New Roman" panose="02020603050405020304" pitchFamily="18" charset="0"/>
              </a:rPr>
              <a:t> a value is</a:t>
            </a:r>
          </a:p>
          <a:p>
            <a:pPr marL="685800" lvl="1" indent="-228600" rtl="0">
              <a:lnSpc>
                <a:spcPct val="120000"/>
              </a:lnSpc>
              <a:spcBef>
                <a:spcPts val="5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‘4-6’ is less precise than ‘4.5-5.5’</a:t>
            </a:r>
          </a:p>
          <a:p>
            <a:pPr marL="228600" lvl="0" indent="-228600" rtl="0">
              <a:lnSpc>
                <a:spcPct val="120000"/>
              </a:lnSpc>
              <a:spcBef>
                <a:spcPts val="10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Within a project communications</a:t>
            </a:r>
            <a:br>
              <a:rPr lang="en-US" dirty="0">
                <a:solidFill>
                  <a:srgbClr val="002060"/>
                </a:solidFill>
                <a:latin typeface="Times New Roman" panose="02020603050405020304" pitchFamily="18" charset="0"/>
                <a:cs typeface="Times New Roman" panose="02020603050405020304" pitchFamily="18" charset="0"/>
              </a:rPr>
            </a:br>
            <a:r>
              <a:rPr lang="en-US" dirty="0">
                <a:solidFill>
                  <a:srgbClr val="002060"/>
                </a:solidFill>
                <a:latin typeface="Times New Roman" panose="02020603050405020304" pitchFamily="18" charset="0"/>
                <a:cs typeface="Times New Roman" panose="02020603050405020304" pitchFamily="18" charset="0"/>
              </a:rPr>
              <a:t>should </a:t>
            </a:r>
            <a:r>
              <a:rPr lang="en-US" b="1" dirty="0">
                <a:solidFill>
                  <a:srgbClr val="002060"/>
                </a:solidFill>
                <a:latin typeface="Times New Roman" panose="02020603050405020304" pitchFamily="18" charset="0"/>
                <a:cs typeface="Times New Roman" panose="02020603050405020304" pitchFamily="18" charset="0"/>
              </a:rPr>
              <a:t>always be as accurate as</a:t>
            </a:r>
            <a:br>
              <a:rPr lang="en-US" b="1" dirty="0">
                <a:solidFill>
                  <a:srgbClr val="002060"/>
                </a:solidFill>
                <a:latin typeface="Times New Roman" panose="02020603050405020304" pitchFamily="18" charset="0"/>
                <a:cs typeface="Times New Roman" panose="02020603050405020304" pitchFamily="18" charset="0"/>
              </a:rPr>
            </a:br>
            <a:r>
              <a:rPr lang="en-US" b="1" dirty="0">
                <a:solidFill>
                  <a:srgbClr val="002060"/>
                </a:solidFill>
                <a:latin typeface="Times New Roman" panose="02020603050405020304" pitchFamily="18" charset="0"/>
                <a:cs typeface="Times New Roman" panose="02020603050405020304" pitchFamily="18" charset="0"/>
              </a:rPr>
              <a:t>possible </a:t>
            </a:r>
            <a:r>
              <a:rPr lang="en-US" dirty="0">
                <a:solidFill>
                  <a:srgbClr val="002060"/>
                </a:solidFill>
                <a:latin typeface="Times New Roman" panose="02020603050405020304" pitchFamily="18" charset="0"/>
                <a:cs typeface="Times New Roman" panose="02020603050405020304" pitchFamily="18" charset="0"/>
              </a:rPr>
              <a:t>(especially in estimating)</a:t>
            </a:r>
          </a:p>
          <a:p>
            <a:pPr marL="228600" lvl="0" indent="-228600" rtl="0">
              <a:lnSpc>
                <a:spcPct val="120000"/>
              </a:lnSpc>
              <a:spcBef>
                <a:spcPts val="1000"/>
              </a:spcBef>
              <a:spcAft>
                <a:spcPts val="0"/>
              </a:spcAft>
              <a:buSzPct val="100000"/>
              <a:buChar char="•"/>
            </a:pPr>
            <a:r>
              <a:rPr lang="en-US" u="sng" dirty="0">
                <a:solidFill>
                  <a:srgbClr val="002060"/>
                </a:solidFill>
                <a:latin typeface="Times New Roman" panose="02020603050405020304" pitchFamily="18" charset="0"/>
                <a:cs typeface="Times New Roman" panose="02020603050405020304" pitchFamily="18" charset="0"/>
              </a:rPr>
              <a:t>Because uncertainty is high </a:t>
            </a:r>
            <a:r>
              <a:rPr lang="en-US" dirty="0">
                <a:solidFill>
                  <a:srgbClr val="002060"/>
                </a:solidFill>
                <a:latin typeface="Times New Roman" panose="02020603050405020304" pitchFamily="18" charset="0"/>
                <a:cs typeface="Times New Roman" panose="02020603050405020304" pitchFamily="18" charset="0"/>
              </a:rPr>
              <a:t>at the beginning of a project, the only way to be accurate is to be </a:t>
            </a:r>
            <a:r>
              <a:rPr lang="en-US" b="1" dirty="0">
                <a:solidFill>
                  <a:srgbClr val="002060"/>
                </a:solidFill>
                <a:latin typeface="Times New Roman" panose="02020603050405020304" pitchFamily="18" charset="0"/>
                <a:cs typeface="Times New Roman" panose="02020603050405020304" pitchFamily="18" charset="0"/>
              </a:rPr>
              <a:t>less precise.</a:t>
            </a:r>
            <a:endParaRPr lang="en-US"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1000"/>
              </a:spcBef>
              <a:spcAft>
                <a:spcPts val="0"/>
              </a:spcAft>
              <a:buSzPct val="100000"/>
              <a:buChar char="•"/>
            </a:pPr>
            <a:r>
              <a:rPr lang="en-US" u="sng" dirty="0">
                <a:solidFill>
                  <a:srgbClr val="002060"/>
                </a:solidFill>
                <a:latin typeface="Times New Roman" panose="02020603050405020304" pitchFamily="18" charset="0"/>
                <a:cs typeface="Times New Roman" panose="02020603050405020304" pitchFamily="18" charset="0"/>
              </a:rPr>
              <a:t>As the project progresses, we can be more precise </a:t>
            </a:r>
            <a:r>
              <a:rPr lang="en-US" dirty="0">
                <a:solidFill>
                  <a:srgbClr val="002060"/>
                </a:solidFill>
                <a:latin typeface="Times New Roman" panose="02020603050405020304" pitchFamily="18" charset="0"/>
                <a:cs typeface="Times New Roman" panose="02020603050405020304" pitchFamily="18" charset="0"/>
              </a:rPr>
              <a:t>while remaining accurate (ranges get smaller and smaller)</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Accuracy vs. Precision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Google Shape;393;p29">
            <a:extLst>
              <a:ext uri="{FF2B5EF4-FFF2-40B4-BE49-F238E27FC236}">
                <a16:creationId xmlns:a16="http://schemas.microsoft.com/office/drawing/2014/main" id="{7F8B842B-9E40-E97B-6271-746E2C299397}"/>
              </a:ext>
            </a:extLst>
          </p:cNvPr>
          <p:cNvPicPr preferRelativeResize="0"/>
          <p:nvPr/>
        </p:nvPicPr>
        <p:blipFill rotWithShape="1">
          <a:blip r:embed="rId3">
            <a:alphaModFix/>
          </a:blip>
          <a:srcRect/>
          <a:stretch/>
        </p:blipFill>
        <p:spPr>
          <a:xfrm>
            <a:off x="6196530" y="1882478"/>
            <a:ext cx="5053162" cy="2730046"/>
          </a:xfrm>
          <a:prstGeom prst="rect">
            <a:avLst/>
          </a:prstGeom>
          <a:noFill/>
          <a:ln>
            <a:noFill/>
          </a:ln>
        </p:spPr>
      </p:pic>
    </p:spTree>
    <p:extLst>
      <p:ext uri="{BB962C8B-B14F-4D97-AF65-F5344CB8AC3E}">
        <p14:creationId xmlns:p14="http://schemas.microsoft.com/office/powerpoint/2010/main" val="355655375"/>
      </p:ext>
    </p:extLst>
  </p:cSld>
  <p:clrMapOvr>
    <a:masterClrMapping/>
  </p:clrMapOvr>
  <mc:AlternateContent xmlns:mc="http://schemas.openxmlformats.org/markup-compatibility/2006" xmlns:p14="http://schemas.microsoft.com/office/powerpoint/2010/main">
    <mc:Choice Requires="p14">
      <p:transition p14:dur="10" advTm="154784"/>
    </mc:Choice>
    <mc:Fallback xmlns="">
      <p:transition advTm="15478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849589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0">
              <a:spcBef>
                <a:spcPts val="0"/>
              </a:spcBef>
              <a:spcAft>
                <a:spcPts val="0"/>
              </a:spcAft>
              <a:buNone/>
            </a:pPr>
            <a:r>
              <a:rPr lang="en-US" sz="2400" dirty="0">
                <a:solidFill>
                  <a:srgbClr val="002060"/>
                </a:solidFill>
                <a:latin typeface="Times New Roman" panose="02020603050405020304" pitchFamily="18" charset="0"/>
                <a:ea typeface="Calibri"/>
                <a:cs typeface="Times New Roman" panose="02020603050405020304" pitchFamily="18" charset="0"/>
                <a:sym typeface="Calibri"/>
              </a:rPr>
              <a:t>In project management, a schedule is a listing of a project milestone activities, and deliverables, usually intended </a:t>
            </a:r>
            <a:r>
              <a:rPr lang="en-US" sz="2400" b="1" dirty="0">
                <a:solidFill>
                  <a:srgbClr val="002060"/>
                </a:solidFill>
                <a:latin typeface="Times New Roman" panose="02020603050405020304" pitchFamily="18" charset="0"/>
                <a:ea typeface="Calibri"/>
                <a:cs typeface="Times New Roman" panose="02020603050405020304" pitchFamily="18" charset="0"/>
                <a:sym typeface="Calibri"/>
              </a:rPr>
              <a:t>start and finish dates. </a:t>
            </a:r>
            <a:endParaRPr lang="en-US" sz="24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Scheduling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412;p31">
            <a:extLst>
              <a:ext uri="{FF2B5EF4-FFF2-40B4-BE49-F238E27FC236}">
                <a16:creationId xmlns:a16="http://schemas.microsoft.com/office/drawing/2014/main" id="{DADBB5E9-8274-FA7D-A5FF-71902E1A9E08}"/>
              </a:ext>
            </a:extLst>
          </p:cNvPr>
          <p:cNvPicPr preferRelativeResize="0"/>
          <p:nvPr/>
        </p:nvPicPr>
        <p:blipFill rotWithShape="1">
          <a:blip r:embed="rId3">
            <a:alphaModFix/>
          </a:blip>
          <a:srcRect/>
          <a:stretch/>
        </p:blipFill>
        <p:spPr>
          <a:xfrm>
            <a:off x="9402166" y="1812373"/>
            <a:ext cx="1964886" cy="4260574"/>
          </a:xfrm>
          <a:prstGeom prst="rect">
            <a:avLst/>
          </a:prstGeom>
          <a:noFill/>
          <a:ln>
            <a:noFill/>
          </a:ln>
        </p:spPr>
      </p:pic>
    </p:spTree>
    <p:extLst>
      <p:ext uri="{BB962C8B-B14F-4D97-AF65-F5344CB8AC3E}">
        <p14:creationId xmlns:p14="http://schemas.microsoft.com/office/powerpoint/2010/main" val="3199429918"/>
      </p:ext>
    </p:extLst>
  </p:cSld>
  <p:clrMapOvr>
    <a:masterClrMapping/>
  </p:clrMapOvr>
  <mc:AlternateContent xmlns:mc="http://schemas.openxmlformats.org/markup-compatibility/2006" xmlns:p14="http://schemas.microsoft.com/office/powerpoint/2010/main">
    <mc:Choice Requires="p14">
      <p:transition p14:dur="10" advTm="22112"/>
    </mc:Choice>
    <mc:Fallback xmlns="">
      <p:transition advTm="2211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rtl="0">
              <a:spcBef>
                <a:spcPts val="0"/>
              </a:spcBef>
              <a:spcAft>
                <a:spcPts val="0"/>
              </a:spcAft>
              <a:buNone/>
            </a:pPr>
            <a:r>
              <a:rPr lang="en-US" sz="2400" dirty="0">
                <a:solidFill>
                  <a:srgbClr val="002060"/>
                </a:solidFill>
                <a:latin typeface="Times New Roman" panose="02020603050405020304" pitchFamily="18" charset="0"/>
                <a:ea typeface="arial"/>
                <a:cs typeface="Times New Roman" panose="02020603050405020304" pitchFamily="18" charset="0"/>
                <a:sym typeface="arial"/>
              </a:rPr>
              <a:t>A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Work Breakdown Structure</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WBS</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is a deliverable-oriented hierarchical decomposition of the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work</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to be executed by the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project</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team to accomplish the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project</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objectives and create the required deliverables. </a:t>
            </a:r>
          </a:p>
          <a:p>
            <a:pPr marL="0" marR="0" lvl="0" indent="0" algn="just" rtl="0">
              <a:spcBef>
                <a:spcPts val="0"/>
              </a:spcBef>
              <a:spcAft>
                <a:spcPts val="0"/>
              </a:spcAft>
              <a:buNone/>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rtl="0">
              <a:spcBef>
                <a:spcPts val="0"/>
              </a:spcBef>
              <a:spcAft>
                <a:spcPts val="0"/>
              </a:spcAft>
              <a:buNone/>
            </a:pPr>
            <a:r>
              <a:rPr lang="en-US" sz="2400" dirty="0">
                <a:solidFill>
                  <a:srgbClr val="002060"/>
                </a:solidFill>
                <a:latin typeface="Times New Roman" panose="02020603050405020304" pitchFamily="18" charset="0"/>
                <a:ea typeface="arial"/>
                <a:cs typeface="Times New Roman" panose="02020603050405020304" pitchFamily="18" charset="0"/>
                <a:sym typeface="arial"/>
              </a:rPr>
              <a:t>A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WBS</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is the cornerstone of effective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project</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planning, execution, controlling, monitoring, and reporting.</a:t>
            </a:r>
            <a:endPar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802093"/>
            <a:ext cx="699934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Organizing Tasks: The Work Breakdown Structure (WBS)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34784455"/>
      </p:ext>
    </p:extLst>
  </p:cSld>
  <p:clrMapOvr>
    <a:masterClrMapping/>
  </p:clrMapOvr>
  <mc:AlternateContent xmlns:mc="http://schemas.openxmlformats.org/markup-compatibility/2006" xmlns:p14="http://schemas.microsoft.com/office/powerpoint/2010/main">
    <mc:Choice Requires="p14">
      <p:transition p14:dur="10" advTm="82528"/>
    </mc:Choice>
    <mc:Fallback xmlns="">
      <p:transition advTm="8252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rtl="0">
              <a:spcBef>
                <a:spcPts val="0"/>
              </a:spcBef>
              <a:spcAft>
                <a:spcPts val="0"/>
              </a:spcAft>
              <a:buNone/>
            </a:pPr>
            <a:endParaRPr lang="en-US" sz="2000" b="1" dirty="0">
              <a:solidFill>
                <a:srgbClr val="002060"/>
              </a:solidFill>
              <a:latin typeface="Times New Roman" panose="02020603050405020304" pitchFamily="18" charset="0"/>
              <a:ea typeface="Open Sans"/>
              <a:cs typeface="Times New Roman" panose="02020603050405020304" pitchFamily="18" charset="0"/>
              <a:sym typeface="Open Sans"/>
            </a:endParaRPr>
          </a:p>
          <a:p>
            <a:pPr marL="0" marR="0" lvl="0" indent="0" algn="just" rtl="0">
              <a:spcBef>
                <a:spcPts val="0"/>
              </a:spcBef>
              <a:spcAft>
                <a:spcPts val="0"/>
              </a:spcAft>
              <a:buNone/>
            </a:pPr>
            <a:r>
              <a:rPr lang="en-US" sz="2000" b="1" dirty="0">
                <a:solidFill>
                  <a:srgbClr val="002060"/>
                </a:solidFill>
                <a:latin typeface="Times New Roman" panose="02020603050405020304" pitchFamily="18" charset="0"/>
                <a:ea typeface="Open Sans"/>
                <a:cs typeface="Times New Roman" panose="02020603050405020304" pitchFamily="18" charset="0"/>
                <a:sym typeface="Open Sans"/>
              </a:rPr>
              <a:t>A good WBS should exhibit the following characteristics:</a:t>
            </a:r>
          </a:p>
          <a:p>
            <a:pPr marL="0" marR="0" lvl="0" indent="0" algn="just" rtl="0">
              <a:spcBef>
                <a:spcPts val="0"/>
              </a:spcBef>
              <a:spcAft>
                <a:spcPts val="0"/>
              </a:spcAft>
              <a:buNone/>
            </a:pPr>
            <a:endParaRPr lang="en-US" sz="20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Definable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—can be described and easily understood by project participants.</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Manageable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—a meaningful unit of work where specific responsibility and authority can be assigned to a responsible individual.</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err="1">
                <a:solidFill>
                  <a:srgbClr val="002060"/>
                </a:solidFill>
                <a:latin typeface="Times New Roman" panose="02020603050405020304" pitchFamily="18" charset="0"/>
                <a:ea typeface="Century Gothic"/>
                <a:cs typeface="Times New Roman" panose="02020603050405020304" pitchFamily="18" charset="0"/>
                <a:sym typeface="Century Gothic"/>
              </a:rPr>
              <a:t>Estimateable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—duration can be estimated in time required to complete, and cost can be estimated in resources required to complete.</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Independent</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—minimum interface with or dependence on other ongoing elements (i.e., assignable to a single control account, and clearly distinguishable from other work packages).</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err="1">
                <a:solidFill>
                  <a:srgbClr val="002060"/>
                </a:solidFill>
                <a:latin typeface="Times New Roman" panose="02020603050405020304" pitchFamily="18" charset="0"/>
                <a:ea typeface="Century Gothic"/>
                <a:cs typeface="Times New Roman" panose="02020603050405020304" pitchFamily="18" charset="0"/>
                <a:sym typeface="Century Gothic"/>
              </a:rPr>
              <a:t>Integratable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—integrates with other project work elements and with higher level cost estimates and schedules to include the entire project.</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Measurable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—can be used to measure progress; has start and completion dates and measurable interim milestones.</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Adaptable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—sufficiently flexible so the addition/elimination of work scope can be readily accommodated in the WBS framework.</a:t>
            </a:r>
            <a:endParaRPr lang="en-US" sz="1700" b="0" i="0" u="none" strike="noStrike" dirty="0">
              <a:solidFill>
                <a:srgbClr val="002060"/>
              </a:solidFill>
              <a:latin typeface="Times New Roman" panose="02020603050405020304" pitchFamily="18" charset="0"/>
              <a:ea typeface="Open Sans"/>
              <a:cs typeface="Times New Roman" panose="02020603050405020304" pitchFamily="18" charset="0"/>
              <a:sym typeface="Open San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48701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Work Breakdown Structure (WBS)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5403855"/>
      </p:ext>
    </p:extLst>
  </p:cSld>
  <p:clrMapOvr>
    <a:masterClrMapping/>
  </p:clrMapOvr>
  <mc:AlternateContent xmlns:mc="http://schemas.openxmlformats.org/markup-compatibility/2006" xmlns:p14="http://schemas.microsoft.com/office/powerpoint/2010/main">
    <mc:Choice Requires="p14">
      <p:transition p14:dur="10" advTm="191040"/>
    </mc:Choice>
    <mc:Fallback xmlns="">
      <p:transition advTm="19104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l" rtl="0">
              <a:lnSpc>
                <a:spcPct val="120000"/>
              </a:lnSpc>
              <a:spcBef>
                <a:spcPts val="0"/>
              </a:spcBef>
              <a:spcAft>
                <a:spcPts val="0"/>
              </a:spcAft>
              <a:buSzPct val="100000"/>
              <a:buChar char="•"/>
            </a:pPr>
            <a:endParaRPr lang="en-US" sz="1600" dirty="0">
              <a:solidFill>
                <a:srgbClr val="002060"/>
              </a:solidFill>
              <a:latin typeface="Times New Roman" panose="02020603050405020304" pitchFamily="18" charset="0"/>
              <a:cs typeface="Times New Roman" panose="02020603050405020304" pitchFamily="18" charset="0"/>
            </a:endParaRPr>
          </a:p>
          <a:p>
            <a:pPr marL="228600" lvl="0" indent="-228600" algn="l" rtl="0">
              <a:lnSpc>
                <a:spcPct val="120000"/>
              </a:lnSpc>
              <a:spcBef>
                <a:spcPts val="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Organizes elements with ‘sub-</a:t>
            </a:r>
            <a:br>
              <a:rPr lang="en-US" sz="1600" dirty="0">
                <a:solidFill>
                  <a:srgbClr val="002060"/>
                </a:solidFill>
                <a:latin typeface="Times New Roman" panose="02020603050405020304" pitchFamily="18" charset="0"/>
                <a:cs typeface="Times New Roman" panose="02020603050405020304" pitchFamily="18" charset="0"/>
              </a:rPr>
            </a:br>
            <a:r>
              <a:rPr lang="en-US" sz="1600" dirty="0">
                <a:solidFill>
                  <a:srgbClr val="002060"/>
                </a:solidFill>
                <a:latin typeface="Times New Roman" panose="02020603050405020304" pitchFamily="18" charset="0"/>
                <a:cs typeface="Times New Roman" panose="02020603050405020304" pitchFamily="18" charset="0"/>
              </a:rPr>
              <a:t>numbers.’ 1.2.3 is part of 1.2</a:t>
            </a:r>
          </a:p>
          <a:p>
            <a:pPr marL="228600" lvl="0" indent="-228600" algn="l" rtl="0">
              <a:lnSpc>
                <a:spcPct val="120000"/>
              </a:lnSpc>
              <a:spcBef>
                <a:spcPts val="10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Two types: product &amp; process</a:t>
            </a:r>
          </a:p>
          <a:p>
            <a:pPr marL="685800" lvl="1" indent="-228600" algn="l" rtl="0">
              <a:lnSpc>
                <a:spcPct val="120000"/>
              </a:lnSpc>
              <a:spcBef>
                <a:spcPts val="500"/>
              </a:spcBef>
              <a:spcAft>
                <a:spcPts val="0"/>
              </a:spcAft>
              <a:buSzPct val="100000"/>
              <a:buChar char="•"/>
            </a:pPr>
            <a:r>
              <a:rPr lang="en-US" sz="1400" dirty="0">
                <a:solidFill>
                  <a:srgbClr val="002060"/>
                </a:solidFill>
                <a:latin typeface="Times New Roman" panose="02020603050405020304" pitchFamily="18" charset="0"/>
                <a:cs typeface="Times New Roman" panose="02020603050405020304" pitchFamily="18" charset="0"/>
              </a:rPr>
              <a:t>Product divides by components</a:t>
            </a:r>
          </a:p>
          <a:p>
            <a:pPr marL="685800" lvl="1" indent="-228600" algn="l" rtl="0">
              <a:lnSpc>
                <a:spcPct val="120000"/>
              </a:lnSpc>
              <a:spcBef>
                <a:spcPts val="500"/>
              </a:spcBef>
              <a:spcAft>
                <a:spcPts val="0"/>
              </a:spcAft>
              <a:buSzPct val="100000"/>
              <a:buChar char="•"/>
            </a:pPr>
            <a:r>
              <a:rPr lang="en-US" sz="1400" dirty="0">
                <a:solidFill>
                  <a:srgbClr val="002060"/>
                </a:solidFill>
                <a:latin typeface="Times New Roman" panose="02020603050405020304" pitchFamily="18" charset="0"/>
                <a:cs typeface="Times New Roman" panose="02020603050405020304" pitchFamily="18" charset="0"/>
              </a:rPr>
              <a:t>Process divides by activities/tasks</a:t>
            </a:r>
          </a:p>
          <a:p>
            <a:pPr marL="228600" lvl="0" indent="-228600" algn="l" rtl="0">
              <a:lnSpc>
                <a:spcPct val="120000"/>
              </a:lnSpc>
              <a:spcBef>
                <a:spcPts val="10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Can be built ‘top down,’ </a:t>
            </a:r>
            <a:br>
              <a:rPr lang="en-US" sz="1600" dirty="0">
                <a:solidFill>
                  <a:srgbClr val="002060"/>
                </a:solidFill>
                <a:latin typeface="Times New Roman" panose="02020603050405020304" pitchFamily="18" charset="0"/>
                <a:cs typeface="Times New Roman" panose="02020603050405020304" pitchFamily="18" charset="0"/>
              </a:rPr>
            </a:br>
            <a:r>
              <a:rPr lang="en-US" sz="1600" dirty="0">
                <a:solidFill>
                  <a:srgbClr val="002060"/>
                </a:solidFill>
                <a:latin typeface="Times New Roman" panose="02020603050405020304" pitchFamily="18" charset="0"/>
                <a:cs typeface="Times New Roman" panose="02020603050405020304" pitchFamily="18" charset="0"/>
              </a:rPr>
              <a:t>‘bottom-up’ </a:t>
            </a:r>
            <a:endParaRPr lang="ar-SA" sz="1600" dirty="0">
              <a:solidFill>
                <a:srgbClr val="002060"/>
              </a:solidFill>
              <a:latin typeface="Times New Roman" panose="02020603050405020304" pitchFamily="18" charset="0"/>
              <a:cs typeface="Times New Roman" panose="02020603050405020304" pitchFamily="18" charset="0"/>
            </a:endParaRPr>
          </a:p>
          <a:p>
            <a:pPr marL="228600" lvl="0" indent="-228600" algn="l" rtl="0">
              <a:lnSpc>
                <a:spcPct val="120000"/>
              </a:lnSpc>
              <a:spcBef>
                <a:spcPts val="10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A good way to </a:t>
            </a:r>
            <a:r>
              <a:rPr lang="en-US" sz="1600" u="sng" dirty="0">
                <a:solidFill>
                  <a:srgbClr val="002060"/>
                </a:solidFill>
                <a:latin typeface="Times New Roman" panose="02020603050405020304" pitchFamily="18" charset="0"/>
                <a:cs typeface="Times New Roman" panose="02020603050405020304" pitchFamily="18" charset="0"/>
              </a:rPr>
              <a:t>organize brain-</a:t>
            </a:r>
            <a:br>
              <a:rPr lang="en-US" sz="1600" u="sng" dirty="0">
                <a:solidFill>
                  <a:srgbClr val="002060"/>
                </a:solidFill>
                <a:latin typeface="Times New Roman" panose="02020603050405020304" pitchFamily="18" charset="0"/>
                <a:cs typeface="Times New Roman" panose="02020603050405020304" pitchFamily="18" charset="0"/>
              </a:rPr>
            </a:br>
            <a:r>
              <a:rPr lang="en-US" sz="1600" u="sng" dirty="0">
                <a:solidFill>
                  <a:srgbClr val="002060"/>
                </a:solidFill>
                <a:latin typeface="Times New Roman" panose="02020603050405020304" pitchFamily="18" charset="0"/>
                <a:cs typeface="Times New Roman" panose="02020603050405020304" pitchFamily="18" charset="0"/>
              </a:rPr>
              <a:t>storming </a:t>
            </a:r>
            <a:r>
              <a:rPr lang="en-US" sz="1600" dirty="0">
                <a:solidFill>
                  <a:srgbClr val="002060"/>
                </a:solidFill>
                <a:latin typeface="Times New Roman" panose="02020603050405020304" pitchFamily="18" charset="0"/>
                <a:cs typeface="Times New Roman" panose="02020603050405020304" pitchFamily="18" charset="0"/>
              </a:rPr>
              <a:t>efforts early in the project</a:t>
            </a:r>
          </a:p>
          <a:p>
            <a:pPr marL="228600" lvl="0" indent="-228600" algn="l" rtl="0">
              <a:lnSpc>
                <a:spcPct val="120000"/>
              </a:lnSpc>
              <a:spcBef>
                <a:spcPts val="10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Sequencing of tasks or components </a:t>
            </a:r>
            <a:br>
              <a:rPr lang="en-US" sz="1600" dirty="0">
                <a:solidFill>
                  <a:srgbClr val="002060"/>
                </a:solidFill>
                <a:latin typeface="Times New Roman" panose="02020603050405020304" pitchFamily="18" charset="0"/>
                <a:cs typeface="Times New Roman" panose="02020603050405020304" pitchFamily="18" charset="0"/>
              </a:rPr>
            </a:br>
            <a:r>
              <a:rPr lang="en-US" sz="1600" dirty="0">
                <a:solidFill>
                  <a:srgbClr val="002060"/>
                </a:solidFill>
                <a:latin typeface="Times New Roman" panose="02020603050405020304" pitchFamily="18" charset="0"/>
                <a:cs typeface="Times New Roman" panose="02020603050405020304" pitchFamily="18" charset="0"/>
              </a:rPr>
              <a:t>isn’t needed until later in scheduling efforts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Work Breakdown Structure (WBS)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441;p34" descr="C:\Users\sam\Dropbox\Books\Project Team Leadership and Communication\curriculum\images\WorkBreakdownStructure.png">
            <a:extLst>
              <a:ext uri="{FF2B5EF4-FFF2-40B4-BE49-F238E27FC236}">
                <a16:creationId xmlns:a16="http://schemas.microsoft.com/office/drawing/2014/main" id="{81C5DBD0-AC31-9569-2F76-AF5BB380E810}"/>
              </a:ext>
            </a:extLst>
          </p:cNvPr>
          <p:cNvPicPr preferRelativeResize="0"/>
          <p:nvPr/>
        </p:nvPicPr>
        <p:blipFill rotWithShape="1">
          <a:blip r:embed="rId3">
            <a:alphaModFix/>
          </a:blip>
          <a:srcRect/>
          <a:stretch/>
        </p:blipFill>
        <p:spPr>
          <a:xfrm>
            <a:off x="4451779" y="2202066"/>
            <a:ext cx="3888670" cy="2970439"/>
          </a:xfrm>
          <a:prstGeom prst="rect">
            <a:avLst/>
          </a:prstGeom>
          <a:noFill/>
          <a:ln>
            <a:noFill/>
          </a:ln>
        </p:spPr>
      </p:pic>
      <p:pic>
        <p:nvPicPr>
          <p:cNvPr id="8" name="Google Shape;440;p34" descr="C:\Users\sam\Dropbox\Books\Project Team Leadership and Communication\curriculum\images\WorkBreakdownStructureText.png">
            <a:extLst>
              <a:ext uri="{FF2B5EF4-FFF2-40B4-BE49-F238E27FC236}">
                <a16:creationId xmlns:a16="http://schemas.microsoft.com/office/drawing/2014/main" id="{E63FD02B-687F-99D6-4761-70FEBCD7EB4A}"/>
              </a:ext>
            </a:extLst>
          </p:cNvPr>
          <p:cNvPicPr preferRelativeResize="0"/>
          <p:nvPr/>
        </p:nvPicPr>
        <p:blipFill rotWithShape="1">
          <a:blip r:embed="rId4">
            <a:alphaModFix/>
          </a:blip>
          <a:srcRect/>
          <a:stretch/>
        </p:blipFill>
        <p:spPr>
          <a:xfrm>
            <a:off x="8568771" y="2152132"/>
            <a:ext cx="2409050" cy="3333673"/>
          </a:xfrm>
          <a:prstGeom prst="rect">
            <a:avLst/>
          </a:prstGeom>
          <a:noFill/>
          <a:ln>
            <a:noFill/>
          </a:ln>
        </p:spPr>
      </p:pic>
    </p:spTree>
    <p:extLst>
      <p:ext uri="{BB962C8B-B14F-4D97-AF65-F5344CB8AC3E}">
        <p14:creationId xmlns:p14="http://schemas.microsoft.com/office/powerpoint/2010/main" val="1477986575"/>
      </p:ext>
    </p:extLst>
  </p:cSld>
  <p:clrMapOvr>
    <a:masterClrMapping/>
  </p:clrMapOvr>
  <mc:AlternateContent xmlns:mc="http://schemas.openxmlformats.org/markup-compatibility/2006" xmlns:p14="http://schemas.microsoft.com/office/powerpoint/2010/main">
    <mc:Choice Requires="p14">
      <p:transition p14:dur="10" advTm="38528"/>
    </mc:Choice>
    <mc:Fallback xmlns="">
      <p:transition advTm="3852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l" rtl="0">
              <a:lnSpc>
                <a:spcPct val="120000"/>
              </a:lnSpc>
              <a:spcBef>
                <a:spcPts val="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How do you know when you’ve divided tasks into small enough ‘chunks’?</a:t>
            </a:r>
          </a:p>
          <a:p>
            <a:pPr marL="228600" lvl="0" indent="-228600" algn="l" rtl="0">
              <a:lnSpc>
                <a:spcPct val="120000"/>
              </a:lnSpc>
              <a:spcBef>
                <a:spcPts val="100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If tasks are too large, it becomes difficult to track progress</a:t>
            </a:r>
          </a:p>
          <a:p>
            <a:pPr marL="228600" lvl="0" indent="-228600" algn="l" rtl="0">
              <a:lnSpc>
                <a:spcPct val="120000"/>
              </a:lnSpc>
              <a:spcBef>
                <a:spcPts val="100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If tasks are too small, time is wasted micromanaging the project</a:t>
            </a:r>
          </a:p>
          <a:p>
            <a:pPr marL="228600" lvl="0" indent="-101600" algn="l" rtl="0">
              <a:lnSpc>
                <a:spcPct val="120000"/>
              </a:lnSpc>
              <a:spcBef>
                <a:spcPts val="1000"/>
              </a:spcBef>
              <a:spcAft>
                <a:spcPts val="0"/>
              </a:spcAft>
              <a:buSzPts val="2000"/>
              <a:buNone/>
            </a:pPr>
            <a:endParaRPr lang="en-US" sz="2000" dirty="0">
              <a:solidFill>
                <a:srgbClr val="002060"/>
              </a:solidFill>
              <a:latin typeface="Times New Roman" panose="02020603050405020304" pitchFamily="18" charset="0"/>
              <a:cs typeface="Times New Roman" panose="02020603050405020304" pitchFamily="18" charset="0"/>
            </a:endParaRPr>
          </a:p>
          <a:p>
            <a:pPr marL="0" lvl="0" indent="0" algn="l"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Optimize with ‘The One-to-Two Rule,’ </a:t>
            </a:r>
            <a:br>
              <a:rPr lang="en-US" sz="2000" dirty="0">
                <a:solidFill>
                  <a:srgbClr val="002060"/>
                </a:solidFill>
                <a:latin typeface="Times New Roman" panose="02020603050405020304" pitchFamily="18" charset="0"/>
                <a:cs typeface="Times New Roman" panose="02020603050405020304" pitchFamily="18" charset="0"/>
              </a:rPr>
            </a:br>
            <a:r>
              <a:rPr lang="en-US" sz="2000" dirty="0">
                <a:solidFill>
                  <a:srgbClr val="002060"/>
                </a:solidFill>
                <a:latin typeface="Times New Roman" panose="02020603050405020304" pitchFamily="18" charset="0"/>
                <a:cs typeface="Times New Roman" panose="02020603050405020304" pitchFamily="18" charset="0"/>
              </a:rPr>
              <a:t>which states that tasks have been </a:t>
            </a:r>
            <a:br>
              <a:rPr lang="en-US" sz="2000" dirty="0">
                <a:solidFill>
                  <a:srgbClr val="002060"/>
                </a:solidFill>
                <a:latin typeface="Times New Roman" panose="02020603050405020304" pitchFamily="18" charset="0"/>
                <a:cs typeface="Times New Roman" panose="02020603050405020304" pitchFamily="18" charset="0"/>
              </a:rPr>
            </a:br>
            <a:r>
              <a:rPr lang="en-US" sz="2000" dirty="0">
                <a:solidFill>
                  <a:srgbClr val="002060"/>
                </a:solidFill>
                <a:latin typeface="Times New Roman" panose="02020603050405020304" pitchFamily="18" charset="0"/>
                <a:cs typeface="Times New Roman" panose="02020603050405020304" pitchFamily="18" charset="0"/>
              </a:rPr>
              <a:t>divided enough when each requires </a:t>
            </a:r>
            <a:br>
              <a:rPr lang="en-US" sz="2000" dirty="0">
                <a:solidFill>
                  <a:srgbClr val="002060"/>
                </a:solidFill>
                <a:latin typeface="Times New Roman" panose="02020603050405020304" pitchFamily="18" charset="0"/>
                <a:cs typeface="Times New Roman" panose="02020603050405020304" pitchFamily="18" charset="0"/>
              </a:rPr>
            </a:br>
            <a:r>
              <a:rPr lang="en-US" sz="2000" u="sng" dirty="0">
                <a:solidFill>
                  <a:srgbClr val="002060"/>
                </a:solidFill>
                <a:latin typeface="Times New Roman" panose="02020603050405020304" pitchFamily="18" charset="0"/>
                <a:cs typeface="Times New Roman" panose="02020603050405020304" pitchFamily="18" charset="0"/>
              </a:rPr>
              <a:t>1-2 resources 1-2 weeks to complete it</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One-to-Two Rule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452;p35" descr="C:\Users\sam\Dropbox\Books\Project Team Leadership and Communication\curriculum\images\1to2Rule.png">
            <a:extLst>
              <a:ext uri="{FF2B5EF4-FFF2-40B4-BE49-F238E27FC236}">
                <a16:creationId xmlns:a16="http://schemas.microsoft.com/office/drawing/2014/main" id="{5B235BB5-8CF8-4A0D-599D-5595C62C96D5}"/>
              </a:ext>
            </a:extLst>
          </p:cNvPr>
          <p:cNvPicPr preferRelativeResize="0"/>
          <p:nvPr/>
        </p:nvPicPr>
        <p:blipFill rotWithShape="1">
          <a:blip r:embed="rId3">
            <a:alphaModFix/>
          </a:blip>
          <a:srcRect/>
          <a:stretch/>
        </p:blipFill>
        <p:spPr>
          <a:xfrm>
            <a:off x="6872632" y="3819057"/>
            <a:ext cx="4460001" cy="1531108"/>
          </a:xfrm>
          <a:prstGeom prst="rect">
            <a:avLst/>
          </a:prstGeom>
          <a:noFill/>
          <a:ln>
            <a:noFill/>
          </a:ln>
        </p:spPr>
      </p:pic>
    </p:spTree>
    <p:extLst>
      <p:ext uri="{BB962C8B-B14F-4D97-AF65-F5344CB8AC3E}">
        <p14:creationId xmlns:p14="http://schemas.microsoft.com/office/powerpoint/2010/main" val="1897029155"/>
      </p:ext>
    </p:extLst>
  </p:cSld>
  <p:clrMapOvr>
    <a:masterClrMapping/>
  </p:clrMapOvr>
  <mc:AlternateContent xmlns:mc="http://schemas.openxmlformats.org/markup-compatibility/2006" xmlns:p14="http://schemas.microsoft.com/office/powerpoint/2010/main">
    <mc:Choice Requires="p14">
      <p:transition p14:dur="10" advTm="161504"/>
    </mc:Choice>
    <mc:Fallback xmlns="">
      <p:transition advTm="16150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515679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l" rtl="0">
              <a:lnSpc>
                <a:spcPct val="120000"/>
              </a:lnSpc>
              <a:spcBef>
                <a:spcPts val="0"/>
              </a:spcBef>
              <a:spcAft>
                <a:spcPts val="0"/>
              </a:spcAft>
              <a:buSzPct val="100000"/>
              <a:buChar char="•"/>
            </a:pPr>
            <a:endParaRPr lang="en-US" dirty="0">
              <a:solidFill>
                <a:srgbClr val="002060"/>
              </a:solidFill>
              <a:latin typeface="Times New Roman" panose="02020603050405020304" pitchFamily="18" charset="0"/>
              <a:cs typeface="Times New Roman" panose="02020603050405020304" pitchFamily="18" charset="0"/>
            </a:endParaRPr>
          </a:p>
          <a:p>
            <a:pPr marL="228600" lvl="0" indent="-228600" algn="l" rtl="0">
              <a:lnSpc>
                <a:spcPct val="120000"/>
              </a:lnSpc>
              <a:spcBef>
                <a:spcPts val="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Predecessors or dependencies are determined for all tasks</a:t>
            </a:r>
          </a:p>
          <a:p>
            <a:pPr marL="228600" lvl="0" indent="-228600" algn="l" rtl="0">
              <a:lnSpc>
                <a:spcPct val="120000"/>
              </a:lnSpc>
              <a:spcBef>
                <a:spcPts val="10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Using this information, a </a:t>
            </a:r>
            <a:r>
              <a:rPr lang="en-US" i="1" dirty="0">
                <a:solidFill>
                  <a:srgbClr val="002060"/>
                </a:solidFill>
                <a:latin typeface="Times New Roman" panose="02020603050405020304" pitchFamily="18" charset="0"/>
                <a:cs typeface="Times New Roman" panose="02020603050405020304" pitchFamily="18" charset="0"/>
              </a:rPr>
              <a:t>precedence</a:t>
            </a:r>
            <a:r>
              <a:rPr lang="en-US" dirty="0">
                <a:solidFill>
                  <a:srgbClr val="002060"/>
                </a:solidFill>
                <a:latin typeface="Times New Roman" panose="02020603050405020304" pitchFamily="18" charset="0"/>
                <a:cs typeface="Times New Roman" panose="02020603050405020304" pitchFamily="18" charset="0"/>
              </a:rPr>
              <a:t> diagram is created</a:t>
            </a:r>
          </a:p>
          <a:p>
            <a:pPr marL="685800" lvl="1" indent="-228600" algn="l" rtl="0">
              <a:lnSpc>
                <a:spcPct val="120000"/>
              </a:lnSpc>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The longest path, called the </a:t>
            </a:r>
            <a:r>
              <a:rPr lang="en-US" sz="1600" i="1" dirty="0">
                <a:solidFill>
                  <a:srgbClr val="002060"/>
                </a:solidFill>
                <a:highlight>
                  <a:srgbClr val="F5FAA4"/>
                </a:highlight>
                <a:latin typeface="Times New Roman" panose="02020603050405020304" pitchFamily="18" charset="0"/>
                <a:cs typeface="Times New Roman" panose="02020603050405020304" pitchFamily="18" charset="0"/>
              </a:rPr>
              <a:t>critical path</a:t>
            </a:r>
            <a:r>
              <a:rPr lang="en-US" sz="1600" dirty="0">
                <a:solidFill>
                  <a:srgbClr val="002060"/>
                </a:solidFill>
                <a:highlight>
                  <a:srgbClr val="F5FAA4"/>
                </a:highlight>
                <a:latin typeface="Times New Roman" panose="02020603050405020304" pitchFamily="18" charset="0"/>
                <a:cs typeface="Times New Roman" panose="02020603050405020304" pitchFamily="18" charset="0"/>
              </a:rPr>
              <a:t>, </a:t>
            </a:r>
            <a:r>
              <a:rPr lang="en-US" sz="1600" dirty="0">
                <a:solidFill>
                  <a:srgbClr val="002060"/>
                </a:solidFill>
                <a:latin typeface="Times New Roman" panose="02020603050405020304" pitchFamily="18" charset="0"/>
                <a:cs typeface="Times New Roman" panose="02020603050405020304" pitchFamily="18" charset="0"/>
              </a:rPr>
              <a:t>determines project length.</a:t>
            </a:r>
          </a:p>
          <a:p>
            <a:pPr marL="685800" lvl="1" indent="-228600" algn="l" rtl="0">
              <a:lnSpc>
                <a:spcPct val="120000"/>
              </a:lnSpc>
              <a:spcBef>
                <a:spcPts val="500"/>
              </a:spcBef>
              <a:spcAft>
                <a:spcPts val="0"/>
              </a:spcAft>
              <a:buSzPct val="100000"/>
              <a:buChar char="•"/>
            </a:pPr>
            <a:r>
              <a:rPr lang="en-US" sz="1600" i="1" dirty="0">
                <a:solidFill>
                  <a:srgbClr val="002060"/>
                </a:solidFill>
                <a:highlight>
                  <a:srgbClr val="F5FAA4"/>
                </a:highlight>
                <a:latin typeface="Times New Roman" panose="02020603050405020304" pitchFamily="18" charset="0"/>
                <a:cs typeface="Times New Roman" panose="02020603050405020304" pitchFamily="18" charset="0"/>
              </a:rPr>
              <a:t>Slack time</a:t>
            </a:r>
            <a:r>
              <a:rPr lang="en-US" sz="1600" dirty="0">
                <a:solidFill>
                  <a:srgbClr val="002060"/>
                </a:solidFill>
                <a:latin typeface="Times New Roman" panose="02020603050405020304" pitchFamily="18" charset="0"/>
                <a:cs typeface="Times New Roman" panose="02020603050405020304" pitchFamily="18" charset="0"/>
              </a:rPr>
              <a:t>, the ability to delay starting without impacting the schedule, is available to some tasks which are not on the critical path</a:t>
            </a:r>
          </a:p>
          <a:p>
            <a:pPr marL="228600" lvl="0" indent="-228600" algn="l" rtl="0">
              <a:lnSpc>
                <a:spcPct val="120000"/>
              </a:lnSpc>
              <a:spcBef>
                <a:spcPts val="10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Tasks are then ‘</a:t>
            </a:r>
            <a:r>
              <a:rPr lang="en-US" b="1" dirty="0">
                <a:solidFill>
                  <a:srgbClr val="002060"/>
                </a:solidFill>
                <a:latin typeface="Times New Roman" panose="02020603050405020304" pitchFamily="18" charset="0"/>
                <a:cs typeface="Times New Roman" panose="02020603050405020304" pitchFamily="18" charset="0"/>
              </a:rPr>
              <a:t>calendarized,</a:t>
            </a:r>
            <a:r>
              <a:rPr lang="en-US" dirty="0">
                <a:solidFill>
                  <a:srgbClr val="002060"/>
                </a:solidFill>
                <a:latin typeface="Times New Roman" panose="02020603050405020304" pitchFamily="18" charset="0"/>
                <a:cs typeface="Times New Roman" panose="02020603050405020304" pitchFamily="18" charset="0"/>
              </a:rPr>
              <a:t>’ with actual dates based on resources available.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54493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Sequencing and Scheduling Tasks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Google Shape;465;p36" descr="C:\Users\sam\Dropbox\Books\Project Team Leadership and Communication\curriculum\images\PrecedenceNetworkDiagram.png">
            <a:extLst>
              <a:ext uri="{FF2B5EF4-FFF2-40B4-BE49-F238E27FC236}">
                <a16:creationId xmlns:a16="http://schemas.microsoft.com/office/drawing/2014/main" id="{8E39AF49-1427-31DD-7E01-91596AF4AED5}"/>
              </a:ext>
            </a:extLst>
          </p:cNvPr>
          <p:cNvPicPr preferRelativeResize="0"/>
          <p:nvPr/>
        </p:nvPicPr>
        <p:blipFill rotWithShape="1">
          <a:blip r:embed="rId3">
            <a:alphaModFix/>
          </a:blip>
          <a:srcRect/>
          <a:stretch/>
        </p:blipFill>
        <p:spPr>
          <a:xfrm>
            <a:off x="5953205" y="3552205"/>
            <a:ext cx="6030786" cy="2321628"/>
          </a:xfrm>
          <a:prstGeom prst="rect">
            <a:avLst/>
          </a:prstGeom>
          <a:noFill/>
          <a:ln>
            <a:noFill/>
          </a:ln>
        </p:spPr>
      </p:pic>
      <p:pic>
        <p:nvPicPr>
          <p:cNvPr id="11" name="Google Shape;464;p36" descr="C:\Users\sam\Dropbox\Books\Project Team Leadership and Communication\curriculum\images\PrecedenceTasks.png">
            <a:extLst>
              <a:ext uri="{FF2B5EF4-FFF2-40B4-BE49-F238E27FC236}">
                <a16:creationId xmlns:a16="http://schemas.microsoft.com/office/drawing/2014/main" id="{B177E392-ACEC-D6F1-D09D-8F5074B55B88}"/>
              </a:ext>
            </a:extLst>
          </p:cNvPr>
          <p:cNvPicPr preferRelativeResize="0"/>
          <p:nvPr/>
        </p:nvPicPr>
        <p:blipFill rotWithShape="1">
          <a:blip r:embed="rId4">
            <a:alphaModFix/>
          </a:blip>
          <a:srcRect/>
          <a:stretch/>
        </p:blipFill>
        <p:spPr>
          <a:xfrm>
            <a:off x="6370975" y="1685494"/>
            <a:ext cx="5160467" cy="1743505"/>
          </a:xfrm>
          <a:prstGeom prst="rect">
            <a:avLst/>
          </a:prstGeom>
          <a:noFill/>
          <a:ln>
            <a:noFill/>
          </a:ln>
        </p:spPr>
      </p:pic>
    </p:spTree>
    <p:extLst>
      <p:ext uri="{BB962C8B-B14F-4D97-AF65-F5344CB8AC3E}">
        <p14:creationId xmlns:p14="http://schemas.microsoft.com/office/powerpoint/2010/main" val="1788282569"/>
      </p:ext>
    </p:extLst>
  </p:cSld>
  <p:clrMapOvr>
    <a:masterClrMapping/>
  </p:clrMapOvr>
  <mc:AlternateContent xmlns:mc="http://schemas.openxmlformats.org/markup-compatibility/2006" xmlns:p14="http://schemas.microsoft.com/office/powerpoint/2010/main">
    <mc:Choice Requires="p14">
      <p:transition p14:dur="10" advTm="254656"/>
    </mc:Choice>
    <mc:Fallback xmlns="">
      <p:transition advTm="25465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86473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0">
              <a:spcBef>
                <a:spcPts val="0"/>
              </a:spcBef>
              <a:spcAft>
                <a:spcPts val="0"/>
              </a:spcAft>
              <a:buNone/>
            </a:pPr>
            <a:r>
              <a:rPr lang="en-US" sz="2400" dirty="0">
                <a:solidFill>
                  <a:srgbClr val="002060"/>
                </a:solidFill>
                <a:latin typeface="Times New Roman" panose="02020603050405020304" pitchFamily="18" charset="0"/>
                <a:ea typeface="Source Sans Pro"/>
                <a:cs typeface="Times New Roman" panose="02020603050405020304" pitchFamily="18" charset="0"/>
                <a:sym typeface="Source Sans Pro"/>
              </a:rPr>
              <a:t>A combination of </a:t>
            </a:r>
            <a:r>
              <a:rPr lang="en-US" sz="2400" b="1" dirty="0">
                <a:solidFill>
                  <a:srgbClr val="002060"/>
                </a:solidFill>
                <a:latin typeface="Times New Roman" panose="02020603050405020304" pitchFamily="18" charset="0"/>
                <a:ea typeface="Source Sans Pro"/>
                <a:cs typeface="Times New Roman" panose="02020603050405020304" pitchFamily="18" charset="0"/>
                <a:sym typeface="Source Sans Pro"/>
              </a:rPr>
              <a:t>cost </a:t>
            </a:r>
            <a:r>
              <a:rPr lang="en-US" sz="2400" dirty="0">
                <a:solidFill>
                  <a:srgbClr val="002060"/>
                </a:solidFill>
                <a:latin typeface="Times New Roman" panose="02020603050405020304" pitchFamily="18" charset="0"/>
                <a:ea typeface="Source Sans Pro"/>
                <a:cs typeface="Times New Roman" panose="02020603050405020304" pitchFamily="18" charset="0"/>
                <a:sym typeface="Source Sans Pro"/>
              </a:rPr>
              <a:t>and </a:t>
            </a:r>
            <a:r>
              <a:rPr lang="en-US" sz="2400" b="1" dirty="0">
                <a:solidFill>
                  <a:srgbClr val="002060"/>
                </a:solidFill>
                <a:latin typeface="Times New Roman" panose="02020603050405020304" pitchFamily="18" charset="0"/>
                <a:ea typeface="Source Sans Pro"/>
                <a:cs typeface="Times New Roman" panose="02020603050405020304" pitchFamily="18" charset="0"/>
                <a:sym typeface="Source Sans Pro"/>
              </a:rPr>
              <a:t>time tracking</a:t>
            </a:r>
            <a:r>
              <a:rPr lang="en-US" sz="2400" dirty="0">
                <a:solidFill>
                  <a:srgbClr val="002060"/>
                </a:solidFill>
                <a:latin typeface="Times New Roman" panose="02020603050405020304" pitchFamily="18" charset="0"/>
                <a:ea typeface="Source Sans Pro"/>
                <a:cs typeface="Times New Roman" panose="02020603050405020304" pitchFamily="18" charset="0"/>
                <a:sym typeface="Source Sans Pro"/>
              </a:rPr>
              <a:t> will let you finish tasks earlier, delay non-critical tasks for the same of keeping to the project baseline, and find ways for reducing costs and the project scope.</a:t>
            </a:r>
            <a:endPar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Tracking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492;p39">
            <a:extLst>
              <a:ext uri="{FF2B5EF4-FFF2-40B4-BE49-F238E27FC236}">
                <a16:creationId xmlns:a16="http://schemas.microsoft.com/office/drawing/2014/main" id="{D3A66758-04AD-0AF9-D3E6-7ADF01342F9E}"/>
              </a:ext>
            </a:extLst>
          </p:cNvPr>
          <p:cNvPicPr preferRelativeResize="0"/>
          <p:nvPr/>
        </p:nvPicPr>
        <p:blipFill rotWithShape="1">
          <a:blip r:embed="rId3">
            <a:alphaModFix/>
          </a:blip>
          <a:srcRect/>
          <a:stretch/>
        </p:blipFill>
        <p:spPr>
          <a:xfrm>
            <a:off x="9402166" y="1812373"/>
            <a:ext cx="1964886" cy="4260574"/>
          </a:xfrm>
          <a:prstGeom prst="rect">
            <a:avLst/>
          </a:prstGeom>
          <a:noFill/>
          <a:ln>
            <a:noFill/>
          </a:ln>
        </p:spPr>
      </p:pic>
    </p:spTree>
    <p:extLst>
      <p:ext uri="{BB962C8B-B14F-4D97-AF65-F5344CB8AC3E}">
        <p14:creationId xmlns:p14="http://schemas.microsoft.com/office/powerpoint/2010/main" val="3285256394"/>
      </p:ext>
    </p:extLst>
  </p:cSld>
  <p:clrMapOvr>
    <a:masterClrMapping/>
  </p:clrMapOvr>
  <mc:AlternateContent xmlns:mc="http://schemas.openxmlformats.org/markup-compatibility/2006" xmlns:p14="http://schemas.microsoft.com/office/powerpoint/2010/main">
    <mc:Choice Requires="p14">
      <p:transition p14:dur="10" advTm="88512"/>
    </mc:Choice>
    <mc:Fallback xmlns="">
      <p:transition advTm="8851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rtl="0">
              <a:spcBef>
                <a:spcPts val="0"/>
              </a:spcBef>
              <a:spcAft>
                <a:spcPts val="0"/>
              </a:spcAft>
              <a:buNone/>
            </a:pPr>
            <a:r>
              <a:rPr lang="en-US" sz="2400" dirty="0">
                <a:solidFill>
                  <a:srgbClr val="0070C0"/>
                </a:solidFill>
                <a:latin typeface="Times New Roman" panose="02020603050405020304" pitchFamily="18" charset="0"/>
                <a:ea typeface="Source Sans Pro"/>
                <a:cs typeface="Times New Roman" panose="02020603050405020304" pitchFamily="18" charset="0"/>
                <a:sym typeface="Source Sans Pro"/>
              </a:rPr>
              <a:t>To succeed in delivering your project, you will need to get an understanding of how to track your project and what items need to be monitored.</a:t>
            </a:r>
            <a:endParaRPr lang="en-US" dirty="0">
              <a:solidFill>
                <a:srgbClr val="0070C0"/>
              </a:solidFill>
              <a:latin typeface="Times New Roman" panose="02020603050405020304" pitchFamily="18" charset="0"/>
              <a:cs typeface="Times New Roman" panose="02020603050405020304" pitchFamily="18" charset="0"/>
            </a:endParaRPr>
          </a:p>
          <a:p>
            <a:pPr marL="0" marR="0" lvl="0" indent="0" algn="l" rtl="0">
              <a:spcBef>
                <a:spcPts val="0"/>
              </a:spcBef>
              <a:spcAft>
                <a:spcPts val="0"/>
              </a:spcAft>
              <a:buNone/>
            </a:pPr>
            <a:endParaRPr lang="en-US" sz="2400" dirty="0">
              <a:solidFill>
                <a:srgbClr val="002060"/>
              </a:solidFill>
              <a:latin typeface="Times New Roman" panose="02020603050405020304" pitchFamily="18" charset="0"/>
              <a:ea typeface="Source Sans Pro"/>
              <a:cs typeface="Times New Roman" panose="02020603050405020304" pitchFamily="18" charset="0"/>
              <a:sym typeface="Source Sans Pro"/>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time and cost</a:t>
            </a:r>
            <a:endParaRPr lang="en-US" dirty="0">
              <a:solidFill>
                <a:srgbClr val="002060"/>
              </a:solidFill>
              <a:latin typeface="Times New Roman" panose="02020603050405020304" pitchFamily="18" charset="0"/>
              <a:cs typeface="Times New Roman" panose="02020603050405020304" pitchFamily="18" charset="0"/>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human resources</a:t>
            </a:r>
            <a:endParaRPr lang="en-US" dirty="0">
              <a:solidFill>
                <a:srgbClr val="002060"/>
              </a:solidFill>
              <a:latin typeface="Times New Roman" panose="02020603050405020304" pitchFamily="18" charset="0"/>
              <a:cs typeface="Times New Roman" panose="02020603050405020304" pitchFamily="18" charset="0"/>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team progress and efficiency</a:t>
            </a:r>
            <a:endParaRPr lang="en-US" dirty="0">
              <a:solidFill>
                <a:srgbClr val="002060"/>
              </a:solidFill>
              <a:latin typeface="Times New Roman" panose="02020603050405020304" pitchFamily="18" charset="0"/>
              <a:cs typeface="Times New Roman" panose="02020603050405020304" pitchFamily="18" charset="0"/>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risks, changes, issues</a:t>
            </a:r>
            <a:endParaRPr lang="en-US" dirty="0">
              <a:solidFill>
                <a:srgbClr val="002060"/>
              </a:solidFill>
              <a:latin typeface="Times New Roman" panose="02020603050405020304" pitchFamily="18" charset="0"/>
              <a:cs typeface="Times New Roman" panose="02020603050405020304" pitchFamily="18" charset="0"/>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project health</a:t>
            </a:r>
            <a:endParaRPr lang="en-US" dirty="0">
              <a:solidFill>
                <a:srgbClr val="00206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503;p40" descr="Project Tracker: How can Gantt Chart do for your company | Gantt Schema">
            <a:extLst>
              <a:ext uri="{FF2B5EF4-FFF2-40B4-BE49-F238E27FC236}">
                <a16:creationId xmlns:a16="http://schemas.microsoft.com/office/drawing/2014/main" id="{A9EB02B6-DCE4-8A64-FEC4-110564F47C78}"/>
              </a:ext>
            </a:extLst>
          </p:cNvPr>
          <p:cNvPicPr preferRelativeResize="0"/>
          <p:nvPr/>
        </p:nvPicPr>
        <p:blipFill rotWithShape="1">
          <a:blip r:embed="rId3">
            <a:alphaModFix/>
          </a:blip>
          <a:srcRect/>
          <a:stretch/>
        </p:blipFill>
        <p:spPr>
          <a:xfrm>
            <a:off x="8498940" y="3429000"/>
            <a:ext cx="2845059" cy="2097810"/>
          </a:xfrm>
          <a:prstGeom prst="rect">
            <a:avLst/>
          </a:prstGeom>
          <a:noFill/>
          <a:ln>
            <a:noFill/>
          </a:ln>
        </p:spPr>
      </p:pic>
      <p:sp>
        <p:nvSpPr>
          <p:cNvPr id="3" name="TextBox 2">
            <a:extLst>
              <a:ext uri="{FF2B5EF4-FFF2-40B4-BE49-F238E27FC236}">
                <a16:creationId xmlns:a16="http://schemas.microsoft.com/office/drawing/2014/main" id="{75803BE7-5A6A-4C01-E244-42D0FC2FEFC5}"/>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Tracking</a:t>
            </a:r>
          </a:p>
        </p:txBody>
      </p:sp>
    </p:spTree>
    <p:extLst>
      <p:ext uri="{BB962C8B-B14F-4D97-AF65-F5344CB8AC3E}">
        <p14:creationId xmlns:p14="http://schemas.microsoft.com/office/powerpoint/2010/main" val="886135484"/>
      </p:ext>
    </p:extLst>
  </p:cSld>
  <p:clrMapOvr>
    <a:masterClrMapping/>
  </p:clrMapOvr>
  <mc:AlternateContent xmlns:mc="http://schemas.openxmlformats.org/markup-compatibility/2006" xmlns:p14="http://schemas.microsoft.com/office/powerpoint/2010/main">
    <mc:Choice Requires="p14">
      <p:transition p14:dur="10" advTm="41536"/>
    </mc:Choice>
    <mc:Fallback xmlns="">
      <p:transition advTm="4153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Tracking Progress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09;p41">
            <a:extLst>
              <a:ext uri="{FF2B5EF4-FFF2-40B4-BE49-F238E27FC236}">
                <a16:creationId xmlns:a16="http://schemas.microsoft.com/office/drawing/2014/main" id="{4ABC46CF-D30B-C0CE-4DD0-D5AE61A1183E}"/>
              </a:ext>
            </a:extLst>
          </p:cNvPr>
          <p:cNvSpPr txBox="1">
            <a:spLocks/>
          </p:cNvSpPr>
          <p:nvPr/>
        </p:nvSpPr>
        <p:spPr>
          <a:xfrm>
            <a:off x="617280" y="4484035"/>
            <a:ext cx="10972800" cy="1376940"/>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spcBef>
                <a:spcPts val="0"/>
              </a:spcBef>
              <a:buSzPts val="2000"/>
            </a:pPr>
            <a:r>
              <a:rPr lang="en-US" sz="2000" dirty="0">
                <a:solidFill>
                  <a:srgbClr val="002060"/>
                </a:solidFill>
                <a:latin typeface="Times New Roman" panose="02020603050405020304" pitchFamily="18" charset="0"/>
                <a:cs typeface="Times New Roman" panose="02020603050405020304" pitchFamily="18" charset="0"/>
              </a:rPr>
              <a:t>A main concern of project tracking is visibility.  Often, the team isn’t aware of how far along they are due to long phases</a:t>
            </a:r>
          </a:p>
          <a:p>
            <a:pPr>
              <a:lnSpc>
                <a:spcPct val="120000"/>
              </a:lnSpc>
              <a:buSzPts val="2000"/>
            </a:pPr>
            <a:r>
              <a:rPr lang="en-US" sz="2000" i="1" dirty="0">
                <a:solidFill>
                  <a:srgbClr val="002060"/>
                </a:solidFill>
                <a:latin typeface="Times New Roman" panose="02020603050405020304" pitchFamily="18" charset="0"/>
                <a:cs typeface="Times New Roman" panose="02020603050405020304" pitchFamily="18" charset="0"/>
              </a:rPr>
              <a:t>Project Visibility</a:t>
            </a:r>
            <a:r>
              <a:rPr lang="en-US" sz="2000" dirty="0">
                <a:solidFill>
                  <a:srgbClr val="002060"/>
                </a:solidFill>
                <a:latin typeface="Times New Roman" panose="02020603050405020304" pitchFamily="18" charset="0"/>
                <a:cs typeface="Times New Roman" panose="02020603050405020304" pitchFamily="18" charset="0"/>
              </a:rPr>
              <a:t> is often only achieved when phases are started or completed</a:t>
            </a:r>
          </a:p>
        </p:txBody>
      </p:sp>
      <p:grpSp>
        <p:nvGrpSpPr>
          <p:cNvPr id="8" name="Google Shape;511;p41">
            <a:extLst>
              <a:ext uri="{FF2B5EF4-FFF2-40B4-BE49-F238E27FC236}">
                <a16:creationId xmlns:a16="http://schemas.microsoft.com/office/drawing/2014/main" id="{04E30B94-63D4-ED89-EE26-EDF43C14F852}"/>
              </a:ext>
            </a:extLst>
          </p:cNvPr>
          <p:cNvGrpSpPr/>
          <p:nvPr/>
        </p:nvGrpSpPr>
        <p:grpSpPr>
          <a:xfrm>
            <a:off x="2079623" y="2190472"/>
            <a:ext cx="8318678" cy="2150357"/>
            <a:chOff x="5768068" y="3834040"/>
            <a:chExt cx="5745163" cy="1485110"/>
          </a:xfrm>
        </p:grpSpPr>
        <p:pic>
          <p:nvPicPr>
            <p:cNvPr id="9" name="Google Shape;512;p41" descr="C:\Users\sam\Dropbox\Books\Project Team Leadership and Communication\curriculum\images\TrackingVisibility3.png">
              <a:extLst>
                <a:ext uri="{FF2B5EF4-FFF2-40B4-BE49-F238E27FC236}">
                  <a16:creationId xmlns:a16="http://schemas.microsoft.com/office/drawing/2014/main" id="{1CDF9820-3E9C-47EB-2E58-00908106FD20}"/>
                </a:ext>
              </a:extLst>
            </p:cNvPr>
            <p:cNvPicPr preferRelativeResize="0"/>
            <p:nvPr/>
          </p:nvPicPr>
          <p:blipFill rotWithShape="1">
            <a:blip r:embed="rId3">
              <a:alphaModFix/>
            </a:blip>
            <a:srcRect/>
            <a:stretch/>
          </p:blipFill>
          <p:spPr>
            <a:xfrm>
              <a:off x="5768068" y="4893582"/>
              <a:ext cx="5745163" cy="425568"/>
            </a:xfrm>
            <a:prstGeom prst="rect">
              <a:avLst/>
            </a:prstGeom>
            <a:noFill/>
            <a:ln>
              <a:noFill/>
            </a:ln>
          </p:spPr>
        </p:pic>
        <p:pic>
          <p:nvPicPr>
            <p:cNvPr id="11" name="Google Shape;513;p41" descr="C:\Users\sam\Dropbox\Books\Project Team Leadership and Communication\curriculum\images\TrackingVisibility1.png">
              <a:extLst>
                <a:ext uri="{FF2B5EF4-FFF2-40B4-BE49-F238E27FC236}">
                  <a16:creationId xmlns:a16="http://schemas.microsoft.com/office/drawing/2014/main" id="{93EC8189-E9FE-81BE-8C22-6C36A2AF9992}"/>
                </a:ext>
              </a:extLst>
            </p:cNvPr>
            <p:cNvPicPr preferRelativeResize="0"/>
            <p:nvPr/>
          </p:nvPicPr>
          <p:blipFill rotWithShape="1">
            <a:blip r:embed="rId4">
              <a:alphaModFix/>
            </a:blip>
            <a:srcRect/>
            <a:stretch/>
          </p:blipFill>
          <p:spPr>
            <a:xfrm>
              <a:off x="5768068" y="3834040"/>
              <a:ext cx="5745163" cy="425568"/>
            </a:xfrm>
            <a:prstGeom prst="rect">
              <a:avLst/>
            </a:prstGeom>
            <a:noFill/>
            <a:ln>
              <a:noFill/>
            </a:ln>
          </p:spPr>
        </p:pic>
        <p:pic>
          <p:nvPicPr>
            <p:cNvPr id="12" name="Google Shape;514;p41" descr="C:\Users\sam\Dropbox\Books\Project Team Leadership and Communication\curriculum\images\TrackingVisibility2.png">
              <a:extLst>
                <a:ext uri="{FF2B5EF4-FFF2-40B4-BE49-F238E27FC236}">
                  <a16:creationId xmlns:a16="http://schemas.microsoft.com/office/drawing/2014/main" id="{7E7D821C-9FAD-8E65-E2A0-E2D3619F5F05}"/>
                </a:ext>
              </a:extLst>
            </p:cNvPr>
            <p:cNvPicPr preferRelativeResize="0"/>
            <p:nvPr/>
          </p:nvPicPr>
          <p:blipFill rotWithShape="1">
            <a:blip r:embed="rId5">
              <a:alphaModFix/>
            </a:blip>
            <a:srcRect/>
            <a:stretch/>
          </p:blipFill>
          <p:spPr>
            <a:xfrm>
              <a:off x="5768068" y="4363811"/>
              <a:ext cx="5745163" cy="425568"/>
            </a:xfrm>
            <a:prstGeom prst="rect">
              <a:avLst/>
            </a:prstGeom>
            <a:noFill/>
            <a:ln>
              <a:noFill/>
            </a:ln>
          </p:spPr>
        </p:pic>
      </p:grpSp>
    </p:spTree>
    <p:extLst>
      <p:ext uri="{BB962C8B-B14F-4D97-AF65-F5344CB8AC3E}">
        <p14:creationId xmlns:p14="http://schemas.microsoft.com/office/powerpoint/2010/main" val="3574172688"/>
      </p:ext>
    </p:extLst>
  </p:cSld>
  <p:clrMapOvr>
    <a:masterClrMapping/>
  </p:clrMapOvr>
  <mc:AlternateContent xmlns:mc="http://schemas.openxmlformats.org/markup-compatibility/2006" xmlns:p14="http://schemas.microsoft.com/office/powerpoint/2010/main">
    <mc:Choice Requires="p14">
      <p:transition p14:dur="10" advTm="84448"/>
    </mc:Choice>
    <mc:Fallback xmlns="">
      <p:transition advTm="8444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Scheduling/Tracking Tools and Visualizations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536;p43" descr="C:\Users\sam\Dropbox\Books\Project Team Leadership and Communication\curriculum\images\MilestoneChart.png">
            <a:extLst>
              <a:ext uri="{FF2B5EF4-FFF2-40B4-BE49-F238E27FC236}">
                <a16:creationId xmlns:a16="http://schemas.microsoft.com/office/drawing/2014/main" id="{81902690-FF86-8DCD-C41A-8E3C7AA2ADDC}"/>
              </a:ext>
            </a:extLst>
          </p:cNvPr>
          <p:cNvPicPr preferRelativeResize="0"/>
          <p:nvPr/>
        </p:nvPicPr>
        <p:blipFill rotWithShape="1">
          <a:blip r:embed="rId3">
            <a:alphaModFix/>
          </a:blip>
          <a:srcRect/>
          <a:stretch/>
        </p:blipFill>
        <p:spPr>
          <a:xfrm>
            <a:off x="773477" y="2155119"/>
            <a:ext cx="4973624" cy="1486377"/>
          </a:xfrm>
          <a:prstGeom prst="rect">
            <a:avLst/>
          </a:prstGeom>
          <a:noFill/>
          <a:ln>
            <a:noFill/>
          </a:ln>
        </p:spPr>
      </p:pic>
      <p:pic>
        <p:nvPicPr>
          <p:cNvPr id="8" name="Google Shape;537;p43" descr="C:\Users\sam\Dropbox\Books\Project Team Leadership and Communication\curriculum\images\TrackingGanttChart.png">
            <a:extLst>
              <a:ext uri="{FF2B5EF4-FFF2-40B4-BE49-F238E27FC236}">
                <a16:creationId xmlns:a16="http://schemas.microsoft.com/office/drawing/2014/main" id="{CA7695E1-D126-1FDE-2D43-3B3EBE6D4B10}"/>
              </a:ext>
            </a:extLst>
          </p:cNvPr>
          <p:cNvPicPr preferRelativeResize="0"/>
          <p:nvPr/>
        </p:nvPicPr>
        <p:blipFill rotWithShape="1">
          <a:blip r:embed="rId4">
            <a:alphaModFix/>
          </a:blip>
          <a:srcRect/>
          <a:stretch/>
        </p:blipFill>
        <p:spPr>
          <a:xfrm>
            <a:off x="6258127" y="2743982"/>
            <a:ext cx="4904201" cy="1787282"/>
          </a:xfrm>
          <a:prstGeom prst="rect">
            <a:avLst/>
          </a:prstGeom>
          <a:noFill/>
          <a:ln>
            <a:noFill/>
          </a:ln>
        </p:spPr>
      </p:pic>
      <p:pic>
        <p:nvPicPr>
          <p:cNvPr id="9" name="Google Shape;538;p43" descr="C:\Users\sam\Dropbox\Books\Project Team Leadership and Communication\curriculum\images\SchedulingDashboard.png">
            <a:extLst>
              <a:ext uri="{FF2B5EF4-FFF2-40B4-BE49-F238E27FC236}">
                <a16:creationId xmlns:a16="http://schemas.microsoft.com/office/drawing/2014/main" id="{6EC63C50-E8E3-9732-ACA0-583C89830CFA}"/>
              </a:ext>
            </a:extLst>
          </p:cNvPr>
          <p:cNvPicPr preferRelativeResize="0"/>
          <p:nvPr/>
        </p:nvPicPr>
        <p:blipFill rotWithShape="1">
          <a:blip r:embed="rId5">
            <a:alphaModFix/>
          </a:blip>
          <a:srcRect/>
          <a:stretch/>
        </p:blipFill>
        <p:spPr>
          <a:xfrm>
            <a:off x="773477" y="3708421"/>
            <a:ext cx="5060782" cy="2280562"/>
          </a:xfrm>
          <a:prstGeom prst="rect">
            <a:avLst/>
          </a:prstGeom>
          <a:noFill/>
          <a:ln>
            <a:noFill/>
          </a:ln>
        </p:spPr>
      </p:pic>
      <p:sp>
        <p:nvSpPr>
          <p:cNvPr id="11" name="Google Shape;539;p43">
            <a:extLst>
              <a:ext uri="{FF2B5EF4-FFF2-40B4-BE49-F238E27FC236}">
                <a16:creationId xmlns:a16="http://schemas.microsoft.com/office/drawing/2014/main" id="{000028B7-436E-1450-F1A8-FA844503853C}"/>
              </a:ext>
            </a:extLst>
          </p:cNvPr>
          <p:cNvSpPr txBox="1"/>
          <p:nvPr/>
        </p:nvSpPr>
        <p:spPr>
          <a:xfrm>
            <a:off x="6258127" y="1821100"/>
            <a:ext cx="5066328"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i="1" dirty="0">
                <a:solidFill>
                  <a:srgbClr val="002060"/>
                </a:solidFill>
                <a:highlight>
                  <a:srgbClr val="F5FAA4"/>
                </a:highlight>
                <a:latin typeface="Times New Roman" panose="02020603050405020304" pitchFamily="18" charset="0"/>
                <a:ea typeface="Century Gothic"/>
                <a:cs typeface="Times New Roman" panose="02020603050405020304" pitchFamily="18" charset="0"/>
                <a:sym typeface="Century Gothic"/>
              </a:rPr>
              <a:t>Milestone Charts </a:t>
            </a: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list major points in time, or </a:t>
            </a:r>
            <a:r>
              <a:rPr lang="en-US" sz="2000" i="1" dirty="0">
                <a:solidFill>
                  <a:srgbClr val="002060"/>
                </a:solidFill>
                <a:latin typeface="Times New Roman" panose="02020603050405020304" pitchFamily="18" charset="0"/>
                <a:ea typeface="Century Gothic"/>
                <a:cs typeface="Times New Roman" panose="02020603050405020304" pitchFamily="18" charset="0"/>
                <a:sym typeface="Century Gothic"/>
              </a:rPr>
              <a:t>milestones,</a:t>
            </a: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such as phases ending </a:t>
            </a:r>
            <a:endParaRPr dirty="0">
              <a:solidFill>
                <a:srgbClr val="002060"/>
              </a:solidFill>
              <a:latin typeface="Times New Roman" panose="02020603050405020304" pitchFamily="18" charset="0"/>
              <a:cs typeface="Times New Roman" panose="02020603050405020304" pitchFamily="18" charset="0"/>
            </a:endParaRPr>
          </a:p>
        </p:txBody>
      </p:sp>
      <p:sp>
        <p:nvSpPr>
          <p:cNvPr id="12" name="Google Shape;541;p43">
            <a:extLst>
              <a:ext uri="{FF2B5EF4-FFF2-40B4-BE49-F238E27FC236}">
                <a16:creationId xmlns:a16="http://schemas.microsoft.com/office/drawing/2014/main" id="{CB19C5EC-213D-B6E9-3D00-76B1D99C51F7}"/>
              </a:ext>
            </a:extLst>
          </p:cNvPr>
          <p:cNvSpPr txBox="1"/>
          <p:nvPr/>
        </p:nvSpPr>
        <p:spPr>
          <a:xfrm>
            <a:off x="6525799" y="5216268"/>
            <a:ext cx="5420999"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dirty="0">
                <a:solidFill>
                  <a:srgbClr val="002060"/>
                </a:solidFill>
                <a:latin typeface="Times New Roman" panose="02020603050405020304" pitchFamily="18" charset="0"/>
                <a:ea typeface="Century Gothic"/>
                <a:cs typeface="Times New Roman" panose="02020603050405020304" pitchFamily="18" charset="0"/>
                <a:sym typeface="Century Gothic"/>
              </a:rPr>
              <a:t>Many software packages </a:t>
            </a:r>
            <a:r>
              <a:rPr lang="en-US" sz="1800" dirty="0">
                <a:solidFill>
                  <a:srgbClr val="002060"/>
                </a:solidFill>
                <a:latin typeface="Times New Roman" panose="02020603050405020304" pitchFamily="18" charset="0"/>
                <a:ea typeface="Century Gothic"/>
                <a:cs typeface="Times New Roman" panose="02020603050405020304" pitchFamily="18" charset="0"/>
                <a:sym typeface="Century Gothic"/>
              </a:rPr>
              <a:t>and online tools are specifically designed for managing projects</a:t>
            </a:r>
            <a:endParaRPr dirty="0">
              <a:solidFill>
                <a:srgbClr val="002060"/>
              </a:solidFill>
              <a:latin typeface="Times New Roman" panose="02020603050405020304" pitchFamily="18" charset="0"/>
              <a:cs typeface="Times New Roman" panose="02020603050405020304" pitchFamily="18" charset="0"/>
            </a:endParaRPr>
          </a:p>
        </p:txBody>
      </p:sp>
      <p:sp>
        <p:nvSpPr>
          <p:cNvPr id="13" name="Google Shape;542;p43">
            <a:extLst>
              <a:ext uri="{FF2B5EF4-FFF2-40B4-BE49-F238E27FC236}">
                <a16:creationId xmlns:a16="http://schemas.microsoft.com/office/drawing/2014/main" id="{CE1BEC53-E5F1-2383-3525-306720C5C613}"/>
              </a:ext>
            </a:extLst>
          </p:cNvPr>
          <p:cNvSpPr txBox="1"/>
          <p:nvPr/>
        </p:nvSpPr>
        <p:spPr>
          <a:xfrm>
            <a:off x="6525799" y="4563578"/>
            <a:ext cx="4904201"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i="1" dirty="0">
                <a:solidFill>
                  <a:srgbClr val="002060"/>
                </a:solidFill>
                <a:highlight>
                  <a:srgbClr val="F5FAA4"/>
                </a:highlight>
                <a:latin typeface="Times New Roman" panose="02020603050405020304" pitchFamily="18" charset="0"/>
                <a:ea typeface="Century Gothic"/>
                <a:cs typeface="Times New Roman" panose="02020603050405020304" pitchFamily="18" charset="0"/>
                <a:sym typeface="Century Gothic"/>
              </a:rPr>
              <a:t>Gantt Charts</a:t>
            </a:r>
            <a:r>
              <a:rPr lang="en-US" dirty="0">
                <a:solidFill>
                  <a:srgbClr val="002060"/>
                </a:solidFill>
                <a:highlight>
                  <a:srgbClr val="F5FAA4"/>
                </a:highlight>
                <a:latin typeface="Times New Roman" panose="02020603050405020304" pitchFamily="18" charset="0"/>
                <a:ea typeface="Century Gothic"/>
                <a:cs typeface="Times New Roman" panose="02020603050405020304" pitchFamily="18" charset="0"/>
                <a:sym typeface="Century Gothic"/>
              </a:rPr>
              <a:t> </a:t>
            </a:r>
            <a:r>
              <a:rPr lang="en-US" dirty="0">
                <a:solidFill>
                  <a:srgbClr val="002060"/>
                </a:solidFill>
                <a:latin typeface="Times New Roman" panose="02020603050405020304" pitchFamily="18" charset="0"/>
                <a:ea typeface="Century Gothic"/>
                <a:cs typeface="Times New Roman" panose="02020603050405020304" pitchFamily="18" charset="0"/>
                <a:sym typeface="Century Gothic"/>
              </a:rPr>
              <a:t>provide an easy-to-understand visualization of the schedule and progress</a:t>
            </a:r>
            <a:endParaRPr i="1"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Tree>
    <p:extLst>
      <p:ext uri="{BB962C8B-B14F-4D97-AF65-F5344CB8AC3E}">
        <p14:creationId xmlns:p14="http://schemas.microsoft.com/office/powerpoint/2010/main" val="1377930327"/>
      </p:ext>
    </p:extLst>
  </p:cSld>
  <p:clrMapOvr>
    <a:masterClrMapping/>
  </p:clrMapOvr>
  <mc:AlternateContent xmlns:mc="http://schemas.openxmlformats.org/markup-compatibility/2006" xmlns:p14="http://schemas.microsoft.com/office/powerpoint/2010/main">
    <mc:Choice Requires="p14">
      <p:transition p14:dur="10" advTm="41152"/>
    </mc:Choice>
    <mc:Fallback xmlns="">
      <p:transition advTm="4115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27466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Prioritizing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67029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spcBef>
                <a:spcPts val="0"/>
              </a:spcBef>
              <a:buSzPts val="2000"/>
            </a:pPr>
            <a:r>
              <a:rPr lang="en-US" sz="2400" dirty="0">
                <a:solidFill>
                  <a:srgbClr val="002060"/>
                </a:solidFill>
                <a:latin typeface="Times New Roman" panose="02020603050405020304" pitchFamily="18" charset="0"/>
                <a:cs typeface="Times New Roman" panose="02020603050405020304" pitchFamily="18" charset="0"/>
              </a:rPr>
              <a:t>Stakeholders are people who can </a:t>
            </a:r>
            <a:r>
              <a:rPr lang="en-US" sz="2400" b="1" dirty="0">
                <a:solidFill>
                  <a:srgbClr val="002060"/>
                </a:solidFill>
                <a:latin typeface="Times New Roman" panose="02020603050405020304" pitchFamily="18" charset="0"/>
                <a:cs typeface="Times New Roman" panose="02020603050405020304" pitchFamily="18" charset="0"/>
              </a:rPr>
              <a:t>affect or are affected by the execution or outcome of a project.</a:t>
            </a:r>
            <a:r>
              <a:rPr lang="en-US" sz="2400" dirty="0">
                <a:solidFill>
                  <a:srgbClr val="002060"/>
                </a:solidFill>
                <a:latin typeface="Times New Roman" panose="02020603050405020304" pitchFamily="18" charset="0"/>
                <a:cs typeface="Times New Roman" panose="02020603050405020304" pitchFamily="18" charset="0"/>
              </a:rPr>
              <a:t>  Everyone should be involved in identifying them</a:t>
            </a:r>
          </a:p>
          <a:p>
            <a:pPr lvl="1">
              <a:lnSpc>
                <a:spcPct val="120000"/>
              </a:lnSpc>
              <a:buSzPts val="1800"/>
            </a:pPr>
            <a:r>
              <a:rPr lang="en-US" sz="2000" dirty="0">
                <a:solidFill>
                  <a:srgbClr val="002060"/>
                </a:solidFill>
                <a:latin typeface="Times New Roman" panose="02020603050405020304" pitchFamily="18" charset="0"/>
                <a:cs typeface="Times New Roman" panose="02020603050405020304" pitchFamily="18" charset="0"/>
              </a:rPr>
              <a:t>Stakeholders can be groups</a:t>
            </a:r>
          </a:p>
          <a:p>
            <a:pPr>
              <a:lnSpc>
                <a:spcPct val="120000"/>
              </a:lnSpc>
              <a:buSzPts val="2000"/>
            </a:pPr>
            <a:r>
              <a:rPr lang="en-US" sz="2400" dirty="0">
                <a:solidFill>
                  <a:srgbClr val="002060"/>
                </a:solidFill>
                <a:latin typeface="Times New Roman" panose="02020603050405020304" pitchFamily="18" charset="0"/>
                <a:cs typeface="Times New Roman" panose="02020603050405020304" pitchFamily="18" charset="0"/>
              </a:rPr>
              <a:t>Once identified, they should be analyzed</a:t>
            </a:r>
          </a:p>
          <a:p>
            <a:pPr lvl="1">
              <a:lnSpc>
                <a:spcPct val="120000"/>
              </a:lnSpc>
              <a:buSzPts val="1800"/>
            </a:pPr>
            <a:r>
              <a:rPr lang="en-US" sz="2000" dirty="0">
                <a:solidFill>
                  <a:srgbClr val="002060"/>
                </a:solidFill>
                <a:latin typeface="Times New Roman" panose="02020603050405020304" pitchFamily="18" charset="0"/>
                <a:cs typeface="Times New Roman" panose="02020603050405020304" pitchFamily="18" charset="0"/>
              </a:rPr>
              <a:t>High or low power, or ability to affect the project</a:t>
            </a:r>
          </a:p>
          <a:p>
            <a:pPr lvl="1">
              <a:lnSpc>
                <a:spcPct val="120000"/>
              </a:lnSpc>
              <a:buSzPts val="1800"/>
            </a:pPr>
            <a:r>
              <a:rPr lang="en-US" sz="2000" dirty="0">
                <a:solidFill>
                  <a:srgbClr val="002060"/>
                </a:solidFill>
                <a:latin typeface="Times New Roman" panose="02020603050405020304" pitchFamily="18" charset="0"/>
                <a:cs typeface="Times New Roman" panose="02020603050405020304" pitchFamily="18" charset="0"/>
              </a:rPr>
              <a:t>High or low interest, or how they’re affected by</a:t>
            </a:r>
            <a:br>
              <a:rPr lang="en-US" sz="2000" dirty="0">
                <a:solidFill>
                  <a:srgbClr val="002060"/>
                </a:solidFill>
                <a:latin typeface="Times New Roman" panose="02020603050405020304" pitchFamily="18" charset="0"/>
                <a:cs typeface="Times New Roman" panose="02020603050405020304" pitchFamily="18" charset="0"/>
              </a:rPr>
            </a:br>
            <a:r>
              <a:rPr lang="en-US" sz="2000" dirty="0">
                <a:solidFill>
                  <a:srgbClr val="002060"/>
                </a:solidFill>
                <a:latin typeface="Times New Roman" panose="02020603050405020304" pitchFamily="18" charset="0"/>
                <a:cs typeface="Times New Roman" panose="02020603050405020304" pitchFamily="18" charset="0"/>
              </a:rPr>
              <a:t>the projects positive or negative outcome</a:t>
            </a:r>
          </a:p>
          <a:p>
            <a:pPr indent="-101600">
              <a:lnSpc>
                <a:spcPct val="120000"/>
              </a:lnSpc>
              <a:buSzPts val="2000"/>
              <a:buFont typeface="Arial" panose="020B0604020202020204" pitchFamily="34" charset="0"/>
              <a:buNone/>
            </a:pPr>
            <a:endParaRPr lang="en-US" dirty="0">
              <a:solidFill>
                <a:srgbClr val="002060"/>
              </a:solidFill>
            </a:endParaRPr>
          </a:p>
        </p:txBody>
      </p:sp>
      <p:pic>
        <p:nvPicPr>
          <p:cNvPr id="8" name="Google Shape;571;p46" descr="C:\Users\sam\Dropbox\Books\Project Team Leadership and Communication\curriculum\images\PowerInterest.png">
            <a:extLst>
              <a:ext uri="{FF2B5EF4-FFF2-40B4-BE49-F238E27FC236}">
                <a16:creationId xmlns:a16="http://schemas.microsoft.com/office/drawing/2014/main" id="{003EC58C-16DB-E73C-CBE3-344758FC7BCE}"/>
              </a:ext>
            </a:extLst>
          </p:cNvPr>
          <p:cNvPicPr preferRelativeResize="0"/>
          <p:nvPr/>
        </p:nvPicPr>
        <p:blipFill rotWithShape="1">
          <a:blip r:embed="rId3">
            <a:alphaModFix/>
          </a:blip>
          <a:srcRect/>
          <a:stretch/>
        </p:blipFill>
        <p:spPr>
          <a:xfrm>
            <a:off x="6771389" y="3253911"/>
            <a:ext cx="4493482" cy="2043112"/>
          </a:xfrm>
          <a:prstGeom prst="rect">
            <a:avLst/>
          </a:prstGeom>
          <a:noFill/>
          <a:ln>
            <a:noFill/>
          </a:ln>
        </p:spPr>
      </p:pic>
    </p:spTree>
    <p:extLst>
      <p:ext uri="{BB962C8B-B14F-4D97-AF65-F5344CB8AC3E}">
        <p14:creationId xmlns:p14="http://schemas.microsoft.com/office/powerpoint/2010/main" val="1569694994"/>
      </p:ext>
    </p:extLst>
  </p:cSld>
  <p:clrMapOvr>
    <a:masterClrMapping/>
  </p:clrMapOvr>
  <mc:AlternateContent xmlns:mc="http://schemas.openxmlformats.org/markup-compatibility/2006" xmlns:p14="http://schemas.microsoft.com/office/powerpoint/2010/main">
    <mc:Choice Requires="p14">
      <p:transition p14:dur="10" advTm="145728"/>
    </mc:Choice>
    <mc:Fallback xmlns="">
      <p:transition advTm="14572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rtl="0">
              <a:lnSpc>
                <a:spcPct val="120000"/>
              </a:lnSpc>
              <a:spcBef>
                <a:spcPts val="0"/>
              </a:spcBef>
              <a:spcAft>
                <a:spcPts val="0"/>
              </a:spcAft>
              <a:buSzPts val="2000"/>
              <a:buChar char="•"/>
            </a:pPr>
            <a:r>
              <a:rPr lang="en-US" sz="2400" dirty="0">
                <a:solidFill>
                  <a:srgbClr val="002060"/>
                </a:solidFill>
                <a:latin typeface="Times New Roman" panose="02020603050405020304" pitchFamily="18" charset="0"/>
                <a:cs typeface="Times New Roman" panose="02020603050405020304" pitchFamily="18" charset="0"/>
              </a:rPr>
              <a:t>All information should be recorded/tracked  in a </a:t>
            </a:r>
            <a:r>
              <a:rPr lang="en-US" sz="2400" i="1" dirty="0">
                <a:solidFill>
                  <a:srgbClr val="002060"/>
                </a:solidFill>
                <a:latin typeface="Times New Roman" panose="02020603050405020304" pitchFamily="18" charset="0"/>
                <a:cs typeface="Times New Roman" panose="02020603050405020304" pitchFamily="18" charset="0"/>
              </a:rPr>
              <a:t>stakeholder register.</a:t>
            </a: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Prioritizing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DC855BF1-DC52-4616-0ECA-D901EC4CD13B}"/>
              </a:ext>
            </a:extLst>
          </p:cNvPr>
          <p:cNvPicPr>
            <a:picLocks noChangeAspect="1"/>
          </p:cNvPicPr>
          <p:nvPr/>
        </p:nvPicPr>
        <p:blipFill>
          <a:blip r:embed="rId3"/>
          <a:stretch>
            <a:fillRect/>
          </a:stretch>
        </p:blipFill>
        <p:spPr>
          <a:xfrm>
            <a:off x="898332" y="3047379"/>
            <a:ext cx="10279951" cy="2578832"/>
          </a:xfrm>
          <a:prstGeom prst="rect">
            <a:avLst/>
          </a:prstGeom>
        </p:spPr>
      </p:pic>
    </p:spTree>
    <p:extLst>
      <p:ext uri="{BB962C8B-B14F-4D97-AF65-F5344CB8AC3E}">
        <p14:creationId xmlns:p14="http://schemas.microsoft.com/office/powerpoint/2010/main" val="3334019470"/>
      </p:ext>
    </p:extLst>
  </p:cSld>
  <p:clrMapOvr>
    <a:masterClrMapping/>
  </p:clrMapOvr>
  <mc:AlternateContent xmlns:mc="http://schemas.openxmlformats.org/markup-compatibility/2006" xmlns:p14="http://schemas.microsoft.com/office/powerpoint/2010/main">
    <mc:Choice Requires="p14">
      <p:transition p14:dur="10" advTm="40480"/>
    </mc:Choice>
    <mc:Fallback xmlns="">
      <p:transition advTm="4048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0">
              <a:lnSpc>
                <a:spcPct val="120000"/>
              </a:lnSpc>
              <a:spcBef>
                <a:spcPts val="0"/>
              </a:spcBef>
              <a:spcAft>
                <a:spcPts val="0"/>
              </a:spcAft>
              <a:buSzPct val="100000"/>
            </a:pPr>
            <a:endParaRPr lang="en-US"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Project work requires planning, estimating, scheduling, and tracking.</a:t>
            </a:r>
            <a:endParaRPr lang="en-US" sz="1200"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100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Estimating judges how long project work will take:</a:t>
            </a:r>
            <a:endParaRPr lang="en-US" sz="12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There are several techniques (top-down, bottom-up, analogy, etc.)</a:t>
            </a:r>
            <a:endParaRPr lang="en-US" sz="11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Teams must provide clarity between and estimate and a commitment</a:t>
            </a:r>
            <a:endParaRPr lang="en-US" sz="11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Early estimations should be imprecise (ranges, etc.) to remain accurate</a:t>
            </a:r>
            <a:endParaRPr lang="en-US" sz="1100"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100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In order to properly schedule tasks, they must first be sequenced</a:t>
            </a:r>
            <a:endParaRPr lang="en-US" sz="12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Work Breakdown Structures assist in dividing work into smaller, estimate-able tasks</a:t>
            </a:r>
            <a:endParaRPr lang="en-US" sz="11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Tasks have dependencies/</a:t>
            </a:r>
            <a:r>
              <a:rPr lang="en-US" sz="1600" i="1" dirty="0">
                <a:solidFill>
                  <a:srgbClr val="002060"/>
                </a:solidFill>
                <a:latin typeface="Times New Roman" panose="02020603050405020304" pitchFamily="18" charset="0"/>
                <a:cs typeface="Times New Roman" panose="02020603050405020304" pitchFamily="18" charset="0"/>
              </a:rPr>
              <a:t>precedence</a:t>
            </a:r>
            <a:r>
              <a:rPr lang="en-US" sz="1600" dirty="0">
                <a:solidFill>
                  <a:srgbClr val="002060"/>
                </a:solidFill>
                <a:latin typeface="Times New Roman" panose="02020603050405020304" pitchFamily="18" charset="0"/>
                <a:cs typeface="Times New Roman" panose="02020603050405020304" pitchFamily="18" charset="0"/>
              </a:rPr>
              <a:t> which must be accounted for in final schedule</a:t>
            </a:r>
            <a:endParaRPr lang="en-US" sz="11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Use visualizations and tools such as milestone charts, Gantt charts, and </a:t>
            </a:r>
            <a:r>
              <a:rPr lang="en-US" sz="1600" i="1" dirty="0">
                <a:solidFill>
                  <a:srgbClr val="002060"/>
                </a:solidFill>
                <a:latin typeface="Times New Roman" panose="02020603050405020304" pitchFamily="18" charset="0"/>
                <a:cs typeface="Times New Roman" panose="02020603050405020304" pitchFamily="18" charset="0"/>
              </a:rPr>
              <a:t>precedence</a:t>
            </a:r>
            <a:r>
              <a:rPr lang="en-US" sz="1600" dirty="0">
                <a:solidFill>
                  <a:srgbClr val="002060"/>
                </a:solidFill>
                <a:latin typeface="Times New Roman" panose="02020603050405020304" pitchFamily="18" charset="0"/>
                <a:cs typeface="Times New Roman" panose="02020603050405020304" pitchFamily="18" charset="0"/>
              </a:rPr>
              <a:t> diagrams</a:t>
            </a:r>
            <a:endParaRPr lang="en-US" sz="1100"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100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Tracking after the project begins is what makes scheduling efforts ‘worth it’</a:t>
            </a:r>
            <a:endParaRPr lang="en-US" sz="1200"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100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Stakeholder prioritization starts with identification, then analyzes and formulates strategies</a:t>
            </a:r>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75067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63329608"/>
      </p:ext>
    </p:extLst>
  </p:cSld>
  <p:clrMapOvr>
    <a:masterClrMapping/>
  </p:clrMapOvr>
  <mc:AlternateContent xmlns:mc="http://schemas.openxmlformats.org/markup-compatibility/2006" xmlns:p14="http://schemas.microsoft.com/office/powerpoint/2010/main">
    <mc:Choice Requires="p14">
      <p:transition p14:dur="10" advTm="56608"/>
    </mc:Choice>
    <mc:Fallback xmlns="">
      <p:transition advTm="5660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9056"/>
    </mc:Choice>
    <mc:Fallback xmlns="">
      <p:transition spd="slow" advTm="905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3" name="Picture 2">
            <a:extLst>
              <a:ext uri="{FF2B5EF4-FFF2-40B4-BE49-F238E27FC236}">
                <a16:creationId xmlns:a16="http://schemas.microsoft.com/office/drawing/2014/main" id="{C581195E-D972-C136-379C-9CF0944212BF}"/>
              </a:ext>
            </a:extLst>
          </p:cNvPr>
          <p:cNvPicPr>
            <a:picLocks noChangeAspect="1"/>
          </p:cNvPicPr>
          <p:nvPr/>
        </p:nvPicPr>
        <p:blipFill>
          <a:blip r:embed="rId2"/>
          <a:stretch>
            <a:fillRect/>
          </a:stretch>
        </p:blipFill>
        <p:spPr>
          <a:xfrm>
            <a:off x="3328827" y="1212351"/>
            <a:ext cx="4366517" cy="4849401"/>
          </a:xfrm>
          <a:prstGeom prst="rect">
            <a:avLst/>
          </a:prstGeom>
        </p:spPr>
      </p:pic>
    </p:spTree>
    <p:extLst>
      <p:ext uri="{BB962C8B-B14F-4D97-AF65-F5344CB8AC3E}">
        <p14:creationId xmlns:p14="http://schemas.microsoft.com/office/powerpoint/2010/main" val="3254647076"/>
      </p:ext>
    </p:extLst>
  </p:cSld>
  <p:clrMapOvr>
    <a:masterClrMapping/>
  </p:clrMapOvr>
  <mc:AlternateContent xmlns:mc="http://schemas.openxmlformats.org/markup-compatibility/2006" xmlns:p14="http://schemas.microsoft.com/office/powerpoint/2010/main">
    <mc:Choice Requires="p14">
      <p:transition spd="slow" p14:dur="2000" advTm="4384"/>
    </mc:Choice>
    <mc:Fallback xmlns="">
      <p:transition spd="slow" advTm="4384"/>
    </mc:Fallback>
  </mc:AlternateContent>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80BFC2D-D818-43D1-925F-6C1DE4F37AD4}"/>
</file>

<file path=customXml/itemProps2.xml><?xml version="1.0" encoding="utf-8"?>
<ds:datastoreItem xmlns:ds="http://schemas.openxmlformats.org/officeDocument/2006/customXml" ds:itemID="{29278B71-6B48-42BA-9713-DE44DCCD9E53}"/>
</file>

<file path=customXml/itemProps3.xml><?xml version="1.0" encoding="utf-8"?>
<ds:datastoreItem xmlns:ds="http://schemas.openxmlformats.org/officeDocument/2006/customXml" ds:itemID="{30491904-C01E-4CFE-9475-9FFFE63A8D5E}"/>
</file>

<file path=docProps/app.xml><?xml version="1.0" encoding="utf-8"?>
<Properties xmlns="http://schemas.openxmlformats.org/officeDocument/2006/extended-properties" xmlns:vt="http://schemas.openxmlformats.org/officeDocument/2006/docPropsVTypes">
  <Template/>
  <TotalTime>1073</TotalTime>
  <Words>2555</Words>
  <Application>Microsoft Macintosh PowerPoint</Application>
  <PresentationFormat>Widescreen</PresentationFormat>
  <Paragraphs>339</Paragraphs>
  <Slides>40</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Century Gothic</vt:lpstr>
      <vt:lpstr>Roboto Light</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Ehab Mahmoud</cp:lastModifiedBy>
  <cp:revision>81</cp:revision>
  <dcterms:created xsi:type="dcterms:W3CDTF">2023-04-29T09:08:23Z</dcterms:created>
  <dcterms:modified xsi:type="dcterms:W3CDTF">2024-10-20T17:44:19Z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