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339" r:id="rId34"/>
    <p:sldId id="567" r:id="rId35"/>
    <p:sldId id="349"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50" autoAdjust="0"/>
    <p:restoredTop sz="94660"/>
  </p:normalViewPr>
  <p:slideViewPr>
    <p:cSldViewPr snapToGrid="0">
      <p:cViewPr varScale="1">
        <p:scale>
          <a:sx n="68" d="100"/>
          <a:sy n="68" d="100"/>
        </p:scale>
        <p:origin x="666"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27/01/1447</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45417441-B110-481A-951A-4E2A44986102}" type="slidenum">
              <a:rPr lang="ar-SA" smtClean="0"/>
              <a:t>6</a:t>
            </a:fld>
            <a:endParaRPr lang="ar-SA"/>
          </a:p>
        </p:txBody>
      </p:sp>
    </p:spTree>
    <p:extLst>
      <p:ext uri="{BB962C8B-B14F-4D97-AF65-F5344CB8AC3E}">
        <p14:creationId xmlns:p14="http://schemas.microsoft.com/office/powerpoint/2010/main" val="2507093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27/01/1447</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Prepared by Dr. Ahmed </a:t>
            </a:r>
            <a:r>
              <a:rPr lang="en-US" sz="2400" err="1">
                <a:latin typeface="Times New Roman" panose="02020603050405020304" pitchFamily="18" charset="0"/>
                <a:cs typeface="Times New Roman" panose="02020603050405020304" pitchFamily="18" charset="0"/>
              </a:rPr>
              <a:t>Alqarni</a:t>
            </a:r>
            <a:endParaRPr lang="en-US" sz="24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a:latin typeface="Tajawal Medium"/>
                <a:ea typeface="Tajawal Medium"/>
                <a:cs typeface="Tajawal Medium"/>
                <a:sym typeface="Tajawal Medium"/>
              </a:rPr>
              <a:t>MGM115</a:t>
            </a:r>
            <a:endParaRPr lang="en-US" sz="200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a:latin typeface="HumanaSansITCStd-Medium"/>
              </a:rPr>
              <a:t>EVALUATING ARGUMENTS AND TRUTH CLAIMS</a:t>
            </a:r>
            <a:endParaRPr lang="en-US" sz="4400" b="1">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id="{75ED828B-8E8D-4F5D-ACD5-416C36427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47520"/>
            <a:ext cx="2954655" cy="1379622"/>
          </a:xfrm>
          <a:prstGeom prst="rect">
            <a:avLst/>
          </a:prstGeom>
        </p:spPr>
      </p:pic>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7" name="TextBox 6">
            <a:extLst>
              <a:ext uri="{FF2B5EF4-FFF2-40B4-BE49-F238E27FC236}">
                <a16:creationId xmlns:a16="http://schemas.microsoft.com/office/drawing/2014/main" id="{B38D4AF7-D679-BE4A-57A2-08E01789D200}"/>
              </a:ext>
            </a:extLst>
          </p:cNvPr>
          <p:cNvSpPr txBox="1"/>
          <p:nvPr/>
        </p:nvSpPr>
        <p:spPr>
          <a:xfrm>
            <a:off x="2647497" y="378007"/>
            <a:ext cx="6239650" cy="646331"/>
          </a:xfrm>
          <a:prstGeom prst="rect">
            <a:avLst/>
          </a:prstGeom>
          <a:noFill/>
        </p:spPr>
        <p:txBody>
          <a:bodyPr wrap="square">
            <a:spAutoFit/>
          </a:bodyPr>
          <a:lstStyle/>
          <a:p>
            <a:pPr algn="ctr"/>
            <a:r>
              <a:rPr lang="ar-SA" sz="3600" b="1" dirty="0"/>
              <a:t>تقييم الحجج وادعاءات الحقيقة</a:t>
            </a:r>
            <a:endParaRPr lang="en-US" sz="3600" b="1" dirty="0">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id="{1C4615A9-4AD0-5A09-40B8-415F7EB1E6DE}"/>
              </a:ext>
            </a:extLst>
          </p:cNvPr>
          <p:cNvSpPr txBox="1"/>
          <p:nvPr/>
        </p:nvSpPr>
        <p:spPr>
          <a:xfrm>
            <a:off x="1873972" y="1876614"/>
            <a:ext cx="9666288" cy="3077725"/>
          </a:xfrm>
          <a:prstGeom prst="rect">
            <a:avLst/>
          </a:prstGeom>
          <a:noFill/>
          <a:ln>
            <a:noFill/>
          </a:ln>
        </p:spPr>
        <p:txBody>
          <a:bodyPr spcFirstLastPara="1" wrap="square" lIns="91425" tIns="45700" rIns="91425" bIns="45700" anchor="t" anchorCtr="0">
            <a:spAutoFit/>
          </a:bodyPr>
          <a:lstStyle/>
          <a:p>
            <a:pPr algn="r" rtl="1"/>
            <a:r>
              <a:rPr lang="ar-SA" sz="2800" b="1" dirty="0"/>
              <a:t>تشمل هذه المحاضرة:</a:t>
            </a:r>
          </a:p>
          <a:p>
            <a:pPr algn="r" rtl="1"/>
            <a:r>
              <a:rPr lang="ar-SA" sz="2800" b="1" dirty="0"/>
              <a:t>ما لا يعنيه مصطلح "حجة جيدة".</a:t>
            </a:r>
          </a:p>
          <a:p>
            <a:pPr algn="r" rtl="1"/>
            <a:r>
              <a:rPr lang="ar-SA" sz="2800" b="1" dirty="0"/>
              <a:t>ما يعنيه مصطلح "حجة جيدة".</a:t>
            </a:r>
          </a:p>
          <a:p>
            <a:pPr algn="r" rtl="1"/>
            <a:r>
              <a:rPr lang="ar-SA" sz="2800" b="1" dirty="0"/>
              <a:t>متى يكون من المعقول قبول مقدمة ما؟</a:t>
            </a:r>
          </a:p>
          <a:p>
            <a:pPr algn="r" rtl="1"/>
            <a:r>
              <a:rPr lang="ar-SA" sz="2800" b="1" dirty="0"/>
              <a:t>كيفية دحض الحجج.</a:t>
            </a:r>
          </a:p>
          <a:p>
            <a:pPr algn="r" rtl="1"/>
            <a:br>
              <a:rPr lang="ar-SA" sz="2800" b="1" dirty="0"/>
            </a:br>
            <a:endParaRPr lang="en-US" sz="2600" b="1"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id="{B5E331F6-CCFF-4F22-B28C-8537DB6D96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56345" y="109067"/>
            <a:ext cx="2954655" cy="1379622"/>
          </a:xfrm>
          <a:prstGeom prst="rect">
            <a:avLst/>
          </a:prstGeom>
        </p:spPr>
      </p:pic>
    </p:spTree>
    <p:extLst>
      <p:ext uri="{BB962C8B-B14F-4D97-AF65-F5344CB8AC3E}">
        <p14:creationId xmlns:p14="http://schemas.microsoft.com/office/powerpoint/2010/main" val="265570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dirty="0"/>
              <a:t>مقدمة</a:t>
            </a:r>
            <a:endParaRPr lang="en-US" sz="3600" dirty="0"/>
          </a:p>
        </p:txBody>
      </p:sp>
      <p:sp>
        <p:nvSpPr>
          <p:cNvPr id="7" name="TextBox 6">
            <a:extLst>
              <a:ext uri="{FF2B5EF4-FFF2-40B4-BE49-F238E27FC236}">
                <a16:creationId xmlns:a16="http://schemas.microsoft.com/office/drawing/2014/main" id="{287637AE-88D6-067C-46A1-9C9F94EC9D74}"/>
              </a:ext>
            </a:extLst>
          </p:cNvPr>
          <p:cNvSpPr txBox="1"/>
          <p:nvPr/>
        </p:nvSpPr>
        <p:spPr>
          <a:xfrm>
            <a:off x="670292" y="1987232"/>
            <a:ext cx="10978415" cy="1384995"/>
          </a:xfrm>
          <a:prstGeom prst="rect">
            <a:avLst/>
          </a:prstGeom>
          <a:noFill/>
        </p:spPr>
        <p:txBody>
          <a:bodyPr wrap="square">
            <a:spAutoFit/>
          </a:bodyPr>
          <a:lstStyle/>
          <a:p>
            <a:pPr algn="r" rtl="1"/>
            <a:r>
              <a:rPr lang="ar-SA" sz="2800" b="1" dirty="0"/>
              <a:t>في هذا الفصل، نستخدم مجموعة المهارات هذه لتحديد متى تكون الحجة جيدة؟ سنتناول أيضًا قضية مهمة في تقييم الحجج، وهي: متى يكون من المعقول قبول فرضية ما على أنها صحيحة؟  </a:t>
            </a:r>
          </a:p>
          <a:p>
            <a:pPr algn="r" rtl="1"/>
            <a:r>
              <a:rPr lang="ar-SA" sz="2800" b="1" dirty="0"/>
              <a:t>أخيرًا، سنتعلم بعض الاستراتيجيات القوية لدحض الحجج السيئة.</a:t>
            </a:r>
          </a:p>
        </p:txBody>
      </p:sp>
      <p:pic>
        <p:nvPicPr>
          <p:cNvPr id="11" name="Graphic 21">
            <a:extLst>
              <a:ext uri="{FF2B5EF4-FFF2-40B4-BE49-F238E27FC236}">
                <a16:creationId xmlns:a16="http://schemas.microsoft.com/office/drawing/2014/main" id="{BD2C32FB-AF4F-4C25-8326-35F412603F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57263" y="40767"/>
            <a:ext cx="2954655" cy="1379622"/>
          </a:xfrm>
          <a:prstGeom prst="rect">
            <a:avLst/>
          </a:prstGeom>
        </p:spPr>
      </p:pic>
    </p:spTree>
    <p:extLst>
      <p:ext uri="{BB962C8B-B14F-4D97-AF65-F5344CB8AC3E}">
        <p14:creationId xmlns:p14="http://schemas.microsoft.com/office/powerpoint/2010/main" val="1427525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EDDDB22E-0A2E-9BC1-04DF-7FB19D0BEA1C}"/>
              </a:ext>
            </a:extLst>
          </p:cNvPr>
          <p:cNvSpPr txBox="1"/>
          <p:nvPr/>
        </p:nvSpPr>
        <p:spPr>
          <a:xfrm>
            <a:off x="2194378" y="928114"/>
            <a:ext cx="8331805" cy="590931"/>
          </a:xfrm>
          <a:prstGeom prst="rect">
            <a:avLst/>
          </a:prstGeom>
          <a:noFill/>
        </p:spPr>
        <p:txBody>
          <a:bodyPr wrap="square">
            <a:spAutoFit/>
          </a:bodyPr>
          <a:lstStyle/>
          <a:p>
            <a:pPr lvl="0" algn="ctr">
              <a:lnSpc>
                <a:spcPct val="90000"/>
              </a:lnSpc>
              <a:spcBef>
                <a:spcPct val="0"/>
              </a:spcBef>
              <a:defRPr/>
            </a:pPr>
            <a:r>
              <a:rPr lang="ar-SA" sz="3600" dirty="0"/>
              <a:t>**متى تكون الحجة جيدة؟**</a:t>
            </a:r>
            <a:endParaRPr lang="en-US" sz="3600" dirty="0"/>
          </a:p>
        </p:txBody>
      </p:sp>
      <p:sp>
        <p:nvSpPr>
          <p:cNvPr id="7" name="TextBox 6">
            <a:extLst>
              <a:ext uri="{FF2B5EF4-FFF2-40B4-BE49-F238E27FC236}">
                <a16:creationId xmlns:a16="http://schemas.microsoft.com/office/drawing/2014/main" id="{19AA39A2-29B1-B5CE-36A9-EB61E98FCE26}"/>
              </a:ext>
            </a:extLst>
          </p:cNvPr>
          <p:cNvSpPr txBox="1"/>
          <p:nvPr/>
        </p:nvSpPr>
        <p:spPr>
          <a:xfrm>
            <a:off x="609599" y="2414884"/>
            <a:ext cx="11143785" cy="954107"/>
          </a:xfrm>
          <a:prstGeom prst="rect">
            <a:avLst/>
          </a:prstGeom>
          <a:noFill/>
        </p:spPr>
        <p:txBody>
          <a:bodyPr wrap="square">
            <a:spAutoFit/>
          </a:bodyPr>
          <a:lstStyle/>
          <a:p>
            <a:pPr algn="r" rtl="1"/>
            <a:r>
              <a:rPr lang="ar-SA" sz="2800" b="1" dirty="0"/>
              <a:t>يمكن أن تكون الحجج جيدة أو سيئة بطرق مختلفة. لمساعدتنا على فهم ما يجعل الحجة جيدة من وجهة نظر التفكير النقدي، نبدأ بتوضيح بعض الأشياء التي لا تعتبر حجة جيدة.</a:t>
            </a:r>
          </a:p>
        </p:txBody>
      </p:sp>
      <p:pic>
        <p:nvPicPr>
          <p:cNvPr id="11" name="Graphic 21">
            <a:extLst>
              <a:ext uri="{FF2B5EF4-FFF2-40B4-BE49-F238E27FC236}">
                <a16:creationId xmlns:a16="http://schemas.microsoft.com/office/drawing/2014/main" id="{F75ED990-E04A-4CC4-AE85-BA15A36C1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59041" y="176782"/>
            <a:ext cx="2954655" cy="1379622"/>
          </a:xfrm>
          <a:prstGeom prst="rect">
            <a:avLst/>
          </a:prstGeom>
        </p:spPr>
      </p:pic>
    </p:spTree>
    <p:extLst>
      <p:ext uri="{BB962C8B-B14F-4D97-AF65-F5344CB8AC3E}">
        <p14:creationId xmlns:p14="http://schemas.microsoft.com/office/powerpoint/2010/main" val="266946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2ACF29DE-636B-AC54-0893-2C796422617B}"/>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id="{30EAC811-2713-80DB-4F8F-A8B626C73D5C}"/>
              </a:ext>
            </a:extLst>
          </p:cNvPr>
          <p:cNvSpPr txBox="1"/>
          <p:nvPr/>
        </p:nvSpPr>
        <p:spPr>
          <a:xfrm>
            <a:off x="978008" y="1601822"/>
            <a:ext cx="10756792" cy="3539430"/>
          </a:xfrm>
          <a:prstGeom prst="rect">
            <a:avLst/>
          </a:prstGeom>
          <a:noFill/>
        </p:spPr>
        <p:txBody>
          <a:bodyPr wrap="square">
            <a:spAutoFit/>
          </a:bodyPr>
          <a:lstStyle/>
          <a:p>
            <a:pPr algn="r" rtl="1"/>
            <a:r>
              <a:rPr lang="ar-SA" sz="2800" b="1" dirty="0"/>
              <a:t>**"الحجة الجيدة" لا تعني "تتفق مع آرائي"**  </a:t>
            </a:r>
          </a:p>
          <a:p>
            <a:pPr algn="r" rtl="1"/>
            <a:r>
              <a:rPr lang="ar-SA" sz="2800" b="1" dirty="0"/>
              <a:t>من أكثر الأخطاء خطورة في التفكير النقدي هو الخلط بين "الحجة الجيدة" و"الحجة التي يتفق نتيجتها مع رأيي".  </a:t>
            </a:r>
          </a:p>
          <a:p>
            <a:pPr algn="r" rtl="1"/>
            <a:r>
              <a:rPr lang="ar-SA" sz="2800" b="1" dirty="0"/>
              <a:t>افتراض أن الحجة تكون جيدة فقط إذا كانت تتوافق مع آرائك المسبقة هو مثال على الانغلاق الفكري. يعكس هذا النهج عقلية شخص يعتقد: "أنا أمتلك الحقيقة المطلقة، وأي شخص يختلف معي يجب أن يكون مخطئًا." مثل هذا الموقف يجعل من المستحيل التعلم من وجهات النظر المختلفة عن وجهة نظرك الشخصية، وهو يتعارض تمامًا مع روح التفكير النقدي.</a:t>
            </a:r>
            <a:endParaRPr lang="en-US" sz="2800" b="1" dirty="0"/>
          </a:p>
          <a:p>
            <a:pPr algn="r" rtl="1"/>
            <a:r>
              <a:rPr lang="en-US" sz="2800" b="1" dirty="0"/>
              <a:t> </a:t>
            </a:r>
            <a:endParaRPr lang="ar-SA" sz="2800" b="1" dirty="0"/>
          </a:p>
        </p:txBody>
      </p:sp>
      <p:pic>
        <p:nvPicPr>
          <p:cNvPr id="11" name="Graphic 21">
            <a:extLst>
              <a:ext uri="{FF2B5EF4-FFF2-40B4-BE49-F238E27FC236}">
                <a16:creationId xmlns:a16="http://schemas.microsoft.com/office/drawing/2014/main" id="{5254F95F-B849-4ED5-AD50-5E6EAE647C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80145" y="42036"/>
            <a:ext cx="2954655" cy="1379622"/>
          </a:xfrm>
          <a:prstGeom prst="rect">
            <a:avLst/>
          </a:prstGeom>
        </p:spPr>
      </p:pic>
    </p:spTree>
    <p:extLst>
      <p:ext uri="{BB962C8B-B14F-4D97-AF65-F5344CB8AC3E}">
        <p14:creationId xmlns:p14="http://schemas.microsoft.com/office/powerpoint/2010/main" val="329038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AB285C98-59F6-D814-0BFE-7624E00D8999}"/>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id="{A7AB84AC-F908-A09B-2C82-CDFD54B12F6F}"/>
              </a:ext>
            </a:extLst>
          </p:cNvPr>
          <p:cNvSpPr txBox="1"/>
          <p:nvPr/>
        </p:nvSpPr>
        <p:spPr>
          <a:xfrm>
            <a:off x="457200" y="2076200"/>
            <a:ext cx="10470528" cy="2677656"/>
          </a:xfrm>
          <a:prstGeom prst="rect">
            <a:avLst/>
          </a:prstGeom>
          <a:noFill/>
        </p:spPr>
        <p:txBody>
          <a:bodyPr wrap="square">
            <a:spAutoFit/>
          </a:bodyPr>
          <a:lstStyle/>
          <a:p>
            <a:pPr algn="r" rtl="1"/>
            <a:r>
              <a:rPr lang="ar-SA" sz="2800" b="1" dirty="0"/>
              <a:t>**"الحجة الجيدة" لا تعني "الحجة المقنعة"**  </a:t>
            </a:r>
          </a:p>
          <a:p>
            <a:pPr algn="r" rtl="1"/>
            <a:r>
              <a:rPr lang="ar-SA" sz="2800" b="1" dirty="0"/>
              <a:t>الطلقة الجيدة في الرماية تصيب مركز الهدف. الضربة الجيدة في الجولف تدخل الحفرة. المقص الجيد يقطع الورق بكفاءة. في العديد من السياقات، يُقال إن الشيء جيد إذا نجح في تحقيق الغرض منه. هل ينطبق هذا على الحجج أيضًا؟ هل الحجة الجيدة هي الحجة المقنعة—أي الحجة التي تنجح فعليًا في إقناع الجمهور بقبول النتيجة؟ ليس بالضرورة—وذلك لسببين.</a:t>
            </a:r>
          </a:p>
        </p:txBody>
      </p:sp>
      <p:pic>
        <p:nvPicPr>
          <p:cNvPr id="11" name="Graphic 21">
            <a:extLst>
              <a:ext uri="{FF2B5EF4-FFF2-40B4-BE49-F238E27FC236}">
                <a16:creationId xmlns:a16="http://schemas.microsoft.com/office/drawing/2014/main" id="{B42B797D-7D6A-493B-9C4B-1B4215C577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80145" y="0"/>
            <a:ext cx="2954655" cy="1379622"/>
          </a:xfrm>
          <a:prstGeom prst="rect">
            <a:avLst/>
          </a:prstGeom>
        </p:spPr>
      </p:pic>
    </p:spTree>
    <p:extLst>
      <p:ext uri="{BB962C8B-B14F-4D97-AF65-F5344CB8AC3E}">
        <p14:creationId xmlns:p14="http://schemas.microsoft.com/office/powerpoint/2010/main" val="121401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D435EA0F-2D8D-2A9E-4489-A506219933D5}"/>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id="{DBEAFB20-0535-E9BC-314E-AB76B2FA00E9}"/>
              </a:ext>
            </a:extLst>
          </p:cNvPr>
          <p:cNvSpPr txBox="1"/>
          <p:nvPr/>
        </p:nvSpPr>
        <p:spPr>
          <a:xfrm>
            <a:off x="520699" y="2074269"/>
            <a:ext cx="11277601" cy="2246769"/>
          </a:xfrm>
          <a:prstGeom prst="rect">
            <a:avLst/>
          </a:prstGeom>
          <a:noFill/>
        </p:spPr>
        <p:txBody>
          <a:bodyPr wrap="square">
            <a:spAutoFit/>
          </a:bodyPr>
          <a:lstStyle/>
          <a:p>
            <a:pPr algn="r" rtl="1"/>
            <a:r>
              <a:rPr lang="ar-SA" sz="2800" b="1" dirty="0"/>
              <a:t>**أولاً، ليس كل الحجج تهدف إلى الإقناع.**  </a:t>
            </a:r>
          </a:p>
          <a:p>
            <a:pPr algn="r" rtl="1"/>
            <a:r>
              <a:rPr lang="ar-SA" sz="2800" b="1" dirty="0"/>
              <a:t>في بعض الأحيان، يكون الشخص الذي يقدم الحجة مجرد "يلعب دور المحامي عن الشيطان" (أي يعرض وجهة نظر معاكسة فقط للنقاش)، أو "يعظ للجوقة" (أي يتحدث إلى أشخاص </a:t>
            </a:r>
            <a:r>
              <a:rPr lang="ar-SA" sz="2800" b="1" dirty="0" err="1"/>
              <a:t>يوافقونه</a:t>
            </a:r>
            <a:r>
              <a:rPr lang="ar-SA" sz="2800" b="1" dirty="0"/>
              <a:t> الرأي مسبقًا)، أو "يمرر الوقت" دون هدف حقيقي، أو "يفكر بصوت عالٍ"، أو يقدم أمثلة دون أي نية لإقناع أي شخص.</a:t>
            </a:r>
          </a:p>
        </p:txBody>
      </p:sp>
      <p:pic>
        <p:nvPicPr>
          <p:cNvPr id="11" name="Graphic 21">
            <a:extLst>
              <a:ext uri="{FF2B5EF4-FFF2-40B4-BE49-F238E27FC236}">
                <a16:creationId xmlns:a16="http://schemas.microsoft.com/office/drawing/2014/main" id="{5CD87151-FEE1-4144-B29E-ACB9D73AA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43645" y="45619"/>
            <a:ext cx="2954655" cy="1379622"/>
          </a:xfrm>
          <a:prstGeom prst="rect">
            <a:avLst/>
          </a:prstGeom>
        </p:spPr>
      </p:pic>
    </p:spTree>
    <p:extLst>
      <p:ext uri="{BB962C8B-B14F-4D97-AF65-F5344CB8AC3E}">
        <p14:creationId xmlns:p14="http://schemas.microsoft.com/office/powerpoint/2010/main" val="9821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D527B83-F9D0-E3E1-F6FC-9F0EDC740A11}"/>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id="{A81F1FAC-C0BC-CB96-A5C6-AACBD039415A}"/>
              </a:ext>
            </a:extLst>
          </p:cNvPr>
          <p:cNvSpPr txBox="1"/>
          <p:nvPr/>
        </p:nvSpPr>
        <p:spPr>
          <a:xfrm>
            <a:off x="449738" y="2245826"/>
            <a:ext cx="11277600" cy="1815882"/>
          </a:xfrm>
          <a:prstGeom prst="rect">
            <a:avLst/>
          </a:prstGeom>
          <a:noFill/>
        </p:spPr>
        <p:txBody>
          <a:bodyPr wrap="square">
            <a:spAutoFit/>
          </a:bodyPr>
          <a:lstStyle/>
          <a:p>
            <a:pPr algn="r" rtl="1"/>
            <a:r>
              <a:rPr lang="ar-SA" sz="2800" b="1" dirty="0"/>
              <a:t>**ثانيًا، الحجج السيئة غالبًا ما تكون مقنعة، بينما الحجج الجيدة قد تقع على آذان صماء.**  </a:t>
            </a:r>
          </a:p>
          <a:p>
            <a:pPr algn="r" rtl="1"/>
            <a:r>
              <a:rPr lang="ar-SA" sz="2800" b="1" dirty="0"/>
              <a:t>على سبيل المثال، في السنوات التي سبقت الحرب العالمية الثانية، أقنعت خطابات هتلر التحريضية الملايين، بينما تم تجاهل تحذيرات تشرشل المدعمة بأدلة إلى حد كبير. ومع ذلك، لا يمكن لأي مفكر نقدي أن يقترح أن حجج هتلر كانت "أفضل" من حجج تشرشل.</a:t>
            </a:r>
            <a:r>
              <a:rPr lang="en-US" sz="2800" b="1" dirty="0"/>
              <a:t>.</a:t>
            </a:r>
            <a:endParaRPr lang="ar-SA" sz="2800" b="1" dirty="0"/>
          </a:p>
        </p:txBody>
      </p:sp>
      <p:pic>
        <p:nvPicPr>
          <p:cNvPr id="11" name="Graphic 21">
            <a:extLst>
              <a:ext uri="{FF2B5EF4-FFF2-40B4-BE49-F238E27FC236}">
                <a16:creationId xmlns:a16="http://schemas.microsoft.com/office/drawing/2014/main" id="{A246B374-7E82-445F-B0D3-2DB4FCD05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71331" y="-23236"/>
            <a:ext cx="2954655" cy="1379622"/>
          </a:xfrm>
          <a:prstGeom prst="rect">
            <a:avLst/>
          </a:prstGeom>
        </p:spPr>
      </p:pic>
    </p:spTree>
    <p:extLst>
      <p:ext uri="{BB962C8B-B14F-4D97-AF65-F5344CB8AC3E}">
        <p14:creationId xmlns:p14="http://schemas.microsoft.com/office/powerpoint/2010/main" val="52098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8B1F9C9B-C571-6C72-8801-BA3C742524DD}"/>
              </a:ext>
            </a:extLst>
          </p:cNvPr>
          <p:cNvSpPr txBox="1"/>
          <p:nvPr/>
        </p:nvSpPr>
        <p:spPr>
          <a:xfrm>
            <a:off x="2209196" y="408452"/>
            <a:ext cx="7301862" cy="590931"/>
          </a:xfrm>
          <a:prstGeom prst="rect">
            <a:avLst/>
          </a:prstGeom>
          <a:noFill/>
        </p:spPr>
        <p:txBody>
          <a:bodyPr wrap="square">
            <a:spAutoFit/>
          </a:bodyPr>
          <a:lstStyle/>
          <a:p>
            <a:pPr lvl="0" algn="ctr">
              <a:lnSpc>
                <a:spcPct val="90000"/>
              </a:lnSpc>
              <a:spcBef>
                <a:spcPct val="0"/>
              </a:spcBef>
              <a:defRPr/>
            </a:pPr>
            <a:r>
              <a:rPr lang="ar-SA" sz="3600" b="1" dirty="0"/>
              <a:t>ما لا يعنيه مصطلح "حجة جيدة</a:t>
            </a:r>
            <a:endParaRPr lang="en-US" sz="3600" dirty="0"/>
          </a:p>
        </p:txBody>
      </p:sp>
      <p:sp>
        <p:nvSpPr>
          <p:cNvPr id="7" name="TextBox 6">
            <a:extLst>
              <a:ext uri="{FF2B5EF4-FFF2-40B4-BE49-F238E27FC236}">
                <a16:creationId xmlns:a16="http://schemas.microsoft.com/office/drawing/2014/main" id="{896BD28C-EDBD-4C0F-736E-B6F1DEAC3830}"/>
              </a:ext>
            </a:extLst>
          </p:cNvPr>
          <p:cNvSpPr txBox="1"/>
          <p:nvPr/>
        </p:nvSpPr>
        <p:spPr>
          <a:xfrm>
            <a:off x="457200" y="1601822"/>
            <a:ext cx="11310675" cy="3108543"/>
          </a:xfrm>
          <a:prstGeom prst="rect">
            <a:avLst/>
          </a:prstGeom>
          <a:noFill/>
        </p:spPr>
        <p:txBody>
          <a:bodyPr wrap="square">
            <a:spAutoFit/>
          </a:bodyPr>
          <a:lstStyle/>
          <a:p>
            <a:pPr algn="r" rtl="1"/>
            <a:r>
              <a:rPr lang="ar-SA" sz="2800" b="1" dirty="0"/>
              <a:t>**"الحجة الجيدة" لا تعني "الحجة المكتوبة أو المقدمة بشكل جيد"**  </a:t>
            </a:r>
          </a:p>
          <a:p>
            <a:pPr algn="r" rtl="1"/>
            <a:r>
              <a:rPr lang="ar-SA" sz="2800" b="1" dirty="0"/>
              <a:t>نحن أحيانًا نمدح الحجج لمزاياها الأدبية أو الخطابية—مثل وضوحها، بلاغتها، تنظيمها، إبداعيتها، وما شابه ذلك. هل يعني هذا أن الحجة الجيدة هي أو يجب أن تكون حجة مكتوبة أو مقدمة بشكل جيد؟ لا، لأن بعض الحجج السيئة بشكل واضح قد تمتلك مزايا أدبية، بينما بعض الحجج الجيدة قد تفتقر إليها. على سبيل المثال، خطاب سياسي خادع ببراعة قد يكون تحفة من حيث المهارة الخطابية، ولكنه يظل معيبًا بشكل خطير من وجهة نظر التفكير النقدي. وبالمثل، قد تكون حجة في العلوم أو الرياضيات حجة جيدة تمامًا ولكنها تفتقر إلى أي مزايا أدبية.</a:t>
            </a:r>
          </a:p>
        </p:txBody>
      </p:sp>
      <p:pic>
        <p:nvPicPr>
          <p:cNvPr id="11" name="Graphic 21">
            <a:extLst>
              <a:ext uri="{FF2B5EF4-FFF2-40B4-BE49-F238E27FC236}">
                <a16:creationId xmlns:a16="http://schemas.microsoft.com/office/drawing/2014/main" id="{B32E115E-5730-4341-AA2C-502BCC02E9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13220" y="-8774"/>
            <a:ext cx="2954655" cy="1379622"/>
          </a:xfrm>
          <a:prstGeom prst="rect">
            <a:avLst/>
          </a:prstGeom>
        </p:spPr>
      </p:pic>
    </p:spTree>
    <p:extLst>
      <p:ext uri="{BB962C8B-B14F-4D97-AF65-F5344CB8AC3E}">
        <p14:creationId xmlns:p14="http://schemas.microsoft.com/office/powerpoint/2010/main" val="47516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0D894EE4-D1EB-8F46-5DC5-5925B06687F4}"/>
              </a:ext>
            </a:extLst>
          </p:cNvPr>
          <p:cNvSpPr txBox="1"/>
          <p:nvPr/>
        </p:nvSpPr>
        <p:spPr>
          <a:xfrm>
            <a:off x="2194378" y="427165"/>
            <a:ext cx="8331805" cy="590931"/>
          </a:xfrm>
          <a:prstGeom prst="rect">
            <a:avLst/>
          </a:prstGeom>
          <a:noFill/>
        </p:spPr>
        <p:txBody>
          <a:bodyPr wrap="square">
            <a:spAutoFit/>
          </a:bodyPr>
          <a:lstStyle/>
          <a:p>
            <a:pPr lvl="0" algn="ctr">
              <a:lnSpc>
                <a:spcPct val="90000"/>
              </a:lnSpc>
              <a:spcBef>
                <a:spcPct val="0"/>
              </a:spcBef>
              <a:defRPr/>
            </a:pPr>
            <a:r>
              <a:rPr lang="ar-SA" sz="3600" dirty="0"/>
              <a:t>**ما يعنيه مصطلح "حجة جيدة"**</a:t>
            </a:r>
            <a:endParaRPr lang="en-US" sz="3600" dirty="0"/>
          </a:p>
        </p:txBody>
      </p:sp>
      <p:sp>
        <p:nvSpPr>
          <p:cNvPr id="7" name="TextBox 6">
            <a:extLst>
              <a:ext uri="{FF2B5EF4-FFF2-40B4-BE49-F238E27FC236}">
                <a16:creationId xmlns:a16="http://schemas.microsoft.com/office/drawing/2014/main" id="{32146F3D-9637-41E7-03E0-331DDC910C26}"/>
              </a:ext>
            </a:extLst>
          </p:cNvPr>
          <p:cNvSpPr txBox="1"/>
          <p:nvPr/>
        </p:nvSpPr>
        <p:spPr>
          <a:xfrm>
            <a:off x="761999" y="1463768"/>
            <a:ext cx="10991385" cy="4832092"/>
          </a:xfrm>
          <a:prstGeom prst="rect">
            <a:avLst/>
          </a:prstGeom>
          <a:noFill/>
        </p:spPr>
        <p:txBody>
          <a:bodyPr wrap="square">
            <a:spAutoFit/>
          </a:bodyPr>
          <a:lstStyle/>
          <a:p>
            <a:pPr algn="r" rtl="1"/>
            <a:r>
              <a:rPr lang="ar-SA" sz="2800" b="1" dirty="0"/>
              <a:t>في الفصل الثالث، تعلمنا أن الحجة الجيدة هي في الأساس حجة تتحقق فيها شرطان:  </a:t>
            </a:r>
          </a:p>
          <a:p>
            <a:pPr algn="r" rtl="1"/>
            <a:r>
              <a:rPr lang="ar-SA" sz="2800" b="1" dirty="0"/>
              <a:t>1. جميع المقدمات صحيحة.  </a:t>
            </a:r>
          </a:p>
          <a:p>
            <a:pPr algn="r" rtl="1"/>
            <a:r>
              <a:rPr lang="ar-SA" sz="2800" b="1" dirty="0"/>
              <a:t>2. تقدم المقدمات أسبابًا جيدة لقبول النتيجة.  </a:t>
            </a:r>
          </a:p>
          <a:p>
            <a:pPr algn="r" rtl="1"/>
            <a:endParaRPr lang="ar-SA" sz="2800" b="1" dirty="0"/>
          </a:p>
          <a:p>
            <a:pPr algn="r" rtl="1"/>
            <a:r>
              <a:rPr lang="ar-SA" sz="2800" b="1" dirty="0"/>
              <a:t>كما تعلمنا في الفصل الثالث أن مجموعة المقدمات توفر أسبابًا جيدة لقبول النتيجة عندما تكون الحجة إما **استنتاجية صالحة** (</a:t>
            </a:r>
            <a:r>
              <a:rPr lang="en-US" sz="2800" b="1" dirty="0"/>
              <a:t>deductively valid) </a:t>
            </a:r>
            <a:r>
              <a:rPr lang="ar-SA" sz="2800" b="1" dirty="0"/>
              <a:t>أو **استقرائية قوية** (</a:t>
            </a:r>
            <a:r>
              <a:rPr lang="en-US" sz="2800" b="1" dirty="0"/>
              <a:t>inductively strong).  </a:t>
            </a:r>
          </a:p>
          <a:p>
            <a:pPr algn="r" rtl="1"/>
            <a:endParaRPr lang="en-US" sz="2800" b="1" dirty="0"/>
          </a:p>
          <a:p>
            <a:pPr algn="r" rtl="1"/>
            <a:r>
              <a:rPr lang="en-US" sz="2800" b="1" dirty="0"/>
              <a:t>(</a:t>
            </a:r>
            <a:r>
              <a:rPr lang="ar-SA" sz="2800" b="1" dirty="0"/>
              <a:t>تذكر: الحجة تكون استنتاجية صالحة إذا كانت النتيجة يجب أن تكون صحيحة في حالة صحة المقدمات. الحجة تكون استقرائية قوية إذا كانت النتيجة محتملة الصحة في حالة صحة المقدمات.)</a:t>
            </a:r>
          </a:p>
        </p:txBody>
      </p:sp>
      <p:pic>
        <p:nvPicPr>
          <p:cNvPr id="11" name="Graphic 21">
            <a:extLst>
              <a:ext uri="{FF2B5EF4-FFF2-40B4-BE49-F238E27FC236}">
                <a16:creationId xmlns:a16="http://schemas.microsoft.com/office/drawing/2014/main" id="{C518BA53-A9BF-4D7C-AD63-9AC3A89A32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2819"/>
            <a:ext cx="2954655" cy="1379622"/>
          </a:xfrm>
          <a:prstGeom prst="rect">
            <a:avLst/>
          </a:prstGeom>
        </p:spPr>
      </p:pic>
    </p:spTree>
    <p:extLst>
      <p:ext uri="{BB962C8B-B14F-4D97-AF65-F5344CB8AC3E}">
        <p14:creationId xmlns:p14="http://schemas.microsoft.com/office/powerpoint/2010/main" val="32362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F59E2D73-B7C5-883B-1980-BB676E6A4BE3}"/>
              </a:ext>
            </a:extLst>
          </p:cNvPr>
          <p:cNvSpPr txBox="1"/>
          <p:nvPr/>
        </p:nvSpPr>
        <p:spPr>
          <a:xfrm>
            <a:off x="1930097" y="677404"/>
            <a:ext cx="8331805" cy="590931"/>
          </a:xfrm>
          <a:prstGeom prst="rect">
            <a:avLst/>
          </a:prstGeom>
          <a:noFill/>
        </p:spPr>
        <p:txBody>
          <a:bodyPr wrap="square">
            <a:spAutoFit/>
          </a:bodyPr>
          <a:lstStyle/>
          <a:p>
            <a:pPr lvl="0" algn="ctr">
              <a:lnSpc>
                <a:spcPct val="90000"/>
              </a:lnSpc>
              <a:spcBef>
                <a:spcPct val="0"/>
              </a:spcBef>
              <a:defRPr/>
            </a:pPr>
            <a:r>
              <a:rPr lang="ar-SA" sz="3600" dirty="0"/>
              <a:t>**ما يعنيه مصطلح "حجة جيدة"**</a:t>
            </a:r>
            <a:endParaRPr lang="en-US" sz="3600" dirty="0"/>
          </a:p>
        </p:txBody>
      </p:sp>
      <p:sp>
        <p:nvSpPr>
          <p:cNvPr id="7" name="TextBox 6">
            <a:extLst>
              <a:ext uri="{FF2B5EF4-FFF2-40B4-BE49-F238E27FC236}">
                <a16:creationId xmlns:a16="http://schemas.microsoft.com/office/drawing/2014/main" id="{E82C8CD3-F8E0-FE3C-BAA9-76070A452A8B}"/>
              </a:ext>
            </a:extLst>
          </p:cNvPr>
          <p:cNvSpPr txBox="1"/>
          <p:nvPr/>
        </p:nvSpPr>
        <p:spPr>
          <a:xfrm>
            <a:off x="433241" y="1601822"/>
            <a:ext cx="11301559" cy="4247317"/>
          </a:xfrm>
          <a:prstGeom prst="rect">
            <a:avLst/>
          </a:prstGeom>
          <a:noFill/>
        </p:spPr>
        <p:txBody>
          <a:bodyPr wrap="square">
            <a:spAutoFit/>
          </a:bodyPr>
          <a:lstStyle/>
          <a:p>
            <a:pPr algn="r" rtl="1"/>
            <a:r>
              <a:rPr lang="ar-SA" b="1" dirty="0"/>
              <a:t>الحجج التي تكون **استنتاجية صالحة** (</a:t>
            </a:r>
            <a:r>
              <a:rPr lang="en-US" b="1" dirty="0"/>
              <a:t>deductively valid) </a:t>
            </a:r>
            <a:r>
              <a:rPr lang="ar-SA" b="1" dirty="0"/>
              <a:t>وتحتوي على جميع المقدمات الصحيحة تُسمى **استنتاجية سليمة** (</a:t>
            </a:r>
            <a:r>
              <a:rPr lang="en-US" b="1" dirty="0"/>
              <a:t>deductively sound).  </a:t>
            </a:r>
          </a:p>
          <a:p>
            <a:pPr algn="r" rtl="1"/>
            <a:r>
              <a:rPr lang="ar-SA" b="1" dirty="0"/>
              <a:t>والحجج التي تكون **استقرائية قوية** (</a:t>
            </a:r>
            <a:r>
              <a:rPr lang="en-US" b="1" dirty="0"/>
              <a:t>inductively strong) </a:t>
            </a:r>
            <a:r>
              <a:rPr lang="ar-SA" b="1" dirty="0"/>
              <a:t>وتحتوي على جميع المقدمات الصحيحة تُسمى **استقرائية مقنعة** (</a:t>
            </a:r>
            <a:r>
              <a:rPr lang="en-US" b="1" dirty="0"/>
              <a:t>inductively cogent).  </a:t>
            </a:r>
          </a:p>
          <a:p>
            <a:pPr algn="r" rtl="1"/>
            <a:r>
              <a:rPr lang="ar-SA" b="1" dirty="0"/>
              <a:t>وبالتالي، الحجة الجيدة، في الأساس، هي الحجة التي تكون إما **استنتاجية سليمة** أو **استقرائية مقنعة**.  </a:t>
            </a:r>
          </a:p>
          <a:p>
            <a:pPr algn="r" rtl="1"/>
            <a:endParaRPr lang="ar-SA" b="1" dirty="0"/>
          </a:p>
          <a:p>
            <a:pPr algn="r" rtl="1"/>
            <a:r>
              <a:rPr lang="ar-SA" b="1" dirty="0"/>
              <a:t>كما رأينا في الفصل الأول، هناك معايير أساسية للتفكير النقدي يجب أن تلتزم بها جميع الحجج والتفكير الجيد. ومن أهم هذه المعايير:  </a:t>
            </a:r>
          </a:p>
          <a:p>
            <a:pPr algn="r" rtl="1"/>
            <a:r>
              <a:rPr lang="ar-SA" b="1" dirty="0"/>
              <a:t>- **الوضوح** (</a:t>
            </a:r>
            <a:r>
              <a:rPr lang="en-US" b="1" dirty="0"/>
              <a:t>clarity)  </a:t>
            </a:r>
          </a:p>
          <a:p>
            <a:pPr algn="r" rtl="1"/>
            <a:r>
              <a:rPr lang="en-US" b="1" dirty="0"/>
              <a:t>- **</a:t>
            </a:r>
            <a:r>
              <a:rPr lang="ar-SA" b="1" dirty="0" err="1"/>
              <a:t>االتحديد</a:t>
            </a:r>
            <a:r>
              <a:rPr lang="ar-SA" b="1" dirty="0"/>
              <a:t>** (</a:t>
            </a:r>
            <a:r>
              <a:rPr lang="en-US" b="1" dirty="0"/>
              <a:t>precision)  </a:t>
            </a:r>
          </a:p>
          <a:p>
            <a:pPr algn="r" rtl="1"/>
            <a:r>
              <a:rPr lang="en-US" b="1" dirty="0"/>
              <a:t>- **</a:t>
            </a:r>
            <a:r>
              <a:rPr lang="ar-SA" b="1" dirty="0"/>
              <a:t>الدقة** (</a:t>
            </a:r>
            <a:r>
              <a:rPr lang="en-US" b="1" dirty="0"/>
              <a:t>accuracy)  </a:t>
            </a:r>
          </a:p>
          <a:p>
            <a:pPr algn="r" rtl="1"/>
            <a:r>
              <a:rPr lang="en-US" b="1" dirty="0"/>
              <a:t>- **</a:t>
            </a:r>
            <a:r>
              <a:rPr lang="ar-SA" b="1" dirty="0"/>
              <a:t>الملاءمة** (</a:t>
            </a:r>
            <a:r>
              <a:rPr lang="en-US" b="1" dirty="0"/>
              <a:t>relevance)  </a:t>
            </a:r>
          </a:p>
          <a:p>
            <a:pPr algn="r" rtl="1"/>
            <a:r>
              <a:rPr lang="en-US" b="1" dirty="0"/>
              <a:t>- **</a:t>
            </a:r>
            <a:r>
              <a:rPr lang="ar-SA" b="1" dirty="0"/>
              <a:t>الاتساق** (</a:t>
            </a:r>
            <a:r>
              <a:rPr lang="en-US" b="1" dirty="0"/>
              <a:t>consistency)  </a:t>
            </a:r>
          </a:p>
          <a:p>
            <a:pPr algn="r" rtl="1"/>
            <a:r>
              <a:rPr lang="en-US" b="1" dirty="0"/>
              <a:t>- **</a:t>
            </a:r>
            <a:r>
              <a:rPr lang="ar-SA" b="1" dirty="0"/>
              <a:t>الصحة المنطقية** (</a:t>
            </a:r>
            <a:r>
              <a:rPr lang="en-US" b="1" dirty="0"/>
              <a:t>logical correctness)  </a:t>
            </a:r>
          </a:p>
          <a:p>
            <a:pPr algn="r" rtl="1"/>
            <a:r>
              <a:rPr lang="en-US" b="1" dirty="0"/>
              <a:t>- **</a:t>
            </a:r>
            <a:r>
              <a:rPr lang="ar-SA" b="1" dirty="0"/>
              <a:t>الاكتمال** (</a:t>
            </a:r>
            <a:r>
              <a:rPr lang="en-US" b="1" dirty="0"/>
              <a:t>completeness)  </a:t>
            </a:r>
          </a:p>
          <a:p>
            <a:pPr algn="r" rtl="1"/>
            <a:r>
              <a:rPr lang="en-US" b="1" dirty="0"/>
              <a:t>- **</a:t>
            </a:r>
            <a:r>
              <a:rPr lang="ar-SA" b="1" dirty="0"/>
              <a:t>الإنصاف** (</a:t>
            </a:r>
            <a:r>
              <a:rPr lang="en-US" b="1" dirty="0"/>
              <a:t>fairness).</a:t>
            </a:r>
            <a:endParaRPr lang="ar-SA" b="1" dirty="0"/>
          </a:p>
        </p:txBody>
      </p:sp>
      <p:pic>
        <p:nvPicPr>
          <p:cNvPr id="11" name="Graphic 21">
            <a:extLst>
              <a:ext uri="{FF2B5EF4-FFF2-40B4-BE49-F238E27FC236}">
                <a16:creationId xmlns:a16="http://schemas.microsoft.com/office/drawing/2014/main" id="{4B456958-62BE-48A0-9E11-B1119ACF4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4818" y="0"/>
            <a:ext cx="2954655" cy="1379622"/>
          </a:xfrm>
          <a:prstGeom prst="rect">
            <a:avLst/>
          </a:prstGeom>
        </p:spPr>
      </p:pic>
    </p:spTree>
    <p:extLst>
      <p:ext uri="{BB962C8B-B14F-4D97-AF65-F5344CB8AC3E}">
        <p14:creationId xmlns:p14="http://schemas.microsoft.com/office/powerpoint/2010/main" val="379432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BDE1A2-4A95-C029-5793-FFE6E5231853}"/>
              </a:ext>
            </a:extLst>
          </p:cNvPr>
          <p:cNvSpPr txBox="1"/>
          <p:nvPr/>
        </p:nvSpPr>
        <p:spPr>
          <a:xfrm>
            <a:off x="2209195" y="408452"/>
            <a:ext cx="6811515" cy="590931"/>
          </a:xfrm>
          <a:prstGeom prst="rect">
            <a:avLst/>
          </a:prstGeom>
          <a:noFill/>
        </p:spPr>
        <p:txBody>
          <a:bodyPr wrap="square">
            <a:spAutoFit/>
          </a:bodyPr>
          <a:lstStyle/>
          <a:p>
            <a:pPr lvl="0" algn="ctr">
              <a:lnSpc>
                <a:spcPct val="90000"/>
              </a:lnSpc>
              <a:spcBef>
                <a:spcPct val="0"/>
              </a:spcBef>
              <a:defRPr/>
            </a:pPr>
            <a:r>
              <a:rPr lang="ar-SA" sz="3600" dirty="0"/>
              <a:t>**تقييم الحجج: بعض الإرشادات العامة**</a:t>
            </a:r>
            <a:endParaRPr lang="en-US" sz="3600" dirty="0"/>
          </a:p>
        </p:txBody>
      </p:sp>
      <p:sp>
        <p:nvSpPr>
          <p:cNvPr id="7" name="TextBox 6">
            <a:extLst>
              <a:ext uri="{FF2B5EF4-FFF2-40B4-BE49-F238E27FC236}">
                <a16:creationId xmlns:a16="http://schemas.microsoft.com/office/drawing/2014/main" id="{7E5A66FE-D65E-8B36-D1B7-3231099F7870}"/>
              </a:ext>
            </a:extLst>
          </p:cNvPr>
          <p:cNvSpPr txBox="1"/>
          <p:nvPr/>
        </p:nvSpPr>
        <p:spPr>
          <a:xfrm>
            <a:off x="688555" y="2236700"/>
            <a:ext cx="10239174" cy="2677656"/>
          </a:xfrm>
          <a:prstGeom prst="rect">
            <a:avLst/>
          </a:prstGeom>
          <a:noFill/>
        </p:spPr>
        <p:txBody>
          <a:bodyPr wrap="square">
            <a:spAutoFit/>
          </a:bodyPr>
          <a:lstStyle/>
          <a:p>
            <a:pPr algn="r" rtl="1"/>
            <a:r>
              <a:rPr lang="ar-SA" sz="2800" b="1" dirty="0"/>
              <a:t>- هل ادعاءات الشخص الذي يقدم الحجة **متسقة منطقيًا**؟ هل تتعارض أي من ادعاءاته مع ادعاءات أخرى في الحجة؟  </a:t>
            </a:r>
          </a:p>
          <a:p>
            <a:pPr algn="r" rtl="1"/>
            <a:r>
              <a:rPr lang="ar-SA" sz="2800" b="1" dirty="0"/>
              <a:t>- هل الحجة **مكتملة**؟ هل تم أخذ جميع الأدلة ذات الصلة بعين الاعتبار (مع مراعاة القيود المفهومة مثل الوقت، المساحة، السياق، إلخ)؟  </a:t>
            </a:r>
          </a:p>
          <a:p>
            <a:pPr algn="r" rtl="1"/>
            <a:r>
              <a:rPr lang="ar-SA" sz="2800" b="1" dirty="0"/>
              <a:t>- هل الحجة **عادلة**؟ هل الشخص الذي يقدم الحجة عادل في عرضه للأدلة وفي تعامله مع الحجج والآراء المعارضة؟</a:t>
            </a:r>
          </a:p>
        </p:txBody>
      </p:sp>
      <p:pic>
        <p:nvPicPr>
          <p:cNvPr id="11" name="Graphic 21">
            <a:extLst>
              <a:ext uri="{FF2B5EF4-FFF2-40B4-BE49-F238E27FC236}">
                <a16:creationId xmlns:a16="http://schemas.microsoft.com/office/drawing/2014/main" id="{D87E30AC-8BF3-4282-8EBA-D8429F4B7D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95377" y="-41407"/>
            <a:ext cx="2954655" cy="1379622"/>
          </a:xfrm>
          <a:prstGeom prst="rect">
            <a:avLst/>
          </a:prstGeom>
        </p:spPr>
      </p:pic>
    </p:spTree>
    <p:extLst>
      <p:ext uri="{BB962C8B-B14F-4D97-AF65-F5344CB8AC3E}">
        <p14:creationId xmlns:p14="http://schemas.microsoft.com/office/powerpoint/2010/main" val="56601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D4E264E9-9DC2-FEE3-7985-F003C5007D4E}"/>
              </a:ext>
            </a:extLst>
          </p:cNvPr>
          <p:cNvSpPr txBox="1"/>
          <p:nvPr/>
        </p:nvSpPr>
        <p:spPr>
          <a:xfrm>
            <a:off x="2209195" y="408452"/>
            <a:ext cx="6811515" cy="590931"/>
          </a:xfrm>
          <a:prstGeom prst="rect">
            <a:avLst/>
          </a:prstGeom>
          <a:noFill/>
        </p:spPr>
        <p:txBody>
          <a:bodyPr wrap="square">
            <a:spAutoFit/>
          </a:bodyPr>
          <a:lstStyle/>
          <a:p>
            <a:pPr lvl="0" algn="ctr">
              <a:lnSpc>
                <a:spcPct val="90000"/>
              </a:lnSpc>
              <a:spcBef>
                <a:spcPct val="0"/>
              </a:spcBef>
              <a:defRPr/>
            </a:pPr>
            <a:r>
              <a:rPr lang="ar-SA" sz="3600" dirty="0"/>
              <a:t>**تقييم الحجج: بعض الإرشادات العامة**</a:t>
            </a:r>
            <a:endParaRPr lang="en-US" sz="3600" dirty="0"/>
          </a:p>
        </p:txBody>
      </p:sp>
      <p:sp>
        <p:nvSpPr>
          <p:cNvPr id="7" name="TextBox 6">
            <a:extLst>
              <a:ext uri="{FF2B5EF4-FFF2-40B4-BE49-F238E27FC236}">
                <a16:creationId xmlns:a16="http://schemas.microsoft.com/office/drawing/2014/main" id="{E31A7B5F-E689-56EE-E214-0F084B14DB03}"/>
              </a:ext>
            </a:extLst>
          </p:cNvPr>
          <p:cNvSpPr txBox="1"/>
          <p:nvPr/>
        </p:nvSpPr>
        <p:spPr>
          <a:xfrm>
            <a:off x="449903" y="2204822"/>
            <a:ext cx="10903897" cy="2677656"/>
          </a:xfrm>
          <a:prstGeom prst="rect">
            <a:avLst/>
          </a:prstGeom>
          <a:noFill/>
        </p:spPr>
        <p:txBody>
          <a:bodyPr wrap="square">
            <a:spAutoFit/>
          </a:bodyPr>
          <a:lstStyle/>
          <a:p>
            <a:pPr algn="r" rtl="1"/>
            <a:r>
              <a:rPr lang="ar-SA" sz="2800" b="1" dirty="0"/>
              <a:t>- هل المقدمات **صحيحة**؟  </a:t>
            </a:r>
          </a:p>
          <a:p>
            <a:pPr algn="r" rtl="1"/>
            <a:r>
              <a:rPr lang="ar-SA" sz="2800" b="1" dirty="0"/>
              <a:t>- هل المنطق المستخدم **صحيح**؟ هل الحجة **استنتاجية صالحة** أو **استقرائية قوية**؟  </a:t>
            </a:r>
          </a:p>
          <a:p>
            <a:pPr algn="r" rtl="1"/>
            <a:r>
              <a:rPr lang="ar-SA" sz="2800" b="1" dirty="0"/>
              <a:t>- هل ارتكب الشخص الذي يقدم الحجة أي **مغالطات منطقية**؟  </a:t>
            </a:r>
          </a:p>
          <a:p>
            <a:pPr algn="r" rtl="1"/>
            <a:r>
              <a:rPr lang="ar-SA" sz="2800" b="1" dirty="0"/>
              <a:t>- هل عبر الشخص عن نقاطه **بوضوح ودقة**؟  </a:t>
            </a:r>
          </a:p>
          <a:p>
            <a:pPr algn="r" rtl="1"/>
            <a:r>
              <a:rPr lang="ar-SA" sz="2800" b="1" dirty="0"/>
              <a:t>- هل المقدمات **ذات صلة** بالنتيجة؟</a:t>
            </a:r>
            <a:endParaRPr lang="en-US" sz="2800" b="1" dirty="0"/>
          </a:p>
        </p:txBody>
      </p:sp>
      <p:pic>
        <p:nvPicPr>
          <p:cNvPr id="11" name="Graphic 21">
            <a:extLst>
              <a:ext uri="{FF2B5EF4-FFF2-40B4-BE49-F238E27FC236}">
                <a16:creationId xmlns:a16="http://schemas.microsoft.com/office/drawing/2014/main" id="{5EE00FE3-EEB5-45A0-884C-5247081EA2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95377" y="64713"/>
            <a:ext cx="2954655" cy="1379622"/>
          </a:xfrm>
          <a:prstGeom prst="rect">
            <a:avLst/>
          </a:prstGeom>
        </p:spPr>
      </p:pic>
    </p:spTree>
    <p:extLst>
      <p:ext uri="{BB962C8B-B14F-4D97-AF65-F5344CB8AC3E}">
        <p14:creationId xmlns:p14="http://schemas.microsoft.com/office/powerpoint/2010/main" val="243362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FE5426A-FA65-6DFE-8768-A24A876B8F12}"/>
              </a:ext>
            </a:extLst>
          </p:cNvPr>
          <p:cNvSpPr txBox="1"/>
          <p:nvPr/>
        </p:nvSpPr>
        <p:spPr>
          <a:xfrm>
            <a:off x="2209195" y="408452"/>
            <a:ext cx="7201933"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id="{556551B3-8C79-7F63-C88C-D1D4C91D1A8C}"/>
              </a:ext>
            </a:extLst>
          </p:cNvPr>
          <p:cNvSpPr txBox="1"/>
          <p:nvPr/>
        </p:nvSpPr>
        <p:spPr>
          <a:xfrm>
            <a:off x="619004" y="1808103"/>
            <a:ext cx="10810996" cy="2677656"/>
          </a:xfrm>
          <a:prstGeom prst="rect">
            <a:avLst/>
          </a:prstGeom>
          <a:noFill/>
        </p:spPr>
        <p:txBody>
          <a:bodyPr wrap="square">
            <a:spAutoFit/>
          </a:bodyPr>
          <a:lstStyle/>
          <a:p>
            <a:pPr algn="r" rtl="1"/>
            <a:r>
              <a:rPr lang="ar-SA" sz="2800" b="1" dirty="0"/>
              <a:t>من المعقول قبول ادعاء إذا:  </a:t>
            </a:r>
          </a:p>
          <a:p>
            <a:pPr algn="r" rtl="1"/>
            <a:r>
              <a:rPr lang="ar-SA" sz="2800" b="1" dirty="0"/>
              <a:t>1. **لا يتعارض الادعاء مع الخبرات الشخصية التي ليس لدينا سبب وجيه للشك فيها.**  </a:t>
            </a:r>
          </a:p>
          <a:p>
            <a:pPr algn="r" rtl="1"/>
            <a:r>
              <a:rPr lang="ar-SA" sz="2800" b="1" dirty="0"/>
              <a:t>2. **لا يتعارض الادعاء مع المعتقدات الخلفية التي ليس لدينا سبب وجيه للشك فيها.**  </a:t>
            </a:r>
          </a:p>
          <a:p>
            <a:pPr algn="r" rtl="1"/>
            <a:r>
              <a:rPr lang="ar-SA" sz="2800" b="1" dirty="0"/>
              <a:t>3. **مصدر الادعاء موثوق.**  </a:t>
            </a:r>
          </a:p>
          <a:p>
            <a:pPr algn="r" rtl="1"/>
            <a:endParaRPr lang="ar-SA" sz="2800" b="1" dirty="0"/>
          </a:p>
          <a:p>
            <a:pPr algn="r" rtl="1"/>
            <a:r>
              <a:rPr lang="ar-SA" sz="2800" b="1" dirty="0"/>
              <a:t>لنناقش هذه الشروط الثلاثة بإيجاز:</a:t>
            </a:r>
          </a:p>
        </p:txBody>
      </p:sp>
      <p:pic>
        <p:nvPicPr>
          <p:cNvPr id="11" name="Graphic 21">
            <a:extLst>
              <a:ext uri="{FF2B5EF4-FFF2-40B4-BE49-F238E27FC236}">
                <a16:creationId xmlns:a16="http://schemas.microsoft.com/office/drawing/2014/main" id="{FDF83FAD-2258-4A69-A82E-B02C4C316E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4106"/>
            <a:ext cx="2954655" cy="1379622"/>
          </a:xfrm>
          <a:prstGeom prst="rect">
            <a:avLst/>
          </a:prstGeom>
        </p:spPr>
      </p:pic>
    </p:spTree>
    <p:extLst>
      <p:ext uri="{BB962C8B-B14F-4D97-AF65-F5344CB8AC3E}">
        <p14:creationId xmlns:p14="http://schemas.microsoft.com/office/powerpoint/2010/main" val="337967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E6C3663-6092-CE52-E22B-E6C03D8A70F2}"/>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id="{22BC1F01-CDAD-5262-9ED5-E53CC39211AA}"/>
              </a:ext>
            </a:extLst>
          </p:cNvPr>
          <p:cNvSpPr txBox="1"/>
          <p:nvPr/>
        </p:nvSpPr>
        <p:spPr>
          <a:xfrm>
            <a:off x="762000" y="1843453"/>
            <a:ext cx="10965338" cy="2677656"/>
          </a:xfrm>
          <a:prstGeom prst="rect">
            <a:avLst/>
          </a:prstGeom>
          <a:noFill/>
        </p:spPr>
        <p:txBody>
          <a:bodyPr wrap="square">
            <a:spAutoFit/>
          </a:bodyPr>
          <a:lstStyle/>
          <a:p>
            <a:pPr algn="r" rtl="1"/>
            <a:r>
              <a:rPr lang="ar-SA" sz="2800" b="1" dirty="0"/>
              <a:t>**1- هل يتعارض الادعاء مع خبراتنا الشخصية؟**  </a:t>
            </a:r>
          </a:p>
          <a:p>
            <a:pPr algn="r" rtl="1"/>
            <a:r>
              <a:rPr lang="ar-SA" sz="2800" b="1" dirty="0"/>
              <a:t>في بعض الأحيان، يقدم الناس ادعاءات تتعارض مع ملاحظاتنا وخبراتنا الشخصية. عندما يحدث هذا، من الأفضل عمومًا أن نثق في خبراتنا الخاصة. على سبيل المثال، إذا كان كلب </a:t>
            </a:r>
            <a:r>
              <a:rPr lang="ar-SA" sz="2800" b="1" dirty="0" err="1"/>
              <a:t>الدوبيرمان</a:t>
            </a:r>
            <a:r>
              <a:rPr lang="ar-SA" sz="2800" b="1" dirty="0"/>
              <a:t> الخاص بجارك يزمجر، ويخرج رغوة من فمه، ويمضغ بقايا حقيبة ساعي البريد، فمن المحتمل أن تكون فكرة جيدة أن تثق في ما تراه عيناك بدلًا من تأكيدات جارك بأن كلبه "هادئ مثل القطة."</a:t>
            </a:r>
          </a:p>
        </p:txBody>
      </p:sp>
      <p:pic>
        <p:nvPicPr>
          <p:cNvPr id="11" name="Graphic 21">
            <a:extLst>
              <a:ext uri="{FF2B5EF4-FFF2-40B4-BE49-F238E27FC236}">
                <a16:creationId xmlns:a16="http://schemas.microsoft.com/office/drawing/2014/main" id="{8A287768-D824-4B6D-B641-7AA21AA2F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6052"/>
            <a:ext cx="2954655" cy="1379622"/>
          </a:xfrm>
          <a:prstGeom prst="rect">
            <a:avLst/>
          </a:prstGeom>
        </p:spPr>
      </p:pic>
    </p:spTree>
    <p:extLst>
      <p:ext uri="{BB962C8B-B14F-4D97-AF65-F5344CB8AC3E}">
        <p14:creationId xmlns:p14="http://schemas.microsoft.com/office/powerpoint/2010/main" val="108430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6573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4537DAE-240F-9439-A624-39A4EF430E1B}"/>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id="{39764C3C-7AC7-A1FB-B81C-CC67DF596721}"/>
              </a:ext>
            </a:extLst>
          </p:cNvPr>
          <p:cNvSpPr txBox="1"/>
          <p:nvPr/>
        </p:nvSpPr>
        <p:spPr>
          <a:xfrm>
            <a:off x="523666" y="1641171"/>
            <a:ext cx="11277600" cy="4324261"/>
          </a:xfrm>
          <a:prstGeom prst="rect">
            <a:avLst/>
          </a:prstGeom>
          <a:noFill/>
        </p:spPr>
        <p:txBody>
          <a:bodyPr wrap="square">
            <a:spAutoFit/>
          </a:bodyPr>
          <a:lstStyle/>
          <a:p>
            <a:pPr algn="r" rtl="1"/>
            <a:r>
              <a:rPr lang="ar-SA" sz="2500" b="1" dirty="0"/>
              <a:t>**1- هل يتعارض الادعاء مع خبراتنا الشخصية؟**  </a:t>
            </a:r>
          </a:p>
          <a:p>
            <a:pPr algn="r" rtl="1"/>
            <a:r>
              <a:rPr lang="ar-SA" sz="2500" b="1" dirty="0"/>
              <a:t>المشكلة هي أن الناس غالبًا يضعون ثقة كبيرة في ملاحظاتهم وخبراتهم الشخصية. نحن غالبًا نبالغ في تقدير موثوقية ملاحظاتنا من خلال إغفال عوامل مثل الظروف الفيزيائية السيئة لإجراء الملاحظات (مثل الضوضاء المفرطة)، أو ضعف الحواس (مثل ضعف البصر أو السمع)، أو فشل الذاكرة.  </a:t>
            </a:r>
          </a:p>
          <a:p>
            <a:pPr algn="r" rtl="1"/>
            <a:endParaRPr lang="ar-SA" sz="2500" b="1" dirty="0"/>
          </a:p>
          <a:p>
            <a:pPr algn="r" rtl="1"/>
            <a:r>
              <a:rPr lang="ar-SA" sz="2500" b="1" dirty="0"/>
              <a:t>في الواقع، تظهر الدراسات أنه حتى في ظل ظروف ملاحظة جيدة، غالبًا ما يكون الناس أقل دقة في ملاحظاتهم مما يعتقدون. كما يدرك المفكرون النقديون أن معتقداتهم، آمالهم، مخاوفهم، توقعاتهم، وتحيزاتهم يمكن أن تؤثر على ملاحظاتهم.  </a:t>
            </a:r>
          </a:p>
          <a:p>
            <a:pPr algn="r" rtl="1"/>
            <a:endParaRPr lang="ar-SA" sz="2500" b="1" dirty="0"/>
          </a:p>
          <a:p>
            <a:pPr algn="r" rtl="1"/>
            <a:r>
              <a:rPr lang="ar-SA" sz="2500" b="1" dirty="0"/>
              <a:t>باختصار، الخبرات الشخصية غالبًا ما تكون أقل موثوقية مما نعتقد. نحن بحاجة إلى أن نكون على دراية بأنه في كثير من الأحيان "الاعتقاد هو الرؤية"، وأن الأشياء ليست دائمًا كما تبدو.</a:t>
            </a:r>
            <a:r>
              <a:rPr lang="en-US" sz="2500" b="1" dirty="0"/>
              <a:t>.</a:t>
            </a:r>
            <a:endParaRPr lang="ar-SA" sz="2500" b="1" dirty="0"/>
          </a:p>
        </p:txBody>
      </p:sp>
      <p:pic>
        <p:nvPicPr>
          <p:cNvPr id="11" name="Graphic 21">
            <a:extLst>
              <a:ext uri="{FF2B5EF4-FFF2-40B4-BE49-F238E27FC236}">
                <a16:creationId xmlns:a16="http://schemas.microsoft.com/office/drawing/2014/main" id="{B89F8310-39D5-4D69-80FC-A98D05A85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18661" y="16909"/>
            <a:ext cx="2954655" cy="1379622"/>
          </a:xfrm>
          <a:prstGeom prst="rect">
            <a:avLst/>
          </a:prstGeom>
        </p:spPr>
      </p:pic>
    </p:spTree>
    <p:extLst>
      <p:ext uri="{BB962C8B-B14F-4D97-AF65-F5344CB8AC3E}">
        <p14:creationId xmlns:p14="http://schemas.microsoft.com/office/powerpoint/2010/main" val="188427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9E85753-B3FB-7417-6505-6935ABFB602C}"/>
              </a:ext>
            </a:extLst>
          </p:cNvPr>
          <p:cNvSpPr txBox="1"/>
          <p:nvPr/>
        </p:nvSpPr>
        <p:spPr>
          <a:xfrm>
            <a:off x="2209195" y="408452"/>
            <a:ext cx="7109466"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id="{CE120EBE-52FA-1E1B-3075-5A967625B731}"/>
              </a:ext>
            </a:extLst>
          </p:cNvPr>
          <p:cNvSpPr txBox="1"/>
          <p:nvPr/>
        </p:nvSpPr>
        <p:spPr>
          <a:xfrm>
            <a:off x="523277" y="1466556"/>
            <a:ext cx="11028180" cy="3554819"/>
          </a:xfrm>
          <a:prstGeom prst="rect">
            <a:avLst/>
          </a:prstGeom>
          <a:noFill/>
        </p:spPr>
        <p:txBody>
          <a:bodyPr wrap="square">
            <a:spAutoFit/>
          </a:bodyPr>
          <a:lstStyle/>
          <a:p>
            <a:pPr algn="r" rtl="1"/>
            <a:r>
              <a:rPr lang="ar-SA" sz="2500" b="1" dirty="0"/>
              <a:t>**2- هل يتعارض الادعاء مع معتقداتنا الموجودة مسبقا؟**  </a:t>
            </a:r>
          </a:p>
          <a:p>
            <a:pPr algn="r" rtl="1"/>
            <a:r>
              <a:rPr lang="ar-SA" sz="2500" b="1" dirty="0"/>
              <a:t>في بعض الأحيان، قد لا يتعارض الادعاء مع أي من ملاحظاتنا أو خبراتنا الشخصية، ولكنه يتعارض مع بعض المعتقدات التي نملكها والتي نتمسك بها. نقصد بـ "المعتقدات الموجودة مسبقا" تلك الشبكة الواسعة من القناعات الواعية وغير الواعية التي نستخدمها كإطار لتقييم مصداقية الادعاءات التي لا يمكن التحقق منها مباشرة. بشكل عام، إذا كان الادعاء يتناسب جيدًا مع معتقداتنا الموجودة مسبقا، فمن المعقول أن نقبله. على سبيل المثال، الادعاء القائل: "كان الجو حارًا في لاس فيغاس في الرابع من يوليو الماضي"، يبدو معقولًا نظرًا للمعلومات السابقة التي يشاركها معظمنا عن ظروف الطقس في منتصف الصيف في صحراء نيفادا. ومع ذلك، فإن الادعاء القائل: "تساقطت الثلوج في لاس فيغاس في الرابع من يوليو الماضي"، سوف يتم رفضه على الفور ما لم يكن مدعومًا بأدلة قوية.</a:t>
            </a:r>
          </a:p>
        </p:txBody>
      </p:sp>
      <p:pic>
        <p:nvPicPr>
          <p:cNvPr id="11" name="Graphic 21">
            <a:extLst>
              <a:ext uri="{FF2B5EF4-FFF2-40B4-BE49-F238E27FC236}">
                <a16:creationId xmlns:a16="http://schemas.microsoft.com/office/drawing/2014/main" id="{74E2635C-C350-4E47-8434-C1C99020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18661" y="-25945"/>
            <a:ext cx="2954655" cy="1379622"/>
          </a:xfrm>
          <a:prstGeom prst="rect">
            <a:avLst/>
          </a:prstGeom>
        </p:spPr>
      </p:pic>
    </p:spTree>
    <p:extLst>
      <p:ext uri="{BB962C8B-B14F-4D97-AF65-F5344CB8AC3E}">
        <p14:creationId xmlns:p14="http://schemas.microsoft.com/office/powerpoint/2010/main" val="162225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A59EFB55-09BA-BFD3-E7B9-D4FA30D085A8}"/>
              </a:ext>
            </a:extLst>
          </p:cNvPr>
          <p:cNvSpPr txBox="1"/>
          <p:nvPr/>
        </p:nvSpPr>
        <p:spPr>
          <a:xfrm>
            <a:off x="2209195" y="408452"/>
            <a:ext cx="7301862" cy="590931"/>
          </a:xfrm>
          <a:prstGeom prst="rect">
            <a:avLst/>
          </a:prstGeom>
          <a:noFill/>
        </p:spPr>
        <p:txBody>
          <a:bodyPr wrap="square">
            <a:spAutoFit/>
          </a:bodyPr>
          <a:lstStyle/>
          <a:p>
            <a:pPr lvl="0" algn="ctr">
              <a:lnSpc>
                <a:spcPct val="90000"/>
              </a:lnSpc>
              <a:spcBef>
                <a:spcPct val="0"/>
              </a:spcBef>
              <a:defRPr/>
            </a:pPr>
            <a:r>
              <a:rPr lang="ar-SA" sz="3600" dirty="0"/>
              <a:t>**متى يكون من المعقول قبول مقدمة ما؟**</a:t>
            </a:r>
            <a:endParaRPr lang="en-US" sz="3600" dirty="0"/>
          </a:p>
        </p:txBody>
      </p:sp>
      <p:sp>
        <p:nvSpPr>
          <p:cNvPr id="7" name="TextBox 6">
            <a:extLst>
              <a:ext uri="{FF2B5EF4-FFF2-40B4-BE49-F238E27FC236}">
                <a16:creationId xmlns:a16="http://schemas.microsoft.com/office/drawing/2014/main" id="{3E3DC530-EA60-B83E-4981-38A5711E918F}"/>
              </a:ext>
            </a:extLst>
          </p:cNvPr>
          <p:cNvSpPr txBox="1"/>
          <p:nvPr/>
        </p:nvSpPr>
        <p:spPr>
          <a:xfrm>
            <a:off x="478604" y="1852496"/>
            <a:ext cx="11028180" cy="1815882"/>
          </a:xfrm>
          <a:prstGeom prst="rect">
            <a:avLst/>
          </a:prstGeom>
          <a:noFill/>
        </p:spPr>
        <p:txBody>
          <a:bodyPr wrap="square">
            <a:spAutoFit/>
          </a:bodyPr>
          <a:lstStyle/>
          <a:p>
            <a:pPr algn="r" rtl="1"/>
            <a:r>
              <a:rPr lang="ar-SA" sz="2800" b="1" dirty="0"/>
              <a:t>**3- هل يأتي الادعاء من مصدر موثوق؟**  </a:t>
            </a:r>
          </a:p>
          <a:p>
            <a:pPr algn="r" rtl="1"/>
            <a:r>
              <a:rPr lang="ar-SA" sz="2800" b="1" dirty="0"/>
              <a:t>الكثير مما نؤمن به عن العالم يعتمد على الشهادات أو السلطات. السؤال الحاسم للمفكرين النقديين هو: **متى يكون من المعقول أو المبرر قبول ادعاء بناءً على شهادة أو سلطة شخص آخر؟**</a:t>
            </a:r>
          </a:p>
        </p:txBody>
      </p:sp>
      <p:pic>
        <p:nvPicPr>
          <p:cNvPr id="11" name="Graphic 21">
            <a:extLst>
              <a:ext uri="{FF2B5EF4-FFF2-40B4-BE49-F238E27FC236}">
                <a16:creationId xmlns:a16="http://schemas.microsoft.com/office/drawing/2014/main" id="{7A7CECCC-DAD9-4D56-802A-A05E39249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3236"/>
            <a:ext cx="2954655" cy="1379622"/>
          </a:xfrm>
          <a:prstGeom prst="rect">
            <a:avLst/>
          </a:prstGeom>
        </p:spPr>
      </p:pic>
    </p:spTree>
    <p:extLst>
      <p:ext uri="{BB962C8B-B14F-4D97-AF65-F5344CB8AC3E}">
        <p14:creationId xmlns:p14="http://schemas.microsoft.com/office/powerpoint/2010/main" val="58657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0686F254-33B1-01BE-173E-679428840C7F}"/>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id="{7D25D310-7617-FD45-C602-FCDAE03AD19B}"/>
              </a:ext>
            </a:extLst>
          </p:cNvPr>
          <p:cNvSpPr txBox="1"/>
          <p:nvPr/>
        </p:nvSpPr>
        <p:spPr>
          <a:xfrm>
            <a:off x="762000" y="1843453"/>
            <a:ext cx="10965338" cy="3108543"/>
          </a:xfrm>
          <a:prstGeom prst="rect">
            <a:avLst/>
          </a:prstGeom>
          <a:noFill/>
        </p:spPr>
        <p:txBody>
          <a:bodyPr wrap="square">
            <a:spAutoFit/>
          </a:bodyPr>
          <a:lstStyle/>
          <a:p>
            <a:pPr algn="r" rtl="1"/>
            <a:r>
              <a:rPr lang="ar-SA" sz="2800" b="1" dirty="0"/>
              <a:t>دحض الحجة لا يعني مجرد تحديها أو الرد عليها أو انتقادها. بل يعني **هزيمتها**، أي إظهار أن المقدمات لا توفر أسبابًا مقنعة لقبول النتيجة. يمكن انتقاد الحجج بطرق مختلفة (مثل كونها غامضة، مطولة، أو متكررة). لكن هناك طريقتان فقط يمكن من خلالهما دحض الحجة:  </a:t>
            </a:r>
          </a:p>
          <a:p>
            <a:pPr algn="r" rtl="1"/>
            <a:endParaRPr lang="ar-SA" sz="2800" b="1" dirty="0"/>
          </a:p>
          <a:p>
            <a:pPr algn="r" rtl="1"/>
            <a:r>
              <a:rPr lang="ar-SA" sz="2800" b="1" dirty="0"/>
              <a:t>1. **إظهار أن إحدى المقدمات—أو مجموعة مهمة من المقدمات—غير صحيحة أو مشكوك فيها.**  </a:t>
            </a:r>
          </a:p>
          <a:p>
            <a:pPr algn="r" rtl="1"/>
            <a:r>
              <a:rPr lang="ar-SA" sz="2800" b="1" dirty="0"/>
              <a:t>2. **إظهار أن النتيجة لا تتبع من المقدمات.**</a:t>
            </a:r>
          </a:p>
        </p:txBody>
      </p:sp>
      <p:pic>
        <p:nvPicPr>
          <p:cNvPr id="11" name="Graphic 21">
            <a:extLst>
              <a:ext uri="{FF2B5EF4-FFF2-40B4-BE49-F238E27FC236}">
                <a16:creationId xmlns:a16="http://schemas.microsoft.com/office/drawing/2014/main" id="{15F04F15-1D26-45EC-9547-EF3E83B760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9467" y="0"/>
            <a:ext cx="2954655" cy="1379622"/>
          </a:xfrm>
          <a:prstGeom prst="rect">
            <a:avLst/>
          </a:prstGeom>
        </p:spPr>
      </p:pic>
    </p:spTree>
    <p:extLst>
      <p:ext uri="{BB962C8B-B14F-4D97-AF65-F5344CB8AC3E}">
        <p14:creationId xmlns:p14="http://schemas.microsoft.com/office/powerpoint/2010/main" val="298785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721ECCA-0698-2F56-C1C6-E84262030573}"/>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id="{A6A4144B-E79D-AF70-0E95-C5E28E809CF4}"/>
              </a:ext>
            </a:extLst>
          </p:cNvPr>
          <p:cNvSpPr txBox="1"/>
          <p:nvPr/>
        </p:nvSpPr>
        <p:spPr>
          <a:xfrm>
            <a:off x="889000" y="1566071"/>
            <a:ext cx="10838338" cy="3970318"/>
          </a:xfrm>
          <a:prstGeom prst="rect">
            <a:avLst/>
          </a:prstGeom>
          <a:noFill/>
        </p:spPr>
        <p:txBody>
          <a:bodyPr wrap="square">
            <a:spAutoFit/>
          </a:bodyPr>
          <a:lstStyle/>
          <a:p>
            <a:pPr algn="r" rtl="1"/>
            <a:r>
              <a:rPr lang="ar-SA" sz="2800" b="1" dirty="0"/>
              <a:t>**إظهار أن إحدى المقدمات—أو مجموعة مهمة من المقدمات—غير صحيحة أو مشكوك فيها**  </a:t>
            </a:r>
          </a:p>
          <a:p>
            <a:pPr algn="r" rtl="1"/>
            <a:r>
              <a:rPr lang="ar-SA" sz="2800" b="1" dirty="0"/>
              <a:t>في بعض الأحيان، يمكن هزيمة الحجة من خلال إظهار أن إحدى المقدمات غير صحيحة.  </a:t>
            </a:r>
          </a:p>
          <a:p>
            <a:pPr algn="r" rtl="1"/>
            <a:r>
              <a:rPr lang="ar-SA" sz="2800" b="1" dirty="0"/>
              <a:t>لنأخذ هذا المثال:  </a:t>
            </a:r>
          </a:p>
          <a:p>
            <a:pPr algn="r" rtl="1"/>
            <a:r>
              <a:rPr lang="ar-SA" sz="2800" b="1" dirty="0"/>
              <a:t>1. جميع الرؤساء يعيشون في البيت الأبيض.  </a:t>
            </a:r>
          </a:p>
          <a:p>
            <a:pPr algn="r" rtl="1"/>
            <a:r>
              <a:rPr lang="ar-SA" sz="2800" b="1" dirty="0"/>
              <a:t>2. باريس هيلتون هي رئيسة.  </a:t>
            </a:r>
          </a:p>
          <a:p>
            <a:pPr algn="r" rtl="1"/>
            <a:r>
              <a:rPr lang="ar-SA" sz="2800" b="1" dirty="0"/>
              <a:t>3. إذن، باريس هيلتون تعيش في البيت الأبيض.  </a:t>
            </a:r>
          </a:p>
          <a:p>
            <a:pPr algn="r" rtl="1"/>
            <a:endParaRPr lang="ar-SA" sz="2800" b="1" dirty="0"/>
          </a:p>
          <a:p>
            <a:pPr algn="r" rtl="1"/>
            <a:r>
              <a:rPr lang="ar-SA" sz="2800" b="1" dirty="0"/>
              <a:t>هنا، مجرد ملاحظة أن المقدمة الثانية غير صحيحة يكفي لدحض الحجة.</a:t>
            </a:r>
          </a:p>
        </p:txBody>
      </p:sp>
      <p:pic>
        <p:nvPicPr>
          <p:cNvPr id="11" name="Graphic 21">
            <a:extLst>
              <a:ext uri="{FF2B5EF4-FFF2-40B4-BE49-F238E27FC236}">
                <a16:creationId xmlns:a16="http://schemas.microsoft.com/office/drawing/2014/main" id="{3B52CBC4-A94B-434F-ACEA-6A391E65D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38617" y="0"/>
            <a:ext cx="2954655" cy="1379622"/>
          </a:xfrm>
          <a:prstGeom prst="rect">
            <a:avLst/>
          </a:prstGeom>
        </p:spPr>
      </p:pic>
    </p:spTree>
    <p:extLst>
      <p:ext uri="{BB962C8B-B14F-4D97-AF65-F5344CB8AC3E}">
        <p14:creationId xmlns:p14="http://schemas.microsoft.com/office/powerpoint/2010/main" val="330478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74727D-8DA4-A2AD-4381-ACA45D164E31}"/>
              </a:ext>
            </a:extLst>
          </p:cNvPr>
          <p:cNvSpPr txBox="1"/>
          <p:nvPr/>
        </p:nvSpPr>
        <p:spPr>
          <a:xfrm>
            <a:off x="2550933" y="557476"/>
            <a:ext cx="6007440" cy="590931"/>
          </a:xfrm>
          <a:prstGeom prst="rect">
            <a:avLst/>
          </a:prstGeom>
          <a:noFill/>
        </p:spPr>
        <p:txBody>
          <a:bodyPr wrap="square">
            <a:spAutoFit/>
          </a:bodyPr>
          <a:lstStyle/>
          <a:p>
            <a:pPr lvl="0" algn="ctr">
              <a:lnSpc>
                <a:spcPct val="90000"/>
              </a:lnSpc>
              <a:spcBef>
                <a:spcPct val="0"/>
              </a:spcBef>
              <a:defRPr/>
            </a:pPr>
            <a:r>
              <a:rPr lang="ar-SA" sz="3600" dirty="0"/>
              <a:t>**دحض الحجج**</a:t>
            </a:r>
            <a:endParaRPr lang="en-US" sz="3600" dirty="0"/>
          </a:p>
        </p:txBody>
      </p:sp>
      <p:sp>
        <p:nvSpPr>
          <p:cNvPr id="7" name="TextBox 6">
            <a:extLst>
              <a:ext uri="{FF2B5EF4-FFF2-40B4-BE49-F238E27FC236}">
                <a16:creationId xmlns:a16="http://schemas.microsoft.com/office/drawing/2014/main" id="{B6890773-0FF4-8565-845A-86C5AE4B3016}"/>
              </a:ext>
            </a:extLst>
          </p:cNvPr>
          <p:cNvSpPr txBox="1"/>
          <p:nvPr/>
        </p:nvSpPr>
        <p:spPr>
          <a:xfrm>
            <a:off x="457200" y="1553229"/>
            <a:ext cx="11270138" cy="3970318"/>
          </a:xfrm>
          <a:prstGeom prst="rect">
            <a:avLst/>
          </a:prstGeom>
          <a:noFill/>
        </p:spPr>
        <p:txBody>
          <a:bodyPr wrap="square">
            <a:spAutoFit/>
          </a:bodyPr>
          <a:lstStyle/>
          <a:p>
            <a:pPr algn="r" rtl="1"/>
            <a:r>
              <a:rPr lang="ar-SA" sz="2800" b="1" dirty="0"/>
              <a:t>**إظهار أن إحدى المقدمات—أو مجموعة مهمة من المقدمات—غير صحيحة أو مشكوك فيها**  </a:t>
            </a:r>
          </a:p>
          <a:p>
            <a:pPr algn="r" rtl="1"/>
            <a:r>
              <a:rPr lang="ar-SA" sz="2800" b="1" dirty="0"/>
              <a:t>غالبًا ما يمكن هزيمة الحجج ببساطة عن طريق إظهار أن واحدة أو أكثر من مقدماتها **مشكوك فيها**، أي أنها قابلة لشك كبير. لنأخذ هذا المثال:  </a:t>
            </a:r>
          </a:p>
          <a:p>
            <a:pPr algn="r" rtl="1"/>
            <a:r>
              <a:rPr lang="ar-SA" sz="2800" b="1" dirty="0"/>
              <a:t>1. آخر ديناصور نجا كان من نوع </a:t>
            </a:r>
            <a:r>
              <a:rPr lang="ar-SA" sz="2800" b="1" dirty="0" err="1"/>
              <a:t>الترايسيراتوبس</a:t>
            </a:r>
            <a:r>
              <a:rPr lang="ar-SA" sz="2800" b="1" dirty="0"/>
              <a:t>.  </a:t>
            </a:r>
          </a:p>
          <a:p>
            <a:pPr algn="r" rtl="1"/>
            <a:r>
              <a:rPr lang="ar-SA" sz="2800" b="1" dirty="0"/>
              <a:t>2. </a:t>
            </a:r>
            <a:r>
              <a:rPr lang="ar-SA" sz="2800" b="1" dirty="0" err="1"/>
              <a:t>الترايسيراتوبس</a:t>
            </a:r>
            <a:r>
              <a:rPr lang="ar-SA" sz="2800" b="1" dirty="0"/>
              <a:t> كان لديه قرون.  </a:t>
            </a:r>
          </a:p>
          <a:p>
            <a:pPr algn="r" rtl="1"/>
            <a:r>
              <a:rPr lang="ar-SA" sz="2800" b="1" dirty="0"/>
              <a:t>3. إذن، آخر ديناصور نجا كان لديه قرون.  </a:t>
            </a:r>
          </a:p>
          <a:p>
            <a:pPr algn="r" rtl="1"/>
            <a:endParaRPr lang="ar-SA" sz="2800" b="1" dirty="0"/>
          </a:p>
          <a:p>
            <a:pPr algn="r" rtl="1"/>
            <a:r>
              <a:rPr lang="ar-SA" sz="2800" b="1" dirty="0"/>
              <a:t>النقطة الضعيفة في هذه الحجة هي بوضوح المقدمة الأولى. هذه الحقيقة وحدها كافية لإظهار أن المقدمات لا توفر سببًا جيدًا لقبول النتيجة.</a:t>
            </a:r>
          </a:p>
        </p:txBody>
      </p:sp>
      <p:pic>
        <p:nvPicPr>
          <p:cNvPr id="11" name="Graphic 21">
            <a:extLst>
              <a:ext uri="{FF2B5EF4-FFF2-40B4-BE49-F238E27FC236}">
                <a16:creationId xmlns:a16="http://schemas.microsoft.com/office/drawing/2014/main" id="{69631675-AFC6-4C62-99FC-3B5E9D896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13534" y="37409"/>
            <a:ext cx="2954655" cy="1379622"/>
          </a:xfrm>
          <a:prstGeom prst="rect">
            <a:avLst/>
          </a:prstGeom>
        </p:spPr>
      </p:pic>
    </p:spTree>
    <p:extLst>
      <p:ext uri="{BB962C8B-B14F-4D97-AF65-F5344CB8AC3E}">
        <p14:creationId xmlns:p14="http://schemas.microsoft.com/office/powerpoint/2010/main" val="212398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43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0D5C1FD-FD66-DA25-C9F6-D79EC0D98384}"/>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id="{E6E1C958-9FCD-F1A9-0337-B229E426656F}"/>
              </a:ext>
            </a:extLst>
          </p:cNvPr>
          <p:cNvSpPr txBox="1"/>
          <p:nvPr/>
        </p:nvSpPr>
        <p:spPr>
          <a:xfrm>
            <a:off x="676831" y="1702754"/>
            <a:ext cx="10965338" cy="3539430"/>
          </a:xfrm>
          <a:prstGeom prst="rect">
            <a:avLst/>
          </a:prstGeom>
          <a:noFill/>
        </p:spPr>
        <p:txBody>
          <a:bodyPr wrap="square">
            <a:spAutoFit/>
          </a:bodyPr>
          <a:lstStyle/>
          <a:p>
            <a:pPr algn="r" rtl="1"/>
            <a:r>
              <a:rPr lang="ar-SA" sz="2800" b="1" dirty="0"/>
              <a:t>- **الاستناد إلى الخبرة الشخصية** ("ماذا تعني 'لا يوجد دببة في نيوجيرسي'؟ لقد رأيت عدة دببة.")  </a:t>
            </a:r>
          </a:p>
          <a:p>
            <a:pPr algn="r" rtl="1"/>
            <a:r>
              <a:rPr lang="ar-SA" sz="2800" b="1" dirty="0"/>
              <a:t>- **الاستناد إلى المعرفة العامة** ("الجميع يعرف أن ألمانيا خسرت الحرب العالمية الثانية.")  </a:t>
            </a:r>
          </a:p>
          <a:p>
            <a:pPr algn="r" rtl="1"/>
            <a:r>
              <a:rPr lang="ar-SA" sz="2800" b="1" dirty="0"/>
              <a:t>- **الاستناد إلى مصدر مرجعي موثوق** ("خطأ مرة أخرى، يا عشاق الرياضة. يُذكر في موسوعة الرياضة: البيسبول أن ميكي </a:t>
            </a:r>
            <a:r>
              <a:rPr lang="ar-SA" sz="2800" b="1" dirty="0" err="1"/>
              <a:t>مانتل</a:t>
            </a:r>
            <a:r>
              <a:rPr lang="ar-SA" sz="2800" b="1" dirty="0"/>
              <a:t> كان أفضل لاعب في الدوري الأمريكي عام 1957.")  </a:t>
            </a:r>
          </a:p>
          <a:p>
            <a:pPr algn="r" rtl="1"/>
            <a:r>
              <a:rPr lang="ar-SA" sz="2800" b="1" dirty="0"/>
              <a:t>- **ملاحظة أن المقدمة متناقضة مع نفسها أو غير صحيحة أو مشكوك فيها بشكل واضح** ("كيف يمكن لآدم </a:t>
            </a:r>
            <a:r>
              <a:rPr lang="ar-SA" sz="2800" b="1" dirty="0" err="1"/>
              <a:t>ساندلر</a:t>
            </a:r>
            <a:r>
              <a:rPr lang="ar-SA" sz="2800" b="1" dirty="0"/>
              <a:t> أن يكون عمة؟! فقط النساء يمكن أن يكن عمات!")</a:t>
            </a:r>
          </a:p>
        </p:txBody>
      </p:sp>
      <p:pic>
        <p:nvPicPr>
          <p:cNvPr id="11" name="Graphic 21">
            <a:extLst>
              <a:ext uri="{FF2B5EF4-FFF2-40B4-BE49-F238E27FC236}">
                <a16:creationId xmlns:a16="http://schemas.microsoft.com/office/drawing/2014/main" id="{EE6EC64E-0ABF-4044-B921-826FB975A0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49676"/>
            <a:ext cx="2954655" cy="1379622"/>
          </a:xfrm>
          <a:prstGeom prst="rect">
            <a:avLst/>
          </a:prstGeom>
        </p:spPr>
      </p:pic>
    </p:spTree>
    <p:extLst>
      <p:ext uri="{BB962C8B-B14F-4D97-AF65-F5344CB8AC3E}">
        <p14:creationId xmlns:p14="http://schemas.microsoft.com/office/powerpoint/2010/main" val="1682466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9C71F05B-0869-DD2E-6361-6708B6642952}"/>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id="{2AF8B5D3-27D5-4469-B34D-2FDC456114B7}"/>
              </a:ext>
            </a:extLst>
          </p:cNvPr>
          <p:cNvSpPr txBox="1"/>
          <p:nvPr/>
        </p:nvSpPr>
        <p:spPr>
          <a:xfrm>
            <a:off x="838200" y="1843453"/>
            <a:ext cx="10889138" cy="2677656"/>
          </a:xfrm>
          <a:prstGeom prst="rect">
            <a:avLst/>
          </a:prstGeom>
          <a:noFill/>
        </p:spPr>
        <p:txBody>
          <a:bodyPr wrap="square">
            <a:spAutoFit/>
          </a:bodyPr>
          <a:lstStyle/>
          <a:p>
            <a:pPr algn="r" rtl="1"/>
            <a:r>
              <a:rPr lang="ar-SA" sz="2800" b="1" dirty="0"/>
              <a:t>- **الإشارة إلى أن المقدمة تتعارض مع مقدمة أخرى في الحجة** ("تقول إنه من الخطأ أكل الحيوانات، لكنك تقول إنه لا بأس بأكل السمك. أليس السمك حيوانات؟")  </a:t>
            </a:r>
          </a:p>
          <a:p>
            <a:pPr algn="r" rtl="1"/>
            <a:r>
              <a:rPr lang="ar-SA" sz="2800" b="1" dirty="0"/>
              <a:t>- **إظهار أن المقدمة تعتمد على افتراض أو صورة نمطية غير مبررة** ("كيف يمكنك القول إن معظم المهاجرين غير الشرعيين لا يريدون تعلم اللغة الإنجليزية؟")  </a:t>
            </a:r>
          </a:p>
          <a:p>
            <a:pPr algn="r" rtl="1"/>
            <a:r>
              <a:rPr lang="ar-SA" sz="2800" b="1" dirty="0"/>
              <a:t>- **إثبات شخصي أن الادعاء غير صحيح أو مشكوك فيه** («</a:t>
            </a:r>
            <a:r>
              <a:rPr lang="ar-SA" sz="2800" b="1" dirty="0" err="1"/>
              <a:t>الايسكريم</a:t>
            </a:r>
            <a:r>
              <a:rPr lang="ar-SA" sz="2800" b="1" dirty="0"/>
              <a:t> يمكن أن يسبب تجميد الدماغ. تفضل، خذ </a:t>
            </a:r>
            <a:r>
              <a:rPr lang="ar-SA" sz="2800" b="1" dirty="0" err="1"/>
              <a:t>قضمة</a:t>
            </a:r>
            <a:r>
              <a:rPr lang="ar-SA" sz="2800" b="1" dirty="0"/>
              <a:t> كبيرة من هذا </a:t>
            </a:r>
            <a:r>
              <a:rPr lang="ar-SA" sz="2800" b="1" dirty="0" err="1"/>
              <a:t>الايسكريم</a:t>
            </a:r>
            <a:r>
              <a:rPr lang="ar-SA" sz="2800" b="1" dirty="0"/>
              <a:t>.")</a:t>
            </a:r>
          </a:p>
        </p:txBody>
      </p:sp>
      <p:pic>
        <p:nvPicPr>
          <p:cNvPr id="11" name="Graphic 21">
            <a:extLst>
              <a:ext uri="{FF2B5EF4-FFF2-40B4-BE49-F238E27FC236}">
                <a16:creationId xmlns:a16="http://schemas.microsoft.com/office/drawing/2014/main" id="{978DAD27-5949-4FDD-AF32-5527C580BA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97877" y="-8774"/>
            <a:ext cx="2954655" cy="1379622"/>
          </a:xfrm>
          <a:prstGeom prst="rect">
            <a:avLst/>
          </a:prstGeom>
        </p:spPr>
      </p:pic>
    </p:spTree>
    <p:extLst>
      <p:ext uri="{BB962C8B-B14F-4D97-AF65-F5344CB8AC3E}">
        <p14:creationId xmlns:p14="http://schemas.microsoft.com/office/powerpoint/2010/main" val="248410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6B79A4-208B-F5C5-DC14-2ABCFF647686}"/>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id="{8F4C0A9E-5631-4861-27BE-09614C29E42C}"/>
              </a:ext>
            </a:extLst>
          </p:cNvPr>
          <p:cNvSpPr txBox="1"/>
          <p:nvPr/>
        </p:nvSpPr>
        <p:spPr>
          <a:xfrm>
            <a:off x="838200" y="1843453"/>
            <a:ext cx="10591800" cy="3108543"/>
          </a:xfrm>
          <a:prstGeom prst="rect">
            <a:avLst/>
          </a:prstGeom>
          <a:noFill/>
        </p:spPr>
        <p:txBody>
          <a:bodyPr wrap="square">
            <a:spAutoFit/>
          </a:bodyPr>
          <a:lstStyle/>
          <a:p>
            <a:pPr algn="r" rtl="1"/>
            <a:r>
              <a:rPr lang="ar-SA" sz="2800" b="1" dirty="0"/>
              <a:t>- **الاختزال إلى حد السخف او الاختزال السخيف او الاختزال العبثي هو محاولة إظهار أن عبارة ما خاطئة من خلال إثبات أنها تستلزم منطقيًا شيئًا واضح البطلان أو العبث. لنفترض أن صديقك في السكن يقول: "كل أنواع القتل خاطئة تمامًا." يمكنك اختزال هذا الادعاء إلى العبث—وبالتالي دحضه—من خلال الإشارة إلى أن هذا يعني أن تناول أي نباتات أو حيوانات (حيث يتضمن ذلك عادةً القتل) أو حتى التنفس أو تنظيف الأسنان (حيث تقتل هذه الأفعال الكائنات الدقيقة) هو أمر خاطئ. الادعاء، إذا أخذ حرفيًا، له تداعيات عبثية وبالتالي هو خاطئ.</a:t>
            </a:r>
          </a:p>
        </p:txBody>
      </p:sp>
      <p:pic>
        <p:nvPicPr>
          <p:cNvPr id="11" name="Graphic 21">
            <a:extLst>
              <a:ext uri="{FF2B5EF4-FFF2-40B4-BE49-F238E27FC236}">
                <a16:creationId xmlns:a16="http://schemas.microsoft.com/office/drawing/2014/main" id="{3CE18586-0AE2-4EAF-8616-9D98832885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01396"/>
            <a:ext cx="2954655" cy="1379622"/>
          </a:xfrm>
          <a:prstGeom prst="rect">
            <a:avLst/>
          </a:prstGeom>
        </p:spPr>
      </p:pic>
    </p:spTree>
    <p:extLst>
      <p:ext uri="{BB962C8B-B14F-4D97-AF65-F5344CB8AC3E}">
        <p14:creationId xmlns:p14="http://schemas.microsoft.com/office/powerpoint/2010/main" val="183686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37A5DA15-300A-E206-9828-B8CB2753BD6F}"/>
              </a:ext>
            </a:extLst>
          </p:cNvPr>
          <p:cNvSpPr txBox="1"/>
          <p:nvPr/>
        </p:nvSpPr>
        <p:spPr>
          <a:xfrm>
            <a:off x="2346778" y="629640"/>
            <a:ext cx="7041771" cy="507831"/>
          </a:xfrm>
          <a:prstGeom prst="rect">
            <a:avLst/>
          </a:prstGeom>
          <a:noFill/>
        </p:spPr>
        <p:txBody>
          <a:bodyPr wrap="square">
            <a:spAutoFit/>
          </a:bodyPr>
          <a:lstStyle/>
          <a:p>
            <a:pPr lvl="0" algn="ctr">
              <a:lnSpc>
                <a:spcPct val="90000"/>
              </a:lnSpc>
              <a:spcBef>
                <a:spcPct val="0"/>
              </a:spcBef>
              <a:defRPr/>
            </a:pPr>
            <a:r>
              <a:rPr lang="ar-SA" sz="3000" b="1" dirty="0"/>
              <a:t>**طرق لإثبات أن المقدمة خاطئة أو مشكوك فيها**</a:t>
            </a:r>
            <a:endParaRPr lang="en-US" sz="3000" b="1" dirty="0"/>
          </a:p>
        </p:txBody>
      </p:sp>
      <p:sp>
        <p:nvSpPr>
          <p:cNvPr id="7" name="TextBox 6">
            <a:extLst>
              <a:ext uri="{FF2B5EF4-FFF2-40B4-BE49-F238E27FC236}">
                <a16:creationId xmlns:a16="http://schemas.microsoft.com/office/drawing/2014/main" id="{BE038BE5-F01B-F7C3-7E64-9FAE75086758}"/>
              </a:ext>
            </a:extLst>
          </p:cNvPr>
          <p:cNvSpPr txBox="1"/>
          <p:nvPr/>
        </p:nvSpPr>
        <p:spPr>
          <a:xfrm>
            <a:off x="609600" y="1843453"/>
            <a:ext cx="10945091" cy="3108543"/>
          </a:xfrm>
          <a:prstGeom prst="rect">
            <a:avLst/>
          </a:prstGeom>
          <a:noFill/>
        </p:spPr>
        <p:txBody>
          <a:bodyPr wrap="square">
            <a:spAutoFit/>
          </a:bodyPr>
          <a:lstStyle/>
          <a:p>
            <a:pPr algn="r" rtl="1"/>
            <a:r>
              <a:rPr lang="ar-SA" sz="2800" b="1" dirty="0"/>
              <a:t>- **الدحض عن طريق مثال مضاد**. في هذا السياق، المثال المضاد هو مثال يثبت أن ادعاءً عامًا (أي ادعاء من نوع "كل </a:t>
            </a:r>
            <a:r>
              <a:rPr lang="en-US" sz="2800" b="1" dirty="0"/>
              <a:t>A </a:t>
            </a:r>
            <a:r>
              <a:rPr lang="ar-SA" sz="2800" b="1" dirty="0"/>
              <a:t>هي </a:t>
            </a:r>
            <a:r>
              <a:rPr lang="en-US" sz="2800" b="1" dirty="0"/>
              <a:t>B" </a:t>
            </a:r>
            <a:r>
              <a:rPr lang="ar-SA" sz="2800" b="1" dirty="0"/>
              <a:t>أو "معظم </a:t>
            </a:r>
            <a:r>
              <a:rPr lang="en-US" sz="2800" b="1" dirty="0"/>
              <a:t>A </a:t>
            </a:r>
            <a:r>
              <a:rPr lang="ar-SA" sz="2800" b="1" dirty="0"/>
              <a:t>هي </a:t>
            </a:r>
            <a:r>
              <a:rPr lang="en-US" sz="2800" b="1" dirty="0"/>
              <a:t>B") </a:t>
            </a:r>
            <a:r>
              <a:rPr lang="ar-SA" sz="2800" b="1" dirty="0"/>
              <a:t>هو خاطئ. لنفترض أنك تقول: "كل رؤساء الولايات المتحدة في القرن العشرين كانوا أثرياء." يمكنني دحض ادعاءك العام باستخدام مثال مضاد واحد ("انتظر لحظة. هاري ترومان لم يكن ثريًا بأي معنى من الكلمات."). أو لنفترض أنني قلت: "تقريبًا كل الرؤساء بعد الحرب العالمية الثانية كانوا جمهوريين." يمكنك دحض ادعائي بالإشارة إلى أن ترومان، كينيدي، جونسون، كارتر، كلينتون، وأوباما كانوا جميعًا ديمقراطيين.</a:t>
            </a:r>
          </a:p>
        </p:txBody>
      </p:sp>
      <p:pic>
        <p:nvPicPr>
          <p:cNvPr id="11" name="Graphic 21">
            <a:extLst>
              <a:ext uri="{FF2B5EF4-FFF2-40B4-BE49-F238E27FC236}">
                <a16:creationId xmlns:a16="http://schemas.microsoft.com/office/drawing/2014/main" id="{0B58D67A-0BF3-4E64-8B20-03E38C8EFB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68620" y="101396"/>
            <a:ext cx="2954655" cy="1379622"/>
          </a:xfrm>
          <a:prstGeom prst="rect">
            <a:avLst/>
          </a:prstGeom>
        </p:spPr>
      </p:pic>
    </p:spTree>
    <p:extLst>
      <p:ext uri="{BB962C8B-B14F-4D97-AF65-F5344CB8AC3E}">
        <p14:creationId xmlns:p14="http://schemas.microsoft.com/office/powerpoint/2010/main" val="30626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5B383C72-DDDE-DAA0-2DF9-4FEFE33F3017}"/>
              </a:ext>
            </a:extLst>
          </p:cNvPr>
          <p:cNvSpPr txBox="1"/>
          <p:nvPr/>
        </p:nvSpPr>
        <p:spPr>
          <a:xfrm>
            <a:off x="2346778" y="329542"/>
            <a:ext cx="7030215"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id="{AF86A19A-A4DA-0246-2956-4195A728441B}"/>
              </a:ext>
            </a:extLst>
          </p:cNvPr>
          <p:cNvSpPr txBox="1"/>
          <p:nvPr/>
        </p:nvSpPr>
        <p:spPr>
          <a:xfrm>
            <a:off x="762000" y="1843453"/>
            <a:ext cx="10965338" cy="3108543"/>
          </a:xfrm>
          <a:prstGeom prst="rect">
            <a:avLst/>
          </a:prstGeom>
          <a:noFill/>
        </p:spPr>
        <p:txBody>
          <a:bodyPr wrap="square">
            <a:spAutoFit/>
          </a:bodyPr>
          <a:lstStyle/>
          <a:p>
            <a:pPr algn="r" rtl="1"/>
            <a:r>
              <a:rPr lang="ar-SA" sz="2800" b="1" dirty="0"/>
              <a:t>الطريقة الثانية لدحض الحجة هي من خلال إظهار أن المنطق معيب—أي أن النتيجة لا تتبع بشكل صحيح من المقدمات. يمكنك إظهار أن الحجة غير مدعومة بمنطق سليم من خلال إظهار أنها إما:  </a:t>
            </a:r>
          </a:p>
          <a:p>
            <a:pPr algn="r" rtl="1"/>
            <a:endParaRPr lang="ar-SA" sz="2800" b="1" dirty="0"/>
          </a:p>
          <a:p>
            <a:pPr algn="r" rtl="1"/>
            <a:r>
              <a:rPr lang="ar-SA" sz="2800" b="1" dirty="0"/>
              <a:t>(أ) **غير صالحة استنتاجيًا** (أي أن النتيجة لا تتبع بالضرورة القاطعة من المقدمات)،  </a:t>
            </a:r>
          </a:p>
          <a:p>
            <a:pPr algn="r" rtl="1"/>
            <a:r>
              <a:rPr lang="ar-SA" sz="2800" b="1" dirty="0"/>
              <a:t>أو  </a:t>
            </a:r>
          </a:p>
          <a:p>
            <a:pPr algn="r" rtl="1"/>
            <a:r>
              <a:rPr lang="ar-SA" sz="2800" b="1" dirty="0"/>
              <a:t>(ب) **ضعيفة استقرائيًا** (أي أن النتيجة لا تتبع على الأرجح من المقدمات).</a:t>
            </a:r>
          </a:p>
        </p:txBody>
      </p:sp>
      <p:pic>
        <p:nvPicPr>
          <p:cNvPr id="11" name="Graphic 21">
            <a:extLst>
              <a:ext uri="{FF2B5EF4-FFF2-40B4-BE49-F238E27FC236}">
                <a16:creationId xmlns:a16="http://schemas.microsoft.com/office/drawing/2014/main" id="{A639BF5A-DD88-4ACB-8018-D658AB6FC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80145" y="-32082"/>
            <a:ext cx="2954655" cy="1379622"/>
          </a:xfrm>
          <a:prstGeom prst="rect">
            <a:avLst/>
          </a:prstGeom>
        </p:spPr>
      </p:pic>
    </p:spTree>
    <p:extLst>
      <p:ext uri="{BB962C8B-B14F-4D97-AF65-F5344CB8AC3E}">
        <p14:creationId xmlns:p14="http://schemas.microsoft.com/office/powerpoint/2010/main" val="140279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03697EA-6E5E-93CA-2CA9-FCF75159BAAC}"/>
              </a:ext>
            </a:extLst>
          </p:cNvPr>
          <p:cNvSpPr txBox="1"/>
          <p:nvPr/>
        </p:nvSpPr>
        <p:spPr>
          <a:xfrm>
            <a:off x="1922400" y="536398"/>
            <a:ext cx="7040848"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id="{6486010E-5DA8-DDBB-EFD6-4E57C08C9FFD}"/>
              </a:ext>
            </a:extLst>
          </p:cNvPr>
          <p:cNvSpPr txBox="1"/>
          <p:nvPr/>
        </p:nvSpPr>
        <p:spPr>
          <a:xfrm>
            <a:off x="889000" y="2058514"/>
            <a:ext cx="10470528" cy="3416320"/>
          </a:xfrm>
          <a:prstGeom prst="rect">
            <a:avLst/>
          </a:prstGeom>
          <a:noFill/>
        </p:spPr>
        <p:txBody>
          <a:bodyPr wrap="square">
            <a:spAutoFit/>
          </a:bodyPr>
          <a:lstStyle/>
          <a:p>
            <a:pPr algn="r" rtl="1"/>
            <a:r>
              <a:rPr lang="ar-SA" sz="2700" b="1" dirty="0"/>
              <a:t>أهم الأسئلة التي يجب طرحها عند تقييم منطق الحجة هي:  </a:t>
            </a:r>
          </a:p>
          <a:p>
            <a:pPr algn="r" rtl="1"/>
            <a:r>
              <a:rPr lang="ar-SA" sz="2700" b="1" dirty="0"/>
              <a:t>- **إذا كانت الحجة استنتاجية، هل تتبع النتيجة بالضرورة من المقدمات؟** (هل المقدمات، إذا كانت صحيحة، تضمن بشكل مطلق صحة النتيجة؟ أم أن المقدمات يمكن أن تكون صحيحة والنتيجة خاطئة؟)  </a:t>
            </a:r>
          </a:p>
          <a:p>
            <a:pPr algn="r" rtl="1"/>
            <a:r>
              <a:rPr lang="ar-SA" sz="2700" b="1" dirty="0"/>
              <a:t>- **هل المقدمات ذات صلة بالنتيجة؟** (هل ترتكب الحجة، على سبيل المثال، مغالطة رجل القش، الهجوم الشخصي، أو أي مغالطة أخرى تتعلق بالصلة؟)  </a:t>
            </a:r>
          </a:p>
          <a:p>
            <a:pPr algn="r" rtl="1"/>
            <a:r>
              <a:rPr lang="ar-SA" sz="2700" b="1" dirty="0"/>
              <a:t>- **هل المقدمات كافية لدعم النتيجة؟** (حتى إذا افترضنا أن جميع المقدمات صحيحة، هل توفر دعمًا كافيًا لتبرير النتيجة؟)</a:t>
            </a:r>
          </a:p>
        </p:txBody>
      </p:sp>
      <p:pic>
        <p:nvPicPr>
          <p:cNvPr id="11" name="Graphic 21">
            <a:extLst>
              <a:ext uri="{FF2B5EF4-FFF2-40B4-BE49-F238E27FC236}">
                <a16:creationId xmlns:a16="http://schemas.microsoft.com/office/drawing/2014/main" id="{55C94C3B-AAD1-488C-A9B6-4C57833E0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44745"/>
            <a:ext cx="2954655" cy="1379622"/>
          </a:xfrm>
          <a:prstGeom prst="rect">
            <a:avLst/>
          </a:prstGeom>
        </p:spPr>
      </p:pic>
    </p:spTree>
    <p:extLst>
      <p:ext uri="{BB962C8B-B14F-4D97-AF65-F5344CB8AC3E}">
        <p14:creationId xmlns:p14="http://schemas.microsoft.com/office/powerpoint/2010/main" val="46274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8FD226B2-F9E4-916B-38F4-9CAB11F45336}"/>
              </a:ext>
            </a:extLst>
          </p:cNvPr>
          <p:cNvSpPr txBox="1"/>
          <p:nvPr/>
        </p:nvSpPr>
        <p:spPr>
          <a:xfrm>
            <a:off x="2092520" y="433056"/>
            <a:ext cx="6870727" cy="507831"/>
          </a:xfrm>
          <a:prstGeom prst="rect">
            <a:avLst/>
          </a:prstGeom>
          <a:noFill/>
        </p:spPr>
        <p:txBody>
          <a:bodyPr wrap="square">
            <a:spAutoFit/>
          </a:bodyPr>
          <a:lstStyle/>
          <a:p>
            <a:pPr lvl="0" algn="ctr">
              <a:lnSpc>
                <a:spcPct val="90000"/>
              </a:lnSpc>
              <a:spcBef>
                <a:spcPct val="0"/>
              </a:spcBef>
              <a:defRPr/>
            </a:pPr>
            <a:r>
              <a:rPr lang="ar-SA" sz="3000" b="1" dirty="0"/>
              <a:t>**إظهار أن النتيجة لا تتبع من المقدمات**</a:t>
            </a:r>
            <a:endParaRPr lang="en-US" sz="3000" b="1" dirty="0"/>
          </a:p>
        </p:txBody>
      </p:sp>
      <p:sp>
        <p:nvSpPr>
          <p:cNvPr id="7" name="TextBox 6">
            <a:extLst>
              <a:ext uri="{FF2B5EF4-FFF2-40B4-BE49-F238E27FC236}">
                <a16:creationId xmlns:a16="http://schemas.microsoft.com/office/drawing/2014/main" id="{EEDF8EB9-4005-0D06-2D63-1EE4AEB10491}"/>
              </a:ext>
            </a:extLst>
          </p:cNvPr>
          <p:cNvSpPr txBox="1"/>
          <p:nvPr/>
        </p:nvSpPr>
        <p:spPr>
          <a:xfrm>
            <a:off x="504163" y="1550706"/>
            <a:ext cx="10925837" cy="4524315"/>
          </a:xfrm>
          <a:prstGeom prst="rect">
            <a:avLst/>
          </a:prstGeom>
          <a:noFill/>
        </p:spPr>
        <p:txBody>
          <a:bodyPr wrap="square">
            <a:spAutoFit/>
          </a:bodyPr>
          <a:lstStyle/>
          <a:p>
            <a:pPr algn="r" rtl="1"/>
            <a:r>
              <a:rPr lang="ar-SA" sz="2400" b="1" dirty="0"/>
              <a:t>حتى إذا كنت توافق على أن جميع مقدمات الحجة صحيحة وذات صلة، لا يزال بإمكانك دحض الحجة إذا أظهرت أن المقدمات لا توفر دعمًا كافيًا للنتيجة. أحيانًا يكون ذلك لأن الشخص الذي يقدم الحجة أغفل أدلة مهمة تشير إلى نتيجة معاكسة.  </a:t>
            </a:r>
          </a:p>
          <a:p>
            <a:pPr algn="r" rtl="1"/>
            <a:endParaRPr lang="ar-SA" sz="2400" b="1" dirty="0"/>
          </a:p>
          <a:p>
            <a:pPr algn="r" rtl="1"/>
            <a:r>
              <a:rPr lang="ar-SA" sz="2400" b="1" dirty="0"/>
              <a:t>**أمثلة:**  </a:t>
            </a:r>
          </a:p>
          <a:p>
            <a:pPr algn="r" rtl="1"/>
            <a:r>
              <a:rPr lang="ar-SA" sz="2400" b="1" dirty="0"/>
              <a:t>1. "احصل على الإنترنت عالي السرعة عبر الأقمار الصناعية. إنه سريع، موثوق، ولن يعيق خطوط هاتفك."  </a:t>
            </a:r>
          </a:p>
          <a:p>
            <a:pPr algn="r" rtl="1"/>
            <a:r>
              <a:rPr lang="ar-SA" sz="2400" b="1" dirty="0"/>
              <a:t>(تم إغفال التكلفة العالية والسعر المرتفع.)  </a:t>
            </a:r>
          </a:p>
          <a:p>
            <a:pPr algn="r" rtl="1"/>
            <a:endParaRPr lang="ar-SA" sz="2400" b="1" dirty="0"/>
          </a:p>
          <a:p>
            <a:pPr algn="r" rtl="1"/>
            <a:r>
              <a:rPr lang="ar-SA" sz="2400" b="1" dirty="0"/>
              <a:t>2. "يجب على جميع الأمهات البقاء في المنزل مع أطفالهن الصغار. سيعزز ذلك الروابط الأسرية الوثيقة، وتظهر الدراسات أن الأطفال الذين لديهم أمهات يبقين في المنزل يؤدون بشكل أفضل في المدرسة، ولديهم تقدير أعلى للذات، وأقل عرضة للتورط في المخدرات أو ارتكاب الجرائم."  </a:t>
            </a:r>
          </a:p>
          <a:p>
            <a:pPr algn="r" rtl="1"/>
            <a:r>
              <a:rPr lang="ar-SA" sz="2400" b="1" dirty="0"/>
              <a:t>(تم إغفال التكاليف الاقتصادية والاجتماعية لإخراج الأمهات العاملات من سوق العمل.)</a:t>
            </a:r>
          </a:p>
        </p:txBody>
      </p:sp>
      <p:pic>
        <p:nvPicPr>
          <p:cNvPr id="11" name="Graphic 21">
            <a:extLst>
              <a:ext uri="{FF2B5EF4-FFF2-40B4-BE49-F238E27FC236}">
                <a16:creationId xmlns:a16="http://schemas.microsoft.com/office/drawing/2014/main" id="{A3CE41AD-321E-4BDF-BD57-29CB6CA61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04714" y="0"/>
            <a:ext cx="2954655" cy="1379622"/>
          </a:xfrm>
          <a:prstGeom prst="rect">
            <a:avLst/>
          </a:prstGeom>
        </p:spPr>
      </p:pic>
    </p:spTree>
    <p:extLst>
      <p:ext uri="{BB962C8B-B14F-4D97-AF65-F5344CB8AC3E}">
        <p14:creationId xmlns:p14="http://schemas.microsoft.com/office/powerpoint/2010/main" val="31250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3922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a:t>ملخص</a:t>
            </a:r>
            <a:endParaRPr lang="en-US" sz="3000" b="1" dirty="0"/>
          </a:p>
        </p:txBody>
      </p:sp>
      <p:sp>
        <p:nvSpPr>
          <p:cNvPr id="7" name="TextBox 6">
            <a:extLst>
              <a:ext uri="{FF2B5EF4-FFF2-40B4-BE49-F238E27FC236}">
                <a16:creationId xmlns:a16="http://schemas.microsoft.com/office/drawing/2014/main" id="{EA45289E-2394-86AD-B3B9-BBB89804D0EA}"/>
              </a:ext>
            </a:extLst>
          </p:cNvPr>
          <p:cNvSpPr txBox="1"/>
          <p:nvPr/>
        </p:nvSpPr>
        <p:spPr>
          <a:xfrm>
            <a:off x="969339" y="1702398"/>
            <a:ext cx="10460661" cy="2246769"/>
          </a:xfrm>
          <a:prstGeom prst="rect">
            <a:avLst/>
          </a:prstGeom>
          <a:noFill/>
        </p:spPr>
        <p:txBody>
          <a:bodyPr wrap="square">
            <a:spAutoFit/>
          </a:bodyPr>
          <a:lstStyle/>
          <a:p>
            <a:pPr algn="r" rtl="1"/>
            <a:r>
              <a:rPr lang="ar-SA" sz="2800" b="1" dirty="0"/>
              <a:t>**1- الحجة الجيدة هي الحجة التي تلبي معايير التفكير الناقد ذات الصلة التي تنطبق في سياق معين.** أهم معايير التفكير النقدي هي **الدقة** (هل المقدمات صحيحة؟) و**الصحة المنطقية** (هل توفر المقدمات، إذا كانت صحيحة، أسبابًا جيدة لقبول النتيجة؟). ومع ذلك، هناك معايير أخرى للتفكير النقدي يجب أخذها في الاعتبار عند تقييم الحجج. من بين هذه المعايير: الوضوح، الدقة، الملاءمة، الاتساق، الاكتمال، والإنصاف.</a:t>
            </a:r>
          </a:p>
        </p:txBody>
      </p:sp>
      <p:pic>
        <p:nvPicPr>
          <p:cNvPr id="11" name="Graphic 21">
            <a:extLst>
              <a:ext uri="{FF2B5EF4-FFF2-40B4-BE49-F238E27FC236}">
                <a16:creationId xmlns:a16="http://schemas.microsoft.com/office/drawing/2014/main" id="{CBCCD1D7-691B-4C2A-AC5D-2338B27A7D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96045" y="66675"/>
            <a:ext cx="2954655" cy="1379622"/>
          </a:xfrm>
          <a:prstGeom prst="rect">
            <a:avLst/>
          </a:prstGeom>
        </p:spPr>
      </p:pic>
    </p:spTree>
    <p:extLst>
      <p:ext uri="{BB962C8B-B14F-4D97-AF65-F5344CB8AC3E}">
        <p14:creationId xmlns:p14="http://schemas.microsoft.com/office/powerpoint/2010/main" val="206761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a:t>ملخص</a:t>
            </a:r>
            <a:endParaRPr lang="en-US" sz="3000" b="1" dirty="0"/>
          </a:p>
        </p:txBody>
      </p:sp>
      <p:sp>
        <p:nvSpPr>
          <p:cNvPr id="7" name="TextBox 6">
            <a:extLst>
              <a:ext uri="{FF2B5EF4-FFF2-40B4-BE49-F238E27FC236}">
                <a16:creationId xmlns:a16="http://schemas.microsoft.com/office/drawing/2014/main" id="{58682937-DD1B-776D-9A3B-94A26B828923}"/>
              </a:ext>
            </a:extLst>
          </p:cNvPr>
          <p:cNvSpPr txBox="1"/>
          <p:nvPr/>
        </p:nvSpPr>
        <p:spPr>
          <a:xfrm>
            <a:off x="504162" y="1915016"/>
            <a:ext cx="11310675" cy="1815882"/>
          </a:xfrm>
          <a:prstGeom prst="rect">
            <a:avLst/>
          </a:prstGeom>
          <a:noFill/>
        </p:spPr>
        <p:txBody>
          <a:bodyPr wrap="square">
            <a:spAutoFit/>
          </a:bodyPr>
          <a:lstStyle/>
          <a:p>
            <a:pPr algn="r" rtl="1"/>
            <a:r>
              <a:rPr lang="ar-SA" sz="2800" b="1" dirty="0"/>
              <a:t>**2. بشكل عام، من المعقول قبول ادعاء غير مدعوم كصحيح عندما:**  </a:t>
            </a:r>
          </a:p>
          <a:p>
            <a:pPr algn="r" rtl="1"/>
            <a:r>
              <a:rPr lang="ar-SA" sz="2800" b="1" dirty="0"/>
              <a:t>(1) لا يتعارض الادعاء مع الخبرات الشخصية التي ليس لدينا سبب وجيه للشك فيها،  </a:t>
            </a:r>
          </a:p>
          <a:p>
            <a:pPr algn="r" rtl="1"/>
            <a:r>
              <a:rPr lang="ar-SA" sz="2800" b="1" dirty="0"/>
              <a:t>(2) لا يتعارض الادعاء مع المعتقدات السابقة  التي ليس لدينا سبب وجيه للشك فيها،  </a:t>
            </a:r>
          </a:p>
          <a:p>
            <a:pPr algn="r" rtl="1"/>
            <a:r>
              <a:rPr lang="ar-SA" sz="2800" b="1" dirty="0"/>
              <a:t>(3) يأتي الادعاء من مصدر موثوق.</a:t>
            </a:r>
          </a:p>
        </p:txBody>
      </p:sp>
      <p:pic>
        <p:nvPicPr>
          <p:cNvPr id="11" name="Graphic 21">
            <a:extLst>
              <a:ext uri="{FF2B5EF4-FFF2-40B4-BE49-F238E27FC236}">
                <a16:creationId xmlns:a16="http://schemas.microsoft.com/office/drawing/2014/main" id="{D9DBA293-AF47-435D-B5B8-8AA539249E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85398" y="66675"/>
            <a:ext cx="2954655" cy="1379622"/>
          </a:xfrm>
          <a:prstGeom prst="rect">
            <a:avLst/>
          </a:prstGeom>
        </p:spPr>
      </p:pic>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a:t>ملخص</a:t>
            </a:r>
            <a:endParaRPr lang="en-US" sz="3000" b="1" dirty="0"/>
          </a:p>
        </p:txBody>
      </p:sp>
      <p:sp>
        <p:nvSpPr>
          <p:cNvPr id="7" name="TextBox 6">
            <a:extLst>
              <a:ext uri="{FF2B5EF4-FFF2-40B4-BE49-F238E27FC236}">
                <a16:creationId xmlns:a16="http://schemas.microsoft.com/office/drawing/2014/main" id="{6CE237AA-B518-2101-A293-D0A6C196A59D}"/>
              </a:ext>
            </a:extLst>
          </p:cNvPr>
          <p:cNvSpPr txBox="1"/>
          <p:nvPr/>
        </p:nvSpPr>
        <p:spPr>
          <a:xfrm>
            <a:off x="974221" y="1697866"/>
            <a:ext cx="10798679" cy="1815882"/>
          </a:xfrm>
          <a:prstGeom prst="rect">
            <a:avLst/>
          </a:prstGeom>
          <a:noFill/>
        </p:spPr>
        <p:txBody>
          <a:bodyPr wrap="square">
            <a:spAutoFit/>
          </a:bodyPr>
          <a:lstStyle/>
          <a:p>
            <a:pPr algn="r" rtl="1"/>
            <a:r>
              <a:rPr lang="en-US" sz="2800" b="1" dirty="0"/>
              <a:t>3</a:t>
            </a:r>
            <a:r>
              <a:rPr lang="ar-SA" sz="2800" b="1" dirty="0"/>
              <a:t>. دحض الحجة يعني هزيمتها—أي إظهار أن المقدمات لا تقدّم أسبابًا جيدة لقبول النتيجة. هناك طريقتان لدحض الحجة:</a:t>
            </a:r>
          </a:p>
          <a:p>
            <a:pPr algn="r" rtl="1"/>
            <a:r>
              <a:rPr lang="ar-SA" sz="2800" b="1" dirty="0"/>
              <a:t>(١) إظهار أن إحدى المقدمات—أو مجموعة مقدمات حرجة—هي خاطئة أو مشكوك فيها، أو</a:t>
            </a:r>
          </a:p>
          <a:p>
            <a:pPr algn="r" rtl="1"/>
            <a:r>
              <a:rPr lang="ar-SA" sz="2800" b="1" dirty="0"/>
              <a:t>(٢) إظهار أن الاستدلال سيء—أي أن المقدمات لا تقدّم دعمًا منطقيًا كافيًا للنتيجة.</a:t>
            </a:r>
          </a:p>
        </p:txBody>
      </p:sp>
      <p:pic>
        <p:nvPicPr>
          <p:cNvPr id="11" name="Graphic 21">
            <a:extLst>
              <a:ext uri="{FF2B5EF4-FFF2-40B4-BE49-F238E27FC236}">
                <a16:creationId xmlns:a16="http://schemas.microsoft.com/office/drawing/2014/main" id="{8359CCED-E120-4C29-9840-C0EA7AADD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58789" y="-8774"/>
            <a:ext cx="2954655" cy="1379622"/>
          </a:xfrm>
          <a:prstGeom prst="rect">
            <a:avLst/>
          </a:prstGeom>
        </p:spPr>
      </p:pic>
    </p:spTree>
    <p:extLst>
      <p:ext uri="{BB962C8B-B14F-4D97-AF65-F5344CB8AC3E}">
        <p14:creationId xmlns:p14="http://schemas.microsoft.com/office/powerpoint/2010/main" val="287542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bg1"/>
                </a:solidFill>
              </a:rPr>
              <a:t>Lecture 6</a:t>
            </a:r>
            <a:endParaRPr sz="280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a:solidFill>
                  <a:schemeClr val="bg1"/>
                </a:solidFill>
              </a:rPr>
              <a:t>ملخص</a:t>
            </a:r>
            <a:endParaRPr lang="en-US" sz="3000" b="1" dirty="0">
              <a:solidFill>
                <a:schemeClr val="bg1"/>
              </a:solidFill>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2156063"/>
            <a:ext cx="11118953" cy="3970318"/>
          </a:xfrm>
          <a:prstGeom prst="rect">
            <a:avLst/>
          </a:prstGeom>
          <a:noFill/>
        </p:spPr>
        <p:txBody>
          <a:bodyPr wrap="square">
            <a:spAutoFit/>
          </a:bodyPr>
          <a:lstStyle/>
          <a:p>
            <a:pPr algn="r" rtl="1"/>
            <a:r>
              <a:rPr lang="ar-SA" sz="2800" b="1" dirty="0"/>
              <a:t>تشمل الأسئلة الرئيسية التي يجب أن نطرحها عند تقييم الحجج ما يلي:  </a:t>
            </a:r>
          </a:p>
          <a:p>
            <a:pPr algn="r" rtl="1"/>
            <a:r>
              <a:rPr lang="ar-SA" sz="2800" b="1" dirty="0"/>
              <a:t>- هل المقدمات صحيحة؟  </a:t>
            </a:r>
          </a:p>
          <a:p>
            <a:pPr algn="r" rtl="1"/>
            <a:r>
              <a:rPr lang="ar-SA" sz="2800" b="1" dirty="0"/>
              <a:t>- هل الاستدلال صحيح؟ هل الحجة صالحة استنتاجيًا (</a:t>
            </a:r>
            <a:r>
              <a:rPr lang="en-US" sz="2800" b="1" dirty="0"/>
              <a:t>deductively valid) </a:t>
            </a:r>
            <a:r>
              <a:rPr lang="ar-SA" sz="2800" b="1" dirty="0"/>
              <a:t>أو قوية استقرائيًا (</a:t>
            </a:r>
            <a:r>
              <a:rPr lang="en-US" sz="2800" b="1" dirty="0"/>
              <a:t>inductively strong)؟  </a:t>
            </a:r>
          </a:p>
          <a:p>
            <a:pPr algn="r" rtl="1"/>
            <a:r>
              <a:rPr lang="en-US" sz="2800" b="1" dirty="0"/>
              <a:t>- </a:t>
            </a:r>
            <a:r>
              <a:rPr lang="ar-SA" sz="2800" b="1" dirty="0"/>
              <a:t>هل ارتكب صاحب الحجة أي مغالطات منطقية؟  </a:t>
            </a:r>
          </a:p>
          <a:p>
            <a:pPr algn="r" rtl="1"/>
            <a:r>
              <a:rPr lang="ar-SA" sz="2800" b="1" dirty="0"/>
              <a:t>- هل عبر صاحب الحجة عن نقاطه بوضوح ودقة؟  </a:t>
            </a:r>
          </a:p>
          <a:p>
            <a:pPr algn="r" rtl="1"/>
            <a:r>
              <a:rPr lang="ar-SA" sz="2800" b="1" dirty="0"/>
              <a:t>- هل المقدمات ذات صلة بالنتيجة؟  </a:t>
            </a:r>
          </a:p>
          <a:p>
            <a:pPr algn="r" rtl="1"/>
            <a:endParaRPr lang="ar-SA" sz="2800" b="1" dirty="0"/>
          </a:p>
          <a:p>
            <a:pPr algn="r" rtl="1"/>
            <a:endParaRPr lang="en-US" sz="2800" b="1" dirty="0"/>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xmlns:p14="http://schemas.microsoft.com/office/powerpoint/2010/main">
    <mc:Choice Requires="p14">
      <p:transition spd="slow" p14:dur="2000" advTm="134783"/>
    </mc:Choice>
    <mc:Fallback xmlns="">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a:p>
        </p:txBody>
      </p:sp>
      <p:sp>
        <p:nvSpPr>
          <p:cNvPr id="2" name="TextBox 1">
            <a:extLst>
              <a:ext uri="{FF2B5EF4-FFF2-40B4-BE49-F238E27FC236}">
                <a16:creationId xmlns:a16="http://schemas.microsoft.com/office/drawing/2014/main"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000" b="1" dirty="0"/>
              <a:t>ملخص</a:t>
            </a:r>
            <a:endParaRPr lang="en-US" sz="3000" b="1" dirty="0"/>
          </a:p>
        </p:txBody>
      </p:sp>
      <p:sp>
        <p:nvSpPr>
          <p:cNvPr id="7" name="TextBox 6">
            <a:extLst>
              <a:ext uri="{FF2B5EF4-FFF2-40B4-BE49-F238E27FC236}">
                <a16:creationId xmlns:a16="http://schemas.microsoft.com/office/drawing/2014/main" id="{57B3F4A4-553F-350D-AB5A-2A787E760F32}"/>
              </a:ext>
            </a:extLst>
          </p:cNvPr>
          <p:cNvSpPr txBox="1"/>
          <p:nvPr/>
        </p:nvSpPr>
        <p:spPr>
          <a:xfrm>
            <a:off x="688349" y="2188714"/>
            <a:ext cx="10884389" cy="3539430"/>
          </a:xfrm>
          <a:prstGeom prst="rect">
            <a:avLst/>
          </a:prstGeom>
          <a:noFill/>
        </p:spPr>
        <p:txBody>
          <a:bodyPr wrap="square">
            <a:spAutoFit/>
          </a:bodyPr>
          <a:lstStyle/>
          <a:p>
            <a:pPr algn="r" rtl="1"/>
            <a:r>
              <a:rPr lang="ar-SA" sz="2800" dirty="0"/>
              <a:t>هل ادعاءات صاحب الحجة متناسقة منطقيًا؟ هل تتعارض أي من ادعاءاته مع ادعاءات أخرى في الحجة؟</a:t>
            </a:r>
          </a:p>
          <a:p>
            <a:pPr algn="r" rtl="1"/>
            <a:r>
              <a:rPr lang="ar-SA" sz="2800" dirty="0"/>
              <a:t>هل الحجة كاملة؟ هل تم أخذ جميع الأدلة ذات الصلة بعين الاعتبار (مع مراعاة القيود المفهومة مثل الوقت، المساحة، السياق، وما إلى ذلك)؟</a:t>
            </a:r>
          </a:p>
          <a:p>
            <a:pPr algn="r" rtl="1"/>
            <a:r>
              <a:rPr lang="ar-SA" sz="2800" dirty="0"/>
              <a:t>هل الحجة عادلة؟ هل كان صاحب الحجة عادلًا في عرض الأدلة ومعاملته للحجج والآراء المعارضة؟</a:t>
            </a:r>
          </a:p>
          <a:p>
            <a:pPr algn="r" rtl="1"/>
            <a:br>
              <a:rPr lang="ar-SA" sz="2800" dirty="0"/>
            </a:br>
            <a:endParaRPr lang="ar-SA" sz="2800" b="1" dirty="0"/>
          </a:p>
        </p:txBody>
      </p:sp>
      <p:pic>
        <p:nvPicPr>
          <p:cNvPr id="11" name="Graphic 21">
            <a:extLst>
              <a:ext uri="{FF2B5EF4-FFF2-40B4-BE49-F238E27FC236}">
                <a16:creationId xmlns:a16="http://schemas.microsoft.com/office/drawing/2014/main" id="{8A231A23-667A-43C8-919E-DC4419BC8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9466" y="133386"/>
            <a:ext cx="2954655" cy="1379622"/>
          </a:xfrm>
          <a:prstGeom prst="rect">
            <a:avLst/>
          </a:prstGeom>
        </p:spPr>
      </p:pic>
    </p:spTree>
    <p:extLst>
      <p:ext uri="{BB962C8B-B14F-4D97-AF65-F5344CB8AC3E}">
        <p14:creationId xmlns:p14="http://schemas.microsoft.com/office/powerpoint/2010/main" val="173939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1025</TotalTime>
  <Words>3193</Words>
  <Application>Microsoft Office PowerPoint</Application>
  <PresentationFormat>Widescreen</PresentationFormat>
  <Paragraphs>268</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Mohamed Mosaad Mohamed Mansour</cp:lastModifiedBy>
  <cp:revision>10</cp:revision>
  <dcterms:created xsi:type="dcterms:W3CDTF">2022-02-19T09:56:15Z</dcterms:created>
  <dcterms:modified xsi:type="dcterms:W3CDTF">2025-07-22T13:20:06Z</dcterms:modified>
</cp:coreProperties>
</file>