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2"/>
  </p:notesMasterIdLst>
  <p:handoutMasterIdLst>
    <p:handoutMasterId r:id="rId43"/>
  </p:handoutMasterIdLst>
  <p:sldIdLst>
    <p:sldId id="264" r:id="rId3"/>
    <p:sldId id="569" r:id="rId4"/>
    <p:sldId id="687" r:id="rId5"/>
    <p:sldId id="688" r:id="rId6"/>
    <p:sldId id="692" r:id="rId7"/>
    <p:sldId id="693" r:id="rId8"/>
    <p:sldId id="694" r:id="rId9"/>
    <p:sldId id="695" r:id="rId10"/>
    <p:sldId id="696" r:id="rId11"/>
    <p:sldId id="697" r:id="rId12"/>
    <p:sldId id="698" r:id="rId13"/>
    <p:sldId id="659" r:id="rId14"/>
    <p:sldId id="660" r:id="rId15"/>
    <p:sldId id="661" r:id="rId16"/>
    <p:sldId id="662" r:id="rId17"/>
    <p:sldId id="663" r:id="rId18"/>
    <p:sldId id="664" r:id="rId19"/>
    <p:sldId id="665" r:id="rId20"/>
    <p:sldId id="666" r:id="rId21"/>
    <p:sldId id="667" r:id="rId22"/>
    <p:sldId id="668" r:id="rId23"/>
    <p:sldId id="669" r:id="rId24"/>
    <p:sldId id="670" r:id="rId25"/>
    <p:sldId id="671" r:id="rId26"/>
    <p:sldId id="672" r:id="rId27"/>
    <p:sldId id="673" r:id="rId28"/>
    <p:sldId id="674" r:id="rId29"/>
    <p:sldId id="675" r:id="rId30"/>
    <p:sldId id="676" r:id="rId31"/>
    <p:sldId id="677" r:id="rId32"/>
    <p:sldId id="678" r:id="rId33"/>
    <p:sldId id="679" r:id="rId34"/>
    <p:sldId id="680" r:id="rId35"/>
    <p:sldId id="681" r:id="rId36"/>
    <p:sldId id="682" r:id="rId37"/>
    <p:sldId id="683" r:id="rId38"/>
    <p:sldId id="684" r:id="rId39"/>
    <p:sldId id="685" r:id="rId40"/>
    <p:sldId id="686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87394" autoAdjust="0"/>
  </p:normalViewPr>
  <p:slideViewPr>
    <p:cSldViewPr snapToGrid="0">
      <p:cViewPr varScale="1">
        <p:scale>
          <a:sx n="66" d="100"/>
          <a:sy n="66" d="100"/>
        </p:scale>
        <p:origin x="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A762D0-2FE6-417C-8A10-96178340D4EE}" type="doc">
      <dgm:prSet loTypeId="urn:microsoft.com/office/officeart/2005/8/layout/default#1" loCatId="list" qsTypeId="urn:microsoft.com/office/officeart/2005/8/quickstyle/3d2#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BC2834-1BB2-4647-92C8-ED941182E473}">
      <dgm:prSet phldrT="[Text]" custT="1"/>
      <dgm:spPr/>
      <dgm:t>
        <a:bodyPr/>
        <a:lstStyle/>
        <a:p>
          <a:r>
            <a:rPr lang="en-US" sz="2000" b="1" dirty="0">
              <a:latin typeface="+mj-lt"/>
            </a:rPr>
            <a:t>Adhering to PMI Code of Ethics and Professional Conduct</a:t>
          </a:r>
        </a:p>
      </dgm:t>
    </dgm:pt>
    <dgm:pt modelId="{4ECC4C0C-C76C-479D-B6DF-718A3E2AFAE3}" type="parTrans" cxnId="{EE72A64A-DF87-4B68-95F3-E23A71A0A2BF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+mj-lt"/>
          </a:endParaRPr>
        </a:p>
      </dgm:t>
    </dgm:pt>
    <dgm:pt modelId="{9EACC193-B26F-4B63-8C1B-581B2FACCCD1}" type="sibTrans" cxnId="{EE72A64A-DF87-4B68-95F3-E23A71A0A2BF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+mj-lt"/>
          </a:endParaRPr>
        </a:p>
      </dgm:t>
    </dgm:pt>
    <dgm:pt modelId="{B4F4E6EB-26A9-4448-9205-A3D2BB27F892}">
      <dgm:prSet phldrT="[Text]" custT="1"/>
      <dgm:spPr/>
      <dgm:t>
        <a:bodyPr/>
        <a:lstStyle/>
        <a:p>
          <a:r>
            <a:rPr lang="en-US" sz="2200" b="1" dirty="0">
              <a:latin typeface="+mj-lt"/>
            </a:rPr>
            <a:t>Maintaining high professional ethics</a:t>
          </a:r>
        </a:p>
      </dgm:t>
    </dgm:pt>
    <dgm:pt modelId="{56D6DDA3-9942-4ED9-8A49-58706586401B}" type="parTrans" cxnId="{261EC5D4-C8E0-40CE-91DD-9A5E1DDCDFA9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+mj-lt"/>
          </a:endParaRPr>
        </a:p>
      </dgm:t>
    </dgm:pt>
    <dgm:pt modelId="{6319CC8F-45D5-462A-836A-91CC4DCFC286}" type="sibTrans" cxnId="{261EC5D4-C8E0-40CE-91DD-9A5E1DDCDFA9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+mj-lt"/>
          </a:endParaRPr>
        </a:p>
      </dgm:t>
    </dgm:pt>
    <dgm:pt modelId="{4A162C50-0BBC-4B56-A885-AEC8F0271211}">
      <dgm:prSet phldrT="[Text]" custT="1"/>
      <dgm:spPr/>
      <dgm:t>
        <a:bodyPr/>
        <a:lstStyle/>
        <a:p>
          <a:r>
            <a:rPr lang="en-US" sz="2000" b="1" dirty="0">
              <a:latin typeface="+mj-lt"/>
            </a:rPr>
            <a:t>Developing cultural competency in our emerging global society</a:t>
          </a:r>
        </a:p>
      </dgm:t>
    </dgm:pt>
    <dgm:pt modelId="{23DCB446-5DEE-4BC8-96FA-80DA11AC06E3}" type="parTrans" cxnId="{D53FFBB0-8BB1-42F9-BBE3-FFF6373382A5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+mj-lt"/>
          </a:endParaRPr>
        </a:p>
      </dgm:t>
    </dgm:pt>
    <dgm:pt modelId="{4FE5C654-8E4D-428B-865D-0DEF592514B9}" type="sibTrans" cxnId="{D53FFBB0-8BB1-42F9-BBE3-FFF6373382A5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+mj-lt"/>
          </a:endParaRPr>
        </a:p>
      </dgm:t>
    </dgm:pt>
    <dgm:pt modelId="{91769354-0913-45D2-B398-78B9D856EF61}" type="pres">
      <dgm:prSet presAssocID="{9EA762D0-2FE6-417C-8A10-96178340D4E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1A8141-844D-4571-8A83-43E02F7A3D18}" type="pres">
      <dgm:prSet presAssocID="{A5BC2834-1BB2-4647-92C8-ED941182E473}" presName="node" presStyleLbl="node1" presStyleIdx="0" presStyleCnt="3" custScaleX="43344" custScaleY="32488" custLinFactNeighborX="-600" custLinFactNeighborY="-238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CB2728-E47F-4E37-8F43-D715A3A57F12}" type="pres">
      <dgm:prSet presAssocID="{9EACC193-B26F-4B63-8C1B-581B2FACCCD1}" presName="sibTrans" presStyleCnt="0"/>
      <dgm:spPr/>
    </dgm:pt>
    <dgm:pt modelId="{A21DACB7-AFFC-4DBC-9CB4-83CF7A2A496D}" type="pres">
      <dgm:prSet presAssocID="{B4F4E6EB-26A9-4448-9205-A3D2BB27F892}" presName="node" presStyleLbl="node1" presStyleIdx="1" presStyleCnt="3" custScaleX="43344" custScaleY="32488" custLinFactNeighborX="-53864" custLinFactNeighborY="234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31DC16-E2B1-4703-8C70-DACBCFE99E5C}" type="pres">
      <dgm:prSet presAssocID="{6319CC8F-45D5-462A-836A-91CC4DCFC286}" presName="sibTrans" presStyleCnt="0"/>
      <dgm:spPr/>
    </dgm:pt>
    <dgm:pt modelId="{90A54506-ED4E-426F-8080-BC2AF380116C}" type="pres">
      <dgm:prSet presAssocID="{4A162C50-0BBC-4B56-A885-AEC8F0271211}" presName="node" presStyleLbl="node1" presStyleIdx="2" presStyleCnt="3" custScaleX="43344" custScaleY="32488" custLinFactNeighborX="-27192" custLinFactNeighborY="219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53FFBB0-8BB1-42F9-BBE3-FFF6373382A5}" srcId="{9EA762D0-2FE6-417C-8A10-96178340D4EE}" destId="{4A162C50-0BBC-4B56-A885-AEC8F0271211}" srcOrd="2" destOrd="0" parTransId="{23DCB446-5DEE-4BC8-96FA-80DA11AC06E3}" sibTransId="{4FE5C654-8E4D-428B-865D-0DEF592514B9}"/>
    <dgm:cxn modelId="{EE72A64A-DF87-4B68-95F3-E23A71A0A2BF}" srcId="{9EA762D0-2FE6-417C-8A10-96178340D4EE}" destId="{A5BC2834-1BB2-4647-92C8-ED941182E473}" srcOrd="0" destOrd="0" parTransId="{4ECC4C0C-C76C-479D-B6DF-718A3E2AFAE3}" sibTransId="{9EACC193-B26F-4B63-8C1B-581B2FACCCD1}"/>
    <dgm:cxn modelId="{7D3FEA05-3A0F-4D9E-81A8-BAA9F8F34FCB}" type="presOf" srcId="{B4F4E6EB-26A9-4448-9205-A3D2BB27F892}" destId="{A21DACB7-AFFC-4DBC-9CB4-83CF7A2A496D}" srcOrd="0" destOrd="0" presId="urn:microsoft.com/office/officeart/2005/8/layout/default#1"/>
    <dgm:cxn modelId="{261EC5D4-C8E0-40CE-91DD-9A5E1DDCDFA9}" srcId="{9EA762D0-2FE6-417C-8A10-96178340D4EE}" destId="{B4F4E6EB-26A9-4448-9205-A3D2BB27F892}" srcOrd="1" destOrd="0" parTransId="{56D6DDA3-9942-4ED9-8A49-58706586401B}" sibTransId="{6319CC8F-45D5-462A-836A-91CC4DCFC286}"/>
    <dgm:cxn modelId="{F3DE643C-9051-4067-86CF-633831E00D35}" type="presOf" srcId="{4A162C50-0BBC-4B56-A885-AEC8F0271211}" destId="{90A54506-ED4E-426F-8080-BC2AF380116C}" srcOrd="0" destOrd="0" presId="urn:microsoft.com/office/officeart/2005/8/layout/default#1"/>
    <dgm:cxn modelId="{1A0A4EC3-8F5B-4D42-944C-9F75FEFFA36F}" type="presOf" srcId="{9EA762D0-2FE6-417C-8A10-96178340D4EE}" destId="{91769354-0913-45D2-B398-78B9D856EF61}" srcOrd="0" destOrd="0" presId="urn:microsoft.com/office/officeart/2005/8/layout/default#1"/>
    <dgm:cxn modelId="{4B351746-C864-4F1D-8D65-37A290FE96E5}" type="presOf" srcId="{A5BC2834-1BB2-4647-92C8-ED941182E473}" destId="{1F1A8141-844D-4571-8A83-43E02F7A3D18}" srcOrd="0" destOrd="0" presId="urn:microsoft.com/office/officeart/2005/8/layout/default#1"/>
    <dgm:cxn modelId="{9FEFF2A5-71CF-4976-B09B-148439C27CB7}" type="presParOf" srcId="{91769354-0913-45D2-B398-78B9D856EF61}" destId="{1F1A8141-844D-4571-8A83-43E02F7A3D18}" srcOrd="0" destOrd="0" presId="urn:microsoft.com/office/officeart/2005/8/layout/default#1"/>
    <dgm:cxn modelId="{3C082C79-9EB6-4C9E-AE20-B81293C83557}" type="presParOf" srcId="{91769354-0913-45D2-B398-78B9D856EF61}" destId="{87CB2728-E47F-4E37-8F43-D715A3A57F12}" srcOrd="1" destOrd="0" presId="urn:microsoft.com/office/officeart/2005/8/layout/default#1"/>
    <dgm:cxn modelId="{913189EA-491C-4BAA-888A-C78E886F1F5A}" type="presParOf" srcId="{91769354-0913-45D2-B398-78B9D856EF61}" destId="{A21DACB7-AFFC-4DBC-9CB4-83CF7A2A496D}" srcOrd="2" destOrd="0" presId="urn:microsoft.com/office/officeart/2005/8/layout/default#1"/>
    <dgm:cxn modelId="{820D4AD1-7907-414B-95ED-74FC50851D40}" type="presParOf" srcId="{91769354-0913-45D2-B398-78B9D856EF61}" destId="{1531DC16-E2B1-4703-8C70-DACBCFE99E5C}" srcOrd="3" destOrd="0" presId="urn:microsoft.com/office/officeart/2005/8/layout/default#1"/>
    <dgm:cxn modelId="{F703E38A-353B-4317-B23C-4C057C9D2851}" type="presParOf" srcId="{91769354-0913-45D2-B398-78B9D856EF61}" destId="{90A54506-ED4E-426F-8080-BC2AF380116C}" srcOrd="4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A762D0-2FE6-417C-8A10-96178340D4EE}" type="doc">
      <dgm:prSet loTypeId="urn:microsoft.com/office/officeart/2005/8/layout/vList2" loCatId="list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A5BC2834-1BB2-4647-92C8-ED941182E473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000" b="1" dirty="0">
              <a:latin typeface="+mj-lt"/>
            </a:rPr>
            <a:t>Tell the Truth and Tell It Fast</a:t>
          </a:r>
        </a:p>
      </dgm:t>
    </dgm:pt>
    <dgm:pt modelId="{4ECC4C0C-C76C-479D-B6DF-718A3E2AFAE3}" type="parTrans" cxnId="{EE72A64A-DF87-4B68-95F3-E23A71A0A2BF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9EACC193-B26F-4B63-8C1B-581B2FACCCD1}" type="sibTrans" cxnId="{EE72A64A-DF87-4B68-95F3-E23A71A0A2BF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B4F4E6EB-26A9-4448-9205-A3D2BB27F892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400" b="1" dirty="0">
              <a:latin typeface="+mj-lt"/>
            </a:rPr>
            <a:t>Communicate Frequently</a:t>
          </a:r>
        </a:p>
      </dgm:t>
    </dgm:pt>
    <dgm:pt modelId="{56D6DDA3-9942-4ED9-8A49-58706586401B}" type="parTrans" cxnId="{261EC5D4-C8E0-40CE-91DD-9A5E1DDCDFA9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6319CC8F-45D5-462A-836A-91CC4DCFC286}" type="sibTrans" cxnId="{261EC5D4-C8E0-40CE-91DD-9A5E1DDCDFA9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4A162C50-0BBC-4B56-A885-AEC8F0271211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400" b="1">
              <a:latin typeface="+mj-lt"/>
            </a:rPr>
            <a:t>Invite Everyone</a:t>
          </a:r>
          <a:endParaRPr lang="en-US" sz="2400" b="1" dirty="0">
            <a:latin typeface="+mj-lt"/>
          </a:endParaRPr>
        </a:p>
      </dgm:t>
    </dgm:pt>
    <dgm:pt modelId="{23DCB446-5DEE-4BC8-96FA-80DA11AC06E3}" type="parTrans" cxnId="{D53FFBB0-8BB1-42F9-BBE3-FFF6373382A5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4FE5C654-8E4D-428B-865D-0DEF592514B9}" type="sibTrans" cxnId="{D53FFBB0-8BB1-42F9-BBE3-FFF6373382A5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98C8549F-8AAE-40EC-9E0B-6BD7E9C12128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000" b="1" dirty="0">
              <a:latin typeface="+mj-lt"/>
            </a:rPr>
            <a:t>Answer All Questions Willingly and Truthfully</a:t>
          </a:r>
        </a:p>
      </dgm:t>
    </dgm:pt>
    <dgm:pt modelId="{9C50CD7F-61A3-4F59-AE4F-880B344236B7}" type="parTrans" cxnId="{22B127AE-3A1B-4DFE-85B7-983659865983}">
      <dgm:prSet/>
      <dgm:spPr/>
      <dgm:t>
        <a:bodyPr/>
        <a:lstStyle/>
        <a:p>
          <a:pPr algn="ctr"/>
          <a:endParaRPr lang="en-US" sz="2400"/>
        </a:p>
      </dgm:t>
    </dgm:pt>
    <dgm:pt modelId="{3EF31746-DE12-4245-9238-51994C3D1646}" type="sibTrans" cxnId="{22B127AE-3A1B-4DFE-85B7-983659865983}">
      <dgm:prSet/>
      <dgm:spPr/>
      <dgm:t>
        <a:bodyPr/>
        <a:lstStyle/>
        <a:p>
          <a:pPr algn="ctr"/>
          <a:endParaRPr lang="en-US" sz="2400"/>
        </a:p>
      </dgm:t>
    </dgm:pt>
    <dgm:pt modelId="{149163FF-3E12-424D-A877-93AEE71CF2A7}" type="pres">
      <dgm:prSet presAssocID="{9EA762D0-2FE6-417C-8A10-96178340D4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A74772A-0906-40D4-86F5-6EAB707CD473}" type="pres">
      <dgm:prSet presAssocID="{A5BC2834-1BB2-4647-92C8-ED941182E473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696453-8A72-4FAF-B43C-B5E0B2B1153F}" type="pres">
      <dgm:prSet presAssocID="{9EACC193-B26F-4B63-8C1B-581B2FACCCD1}" presName="spacer" presStyleCnt="0"/>
      <dgm:spPr/>
    </dgm:pt>
    <dgm:pt modelId="{AEAF88D4-8A39-4FED-9271-C099810C9977}" type="pres">
      <dgm:prSet presAssocID="{B4F4E6EB-26A9-4448-9205-A3D2BB27F89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7D4474-15E3-4F79-836A-20CB2C4948D4}" type="pres">
      <dgm:prSet presAssocID="{6319CC8F-45D5-462A-836A-91CC4DCFC286}" presName="spacer" presStyleCnt="0"/>
      <dgm:spPr/>
    </dgm:pt>
    <dgm:pt modelId="{F84A3F78-6A89-4674-8F7A-C0999B6C96FC}" type="pres">
      <dgm:prSet presAssocID="{4A162C50-0BBC-4B56-A885-AEC8F0271211}" presName="parentText" presStyleLbl="node1" presStyleIdx="2" presStyleCnt="4" custLinFactNeighborX="232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2C55F3-1DC9-4E1A-8C4F-AD1887365253}" type="pres">
      <dgm:prSet presAssocID="{4FE5C654-8E4D-428B-865D-0DEF592514B9}" presName="spacer" presStyleCnt="0"/>
      <dgm:spPr/>
    </dgm:pt>
    <dgm:pt modelId="{2E3ABC62-9E53-48FB-90A4-BB27911F05A9}" type="pres">
      <dgm:prSet presAssocID="{98C8549F-8AAE-40EC-9E0B-6BD7E9C12128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3403A5C-70BA-4820-B505-906FEEFBA109}" type="presOf" srcId="{4A162C50-0BBC-4B56-A885-AEC8F0271211}" destId="{F84A3F78-6A89-4674-8F7A-C0999B6C96FC}" srcOrd="0" destOrd="0" presId="urn:microsoft.com/office/officeart/2005/8/layout/vList2"/>
    <dgm:cxn modelId="{D89210BF-2643-44E2-B10E-EABEDDF2FDDF}" type="presOf" srcId="{98C8549F-8AAE-40EC-9E0B-6BD7E9C12128}" destId="{2E3ABC62-9E53-48FB-90A4-BB27911F05A9}" srcOrd="0" destOrd="0" presId="urn:microsoft.com/office/officeart/2005/8/layout/vList2"/>
    <dgm:cxn modelId="{A2F1279F-3791-4721-BF45-31294BD76F51}" type="presOf" srcId="{A5BC2834-1BB2-4647-92C8-ED941182E473}" destId="{DA74772A-0906-40D4-86F5-6EAB707CD473}" srcOrd="0" destOrd="0" presId="urn:microsoft.com/office/officeart/2005/8/layout/vList2"/>
    <dgm:cxn modelId="{7CDDEFFD-4869-41CF-860C-97AB7138DF88}" type="presOf" srcId="{9EA762D0-2FE6-417C-8A10-96178340D4EE}" destId="{149163FF-3E12-424D-A877-93AEE71CF2A7}" srcOrd="0" destOrd="0" presId="urn:microsoft.com/office/officeart/2005/8/layout/vList2"/>
    <dgm:cxn modelId="{EE72A64A-DF87-4B68-95F3-E23A71A0A2BF}" srcId="{9EA762D0-2FE6-417C-8A10-96178340D4EE}" destId="{A5BC2834-1BB2-4647-92C8-ED941182E473}" srcOrd="0" destOrd="0" parTransId="{4ECC4C0C-C76C-479D-B6DF-718A3E2AFAE3}" sibTransId="{9EACC193-B26F-4B63-8C1B-581B2FACCCD1}"/>
    <dgm:cxn modelId="{22B127AE-3A1B-4DFE-85B7-983659865983}" srcId="{9EA762D0-2FE6-417C-8A10-96178340D4EE}" destId="{98C8549F-8AAE-40EC-9E0B-6BD7E9C12128}" srcOrd="3" destOrd="0" parTransId="{9C50CD7F-61A3-4F59-AE4F-880B344236B7}" sibTransId="{3EF31746-DE12-4245-9238-51994C3D1646}"/>
    <dgm:cxn modelId="{261EC5D4-C8E0-40CE-91DD-9A5E1DDCDFA9}" srcId="{9EA762D0-2FE6-417C-8A10-96178340D4EE}" destId="{B4F4E6EB-26A9-4448-9205-A3D2BB27F892}" srcOrd="1" destOrd="0" parTransId="{56D6DDA3-9942-4ED9-8A49-58706586401B}" sibTransId="{6319CC8F-45D5-462A-836A-91CC4DCFC286}"/>
    <dgm:cxn modelId="{373A96BB-4D8E-4336-A3DC-E900836F6633}" type="presOf" srcId="{B4F4E6EB-26A9-4448-9205-A3D2BB27F892}" destId="{AEAF88D4-8A39-4FED-9271-C099810C9977}" srcOrd="0" destOrd="0" presId="urn:microsoft.com/office/officeart/2005/8/layout/vList2"/>
    <dgm:cxn modelId="{D53FFBB0-8BB1-42F9-BBE3-FFF6373382A5}" srcId="{9EA762D0-2FE6-417C-8A10-96178340D4EE}" destId="{4A162C50-0BBC-4B56-A885-AEC8F0271211}" srcOrd="2" destOrd="0" parTransId="{23DCB446-5DEE-4BC8-96FA-80DA11AC06E3}" sibTransId="{4FE5C654-8E4D-428B-865D-0DEF592514B9}"/>
    <dgm:cxn modelId="{DDEF5E31-59EB-4C6F-91AE-953CDF6F2361}" type="presParOf" srcId="{149163FF-3E12-424D-A877-93AEE71CF2A7}" destId="{DA74772A-0906-40D4-86F5-6EAB707CD473}" srcOrd="0" destOrd="0" presId="urn:microsoft.com/office/officeart/2005/8/layout/vList2"/>
    <dgm:cxn modelId="{B73968DF-26D7-45D2-8471-7B70675978B3}" type="presParOf" srcId="{149163FF-3E12-424D-A877-93AEE71CF2A7}" destId="{65696453-8A72-4FAF-B43C-B5E0B2B1153F}" srcOrd="1" destOrd="0" presId="urn:microsoft.com/office/officeart/2005/8/layout/vList2"/>
    <dgm:cxn modelId="{AA7827F5-3638-4CA0-9819-85B3710673D3}" type="presParOf" srcId="{149163FF-3E12-424D-A877-93AEE71CF2A7}" destId="{AEAF88D4-8A39-4FED-9271-C099810C9977}" srcOrd="2" destOrd="0" presId="urn:microsoft.com/office/officeart/2005/8/layout/vList2"/>
    <dgm:cxn modelId="{E9675DCA-6ED1-4ACD-BF13-AE43462D2CA1}" type="presParOf" srcId="{149163FF-3E12-424D-A877-93AEE71CF2A7}" destId="{987D4474-15E3-4F79-836A-20CB2C4948D4}" srcOrd="3" destOrd="0" presId="urn:microsoft.com/office/officeart/2005/8/layout/vList2"/>
    <dgm:cxn modelId="{F07EBD78-2327-458E-925C-E252FDD32F08}" type="presParOf" srcId="{149163FF-3E12-424D-A877-93AEE71CF2A7}" destId="{F84A3F78-6A89-4674-8F7A-C0999B6C96FC}" srcOrd="4" destOrd="0" presId="urn:microsoft.com/office/officeart/2005/8/layout/vList2"/>
    <dgm:cxn modelId="{409E841C-C7D8-4361-813B-FDCA4185AFE7}" type="presParOf" srcId="{149163FF-3E12-424D-A877-93AEE71CF2A7}" destId="{C82C55F3-1DC9-4E1A-8C4F-AD1887365253}" srcOrd="5" destOrd="0" presId="urn:microsoft.com/office/officeart/2005/8/layout/vList2"/>
    <dgm:cxn modelId="{B618615E-D91D-45FB-BE83-C5E2A01899E9}" type="presParOf" srcId="{149163FF-3E12-424D-A877-93AEE71CF2A7}" destId="{2E3ABC62-9E53-48FB-90A4-BB27911F05A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EA762D0-2FE6-417C-8A10-96178340D4EE}" type="doc">
      <dgm:prSet loTypeId="urn:microsoft.com/office/officeart/2005/8/layout/vList2" loCatId="list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A5BC2834-1BB2-4647-92C8-ED941182E473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400" b="1" dirty="0">
              <a:latin typeface="+mj-lt"/>
            </a:rPr>
            <a:t>Be Responsible</a:t>
          </a:r>
        </a:p>
      </dgm:t>
    </dgm:pt>
    <dgm:pt modelId="{4ECC4C0C-C76C-479D-B6DF-718A3E2AFAE3}" type="parTrans" cxnId="{EE72A64A-DF87-4B68-95F3-E23A71A0A2BF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9EACC193-B26F-4B63-8C1B-581B2FACCCD1}" type="sibTrans" cxnId="{EE72A64A-DF87-4B68-95F3-E23A71A0A2BF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B4F4E6EB-26A9-4448-9205-A3D2BB27F892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400" b="1">
              <a:latin typeface="+mj-lt"/>
            </a:rPr>
            <a:t>Respect and Respect</a:t>
          </a:r>
          <a:endParaRPr lang="en-US" sz="2400" b="1" dirty="0">
            <a:latin typeface="+mj-lt"/>
          </a:endParaRPr>
        </a:p>
      </dgm:t>
    </dgm:pt>
    <dgm:pt modelId="{56D6DDA3-9942-4ED9-8A49-58706586401B}" type="parTrans" cxnId="{261EC5D4-C8E0-40CE-91DD-9A5E1DDCDFA9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6319CC8F-45D5-462A-836A-91CC4DCFC286}" type="sibTrans" cxnId="{261EC5D4-C8E0-40CE-91DD-9A5E1DDCDFA9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4A162C50-0BBC-4B56-A885-AEC8F0271211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400" b="1">
              <a:latin typeface="+mj-lt"/>
            </a:rPr>
            <a:t>Be Fair</a:t>
          </a:r>
          <a:endParaRPr lang="en-US" sz="2400" b="1" dirty="0">
            <a:latin typeface="+mj-lt"/>
          </a:endParaRPr>
        </a:p>
      </dgm:t>
    </dgm:pt>
    <dgm:pt modelId="{23DCB446-5DEE-4BC8-96FA-80DA11AC06E3}" type="parTrans" cxnId="{D53FFBB0-8BB1-42F9-BBE3-FFF6373382A5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4FE5C654-8E4D-428B-865D-0DEF592514B9}" type="sibTrans" cxnId="{D53FFBB0-8BB1-42F9-BBE3-FFF6373382A5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98C8549F-8AAE-40EC-9E0B-6BD7E9C12128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400" b="1" dirty="0">
              <a:latin typeface="+mj-lt"/>
            </a:rPr>
            <a:t>Be Honest</a:t>
          </a:r>
        </a:p>
      </dgm:t>
    </dgm:pt>
    <dgm:pt modelId="{9C50CD7F-61A3-4F59-AE4F-880B344236B7}" type="parTrans" cxnId="{22B127AE-3A1B-4DFE-85B7-983659865983}">
      <dgm:prSet/>
      <dgm:spPr/>
      <dgm:t>
        <a:bodyPr/>
        <a:lstStyle/>
        <a:p>
          <a:pPr algn="ctr"/>
          <a:endParaRPr lang="en-US" sz="2400"/>
        </a:p>
      </dgm:t>
    </dgm:pt>
    <dgm:pt modelId="{3EF31746-DE12-4245-9238-51994C3D1646}" type="sibTrans" cxnId="{22B127AE-3A1B-4DFE-85B7-983659865983}">
      <dgm:prSet/>
      <dgm:spPr/>
      <dgm:t>
        <a:bodyPr/>
        <a:lstStyle/>
        <a:p>
          <a:pPr algn="ctr"/>
          <a:endParaRPr lang="en-US" sz="2400"/>
        </a:p>
      </dgm:t>
    </dgm:pt>
    <dgm:pt modelId="{149163FF-3E12-424D-A877-93AEE71CF2A7}" type="pres">
      <dgm:prSet presAssocID="{9EA762D0-2FE6-417C-8A10-96178340D4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A74772A-0906-40D4-86F5-6EAB707CD473}" type="pres">
      <dgm:prSet presAssocID="{A5BC2834-1BB2-4647-92C8-ED941182E473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696453-8A72-4FAF-B43C-B5E0B2B1153F}" type="pres">
      <dgm:prSet presAssocID="{9EACC193-B26F-4B63-8C1B-581B2FACCCD1}" presName="spacer" presStyleCnt="0"/>
      <dgm:spPr/>
    </dgm:pt>
    <dgm:pt modelId="{AEAF88D4-8A39-4FED-9271-C099810C9977}" type="pres">
      <dgm:prSet presAssocID="{B4F4E6EB-26A9-4448-9205-A3D2BB27F89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7D4474-15E3-4F79-836A-20CB2C4948D4}" type="pres">
      <dgm:prSet presAssocID="{6319CC8F-45D5-462A-836A-91CC4DCFC286}" presName="spacer" presStyleCnt="0"/>
      <dgm:spPr/>
    </dgm:pt>
    <dgm:pt modelId="{F84A3F78-6A89-4674-8F7A-C0999B6C96FC}" type="pres">
      <dgm:prSet presAssocID="{4A162C50-0BBC-4B56-A885-AEC8F0271211}" presName="parentText" presStyleLbl="node1" presStyleIdx="2" presStyleCnt="4" custLinFactNeighborX="388" custLinFactNeighborY="-275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2C55F3-1DC9-4E1A-8C4F-AD1887365253}" type="pres">
      <dgm:prSet presAssocID="{4FE5C654-8E4D-428B-865D-0DEF592514B9}" presName="spacer" presStyleCnt="0"/>
      <dgm:spPr/>
    </dgm:pt>
    <dgm:pt modelId="{2E3ABC62-9E53-48FB-90A4-BB27911F05A9}" type="pres">
      <dgm:prSet presAssocID="{98C8549F-8AAE-40EC-9E0B-6BD7E9C12128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8EE4E02-0956-4F27-9FA1-E8035EBB92EC}" type="presOf" srcId="{4A162C50-0BBC-4B56-A885-AEC8F0271211}" destId="{F84A3F78-6A89-4674-8F7A-C0999B6C96FC}" srcOrd="0" destOrd="0" presId="urn:microsoft.com/office/officeart/2005/8/layout/vList2"/>
    <dgm:cxn modelId="{4196DD1A-D515-4676-8608-E00E9171AA2C}" type="presOf" srcId="{9EA762D0-2FE6-417C-8A10-96178340D4EE}" destId="{149163FF-3E12-424D-A877-93AEE71CF2A7}" srcOrd="0" destOrd="0" presId="urn:microsoft.com/office/officeart/2005/8/layout/vList2"/>
    <dgm:cxn modelId="{EE72A64A-DF87-4B68-95F3-E23A71A0A2BF}" srcId="{9EA762D0-2FE6-417C-8A10-96178340D4EE}" destId="{A5BC2834-1BB2-4647-92C8-ED941182E473}" srcOrd="0" destOrd="0" parTransId="{4ECC4C0C-C76C-479D-B6DF-718A3E2AFAE3}" sibTransId="{9EACC193-B26F-4B63-8C1B-581B2FACCCD1}"/>
    <dgm:cxn modelId="{22B127AE-3A1B-4DFE-85B7-983659865983}" srcId="{9EA762D0-2FE6-417C-8A10-96178340D4EE}" destId="{98C8549F-8AAE-40EC-9E0B-6BD7E9C12128}" srcOrd="3" destOrd="0" parTransId="{9C50CD7F-61A3-4F59-AE4F-880B344236B7}" sibTransId="{3EF31746-DE12-4245-9238-51994C3D1646}"/>
    <dgm:cxn modelId="{F6109648-1305-42D8-A67C-3446C10E869C}" type="presOf" srcId="{98C8549F-8AAE-40EC-9E0B-6BD7E9C12128}" destId="{2E3ABC62-9E53-48FB-90A4-BB27911F05A9}" srcOrd="0" destOrd="0" presId="urn:microsoft.com/office/officeart/2005/8/layout/vList2"/>
    <dgm:cxn modelId="{261EC5D4-C8E0-40CE-91DD-9A5E1DDCDFA9}" srcId="{9EA762D0-2FE6-417C-8A10-96178340D4EE}" destId="{B4F4E6EB-26A9-4448-9205-A3D2BB27F892}" srcOrd="1" destOrd="0" parTransId="{56D6DDA3-9942-4ED9-8A49-58706586401B}" sibTransId="{6319CC8F-45D5-462A-836A-91CC4DCFC286}"/>
    <dgm:cxn modelId="{D53FFBB0-8BB1-42F9-BBE3-FFF6373382A5}" srcId="{9EA762D0-2FE6-417C-8A10-96178340D4EE}" destId="{4A162C50-0BBC-4B56-A885-AEC8F0271211}" srcOrd="2" destOrd="0" parTransId="{23DCB446-5DEE-4BC8-96FA-80DA11AC06E3}" sibTransId="{4FE5C654-8E4D-428B-865D-0DEF592514B9}"/>
    <dgm:cxn modelId="{05989CA8-F784-425D-85D6-936660BBCB19}" type="presOf" srcId="{A5BC2834-1BB2-4647-92C8-ED941182E473}" destId="{DA74772A-0906-40D4-86F5-6EAB707CD473}" srcOrd="0" destOrd="0" presId="urn:microsoft.com/office/officeart/2005/8/layout/vList2"/>
    <dgm:cxn modelId="{246D8A7D-0D4A-4645-A3A9-5CFB4A7C1D02}" type="presOf" srcId="{B4F4E6EB-26A9-4448-9205-A3D2BB27F892}" destId="{AEAF88D4-8A39-4FED-9271-C099810C9977}" srcOrd="0" destOrd="0" presId="urn:microsoft.com/office/officeart/2005/8/layout/vList2"/>
    <dgm:cxn modelId="{3648DF61-3AE9-4F7D-9B66-0FB1EBBE156D}" type="presParOf" srcId="{149163FF-3E12-424D-A877-93AEE71CF2A7}" destId="{DA74772A-0906-40D4-86F5-6EAB707CD473}" srcOrd="0" destOrd="0" presId="urn:microsoft.com/office/officeart/2005/8/layout/vList2"/>
    <dgm:cxn modelId="{0C68DD79-361F-4C07-8F81-40CF9C199EE0}" type="presParOf" srcId="{149163FF-3E12-424D-A877-93AEE71CF2A7}" destId="{65696453-8A72-4FAF-B43C-B5E0B2B1153F}" srcOrd="1" destOrd="0" presId="urn:microsoft.com/office/officeart/2005/8/layout/vList2"/>
    <dgm:cxn modelId="{347CE49D-CFA9-4C29-B096-543B4768EC06}" type="presParOf" srcId="{149163FF-3E12-424D-A877-93AEE71CF2A7}" destId="{AEAF88D4-8A39-4FED-9271-C099810C9977}" srcOrd="2" destOrd="0" presId="urn:microsoft.com/office/officeart/2005/8/layout/vList2"/>
    <dgm:cxn modelId="{3E8B2587-5C80-4651-B479-772B25F3BC02}" type="presParOf" srcId="{149163FF-3E12-424D-A877-93AEE71CF2A7}" destId="{987D4474-15E3-4F79-836A-20CB2C4948D4}" srcOrd="3" destOrd="0" presId="urn:microsoft.com/office/officeart/2005/8/layout/vList2"/>
    <dgm:cxn modelId="{FE139F21-7DB3-458F-A8F2-DD510F4112AC}" type="presParOf" srcId="{149163FF-3E12-424D-A877-93AEE71CF2A7}" destId="{F84A3F78-6A89-4674-8F7A-C0999B6C96FC}" srcOrd="4" destOrd="0" presId="urn:microsoft.com/office/officeart/2005/8/layout/vList2"/>
    <dgm:cxn modelId="{67D53BF5-E44E-4C11-97DB-81E1BFC9F097}" type="presParOf" srcId="{149163FF-3E12-424D-A877-93AEE71CF2A7}" destId="{C82C55F3-1DC9-4E1A-8C4F-AD1887365253}" srcOrd="5" destOrd="0" presId="urn:microsoft.com/office/officeart/2005/8/layout/vList2"/>
    <dgm:cxn modelId="{60B44856-ED72-41DE-B2A8-9C841DC52D2A}" type="presParOf" srcId="{149163FF-3E12-424D-A877-93AEE71CF2A7}" destId="{2E3ABC62-9E53-48FB-90A4-BB27911F05A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1A8141-844D-4571-8A83-43E02F7A3D18}">
      <dsp:nvSpPr>
        <dsp:cNvPr id="0" name=""/>
        <dsp:cNvSpPr/>
      </dsp:nvSpPr>
      <dsp:spPr>
        <a:xfrm>
          <a:off x="81271" y="0"/>
          <a:ext cx="3335840" cy="15002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+mj-lt"/>
            </a:rPr>
            <a:t>Adhering to PMI Code of Ethics and Professional Conduct</a:t>
          </a:r>
        </a:p>
      </dsp:txBody>
      <dsp:txXfrm>
        <a:off x="81271" y="0"/>
        <a:ext cx="3335840" cy="1500204"/>
      </dsp:txXfrm>
    </dsp:sp>
    <dsp:sp modelId="{A21DACB7-AFFC-4DBC-9CB4-83CF7A2A496D}">
      <dsp:nvSpPr>
        <dsp:cNvPr id="0" name=""/>
        <dsp:cNvSpPr/>
      </dsp:nvSpPr>
      <dsp:spPr>
        <a:xfrm>
          <a:off x="87428" y="1682141"/>
          <a:ext cx="3335840" cy="15002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>
              <a:latin typeface="+mj-lt"/>
            </a:rPr>
            <a:t>Maintaining high professional ethics</a:t>
          </a:r>
        </a:p>
      </dsp:txBody>
      <dsp:txXfrm>
        <a:off x="87428" y="1682141"/>
        <a:ext cx="3335840" cy="1500204"/>
      </dsp:txXfrm>
    </dsp:sp>
    <dsp:sp modelId="{90A54506-ED4E-426F-8080-BC2AF380116C}">
      <dsp:nvSpPr>
        <dsp:cNvPr id="0" name=""/>
        <dsp:cNvSpPr/>
      </dsp:nvSpPr>
      <dsp:spPr>
        <a:xfrm>
          <a:off x="87428" y="3465165"/>
          <a:ext cx="3335840" cy="15002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+mj-lt"/>
            </a:rPr>
            <a:t>Developing cultural competency in our emerging global society</a:t>
          </a:r>
        </a:p>
      </dsp:txBody>
      <dsp:txXfrm>
        <a:off x="87428" y="3465165"/>
        <a:ext cx="3335840" cy="15002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4772A-0906-40D4-86F5-6EAB707CD473}">
      <dsp:nvSpPr>
        <dsp:cNvPr id="0" name=""/>
        <dsp:cNvSpPr/>
      </dsp:nvSpPr>
      <dsp:spPr>
        <a:xfrm>
          <a:off x="0" y="16620"/>
          <a:ext cx="3200400" cy="112320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+mj-lt"/>
            </a:rPr>
            <a:t>Tell the Truth and Tell It Fast</a:t>
          </a:r>
        </a:p>
      </dsp:txBody>
      <dsp:txXfrm>
        <a:off x="54830" y="71450"/>
        <a:ext cx="3090740" cy="1013540"/>
      </dsp:txXfrm>
    </dsp:sp>
    <dsp:sp modelId="{AEAF88D4-8A39-4FED-9271-C099810C9977}">
      <dsp:nvSpPr>
        <dsp:cNvPr id="0" name=""/>
        <dsp:cNvSpPr/>
      </dsp:nvSpPr>
      <dsp:spPr>
        <a:xfrm>
          <a:off x="0" y="1312620"/>
          <a:ext cx="3200400" cy="112320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+mj-lt"/>
            </a:rPr>
            <a:t>Communicate Frequently</a:t>
          </a:r>
        </a:p>
      </dsp:txBody>
      <dsp:txXfrm>
        <a:off x="54830" y="1367450"/>
        <a:ext cx="3090740" cy="1013540"/>
      </dsp:txXfrm>
    </dsp:sp>
    <dsp:sp modelId="{F84A3F78-6A89-4674-8F7A-C0999B6C96FC}">
      <dsp:nvSpPr>
        <dsp:cNvPr id="0" name=""/>
        <dsp:cNvSpPr/>
      </dsp:nvSpPr>
      <dsp:spPr>
        <a:xfrm>
          <a:off x="0" y="2608620"/>
          <a:ext cx="3200400" cy="112320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>
              <a:latin typeface="+mj-lt"/>
            </a:rPr>
            <a:t>Invite Everyone</a:t>
          </a:r>
          <a:endParaRPr lang="en-US" sz="2400" b="1" kern="1200" dirty="0">
            <a:latin typeface="+mj-lt"/>
          </a:endParaRPr>
        </a:p>
      </dsp:txBody>
      <dsp:txXfrm>
        <a:off x="54830" y="2663450"/>
        <a:ext cx="3090740" cy="1013540"/>
      </dsp:txXfrm>
    </dsp:sp>
    <dsp:sp modelId="{2E3ABC62-9E53-48FB-90A4-BB27911F05A9}">
      <dsp:nvSpPr>
        <dsp:cNvPr id="0" name=""/>
        <dsp:cNvSpPr/>
      </dsp:nvSpPr>
      <dsp:spPr>
        <a:xfrm>
          <a:off x="0" y="3904620"/>
          <a:ext cx="3200400" cy="112320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+mj-lt"/>
            </a:rPr>
            <a:t>Answer All Questions Willingly and Truthfully</a:t>
          </a:r>
        </a:p>
      </dsp:txBody>
      <dsp:txXfrm>
        <a:off x="54830" y="3959450"/>
        <a:ext cx="3090740" cy="10135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4772A-0906-40D4-86F5-6EAB707CD473}">
      <dsp:nvSpPr>
        <dsp:cNvPr id="0" name=""/>
        <dsp:cNvSpPr/>
      </dsp:nvSpPr>
      <dsp:spPr>
        <a:xfrm>
          <a:off x="0" y="16620"/>
          <a:ext cx="3200400" cy="112320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+mj-lt"/>
            </a:rPr>
            <a:t>Be Responsible</a:t>
          </a:r>
        </a:p>
      </dsp:txBody>
      <dsp:txXfrm>
        <a:off x="54830" y="71450"/>
        <a:ext cx="3090740" cy="1013540"/>
      </dsp:txXfrm>
    </dsp:sp>
    <dsp:sp modelId="{AEAF88D4-8A39-4FED-9271-C099810C9977}">
      <dsp:nvSpPr>
        <dsp:cNvPr id="0" name=""/>
        <dsp:cNvSpPr/>
      </dsp:nvSpPr>
      <dsp:spPr>
        <a:xfrm>
          <a:off x="0" y="1312620"/>
          <a:ext cx="3200400" cy="112320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>
              <a:latin typeface="+mj-lt"/>
            </a:rPr>
            <a:t>Respect and Respect</a:t>
          </a:r>
          <a:endParaRPr lang="en-US" sz="2400" b="1" kern="1200" dirty="0">
            <a:latin typeface="+mj-lt"/>
          </a:endParaRPr>
        </a:p>
      </dsp:txBody>
      <dsp:txXfrm>
        <a:off x="54830" y="1367450"/>
        <a:ext cx="3090740" cy="1013540"/>
      </dsp:txXfrm>
    </dsp:sp>
    <dsp:sp modelId="{F84A3F78-6A89-4674-8F7A-C0999B6C96FC}">
      <dsp:nvSpPr>
        <dsp:cNvPr id="0" name=""/>
        <dsp:cNvSpPr/>
      </dsp:nvSpPr>
      <dsp:spPr>
        <a:xfrm>
          <a:off x="0" y="2603864"/>
          <a:ext cx="3200400" cy="112320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>
              <a:latin typeface="+mj-lt"/>
            </a:rPr>
            <a:t>Be Fair</a:t>
          </a:r>
          <a:endParaRPr lang="en-US" sz="2400" b="1" kern="1200" dirty="0">
            <a:latin typeface="+mj-lt"/>
          </a:endParaRPr>
        </a:p>
      </dsp:txBody>
      <dsp:txXfrm>
        <a:off x="54830" y="2658694"/>
        <a:ext cx="3090740" cy="1013540"/>
      </dsp:txXfrm>
    </dsp:sp>
    <dsp:sp modelId="{2E3ABC62-9E53-48FB-90A4-BB27911F05A9}">
      <dsp:nvSpPr>
        <dsp:cNvPr id="0" name=""/>
        <dsp:cNvSpPr/>
      </dsp:nvSpPr>
      <dsp:spPr>
        <a:xfrm>
          <a:off x="0" y="3904620"/>
          <a:ext cx="3200400" cy="112320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+mj-lt"/>
            </a:rPr>
            <a:t>Be Honest</a:t>
          </a:r>
        </a:p>
      </dsp:txBody>
      <dsp:txXfrm>
        <a:off x="54830" y="3959450"/>
        <a:ext cx="3090740" cy="10135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12-Jul-21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12-Jul-21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96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Transparency </a:t>
            </a:r>
            <a:r>
              <a:rPr lang="en-US" dirty="0" smtClean="0">
                <a:sym typeface="Wingdings" panose="05000000000000000000" pitchFamily="2" charset="2"/>
              </a:rPr>
              <a:t> Team Work  Collaboration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73D91-A2FF-4FC3-B265-525AF5A5F9B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1952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9729">
              <a:defRPr/>
            </a:pPr>
            <a:r>
              <a:rPr lang="en-US" dirty="0" smtClean="0"/>
              <a:t>300-400 % up to 800% &amp; double the quality level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73D91-A2FF-4FC3-B265-525AF5A5F9B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8452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قصة جلال علام</a:t>
            </a:r>
          </a:p>
          <a:p>
            <a:r>
              <a:rPr lang="en-US" dirty="0" smtClean="0"/>
              <a:t>Diversity of:</a:t>
            </a:r>
          </a:p>
          <a:p>
            <a:pPr marL="234932" indent="-234932">
              <a:buAutoNum type="arabicPeriod"/>
            </a:pPr>
            <a:r>
              <a:rPr lang="en-US" baseline="0" dirty="0" smtClean="0"/>
              <a:t>Skills set</a:t>
            </a:r>
          </a:p>
          <a:p>
            <a:pPr marL="234932" indent="-234932">
              <a:buAutoNum type="arabicPeriod"/>
            </a:pPr>
            <a:r>
              <a:rPr lang="en-US" baseline="0" dirty="0" smtClean="0"/>
              <a:t>Thinking</a:t>
            </a:r>
          </a:p>
          <a:p>
            <a:pPr marL="234932" indent="-234932">
              <a:buAutoNum type="arabicPeriod"/>
            </a:pPr>
            <a:r>
              <a:rPr lang="en-US" baseline="0" dirty="0" smtClean="0"/>
              <a:t>Experience</a:t>
            </a:r>
          </a:p>
          <a:p>
            <a:r>
              <a:rPr lang="en-US" baseline="0" dirty="0" smtClean="0"/>
              <a:t> NONE OF US IS AS SMART AS ALL OF US</a:t>
            </a:r>
          </a:p>
          <a:p>
            <a:endParaRPr lang="en-US" baseline="0" dirty="0" smtClean="0"/>
          </a:p>
          <a:p>
            <a:r>
              <a:rPr lang="en-US" baseline="0" dirty="0" smtClean="0"/>
              <a:t>Informational Silos </a:t>
            </a:r>
            <a:r>
              <a:rPr lang="en-US" baseline="0" dirty="0" smtClean="0">
                <a:sym typeface="Wingdings" panose="05000000000000000000" pitchFamily="2" charset="2"/>
              </a:rPr>
              <a:t> Suspicion &amp; distrust</a:t>
            </a:r>
          </a:p>
          <a:p>
            <a:r>
              <a:rPr lang="en-US" baseline="0" dirty="0" smtClean="0">
                <a:sym typeface="Wingdings" panose="05000000000000000000" pitchFamily="2" charset="2"/>
              </a:rPr>
              <a:t>If you do not trust the people that are working with you, then what are you doing?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73D91-A2FF-4FC3-B265-525AF5A5F9B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1188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Communications channels: N(N-1)/2</a:t>
            </a:r>
          </a:p>
          <a:p>
            <a:r>
              <a:rPr lang="en-US" dirty="0" smtClean="0"/>
              <a:t>Lack</a:t>
            </a:r>
            <a:r>
              <a:rPr lang="en-US" baseline="0" dirty="0" smtClean="0"/>
              <a:t> of clear communication due to increased cross channels</a:t>
            </a:r>
          </a:p>
          <a:p>
            <a:r>
              <a:rPr lang="en-US" baseline="0" dirty="0" smtClean="0"/>
              <a:t>Social and functional sub teams </a:t>
            </a:r>
            <a:r>
              <a:rPr lang="en-US" baseline="0" dirty="0" smtClean="0">
                <a:sym typeface="Wingdings" panose="05000000000000000000" pitchFamily="2" charset="2"/>
              </a:rPr>
              <a:t> cross purpose  loss of cross functionality</a:t>
            </a:r>
          </a:p>
          <a:p>
            <a:r>
              <a:rPr lang="en-US" baseline="0" dirty="0" smtClean="0">
                <a:sym typeface="Wingdings" panose="05000000000000000000" pitchFamily="2" charset="2"/>
              </a:rPr>
              <a:t>Very long meetings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73D91-A2FF-4FC3-B265-525AF5A5F9B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7533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Mastering</a:t>
            </a:r>
            <a:r>
              <a:rPr lang="en-US" baseline="0" dirty="0" smtClean="0"/>
              <a:t> work motivates people</a:t>
            </a:r>
          </a:p>
          <a:p>
            <a:endParaRPr lang="en-US" baseline="0" dirty="0" smtClean="0"/>
          </a:p>
          <a:p>
            <a:r>
              <a:rPr lang="en-US" baseline="0" dirty="0" smtClean="0"/>
              <a:t>Happiness = Positive and passionate engagement</a:t>
            </a:r>
          </a:p>
          <a:p>
            <a:endParaRPr lang="en-US" baseline="0" dirty="0" smtClean="0"/>
          </a:p>
          <a:p>
            <a:r>
              <a:rPr lang="en-US" baseline="0" dirty="0" smtClean="0"/>
              <a:t>Thriving employees stay and attract more like them </a:t>
            </a:r>
            <a:r>
              <a:rPr lang="en-US" baseline="0" dirty="0" smtClean="0">
                <a:sym typeface="Wingdings" panose="05000000000000000000" pitchFamily="2" charset="2"/>
              </a:rPr>
              <a:t> Reversed boiled frog</a:t>
            </a:r>
          </a:p>
          <a:p>
            <a:endParaRPr lang="en-US" baseline="0" dirty="0" smtClean="0">
              <a:sym typeface="Wingdings" panose="05000000000000000000" pitchFamily="2" charset="2"/>
            </a:endParaRPr>
          </a:p>
          <a:p>
            <a:r>
              <a:rPr lang="en-US" baseline="0" dirty="0" smtClean="0">
                <a:sym typeface="Wingdings" panose="05000000000000000000" pitchFamily="2" charset="2"/>
              </a:rPr>
              <a:t>Maslow's Triangle:</a:t>
            </a:r>
          </a:p>
          <a:p>
            <a:r>
              <a:rPr lang="en-US" baseline="0" dirty="0" smtClean="0">
                <a:sym typeface="Wingdings" panose="05000000000000000000" pitchFamily="2" charset="2"/>
              </a:rPr>
              <a:t>Base: Physiological needs: Air, Water; Food; Clothing and Shelter</a:t>
            </a:r>
          </a:p>
          <a:p>
            <a:r>
              <a:rPr lang="en-US" baseline="0" dirty="0" smtClean="0">
                <a:sym typeface="Wingdings" panose="05000000000000000000" pitchFamily="2" charset="2"/>
              </a:rPr>
              <a:t>Middle: Safety (physical and financial); good health; love; belonging; connectedness; self esteem and respect from others</a:t>
            </a:r>
          </a:p>
          <a:p>
            <a:r>
              <a:rPr lang="en-US" baseline="0" dirty="0" smtClean="0">
                <a:sym typeface="Wingdings" panose="05000000000000000000" pitchFamily="2" charset="2"/>
              </a:rPr>
              <a:t>Top: Achieve full potential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73D91-A2FF-4FC3-B265-525AF5A5F9B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5509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Visible charts and figures that display project progress and current status for all team members and stakeholders to use.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3307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34932" indent="-234932">
              <a:buFont typeface="+mj-lt"/>
              <a:buAutoNum type="arabicPeriod"/>
            </a:pPr>
            <a:r>
              <a:rPr lang="en-US" dirty="0" smtClean="0">
                <a:effectLst/>
              </a:rPr>
              <a:t>Steps that definitely create value.</a:t>
            </a:r>
          </a:p>
          <a:p>
            <a:pPr marL="234932" indent="-234932">
              <a:buFont typeface="+mj-lt"/>
              <a:buAutoNum type="arabicPeriod"/>
            </a:pPr>
            <a:r>
              <a:rPr lang="en-US" dirty="0" smtClean="0">
                <a:effectLst/>
              </a:rPr>
              <a:t>Steps that create no value, but are necessary given the current state of the system.</a:t>
            </a:r>
          </a:p>
          <a:p>
            <a:pPr marL="234932" indent="-234932">
              <a:buFont typeface="+mj-lt"/>
              <a:buAutoNum type="arabicPeriod"/>
            </a:pPr>
            <a:r>
              <a:rPr lang="en-US" dirty="0" smtClean="0">
                <a:effectLst/>
              </a:rPr>
              <a:t>Steps that create no value and can be eliminated.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A73D91-A2FF-4FC3-B265-525AF5A5F9B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5090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464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384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595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2182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45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597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623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436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1088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1720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783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94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0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11: </a:t>
            </a:r>
            <a:r>
              <a:rPr lang="en-US" sz="4900" b="1" dirty="0" smtClean="0">
                <a:solidFill>
                  <a:srgbClr val="FF0000"/>
                </a:solidFill>
                <a:latin typeface="+mn-lt"/>
              </a:rPr>
              <a:t>Teams / Professional ethics / </a:t>
            </a:r>
            <a:br>
              <a:rPr lang="en-US" sz="4900" b="1" dirty="0" smtClean="0">
                <a:solidFill>
                  <a:srgbClr val="FF0000"/>
                </a:solidFill>
                <a:latin typeface="+mn-lt"/>
              </a:rPr>
            </a:br>
            <a:r>
              <a:rPr lang="en-US" sz="4900" b="1" dirty="0" err="1" smtClean="0">
                <a:solidFill>
                  <a:srgbClr val="FF0000"/>
                </a:solidFill>
                <a:latin typeface="+mn-lt"/>
              </a:rPr>
              <a:t>acp</a:t>
            </a:r>
            <a:r>
              <a:rPr lang="en-US" sz="4900" b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4900" b="1" dirty="0" err="1" smtClean="0">
                <a:solidFill>
                  <a:srgbClr val="FF0000"/>
                </a:solidFill>
                <a:latin typeface="+mn-lt"/>
              </a:rPr>
              <a:t>q&amp;a</a:t>
            </a:r>
            <a:r>
              <a:rPr lang="en-US" sz="4900" b="1" dirty="0" smtClean="0">
                <a:solidFill>
                  <a:srgbClr val="FF0000"/>
                </a:solidFill>
                <a:latin typeface="+mn-lt"/>
              </a:rPr>
              <a:t> [1/2]</a:t>
            </a:r>
            <a:endParaRPr lang="en-US" sz="5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xplosion 1 6"/>
          <p:cNvSpPr/>
          <p:nvPr/>
        </p:nvSpPr>
        <p:spPr>
          <a:xfrm rot="364609">
            <a:off x="7430304" y="2757829"/>
            <a:ext cx="5319405" cy="4004020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lvl="0" algn="ctr"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Forum Topic: </a:t>
            </a:r>
          </a:p>
          <a:p>
            <a:pPr lvl="0" algn="ctr" rtl="1">
              <a:defRPr/>
            </a:pPr>
            <a:r>
              <a:rPr lang="ar-EG" sz="2400" dirty="0" smtClean="0">
                <a:solidFill>
                  <a:prstClr val="white"/>
                </a:solidFill>
              </a:rPr>
              <a:t>المنتدى </a:t>
            </a:r>
            <a:r>
              <a:rPr lang="ar-EG" sz="2400" dirty="0">
                <a:solidFill>
                  <a:prstClr val="white"/>
                </a:solidFill>
              </a:rPr>
              <a:t>المفتوح </a:t>
            </a:r>
            <a:endParaRPr lang="en-US" sz="2400" dirty="0" smtClean="0">
              <a:solidFill>
                <a:prstClr val="white"/>
              </a:solidFill>
            </a:endParaRPr>
          </a:p>
          <a:p>
            <a:pPr lvl="0" algn="ctr" rtl="1">
              <a:defRPr/>
            </a:pPr>
            <a:r>
              <a:rPr lang="ar-EG" sz="2400" dirty="0" smtClean="0">
                <a:solidFill>
                  <a:prstClr val="white"/>
                </a:solidFill>
              </a:rPr>
              <a:t>-</a:t>
            </a:r>
            <a:r>
              <a:rPr lang="en-US" sz="2400" dirty="0">
                <a:solidFill>
                  <a:prstClr val="white"/>
                </a:solidFill>
              </a:rPr>
              <a:t>The Open </a:t>
            </a:r>
            <a:r>
              <a:rPr lang="en-US" sz="2400" dirty="0" smtClean="0">
                <a:solidFill>
                  <a:prstClr val="white"/>
                </a:solidFill>
              </a:rPr>
              <a:t>Forum </a:t>
            </a:r>
          </a:p>
          <a:p>
            <a:pPr lvl="0" algn="ctr" rtl="1"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ar-EG" dirty="0"/>
              <a:t>المنتدى المفتوح -</a:t>
            </a:r>
            <a:r>
              <a:rPr lang="en-US" dirty="0"/>
              <a:t>The Open Forum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is a Standard Forum displayed in a blog-like format</a:t>
            </a:r>
          </a:p>
          <a:p>
            <a:r>
              <a:rPr lang="en-US" dirty="0"/>
              <a:t>Students may start new topics in this format.</a:t>
            </a:r>
            <a:br>
              <a:rPr lang="en-US" dirty="0"/>
            </a:br>
            <a:endParaRPr lang="en-US" dirty="0"/>
          </a:p>
          <a:p>
            <a:r>
              <a:rPr lang="en-US" dirty="0"/>
              <a:t>Allow multiple topics listed with the most recent topic at the top of the page and replies behind a link. </a:t>
            </a:r>
          </a:p>
          <a:p>
            <a:r>
              <a:rPr lang="ar-EG" dirty="0"/>
              <a:t>في هذا المنتدى يستطيع اي طالب بدء المناقشة ليرد عليه باقي الطلبة</a:t>
            </a:r>
          </a:p>
          <a:p>
            <a:r>
              <a:rPr lang="ar-EG" dirty="0"/>
              <a:t>و اشكركم على مشاركتكم</a:t>
            </a:r>
          </a:p>
          <a:p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Summer 2021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Eng. Dr. Akram Ali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9CA7F0-1DB2-4EC7-8938-616CB06588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262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40" y="274256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sz="28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TEAMS</a:t>
            </a:r>
            <a:endParaRPr lang="en-US" sz="28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6801" y="4846146"/>
            <a:ext cx="3865199" cy="2011854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21-Jul-2016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Dr. Akram Mustafa Suliman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467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Great Teams 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6750"/>
            <a:ext cx="10515600" cy="4351338"/>
          </a:xfrm>
        </p:spPr>
        <p:txBody>
          <a:bodyPr/>
          <a:lstStyle/>
          <a:p>
            <a:r>
              <a:rPr lang="en-US" dirty="0" smtClean="0"/>
              <a:t>Teams are what gets things done in the real world</a:t>
            </a:r>
          </a:p>
          <a:p>
            <a:r>
              <a:rPr lang="en-US" dirty="0" smtClean="0"/>
              <a:t>Slow individuals take 10:1 times quick individuals</a:t>
            </a:r>
          </a:p>
          <a:p>
            <a:r>
              <a:rPr lang="en-US" dirty="0" smtClean="0"/>
              <a:t>Slow teams take 			times quick teams</a:t>
            </a:r>
          </a:p>
          <a:p>
            <a:r>
              <a:rPr lang="en-US" dirty="0" smtClean="0"/>
              <a:t>Teams can be improved 300-400 </a:t>
            </a:r>
            <a:r>
              <a:rPr lang="en-US" dirty="0"/>
              <a:t>% up to 800</a:t>
            </a:r>
            <a:r>
              <a:rPr lang="en-US" dirty="0" smtClean="0"/>
              <a:t>% in terms of velocity </a:t>
            </a:r>
            <a:r>
              <a:rPr lang="en-US" dirty="0"/>
              <a:t>&amp; double the quality level</a:t>
            </a:r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804139" y="2350555"/>
            <a:ext cx="1432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2000:1</a:t>
            </a:r>
            <a:endParaRPr lang="en-US" sz="3200" b="1" dirty="0"/>
          </a:p>
        </p:txBody>
      </p:sp>
      <p:sp>
        <p:nvSpPr>
          <p:cNvPr id="6" name="12-Point Star 5"/>
          <p:cNvSpPr/>
          <p:nvPr/>
        </p:nvSpPr>
        <p:spPr>
          <a:xfrm>
            <a:off x="2948353" y="3413767"/>
            <a:ext cx="9431216" cy="3125145"/>
          </a:xfrm>
          <a:prstGeom prst="star12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Pull the right lever.</a:t>
            </a:r>
          </a:p>
          <a:p>
            <a:pPr algn="ctr"/>
            <a:r>
              <a:rPr lang="en-US" sz="4000" dirty="0" smtClean="0"/>
              <a:t>Improving teams performance yields drastic results</a:t>
            </a:r>
            <a:endParaRPr lang="en-US" sz="4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21-Jul-2016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Dr. Akram Mustafa Suliman Ali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911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Team Rules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7917180" cy="5032375"/>
          </a:xfrm>
        </p:spPr>
        <p:txBody>
          <a:bodyPr/>
          <a:lstStyle/>
          <a:p>
            <a:r>
              <a:rPr lang="en-US" dirty="0" smtClean="0"/>
              <a:t>Absolute alignment of purpose and trust</a:t>
            </a:r>
          </a:p>
          <a:p>
            <a:r>
              <a:rPr lang="en-US" dirty="0" smtClean="0"/>
              <a:t>The must be </a:t>
            </a:r>
          </a:p>
          <a:p>
            <a:pPr lvl="1"/>
            <a:r>
              <a:rPr lang="en-US" dirty="0" smtClean="0"/>
              <a:t>Cross-functional: Have every skill needed to complete the project.</a:t>
            </a:r>
          </a:p>
          <a:p>
            <a:pPr lvl="1"/>
            <a:r>
              <a:rPr lang="en-US" dirty="0" smtClean="0"/>
              <a:t>Autonomous: Freedom on how to effect planned actions</a:t>
            </a:r>
          </a:p>
          <a:p>
            <a:pPr lvl="1"/>
            <a:r>
              <a:rPr lang="en-US" dirty="0" smtClean="0"/>
              <a:t>Transcendent: Greater purpose than individual</a:t>
            </a:r>
            <a:endParaRPr lang="en-US" dirty="0"/>
          </a:p>
          <a:p>
            <a:r>
              <a:rPr lang="en-US" dirty="0" smtClean="0"/>
              <a:t>Transparency</a:t>
            </a:r>
            <a:endParaRPr lang="en-US" dirty="0"/>
          </a:p>
        </p:txBody>
      </p:sp>
      <p:sp>
        <p:nvSpPr>
          <p:cNvPr id="4" name="Cloud Callout 3"/>
          <p:cNvSpPr/>
          <p:nvPr/>
        </p:nvSpPr>
        <p:spPr>
          <a:xfrm>
            <a:off x="7665720" y="2540"/>
            <a:ext cx="4526280" cy="3023235"/>
          </a:xfrm>
          <a:prstGeom prst="cloud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things that make people happy are the same that make a great team</a:t>
            </a:r>
            <a:endParaRPr lang="en-US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760" y="4108448"/>
            <a:ext cx="3590464" cy="22709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2361" y="4108448"/>
            <a:ext cx="6748857" cy="3395766"/>
          </a:xfrm>
          <a:prstGeom prst="rect">
            <a:avLst/>
          </a:prstGeo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21-Jul-2016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Dr. Akram Mustafa Suliman Ali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282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Accelerating Teams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Producing faster NOT working longer hours.</a:t>
            </a:r>
          </a:p>
          <a:p>
            <a:r>
              <a:rPr lang="en-US" dirty="0" smtClean="0"/>
              <a:t>Productivity through working better and smarter is threefold.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21-Jul-2016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Dr. Akram Mustafa Suliman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6801" y="4846146"/>
            <a:ext cx="3865199" cy="201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10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Brook’s Law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Adding manpower to a late software project makes it later</a:t>
            </a:r>
          </a:p>
          <a:p>
            <a:endParaRPr lang="en-US" dirty="0"/>
          </a:p>
          <a:p>
            <a:r>
              <a:rPr lang="en-US" dirty="0" smtClean="0"/>
              <a:t>Classic team formula:-</a:t>
            </a:r>
          </a:p>
          <a:p>
            <a:pPr marL="2743200" lvl="6" indent="0">
              <a:buNone/>
            </a:pPr>
            <a:r>
              <a:rPr lang="en-US" sz="2800" dirty="0" smtClean="0"/>
              <a:t>7 +/- 2</a:t>
            </a:r>
          </a:p>
          <a:p>
            <a:pPr marL="2743200" lvl="6" indent="0">
              <a:buNone/>
            </a:pPr>
            <a:r>
              <a:rPr lang="en-US" sz="2800" dirty="0" smtClean="0"/>
              <a:t>New formula 6 +/- 3 – (Max # is still </a:t>
            </a:r>
            <a:r>
              <a:rPr lang="en-US" sz="2800" b="1" dirty="0" smtClean="0">
                <a:solidFill>
                  <a:srgbClr val="FF0000"/>
                </a:solidFill>
              </a:rPr>
              <a:t>9</a:t>
            </a:r>
            <a:r>
              <a:rPr lang="en-US" sz="2800" dirty="0" smtClean="0"/>
              <a:t> people)</a:t>
            </a:r>
          </a:p>
          <a:p>
            <a:pPr marL="2743200" lvl="6" indent="0">
              <a:buNone/>
            </a:pPr>
            <a:endParaRPr lang="en-US" sz="2800" dirty="0"/>
          </a:p>
          <a:p>
            <a:pPr marL="228600" lvl="6">
              <a:spcBef>
                <a:spcPts val="1000"/>
              </a:spcBef>
            </a:pPr>
            <a:r>
              <a:rPr lang="en-US" sz="2800" dirty="0" smtClean="0"/>
              <a:t>Groups made up of 3-7 people required about 25% of the effort of groups of 9-20 people to get the same amount of work done.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21-Jul-2016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Dr. Akram Mustafa Suliman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21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Team Happiness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Happy people do better</a:t>
            </a:r>
          </a:p>
          <a:p>
            <a:r>
              <a:rPr lang="en-US" dirty="0" smtClean="0"/>
              <a:t>Build trust every day.</a:t>
            </a:r>
          </a:p>
          <a:p>
            <a:r>
              <a:rPr lang="en-US" dirty="0" smtClean="0"/>
              <a:t>Quantify happiness </a:t>
            </a:r>
            <a:r>
              <a:rPr lang="en-US" dirty="0" smtClean="0">
                <a:sym typeface="Wingdings" panose="05000000000000000000" pitchFamily="2" charset="2"/>
              </a:rPr>
              <a:t> Leading KPI</a:t>
            </a:r>
          </a:p>
          <a:p>
            <a:r>
              <a:rPr lang="en-US" dirty="0" smtClean="0">
                <a:sym typeface="Wingdings" panose="05000000000000000000" pitchFamily="2" charset="2"/>
              </a:rPr>
              <a:t>Solve issues bothering team members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8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3552" y="193392"/>
            <a:ext cx="4785775" cy="3590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5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HAPPINESS </a:t>
            </a:r>
            <a:r>
              <a:rPr lang="en-US" dirty="0" smtClean="0"/>
              <a:t>Metric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 </a:t>
            </a:r>
            <a:r>
              <a:rPr lang="en-US" dirty="0"/>
              <a:t>a scale of 1-5 how do you feel about your role in the company?</a:t>
            </a:r>
          </a:p>
          <a:p>
            <a:r>
              <a:rPr lang="en-US" dirty="0"/>
              <a:t>On the scale how do you feel about the company as a whole?</a:t>
            </a:r>
          </a:p>
          <a:p>
            <a:r>
              <a:rPr lang="en-US" dirty="0"/>
              <a:t>What one thing that would make you happier in the next sprint</a:t>
            </a:r>
            <a:r>
              <a:rPr lang="en-US" dirty="0" smtClean="0"/>
              <a:t>?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9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0" y="5433020"/>
            <a:ext cx="12192000" cy="92333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solidFill>
                  <a:schemeClr val="bg1"/>
                </a:solidFill>
              </a:rPr>
              <a:t>The Ability to Control Your Own Destiny: </a:t>
            </a:r>
            <a:r>
              <a:rPr lang="en-US" sz="2700" dirty="0" smtClean="0">
                <a:solidFill>
                  <a:schemeClr val="bg1"/>
                </a:solidFill>
              </a:rPr>
              <a:t>It is the feeling that you are getting better at something, and it is knowing that you are serving something bigger than yourself</a:t>
            </a:r>
            <a:endParaRPr lang="en-US" sz="27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915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transparency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34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UP-TO-DATE Information </a:t>
            </a:r>
            <a:r>
              <a:rPr lang="en-US" dirty="0"/>
              <a:t>Radiators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11</a:t>
            </a:fld>
            <a:endParaRPr lang="en-US"/>
          </a:p>
        </p:txBody>
      </p:sp>
      <p:sp>
        <p:nvSpPr>
          <p:cNvPr id="9" name="Line 4"/>
          <p:cNvSpPr>
            <a:spLocks noChangeShapeType="1"/>
          </p:cNvSpPr>
          <p:nvPr/>
        </p:nvSpPr>
        <p:spPr bwMode="auto">
          <a:xfrm>
            <a:off x="9180195" y="3694624"/>
            <a:ext cx="0" cy="3177345"/>
          </a:xfrm>
          <a:prstGeom prst="line">
            <a:avLst/>
          </a:prstGeom>
          <a:noFill/>
          <a:ln w="9144">
            <a:solidFill>
              <a:srgbClr val="D9D9D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08" name="Picture 12" descr="A picture containing indoor, wall  Description automatically genera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486" y="1271947"/>
            <a:ext cx="10302314" cy="5503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51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Professional Responsibility and Ethics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Summer 2021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Eng. Dr. Akram Ali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092A3F-D0BC-4741-A7BE-E6681BBC2D8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6801" y="4846146"/>
            <a:ext cx="3865199" cy="201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64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sz="4000" dirty="0"/>
              <a:t>Professional Responsibility</a:t>
            </a:r>
          </a:p>
          <a:p>
            <a:pPr lvl="1" algn="l" rtl="0"/>
            <a:r>
              <a:rPr lang="en-US" sz="2800" dirty="0"/>
              <a:t>Responsibility to the Profession</a:t>
            </a:r>
          </a:p>
          <a:p>
            <a:pPr lvl="1" algn="l" rtl="0"/>
            <a:r>
              <a:rPr lang="en-US" sz="2800" dirty="0"/>
              <a:t>Responsibility to the Customer and Public</a:t>
            </a:r>
          </a:p>
          <a:p>
            <a:pPr algn="l" rtl="0"/>
            <a:r>
              <a:rPr lang="en-US" sz="4000" dirty="0"/>
              <a:t>PMI Ground Ethics</a:t>
            </a:r>
          </a:p>
          <a:p>
            <a:pPr algn="l" rtl="0"/>
            <a:r>
              <a:rPr lang="en-US" sz="4000" dirty="0"/>
              <a:t>Sample Questions</a:t>
            </a:r>
          </a:p>
          <a:p>
            <a:pPr algn="l" rtl="0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E2C77C-F37E-44B8-AAFB-100014065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079A76-AB32-41DF-B095-273B13798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4A9AE218-EA99-4063-9B5E-083A40C2E76A}" type="slidenum">
              <a:rPr lang="en-US" smtClean="0">
                <a:solidFill>
                  <a:srgbClr val="464646"/>
                </a:solidFill>
              </a:rPr>
              <a:pPr/>
              <a:t>13</a:t>
            </a:fld>
            <a:endParaRPr lang="en-US">
              <a:solidFill>
                <a:srgbClr val="464646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5964" y="3211051"/>
            <a:ext cx="3627437" cy="3055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894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PMI Code of </a:t>
            </a:r>
            <a:r>
              <a:rPr lang="en-US" dirty="0" smtClean="0"/>
              <a:t>Ethics &amp; </a:t>
            </a:r>
            <a:r>
              <a:rPr lang="en-US" dirty="0"/>
              <a:t>Professional </a:t>
            </a:r>
            <a:r>
              <a:rPr lang="en-US" dirty="0" smtClean="0"/>
              <a:t>Conduct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Who </a:t>
            </a:r>
            <a:r>
              <a:rPr lang="en-US" dirty="0"/>
              <a:t>does it apply to?</a:t>
            </a:r>
          </a:p>
          <a:p>
            <a:pPr lvl="1"/>
            <a:r>
              <a:rPr lang="en-US" dirty="0" smtClean="0"/>
              <a:t>All </a:t>
            </a:r>
            <a:r>
              <a:rPr lang="en-US" dirty="0"/>
              <a:t>members of PMI</a:t>
            </a:r>
          </a:p>
          <a:p>
            <a:r>
              <a:rPr lang="en-US" dirty="0" smtClean="0"/>
              <a:t>What </a:t>
            </a:r>
            <a:r>
              <a:rPr lang="en-US" dirty="0"/>
              <a:t>are the Values?</a:t>
            </a:r>
          </a:p>
          <a:p>
            <a:pPr lvl="1"/>
            <a:r>
              <a:rPr lang="en-US" b="1" dirty="0" smtClean="0"/>
              <a:t>Responsibility </a:t>
            </a:r>
            <a:r>
              <a:rPr lang="en-US" dirty="0"/>
              <a:t>– We take full responsibility for our actions and conduct</a:t>
            </a:r>
          </a:p>
          <a:p>
            <a:pPr lvl="1"/>
            <a:r>
              <a:rPr lang="en-US" b="1" dirty="0" smtClean="0"/>
              <a:t>Respect</a:t>
            </a:r>
            <a:r>
              <a:rPr lang="en-US" dirty="0" smtClean="0"/>
              <a:t> </a:t>
            </a:r>
            <a:r>
              <a:rPr lang="en-US" dirty="0"/>
              <a:t>– We respect our duties, ourselves, and those around us</a:t>
            </a:r>
          </a:p>
          <a:p>
            <a:pPr lvl="1"/>
            <a:r>
              <a:rPr lang="en-US" b="1" dirty="0" smtClean="0"/>
              <a:t>Fairness</a:t>
            </a:r>
            <a:r>
              <a:rPr lang="en-US" dirty="0" smtClean="0"/>
              <a:t> </a:t>
            </a:r>
            <a:r>
              <a:rPr lang="en-US" dirty="0"/>
              <a:t>– We treat everyone and our decisions with objectivity</a:t>
            </a:r>
          </a:p>
          <a:p>
            <a:pPr lvl="1"/>
            <a:r>
              <a:rPr lang="en-US" b="1" dirty="0" smtClean="0"/>
              <a:t>Honesty</a:t>
            </a:r>
            <a:r>
              <a:rPr lang="en-US" dirty="0" smtClean="0"/>
              <a:t> </a:t>
            </a:r>
            <a:r>
              <a:rPr lang="en-US" dirty="0"/>
              <a:t>– We act in a truthful manner both in our conduct and communications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422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/>
          <p:cNvGraphicFramePr/>
          <p:nvPr/>
        </p:nvGraphicFramePr>
        <p:xfrm>
          <a:off x="2362200" y="1664030"/>
          <a:ext cx="7696200" cy="49653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Picture 11" descr="PMILogo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77001" y="1664030"/>
            <a:ext cx="3186227" cy="889660"/>
          </a:xfrm>
          <a:prstGeom prst="rect">
            <a:avLst/>
          </a:prstGeom>
        </p:spPr>
      </p:pic>
      <p:pic>
        <p:nvPicPr>
          <p:cNvPr id="1026" name="Picture 2" descr="C:\Documents and Settings\amisdary\Desktop\images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10174" y="2743200"/>
            <a:ext cx="1171826" cy="17667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Picture 2" descr="G:\PMP\Blog-Crowd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19876" y="4848382"/>
            <a:ext cx="2524125" cy="170481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Professional Responsibility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5D6D33-46EB-4541-857D-7FB91A2B9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EA4EB4-E5FC-4299-9D9A-ED6FB8017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4A9AE218-EA99-4063-9B5E-083A40C2E76A}" type="slidenum">
              <a:rPr lang="en-US" smtClean="0">
                <a:solidFill>
                  <a:srgbClr val="464646"/>
                </a:solidFill>
              </a:rPr>
              <a:pPr/>
              <a:t>15</a:t>
            </a:fld>
            <a:endParaRPr lang="en-US">
              <a:solidFill>
                <a:srgbClr val="4646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68161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F1A8141-844D-4571-8A83-43E02F7A3D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graphicEl>
                                              <a:dgm id="{1F1A8141-844D-4571-8A83-43E02F7A3D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21DACB7-AFFC-4DBC-9CB4-83CF7A2A49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graphicEl>
                                              <a:dgm id="{A21DACB7-AFFC-4DBC-9CB4-83CF7A2A49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90A54506-ED4E-426F-8080-BC2AF38011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>
                                            <p:graphicEl>
                                              <a:dgm id="{90A54506-ED4E-426F-8080-BC2AF38011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057400" y="1495485"/>
            <a:ext cx="807720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Responsibility to the Profession:</a:t>
            </a:r>
          </a:p>
          <a:p>
            <a:endParaRPr lang="en-US" sz="2400" dirty="0"/>
          </a:p>
          <a:p>
            <a:r>
              <a:rPr lang="en-US" sz="2400" dirty="0"/>
              <a:t>1. Be truthful at all times and in all situations.</a:t>
            </a:r>
          </a:p>
          <a:p>
            <a:endParaRPr lang="en-US" sz="2400" dirty="0"/>
          </a:p>
          <a:p>
            <a:r>
              <a:rPr lang="en-US" sz="2400" dirty="0"/>
              <a:t>2. Report Code violations (with factual basis).</a:t>
            </a:r>
          </a:p>
          <a:p>
            <a:endParaRPr lang="en-US" sz="2400" dirty="0"/>
          </a:p>
          <a:p>
            <a:r>
              <a:rPr lang="en-US" sz="2400" dirty="0"/>
              <a:t>3. Disclose conflicts of interest.</a:t>
            </a:r>
          </a:p>
          <a:p>
            <a:endParaRPr lang="en-US" sz="2400" dirty="0"/>
          </a:p>
          <a:p>
            <a:r>
              <a:rPr lang="en-US" sz="2400" dirty="0"/>
              <a:t>4. Comply with laws.</a:t>
            </a:r>
          </a:p>
          <a:p>
            <a:endParaRPr lang="en-US" sz="2400" dirty="0"/>
          </a:p>
          <a:p>
            <a:r>
              <a:rPr lang="en-US" sz="2400" dirty="0"/>
              <a:t>5. Respect other's intellectual property rights.</a:t>
            </a:r>
          </a:p>
          <a:p>
            <a:endParaRPr lang="en-US" sz="2400" dirty="0"/>
          </a:p>
          <a:p>
            <a:r>
              <a:rPr lang="en-US" sz="2400" dirty="0"/>
              <a:t>6. Support the Code.</a:t>
            </a:r>
          </a:p>
          <a:p>
            <a:endParaRPr lang="en-US" sz="2400" dirty="0"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Professional Responsibility 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F237D8-CE09-423E-AF21-0E34DC32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C8CA1E-3CC6-4A61-9638-291E0A027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4A9AE218-EA99-4063-9B5E-083A40C2E76A}" type="slidenum">
              <a:rPr lang="en-US" smtClean="0">
                <a:solidFill>
                  <a:srgbClr val="464646"/>
                </a:solidFill>
              </a:rPr>
              <a:pPr/>
              <a:t>16</a:t>
            </a:fld>
            <a:endParaRPr lang="en-US">
              <a:solidFill>
                <a:srgbClr val="4646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1705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600201" y="1595021"/>
            <a:ext cx="891539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/>
              <a:t>Responsibility to Customers and the Public:</a:t>
            </a:r>
            <a:endParaRPr lang="en-US" sz="2400" dirty="0"/>
          </a:p>
          <a:p>
            <a:pPr algn="just"/>
            <a:r>
              <a:rPr lang="en-US" sz="2400" dirty="0"/>
              <a:t>1. Be truthful at all times and in all situations.</a:t>
            </a:r>
          </a:p>
          <a:p>
            <a:pPr marL="292100" indent="-292100" algn="just"/>
            <a:endParaRPr lang="en-US" sz="2400" dirty="0"/>
          </a:p>
          <a:p>
            <a:pPr marL="292100" indent="-292100" algn="just"/>
            <a:r>
              <a:rPr lang="en-US" sz="2400" dirty="0"/>
              <a:t>2.	Maintain professional integrity (satisfy the scope of your professional services).</a:t>
            </a:r>
          </a:p>
          <a:p>
            <a:pPr algn="just"/>
            <a:endParaRPr lang="en-US" sz="2400" dirty="0"/>
          </a:p>
          <a:p>
            <a:pPr algn="just"/>
            <a:r>
              <a:rPr lang="en-US" sz="2400" dirty="0"/>
              <a:t>3. Respect the confidentiality of sensitive information.</a:t>
            </a:r>
          </a:p>
          <a:p>
            <a:pPr marL="292100" indent="-292100" algn="just">
              <a:tabLst>
                <a:tab pos="292100" algn="l"/>
              </a:tabLst>
            </a:pPr>
            <a:endParaRPr lang="en-US" sz="2400" dirty="0"/>
          </a:p>
          <a:p>
            <a:pPr marL="292100" indent="-292100" algn="just">
              <a:tabLst>
                <a:tab pos="292100" algn="l"/>
              </a:tabLst>
            </a:pPr>
            <a:r>
              <a:rPr lang="en-US" sz="2400" dirty="0"/>
              <a:t>4.	Refrain from gift or compensation giving/receiving where inappropriate.</a:t>
            </a:r>
          </a:p>
          <a:p>
            <a:pPr marL="292100" indent="-292100" algn="just"/>
            <a:endParaRPr lang="en-US" sz="2400" dirty="0"/>
          </a:p>
          <a:p>
            <a:pPr marL="292100" indent="-292100" algn="just"/>
            <a:r>
              <a:rPr lang="en-US" sz="2400" dirty="0"/>
              <a:t>5.	Ensure conflicts of interest do not interfere with client's interest or interfere with professional judgment.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Professional Responsibility 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6A0C3E-3397-433C-9445-684E99B37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92473C-C6AC-4B2D-9FDB-EF947C5E7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4A9AE218-EA99-4063-9B5E-083A40C2E76A}" type="slidenum">
              <a:rPr lang="en-US" smtClean="0">
                <a:solidFill>
                  <a:srgbClr val="464646"/>
                </a:solidFill>
              </a:rPr>
              <a:pPr/>
              <a:t>17</a:t>
            </a:fld>
            <a:endParaRPr lang="en-US">
              <a:solidFill>
                <a:srgbClr val="4646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5082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/>
          <p:cNvGraphicFramePr/>
          <p:nvPr/>
        </p:nvGraphicFramePr>
        <p:xfrm>
          <a:off x="2362200" y="1676400"/>
          <a:ext cx="3200400" cy="5044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Diagram 11"/>
          <p:cNvGraphicFramePr/>
          <p:nvPr/>
        </p:nvGraphicFramePr>
        <p:xfrm>
          <a:off x="6477000" y="1676400"/>
          <a:ext cx="3200400" cy="5044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PMI Ground Ethics 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A915EF-3DA7-4AB5-967F-7CFA13575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2C2414-A118-4802-A5F5-90CE55AF6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4A9AE218-EA99-4063-9B5E-083A40C2E76A}" type="slidenum">
              <a:rPr lang="en-US" smtClean="0">
                <a:solidFill>
                  <a:srgbClr val="464646"/>
                </a:solidFill>
              </a:rPr>
              <a:pPr/>
              <a:t>18</a:t>
            </a:fld>
            <a:endParaRPr lang="en-US">
              <a:solidFill>
                <a:srgbClr val="4646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84535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A74772A-0906-40D4-86F5-6EAB707CD4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graphicEl>
                                              <a:dgm id="{DA74772A-0906-40D4-86F5-6EAB707CD4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EAF88D4-8A39-4FED-9271-C099810C99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graphicEl>
                                              <a:dgm id="{AEAF88D4-8A39-4FED-9271-C099810C99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84A3F78-6A89-4674-8F7A-C0999B6C96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>
                                            <p:graphicEl>
                                              <a:dgm id="{F84A3F78-6A89-4674-8F7A-C0999B6C96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E3ABC62-9E53-48FB-90A4-BB27911F05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graphicEl>
                                              <a:dgm id="{2E3ABC62-9E53-48FB-90A4-BB27911F05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DA74772A-0906-40D4-86F5-6EAB707CD4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>
                                            <p:graphicEl>
                                              <a:dgm id="{DA74772A-0906-40D4-86F5-6EAB707CD4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AEAF88D4-8A39-4FED-9271-C099810C99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>
                                            <p:graphicEl>
                                              <a:dgm id="{AEAF88D4-8A39-4FED-9271-C099810C99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84A3F78-6A89-4674-8F7A-C0999B6C96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>
                                            <p:graphicEl>
                                              <a:dgm id="{F84A3F78-6A89-4674-8F7A-C0999B6C96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2E3ABC62-9E53-48FB-90A4-BB27911F05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">
                                            <p:graphicEl>
                                              <a:dgm id="{2E3ABC62-9E53-48FB-90A4-BB27911F05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Dgm bld="one"/>
        </p:bldSub>
      </p:bldGraphic>
      <p:bldGraphic spid="12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8" t="5861" r="6780" b="4352"/>
          <a:stretch/>
        </p:blipFill>
        <p:spPr>
          <a:xfrm>
            <a:off x="838200" y="0"/>
            <a:ext cx="10403887" cy="67522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561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 story point is the:</a:t>
            </a:r>
          </a:p>
          <a:p>
            <a:endParaRPr lang="en-US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. Relative measure of the size of a user story.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B. Duration it takes to complete a user story.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C. Priority of the user story in the backlog.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D. Business value of the user story.</a:t>
            </a:r>
          </a:p>
          <a:p>
            <a:endParaRPr lang="en-US" b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Correct 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Answer: 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03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On a particular project, product quality is being measured at regular </a:t>
            </a:r>
            <a:r>
              <a:rPr lang="en-US" dirty="0" smtClean="0">
                <a:latin typeface="Arial" panose="020B0604020202020204" pitchFamily="34" charset="0"/>
              </a:rPr>
              <a:t>intervals </a:t>
            </a:r>
            <a:r>
              <a:rPr lang="en-US" dirty="0">
                <a:latin typeface="Arial" panose="020B0604020202020204" pitchFamily="34" charset="0"/>
              </a:rPr>
              <a:t>and is consistently below the acceptable level. In a Lean </a:t>
            </a:r>
            <a:r>
              <a:rPr lang="en-US" dirty="0" smtClean="0">
                <a:latin typeface="Arial" panose="020B0604020202020204" pitchFamily="34" charset="0"/>
              </a:rPr>
              <a:t>environment</a:t>
            </a:r>
            <a:r>
              <a:rPr lang="en-US" dirty="0">
                <a:latin typeface="Arial" panose="020B0604020202020204" pitchFamily="34" charset="0"/>
              </a:rPr>
              <a:t>, how should </a:t>
            </a:r>
            <a:r>
              <a:rPr lang="en-US" dirty="0" smtClean="0">
                <a:latin typeface="Arial" panose="020B0604020202020204" pitchFamily="34" charset="0"/>
              </a:rPr>
              <a:t>this problem </a:t>
            </a:r>
            <a:r>
              <a:rPr lang="en-US" dirty="0">
                <a:latin typeface="Arial" panose="020B0604020202020204" pitchFamily="34" charset="0"/>
              </a:rPr>
              <a:t>be addressed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The team should implement more rigorous testing at the end of each development cycle.</a:t>
            </a:r>
          </a:p>
          <a:p>
            <a:r>
              <a:rPr lang="en-US" dirty="0">
                <a:latin typeface="Arial" panose="020B0604020202020204" pitchFamily="34" charset="0"/>
              </a:rPr>
              <a:t>B. Management should direct the team on specific actions that they should take to improve quality.</a:t>
            </a:r>
          </a:p>
          <a:p>
            <a:r>
              <a:rPr lang="en-US" dirty="0">
                <a:latin typeface="Arial" panose="020B0604020202020204" pitchFamily="34" charset="0"/>
              </a:rPr>
              <a:t>C. Management should guide the team as it seeks to improve itself and reduce errors in the system.</a:t>
            </a:r>
          </a:p>
          <a:p>
            <a:r>
              <a:rPr lang="en-US" dirty="0">
                <a:latin typeface="Arial" panose="020B0604020202020204" pitchFamily="34" charset="0"/>
              </a:rPr>
              <a:t>D. The Project Champion should review the acceptable quality threshold to ensure that it is realistic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90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What key benefits might stakeholders realize from an Agile approach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The ability to bypass the change-management process, inserting new requirements and changes directly into the team as they meet daily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The early and continuous delivery of valuable software, providing increased visibility and the opportunity for more frequent adjustments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Increased access to the project and less reliance on formal reports and status meetings to better understand the current work and the risks the team is accepting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The team’s flexibility to make changes mid-iteration as business needs or priorities change, increasing the ability of the team to meet project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commitments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36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latin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</a:rPr>
              <a:t>primary purpose of a Sprint Review is for the team to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Demonstrate what was accomplished during the sprint.</a:t>
            </a:r>
          </a:p>
          <a:p>
            <a:r>
              <a:rPr lang="en-US" dirty="0">
                <a:latin typeface="Arial" panose="020B0604020202020204" pitchFamily="34" charset="0"/>
              </a:rPr>
              <a:t>B. Discuss what went well, what didn’t, and ways to improve.</a:t>
            </a:r>
          </a:p>
          <a:p>
            <a:r>
              <a:rPr lang="en-US" dirty="0">
                <a:latin typeface="Arial" panose="020B0604020202020204" pitchFamily="34" charset="0"/>
              </a:rPr>
              <a:t>C. Prioritize and estimate stories planned for the next sprint.</a:t>
            </a:r>
          </a:p>
          <a:p>
            <a:r>
              <a:rPr lang="en-US" dirty="0">
                <a:latin typeface="Arial" panose="020B0604020202020204" pitchFamily="34" charset="0"/>
              </a:rPr>
              <a:t>D. Individually provide status updates on user stories in progress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Correct Answer: 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351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In reference to Scrum, each sprint should produce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An increment of potentially shippable product functionality.</a:t>
            </a:r>
          </a:p>
          <a:p>
            <a:r>
              <a:rPr lang="en-US" dirty="0">
                <a:latin typeface="Arial" panose="020B0604020202020204" pitchFamily="34" charset="0"/>
              </a:rPr>
              <a:t>B. A set of documented product requirements and specifications.</a:t>
            </a:r>
          </a:p>
          <a:p>
            <a:r>
              <a:rPr lang="en-US" dirty="0">
                <a:latin typeface="Arial" panose="020B0604020202020204" pitchFamily="34" charset="0"/>
              </a:rPr>
              <a:t>C. A release with testable and measurable functionality.</a:t>
            </a:r>
          </a:p>
          <a:p>
            <a:r>
              <a:rPr lang="en-US" dirty="0">
                <a:latin typeface="Arial" panose="020B0604020202020204" pitchFamily="34" charset="0"/>
              </a:rPr>
              <a:t>D. An increment of potentially testable product functionality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29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The primary purpose of a Sprint Review is for the team to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Demonstrate what was accomplished during the sprint.</a:t>
            </a:r>
          </a:p>
          <a:p>
            <a:r>
              <a:rPr lang="en-US" dirty="0">
                <a:latin typeface="Arial" panose="020B0604020202020204" pitchFamily="34" charset="0"/>
              </a:rPr>
              <a:t>B. Discuss what went well, what didn’t, and ways to improve.</a:t>
            </a:r>
          </a:p>
          <a:p>
            <a:r>
              <a:rPr lang="en-US" dirty="0">
                <a:latin typeface="Arial" panose="020B0604020202020204" pitchFamily="34" charset="0"/>
              </a:rPr>
              <a:t>C. Prioritize and estimate stories planned for the next sprint.</a:t>
            </a:r>
          </a:p>
          <a:p>
            <a:r>
              <a:rPr lang="en-US" dirty="0">
                <a:latin typeface="Arial" panose="020B0604020202020204" pitchFamily="34" charset="0"/>
              </a:rPr>
              <a:t>D. Individually provide status updates on user stories in progress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034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On what should Agile estimates be based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?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A. A Work Breakdown Structure (WBS) from each iteration aligned with the project management plan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B. A disciplined iteration schedule, which improves predictability, combined with reaction to changes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C. Ball park figures collected from past Agile projects with scopes similar to the current project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D. Initial resource breakdown based on the available person days in the full project duration</a:t>
            </a:r>
          </a:p>
          <a:p>
            <a:r>
              <a:rPr lang="en-US" dirty="0" smtClean="0">
                <a:solidFill>
                  <a:srgbClr val="FFFFFF"/>
                </a:solidFill>
                <a:latin typeface="Arial" panose="020B0604020202020204" pitchFamily="34" charset="0"/>
              </a:rPr>
              <a:t>885CB989129A5F974833949052CFB2F2</a:t>
            </a:r>
            <a:endParaRPr lang="en-US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Correct Answer: 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464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8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When estimating initial velocity, the team should most likely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Discuss among the team their expectations of how many story points they can address.</a:t>
            </a:r>
          </a:p>
          <a:p>
            <a:r>
              <a:rPr lang="en-US" dirty="0">
                <a:latin typeface="Arial" panose="020B0604020202020204" pitchFamily="34" charset="0"/>
              </a:rPr>
              <a:t>B. Use a Kanban workflow to identify steps and calculate velocity.</a:t>
            </a:r>
          </a:p>
          <a:p>
            <a:r>
              <a:rPr lang="en-US" dirty="0">
                <a:latin typeface="Arial" panose="020B0604020202020204" pitchFamily="34" charset="0"/>
              </a:rPr>
              <a:t>C. Use velocity of past iterations or make a calculated guess.</a:t>
            </a:r>
          </a:p>
          <a:p>
            <a:r>
              <a:rPr lang="en-US" dirty="0">
                <a:latin typeface="Arial" panose="020B0604020202020204" pitchFamily="34" charset="0"/>
              </a:rPr>
              <a:t>D. Discuss with the customer their expectation for the velocity of producing the product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 smtClean="0">
                <a:latin typeface="Arial" panose="020B0604020202020204" pitchFamily="34" charset="0"/>
              </a:rPr>
              <a:t>Correct Answer: </a:t>
            </a:r>
            <a:r>
              <a:rPr lang="en-US" dirty="0" smtClean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798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After three iterations, the problems impeding an Agile team appear to be similar in nature to problems faced in earlier iterations. Inspection of the retrospectives </a:t>
            </a:r>
            <a:r>
              <a:rPr lang="en-US" dirty="0" smtClean="0">
                <a:latin typeface="Arial" panose="020B0604020202020204" pitchFamily="34" charset="0"/>
              </a:rPr>
              <a:t>for </a:t>
            </a:r>
            <a:r>
              <a:rPr lang="en-US" dirty="0">
                <a:latin typeface="Arial" panose="020B0604020202020204" pitchFamily="34" charset="0"/>
              </a:rPr>
              <a:t>past iterations reveals information organized into columns entitled “What worked for us” and “What did not work for us. ” Based on this information, one can </a:t>
            </a:r>
            <a:r>
              <a:rPr lang="en-US" dirty="0" smtClean="0">
                <a:latin typeface="Arial" panose="020B0604020202020204" pitchFamily="34" charset="0"/>
              </a:rPr>
              <a:t>infer that </a:t>
            </a:r>
            <a:r>
              <a:rPr lang="en-US" dirty="0">
                <a:latin typeface="Arial" panose="020B0604020202020204" pitchFamily="34" charset="0"/>
              </a:rPr>
              <a:t>the team did not capture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 smtClean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user stories</a:t>
            </a:r>
          </a:p>
          <a:p>
            <a:r>
              <a:rPr lang="en-US" dirty="0">
                <a:latin typeface="Arial" panose="020B0604020202020204" pitchFamily="34" charset="0"/>
              </a:rPr>
              <a:t>B. milestones</a:t>
            </a:r>
          </a:p>
          <a:p>
            <a:r>
              <a:rPr lang="en-US" dirty="0">
                <a:latin typeface="Arial" panose="020B0604020202020204" pitchFamily="34" charset="0"/>
              </a:rPr>
              <a:t>C. action items</a:t>
            </a:r>
          </a:p>
          <a:p>
            <a:r>
              <a:rPr lang="en-US" dirty="0">
                <a:latin typeface="Arial" panose="020B0604020202020204" pitchFamily="34" charset="0"/>
              </a:rPr>
              <a:t>D. </a:t>
            </a:r>
            <a:r>
              <a:rPr lang="en-US" dirty="0" smtClean="0">
                <a:latin typeface="Arial" panose="020B0604020202020204" pitchFamily="34" charset="0"/>
              </a:rPr>
              <a:t>requirements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120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</a:rPr>
              <a:t>Which is the best option to improve project velocity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Shield programmers from interruptions</a:t>
            </a:r>
          </a:p>
          <a:p>
            <a:r>
              <a:rPr lang="en-US" dirty="0">
                <a:latin typeface="Arial" panose="020B0604020202020204" pitchFamily="34" charset="0"/>
              </a:rPr>
              <a:t>B. Minimize customer involvement</a:t>
            </a:r>
          </a:p>
          <a:p>
            <a:r>
              <a:rPr lang="en-US" dirty="0">
                <a:latin typeface="Arial" panose="020B0604020202020204" pitchFamily="34" charset="0"/>
              </a:rPr>
              <a:t>C. Shorten the iteration length</a:t>
            </a:r>
          </a:p>
          <a:p>
            <a:r>
              <a:rPr lang="en-US" dirty="0">
                <a:latin typeface="Arial" panose="020B0604020202020204" pitchFamily="34" charset="0"/>
              </a:rPr>
              <a:t>D. Increase project team </a:t>
            </a:r>
            <a:r>
              <a:rPr lang="en-US" dirty="0" smtClean="0">
                <a:latin typeface="Arial" panose="020B0604020202020204" pitchFamily="34" charset="0"/>
              </a:rPr>
              <a:t>size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033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</a:rPr>
              <a:t>Continuous integration ensures that a product is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Ready to ship when all features are complete.</a:t>
            </a:r>
          </a:p>
          <a:p>
            <a:r>
              <a:rPr lang="en-US" dirty="0">
                <a:latin typeface="Arial" panose="020B0604020202020204" pitchFamily="34" charset="0"/>
              </a:rPr>
              <a:t>B. Delivered for testing at the end of each day.</a:t>
            </a:r>
          </a:p>
          <a:p>
            <a:r>
              <a:rPr lang="en-US" dirty="0">
                <a:latin typeface="Arial" panose="020B0604020202020204" pitchFamily="34" charset="0"/>
              </a:rPr>
              <a:t>C. Technologically ready to deploy at any time.</a:t>
            </a:r>
          </a:p>
          <a:p>
            <a:r>
              <a:rPr lang="en-US" dirty="0">
                <a:latin typeface="Arial" panose="020B0604020202020204" pitchFamily="34" charset="0"/>
              </a:rPr>
              <a:t>D. Deployed after final business approvals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081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are some of the most important benefits of an Agile team sitting together in a co-located, open environment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Osmotic communication is reduced; space is used more efficiently; groups work together more effectively, and team dynamics are improved.</a:t>
            </a:r>
          </a:p>
          <a:p>
            <a:r>
              <a:rPr lang="en-US" dirty="0">
                <a:latin typeface="Arial" panose="020B0604020202020204" pitchFamily="34" charset="0"/>
              </a:rPr>
              <a:t>B. Costs are reduced as the need for conference rooms decreases, and the team can keep track of where members are more accurately.</a:t>
            </a:r>
          </a:p>
          <a:p>
            <a:r>
              <a:rPr lang="en-US" dirty="0">
                <a:latin typeface="Arial" panose="020B0604020202020204" pitchFamily="34" charset="0"/>
              </a:rPr>
              <a:t>C. Team members can be held more accountable for their time and effort, and pair programming is easier as people have less distance to move to sit with their</a:t>
            </a:r>
          </a:p>
          <a:p>
            <a:r>
              <a:rPr lang="en-US" dirty="0">
                <a:latin typeface="Arial" panose="020B0604020202020204" pitchFamily="34" charset="0"/>
              </a:rPr>
              <a:t>partner.</a:t>
            </a:r>
          </a:p>
          <a:p>
            <a:r>
              <a:rPr lang="en-US" dirty="0">
                <a:latin typeface="Arial" panose="020B0604020202020204" pitchFamily="34" charset="0"/>
              </a:rPr>
              <a:t>D. Communication is improved; wait-time and rework are reduced; barriers between groups break down, and groups gain respect for each other professionally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b="1" dirty="0" smtClean="0">
              <a:latin typeface="Arial" panose="020B0604020202020204" pitchFamily="34" charset="0"/>
            </a:endParaRPr>
          </a:p>
          <a:p>
            <a:r>
              <a:rPr lang="en-US" b="1" dirty="0" smtClean="0">
                <a:latin typeface="Arial" panose="020B0604020202020204" pitchFamily="34" charset="0"/>
              </a:rPr>
              <a:t>Correct </a:t>
            </a:r>
            <a:r>
              <a:rPr lang="en-US" b="1" dirty="0">
                <a:latin typeface="Arial" panose="020B0604020202020204" pitchFamily="34" charset="0"/>
              </a:rPr>
              <a:t>Answer: </a:t>
            </a:r>
            <a:r>
              <a:rPr lang="en-US" dirty="0" smtClean="0">
                <a:latin typeface="Arial" panose="020B0604020202020204" pitchFamily="34" charset="0"/>
              </a:rPr>
              <a:t>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Summer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976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Which layer of the product planning structure defines details at the </a:t>
            </a:r>
            <a:r>
              <a:rPr lang="en-US" dirty="0" smtClean="0"/>
              <a:t>capability </a:t>
            </a:r>
            <a:r>
              <a:rPr lang="en-US" dirty="0"/>
              <a:t>or feature level</a:t>
            </a:r>
            <a:r>
              <a:rPr lang="en-US" dirty="0" smtClean="0"/>
              <a:t>?</a:t>
            </a:r>
          </a:p>
          <a:p>
            <a:endParaRPr lang="en-US" dirty="0"/>
          </a:p>
          <a:p>
            <a:r>
              <a:rPr lang="en-US" dirty="0">
                <a:latin typeface="Arial" panose="020B0604020202020204" pitchFamily="34" charset="0"/>
              </a:rPr>
              <a:t>A. Iteration</a:t>
            </a:r>
          </a:p>
          <a:p>
            <a:r>
              <a:rPr lang="en-US" dirty="0">
                <a:latin typeface="Arial" panose="020B0604020202020204" pitchFamily="34" charset="0"/>
              </a:rPr>
              <a:t>B. Roadmap</a:t>
            </a:r>
          </a:p>
          <a:p>
            <a:r>
              <a:rPr lang="en-US" dirty="0">
                <a:latin typeface="Arial" panose="020B0604020202020204" pitchFamily="34" charset="0"/>
              </a:rPr>
              <a:t>C. Release</a:t>
            </a:r>
          </a:p>
          <a:p>
            <a:r>
              <a:rPr lang="en-US" dirty="0">
                <a:latin typeface="Arial" panose="020B0604020202020204" pitchFamily="34" charset="0"/>
              </a:rPr>
              <a:t>D. </a:t>
            </a:r>
            <a:r>
              <a:rPr lang="en-US" dirty="0" smtClean="0">
                <a:latin typeface="Arial" panose="020B0604020202020204" pitchFamily="34" charset="0"/>
              </a:rPr>
              <a:t>Wave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848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In an Agile approach, at which meeting does a team examine the effectiveness of risk responses by conducting a risk audit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Release planning</a:t>
            </a:r>
          </a:p>
          <a:p>
            <a:r>
              <a:rPr lang="en-US" dirty="0">
                <a:latin typeface="Arial" panose="020B0604020202020204" pitchFamily="34" charset="0"/>
              </a:rPr>
              <a:t>B. Sprint planning</a:t>
            </a:r>
          </a:p>
          <a:p>
            <a:r>
              <a:rPr lang="en-US" dirty="0">
                <a:latin typeface="Arial" panose="020B0604020202020204" pitchFamily="34" charset="0"/>
              </a:rPr>
              <a:t>C. Sprint Retrospective</a:t>
            </a:r>
          </a:p>
          <a:p>
            <a:r>
              <a:rPr lang="en-US" dirty="0">
                <a:latin typeface="Arial" panose="020B0604020202020204" pitchFamily="34" charset="0"/>
              </a:rPr>
              <a:t>D. Daily </a:t>
            </a:r>
            <a:r>
              <a:rPr lang="en-US" dirty="0" smtClean="0">
                <a:latin typeface="Arial" panose="020B0604020202020204" pitchFamily="34" charset="0"/>
              </a:rPr>
              <a:t>Scrum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32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The </a:t>
            </a:r>
            <a:r>
              <a:rPr lang="en-US" dirty="0" err="1">
                <a:latin typeface="Arial" panose="020B0604020202020204" pitchFamily="34" charset="0"/>
              </a:rPr>
              <a:t>ScrumMaster</a:t>
            </a:r>
            <a:r>
              <a:rPr lang="en-US" dirty="0">
                <a:latin typeface="Arial" panose="020B0604020202020204" pitchFamily="34" charset="0"/>
              </a:rPr>
              <a:t> and the Product Owner disagree on the value of a Product Backlog item. In order to resolve the disagreement, the first step the </a:t>
            </a:r>
            <a:r>
              <a:rPr lang="en-US" dirty="0" err="1" smtClean="0">
                <a:latin typeface="Arial" panose="020B0604020202020204" pitchFamily="34" charset="0"/>
              </a:rPr>
              <a:t>ScrumMaster</a:t>
            </a:r>
            <a:r>
              <a:rPr lang="en-US" dirty="0" smtClean="0">
                <a:latin typeface="Arial" panose="020B0604020202020204" pitchFamily="34" charset="0"/>
              </a:rPr>
              <a:t> should </a:t>
            </a:r>
            <a:r>
              <a:rPr lang="en-US" dirty="0">
                <a:latin typeface="Arial" panose="020B0604020202020204" pitchFamily="34" charset="0"/>
              </a:rPr>
              <a:t>take is to ask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The Product Owner to clarify the requirement.</a:t>
            </a:r>
          </a:p>
          <a:p>
            <a:r>
              <a:rPr lang="en-US" dirty="0">
                <a:latin typeface="Arial" panose="020B0604020202020204" pitchFamily="34" charset="0"/>
              </a:rPr>
              <a:t>B. The business owner to resolve the problem.</a:t>
            </a:r>
          </a:p>
          <a:p>
            <a:r>
              <a:rPr lang="en-US" dirty="0">
                <a:latin typeface="Arial" panose="020B0604020202020204" pitchFamily="34" charset="0"/>
              </a:rPr>
              <a:t>C. The business analyst to research the product value.</a:t>
            </a:r>
          </a:p>
          <a:p>
            <a:r>
              <a:rPr lang="en-US" dirty="0">
                <a:latin typeface="Arial" panose="020B0604020202020204" pitchFamily="34" charset="0"/>
              </a:rPr>
              <a:t>D. Another project manager how to resolve the problem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049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</a:rPr>
              <a:t>The most powerful capability of Scrum teams is that they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Work in </a:t>
            </a:r>
            <a:r>
              <a:rPr lang="en-US" dirty="0" err="1">
                <a:latin typeface="Arial" panose="020B0604020202020204" pitchFamily="34" charset="0"/>
              </a:rPr>
              <a:t>timeboxed</a:t>
            </a:r>
            <a:r>
              <a:rPr lang="en-US" dirty="0">
                <a:latin typeface="Arial" panose="020B0604020202020204" pitchFamily="34" charset="0"/>
              </a:rPr>
              <a:t> sprints.</a:t>
            </a:r>
          </a:p>
          <a:p>
            <a:r>
              <a:rPr lang="en-US" dirty="0">
                <a:latin typeface="Arial" panose="020B0604020202020204" pitchFamily="34" charset="0"/>
              </a:rPr>
              <a:t>B. Are self-organized and empowered.</a:t>
            </a:r>
          </a:p>
          <a:p>
            <a:r>
              <a:rPr lang="en-US" dirty="0">
                <a:latin typeface="Arial" panose="020B0604020202020204" pitchFamily="34" charset="0"/>
              </a:rPr>
              <a:t>C. Work from a prioritized backlog.</a:t>
            </a:r>
          </a:p>
          <a:p>
            <a:r>
              <a:rPr lang="en-US" dirty="0">
                <a:latin typeface="Arial" panose="020B0604020202020204" pitchFamily="34" charset="0"/>
              </a:rPr>
              <a:t>D. Value individuals and interactions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15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type of story would be used when an estimate is not available due to lack of knowledge of the technology required to implement the story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</a:t>
            </a:r>
            <a:r>
              <a:rPr lang="en-US" dirty="0" smtClean="0">
                <a:latin typeface="Arial" panose="020B0604020202020204" pitchFamily="34" charset="0"/>
              </a:rPr>
              <a:t>Defect</a:t>
            </a:r>
          </a:p>
          <a:p>
            <a:r>
              <a:rPr lang="en-US" dirty="0">
                <a:latin typeface="Arial" panose="020B0604020202020204" pitchFamily="34" charset="0"/>
              </a:rPr>
              <a:t>B. Slack</a:t>
            </a:r>
          </a:p>
          <a:p>
            <a:r>
              <a:rPr lang="en-US" dirty="0">
                <a:latin typeface="Arial" panose="020B0604020202020204" pitchFamily="34" charset="0"/>
              </a:rPr>
              <a:t>C. Spike</a:t>
            </a:r>
          </a:p>
          <a:p>
            <a:r>
              <a:rPr lang="en-US" dirty="0">
                <a:latin typeface="Arial" panose="020B0604020202020204" pitchFamily="34" charset="0"/>
              </a:rPr>
              <a:t>D. </a:t>
            </a:r>
            <a:r>
              <a:rPr lang="en-US" dirty="0" smtClean="0">
                <a:latin typeface="Arial" panose="020B0604020202020204" pitchFamily="34" charset="0"/>
              </a:rPr>
              <a:t>Nonfunctional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534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18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A company is starting to introduce Agile practices, and the project manager has been asked to identify how to introduce the new process. The project </a:t>
            </a:r>
            <a:r>
              <a:rPr lang="en-US" dirty="0" smtClean="0">
                <a:latin typeface="Arial" panose="020B0604020202020204" pitchFamily="34" charset="0"/>
              </a:rPr>
              <a:t>manager’s initial </a:t>
            </a:r>
            <a:r>
              <a:rPr lang="en-US" dirty="0">
                <a:latin typeface="Arial" panose="020B0604020202020204" pitchFamily="34" charset="0"/>
              </a:rPr>
              <a:t>plan should be to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Institute daily standup meetings immediately.</a:t>
            </a:r>
          </a:p>
          <a:p>
            <a:r>
              <a:rPr lang="en-US" dirty="0">
                <a:latin typeface="Arial" panose="020B0604020202020204" pitchFamily="34" charset="0"/>
              </a:rPr>
              <a:t>B. Communicate the Agile Manifesto to the team.</a:t>
            </a:r>
          </a:p>
          <a:p>
            <a:r>
              <a:rPr lang="en-US" dirty="0">
                <a:latin typeface="Arial" panose="020B0604020202020204" pitchFamily="34" charset="0"/>
              </a:rPr>
              <a:t>C. Balance teaching principles with Agile practices.</a:t>
            </a:r>
          </a:p>
          <a:p>
            <a:r>
              <a:rPr lang="en-US" dirty="0">
                <a:latin typeface="Arial" panose="020B0604020202020204" pitchFamily="34" charset="0"/>
              </a:rPr>
              <a:t>D. Rate the team’s progress in learning new methods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65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 project team is distributed across multiple countries, and they are having issues agreeing on what is being delivered and how it should be developed. Which 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of the 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following should the project manager do to alleviate some of the tension between team members, break down cultural barriers, and improve communication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?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A. Ask the team to communicate only through email to clearly document issues.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B. Discuss this issue with senior management and recommend that the team be co-located.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C. Monitor performance and discuss the issues in detail at the next retrospective.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D. Hold daily standup meetings with the two teams at a time that works best for everyone.</a:t>
            </a:r>
          </a:p>
          <a:p>
            <a:r>
              <a:rPr lang="en-US" dirty="0" smtClean="0">
                <a:solidFill>
                  <a:srgbClr val="FFFFFF"/>
                </a:solidFill>
                <a:latin typeface="Arial" panose="020B0604020202020204" pitchFamily="34" charset="0"/>
              </a:rPr>
              <a:t>885CB989129A5F974833949052CFB2F2</a:t>
            </a:r>
            <a:endParaRPr lang="en-US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Correct Answer: 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67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tool allows the Product Owner to focus on providing the greatest value and Return on Investment (ROI) to the organization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Burn up chart</a:t>
            </a:r>
          </a:p>
          <a:p>
            <a:r>
              <a:rPr lang="en-US" dirty="0">
                <a:latin typeface="Arial" panose="020B0604020202020204" pitchFamily="34" charset="0"/>
              </a:rPr>
              <a:t>B. Product Backlog</a:t>
            </a:r>
          </a:p>
          <a:p>
            <a:r>
              <a:rPr lang="en-US" dirty="0">
                <a:latin typeface="Arial" panose="020B0604020202020204" pitchFamily="34" charset="0"/>
              </a:rPr>
              <a:t>C. Affinity estimate</a:t>
            </a:r>
          </a:p>
          <a:p>
            <a:r>
              <a:rPr lang="en-US" dirty="0">
                <a:latin typeface="Arial" panose="020B0604020202020204" pitchFamily="34" charset="0"/>
              </a:rPr>
              <a:t>D. Cost Benefit Analysis (CBA</a:t>
            </a:r>
            <a:r>
              <a:rPr lang="en-US" dirty="0" smtClean="0">
                <a:latin typeface="Arial" panose="020B0604020202020204" pitchFamily="34" charset="0"/>
              </a:rPr>
              <a:t>)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283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6935</TotalTime>
  <Words>2613</Words>
  <Application>Microsoft Office PowerPoint</Application>
  <PresentationFormat>Widescreen</PresentationFormat>
  <Paragraphs>449</Paragraphs>
  <Slides>39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Wingdings</vt:lpstr>
      <vt:lpstr>1_Office Theme</vt:lpstr>
      <vt:lpstr>Office Theme</vt:lpstr>
      <vt:lpstr> PMG 622 Agile Project Management LECTURE 11: Teams / Professional ethics /  acp q&amp;a [1/2]</vt:lpstr>
      <vt:lpstr>المنتدى المفتوح -The Open Forum</vt:lpstr>
      <vt:lpstr>TEAMS</vt:lpstr>
      <vt:lpstr>Great Teams Are</vt:lpstr>
      <vt:lpstr>Team Rules</vt:lpstr>
      <vt:lpstr>Accelerating Teams</vt:lpstr>
      <vt:lpstr>Brook’s Law</vt:lpstr>
      <vt:lpstr>Team Happiness</vt:lpstr>
      <vt:lpstr>The HAPPINESS Metric</vt:lpstr>
      <vt:lpstr>transparency</vt:lpstr>
      <vt:lpstr>UP-TO-DATE Information Radiators</vt:lpstr>
      <vt:lpstr>Professional Responsibility and Ethics</vt:lpstr>
      <vt:lpstr>Contents</vt:lpstr>
      <vt:lpstr>PMI Code of Ethics &amp; Professional Conduct</vt:lpstr>
      <vt:lpstr>Professional Responsibility </vt:lpstr>
      <vt:lpstr>Professional Responsibility </vt:lpstr>
      <vt:lpstr>Professional Responsibility </vt:lpstr>
      <vt:lpstr>PMI Ground Ethics </vt:lpstr>
      <vt:lpstr>PowerPoint Presentation</vt:lpstr>
      <vt:lpstr>QUESTION 1</vt:lpstr>
      <vt:lpstr>Question 2</vt:lpstr>
      <vt:lpstr>Question 3</vt:lpstr>
      <vt:lpstr>QUESTION 4</vt:lpstr>
      <vt:lpstr>Question 5</vt:lpstr>
      <vt:lpstr>Question 6</vt:lpstr>
      <vt:lpstr>Question 7</vt:lpstr>
      <vt:lpstr>Question 8</vt:lpstr>
      <vt:lpstr>Question 9</vt:lpstr>
      <vt:lpstr>Question 10</vt:lpstr>
      <vt:lpstr>Question 11</vt:lpstr>
      <vt:lpstr>Question 12</vt:lpstr>
      <vt:lpstr>Question 13</vt:lpstr>
      <vt:lpstr>Question 14</vt:lpstr>
      <vt:lpstr>Question 15</vt:lpstr>
      <vt:lpstr>Question 16</vt:lpstr>
      <vt:lpstr>Question 17</vt:lpstr>
      <vt:lpstr>Question 18</vt:lpstr>
      <vt:lpstr>Question 19</vt:lpstr>
      <vt:lpstr>Question 20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841</cp:revision>
  <dcterms:created xsi:type="dcterms:W3CDTF">2020-10-15T07:04:09Z</dcterms:created>
  <dcterms:modified xsi:type="dcterms:W3CDTF">2021-07-12T18:00:15Z</dcterms:modified>
</cp:coreProperties>
</file>