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kv" ContentType="video/unknown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88" r:id="rId2"/>
    <p:sldId id="391" r:id="rId3"/>
    <p:sldId id="394" r:id="rId4"/>
    <p:sldId id="392" r:id="rId5"/>
    <p:sldId id="395" r:id="rId6"/>
    <p:sldId id="393" r:id="rId7"/>
    <p:sldId id="396" r:id="rId8"/>
    <p:sldId id="397" r:id="rId9"/>
    <p:sldId id="398" r:id="rId10"/>
    <p:sldId id="399" r:id="rId11"/>
    <p:sldId id="400" r:id="rId12"/>
    <p:sldId id="402" r:id="rId13"/>
    <p:sldId id="401" r:id="rId14"/>
    <p:sldId id="404" r:id="rId15"/>
    <p:sldId id="403" r:id="rId16"/>
    <p:sldId id="406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FF9518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2579" autoAdjust="0"/>
  </p:normalViewPr>
  <p:slideViewPr>
    <p:cSldViewPr snapToGrid="0">
      <p:cViewPr varScale="1">
        <p:scale>
          <a:sx n="79" d="100"/>
          <a:sy n="79" d="100"/>
        </p:scale>
        <p:origin x="1320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4423F-B7DE-4F49-A87D-B009C44B3F62}" type="datetimeFigureOut">
              <a:rPr lang="en-US" smtClean="0"/>
              <a:t>3/13/2022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CCC94-C737-464C-9152-688B54BF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586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2779F-F3DA-431A-B105-622079C0500B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8CE1B-B698-48DF-ACDB-5B8BE984B90B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DE8A23-770C-4783-A316-70E6AF8F810D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3158F9-9E47-4C2C-9FA8-69B5E46B6DD5}" type="datetime1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C2E06-96A1-4EB8-9EF8-BC1E7866D334}" type="datetime1">
              <a:rPr lang="en-US" smtClean="0"/>
              <a:t>3/13/2022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0EE10-968A-4E20-91E1-2BDA9CA6B076}" type="datetime1">
              <a:rPr lang="en-US" smtClean="0"/>
              <a:t>3/13/2022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10576D-771D-4BAE-96EF-83A09E66B962}" type="datetime1">
              <a:rPr lang="en-US" smtClean="0"/>
              <a:t>3/13/2022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B9F5-0293-465D-9879-2D366D20A67E}" type="datetime1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D06E6-EA9C-45AE-9A47-FF662A08D0FA}" type="datetime1">
              <a:rPr lang="en-US" smtClean="0"/>
              <a:t>3/13/2022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8DCE9-BDE0-4C82-9803-42743EEDD659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0B9F2-B5F8-4EB0-8634-08E83A72BB7C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2DE0D-7F59-4A7B-8944-7610F455CB79}" type="datetime1">
              <a:rPr lang="en-US" smtClean="0"/>
              <a:t>3/13/2022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implilearn.com/project-scope-management-importance-rar89-article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kv"/><Relationship Id="rId1" Type="http://schemas.microsoft.com/office/2007/relationships/media" Target="../media/media1.mkv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pmi.org/learning/library/top-five-causes-scope-creep-6675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proventuresindia.com/2018/07/13/productanalysis/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-37599" y="682500"/>
            <a:ext cx="452989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Final Project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Walid Soliman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  <a:p>
            <a:pPr algn="l"/>
            <a:r>
              <a:rPr lang="en-US" sz="2800" b="0" i="0" dirty="0">
                <a:solidFill>
                  <a:srgbClr val="212121"/>
                </a:solidFill>
                <a:effectLst/>
                <a:highlight>
                  <a:srgbClr val="FFFF00"/>
                </a:highlight>
                <a:latin typeface="Agrandir-Medium"/>
              </a:rPr>
              <a:t>Th</a:t>
            </a:r>
            <a:r>
              <a:rPr lang="en-US" sz="2800" dirty="0">
                <a:solidFill>
                  <a:srgbClr val="212121"/>
                </a:solidFill>
                <a:highlight>
                  <a:srgbClr val="FFFF00"/>
                </a:highlight>
                <a:latin typeface="Agrandir-Medium"/>
              </a:rPr>
              <a:t>e Scope, Time, and Quality</a:t>
            </a:r>
            <a:endParaRPr lang="en-US" sz="2800" b="0" i="0" dirty="0">
              <a:solidFill>
                <a:srgbClr val="212121"/>
              </a:solidFill>
              <a:effectLst/>
              <a:highlight>
                <a:srgbClr val="FFFF00"/>
              </a:highlight>
              <a:latin typeface="Agrandir-Medium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82458" y="3298293"/>
            <a:ext cx="48867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697- MPM – FALL 2021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AB06A97-4D49-427A-8499-E5B59AF04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24260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4229" y="352380"/>
            <a:ext cx="73957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4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What is Project Scope?</a:t>
            </a:r>
          </a:p>
          <a:p>
            <a:br>
              <a:rPr lang="en-US" sz="4400" dirty="0">
                <a:solidFill>
                  <a:schemeClr val="bg1"/>
                </a:solidFill>
              </a:rPr>
            </a:b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69E01C-3EC8-4912-8994-1A33BB9F43AA}"/>
              </a:ext>
            </a:extLst>
          </p:cNvPr>
          <p:cNvSpPr txBox="1"/>
          <p:nvPr/>
        </p:nvSpPr>
        <p:spPr>
          <a:xfrm>
            <a:off x="1131976" y="1515343"/>
            <a:ext cx="10510836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0" i="0" dirty="0">
                <a:effectLst/>
                <a:latin typeface="Roboto" panose="02000000000000000000" pitchFamily="2" charset="0"/>
              </a:rPr>
              <a:t>Scope refers to the detailed set of deliverables or features of a project. These deliverables are derived from a project’s requirements. </a:t>
            </a:r>
            <a:r>
              <a:rPr lang="en-US" sz="2800" dirty="0">
                <a:latin typeface="Roboto" panose="02000000000000000000" pitchFamily="2" charset="0"/>
              </a:rPr>
              <a:t>PMBOK</a:t>
            </a:r>
            <a:r>
              <a:rPr lang="en-US" sz="2800" b="0" i="0" dirty="0">
                <a:effectLst/>
                <a:latin typeface="Roboto" panose="02000000000000000000" pitchFamily="2" charset="0"/>
              </a:rPr>
              <a:t> defines Project Scope as the “The work that needs to be accomplished to deliver a product, service, or result with the specified features and functions.”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28006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7C75F7D-F98C-4B5A-9362-B234B39C8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B9722A-8CE2-4F50-9C01-E11B79B4A108}"/>
              </a:ext>
            </a:extLst>
          </p:cNvPr>
          <p:cNvSpPr txBox="1"/>
          <p:nvPr/>
        </p:nvSpPr>
        <p:spPr>
          <a:xfrm>
            <a:off x="885825" y="644903"/>
            <a:ext cx="10467975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i="0" u="sng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Planning</a:t>
            </a:r>
          </a:p>
          <a:p>
            <a:pPr algn="l">
              <a:lnSpc>
                <a:spcPct val="150000"/>
              </a:lnSpc>
            </a:pPr>
            <a:r>
              <a:rPr lang="en-US" sz="2400" b="0" i="0" dirty="0">
                <a:effectLst/>
                <a:latin typeface="Roboto" panose="02000000000000000000" pitchFamily="2" charset="0"/>
              </a:rPr>
              <a:t>The planning process is when an attempt is made to capture and define the work that needs to be done. 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i="0" u="sng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Controlling</a:t>
            </a:r>
          </a:p>
          <a:p>
            <a:pPr algn="l">
              <a:lnSpc>
                <a:spcPct val="150000"/>
              </a:lnSpc>
            </a:pPr>
            <a:r>
              <a:rPr lang="en-US" sz="2400" b="0" i="0" dirty="0">
                <a:effectLst/>
                <a:latin typeface="Roboto" panose="02000000000000000000" pitchFamily="2" charset="0"/>
              </a:rPr>
              <a:t>The controlling and monitoring processes focus on documenting tracking, scope creep, tracking, and disapproving/approving project changes.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i="0" u="sng" dirty="0">
                <a:solidFill>
                  <a:srgbClr val="FF0000"/>
                </a:solidFill>
                <a:effectLst/>
                <a:latin typeface="Roboto" panose="02000000000000000000" pitchFamily="2" charset="0"/>
              </a:rPr>
              <a:t>Closing</a:t>
            </a:r>
          </a:p>
          <a:p>
            <a:pPr algn="l">
              <a:lnSpc>
                <a:spcPct val="150000"/>
              </a:lnSpc>
            </a:pPr>
            <a:r>
              <a:rPr lang="en-US" sz="2400" b="0" i="0" dirty="0">
                <a:effectLst/>
                <a:latin typeface="Roboto" panose="02000000000000000000" pitchFamily="2" charset="0"/>
              </a:rPr>
              <a:t>In the final process, the closing includes an audit of the project deliverables and an assessment of the outcomes against the original plan.</a:t>
            </a:r>
          </a:p>
          <a:p>
            <a:pPr algn="l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  <a:latin typeface="arial" panose="020B0604020202020204" pitchFamily="34" charset="0"/>
                <a:cs typeface="Sakkal Majalla" panose="02000000000000000000" pitchFamily="2" charset="-78"/>
              </a:rPr>
              <a:t>Read More: </a:t>
            </a:r>
            <a:r>
              <a:rPr lang="en-US" sz="2400" b="0" i="0" dirty="0">
                <a:effectLst/>
                <a:latin typeface="Roboto" panose="02000000000000000000" pitchFamily="2" charset="0"/>
                <a:hlinkClick r:id="rId2"/>
              </a:rPr>
              <a:t>https://www.simplilearn.com/project-scope-management-importance-rar89-article</a:t>
            </a:r>
            <a:endParaRPr lang="en-US" sz="2400" dirty="0">
              <a:latin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496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44229" y="352380"/>
            <a:ext cx="73957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4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What is Project Scope?</a:t>
            </a:r>
          </a:p>
          <a:p>
            <a:br>
              <a:rPr lang="en-US" sz="4400" dirty="0">
                <a:solidFill>
                  <a:schemeClr val="bg1"/>
                </a:solidFill>
              </a:rPr>
            </a:b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69E01C-3EC8-4912-8994-1A33BB9F43AA}"/>
              </a:ext>
            </a:extLst>
          </p:cNvPr>
          <p:cNvSpPr txBox="1"/>
          <p:nvPr/>
        </p:nvSpPr>
        <p:spPr>
          <a:xfrm>
            <a:off x="1131976" y="1515343"/>
            <a:ext cx="10510836" cy="39934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600" b="0" i="0" dirty="0">
                <a:effectLst/>
                <a:latin typeface="Roboto" panose="02000000000000000000" pitchFamily="2" charset="0"/>
              </a:rPr>
              <a:t>The documentation of the scope of the project will explain the boundaries of the project, establish the responsibilities of each member of the team, and set up procedures for how a work that is completed will be verified and approved. This documentation may be referred to as the scope statement, or the statement of work.</a:t>
            </a:r>
            <a:endParaRPr lang="en-US" sz="26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234178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8318BA-C48C-41D8-BC4F-DF4FE7CB1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pic>
        <p:nvPicPr>
          <p:cNvPr id="3" name="PMP® Scope Management 5th Edition - PMP® Training Videos - PMP® Tutorial - Simplilearn">
            <a:hlinkClick r:id="" action="ppaction://media"/>
            <a:extLst>
              <a:ext uri="{FF2B5EF4-FFF2-40B4-BE49-F238E27FC236}">
                <a16:creationId xmlns:a16="http://schemas.microsoft.com/office/drawing/2014/main" id="{68BEC11B-5E34-42B4-B204-83D5162899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8425" y="98424"/>
            <a:ext cx="11945938" cy="6714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24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6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66935" y="420379"/>
            <a:ext cx="79856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4400" b="0" i="0" dirty="0">
                <a:solidFill>
                  <a:schemeClr val="bg1"/>
                </a:solidFill>
                <a:effectLst/>
                <a:latin typeface="Roboto" panose="02000000000000000000" pitchFamily="2" charset="0"/>
              </a:rPr>
              <a:t>Project Scope Creep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69E01C-3EC8-4912-8994-1A33BB9F43AA}"/>
              </a:ext>
            </a:extLst>
          </p:cNvPr>
          <p:cNvSpPr txBox="1"/>
          <p:nvPr/>
        </p:nvSpPr>
        <p:spPr>
          <a:xfrm>
            <a:off x="1131976" y="1515343"/>
            <a:ext cx="10510836" cy="520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0" i="0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Refers to how a project’s requirements tend to increase over a project lifecycle, e.g., what once started as a single deliverable becomes five; or a product that began with three essential features, now must have ten; or midway through a project, the customer's needs change, prompting a reassessment of the project requirements. Scope creep is typically caused by key project stakeholders changing requirements or sometimes by internal miscommunication and disagreements.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Sakkal Majalla" panose="02000000000000000000" pitchFamily="2" charset="-78"/>
              </a:rPr>
              <a:t>Read More: </a:t>
            </a:r>
            <a:r>
              <a:rPr lang="en-US" sz="2800" dirty="0">
                <a:latin typeface="Sakkal Majalla" panose="02000000000000000000" pitchFamily="2" charset="-78"/>
                <a:cs typeface="Sakkal Majalla" panose="02000000000000000000" pitchFamily="2" charset="-78"/>
                <a:hlinkClick r:id="rId6"/>
              </a:rPr>
              <a:t>https://www.pmi.org/learning/library/top-five-causes-scope-creep-6675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>
              <a:lnSpc>
                <a:spcPct val="150000"/>
              </a:lnSpc>
            </a:pP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943358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i="0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Product Analysis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69E01C-3EC8-4912-8994-1A33BB9F43AA}"/>
              </a:ext>
            </a:extLst>
          </p:cNvPr>
          <p:cNvSpPr txBox="1"/>
          <p:nvPr/>
        </p:nvSpPr>
        <p:spPr>
          <a:xfrm>
            <a:off x="1131976" y="1515343"/>
            <a:ext cx="10510836" cy="52091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Product Analysis for projects that have a product as a deliverable, it is </a:t>
            </a:r>
            <a:r>
              <a:rPr lang="en-US" sz="2800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 tool to define scope</a:t>
            </a:r>
            <a:r>
              <a:rPr lang="en-US" sz="28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 that generally means asking questions about a product and forming answers to describe the use, characteristics, and other relevant aspects of what is going to be built or manufactured.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cs typeface="Sakkal Majalla" panose="02000000000000000000" pitchFamily="2" charset="-78"/>
              </a:rPr>
              <a:t>Read More: </a:t>
            </a:r>
            <a:r>
              <a:rPr lang="en-US" sz="2800" dirty="0">
                <a:solidFill>
                  <a:srgbClr val="202124"/>
                </a:solidFill>
                <a:latin typeface="arial" panose="020B0604020202020204" pitchFamily="34" charset="0"/>
                <a:cs typeface="Sakkal Majalla" panose="02000000000000000000" pitchFamily="2" charset="-78"/>
                <a:hlinkClick r:id="rId6"/>
              </a:rPr>
              <a:t>https://proventuresindia.com/2018/07/13/productanalysis/</a:t>
            </a:r>
            <a:endParaRPr lang="en-US" sz="2800" dirty="0">
              <a:solidFill>
                <a:srgbClr val="202124"/>
              </a:solidFill>
              <a:latin typeface="arial" panose="020B0604020202020204" pitchFamily="34" charset="0"/>
              <a:cs typeface="Sakkal Majalla" panose="02000000000000000000" pitchFamily="2" charset="-78"/>
            </a:endParaRPr>
          </a:p>
          <a:p>
            <a:pPr>
              <a:lnSpc>
                <a:spcPct val="150000"/>
              </a:lnSpc>
            </a:pP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1730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FDD8304-D339-44EE-B202-4B4F789A6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05333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mtClean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0406004B-D8EF-4740-8DD8-79B3A64C5E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6" b="4966"/>
          <a:stretch/>
        </p:blipFill>
        <p:spPr>
          <a:xfrm>
            <a:off x="1485900" y="814388"/>
            <a:ext cx="10062633" cy="5400144"/>
          </a:xfrm>
          <a:prstGeom prst="rect">
            <a:avLst/>
          </a:prstGeom>
          <a:ln>
            <a:noFill/>
          </a:ln>
        </p:spPr>
      </p:pic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8416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3714" y="521429"/>
            <a:ext cx="79856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ea typeface="Calibri" panose="020F0502020204030204" pitchFamily="34" charset="0"/>
              </a:rPr>
              <a:t>L</a:t>
            </a:r>
            <a:r>
              <a:rPr lang="en-US" sz="4000" b="1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ogic Diagram</a:t>
            </a:r>
            <a:endParaRPr lang="en-US" sz="8000" b="1" i="0" dirty="0">
              <a:solidFill>
                <a:schemeClr val="bg1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337689" y="1546724"/>
            <a:ext cx="10263762" cy="429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solidFill>
                  <a:srgbClr val="212529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U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sed for developing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 management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schedule and are also called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Schedule Network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Diagrams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or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Logical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Network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Diagrams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 It is the most powerful way to analyze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logical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relationships between different activities. </a:t>
            </a:r>
            <a:r>
              <a:rPr lang="en-US" sz="2800" dirty="0">
                <a:solidFill>
                  <a:srgbClr val="212529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It is a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diagram in the field of logic. Any non-spatial, abstract diagram.  A graphical representation of a program using formal logic. 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33371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ea typeface="Calibri" panose="020F0502020204030204" pitchFamily="34" charset="0"/>
              </a:rPr>
              <a:t>L</a:t>
            </a:r>
            <a:r>
              <a:rPr lang="en-US" sz="4000" b="1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ogic Diagram</a:t>
            </a:r>
            <a:endParaRPr lang="en-US" sz="8000" b="1" i="0" dirty="0">
              <a:solidFill>
                <a:schemeClr val="bg1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451571" y="1780559"/>
            <a:ext cx="9902229" cy="47243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A </a:t>
            </a:r>
            <a:r>
              <a:rPr lang="en-US" sz="2800" b="1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network diagram</a:t>
            </a: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is a graphical representation of all the tasks, responsibilities and work-flow for a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 It often looks like a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chart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with a series of boxes and arrows.</a:t>
            </a:r>
          </a:p>
          <a:p>
            <a:pPr algn="l">
              <a:lnSpc>
                <a:spcPct val="150000"/>
              </a:lnSpc>
            </a:pP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A </a:t>
            </a:r>
            <a:r>
              <a:rPr lang="en-US" sz="2800" b="1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Logic Network</a:t>
            </a: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indicates the sequence of activities in a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 over time. It shows which activity logically precedes or follows another activity. It can be used to identify the milestones and critical path of a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 It will help you understand the dependencies in your </a:t>
            </a:r>
            <a:r>
              <a:rPr lang="en-US" sz="2800" b="1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project</a:t>
            </a: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, timescale, and its workflow.</a:t>
            </a:r>
          </a:p>
          <a:p>
            <a:pPr>
              <a:lnSpc>
                <a:spcPct val="200000"/>
              </a:lnSpc>
            </a:pP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220283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Sakkal Majalla" panose="02000000000000000000" pitchFamily="2" charset="-78"/>
                <a:ea typeface="Calibri" panose="020F0502020204030204" pitchFamily="34" charset="0"/>
              </a:rPr>
              <a:t>L</a:t>
            </a:r>
            <a:r>
              <a:rPr lang="en-US" sz="4000" b="1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ea typeface="Calibri" panose="020F0502020204030204" pitchFamily="34" charset="0"/>
              </a:rPr>
              <a:t>ogic Diagram</a:t>
            </a:r>
            <a:endParaRPr lang="en-US" sz="8000" b="1" i="0" dirty="0">
              <a:solidFill>
                <a:schemeClr val="bg1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451571" y="2061647"/>
            <a:ext cx="9902229" cy="846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193C6FDE-FA33-41AA-A209-1C1AF963F9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673" y="1779886"/>
            <a:ext cx="8291590" cy="3967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62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0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Gantt Chart</a:t>
            </a:r>
            <a:endParaRPr lang="en-US" sz="9600" b="1" i="0" dirty="0">
              <a:solidFill>
                <a:schemeClr val="bg1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451571" y="2061647"/>
            <a:ext cx="9902229" cy="846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6898CA-1385-4C7E-834A-80FFBBECB67B}"/>
              </a:ext>
            </a:extLst>
          </p:cNvPr>
          <p:cNvSpPr txBox="1"/>
          <p:nvPr/>
        </p:nvSpPr>
        <p:spPr>
          <a:xfrm>
            <a:off x="1005114" y="1610200"/>
            <a:ext cx="10453461" cy="39164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0" i="0" dirty="0">
                <a:solidFill>
                  <a:srgbClr val="201A34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A Gantt chart is a project management tool assisting in the planning and scheduling of projects of all sizes, although they are particularly useful for </a:t>
            </a: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simplifying complex projects</a:t>
            </a:r>
            <a:r>
              <a:rPr lang="en-US" sz="2800" b="0" i="0" dirty="0">
                <a:solidFill>
                  <a:srgbClr val="201A34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 Project management timelines and</a:t>
            </a: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 tasks </a:t>
            </a:r>
            <a:r>
              <a:rPr lang="en-US" sz="2800" b="0" i="0" dirty="0">
                <a:solidFill>
                  <a:srgbClr val="201A34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are converted into a horizontal bar chart, showing </a:t>
            </a:r>
            <a:r>
              <a:rPr lang="en-US" sz="2800" b="0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start and end </a:t>
            </a:r>
            <a:r>
              <a:rPr lang="en-US" sz="2800" b="0" i="0" dirty="0">
                <a:solidFill>
                  <a:srgbClr val="201A34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dates, as well as dependencies, scheduling and deadlines, including how much of the task is completed per stage and </a:t>
            </a:r>
            <a:r>
              <a:rPr lang="en-US" sz="2800" b="1" i="0" dirty="0">
                <a:solidFill>
                  <a:srgbClr val="FF0000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who is the task owner</a:t>
            </a:r>
            <a:r>
              <a:rPr lang="en-US" sz="2800" b="0" i="0" dirty="0">
                <a:solidFill>
                  <a:srgbClr val="201A34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 This is useful to keep tasks on track when there is a large team and multiple stakeholders when the scope changes.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959530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i="0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Gantt Chart</a:t>
            </a:r>
            <a:endParaRPr lang="en-US" sz="9600" b="1" i="0" dirty="0">
              <a:solidFill>
                <a:schemeClr val="bg1"/>
              </a:solidFill>
              <a:effectLst/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451571" y="2061647"/>
            <a:ext cx="9902229" cy="846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3074" name="Picture 2" descr="11 Gantt Chart Examples and Templates For Project Management">
            <a:extLst>
              <a:ext uri="{FF2B5EF4-FFF2-40B4-BE49-F238E27FC236}">
                <a16:creationId xmlns:a16="http://schemas.microsoft.com/office/drawing/2014/main" id="{24FC8733-F5CD-4E1F-ACD2-AC66F78DE6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566"/>
          <a:stretch/>
        </p:blipFill>
        <p:spPr bwMode="auto">
          <a:xfrm>
            <a:off x="11289" y="1446154"/>
            <a:ext cx="12169422" cy="4796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52401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" y="560577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809673" y="536000"/>
            <a:ext cx="79856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D</a:t>
            </a:r>
            <a:r>
              <a:rPr lang="en-US" sz="4400" b="1" i="0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eming </a:t>
            </a:r>
            <a:r>
              <a:rPr lang="en-US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C</a:t>
            </a:r>
            <a:r>
              <a:rPr lang="en-US" sz="4400" b="1" i="0" dirty="0">
                <a:solidFill>
                  <a:schemeClr val="bg1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ycle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834101B-2F42-4B7C-B8C8-EDB0A27A3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9E949D8-5E3C-4EE7-B3B5-C160EDCC6DE6}"/>
              </a:ext>
            </a:extLst>
          </p:cNvPr>
          <p:cNvSpPr txBox="1"/>
          <p:nvPr/>
        </p:nvSpPr>
        <p:spPr>
          <a:xfrm>
            <a:off x="1451571" y="2061647"/>
            <a:ext cx="9902229" cy="8463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0" i="0" dirty="0">
                <a:solidFill>
                  <a:srgbClr val="212529"/>
                </a:solidFill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.</a:t>
            </a:r>
            <a:endParaRPr lang="en-US" sz="2800" dirty="0"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3" name="Picture 12" descr="Diagram&#10;&#10;Description automatically generated">
            <a:extLst>
              <a:ext uri="{FF2B5EF4-FFF2-40B4-BE49-F238E27FC236}">
                <a16:creationId xmlns:a16="http://schemas.microsoft.com/office/drawing/2014/main" id="{9695A069-DCE3-4B3E-B79B-422A4CF47E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090" y="1584384"/>
            <a:ext cx="7229475" cy="4189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488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6C852A-58F3-4AF6-9360-C098DF843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pic>
        <p:nvPicPr>
          <p:cNvPr id="7" name="Picture 6" descr="Timeline&#10;&#10;Description automatically generated">
            <a:extLst>
              <a:ext uri="{FF2B5EF4-FFF2-40B4-BE49-F238E27FC236}">
                <a16:creationId xmlns:a16="http://schemas.microsoft.com/office/drawing/2014/main" id="{FCCDF7F9-EFE6-48B5-A89E-41F25A4612F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25"/>
          <a:stretch/>
        </p:blipFill>
        <p:spPr>
          <a:xfrm>
            <a:off x="316706" y="771525"/>
            <a:ext cx="11558587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4368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49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Ishikawa Fishbone diagram - A practical explanation | Consuunt">
            <a:extLst>
              <a:ext uri="{FF2B5EF4-FFF2-40B4-BE49-F238E27FC236}">
                <a16:creationId xmlns:a16="http://schemas.microsoft.com/office/drawing/2014/main" id="{47A6EB73-F56C-4C8A-B770-46B095D7A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5529" y="1643063"/>
            <a:ext cx="9100942" cy="4571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6C852A-58F3-4AF6-9360-C098DF843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16</a:t>
            </a:fld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76B7D7-0325-48E5-A3D6-454E9873A391}"/>
              </a:ext>
            </a:extLst>
          </p:cNvPr>
          <p:cNvSpPr txBox="1"/>
          <p:nvPr/>
        </p:nvSpPr>
        <p:spPr>
          <a:xfrm>
            <a:off x="2914650" y="402438"/>
            <a:ext cx="537210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fontAlgn="ctr"/>
            <a:endParaRPr lang="en-US" b="0" i="0" dirty="0">
              <a:effectLst/>
              <a:latin typeface="Roboto" panose="02000000000000000000" pitchFamily="2" charset="0"/>
            </a:endParaRPr>
          </a:p>
          <a:p>
            <a:pPr algn="ctr"/>
            <a:r>
              <a:rPr lang="en-US" sz="3200" b="1" i="0" dirty="0">
                <a:effectLst/>
                <a:latin typeface="Sakkal Majalla" panose="02000000000000000000" pitchFamily="2" charset="-78"/>
                <a:cs typeface="Sakkal Majalla" panose="02000000000000000000" pitchFamily="2" charset="-78"/>
              </a:rPr>
              <a:t>Ishikawa Fishbone diagram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77173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6912</TotalTime>
  <Words>676</Words>
  <Application>Microsoft Office PowerPoint</Application>
  <PresentationFormat>Widescreen</PresentationFormat>
  <Paragraphs>56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Agrandir-Medium</vt:lpstr>
      <vt:lpstr>arial</vt:lpstr>
      <vt:lpstr>arial</vt:lpstr>
      <vt:lpstr>Calibri</vt:lpstr>
      <vt:lpstr>Calibri Light</vt:lpstr>
      <vt:lpstr>Roboto</vt:lpstr>
      <vt:lpstr>Sakkal Majalla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Walid Soliman</cp:lastModifiedBy>
  <cp:revision>60</cp:revision>
  <dcterms:created xsi:type="dcterms:W3CDTF">2021-08-03T13:03:26Z</dcterms:created>
  <dcterms:modified xsi:type="dcterms:W3CDTF">2022-03-13T17:42:05Z</dcterms:modified>
</cp:coreProperties>
</file>