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ink/inkAction1.xml" ContentType="application/vnd.ms-office.inkAction+xml"/>
  <Override PartName="/ppt/ink/ink1.xml" ContentType="application/inkml+xml"/>
  <Override PartName="/ppt/theme/themeOverride1.xml" ContentType="application/vnd.openxmlformats-officedocument.themeOverride+xml"/>
  <Override PartName="/ppt/notesSlides/notesSlide5.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507" r:id="rId3"/>
    <p:sldId id="510" r:id="rId4"/>
    <p:sldId id="484" r:id="rId5"/>
    <p:sldId id="498" r:id="rId6"/>
    <p:sldId id="512" r:id="rId7"/>
    <p:sldId id="513" r:id="rId8"/>
    <p:sldId id="542" r:id="rId9"/>
    <p:sldId id="541" r:id="rId10"/>
    <p:sldId id="527" r:id="rId11"/>
    <p:sldId id="521" r:id="rId12"/>
    <p:sldId id="524" r:id="rId13"/>
    <p:sldId id="525" r:id="rId14"/>
    <p:sldId id="515" r:id="rId15"/>
    <p:sldId id="537" r:id="rId16"/>
    <p:sldId id="501" r:id="rId17"/>
    <p:sldId id="528" r:id="rId18"/>
    <p:sldId id="511" r:id="rId19"/>
    <p:sldId id="548" r:id="rId20"/>
    <p:sldId id="502" r:id="rId21"/>
    <p:sldId id="529" r:id="rId22"/>
    <p:sldId id="549" r:id="rId23"/>
    <p:sldId id="482" r:id="rId24"/>
    <p:sldId id="550" r:id="rId25"/>
    <p:sldId id="530" r:id="rId26"/>
    <p:sldId id="531" r:id="rId27"/>
    <p:sldId id="271" r:id="rId28"/>
    <p:sldId id="543" r:id="rId29"/>
    <p:sldId id="547" r:id="rId30"/>
    <p:sldId id="490" r:id="rId31"/>
    <p:sldId id="485" r:id="rId32"/>
    <p:sldId id="532" r:id="rId33"/>
    <p:sldId id="500" r:id="rId34"/>
    <p:sldId id="533" r:id="rId35"/>
    <p:sldId id="544" r:id="rId36"/>
    <p:sldId id="545" r:id="rId37"/>
    <p:sldId id="546" r:id="rId38"/>
    <p:sldId id="540" r:id="rId39"/>
    <p:sldId id="551" r:id="rId40"/>
    <p:sldId id="514" r:id="rId41"/>
    <p:sldId id="496"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07"/>
            <p14:sldId id="510"/>
            <p14:sldId id="484"/>
            <p14:sldId id="498"/>
            <p14:sldId id="512"/>
            <p14:sldId id="513"/>
            <p14:sldId id="542"/>
            <p14:sldId id="541"/>
            <p14:sldId id="527"/>
            <p14:sldId id="521"/>
            <p14:sldId id="524"/>
            <p14:sldId id="525"/>
            <p14:sldId id="515"/>
            <p14:sldId id="537"/>
            <p14:sldId id="501"/>
            <p14:sldId id="528"/>
            <p14:sldId id="511"/>
            <p14:sldId id="548"/>
            <p14:sldId id="502"/>
            <p14:sldId id="529"/>
            <p14:sldId id="549"/>
            <p14:sldId id="482"/>
            <p14:sldId id="550"/>
            <p14:sldId id="530"/>
            <p14:sldId id="531"/>
            <p14:sldId id="271"/>
            <p14:sldId id="543"/>
            <p14:sldId id="547"/>
            <p14:sldId id="490"/>
            <p14:sldId id="485"/>
            <p14:sldId id="532"/>
            <p14:sldId id="500"/>
            <p14:sldId id="533"/>
            <p14:sldId id="544"/>
            <p14:sldId id="545"/>
            <p14:sldId id="546"/>
            <p14:sldId id="540"/>
            <p14:sldId id="551"/>
            <p14:sldId id="514"/>
            <p14:sldId id="49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3738" autoAdjust="0"/>
  </p:normalViewPr>
  <p:slideViewPr>
    <p:cSldViewPr snapToGrid="0">
      <p:cViewPr varScale="1">
        <p:scale>
          <a:sx n="70" d="100"/>
          <a:sy n="70" d="100"/>
        </p:scale>
        <p:origin x="73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5F60F96-AD7F-48F9-A337-52B047C88AD2}"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n-US"/>
        </a:p>
      </dgm:t>
    </dgm:pt>
    <dgm:pt modelId="{3149DEB9-4BE9-4918-9D3A-4524A6A0CC27}">
      <dgm:prSet phldrT="[Text]"/>
      <dgm:spPr/>
      <dgm:t>
        <a:bodyPr/>
        <a:lstStyle/>
        <a:p>
          <a:r>
            <a:rPr lang="ar-JO" dirty="0"/>
            <a:t>نشأة التعليم الحديث</a:t>
          </a:r>
          <a:endParaRPr lang="en-US" dirty="0"/>
        </a:p>
      </dgm:t>
    </dgm:pt>
    <dgm:pt modelId="{116D506F-3683-431A-82D1-072D5706B967}" type="parTrans" cxnId="{52AAC9E3-774B-4DF4-BA5F-A6240C55AA0A}">
      <dgm:prSet/>
      <dgm:spPr/>
      <dgm:t>
        <a:bodyPr/>
        <a:lstStyle/>
        <a:p>
          <a:endParaRPr lang="en-US"/>
        </a:p>
      </dgm:t>
    </dgm:pt>
    <dgm:pt modelId="{B993EEB2-B65D-49C6-A488-108321570668}" type="sibTrans" cxnId="{52AAC9E3-774B-4DF4-BA5F-A6240C55AA0A}">
      <dgm:prSet/>
      <dgm:spPr/>
      <dgm:t>
        <a:bodyPr/>
        <a:lstStyle/>
        <a:p>
          <a:endParaRPr lang="en-US"/>
        </a:p>
      </dgm:t>
    </dgm:pt>
    <dgm:pt modelId="{43C79C30-734A-41ED-9237-ABDA92AF45F3}">
      <dgm:prSet phldrT="[Text]" custT="1"/>
      <dgm:spPr/>
      <dgm:t>
        <a:bodyPr/>
        <a:lstStyle/>
        <a:p>
          <a:r>
            <a:rPr lang="ar-JO" sz="2400" b="1" dirty="0">
              <a:solidFill>
                <a:schemeClr val="bg1"/>
              </a:solidFill>
            </a:rPr>
            <a:t>نشأة التعليم الحديث</a:t>
          </a:r>
          <a:endParaRPr lang="en-US" sz="2400" b="1" dirty="0">
            <a:solidFill>
              <a:schemeClr val="bg1"/>
            </a:solidFill>
          </a:endParaRPr>
        </a:p>
      </dgm:t>
    </dgm:pt>
    <dgm:pt modelId="{911D5EEE-D636-467F-96EE-13869D7136F9}" type="parTrans" cxnId="{7A10ACA6-784F-4230-A870-53A2925A29F2}">
      <dgm:prSet/>
      <dgm:spPr/>
      <dgm:t>
        <a:bodyPr/>
        <a:lstStyle/>
        <a:p>
          <a:endParaRPr lang="en-US"/>
        </a:p>
      </dgm:t>
    </dgm:pt>
    <dgm:pt modelId="{7FE15032-85D2-4B23-89DB-03AC14C0CF5C}" type="sibTrans" cxnId="{7A10ACA6-784F-4230-A870-53A2925A29F2}">
      <dgm:prSet/>
      <dgm:spPr/>
      <dgm:t>
        <a:bodyPr/>
        <a:lstStyle/>
        <a:p>
          <a:endParaRPr lang="en-US"/>
        </a:p>
      </dgm:t>
    </dgm:pt>
    <dgm:pt modelId="{0B48E2DC-DC23-450C-A1F5-930B15E5CFA1}">
      <dgm:prSet phldrT="[Text]"/>
      <dgm:spPr/>
      <dgm:t>
        <a:bodyPr/>
        <a:lstStyle/>
        <a:p>
          <a:r>
            <a:rPr lang="ar-JO" dirty="0"/>
            <a:t>التعليم في العالم الغربي والوطن العربي</a:t>
          </a:r>
          <a:endParaRPr lang="en-US" dirty="0"/>
        </a:p>
      </dgm:t>
    </dgm:pt>
    <dgm:pt modelId="{2635DCF1-8C1F-4B18-8BD5-E07B6768CD5A}" type="parTrans" cxnId="{10D574B4-EAE1-4199-86C8-D574F142DAB2}">
      <dgm:prSet/>
      <dgm:spPr/>
      <dgm:t>
        <a:bodyPr/>
        <a:lstStyle/>
        <a:p>
          <a:endParaRPr lang="en-US"/>
        </a:p>
      </dgm:t>
    </dgm:pt>
    <dgm:pt modelId="{0F42D841-AF00-4457-92A1-51359D60606B}" type="sibTrans" cxnId="{10D574B4-EAE1-4199-86C8-D574F142DAB2}">
      <dgm:prSet/>
      <dgm:spPr/>
      <dgm:t>
        <a:bodyPr/>
        <a:lstStyle/>
        <a:p>
          <a:endParaRPr lang="en-US"/>
        </a:p>
      </dgm:t>
    </dgm:pt>
    <dgm:pt modelId="{D5F73F09-4FAD-4410-AB39-A230B0046A45}">
      <dgm:prSet phldrT="[Text]"/>
      <dgm:spPr/>
      <dgm:t>
        <a:bodyPr/>
        <a:lstStyle/>
        <a:p>
          <a:r>
            <a:rPr lang="ar-JO" dirty="0"/>
            <a:t>تحديات ومشكلات  التعليم في الوطن العربي</a:t>
          </a:r>
          <a:endParaRPr lang="en-US" dirty="0"/>
        </a:p>
      </dgm:t>
    </dgm:pt>
    <dgm:pt modelId="{81B6CF74-0852-4796-8294-C2881F07C844}" type="parTrans" cxnId="{62055D9C-9256-4C62-98F6-7E5868D47AA2}">
      <dgm:prSet/>
      <dgm:spPr/>
      <dgm:t>
        <a:bodyPr/>
        <a:lstStyle/>
        <a:p>
          <a:endParaRPr lang="en-US"/>
        </a:p>
      </dgm:t>
    </dgm:pt>
    <dgm:pt modelId="{E5ECF4E5-827E-4E4C-84F2-C6C573E159C1}" type="sibTrans" cxnId="{62055D9C-9256-4C62-98F6-7E5868D47AA2}">
      <dgm:prSet/>
      <dgm:spPr/>
      <dgm:t>
        <a:bodyPr/>
        <a:lstStyle/>
        <a:p>
          <a:endParaRPr lang="en-US"/>
        </a:p>
      </dgm:t>
    </dgm:pt>
    <dgm:pt modelId="{BB31EF55-2421-4B33-8411-9412C3865829}">
      <dgm:prSet/>
      <dgm:spPr/>
      <dgm:t>
        <a:bodyPr/>
        <a:lstStyle/>
        <a:p>
          <a:r>
            <a:rPr lang="ar-JO" dirty="0"/>
            <a:t>دواعي تطوير سياسات التعليم</a:t>
          </a:r>
          <a:endParaRPr lang="en-US" dirty="0"/>
        </a:p>
      </dgm:t>
    </dgm:pt>
    <dgm:pt modelId="{C819B6B3-DE33-487B-88E7-8E1B5342879E}" type="parTrans" cxnId="{98E7B2CB-90C3-40E2-A124-992EEE50B75D}">
      <dgm:prSet/>
      <dgm:spPr/>
      <dgm:t>
        <a:bodyPr/>
        <a:lstStyle/>
        <a:p>
          <a:endParaRPr lang="en-US"/>
        </a:p>
      </dgm:t>
    </dgm:pt>
    <dgm:pt modelId="{E3EC123A-3001-4F80-BECF-ABE0B2D32F0E}" type="sibTrans" cxnId="{98E7B2CB-90C3-40E2-A124-992EEE50B75D}">
      <dgm:prSet/>
      <dgm:spPr/>
      <dgm:t>
        <a:bodyPr/>
        <a:lstStyle/>
        <a:p>
          <a:endParaRPr lang="en-US"/>
        </a:p>
      </dgm:t>
    </dgm:pt>
    <dgm:pt modelId="{695D1B77-C7F5-4FCC-88E9-B71E20028F4F}">
      <dgm:prSet/>
      <dgm:spPr/>
      <dgm:t>
        <a:bodyPr/>
        <a:lstStyle/>
        <a:p>
          <a:endParaRPr lang="en-US"/>
        </a:p>
      </dgm:t>
    </dgm:pt>
    <dgm:pt modelId="{FB129FFC-012F-45E9-9ED1-C5C7AC340767}" type="parTrans" cxnId="{531B32AD-4BE5-4C00-8CFC-690390769E85}">
      <dgm:prSet/>
      <dgm:spPr/>
      <dgm:t>
        <a:bodyPr/>
        <a:lstStyle/>
        <a:p>
          <a:endParaRPr lang="en-US"/>
        </a:p>
      </dgm:t>
    </dgm:pt>
    <dgm:pt modelId="{CF8B391B-3E93-4F74-BDDB-31718DEEE0F2}" type="sibTrans" cxnId="{531B32AD-4BE5-4C00-8CFC-690390769E85}">
      <dgm:prSet/>
      <dgm:spPr/>
      <dgm:t>
        <a:bodyPr/>
        <a:lstStyle/>
        <a:p>
          <a:endParaRPr lang="en-US"/>
        </a:p>
      </dgm:t>
    </dgm:pt>
    <dgm:pt modelId="{89CFF072-A1A0-4F09-9F67-EE4D236805D3}">
      <dgm:prSet/>
      <dgm:spPr/>
      <dgm:t>
        <a:bodyPr/>
        <a:lstStyle/>
        <a:p>
          <a:r>
            <a:rPr lang="ar-JO" dirty="0"/>
            <a:t>مفهوم تطوير سياسات التعليم</a:t>
          </a:r>
          <a:endParaRPr lang="en-US" dirty="0"/>
        </a:p>
      </dgm:t>
    </dgm:pt>
    <dgm:pt modelId="{AABCCB18-3072-4FFB-838D-EB549A07C1B6}" type="parTrans" cxnId="{16F0926A-67CF-4929-AEC2-EFB875093347}">
      <dgm:prSet/>
      <dgm:spPr/>
      <dgm:t>
        <a:bodyPr/>
        <a:lstStyle/>
        <a:p>
          <a:endParaRPr lang="en-US"/>
        </a:p>
      </dgm:t>
    </dgm:pt>
    <dgm:pt modelId="{B113AC43-1CEC-489F-8372-422940150501}" type="sibTrans" cxnId="{16F0926A-67CF-4929-AEC2-EFB875093347}">
      <dgm:prSet/>
      <dgm:spPr/>
      <dgm:t>
        <a:bodyPr/>
        <a:lstStyle/>
        <a:p>
          <a:endParaRPr lang="en-US"/>
        </a:p>
      </dgm:t>
    </dgm:pt>
    <dgm:pt modelId="{D1600C61-5B18-4335-874D-7213F3EC9984}" type="pres">
      <dgm:prSet presAssocID="{95F60F96-AD7F-48F9-A337-52B047C88AD2}" presName="rootnode" presStyleCnt="0">
        <dgm:presLayoutVars>
          <dgm:chMax/>
          <dgm:chPref/>
          <dgm:dir/>
          <dgm:animLvl val="lvl"/>
        </dgm:presLayoutVars>
      </dgm:prSet>
      <dgm:spPr/>
    </dgm:pt>
    <dgm:pt modelId="{EF6E3DF2-877A-4B95-A34D-22EB70E5EFAB}" type="pres">
      <dgm:prSet presAssocID="{3149DEB9-4BE9-4918-9D3A-4524A6A0CC27}" presName="composite" presStyleCnt="0"/>
      <dgm:spPr/>
    </dgm:pt>
    <dgm:pt modelId="{C2153ECA-4D3C-4565-8A6B-C2A7FE98771B}" type="pres">
      <dgm:prSet presAssocID="{3149DEB9-4BE9-4918-9D3A-4524A6A0CC27}" presName="bentUpArrow1" presStyleLbl="alignImgPlace1" presStyleIdx="0" presStyleCnt="4"/>
      <dgm:spPr/>
    </dgm:pt>
    <dgm:pt modelId="{F5F26FEB-CEC7-4A5A-90CD-9DEA208F73CC}" type="pres">
      <dgm:prSet presAssocID="{3149DEB9-4BE9-4918-9D3A-4524A6A0CC27}" presName="ParentText" presStyleLbl="node1" presStyleIdx="0" presStyleCnt="5" custScaleX="287718">
        <dgm:presLayoutVars>
          <dgm:chMax val="1"/>
          <dgm:chPref val="1"/>
          <dgm:bulletEnabled val="1"/>
        </dgm:presLayoutVars>
      </dgm:prSet>
      <dgm:spPr/>
    </dgm:pt>
    <dgm:pt modelId="{89960AC2-0694-4799-87D3-3CEE9BDADCE4}" type="pres">
      <dgm:prSet presAssocID="{3149DEB9-4BE9-4918-9D3A-4524A6A0CC27}" presName="ChildText" presStyleLbl="revTx" presStyleIdx="0" presStyleCnt="5" custScaleX="428612" custLinFactX="200000" custLinFactNeighborX="209046" custLinFactNeighborY="-33478">
        <dgm:presLayoutVars>
          <dgm:chMax val="0"/>
          <dgm:chPref val="0"/>
          <dgm:bulletEnabled val="1"/>
        </dgm:presLayoutVars>
      </dgm:prSet>
      <dgm:spPr/>
    </dgm:pt>
    <dgm:pt modelId="{DF79608F-3522-47A8-82B2-490D5AEFBEE2}" type="pres">
      <dgm:prSet presAssocID="{B993EEB2-B65D-49C6-A488-108321570668}" presName="sibTrans" presStyleCnt="0"/>
      <dgm:spPr/>
    </dgm:pt>
    <dgm:pt modelId="{2202A85A-ED64-46EB-BD6C-290900CF7450}" type="pres">
      <dgm:prSet presAssocID="{0B48E2DC-DC23-450C-A1F5-930B15E5CFA1}" presName="composite" presStyleCnt="0"/>
      <dgm:spPr/>
    </dgm:pt>
    <dgm:pt modelId="{D2B7CAAA-B227-4E0A-8B83-DCF53DE5FF8C}" type="pres">
      <dgm:prSet presAssocID="{0B48E2DC-DC23-450C-A1F5-930B15E5CFA1}" presName="bentUpArrow1" presStyleLbl="alignImgPlace1" presStyleIdx="1" presStyleCnt="4"/>
      <dgm:spPr/>
    </dgm:pt>
    <dgm:pt modelId="{99B531EB-AC65-400E-A17C-5A763DA8A38F}" type="pres">
      <dgm:prSet presAssocID="{0B48E2DC-DC23-450C-A1F5-930B15E5CFA1}" presName="ParentText" presStyleLbl="node1" presStyleIdx="1" presStyleCnt="5" custScaleX="372084">
        <dgm:presLayoutVars>
          <dgm:chMax val="1"/>
          <dgm:chPref val="1"/>
          <dgm:bulletEnabled val="1"/>
        </dgm:presLayoutVars>
      </dgm:prSet>
      <dgm:spPr/>
    </dgm:pt>
    <dgm:pt modelId="{6EDD9BAD-0086-421D-8F3A-65C576AA67DC}" type="pres">
      <dgm:prSet presAssocID="{0B48E2DC-DC23-450C-A1F5-930B15E5CFA1}" presName="ChildText" presStyleLbl="revTx" presStyleIdx="1" presStyleCnt="5">
        <dgm:presLayoutVars>
          <dgm:chMax val="0"/>
          <dgm:chPref val="0"/>
          <dgm:bulletEnabled val="1"/>
        </dgm:presLayoutVars>
      </dgm:prSet>
      <dgm:spPr/>
    </dgm:pt>
    <dgm:pt modelId="{2EE184DE-70A9-40C6-A68F-45A3A0716251}" type="pres">
      <dgm:prSet presAssocID="{0F42D841-AF00-4457-92A1-51359D60606B}" presName="sibTrans" presStyleCnt="0"/>
      <dgm:spPr/>
    </dgm:pt>
    <dgm:pt modelId="{78649A15-C339-4283-9B43-47DABB08CC58}" type="pres">
      <dgm:prSet presAssocID="{D5F73F09-4FAD-4410-AB39-A230B0046A45}" presName="composite" presStyleCnt="0"/>
      <dgm:spPr/>
    </dgm:pt>
    <dgm:pt modelId="{A9D884F0-4A93-47D3-BC9E-8498F10131CB}" type="pres">
      <dgm:prSet presAssocID="{D5F73F09-4FAD-4410-AB39-A230B0046A45}" presName="bentUpArrow1" presStyleLbl="alignImgPlace1" presStyleIdx="2" presStyleCnt="4" custLinFactNeighborY="0"/>
      <dgm:spPr/>
    </dgm:pt>
    <dgm:pt modelId="{EA4ABEC6-B080-41E3-98CF-5FCC5922CC16}" type="pres">
      <dgm:prSet presAssocID="{D5F73F09-4FAD-4410-AB39-A230B0046A45}" presName="ParentText" presStyleLbl="node1" presStyleIdx="2" presStyleCnt="5" custScaleX="432546">
        <dgm:presLayoutVars>
          <dgm:chMax val="1"/>
          <dgm:chPref val="1"/>
          <dgm:bulletEnabled val="1"/>
        </dgm:presLayoutVars>
      </dgm:prSet>
      <dgm:spPr/>
    </dgm:pt>
    <dgm:pt modelId="{C7E54DB4-5269-4080-9D9F-A5B297E1FEC0}" type="pres">
      <dgm:prSet presAssocID="{D5F73F09-4FAD-4410-AB39-A230B0046A45}" presName="ChildText" presStyleLbl="revTx" presStyleIdx="2" presStyleCnt="5">
        <dgm:presLayoutVars>
          <dgm:chMax val="0"/>
          <dgm:chPref val="0"/>
          <dgm:bulletEnabled val="1"/>
        </dgm:presLayoutVars>
      </dgm:prSet>
      <dgm:spPr/>
    </dgm:pt>
    <dgm:pt modelId="{64CF5772-79A0-4288-92C6-571C20CE9BFD}" type="pres">
      <dgm:prSet presAssocID="{E5ECF4E5-827E-4E4C-84F2-C6C573E159C1}" presName="sibTrans" presStyleCnt="0"/>
      <dgm:spPr/>
    </dgm:pt>
    <dgm:pt modelId="{C91272EA-61ED-4DD7-9491-31E542B7C77F}" type="pres">
      <dgm:prSet presAssocID="{89CFF072-A1A0-4F09-9F67-EE4D236805D3}" presName="composite" presStyleCnt="0"/>
      <dgm:spPr/>
    </dgm:pt>
    <dgm:pt modelId="{DC1D272E-B940-484C-9AF7-D59CC84B84F9}" type="pres">
      <dgm:prSet presAssocID="{89CFF072-A1A0-4F09-9F67-EE4D236805D3}" presName="bentUpArrow1" presStyleLbl="alignImgPlace1" presStyleIdx="3" presStyleCnt="4"/>
      <dgm:spPr/>
    </dgm:pt>
    <dgm:pt modelId="{1C5B7D4A-316A-4BB2-AF37-EE55E83F6900}" type="pres">
      <dgm:prSet presAssocID="{89CFF072-A1A0-4F09-9F67-EE4D236805D3}" presName="ParentText" presStyleLbl="node1" presStyleIdx="3" presStyleCnt="5" custScaleX="463087">
        <dgm:presLayoutVars>
          <dgm:chMax val="1"/>
          <dgm:chPref val="1"/>
          <dgm:bulletEnabled val="1"/>
        </dgm:presLayoutVars>
      </dgm:prSet>
      <dgm:spPr/>
    </dgm:pt>
    <dgm:pt modelId="{228855C6-F372-45F0-939A-45180865521C}" type="pres">
      <dgm:prSet presAssocID="{89CFF072-A1A0-4F09-9F67-EE4D236805D3}" presName="ChildText" presStyleLbl="revTx" presStyleIdx="3" presStyleCnt="5">
        <dgm:presLayoutVars>
          <dgm:chMax val="0"/>
          <dgm:chPref val="0"/>
          <dgm:bulletEnabled val="1"/>
        </dgm:presLayoutVars>
      </dgm:prSet>
      <dgm:spPr/>
    </dgm:pt>
    <dgm:pt modelId="{ECFD4D68-6A61-4511-89EF-A4F40BA00E5F}" type="pres">
      <dgm:prSet presAssocID="{B113AC43-1CEC-489F-8372-422940150501}" presName="sibTrans" presStyleCnt="0"/>
      <dgm:spPr/>
    </dgm:pt>
    <dgm:pt modelId="{44505696-04B5-4A64-8494-D476D8093891}" type="pres">
      <dgm:prSet presAssocID="{BB31EF55-2421-4B33-8411-9412C3865829}" presName="composite" presStyleCnt="0"/>
      <dgm:spPr/>
    </dgm:pt>
    <dgm:pt modelId="{77A5EE82-C52F-409A-962F-FADD3502A9BB}" type="pres">
      <dgm:prSet presAssocID="{BB31EF55-2421-4B33-8411-9412C3865829}" presName="ParentText" presStyleLbl="node1" presStyleIdx="4" presStyleCnt="5" custScaleX="466651" custLinFactNeighborX="1936" custLinFactNeighborY="15175">
        <dgm:presLayoutVars>
          <dgm:chMax val="1"/>
          <dgm:chPref val="1"/>
          <dgm:bulletEnabled val="1"/>
        </dgm:presLayoutVars>
      </dgm:prSet>
      <dgm:spPr/>
    </dgm:pt>
    <dgm:pt modelId="{FA3048B5-F705-45B0-BE05-78ADFD61AF84}" type="pres">
      <dgm:prSet presAssocID="{BB31EF55-2421-4B33-8411-9412C3865829}" presName="FinalChildText" presStyleLbl="revTx" presStyleIdx="4" presStyleCnt="5">
        <dgm:presLayoutVars>
          <dgm:chMax val="0"/>
          <dgm:chPref val="0"/>
          <dgm:bulletEnabled val="1"/>
        </dgm:presLayoutVars>
      </dgm:prSet>
      <dgm:spPr/>
    </dgm:pt>
  </dgm:ptLst>
  <dgm:cxnLst>
    <dgm:cxn modelId="{E3DCC20B-D2D0-409C-A9D0-04A2D4FBEDA1}" type="presOf" srcId="{D5F73F09-4FAD-4410-AB39-A230B0046A45}" destId="{EA4ABEC6-B080-41E3-98CF-5FCC5922CC16}" srcOrd="0" destOrd="0" presId="urn:microsoft.com/office/officeart/2005/8/layout/StepDownProcess"/>
    <dgm:cxn modelId="{DB16350E-4971-4AFE-ADB2-378BB39B49EE}" type="presOf" srcId="{3149DEB9-4BE9-4918-9D3A-4524A6A0CC27}" destId="{F5F26FEB-CEC7-4A5A-90CD-9DEA208F73CC}" srcOrd="0" destOrd="0" presId="urn:microsoft.com/office/officeart/2005/8/layout/StepDownProcess"/>
    <dgm:cxn modelId="{7B631019-07DE-46C7-99CA-319769C16B8C}" type="presOf" srcId="{BB31EF55-2421-4B33-8411-9412C3865829}" destId="{77A5EE82-C52F-409A-962F-FADD3502A9BB}" srcOrd="0" destOrd="0" presId="urn:microsoft.com/office/officeart/2005/8/layout/StepDownProcess"/>
    <dgm:cxn modelId="{B4194C5F-7A54-4109-9CC7-9A96F751A044}" type="presOf" srcId="{43C79C30-734A-41ED-9237-ABDA92AF45F3}" destId="{89960AC2-0694-4799-87D3-3CEE9BDADCE4}" srcOrd="0" destOrd="0" presId="urn:microsoft.com/office/officeart/2005/8/layout/StepDownProcess"/>
    <dgm:cxn modelId="{2159A043-AFE1-46EC-A94B-95FD07C24286}" type="presOf" srcId="{89CFF072-A1A0-4F09-9F67-EE4D236805D3}" destId="{1C5B7D4A-316A-4BB2-AF37-EE55E83F6900}" srcOrd="0" destOrd="0" presId="urn:microsoft.com/office/officeart/2005/8/layout/StepDownProcess"/>
    <dgm:cxn modelId="{16F0926A-67CF-4929-AEC2-EFB875093347}" srcId="{95F60F96-AD7F-48F9-A337-52B047C88AD2}" destId="{89CFF072-A1A0-4F09-9F67-EE4D236805D3}" srcOrd="3" destOrd="0" parTransId="{AABCCB18-3072-4FFB-838D-EB549A07C1B6}" sibTransId="{B113AC43-1CEC-489F-8372-422940150501}"/>
    <dgm:cxn modelId="{17E93452-39BE-4DC7-BB38-2CBA19BB24D7}" type="presOf" srcId="{95F60F96-AD7F-48F9-A337-52B047C88AD2}" destId="{D1600C61-5B18-4335-874D-7213F3EC9984}" srcOrd="0" destOrd="0" presId="urn:microsoft.com/office/officeart/2005/8/layout/StepDownProcess"/>
    <dgm:cxn modelId="{341AE573-A947-4B15-9B2A-1A64B86709D0}" type="presOf" srcId="{0B48E2DC-DC23-450C-A1F5-930B15E5CFA1}" destId="{99B531EB-AC65-400E-A17C-5A763DA8A38F}" srcOrd="0" destOrd="0" presId="urn:microsoft.com/office/officeart/2005/8/layout/StepDownProcess"/>
    <dgm:cxn modelId="{62055D9C-9256-4C62-98F6-7E5868D47AA2}" srcId="{95F60F96-AD7F-48F9-A337-52B047C88AD2}" destId="{D5F73F09-4FAD-4410-AB39-A230B0046A45}" srcOrd="2" destOrd="0" parTransId="{81B6CF74-0852-4796-8294-C2881F07C844}" sibTransId="{E5ECF4E5-827E-4E4C-84F2-C6C573E159C1}"/>
    <dgm:cxn modelId="{7A10ACA6-784F-4230-A870-53A2925A29F2}" srcId="{3149DEB9-4BE9-4918-9D3A-4524A6A0CC27}" destId="{43C79C30-734A-41ED-9237-ABDA92AF45F3}" srcOrd="0" destOrd="0" parTransId="{911D5EEE-D636-467F-96EE-13869D7136F9}" sibTransId="{7FE15032-85D2-4B23-89DB-03AC14C0CF5C}"/>
    <dgm:cxn modelId="{531B32AD-4BE5-4C00-8CFC-690390769E85}" srcId="{BB31EF55-2421-4B33-8411-9412C3865829}" destId="{695D1B77-C7F5-4FCC-88E9-B71E20028F4F}" srcOrd="0" destOrd="0" parTransId="{FB129FFC-012F-45E9-9ED1-C5C7AC340767}" sibTransId="{CF8B391B-3E93-4F74-BDDB-31718DEEE0F2}"/>
    <dgm:cxn modelId="{10D574B4-EAE1-4199-86C8-D574F142DAB2}" srcId="{95F60F96-AD7F-48F9-A337-52B047C88AD2}" destId="{0B48E2DC-DC23-450C-A1F5-930B15E5CFA1}" srcOrd="1" destOrd="0" parTransId="{2635DCF1-8C1F-4B18-8BD5-E07B6768CD5A}" sibTransId="{0F42D841-AF00-4457-92A1-51359D60606B}"/>
    <dgm:cxn modelId="{98E7B2CB-90C3-40E2-A124-992EEE50B75D}" srcId="{95F60F96-AD7F-48F9-A337-52B047C88AD2}" destId="{BB31EF55-2421-4B33-8411-9412C3865829}" srcOrd="4" destOrd="0" parTransId="{C819B6B3-DE33-487B-88E7-8E1B5342879E}" sibTransId="{E3EC123A-3001-4F80-BECF-ABE0B2D32F0E}"/>
    <dgm:cxn modelId="{A17A90DD-2087-4BBF-BE10-1694B27B0A5B}" type="presOf" srcId="{695D1B77-C7F5-4FCC-88E9-B71E20028F4F}" destId="{FA3048B5-F705-45B0-BE05-78ADFD61AF84}" srcOrd="0" destOrd="0" presId="urn:microsoft.com/office/officeart/2005/8/layout/StepDownProcess"/>
    <dgm:cxn modelId="{52AAC9E3-774B-4DF4-BA5F-A6240C55AA0A}" srcId="{95F60F96-AD7F-48F9-A337-52B047C88AD2}" destId="{3149DEB9-4BE9-4918-9D3A-4524A6A0CC27}" srcOrd="0" destOrd="0" parTransId="{116D506F-3683-431A-82D1-072D5706B967}" sibTransId="{B993EEB2-B65D-49C6-A488-108321570668}"/>
    <dgm:cxn modelId="{02CC9D4E-C3AF-4036-8B75-D6A98B2F60BF}" type="presParOf" srcId="{D1600C61-5B18-4335-874D-7213F3EC9984}" destId="{EF6E3DF2-877A-4B95-A34D-22EB70E5EFAB}" srcOrd="0" destOrd="0" presId="urn:microsoft.com/office/officeart/2005/8/layout/StepDownProcess"/>
    <dgm:cxn modelId="{CDA9176B-D80E-480B-99E8-0F6882066D35}" type="presParOf" srcId="{EF6E3DF2-877A-4B95-A34D-22EB70E5EFAB}" destId="{C2153ECA-4D3C-4565-8A6B-C2A7FE98771B}" srcOrd="0" destOrd="0" presId="urn:microsoft.com/office/officeart/2005/8/layout/StepDownProcess"/>
    <dgm:cxn modelId="{8968E34A-CA96-454D-B5A3-F9EBC2C38ABC}" type="presParOf" srcId="{EF6E3DF2-877A-4B95-A34D-22EB70E5EFAB}" destId="{F5F26FEB-CEC7-4A5A-90CD-9DEA208F73CC}" srcOrd="1" destOrd="0" presId="urn:microsoft.com/office/officeart/2005/8/layout/StepDownProcess"/>
    <dgm:cxn modelId="{B2E15819-A48B-4EDC-B6BA-5DDD2907AF0C}" type="presParOf" srcId="{EF6E3DF2-877A-4B95-A34D-22EB70E5EFAB}" destId="{89960AC2-0694-4799-87D3-3CEE9BDADCE4}" srcOrd="2" destOrd="0" presId="urn:microsoft.com/office/officeart/2005/8/layout/StepDownProcess"/>
    <dgm:cxn modelId="{54D3C84F-FC8E-48B6-A203-5B49AAB67048}" type="presParOf" srcId="{D1600C61-5B18-4335-874D-7213F3EC9984}" destId="{DF79608F-3522-47A8-82B2-490D5AEFBEE2}" srcOrd="1" destOrd="0" presId="urn:microsoft.com/office/officeart/2005/8/layout/StepDownProcess"/>
    <dgm:cxn modelId="{BF1A588D-85CA-45BF-86A1-707724C60AC2}" type="presParOf" srcId="{D1600C61-5B18-4335-874D-7213F3EC9984}" destId="{2202A85A-ED64-46EB-BD6C-290900CF7450}" srcOrd="2" destOrd="0" presId="urn:microsoft.com/office/officeart/2005/8/layout/StepDownProcess"/>
    <dgm:cxn modelId="{F4D52F73-6F44-45B7-A23A-5CD50790157C}" type="presParOf" srcId="{2202A85A-ED64-46EB-BD6C-290900CF7450}" destId="{D2B7CAAA-B227-4E0A-8B83-DCF53DE5FF8C}" srcOrd="0" destOrd="0" presId="urn:microsoft.com/office/officeart/2005/8/layout/StepDownProcess"/>
    <dgm:cxn modelId="{95F8F20E-4075-4B35-92B7-93F8DBE36DC3}" type="presParOf" srcId="{2202A85A-ED64-46EB-BD6C-290900CF7450}" destId="{99B531EB-AC65-400E-A17C-5A763DA8A38F}" srcOrd="1" destOrd="0" presId="urn:microsoft.com/office/officeart/2005/8/layout/StepDownProcess"/>
    <dgm:cxn modelId="{DEBC2EB6-875E-41B9-BF80-D5268EF33B8A}" type="presParOf" srcId="{2202A85A-ED64-46EB-BD6C-290900CF7450}" destId="{6EDD9BAD-0086-421D-8F3A-65C576AA67DC}" srcOrd="2" destOrd="0" presId="urn:microsoft.com/office/officeart/2005/8/layout/StepDownProcess"/>
    <dgm:cxn modelId="{7BF4A081-9D90-4F4B-B7FB-5EB95ADCE67C}" type="presParOf" srcId="{D1600C61-5B18-4335-874D-7213F3EC9984}" destId="{2EE184DE-70A9-40C6-A68F-45A3A0716251}" srcOrd="3" destOrd="0" presId="urn:microsoft.com/office/officeart/2005/8/layout/StepDownProcess"/>
    <dgm:cxn modelId="{9358C08E-754C-412F-94EB-E29E150DA724}" type="presParOf" srcId="{D1600C61-5B18-4335-874D-7213F3EC9984}" destId="{78649A15-C339-4283-9B43-47DABB08CC58}" srcOrd="4" destOrd="0" presId="urn:microsoft.com/office/officeart/2005/8/layout/StepDownProcess"/>
    <dgm:cxn modelId="{4B3F693A-A633-475A-9A89-E7EB187301A9}" type="presParOf" srcId="{78649A15-C339-4283-9B43-47DABB08CC58}" destId="{A9D884F0-4A93-47D3-BC9E-8498F10131CB}" srcOrd="0" destOrd="0" presId="urn:microsoft.com/office/officeart/2005/8/layout/StepDownProcess"/>
    <dgm:cxn modelId="{34F9AC4F-E639-4A74-9B0A-AA0C434C0B10}" type="presParOf" srcId="{78649A15-C339-4283-9B43-47DABB08CC58}" destId="{EA4ABEC6-B080-41E3-98CF-5FCC5922CC16}" srcOrd="1" destOrd="0" presId="urn:microsoft.com/office/officeart/2005/8/layout/StepDownProcess"/>
    <dgm:cxn modelId="{AE0D319A-ECA0-42C0-8076-A9EA2BD3A2F6}" type="presParOf" srcId="{78649A15-C339-4283-9B43-47DABB08CC58}" destId="{C7E54DB4-5269-4080-9D9F-A5B297E1FEC0}" srcOrd="2" destOrd="0" presId="urn:microsoft.com/office/officeart/2005/8/layout/StepDownProcess"/>
    <dgm:cxn modelId="{DF61320A-9B7A-4A9E-A3E5-1AD71DB0EE57}" type="presParOf" srcId="{D1600C61-5B18-4335-874D-7213F3EC9984}" destId="{64CF5772-79A0-4288-92C6-571C20CE9BFD}" srcOrd="5" destOrd="0" presId="urn:microsoft.com/office/officeart/2005/8/layout/StepDownProcess"/>
    <dgm:cxn modelId="{2DB93987-FB4E-4C04-ABED-83AB4C7287AD}" type="presParOf" srcId="{D1600C61-5B18-4335-874D-7213F3EC9984}" destId="{C91272EA-61ED-4DD7-9491-31E542B7C77F}" srcOrd="6" destOrd="0" presId="urn:microsoft.com/office/officeart/2005/8/layout/StepDownProcess"/>
    <dgm:cxn modelId="{522EB1CB-EDC3-4699-91EB-59987F2A3DB2}" type="presParOf" srcId="{C91272EA-61ED-4DD7-9491-31E542B7C77F}" destId="{DC1D272E-B940-484C-9AF7-D59CC84B84F9}" srcOrd="0" destOrd="0" presId="urn:microsoft.com/office/officeart/2005/8/layout/StepDownProcess"/>
    <dgm:cxn modelId="{A667B7F4-16B7-4EAE-BD44-E8B6CC26851F}" type="presParOf" srcId="{C91272EA-61ED-4DD7-9491-31E542B7C77F}" destId="{1C5B7D4A-316A-4BB2-AF37-EE55E83F6900}" srcOrd="1" destOrd="0" presId="urn:microsoft.com/office/officeart/2005/8/layout/StepDownProcess"/>
    <dgm:cxn modelId="{CFB06AC4-1E77-47B8-8906-435DF444E7C2}" type="presParOf" srcId="{C91272EA-61ED-4DD7-9491-31E542B7C77F}" destId="{228855C6-F372-45F0-939A-45180865521C}" srcOrd="2" destOrd="0" presId="urn:microsoft.com/office/officeart/2005/8/layout/StepDownProcess"/>
    <dgm:cxn modelId="{61A183DB-6F07-4147-8E9C-9CF66F8DAC41}" type="presParOf" srcId="{D1600C61-5B18-4335-874D-7213F3EC9984}" destId="{ECFD4D68-6A61-4511-89EF-A4F40BA00E5F}" srcOrd="7" destOrd="0" presId="urn:microsoft.com/office/officeart/2005/8/layout/StepDownProcess"/>
    <dgm:cxn modelId="{F8348E53-5F90-497B-AD22-012DA3E820FF}" type="presParOf" srcId="{D1600C61-5B18-4335-874D-7213F3EC9984}" destId="{44505696-04B5-4A64-8494-D476D8093891}" srcOrd="8" destOrd="0" presId="urn:microsoft.com/office/officeart/2005/8/layout/StepDownProcess"/>
    <dgm:cxn modelId="{D35420B6-DED6-4107-95DE-9BA9FBD1C539}" type="presParOf" srcId="{44505696-04B5-4A64-8494-D476D8093891}" destId="{77A5EE82-C52F-409A-962F-FADD3502A9BB}" srcOrd="0" destOrd="0" presId="urn:microsoft.com/office/officeart/2005/8/layout/StepDownProcess"/>
    <dgm:cxn modelId="{D3563CF3-42CC-4216-9E3B-AA1C4511F913}" type="presParOf" srcId="{44505696-04B5-4A64-8494-D476D8093891}" destId="{FA3048B5-F705-45B0-BE05-78ADFD61AF84}" srcOrd="1" destOrd="0" presId="urn:microsoft.com/office/officeart/2005/8/layout/StepDown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5F60F96-AD7F-48F9-A337-52B047C88AD2}"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n-US"/>
        </a:p>
      </dgm:t>
    </dgm:pt>
    <dgm:pt modelId="{3149DEB9-4BE9-4918-9D3A-4524A6A0CC27}">
      <dgm:prSet phldrT="[Text]"/>
      <dgm:spPr/>
      <dgm:t>
        <a:bodyPr/>
        <a:lstStyle/>
        <a:p>
          <a:r>
            <a:rPr lang="ar-JO" dirty="0"/>
            <a:t>نشأة التعليم الحديث</a:t>
          </a:r>
          <a:endParaRPr lang="en-US" dirty="0"/>
        </a:p>
      </dgm:t>
    </dgm:pt>
    <dgm:pt modelId="{116D506F-3683-431A-82D1-072D5706B967}" type="parTrans" cxnId="{52AAC9E3-774B-4DF4-BA5F-A6240C55AA0A}">
      <dgm:prSet/>
      <dgm:spPr/>
      <dgm:t>
        <a:bodyPr/>
        <a:lstStyle/>
        <a:p>
          <a:endParaRPr lang="en-US"/>
        </a:p>
      </dgm:t>
    </dgm:pt>
    <dgm:pt modelId="{B993EEB2-B65D-49C6-A488-108321570668}" type="sibTrans" cxnId="{52AAC9E3-774B-4DF4-BA5F-A6240C55AA0A}">
      <dgm:prSet/>
      <dgm:spPr/>
      <dgm:t>
        <a:bodyPr/>
        <a:lstStyle/>
        <a:p>
          <a:endParaRPr lang="en-US"/>
        </a:p>
      </dgm:t>
    </dgm:pt>
    <dgm:pt modelId="{43C79C30-734A-41ED-9237-ABDA92AF45F3}">
      <dgm:prSet phldrT="[Text]" custT="1"/>
      <dgm:spPr/>
      <dgm:t>
        <a:bodyPr/>
        <a:lstStyle/>
        <a:p>
          <a:r>
            <a:rPr lang="ar-JO" sz="2400" b="1" dirty="0">
              <a:solidFill>
                <a:schemeClr val="bg1"/>
              </a:solidFill>
            </a:rPr>
            <a:t>نشأة التعليم الحديث</a:t>
          </a:r>
          <a:endParaRPr lang="en-US" sz="2400" b="1" dirty="0">
            <a:solidFill>
              <a:schemeClr val="bg1"/>
            </a:solidFill>
          </a:endParaRPr>
        </a:p>
      </dgm:t>
    </dgm:pt>
    <dgm:pt modelId="{911D5EEE-D636-467F-96EE-13869D7136F9}" type="parTrans" cxnId="{7A10ACA6-784F-4230-A870-53A2925A29F2}">
      <dgm:prSet/>
      <dgm:spPr/>
      <dgm:t>
        <a:bodyPr/>
        <a:lstStyle/>
        <a:p>
          <a:endParaRPr lang="en-US"/>
        </a:p>
      </dgm:t>
    </dgm:pt>
    <dgm:pt modelId="{7FE15032-85D2-4B23-89DB-03AC14C0CF5C}" type="sibTrans" cxnId="{7A10ACA6-784F-4230-A870-53A2925A29F2}">
      <dgm:prSet/>
      <dgm:spPr/>
      <dgm:t>
        <a:bodyPr/>
        <a:lstStyle/>
        <a:p>
          <a:endParaRPr lang="en-US"/>
        </a:p>
      </dgm:t>
    </dgm:pt>
    <dgm:pt modelId="{0B48E2DC-DC23-450C-A1F5-930B15E5CFA1}">
      <dgm:prSet phldrT="[Text]"/>
      <dgm:spPr/>
      <dgm:t>
        <a:bodyPr/>
        <a:lstStyle/>
        <a:p>
          <a:r>
            <a:rPr lang="ar-JO" dirty="0"/>
            <a:t>التعليم في العالم الغربي والوطن العربي</a:t>
          </a:r>
          <a:endParaRPr lang="en-US" dirty="0"/>
        </a:p>
      </dgm:t>
    </dgm:pt>
    <dgm:pt modelId="{2635DCF1-8C1F-4B18-8BD5-E07B6768CD5A}" type="parTrans" cxnId="{10D574B4-EAE1-4199-86C8-D574F142DAB2}">
      <dgm:prSet/>
      <dgm:spPr/>
      <dgm:t>
        <a:bodyPr/>
        <a:lstStyle/>
        <a:p>
          <a:endParaRPr lang="en-US"/>
        </a:p>
      </dgm:t>
    </dgm:pt>
    <dgm:pt modelId="{0F42D841-AF00-4457-92A1-51359D60606B}" type="sibTrans" cxnId="{10D574B4-EAE1-4199-86C8-D574F142DAB2}">
      <dgm:prSet/>
      <dgm:spPr/>
      <dgm:t>
        <a:bodyPr/>
        <a:lstStyle/>
        <a:p>
          <a:endParaRPr lang="en-US"/>
        </a:p>
      </dgm:t>
    </dgm:pt>
    <dgm:pt modelId="{D5F73F09-4FAD-4410-AB39-A230B0046A45}">
      <dgm:prSet phldrT="[Text]"/>
      <dgm:spPr/>
      <dgm:t>
        <a:bodyPr/>
        <a:lstStyle/>
        <a:p>
          <a:r>
            <a:rPr lang="ar-JO" dirty="0"/>
            <a:t>تحديات ومشكلات  التعليم في الوطن العربي</a:t>
          </a:r>
          <a:endParaRPr lang="en-US" dirty="0"/>
        </a:p>
      </dgm:t>
    </dgm:pt>
    <dgm:pt modelId="{81B6CF74-0852-4796-8294-C2881F07C844}" type="parTrans" cxnId="{62055D9C-9256-4C62-98F6-7E5868D47AA2}">
      <dgm:prSet/>
      <dgm:spPr/>
      <dgm:t>
        <a:bodyPr/>
        <a:lstStyle/>
        <a:p>
          <a:endParaRPr lang="en-US"/>
        </a:p>
      </dgm:t>
    </dgm:pt>
    <dgm:pt modelId="{E5ECF4E5-827E-4E4C-84F2-C6C573E159C1}" type="sibTrans" cxnId="{62055D9C-9256-4C62-98F6-7E5868D47AA2}">
      <dgm:prSet/>
      <dgm:spPr/>
      <dgm:t>
        <a:bodyPr/>
        <a:lstStyle/>
        <a:p>
          <a:endParaRPr lang="en-US"/>
        </a:p>
      </dgm:t>
    </dgm:pt>
    <dgm:pt modelId="{BB31EF55-2421-4B33-8411-9412C3865829}">
      <dgm:prSet/>
      <dgm:spPr/>
      <dgm:t>
        <a:bodyPr/>
        <a:lstStyle/>
        <a:p>
          <a:r>
            <a:rPr lang="ar-JO" dirty="0"/>
            <a:t>دواعي تطوير سياسات التعليم</a:t>
          </a:r>
          <a:endParaRPr lang="en-US" dirty="0"/>
        </a:p>
      </dgm:t>
    </dgm:pt>
    <dgm:pt modelId="{C819B6B3-DE33-487B-88E7-8E1B5342879E}" type="parTrans" cxnId="{98E7B2CB-90C3-40E2-A124-992EEE50B75D}">
      <dgm:prSet/>
      <dgm:spPr/>
      <dgm:t>
        <a:bodyPr/>
        <a:lstStyle/>
        <a:p>
          <a:endParaRPr lang="en-US"/>
        </a:p>
      </dgm:t>
    </dgm:pt>
    <dgm:pt modelId="{E3EC123A-3001-4F80-BECF-ABE0B2D32F0E}" type="sibTrans" cxnId="{98E7B2CB-90C3-40E2-A124-992EEE50B75D}">
      <dgm:prSet/>
      <dgm:spPr/>
      <dgm:t>
        <a:bodyPr/>
        <a:lstStyle/>
        <a:p>
          <a:endParaRPr lang="en-US"/>
        </a:p>
      </dgm:t>
    </dgm:pt>
    <dgm:pt modelId="{695D1B77-C7F5-4FCC-88E9-B71E20028F4F}">
      <dgm:prSet/>
      <dgm:spPr/>
      <dgm:t>
        <a:bodyPr/>
        <a:lstStyle/>
        <a:p>
          <a:endParaRPr lang="en-US"/>
        </a:p>
      </dgm:t>
    </dgm:pt>
    <dgm:pt modelId="{FB129FFC-012F-45E9-9ED1-C5C7AC340767}" type="parTrans" cxnId="{531B32AD-4BE5-4C00-8CFC-690390769E85}">
      <dgm:prSet/>
      <dgm:spPr/>
      <dgm:t>
        <a:bodyPr/>
        <a:lstStyle/>
        <a:p>
          <a:endParaRPr lang="en-US"/>
        </a:p>
      </dgm:t>
    </dgm:pt>
    <dgm:pt modelId="{CF8B391B-3E93-4F74-BDDB-31718DEEE0F2}" type="sibTrans" cxnId="{531B32AD-4BE5-4C00-8CFC-690390769E85}">
      <dgm:prSet/>
      <dgm:spPr/>
      <dgm:t>
        <a:bodyPr/>
        <a:lstStyle/>
        <a:p>
          <a:endParaRPr lang="en-US"/>
        </a:p>
      </dgm:t>
    </dgm:pt>
    <dgm:pt modelId="{89CFF072-A1A0-4F09-9F67-EE4D236805D3}">
      <dgm:prSet/>
      <dgm:spPr/>
      <dgm:t>
        <a:bodyPr/>
        <a:lstStyle/>
        <a:p>
          <a:r>
            <a:rPr lang="ar-JO" dirty="0"/>
            <a:t>مفهوم تطوير سياسات التعليم</a:t>
          </a:r>
          <a:endParaRPr lang="en-US" dirty="0"/>
        </a:p>
      </dgm:t>
    </dgm:pt>
    <dgm:pt modelId="{AABCCB18-3072-4FFB-838D-EB549A07C1B6}" type="parTrans" cxnId="{16F0926A-67CF-4929-AEC2-EFB875093347}">
      <dgm:prSet/>
      <dgm:spPr/>
      <dgm:t>
        <a:bodyPr/>
        <a:lstStyle/>
        <a:p>
          <a:endParaRPr lang="en-US"/>
        </a:p>
      </dgm:t>
    </dgm:pt>
    <dgm:pt modelId="{B113AC43-1CEC-489F-8372-422940150501}" type="sibTrans" cxnId="{16F0926A-67CF-4929-AEC2-EFB875093347}">
      <dgm:prSet/>
      <dgm:spPr/>
      <dgm:t>
        <a:bodyPr/>
        <a:lstStyle/>
        <a:p>
          <a:endParaRPr lang="en-US"/>
        </a:p>
      </dgm:t>
    </dgm:pt>
    <dgm:pt modelId="{D1600C61-5B18-4335-874D-7213F3EC9984}" type="pres">
      <dgm:prSet presAssocID="{95F60F96-AD7F-48F9-A337-52B047C88AD2}" presName="rootnode" presStyleCnt="0">
        <dgm:presLayoutVars>
          <dgm:chMax/>
          <dgm:chPref/>
          <dgm:dir/>
          <dgm:animLvl val="lvl"/>
        </dgm:presLayoutVars>
      </dgm:prSet>
      <dgm:spPr/>
    </dgm:pt>
    <dgm:pt modelId="{EF6E3DF2-877A-4B95-A34D-22EB70E5EFAB}" type="pres">
      <dgm:prSet presAssocID="{3149DEB9-4BE9-4918-9D3A-4524A6A0CC27}" presName="composite" presStyleCnt="0"/>
      <dgm:spPr/>
    </dgm:pt>
    <dgm:pt modelId="{C2153ECA-4D3C-4565-8A6B-C2A7FE98771B}" type="pres">
      <dgm:prSet presAssocID="{3149DEB9-4BE9-4918-9D3A-4524A6A0CC27}" presName="bentUpArrow1" presStyleLbl="alignImgPlace1" presStyleIdx="0" presStyleCnt="4"/>
      <dgm:spPr/>
    </dgm:pt>
    <dgm:pt modelId="{F5F26FEB-CEC7-4A5A-90CD-9DEA208F73CC}" type="pres">
      <dgm:prSet presAssocID="{3149DEB9-4BE9-4918-9D3A-4524A6A0CC27}" presName="ParentText" presStyleLbl="node1" presStyleIdx="0" presStyleCnt="5" custScaleX="287718">
        <dgm:presLayoutVars>
          <dgm:chMax val="1"/>
          <dgm:chPref val="1"/>
          <dgm:bulletEnabled val="1"/>
        </dgm:presLayoutVars>
      </dgm:prSet>
      <dgm:spPr/>
    </dgm:pt>
    <dgm:pt modelId="{89960AC2-0694-4799-87D3-3CEE9BDADCE4}" type="pres">
      <dgm:prSet presAssocID="{3149DEB9-4BE9-4918-9D3A-4524A6A0CC27}" presName="ChildText" presStyleLbl="revTx" presStyleIdx="0" presStyleCnt="5" custScaleX="428612" custLinFactX="200000" custLinFactNeighborX="209046" custLinFactNeighborY="-33478">
        <dgm:presLayoutVars>
          <dgm:chMax val="0"/>
          <dgm:chPref val="0"/>
          <dgm:bulletEnabled val="1"/>
        </dgm:presLayoutVars>
      </dgm:prSet>
      <dgm:spPr/>
    </dgm:pt>
    <dgm:pt modelId="{DF79608F-3522-47A8-82B2-490D5AEFBEE2}" type="pres">
      <dgm:prSet presAssocID="{B993EEB2-B65D-49C6-A488-108321570668}" presName="sibTrans" presStyleCnt="0"/>
      <dgm:spPr/>
    </dgm:pt>
    <dgm:pt modelId="{2202A85A-ED64-46EB-BD6C-290900CF7450}" type="pres">
      <dgm:prSet presAssocID="{0B48E2DC-DC23-450C-A1F5-930B15E5CFA1}" presName="composite" presStyleCnt="0"/>
      <dgm:spPr/>
    </dgm:pt>
    <dgm:pt modelId="{D2B7CAAA-B227-4E0A-8B83-DCF53DE5FF8C}" type="pres">
      <dgm:prSet presAssocID="{0B48E2DC-DC23-450C-A1F5-930B15E5CFA1}" presName="bentUpArrow1" presStyleLbl="alignImgPlace1" presStyleIdx="1" presStyleCnt="4"/>
      <dgm:spPr/>
    </dgm:pt>
    <dgm:pt modelId="{99B531EB-AC65-400E-A17C-5A763DA8A38F}" type="pres">
      <dgm:prSet presAssocID="{0B48E2DC-DC23-450C-A1F5-930B15E5CFA1}" presName="ParentText" presStyleLbl="node1" presStyleIdx="1" presStyleCnt="5" custScaleX="372084">
        <dgm:presLayoutVars>
          <dgm:chMax val="1"/>
          <dgm:chPref val="1"/>
          <dgm:bulletEnabled val="1"/>
        </dgm:presLayoutVars>
      </dgm:prSet>
      <dgm:spPr/>
    </dgm:pt>
    <dgm:pt modelId="{6EDD9BAD-0086-421D-8F3A-65C576AA67DC}" type="pres">
      <dgm:prSet presAssocID="{0B48E2DC-DC23-450C-A1F5-930B15E5CFA1}" presName="ChildText" presStyleLbl="revTx" presStyleIdx="1" presStyleCnt="5">
        <dgm:presLayoutVars>
          <dgm:chMax val="0"/>
          <dgm:chPref val="0"/>
          <dgm:bulletEnabled val="1"/>
        </dgm:presLayoutVars>
      </dgm:prSet>
      <dgm:spPr/>
    </dgm:pt>
    <dgm:pt modelId="{2EE184DE-70A9-40C6-A68F-45A3A0716251}" type="pres">
      <dgm:prSet presAssocID="{0F42D841-AF00-4457-92A1-51359D60606B}" presName="sibTrans" presStyleCnt="0"/>
      <dgm:spPr/>
    </dgm:pt>
    <dgm:pt modelId="{78649A15-C339-4283-9B43-47DABB08CC58}" type="pres">
      <dgm:prSet presAssocID="{D5F73F09-4FAD-4410-AB39-A230B0046A45}" presName="composite" presStyleCnt="0"/>
      <dgm:spPr/>
    </dgm:pt>
    <dgm:pt modelId="{A9D884F0-4A93-47D3-BC9E-8498F10131CB}" type="pres">
      <dgm:prSet presAssocID="{D5F73F09-4FAD-4410-AB39-A230B0046A45}" presName="bentUpArrow1" presStyleLbl="alignImgPlace1" presStyleIdx="2" presStyleCnt="4" custLinFactNeighborY="0"/>
      <dgm:spPr/>
    </dgm:pt>
    <dgm:pt modelId="{EA4ABEC6-B080-41E3-98CF-5FCC5922CC16}" type="pres">
      <dgm:prSet presAssocID="{D5F73F09-4FAD-4410-AB39-A230B0046A45}" presName="ParentText" presStyleLbl="node1" presStyleIdx="2" presStyleCnt="5" custScaleX="432546">
        <dgm:presLayoutVars>
          <dgm:chMax val="1"/>
          <dgm:chPref val="1"/>
          <dgm:bulletEnabled val="1"/>
        </dgm:presLayoutVars>
      </dgm:prSet>
      <dgm:spPr/>
    </dgm:pt>
    <dgm:pt modelId="{C7E54DB4-5269-4080-9D9F-A5B297E1FEC0}" type="pres">
      <dgm:prSet presAssocID="{D5F73F09-4FAD-4410-AB39-A230B0046A45}" presName="ChildText" presStyleLbl="revTx" presStyleIdx="2" presStyleCnt="5">
        <dgm:presLayoutVars>
          <dgm:chMax val="0"/>
          <dgm:chPref val="0"/>
          <dgm:bulletEnabled val="1"/>
        </dgm:presLayoutVars>
      </dgm:prSet>
      <dgm:spPr/>
    </dgm:pt>
    <dgm:pt modelId="{64CF5772-79A0-4288-92C6-571C20CE9BFD}" type="pres">
      <dgm:prSet presAssocID="{E5ECF4E5-827E-4E4C-84F2-C6C573E159C1}" presName="sibTrans" presStyleCnt="0"/>
      <dgm:spPr/>
    </dgm:pt>
    <dgm:pt modelId="{C91272EA-61ED-4DD7-9491-31E542B7C77F}" type="pres">
      <dgm:prSet presAssocID="{89CFF072-A1A0-4F09-9F67-EE4D236805D3}" presName="composite" presStyleCnt="0"/>
      <dgm:spPr/>
    </dgm:pt>
    <dgm:pt modelId="{DC1D272E-B940-484C-9AF7-D59CC84B84F9}" type="pres">
      <dgm:prSet presAssocID="{89CFF072-A1A0-4F09-9F67-EE4D236805D3}" presName="bentUpArrow1" presStyleLbl="alignImgPlace1" presStyleIdx="3" presStyleCnt="4"/>
      <dgm:spPr/>
    </dgm:pt>
    <dgm:pt modelId="{1C5B7D4A-316A-4BB2-AF37-EE55E83F6900}" type="pres">
      <dgm:prSet presAssocID="{89CFF072-A1A0-4F09-9F67-EE4D236805D3}" presName="ParentText" presStyleLbl="node1" presStyleIdx="3" presStyleCnt="5" custScaleX="463087">
        <dgm:presLayoutVars>
          <dgm:chMax val="1"/>
          <dgm:chPref val="1"/>
          <dgm:bulletEnabled val="1"/>
        </dgm:presLayoutVars>
      </dgm:prSet>
      <dgm:spPr/>
    </dgm:pt>
    <dgm:pt modelId="{228855C6-F372-45F0-939A-45180865521C}" type="pres">
      <dgm:prSet presAssocID="{89CFF072-A1A0-4F09-9F67-EE4D236805D3}" presName="ChildText" presStyleLbl="revTx" presStyleIdx="3" presStyleCnt="5">
        <dgm:presLayoutVars>
          <dgm:chMax val="0"/>
          <dgm:chPref val="0"/>
          <dgm:bulletEnabled val="1"/>
        </dgm:presLayoutVars>
      </dgm:prSet>
      <dgm:spPr/>
    </dgm:pt>
    <dgm:pt modelId="{ECFD4D68-6A61-4511-89EF-A4F40BA00E5F}" type="pres">
      <dgm:prSet presAssocID="{B113AC43-1CEC-489F-8372-422940150501}" presName="sibTrans" presStyleCnt="0"/>
      <dgm:spPr/>
    </dgm:pt>
    <dgm:pt modelId="{44505696-04B5-4A64-8494-D476D8093891}" type="pres">
      <dgm:prSet presAssocID="{BB31EF55-2421-4B33-8411-9412C3865829}" presName="composite" presStyleCnt="0"/>
      <dgm:spPr/>
    </dgm:pt>
    <dgm:pt modelId="{77A5EE82-C52F-409A-962F-FADD3502A9BB}" type="pres">
      <dgm:prSet presAssocID="{BB31EF55-2421-4B33-8411-9412C3865829}" presName="ParentText" presStyleLbl="node1" presStyleIdx="4" presStyleCnt="5" custScaleX="466651" custLinFactNeighborX="1936" custLinFactNeighborY="15175">
        <dgm:presLayoutVars>
          <dgm:chMax val="1"/>
          <dgm:chPref val="1"/>
          <dgm:bulletEnabled val="1"/>
        </dgm:presLayoutVars>
      </dgm:prSet>
      <dgm:spPr/>
    </dgm:pt>
    <dgm:pt modelId="{FA3048B5-F705-45B0-BE05-78ADFD61AF84}" type="pres">
      <dgm:prSet presAssocID="{BB31EF55-2421-4B33-8411-9412C3865829}" presName="FinalChildText" presStyleLbl="revTx" presStyleIdx="4" presStyleCnt="5">
        <dgm:presLayoutVars>
          <dgm:chMax val="0"/>
          <dgm:chPref val="0"/>
          <dgm:bulletEnabled val="1"/>
        </dgm:presLayoutVars>
      </dgm:prSet>
      <dgm:spPr/>
    </dgm:pt>
  </dgm:ptLst>
  <dgm:cxnLst>
    <dgm:cxn modelId="{E3DCC20B-D2D0-409C-A9D0-04A2D4FBEDA1}" type="presOf" srcId="{D5F73F09-4FAD-4410-AB39-A230B0046A45}" destId="{EA4ABEC6-B080-41E3-98CF-5FCC5922CC16}" srcOrd="0" destOrd="0" presId="urn:microsoft.com/office/officeart/2005/8/layout/StepDownProcess"/>
    <dgm:cxn modelId="{DB16350E-4971-4AFE-ADB2-378BB39B49EE}" type="presOf" srcId="{3149DEB9-4BE9-4918-9D3A-4524A6A0CC27}" destId="{F5F26FEB-CEC7-4A5A-90CD-9DEA208F73CC}" srcOrd="0" destOrd="0" presId="urn:microsoft.com/office/officeart/2005/8/layout/StepDownProcess"/>
    <dgm:cxn modelId="{7B631019-07DE-46C7-99CA-319769C16B8C}" type="presOf" srcId="{BB31EF55-2421-4B33-8411-9412C3865829}" destId="{77A5EE82-C52F-409A-962F-FADD3502A9BB}" srcOrd="0" destOrd="0" presId="urn:microsoft.com/office/officeart/2005/8/layout/StepDownProcess"/>
    <dgm:cxn modelId="{B4194C5F-7A54-4109-9CC7-9A96F751A044}" type="presOf" srcId="{43C79C30-734A-41ED-9237-ABDA92AF45F3}" destId="{89960AC2-0694-4799-87D3-3CEE9BDADCE4}" srcOrd="0" destOrd="0" presId="urn:microsoft.com/office/officeart/2005/8/layout/StepDownProcess"/>
    <dgm:cxn modelId="{2159A043-AFE1-46EC-A94B-95FD07C24286}" type="presOf" srcId="{89CFF072-A1A0-4F09-9F67-EE4D236805D3}" destId="{1C5B7D4A-316A-4BB2-AF37-EE55E83F6900}" srcOrd="0" destOrd="0" presId="urn:microsoft.com/office/officeart/2005/8/layout/StepDownProcess"/>
    <dgm:cxn modelId="{16F0926A-67CF-4929-AEC2-EFB875093347}" srcId="{95F60F96-AD7F-48F9-A337-52B047C88AD2}" destId="{89CFF072-A1A0-4F09-9F67-EE4D236805D3}" srcOrd="3" destOrd="0" parTransId="{AABCCB18-3072-4FFB-838D-EB549A07C1B6}" sibTransId="{B113AC43-1CEC-489F-8372-422940150501}"/>
    <dgm:cxn modelId="{17E93452-39BE-4DC7-BB38-2CBA19BB24D7}" type="presOf" srcId="{95F60F96-AD7F-48F9-A337-52B047C88AD2}" destId="{D1600C61-5B18-4335-874D-7213F3EC9984}" srcOrd="0" destOrd="0" presId="urn:microsoft.com/office/officeart/2005/8/layout/StepDownProcess"/>
    <dgm:cxn modelId="{341AE573-A947-4B15-9B2A-1A64B86709D0}" type="presOf" srcId="{0B48E2DC-DC23-450C-A1F5-930B15E5CFA1}" destId="{99B531EB-AC65-400E-A17C-5A763DA8A38F}" srcOrd="0" destOrd="0" presId="urn:microsoft.com/office/officeart/2005/8/layout/StepDownProcess"/>
    <dgm:cxn modelId="{62055D9C-9256-4C62-98F6-7E5868D47AA2}" srcId="{95F60F96-AD7F-48F9-A337-52B047C88AD2}" destId="{D5F73F09-4FAD-4410-AB39-A230B0046A45}" srcOrd="2" destOrd="0" parTransId="{81B6CF74-0852-4796-8294-C2881F07C844}" sibTransId="{E5ECF4E5-827E-4E4C-84F2-C6C573E159C1}"/>
    <dgm:cxn modelId="{7A10ACA6-784F-4230-A870-53A2925A29F2}" srcId="{3149DEB9-4BE9-4918-9D3A-4524A6A0CC27}" destId="{43C79C30-734A-41ED-9237-ABDA92AF45F3}" srcOrd="0" destOrd="0" parTransId="{911D5EEE-D636-467F-96EE-13869D7136F9}" sibTransId="{7FE15032-85D2-4B23-89DB-03AC14C0CF5C}"/>
    <dgm:cxn modelId="{531B32AD-4BE5-4C00-8CFC-690390769E85}" srcId="{BB31EF55-2421-4B33-8411-9412C3865829}" destId="{695D1B77-C7F5-4FCC-88E9-B71E20028F4F}" srcOrd="0" destOrd="0" parTransId="{FB129FFC-012F-45E9-9ED1-C5C7AC340767}" sibTransId="{CF8B391B-3E93-4F74-BDDB-31718DEEE0F2}"/>
    <dgm:cxn modelId="{10D574B4-EAE1-4199-86C8-D574F142DAB2}" srcId="{95F60F96-AD7F-48F9-A337-52B047C88AD2}" destId="{0B48E2DC-DC23-450C-A1F5-930B15E5CFA1}" srcOrd="1" destOrd="0" parTransId="{2635DCF1-8C1F-4B18-8BD5-E07B6768CD5A}" sibTransId="{0F42D841-AF00-4457-92A1-51359D60606B}"/>
    <dgm:cxn modelId="{98E7B2CB-90C3-40E2-A124-992EEE50B75D}" srcId="{95F60F96-AD7F-48F9-A337-52B047C88AD2}" destId="{BB31EF55-2421-4B33-8411-9412C3865829}" srcOrd="4" destOrd="0" parTransId="{C819B6B3-DE33-487B-88E7-8E1B5342879E}" sibTransId="{E3EC123A-3001-4F80-BECF-ABE0B2D32F0E}"/>
    <dgm:cxn modelId="{A17A90DD-2087-4BBF-BE10-1694B27B0A5B}" type="presOf" srcId="{695D1B77-C7F5-4FCC-88E9-B71E20028F4F}" destId="{FA3048B5-F705-45B0-BE05-78ADFD61AF84}" srcOrd="0" destOrd="0" presId="urn:microsoft.com/office/officeart/2005/8/layout/StepDownProcess"/>
    <dgm:cxn modelId="{52AAC9E3-774B-4DF4-BA5F-A6240C55AA0A}" srcId="{95F60F96-AD7F-48F9-A337-52B047C88AD2}" destId="{3149DEB9-4BE9-4918-9D3A-4524A6A0CC27}" srcOrd="0" destOrd="0" parTransId="{116D506F-3683-431A-82D1-072D5706B967}" sibTransId="{B993EEB2-B65D-49C6-A488-108321570668}"/>
    <dgm:cxn modelId="{02CC9D4E-C3AF-4036-8B75-D6A98B2F60BF}" type="presParOf" srcId="{D1600C61-5B18-4335-874D-7213F3EC9984}" destId="{EF6E3DF2-877A-4B95-A34D-22EB70E5EFAB}" srcOrd="0" destOrd="0" presId="urn:microsoft.com/office/officeart/2005/8/layout/StepDownProcess"/>
    <dgm:cxn modelId="{CDA9176B-D80E-480B-99E8-0F6882066D35}" type="presParOf" srcId="{EF6E3DF2-877A-4B95-A34D-22EB70E5EFAB}" destId="{C2153ECA-4D3C-4565-8A6B-C2A7FE98771B}" srcOrd="0" destOrd="0" presId="urn:microsoft.com/office/officeart/2005/8/layout/StepDownProcess"/>
    <dgm:cxn modelId="{8968E34A-CA96-454D-B5A3-F9EBC2C38ABC}" type="presParOf" srcId="{EF6E3DF2-877A-4B95-A34D-22EB70E5EFAB}" destId="{F5F26FEB-CEC7-4A5A-90CD-9DEA208F73CC}" srcOrd="1" destOrd="0" presId="urn:microsoft.com/office/officeart/2005/8/layout/StepDownProcess"/>
    <dgm:cxn modelId="{B2E15819-A48B-4EDC-B6BA-5DDD2907AF0C}" type="presParOf" srcId="{EF6E3DF2-877A-4B95-A34D-22EB70E5EFAB}" destId="{89960AC2-0694-4799-87D3-3CEE9BDADCE4}" srcOrd="2" destOrd="0" presId="urn:microsoft.com/office/officeart/2005/8/layout/StepDownProcess"/>
    <dgm:cxn modelId="{54D3C84F-FC8E-48B6-A203-5B49AAB67048}" type="presParOf" srcId="{D1600C61-5B18-4335-874D-7213F3EC9984}" destId="{DF79608F-3522-47A8-82B2-490D5AEFBEE2}" srcOrd="1" destOrd="0" presId="urn:microsoft.com/office/officeart/2005/8/layout/StepDownProcess"/>
    <dgm:cxn modelId="{BF1A588D-85CA-45BF-86A1-707724C60AC2}" type="presParOf" srcId="{D1600C61-5B18-4335-874D-7213F3EC9984}" destId="{2202A85A-ED64-46EB-BD6C-290900CF7450}" srcOrd="2" destOrd="0" presId="urn:microsoft.com/office/officeart/2005/8/layout/StepDownProcess"/>
    <dgm:cxn modelId="{F4D52F73-6F44-45B7-A23A-5CD50790157C}" type="presParOf" srcId="{2202A85A-ED64-46EB-BD6C-290900CF7450}" destId="{D2B7CAAA-B227-4E0A-8B83-DCF53DE5FF8C}" srcOrd="0" destOrd="0" presId="urn:microsoft.com/office/officeart/2005/8/layout/StepDownProcess"/>
    <dgm:cxn modelId="{95F8F20E-4075-4B35-92B7-93F8DBE36DC3}" type="presParOf" srcId="{2202A85A-ED64-46EB-BD6C-290900CF7450}" destId="{99B531EB-AC65-400E-A17C-5A763DA8A38F}" srcOrd="1" destOrd="0" presId="urn:microsoft.com/office/officeart/2005/8/layout/StepDownProcess"/>
    <dgm:cxn modelId="{DEBC2EB6-875E-41B9-BF80-D5268EF33B8A}" type="presParOf" srcId="{2202A85A-ED64-46EB-BD6C-290900CF7450}" destId="{6EDD9BAD-0086-421D-8F3A-65C576AA67DC}" srcOrd="2" destOrd="0" presId="urn:microsoft.com/office/officeart/2005/8/layout/StepDownProcess"/>
    <dgm:cxn modelId="{7BF4A081-9D90-4F4B-B7FB-5EB95ADCE67C}" type="presParOf" srcId="{D1600C61-5B18-4335-874D-7213F3EC9984}" destId="{2EE184DE-70A9-40C6-A68F-45A3A0716251}" srcOrd="3" destOrd="0" presId="urn:microsoft.com/office/officeart/2005/8/layout/StepDownProcess"/>
    <dgm:cxn modelId="{9358C08E-754C-412F-94EB-E29E150DA724}" type="presParOf" srcId="{D1600C61-5B18-4335-874D-7213F3EC9984}" destId="{78649A15-C339-4283-9B43-47DABB08CC58}" srcOrd="4" destOrd="0" presId="urn:microsoft.com/office/officeart/2005/8/layout/StepDownProcess"/>
    <dgm:cxn modelId="{4B3F693A-A633-475A-9A89-E7EB187301A9}" type="presParOf" srcId="{78649A15-C339-4283-9B43-47DABB08CC58}" destId="{A9D884F0-4A93-47D3-BC9E-8498F10131CB}" srcOrd="0" destOrd="0" presId="urn:microsoft.com/office/officeart/2005/8/layout/StepDownProcess"/>
    <dgm:cxn modelId="{34F9AC4F-E639-4A74-9B0A-AA0C434C0B10}" type="presParOf" srcId="{78649A15-C339-4283-9B43-47DABB08CC58}" destId="{EA4ABEC6-B080-41E3-98CF-5FCC5922CC16}" srcOrd="1" destOrd="0" presId="urn:microsoft.com/office/officeart/2005/8/layout/StepDownProcess"/>
    <dgm:cxn modelId="{AE0D319A-ECA0-42C0-8076-A9EA2BD3A2F6}" type="presParOf" srcId="{78649A15-C339-4283-9B43-47DABB08CC58}" destId="{C7E54DB4-5269-4080-9D9F-A5B297E1FEC0}" srcOrd="2" destOrd="0" presId="urn:microsoft.com/office/officeart/2005/8/layout/StepDownProcess"/>
    <dgm:cxn modelId="{DF61320A-9B7A-4A9E-A3E5-1AD71DB0EE57}" type="presParOf" srcId="{D1600C61-5B18-4335-874D-7213F3EC9984}" destId="{64CF5772-79A0-4288-92C6-571C20CE9BFD}" srcOrd="5" destOrd="0" presId="urn:microsoft.com/office/officeart/2005/8/layout/StepDownProcess"/>
    <dgm:cxn modelId="{2DB93987-FB4E-4C04-ABED-83AB4C7287AD}" type="presParOf" srcId="{D1600C61-5B18-4335-874D-7213F3EC9984}" destId="{C91272EA-61ED-4DD7-9491-31E542B7C77F}" srcOrd="6" destOrd="0" presId="urn:microsoft.com/office/officeart/2005/8/layout/StepDownProcess"/>
    <dgm:cxn modelId="{522EB1CB-EDC3-4699-91EB-59987F2A3DB2}" type="presParOf" srcId="{C91272EA-61ED-4DD7-9491-31E542B7C77F}" destId="{DC1D272E-B940-484C-9AF7-D59CC84B84F9}" srcOrd="0" destOrd="0" presId="urn:microsoft.com/office/officeart/2005/8/layout/StepDownProcess"/>
    <dgm:cxn modelId="{A667B7F4-16B7-4EAE-BD44-E8B6CC26851F}" type="presParOf" srcId="{C91272EA-61ED-4DD7-9491-31E542B7C77F}" destId="{1C5B7D4A-316A-4BB2-AF37-EE55E83F6900}" srcOrd="1" destOrd="0" presId="urn:microsoft.com/office/officeart/2005/8/layout/StepDownProcess"/>
    <dgm:cxn modelId="{CFB06AC4-1E77-47B8-8906-435DF444E7C2}" type="presParOf" srcId="{C91272EA-61ED-4DD7-9491-31E542B7C77F}" destId="{228855C6-F372-45F0-939A-45180865521C}" srcOrd="2" destOrd="0" presId="urn:microsoft.com/office/officeart/2005/8/layout/StepDownProcess"/>
    <dgm:cxn modelId="{61A183DB-6F07-4147-8E9C-9CF66F8DAC41}" type="presParOf" srcId="{D1600C61-5B18-4335-874D-7213F3EC9984}" destId="{ECFD4D68-6A61-4511-89EF-A4F40BA00E5F}" srcOrd="7" destOrd="0" presId="urn:microsoft.com/office/officeart/2005/8/layout/StepDownProcess"/>
    <dgm:cxn modelId="{F8348E53-5F90-497B-AD22-012DA3E820FF}" type="presParOf" srcId="{D1600C61-5B18-4335-874D-7213F3EC9984}" destId="{44505696-04B5-4A64-8494-D476D8093891}" srcOrd="8" destOrd="0" presId="urn:microsoft.com/office/officeart/2005/8/layout/StepDownProcess"/>
    <dgm:cxn modelId="{D35420B6-DED6-4107-95DE-9BA9FBD1C539}" type="presParOf" srcId="{44505696-04B5-4A64-8494-D476D8093891}" destId="{77A5EE82-C52F-409A-962F-FADD3502A9BB}" srcOrd="0" destOrd="0" presId="urn:microsoft.com/office/officeart/2005/8/layout/StepDownProcess"/>
    <dgm:cxn modelId="{D3563CF3-42CC-4216-9E3B-AA1C4511F913}" type="presParOf" srcId="{44505696-04B5-4A64-8494-D476D8093891}" destId="{FA3048B5-F705-45B0-BE05-78ADFD61AF84}" srcOrd="1" destOrd="0" presId="urn:microsoft.com/office/officeart/2005/8/layout/StepDown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153ECA-4D3C-4565-8A6B-C2A7FE98771B}">
      <dsp:nvSpPr>
        <dsp:cNvPr id="0" name=""/>
        <dsp:cNvSpPr/>
      </dsp:nvSpPr>
      <dsp:spPr>
        <a:xfrm rot="5400000">
          <a:off x="773532" y="1110892"/>
          <a:ext cx="418790" cy="476778"/>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5F26FEB-CEC7-4A5A-90CD-9DEA208F73CC}">
      <dsp:nvSpPr>
        <dsp:cNvPr id="0" name=""/>
        <dsp:cNvSpPr/>
      </dsp:nvSpPr>
      <dsp:spPr>
        <a:xfrm>
          <a:off x="875" y="646654"/>
          <a:ext cx="2028403"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ar-JO" sz="1500" kern="1200" dirty="0"/>
            <a:t>نشأة التعليم الحديث</a:t>
          </a:r>
          <a:endParaRPr lang="en-US" sz="1500" kern="1200" dirty="0"/>
        </a:p>
      </dsp:txBody>
      <dsp:txXfrm>
        <a:off x="24969" y="670748"/>
        <a:ext cx="1980215" cy="445287"/>
      </dsp:txXfrm>
    </dsp:sp>
    <dsp:sp modelId="{89960AC2-0694-4799-87D3-3CEE9BDADCE4}">
      <dsp:nvSpPr>
        <dsp:cNvPr id="0" name=""/>
        <dsp:cNvSpPr/>
      </dsp:nvSpPr>
      <dsp:spPr>
        <a:xfrm>
          <a:off x="2622474" y="560191"/>
          <a:ext cx="2197698" cy="3988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ctr" anchorCtr="0">
          <a:noAutofit/>
        </a:bodyPr>
        <a:lstStyle/>
        <a:p>
          <a:pPr marL="228600" lvl="1" indent="-228600" algn="l" defTabSz="1066800">
            <a:lnSpc>
              <a:spcPct val="90000"/>
            </a:lnSpc>
            <a:spcBef>
              <a:spcPct val="0"/>
            </a:spcBef>
            <a:spcAft>
              <a:spcPct val="15000"/>
            </a:spcAft>
            <a:buChar char="•"/>
          </a:pPr>
          <a:r>
            <a:rPr lang="ar-JO" sz="2400" b="1" kern="1200" dirty="0">
              <a:solidFill>
                <a:schemeClr val="bg1"/>
              </a:solidFill>
            </a:rPr>
            <a:t>نشأة التعليم الحديث</a:t>
          </a:r>
          <a:endParaRPr lang="en-US" sz="2400" b="1" kern="1200" dirty="0">
            <a:solidFill>
              <a:schemeClr val="bg1"/>
            </a:solidFill>
          </a:endParaRPr>
        </a:p>
      </dsp:txBody>
      <dsp:txXfrm>
        <a:off x="2622474" y="560191"/>
        <a:ext cx="2197698" cy="398848"/>
      </dsp:txXfrm>
    </dsp:sp>
    <dsp:sp modelId="{D2B7CAAA-B227-4E0A-8B83-DCF53DE5FF8C}">
      <dsp:nvSpPr>
        <dsp:cNvPr id="0" name=""/>
        <dsp:cNvSpPr/>
      </dsp:nvSpPr>
      <dsp:spPr>
        <a:xfrm rot="5400000">
          <a:off x="2377444" y="1665227"/>
          <a:ext cx="418790" cy="476778"/>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9B531EB-AC65-400E-A17C-5A763DA8A38F}">
      <dsp:nvSpPr>
        <dsp:cNvPr id="0" name=""/>
        <dsp:cNvSpPr/>
      </dsp:nvSpPr>
      <dsp:spPr>
        <a:xfrm>
          <a:off x="1307398" y="1200989"/>
          <a:ext cx="2623181"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ar-JO" sz="1500" kern="1200" dirty="0"/>
            <a:t>التعليم في العالم الغربي والوطن العربي</a:t>
          </a:r>
          <a:endParaRPr lang="en-US" sz="1500" kern="1200" dirty="0"/>
        </a:p>
      </dsp:txBody>
      <dsp:txXfrm>
        <a:off x="1331492" y="1225083"/>
        <a:ext cx="2574993" cy="445287"/>
      </dsp:txXfrm>
    </dsp:sp>
    <dsp:sp modelId="{6EDD9BAD-0086-421D-8F3A-65C576AA67DC}">
      <dsp:nvSpPr>
        <dsp:cNvPr id="0" name=""/>
        <dsp:cNvSpPr/>
      </dsp:nvSpPr>
      <dsp:spPr>
        <a:xfrm>
          <a:off x="2971487" y="1248053"/>
          <a:ext cx="512747" cy="398848"/>
        </a:xfrm>
        <a:prstGeom prst="rect">
          <a:avLst/>
        </a:prstGeom>
        <a:noFill/>
        <a:ln>
          <a:noFill/>
        </a:ln>
        <a:effectLst/>
      </dsp:spPr>
      <dsp:style>
        <a:lnRef idx="0">
          <a:scrgbClr r="0" g="0" b="0"/>
        </a:lnRef>
        <a:fillRef idx="0">
          <a:scrgbClr r="0" g="0" b="0"/>
        </a:fillRef>
        <a:effectRef idx="0">
          <a:scrgbClr r="0" g="0" b="0"/>
        </a:effectRef>
        <a:fontRef idx="minor"/>
      </dsp:style>
    </dsp:sp>
    <dsp:sp modelId="{A9D884F0-4A93-47D3-BC9E-8498F10131CB}">
      <dsp:nvSpPr>
        <dsp:cNvPr id="0" name=""/>
        <dsp:cNvSpPr/>
      </dsp:nvSpPr>
      <dsp:spPr>
        <a:xfrm rot="5400000">
          <a:off x="3897095" y="2219562"/>
          <a:ext cx="418790" cy="476778"/>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A4ABEC6-B080-41E3-98CF-5FCC5922CC16}">
      <dsp:nvSpPr>
        <dsp:cNvPr id="0" name=""/>
        <dsp:cNvSpPr/>
      </dsp:nvSpPr>
      <dsp:spPr>
        <a:xfrm>
          <a:off x="2613921" y="1755324"/>
          <a:ext cx="3049437"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ar-JO" sz="1500" kern="1200" dirty="0"/>
            <a:t>تحديات ومشكلات  التعليم في الوطن العربي</a:t>
          </a:r>
          <a:endParaRPr lang="en-US" sz="1500" kern="1200" dirty="0"/>
        </a:p>
      </dsp:txBody>
      <dsp:txXfrm>
        <a:off x="2638015" y="1779418"/>
        <a:ext cx="3001249" cy="445287"/>
      </dsp:txXfrm>
    </dsp:sp>
    <dsp:sp modelId="{C7E54DB4-5269-4080-9D9F-A5B297E1FEC0}">
      <dsp:nvSpPr>
        <dsp:cNvPr id="0" name=""/>
        <dsp:cNvSpPr/>
      </dsp:nvSpPr>
      <dsp:spPr>
        <a:xfrm>
          <a:off x="4491138" y="1802389"/>
          <a:ext cx="512747" cy="398848"/>
        </a:xfrm>
        <a:prstGeom prst="rect">
          <a:avLst/>
        </a:prstGeom>
        <a:noFill/>
        <a:ln>
          <a:noFill/>
        </a:ln>
        <a:effectLst/>
      </dsp:spPr>
      <dsp:style>
        <a:lnRef idx="0">
          <a:scrgbClr r="0" g="0" b="0"/>
        </a:lnRef>
        <a:fillRef idx="0">
          <a:scrgbClr r="0" g="0" b="0"/>
        </a:fillRef>
        <a:effectRef idx="0">
          <a:scrgbClr r="0" g="0" b="0"/>
        </a:effectRef>
        <a:fontRef idx="minor"/>
      </dsp:style>
    </dsp:sp>
    <dsp:sp modelId="{DC1D272E-B940-484C-9AF7-D59CC84B84F9}">
      <dsp:nvSpPr>
        <dsp:cNvPr id="0" name=""/>
        <dsp:cNvSpPr/>
      </dsp:nvSpPr>
      <dsp:spPr>
        <a:xfrm rot="5400000">
          <a:off x="5311275" y="2773898"/>
          <a:ext cx="418790" cy="476778"/>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C5B7D4A-316A-4BB2-AF37-EE55E83F6900}">
      <dsp:nvSpPr>
        <dsp:cNvPr id="0" name=""/>
        <dsp:cNvSpPr/>
      </dsp:nvSpPr>
      <dsp:spPr>
        <a:xfrm>
          <a:off x="3920445" y="2309660"/>
          <a:ext cx="3264750"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ar-JO" sz="1500" kern="1200" dirty="0"/>
            <a:t>مفهوم تطوير سياسات التعليم</a:t>
          </a:r>
          <a:endParaRPr lang="en-US" sz="1500" kern="1200" dirty="0"/>
        </a:p>
      </dsp:txBody>
      <dsp:txXfrm>
        <a:off x="3944539" y="2333754"/>
        <a:ext cx="3216562" cy="445287"/>
      </dsp:txXfrm>
    </dsp:sp>
    <dsp:sp modelId="{228855C6-F372-45F0-939A-45180865521C}">
      <dsp:nvSpPr>
        <dsp:cNvPr id="0" name=""/>
        <dsp:cNvSpPr/>
      </dsp:nvSpPr>
      <dsp:spPr>
        <a:xfrm>
          <a:off x="5905318" y="2356724"/>
          <a:ext cx="512747" cy="398848"/>
        </a:xfrm>
        <a:prstGeom prst="rect">
          <a:avLst/>
        </a:prstGeom>
        <a:noFill/>
        <a:ln>
          <a:noFill/>
        </a:ln>
        <a:effectLst/>
      </dsp:spPr>
      <dsp:style>
        <a:lnRef idx="0">
          <a:scrgbClr r="0" g="0" b="0"/>
        </a:lnRef>
        <a:fillRef idx="0">
          <a:scrgbClr r="0" g="0" b="0"/>
        </a:fillRef>
        <a:effectRef idx="0">
          <a:scrgbClr r="0" g="0" b="0"/>
        </a:effectRef>
        <a:fontRef idx="minor"/>
      </dsp:style>
    </dsp:sp>
    <dsp:sp modelId="{77A5EE82-C52F-409A-962F-FADD3502A9BB}">
      <dsp:nvSpPr>
        <dsp:cNvPr id="0" name=""/>
        <dsp:cNvSpPr/>
      </dsp:nvSpPr>
      <dsp:spPr>
        <a:xfrm>
          <a:off x="5227843" y="2938880"/>
          <a:ext cx="3289876"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ar-JO" sz="1500" kern="1200" dirty="0"/>
            <a:t>دواعي تطوير سياسات التعليم</a:t>
          </a:r>
          <a:endParaRPr lang="en-US" sz="1500" kern="1200" dirty="0"/>
        </a:p>
      </dsp:txBody>
      <dsp:txXfrm>
        <a:off x="5251937" y="2962974"/>
        <a:ext cx="3241688" cy="445287"/>
      </dsp:txXfrm>
    </dsp:sp>
    <dsp:sp modelId="{FA3048B5-F705-45B0-BE05-78ADFD61AF84}">
      <dsp:nvSpPr>
        <dsp:cNvPr id="0" name=""/>
        <dsp:cNvSpPr/>
      </dsp:nvSpPr>
      <dsp:spPr>
        <a:xfrm>
          <a:off x="7224405" y="2911059"/>
          <a:ext cx="512747" cy="3988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ctr" anchorCtr="0">
          <a:noAutofit/>
        </a:bodyPr>
        <a:lstStyle/>
        <a:p>
          <a:pPr marL="171450" lvl="1" indent="-171450" algn="l" defTabSz="711200">
            <a:lnSpc>
              <a:spcPct val="90000"/>
            </a:lnSpc>
            <a:spcBef>
              <a:spcPct val="0"/>
            </a:spcBef>
            <a:spcAft>
              <a:spcPct val="15000"/>
            </a:spcAft>
            <a:buChar char="•"/>
          </a:pPr>
          <a:endParaRPr lang="en-US" sz="1600" kern="1200"/>
        </a:p>
      </dsp:txBody>
      <dsp:txXfrm>
        <a:off x="7224405" y="2911059"/>
        <a:ext cx="512747" cy="39884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153ECA-4D3C-4565-8A6B-C2A7FE98771B}">
      <dsp:nvSpPr>
        <dsp:cNvPr id="0" name=""/>
        <dsp:cNvSpPr/>
      </dsp:nvSpPr>
      <dsp:spPr>
        <a:xfrm rot="5400000">
          <a:off x="773532" y="1110892"/>
          <a:ext cx="418790" cy="476778"/>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5F26FEB-CEC7-4A5A-90CD-9DEA208F73CC}">
      <dsp:nvSpPr>
        <dsp:cNvPr id="0" name=""/>
        <dsp:cNvSpPr/>
      </dsp:nvSpPr>
      <dsp:spPr>
        <a:xfrm>
          <a:off x="875" y="646654"/>
          <a:ext cx="2028403"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ar-JO" sz="1500" kern="1200" dirty="0"/>
            <a:t>نشأة التعليم الحديث</a:t>
          </a:r>
          <a:endParaRPr lang="en-US" sz="1500" kern="1200" dirty="0"/>
        </a:p>
      </dsp:txBody>
      <dsp:txXfrm>
        <a:off x="24969" y="670748"/>
        <a:ext cx="1980215" cy="445287"/>
      </dsp:txXfrm>
    </dsp:sp>
    <dsp:sp modelId="{89960AC2-0694-4799-87D3-3CEE9BDADCE4}">
      <dsp:nvSpPr>
        <dsp:cNvPr id="0" name=""/>
        <dsp:cNvSpPr/>
      </dsp:nvSpPr>
      <dsp:spPr>
        <a:xfrm>
          <a:off x="2622474" y="560191"/>
          <a:ext cx="2197698" cy="3988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ctr" anchorCtr="0">
          <a:noAutofit/>
        </a:bodyPr>
        <a:lstStyle/>
        <a:p>
          <a:pPr marL="228600" lvl="1" indent="-228600" algn="l" defTabSz="1066800">
            <a:lnSpc>
              <a:spcPct val="90000"/>
            </a:lnSpc>
            <a:spcBef>
              <a:spcPct val="0"/>
            </a:spcBef>
            <a:spcAft>
              <a:spcPct val="15000"/>
            </a:spcAft>
            <a:buChar char="•"/>
          </a:pPr>
          <a:r>
            <a:rPr lang="ar-JO" sz="2400" b="1" kern="1200" dirty="0">
              <a:solidFill>
                <a:schemeClr val="bg1"/>
              </a:solidFill>
            </a:rPr>
            <a:t>نشأة التعليم الحديث</a:t>
          </a:r>
          <a:endParaRPr lang="en-US" sz="2400" b="1" kern="1200" dirty="0">
            <a:solidFill>
              <a:schemeClr val="bg1"/>
            </a:solidFill>
          </a:endParaRPr>
        </a:p>
      </dsp:txBody>
      <dsp:txXfrm>
        <a:off x="2622474" y="560191"/>
        <a:ext cx="2197698" cy="398848"/>
      </dsp:txXfrm>
    </dsp:sp>
    <dsp:sp modelId="{D2B7CAAA-B227-4E0A-8B83-DCF53DE5FF8C}">
      <dsp:nvSpPr>
        <dsp:cNvPr id="0" name=""/>
        <dsp:cNvSpPr/>
      </dsp:nvSpPr>
      <dsp:spPr>
        <a:xfrm rot="5400000">
          <a:off x="2377444" y="1665227"/>
          <a:ext cx="418790" cy="476778"/>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9B531EB-AC65-400E-A17C-5A763DA8A38F}">
      <dsp:nvSpPr>
        <dsp:cNvPr id="0" name=""/>
        <dsp:cNvSpPr/>
      </dsp:nvSpPr>
      <dsp:spPr>
        <a:xfrm>
          <a:off x="1307398" y="1200989"/>
          <a:ext cx="2623181"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ar-JO" sz="1500" kern="1200" dirty="0"/>
            <a:t>التعليم في العالم الغربي والوطن العربي</a:t>
          </a:r>
          <a:endParaRPr lang="en-US" sz="1500" kern="1200" dirty="0"/>
        </a:p>
      </dsp:txBody>
      <dsp:txXfrm>
        <a:off x="1331492" y="1225083"/>
        <a:ext cx="2574993" cy="445287"/>
      </dsp:txXfrm>
    </dsp:sp>
    <dsp:sp modelId="{6EDD9BAD-0086-421D-8F3A-65C576AA67DC}">
      <dsp:nvSpPr>
        <dsp:cNvPr id="0" name=""/>
        <dsp:cNvSpPr/>
      </dsp:nvSpPr>
      <dsp:spPr>
        <a:xfrm>
          <a:off x="2971487" y="1248053"/>
          <a:ext cx="512747" cy="398848"/>
        </a:xfrm>
        <a:prstGeom prst="rect">
          <a:avLst/>
        </a:prstGeom>
        <a:noFill/>
        <a:ln>
          <a:noFill/>
        </a:ln>
        <a:effectLst/>
      </dsp:spPr>
      <dsp:style>
        <a:lnRef idx="0">
          <a:scrgbClr r="0" g="0" b="0"/>
        </a:lnRef>
        <a:fillRef idx="0">
          <a:scrgbClr r="0" g="0" b="0"/>
        </a:fillRef>
        <a:effectRef idx="0">
          <a:scrgbClr r="0" g="0" b="0"/>
        </a:effectRef>
        <a:fontRef idx="minor"/>
      </dsp:style>
    </dsp:sp>
    <dsp:sp modelId="{A9D884F0-4A93-47D3-BC9E-8498F10131CB}">
      <dsp:nvSpPr>
        <dsp:cNvPr id="0" name=""/>
        <dsp:cNvSpPr/>
      </dsp:nvSpPr>
      <dsp:spPr>
        <a:xfrm rot="5400000">
          <a:off x="3897095" y="2219562"/>
          <a:ext cx="418790" cy="476778"/>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A4ABEC6-B080-41E3-98CF-5FCC5922CC16}">
      <dsp:nvSpPr>
        <dsp:cNvPr id="0" name=""/>
        <dsp:cNvSpPr/>
      </dsp:nvSpPr>
      <dsp:spPr>
        <a:xfrm>
          <a:off x="2613921" y="1755324"/>
          <a:ext cx="3049437"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ar-JO" sz="1500" kern="1200" dirty="0"/>
            <a:t>تحديات ومشكلات  التعليم في الوطن العربي</a:t>
          </a:r>
          <a:endParaRPr lang="en-US" sz="1500" kern="1200" dirty="0"/>
        </a:p>
      </dsp:txBody>
      <dsp:txXfrm>
        <a:off x="2638015" y="1779418"/>
        <a:ext cx="3001249" cy="445287"/>
      </dsp:txXfrm>
    </dsp:sp>
    <dsp:sp modelId="{C7E54DB4-5269-4080-9D9F-A5B297E1FEC0}">
      <dsp:nvSpPr>
        <dsp:cNvPr id="0" name=""/>
        <dsp:cNvSpPr/>
      </dsp:nvSpPr>
      <dsp:spPr>
        <a:xfrm>
          <a:off x="4491138" y="1802389"/>
          <a:ext cx="512747" cy="398848"/>
        </a:xfrm>
        <a:prstGeom prst="rect">
          <a:avLst/>
        </a:prstGeom>
        <a:noFill/>
        <a:ln>
          <a:noFill/>
        </a:ln>
        <a:effectLst/>
      </dsp:spPr>
      <dsp:style>
        <a:lnRef idx="0">
          <a:scrgbClr r="0" g="0" b="0"/>
        </a:lnRef>
        <a:fillRef idx="0">
          <a:scrgbClr r="0" g="0" b="0"/>
        </a:fillRef>
        <a:effectRef idx="0">
          <a:scrgbClr r="0" g="0" b="0"/>
        </a:effectRef>
        <a:fontRef idx="minor"/>
      </dsp:style>
    </dsp:sp>
    <dsp:sp modelId="{DC1D272E-B940-484C-9AF7-D59CC84B84F9}">
      <dsp:nvSpPr>
        <dsp:cNvPr id="0" name=""/>
        <dsp:cNvSpPr/>
      </dsp:nvSpPr>
      <dsp:spPr>
        <a:xfrm rot="5400000">
          <a:off x="5311275" y="2773898"/>
          <a:ext cx="418790" cy="476778"/>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C5B7D4A-316A-4BB2-AF37-EE55E83F6900}">
      <dsp:nvSpPr>
        <dsp:cNvPr id="0" name=""/>
        <dsp:cNvSpPr/>
      </dsp:nvSpPr>
      <dsp:spPr>
        <a:xfrm>
          <a:off x="3920445" y="2309660"/>
          <a:ext cx="3264750"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ar-JO" sz="1500" kern="1200" dirty="0"/>
            <a:t>مفهوم تطوير سياسات التعليم</a:t>
          </a:r>
          <a:endParaRPr lang="en-US" sz="1500" kern="1200" dirty="0"/>
        </a:p>
      </dsp:txBody>
      <dsp:txXfrm>
        <a:off x="3944539" y="2333754"/>
        <a:ext cx="3216562" cy="445287"/>
      </dsp:txXfrm>
    </dsp:sp>
    <dsp:sp modelId="{228855C6-F372-45F0-939A-45180865521C}">
      <dsp:nvSpPr>
        <dsp:cNvPr id="0" name=""/>
        <dsp:cNvSpPr/>
      </dsp:nvSpPr>
      <dsp:spPr>
        <a:xfrm>
          <a:off x="5905318" y="2356724"/>
          <a:ext cx="512747" cy="398848"/>
        </a:xfrm>
        <a:prstGeom prst="rect">
          <a:avLst/>
        </a:prstGeom>
        <a:noFill/>
        <a:ln>
          <a:noFill/>
        </a:ln>
        <a:effectLst/>
      </dsp:spPr>
      <dsp:style>
        <a:lnRef idx="0">
          <a:scrgbClr r="0" g="0" b="0"/>
        </a:lnRef>
        <a:fillRef idx="0">
          <a:scrgbClr r="0" g="0" b="0"/>
        </a:fillRef>
        <a:effectRef idx="0">
          <a:scrgbClr r="0" g="0" b="0"/>
        </a:effectRef>
        <a:fontRef idx="minor"/>
      </dsp:style>
    </dsp:sp>
    <dsp:sp modelId="{77A5EE82-C52F-409A-962F-FADD3502A9BB}">
      <dsp:nvSpPr>
        <dsp:cNvPr id="0" name=""/>
        <dsp:cNvSpPr/>
      </dsp:nvSpPr>
      <dsp:spPr>
        <a:xfrm>
          <a:off x="5227843" y="2938880"/>
          <a:ext cx="3289876"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ar-JO" sz="1500" kern="1200" dirty="0"/>
            <a:t>دواعي تطوير سياسات التعليم</a:t>
          </a:r>
          <a:endParaRPr lang="en-US" sz="1500" kern="1200" dirty="0"/>
        </a:p>
      </dsp:txBody>
      <dsp:txXfrm>
        <a:off x="5251937" y="2962974"/>
        <a:ext cx="3241688" cy="445287"/>
      </dsp:txXfrm>
    </dsp:sp>
    <dsp:sp modelId="{FA3048B5-F705-45B0-BE05-78ADFD61AF84}">
      <dsp:nvSpPr>
        <dsp:cNvPr id="0" name=""/>
        <dsp:cNvSpPr/>
      </dsp:nvSpPr>
      <dsp:spPr>
        <a:xfrm>
          <a:off x="7224405" y="2911059"/>
          <a:ext cx="512747" cy="3988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ctr" anchorCtr="0">
          <a:noAutofit/>
        </a:bodyPr>
        <a:lstStyle/>
        <a:p>
          <a:pPr marL="171450" lvl="1" indent="-171450" algn="l" defTabSz="711200">
            <a:lnSpc>
              <a:spcPct val="90000"/>
            </a:lnSpc>
            <a:spcBef>
              <a:spcPct val="0"/>
            </a:spcBef>
            <a:spcAft>
              <a:spcPct val="15000"/>
            </a:spcAft>
            <a:buChar char="•"/>
          </a:pPr>
          <a:endParaRPr lang="en-US" sz="1600" kern="1200"/>
        </a:p>
      </dsp:txBody>
      <dsp:txXfrm>
        <a:off x="7224405" y="2911059"/>
        <a:ext cx="512747" cy="398848"/>
      </dsp:txXfrm>
    </dsp:sp>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79275" units="1/cm"/>
          <inkml:channelProperty channel="T" name="resolution" value="1" units="1/dev"/>
        </inkml:channelProperties>
      </inkml:inkSource>
      <inkml:timestamp xml:id="ts0" timeString="2023-10-17T18:58:56.760"/>
    </inkml:context>
    <inkml:brush xml:id="br0">
      <inkml:brushProperty name="width" value="0.05292" units="cm"/>
      <inkml:brushProperty name="height" value="0.05292" units="cm"/>
      <inkml:brushProperty name="color" value="#FFC000"/>
    </inkml:brush>
  </inkml:definitions>
  <inkml:trace contextRef="#ctx0" brushRef="#br0">14743 14427 0,'0'-35'100</inkml:trace>
</inkml:ink>
</file>

<file path=ppt/ink/inkAction1.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79275" units="1/cm"/>
          <inkml:channelProperty channel="T" name="resolution" value="1" units="1/dev"/>
        </inkml:channelProperties>
      </inkml:inkSource>
      <inkml:timestamp xml:id="ts0" timeString="2023-10-17T18:58:38.882"/>
    </inkml:context>
    <inkml:brush xml:id="br0">
      <inkml:brushProperty name="width" value="0.05292" units="cm"/>
      <inkml:brushProperty name="height" value="0.05292" units="cm"/>
      <inkml:brushProperty name="color" value="#FFC000"/>
    </inkml:brush>
    <inkml:brush xml:id="br1">
      <inkml:brushProperty name="width" value="0.055" units="cm"/>
      <inkml:brushProperty name="height" value="0.055" units="cm"/>
    </inkml:brush>
  </inkml:definitions>
  <iact:action type="add" startTime="68594">
    <iact:property name="dataType"/>
    <iact:actionData xml:id="d0">
      <inkml:trace xmlns:inkml="http://www.w3.org/2003/InkML" xml:id="stk0" contextRef="#ctx0" brushRef="#br0">31328 14079 0,'0'0'11,"-35"0"28,-34 0-38,34 0 29,-34 0-29,-1 0 0,0 0 28,-34 0-28,0 35 36,34-35-36,-34 0 30,-70 35-30,105-35 28,-36 0-28,-138 35 36,139-35-36,-36 0 29,71 0-29,-35 0 29,-1 0-28,36 0 3,-1 0 27,-69 0-32,104 0 31,-34 0-30,-35 0 29,-36 0-30,106 34 37,-71 1-36,71-35 31,-36 0-31,-104 35 28,70 0-28,-70-1 36,70 1-35,-35-35 27,-35 70-26,104-1-3,1-34 28,-1 35-26,35-36 18,-34 36-19,-35-70 231,-36 0-231,1 0 29,-69 35-28,34-35-2,-35 34 35,70-34-34,-35 0 0,35 0 30,35 0-30,0 0 28,-35 0-27,69 0 18,0 0-19,-34 0 29,35 0-29,-1 0 30,-34 0-30,69 0 29,-35 0-29,-103 0 35,103 0-35,1 0 31,-36 0-32,1 0 231,-70 35-230,-487 69 35,209-69-35,35 0 30,-70 0-30,70-35-1,104 0 29,0 0-27,-69 0 19,138 0-20,70 0 29,35 0-29,-69 0 30,-175 34 185,-799 175-215,-104-139 35,799-70-35,70 0 30,138 0-30,1 0 0,35 0 28,34 0-28,-69-35 35,174 35-34,-1-35 28,-173-104-29,174 69 29,0-69-28,-1 35 18,71 35-19,-1-36 29,0 36-29,35-1 31,0-34-31,35-35 35,104-313-35,-35 348 28,0-70-28,1 104 30,-70 36-30,34-175 36,1 139-36,-36 36 0,1-36 28,35 35-28,-1 1 30,70-1-30,-69 0 35,69 0-36,-69 1 31,-1 34-30,70 0 30,70 0-30,-105 0 35,70 0-35,-105 0 30,36 0-30,-1 0-1,-34 0 30,-1 34-29,-34-34 20,34 35-20,-34-35 29,35 35-29,69 0 29,-70-1-29,1 1 31,69 0-32,-69-35 36,34 0-35,0 0 30,-34 35-31,34-1 31,70 36-30,69 0 36,-138-70-37,-1 0 31,-35 34-30,-34-34-1,0 35 31,35-35-30,69-104 352,-35 34-353,-35 35 31,105-34-30,-104 34 19,104 0 12,-70 35-31,0 0 29,70-34-29,-35 34 30,-34 0-30,68-35 35,-103 0-35,104 35 30,-105 0-30,1 0 29,-35 0-30,69 0 38,-69 0-37,0 0-1,34 0 29,-34 0-28,34 0 30,71 0-30,-106 0 36,105 0-37,-69 0 263,34-35-263,140 35 38,-140 0-37,70-34 0,104 34 28,-69 0-28,-36-35 30,279 35-30,-312 0 35,103 0-35,-174-35 29,1 35-29,0 0 29,34 0-29,-69-35 268,173 1-268,-69 34 30,279 0-30,-245 0 35,-33 0-35,-1 0 0,34 34 28,36 36-27,-105-35 28,140-1-30,-175 1 37,36-35-36,-71 35 30,1-35 0,0 0 207,69 0-237,1 0 0,103 0 28,36 0-28,69 0 29,243 0-29,-278 0 36,244 0-36,-349 0 29,1 69-28,35 36 28,-174-71-30,-1-34 38,71-34 177,242-105-214,-103 0 30,69 34-30,-70 1 35,140 0-35,-1 69 30,-278 35-31,1 0 31,-36 0-30,140 0 36,-140 0-36,36 70-1,-1 69 30,-34 0-29,-1-70 29,70 35-29,-104-69 36,69 0-36,-104 0 29,70-35-29,-35 0 30,-35 34-30,0 1 36,0 70-37,0-71 31,0 71-30,0-36 29,-70-34-29,35 34 35,-34 1-35,34-35 30,-69 34-30,69-34 29,0-35-29,0 35 36,-69-1-37,0-34 31,34 0-30,1 0 45,34 0-46,0 0 38,-34 0-37,-1 0 29,1 35-29,34 0-1,-35 0 30,35 0-29,-69-1 36,69-34-5,1 0-32</inkml:trace>
    </iact:actionData>
  </iact:action>
  <iact:action type="add" startTime="17878">
    <iact:property name="dataType"/>
    <iact:actionData xml:id="d1">
      <inkml:trace xmlns:inkml="http://www.w3.org/2003/InkML" xml:id="stk1" contextRef="#ctx0" brushRef="#br0">14743 14427 0,'0'-35'100</inkml:trace>
    </iact:actionData>
  </iact:action>
  <iact:action type="add" startTime="18479">
    <iact:property name="dataType"/>
    <iact:actionData xml:id="d2">
      <inkml:trace xmlns:inkml="http://www.w3.org/2003/InkML" xml:id="stk2" contextRef="#ctx0" brushRef="#br0">14534 14045 0,'-70'69'87,"36"-69"-86,34 35 34,-35 0-34,35-1 29,-70 36-29,70-1 45,0 1-46,-34-1 22,34-34-21,-35 35 29,35-35-30,0-1 85</inkml:trace>
    </iact:actionData>
  </iact:action>
  <iact:action type="add" startTime="18831">
    <iact:property name="dataType"/>
    <iact:actionData xml:id="d3">
      <inkml:trace xmlns:inkml="http://www.w3.org/2003/InkML" xml:id="stk3" contextRef="#ctx0" brushRef="#br0">14256 14670 0,'0'35'86,"0"0"-53,35-35-31</inkml:trace>
    </iact:actionData>
  </iact:action>
  <iact:action type="remove" startTime="22245">
    <iact:property name="style" value="instant"/>
    <iact:actionData xml:id="d4" ref="#d3"/>
  </iact:action>
  <iact:action type="remove" startTime="22311">
    <iact:property name="style" value="instant"/>
    <iact:actionData xml:id="d5" ref="#d2"/>
  </iact:action>
  <iact:action type="add" startTime="22011">
    <iact:property name="dataType" value="strokeEraser"/>
    <iact:actionData xml:id="d6">
      <inkml:trace xmlns:inkml="http://www.w3.org/2003/InkML" xml:id="stk4" contextRef="#ctx0" brushRef="#br1">21940 19606 0,'-34'0'3,"-1"0"28,0 0-30,-35 0 31,1-35-31,-1 35 31,1-34-31,34 34 32,-34 0-32,69-35 31,-35 35-31,-70-104 32,71 34-32,-1 1 31,-69-36-25,69 105 20,35-34-26,-70-36 35,70 0-34,0-69 42,0 70-43,0-1 31,0 1-31,0-1 48,0 36-48,0-1 32,70-69-32,-35 69 31,-1 0-30,36-35-2,-35 36 31,-1-1-30,1 0 82,0 35-50,-35-35-32,35 35 32</inkml:trace>
    </iact:actionData>
  </iact:action>
  <iact:action type="add" startTime="23046">
    <iact:property name="dataType" value="strokeEraser"/>
    <iact:actionData xml:id="d7">
      <inkml:trace xmlns:inkml="http://www.w3.org/2003/InkML" xml:id="stk5" contextRef="#ctx0" brushRef="#br1">21384 18181 0,'0'0'17,"-35"35"-17,35-1 33,-35-34-32,1 0 31,34 35 52,-35 0-83</inkml:trace>
    </iact:actionData>
  </iact:action>
  <iact:action type="add" startTime="23613">
    <iact:property name="dataType" value="strokeEraser"/>
    <iact:actionData xml:id="d8">
      <inkml:trace xmlns:inkml="http://www.w3.org/2003/InkML" xml:id="stk6" contextRef="#ctx0" brushRef="#br1">21175 18633 0,'0'0'17,"-34"0"17,34 35 16</inkml:trace>
    </iact:actionData>
  </iact:action>
  <iact:action type="add" startTime="24097">
    <iact:property name="dataType" value="strokeEraser"/>
    <iact:actionData xml:id="d9">
      <inkml:trace xmlns:inkml="http://www.w3.org/2003/InkML" xml:id="stk7" contextRef="#ctx0" brushRef="#br1">21419 19780 0,'69'70'16,"-138"-140"-16,173 209 1,-69-104 32,69 34-32,-69-69 31,0 0-31,69 0 1,0-69 28,1 34-28,-36-34 30,175-36-31,-175 36 31,70 34-31,-69 0 15</inkml:trace>
    </iact:actionData>
  </iact:action>
  <iact:action type="add" startTime="24531">
    <iact:property name="dataType" value="strokeEraser"/>
    <iact:actionData xml:id="d10">
      <inkml:trace xmlns:inkml="http://www.w3.org/2003/InkML" xml:id="stk8" contextRef="#ctx0" brushRef="#br1">22705 19606 0</inkml:trace>
    </iact:actionData>
  </iact:action>
  <iact:action type="add" startTime="35629">
    <iact:property name="dataType" value="strokeEraser"/>
    <iact:actionData xml:id="d11">
      <inkml:trace xmlns:inkml="http://www.w3.org/2003/InkML" xml:id="stk9" contextRef="#ctx0" brushRef="#br1">21836 19537 0</inkml:trace>
    </iact:actionData>
  </iact:action>
</iact:action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9681474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6160444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5769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41528893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ransition spd="slow" advTm="25088">
    <p:wheel spokes="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transition spd="slow" advTm="25088">
    <p:wheel spokes="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ransition spd="slow" advTm="25088">
    <p:wheel spokes="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transition spd="slow" advTm="25088">
    <p:wheel spokes="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transition spd="slow" advTm="25088">
    <p:wheel spokes="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transition spd="slow" advTm="25088">
    <p:wheel spokes="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transition spd="slow" advTm="25088">
    <p:wheel spokes="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ransition spd="slow" advTm="25088">
    <p:wheel spokes="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transition spd="slow" advTm="25088">
    <p:wheel spokes="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ransition spd="slow" advTm="25088">
    <p:wheel spokes="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transition spd="slow" advTm="25088">
    <p:wheel spokes="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transition spd="slow" advTm="25088">
    <p:wheel spokes="1"/>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ransition spd="slow" advTm="25088">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ransition spd="slow" advTm="25088">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ransition spd="slow" advTm="25088">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transition spd="slow" advTm="25088">
    <p:wheel spokes="1"/>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png"/><Relationship Id="rId7" Type="http://schemas.openxmlformats.org/officeDocument/2006/relationships/diagramColors" Target="../diagrams/colors1.xml"/><Relationship Id="rId2" Type="http://schemas.openxmlformats.org/officeDocument/2006/relationships/slideLayout" Target="../slideLayouts/slideLayout14.xml"/><Relationship Id="rId1" Type="http://schemas.openxmlformats.org/officeDocument/2006/relationships/tags" Target="../tags/tag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microsoft.com/office/2011/relationships/inkAction" Target="../ink/inkAction1.xml"/><Relationship Id="rId7" Type="http://schemas.openxmlformats.org/officeDocument/2006/relationships/customXml" Target="../ink/ink1.xml"/><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9.png"/><Relationship Id="rId9"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4.xml"/><Relationship Id="rId1" Type="http://schemas.openxmlformats.org/officeDocument/2006/relationships/themeOverride" Target="../theme/themeOverride1.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0.jpg"/></Relationships>
</file>

<file path=ppt/slides/_rels/slide1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g"/><Relationship Id="rId7" Type="http://schemas.openxmlformats.org/officeDocument/2006/relationships/image" Target="../media/image16.jp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5.jpg"/><Relationship Id="rId5" Type="http://schemas.openxmlformats.org/officeDocument/2006/relationships/image" Target="../media/image14.jpg"/><Relationship Id="rId4" Type="http://schemas.openxmlformats.org/officeDocument/2006/relationships/image" Target="../media/image13.jpg"/></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image" Target="../media/image18.jpg"/></Relationships>
</file>

<file path=ppt/slides/_rels/slide23.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14.xml"/><Relationship Id="rId1" Type="http://schemas.openxmlformats.org/officeDocument/2006/relationships/tags" Target="../tags/tag2.xml"/></Relationships>
</file>

<file path=ppt/slides/_rels/slide39.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7.png"/><Relationship Id="rId7" Type="http://schemas.openxmlformats.org/officeDocument/2006/relationships/diagramColors" Target="../diagrams/colors2.xml"/><Relationship Id="rId2" Type="http://schemas.openxmlformats.org/officeDocument/2006/relationships/slideLayout" Target="../slideLayouts/slideLayout14.xml"/><Relationship Id="rId1" Type="http://schemas.openxmlformats.org/officeDocument/2006/relationships/tags" Target="../tags/tag3.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40.xml.rels><?xml version="1.0" encoding="UTF-8" standalone="yes"?>
<Relationships xmlns="http://schemas.openxmlformats.org/package/2006/relationships"><Relationship Id="rId3" Type="http://schemas.openxmlformats.org/officeDocument/2006/relationships/hyperlink" Target="https://drasah.com/Description.aspx?id=6306" TargetMode="External"/><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hyperlink" Target="https://tarbiyaa.com/%D9%85%D8%B4%D8%A7%D9%83%D9%84-%D8%A7%25"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8" Type="http://schemas.openxmlformats.org/officeDocument/2006/relationships/image" Target="../media/image31.jpg"/><Relationship Id="rId3" Type="http://schemas.openxmlformats.org/officeDocument/2006/relationships/image" Target="../media/image27.png"/><Relationship Id="rId7"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5.xml"/><Relationship Id="rId6" Type="http://schemas.openxmlformats.org/officeDocument/2006/relationships/image" Target="../media/image30.svg"/><Relationship Id="rId5" Type="http://schemas.openxmlformats.org/officeDocument/2006/relationships/image" Target="../media/image29.png"/><Relationship Id="rId4" Type="http://schemas.openxmlformats.org/officeDocument/2006/relationships/image" Target="../media/image28.svg"/><Relationship Id="rId9" Type="http://schemas.openxmlformats.org/officeDocument/2006/relationships/image" Target="../media/image3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1"/>
            <a:ext cx="12311979" cy="6813960"/>
          </a:xfrm>
          <a:prstGeom prst="rect">
            <a:avLst/>
          </a:prstGeom>
        </p:spPr>
      </p:pic>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0496" y="42929"/>
            <a:ext cx="2876694" cy="1357799"/>
          </a:xfrm>
          <a:prstGeom prst="rect">
            <a:avLst/>
          </a:prstGeom>
        </p:spPr>
      </p:pic>
      <p:sp>
        <p:nvSpPr>
          <p:cNvPr id="6" name="Rectangle 2">
            <a:extLst>
              <a:ext uri="{FF2B5EF4-FFF2-40B4-BE49-F238E27FC236}">
                <a16:creationId xmlns:a16="http://schemas.microsoft.com/office/drawing/2014/main" id="{170B0AE5-3D73-3A76-D5EE-EE50E6D4F8BF}"/>
              </a:ext>
            </a:extLst>
          </p:cNvPr>
          <p:cNvSpPr>
            <a:spLocks noChangeArrowheads="1"/>
          </p:cNvSpPr>
          <p:nvPr/>
        </p:nvSpPr>
        <p:spPr bwMode="auto">
          <a:xfrm>
            <a:off x="1451152" y="5509551"/>
            <a:ext cx="2820003" cy="334077"/>
          </a:xfrm>
          <a:prstGeom prst="rect">
            <a:avLst/>
          </a:prstGeom>
          <a:solidFill>
            <a:schemeClr val="tx1"/>
          </a:solidFill>
          <a:ln>
            <a:noFill/>
          </a:ln>
          <a:effectLst/>
        </p:spPr>
        <p:txBody>
          <a:bodyPr vert="horz" wrap="squar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chemeClr val="tx1"/>
                </a:solidFill>
                <a:effectLst/>
                <a:latin typeface="Aldhabi" panose="01000000000000000000" pitchFamily="2" charset="-78"/>
                <a:cs typeface="Aldhabi" panose="01000000000000000000" pitchFamily="2" charset="-78"/>
              </a:rPr>
              <a:t> </a:t>
            </a:r>
            <a:endParaRPr kumimoji="0" lang="en-US" altLang="en-US" sz="4000" b="0" i="0" u="none" strike="noStrike" cap="none" normalizeH="0" baseline="0" dirty="0">
              <a:ln>
                <a:noFill/>
              </a:ln>
              <a:solidFill>
                <a:schemeClr val="tx1"/>
              </a:solidFill>
              <a:effectLst/>
              <a:latin typeface="Aldhabi" panose="01000000000000000000" pitchFamily="2" charset="-78"/>
              <a:cs typeface="Aldhabi" panose="01000000000000000000" pitchFamily="2" charset="-78"/>
            </a:endParaRPr>
          </a:p>
        </p:txBody>
      </p:sp>
      <p:sp>
        <p:nvSpPr>
          <p:cNvPr id="15" name="TextBox 14">
            <a:extLst>
              <a:ext uri="{FF2B5EF4-FFF2-40B4-BE49-F238E27FC236}">
                <a16:creationId xmlns:a16="http://schemas.microsoft.com/office/drawing/2014/main" id="{B2B8C103-FDEB-C05A-770C-AC446132E109}"/>
              </a:ext>
            </a:extLst>
          </p:cNvPr>
          <p:cNvSpPr txBox="1"/>
          <p:nvPr/>
        </p:nvSpPr>
        <p:spPr>
          <a:xfrm>
            <a:off x="2895220" y="2865897"/>
            <a:ext cx="1671569" cy="1754326"/>
          </a:xfrm>
          <a:prstGeom prst="rect">
            <a:avLst/>
          </a:prstGeom>
          <a:solidFill>
            <a:schemeClr val="tx1"/>
          </a:solidFill>
        </p:spPr>
        <p:txBody>
          <a:bodyPr wrap="square" rtlCol="0">
            <a:spAutoFit/>
          </a:bodyPr>
          <a:lstStyle/>
          <a:p>
            <a:pPr algn="ctr"/>
            <a:r>
              <a:rPr lang="en-US" sz="1800" b="1" dirty="0">
                <a:latin typeface="Times New Roman" panose="02020603050405020304" pitchFamily="18" charset="0"/>
                <a:cs typeface="Times New Roman" panose="02020603050405020304" pitchFamily="18" charset="0"/>
              </a:rPr>
              <a:t>Prepared by Dr.</a:t>
            </a:r>
            <a:endParaRPr lang="ar-JO" sz="1800" b="1" dirty="0">
              <a:latin typeface="Times New Roman" panose="02020603050405020304" pitchFamily="18" charset="0"/>
              <a:cs typeface="Times New Roman" panose="02020603050405020304" pitchFamily="18" charset="0"/>
            </a:endParaRPr>
          </a:p>
          <a:p>
            <a:pPr algn="ct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Eman</a:t>
            </a:r>
            <a:r>
              <a:rPr lang="en-US" sz="1800" b="1" dirty="0">
                <a:latin typeface="Times New Roman" panose="02020603050405020304" pitchFamily="18" charset="0"/>
                <a:cs typeface="Times New Roman" panose="02020603050405020304" pitchFamily="18" charset="0"/>
              </a:rPr>
              <a:t> almasri</a:t>
            </a:r>
            <a:endParaRPr lang="ar-JO" sz="1800" b="1" dirty="0">
              <a:latin typeface="Times New Roman" panose="02020603050405020304" pitchFamily="18" charset="0"/>
              <a:cs typeface="Times New Roman" panose="02020603050405020304" pitchFamily="18" charset="0"/>
            </a:endParaRPr>
          </a:p>
          <a:p>
            <a:pPr algn="ctr"/>
            <a:endParaRPr lang="ar-JO" b="1" dirty="0">
              <a:latin typeface="Times New Roman" panose="02020603050405020304" pitchFamily="18" charset="0"/>
              <a:cs typeface="Times New Roman" panose="02020603050405020304" pitchFamily="18" charset="0"/>
            </a:endParaRPr>
          </a:p>
          <a:p>
            <a:pPr algn="ctr"/>
            <a:r>
              <a:rPr lang="en-US" altLang="en-US" sz="1800" b="1" dirty="0">
                <a:latin typeface="Times New Roman" panose="02020603050405020304" pitchFamily="18" charset="0"/>
                <a:cs typeface="Times New Roman" panose="02020603050405020304" pitchFamily="18" charset="0"/>
              </a:rPr>
              <a:t>Education policy</a:t>
            </a:r>
            <a:endParaRPr lang="ar-JO" altLang="en-US" sz="1800" b="1"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9204F8AC-6C56-D7A4-297A-16E680E5B83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68266" y="1249702"/>
            <a:ext cx="5000576" cy="3694734"/>
          </a:xfrm>
          <a:prstGeom prst="rect">
            <a:avLst/>
          </a:prstGeom>
          <a:scene3d>
            <a:camera prst="isometricLeftDown"/>
            <a:lightRig rig="threePt" dir="t"/>
          </a:scene3d>
        </p:spPr>
      </p:pic>
      <p:sp>
        <p:nvSpPr>
          <p:cNvPr id="8" name="Rectangle 7">
            <a:extLst>
              <a:ext uri="{FF2B5EF4-FFF2-40B4-BE49-F238E27FC236}">
                <a16:creationId xmlns:a16="http://schemas.microsoft.com/office/drawing/2014/main" id="{B4873107-B751-AD00-3B68-95F568B7AB11}"/>
              </a:ext>
            </a:extLst>
          </p:cNvPr>
          <p:cNvSpPr/>
          <p:nvPr/>
        </p:nvSpPr>
        <p:spPr>
          <a:xfrm>
            <a:off x="2286000" y="2290056"/>
            <a:ext cx="4830109" cy="3484661"/>
          </a:xfrm>
          <a:prstGeom prst="rect">
            <a:avLst/>
          </a:prstGeom>
          <a:solidFill>
            <a:schemeClr val="bg1"/>
          </a:solidFill>
          <a:scene3d>
            <a:camera prst="isometricLeftDown"/>
            <a:lightRig rig="threePt" dir="t"/>
          </a:scene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en-US" sz="2800" b="1" dirty="0">
                <a:solidFill>
                  <a:schemeClr val="tx1"/>
                </a:solidFill>
                <a:latin typeface="Times New Roman" panose="02020603050405020304" pitchFamily="18" charset="0"/>
                <a:cs typeface="Times New Roman" panose="02020603050405020304" pitchFamily="18" charset="0"/>
              </a:rPr>
              <a:t>Education policy</a:t>
            </a:r>
            <a:endParaRPr lang="ar-JO" alt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dirty="0">
                <a:solidFill>
                  <a:srgbClr val="00B0F0"/>
                </a:solidFill>
                <a:latin typeface="Times New Roman" panose="02020603050405020304" pitchFamily="18" charset="0"/>
                <a:cs typeface="Times New Roman" panose="02020603050405020304" pitchFamily="18" charset="0"/>
              </a:rPr>
              <a:t>Prepared by</a:t>
            </a:r>
            <a:r>
              <a:rPr lang="en-US" sz="2800" b="1" dirty="0">
                <a:latin typeface="Times New Roman" panose="02020603050405020304" pitchFamily="18" charset="0"/>
                <a:cs typeface="Times New Roman" panose="02020603050405020304" pitchFamily="18" charset="0"/>
              </a:rPr>
              <a:t>.</a:t>
            </a:r>
            <a:r>
              <a:rPr lang="en-US" sz="2800" b="1" dirty="0">
                <a:solidFill>
                  <a:schemeClr val="tx1"/>
                </a:solidFill>
                <a:latin typeface="Times New Roman" panose="02020603050405020304" pitchFamily="18" charset="0"/>
                <a:cs typeface="Times New Roman" panose="02020603050405020304" pitchFamily="18" charset="0"/>
              </a:rPr>
              <a:t> </a:t>
            </a:r>
            <a:endParaRPr lang="ar-JO" sz="2800" b="1" dirty="0">
              <a:solidFill>
                <a:schemeClr val="tx1"/>
              </a:solidFill>
              <a:latin typeface="Times New Roman" panose="02020603050405020304" pitchFamily="18" charset="0"/>
              <a:cs typeface="Times New Roman" panose="02020603050405020304" pitchFamily="18" charset="0"/>
            </a:endParaRPr>
          </a:p>
          <a:p>
            <a:pPr algn="ctr"/>
            <a:endParaRPr lang="ar-JO" alt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b="1" dirty="0">
                <a:solidFill>
                  <a:schemeClr val="tx1"/>
                </a:solidFill>
                <a:latin typeface="Times New Roman" panose="02020603050405020304" pitchFamily="18" charset="0"/>
                <a:cs typeface="Times New Roman" panose="02020603050405020304" pitchFamily="18" charset="0"/>
              </a:rPr>
              <a:t>Dr. </a:t>
            </a:r>
            <a:r>
              <a:rPr lang="en-US" sz="2800" b="1" dirty="0" err="1">
                <a:solidFill>
                  <a:schemeClr val="tx1"/>
                </a:solidFill>
                <a:latin typeface="Times New Roman" panose="02020603050405020304" pitchFamily="18" charset="0"/>
                <a:cs typeface="Times New Roman" panose="02020603050405020304" pitchFamily="18" charset="0"/>
              </a:rPr>
              <a:t>Eman</a:t>
            </a:r>
            <a:r>
              <a:rPr lang="en-US" sz="2800" b="1" dirty="0">
                <a:solidFill>
                  <a:schemeClr val="tx1"/>
                </a:solidFill>
                <a:latin typeface="Times New Roman" panose="02020603050405020304" pitchFamily="18" charset="0"/>
                <a:cs typeface="Times New Roman" panose="02020603050405020304" pitchFamily="18" charset="0"/>
              </a:rPr>
              <a:t> almasri</a:t>
            </a:r>
            <a:endParaRPr lang="ar-JO" sz="28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transition spd="slow" advTm="38010">
    <p:wheel spokes="1"/>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5" name="Graphic 14">
            <a:extLst>
              <a:ext uri="{FF2B5EF4-FFF2-40B4-BE49-F238E27FC236}">
                <a16:creationId xmlns:a16="http://schemas.microsoft.com/office/drawing/2014/main" id="{A91D58E4-9D96-8745-BD22-FAED22839841}"/>
              </a:ext>
            </a:extLst>
          </p:cNvPr>
          <p:cNvPicPr>
            <a:picLocks noChangeAspect="1"/>
          </p:cNvPicPr>
          <p:nvPr/>
        </p:nvPicPr>
        <p:blipFill>
          <a:blip r:embed="rId4" cstate="print">
            <a:extLst>
              <a:ext uri="{96DAC541-7B7A-43D3-8B79-37D633B846F1}">
                <asvg:svgBlip xmlns:asvg="http://schemas.microsoft.com/office/drawing/2016/SVG/main" r:embed="rId5"/>
              </a:ext>
            </a:extLst>
          </a:blip>
          <a:stretch>
            <a:fillRect/>
          </a:stretch>
        </p:blipFill>
        <p:spPr>
          <a:xfrm>
            <a:off x="267584" y="609417"/>
            <a:ext cx="2167470" cy="591661"/>
          </a:xfrm>
          <a:prstGeom prst="rect">
            <a:avLst/>
          </a:prstGeom>
        </p:spPr>
      </p:pic>
      <p:sp>
        <p:nvSpPr>
          <p:cNvPr id="4" name="TextBox 3">
            <a:extLst>
              <a:ext uri="{FF2B5EF4-FFF2-40B4-BE49-F238E27FC236}">
                <a16:creationId xmlns:a16="http://schemas.microsoft.com/office/drawing/2014/main" id="{681F3599-CF3D-C008-1704-81BCC2073AD1}"/>
              </a:ext>
            </a:extLst>
          </p:cNvPr>
          <p:cNvSpPr txBox="1"/>
          <p:nvPr/>
        </p:nvSpPr>
        <p:spPr>
          <a:xfrm>
            <a:off x="2979172" y="2175954"/>
            <a:ext cx="5840361" cy="1200329"/>
          </a:xfrm>
          <a:prstGeom prst="rect">
            <a:avLst/>
          </a:prstGeom>
          <a:noFill/>
        </p:spPr>
        <p:txBody>
          <a:bodyPr wrap="square" rtlCol="0">
            <a:spAutoFit/>
          </a:bodyPr>
          <a:lstStyle/>
          <a:p>
            <a:pPr algn="ctr"/>
            <a:r>
              <a:rPr lang="ar-SA" sz="2800" b="1" dirty="0">
                <a:solidFill>
                  <a:srgbClr val="00B0F0"/>
                </a:solidFill>
                <a:effectLst/>
                <a:latin typeface="Arial" panose="020B0604020202020204" pitchFamily="34" charset="0"/>
                <a:ea typeface="Times New Roman" panose="02020603050405020304" pitchFamily="18" charset="0"/>
                <a:cs typeface="Times New Roman" panose="02020603050405020304" pitchFamily="18" charset="0"/>
              </a:rPr>
              <a:t>كلية العلوم الإنسانية</a:t>
            </a:r>
            <a:r>
              <a:rPr lang="ar-JO" sz="2800" b="1" dirty="0">
                <a:solidFill>
                  <a:srgbClr val="00B0F0"/>
                </a:solidFill>
                <a:effectLst/>
                <a:latin typeface="Arial" panose="020B0604020202020204" pitchFamily="34" charset="0"/>
                <a:ea typeface="Times New Roman" panose="02020603050405020304" pitchFamily="18" charset="0"/>
                <a:cs typeface="Times New Roman" panose="02020603050405020304" pitchFamily="18" charset="0"/>
              </a:rPr>
              <a:t>/ ماجستير القيادة التربوية</a:t>
            </a:r>
            <a:endParaRPr lang="ar-JO" sz="6000" b="1" dirty="0">
              <a:solidFill>
                <a:srgbClr val="00B0F0"/>
              </a:solidFill>
              <a:latin typeface="Times New Roman" panose="02020603050405020304" pitchFamily="18" charset="0"/>
              <a:cs typeface="Times New Roman" panose="02020603050405020304" pitchFamily="18" charset="0"/>
            </a:endParaRPr>
          </a:p>
          <a:p>
            <a:pPr algn="ctr"/>
            <a:r>
              <a:rPr lang="ar-JO" sz="4400" b="1" dirty="0">
                <a:solidFill>
                  <a:srgbClr val="00B0F0"/>
                </a:solidFill>
                <a:latin typeface="Times New Roman" panose="02020603050405020304" pitchFamily="18" charset="0"/>
                <a:cs typeface="Times New Roman" panose="02020603050405020304" pitchFamily="18" charset="0"/>
              </a:rPr>
              <a:t>سياسات التعليم</a:t>
            </a:r>
            <a:endParaRPr lang="ar-JO" altLang="en-US" sz="4400" b="1" dirty="0">
              <a:solidFill>
                <a:srgbClr val="00B0F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C674C709-2620-1853-E39C-0725F346EB51}"/>
              </a:ext>
            </a:extLst>
          </p:cNvPr>
          <p:cNvSpPr txBox="1"/>
          <p:nvPr/>
        </p:nvSpPr>
        <p:spPr>
          <a:xfrm>
            <a:off x="4006273" y="3897341"/>
            <a:ext cx="3786161" cy="523220"/>
          </a:xfrm>
          <a:prstGeom prst="rect">
            <a:avLst/>
          </a:prstGeom>
          <a:noFill/>
        </p:spPr>
        <p:txBody>
          <a:bodyPr wrap="square" rtlCol="0">
            <a:spAutoFit/>
          </a:bodyPr>
          <a:lstStyle/>
          <a:p>
            <a:pPr algn="ctr"/>
            <a:r>
              <a:rPr lang="ar-JO" sz="2800" b="1" dirty="0">
                <a:solidFill>
                  <a:srgbClr val="00B0F0"/>
                </a:solidFill>
                <a:latin typeface="Times New Roman" panose="02020603050405020304" pitchFamily="18" charset="0"/>
                <a:cs typeface="Times New Roman" panose="02020603050405020304" pitchFamily="18" charset="0"/>
              </a:rPr>
              <a:t>إعداد الدكتورة: إيمان المصري</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3801460"/>
      </p:ext>
    </p:extLst>
  </p:cSld>
  <p:clrMapOvr>
    <a:masterClrMapping/>
  </p:clrMapOvr>
  <p:transition spd="slow" advTm="59912">
    <p:wheel spokes="1"/>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5" name="Graphic 14">
            <a:extLst>
              <a:ext uri="{FF2B5EF4-FFF2-40B4-BE49-F238E27FC236}">
                <a16:creationId xmlns:a16="http://schemas.microsoft.com/office/drawing/2014/main" id="{A91D58E4-9D96-8745-BD22-FAED22839841}"/>
              </a:ext>
            </a:extLst>
          </p:cNvPr>
          <p:cNvPicPr>
            <a:picLocks noChangeAspect="1"/>
          </p:cNvPicPr>
          <p:nvPr/>
        </p:nvPicPr>
        <p:blipFill>
          <a:blip r:embed="rId4" cstate="print">
            <a:extLst>
              <a:ext uri="{96DAC541-7B7A-43D3-8B79-37D633B846F1}">
                <asvg:svgBlip xmlns:asvg="http://schemas.microsoft.com/office/drawing/2016/SVG/main" r:embed="rId5"/>
              </a:ext>
            </a:extLst>
          </a:blip>
          <a:stretch>
            <a:fillRect/>
          </a:stretch>
        </p:blipFill>
        <p:spPr>
          <a:xfrm>
            <a:off x="267584" y="609417"/>
            <a:ext cx="2167470" cy="591661"/>
          </a:xfrm>
          <a:prstGeom prst="rect">
            <a:avLst/>
          </a:prstGeom>
        </p:spPr>
      </p:pic>
      <p:sp>
        <p:nvSpPr>
          <p:cNvPr id="4" name="TextBox 3">
            <a:extLst>
              <a:ext uri="{FF2B5EF4-FFF2-40B4-BE49-F238E27FC236}">
                <a16:creationId xmlns:a16="http://schemas.microsoft.com/office/drawing/2014/main" id="{681F3599-CF3D-C008-1704-81BCC2073AD1}"/>
              </a:ext>
            </a:extLst>
          </p:cNvPr>
          <p:cNvSpPr txBox="1"/>
          <p:nvPr/>
        </p:nvSpPr>
        <p:spPr>
          <a:xfrm>
            <a:off x="3211286" y="1470324"/>
            <a:ext cx="5769424" cy="584775"/>
          </a:xfrm>
          <a:prstGeom prst="rect">
            <a:avLst/>
          </a:prstGeom>
          <a:noFill/>
        </p:spPr>
        <p:txBody>
          <a:bodyPr wrap="square" rtlCol="0">
            <a:spAutoFit/>
          </a:bodyPr>
          <a:lstStyle/>
          <a:p>
            <a:pPr algn="ctr"/>
            <a:r>
              <a:rPr lang="ar-JO" altLang="en-US" sz="3200" b="1" dirty="0">
                <a:solidFill>
                  <a:srgbClr val="00B0F0"/>
                </a:solidFill>
                <a:latin typeface="Arial" panose="020B0604020202020204" pitchFamily="34" charset="0"/>
                <a:cs typeface="Times New Roman" panose="02020603050405020304" pitchFamily="18" charset="0"/>
              </a:rPr>
              <a:t>مراجعة لأهم مواضيع </a:t>
            </a:r>
            <a:r>
              <a:rPr lang="ar-JO" altLang="en-US" sz="3200" b="1" u="sng" dirty="0">
                <a:solidFill>
                  <a:srgbClr val="00B0F0"/>
                </a:solidFill>
                <a:latin typeface="Arial" panose="020B0604020202020204" pitchFamily="34" charset="0"/>
                <a:cs typeface="Times New Roman" panose="02020603050405020304" pitchFamily="18" charset="0"/>
              </a:rPr>
              <a:t>المحاضرة السابقة</a:t>
            </a:r>
          </a:p>
        </p:txBody>
      </p:sp>
      <p:sp>
        <p:nvSpPr>
          <p:cNvPr id="7" name="TextBox 6">
            <a:extLst>
              <a:ext uri="{FF2B5EF4-FFF2-40B4-BE49-F238E27FC236}">
                <a16:creationId xmlns:a16="http://schemas.microsoft.com/office/drawing/2014/main" id="{24BEEDFF-358A-BF33-4D26-1E5574EBB113}"/>
              </a:ext>
            </a:extLst>
          </p:cNvPr>
          <p:cNvSpPr txBox="1"/>
          <p:nvPr/>
        </p:nvSpPr>
        <p:spPr>
          <a:xfrm>
            <a:off x="2054562" y="2803835"/>
            <a:ext cx="8908026" cy="2363724"/>
          </a:xfrm>
          <a:prstGeom prst="rect">
            <a:avLst/>
          </a:prstGeom>
          <a:noFill/>
        </p:spPr>
        <p:txBody>
          <a:bodyPr wrap="square" rtlCol="0">
            <a:spAutoFit/>
          </a:bodyPr>
          <a:lstStyle/>
          <a:p>
            <a:pPr marL="457200" lvl="0" indent="-457200" algn="r" rtl="1">
              <a:buFont typeface="Wingdings" panose="05000000000000000000" pitchFamily="2" charset="2"/>
              <a:buChar char="ü"/>
            </a:pPr>
            <a:r>
              <a:rPr lang="ar-JO" sz="3200" dirty="0"/>
              <a:t>خصائص سياسات التعليم</a:t>
            </a:r>
            <a:endParaRPr lang="en-US" sz="3200" dirty="0"/>
          </a:p>
          <a:p>
            <a:pPr marL="457200" lvl="0" indent="-457200" algn="r" rtl="1">
              <a:buFont typeface="Wingdings" panose="05000000000000000000" pitchFamily="2" charset="2"/>
              <a:buChar char="ü"/>
            </a:pPr>
            <a:r>
              <a:rPr lang="ar-JO" sz="3200" dirty="0"/>
              <a:t>العوامل المؤثرة في سياسات التعليم</a:t>
            </a:r>
            <a:endParaRPr lang="en-US" sz="3200" dirty="0"/>
          </a:p>
          <a:p>
            <a:pPr marL="457200" lvl="0" indent="-457200" algn="r" rtl="1">
              <a:buFont typeface="Wingdings" panose="05000000000000000000" pitchFamily="2" charset="2"/>
              <a:buChar char="ü"/>
            </a:pPr>
            <a:r>
              <a:rPr lang="ar-JO" sz="3200" dirty="0"/>
              <a:t>وظائف سياسات التعليم</a:t>
            </a:r>
            <a:endParaRPr lang="en-US" sz="3200" dirty="0"/>
          </a:p>
          <a:p>
            <a:pPr marL="457200" indent="-457200" algn="r" rtl="1">
              <a:buFont typeface="Wingdings" panose="05000000000000000000" pitchFamily="2" charset="2"/>
              <a:buChar char="ü"/>
            </a:pPr>
            <a:r>
              <a:rPr lang="ar-JO" sz="3200" dirty="0"/>
              <a:t>تصنيف سياسات التعليم</a:t>
            </a:r>
          </a:p>
          <a:p>
            <a:pPr algn="r" rtl="1"/>
            <a:r>
              <a:rPr lang="ar-JO" dirty="0"/>
              <a:t>  </a:t>
            </a:r>
            <a:endParaRPr lang="en-US" dirty="0"/>
          </a:p>
        </p:txBody>
      </p:sp>
    </p:spTree>
    <p:extLst>
      <p:ext uri="{BB962C8B-B14F-4D97-AF65-F5344CB8AC3E}">
        <p14:creationId xmlns:p14="http://schemas.microsoft.com/office/powerpoint/2010/main" val="6056026"/>
      </p:ext>
    </p:extLst>
  </p:cSld>
  <p:clrMapOvr>
    <a:masterClrMapping/>
  </p:clrMapOvr>
  <p:transition spd="slow" advTm="79132">
    <p:wheel spokes="1"/>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444240" y="1395080"/>
            <a:ext cx="6370320" cy="584775"/>
          </a:xfrm>
          <a:prstGeom prst="rect">
            <a:avLst/>
          </a:prstGeom>
          <a:noFill/>
        </p:spPr>
        <p:txBody>
          <a:bodyPr wrap="square" rtlCol="0">
            <a:spAutoFit/>
          </a:bodyPr>
          <a:lstStyle/>
          <a:p>
            <a:r>
              <a:rPr lang="ar-JO" sz="3200" dirty="0">
                <a:latin typeface="Arabic Typesetting" panose="03020402040406030203" pitchFamily="66" charset="-78"/>
                <a:cs typeface="+mj-cs"/>
              </a:rPr>
              <a:t>محتوى المادة الدراسية والجدول الزّمني</a:t>
            </a:r>
            <a:endParaRPr lang="en-US" sz="3200" dirty="0">
              <a:cs typeface="+mj-cs"/>
            </a:endParaRPr>
          </a:p>
        </p:txBody>
      </p:sp>
      <p:graphicFrame>
        <p:nvGraphicFramePr>
          <p:cNvPr id="2" name="Table 1">
            <a:extLst>
              <a:ext uri="{FF2B5EF4-FFF2-40B4-BE49-F238E27FC236}">
                <a16:creationId xmlns:a16="http://schemas.microsoft.com/office/drawing/2014/main" id="{D7CD67A0-6325-A101-6C83-40F4DBC49CD7}"/>
              </a:ext>
            </a:extLst>
          </p:cNvPr>
          <p:cNvGraphicFramePr>
            <a:graphicFrameLocks noGrp="1"/>
          </p:cNvGraphicFramePr>
          <p:nvPr>
            <p:extLst>
              <p:ext uri="{D42A27DB-BD31-4B8C-83A1-F6EECF244321}">
                <p14:modId xmlns:p14="http://schemas.microsoft.com/office/powerpoint/2010/main" val="3045344812"/>
              </p:ext>
            </p:extLst>
          </p:nvPr>
        </p:nvGraphicFramePr>
        <p:xfrm>
          <a:off x="2176847" y="2158764"/>
          <a:ext cx="7785920" cy="3781561"/>
        </p:xfrm>
        <a:graphic>
          <a:graphicData uri="http://schemas.openxmlformats.org/drawingml/2006/table">
            <a:tbl>
              <a:tblPr rtl="1" firstRow="1" firstCol="1" bandRow="1">
                <a:tableStyleId>{5C22544A-7EE6-4342-B048-85BDC9FD1C3A}</a:tableStyleId>
              </a:tblPr>
              <a:tblGrid>
                <a:gridCol w="750941">
                  <a:extLst>
                    <a:ext uri="{9D8B030D-6E8A-4147-A177-3AD203B41FA5}">
                      <a16:colId xmlns:a16="http://schemas.microsoft.com/office/drawing/2014/main" val="1807025547"/>
                    </a:ext>
                  </a:extLst>
                </a:gridCol>
                <a:gridCol w="4896464">
                  <a:extLst>
                    <a:ext uri="{9D8B030D-6E8A-4147-A177-3AD203B41FA5}">
                      <a16:colId xmlns:a16="http://schemas.microsoft.com/office/drawing/2014/main" val="1615406851"/>
                    </a:ext>
                  </a:extLst>
                </a:gridCol>
                <a:gridCol w="988142">
                  <a:extLst>
                    <a:ext uri="{9D8B030D-6E8A-4147-A177-3AD203B41FA5}">
                      <a16:colId xmlns:a16="http://schemas.microsoft.com/office/drawing/2014/main" val="3921856315"/>
                    </a:ext>
                  </a:extLst>
                </a:gridCol>
                <a:gridCol w="1150373">
                  <a:extLst>
                    <a:ext uri="{9D8B030D-6E8A-4147-A177-3AD203B41FA5}">
                      <a16:colId xmlns:a16="http://schemas.microsoft.com/office/drawing/2014/main" val="123633427"/>
                    </a:ext>
                  </a:extLst>
                </a:gridCol>
              </a:tblGrid>
              <a:tr h="282339">
                <a:tc>
                  <a:txBody>
                    <a:bodyPr/>
                    <a:lstStyle/>
                    <a:p>
                      <a:pPr marL="0" marR="0" algn="ctr" rtl="1">
                        <a:lnSpc>
                          <a:spcPct val="115000"/>
                        </a:lnSpc>
                        <a:spcBef>
                          <a:spcPts val="0"/>
                        </a:spcBef>
                        <a:spcAft>
                          <a:spcPts val="0"/>
                        </a:spcAft>
                      </a:pPr>
                      <a:r>
                        <a:rPr lang="ar-SA" sz="1400">
                          <a:effectLst/>
                        </a:rPr>
                        <a:t>المحاضرة</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الموضوع</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التاريخ</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ملاحظات</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866409209"/>
                  </a:ext>
                </a:extLst>
              </a:tr>
              <a:tr h="288729">
                <a:tc>
                  <a:txBody>
                    <a:bodyPr/>
                    <a:lstStyle/>
                    <a:p>
                      <a:pPr marL="342900" marR="0" lvl="0" indent="-342900" algn="just" rtl="1">
                        <a:lnSpc>
                          <a:spcPct val="115000"/>
                        </a:lnSpc>
                        <a:spcBef>
                          <a:spcPts val="0"/>
                        </a:spcBef>
                        <a:spcAft>
                          <a:spcPts val="0"/>
                        </a:spcAft>
                        <a:buFont typeface="+mj-lt"/>
                        <a:buAutoNum type="arabicPeriod"/>
                      </a:pPr>
                      <a:r>
                        <a:rPr lang="ar-JO" sz="1400">
                          <a:effectLst/>
                        </a:rPr>
                        <a:t>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800">
                          <a:effectLst/>
                        </a:rPr>
                        <a:t>مفهوم السياسات التعليمية  </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r>
                        <a:rPr lang="ar-EG" sz="1800" b="1" kern="1200" dirty="0">
                          <a:solidFill>
                            <a:schemeClr val="dk1"/>
                          </a:solidFill>
                          <a:effectLst/>
                          <a:latin typeface="+mn-lt"/>
                          <a:ea typeface="+mn-ea"/>
                          <a:cs typeface="+mn-cs"/>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32341521"/>
                  </a:ext>
                </a:extLst>
              </a:tr>
              <a:tr h="288729">
                <a:tc>
                  <a:txBody>
                    <a:bodyPr/>
                    <a:lstStyle/>
                    <a:p>
                      <a:pPr marL="0" marR="0" lvl="0" indent="0" algn="r" rtl="1">
                        <a:lnSpc>
                          <a:spcPct val="115000"/>
                        </a:lnSpc>
                        <a:spcBef>
                          <a:spcPts val="0"/>
                        </a:spcBef>
                        <a:spcAft>
                          <a:spcPts val="800"/>
                        </a:spcAft>
                        <a:buFont typeface="+mj-lt"/>
                        <a:buNone/>
                      </a:pPr>
                      <a:r>
                        <a:rPr lang="ar-JO" sz="1400" dirty="0">
                          <a:effectLst/>
                        </a:rPr>
                        <a:t>2 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خصائص السياسات التعليمية وأنواعها</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EG" sz="18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28637424"/>
                  </a:ext>
                </a:extLst>
              </a:tr>
              <a:tr h="590955">
                <a:tc>
                  <a:txBody>
                    <a:bodyPr/>
                    <a:lstStyle/>
                    <a:p>
                      <a:pPr marL="0" marR="0" lvl="0" indent="0" algn="r" rtl="1">
                        <a:lnSpc>
                          <a:spcPct val="115000"/>
                        </a:lnSpc>
                        <a:spcBef>
                          <a:spcPts val="0"/>
                        </a:spcBef>
                        <a:spcAft>
                          <a:spcPts val="800"/>
                        </a:spcAft>
                        <a:buFont typeface="+mj-lt"/>
                        <a:buNone/>
                      </a:pPr>
                      <a:r>
                        <a:rPr lang="ar-JO" sz="1400" dirty="0">
                          <a:effectLst/>
                        </a:rPr>
                        <a:t>3 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dirty="0">
                          <a:effectLst/>
                        </a:rPr>
                        <a:t>التطورات التاريخية والحديثة والمنهجية للسياسات التعليمية</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66164847"/>
                  </a:ext>
                </a:extLst>
              </a:tr>
              <a:tr h="288729">
                <a:tc>
                  <a:txBody>
                    <a:bodyPr/>
                    <a:lstStyle/>
                    <a:p>
                      <a:pPr marL="0" marR="0" lvl="0" indent="0" algn="r" rtl="1">
                        <a:lnSpc>
                          <a:spcPct val="115000"/>
                        </a:lnSpc>
                        <a:spcBef>
                          <a:spcPts val="0"/>
                        </a:spcBef>
                        <a:spcAft>
                          <a:spcPts val="800"/>
                        </a:spcAft>
                        <a:buFont typeface="+mj-lt"/>
                        <a:buNone/>
                      </a:pPr>
                      <a:r>
                        <a:rPr lang="ar-JO" sz="1400" dirty="0">
                          <a:effectLst/>
                        </a:rPr>
                        <a:t>4 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نظريات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686205660"/>
                  </a:ext>
                </a:extLst>
              </a:tr>
              <a:tr h="288729">
                <a:tc>
                  <a:txBody>
                    <a:bodyPr/>
                    <a:lstStyle/>
                    <a:p>
                      <a:pPr marL="0" marR="0" lvl="0" indent="0" algn="r" rtl="1">
                        <a:lnSpc>
                          <a:spcPct val="115000"/>
                        </a:lnSpc>
                        <a:spcBef>
                          <a:spcPts val="0"/>
                        </a:spcBef>
                        <a:spcAft>
                          <a:spcPts val="800"/>
                        </a:spcAft>
                        <a:buFont typeface="+mj-lt"/>
                        <a:buNone/>
                      </a:pPr>
                      <a:r>
                        <a:rPr lang="ar-JO" sz="1400" dirty="0">
                          <a:effectLst/>
                        </a:rPr>
                        <a:t>5 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المداخل الاقتصادية لصنع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459696556"/>
                  </a:ext>
                </a:extLst>
              </a:tr>
              <a:tr h="288729">
                <a:tc>
                  <a:txBody>
                    <a:bodyPr/>
                    <a:lstStyle/>
                    <a:p>
                      <a:pPr marL="0" marR="0" lvl="0" indent="0" algn="r" rtl="1">
                        <a:lnSpc>
                          <a:spcPct val="115000"/>
                        </a:lnSpc>
                        <a:spcBef>
                          <a:spcPts val="0"/>
                        </a:spcBef>
                        <a:spcAft>
                          <a:spcPts val="800"/>
                        </a:spcAft>
                        <a:buFont typeface="+mj-lt"/>
                        <a:buNone/>
                        <a:tabLst>
                          <a:tab pos="38735" algn="l"/>
                        </a:tabLst>
                      </a:pPr>
                      <a:r>
                        <a:rPr lang="ar-JO" sz="1400" dirty="0">
                          <a:effectLst/>
                        </a:rPr>
                        <a:t>6 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a:effectLst/>
                        </a:rPr>
                        <a:t>مؤسسات صنع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64923832"/>
                  </a:ext>
                </a:extLst>
              </a:tr>
              <a:tr h="288729">
                <a:tc>
                  <a:txBody>
                    <a:bodyPr/>
                    <a:lstStyle/>
                    <a:p>
                      <a:pPr marL="0" marR="0" lvl="0" indent="0" algn="r" rtl="1">
                        <a:lnSpc>
                          <a:spcPct val="115000"/>
                        </a:lnSpc>
                        <a:spcBef>
                          <a:spcPts val="0"/>
                        </a:spcBef>
                        <a:spcAft>
                          <a:spcPts val="0"/>
                        </a:spcAft>
                        <a:buFont typeface="+mj-lt"/>
                        <a:buNone/>
                        <a:tabLst>
                          <a:tab pos="38735" algn="l"/>
                        </a:tabLst>
                      </a:pPr>
                      <a:r>
                        <a:rPr lang="ar-JO" sz="1400" dirty="0">
                          <a:effectLst/>
                        </a:rPr>
                        <a:t>7 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a:effectLst/>
                        </a:rPr>
                        <a:t>صنع السياسات التعليمية والتخطيط التربوي</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255707143"/>
                  </a:ext>
                </a:extLst>
              </a:tr>
              <a:tr h="288729">
                <a:tc>
                  <a:txBody>
                    <a:bodyPr/>
                    <a:lstStyle/>
                    <a:p>
                      <a:pPr marL="0" marR="0" lvl="0" indent="0" algn="just" rtl="1">
                        <a:lnSpc>
                          <a:spcPct val="115000"/>
                        </a:lnSpc>
                        <a:spcBef>
                          <a:spcPts val="0"/>
                        </a:spcBef>
                        <a:spcAft>
                          <a:spcPts val="800"/>
                        </a:spcAft>
                        <a:buFont typeface="+mj-lt"/>
                        <a:buNone/>
                      </a:pPr>
                      <a:r>
                        <a:rPr lang="ar-JO" sz="1400" dirty="0">
                          <a:effectLst/>
                        </a:rPr>
                        <a:t>8 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800">
                          <a:effectLst/>
                        </a:rPr>
                        <a:t>تحليل السياسات التعليمية ودور البحث التربوي</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542931447"/>
                  </a:ext>
                </a:extLst>
              </a:tr>
              <a:tr h="288729">
                <a:tc>
                  <a:txBody>
                    <a:bodyPr/>
                    <a:lstStyle/>
                    <a:p>
                      <a:pPr marL="0" marR="0" lvl="0" indent="0" algn="r" rtl="1">
                        <a:lnSpc>
                          <a:spcPct val="115000"/>
                        </a:lnSpc>
                        <a:spcBef>
                          <a:spcPts val="0"/>
                        </a:spcBef>
                        <a:spcAft>
                          <a:spcPts val="800"/>
                        </a:spcAft>
                        <a:buFont typeface="+mj-lt"/>
                        <a:buNone/>
                      </a:pPr>
                      <a:r>
                        <a:rPr lang="ar-JO" sz="1400" dirty="0">
                          <a:effectLst/>
                        </a:rPr>
                        <a:t>9</a:t>
                      </a:r>
                      <a:r>
                        <a:rPr lang="ar-SA" sz="1400" dirty="0">
                          <a:effectLst/>
                        </a:rPr>
                        <a:t>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800">
                          <a:effectLst/>
                        </a:rPr>
                        <a:t>خصخصة التعليم</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08612543"/>
                  </a:ext>
                </a:extLst>
              </a:tr>
              <a:tr h="288729">
                <a:tc>
                  <a:txBody>
                    <a:bodyPr/>
                    <a:lstStyle/>
                    <a:p>
                      <a:pPr marL="0" marR="0" lvl="0" indent="0" algn="r" rtl="1">
                        <a:lnSpc>
                          <a:spcPct val="115000"/>
                        </a:lnSpc>
                        <a:spcBef>
                          <a:spcPts val="0"/>
                        </a:spcBef>
                        <a:spcAft>
                          <a:spcPts val="800"/>
                        </a:spcAft>
                        <a:buFont typeface="+mj-lt"/>
                        <a:buNone/>
                      </a:pPr>
                      <a:r>
                        <a:rPr lang="ar-JO" sz="1400" dirty="0">
                          <a:effectLst/>
                        </a:rPr>
                        <a:t>10 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نماذج من السياسات التعليمية في الوطن العربي والعالم</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640285340"/>
                  </a:ext>
                </a:extLst>
              </a:tr>
              <a:tr h="282339">
                <a:tc>
                  <a:txBody>
                    <a:bodyPr/>
                    <a:lstStyle/>
                    <a:p>
                      <a:pPr marL="0" marR="0" algn="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JO" sz="1800" dirty="0">
                          <a:effectLst/>
                        </a:rPr>
                        <a:t>الامتحان النهائي </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25925656"/>
                  </a:ext>
                </a:extLst>
              </a:tr>
            </a:tbl>
          </a:graphicData>
        </a:graphic>
      </p:graphicFrame>
    </p:spTree>
    <p:extLst>
      <p:ext uri="{BB962C8B-B14F-4D97-AF65-F5344CB8AC3E}">
        <p14:creationId xmlns:p14="http://schemas.microsoft.com/office/powerpoint/2010/main" val="3006985379"/>
      </p:ext>
    </p:extLst>
  </p:cSld>
  <p:clrMapOvr>
    <a:masterClrMapping/>
  </p:clrMapOvr>
  <p:transition spd="slow" advTm="110718">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9" name="TextBox 8">
            <a:extLst>
              <a:ext uri="{FF2B5EF4-FFF2-40B4-BE49-F238E27FC236}">
                <a16:creationId xmlns:a16="http://schemas.microsoft.com/office/drawing/2014/main" id="{25760A6C-566F-B7E3-1EEE-CB29F0CF0113}"/>
              </a:ext>
            </a:extLst>
          </p:cNvPr>
          <p:cNvSpPr txBox="1"/>
          <p:nvPr/>
        </p:nvSpPr>
        <p:spPr>
          <a:xfrm>
            <a:off x="5464254" y="673229"/>
            <a:ext cx="1263487" cy="769441"/>
          </a:xfrm>
          <a:prstGeom prst="rect">
            <a:avLst/>
          </a:prstGeom>
          <a:noFill/>
        </p:spPr>
        <p:txBody>
          <a:bodyPr wrap="none" rtlCol="0">
            <a:spAutoFit/>
          </a:bodyPr>
          <a:lstStyle/>
          <a:p>
            <a:r>
              <a:rPr lang="ar-JO" sz="4400" b="1" dirty="0">
                <a:solidFill>
                  <a:srgbClr val="00B0F0"/>
                </a:solidFill>
                <a:latin typeface="Times New Roman" panose="02020603050405020304" pitchFamily="18" charset="0"/>
                <a:cs typeface="Times New Roman" panose="02020603050405020304" pitchFamily="18" charset="0"/>
              </a:rPr>
              <a:t>مقدمة</a:t>
            </a:r>
            <a:endParaRPr lang="ar-JO" altLang="en-US" sz="44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663677" y="1594418"/>
            <a:ext cx="10497357" cy="4032386"/>
          </a:xfrm>
          <a:prstGeom prst="rect">
            <a:avLst/>
          </a:prstGeom>
          <a:noFill/>
        </p:spPr>
        <p:txBody>
          <a:bodyPr wrap="square" rtlCol="0">
            <a:spAutoFit/>
          </a:bodyPr>
          <a:lstStyle/>
          <a:p>
            <a:pPr marL="0" marR="0" algn="just" rtl="1">
              <a:lnSpc>
                <a:spcPct val="115000"/>
              </a:lnSpc>
              <a:spcBef>
                <a:spcPts val="0"/>
              </a:spcBef>
              <a:spcAft>
                <a:spcPts val="800"/>
              </a:spcAft>
            </a:pPr>
            <a:r>
              <a:rPr lang="ar-JO" sz="1800" dirty="0">
                <a:effectLst/>
                <a:latin typeface="Calibri" panose="020F0502020204030204" pitchFamily="34" charset="0"/>
                <a:ea typeface="Calibri" panose="020F0502020204030204" pitchFamily="34" charset="0"/>
                <a:cs typeface="Simplified Arabic" panose="02020603050405020304" pitchFamily="18" charset="-78"/>
              </a:rPr>
              <a:t>   </a:t>
            </a:r>
            <a:r>
              <a:rPr lang="ar-JO" sz="1800" kern="100" dirty="0">
                <a:effectLst/>
                <a:latin typeface="Calibri" panose="020F0502020204030204" pitchFamily="34" charset="0"/>
                <a:ea typeface="Calibri" panose="020F0502020204030204" pitchFamily="34" charset="0"/>
                <a:cs typeface="Arial" panose="020B0604020202020204" pitchFamily="34" charset="0"/>
              </a:rPr>
              <a:t> </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50000"/>
              </a:lnSpc>
              <a:spcBef>
                <a:spcPts val="0"/>
              </a:spcBef>
              <a:spcAft>
                <a:spcPts val="800"/>
              </a:spcAft>
            </a:pPr>
            <a:r>
              <a:rPr lang="ar-JO" sz="1800" kern="100" dirty="0">
                <a:effectLst/>
                <a:latin typeface="Calibri" panose="020F0502020204030204" pitchFamily="34" charset="0"/>
                <a:ea typeface="Calibri" panose="020F0502020204030204" pitchFamily="34" charset="0"/>
                <a:cs typeface="Arial" panose="020B0604020202020204" pitchFamily="34" charset="0"/>
              </a:rPr>
              <a:t>         يحظى التعليم العالي باهتمام بالغ من قبل المجتمعات لما له أثر في رقيها وتطورها وتقدمها العلمي، و لما يوكل له من مهمة تخريج </a:t>
            </a:r>
            <a:r>
              <a:rPr lang="ar-JO" kern="100" dirty="0">
                <a:latin typeface="Calibri" panose="020F0502020204030204" pitchFamily="34" charset="0"/>
                <a:cs typeface="Arial" panose="020B0604020202020204" pitchFamily="34" charset="0"/>
              </a:rPr>
              <a:t>كوادر بشرية من أجل التنمية الوطنية، لذا شهد العالم خلال العقود الماضية تغييرات سريعة و متلاحقة في ميادين العلوم التطبيقية وتكنولوجيا المعلومات والاتصالات ومن خلال تلك التغييرات التي تواجه مؤسسات التعليم العالي في كافة دول العالم لذلك كان لزامًا على الدول تطوير  سياساتها التعليمية لتتمكن من استيعاب التغيرات والتكيف معها</a:t>
            </a:r>
            <a:endParaRPr lang="en-US" kern="100" dirty="0">
              <a:latin typeface="Calibri" panose="020F0502020204030204" pitchFamily="34" charset="0"/>
              <a:cs typeface="Arial" panose="020B0604020202020204" pitchFamily="34" charset="0"/>
            </a:endParaRPr>
          </a:p>
          <a:p>
            <a:pPr marL="0" marR="0" algn="just" rtl="1">
              <a:lnSpc>
                <a:spcPct val="150000"/>
              </a:lnSpc>
              <a:spcBef>
                <a:spcPts val="0"/>
              </a:spcBef>
              <a:spcAft>
                <a:spcPts val="0"/>
              </a:spcAft>
            </a:pPr>
            <a:r>
              <a:rPr lang="ar-JO" kern="100" dirty="0">
                <a:latin typeface="Calibri" panose="020F0502020204030204" pitchFamily="34" charset="0"/>
                <a:cs typeface="Arial" panose="020B0604020202020204" pitchFamily="34" charset="0"/>
              </a:rPr>
              <a:t> </a:t>
            </a:r>
            <a:r>
              <a:rPr lang="ar-SA" kern="100" dirty="0">
                <a:latin typeface="Calibri" panose="020F0502020204030204" pitchFamily="34" charset="0"/>
                <a:cs typeface="Arial" panose="020B0604020202020204" pitchFamily="34" charset="0"/>
              </a:rPr>
              <a:t>وفي ظل العولمة، وعصر المعرفة، والتجارة العالمية، لم تقتصِر حدة المنافسة بين مؤسسات التعليم محلياً، أو إقليماً، إنما أصبحت المنافسة عالمية، </a:t>
            </a:r>
            <a:r>
              <a:rPr lang="ar-JO" kern="100" dirty="0">
                <a:latin typeface="Calibri" panose="020F0502020204030204" pitchFamily="34" charset="0"/>
                <a:cs typeface="Arial" panose="020B0604020202020204" pitchFamily="34" charset="0"/>
              </a:rPr>
              <a:t>مما</a:t>
            </a:r>
            <a:r>
              <a:rPr lang="ar-SA" kern="100" dirty="0">
                <a:latin typeface="Calibri" panose="020F0502020204030204" pitchFamily="34" charset="0"/>
                <a:cs typeface="Arial" panose="020B0604020202020204" pitchFamily="34" charset="0"/>
              </a:rPr>
              <a:t> يتطلب من مؤسسات التعليم في الدول العربية تطوير سياساتها ونظمها، لضمان استمراريتها في تأدية أدوارها المستقبلية بصورة تحقق متطلبات </a:t>
            </a:r>
            <a:r>
              <a:rPr lang="ar-JO" kern="100" dirty="0">
                <a:latin typeface="Calibri" panose="020F0502020204030204" pitchFamily="34" charset="0"/>
                <a:cs typeface="Arial" panose="020B0604020202020204" pitchFamily="34" charset="0"/>
              </a:rPr>
              <a:t>م</a:t>
            </a:r>
            <a:r>
              <a:rPr lang="ar-SA" kern="100" dirty="0">
                <a:latin typeface="Calibri" panose="020F0502020204030204" pitchFamily="34" charset="0"/>
                <a:cs typeface="Arial" panose="020B0604020202020204" pitchFamily="34" charset="0"/>
              </a:rPr>
              <a:t>جتمعها الثقافية، والاجتماعية، والتربوية، والاقتصادية، والأمنية</a:t>
            </a:r>
            <a:r>
              <a:rPr lang="en-US" kern="100" dirty="0">
                <a:latin typeface="Calibri" panose="020F0502020204030204" pitchFamily="34" charset="0"/>
                <a:cs typeface="Arial" panose="020B0604020202020204" pitchFamily="34" charset="0"/>
              </a:rPr>
              <a:t>.</a:t>
            </a:r>
            <a:r>
              <a:rPr lang="ar-SA" sz="1800" dirty="0">
                <a:effectLst/>
                <a:latin typeface="Calibri" panose="020F0502020204030204" pitchFamily="34" charset="0"/>
                <a:ea typeface="Calibri" panose="020F0502020204030204" pitchFamily="34" charset="0"/>
                <a:cs typeface="Simplified Arabic" panose="02020603050405020304" pitchFamily="18" charset="-78"/>
              </a:rPr>
              <a:t>    </a:t>
            </a:r>
            <a:endParaRPr lang="ar-JO" sz="1800" dirty="0">
              <a:effectLst/>
              <a:latin typeface="Calibri" panose="020F0502020204030204" pitchFamily="34" charset="0"/>
              <a:ea typeface="Calibri" panose="020F0502020204030204" pitchFamily="34" charset="0"/>
              <a:cs typeface="Simplified Arabic" panose="02020603050405020304" pitchFamily="18" charset="-78"/>
            </a:endParaRPr>
          </a:p>
          <a:p>
            <a:pPr marL="0" marR="0" algn="just" rtl="1">
              <a:lnSpc>
                <a:spcPct val="150000"/>
              </a:lnSpc>
              <a:spcBef>
                <a:spcPts val="0"/>
              </a:spcBef>
              <a:spcAft>
                <a:spcPts val="800"/>
              </a:spcAft>
            </a:pPr>
            <a:r>
              <a:rPr lang="ar-SA" sz="1800" dirty="0">
                <a:effectLst/>
                <a:latin typeface="Calibri" panose="020F0502020204030204" pitchFamily="34" charset="0"/>
                <a:ea typeface="Calibri" panose="020F0502020204030204" pitchFamily="34" charset="0"/>
                <a:cs typeface="Simplified Arabic" panose="02020603050405020304" pitchFamily="18" charset="-78"/>
              </a:rPr>
              <a:t> </a:t>
            </a:r>
            <a:r>
              <a:rPr lang="ar-JO"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rPr>
              <a:t>فما هي أهم التطورات التي طرأت على السياسات التعليمية التاريخية والحديثة؟</a:t>
            </a:r>
            <a:endParaRPr lang="en-US" sz="2400" b="1" dirty="0">
              <a:solidFill>
                <a:srgbClr val="0070C0"/>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5" name="Graphic 14">
            <a:extLst>
              <a:ext uri="{FF2B5EF4-FFF2-40B4-BE49-F238E27FC236}">
                <a16:creationId xmlns:a16="http://schemas.microsoft.com/office/drawing/2014/main" id="{A91D58E4-9D96-8745-BD22-FAED22839841}"/>
              </a:ext>
            </a:extLst>
          </p:cNvPr>
          <p:cNvPicPr>
            <a:picLocks noChangeAspect="1"/>
          </p:cNvPicPr>
          <p:nvPr/>
        </p:nvPicPr>
        <p:blipFill>
          <a:blip r:embed="rId4" cstate="print">
            <a:extLst>
              <a:ext uri="{96DAC541-7B7A-43D3-8B79-37D633B846F1}">
                <asvg:svgBlip xmlns:asvg="http://schemas.microsoft.com/office/drawing/2016/SVG/main" r:embed="rId5"/>
              </a:ext>
            </a:extLst>
          </a:blip>
          <a:stretch>
            <a:fillRect/>
          </a:stretch>
        </p:blipFill>
        <p:spPr>
          <a:xfrm>
            <a:off x="267584" y="609417"/>
            <a:ext cx="2167470" cy="591661"/>
          </a:xfrm>
          <a:prstGeom prst="rect">
            <a:avLst/>
          </a:prstGeom>
        </p:spPr>
      </p:pic>
      <p:sp>
        <p:nvSpPr>
          <p:cNvPr id="4" name="Rectangle: Rounded Corners 3">
            <a:extLst>
              <a:ext uri="{FF2B5EF4-FFF2-40B4-BE49-F238E27FC236}">
                <a16:creationId xmlns:a16="http://schemas.microsoft.com/office/drawing/2014/main" id="{54FBFA77-14E0-4749-F1A2-DD411BDD4110}"/>
              </a:ext>
            </a:extLst>
          </p:cNvPr>
          <p:cNvSpPr/>
          <p:nvPr/>
        </p:nvSpPr>
        <p:spPr>
          <a:xfrm>
            <a:off x="267584" y="520526"/>
            <a:ext cx="2167470" cy="76944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latin typeface="Times New Roman" panose="02020603050405020304" pitchFamily="18" charset="0"/>
                <a:cs typeface="Times New Roman" panose="02020603050405020304" pitchFamily="18" charset="0"/>
              </a:rPr>
              <a:t>المحاضرة الثالثة</a:t>
            </a:r>
          </a:p>
          <a:p>
            <a:pPr algn="ctr"/>
            <a:r>
              <a:rPr lang="en-US" sz="2000" b="1" dirty="0">
                <a:solidFill>
                  <a:srgbClr val="00B0F0"/>
                </a:solidFill>
                <a:latin typeface="Times New Roman" panose="02020603050405020304" pitchFamily="18" charset="0"/>
                <a:cs typeface="Times New Roman" panose="02020603050405020304" pitchFamily="18" charset="0"/>
              </a:rPr>
              <a:t>RSC 721</a:t>
            </a:r>
          </a:p>
        </p:txBody>
      </p:sp>
    </p:spTree>
    <p:extLst>
      <p:ext uri="{BB962C8B-B14F-4D97-AF65-F5344CB8AC3E}">
        <p14:creationId xmlns:p14="http://schemas.microsoft.com/office/powerpoint/2010/main" val="768746275"/>
      </p:ext>
    </p:extLst>
  </p:cSld>
  <p:clrMapOvr>
    <a:masterClrMapping/>
  </p:clrMapOvr>
  <p:transition spd="slow" advTm="107576">
    <p:wheel spokes="1"/>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30327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graphicFrame>
        <p:nvGraphicFramePr>
          <p:cNvPr id="13" name="Diagram 12">
            <a:extLst>
              <a:ext uri="{FF2B5EF4-FFF2-40B4-BE49-F238E27FC236}">
                <a16:creationId xmlns:a16="http://schemas.microsoft.com/office/drawing/2014/main" id="{B706DE47-AB56-4378-1C85-B3D4F7ACA803}"/>
              </a:ext>
            </a:extLst>
          </p:cNvPr>
          <p:cNvGraphicFramePr/>
          <p:nvPr>
            <p:extLst>
              <p:ext uri="{D42A27DB-BD31-4B8C-83A1-F6EECF244321}">
                <p14:modId xmlns:p14="http://schemas.microsoft.com/office/powerpoint/2010/main" val="3595431953"/>
              </p:ext>
            </p:extLst>
          </p:nvPr>
        </p:nvGraphicFramePr>
        <p:xfrm>
          <a:off x="2031999" y="2014538"/>
          <a:ext cx="8517720" cy="400412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0" name="TextBox 19">
            <a:extLst>
              <a:ext uri="{FF2B5EF4-FFF2-40B4-BE49-F238E27FC236}">
                <a16:creationId xmlns:a16="http://schemas.microsoft.com/office/drawing/2014/main" id="{54830403-E990-F3FA-DBB4-38F3C4883622}"/>
              </a:ext>
            </a:extLst>
          </p:cNvPr>
          <p:cNvSpPr txBox="1"/>
          <p:nvPr/>
        </p:nvSpPr>
        <p:spPr>
          <a:xfrm>
            <a:off x="4057608" y="1429994"/>
            <a:ext cx="3725839" cy="523220"/>
          </a:xfrm>
          <a:prstGeom prst="rect">
            <a:avLst/>
          </a:prstGeom>
          <a:noFill/>
        </p:spPr>
        <p:txBody>
          <a:bodyPr wrap="square" rtlCol="0">
            <a:spAutoFit/>
          </a:bodyPr>
          <a:lstStyle/>
          <a:p>
            <a:pPr algn="ctr"/>
            <a:r>
              <a:rPr lang="ar-JO" sz="2800" b="1" dirty="0">
                <a:ln w="0"/>
                <a:solidFill>
                  <a:srgbClr val="00B0F0"/>
                </a:solidFill>
                <a:effectLst>
                  <a:outerShdw blurRad="38100" dist="19050" dir="2700000" algn="tl" rotWithShape="0">
                    <a:schemeClr val="dk1">
                      <a:alpha val="40000"/>
                    </a:schemeClr>
                  </a:outerShdw>
                </a:effectLst>
              </a:rPr>
              <a:t>نتاجات المحاضرة الثالثة</a:t>
            </a:r>
            <a:endParaRPr lang="en-US" sz="2800" b="1" dirty="0">
              <a:ln w="0"/>
              <a:solidFill>
                <a:srgbClr val="00B0F0"/>
              </a:solidFill>
              <a:effectLst>
                <a:outerShdw blurRad="38100" dist="19050" dir="2700000" algn="tl" rotWithShape="0">
                  <a:schemeClr val="dk1">
                    <a:alpha val="40000"/>
                  </a:schemeClr>
                </a:outerShdw>
              </a:effectLst>
            </a:endParaRPr>
          </a:p>
        </p:txBody>
      </p:sp>
    </p:spTree>
    <p:custDataLst>
      <p:tags r:id="rId1"/>
    </p:custDataLst>
    <p:extLst>
      <p:ext uri="{BB962C8B-B14F-4D97-AF65-F5344CB8AC3E}">
        <p14:creationId xmlns:p14="http://schemas.microsoft.com/office/powerpoint/2010/main" val="3569933940"/>
      </p:ext>
    </p:extLst>
  </p:cSld>
  <p:clrMapOvr>
    <a:masterClrMapping/>
  </p:clrMapOvr>
  <p:transition spd="slow" advTm="55814">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a:effectLst/>
                <a:latin typeface="Calibri" panose="020F0502020204030204" pitchFamily="34" charset="0"/>
                <a:ea typeface="Calibri" panose="020F0502020204030204" pitchFamily="34" charset="0"/>
                <a:cs typeface="Simplified Arabic" panose="02020603050405020304" pitchFamily="18" charset="-78"/>
              </a:rPr>
              <a:t> </a:t>
            </a:r>
            <a:r>
              <a:rPr lang="ar-JO" sz="2800">
                <a:effectLst/>
                <a:latin typeface="Calibri" panose="020F0502020204030204" pitchFamily="34" charset="0"/>
                <a:ea typeface="Calibri" panose="020F0502020204030204" pitchFamily="34" charset="0"/>
              </a:rPr>
              <a:t>أورد تقرير اليونسكو (2018) المتعلق بالأحوال التعليمية بأن</a:t>
            </a:r>
            <a:r>
              <a:rPr lang="ar-SA" sz="2800">
                <a:effectLst/>
                <a:latin typeface="Calibri" panose="020F0502020204030204" pitchFamily="34" charset="0"/>
                <a:ea typeface="Calibri" panose="020F0502020204030204" pitchFamily="34" charset="0"/>
              </a:rPr>
              <a:t> نظام التعليم في الدول العربية</a:t>
            </a:r>
            <a:r>
              <a:rPr lang="ar-JO" sz="2800">
                <a:effectLst/>
                <a:latin typeface="Calibri" panose="020F0502020204030204" pitchFamily="34" charset="0"/>
                <a:ea typeface="Calibri" panose="020F0502020204030204" pitchFamily="34" charset="0"/>
              </a:rPr>
              <a:t> يُعد </a:t>
            </a:r>
            <a:r>
              <a:rPr lang="ar-SA" sz="2800">
                <a:effectLst/>
                <a:latin typeface="Calibri" panose="020F0502020204030204" pitchFamily="34" charset="0"/>
                <a:ea typeface="Calibri" panose="020F0502020204030204" pitchFamily="34" charset="0"/>
              </a:rPr>
              <a:t>حديث العهد بالمعنى المعاصر </a:t>
            </a:r>
            <a:r>
              <a:rPr lang="ar-JO" sz="2800">
                <a:effectLst/>
                <a:latin typeface="Calibri" panose="020F0502020204030204" pitchFamily="34" charset="0"/>
                <a:ea typeface="Calibri" panose="020F0502020204030204" pitchFamily="34" charset="0"/>
              </a:rPr>
              <a:t>فقد بدأ</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ظهورالتعليم</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بعد </a:t>
            </a:r>
            <a:r>
              <a:rPr lang="ar-SA" sz="2800">
                <a:effectLst/>
                <a:latin typeface="Calibri" panose="020F0502020204030204" pitchFamily="34" charset="0"/>
                <a:ea typeface="Calibri" panose="020F0502020204030204" pitchFamily="34" charset="0"/>
              </a:rPr>
              <a:t>استقلال العديد من الدول العربية </a:t>
            </a:r>
            <a:r>
              <a:rPr lang="ar-JO" sz="2800">
                <a:effectLst/>
                <a:latin typeface="Calibri" panose="020F0502020204030204" pitchFamily="34" charset="0"/>
                <a:ea typeface="Calibri" panose="020F0502020204030204" pitchFamily="34" charset="0"/>
              </a:rPr>
              <a:t>ثم انتشر بشكل بسيط في</a:t>
            </a:r>
            <a:r>
              <a:rPr lang="ar-SA" sz="2800">
                <a:effectLst/>
                <a:latin typeface="Calibri" panose="020F0502020204030204" pitchFamily="34" charset="0"/>
                <a:ea typeface="Calibri" panose="020F0502020204030204"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id="{BC3D9100-5A72-2CF7-7DDC-6DB0CBE280DC}"/>
              </a:ext>
            </a:extLst>
          </p:cNvPr>
          <p:cNvSpPr txBox="1"/>
          <p:nvPr/>
        </p:nvSpPr>
        <p:spPr>
          <a:xfrm>
            <a:off x="3849086" y="1646916"/>
            <a:ext cx="5527343" cy="646331"/>
          </a:xfrm>
          <a:prstGeom prst="rect">
            <a:avLst/>
          </a:prstGeom>
          <a:noFill/>
        </p:spPr>
        <p:txBody>
          <a:bodyPr wrap="square" rtlCol="0">
            <a:spAutoFit/>
          </a:bodyPr>
          <a:lstStyle/>
          <a:p>
            <a:r>
              <a:rPr lang="ar-JO" sz="3600" b="1" dirty="0">
                <a:solidFill>
                  <a:srgbClr val="00B0F0"/>
                </a:solidFill>
                <a:latin typeface="Times New Roman" panose="02020603050405020304" pitchFamily="18" charset="0"/>
                <a:cs typeface="Times New Roman" panose="02020603050405020304" pitchFamily="18" charset="0"/>
              </a:rPr>
              <a:t>نشأة التعليم في العالم الغربي</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1154545" y="2127382"/>
            <a:ext cx="10054903" cy="4020652"/>
          </a:xfrm>
          <a:prstGeom prst="rect">
            <a:avLst/>
          </a:prstGeom>
          <a:noFill/>
        </p:spPr>
        <p:txBody>
          <a:bodyPr wrap="square" rtlCol="0">
            <a:spAutoFit/>
          </a:bodyPr>
          <a:lstStyle/>
          <a:p>
            <a:pPr algn="just" rtl="1" fontAlgn="base">
              <a:lnSpc>
                <a:spcPct val="150000"/>
              </a:lnSpc>
            </a:pPr>
            <a:r>
              <a:rPr lang="ar-JO" sz="1400" dirty="0">
                <a:effectLst/>
                <a:latin typeface="Calibri" panose="020F0502020204030204" pitchFamily="34" charset="0"/>
                <a:ea typeface="Calibri" panose="020F0502020204030204" pitchFamily="34" charset="0"/>
                <a:cs typeface="Simplified Arabic" panose="02020603050405020304" pitchFamily="18" charset="-78"/>
              </a:rPr>
              <a:t>     </a:t>
            </a:r>
          </a:p>
          <a:p>
            <a:pPr algn="just" rtl="1" fontAlgn="base">
              <a:lnSpc>
                <a:spcPct val="200000"/>
              </a:lnSpc>
            </a:pPr>
            <a:r>
              <a:rPr lang="ar-JO" b="0" i="0" dirty="0">
                <a:solidFill>
                  <a:srgbClr val="232323"/>
                </a:solidFill>
                <a:effectLst/>
                <a:latin typeface="IBM Plex Sans Arabic"/>
              </a:rPr>
              <a:t>        </a:t>
            </a:r>
            <a:r>
              <a:rPr lang="ar-YE" sz="2000" i="0" dirty="0">
                <a:solidFill>
                  <a:srgbClr val="232323"/>
                </a:solidFill>
                <a:effectLst/>
                <a:latin typeface="IBM Plex Sans Arabic"/>
              </a:rPr>
              <a:t>نشأ التعليم النظامي بشكله الحالي </a:t>
            </a:r>
            <a:r>
              <a:rPr lang="ar-JO" sz="2000" i="0" dirty="0">
                <a:solidFill>
                  <a:srgbClr val="232323"/>
                </a:solidFill>
                <a:effectLst/>
                <a:latin typeface="IBM Plex Sans Arabic"/>
              </a:rPr>
              <a:t>في العصر الحديث </a:t>
            </a:r>
            <a:r>
              <a:rPr lang="ar-YE" sz="2000" i="0" dirty="0">
                <a:solidFill>
                  <a:srgbClr val="232323"/>
                </a:solidFill>
                <a:effectLst/>
                <a:latin typeface="IBM Plex Sans Arabic"/>
              </a:rPr>
              <a:t>خلال فترة الثورة الصناعية في القرنين الـ 18 والـ 19 حيث تم تصميم نظام تعليمي منبثقًا من الثقافة الفكرية والثورة التنويرية التي نشأت آنذاك بالإضافة للثورة الصناعية الكبرى</a:t>
            </a:r>
            <a:r>
              <a:rPr lang="ar-JO" sz="2000" i="0" dirty="0">
                <a:solidFill>
                  <a:srgbClr val="232323"/>
                </a:solidFill>
                <a:effectLst/>
                <a:latin typeface="IBM Plex Sans Arabic"/>
              </a:rPr>
              <a:t> وتأثيرها على الاقتصاد</a:t>
            </a:r>
            <a:r>
              <a:rPr lang="ar-YE" sz="2000" i="0" dirty="0">
                <a:solidFill>
                  <a:srgbClr val="232323"/>
                </a:solidFill>
                <a:effectLst/>
                <a:latin typeface="IBM Plex Sans Arabic"/>
              </a:rPr>
              <a:t>.</a:t>
            </a:r>
          </a:p>
          <a:p>
            <a:pPr algn="just" rtl="1" fontAlgn="base">
              <a:lnSpc>
                <a:spcPct val="200000"/>
              </a:lnSpc>
            </a:pPr>
            <a:r>
              <a:rPr lang="ar-YE" sz="2000" i="0" dirty="0">
                <a:solidFill>
                  <a:srgbClr val="232323"/>
                </a:solidFill>
                <a:effectLst/>
                <a:latin typeface="IBM Plex Sans Arabic"/>
              </a:rPr>
              <a:t>فقبل ذلك كان التعليم مقصورًا على الطبقة العليا والأثرياء عن طريق معلمين خصوصين ويتم من خلالهم تدريس علوم معينة بشكل يتماشى مع الطفل أو المتعلم، ويحيط بالمتعلمين طبقة أخرى غير متعلمة تقوم على خدمتهم والقيام بالأعمال اليدوية – حيث كان كل شيء يدويًا – وتوفير الاحتياجات الأخرى.</a:t>
            </a:r>
          </a:p>
        </p:txBody>
      </p:sp>
    </p:spTree>
    <p:extLst>
      <p:ext uri="{BB962C8B-B14F-4D97-AF65-F5344CB8AC3E}">
        <p14:creationId xmlns:p14="http://schemas.microsoft.com/office/powerpoint/2010/main" val="2358661837"/>
      </p:ext>
    </p:extLst>
  </p:cSld>
  <p:clrMapOvr>
    <a:masterClrMapping/>
  </p:clrMapOvr>
  <p:transition spd="slow" advTm="172835">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a:effectLst/>
                <a:latin typeface="Calibri" panose="020F0502020204030204" pitchFamily="34" charset="0"/>
                <a:ea typeface="Calibri" panose="020F0502020204030204" pitchFamily="34" charset="0"/>
                <a:cs typeface="Simplified Arabic" panose="02020603050405020304" pitchFamily="18" charset="-78"/>
              </a:rPr>
              <a:t> </a:t>
            </a:r>
            <a:r>
              <a:rPr lang="ar-JO" sz="2800">
                <a:effectLst/>
                <a:latin typeface="Calibri" panose="020F0502020204030204" pitchFamily="34" charset="0"/>
                <a:ea typeface="Calibri" panose="020F0502020204030204" pitchFamily="34" charset="0"/>
              </a:rPr>
              <a:t>أورد تقرير اليونسكو (2018) المتعلق بالأحوال التعليمية بأن</a:t>
            </a:r>
            <a:r>
              <a:rPr lang="ar-SA" sz="2800">
                <a:effectLst/>
                <a:latin typeface="Calibri" panose="020F0502020204030204" pitchFamily="34" charset="0"/>
                <a:ea typeface="Calibri" panose="020F0502020204030204" pitchFamily="34" charset="0"/>
              </a:rPr>
              <a:t> نظام التعليم في الدول العربية</a:t>
            </a:r>
            <a:r>
              <a:rPr lang="ar-JO" sz="2800">
                <a:effectLst/>
                <a:latin typeface="Calibri" panose="020F0502020204030204" pitchFamily="34" charset="0"/>
                <a:ea typeface="Calibri" panose="020F0502020204030204" pitchFamily="34" charset="0"/>
              </a:rPr>
              <a:t> يُعد </a:t>
            </a:r>
            <a:r>
              <a:rPr lang="ar-SA" sz="2800">
                <a:effectLst/>
                <a:latin typeface="Calibri" panose="020F0502020204030204" pitchFamily="34" charset="0"/>
                <a:ea typeface="Calibri" panose="020F0502020204030204" pitchFamily="34" charset="0"/>
              </a:rPr>
              <a:t>حديث العهد بالمعنى المعاصر </a:t>
            </a:r>
            <a:r>
              <a:rPr lang="ar-JO" sz="2800">
                <a:effectLst/>
                <a:latin typeface="Calibri" panose="020F0502020204030204" pitchFamily="34" charset="0"/>
                <a:ea typeface="Calibri" panose="020F0502020204030204" pitchFamily="34" charset="0"/>
              </a:rPr>
              <a:t>فقد بدأ</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ظهورالتعليم</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بعد </a:t>
            </a:r>
            <a:r>
              <a:rPr lang="ar-SA" sz="2800">
                <a:effectLst/>
                <a:latin typeface="Calibri" panose="020F0502020204030204" pitchFamily="34" charset="0"/>
                <a:ea typeface="Calibri" panose="020F0502020204030204" pitchFamily="34" charset="0"/>
              </a:rPr>
              <a:t>استقلال العديد من الدول العربية </a:t>
            </a:r>
            <a:r>
              <a:rPr lang="ar-JO" sz="2800">
                <a:effectLst/>
                <a:latin typeface="Calibri" panose="020F0502020204030204" pitchFamily="34" charset="0"/>
                <a:ea typeface="Calibri" panose="020F0502020204030204" pitchFamily="34" charset="0"/>
              </a:rPr>
              <a:t>ثم انتشر بشكل بسيط في</a:t>
            </a:r>
            <a:r>
              <a:rPr lang="ar-SA" sz="2800">
                <a:effectLst/>
                <a:latin typeface="Calibri" panose="020F0502020204030204" pitchFamily="34" charset="0"/>
                <a:ea typeface="Calibri" panose="020F0502020204030204"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id="{BC3D9100-5A72-2CF7-7DDC-6DB0CBE280DC}"/>
              </a:ext>
            </a:extLst>
          </p:cNvPr>
          <p:cNvSpPr txBox="1"/>
          <p:nvPr/>
        </p:nvSpPr>
        <p:spPr>
          <a:xfrm>
            <a:off x="3849086" y="1577715"/>
            <a:ext cx="5527343" cy="646331"/>
          </a:xfrm>
          <a:prstGeom prst="rect">
            <a:avLst/>
          </a:prstGeom>
          <a:noFill/>
        </p:spPr>
        <p:txBody>
          <a:bodyPr wrap="square" rtlCol="0">
            <a:spAutoFit/>
          </a:bodyPr>
          <a:lstStyle/>
          <a:p>
            <a:r>
              <a:rPr lang="ar-JO" sz="3600" b="1" dirty="0">
                <a:solidFill>
                  <a:srgbClr val="00B0F0"/>
                </a:solidFill>
                <a:latin typeface="Times New Roman" panose="02020603050405020304" pitchFamily="18" charset="0"/>
                <a:cs typeface="Times New Roman" panose="02020603050405020304" pitchFamily="18" charset="0"/>
              </a:rPr>
              <a:t>تابع نشأة التعليم في العالم الغربي</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1154545" y="2127382"/>
            <a:ext cx="10054903" cy="3330399"/>
          </a:xfrm>
          <a:prstGeom prst="rect">
            <a:avLst/>
          </a:prstGeom>
          <a:noFill/>
        </p:spPr>
        <p:txBody>
          <a:bodyPr wrap="square" rtlCol="0">
            <a:spAutoFit/>
          </a:bodyPr>
          <a:lstStyle/>
          <a:p>
            <a:pPr algn="just" rtl="1" fontAlgn="base">
              <a:lnSpc>
                <a:spcPct val="200000"/>
              </a:lnSpc>
            </a:pPr>
            <a:r>
              <a:rPr lang="ar-JO" b="0" i="0" dirty="0">
                <a:solidFill>
                  <a:srgbClr val="232323"/>
                </a:solidFill>
                <a:effectLst/>
                <a:latin typeface="IBM Plex Sans Arabic"/>
              </a:rPr>
              <a:t> </a:t>
            </a:r>
            <a:r>
              <a:rPr lang="ar-YE" b="0" i="0" dirty="0">
                <a:solidFill>
                  <a:srgbClr val="232323"/>
                </a:solidFill>
                <a:effectLst/>
                <a:latin typeface="IBM Plex Sans Arabic"/>
              </a:rPr>
              <a:t>مع قيام الثورة الصناعية والإنتاج العالي ونشأة الاحتياج للوظائف، ظهرت الحاجة لوجود أفراد متعلمين – بشكل معين – لسد الحاجة للوظائف والموظفين، ومع ازدياد الإنتاج وجدت السلع التي يجب أن يتم تصريفها وهذا التصريف لن يتم إلا عبر أفراد يعملون بشكل مستمر للحصول – ليس على الأكل والشرب وأساسيات الحياة  – بل للحصول على الرفاهيات والمحافظة على كل جديد، التي تنتج بشكل مستمر أي أن الأمر أشبه بدائرة مغلقة.</a:t>
            </a:r>
          </a:p>
          <a:p>
            <a:pPr algn="just" rtl="1" fontAlgn="base">
              <a:lnSpc>
                <a:spcPct val="200000"/>
              </a:lnSpc>
            </a:pPr>
            <a:r>
              <a:rPr lang="ar-YE" b="0" i="0" dirty="0">
                <a:solidFill>
                  <a:srgbClr val="232323"/>
                </a:solidFill>
                <a:effectLst/>
                <a:latin typeface="IBM Plex Sans Arabic"/>
              </a:rPr>
              <a:t>و</a:t>
            </a:r>
            <a:r>
              <a:rPr lang="ar-JO" b="0" i="0" dirty="0">
                <a:solidFill>
                  <a:srgbClr val="232323"/>
                </a:solidFill>
                <a:effectLst/>
                <a:latin typeface="IBM Plex Sans Arabic"/>
              </a:rPr>
              <a:t>قد </a:t>
            </a:r>
            <a:r>
              <a:rPr lang="ar-YE" b="0" i="0" dirty="0">
                <a:solidFill>
                  <a:srgbClr val="232323"/>
                </a:solidFill>
                <a:effectLst/>
                <a:latin typeface="IBM Plex Sans Arabic"/>
              </a:rPr>
              <a:t>أُسس النظام التعليمي بحيث يعطي جميع الطلبة نفس المادة في نفس السن من أجل استمرار عملية توليد الموظفين والقائمين على العملية الاقتصادية، ومع مرور الوقت وتغير الزمن بدأت تظهر آثار خطيرة على المجتمعات وحرية الأفراد بسبب هذا النظام.</a:t>
            </a:r>
          </a:p>
        </p:txBody>
      </p:sp>
    </p:spTree>
    <p:extLst>
      <p:ext uri="{BB962C8B-B14F-4D97-AF65-F5344CB8AC3E}">
        <p14:creationId xmlns:p14="http://schemas.microsoft.com/office/powerpoint/2010/main" val="2054431471"/>
      </p:ext>
    </p:extLst>
  </p:cSld>
  <p:clrMapOvr>
    <a:masterClrMapping/>
  </p:clrMapOvr>
  <p:transition spd="slow" advTm="73973">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a:effectLst/>
                <a:latin typeface="Calibri" panose="020F0502020204030204" pitchFamily="34" charset="0"/>
                <a:ea typeface="Calibri" panose="020F0502020204030204" pitchFamily="34" charset="0"/>
                <a:cs typeface="Simplified Arabic" panose="02020603050405020304" pitchFamily="18" charset="-78"/>
              </a:rPr>
              <a:t> </a:t>
            </a:r>
            <a:r>
              <a:rPr lang="ar-JO" sz="2800">
                <a:effectLst/>
                <a:latin typeface="Calibri" panose="020F0502020204030204" pitchFamily="34" charset="0"/>
                <a:ea typeface="Calibri" panose="020F0502020204030204" pitchFamily="34" charset="0"/>
              </a:rPr>
              <a:t>أورد تقرير اليونسكو (2018) المتعلق بالأحوال التعليمية بأن</a:t>
            </a:r>
            <a:r>
              <a:rPr lang="ar-SA" sz="2800">
                <a:effectLst/>
                <a:latin typeface="Calibri" panose="020F0502020204030204" pitchFamily="34" charset="0"/>
                <a:ea typeface="Calibri" panose="020F0502020204030204" pitchFamily="34" charset="0"/>
              </a:rPr>
              <a:t> نظام التعليم في الدول العربية</a:t>
            </a:r>
            <a:r>
              <a:rPr lang="ar-JO" sz="2800">
                <a:effectLst/>
                <a:latin typeface="Calibri" panose="020F0502020204030204" pitchFamily="34" charset="0"/>
                <a:ea typeface="Calibri" panose="020F0502020204030204" pitchFamily="34" charset="0"/>
              </a:rPr>
              <a:t> يُعد </a:t>
            </a:r>
            <a:r>
              <a:rPr lang="ar-SA" sz="2800">
                <a:effectLst/>
                <a:latin typeface="Calibri" panose="020F0502020204030204" pitchFamily="34" charset="0"/>
                <a:ea typeface="Calibri" panose="020F0502020204030204" pitchFamily="34" charset="0"/>
              </a:rPr>
              <a:t>حديث العهد بالمعنى المعاصر </a:t>
            </a:r>
            <a:r>
              <a:rPr lang="ar-JO" sz="2800">
                <a:effectLst/>
                <a:latin typeface="Calibri" panose="020F0502020204030204" pitchFamily="34" charset="0"/>
                <a:ea typeface="Calibri" panose="020F0502020204030204" pitchFamily="34" charset="0"/>
              </a:rPr>
              <a:t>فقد بدأ</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ظهورالتعليم</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بعد </a:t>
            </a:r>
            <a:r>
              <a:rPr lang="ar-SA" sz="2800">
                <a:effectLst/>
                <a:latin typeface="Calibri" panose="020F0502020204030204" pitchFamily="34" charset="0"/>
                <a:ea typeface="Calibri" panose="020F0502020204030204" pitchFamily="34" charset="0"/>
              </a:rPr>
              <a:t>استقلال العديد من الدول العربية </a:t>
            </a:r>
            <a:r>
              <a:rPr lang="ar-JO" sz="2800">
                <a:effectLst/>
                <a:latin typeface="Calibri" panose="020F0502020204030204" pitchFamily="34" charset="0"/>
                <a:ea typeface="Calibri" panose="020F0502020204030204" pitchFamily="34" charset="0"/>
              </a:rPr>
              <a:t>ثم انتشر بشكل بسيط في</a:t>
            </a:r>
            <a:r>
              <a:rPr lang="ar-SA" sz="2800">
                <a:effectLst/>
                <a:latin typeface="Calibri" panose="020F0502020204030204" pitchFamily="34" charset="0"/>
                <a:ea typeface="Calibri" panose="020F0502020204030204"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id="{BC3D9100-5A72-2CF7-7DDC-6DB0CBE280DC}"/>
              </a:ext>
            </a:extLst>
          </p:cNvPr>
          <p:cNvSpPr txBox="1"/>
          <p:nvPr/>
        </p:nvSpPr>
        <p:spPr>
          <a:xfrm>
            <a:off x="3984315" y="1922945"/>
            <a:ext cx="5527343" cy="646331"/>
          </a:xfrm>
          <a:prstGeom prst="rect">
            <a:avLst/>
          </a:prstGeom>
          <a:noFill/>
        </p:spPr>
        <p:txBody>
          <a:bodyPr wrap="square" rtlCol="0">
            <a:spAutoFit/>
          </a:bodyPr>
          <a:lstStyle/>
          <a:p>
            <a:r>
              <a:rPr lang="ar-JO" sz="3600" b="1" dirty="0">
                <a:solidFill>
                  <a:srgbClr val="00B0F0"/>
                </a:solidFill>
                <a:latin typeface="Times New Roman" panose="02020603050405020304" pitchFamily="18" charset="0"/>
                <a:cs typeface="Times New Roman" panose="02020603050405020304" pitchFamily="18" charset="0"/>
              </a:rPr>
              <a:t>نشأة التعليم في الدول العربية</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1815152" y="2634018"/>
            <a:ext cx="9116705" cy="2228944"/>
          </a:xfrm>
          <a:prstGeom prst="rect">
            <a:avLst/>
          </a:prstGeom>
          <a:noFill/>
        </p:spPr>
        <p:txBody>
          <a:bodyPr wrap="square" rtlCol="0">
            <a:spAutoFit/>
          </a:bodyPr>
          <a:lstStyle/>
          <a:p>
            <a:pPr algn="just" rtl="1">
              <a:lnSpc>
                <a:spcPct val="200000"/>
              </a:lnSpc>
            </a:pPr>
            <a:r>
              <a:rPr lang="ar-JO" sz="1400" dirty="0">
                <a:effectLst/>
                <a:latin typeface="Calibri" panose="020F0502020204030204" pitchFamily="34" charset="0"/>
                <a:ea typeface="Calibri" panose="020F0502020204030204" pitchFamily="34" charset="0"/>
                <a:cs typeface="Simplified Arabic" panose="02020603050405020304" pitchFamily="18" charset="-78"/>
              </a:rPr>
              <a:t>      </a:t>
            </a:r>
            <a:r>
              <a:rPr lang="ar-JO" sz="1800" dirty="0">
                <a:effectLst/>
                <a:latin typeface="Calibri" panose="020F0502020204030204" pitchFamily="34" charset="0"/>
                <a:ea typeface="Calibri" panose="020F0502020204030204" pitchFamily="34" charset="0"/>
              </a:rPr>
              <a:t>أورد تقرير اليونسكو (2018) المتعلق بالأحوال التعليمية بأن</a:t>
            </a:r>
            <a:r>
              <a:rPr lang="ar-SA" sz="1800" dirty="0">
                <a:effectLst/>
                <a:latin typeface="Calibri" panose="020F0502020204030204" pitchFamily="34" charset="0"/>
                <a:ea typeface="Calibri" panose="020F0502020204030204" pitchFamily="34" charset="0"/>
              </a:rPr>
              <a:t> نظام التعليم في الدول العربية</a:t>
            </a:r>
            <a:r>
              <a:rPr lang="ar-JO" sz="1800" dirty="0">
                <a:effectLst/>
                <a:latin typeface="Calibri" panose="020F0502020204030204" pitchFamily="34" charset="0"/>
                <a:ea typeface="Calibri" panose="020F0502020204030204" pitchFamily="34" charset="0"/>
              </a:rPr>
              <a:t> يُعد </a:t>
            </a:r>
            <a:r>
              <a:rPr lang="ar-SA" sz="1800" dirty="0">
                <a:effectLst/>
                <a:latin typeface="Calibri" panose="020F0502020204030204" pitchFamily="34" charset="0"/>
                <a:ea typeface="Calibri" panose="020F0502020204030204" pitchFamily="34" charset="0"/>
              </a:rPr>
              <a:t>حديث العهد بالمعنى المعاصر </a:t>
            </a:r>
            <a:r>
              <a:rPr lang="ar-JO" sz="1800" dirty="0">
                <a:effectLst/>
                <a:latin typeface="Calibri" panose="020F0502020204030204" pitchFamily="34" charset="0"/>
                <a:ea typeface="Calibri" panose="020F0502020204030204" pitchFamily="34" charset="0"/>
              </a:rPr>
              <a:t>فقد بدأ</a:t>
            </a:r>
            <a:r>
              <a:rPr lang="ar-SA" sz="1800" dirty="0">
                <a:effectLst/>
                <a:latin typeface="Calibri" panose="020F0502020204030204" pitchFamily="34" charset="0"/>
                <a:ea typeface="Calibri" panose="020F0502020204030204" pitchFamily="34" charset="0"/>
              </a:rPr>
              <a:t> </a:t>
            </a:r>
            <a:r>
              <a:rPr lang="ar-JO" sz="1800" dirty="0">
                <a:effectLst/>
                <a:latin typeface="Calibri" panose="020F0502020204030204" pitchFamily="34" charset="0"/>
                <a:ea typeface="Calibri" panose="020F0502020204030204" pitchFamily="34" charset="0"/>
              </a:rPr>
              <a:t>ظهورالتعليم</a:t>
            </a:r>
            <a:r>
              <a:rPr lang="ar-SA" sz="1800" dirty="0">
                <a:effectLst/>
                <a:latin typeface="Calibri" panose="020F0502020204030204" pitchFamily="34" charset="0"/>
                <a:ea typeface="Calibri" panose="020F0502020204030204" pitchFamily="34" charset="0"/>
              </a:rPr>
              <a:t> </a:t>
            </a:r>
            <a:r>
              <a:rPr lang="ar-JO" sz="1800" dirty="0">
                <a:effectLst/>
                <a:latin typeface="Calibri" panose="020F0502020204030204" pitchFamily="34" charset="0"/>
                <a:ea typeface="Calibri" panose="020F0502020204030204" pitchFamily="34" charset="0"/>
              </a:rPr>
              <a:t>بعد </a:t>
            </a:r>
            <a:r>
              <a:rPr lang="ar-SA" sz="1800" dirty="0">
                <a:effectLst/>
                <a:latin typeface="Calibri" panose="020F0502020204030204" pitchFamily="34" charset="0"/>
                <a:ea typeface="Calibri" panose="020F0502020204030204" pitchFamily="34" charset="0"/>
              </a:rPr>
              <a:t>استقلال العديد من الدول العربية </a:t>
            </a:r>
            <a:r>
              <a:rPr lang="ar-JO" sz="1800" dirty="0">
                <a:effectLst/>
                <a:latin typeface="Calibri" panose="020F0502020204030204" pitchFamily="34" charset="0"/>
                <a:ea typeface="Calibri" panose="020F0502020204030204" pitchFamily="34" charset="0"/>
              </a:rPr>
              <a:t>ثم انتشر بشكل بسيط في</a:t>
            </a:r>
            <a:r>
              <a:rPr lang="ar-SA" sz="1800" dirty="0">
                <a:effectLst/>
                <a:latin typeface="Calibri" panose="020F0502020204030204" pitchFamily="34" charset="0"/>
                <a:ea typeface="Calibri" panose="020F0502020204030204"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1800" dirty="0">
                <a:effectLst/>
                <a:latin typeface="Calibri" panose="020F0502020204030204" pitchFamily="34" charset="0"/>
                <a:ea typeface="Calibri" panose="020F0502020204030204" pitchFamily="34" charset="0"/>
              </a:rPr>
              <a:t> (1866)، </a:t>
            </a:r>
            <a:endParaRPr lang="en-US" dirty="0"/>
          </a:p>
        </p:txBody>
      </p:sp>
    </p:spTree>
    <p:extLst>
      <p:ext uri="{BB962C8B-B14F-4D97-AF65-F5344CB8AC3E}">
        <p14:creationId xmlns:p14="http://schemas.microsoft.com/office/powerpoint/2010/main" val="1422424654"/>
      </p:ext>
    </p:extLst>
  </p:cSld>
  <p:clrMapOvr>
    <a:masterClrMapping/>
  </p:clrMapOvr>
  <p:transition spd="slow" advTm="83864">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800" b="0" i="0" dirty="0">
                <a:solidFill>
                  <a:srgbClr val="333333"/>
                </a:solidFill>
                <a:effectLst/>
                <a:latin typeface="DroidArabicKufi-Regular"/>
              </a:rPr>
              <a:t>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800769" y="1461479"/>
            <a:ext cx="5220956" cy="584775"/>
          </a:xfrm>
          <a:prstGeom prst="rect">
            <a:avLst/>
          </a:prstGeom>
          <a:noFill/>
        </p:spPr>
        <p:txBody>
          <a:bodyPr wrap="square" rtlCol="0">
            <a:spAutoFit/>
          </a:bodyPr>
          <a:lstStyle/>
          <a:p>
            <a:pPr algn="ctr"/>
            <a:r>
              <a:rPr lang="ar-JO" sz="3200" b="1" dirty="0">
                <a:solidFill>
                  <a:srgbClr val="00B0F0"/>
                </a:solidFill>
                <a:latin typeface="Times New Roman" panose="02020603050405020304" pitchFamily="18" charset="0"/>
                <a:cs typeface="Times New Roman" panose="02020603050405020304" pitchFamily="18" charset="0"/>
              </a:rPr>
              <a:t>السياسات التعليمية في الوطن العربي</a:t>
            </a:r>
            <a:endParaRPr lang="ar-JO" altLang="en-US" sz="3200" b="1" dirty="0">
              <a:solidFill>
                <a:srgbClr val="00B0F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1888102"/>
            <a:ext cx="10054904" cy="3347840"/>
          </a:xfrm>
          <a:prstGeom prst="rect">
            <a:avLst/>
          </a:prstGeom>
          <a:noFill/>
        </p:spPr>
        <p:txBody>
          <a:bodyPr wrap="square" rtlCol="0">
            <a:spAutoFit/>
          </a:bodyPr>
          <a:lstStyle/>
          <a:p>
            <a:pPr algn="just" rtl="1">
              <a:lnSpc>
                <a:spcPct val="150000"/>
              </a:lnSpc>
            </a:pPr>
            <a:r>
              <a:rPr lang="ar-JO" sz="2400" dirty="0">
                <a:effectLst/>
                <a:latin typeface="Calibri" panose="020F0502020204030204" pitchFamily="34" charset="0"/>
                <a:ea typeface="Calibri" panose="020F0502020204030204" pitchFamily="34" charset="0"/>
              </a:rPr>
              <a:t>ثم </a:t>
            </a:r>
            <a:r>
              <a:rPr lang="ar-SA" sz="2400" dirty="0">
                <a:effectLst/>
                <a:latin typeface="Calibri" panose="020F0502020204030204" pitchFamily="34" charset="0"/>
                <a:ea typeface="Calibri" panose="020F0502020204030204" pitchFamily="34" charset="0"/>
              </a:rPr>
              <a:t>ركزت الدول العربية </a:t>
            </a:r>
            <a:r>
              <a:rPr lang="ar-JO" sz="2400" dirty="0">
                <a:effectLst/>
                <a:latin typeface="Calibri" panose="020F0502020204030204" pitchFamily="34" charset="0"/>
                <a:ea typeface="Calibri" panose="020F0502020204030204" pitchFamily="34" charset="0"/>
              </a:rPr>
              <a:t>- بعد استقلالها واسثمار مواردها- </a:t>
            </a:r>
            <a:r>
              <a:rPr lang="ar-SA" sz="2400" dirty="0">
                <a:effectLst/>
                <a:latin typeface="Calibri" panose="020F0502020204030204" pitchFamily="34" charset="0"/>
                <a:ea typeface="Calibri" panose="020F0502020204030204" pitchFamily="34" charset="0"/>
              </a:rPr>
              <a:t>بقوة على التعليم لا بل أنشأت ن</a:t>
            </a:r>
            <a:r>
              <a:rPr lang="ar-JO" sz="2400" dirty="0">
                <a:effectLst/>
                <a:latin typeface="Calibri" panose="020F0502020204030204" pitchFamily="34" charset="0"/>
                <a:ea typeface="Calibri" panose="020F0502020204030204" pitchFamily="34" charset="0"/>
              </a:rPr>
              <a:t>ُ</a:t>
            </a:r>
            <a:r>
              <a:rPr lang="ar-SA" sz="2400" dirty="0">
                <a:effectLst/>
                <a:latin typeface="Calibri" panose="020F0502020204030204" pitchFamily="34" charset="0"/>
                <a:ea typeface="Calibri" panose="020F0502020204030204" pitchFamily="34" charset="0"/>
              </a:rPr>
              <a:t>ظم تعليم مدرسي موسّعة، وقد كان التعليم المدرسي إلزامي</a:t>
            </a:r>
            <a:r>
              <a:rPr lang="ar-JO" sz="2400" dirty="0">
                <a:effectLst/>
                <a:latin typeface="Calibri" panose="020F0502020204030204" pitchFamily="34" charset="0"/>
                <a:ea typeface="Calibri" panose="020F0502020204030204" pitchFamily="34" charset="0"/>
              </a:rPr>
              <a:t>ًا</a:t>
            </a:r>
            <a:r>
              <a:rPr lang="ar-SA" sz="2400" dirty="0">
                <a:effectLst/>
                <a:latin typeface="Calibri" panose="020F0502020204030204" pitchFamily="34" charset="0"/>
                <a:ea typeface="Calibri" panose="020F0502020204030204" pitchFamily="34" charset="0"/>
              </a:rPr>
              <a:t> في كل الدول العربية كما وأنه كان مجاني</a:t>
            </a:r>
            <a:r>
              <a:rPr lang="ar-JO" sz="2400" dirty="0">
                <a:effectLst/>
                <a:latin typeface="Calibri" panose="020F0502020204030204" pitchFamily="34" charset="0"/>
                <a:ea typeface="Calibri" panose="020F0502020204030204" pitchFamily="34" charset="0"/>
              </a:rPr>
              <a:t>ًا </a:t>
            </a:r>
            <a:r>
              <a:rPr lang="ar-SA" sz="2400" dirty="0">
                <a:effectLst/>
                <a:latin typeface="Calibri" panose="020F0502020204030204" pitchFamily="34" charset="0"/>
                <a:ea typeface="Calibri" panose="020F0502020204030204" pitchFamily="34" charset="0"/>
              </a:rPr>
              <a:t>في العديد منها وفي بعض الحالات كان يغطي مرحلة التعليم الثانوي كذلك حتى سن ال (18)، في أغلب الأحيان ويشمل التعليم المجاني أو التعليم المدعوم من الحكومة</a:t>
            </a:r>
            <a:r>
              <a:rPr lang="ar-JO" sz="2400" dirty="0">
                <a:effectLst/>
                <a:latin typeface="Calibri" panose="020F0502020204030204" pitchFamily="34" charset="0"/>
                <a:ea typeface="Calibri" panose="020F0502020204030204" pitchFamily="34" charset="0"/>
              </a:rPr>
              <a:t>.</a:t>
            </a:r>
          </a:p>
          <a:p>
            <a:pPr algn="just" rtl="1">
              <a:lnSpc>
                <a:spcPct val="150000"/>
              </a:lnSpc>
            </a:pPr>
            <a:r>
              <a:rPr lang="ar-JO" sz="2400" b="0" i="0" u="none" strike="noStrike" baseline="0" dirty="0">
                <a:latin typeface="Calibri" panose="020F0502020204030204" pitchFamily="34" charset="0"/>
              </a:rPr>
              <a:t>ومع ظهور المدارس النظامية بدأت الدول تضع القوانين والتعليمات التي تنظم وتوجه العملية التعليمية فشكلت هذه القواعد والتعليمات </a:t>
            </a:r>
            <a:r>
              <a:rPr lang="ar-JO" sz="2400" dirty="0">
                <a:latin typeface="Calibri" panose="020F0502020204030204" pitchFamily="34" charset="0"/>
              </a:rPr>
              <a:t>نواة السياسات التعليمية.</a:t>
            </a:r>
            <a:endParaRPr lang="ar-JO" sz="2800" b="0" i="0" u="none" strike="noStrike" baseline="0" dirty="0">
              <a:latin typeface="TraditionalArabic"/>
            </a:endParaRPr>
          </a:p>
        </p:txBody>
      </p:sp>
      <mc:AlternateContent xmlns:mc="http://schemas.openxmlformats.org/markup-compatibility/2006" xmlns:p14="http://schemas.microsoft.com/office/powerpoint/2010/main" xmlns:iact="http://schemas.microsoft.com/office/powerpoint/2014/inkAction">
        <mc:Choice Requires="p14 iact">
          <p:contentPart p14:bwMode="auto" r:id="rId3">
            <p14:nvContentPartPr>
              <p14:cNvPr id="4" name="Ink 3">
                <a:extLst>
                  <a:ext uri="{FF2B5EF4-FFF2-40B4-BE49-F238E27FC236}">
                    <a16:creationId xmlns:a16="http://schemas.microsoft.com/office/drawing/2014/main" id="{5AD2B22D-EC70-59DB-8FD1-18BF7A70B0E2}"/>
                  </a:ext>
                </a:extLst>
              </p14:cNvPr>
              <p14:cNvContentPartPr/>
              <p14:nvPr>
                <p:extLst>
                  <p:ext uri="{42D2F446-02D8-4167-A562-619A0277C38B}">
                    <p15:isNarration xmlns:p15="http://schemas.microsoft.com/office/powerpoint/2012/main" val="1"/>
                  </p:ext>
                </p:extLst>
              </p14:nvPr>
            </p14:nvContentPartPr>
            <p14:xfrm>
              <a:off x="5119560" y="4505400"/>
              <a:ext cx="6459480" cy="1026720"/>
            </p14:xfrm>
          </p:contentPart>
        </mc:Choice>
        <mc:Fallback xmlns="">
          <p:pic>
            <p:nvPicPr>
              <p:cNvPr id="4" name="Ink 3">
                <a:extLst>
                  <a:ext uri="{FF2B5EF4-FFF2-40B4-BE49-F238E27FC236}">
                    <a16:creationId xmlns:a16="http://schemas.microsoft.com/office/drawing/2014/main" id="{5AD2B22D-EC70-59DB-8FD1-18BF7A70B0E2}"/>
                  </a:ext>
                </a:extLst>
              </p:cNvPr>
              <p:cNvPicPr>
                <a:picLocks noGrp="1" noRot="1" noChangeAspect="1" noMove="1" noResize="1" noEditPoints="1" noAdjustHandles="1" noChangeArrowheads="1" noChangeShapeType="1"/>
              </p:cNvPicPr>
              <p:nvPr/>
            </p:nvPicPr>
            <p:blipFill>
              <a:blip r:embed="rId6"/>
              <a:stretch>
                <a:fillRect/>
              </a:stretch>
            </p:blipFill>
            <p:spPr>
              <a:xfrm>
                <a:off x="5110200" y="4496040"/>
                <a:ext cx="6478200" cy="104544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12" name="Ink 11">
                <a:extLst>
                  <a:ext uri="{FF2B5EF4-FFF2-40B4-BE49-F238E27FC236}">
                    <a16:creationId xmlns:a16="http://schemas.microsoft.com/office/drawing/2014/main" id="{7BAF6086-FCA4-D333-B99C-CAB00BBA67BF}"/>
                  </a:ext>
                </a:extLst>
              </p14:cNvPr>
              <p14:cNvContentPartPr/>
              <p14:nvPr/>
            </p14:nvContentPartPr>
            <p14:xfrm>
              <a:off x="5307480" y="5181120"/>
              <a:ext cx="360" cy="12960"/>
            </p14:xfrm>
          </p:contentPart>
        </mc:Choice>
        <mc:Fallback xmlns="">
          <p:pic>
            <p:nvPicPr>
              <p:cNvPr id="12" name="Ink 11">
                <a:extLst>
                  <a:ext uri="{FF2B5EF4-FFF2-40B4-BE49-F238E27FC236}">
                    <a16:creationId xmlns:a16="http://schemas.microsoft.com/office/drawing/2014/main" id="{7BAF6086-FCA4-D333-B99C-CAB00BBA67BF}"/>
                  </a:ext>
                </a:extLst>
              </p:cNvPr>
              <p:cNvPicPr/>
              <p:nvPr/>
            </p:nvPicPr>
            <p:blipFill>
              <a:blip r:embed="rId9"/>
              <a:stretch>
                <a:fillRect/>
              </a:stretch>
            </p:blipFill>
            <p:spPr>
              <a:xfrm>
                <a:off x="5298120" y="5171760"/>
                <a:ext cx="19080" cy="31680"/>
              </a:xfrm>
              <a:prstGeom prst="rect">
                <a:avLst/>
              </a:prstGeom>
            </p:spPr>
          </p:pic>
        </mc:Fallback>
      </mc:AlternateContent>
    </p:spTree>
    <p:extLst>
      <p:ext uri="{BB962C8B-B14F-4D97-AF65-F5344CB8AC3E}">
        <p14:creationId xmlns:p14="http://schemas.microsoft.com/office/powerpoint/2010/main" val="50759987"/>
      </p:ext>
    </p:extLst>
  </p:cSld>
  <p:clrMapOvr>
    <a:masterClrMapping/>
  </p:clrMapOvr>
  <p:transition spd="slow" advTm="91603">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cmd type="call" cmd="playFrom(0.0)">
                                      <p:cBhvr>
                                        <p:cTn id="7" dur="1" fill="hold"/>
                                        <p:tgtEl>
                                          <p:spTgt spid="4"/>
                                        </p:tgtEl>
                                      </p:cBhvr>
                                    </p:cmd>
                                  </p:childTnLst>
                                </p:cTn>
                              </p:par>
                              <p:par>
                                <p:cTn id="8" presetID="10" presetClass="entr" presetSubtype="0" fill="hold" grpId="0" nodeType="withEffect">
                                  <p:stCondLst>
                                    <p:cond delay="250"/>
                                  </p:stCondLst>
                                  <p:childTnLst>
                                    <p:set>
                                      <p:cBhvr>
                                        <p:cTn id="9" dur="1" fill="hold">
                                          <p:stCondLst>
                                            <p:cond delay="0"/>
                                          </p:stCondLst>
                                        </p:cTn>
                                        <p:tgtEl>
                                          <p:spTgt spid="26"/>
                                        </p:tgtEl>
                                        <p:attrNameLst>
                                          <p:attrName>style.visibility</p:attrName>
                                        </p:attrNameLst>
                                      </p:cBhvr>
                                      <p:to>
                                        <p:strVal val="visible"/>
                                      </p:to>
                                    </p:set>
                                    <p:animEffect transition="in" filter="fade">
                                      <p:cBhvr>
                                        <p:cTn id="10" dur="500"/>
                                        <p:tgtEl>
                                          <p:spTgt spid="26"/>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extLst>
    <p:ext uri="{3A86A75C-4F4B-4683-9AE1-C65F6400EC91}">
      <p14:laserTraceLst xmlns:p14="http://schemas.microsoft.com/office/powerpoint/2010/main">
        <p14:tracePtLst>
          <p14:tracePt t="65064" x="3419475" y="6303963"/>
          <p14:tracePt t="66543" x="0" y="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111436"/>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dirty="0"/>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240753" y="1475706"/>
            <a:ext cx="6459794" cy="584775"/>
          </a:xfrm>
          <a:prstGeom prst="rect">
            <a:avLst/>
          </a:prstGeom>
          <a:noFill/>
        </p:spPr>
        <p:txBody>
          <a:bodyPr wrap="square" rtlCol="0">
            <a:spAutoFit/>
          </a:bodyPr>
          <a:lstStyle/>
          <a:p>
            <a:pPr algn="ctr"/>
            <a:r>
              <a:rPr lang="ar-JO" sz="3200" b="1" dirty="0">
                <a:solidFill>
                  <a:srgbClr val="00B0F0"/>
                </a:solidFill>
                <a:latin typeface="Times New Roman" panose="02020603050405020304" pitchFamily="18" charset="0"/>
                <a:cs typeface="Times New Roman" panose="02020603050405020304" pitchFamily="18" charset="0"/>
              </a:rPr>
              <a:t>تقارير عن التعليم في الوطن العربي</a:t>
            </a:r>
            <a:endParaRPr lang="ar-JO" altLang="en-US" sz="3200" b="1" dirty="0">
              <a:solidFill>
                <a:srgbClr val="00B0F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21A4E36-2400-13E7-4AA6-4771E2EB2F39}"/>
              </a:ext>
            </a:extLst>
          </p:cNvPr>
          <p:cNvSpPr txBox="1"/>
          <p:nvPr/>
        </p:nvSpPr>
        <p:spPr>
          <a:xfrm>
            <a:off x="884903" y="2236559"/>
            <a:ext cx="9921909" cy="3697487"/>
          </a:xfrm>
          <a:prstGeom prst="rect">
            <a:avLst/>
          </a:prstGeom>
          <a:noFill/>
        </p:spPr>
        <p:txBody>
          <a:bodyPr wrap="square" rtlCol="0">
            <a:spAutoFit/>
          </a:bodyPr>
          <a:lstStyle/>
          <a:p>
            <a:pPr algn="just" rtl="1">
              <a:lnSpc>
                <a:spcPct val="200000"/>
              </a:lnSpc>
            </a:pPr>
            <a:r>
              <a:rPr lang="ar-JO" sz="2000" dirty="0">
                <a:latin typeface="TraditionalArabic"/>
              </a:rPr>
              <a:t>في ما يختص بالجانب التعليمي، فتشير معظم التقارير العربية والإقليمية والدولية الصادرة خلال السنوات الخمس الماضية إلى أن الواقع التعليمي في الوطن العربي يواجه ظرفاً دقيقاً، وربما حرجًا. نظرا للأحداث الراهنة التي انعكست آثارها على التعليم، كميّا ونوعيًا. فقد أشار تقرير اليونسكو الإقليمي للتعليم للجميع والخاص بالدول العربية والصادر عام (2014) أن الظروف التي تمر بها المنطقة قد أعاقت الاستمرارية المنتظمة لتحقيق التعليم للجميع بحلول عام (2015) حسب (مؤتمر داكار لليونسكو، تمهيداً للانتقال لخطة اليونسكو ما بعد (2015) من أجل تعليم أفضل في المستقبل يلبي مطالب المجتمعات وطموحات شعوبها نحو نوعية أفضل للحياة.  </a:t>
            </a:r>
            <a:endParaRPr lang="en-US" sz="4800" dirty="0"/>
          </a:p>
        </p:txBody>
      </p:sp>
    </p:spTree>
    <p:extLst>
      <p:ext uri="{BB962C8B-B14F-4D97-AF65-F5344CB8AC3E}">
        <p14:creationId xmlns:p14="http://schemas.microsoft.com/office/powerpoint/2010/main" val="3121453221"/>
      </p:ext>
    </p:extLst>
  </p:cSld>
  <p:clrMapOvr>
    <a:overrideClrMapping bg1="lt1" tx1="dk1" bg2="lt2" tx2="dk2" accent1="accent1" accent2="accent2" accent3="accent3" accent4="accent4" accent5="accent5" accent6="accent6" hlink="hlink" folHlink="folHlink"/>
  </p:clrMapOvr>
  <p:transition spd="slow" advTm="87687">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dirty="0"/>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1127760" y="1648369"/>
            <a:ext cx="10213530" cy="3903569"/>
          </a:xfrm>
          <a:prstGeom prst="rect">
            <a:avLst/>
          </a:prstGeom>
          <a:noFill/>
        </p:spPr>
        <p:txBody>
          <a:bodyPr wrap="square" rtlCol="0">
            <a:spAutoFit/>
          </a:bodyPr>
          <a:lstStyle/>
          <a:p>
            <a:pPr algn="just" rtl="1">
              <a:lnSpc>
                <a:spcPct val="150000"/>
              </a:lnSpc>
            </a:pPr>
            <a:r>
              <a:rPr lang="ar-JO" sz="2400" dirty="0">
                <a:latin typeface="TraditionalArabic"/>
              </a:rPr>
              <a:t>     فنسبة الالتحاق بالتعليم ما قبل المدرسي لا تتجاوز (</a:t>
            </a:r>
            <a:r>
              <a:rPr lang="en-US" sz="2400" dirty="0">
                <a:latin typeface="TraditionalArabic"/>
              </a:rPr>
              <a:t>21% </a:t>
            </a:r>
            <a:r>
              <a:rPr lang="ar-JO" sz="2400" dirty="0">
                <a:latin typeface="TraditionalArabic"/>
              </a:rPr>
              <a:t>)مع توسع بطيء، بينما تتراوح النسبة في المجتمعات الغربية ما بين (80-%95) واتسع نطاق التعليم الابتدائي ليصل إلى (</a:t>
            </a:r>
            <a:r>
              <a:rPr lang="en-US" sz="2400" dirty="0">
                <a:latin typeface="TraditionalArabic"/>
              </a:rPr>
              <a:t>89%</a:t>
            </a:r>
            <a:r>
              <a:rPr lang="ar-JO" sz="2400" dirty="0">
                <a:latin typeface="TraditionalArabic"/>
              </a:rPr>
              <a:t>) عام (2011) وبلغت نسبة إكمال المرحلة (</a:t>
            </a:r>
            <a:r>
              <a:rPr lang="en-US" sz="2400" dirty="0">
                <a:latin typeface="TraditionalArabic"/>
              </a:rPr>
              <a:t>87%</a:t>
            </a:r>
            <a:r>
              <a:rPr lang="ar-JO" sz="2400" dirty="0">
                <a:latin typeface="TraditionalArabic"/>
              </a:rPr>
              <a:t>) من الملتحقين بالمرحلة الابتدائية. وحقق التعليم الثانوي تقدما ملموسًا إذ بلغ متوسط المعدل الإجمالي للالتحاق (</a:t>
            </a:r>
            <a:r>
              <a:rPr lang="en-US" sz="2400" dirty="0">
                <a:latin typeface="TraditionalArabic"/>
              </a:rPr>
              <a:t>71%</a:t>
            </a:r>
            <a:r>
              <a:rPr lang="ar-JO" sz="2400" dirty="0">
                <a:latin typeface="TraditionalArabic"/>
              </a:rPr>
              <a:t>) مع تراجع في التعليم المهني من (</a:t>
            </a:r>
            <a:r>
              <a:rPr lang="en-US" sz="2400" dirty="0">
                <a:latin typeface="TraditionalArabic"/>
              </a:rPr>
              <a:t>14%</a:t>
            </a:r>
            <a:r>
              <a:rPr lang="ar-JO" sz="2400" dirty="0">
                <a:latin typeface="TraditionalArabic"/>
              </a:rPr>
              <a:t>) عام 1999 إلى (%10) عام 2011. ويشير التقرير نفسه إلى أن قضية (نوعية التعليم) مازالت مؤرقة للمنظومات التعليمية العربية . فنتائج المشاركة المحدودة في الاختبارات الدولية في العلوم والرياضيات والقراءة كانت بدرجة منخفضة على سلم التقييم المكون من درجات متقدمة وعالية ومتوسطة ومنخفضة.</a:t>
            </a:r>
            <a:endParaRPr lang="en-US" sz="2400" b="1" i="0" u="none" strike="noStrike" baseline="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9846032"/>
      </p:ext>
    </p:extLst>
  </p:cSld>
  <p:clrMapOvr>
    <a:masterClrMapping/>
  </p:clrMapOvr>
  <p:transition spd="slow" advTm="102091">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181350" y="1551855"/>
            <a:ext cx="6459794" cy="584775"/>
          </a:xfrm>
          <a:prstGeom prst="rect">
            <a:avLst/>
          </a:prstGeom>
          <a:noFill/>
        </p:spPr>
        <p:txBody>
          <a:bodyPr wrap="square" rtlCol="0">
            <a:spAutoFit/>
          </a:bodyPr>
          <a:lstStyle/>
          <a:p>
            <a:pPr algn="ctr" rtl="1"/>
            <a:r>
              <a:rPr lang="ar-JO" sz="3200" b="1" dirty="0">
                <a:solidFill>
                  <a:srgbClr val="00B0F0"/>
                </a:solidFill>
                <a:latin typeface="TraditionalArabic-Bold"/>
                <a:cs typeface="+mj-cs"/>
              </a:rPr>
              <a:t>التعليم العالي في الوطن العربي</a:t>
            </a:r>
            <a:endParaRPr lang="en-US" sz="3200" b="1" dirty="0">
              <a:solidFill>
                <a:srgbClr val="00B0F0"/>
              </a:solidFill>
              <a:latin typeface="TraditionalArabic-Bold"/>
              <a:cs typeface="+mj-cs"/>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F2F0897-1643-8640-44A3-7468727F0497}"/>
              </a:ext>
            </a:extLst>
          </p:cNvPr>
          <p:cNvSpPr txBox="1"/>
          <p:nvPr/>
        </p:nvSpPr>
        <p:spPr>
          <a:xfrm>
            <a:off x="876833" y="2401210"/>
            <a:ext cx="10385947" cy="4199611"/>
          </a:xfrm>
          <a:prstGeom prst="rect">
            <a:avLst/>
          </a:prstGeom>
          <a:noFill/>
        </p:spPr>
        <p:txBody>
          <a:bodyPr wrap="square" rtlCol="0">
            <a:spAutoFit/>
          </a:bodyPr>
          <a:lstStyle/>
          <a:p>
            <a:pPr algn="r" rtl="1">
              <a:lnSpc>
                <a:spcPct val="150000"/>
              </a:lnSpc>
            </a:pPr>
            <a:r>
              <a:rPr lang="ar-JO" sz="20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يضم </a:t>
            </a:r>
            <a:r>
              <a:rPr lang="ar-SA" sz="200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التعلیم العالي </a:t>
            </a:r>
            <a:r>
              <a:rPr lang="ar-SA" sz="20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عدة أنواع من المؤسسات، ومنها</a:t>
            </a:r>
            <a:r>
              <a:rPr lang="ar-JO" sz="20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 </a:t>
            </a:r>
            <a:r>
              <a:rPr lang="ar-SA" sz="20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 الجامعات، والكلیات، والمعاهد</a:t>
            </a:r>
            <a:r>
              <a:rPr lang="ar-SA" sz="200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JO" sz="20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إلا </a:t>
            </a:r>
            <a:r>
              <a:rPr lang="ar-SA" sz="200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أن الجامعة تبقى النمط الأكثر انتشارًا واعتبارًا. حیث </a:t>
            </a:r>
            <a:r>
              <a:rPr lang="ar-SA" sz="20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نجد في الكثیر من الأحیان المعاهد،</a:t>
            </a:r>
            <a:r>
              <a:rPr lang="ar-SA" sz="200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والكلیات </a:t>
            </a:r>
            <a:r>
              <a:rPr lang="ar-SA" sz="20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تتبع</a:t>
            </a:r>
            <a:r>
              <a:rPr lang="ar-SA" sz="200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إداری</a:t>
            </a:r>
            <a:r>
              <a:rPr lang="ar-SA" sz="20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a:t>
            </a:r>
            <a:r>
              <a:rPr lang="ar-SA" sz="200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ا وعلمی</a:t>
            </a:r>
            <a:r>
              <a:rPr lang="ar-SA" sz="20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ًا إلى سلطة الجامعة. وهذا یفسر لنا </a:t>
            </a:r>
            <a:r>
              <a:rPr lang="ar-SA" sz="200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قوة بعض الجامعات في استق</a:t>
            </a:r>
            <a:r>
              <a:rPr lang="ar-SA" sz="20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بال عدد كبیر من الطلبة واحتوائها لمختلف فروع المعرفة وتخصصاتها</a:t>
            </a:r>
            <a:r>
              <a:rPr lang="en-US" sz="2000" dirty="0">
                <a:solidFill>
                  <a:srgbClr val="000000"/>
                </a:solidFill>
                <a:effectLst/>
                <a:latin typeface="Simplified Arabic" panose="02020603050405020304" pitchFamily="18" charset="-78"/>
                <a:ea typeface="Times New Roman" panose="02020603050405020304" pitchFamily="18" charset="0"/>
                <a:cs typeface="Arial" panose="020B0604020202020204" pitchFamily="34" charset="0"/>
              </a:rPr>
              <a:t>.</a:t>
            </a:r>
            <a:r>
              <a:rPr lang="ar-JO" sz="20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 و</a:t>
            </a:r>
            <a:r>
              <a:rPr lang="ar-SA" sz="200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یعتبر التعلیم العالي في الوطن العربي </a:t>
            </a:r>
            <a:r>
              <a:rPr lang="ar-SA" sz="2000" dirty="0">
                <a:solidFill>
                  <a:srgbClr val="000000"/>
                </a:solidFill>
                <a:latin typeface="Calibri" panose="020F0502020204030204" pitchFamily="34" charset="0"/>
                <a:cs typeface="Simplified Arabic" panose="02020603050405020304" pitchFamily="18" charset="-78"/>
              </a:rPr>
              <a:t>حدیث النشأة، اعتمد في إعداد برامجه على فلسفة ومناهج البلدان المتقدمة</a:t>
            </a:r>
            <a:r>
              <a:rPr lang="en-US" sz="2000" dirty="0">
                <a:solidFill>
                  <a:srgbClr val="000000"/>
                </a:solidFill>
                <a:latin typeface="Calibri" panose="020F0502020204030204" pitchFamily="34" charset="0"/>
                <a:cs typeface="Simplified Arabic" panose="02020603050405020304" pitchFamily="18" charset="-78"/>
              </a:rPr>
              <a:t>.</a:t>
            </a:r>
            <a:endParaRPr lang="ar-JO" sz="2000" dirty="0">
              <a:solidFill>
                <a:srgbClr val="000000"/>
              </a:solidFill>
              <a:latin typeface="Calibri" panose="020F0502020204030204" pitchFamily="34" charset="0"/>
              <a:cs typeface="Simplified Arabic" panose="02020603050405020304" pitchFamily="18" charset="-78"/>
            </a:endParaRPr>
          </a:p>
          <a:p>
            <a:pPr marL="0" marR="0" algn="just" rtl="1">
              <a:lnSpc>
                <a:spcPct val="150000"/>
              </a:lnSpc>
              <a:spcBef>
                <a:spcPts val="0"/>
              </a:spcBef>
              <a:spcAft>
                <a:spcPts val="0"/>
              </a:spcAft>
            </a:pPr>
            <a:r>
              <a:rPr lang="ar-SA" sz="2000" dirty="0">
                <a:solidFill>
                  <a:srgbClr val="000000"/>
                </a:solidFill>
                <a:latin typeface="Calibri" panose="020F0502020204030204" pitchFamily="34" charset="0"/>
                <a:cs typeface="Simplified Arabic" panose="02020603050405020304" pitchFamily="18" charset="-78"/>
              </a:rPr>
              <a:t>فقد وصل عدد الجامعات بالوطن العربي في سنة (</a:t>
            </a:r>
            <a:r>
              <a:rPr lang="en-US" sz="2000" dirty="0">
                <a:solidFill>
                  <a:srgbClr val="000000"/>
                </a:solidFill>
                <a:latin typeface="Calibri" panose="020F0502020204030204" pitchFamily="34" charset="0"/>
                <a:cs typeface="Simplified Arabic" panose="02020603050405020304" pitchFamily="18" charset="-78"/>
              </a:rPr>
              <a:t>  (1992</a:t>
            </a:r>
            <a:r>
              <a:rPr lang="ar-SA" sz="2000" dirty="0">
                <a:solidFill>
                  <a:srgbClr val="000000"/>
                </a:solidFill>
                <a:latin typeface="Calibri" panose="020F0502020204030204" pitchFamily="34" charset="0"/>
                <a:cs typeface="Simplified Arabic" panose="02020603050405020304" pitchFamily="18" charset="-78"/>
              </a:rPr>
              <a:t>إلى</a:t>
            </a:r>
            <a:r>
              <a:rPr lang="en-US" sz="2000" dirty="0">
                <a:solidFill>
                  <a:srgbClr val="000000"/>
                </a:solidFill>
                <a:latin typeface="Calibri" panose="020F0502020204030204" pitchFamily="34" charset="0"/>
                <a:cs typeface="Simplified Arabic" panose="02020603050405020304" pitchFamily="18" charset="-78"/>
              </a:rPr>
              <a:t>(112) </a:t>
            </a:r>
            <a:r>
              <a:rPr lang="ar-JO" sz="2000" dirty="0">
                <a:solidFill>
                  <a:srgbClr val="000000"/>
                </a:solidFill>
                <a:latin typeface="Calibri" panose="020F0502020204030204" pitchFamily="34" charset="0"/>
                <a:cs typeface="Simplified Arabic" panose="02020603050405020304" pitchFamily="18" charset="-78"/>
              </a:rPr>
              <a:t> جامعة وكان توزيعها حسب النشأة </a:t>
            </a:r>
            <a:r>
              <a:rPr lang="ar-SA" sz="2000" dirty="0">
                <a:solidFill>
                  <a:srgbClr val="000000"/>
                </a:solidFill>
                <a:latin typeface="Calibri" panose="020F0502020204030204" pitchFamily="34" charset="0"/>
                <a:cs typeface="Simplified Arabic" panose="02020603050405020304" pitchFamily="18" charset="-78"/>
              </a:rPr>
              <a:t>كما يأتي: </a:t>
            </a:r>
            <a:endParaRPr lang="en-US" sz="2000" dirty="0">
              <a:solidFill>
                <a:srgbClr val="000000"/>
              </a:solidFill>
              <a:latin typeface="Calibri" panose="020F0502020204030204" pitchFamily="34" charset="0"/>
              <a:cs typeface="Simplified Arabic" panose="02020603050405020304" pitchFamily="18" charset="-78"/>
            </a:endParaRPr>
          </a:p>
          <a:p>
            <a:pPr marL="342900" marR="0" lvl="0" indent="-342900" algn="r" rtl="1">
              <a:lnSpc>
                <a:spcPct val="150000"/>
              </a:lnSpc>
              <a:spcBef>
                <a:spcPts val="0"/>
              </a:spcBef>
              <a:spcAft>
                <a:spcPts val="0"/>
              </a:spcAft>
              <a:buFont typeface="Symbol" panose="05050102010706020507" pitchFamily="18" charset="2"/>
              <a:buChar char=""/>
            </a:pPr>
            <a:r>
              <a:rPr lang="en-US" sz="2000" dirty="0">
                <a:solidFill>
                  <a:srgbClr val="000000"/>
                </a:solidFill>
                <a:latin typeface="Calibri" panose="020F0502020204030204" pitchFamily="34" charset="0"/>
                <a:cs typeface="Simplified Arabic" panose="02020603050405020304" pitchFamily="18" charset="-78"/>
              </a:rPr>
              <a:t>10</a:t>
            </a:r>
            <a:r>
              <a:rPr lang="ar-SA" sz="2000" dirty="0">
                <a:solidFill>
                  <a:srgbClr val="000000"/>
                </a:solidFill>
                <a:latin typeface="Calibri" panose="020F0502020204030204" pitchFamily="34" charset="0"/>
                <a:cs typeface="Simplified Arabic" panose="02020603050405020304" pitchFamily="18" charset="-78"/>
              </a:rPr>
              <a:t>جامعات قبل سنة </a:t>
            </a:r>
            <a:r>
              <a:rPr lang="en-US" sz="2000" dirty="0">
                <a:solidFill>
                  <a:srgbClr val="000000"/>
                </a:solidFill>
                <a:latin typeface="Calibri" panose="020F0502020204030204" pitchFamily="34" charset="0"/>
                <a:cs typeface="Simplified Arabic" panose="02020603050405020304" pitchFamily="18" charset="-78"/>
              </a:rPr>
              <a:t>1950)</a:t>
            </a:r>
            <a:r>
              <a:rPr lang="ar-SA" sz="2000" dirty="0">
                <a:solidFill>
                  <a:srgbClr val="000000"/>
                </a:solidFill>
                <a:latin typeface="Calibri" panose="020F0502020204030204" pitchFamily="34" charset="0"/>
                <a:cs typeface="Simplified Arabic" panose="02020603050405020304" pitchFamily="18" charset="-78"/>
              </a:rPr>
              <a:t>)</a:t>
            </a:r>
            <a:endParaRPr lang="en-US" sz="2000" dirty="0">
              <a:solidFill>
                <a:srgbClr val="000000"/>
              </a:solidFill>
              <a:latin typeface="Calibri" panose="020F0502020204030204" pitchFamily="34" charset="0"/>
              <a:cs typeface="Simplified Arabic" panose="02020603050405020304" pitchFamily="18" charset="-78"/>
            </a:endParaRPr>
          </a:p>
          <a:p>
            <a:pPr marL="342900" marR="0" lvl="0" indent="-342900" algn="r" rtl="1">
              <a:lnSpc>
                <a:spcPct val="150000"/>
              </a:lnSpc>
              <a:spcBef>
                <a:spcPts val="0"/>
              </a:spcBef>
              <a:spcAft>
                <a:spcPts val="0"/>
              </a:spcAft>
              <a:buFont typeface="Symbol" panose="05050102010706020507" pitchFamily="18" charset="2"/>
              <a:buChar char=""/>
            </a:pPr>
            <a:r>
              <a:rPr lang="en-US" sz="2000" dirty="0">
                <a:solidFill>
                  <a:srgbClr val="000000"/>
                </a:solidFill>
                <a:latin typeface="Calibri" panose="020F0502020204030204" pitchFamily="34" charset="0"/>
                <a:cs typeface="Simplified Arabic" panose="02020603050405020304" pitchFamily="18" charset="-78"/>
              </a:rPr>
              <a:t>23</a:t>
            </a:r>
            <a:r>
              <a:rPr lang="ar-SA" sz="2000" dirty="0">
                <a:solidFill>
                  <a:srgbClr val="000000"/>
                </a:solidFill>
                <a:latin typeface="Calibri" panose="020F0502020204030204" pitchFamily="34" charset="0"/>
                <a:cs typeface="Simplified Arabic" panose="02020603050405020304" pitchFamily="18" charset="-78"/>
              </a:rPr>
              <a:t> جامعة في الفترة ما بين (1950- 1969).</a:t>
            </a:r>
            <a:endParaRPr lang="en-US" sz="2000" dirty="0">
              <a:solidFill>
                <a:srgbClr val="000000"/>
              </a:solidFill>
              <a:latin typeface="Calibri" panose="020F0502020204030204" pitchFamily="34" charset="0"/>
              <a:cs typeface="Simplified Arabic" panose="02020603050405020304" pitchFamily="18" charset="-78"/>
            </a:endParaRPr>
          </a:p>
          <a:p>
            <a:pPr marL="342900" marR="0" lvl="0" indent="-342900" algn="r" rtl="1">
              <a:lnSpc>
                <a:spcPct val="150000"/>
              </a:lnSpc>
              <a:spcBef>
                <a:spcPts val="0"/>
              </a:spcBef>
              <a:spcAft>
                <a:spcPts val="0"/>
              </a:spcAft>
              <a:buFont typeface="Symbol" panose="05050102010706020507" pitchFamily="18" charset="2"/>
              <a:buChar char=""/>
            </a:pPr>
            <a:r>
              <a:rPr lang="en-US" sz="2000" dirty="0">
                <a:solidFill>
                  <a:srgbClr val="000000"/>
                </a:solidFill>
                <a:latin typeface="Calibri" panose="020F0502020204030204" pitchFamily="34" charset="0"/>
                <a:cs typeface="Simplified Arabic" panose="02020603050405020304" pitchFamily="18" charset="-78"/>
              </a:rPr>
              <a:t>79</a:t>
            </a:r>
            <a:r>
              <a:rPr lang="ar-SA" sz="2000" dirty="0">
                <a:solidFill>
                  <a:srgbClr val="000000"/>
                </a:solidFill>
                <a:latin typeface="Calibri" panose="020F0502020204030204" pitchFamily="34" charset="0"/>
                <a:cs typeface="Simplified Arabic" panose="02020603050405020304" pitchFamily="18" charset="-78"/>
              </a:rPr>
              <a:t> جامعة في الفترة ما بين (1970 – 1992)</a:t>
            </a:r>
            <a:endParaRPr lang="en-US" sz="2000" dirty="0">
              <a:solidFill>
                <a:srgbClr val="000000"/>
              </a:solidFill>
              <a:latin typeface="Calibri" panose="020F0502020204030204" pitchFamily="34" charset="0"/>
              <a:cs typeface="Simplified Arabic" panose="02020603050405020304" pitchFamily="18" charset="-78"/>
            </a:endParaRPr>
          </a:p>
          <a:p>
            <a:pPr algn="r" rtl="1">
              <a:lnSpc>
                <a:spcPct val="150000"/>
              </a:lnSpc>
            </a:pPr>
            <a:endParaRPr lang="en-US" sz="2000" dirty="0"/>
          </a:p>
        </p:txBody>
      </p:sp>
    </p:spTree>
    <p:extLst>
      <p:ext uri="{BB962C8B-B14F-4D97-AF65-F5344CB8AC3E}">
        <p14:creationId xmlns:p14="http://schemas.microsoft.com/office/powerpoint/2010/main" val="1132521891"/>
      </p:ext>
    </p:extLst>
  </p:cSld>
  <p:clrMapOvr>
    <a:masterClrMapping/>
  </p:clrMapOvr>
  <p:transition spd="slow" advTm="117864">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800" b="0" i="0" dirty="0">
                <a:solidFill>
                  <a:srgbClr val="333333"/>
                </a:solidFill>
                <a:effectLst/>
                <a:latin typeface="DroidArabicKufi-Regular"/>
              </a:rPr>
              <a:t>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4496913" y="1507197"/>
            <a:ext cx="4470106" cy="584775"/>
          </a:xfrm>
          <a:prstGeom prst="rect">
            <a:avLst/>
          </a:prstGeom>
          <a:noFill/>
        </p:spPr>
        <p:txBody>
          <a:bodyPr wrap="square" rtlCol="0">
            <a:spAutoFit/>
          </a:bodyPr>
          <a:lstStyle/>
          <a:p>
            <a:pPr algn="ctr"/>
            <a:r>
              <a:rPr lang="ar-JO" sz="3200" b="1" dirty="0">
                <a:solidFill>
                  <a:srgbClr val="00B0F0"/>
                </a:solidFill>
                <a:latin typeface="Times New Roman" panose="02020603050405020304" pitchFamily="18" charset="0"/>
                <a:cs typeface="+mj-cs"/>
              </a:rPr>
              <a:t>التعليم العالي في الوطن العربي</a:t>
            </a:r>
            <a:endParaRPr lang="ar-JO" altLang="en-US" sz="3200" b="1" dirty="0">
              <a:solidFill>
                <a:srgbClr val="00B0F0"/>
              </a:solidFill>
              <a:latin typeface="Times New Roman" panose="02020603050405020304" pitchFamily="18" charset="0"/>
              <a:cs typeface="+mj-cs"/>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586854" y="2325986"/>
            <a:ext cx="10719989" cy="3697487"/>
          </a:xfrm>
          <a:prstGeom prst="rect">
            <a:avLst/>
          </a:prstGeom>
          <a:noFill/>
        </p:spPr>
        <p:txBody>
          <a:bodyPr wrap="square" rtlCol="0">
            <a:spAutoFit/>
          </a:bodyPr>
          <a:lstStyle/>
          <a:p>
            <a:pPr marL="0" marR="0" algn="r" rtl="1">
              <a:lnSpc>
                <a:spcPct val="200000"/>
              </a:lnSpc>
              <a:spcBef>
                <a:spcPts val="0"/>
              </a:spcBef>
              <a:spcAft>
                <a:spcPts val="0"/>
              </a:spcAft>
            </a:pPr>
            <a:r>
              <a:rPr lang="ar-SA" sz="2000" dirty="0">
                <a:solidFill>
                  <a:srgbClr val="000000"/>
                </a:solidFill>
                <a:effectLst/>
                <a:latin typeface="Calibri" panose="020F0502020204030204" pitchFamily="34" charset="0"/>
                <a:ea typeface="Times New Roman" panose="02020603050405020304" pitchFamily="18" charset="0"/>
              </a:rPr>
              <a:t>إن النمو السریع في عدد </a:t>
            </a:r>
            <a:r>
              <a:rPr lang="ar-SA" sz="2000" dirty="0">
                <a:solidFill>
                  <a:srgbClr val="000000"/>
                </a:solidFill>
                <a:effectLst/>
                <a:latin typeface="Calibri" panose="020F0502020204030204" pitchFamily="34" charset="0"/>
                <a:ea typeface="Calibri" panose="020F0502020204030204" pitchFamily="34" charset="0"/>
              </a:rPr>
              <a:t>هذه المؤسسات خلال السبعينيات والثمانينيات </a:t>
            </a:r>
            <a:r>
              <a:rPr lang="ar-SA" sz="2000" dirty="0">
                <a:solidFill>
                  <a:srgbClr val="000000"/>
                </a:solidFill>
                <a:effectLst/>
                <a:latin typeface="Calibri" panose="020F0502020204030204" pitchFamily="34" charset="0"/>
                <a:ea typeface="Times New Roman" panose="02020603050405020304" pitchFamily="18" charset="0"/>
              </a:rPr>
              <a:t>كان </a:t>
            </a:r>
            <a:r>
              <a:rPr lang="ar-SA" sz="2000" dirty="0">
                <a:solidFill>
                  <a:srgbClr val="000000"/>
                </a:solidFill>
                <a:effectLst/>
                <a:latin typeface="Calibri" panose="020F0502020204030204" pitchFamily="34" charset="0"/>
                <a:ea typeface="Calibri" panose="020F0502020204030204" pitchFamily="34" charset="0"/>
              </a:rPr>
              <a:t>يهدف  إلى </a:t>
            </a:r>
            <a:r>
              <a:rPr lang="ar-SA" sz="2000" dirty="0">
                <a:solidFill>
                  <a:srgbClr val="000000"/>
                </a:solidFill>
                <a:effectLst/>
                <a:latin typeface="Calibri" panose="020F0502020204030204" pitchFamily="34" charset="0"/>
                <a:ea typeface="Times New Roman" panose="02020603050405020304" pitchFamily="18" charset="0"/>
              </a:rPr>
              <a:t>تحقیق جملة </a:t>
            </a:r>
            <a:r>
              <a:rPr lang="ar-SA" sz="2000" dirty="0">
                <a:solidFill>
                  <a:srgbClr val="000000"/>
                </a:solidFill>
                <a:effectLst/>
                <a:latin typeface="Calibri" panose="020F0502020204030204" pitchFamily="34" charset="0"/>
                <a:ea typeface="Calibri" panose="020F0502020204030204" pitchFamily="34" charset="0"/>
              </a:rPr>
              <a:t>السياسات الآتية</a:t>
            </a:r>
            <a:r>
              <a:rPr lang="en-US" sz="2000" dirty="0">
                <a:solidFill>
                  <a:srgbClr val="000000"/>
                </a:solidFill>
                <a:effectLst/>
                <a:latin typeface="Simplified Arabic" panose="02020603050405020304" pitchFamily="18" charset="-78"/>
                <a:ea typeface="Times New Roman" panose="02020603050405020304" pitchFamily="18" charset="0"/>
              </a:rPr>
              <a:t>:</a:t>
            </a:r>
            <a:endParaRPr lang="en-US" sz="2000" dirty="0">
              <a:effectLst/>
              <a:latin typeface="Calibri" panose="020F0502020204030204" pitchFamily="34" charset="0"/>
              <a:ea typeface="Calibri" panose="020F0502020204030204" pitchFamily="34" charset="0"/>
            </a:endParaRPr>
          </a:p>
          <a:p>
            <a:pPr marR="0" lvl="0" algn="r" rtl="1">
              <a:lnSpc>
                <a:spcPct val="200000"/>
              </a:lnSpc>
              <a:spcBef>
                <a:spcPts val="0"/>
              </a:spcBef>
              <a:spcAft>
                <a:spcPts val="0"/>
              </a:spcAft>
            </a:pPr>
            <a:r>
              <a:rPr lang="ar-JO" sz="2000" dirty="0">
                <a:solidFill>
                  <a:srgbClr val="000000"/>
                </a:solidFill>
                <a:effectLst/>
                <a:latin typeface="Calibri" panose="020F0502020204030204" pitchFamily="34" charset="0"/>
                <a:ea typeface="Calibri" panose="020F0502020204030204" pitchFamily="34" charset="0"/>
              </a:rPr>
              <a:t>- </a:t>
            </a:r>
            <a:r>
              <a:rPr lang="ar-SA" sz="2000" dirty="0">
                <a:solidFill>
                  <a:srgbClr val="000000"/>
                </a:solidFill>
                <a:effectLst/>
                <a:latin typeface="Calibri" panose="020F0502020204030204" pitchFamily="34" charset="0"/>
                <a:ea typeface="Calibri" panose="020F0502020204030204" pitchFamily="34" charset="0"/>
              </a:rPr>
              <a:t>توفیر التعلیم العالي للأجیال الشابة وذلك لإمداد بلدان الوطن العربي بالقوى البشریة المؤهلة في المیادین العلمیة المختلفة</a:t>
            </a:r>
            <a:r>
              <a:rPr lang="en-US" sz="2000" dirty="0">
                <a:solidFill>
                  <a:srgbClr val="000000"/>
                </a:solidFill>
                <a:effectLst/>
                <a:latin typeface="Simplified Arabic" panose="02020603050405020304" pitchFamily="18" charset="-78"/>
                <a:ea typeface="Calibri" panose="020F0502020204030204" pitchFamily="34" charset="0"/>
              </a:rPr>
              <a:t>.</a:t>
            </a:r>
            <a:endParaRPr lang="en-US" sz="2000" dirty="0">
              <a:effectLst/>
              <a:latin typeface="Calibri" panose="020F0502020204030204" pitchFamily="34" charset="0"/>
              <a:ea typeface="Calibri" panose="020F0502020204030204" pitchFamily="34" charset="0"/>
            </a:endParaRPr>
          </a:p>
          <a:p>
            <a:pPr marR="0" lvl="0" algn="r" rtl="1">
              <a:lnSpc>
                <a:spcPct val="200000"/>
              </a:lnSpc>
              <a:spcBef>
                <a:spcPts val="0"/>
              </a:spcBef>
              <a:spcAft>
                <a:spcPts val="0"/>
              </a:spcAft>
            </a:pPr>
            <a:r>
              <a:rPr lang="ar-JO" sz="2000" dirty="0">
                <a:solidFill>
                  <a:srgbClr val="000000"/>
                </a:solidFill>
                <a:effectLst/>
                <a:latin typeface="Calibri" panose="020F0502020204030204" pitchFamily="34" charset="0"/>
                <a:ea typeface="Calibri" panose="020F0502020204030204" pitchFamily="34" charset="0"/>
              </a:rPr>
              <a:t>- </a:t>
            </a:r>
            <a:r>
              <a:rPr lang="ar-SA" sz="2000" dirty="0">
                <a:solidFill>
                  <a:srgbClr val="000000"/>
                </a:solidFill>
                <a:effectLst/>
                <a:latin typeface="Calibri" panose="020F0502020204030204" pitchFamily="34" charset="0"/>
                <a:ea typeface="Calibri" panose="020F0502020204030204" pitchFamily="34" charset="0"/>
              </a:rPr>
              <a:t>العمل على تطویر البحث العلمي والتقني لكونه ركیزة أساسیة لدعم وإنجاح مخططات التنمیة</a:t>
            </a:r>
            <a:r>
              <a:rPr lang="en-US" sz="2000" dirty="0">
                <a:solidFill>
                  <a:srgbClr val="000000"/>
                </a:solidFill>
                <a:effectLst/>
                <a:latin typeface="Simplified Arabic" panose="02020603050405020304" pitchFamily="18" charset="-78"/>
                <a:ea typeface="Calibri" panose="020F0502020204030204" pitchFamily="34" charset="0"/>
              </a:rPr>
              <a:t>.</a:t>
            </a:r>
            <a:endParaRPr lang="ar-JO" sz="2000" dirty="0">
              <a:solidFill>
                <a:srgbClr val="000000"/>
              </a:solidFill>
              <a:latin typeface="Calibri" panose="020F0502020204030204" pitchFamily="34" charset="0"/>
              <a:ea typeface="Calibri" panose="020F0502020204030204" pitchFamily="34" charset="0"/>
            </a:endParaRPr>
          </a:p>
          <a:p>
            <a:pPr marR="0" lvl="0" algn="r" rtl="1">
              <a:lnSpc>
                <a:spcPct val="200000"/>
              </a:lnSpc>
              <a:spcBef>
                <a:spcPts val="0"/>
              </a:spcBef>
              <a:spcAft>
                <a:spcPts val="0"/>
              </a:spcAft>
            </a:pPr>
            <a:r>
              <a:rPr lang="ar-JO" sz="2000" dirty="0">
                <a:solidFill>
                  <a:srgbClr val="000000"/>
                </a:solidFill>
                <a:effectLst/>
                <a:latin typeface="Calibri" panose="020F0502020204030204" pitchFamily="34" charset="0"/>
                <a:ea typeface="Calibri" panose="020F0502020204030204" pitchFamily="34" charset="0"/>
              </a:rPr>
              <a:t>- </a:t>
            </a:r>
            <a:r>
              <a:rPr lang="ar-SA" sz="2000" dirty="0">
                <a:solidFill>
                  <a:srgbClr val="000000"/>
                </a:solidFill>
                <a:latin typeface="Calibri" panose="020F0502020204030204" pitchFamily="34" charset="0"/>
              </a:rPr>
              <a:t>القیام بنشر المعرفة والثقافة في هذه المجتمعات</a:t>
            </a:r>
            <a:endParaRPr lang="ar-JO" sz="2000" dirty="0">
              <a:solidFill>
                <a:srgbClr val="000000"/>
              </a:solidFill>
              <a:latin typeface="Calibri" panose="020F0502020204030204" pitchFamily="34" charset="0"/>
            </a:endParaRPr>
          </a:p>
          <a:p>
            <a:pPr marR="0" lvl="0" algn="r" rtl="1">
              <a:lnSpc>
                <a:spcPct val="200000"/>
              </a:lnSpc>
              <a:spcBef>
                <a:spcPts val="0"/>
              </a:spcBef>
              <a:spcAft>
                <a:spcPts val="0"/>
              </a:spcAft>
            </a:pPr>
            <a:r>
              <a:rPr lang="ar-SA" sz="2000" dirty="0">
                <a:solidFill>
                  <a:srgbClr val="000000"/>
                </a:solidFill>
                <a:latin typeface="Calibri" panose="020F0502020204030204" pitchFamily="34" charset="0"/>
              </a:rPr>
              <a:t>وتشير الإحصائيات بوضوح إلى ارتفاع الإقبال على التعليم العالي في الدول العربية  وكذلك الزيادة في أعداد الجامعات والكليات.ومن الأمثلة على زيادة أعداد الطلبة خلال الفترة بين (1981 -1998) قد بلغت (9%) وهي من </a:t>
            </a:r>
            <a:r>
              <a:rPr lang="ar-JO" sz="2000" dirty="0">
                <a:solidFill>
                  <a:srgbClr val="000000"/>
                </a:solidFill>
                <a:latin typeface="Calibri" panose="020F0502020204030204" pitchFamily="34" charset="0"/>
              </a:rPr>
              <a:t>أ</a:t>
            </a:r>
            <a:r>
              <a:rPr lang="ar-SA" sz="2000" dirty="0">
                <a:solidFill>
                  <a:srgbClr val="000000"/>
                </a:solidFill>
                <a:latin typeface="Calibri" panose="020F0502020204030204" pitchFamily="34" charset="0"/>
              </a:rPr>
              <a:t>على النسب العالمية</a:t>
            </a:r>
            <a:endParaRPr lang="en-US" sz="2000" dirty="0">
              <a:solidFill>
                <a:srgbClr val="000000"/>
              </a:solidFill>
              <a:latin typeface="Calibri" panose="020F0502020204030204" pitchFamily="34" charset="0"/>
            </a:endParaRPr>
          </a:p>
        </p:txBody>
      </p:sp>
    </p:spTree>
    <p:extLst>
      <p:ext uri="{BB962C8B-B14F-4D97-AF65-F5344CB8AC3E}">
        <p14:creationId xmlns:p14="http://schemas.microsoft.com/office/powerpoint/2010/main" val="79116067"/>
      </p:ext>
    </p:extLst>
  </p:cSld>
  <p:clrMapOvr>
    <a:masterClrMapping/>
  </p:clrMapOvr>
  <p:transition spd="slow" advTm="112808">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198858"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lang="ar-JO" sz="2800" b="0" i="0" dirty="0">
                <a:solidFill>
                  <a:srgbClr val="333333"/>
                </a:solidFill>
                <a:effectLst/>
                <a:latin typeface="DroidArabicKufi-Regular"/>
              </a:rPr>
              <a:t>   </a:t>
            </a:r>
            <a:r>
              <a:rPr lang="ar-YE" sz="1800" b="0" i="0" u="none" strike="noStrike" baseline="0" dirty="0">
                <a:latin typeface="TraditionalArabic"/>
              </a:rPr>
              <a:t>أهاا ذات طبيعة توجيهية، وليست تفصيلية، فالسياسات التربوية في حد ذاتها لا تشتمل على</a:t>
            </a:r>
          </a:p>
          <a:p>
            <a:pPr algn="l"/>
            <a:r>
              <a:rPr lang="ar-YE" sz="1800" b="0" i="0" u="none" strike="noStrike" baseline="0" dirty="0">
                <a:latin typeface="TraditionalArabic"/>
              </a:rPr>
              <a:t>تفصيلات لحل كل المشكلات الموجودة في الواقع، ولكنها تحدد الإطار الفكري الذي يستطيع</a:t>
            </a:r>
          </a:p>
          <a:p>
            <a:pPr algn="l"/>
            <a:r>
              <a:rPr lang="ar-YE" sz="1800" b="0" i="0" u="none" strike="noStrike" baseline="0" dirty="0">
                <a:latin typeface="TraditionalArabic"/>
              </a:rPr>
              <a:t>من خلاله العاملون في ميدان التربية اتخاذ القرارات المختلفة التي تتناسب مع الموقف والمشكلات</a:t>
            </a:r>
          </a:p>
          <a:p>
            <a:pPr algn="l"/>
            <a:r>
              <a:rPr lang="ar-YE" sz="1800" b="0" i="0" u="none" strike="noStrike" baseline="0" dirty="0">
                <a:latin typeface="TraditionalArabic"/>
              </a:rPr>
              <a:t>التربوية وبما يتفق مع الأهداف العامة المستمدة من الفلسفة التربوية الموجودة في المجتمع.</a:t>
            </a:r>
            <a:r>
              <a:rPr lang="ar-JO" sz="2800" dirty="0">
                <a:solidFill>
                  <a:srgbClr val="333333"/>
                </a:solidFill>
                <a:latin typeface="DroidArabicKufi-Regular"/>
              </a:rPr>
              <a:t>.</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1263425" y="2014538"/>
            <a:ext cx="8939283" cy="1077218"/>
          </a:xfrm>
          <a:prstGeom prst="rect">
            <a:avLst/>
          </a:prstGeom>
          <a:noFill/>
        </p:spPr>
        <p:txBody>
          <a:bodyPr wrap="square" rtlCol="0">
            <a:spAutoFit/>
          </a:bodyPr>
          <a:lstStyle/>
          <a:p>
            <a:pPr algn="ctr"/>
            <a:r>
              <a:rPr lang="ar-JO" sz="3200" b="1" dirty="0">
                <a:solidFill>
                  <a:srgbClr val="00B0F0"/>
                </a:solidFill>
                <a:latin typeface="Arabic Typesetting" panose="03020402040406030203" pitchFamily="66" charset="-78"/>
                <a:cs typeface="+mj-cs"/>
              </a:rPr>
              <a:t>تحديات ومشاكل نظام التعليم (العام/المدارس) و(العالي/الجامعات)</a:t>
            </a:r>
          </a:p>
          <a:p>
            <a:pPr algn="ctr"/>
            <a:r>
              <a:rPr lang="ar-JO" sz="3200" b="1" dirty="0">
                <a:solidFill>
                  <a:srgbClr val="00B0F0"/>
                </a:solidFill>
                <a:latin typeface="Arabic Typesetting" panose="03020402040406030203" pitchFamily="66" charset="-78"/>
                <a:cs typeface="+mj-cs"/>
              </a:rPr>
              <a:t>في الوطن العربي</a:t>
            </a:r>
            <a:endParaRPr lang="en-US" sz="3200" b="1" dirty="0">
              <a:solidFill>
                <a:srgbClr val="00B0F0"/>
              </a:solidFill>
              <a:cs typeface="+mj-cs"/>
            </a:endParaRPr>
          </a:p>
        </p:txBody>
      </p:sp>
      <p:pic>
        <p:nvPicPr>
          <p:cNvPr id="3" name="Picture 2">
            <a:extLst>
              <a:ext uri="{FF2B5EF4-FFF2-40B4-BE49-F238E27FC236}">
                <a16:creationId xmlns:a16="http://schemas.microsoft.com/office/drawing/2014/main" id="{B427C6CD-23AA-462D-5ED3-C4506BAE60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34770" y="3314829"/>
            <a:ext cx="5227093" cy="2621791"/>
          </a:xfrm>
          <a:prstGeom prst="rect">
            <a:avLst/>
          </a:prstGeom>
        </p:spPr>
      </p:pic>
    </p:spTree>
    <p:extLst>
      <p:ext uri="{BB962C8B-B14F-4D97-AF65-F5344CB8AC3E}">
        <p14:creationId xmlns:p14="http://schemas.microsoft.com/office/powerpoint/2010/main" val="3268138689"/>
      </p:ext>
    </p:extLst>
  </p:cSld>
  <p:clrMapOvr>
    <a:masterClrMapping/>
  </p:clrMapOvr>
  <p:transition spd="slow" advTm="48171">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198858"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lang="ar-JO" sz="2800" b="0" i="0" dirty="0">
                <a:solidFill>
                  <a:srgbClr val="333333"/>
                </a:solidFill>
                <a:effectLst/>
                <a:latin typeface="DroidArabicKufi-Regular"/>
              </a:rPr>
              <a:t>   </a:t>
            </a:r>
            <a:r>
              <a:rPr lang="ar-YE" sz="1800" b="0" i="0" u="none" strike="noStrike" baseline="0" dirty="0">
                <a:latin typeface="TraditionalArabic"/>
              </a:rPr>
              <a:t>أهاا ذات طبيعة توجيهية، وليست تفصيلية، فالسياسات التربوية في حد ذاتها لا تشتمل على</a:t>
            </a:r>
          </a:p>
          <a:p>
            <a:pPr algn="l"/>
            <a:r>
              <a:rPr lang="ar-YE" sz="1800" b="0" i="0" u="none" strike="noStrike" baseline="0" dirty="0">
                <a:latin typeface="TraditionalArabic"/>
              </a:rPr>
              <a:t>تفصيلات لحل كل المشكلات الموجودة في الواقع، ولكنها تحدد الإطار الفكري الذي يستطيع</a:t>
            </a:r>
          </a:p>
          <a:p>
            <a:pPr algn="l"/>
            <a:r>
              <a:rPr lang="ar-YE" sz="1800" b="0" i="0" u="none" strike="noStrike" baseline="0" dirty="0">
                <a:latin typeface="TraditionalArabic"/>
              </a:rPr>
              <a:t>من خلاله العاملون في ميدان التربية اتخاذ القرارات المختلفة التي تتناسب مع الموقف والمشكلات</a:t>
            </a:r>
          </a:p>
          <a:p>
            <a:pPr algn="l"/>
            <a:r>
              <a:rPr lang="ar-YE" sz="1800" b="0" i="0" u="none" strike="noStrike" baseline="0" dirty="0">
                <a:latin typeface="TraditionalArabic"/>
              </a:rPr>
              <a:t>التربوية وبما يتفق مع الأهداف العامة المستمدة من الفلسفة التربوية الموجودة في المجتمع.</a:t>
            </a:r>
            <a:r>
              <a:rPr lang="ar-JO" sz="2800" dirty="0">
                <a:solidFill>
                  <a:srgbClr val="333333"/>
                </a:solidFill>
                <a:latin typeface="DroidArabicKufi-Regular"/>
              </a:rPr>
              <a:t>.</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2090128" y="1316962"/>
            <a:ext cx="7163054" cy="584775"/>
          </a:xfrm>
          <a:prstGeom prst="rect">
            <a:avLst/>
          </a:prstGeom>
          <a:noFill/>
        </p:spPr>
        <p:txBody>
          <a:bodyPr wrap="square" rtlCol="0">
            <a:spAutoFit/>
          </a:bodyPr>
          <a:lstStyle/>
          <a:p>
            <a:r>
              <a:rPr lang="ar-JO" sz="3200" b="1" dirty="0">
                <a:solidFill>
                  <a:srgbClr val="00B0F0"/>
                </a:solidFill>
                <a:latin typeface="Arabic Typesetting" panose="03020402040406030203" pitchFamily="66" charset="-78"/>
                <a:cs typeface="+mj-cs"/>
              </a:rPr>
              <a:t>التحديات التي تواجه قطاع التعليم في الوطن العربي</a:t>
            </a:r>
            <a:endParaRPr lang="en-US" sz="3200" b="1" dirty="0">
              <a:solidFill>
                <a:srgbClr val="00B0F0"/>
              </a:solidFill>
              <a:cs typeface="+mj-cs"/>
            </a:endParaRPr>
          </a:p>
        </p:txBody>
      </p:sp>
      <p:sp>
        <p:nvSpPr>
          <p:cNvPr id="2" name="TextBox 1">
            <a:extLst>
              <a:ext uri="{FF2B5EF4-FFF2-40B4-BE49-F238E27FC236}">
                <a16:creationId xmlns:a16="http://schemas.microsoft.com/office/drawing/2014/main" id="{E663E696-5E6E-86A0-1BCC-CF18A434FEBA}"/>
              </a:ext>
            </a:extLst>
          </p:cNvPr>
          <p:cNvSpPr txBox="1"/>
          <p:nvPr/>
        </p:nvSpPr>
        <p:spPr>
          <a:xfrm>
            <a:off x="747619" y="2034430"/>
            <a:ext cx="10195318" cy="4428905"/>
          </a:xfrm>
          <a:prstGeom prst="rect">
            <a:avLst/>
          </a:prstGeom>
          <a:noFill/>
        </p:spPr>
        <p:txBody>
          <a:bodyPr wrap="square" rtlCol="0">
            <a:spAutoFit/>
          </a:bodyPr>
          <a:lstStyle/>
          <a:p>
            <a:pPr algn="r" rtl="1"/>
            <a:r>
              <a:rPr lang="ar-JO" sz="3000" b="1" i="0" u="none" strike="noStrike" baseline="0" dirty="0">
                <a:latin typeface="TraditionalArabic"/>
              </a:rPr>
              <a:t>ا- ضعف الموارد المالية</a:t>
            </a:r>
            <a:endParaRPr lang="ar-JO" sz="2800" b="0" i="0" u="none" strike="noStrike" baseline="0" dirty="0">
              <a:latin typeface="TraditionalArabic"/>
            </a:endParaRPr>
          </a:p>
          <a:p>
            <a:pPr algn="just" rtl="1">
              <a:lnSpc>
                <a:spcPct val="150000"/>
              </a:lnSpc>
            </a:pPr>
            <a:r>
              <a:rPr lang="ar-YE" sz="2800" b="0" i="0" u="none" strike="noStrike" baseline="0" dirty="0">
                <a:latin typeface="TraditionalArabic"/>
              </a:rPr>
              <a:t> </a:t>
            </a:r>
            <a:r>
              <a:rPr lang="ar-JO" sz="2800" b="0" i="0" u="none" strike="noStrike" baseline="0" dirty="0">
                <a:latin typeface="TraditionalArabic"/>
              </a:rPr>
              <a:t> </a:t>
            </a:r>
            <a:r>
              <a:rPr lang="ar-JO" sz="2600" b="0" i="0" dirty="0">
                <a:solidFill>
                  <a:srgbClr val="2C2F34"/>
                </a:solidFill>
                <a:effectLst/>
                <a:latin typeface="-apple-system"/>
              </a:rPr>
              <a:t>لا شك </a:t>
            </a:r>
            <a:r>
              <a:rPr lang="ar-YE" sz="2600" b="0" i="0" dirty="0">
                <a:solidFill>
                  <a:srgbClr val="2C2F34"/>
                </a:solidFill>
                <a:effectLst/>
                <a:latin typeface="-apple-system"/>
              </a:rPr>
              <a:t>أن التعليم يحتاج إلى دعم مالي كبير لنجاح المؤسسات التعليمية، وقد تفتقر بعض الدول العربية إلى ذلك. </a:t>
            </a:r>
            <a:r>
              <a:rPr lang="ar-JO" sz="2600" b="0" i="0" dirty="0">
                <a:solidFill>
                  <a:srgbClr val="2C2F34"/>
                </a:solidFill>
                <a:effectLst/>
                <a:latin typeface="-apple-system"/>
              </a:rPr>
              <a:t>فالتعليم بحاجة إلى تمويل كبير لتغطية النفقات الأساسية وتوفير المواد اللازمة وتحديث البنية التحتية للمدارس والجامعات، بالإضافة إلى أن </a:t>
            </a:r>
            <a:r>
              <a:rPr lang="ar-YE" sz="2600" b="0" i="0" dirty="0">
                <a:solidFill>
                  <a:srgbClr val="2C2F34"/>
                </a:solidFill>
                <a:effectLst/>
                <a:latin typeface="-apple-system"/>
              </a:rPr>
              <a:t>أجورالمعلمين المنخفضة وعدم القدرة على دعم الطلاب من خلال المنح الدراسية وإعداد </a:t>
            </a:r>
            <a:r>
              <a:rPr lang="ar-JO" sz="2600" b="0" i="0" dirty="0">
                <a:solidFill>
                  <a:srgbClr val="2C2F34"/>
                </a:solidFill>
                <a:effectLst/>
                <a:latin typeface="-apple-system"/>
              </a:rPr>
              <a:t>المختبرات</a:t>
            </a:r>
            <a:r>
              <a:rPr lang="ar-YE" sz="2600" b="0" i="0" dirty="0">
                <a:solidFill>
                  <a:srgbClr val="2C2F34"/>
                </a:solidFill>
                <a:effectLst/>
                <a:latin typeface="-apple-system"/>
              </a:rPr>
              <a:t> والمكتبات، كل ذلك يؤدي إلى ضعف مخرجات التعلم</a:t>
            </a:r>
            <a:r>
              <a:rPr lang="ar-JO" sz="2600" b="0" i="0" dirty="0">
                <a:solidFill>
                  <a:srgbClr val="2C2F34"/>
                </a:solidFill>
                <a:effectLst/>
                <a:latin typeface="-apple-system"/>
              </a:rPr>
              <a:t> بعكس الدول الغنية ذات الموارد الضخمة </a:t>
            </a:r>
            <a:br>
              <a:rPr lang="ar-YE" sz="2800" dirty="0"/>
            </a:br>
            <a:endParaRPr lang="en-US" sz="4000" dirty="0"/>
          </a:p>
        </p:txBody>
      </p:sp>
      <p:pic>
        <p:nvPicPr>
          <p:cNvPr id="4" name="Picture 3">
            <a:extLst>
              <a:ext uri="{FF2B5EF4-FFF2-40B4-BE49-F238E27FC236}">
                <a16:creationId xmlns:a16="http://schemas.microsoft.com/office/drawing/2014/main" id="{F275C280-BB21-84E9-A9AF-120514EBE5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2735" y="1184269"/>
            <a:ext cx="1676571" cy="1616549"/>
          </a:xfrm>
          <a:prstGeom prst="rect">
            <a:avLst/>
          </a:prstGeom>
        </p:spPr>
      </p:pic>
    </p:spTree>
    <p:extLst>
      <p:ext uri="{BB962C8B-B14F-4D97-AF65-F5344CB8AC3E}">
        <p14:creationId xmlns:p14="http://schemas.microsoft.com/office/powerpoint/2010/main" val="2827981440"/>
      </p:ext>
    </p:extLst>
  </p:cSld>
  <p:clrMapOvr>
    <a:masterClrMapping/>
  </p:clrMapOvr>
  <p:transition spd="slow" advTm="122481">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198858"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lang="ar-JO" sz="2800" b="0" i="0" dirty="0">
                <a:solidFill>
                  <a:srgbClr val="333333"/>
                </a:solidFill>
                <a:effectLst/>
                <a:latin typeface="DroidArabicKufi-Regular"/>
              </a:rPr>
              <a:t>   </a:t>
            </a:r>
            <a:r>
              <a:rPr lang="ar-YE" sz="1800" b="0" i="0" u="none" strike="noStrike" baseline="0" dirty="0">
                <a:latin typeface="TraditionalArabic"/>
              </a:rPr>
              <a:t>أهاا ذات طبيعة توجيهية، وليست تفصيلية، فالسياسات التربوية في حد ذاتها لا تشتمل على</a:t>
            </a:r>
          </a:p>
          <a:p>
            <a:pPr algn="l"/>
            <a:r>
              <a:rPr lang="ar-YE" sz="1800" b="0" i="0" u="none" strike="noStrike" baseline="0" dirty="0">
                <a:latin typeface="TraditionalArabic"/>
              </a:rPr>
              <a:t>تفصيلات لحل كل المشكلات الموجودة في الواقع، ولكنها تحدد الإطار الفكري الذي يستطيع</a:t>
            </a:r>
          </a:p>
          <a:p>
            <a:pPr algn="l"/>
            <a:r>
              <a:rPr lang="ar-YE" sz="1800" b="0" i="0" u="none" strike="noStrike" baseline="0" dirty="0">
                <a:latin typeface="TraditionalArabic"/>
              </a:rPr>
              <a:t>من خلاله العاملون في ميدان التربية اتخاذ القرارات المختلفة التي تتناسب مع الموقف والمشكلات</a:t>
            </a:r>
          </a:p>
          <a:p>
            <a:pPr algn="l"/>
            <a:r>
              <a:rPr lang="ar-YE" sz="1800" b="0" i="0" u="none" strike="noStrike" baseline="0" dirty="0">
                <a:latin typeface="TraditionalArabic"/>
              </a:rPr>
              <a:t>التربوية وبما يتفق مع الأهداف العامة المستمدة من الفلسفة التربوية الموجودة في المجتمع.</a:t>
            </a:r>
            <a:r>
              <a:rPr lang="ar-JO" sz="2800" dirty="0">
                <a:solidFill>
                  <a:srgbClr val="333333"/>
                </a:solidFill>
                <a:latin typeface="DroidArabicKufi-Regular"/>
              </a:rPr>
              <a:t>.</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122BD2AE-F78B-38E7-4D38-C117AB0E66B9}"/>
              </a:ext>
            </a:extLst>
          </p:cNvPr>
          <p:cNvSpPr txBox="1"/>
          <p:nvPr/>
        </p:nvSpPr>
        <p:spPr>
          <a:xfrm>
            <a:off x="647916" y="1703968"/>
            <a:ext cx="10411624" cy="5450851"/>
          </a:xfrm>
          <a:prstGeom prst="rect">
            <a:avLst/>
          </a:prstGeom>
          <a:noFill/>
        </p:spPr>
        <p:txBody>
          <a:bodyPr wrap="square" rtlCol="0">
            <a:spAutoFit/>
          </a:bodyPr>
          <a:lstStyle/>
          <a:p>
            <a:pPr algn="just" rtl="1">
              <a:lnSpc>
                <a:spcPct val="150000"/>
              </a:lnSpc>
            </a:pPr>
            <a:r>
              <a:rPr lang="ar-JO" sz="2800" b="1" i="0" dirty="0">
                <a:solidFill>
                  <a:srgbClr val="2C2F34"/>
                </a:solidFill>
                <a:effectLst/>
                <a:latin typeface="-apple-system"/>
              </a:rPr>
              <a:t>ثانيًا: التفاوت في استخدام التكنولوجيا</a:t>
            </a:r>
          </a:p>
          <a:p>
            <a:pPr algn="just" rtl="1">
              <a:lnSpc>
                <a:spcPct val="150000"/>
              </a:lnSpc>
            </a:pPr>
            <a:r>
              <a:rPr lang="ar-JO" sz="2800" b="0" i="0" dirty="0">
                <a:solidFill>
                  <a:srgbClr val="2C2F34"/>
                </a:solidFill>
                <a:effectLst/>
                <a:latin typeface="-apple-system"/>
              </a:rPr>
              <a:t>  </a:t>
            </a:r>
            <a:r>
              <a:rPr lang="ar-JO" sz="2400" b="0" i="0" dirty="0">
                <a:solidFill>
                  <a:srgbClr val="2C2F34"/>
                </a:solidFill>
                <a:effectLst/>
                <a:latin typeface="-apple-system"/>
              </a:rPr>
              <a:t>من المعلوم أن الدول العربية تختلف في استثمارها للتكنولوجيا والثورة المعلوماتية وذلك يعود لقوة أو ضعف اقتصاد الدولة، ف</a:t>
            </a:r>
            <a:r>
              <a:rPr lang="ar-YE" sz="2400" b="0" i="0" dirty="0">
                <a:solidFill>
                  <a:srgbClr val="2C2F34"/>
                </a:solidFill>
                <a:effectLst/>
                <a:latin typeface="-apple-system"/>
              </a:rPr>
              <a:t>بسبب قلة الإمكانيات المادية أصبحت التكنولوجيا مهملة ب</a:t>
            </a:r>
            <a:r>
              <a:rPr lang="ar-JO" sz="2400" b="0" i="0" dirty="0">
                <a:solidFill>
                  <a:srgbClr val="2C2F34"/>
                </a:solidFill>
                <a:effectLst/>
                <a:latin typeface="-apple-system"/>
              </a:rPr>
              <a:t>بعض </a:t>
            </a:r>
            <a:r>
              <a:rPr lang="ar-YE" sz="2400" b="0" i="0" dirty="0">
                <a:solidFill>
                  <a:srgbClr val="2C2F34"/>
                </a:solidFill>
                <a:effectLst/>
                <a:latin typeface="-apple-system"/>
              </a:rPr>
              <a:t>المدارس </a:t>
            </a:r>
            <a:r>
              <a:rPr lang="ar-JO" sz="2400" b="0" i="0" dirty="0">
                <a:solidFill>
                  <a:srgbClr val="2C2F34"/>
                </a:solidFill>
                <a:effectLst/>
                <a:latin typeface="-apple-system"/>
              </a:rPr>
              <a:t>وكذلك لعدم </a:t>
            </a:r>
            <a:r>
              <a:rPr lang="ar-YE" sz="2400" b="0" i="0" dirty="0">
                <a:solidFill>
                  <a:srgbClr val="2C2F34"/>
                </a:solidFill>
                <a:effectLst/>
                <a:latin typeface="-apple-system"/>
              </a:rPr>
              <a:t>وعي المعلمين بضرورة استخدام التكنولوجيا في العصر الذي نعيشه اليوم. واتباع نظم التعليم القديمة جعلت التكنولوجيا عنصرًا مهمشًا بالتعليم مما يؤثر على مستوى الطلاب ويخرج جيلًا لا يستطيع التعامل مع مقتضيات العصر</a:t>
            </a:r>
            <a:r>
              <a:rPr lang="ar-JO" sz="2400" b="0" i="0" dirty="0">
                <a:solidFill>
                  <a:srgbClr val="2C2F34"/>
                </a:solidFill>
                <a:effectLst/>
                <a:latin typeface="-apple-system"/>
              </a:rPr>
              <a:t>. والعكس صحيح بما يختص بالدول التي سعت إلى تجذير التكنولوجيا واستثمارها في التعليم فأصبحت من الدول المتقدمة وظهر أثر ذلك على تمكين معلميها وتطور مهارات طلبتها مما جعلها تنافس المدارس العالمية في هذا المجال وخاصة في مجال الروبوت والذكاء الاصطناعي</a:t>
            </a:r>
            <a:r>
              <a:rPr lang="ar-YE" sz="1600" b="0" i="0" dirty="0">
                <a:solidFill>
                  <a:srgbClr val="2C2F34"/>
                </a:solidFill>
                <a:effectLst/>
                <a:latin typeface="-apple-system"/>
              </a:rPr>
              <a:t>.</a:t>
            </a:r>
            <a:br>
              <a:rPr lang="ar-YE" sz="1600" dirty="0"/>
            </a:br>
            <a:br>
              <a:rPr lang="ar-YE" sz="1600" dirty="0"/>
            </a:br>
            <a:endParaRPr lang="en-US" dirty="0"/>
          </a:p>
        </p:txBody>
      </p:sp>
      <p:pic>
        <p:nvPicPr>
          <p:cNvPr id="4" name="Picture 3">
            <a:extLst>
              <a:ext uri="{FF2B5EF4-FFF2-40B4-BE49-F238E27FC236}">
                <a16:creationId xmlns:a16="http://schemas.microsoft.com/office/drawing/2014/main" id="{51DDBF99-D58D-682C-40AB-1FC170D1C46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8858" y="765842"/>
            <a:ext cx="2590800" cy="1685804"/>
          </a:xfrm>
          <a:prstGeom prst="rect">
            <a:avLst/>
          </a:prstGeom>
        </p:spPr>
      </p:pic>
    </p:spTree>
    <p:extLst>
      <p:ext uri="{BB962C8B-B14F-4D97-AF65-F5344CB8AC3E}">
        <p14:creationId xmlns:p14="http://schemas.microsoft.com/office/powerpoint/2010/main" val="1150743867"/>
      </p:ext>
    </p:extLst>
  </p:cSld>
  <p:clrMapOvr>
    <a:masterClrMapping/>
  </p:clrMapOvr>
  <p:transition spd="slow" advTm="145431">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26110" y="136733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r>
              <a:rPr lang="ar-JO" sz="2800" dirty="0">
                <a:latin typeface="Arial" panose="020B0604020202020204" pitchFamily="34" charset="0"/>
                <a:cs typeface="+mj-cs"/>
              </a:rPr>
              <a:t>لاختلاف تخصصاتجع</a:t>
            </a:r>
            <a:endParaRPr lang="ar-JO" sz="2800" dirty="0">
              <a:solidFill>
                <a:schemeClr val="tx1"/>
              </a:solidFill>
              <a:latin typeface="Arial" panose="020B0604020202020204" pitchFamily="34" charset="0"/>
              <a:cs typeface="+mj-cs"/>
            </a:endParaRPr>
          </a:p>
          <a:p>
            <a:pPr algn="l"/>
            <a:r>
              <a:rPr lang="ar-JO" sz="2800" dirty="0">
                <a:solidFill>
                  <a:schemeClr val="tx1"/>
                </a:solidFill>
                <a:latin typeface="Arial" panose="020B0604020202020204" pitchFamily="34" charset="0"/>
                <a:cs typeface="+mj-cs"/>
              </a:rPr>
              <a:t> </a:t>
            </a:r>
            <a:r>
              <a:rPr lang="ar-YE" sz="1800" b="1" i="0" u="none" strike="noStrike" baseline="0" dirty="0">
                <a:latin typeface="Arial-BoldMT"/>
              </a:rPr>
              <a:t>1 العوامل التاريخية:</a:t>
            </a:r>
          </a:p>
          <a:p>
            <a:pPr algn="l"/>
            <a:r>
              <a:rPr lang="ar-YE" sz="1800" b="1" i="0" u="none" strike="noStrike" baseline="0" dirty="0">
                <a:latin typeface="Arial-BoldMT"/>
              </a:rPr>
              <a:t>تم التأكيد على أهمية الظروف التاريخية للمجتمع في بناء شخصيته القومية، وأهمية تاريخ التربية وتاريخ</a:t>
            </a:r>
          </a:p>
          <a:p>
            <a:pPr algn="l"/>
            <a:r>
              <a:rPr lang="ar-YE" sz="1800" b="1" i="0" u="none" strike="noStrike" baseline="0" dirty="0">
                <a:latin typeface="Arial-BoldMT"/>
              </a:rPr>
              <a:t>التعليم في حاضر النظام التعليمي، وأن الظروف التاريخية التي مرت بها المجتمعات - أيا كان موقعها الجغرافي</a:t>
            </a:r>
          </a:p>
          <a:p>
            <a:pPr algn="l"/>
            <a:r>
              <a:rPr lang="ar-YE" sz="1800" b="1" i="0" u="none" strike="noStrike" baseline="0" dirty="0">
                <a:latin typeface="Arial-BoldMT"/>
              </a:rPr>
              <a:t>ونظمها السياسية - تقف بدرجة كبيرة وراء ما وصلت إليه من تقدم أو تخلف.</a:t>
            </a:r>
            <a:endParaRPr lang="ar-JO" sz="2800" b="0" i="0" dirty="0">
              <a:solidFill>
                <a:schemeClr val="tx1"/>
              </a:solidFill>
              <a:effectLst/>
              <a:latin typeface="Arial" panose="020B0604020202020204" pitchFamily="34" charset="0"/>
              <a:cs typeface="+mj-cs"/>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1EE01C9F-D15D-AFF6-71F8-123F8164663E}"/>
              </a:ext>
            </a:extLst>
          </p:cNvPr>
          <p:cNvSpPr txBox="1"/>
          <p:nvPr/>
        </p:nvSpPr>
        <p:spPr>
          <a:xfrm>
            <a:off x="1127760" y="1865041"/>
            <a:ext cx="10066266" cy="4272836"/>
          </a:xfrm>
          <a:prstGeom prst="rect">
            <a:avLst/>
          </a:prstGeom>
          <a:noFill/>
        </p:spPr>
        <p:txBody>
          <a:bodyPr wrap="square" rtlCol="0">
            <a:spAutoFit/>
          </a:bodyPr>
          <a:lstStyle/>
          <a:p>
            <a:pPr algn="r" rtl="1"/>
            <a:r>
              <a:rPr lang="ar-JO" sz="2600" b="1" i="0" u="none" strike="noStrike" baseline="0" dirty="0">
                <a:latin typeface="Arial-BoldMT"/>
              </a:rPr>
              <a:t>ثالثًا: انتشار العنف والسلوكات غير المرغوبة في مؤسسات التعليم</a:t>
            </a:r>
            <a:endParaRPr lang="ar-YE" sz="2600" b="1" i="0" u="none" strike="noStrike" baseline="0" dirty="0">
              <a:latin typeface="Arial-BoldMT"/>
            </a:endParaRPr>
          </a:p>
          <a:p>
            <a:pPr algn="r" rtl="1">
              <a:lnSpc>
                <a:spcPct val="150000"/>
              </a:lnSpc>
            </a:pPr>
            <a:r>
              <a:rPr lang="ar-YE" sz="2800" b="0" i="0" dirty="0">
                <a:solidFill>
                  <a:srgbClr val="2C2F34"/>
                </a:solidFill>
                <a:effectLst/>
                <a:latin typeface="-apple-system"/>
              </a:rPr>
              <a:t>لا تنتشر ظاهر العنف في الوطن العربي بالمدارس فقط بل توجد في الشوارع والبيوت والمواصلات. ولذلك يجد الطالب العنف في كل مكان. </a:t>
            </a:r>
            <a:r>
              <a:rPr lang="ar-JO" sz="2800" b="0" i="0" dirty="0">
                <a:solidFill>
                  <a:srgbClr val="2C2F34"/>
                </a:solidFill>
                <a:effectLst/>
                <a:latin typeface="-apple-system"/>
              </a:rPr>
              <a:t>والأخطر من ذلك </a:t>
            </a:r>
            <a:r>
              <a:rPr lang="ar-YE" sz="2800" b="0" i="0" dirty="0">
                <a:solidFill>
                  <a:srgbClr val="2C2F34"/>
                </a:solidFill>
                <a:effectLst/>
                <a:latin typeface="-apple-system"/>
              </a:rPr>
              <a:t>أن يجد الطالب العنف في المكان الذي يتعلم به ومن مدرسيه </a:t>
            </a:r>
            <a:r>
              <a:rPr lang="ar-JO" sz="2800" b="0" i="0" dirty="0">
                <a:solidFill>
                  <a:srgbClr val="2C2F34"/>
                </a:solidFill>
                <a:effectLst/>
                <a:latin typeface="-apple-system"/>
              </a:rPr>
              <a:t>وزملائه </a:t>
            </a:r>
            <a:r>
              <a:rPr lang="ar-YE" sz="2800" b="0" i="0" dirty="0">
                <a:solidFill>
                  <a:srgbClr val="2C2F34"/>
                </a:solidFill>
                <a:effectLst/>
                <a:latin typeface="-apple-system"/>
              </a:rPr>
              <a:t>الذين من المفترض أن يكونوا قدوته ومثله الأعلى. وبسبب ذلك يخرج التعليم بالوطن العربي شخصيات مشوهة تكره التعليم والمدرسة وتصبح ناقمة على المجتمع الذي تعيش به</a:t>
            </a:r>
            <a:r>
              <a:rPr lang="ar-JO" sz="2800" b="0" i="0" dirty="0">
                <a:solidFill>
                  <a:srgbClr val="2C2F34"/>
                </a:solidFill>
                <a:effectLst/>
                <a:latin typeface="-apple-system"/>
              </a:rPr>
              <a:t>.</a:t>
            </a:r>
            <a:br>
              <a:rPr lang="ar-YE" sz="2800" dirty="0"/>
            </a:br>
            <a:endParaRPr lang="en-US" sz="2800" dirty="0"/>
          </a:p>
        </p:txBody>
      </p:sp>
      <p:pic>
        <p:nvPicPr>
          <p:cNvPr id="4" name="Picture 3">
            <a:extLst>
              <a:ext uri="{FF2B5EF4-FFF2-40B4-BE49-F238E27FC236}">
                <a16:creationId xmlns:a16="http://schemas.microsoft.com/office/drawing/2014/main" id="{23A2400D-39A9-5930-CC2E-4993D28862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6110" y="5006305"/>
            <a:ext cx="2762250" cy="1394461"/>
          </a:xfrm>
          <a:prstGeom prst="rect">
            <a:avLst/>
          </a:prstGeom>
        </p:spPr>
      </p:pic>
    </p:spTree>
    <p:extLst>
      <p:ext uri="{BB962C8B-B14F-4D97-AF65-F5344CB8AC3E}">
        <p14:creationId xmlns:p14="http://schemas.microsoft.com/office/powerpoint/2010/main" val="2383254967"/>
      </p:ext>
    </p:extLst>
  </p:cSld>
  <p:clrMapOvr>
    <a:masterClrMapping/>
  </p:clrMapOvr>
  <p:transition spd="slow" advTm="83530">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26110" y="136733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r>
              <a:rPr lang="ar-JO" sz="2800" dirty="0">
                <a:latin typeface="Arial" panose="020B0604020202020204" pitchFamily="34" charset="0"/>
                <a:cs typeface="+mj-cs"/>
              </a:rPr>
              <a:t>لاختلاف تخصصاتجع</a:t>
            </a:r>
            <a:endParaRPr lang="ar-JO" sz="2800" dirty="0">
              <a:solidFill>
                <a:schemeClr val="tx1"/>
              </a:solidFill>
              <a:latin typeface="Arial" panose="020B0604020202020204" pitchFamily="34" charset="0"/>
              <a:cs typeface="+mj-cs"/>
            </a:endParaRPr>
          </a:p>
          <a:p>
            <a:pPr algn="l"/>
            <a:r>
              <a:rPr lang="ar-JO" sz="2800" dirty="0">
                <a:solidFill>
                  <a:schemeClr val="tx1"/>
                </a:solidFill>
                <a:latin typeface="Arial" panose="020B0604020202020204" pitchFamily="34" charset="0"/>
                <a:cs typeface="+mj-cs"/>
              </a:rPr>
              <a:t> </a:t>
            </a:r>
            <a:r>
              <a:rPr lang="ar-YE" sz="1800" b="1" i="0" u="none" strike="noStrike" baseline="0" dirty="0">
                <a:latin typeface="Arial-BoldMT"/>
              </a:rPr>
              <a:t>1 العوامل التاريخية:</a:t>
            </a:r>
          </a:p>
          <a:p>
            <a:pPr algn="l"/>
            <a:r>
              <a:rPr lang="ar-YE" sz="1800" b="1" i="0" u="none" strike="noStrike" baseline="0" dirty="0">
                <a:latin typeface="Arial-BoldMT"/>
              </a:rPr>
              <a:t>تم التأكيد على أهمية الظروف التاريخية للمجتمع في بناء شخصيته القومية، وأهمية تاريخ التربية وتاريخ</a:t>
            </a:r>
          </a:p>
          <a:p>
            <a:pPr algn="l"/>
            <a:r>
              <a:rPr lang="ar-YE" sz="1800" b="1" i="0" u="none" strike="noStrike" baseline="0" dirty="0">
                <a:latin typeface="Arial-BoldMT"/>
              </a:rPr>
              <a:t>التعليم في حاضر النظام التعليمي، وأن الظروف التاريخية التي مرت بها المجتمعات - أيا كان موقعها الجغرافي</a:t>
            </a:r>
          </a:p>
          <a:p>
            <a:pPr algn="l"/>
            <a:r>
              <a:rPr lang="ar-YE" sz="1800" b="1" i="0" u="none" strike="noStrike" baseline="0" dirty="0">
                <a:latin typeface="Arial-BoldMT"/>
              </a:rPr>
              <a:t>ونظمها السياسية - تقف بدرجة كبيرة وراء ما وصلت إليه من تقدم أو تخلف.</a:t>
            </a:r>
            <a:endParaRPr lang="ar-JO" sz="2800" b="0" i="0" dirty="0">
              <a:solidFill>
                <a:schemeClr val="tx1"/>
              </a:solidFill>
              <a:effectLst/>
              <a:latin typeface="Arial" panose="020B0604020202020204" pitchFamily="34" charset="0"/>
              <a:cs typeface="+mj-cs"/>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1EE01C9F-D15D-AFF6-71F8-123F8164663E}"/>
              </a:ext>
            </a:extLst>
          </p:cNvPr>
          <p:cNvSpPr txBox="1"/>
          <p:nvPr/>
        </p:nvSpPr>
        <p:spPr>
          <a:xfrm>
            <a:off x="1127760" y="1865041"/>
            <a:ext cx="10066266" cy="1015663"/>
          </a:xfrm>
          <a:prstGeom prst="rect">
            <a:avLst/>
          </a:prstGeom>
          <a:noFill/>
        </p:spPr>
        <p:txBody>
          <a:bodyPr wrap="square" rtlCol="0">
            <a:spAutoFit/>
          </a:bodyPr>
          <a:lstStyle/>
          <a:p>
            <a:pPr algn="ctr" rtl="1"/>
            <a:r>
              <a:rPr lang="ar-JO" sz="3200" b="1" i="0" u="none" strike="noStrike" baseline="0" dirty="0">
                <a:solidFill>
                  <a:srgbClr val="4472C4"/>
                </a:solidFill>
                <a:latin typeface="Arial-BoldMT"/>
              </a:rPr>
              <a:t>أشكال العنف في التعليم</a:t>
            </a:r>
            <a:br>
              <a:rPr lang="ar-YE" sz="2800" dirty="0"/>
            </a:br>
            <a:endParaRPr lang="en-US" sz="2800" dirty="0"/>
          </a:p>
        </p:txBody>
      </p:sp>
      <p:pic>
        <p:nvPicPr>
          <p:cNvPr id="10" name="Picture 9">
            <a:extLst>
              <a:ext uri="{FF2B5EF4-FFF2-40B4-BE49-F238E27FC236}">
                <a16:creationId xmlns:a16="http://schemas.microsoft.com/office/drawing/2014/main" id="{93E8B10B-AAF0-6DAF-7635-E8D66FBAFD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33572" y="3313587"/>
            <a:ext cx="2762250" cy="1657350"/>
          </a:xfrm>
          <a:prstGeom prst="rect">
            <a:avLst/>
          </a:prstGeom>
        </p:spPr>
      </p:pic>
      <p:pic>
        <p:nvPicPr>
          <p:cNvPr id="12" name="Picture 11">
            <a:extLst>
              <a:ext uri="{FF2B5EF4-FFF2-40B4-BE49-F238E27FC236}">
                <a16:creationId xmlns:a16="http://schemas.microsoft.com/office/drawing/2014/main" id="{4823E48E-D10F-A78F-B79F-A8E34EA359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13122" y="2101755"/>
            <a:ext cx="2857500" cy="1600200"/>
          </a:xfrm>
          <a:prstGeom prst="rect">
            <a:avLst/>
          </a:prstGeom>
        </p:spPr>
      </p:pic>
      <p:pic>
        <p:nvPicPr>
          <p:cNvPr id="14" name="Picture 13">
            <a:extLst>
              <a:ext uri="{FF2B5EF4-FFF2-40B4-BE49-F238E27FC236}">
                <a16:creationId xmlns:a16="http://schemas.microsoft.com/office/drawing/2014/main" id="{A9BA49AC-8BFC-74FA-988E-F841E580A13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55232" y="4394842"/>
            <a:ext cx="2857500" cy="1600200"/>
          </a:xfrm>
          <a:prstGeom prst="rect">
            <a:avLst/>
          </a:prstGeom>
        </p:spPr>
      </p:pic>
      <p:pic>
        <p:nvPicPr>
          <p:cNvPr id="16" name="Picture 15">
            <a:extLst>
              <a:ext uri="{FF2B5EF4-FFF2-40B4-BE49-F238E27FC236}">
                <a16:creationId xmlns:a16="http://schemas.microsoft.com/office/drawing/2014/main" id="{14CB9151-BEF8-C339-076A-424D32C5301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93274" y="4394843"/>
            <a:ext cx="3239636" cy="1600200"/>
          </a:xfrm>
          <a:prstGeom prst="rect">
            <a:avLst/>
          </a:prstGeom>
        </p:spPr>
      </p:pic>
      <p:pic>
        <p:nvPicPr>
          <p:cNvPr id="19" name="Picture 18">
            <a:extLst>
              <a:ext uri="{FF2B5EF4-FFF2-40B4-BE49-F238E27FC236}">
                <a16:creationId xmlns:a16="http://schemas.microsoft.com/office/drawing/2014/main" id="{A99D9F52-348A-6CA9-3E78-F28166F3152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27760" y="2101755"/>
            <a:ext cx="3105150" cy="1600200"/>
          </a:xfrm>
          <a:prstGeom prst="rect">
            <a:avLst/>
          </a:prstGeom>
        </p:spPr>
      </p:pic>
    </p:spTree>
    <p:extLst>
      <p:ext uri="{BB962C8B-B14F-4D97-AF65-F5344CB8AC3E}">
        <p14:creationId xmlns:p14="http://schemas.microsoft.com/office/powerpoint/2010/main" val="3631861593"/>
      </p:ext>
    </p:extLst>
  </p:cSld>
  <p:clrMapOvr>
    <a:masterClrMapping/>
  </p:clrMapOvr>
  <p:transition spd="slow" advTm="109561">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26110"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200" b="1" i="1" dirty="0">
              <a:solidFill>
                <a:srgbClr val="00B0F0"/>
              </a:solidFill>
              <a:cs typeface="+mj-cs"/>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3" name="TextBox 2">
            <a:extLst>
              <a:ext uri="{FF2B5EF4-FFF2-40B4-BE49-F238E27FC236}">
                <a16:creationId xmlns:a16="http://schemas.microsoft.com/office/drawing/2014/main" id="{2B44F1AA-1BD0-FF73-6B2F-F6E44C6107F8}"/>
              </a:ext>
            </a:extLst>
          </p:cNvPr>
          <p:cNvSpPr txBox="1"/>
          <p:nvPr/>
        </p:nvSpPr>
        <p:spPr>
          <a:xfrm>
            <a:off x="1127760" y="1538164"/>
            <a:ext cx="9931779" cy="4775090"/>
          </a:xfrm>
          <a:prstGeom prst="rect">
            <a:avLst/>
          </a:prstGeom>
          <a:noFill/>
        </p:spPr>
        <p:txBody>
          <a:bodyPr wrap="square" rtlCol="0">
            <a:spAutoFit/>
          </a:bodyPr>
          <a:lstStyle/>
          <a:p>
            <a:pPr algn="r" rtl="1"/>
            <a:r>
              <a:rPr lang="ar-JO" sz="2600" b="1" dirty="0">
                <a:latin typeface="TraditionalArabic"/>
              </a:rPr>
              <a:t>رابعًا: المناهج التقليدية</a:t>
            </a:r>
          </a:p>
          <a:p>
            <a:pPr algn="just" rtl="1">
              <a:lnSpc>
                <a:spcPct val="150000"/>
              </a:lnSpc>
            </a:pPr>
            <a:r>
              <a:rPr lang="ar-JO" sz="2400" b="0" i="0" dirty="0">
                <a:solidFill>
                  <a:srgbClr val="2C2F34"/>
                </a:solidFill>
                <a:effectLst/>
                <a:latin typeface="-apple-system"/>
              </a:rPr>
              <a:t>    من</a:t>
            </a:r>
            <a:r>
              <a:rPr lang="ar-YE" sz="2400" b="0" i="0" dirty="0">
                <a:solidFill>
                  <a:srgbClr val="2C2F34"/>
                </a:solidFill>
                <a:effectLst/>
                <a:latin typeface="-apple-system"/>
              </a:rPr>
              <a:t> مشاكل التعليم في الوطن العربي أنه ما زال يتمسك بمناهج قديمة لا تخدم عصرنا الحالي. وهو ما يؤثر على المستوى المهني للطلاب. </a:t>
            </a:r>
            <a:r>
              <a:rPr lang="ar-JO" sz="2400" b="0" i="0" dirty="0">
                <a:solidFill>
                  <a:srgbClr val="2C2F34"/>
                </a:solidFill>
                <a:effectLst/>
                <a:latin typeface="-apple-system"/>
              </a:rPr>
              <a:t>فتظهر </a:t>
            </a:r>
            <a:r>
              <a:rPr lang="ar-YE" sz="2400" b="0" i="0" dirty="0">
                <a:solidFill>
                  <a:srgbClr val="2C2F34"/>
                </a:solidFill>
                <a:effectLst/>
                <a:latin typeface="-apple-system"/>
              </a:rPr>
              <a:t>المناهج المكدسة والمليئة بالحشو والتعقيد. حيث تقيس مستوى الحفظ عند الطلاب وليس مستوى الفهم والتفكير. ولا تهتم بتنمية الجوانب المهارية للطلاب وتشجيعهم على التجربة الاكتشاف وتنمية الإبداع والذكاء والتفكير المنطقي وحل المشكلات</a:t>
            </a:r>
            <a:r>
              <a:rPr lang="ar-JO" sz="2400" b="0" i="0" dirty="0">
                <a:solidFill>
                  <a:srgbClr val="2C2F34"/>
                </a:solidFill>
                <a:effectLst/>
                <a:latin typeface="-apple-system"/>
              </a:rPr>
              <a:t>.</a:t>
            </a:r>
          </a:p>
          <a:p>
            <a:pPr algn="just" rtl="1">
              <a:lnSpc>
                <a:spcPct val="150000"/>
              </a:lnSpc>
            </a:pPr>
            <a:r>
              <a:rPr lang="ar-JO" sz="2400" b="0" i="0" dirty="0">
                <a:solidFill>
                  <a:srgbClr val="2C2F34"/>
                </a:solidFill>
                <a:effectLst/>
                <a:latin typeface="-apple-system"/>
              </a:rPr>
              <a:t>وبعد تخرجهم وبحثهم عن وظيفة بتخصصهم يصابوا بخيبة أمل</a:t>
            </a:r>
            <a:r>
              <a:rPr lang="ar-YE" sz="2400" b="0" i="0" dirty="0">
                <a:solidFill>
                  <a:srgbClr val="2C2F34"/>
                </a:solidFill>
                <a:effectLst/>
                <a:latin typeface="-apple-system"/>
              </a:rPr>
              <a:t> بالواقع بسبب متطلبات سوق العمل التي لم يتدربوا عليها، والتخصصات </a:t>
            </a:r>
            <a:r>
              <a:rPr lang="ar-JO" sz="2400" b="0" i="0" dirty="0">
                <a:solidFill>
                  <a:srgbClr val="2C2F34"/>
                </a:solidFill>
                <a:effectLst/>
                <a:latin typeface="-apple-system"/>
              </a:rPr>
              <a:t>الحديثة ذات مهارات نوعية:</a:t>
            </a:r>
          </a:p>
          <a:p>
            <a:pPr algn="just" rtl="1">
              <a:lnSpc>
                <a:spcPct val="150000"/>
              </a:lnSpc>
            </a:pPr>
            <a:r>
              <a:rPr lang="ar-JO" sz="2400" b="0" i="0" dirty="0">
                <a:solidFill>
                  <a:srgbClr val="2C2F34"/>
                </a:solidFill>
                <a:effectLst/>
                <a:latin typeface="-apple-system"/>
              </a:rPr>
              <a:t> ( شخصية أكانت أم تكنولوجية أم تخصصية) </a:t>
            </a:r>
            <a:r>
              <a:rPr lang="ar-YE" sz="2400" b="0" i="0" dirty="0">
                <a:solidFill>
                  <a:srgbClr val="2C2F34"/>
                </a:solidFill>
                <a:effectLst/>
                <a:latin typeface="-apple-system"/>
              </a:rPr>
              <a:t>و</a:t>
            </a:r>
            <a:r>
              <a:rPr lang="ar-JO" sz="2400" b="0" i="0" dirty="0">
                <a:solidFill>
                  <a:srgbClr val="2C2F34"/>
                </a:solidFill>
                <a:effectLst/>
                <a:latin typeface="-apple-system"/>
              </a:rPr>
              <a:t>التي </a:t>
            </a:r>
            <a:r>
              <a:rPr lang="ar-YE" sz="2400" b="0" i="0" dirty="0">
                <a:solidFill>
                  <a:srgbClr val="2C2F34"/>
                </a:solidFill>
                <a:effectLst/>
                <a:latin typeface="-apple-system"/>
              </a:rPr>
              <a:t>لم تهتم  الجهات التعليمي</a:t>
            </a:r>
            <a:r>
              <a:rPr lang="ar-JO" sz="2400" b="0" i="0" dirty="0">
                <a:solidFill>
                  <a:srgbClr val="2C2F34"/>
                </a:solidFill>
                <a:effectLst/>
                <a:latin typeface="-apple-system"/>
              </a:rPr>
              <a:t>ة بتنميتها</a:t>
            </a:r>
            <a:br>
              <a:rPr lang="ar-YE" sz="2400" dirty="0"/>
            </a:br>
            <a:endParaRPr lang="ar-YE" sz="2000" b="0" i="0" u="none" strike="noStrike" baseline="0" dirty="0">
              <a:latin typeface="TraditionalArabic"/>
            </a:endParaRPr>
          </a:p>
        </p:txBody>
      </p:sp>
    </p:spTree>
    <p:extLst>
      <p:ext uri="{BB962C8B-B14F-4D97-AF65-F5344CB8AC3E}">
        <p14:creationId xmlns:p14="http://schemas.microsoft.com/office/powerpoint/2010/main" val="519300774"/>
      </p:ext>
    </p:extLst>
  </p:cSld>
  <p:clrMapOvr>
    <a:masterClrMapping/>
  </p:clrMapOvr>
  <p:transition spd="slow" advTm="116999">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587985" y="1386840"/>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1106971" y="1779990"/>
            <a:ext cx="10012680" cy="5117555"/>
          </a:xfrm>
          <a:prstGeom prst="rect">
            <a:avLst/>
          </a:prstGeom>
          <a:noFill/>
        </p:spPr>
        <p:txBody>
          <a:bodyPr wrap="square" rtlCol="0">
            <a:spAutoFit/>
          </a:bodyPr>
          <a:lstStyle/>
          <a:p>
            <a:pPr algn="r" rtl="1"/>
            <a:r>
              <a:rPr lang="ar-JO" sz="3000" b="1" i="0" u="none" strike="noStrike" baseline="0" dirty="0">
                <a:latin typeface="Arial-BoldMT"/>
              </a:rPr>
              <a:t>خامسًا: طرق التعليم التقليدية</a:t>
            </a:r>
            <a:endParaRPr lang="ar-YE" sz="3000" b="1" i="0" u="none" strike="noStrike" baseline="0" dirty="0">
              <a:latin typeface="Arial-BoldMT"/>
            </a:endParaRPr>
          </a:p>
          <a:p>
            <a:pPr algn="just" rtl="1"/>
            <a:r>
              <a:rPr lang="ar-JO" sz="2800" dirty="0">
                <a:solidFill>
                  <a:srgbClr val="2C2F34"/>
                </a:solidFill>
                <a:latin typeface="-apple-system"/>
              </a:rPr>
              <a:t>   </a:t>
            </a:r>
          </a:p>
          <a:p>
            <a:pPr algn="just" rtl="1">
              <a:lnSpc>
                <a:spcPct val="150000"/>
              </a:lnSpc>
            </a:pPr>
            <a:r>
              <a:rPr lang="ar-JO" sz="2800" dirty="0">
                <a:solidFill>
                  <a:srgbClr val="2C2F34"/>
                </a:solidFill>
                <a:latin typeface="-apple-system"/>
              </a:rPr>
              <a:t>   ما زلنا نجد في وقتنا الحاضر </a:t>
            </a:r>
            <a:r>
              <a:rPr lang="ar-JO" sz="2800" b="0" i="0" dirty="0">
                <a:solidFill>
                  <a:srgbClr val="2C2F34"/>
                </a:solidFill>
                <a:effectLst/>
                <a:latin typeface="-apple-system"/>
              </a:rPr>
              <a:t>تركيز بعض المعلمين على استخدام الطرق التقليدية القائمة على المحاضرة ودور المعلم الأساسي في التعليم، وإغفال استراتيجيات التعلم النشط القائمة على التعلم وإعطاء الدور الأكبر للطالب للبحث عن المعرفة واكتسباها وإنتاجها واكتشافها بنفسه مما يزيد من الإبداع والابتكار وتنمية المهارات العقلية العليا مما يؤدي إلى جودة المخرجات التعلمية</a:t>
            </a:r>
            <a:br>
              <a:rPr lang="ar-YE" dirty="0"/>
            </a:br>
            <a:br>
              <a:rPr lang="ar-YE" dirty="0"/>
            </a:br>
            <a:endParaRPr lang="ar-YE" sz="2400" b="1" i="0" u="none" strike="noStrike" baseline="0" dirty="0">
              <a:latin typeface="TraditionalArabic"/>
            </a:endParaRPr>
          </a:p>
        </p:txBody>
      </p:sp>
    </p:spTree>
    <p:extLst>
      <p:ext uri="{BB962C8B-B14F-4D97-AF65-F5344CB8AC3E}">
        <p14:creationId xmlns:p14="http://schemas.microsoft.com/office/powerpoint/2010/main" val="1772873958"/>
      </p:ext>
    </p:extLst>
  </p:cSld>
  <p:clrMapOvr>
    <a:masterClrMapping/>
  </p:clrMapOvr>
  <p:transition spd="slow" advTm="115107">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26110"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200" b="1" i="1" dirty="0">
              <a:solidFill>
                <a:srgbClr val="00B0F0"/>
              </a:solidFill>
              <a:cs typeface="+mj-cs"/>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3" name="TextBox 2">
            <a:extLst>
              <a:ext uri="{FF2B5EF4-FFF2-40B4-BE49-F238E27FC236}">
                <a16:creationId xmlns:a16="http://schemas.microsoft.com/office/drawing/2014/main" id="{2B44F1AA-1BD0-FF73-6B2F-F6E44C6107F8}"/>
              </a:ext>
            </a:extLst>
          </p:cNvPr>
          <p:cNvSpPr txBox="1"/>
          <p:nvPr/>
        </p:nvSpPr>
        <p:spPr>
          <a:xfrm>
            <a:off x="1625094" y="1436879"/>
            <a:ext cx="9408160" cy="523220"/>
          </a:xfrm>
          <a:prstGeom prst="rect">
            <a:avLst/>
          </a:prstGeom>
          <a:noFill/>
        </p:spPr>
        <p:txBody>
          <a:bodyPr wrap="square" rtlCol="0">
            <a:spAutoFit/>
          </a:bodyPr>
          <a:lstStyle/>
          <a:p>
            <a:pPr algn="ctr" rtl="1"/>
            <a:r>
              <a:rPr lang="ar-JO" sz="2800" b="1" dirty="0">
                <a:solidFill>
                  <a:srgbClr val="00B0F0"/>
                </a:solidFill>
              </a:rPr>
              <a:t>المنهاج القديم والحديث</a:t>
            </a:r>
            <a:endParaRPr lang="ar-YE" sz="2400" b="1" i="0" u="none" strike="noStrike" baseline="0" dirty="0">
              <a:solidFill>
                <a:srgbClr val="00B0F0"/>
              </a:solidFill>
              <a:latin typeface="TraditionalArabic"/>
            </a:endParaRPr>
          </a:p>
        </p:txBody>
      </p:sp>
      <p:pic>
        <p:nvPicPr>
          <p:cNvPr id="4" name="Picture 3">
            <a:extLst>
              <a:ext uri="{FF2B5EF4-FFF2-40B4-BE49-F238E27FC236}">
                <a16:creationId xmlns:a16="http://schemas.microsoft.com/office/drawing/2014/main" id="{DD98A080-6235-6F21-C7D8-022B6EF409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19415" y="2061384"/>
            <a:ext cx="4409294" cy="3672665"/>
          </a:xfrm>
          <a:prstGeom prst="rect">
            <a:avLst/>
          </a:prstGeom>
        </p:spPr>
      </p:pic>
      <p:pic>
        <p:nvPicPr>
          <p:cNvPr id="11" name="Picture 10">
            <a:extLst>
              <a:ext uri="{FF2B5EF4-FFF2-40B4-BE49-F238E27FC236}">
                <a16:creationId xmlns:a16="http://schemas.microsoft.com/office/drawing/2014/main" id="{2CEDE654-8613-0531-3B54-A4F1E1C69EA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7356" y="2014538"/>
            <a:ext cx="5271818" cy="3659193"/>
          </a:xfrm>
          <a:prstGeom prst="rect">
            <a:avLst/>
          </a:prstGeom>
        </p:spPr>
      </p:pic>
      <p:sp>
        <p:nvSpPr>
          <p:cNvPr id="13" name="Rectangle 12">
            <a:extLst>
              <a:ext uri="{FF2B5EF4-FFF2-40B4-BE49-F238E27FC236}">
                <a16:creationId xmlns:a16="http://schemas.microsoft.com/office/drawing/2014/main" id="{099546A1-0101-D63E-3BD8-619F14C7A1E4}"/>
              </a:ext>
            </a:extLst>
          </p:cNvPr>
          <p:cNvSpPr/>
          <p:nvPr/>
        </p:nvSpPr>
        <p:spPr>
          <a:xfrm>
            <a:off x="5131558" y="5213445"/>
            <a:ext cx="1140972" cy="460286"/>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68466719"/>
      </p:ext>
    </p:extLst>
  </p:cSld>
  <p:clrMapOvr>
    <a:masterClrMapping/>
  </p:clrMapOvr>
  <p:transition spd="slow" advTm="231675">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1266190" y="1925624"/>
            <a:ext cx="10012680" cy="3594061"/>
          </a:xfrm>
          <a:prstGeom prst="rect">
            <a:avLst/>
          </a:prstGeom>
          <a:noFill/>
        </p:spPr>
        <p:txBody>
          <a:bodyPr wrap="square" rtlCol="0">
            <a:spAutoFit/>
          </a:bodyPr>
          <a:lstStyle/>
          <a:p>
            <a:pPr algn="r" rtl="1"/>
            <a:r>
              <a:rPr lang="ar-JO" sz="2800" b="1" i="0" u="none" strike="noStrike" baseline="0" dirty="0">
                <a:latin typeface="TraditionalArabic-Bold"/>
              </a:rPr>
              <a:t>سادسًا: انخفاض الروح المعنوية</a:t>
            </a:r>
          </a:p>
          <a:p>
            <a:pPr algn="r" rtl="1"/>
            <a:endParaRPr lang="ar-JO" sz="2400" b="0" i="0" u="none" strike="noStrike" baseline="0" dirty="0">
              <a:latin typeface="TraditionalArabic"/>
            </a:endParaRPr>
          </a:p>
          <a:p>
            <a:pPr algn="just" rtl="1">
              <a:lnSpc>
                <a:spcPct val="150000"/>
              </a:lnSpc>
            </a:pPr>
            <a:r>
              <a:rPr lang="ar-JO" sz="2400" b="0" i="0" dirty="0">
                <a:solidFill>
                  <a:srgbClr val="2C2F34"/>
                </a:solidFill>
                <a:effectLst/>
                <a:latin typeface="-apple-system"/>
              </a:rPr>
              <a:t>    </a:t>
            </a:r>
            <a:r>
              <a:rPr lang="ar-YE" sz="2400" b="0" i="0" dirty="0">
                <a:solidFill>
                  <a:srgbClr val="2C2F34"/>
                </a:solidFill>
                <a:effectLst/>
                <a:latin typeface="-apple-system"/>
              </a:rPr>
              <a:t>بسبب </a:t>
            </a:r>
            <a:r>
              <a:rPr lang="ar-JO" sz="2400" b="0" i="0" dirty="0">
                <a:solidFill>
                  <a:srgbClr val="2C2F34"/>
                </a:solidFill>
                <a:effectLst/>
                <a:latin typeface="-apple-system"/>
              </a:rPr>
              <a:t>قلة الإنفاق وعدم توفر أدوات التعليم واستخدام الطرق التقليدية في التعليم وعدم تقدير قطاع التعليم</a:t>
            </a:r>
            <a:r>
              <a:rPr lang="ar-YE" sz="2400" b="0" i="0" dirty="0">
                <a:solidFill>
                  <a:srgbClr val="2C2F34"/>
                </a:solidFill>
                <a:effectLst/>
                <a:latin typeface="-apple-system"/>
              </a:rPr>
              <a:t> </a:t>
            </a:r>
            <a:r>
              <a:rPr lang="ar-JO" sz="2400" b="0" i="0" dirty="0">
                <a:solidFill>
                  <a:srgbClr val="2C2F34"/>
                </a:solidFill>
                <a:effectLst/>
                <a:latin typeface="-apple-system"/>
              </a:rPr>
              <a:t>ينعكس أثر ذلك سلبًا على</a:t>
            </a:r>
            <a:r>
              <a:rPr lang="ar-YE" sz="2400" b="0" i="0" dirty="0">
                <a:solidFill>
                  <a:srgbClr val="2C2F34"/>
                </a:solidFill>
                <a:effectLst/>
                <a:latin typeface="-apple-system"/>
              </a:rPr>
              <a:t> </a:t>
            </a:r>
            <a:r>
              <a:rPr lang="ar-JO" sz="2400" dirty="0">
                <a:solidFill>
                  <a:srgbClr val="2C2F34"/>
                </a:solidFill>
                <a:latin typeface="-apple-system"/>
              </a:rPr>
              <a:t>ا</a:t>
            </a:r>
            <a:r>
              <a:rPr lang="ar-YE" sz="2400" b="0" i="0" dirty="0">
                <a:solidFill>
                  <a:srgbClr val="2C2F34"/>
                </a:solidFill>
                <a:effectLst/>
                <a:latin typeface="-apple-system"/>
              </a:rPr>
              <a:t>لطلاب والمعلمين </a:t>
            </a:r>
            <a:r>
              <a:rPr lang="ar-JO" sz="2400" b="0" i="0" dirty="0">
                <a:solidFill>
                  <a:srgbClr val="2C2F34"/>
                </a:solidFill>
                <a:effectLst/>
                <a:latin typeface="-apple-system"/>
              </a:rPr>
              <a:t>فتنشأ </a:t>
            </a:r>
            <a:r>
              <a:rPr lang="ar-YE" sz="2400" b="0" i="0" dirty="0">
                <a:solidFill>
                  <a:srgbClr val="2C2F34"/>
                </a:solidFill>
                <a:effectLst/>
                <a:latin typeface="-apple-system"/>
              </a:rPr>
              <a:t>حالة من اللامبالاة وعدم السعي لتقديم الأفضل. لأنهم لا يجدون تشجيعًا من مؤسسات التعليم. وبسبب انخفاض معدل الرواتب للمعلمين وسوء تقدير الطلاب المتفوقين، وعدم الاهتمام بالعملية التعليمية، تنخفض الروح المعنوية لدى جميع أعضاء المؤسسة</a:t>
            </a:r>
            <a:r>
              <a:rPr lang="ar-JO" sz="2400" b="0" i="0" dirty="0">
                <a:solidFill>
                  <a:srgbClr val="2C2F34"/>
                </a:solidFill>
                <a:effectLst/>
                <a:latin typeface="-apple-system"/>
              </a:rPr>
              <a:t>.</a:t>
            </a:r>
            <a:endParaRPr lang="ar-YE" sz="1800" b="0" i="0" u="none" strike="noStrike" baseline="0" dirty="0">
              <a:latin typeface="TraditionalArabic"/>
            </a:endParaRPr>
          </a:p>
        </p:txBody>
      </p:sp>
      <p:pic>
        <p:nvPicPr>
          <p:cNvPr id="3" name="Picture 2">
            <a:extLst>
              <a:ext uri="{FF2B5EF4-FFF2-40B4-BE49-F238E27FC236}">
                <a16:creationId xmlns:a16="http://schemas.microsoft.com/office/drawing/2014/main" id="{4C066A05-B97F-FDBF-A7E3-E36AD88A2C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4880" y="804528"/>
            <a:ext cx="2343150" cy="1943100"/>
          </a:xfrm>
          <a:prstGeom prst="rect">
            <a:avLst/>
          </a:prstGeom>
        </p:spPr>
      </p:pic>
    </p:spTree>
    <p:extLst>
      <p:ext uri="{BB962C8B-B14F-4D97-AF65-F5344CB8AC3E}">
        <p14:creationId xmlns:p14="http://schemas.microsoft.com/office/powerpoint/2010/main" val="1299787679"/>
      </p:ext>
    </p:extLst>
  </p:cSld>
  <p:clrMapOvr>
    <a:masterClrMapping/>
  </p:clrMapOvr>
  <p:transition spd="slow" advTm="134340">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000610"/>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1127760" y="1812973"/>
            <a:ext cx="10012680" cy="5602624"/>
          </a:xfrm>
          <a:prstGeom prst="rect">
            <a:avLst/>
          </a:prstGeom>
          <a:noFill/>
        </p:spPr>
        <p:txBody>
          <a:bodyPr wrap="square" rtlCol="0">
            <a:spAutoFit/>
          </a:bodyPr>
          <a:lstStyle/>
          <a:p>
            <a:pPr algn="r" rtl="1"/>
            <a:r>
              <a:rPr lang="ar-JO" sz="2800" b="1" i="0" u="none" strike="noStrike" baseline="0" dirty="0">
                <a:latin typeface="TraditionalArabic-Bold"/>
              </a:rPr>
              <a:t>سابعًا: سوء الإدارات أو القائمين على عملية التعليم</a:t>
            </a:r>
            <a:endParaRPr lang="ar-JO" b="1" dirty="0">
              <a:latin typeface="TraditionalArabic-Bold"/>
            </a:endParaRPr>
          </a:p>
          <a:p>
            <a:pPr algn="r" rtl="1">
              <a:lnSpc>
                <a:spcPct val="150000"/>
              </a:lnSpc>
            </a:pPr>
            <a:r>
              <a:rPr lang="ar-YE" sz="3200" dirty="0">
                <a:latin typeface="TraditionalArabic"/>
              </a:rPr>
              <a:t> </a:t>
            </a:r>
            <a:r>
              <a:rPr lang="ar-YE" sz="3200" b="0" i="0" dirty="0">
                <a:solidFill>
                  <a:srgbClr val="2C2F34"/>
                </a:solidFill>
                <a:effectLst/>
                <a:latin typeface="-apple-system"/>
              </a:rPr>
              <a:t>يفتقد التعليم بالوطن العربي إلى إدارة </a:t>
            </a:r>
            <a:r>
              <a:rPr lang="ar-JO" sz="3200" b="0" i="0" dirty="0">
                <a:solidFill>
                  <a:srgbClr val="2C2F34"/>
                </a:solidFill>
                <a:effectLst/>
                <a:latin typeface="-apple-system"/>
              </a:rPr>
              <a:t>وقيادة </a:t>
            </a:r>
            <a:r>
              <a:rPr lang="ar-YE" sz="3200" b="0" i="0" dirty="0">
                <a:solidFill>
                  <a:srgbClr val="2C2F34"/>
                </a:solidFill>
                <a:effectLst/>
                <a:latin typeface="-apple-system"/>
              </a:rPr>
              <a:t>حكيمة تنجح في توظيف المؤهلين والمتخصصين بمجال التربية وهو عكس ما يحدث من توظيف غير المتخصصين. كما تحتاج إلى تدريب العاملين على كيفية التخطيط والتنظيم والإدارة والتعامل مع الطلاب وتسيير عملية التعليم بشكل إيجابي ناجح</a:t>
            </a:r>
            <a:r>
              <a:rPr lang="ar-JO" sz="3200" b="0" i="0" dirty="0">
                <a:solidFill>
                  <a:srgbClr val="2C2F34"/>
                </a:solidFill>
                <a:effectLst/>
                <a:latin typeface="-apple-system"/>
              </a:rPr>
              <a:t>واتخاذ القرارات المناسبة لتسهيل وتطوير عملية التعليم.</a:t>
            </a:r>
            <a:br>
              <a:rPr lang="ar-YE" sz="3200" dirty="0"/>
            </a:br>
            <a:br>
              <a:rPr lang="ar-YE" sz="3200" dirty="0"/>
            </a:br>
            <a:endParaRPr lang="ar-YE" sz="3200" b="0" i="0" u="none" strike="noStrike" baseline="0" dirty="0">
              <a:latin typeface="TraditionalArabic"/>
            </a:endParaRPr>
          </a:p>
        </p:txBody>
      </p:sp>
      <p:pic>
        <p:nvPicPr>
          <p:cNvPr id="10" name="Picture 9">
            <a:extLst>
              <a:ext uri="{FF2B5EF4-FFF2-40B4-BE49-F238E27FC236}">
                <a16:creationId xmlns:a16="http://schemas.microsoft.com/office/drawing/2014/main" id="{CC200996-4C2D-07B2-9AC5-ADAAB845C1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3387" y="835769"/>
            <a:ext cx="2383737" cy="1411548"/>
          </a:xfrm>
          <a:prstGeom prst="rect">
            <a:avLst/>
          </a:prstGeom>
        </p:spPr>
      </p:pic>
    </p:spTree>
    <p:extLst>
      <p:ext uri="{BB962C8B-B14F-4D97-AF65-F5344CB8AC3E}">
        <p14:creationId xmlns:p14="http://schemas.microsoft.com/office/powerpoint/2010/main" val="661780133"/>
      </p:ext>
    </p:extLst>
  </p:cSld>
  <p:clrMapOvr>
    <a:masterClrMapping/>
  </p:clrMapOvr>
  <p:transition spd="slow" advTm="124484">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1046860" y="2014538"/>
            <a:ext cx="10012680" cy="4702056"/>
          </a:xfrm>
          <a:prstGeom prst="rect">
            <a:avLst/>
          </a:prstGeom>
          <a:noFill/>
        </p:spPr>
        <p:txBody>
          <a:bodyPr wrap="square" rtlCol="0">
            <a:spAutoFit/>
          </a:bodyPr>
          <a:lstStyle/>
          <a:p>
            <a:pPr algn="r" rtl="1"/>
            <a:r>
              <a:rPr lang="ar-JO" sz="2800" b="1" i="0" u="none" strike="noStrike" baseline="0" dirty="0">
                <a:latin typeface="TraditionalArabic-Bold"/>
              </a:rPr>
              <a:t>ثامنًا: </a:t>
            </a:r>
            <a:r>
              <a:rPr lang="ar-YE" sz="2800" b="1" i="0" u="none" strike="noStrike" baseline="0" dirty="0">
                <a:latin typeface="TraditionalArabic-Bold"/>
              </a:rPr>
              <a:t> </a:t>
            </a:r>
            <a:r>
              <a:rPr lang="ar-JO" sz="2800" b="1" i="0" u="none" strike="noStrike" baseline="0" dirty="0">
                <a:latin typeface="TraditionalArabic-Bold"/>
              </a:rPr>
              <a:t>عدم التركيز على الأهداف</a:t>
            </a:r>
          </a:p>
          <a:p>
            <a:pPr algn="r" rtl="1"/>
            <a:r>
              <a:rPr lang="ar-JO" sz="2400" b="1" dirty="0">
                <a:latin typeface="TraditionalArabic-Bold"/>
              </a:rPr>
              <a:t>  </a:t>
            </a:r>
          </a:p>
          <a:p>
            <a:pPr algn="just" rtl="1">
              <a:lnSpc>
                <a:spcPct val="150000"/>
              </a:lnSpc>
            </a:pPr>
            <a:r>
              <a:rPr lang="ar-JO" sz="2400" b="1" i="0" u="none" strike="noStrike" baseline="0" dirty="0">
                <a:latin typeface="TraditionalArabic-Bold"/>
              </a:rPr>
              <a:t>     </a:t>
            </a:r>
            <a:r>
              <a:rPr lang="ar-JO" sz="2400" dirty="0">
                <a:solidFill>
                  <a:srgbClr val="2C2F34"/>
                </a:solidFill>
                <a:latin typeface="-apple-system"/>
              </a:rPr>
              <a:t>قد يغفل من يعمل في التعليم عن التركيز على نتاجات عمليات التعليم بجميع أشكالها بسبب كثرة المهام الروتينية والمشاكل التي يواجهونها ف</a:t>
            </a:r>
            <a:r>
              <a:rPr lang="ar-YE" sz="2400" b="0" i="0" dirty="0">
                <a:solidFill>
                  <a:srgbClr val="2C2F34"/>
                </a:solidFill>
                <a:effectLst/>
                <a:latin typeface="-apple-system"/>
              </a:rPr>
              <a:t>تضيع أهداف التعليم بين الطالب والمعلم والمدير في الوطن العربي. ويضيع معها نجاح العملية التعليمية، ذلك أنه ليس هناك هدف </a:t>
            </a:r>
            <a:r>
              <a:rPr lang="ar-JO" sz="2400" b="0" i="0" dirty="0">
                <a:solidFill>
                  <a:srgbClr val="2C2F34"/>
                </a:solidFill>
                <a:effectLst/>
                <a:latin typeface="-apple-system"/>
              </a:rPr>
              <a:t>واضح</a:t>
            </a:r>
            <a:r>
              <a:rPr lang="ar-YE" sz="2400" b="0" i="0" dirty="0">
                <a:solidFill>
                  <a:srgbClr val="2C2F34"/>
                </a:solidFill>
                <a:effectLst/>
                <a:latin typeface="-apple-system"/>
              </a:rPr>
              <a:t>. ولا توجد خطة محددة يتعارف عليها الجميع ويسع</a:t>
            </a:r>
            <a:r>
              <a:rPr lang="ar-JO" sz="2400" b="0" i="0" dirty="0">
                <a:solidFill>
                  <a:srgbClr val="2C2F34"/>
                </a:solidFill>
                <a:effectLst/>
                <a:latin typeface="-apple-system"/>
              </a:rPr>
              <a:t>ون</a:t>
            </a:r>
            <a:r>
              <a:rPr lang="ar-YE" sz="2400" b="0" i="0" dirty="0">
                <a:solidFill>
                  <a:srgbClr val="2C2F34"/>
                </a:solidFill>
                <a:effectLst/>
                <a:latin typeface="-apple-system"/>
              </a:rPr>
              <a:t> </a:t>
            </a:r>
            <a:r>
              <a:rPr lang="ar-JO" sz="2400" b="0" i="0" dirty="0">
                <a:solidFill>
                  <a:srgbClr val="2C2F34"/>
                </a:solidFill>
                <a:effectLst/>
                <a:latin typeface="-apple-system"/>
              </a:rPr>
              <a:t>ل</a:t>
            </a:r>
            <a:r>
              <a:rPr lang="ar-YE" sz="2400" b="0" i="0" dirty="0">
                <a:solidFill>
                  <a:srgbClr val="2C2F34"/>
                </a:solidFill>
                <a:effectLst/>
                <a:latin typeface="-apple-system"/>
              </a:rPr>
              <a:t>تحقيقها، بل يسير الأمر بعشوائية وطريقة تقليدية مملة دون أهداف تولد العزيمة والإرادة</a:t>
            </a:r>
            <a:r>
              <a:rPr lang="ar-JO" sz="2400" b="0" i="0" dirty="0">
                <a:solidFill>
                  <a:srgbClr val="2C2F34"/>
                </a:solidFill>
                <a:effectLst/>
                <a:latin typeface="-apple-system"/>
              </a:rPr>
              <a:t> وتشجع على الابتكار والتغيير.</a:t>
            </a:r>
            <a:br>
              <a:rPr lang="ar-YE" sz="2400" dirty="0"/>
            </a:br>
            <a:br>
              <a:rPr lang="ar-YE" sz="2400" dirty="0"/>
            </a:br>
            <a:endParaRPr lang="ar-YE" sz="2400" b="0" i="0" u="none" strike="noStrike" baseline="0" dirty="0">
              <a:latin typeface="TraditionalArabic"/>
            </a:endParaRPr>
          </a:p>
        </p:txBody>
      </p:sp>
      <p:pic>
        <p:nvPicPr>
          <p:cNvPr id="3" name="Picture 2">
            <a:extLst>
              <a:ext uri="{FF2B5EF4-FFF2-40B4-BE49-F238E27FC236}">
                <a16:creationId xmlns:a16="http://schemas.microsoft.com/office/drawing/2014/main" id="{334B8048-1AD9-335E-8286-EEAF724DD5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4880" y="775354"/>
            <a:ext cx="2990850" cy="1524000"/>
          </a:xfrm>
          <a:prstGeom prst="rect">
            <a:avLst/>
          </a:prstGeom>
        </p:spPr>
      </p:pic>
    </p:spTree>
    <p:extLst>
      <p:ext uri="{BB962C8B-B14F-4D97-AF65-F5344CB8AC3E}">
        <p14:creationId xmlns:p14="http://schemas.microsoft.com/office/powerpoint/2010/main" val="1509188632"/>
      </p:ext>
    </p:extLst>
  </p:cSld>
  <p:clrMapOvr>
    <a:masterClrMapping/>
  </p:clrMapOvr>
  <p:transition spd="slow" advTm="98290">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52948"/>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935893" y="1550016"/>
            <a:ext cx="10320214" cy="4185761"/>
          </a:xfrm>
          <a:prstGeom prst="rect">
            <a:avLst/>
          </a:prstGeom>
          <a:noFill/>
        </p:spPr>
        <p:txBody>
          <a:bodyPr wrap="square" rtlCol="0">
            <a:spAutoFit/>
          </a:bodyPr>
          <a:lstStyle/>
          <a:p>
            <a:pPr algn="just" rtl="1">
              <a:lnSpc>
                <a:spcPct val="150000"/>
              </a:lnSpc>
            </a:pPr>
            <a:r>
              <a:rPr lang="ar-JO" sz="2800" b="1" dirty="0">
                <a:effectLst/>
                <a:ea typeface="Calibri" panose="020F0502020204030204" pitchFamily="34" charset="0"/>
                <a:cs typeface="Simplified Arabic" panose="02020603050405020304" pitchFamily="18" charset="-78"/>
              </a:rPr>
              <a:t>تاسعًا: تدني نوعية وجودة التعليم</a:t>
            </a:r>
          </a:p>
          <a:p>
            <a:pPr algn="just" rtl="1"/>
            <a:r>
              <a:rPr lang="ar-JO" sz="2800" b="0" i="0" u="none" strike="noStrike" baseline="0" dirty="0">
                <a:latin typeface="TraditionalArabic"/>
              </a:rPr>
              <a:t> </a:t>
            </a:r>
            <a:r>
              <a:rPr lang="ar-YE" sz="2800" b="0" i="0" dirty="0">
                <a:solidFill>
                  <a:srgbClr val="2C2F34"/>
                </a:solidFill>
                <a:effectLst/>
                <a:latin typeface="-apple-system"/>
              </a:rPr>
              <a:t>تشير معظم الأبحاث والدراسات الميدانية التي تم تنفيذها في مختلف بلادنا العربية إلى تراجع نوعية التعليم، وضعف مستو</a:t>
            </a:r>
            <a:r>
              <a:rPr lang="ar-JO" sz="2800" b="0" i="0" dirty="0">
                <a:solidFill>
                  <a:srgbClr val="2C2F34"/>
                </a:solidFill>
                <a:effectLst/>
                <a:latin typeface="-apple-system"/>
              </a:rPr>
              <a:t>ى</a:t>
            </a:r>
            <a:r>
              <a:rPr lang="ar-YE" sz="2800" b="0" i="0" dirty="0">
                <a:solidFill>
                  <a:srgbClr val="2C2F34"/>
                </a:solidFill>
                <a:effectLst/>
                <a:latin typeface="-apple-system"/>
              </a:rPr>
              <a:t> الطالب والمعلم على حد سواء، والمقصود بنوعية التعليم هو ضعف المهارات والقدرات التي يصنعها التعليم في شخصية وعقل التلميذ، فالتعليم العربي اعتاد أن يعلم التلميذ القراءة والكتابة وبعض العمليات الحسابية وتدريسه ثقافة عامة، وتحسين نوعية التعليم تتطلب الاهتمام ببناء القدرات والمهارات التي يحتاجها طالب اليوم، ومواطن الغد، ولعل من أهم القدرات المرتبطة بتحسين النوعية هي بناء قدرات التحليل، والتركيب، والاستنتاج، والتطبيق، وتدريب الطالب على توظيف المعلومات والمعارف التي يتلقاها في كل نظام عقلي ومنطقي متناسق مرتبط ببعضه بعضاً</a:t>
            </a:r>
            <a:endParaRPr lang="ar-YE" sz="2800" b="0" i="0" u="none" strike="noStrike" baseline="0" dirty="0">
              <a:latin typeface="TraditionalArabic"/>
            </a:endParaRPr>
          </a:p>
        </p:txBody>
      </p:sp>
      <p:pic>
        <p:nvPicPr>
          <p:cNvPr id="3" name="Picture 2">
            <a:extLst>
              <a:ext uri="{FF2B5EF4-FFF2-40B4-BE49-F238E27FC236}">
                <a16:creationId xmlns:a16="http://schemas.microsoft.com/office/drawing/2014/main" id="{1E5D2719-BBBC-7853-097E-9B30AC9CFF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580" y="990058"/>
            <a:ext cx="2729718" cy="1119917"/>
          </a:xfrm>
          <a:prstGeom prst="rect">
            <a:avLst/>
          </a:prstGeom>
        </p:spPr>
      </p:pic>
    </p:spTree>
    <p:extLst>
      <p:ext uri="{BB962C8B-B14F-4D97-AF65-F5344CB8AC3E}">
        <p14:creationId xmlns:p14="http://schemas.microsoft.com/office/powerpoint/2010/main" val="1912561832"/>
      </p:ext>
    </p:extLst>
  </p:cSld>
  <p:clrMapOvr>
    <a:masterClrMapping/>
  </p:clrMapOvr>
  <p:transition spd="slow" advTm="145501">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2453570" y="1679991"/>
            <a:ext cx="7232474" cy="669094"/>
          </a:xfrm>
          <a:prstGeom prst="rect">
            <a:avLst/>
          </a:prstGeom>
          <a:noFill/>
        </p:spPr>
        <p:txBody>
          <a:bodyPr wrap="square" rtlCol="0">
            <a:spAutoFit/>
          </a:bodyPr>
          <a:lstStyle/>
          <a:p>
            <a:pPr algn="ctr" rtl="1">
              <a:lnSpc>
                <a:spcPct val="150000"/>
              </a:lnSpc>
            </a:pPr>
            <a:r>
              <a:rPr lang="ar-JO" sz="2800" i="0" u="none" strike="noStrike" baseline="0" dirty="0">
                <a:latin typeface="Arial-BoldMT"/>
              </a:rPr>
              <a:t>   </a:t>
            </a:r>
            <a:r>
              <a:rPr lang="ar-JO" sz="2800" b="1" dirty="0">
                <a:solidFill>
                  <a:srgbClr val="00B0F0"/>
                </a:solidFill>
                <a:latin typeface="Arial-BoldMT"/>
              </a:rPr>
              <a:t>مفهوم </a:t>
            </a:r>
            <a:r>
              <a:rPr lang="ar-JO" sz="2800" b="1" i="0" u="sng" strike="noStrike" baseline="0" dirty="0">
                <a:solidFill>
                  <a:srgbClr val="00B0F0"/>
                </a:solidFill>
                <a:latin typeface="Arial-BoldMT"/>
              </a:rPr>
              <a:t>تطوير</a:t>
            </a:r>
            <a:r>
              <a:rPr lang="ar-JO" sz="2800" b="1" i="0" u="none" strike="noStrike" baseline="0" dirty="0">
                <a:solidFill>
                  <a:srgbClr val="00B0F0"/>
                </a:solidFill>
                <a:latin typeface="Arial-BoldMT"/>
              </a:rPr>
              <a:t> سياسات التعليم العام والعالي</a:t>
            </a:r>
            <a:r>
              <a:rPr lang="ar-JO" sz="2800" b="1" dirty="0">
                <a:solidFill>
                  <a:srgbClr val="00B0F0"/>
                </a:solidFill>
                <a:latin typeface="Arial-BoldMT"/>
              </a:rPr>
              <a:t> </a:t>
            </a:r>
            <a:r>
              <a:rPr lang="ar-JO" sz="2800" b="1" u="sng" dirty="0">
                <a:solidFill>
                  <a:srgbClr val="00B0F0"/>
                </a:solidFill>
                <a:latin typeface="Arial-BoldMT"/>
              </a:rPr>
              <a:t>ودواعيه</a:t>
            </a:r>
            <a:endParaRPr lang="en-US" sz="4000" b="1" u="sng"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08BA1ACC-670A-5D6B-935A-5CB13D2DDB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60390" y="2653643"/>
            <a:ext cx="5345723" cy="3414954"/>
          </a:xfrm>
          <a:prstGeom prst="rect">
            <a:avLst/>
          </a:prstGeom>
        </p:spPr>
      </p:pic>
    </p:spTree>
    <p:extLst>
      <p:ext uri="{BB962C8B-B14F-4D97-AF65-F5344CB8AC3E}">
        <p14:creationId xmlns:p14="http://schemas.microsoft.com/office/powerpoint/2010/main" val="2257388018"/>
      </p:ext>
    </p:extLst>
  </p:cSld>
  <p:clrMapOvr>
    <a:masterClrMapping/>
  </p:clrMapOvr>
  <p:transition spd="slow" advTm="38392">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2422544" y="1507197"/>
            <a:ext cx="7074544" cy="751488"/>
          </a:xfrm>
          <a:prstGeom prst="rect">
            <a:avLst/>
          </a:prstGeom>
          <a:noFill/>
        </p:spPr>
        <p:txBody>
          <a:bodyPr wrap="square" rtlCol="0">
            <a:spAutoFit/>
          </a:bodyPr>
          <a:lstStyle/>
          <a:p>
            <a:pPr algn="ctr" rtl="1">
              <a:lnSpc>
                <a:spcPct val="150000"/>
              </a:lnSpc>
            </a:pPr>
            <a:r>
              <a:rPr lang="ar-JO" sz="2800" i="0" u="none" strike="noStrike" baseline="0" dirty="0">
                <a:latin typeface="Arial-BoldMT"/>
              </a:rPr>
              <a:t>   </a:t>
            </a:r>
            <a:r>
              <a:rPr lang="ar-JO" sz="3200" b="1" i="0" u="none" strike="noStrike" baseline="0" dirty="0">
                <a:solidFill>
                  <a:srgbClr val="00B0F0"/>
                </a:solidFill>
                <a:latin typeface="Arial-BoldMT"/>
              </a:rPr>
              <a:t>تطوير سياسات التعليم</a:t>
            </a:r>
            <a:endParaRPr lang="en-US" sz="4000" b="1" u="sng"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E7758CAA-5E28-4210-8ABB-396AD03A324E}"/>
              </a:ext>
            </a:extLst>
          </p:cNvPr>
          <p:cNvSpPr txBox="1"/>
          <p:nvPr/>
        </p:nvSpPr>
        <p:spPr>
          <a:xfrm>
            <a:off x="1127760" y="2291277"/>
            <a:ext cx="9931780" cy="3540328"/>
          </a:xfrm>
          <a:prstGeom prst="rect">
            <a:avLst/>
          </a:prstGeom>
          <a:noFill/>
        </p:spPr>
        <p:txBody>
          <a:bodyPr wrap="square" rtlCol="0">
            <a:spAutoFit/>
          </a:bodyPr>
          <a:lstStyle/>
          <a:p>
            <a:pPr algn="just" rtl="1">
              <a:lnSpc>
                <a:spcPct val="200000"/>
              </a:lnSpc>
            </a:pPr>
            <a:r>
              <a:rPr lang="ar-JO" sz="2400" b="1" dirty="0">
                <a:effectLst/>
                <a:ea typeface="Calibri" panose="020F0502020204030204" pitchFamily="34" charset="0"/>
              </a:rPr>
              <a:t>مفهوم تطوير سياسات التعليم</a:t>
            </a:r>
          </a:p>
          <a:p>
            <a:pPr algn="just" rtl="1">
              <a:lnSpc>
                <a:spcPct val="150000"/>
              </a:lnSpc>
            </a:pPr>
            <a:r>
              <a:rPr lang="ar-JO" sz="1800" dirty="0">
                <a:effectLst/>
                <a:ea typeface="Calibri" panose="020F0502020204030204" pitchFamily="34" charset="0"/>
                <a:cs typeface="Simplified Arabic" panose="02020603050405020304" pitchFamily="18" charset="-78"/>
              </a:rPr>
              <a:t>    </a:t>
            </a:r>
            <a:r>
              <a:rPr lang="ar-JO" sz="2400" dirty="0">
                <a:effectLst/>
                <a:ea typeface="Calibri" panose="020F0502020204030204" pitchFamily="34" charset="0"/>
              </a:rPr>
              <a:t>يشير مفهوم تطوير سياسات التعليم في المدارس والجامعات إلى أنها عملية هادفة لتغيير وتحسين طبيعة التعليم العام والعالي نحو الأفضل، والانتقال به إلى وضع أرقى نظريًا وعملياً، وذلك من خلال البحث المتأني في فلسفة التعليم، وسياساته، ونظمه، ومؤسساته، وكفايته الداخلية والخارجية، ووالبحث عن طرق محددة ودقيقة لتغييره بإجراء تغيرات بسيطة، فيكون التطوير محدوداً، أو بتغيرات في النظام التعليمي وما يتعلق به من أنظمة أخرى فيكون إصلاحاً</a:t>
            </a:r>
            <a:r>
              <a:rPr lang="ar-JO" sz="1800" dirty="0">
                <a:effectLst/>
                <a:ea typeface="Calibri" panose="020F0502020204030204" pitchFamily="34" charset="0"/>
                <a:cs typeface="Simplified Arabic" panose="02020603050405020304" pitchFamily="18" charset="-78"/>
              </a:rPr>
              <a:t>.</a:t>
            </a:r>
            <a:endParaRPr lang="en-US" dirty="0"/>
          </a:p>
        </p:txBody>
      </p:sp>
      <p:pic>
        <p:nvPicPr>
          <p:cNvPr id="4" name="Picture 3">
            <a:extLst>
              <a:ext uri="{FF2B5EF4-FFF2-40B4-BE49-F238E27FC236}">
                <a16:creationId xmlns:a16="http://schemas.microsoft.com/office/drawing/2014/main" id="{5A28D0BF-B9D4-F829-EDDF-1ABB77E804A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4880" y="1272476"/>
            <a:ext cx="2143125" cy="1760864"/>
          </a:xfrm>
          <a:prstGeom prst="rect">
            <a:avLst/>
          </a:prstGeom>
        </p:spPr>
      </p:pic>
      <p:sp>
        <p:nvSpPr>
          <p:cNvPr id="10" name="Rectangle 9">
            <a:extLst>
              <a:ext uri="{FF2B5EF4-FFF2-40B4-BE49-F238E27FC236}">
                <a16:creationId xmlns:a16="http://schemas.microsoft.com/office/drawing/2014/main" id="{294A7740-697F-6CE9-584A-F61C80728232}"/>
              </a:ext>
            </a:extLst>
          </p:cNvPr>
          <p:cNvSpPr/>
          <p:nvPr/>
        </p:nvSpPr>
        <p:spPr>
          <a:xfrm>
            <a:off x="464512" y="2766026"/>
            <a:ext cx="2143125" cy="2696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14067511"/>
      </p:ext>
    </p:extLst>
  </p:cSld>
  <p:clrMapOvr>
    <a:masterClrMapping/>
  </p:clrMapOvr>
  <p:transition spd="slow" advTm="183183">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2422544" y="1507197"/>
            <a:ext cx="7074544" cy="751488"/>
          </a:xfrm>
          <a:prstGeom prst="rect">
            <a:avLst/>
          </a:prstGeom>
          <a:noFill/>
        </p:spPr>
        <p:txBody>
          <a:bodyPr wrap="square" rtlCol="0">
            <a:spAutoFit/>
          </a:bodyPr>
          <a:lstStyle/>
          <a:p>
            <a:pPr algn="ctr" rtl="1">
              <a:lnSpc>
                <a:spcPct val="150000"/>
              </a:lnSpc>
            </a:pPr>
            <a:r>
              <a:rPr lang="ar-JO" sz="3200" i="0" u="none" strike="noStrike" baseline="0" dirty="0">
                <a:latin typeface="Arial-BoldMT"/>
              </a:rPr>
              <a:t>   </a:t>
            </a:r>
            <a:r>
              <a:rPr lang="ar-JO" sz="3200" b="1" i="0" u="none" strike="noStrike" baseline="0" dirty="0">
                <a:solidFill>
                  <a:srgbClr val="00B0F0"/>
                </a:solidFill>
                <a:latin typeface="Arial-BoldMT"/>
              </a:rPr>
              <a:t>تطوير سياسات التعليم</a:t>
            </a:r>
            <a:endParaRPr lang="en-US" sz="4400" b="1" u="sng"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E7758CAA-5E28-4210-8ABB-396AD03A324E}"/>
              </a:ext>
            </a:extLst>
          </p:cNvPr>
          <p:cNvSpPr txBox="1"/>
          <p:nvPr/>
        </p:nvSpPr>
        <p:spPr>
          <a:xfrm>
            <a:off x="1127760" y="2191757"/>
            <a:ext cx="9931780" cy="4095352"/>
          </a:xfrm>
          <a:prstGeom prst="rect">
            <a:avLst/>
          </a:prstGeom>
          <a:noFill/>
        </p:spPr>
        <p:txBody>
          <a:bodyPr wrap="square" rtlCol="0">
            <a:spAutoFit/>
          </a:bodyPr>
          <a:lstStyle/>
          <a:p>
            <a:pPr algn="just" rtl="1">
              <a:lnSpc>
                <a:spcPct val="200000"/>
              </a:lnSpc>
            </a:pPr>
            <a:r>
              <a:rPr lang="ar-SA" sz="2400" b="1" dirty="0">
                <a:effectLst/>
                <a:ea typeface="Calibri" panose="020F0502020204030204" pitchFamily="34" charset="0"/>
              </a:rPr>
              <a:t>وتتمحور علمية تطوير السياسات التربوية </a:t>
            </a:r>
            <a:r>
              <a:rPr lang="ar-JO" sz="2400" b="1" dirty="0">
                <a:effectLst/>
                <a:ea typeface="Calibri" panose="020F0502020204030204" pitchFamily="34" charset="0"/>
              </a:rPr>
              <a:t>للمدارس و</a:t>
            </a:r>
            <a:r>
              <a:rPr lang="ar-JO" sz="2400" b="1" dirty="0">
                <a:ea typeface="Calibri" panose="020F0502020204030204" pitchFamily="34" charset="0"/>
              </a:rPr>
              <a:t>ا</a:t>
            </a:r>
            <a:r>
              <a:rPr lang="ar-SA" sz="2400" b="1" dirty="0">
                <a:effectLst/>
                <a:ea typeface="Calibri" panose="020F0502020204030204" pitchFamily="34" charset="0"/>
              </a:rPr>
              <a:t>لجامعات حول</a:t>
            </a:r>
            <a:r>
              <a:rPr lang="ar-JO" sz="2000" b="1" dirty="0">
                <a:effectLst/>
                <a:ea typeface="Calibri" panose="020F0502020204030204" pitchFamily="34" charset="0"/>
              </a:rPr>
              <a:t>:</a:t>
            </a:r>
          </a:p>
          <a:p>
            <a:pPr algn="just" rtl="1">
              <a:lnSpc>
                <a:spcPct val="150000"/>
              </a:lnSpc>
            </a:pPr>
            <a:r>
              <a:rPr lang="ar-JO" sz="2400" dirty="0">
                <a:ea typeface="Calibri" panose="020F0502020204030204" pitchFamily="34" charset="0"/>
              </a:rPr>
              <a:t>- </a:t>
            </a:r>
            <a:r>
              <a:rPr lang="ar-SA" sz="2400" dirty="0">
                <a:effectLst/>
                <a:ea typeface="Calibri" panose="020F0502020204030204" pitchFamily="34" charset="0"/>
              </a:rPr>
              <a:t> إعادة صياغة الفلسفة الأساسية، وتحديث رؤية ورسالة </a:t>
            </a:r>
            <a:r>
              <a:rPr lang="ar-JO" sz="2400" dirty="0">
                <a:effectLst/>
                <a:ea typeface="Calibri" panose="020F0502020204030204" pitchFamily="34" charset="0"/>
              </a:rPr>
              <a:t>المدارس وال</a:t>
            </a:r>
            <a:r>
              <a:rPr lang="ar-SA" sz="2400" dirty="0">
                <a:effectLst/>
                <a:ea typeface="Calibri" panose="020F0502020204030204" pitchFamily="34" charset="0"/>
              </a:rPr>
              <a:t>جامع</a:t>
            </a:r>
            <a:r>
              <a:rPr lang="ar-JO" sz="2400" dirty="0">
                <a:effectLst/>
                <a:ea typeface="Calibri" panose="020F0502020204030204" pitchFamily="34" charset="0"/>
              </a:rPr>
              <a:t>ات</a:t>
            </a:r>
            <a:r>
              <a:rPr lang="ar-SA" sz="2400" dirty="0">
                <a:effectLst/>
                <a:ea typeface="Calibri" panose="020F0502020204030204" pitchFamily="34" charset="0"/>
              </a:rPr>
              <a:t> بما يعكس سمات ومعطيات العصر</a:t>
            </a:r>
            <a:r>
              <a:rPr lang="ar-JO" sz="2400" dirty="0">
                <a:effectLst/>
                <a:ea typeface="Calibri" panose="020F0502020204030204" pitchFamily="34" charset="0"/>
              </a:rPr>
              <a:t>.</a:t>
            </a:r>
          </a:p>
          <a:p>
            <a:pPr algn="just" rtl="1">
              <a:lnSpc>
                <a:spcPct val="150000"/>
              </a:lnSpc>
            </a:pPr>
            <a:r>
              <a:rPr lang="ar-JO" sz="2400" dirty="0">
                <a:ea typeface="Calibri" panose="020F0502020204030204" pitchFamily="34" charset="0"/>
              </a:rPr>
              <a:t>إعادة النظر في القوانين والتعليمات المنظمة لهذه العمليات وإصلاحها وإدخال روح الابتكار والتجديد</a:t>
            </a:r>
            <a:endParaRPr lang="ar-JO" sz="2400" dirty="0">
              <a:effectLst/>
              <a:ea typeface="Calibri" panose="020F0502020204030204" pitchFamily="34" charset="0"/>
            </a:endParaRPr>
          </a:p>
          <a:p>
            <a:pPr algn="just" rtl="1">
              <a:lnSpc>
                <a:spcPct val="150000"/>
              </a:lnSpc>
            </a:pPr>
            <a:r>
              <a:rPr lang="ar-JO" sz="2400" dirty="0">
                <a:ea typeface="Calibri" panose="020F0502020204030204" pitchFamily="34" charset="0"/>
              </a:rPr>
              <a:t>- </a:t>
            </a:r>
            <a:r>
              <a:rPr lang="ar-SA" sz="2400" dirty="0">
                <a:effectLst/>
                <a:ea typeface="Calibri" panose="020F0502020204030204" pitchFamily="34" charset="0"/>
              </a:rPr>
              <a:t>إعادة تصميم هياكل </a:t>
            </a:r>
            <a:r>
              <a:rPr lang="ar-JO" sz="2400" dirty="0">
                <a:effectLst/>
                <a:ea typeface="Calibri" panose="020F0502020204030204" pitchFamily="34" charset="0"/>
              </a:rPr>
              <a:t>التنظيمات الإدارية والفنية </a:t>
            </a:r>
            <a:r>
              <a:rPr lang="ar-SA" sz="2400" dirty="0">
                <a:effectLst/>
                <a:ea typeface="Calibri" panose="020F0502020204030204" pitchFamily="34" charset="0"/>
              </a:rPr>
              <a:t>باعتماد المرونة واللامركزية، وتطوير مبادئ التواصل والترابط بينها</a:t>
            </a:r>
            <a:r>
              <a:rPr lang="ar-JO" sz="2400" dirty="0">
                <a:effectLst/>
                <a:ea typeface="Calibri" panose="020F0502020204030204" pitchFamily="34" charset="0"/>
              </a:rPr>
              <a:t>.</a:t>
            </a:r>
          </a:p>
          <a:p>
            <a:pPr algn="just" rtl="1">
              <a:lnSpc>
                <a:spcPct val="150000"/>
              </a:lnSpc>
            </a:pPr>
            <a:r>
              <a:rPr lang="ar-SA" sz="2400" dirty="0">
                <a:effectLst/>
                <a:ea typeface="Calibri" panose="020F0502020204030204" pitchFamily="34" charset="0"/>
              </a:rPr>
              <a:t> </a:t>
            </a:r>
            <a:r>
              <a:rPr lang="ar-JO" sz="2400" dirty="0">
                <a:effectLst/>
                <a:ea typeface="Calibri" panose="020F0502020204030204" pitchFamily="34" charset="0"/>
              </a:rPr>
              <a:t>- </a:t>
            </a:r>
            <a:r>
              <a:rPr lang="ar-SA" sz="2400" dirty="0">
                <a:effectLst/>
                <a:ea typeface="Calibri" panose="020F0502020204030204" pitchFamily="34" charset="0"/>
              </a:rPr>
              <a:t>وأخيراً الالتزام بالتطوير والتحديث منهاجاً أساسياً فيها، وتكريس التميز والاختلاف فيما بينها</a:t>
            </a:r>
            <a:endParaRPr lang="en-US" sz="2400" dirty="0"/>
          </a:p>
        </p:txBody>
      </p:sp>
      <p:pic>
        <p:nvPicPr>
          <p:cNvPr id="4" name="Picture 3">
            <a:extLst>
              <a:ext uri="{FF2B5EF4-FFF2-40B4-BE49-F238E27FC236}">
                <a16:creationId xmlns:a16="http://schemas.microsoft.com/office/drawing/2014/main" id="{C0702F9B-AE13-E4C0-BCDF-E200D44DC6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4880" y="1273183"/>
            <a:ext cx="2828925" cy="1619250"/>
          </a:xfrm>
          <a:prstGeom prst="rect">
            <a:avLst/>
          </a:prstGeom>
        </p:spPr>
      </p:pic>
    </p:spTree>
    <p:extLst>
      <p:ext uri="{BB962C8B-B14F-4D97-AF65-F5344CB8AC3E}">
        <p14:creationId xmlns:p14="http://schemas.microsoft.com/office/powerpoint/2010/main" val="107129622"/>
      </p:ext>
    </p:extLst>
  </p:cSld>
  <p:clrMapOvr>
    <a:masterClrMapping/>
  </p:clrMapOvr>
  <p:transition spd="slow" advTm="101291">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2818555" y="1434983"/>
            <a:ext cx="6395783" cy="621389"/>
          </a:xfrm>
          <a:prstGeom prst="rect">
            <a:avLst/>
          </a:prstGeom>
          <a:noFill/>
        </p:spPr>
        <p:txBody>
          <a:bodyPr wrap="square" rtlCol="0">
            <a:spAutoFit/>
          </a:bodyPr>
          <a:lstStyle/>
          <a:p>
            <a:pPr marR="0" lvl="0" algn="ctr" rtl="1">
              <a:lnSpc>
                <a:spcPct val="115000"/>
              </a:lnSpc>
              <a:spcBef>
                <a:spcPts val="200"/>
              </a:spcBef>
              <a:spcAft>
                <a:spcPts val="200"/>
              </a:spcAft>
              <a:tabLst>
                <a:tab pos="365760" algn="l"/>
                <a:tab pos="731520" algn="l"/>
                <a:tab pos="1097280" algn="l"/>
                <a:tab pos="1463040" algn="l"/>
                <a:tab pos="457200" algn="l"/>
              </a:tabLst>
            </a:pPr>
            <a:r>
              <a:rPr lang="ar-JO" sz="3200" b="1" dirty="0">
                <a:solidFill>
                  <a:srgbClr val="00B0F0"/>
                </a:solidFill>
                <a:effectLst/>
                <a:latin typeface="Arial" panose="020B0604020202020204" pitchFamily="34" charset="0"/>
                <a:ea typeface="Times New Roman" panose="02020603050405020304" pitchFamily="18" charset="0"/>
                <a:cs typeface="+mj-cs"/>
              </a:rPr>
              <a:t>دواعي تطوير سياسات التعليم</a:t>
            </a:r>
            <a:r>
              <a:rPr lang="ar-JO" sz="2400" b="1" dirty="0">
                <a:effectLst/>
                <a:latin typeface="Arial" panose="020B0604020202020204" pitchFamily="34" charset="0"/>
                <a:ea typeface="Times New Roman" panose="02020603050405020304" pitchFamily="18" charset="0"/>
                <a:cs typeface="Simplified Arabic" panose="02020603050405020304" pitchFamily="18" charset="-78"/>
              </a:rPr>
              <a:t>  </a:t>
            </a:r>
            <a:r>
              <a:rPr lang="ar-JO" sz="3200" b="1" dirty="0">
                <a:solidFill>
                  <a:srgbClr val="00B0F0"/>
                </a:solidFill>
                <a:latin typeface="Arial" panose="020B0604020202020204" pitchFamily="34" charset="0"/>
                <a:cs typeface="+mj-cs"/>
              </a:rPr>
              <a:t>في المدارس</a:t>
            </a:r>
            <a:endParaRPr lang="en-US" sz="3200" b="1" dirty="0">
              <a:solidFill>
                <a:srgbClr val="00B0F0"/>
              </a:solidFill>
              <a:latin typeface="Arial" panose="020B0604020202020204" pitchFamily="34" charset="0"/>
              <a:cs typeface="+mj-cs"/>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860322" y="1888392"/>
            <a:ext cx="10471355" cy="4467057"/>
          </a:xfrm>
          <a:prstGeom prst="rect">
            <a:avLst/>
          </a:prstGeom>
          <a:noFill/>
        </p:spPr>
        <p:txBody>
          <a:bodyPr wrap="square" rtlCol="0">
            <a:spAutoFit/>
          </a:bodyPr>
          <a:lstStyle/>
          <a:p>
            <a:pPr marL="342900" marR="285750" lvl="0" indent="-342900" algn="just" rtl="1">
              <a:lnSpc>
                <a:spcPct val="150000"/>
              </a:lnSpc>
              <a:spcBef>
                <a:spcPts val="0"/>
              </a:spcBef>
              <a:spcAft>
                <a:spcPts val="0"/>
              </a:spcAft>
              <a:tabLst>
                <a:tab pos="457200" algn="l"/>
              </a:tabLst>
            </a:pPr>
            <a:r>
              <a:rPr lang="ar-JO" sz="2400" kern="0" dirty="0">
                <a:solidFill>
                  <a:srgbClr val="000000"/>
                </a:solidFill>
                <a:latin typeface="Calibri" panose="020F0502020204030204" pitchFamily="34" charset="0"/>
                <a:cs typeface="Arial" panose="020B0604020202020204" pitchFamily="34" charset="0"/>
              </a:rPr>
              <a:t>       </a:t>
            </a:r>
            <a:r>
              <a:rPr lang="ar-YE" sz="2400" kern="0" dirty="0">
                <a:solidFill>
                  <a:srgbClr val="000000"/>
                </a:solidFill>
                <a:latin typeface="Calibri" panose="020F0502020204030204" pitchFamily="34" charset="0"/>
                <a:cs typeface="Arial" panose="020B0604020202020204" pitchFamily="34" charset="0"/>
              </a:rPr>
              <a:t>هناك العديد من المبررات للاهتمام بتطوير السياسات التعليمية في القرن الحادي والعشرين نظراً</a:t>
            </a:r>
            <a:r>
              <a:rPr lang="ar-JO" sz="2400" kern="0" dirty="0">
                <a:solidFill>
                  <a:srgbClr val="000000"/>
                </a:solidFill>
                <a:latin typeface="Calibri" panose="020F0502020204030204" pitchFamily="34" charset="0"/>
                <a:cs typeface="Arial" panose="020B0604020202020204" pitchFamily="34" charset="0"/>
              </a:rPr>
              <a:t> لل</a:t>
            </a:r>
            <a:r>
              <a:rPr lang="ar-YE" sz="2400" kern="0" dirty="0">
                <a:solidFill>
                  <a:srgbClr val="000000"/>
                </a:solidFill>
                <a:latin typeface="Calibri" panose="020F0502020204030204" pitchFamily="34" charset="0"/>
                <a:cs typeface="Arial" panose="020B0604020202020204" pitchFamily="34" charset="0"/>
              </a:rPr>
              <a:t>تطورات في جميع المجالات مما يتطلب أن يكون النظام التعليمي مواكب لها لتمكين الأجيال الجديدة من التعامل مع مستحدثات هذا العصر ومواكبة التغير السريع في الأنظمة بمختلف المجالات</a:t>
            </a:r>
            <a:r>
              <a:rPr lang="ar-YE" sz="2000" kern="0" dirty="0">
                <a:solidFill>
                  <a:srgbClr val="000000"/>
                </a:solidFill>
                <a:latin typeface="Calibri" panose="020F0502020204030204" pitchFamily="34" charset="0"/>
                <a:cs typeface="Arial" panose="020B0604020202020204" pitchFamily="34" charset="0"/>
              </a:rPr>
              <a:t>.</a:t>
            </a:r>
            <a:endParaRPr lang="ar-JO" sz="2000" kern="0" dirty="0">
              <a:solidFill>
                <a:srgbClr val="000000"/>
              </a:solidFill>
              <a:latin typeface="Calibri" panose="020F0502020204030204" pitchFamily="34" charset="0"/>
              <a:cs typeface="Arial" panose="020B0604020202020204" pitchFamily="34" charset="0"/>
            </a:endParaRPr>
          </a:p>
          <a:p>
            <a:pPr marL="342900" marR="285750" lvl="0" indent="-342900" algn="just" rtl="1">
              <a:lnSpc>
                <a:spcPct val="150000"/>
              </a:lnSpc>
              <a:spcBef>
                <a:spcPts val="0"/>
              </a:spcBef>
              <a:spcAft>
                <a:spcPts val="0"/>
              </a:spcAft>
              <a:tabLst>
                <a:tab pos="457200" algn="l"/>
              </a:tabLst>
            </a:pPr>
            <a:r>
              <a:rPr lang="ar-JO" sz="2400" b="1" kern="0"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أولًا: تفعيل</a:t>
            </a:r>
            <a:r>
              <a:rPr lang="ar-SA" sz="2400" b="1" kern="0"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 أفضل الممارسات </a:t>
            </a:r>
            <a:r>
              <a:rPr lang="ar-SA" sz="2400" kern="0"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التي تحقق الحفاظ على الجودة كونها بديل للمعايير التشريعية الإلزامية والتي من الممكن أن تستند إلى إجراء التقييم </a:t>
            </a:r>
            <a:r>
              <a:rPr lang="ar-JO" sz="2400" kern="0"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a:t>
            </a:r>
            <a:r>
              <a:rPr lang="ar-SA" sz="2400" kern="0"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marL="342900" marR="285750" lvl="0" indent="-342900" algn="just" rtl="1">
              <a:lnSpc>
                <a:spcPct val="150000"/>
              </a:lnSpc>
              <a:spcBef>
                <a:spcPts val="0"/>
              </a:spcBef>
              <a:spcAft>
                <a:spcPts val="0"/>
              </a:spcAft>
              <a:tabLst>
                <a:tab pos="457200" algn="l"/>
              </a:tabLst>
            </a:pPr>
            <a:r>
              <a:rPr lang="ar-JO" sz="2400" b="1" kern="0" dirty="0">
                <a:latin typeface="Calibri" panose="020F0502020204030204" pitchFamily="34" charset="0"/>
                <a:ea typeface="Times New Roman" panose="02020603050405020304" pitchFamily="18" charset="0"/>
                <a:cs typeface="Arial" panose="020B0604020202020204" pitchFamily="34" charset="0"/>
              </a:rPr>
              <a:t>ثانيًا: </a:t>
            </a:r>
            <a:r>
              <a:rPr lang="ar-SA" sz="2400" b="1" kern="0" dirty="0">
                <a:effectLst/>
                <a:latin typeface="Calibri" panose="020F0502020204030204" pitchFamily="34" charset="0"/>
                <a:ea typeface="Times New Roman" panose="02020603050405020304" pitchFamily="18" charset="0"/>
                <a:cs typeface="Arial" panose="020B0604020202020204" pitchFamily="34" charset="0"/>
              </a:rPr>
              <a:t>النهوض بمستوى النظام التعليمي </a:t>
            </a:r>
            <a:r>
              <a:rPr lang="ar-SA" sz="2400" kern="0" dirty="0">
                <a:effectLst/>
                <a:latin typeface="Calibri" panose="020F0502020204030204" pitchFamily="34" charset="0"/>
                <a:ea typeface="Times New Roman" panose="02020603050405020304" pitchFamily="18" charset="0"/>
                <a:cs typeface="Arial" panose="020B0604020202020204" pitchFamily="34" charset="0"/>
              </a:rPr>
              <a:t>وبشكل خاص مرحلة التعليم الأساسي وما تتطلبه من معدات وتجهيزات وأبنية ومناهج وكتب ومعلمين يتميزون بالكفاءة.</a:t>
            </a:r>
            <a:endParaRPr lang="ar-JO" sz="2400" kern="0" dirty="0">
              <a:effectLst/>
              <a:latin typeface="Calibri" panose="020F0502020204030204" pitchFamily="34" charset="0"/>
              <a:ea typeface="Times New Roman" panose="02020603050405020304" pitchFamily="18" charset="0"/>
              <a:cs typeface="Arial" panose="020B0604020202020204" pitchFamily="34" charset="0"/>
            </a:endParaRPr>
          </a:p>
          <a:p>
            <a:pPr marL="342900" marR="285750" lvl="0" indent="-342900" algn="just" rtl="1">
              <a:lnSpc>
                <a:spcPct val="150000"/>
              </a:lnSpc>
              <a:spcBef>
                <a:spcPts val="0"/>
              </a:spcBef>
              <a:spcAft>
                <a:spcPts val="0"/>
              </a:spcAft>
              <a:tabLst>
                <a:tab pos="457200" algn="l"/>
              </a:tabLst>
            </a:pP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01050378"/>
      </p:ext>
    </p:extLst>
  </p:cSld>
  <p:clrMapOvr>
    <a:masterClrMapping/>
  </p:clrMapOvr>
  <p:transition spd="slow" advTm="181188">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311175"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a:r>
              <a:rPr lang="ar-JO" sz="2800" b="0" i="0" dirty="0">
                <a:solidFill>
                  <a:schemeClr val="tx1"/>
                </a:solidFill>
                <a:effectLst/>
                <a:latin typeface="arial black" panose="020B0A04020102020204" pitchFamily="34" charset="0"/>
              </a:rPr>
              <a:t>    </a:t>
            </a:r>
            <a:r>
              <a:rPr lang="ar-YE" sz="1800" b="1" i="0" u="none" strike="noStrike" baseline="0" dirty="0">
                <a:latin typeface="TraditionalArabic-Bold"/>
              </a:rPr>
              <a:t>ثالثاً: العوامل الجغرافية</a:t>
            </a:r>
            <a:endParaRPr lang="en-US" sz="2400" dirty="0">
              <a:solidFill>
                <a:schemeClr val="tx1"/>
              </a:solidFill>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9C9875EF-80DB-20F8-E488-43537262612C}"/>
              </a:ext>
            </a:extLst>
          </p:cNvPr>
          <p:cNvSpPr txBox="1"/>
          <p:nvPr/>
        </p:nvSpPr>
        <p:spPr>
          <a:xfrm>
            <a:off x="311175" y="1390933"/>
            <a:ext cx="11292840" cy="4455835"/>
          </a:xfrm>
          <a:prstGeom prst="rect">
            <a:avLst/>
          </a:prstGeom>
          <a:noFill/>
        </p:spPr>
        <p:txBody>
          <a:bodyPr wrap="square" rtlCol="0">
            <a:spAutoFit/>
          </a:bodyPr>
          <a:lstStyle/>
          <a:p>
            <a:pPr marL="342900" marR="285750" lvl="0" indent="-342900" algn="just" rtl="1">
              <a:lnSpc>
                <a:spcPct val="150000"/>
              </a:lnSpc>
              <a:spcBef>
                <a:spcPts val="0"/>
              </a:spcBef>
              <a:spcAft>
                <a:spcPts val="0"/>
              </a:spcAft>
              <a:tabLst>
                <a:tab pos="457200" algn="l"/>
              </a:tabLst>
            </a:pPr>
            <a:r>
              <a:rPr lang="ar-JO" sz="2400" b="1" kern="0" dirty="0">
                <a:solidFill>
                  <a:srgbClr val="000000"/>
                </a:solidFill>
                <a:effectLst/>
                <a:ea typeface="Times New Roman" panose="02020603050405020304" pitchFamily="18" charset="0"/>
                <a:cs typeface="Arial" panose="020B0604020202020204" pitchFamily="34" charset="0"/>
              </a:rPr>
              <a:t>ثالثًا: </a:t>
            </a:r>
            <a:r>
              <a:rPr lang="ar-SA" sz="2400" b="1" kern="0" dirty="0">
                <a:solidFill>
                  <a:srgbClr val="000000"/>
                </a:solidFill>
                <a:effectLst/>
                <a:ea typeface="Times New Roman" panose="02020603050405020304" pitchFamily="18" charset="0"/>
                <a:cs typeface="Arial" panose="020B0604020202020204" pitchFamily="34" charset="0"/>
              </a:rPr>
              <a:t>تبني أفضل الممارسات التي تمكن من إجراء التحليل للسياسات التعليمية </a:t>
            </a:r>
            <a:r>
              <a:rPr lang="ar-SA" sz="2400" kern="0" dirty="0">
                <a:solidFill>
                  <a:srgbClr val="000000"/>
                </a:solidFill>
                <a:effectLst/>
                <a:ea typeface="Times New Roman" panose="02020603050405020304" pitchFamily="18" charset="0"/>
                <a:cs typeface="Arial" panose="020B0604020202020204" pitchFamily="34" charset="0"/>
              </a:rPr>
              <a:t>وذلك من خلال تحليل السلوك </a:t>
            </a:r>
            <a:r>
              <a:rPr lang="ar-JO" sz="2400" kern="0" dirty="0">
                <a:solidFill>
                  <a:srgbClr val="000000"/>
                </a:solidFill>
                <a:effectLst/>
                <a:ea typeface="Times New Roman" panose="02020603050405020304" pitchFamily="18" charset="0"/>
                <a:cs typeface="Arial" panose="020B0604020202020204" pitchFamily="34" charset="0"/>
              </a:rPr>
              <a:t>الواقع </a:t>
            </a:r>
            <a:r>
              <a:rPr lang="ar-SA" sz="2400" kern="0" dirty="0">
                <a:solidFill>
                  <a:srgbClr val="000000"/>
                </a:solidFill>
                <a:effectLst/>
                <a:ea typeface="Times New Roman" panose="02020603050405020304" pitchFamily="18" charset="0"/>
                <a:cs typeface="Arial" panose="020B0604020202020204" pitchFamily="34" charset="0"/>
              </a:rPr>
              <a:t>لمعلمي القرن الحالي بالإضافة إلى إجراء تحليل للقضايا التي تتعلق بالظاهرة موضوع الدراسة والاستفادة من الممارسات المماثلة و</a:t>
            </a:r>
            <a:r>
              <a:rPr lang="ar-JO" sz="2400" kern="0" dirty="0">
                <a:solidFill>
                  <a:srgbClr val="000000"/>
                </a:solidFill>
                <a:effectLst/>
                <a:ea typeface="Times New Roman" panose="02020603050405020304" pitchFamily="18" charset="0"/>
                <a:cs typeface="Arial" panose="020B0604020202020204" pitchFamily="34" charset="0"/>
              </a:rPr>
              <a:t>ال</a:t>
            </a:r>
            <a:r>
              <a:rPr lang="ar-SA" sz="2400" kern="0" dirty="0">
                <a:solidFill>
                  <a:srgbClr val="000000"/>
                </a:solidFill>
                <a:effectLst/>
                <a:ea typeface="Times New Roman" panose="02020603050405020304" pitchFamily="18" charset="0"/>
                <a:cs typeface="Arial" panose="020B0604020202020204" pitchFamily="34" charset="0"/>
              </a:rPr>
              <a:t>تقليل </a:t>
            </a:r>
            <a:r>
              <a:rPr lang="ar-JO" sz="2400" kern="0" dirty="0">
                <a:solidFill>
                  <a:srgbClr val="000000"/>
                </a:solidFill>
                <a:effectLst/>
                <a:ea typeface="Times New Roman" panose="02020603050405020304" pitchFamily="18" charset="0"/>
                <a:cs typeface="Arial" panose="020B0604020202020204" pitchFamily="34" charset="0"/>
              </a:rPr>
              <a:t>من الهدر والبحث عن بدائل لتمويل التعليم.</a:t>
            </a:r>
            <a:endParaRPr lang="ar-JO" sz="2400" kern="0" dirty="0">
              <a:solidFill>
                <a:srgbClr val="000000"/>
              </a:solidFill>
              <a:latin typeface="Calibri" panose="020F0502020204030204" pitchFamily="34" charset="0"/>
              <a:ea typeface="Times New Roman" panose="02020603050405020304" pitchFamily="18" charset="0"/>
              <a:cs typeface="Arial" panose="020B0604020202020204" pitchFamily="34" charset="0"/>
            </a:endParaRPr>
          </a:p>
          <a:p>
            <a:pPr marL="342900" marR="285750" lvl="0" indent="-342900" algn="just" rtl="1">
              <a:lnSpc>
                <a:spcPct val="150000"/>
              </a:lnSpc>
              <a:spcBef>
                <a:spcPts val="0"/>
              </a:spcBef>
              <a:spcAft>
                <a:spcPts val="0"/>
              </a:spcAft>
              <a:tabLst>
                <a:tab pos="457200" algn="l"/>
              </a:tabLst>
            </a:pPr>
            <a:r>
              <a:rPr lang="ar-JO" sz="2400" b="1" kern="0"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رابعًا: </a:t>
            </a:r>
            <a:r>
              <a:rPr lang="ar-SA" sz="2400" b="1" kern="0"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أن تطوير السياسة التعليمية بالاستناد إلى الممارسات </a:t>
            </a:r>
            <a:r>
              <a:rPr lang="ar-JO" sz="2400" b="1" kern="0"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والأهداف </a:t>
            </a:r>
            <a:r>
              <a:rPr lang="ar-SA" sz="2400" kern="0"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القابلة للتحقيق يساهم في زيادة الوعي وتحقيق الكفاءة والمرونة في العمل</a:t>
            </a:r>
            <a:r>
              <a:rPr lang="ar-JO" sz="2400" kern="0"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a:t>
            </a:r>
            <a:r>
              <a:rPr lang="ar-SA" sz="2400" kern="0"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 </a:t>
            </a:r>
            <a:endParaRPr lang="ar-JO" sz="2400" kern="0"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endParaRPr>
          </a:p>
          <a:p>
            <a:pPr marL="342900" marR="285750" lvl="0" indent="-342900" algn="just" rtl="1">
              <a:lnSpc>
                <a:spcPct val="150000"/>
              </a:lnSpc>
              <a:spcBef>
                <a:spcPts val="0"/>
              </a:spcBef>
              <a:spcAft>
                <a:spcPts val="0"/>
              </a:spcAft>
              <a:tabLst>
                <a:tab pos="457200" algn="l"/>
              </a:tabLst>
            </a:pPr>
            <a:r>
              <a:rPr lang="ar-JO" sz="2400" b="1" kern="0" dirty="0">
                <a:solidFill>
                  <a:srgbClr val="000000"/>
                </a:solidFill>
                <a:latin typeface="Calibri" panose="020F0502020204030204" pitchFamily="34" charset="0"/>
                <a:ea typeface="Times New Roman" panose="02020603050405020304" pitchFamily="18" charset="0"/>
                <a:cs typeface="Arial" panose="020B0604020202020204" pitchFamily="34" charset="0"/>
              </a:rPr>
              <a:t>خامسًا:</a:t>
            </a:r>
            <a:r>
              <a:rPr lang="ar-SA" sz="2400" b="1" kern="0" dirty="0">
                <a:solidFill>
                  <a:srgbClr val="000000"/>
                </a:solidFill>
                <a:effectLst/>
                <a:ea typeface="Times New Roman" panose="02020603050405020304" pitchFamily="18" charset="0"/>
                <a:cs typeface="Arial" panose="020B0604020202020204" pitchFamily="34" charset="0"/>
              </a:rPr>
              <a:t>زيادة وعي القائمين على صناعة القرار </a:t>
            </a:r>
            <a:r>
              <a:rPr lang="ar-SA" sz="2400" kern="0" dirty="0">
                <a:solidFill>
                  <a:srgbClr val="000000"/>
                </a:solidFill>
                <a:effectLst/>
                <a:ea typeface="Times New Roman" panose="02020603050405020304" pitchFamily="18" charset="0"/>
                <a:cs typeface="Arial" panose="020B0604020202020204" pitchFamily="34" charset="0"/>
              </a:rPr>
              <a:t>في جميع المستويات وذلك بالحلول المتاحة والممكنة للتحديات التي تواجه التعليم في القرن الحالي</a:t>
            </a:r>
            <a:r>
              <a:rPr lang="ar-JO" sz="2400" kern="0" dirty="0">
                <a:solidFill>
                  <a:srgbClr val="000000"/>
                </a:solidFill>
                <a:effectLst/>
                <a:ea typeface="Times New Roman" panose="02020603050405020304" pitchFamily="18" charset="0"/>
                <a:cs typeface="Arial" panose="020B0604020202020204" pitchFamily="34" charset="0"/>
              </a:rPr>
              <a:t>.</a:t>
            </a:r>
          </a:p>
          <a:p>
            <a:pPr marL="342900" marR="285750" lvl="0" indent="-342900" algn="just" rtl="1">
              <a:lnSpc>
                <a:spcPct val="150000"/>
              </a:lnSpc>
              <a:spcBef>
                <a:spcPts val="0"/>
              </a:spcBef>
              <a:spcAft>
                <a:spcPts val="0"/>
              </a:spcAft>
              <a:tabLst>
                <a:tab pos="457200" algn="l"/>
              </a:tabLst>
            </a:pPr>
            <a:r>
              <a:rPr lang="ar-JO" sz="2400" b="1" kern="0" dirty="0">
                <a:solidFill>
                  <a:srgbClr val="000000"/>
                </a:solidFill>
                <a:cs typeface="Arial" panose="020B0604020202020204" pitchFamily="34" charset="0"/>
              </a:rPr>
              <a:t>سادسًا: </a:t>
            </a:r>
            <a:r>
              <a:rPr lang="ar-SA" sz="2400" b="1" kern="0" dirty="0">
                <a:solidFill>
                  <a:srgbClr val="000000"/>
                </a:solidFill>
                <a:cs typeface="Arial" panose="020B0604020202020204" pitchFamily="34" charset="0"/>
              </a:rPr>
              <a:t>نقل التجارب والمعارف والخبرات </a:t>
            </a:r>
            <a:r>
              <a:rPr lang="ar-SA" sz="2400" kern="0" dirty="0">
                <a:solidFill>
                  <a:srgbClr val="000000"/>
                </a:solidFill>
                <a:cs typeface="Arial" panose="020B0604020202020204" pitchFamily="34" charset="0"/>
              </a:rPr>
              <a:t>من خلال إقامة شبكات اتصال فعالة وقوية لتطوير السياسة التعليمية</a:t>
            </a:r>
            <a:r>
              <a:rPr lang="ar-JO" sz="2000" kern="0" dirty="0">
                <a:solidFill>
                  <a:srgbClr val="000000"/>
                </a:solidFill>
                <a:cs typeface="Arial" panose="020B0604020202020204" pitchFamily="34" charset="0"/>
              </a:rPr>
              <a:t>.</a:t>
            </a:r>
            <a:r>
              <a:rPr lang="ar-SA" sz="2000" kern="0" dirty="0">
                <a:solidFill>
                  <a:srgbClr val="000000"/>
                </a:solidFill>
                <a:cs typeface="Arial" panose="020B0604020202020204" pitchFamily="34" charset="0"/>
              </a:rPr>
              <a:t> </a:t>
            </a:r>
            <a:endParaRPr lang="en-US" sz="2000" kern="0" dirty="0">
              <a:solidFill>
                <a:srgbClr val="000000"/>
              </a:solidFill>
              <a:cs typeface="Arial" panose="020B0604020202020204" pitchFamily="34" charset="0"/>
            </a:endParaRPr>
          </a:p>
        </p:txBody>
      </p:sp>
    </p:spTree>
    <p:extLst>
      <p:ext uri="{BB962C8B-B14F-4D97-AF65-F5344CB8AC3E}">
        <p14:creationId xmlns:p14="http://schemas.microsoft.com/office/powerpoint/2010/main" val="115363791"/>
      </p:ext>
    </p:extLst>
  </p:cSld>
  <p:clrMapOvr>
    <a:masterClrMapping/>
  </p:clrMapOvr>
  <p:transition spd="slow" advTm="231205">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311175"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a:r>
              <a:rPr lang="ar-JO" sz="2800" b="0" i="0" dirty="0">
                <a:solidFill>
                  <a:schemeClr val="tx1"/>
                </a:solidFill>
                <a:effectLst/>
                <a:latin typeface="arial black" panose="020B0A04020102020204" pitchFamily="34" charset="0"/>
              </a:rPr>
              <a:t>    </a:t>
            </a:r>
            <a:r>
              <a:rPr lang="ar-YE" sz="1800" b="1" i="0" u="none" strike="noStrike" baseline="0" dirty="0">
                <a:latin typeface="TraditionalArabic-Bold"/>
              </a:rPr>
              <a:t>ثالثاً: العوامل الجغرافية</a:t>
            </a:r>
            <a:endParaRPr lang="en-US" sz="2400" dirty="0">
              <a:solidFill>
                <a:schemeClr val="tx1"/>
              </a:solidFill>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9C9875EF-80DB-20F8-E488-43537262612C}"/>
              </a:ext>
            </a:extLst>
          </p:cNvPr>
          <p:cNvSpPr txBox="1"/>
          <p:nvPr/>
        </p:nvSpPr>
        <p:spPr>
          <a:xfrm>
            <a:off x="953195" y="1386840"/>
            <a:ext cx="10193085" cy="4464684"/>
          </a:xfrm>
          <a:prstGeom prst="rect">
            <a:avLst/>
          </a:prstGeom>
          <a:noFill/>
        </p:spPr>
        <p:txBody>
          <a:bodyPr wrap="square" rtlCol="0">
            <a:spAutoFit/>
          </a:bodyPr>
          <a:lstStyle/>
          <a:p>
            <a:pPr algn="just" rtl="1">
              <a:lnSpc>
                <a:spcPct val="150000"/>
              </a:lnSpc>
            </a:pPr>
            <a:r>
              <a:rPr lang="ar-JO" sz="2400" b="1" kern="0" dirty="0">
                <a:solidFill>
                  <a:srgbClr val="000000"/>
                </a:solidFill>
                <a:effectLst/>
                <a:ea typeface="Times New Roman" panose="02020603050405020304" pitchFamily="18" charset="0"/>
                <a:cs typeface="Arial" panose="020B0604020202020204" pitchFamily="34" charset="0"/>
              </a:rPr>
              <a:t>سابعًا: </a:t>
            </a:r>
            <a:r>
              <a:rPr lang="ar-SA" sz="2400" b="1" kern="0" dirty="0">
                <a:solidFill>
                  <a:srgbClr val="000000"/>
                </a:solidFill>
                <a:effectLst/>
                <a:ea typeface="Times New Roman" panose="02020603050405020304" pitchFamily="18" charset="0"/>
                <a:cs typeface="Arial" panose="020B0604020202020204" pitchFamily="34" charset="0"/>
              </a:rPr>
              <a:t>أن الغاية من تطوير السياسات التربوية هو إحداث تغير إيجابي </a:t>
            </a:r>
            <a:r>
              <a:rPr lang="ar-SA" sz="2400" kern="0" dirty="0">
                <a:solidFill>
                  <a:srgbClr val="000000"/>
                </a:solidFill>
                <a:effectLst/>
                <a:ea typeface="Times New Roman" panose="02020603050405020304" pitchFamily="18" charset="0"/>
                <a:cs typeface="Arial" panose="020B0604020202020204" pitchFamily="34" charset="0"/>
              </a:rPr>
              <a:t>في جهود كلا من المعلمين والمتعلمين حتى يكون هناك تطور ملحوظ في مستوى الأداء المدرسي، وكذلك نوعيه النتائج التربوية وقيمة المهارات والمعارف المكتسبة، وأساليب التنظيم والتسيير بحيث تصبح أوضاع التعليم وظروف النشاط التعليمي أفضل ما يمكن، ويتحقق ذلك عندما يكون المردود متكافئ مع الجهود التي يتم بذلها</a:t>
            </a:r>
            <a:r>
              <a:rPr lang="ar-JO" sz="2400" kern="0" dirty="0">
                <a:solidFill>
                  <a:srgbClr val="000000"/>
                </a:solidFill>
                <a:effectLst/>
                <a:ea typeface="Times New Roman" panose="02020603050405020304" pitchFamily="18" charset="0"/>
                <a:cs typeface="Arial" panose="020B0604020202020204" pitchFamily="34" charset="0"/>
              </a:rPr>
              <a:t>.</a:t>
            </a:r>
          </a:p>
          <a:p>
            <a:pPr algn="just" rtl="1">
              <a:lnSpc>
                <a:spcPct val="150000"/>
              </a:lnSpc>
            </a:pPr>
            <a:r>
              <a:rPr lang="ar-SA" sz="2400" kern="0" dirty="0">
                <a:solidFill>
                  <a:srgbClr val="000000"/>
                </a:solidFill>
                <a:effectLst/>
                <a:ea typeface="Times New Roman" panose="02020603050405020304" pitchFamily="18" charset="0"/>
                <a:cs typeface="Arial" panose="020B0604020202020204" pitchFamily="34" charset="0"/>
              </a:rPr>
              <a:t> </a:t>
            </a:r>
            <a:r>
              <a:rPr lang="ar-JO" sz="2400" b="1" kern="0" dirty="0">
                <a:solidFill>
                  <a:srgbClr val="000000"/>
                </a:solidFill>
                <a:effectLst/>
                <a:ea typeface="Times New Roman" panose="02020603050405020304" pitchFamily="18" charset="0"/>
                <a:cs typeface="Arial" panose="020B0604020202020204" pitchFamily="34" charset="0"/>
              </a:rPr>
              <a:t>ثامنًا</a:t>
            </a:r>
            <a:r>
              <a:rPr lang="ar-JO" sz="2400" b="1" kern="0" dirty="0">
                <a:solidFill>
                  <a:srgbClr val="000000"/>
                </a:solidFill>
                <a:cs typeface="Arial" panose="020B0604020202020204" pitchFamily="34" charset="0"/>
              </a:rPr>
              <a:t>: </a:t>
            </a:r>
            <a:r>
              <a:rPr lang="ar-SA" sz="2400" b="1" kern="0" dirty="0">
                <a:solidFill>
                  <a:srgbClr val="000000"/>
                </a:solidFill>
                <a:cs typeface="Arial" panose="020B0604020202020204" pitchFamily="34" charset="0"/>
              </a:rPr>
              <a:t>تثمين دور القائمين على النظام التعليمي </a:t>
            </a:r>
            <a:r>
              <a:rPr lang="ar-SA" sz="2400" kern="0" dirty="0">
                <a:solidFill>
                  <a:srgbClr val="000000"/>
                </a:solidFill>
                <a:cs typeface="Arial" panose="020B0604020202020204" pitchFamily="34" charset="0"/>
              </a:rPr>
              <a:t>وتمكينهم من فرص التكوين والتثقيف التي تساهم في إثراء خبراتهم وترفع من مستوياتهم، كذلك فمراجعة المحتويات التعليمية والمناهج الدراسية بطريقة علمية تحقق الانسجام مع الأهداف العامة للتعليم ومواكبة المستجدات الحضارية والعلمية والتحولات الاقتصادية والسياسية التي يعيشها المجتمع</a:t>
            </a:r>
            <a:r>
              <a:rPr lang="ar-JO" sz="2400" kern="0" dirty="0">
                <a:solidFill>
                  <a:srgbClr val="000000"/>
                </a:solidFill>
                <a:cs typeface="Arial" panose="020B0604020202020204" pitchFamily="34" charset="0"/>
              </a:rPr>
              <a:t>.</a:t>
            </a:r>
            <a:r>
              <a:rPr lang="ar-SA" sz="2400" kern="0" dirty="0">
                <a:solidFill>
                  <a:srgbClr val="000000"/>
                </a:solidFill>
                <a:cs typeface="Arial" panose="020B0604020202020204" pitchFamily="34" charset="0"/>
              </a:rPr>
              <a:t> </a:t>
            </a:r>
            <a:endParaRPr lang="en-US" sz="2400" kern="0" dirty="0">
              <a:solidFill>
                <a:srgbClr val="000000"/>
              </a:solidFill>
              <a:cs typeface="Arial" panose="020B0604020202020204" pitchFamily="34" charset="0"/>
            </a:endParaRPr>
          </a:p>
        </p:txBody>
      </p:sp>
    </p:spTree>
    <p:extLst>
      <p:ext uri="{BB962C8B-B14F-4D97-AF65-F5344CB8AC3E}">
        <p14:creationId xmlns:p14="http://schemas.microsoft.com/office/powerpoint/2010/main" val="522565828"/>
      </p:ext>
    </p:extLst>
  </p:cSld>
  <p:clrMapOvr>
    <a:masterClrMapping/>
  </p:clrMapOvr>
  <p:transition spd="slow" advTm="131831">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30047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737419" y="1610128"/>
            <a:ext cx="10603473" cy="3901837"/>
          </a:xfrm>
          <a:prstGeom prst="rect">
            <a:avLst/>
          </a:prstGeom>
          <a:noFill/>
        </p:spPr>
        <p:txBody>
          <a:bodyPr wrap="square" rtlCol="0">
            <a:spAutoFit/>
          </a:bodyPr>
          <a:lstStyle/>
          <a:p>
            <a:pPr algn="r" rtl="1">
              <a:lnSpc>
                <a:spcPct val="150000"/>
              </a:lnSpc>
            </a:pPr>
            <a:r>
              <a:rPr lang="ar-YE" sz="2400" dirty="0">
                <a:latin typeface="Dubai" panose="020B0503030403030204" pitchFamily="34" charset="-78"/>
              </a:rPr>
              <a:t>  </a:t>
            </a:r>
            <a:r>
              <a:rPr lang="ar-JO" sz="2400" b="1" dirty="0">
                <a:latin typeface="Dubai" panose="020B0503030403030204" pitchFamily="34" charset="-78"/>
              </a:rPr>
              <a:t>تاسعًا: ال</a:t>
            </a:r>
            <a:r>
              <a:rPr lang="ar-YE" sz="2400" b="1" i="0" dirty="0">
                <a:effectLst/>
                <a:latin typeface="Dubai" panose="020B0503030403030204" pitchFamily="34" charset="-78"/>
              </a:rPr>
              <a:t>حاجة </a:t>
            </a:r>
            <a:r>
              <a:rPr lang="ar-JO" sz="2400" b="1" i="0" dirty="0">
                <a:effectLst/>
                <a:latin typeface="Dubai" panose="020B0503030403030204" pitchFamily="34" charset="-78"/>
              </a:rPr>
              <a:t>ال</a:t>
            </a:r>
            <a:r>
              <a:rPr lang="ar-YE" sz="2400" b="1" i="0" dirty="0">
                <a:effectLst/>
                <a:latin typeface="Dubai" panose="020B0503030403030204" pitchFamily="34" charset="-78"/>
              </a:rPr>
              <a:t>ضرورية لمواكبة التغيرات التي تحدث في المجتمعات المتقدمة </a:t>
            </a:r>
            <a:r>
              <a:rPr lang="ar-YE" sz="2400" b="0" i="0" dirty="0">
                <a:effectLst/>
                <a:latin typeface="Dubai" panose="020B0503030403030204" pitchFamily="34" charset="-78"/>
              </a:rPr>
              <a:t>وفي المجالات الاجتماعية والاقتصادية، وضرورة استيعاب الانفجار المعرفي وكذلك التطورات التكنولوجية والعلمية على المستوى العالمي والتي تتمثل في ثورة المعلومات والاتصال وكذلك الاستفادة من التطورات الحديثة في الفكر التربوي والعمل على إصلاح النظام التعليمي وربط التعليم العالي بالتعليم العام والتعليم التقني والمهني، وكذلك سوق العمل والاستجابة لمتطلبات المهارات الإدارية والمهنية الجديدة التي يتطلبها سوق العمل، والعمل على توسيع قاعدة التعليم العالي حتى يكون متاح لأكبر عدد ممكن من السكان وتوفير الفرص العادلة بشكل أفضل لقبول الطلاب المبتكرين والموهوبين.</a:t>
            </a:r>
            <a:r>
              <a:rPr lang="ar-YE" sz="1600" b="0" i="0" u="none" strike="noStrike" baseline="0" dirty="0">
                <a:latin typeface="TraditionalArabic"/>
              </a:rPr>
              <a:t>.</a:t>
            </a:r>
            <a:endParaRPr lang="en-US" sz="3200" dirty="0"/>
          </a:p>
        </p:txBody>
      </p:sp>
    </p:spTree>
    <p:extLst>
      <p:ext uri="{BB962C8B-B14F-4D97-AF65-F5344CB8AC3E}">
        <p14:creationId xmlns:p14="http://schemas.microsoft.com/office/powerpoint/2010/main" val="2529815605"/>
      </p:ext>
    </p:extLst>
  </p:cSld>
  <p:clrMapOvr>
    <a:masterClrMapping/>
  </p:clrMapOvr>
  <p:transition spd="slow" advTm="123723">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737419" y="1610128"/>
            <a:ext cx="10603473" cy="3808415"/>
          </a:xfrm>
          <a:prstGeom prst="rect">
            <a:avLst/>
          </a:prstGeom>
          <a:noFill/>
        </p:spPr>
        <p:txBody>
          <a:bodyPr wrap="square" rtlCol="0">
            <a:spAutoFit/>
          </a:bodyPr>
          <a:lstStyle/>
          <a:p>
            <a:pPr algn="r" rtl="1"/>
            <a:r>
              <a:rPr lang="ar-YE" sz="3600" b="1" i="0" dirty="0">
                <a:effectLst/>
                <a:latin typeface="arial black" panose="020B0A04020102020204" pitchFamily="34" charset="0"/>
              </a:rPr>
              <a:t> </a:t>
            </a:r>
            <a:endParaRPr lang="ar-JO" sz="3600" b="1" u="none" strike="noStrike" baseline="0" dirty="0">
              <a:latin typeface="arial black" panose="020B0A04020102020204" pitchFamily="34" charset="0"/>
            </a:endParaRPr>
          </a:p>
          <a:p>
            <a:pPr algn="just" rtl="1">
              <a:lnSpc>
                <a:spcPct val="150000"/>
              </a:lnSpc>
            </a:pPr>
            <a:r>
              <a:rPr lang="ar-JO" sz="2800" b="1" i="0" dirty="0">
                <a:effectLst/>
                <a:latin typeface="Dubai" panose="020B0503030403030204" pitchFamily="34" charset="-78"/>
              </a:rPr>
              <a:t>عاشرًا: </a:t>
            </a:r>
            <a:r>
              <a:rPr lang="ar-YE" sz="2800" b="1" i="0" dirty="0">
                <a:effectLst/>
                <a:latin typeface="Dubai" panose="020B0503030403030204" pitchFamily="34" charset="-78"/>
              </a:rPr>
              <a:t>تطوير السياسات التعليمية أيض</a:t>
            </a:r>
            <a:r>
              <a:rPr lang="ar-JO" sz="2800" b="1" i="0" dirty="0">
                <a:effectLst/>
                <a:latin typeface="Dubai" panose="020B0503030403030204" pitchFamily="34" charset="-78"/>
              </a:rPr>
              <a:t>ً</a:t>
            </a:r>
            <a:r>
              <a:rPr lang="ar-YE" sz="2800" b="1" i="0" dirty="0">
                <a:effectLst/>
                <a:latin typeface="Dubai" panose="020B0503030403030204" pitchFamily="34" charset="-78"/>
              </a:rPr>
              <a:t>ا </a:t>
            </a:r>
            <a:r>
              <a:rPr lang="ar-JO" sz="2800" b="1" i="0" dirty="0">
                <a:effectLst/>
                <a:latin typeface="Dubai" panose="020B0503030403030204" pitchFamily="34" charset="-78"/>
              </a:rPr>
              <a:t>ل</a:t>
            </a:r>
            <a:r>
              <a:rPr lang="ar-YE" sz="2800" b="1" i="0" dirty="0">
                <a:effectLst/>
                <a:latin typeface="Dubai" panose="020B0503030403030204" pitchFamily="34" charset="-78"/>
              </a:rPr>
              <a:t>تحسين ظروف التعليم </a:t>
            </a:r>
            <a:r>
              <a:rPr lang="ar-YE" sz="2800" b="0" i="0" dirty="0">
                <a:effectLst/>
                <a:latin typeface="Dubai" panose="020B0503030403030204" pitchFamily="34" charset="-78"/>
              </a:rPr>
              <a:t>وتطوير الوسائل الخاصة بالعمل من خلال توفير العدد اللازم للمنشآت والمرافق، وبذل أقصى جهد لتأسيس الخدمات اللازمة للمؤسسات التعليمية، واستخدام الأساليب والطرق الحديثة التي تساهم في تطوير التعليم والتي تتيح للمتعلمين إمكانية المشاركة الفعالة والايجابية في التعبير بحرية عن أفكارهم واهتماماتهم على اعتبار كونهم طرف أساسي في عملية التعليم</a:t>
            </a:r>
            <a:endParaRPr lang="en-US" sz="2800" dirty="0"/>
          </a:p>
        </p:txBody>
      </p:sp>
    </p:spTree>
    <p:extLst>
      <p:ext uri="{BB962C8B-B14F-4D97-AF65-F5344CB8AC3E}">
        <p14:creationId xmlns:p14="http://schemas.microsoft.com/office/powerpoint/2010/main" val="1855775445"/>
      </p:ext>
    </p:extLst>
  </p:cSld>
  <p:clrMapOvr>
    <a:masterClrMapping/>
  </p:clrMapOvr>
  <p:transition spd="slow" advTm="113924">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737419" y="1610128"/>
            <a:ext cx="10603473" cy="4365747"/>
          </a:xfrm>
          <a:prstGeom prst="rect">
            <a:avLst/>
          </a:prstGeom>
          <a:noFill/>
        </p:spPr>
        <p:txBody>
          <a:bodyPr wrap="square" rtlCol="0">
            <a:spAutoFit/>
          </a:bodyPr>
          <a:lstStyle/>
          <a:p>
            <a:pPr marL="0" marR="0" algn="ctr" rtl="1">
              <a:lnSpc>
                <a:spcPct val="107000"/>
              </a:lnSpc>
              <a:spcBef>
                <a:spcPts val="0"/>
              </a:spcBef>
              <a:spcAft>
                <a:spcPts val="800"/>
              </a:spcAft>
            </a:pPr>
            <a:r>
              <a:rPr lang="ar-JO" sz="2800" b="1" dirty="0">
                <a:solidFill>
                  <a:srgbClr val="00B0F0"/>
                </a:solidFill>
                <a:effectLst/>
                <a:latin typeface="Calibri" panose="020F0502020204030204" pitchFamily="34" charset="0"/>
                <a:ea typeface="Calibri" panose="020F0502020204030204" pitchFamily="34" charset="0"/>
                <a:cs typeface="Simplified Arabic" panose="02020603050405020304" pitchFamily="18" charset="-78"/>
              </a:rPr>
              <a:t>دواعي </a:t>
            </a:r>
            <a:r>
              <a:rPr lang="ar-JO" sz="2800" b="1" u="sng" dirty="0">
                <a:solidFill>
                  <a:srgbClr val="00B0F0"/>
                </a:solidFill>
                <a:effectLst/>
                <a:latin typeface="Calibri" panose="020F0502020204030204" pitchFamily="34" charset="0"/>
                <a:ea typeface="Calibri" panose="020F0502020204030204" pitchFamily="34" charset="0"/>
                <a:cs typeface="Simplified Arabic" panose="02020603050405020304" pitchFamily="18" charset="-78"/>
              </a:rPr>
              <a:t>تطوير سياسات التعليم العالي </a:t>
            </a:r>
            <a:r>
              <a:rPr lang="ar-JO" sz="2800" b="1" dirty="0">
                <a:solidFill>
                  <a:srgbClr val="00B0F0"/>
                </a:solidFill>
                <a:effectLst/>
                <a:latin typeface="Calibri" panose="020F0502020204030204" pitchFamily="34" charset="0"/>
                <a:ea typeface="Calibri" panose="020F0502020204030204" pitchFamily="34" charset="0"/>
                <a:cs typeface="Simplified Arabic" panose="02020603050405020304" pitchFamily="18" charset="-78"/>
              </a:rPr>
              <a:t>في العالم العربي</a:t>
            </a:r>
          </a:p>
          <a:p>
            <a:pPr marL="0" marR="0" algn="just" rtl="1">
              <a:lnSpc>
                <a:spcPct val="150000"/>
              </a:lnSpc>
              <a:spcBef>
                <a:spcPts val="0"/>
              </a:spcBef>
              <a:spcAft>
                <a:spcPts val="800"/>
              </a:spcAft>
            </a:pPr>
            <a:r>
              <a:rPr lang="ar-SA" sz="2400" dirty="0">
                <a:effectLst/>
                <a:latin typeface="Calibri" panose="020F0502020204030204" pitchFamily="34" charset="0"/>
                <a:ea typeface="Calibri" panose="020F0502020204030204" pitchFamily="34" charset="0"/>
              </a:rPr>
              <a:t>تتنوع </a:t>
            </a:r>
            <a:r>
              <a:rPr lang="ar-JO" sz="2400" dirty="0">
                <a:effectLst/>
                <a:latin typeface="Calibri" panose="020F0502020204030204" pitchFamily="34" charset="0"/>
                <a:ea typeface="Calibri" panose="020F0502020204030204" pitchFamily="34" charset="0"/>
              </a:rPr>
              <a:t>الدواعي</a:t>
            </a:r>
            <a:r>
              <a:rPr lang="ar-SA" sz="2400" dirty="0">
                <a:effectLst/>
                <a:latin typeface="Calibri" panose="020F0502020204030204" pitchFamily="34" charset="0"/>
                <a:ea typeface="Calibri" panose="020F0502020204030204" pitchFamily="34" charset="0"/>
              </a:rPr>
              <a:t> التي تدعو معظم دول الوطن العربي إلى ضرورة أخذ قرار يقتضي بتطوير سياساتها التعليمية وذلك لتراجع دور مؤسسات التعليم العالي بتأدية وظائفها بكل فاعلية وكفاءة ومن هذه </a:t>
            </a:r>
            <a:r>
              <a:rPr lang="ar-JO" sz="2400" dirty="0">
                <a:effectLst/>
                <a:latin typeface="Calibri" panose="020F0502020204030204" pitchFamily="34" charset="0"/>
                <a:ea typeface="Calibri" panose="020F0502020204030204" pitchFamily="34" charset="0"/>
              </a:rPr>
              <a:t>الدواعي</a:t>
            </a:r>
            <a:r>
              <a:rPr lang="ar-SA" sz="2400" dirty="0">
                <a:effectLst/>
                <a:latin typeface="Calibri" panose="020F0502020204030204" pitchFamily="34" charset="0"/>
                <a:ea typeface="Calibri" panose="020F0502020204030204" pitchFamily="34" charset="0"/>
              </a:rPr>
              <a:t>:</a:t>
            </a:r>
            <a:endParaRPr lang="en-US" sz="2400" dirty="0">
              <a:effectLst/>
              <a:latin typeface="Calibri" panose="020F0502020204030204" pitchFamily="34" charset="0"/>
              <a:ea typeface="Calibri" panose="020F0502020204030204" pitchFamily="34" charset="0"/>
            </a:endParaRPr>
          </a:p>
          <a:p>
            <a:pPr marL="342900" marR="0" lvl="0" indent="-342900" algn="just" rtl="1">
              <a:lnSpc>
                <a:spcPct val="150000"/>
              </a:lnSpc>
              <a:spcBef>
                <a:spcPts val="0"/>
              </a:spcBef>
              <a:spcAft>
                <a:spcPts val="0"/>
              </a:spcAft>
              <a:buFont typeface="Symbol" panose="05050102010706020507" pitchFamily="18" charset="2"/>
              <a:buChar char=""/>
            </a:pPr>
            <a:r>
              <a:rPr lang="ar-SA" sz="2400" dirty="0">
                <a:effectLst/>
                <a:latin typeface="Calibri" panose="020F0502020204030204" pitchFamily="34" charset="0"/>
                <a:ea typeface="Calibri" panose="020F0502020204030204" pitchFamily="34" charset="0"/>
              </a:rPr>
              <a:t>تواضع البحث العلمي في الجامعات العربية</a:t>
            </a:r>
            <a:r>
              <a:rPr lang="en-US" sz="2400" dirty="0">
                <a:effectLst/>
                <a:latin typeface="Simplified Arabic" panose="02020603050405020304" pitchFamily="18" charset="-78"/>
                <a:ea typeface="Calibri" panose="020F0502020204030204" pitchFamily="34" charset="0"/>
              </a:rPr>
              <a:t>. </a:t>
            </a:r>
            <a:endParaRPr lang="en-US" sz="2400" dirty="0">
              <a:effectLst/>
              <a:latin typeface="Calibri" panose="020F0502020204030204" pitchFamily="34" charset="0"/>
              <a:ea typeface="Calibri" panose="020F0502020204030204" pitchFamily="34" charset="0"/>
            </a:endParaRPr>
          </a:p>
          <a:p>
            <a:pPr marL="342900" marR="0" lvl="0" indent="-342900" algn="just" rtl="1">
              <a:lnSpc>
                <a:spcPct val="150000"/>
              </a:lnSpc>
              <a:spcBef>
                <a:spcPts val="0"/>
              </a:spcBef>
              <a:spcAft>
                <a:spcPts val="0"/>
              </a:spcAft>
              <a:buFont typeface="Symbol" panose="05050102010706020507" pitchFamily="18" charset="2"/>
              <a:buChar char=""/>
            </a:pPr>
            <a:r>
              <a:rPr lang="ar-SA" sz="2400" dirty="0">
                <a:effectLst/>
                <a:latin typeface="Calibri" panose="020F0502020204030204" pitchFamily="34" charset="0"/>
                <a:ea typeface="Calibri" panose="020F0502020204030204" pitchFamily="34" charset="0"/>
              </a:rPr>
              <a:t>إهمال براءات الاختراع</a:t>
            </a:r>
            <a:r>
              <a:rPr lang="en-US" sz="2400" dirty="0">
                <a:effectLst/>
                <a:latin typeface="Simplified Arabic" panose="02020603050405020304" pitchFamily="18" charset="-78"/>
                <a:ea typeface="Calibri" panose="020F0502020204030204" pitchFamily="34" charset="0"/>
              </a:rPr>
              <a:t>.</a:t>
            </a:r>
            <a:endParaRPr lang="en-US" sz="2400" dirty="0">
              <a:effectLst/>
              <a:latin typeface="Calibri" panose="020F0502020204030204" pitchFamily="34" charset="0"/>
              <a:ea typeface="Calibri" panose="020F0502020204030204" pitchFamily="34" charset="0"/>
            </a:endParaRPr>
          </a:p>
          <a:p>
            <a:pPr marL="342900" marR="0" lvl="0" indent="-342900" algn="just" rtl="1">
              <a:lnSpc>
                <a:spcPct val="150000"/>
              </a:lnSpc>
              <a:spcBef>
                <a:spcPts val="0"/>
              </a:spcBef>
              <a:spcAft>
                <a:spcPts val="0"/>
              </a:spcAft>
              <a:buFont typeface="Symbol" panose="05050102010706020507" pitchFamily="18" charset="2"/>
              <a:buChar char=""/>
            </a:pPr>
            <a:r>
              <a:rPr lang="ar-SA" sz="2400" dirty="0">
                <a:effectLst/>
                <a:latin typeface="Calibri" panose="020F0502020204030204" pitchFamily="34" charset="0"/>
                <a:ea typeface="Calibri" panose="020F0502020204030204" pitchFamily="34" charset="0"/>
              </a:rPr>
              <a:t>ضعف تطبيق مبدأ تكافؤ الفرص التعليمية في التعليم الجامعي</a:t>
            </a:r>
            <a:r>
              <a:rPr lang="ar-JO" sz="2400" dirty="0">
                <a:effectLst/>
                <a:latin typeface="Simplified Arabic" panose="02020603050405020304" pitchFamily="18" charset="-78"/>
                <a:ea typeface="Calibri" panose="020F0502020204030204" pitchFamily="34" charset="0"/>
              </a:rPr>
              <a:t>.</a:t>
            </a:r>
            <a:endParaRPr lang="en-US" sz="2400" dirty="0">
              <a:effectLst/>
              <a:latin typeface="Calibri" panose="020F0502020204030204" pitchFamily="34" charset="0"/>
              <a:ea typeface="Calibri" panose="020F0502020204030204" pitchFamily="34" charset="0"/>
            </a:endParaRPr>
          </a:p>
          <a:p>
            <a:pPr algn="just" rtl="1">
              <a:lnSpc>
                <a:spcPct val="150000"/>
              </a:lnSpc>
            </a:pPr>
            <a:r>
              <a:rPr lang="ar-SA" sz="2400" dirty="0">
                <a:effectLst/>
                <a:ea typeface="Calibri" panose="020F0502020204030204" pitchFamily="34" charset="0"/>
              </a:rPr>
              <a:t>ضعف أعداد ونسب الطلاب الملتحقين بالأقسام العلمية بالجامعات</a:t>
            </a:r>
            <a:r>
              <a:rPr lang="ar-JO" sz="2400" dirty="0">
                <a:effectLst/>
                <a:ea typeface="Calibri" panose="020F0502020204030204" pitchFamily="34" charset="0"/>
              </a:rPr>
              <a:t> مقابل الأقسام الإنسانية.</a:t>
            </a:r>
            <a:endParaRPr lang="ar-JO" sz="3200" b="1" dirty="0">
              <a:solidFill>
                <a:schemeClr val="accent1">
                  <a:lumMod val="60000"/>
                  <a:lumOff val="40000"/>
                </a:schemeClr>
              </a:solidFill>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800"/>
              </a:spcAft>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31796069"/>
      </p:ext>
    </p:extLst>
  </p:cSld>
  <p:clrMapOvr>
    <a:masterClrMapping/>
  </p:clrMapOvr>
  <p:transition spd="slow" advTm="125430">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737419" y="1610128"/>
            <a:ext cx="10603473" cy="4243469"/>
          </a:xfrm>
          <a:prstGeom prst="rect">
            <a:avLst/>
          </a:prstGeom>
          <a:noFill/>
        </p:spPr>
        <p:txBody>
          <a:bodyPr wrap="square" rtlCol="0">
            <a:spAutoFit/>
          </a:bodyPr>
          <a:lstStyle/>
          <a:p>
            <a:pPr marL="0" marR="0" algn="ctr" rtl="1">
              <a:lnSpc>
                <a:spcPct val="107000"/>
              </a:lnSpc>
              <a:spcBef>
                <a:spcPts val="0"/>
              </a:spcBef>
              <a:spcAft>
                <a:spcPts val="800"/>
              </a:spcAft>
            </a:pPr>
            <a:r>
              <a:rPr lang="ar-JO" sz="2800" b="1" dirty="0">
                <a:solidFill>
                  <a:srgbClr val="00B0F0"/>
                </a:solidFill>
                <a:effectLst/>
                <a:latin typeface="Calibri" panose="020F0502020204030204" pitchFamily="34" charset="0"/>
                <a:ea typeface="Calibri" panose="020F0502020204030204" pitchFamily="34" charset="0"/>
                <a:cs typeface="Simplified Arabic" panose="02020603050405020304" pitchFamily="18" charset="-78"/>
              </a:rPr>
              <a:t>دواعي تطوير سياسات </a:t>
            </a:r>
            <a:r>
              <a:rPr lang="ar-JO" sz="2800" b="1" u="sng" dirty="0">
                <a:solidFill>
                  <a:srgbClr val="00B0F0"/>
                </a:solidFill>
                <a:effectLst/>
                <a:latin typeface="Calibri" panose="020F0502020204030204" pitchFamily="34" charset="0"/>
                <a:ea typeface="Calibri" panose="020F0502020204030204" pitchFamily="34" charset="0"/>
                <a:cs typeface="Simplified Arabic" panose="02020603050405020304" pitchFamily="18" charset="-78"/>
              </a:rPr>
              <a:t>التعليم العالي </a:t>
            </a:r>
            <a:r>
              <a:rPr lang="ar-JO" sz="2800" b="1" dirty="0">
                <a:solidFill>
                  <a:srgbClr val="00B0F0"/>
                </a:solidFill>
                <a:effectLst/>
                <a:latin typeface="Calibri" panose="020F0502020204030204" pitchFamily="34" charset="0"/>
                <a:ea typeface="Calibri" panose="020F0502020204030204" pitchFamily="34" charset="0"/>
                <a:cs typeface="Simplified Arabic" panose="02020603050405020304" pitchFamily="18" charset="-78"/>
              </a:rPr>
              <a:t>العام في العالم العربي</a:t>
            </a:r>
          </a:p>
          <a:p>
            <a:pPr marL="342900" marR="0" lvl="0" indent="-342900" algn="just" rtl="1">
              <a:lnSpc>
                <a:spcPct val="200000"/>
              </a:lnSpc>
              <a:spcBef>
                <a:spcPts val="0"/>
              </a:spcBef>
              <a:spcAft>
                <a:spcPts val="0"/>
              </a:spcAft>
              <a:buFont typeface="Symbol" panose="05050102010706020507" pitchFamily="18" charset="2"/>
              <a:buChar char=""/>
            </a:pPr>
            <a:r>
              <a:rPr lang="ar-SA" sz="2400" dirty="0">
                <a:effectLst/>
                <a:latin typeface="Calibri" panose="020F0502020204030204" pitchFamily="34" charset="0"/>
                <a:ea typeface="Calibri" panose="020F0502020204030204" pitchFamily="34" charset="0"/>
              </a:rPr>
              <a:t>هجرة العقول </a:t>
            </a:r>
            <a:r>
              <a:rPr lang="ar-JO" sz="2400" dirty="0">
                <a:effectLst/>
                <a:latin typeface="Calibri" panose="020F0502020204030204" pitchFamily="34" charset="0"/>
                <a:ea typeface="Calibri" panose="020F0502020204030204" pitchFamily="34" charset="0"/>
              </a:rPr>
              <a:t>من القادة الأكاديميين وأعضاء هيئة التدريس </a:t>
            </a:r>
            <a:r>
              <a:rPr lang="ar-SA" sz="2400" dirty="0">
                <a:effectLst/>
                <a:latin typeface="Calibri" panose="020F0502020204030204" pitchFamily="34" charset="0"/>
                <a:ea typeface="Calibri" panose="020F0502020204030204" pitchFamily="34" charset="0"/>
              </a:rPr>
              <a:t>للخارج.</a:t>
            </a:r>
            <a:endParaRPr lang="en-US" sz="2400" dirty="0">
              <a:effectLst/>
              <a:latin typeface="Calibri" panose="020F0502020204030204" pitchFamily="34" charset="0"/>
              <a:ea typeface="Calibri" panose="020F0502020204030204" pitchFamily="34" charset="0"/>
            </a:endParaRPr>
          </a:p>
          <a:p>
            <a:pPr marL="342900" marR="0" lvl="0" indent="-342900" algn="just" rtl="1">
              <a:lnSpc>
                <a:spcPct val="200000"/>
              </a:lnSpc>
              <a:spcBef>
                <a:spcPts val="0"/>
              </a:spcBef>
              <a:spcAft>
                <a:spcPts val="0"/>
              </a:spcAft>
              <a:buFont typeface="Symbol" panose="05050102010706020507" pitchFamily="18" charset="2"/>
              <a:buChar char=""/>
            </a:pPr>
            <a:r>
              <a:rPr lang="ar-SA" sz="2400" dirty="0">
                <a:effectLst/>
                <a:latin typeface="Calibri" panose="020F0502020204030204" pitchFamily="34" charset="0"/>
                <a:ea typeface="Calibri" panose="020F0502020204030204" pitchFamily="34" charset="0"/>
              </a:rPr>
              <a:t>غياب الجامعات العربية عن التصنيفات العالمية </a:t>
            </a:r>
            <a:endParaRPr lang="ar-JO" sz="2400" dirty="0">
              <a:effectLst/>
              <a:latin typeface="Calibri" panose="020F0502020204030204" pitchFamily="34" charset="0"/>
              <a:ea typeface="Calibri" panose="020F0502020204030204" pitchFamily="34" charset="0"/>
            </a:endParaRPr>
          </a:p>
          <a:p>
            <a:pPr marL="342900" marR="0" lvl="0" indent="-342900" algn="just" rtl="1">
              <a:lnSpc>
                <a:spcPct val="200000"/>
              </a:lnSpc>
              <a:spcBef>
                <a:spcPts val="0"/>
              </a:spcBef>
              <a:spcAft>
                <a:spcPts val="0"/>
              </a:spcAft>
              <a:buFont typeface="Symbol" panose="05050102010706020507" pitchFamily="18" charset="2"/>
              <a:buChar char=""/>
            </a:pPr>
            <a:r>
              <a:rPr lang="ar-SA" sz="2400" dirty="0">
                <a:effectLst/>
                <a:latin typeface="Calibri" panose="020F0502020204030204" pitchFamily="34" charset="0"/>
                <a:ea typeface="Calibri" panose="020F0502020204030204" pitchFamily="34" charset="0"/>
              </a:rPr>
              <a:t>استيعاب الانفجار المعرفي، والتطورات العلمية والتكنولوجية العالمية المتلاحقة، والمتمثلة في ثورة المعلومات والاتصال</a:t>
            </a:r>
            <a:r>
              <a:rPr lang="en-US" sz="2400" dirty="0">
                <a:effectLst/>
                <a:latin typeface="Simplified Arabic" panose="02020603050405020304" pitchFamily="18" charset="-78"/>
                <a:ea typeface="Calibri" panose="020F0502020204030204" pitchFamily="34" charset="0"/>
              </a:rPr>
              <a:t>.</a:t>
            </a:r>
            <a:endParaRPr lang="en-US" sz="2400" dirty="0">
              <a:effectLst/>
              <a:latin typeface="Calibri" panose="020F0502020204030204" pitchFamily="34" charset="0"/>
              <a:ea typeface="Calibri" panose="020F0502020204030204" pitchFamily="34" charset="0"/>
            </a:endParaRPr>
          </a:p>
          <a:p>
            <a:pPr marL="342900" indent="-342900" algn="just" rtl="1">
              <a:lnSpc>
                <a:spcPct val="200000"/>
              </a:lnSpc>
              <a:buFont typeface="Arial" panose="020B0604020202020204" pitchFamily="34" charset="0"/>
              <a:buChar char="•"/>
            </a:pPr>
            <a:r>
              <a:rPr lang="ar-SA" sz="2400" dirty="0">
                <a:effectLst/>
                <a:ea typeface="Calibri" panose="020F0502020204030204" pitchFamily="34" charset="0"/>
              </a:rPr>
              <a:t>الاستفادة من التطورات الحديثة في الفكر التربوي وإصلاح التعليم العالي في ضوئها</a:t>
            </a:r>
            <a:endParaRPr lang="en-US" sz="24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034403533"/>
      </p:ext>
    </p:extLst>
  </p:cSld>
  <p:clrMapOvr>
    <a:masterClrMapping/>
  </p:clrMapOvr>
  <p:transition spd="slow" advTm="173191">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737419" y="1610128"/>
            <a:ext cx="10603473" cy="4220514"/>
          </a:xfrm>
          <a:prstGeom prst="rect">
            <a:avLst/>
          </a:prstGeom>
          <a:noFill/>
        </p:spPr>
        <p:txBody>
          <a:bodyPr wrap="square" rtlCol="0">
            <a:spAutoFit/>
          </a:bodyPr>
          <a:lstStyle/>
          <a:p>
            <a:pPr marL="0" marR="0" algn="ctr" rtl="1">
              <a:lnSpc>
                <a:spcPct val="107000"/>
              </a:lnSpc>
              <a:spcBef>
                <a:spcPts val="0"/>
              </a:spcBef>
              <a:spcAft>
                <a:spcPts val="800"/>
              </a:spcAft>
            </a:pPr>
            <a:r>
              <a:rPr lang="ar-JO" sz="2800" b="1" dirty="0">
                <a:solidFill>
                  <a:srgbClr val="00B0F0"/>
                </a:solidFill>
                <a:effectLst/>
                <a:latin typeface="Calibri" panose="020F0502020204030204" pitchFamily="34" charset="0"/>
                <a:ea typeface="Calibri" panose="020F0502020204030204" pitchFamily="34" charset="0"/>
                <a:cs typeface="Simplified Arabic" panose="02020603050405020304" pitchFamily="18" charset="-78"/>
              </a:rPr>
              <a:t>دواعي تطوير </a:t>
            </a:r>
            <a:r>
              <a:rPr lang="ar-JO" sz="2800" b="1" u="sng" dirty="0">
                <a:solidFill>
                  <a:srgbClr val="00B0F0"/>
                </a:solidFill>
                <a:effectLst/>
                <a:latin typeface="Calibri" panose="020F0502020204030204" pitchFamily="34" charset="0"/>
                <a:ea typeface="Calibri" panose="020F0502020204030204" pitchFamily="34" charset="0"/>
                <a:cs typeface="Simplified Arabic" panose="02020603050405020304" pitchFamily="18" charset="-78"/>
              </a:rPr>
              <a:t>سياسات التعليم العالي </a:t>
            </a:r>
            <a:r>
              <a:rPr lang="ar-JO" sz="2800" b="1" dirty="0">
                <a:solidFill>
                  <a:srgbClr val="00B0F0"/>
                </a:solidFill>
                <a:effectLst/>
                <a:latin typeface="Calibri" panose="020F0502020204030204" pitchFamily="34" charset="0"/>
                <a:ea typeface="Calibri" panose="020F0502020204030204" pitchFamily="34" charset="0"/>
                <a:cs typeface="Simplified Arabic" panose="02020603050405020304" pitchFamily="18" charset="-78"/>
              </a:rPr>
              <a:t>العام في العالم العربي</a:t>
            </a:r>
          </a:p>
          <a:p>
            <a:pPr marL="0" marR="0" algn="ctr" rtl="1">
              <a:lnSpc>
                <a:spcPct val="107000"/>
              </a:lnSpc>
              <a:spcBef>
                <a:spcPts val="0"/>
              </a:spcBef>
              <a:spcAft>
                <a:spcPts val="800"/>
              </a:spcAft>
            </a:pPr>
            <a:endParaRPr lang="ar-JO" sz="1200" b="1" dirty="0">
              <a:solidFill>
                <a:schemeClr val="accent1">
                  <a:lumMod val="60000"/>
                  <a:lumOff val="40000"/>
                </a:schemeClr>
              </a:solidFill>
              <a:effectLst/>
              <a:latin typeface="Calibri" panose="020F0502020204030204" pitchFamily="34" charset="0"/>
              <a:ea typeface="Calibri" panose="020F0502020204030204" pitchFamily="34" charset="0"/>
              <a:cs typeface="Simplified Arabic" panose="02020603050405020304" pitchFamily="18" charset="-78"/>
            </a:endParaRPr>
          </a:p>
          <a:p>
            <a:pPr marL="342900" marR="0" lvl="0" indent="-342900" algn="just" rtl="1">
              <a:lnSpc>
                <a:spcPct val="150000"/>
              </a:lnSpc>
              <a:spcBef>
                <a:spcPts val="0"/>
              </a:spcBef>
              <a:spcAft>
                <a:spcPts val="0"/>
              </a:spcAft>
              <a:buFont typeface="Symbol" panose="05050102010706020507" pitchFamily="18" charset="2"/>
              <a:buChar char=""/>
            </a:pPr>
            <a:r>
              <a:rPr lang="ar-SA" sz="2400" dirty="0">
                <a:effectLst/>
                <a:latin typeface="Calibri" panose="020F0502020204030204" pitchFamily="34" charset="0"/>
                <a:ea typeface="Calibri" panose="020F0502020204030204" pitchFamily="34" charset="0"/>
              </a:rPr>
              <a:t>العمل على ربط التعليم العالي بالتعليم العام، والتعليم المهني، والتقني، وربط مناهج التعليم العالي بسوق العمل، والاستجابة لمتطلبات المهارات المهنية والإدارية الجديدة التي يتطلبها اقتصاد سوق العمل</a:t>
            </a:r>
            <a:r>
              <a:rPr lang="en-US" sz="2400" dirty="0">
                <a:effectLst/>
                <a:latin typeface="Simplified Arabic" panose="02020603050405020304" pitchFamily="18" charset="-78"/>
                <a:ea typeface="Calibri" panose="020F0502020204030204" pitchFamily="34" charset="0"/>
              </a:rPr>
              <a:t>.</a:t>
            </a:r>
            <a:endParaRPr lang="en-US" sz="2400" dirty="0">
              <a:effectLst/>
              <a:latin typeface="Calibri" panose="020F0502020204030204" pitchFamily="34" charset="0"/>
              <a:ea typeface="Calibri" panose="020F0502020204030204" pitchFamily="34" charset="0"/>
            </a:endParaRPr>
          </a:p>
          <a:p>
            <a:pPr marL="342900" marR="0" lvl="0" indent="-342900" algn="just" rtl="1">
              <a:lnSpc>
                <a:spcPct val="150000"/>
              </a:lnSpc>
              <a:spcBef>
                <a:spcPts val="0"/>
              </a:spcBef>
              <a:spcAft>
                <a:spcPts val="0"/>
              </a:spcAft>
              <a:buFont typeface="Symbol" panose="05050102010706020507" pitchFamily="18" charset="2"/>
              <a:buChar char=""/>
            </a:pPr>
            <a:r>
              <a:rPr lang="ar-SA" sz="2400" dirty="0">
                <a:effectLst/>
                <a:latin typeface="Calibri" panose="020F0502020204030204" pitchFamily="34" charset="0"/>
                <a:ea typeface="Calibri" panose="020F0502020204030204" pitchFamily="34" charset="0"/>
              </a:rPr>
              <a:t>توسيع قاعدة التعليم العالي، بحيث يكون متاحاً لأكبر نسبة من السكان، وتيسير فرص عادلة أفضل لقبول الطلاب الموهوبين من المحتاجي</a:t>
            </a:r>
            <a:r>
              <a:rPr lang="ar-JO" sz="2400" dirty="0">
                <a:effectLst/>
                <a:latin typeface="Calibri" panose="020F0502020204030204" pitchFamily="34" charset="0"/>
                <a:ea typeface="Calibri" panose="020F0502020204030204" pitchFamily="34" charset="0"/>
              </a:rPr>
              <a:t>ن. </a:t>
            </a:r>
          </a:p>
          <a:p>
            <a:pPr algn="r" rtl="1">
              <a:lnSpc>
                <a:spcPct val="150000"/>
              </a:lnSpc>
            </a:pPr>
            <a:r>
              <a:rPr lang="ar-JO" sz="2400" dirty="0">
                <a:latin typeface="Calibri" panose="020F0502020204030204" pitchFamily="34" charset="0"/>
                <a:ea typeface="Calibri" panose="020F0502020204030204" pitchFamily="34" charset="0"/>
              </a:rPr>
              <a:t>*</a:t>
            </a:r>
            <a:r>
              <a:rPr lang="ar-JO" sz="2400" dirty="0">
                <a:effectLst/>
                <a:ea typeface="Calibri" panose="020F0502020204030204" pitchFamily="34" charset="0"/>
              </a:rPr>
              <a:t> </a:t>
            </a:r>
            <a:r>
              <a:rPr lang="ar-SA" sz="2400" dirty="0">
                <a:effectLst/>
                <a:ea typeface="Calibri" panose="020F0502020204030204" pitchFamily="34" charset="0"/>
              </a:rPr>
              <a:t>انفتاح التعليم العالي على الثقافات العالمية بسبب العولمة وبفضل تكنولوجيا المعلومات والاتصال والانفتاح </a:t>
            </a:r>
            <a:r>
              <a:rPr lang="ar-JO" sz="2400" dirty="0">
                <a:effectLst/>
                <a:ea typeface="Calibri" panose="020F0502020204030204" pitchFamily="34" charset="0"/>
              </a:rPr>
              <a:t>  </a:t>
            </a:r>
            <a:r>
              <a:rPr lang="ar-SA" sz="2400" dirty="0">
                <a:effectLst/>
                <a:ea typeface="Calibri" panose="020F0502020204030204" pitchFamily="34" charset="0"/>
              </a:rPr>
              <a:t>على السو</a:t>
            </a:r>
            <a:r>
              <a:rPr lang="ar-JO" sz="2400" dirty="0">
                <a:effectLst/>
                <a:ea typeface="Calibri" panose="020F0502020204030204" pitchFamily="34" charset="0"/>
              </a:rPr>
              <a:t>ق</a:t>
            </a:r>
            <a:endParaRPr lang="en-US" sz="32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974258128"/>
      </p:ext>
    </p:extLst>
  </p:cSld>
  <p:clrMapOvr>
    <a:masterClrMapping/>
  </p:clrMapOvr>
  <p:transition spd="slow" advTm="83927">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30327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sp>
        <p:nvSpPr>
          <p:cNvPr id="3" name="TextBox 2">
            <a:extLst>
              <a:ext uri="{FF2B5EF4-FFF2-40B4-BE49-F238E27FC236}">
                <a16:creationId xmlns:a16="http://schemas.microsoft.com/office/drawing/2014/main" id="{E9080746-5912-5A9F-A0CE-239DE8EDA1EF}"/>
              </a:ext>
            </a:extLst>
          </p:cNvPr>
          <p:cNvSpPr txBox="1"/>
          <p:nvPr/>
        </p:nvSpPr>
        <p:spPr>
          <a:xfrm>
            <a:off x="941697" y="1719618"/>
            <a:ext cx="10117844" cy="4464684"/>
          </a:xfrm>
          <a:prstGeom prst="rect">
            <a:avLst/>
          </a:prstGeom>
          <a:noFill/>
        </p:spPr>
        <p:txBody>
          <a:bodyPr wrap="square" rtlCol="0">
            <a:spAutoFit/>
          </a:bodyPr>
          <a:lstStyle/>
          <a:p>
            <a:pPr algn="ctr"/>
            <a:r>
              <a:rPr lang="ar-JO" sz="3600" kern="0" dirty="0">
                <a:solidFill>
                  <a:srgbClr val="00B0F0"/>
                </a:solidFill>
                <a:effectLst/>
                <a:ea typeface="Times New Roman" panose="02020603050405020304" pitchFamily="18" charset="0"/>
                <a:cs typeface="Arial" panose="020B0604020202020204" pitchFamily="34" charset="0"/>
              </a:rPr>
              <a:t>خاتمة</a:t>
            </a:r>
            <a:endParaRPr lang="ar-JO" sz="1800" kern="0" dirty="0">
              <a:solidFill>
                <a:srgbClr val="000000"/>
              </a:solidFill>
              <a:effectLst/>
              <a:ea typeface="Times New Roman" panose="02020603050405020304" pitchFamily="18" charset="0"/>
              <a:cs typeface="Arial" panose="020B0604020202020204" pitchFamily="34" charset="0"/>
            </a:endParaRPr>
          </a:p>
          <a:p>
            <a:pPr algn="just" rtl="1">
              <a:lnSpc>
                <a:spcPct val="150000"/>
              </a:lnSpc>
            </a:pPr>
            <a:r>
              <a:rPr lang="ar-JO" sz="2400" kern="0" dirty="0">
                <a:solidFill>
                  <a:srgbClr val="000000"/>
                </a:solidFill>
                <a:effectLst/>
                <a:ea typeface="Times New Roman" panose="02020603050405020304" pitchFamily="18" charset="0"/>
                <a:cs typeface="Arial" panose="020B0604020202020204" pitchFamily="34" charset="0"/>
              </a:rPr>
              <a:t>       </a:t>
            </a:r>
            <a:r>
              <a:rPr lang="ar-SA" sz="2400" kern="0" dirty="0">
                <a:solidFill>
                  <a:srgbClr val="000000"/>
                </a:solidFill>
                <a:effectLst/>
                <a:ea typeface="Times New Roman" panose="02020603050405020304" pitchFamily="18" charset="0"/>
                <a:cs typeface="Arial" panose="020B0604020202020204" pitchFamily="34" charset="0"/>
              </a:rPr>
              <a:t>بذلك نرى أن تطوير السياسات التعليمية له العديد من ال</a:t>
            </a:r>
            <a:r>
              <a:rPr lang="ar-JO" sz="2400" kern="0" dirty="0">
                <a:solidFill>
                  <a:srgbClr val="000000"/>
                </a:solidFill>
                <a:effectLst/>
                <a:ea typeface="Times New Roman" panose="02020603050405020304" pitchFamily="18" charset="0"/>
                <a:cs typeface="Arial" panose="020B0604020202020204" pitchFamily="34" charset="0"/>
              </a:rPr>
              <a:t>إ</a:t>
            </a:r>
            <a:r>
              <a:rPr lang="ar-SA" sz="2400" kern="0" dirty="0">
                <a:solidFill>
                  <a:srgbClr val="000000"/>
                </a:solidFill>
                <a:effectLst/>
                <a:ea typeface="Times New Roman" panose="02020603050405020304" pitchFamily="18" charset="0"/>
                <a:cs typeface="Arial" panose="020B0604020202020204" pitchFamily="34" charset="0"/>
              </a:rPr>
              <a:t>يجابيات </a:t>
            </a:r>
            <a:r>
              <a:rPr lang="ar-JO" sz="2400" kern="0" dirty="0">
                <a:solidFill>
                  <a:srgbClr val="000000"/>
                </a:solidFill>
                <a:effectLst/>
                <a:ea typeface="Times New Roman" panose="02020603050405020304" pitchFamily="18" charset="0"/>
                <a:cs typeface="Arial" panose="020B0604020202020204" pitchFamily="34" charset="0"/>
              </a:rPr>
              <a:t>و</a:t>
            </a:r>
            <a:r>
              <a:rPr lang="ar-SA" sz="2400" kern="0" dirty="0">
                <a:solidFill>
                  <a:srgbClr val="000000"/>
                </a:solidFill>
                <a:effectLst/>
                <a:ea typeface="Times New Roman" panose="02020603050405020304" pitchFamily="18" charset="0"/>
                <a:cs typeface="Arial" panose="020B0604020202020204" pitchFamily="34" charset="0"/>
              </a:rPr>
              <a:t>التي من أهمها رصد رسالة ورؤية معاصرة للتعليم تتوافق مع الاتجاهات الحديثة في التعليم العالي، والاستفادة من الخبرات العالمية لتحقيق الرؤية والرسالة </a:t>
            </a:r>
            <a:r>
              <a:rPr lang="ar-JO" sz="2400" kern="0" dirty="0">
                <a:solidFill>
                  <a:srgbClr val="000000"/>
                </a:solidFill>
                <a:effectLst/>
                <a:ea typeface="Times New Roman" panose="02020603050405020304" pitchFamily="18" charset="0"/>
                <a:cs typeface="Arial" panose="020B0604020202020204" pitchFamily="34" charset="0"/>
              </a:rPr>
              <a:t>للتعليم</a:t>
            </a:r>
            <a:r>
              <a:rPr lang="ar-SA" sz="2400" kern="0" dirty="0">
                <a:solidFill>
                  <a:srgbClr val="000000"/>
                </a:solidFill>
                <a:effectLst/>
                <a:ea typeface="Times New Roman" panose="02020603050405020304" pitchFamily="18" charset="0"/>
                <a:cs typeface="Arial" panose="020B0604020202020204" pitchFamily="34" charset="0"/>
              </a:rPr>
              <a:t> وتصميم البرامج التي تتلاءم مع متطلبات السوق المحلي والعالمي، واتباع نظام خاص في تصميم البرامج الأكاديمية وإيجاد الشراكة الحقيقية مع مؤسسات سوق العمل وذلك من خلال التعليم التعاوني بمختلف أنماطه وتوظيف التقنيات الحديثة وتكنولوجيا المعلومات والاتصالات لتنفيذ البرامج الأكاديمية بكفاءة وفاعلية، وخلق بيئة تعليمية تتيح للطالب حرية اكتساب المعرفة الشاملة من جميع المصادر المتاحة</a:t>
            </a:r>
            <a:r>
              <a:rPr lang="ar-JO" sz="2400" kern="0" dirty="0">
                <a:solidFill>
                  <a:srgbClr val="000000"/>
                </a:solidFill>
                <a:effectLst/>
                <a:ea typeface="Times New Roman" panose="02020603050405020304" pitchFamily="18" charset="0"/>
                <a:cs typeface="Arial" panose="020B0604020202020204" pitchFamily="34" charset="0"/>
              </a:rPr>
              <a:t>.</a:t>
            </a:r>
            <a:endParaRPr lang="en-US" sz="2400" dirty="0"/>
          </a:p>
        </p:txBody>
      </p:sp>
    </p:spTree>
    <p:custDataLst>
      <p:tags r:id="rId1"/>
    </p:custDataLst>
    <p:extLst>
      <p:ext uri="{BB962C8B-B14F-4D97-AF65-F5344CB8AC3E}">
        <p14:creationId xmlns:p14="http://schemas.microsoft.com/office/powerpoint/2010/main" val="1104281993"/>
      </p:ext>
    </p:extLst>
  </p:cSld>
  <p:clrMapOvr>
    <a:masterClrMapping/>
  </p:clrMapOvr>
  <p:transition spd="slow" advTm="145400">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31691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graphicFrame>
        <p:nvGraphicFramePr>
          <p:cNvPr id="13" name="Diagram 12">
            <a:extLst>
              <a:ext uri="{FF2B5EF4-FFF2-40B4-BE49-F238E27FC236}">
                <a16:creationId xmlns:a16="http://schemas.microsoft.com/office/drawing/2014/main" id="{B706DE47-AB56-4378-1C85-B3D4F7ACA803}"/>
              </a:ext>
            </a:extLst>
          </p:cNvPr>
          <p:cNvGraphicFramePr/>
          <p:nvPr/>
        </p:nvGraphicFramePr>
        <p:xfrm>
          <a:off x="2031999" y="2014538"/>
          <a:ext cx="8517720" cy="400412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0" name="TextBox 19">
            <a:extLst>
              <a:ext uri="{FF2B5EF4-FFF2-40B4-BE49-F238E27FC236}">
                <a16:creationId xmlns:a16="http://schemas.microsoft.com/office/drawing/2014/main" id="{54830403-E990-F3FA-DBB4-38F3C4883622}"/>
              </a:ext>
            </a:extLst>
          </p:cNvPr>
          <p:cNvSpPr txBox="1"/>
          <p:nvPr/>
        </p:nvSpPr>
        <p:spPr>
          <a:xfrm>
            <a:off x="4057608" y="1429994"/>
            <a:ext cx="6492111" cy="523220"/>
          </a:xfrm>
          <a:prstGeom prst="rect">
            <a:avLst/>
          </a:prstGeom>
          <a:noFill/>
        </p:spPr>
        <p:txBody>
          <a:bodyPr wrap="square" rtlCol="0">
            <a:spAutoFit/>
          </a:bodyPr>
          <a:lstStyle/>
          <a:p>
            <a:pPr algn="ctr"/>
            <a:r>
              <a:rPr lang="ar-JO" sz="2800" b="1" dirty="0">
                <a:ln w="0"/>
                <a:solidFill>
                  <a:srgbClr val="00B0F0"/>
                </a:solidFill>
                <a:effectLst>
                  <a:outerShdw blurRad="38100" dist="19050" dir="2700000" algn="tl" rotWithShape="0">
                    <a:schemeClr val="dk1">
                      <a:alpha val="40000"/>
                    </a:schemeClr>
                  </a:outerShdw>
                </a:effectLst>
              </a:rPr>
              <a:t>وأخيرًا نستذكر أهم نتاجات المحاضرة الثالثة</a:t>
            </a:r>
            <a:endParaRPr lang="en-US" sz="2800" b="1" dirty="0">
              <a:ln w="0"/>
              <a:solidFill>
                <a:srgbClr val="00B0F0"/>
              </a:solidFill>
              <a:effectLst>
                <a:outerShdw blurRad="38100" dist="19050" dir="2700000" algn="tl" rotWithShape="0">
                  <a:schemeClr val="dk1">
                    <a:alpha val="40000"/>
                  </a:schemeClr>
                </a:outerShdw>
              </a:effectLst>
            </a:endParaRPr>
          </a:p>
        </p:txBody>
      </p:sp>
    </p:spTree>
    <p:custDataLst>
      <p:tags r:id="rId1"/>
    </p:custDataLst>
    <p:extLst>
      <p:ext uri="{BB962C8B-B14F-4D97-AF65-F5344CB8AC3E}">
        <p14:creationId xmlns:p14="http://schemas.microsoft.com/office/powerpoint/2010/main" val="4181479772"/>
      </p:ext>
    </p:extLst>
  </p:cSld>
  <p:clrMapOvr>
    <a:masterClrMapping/>
  </p:clrMapOvr>
  <p:transition spd="slow" advTm="258610">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المراجع</a:t>
            </a:r>
            <a:endParaRPr lang="en-US" sz="3200" b="1" dirty="0">
              <a:solidFill>
                <a:schemeClr val="bg1"/>
              </a:solidFill>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00487EAE-94F8-5DE1-F19F-9DD94F022D53}"/>
              </a:ext>
            </a:extLst>
          </p:cNvPr>
          <p:cNvSpPr txBox="1"/>
          <p:nvPr/>
        </p:nvSpPr>
        <p:spPr>
          <a:xfrm>
            <a:off x="1651819" y="3665228"/>
            <a:ext cx="9247239" cy="954107"/>
          </a:xfrm>
          <a:prstGeom prst="rect">
            <a:avLst/>
          </a:prstGeom>
          <a:noFill/>
        </p:spPr>
        <p:txBody>
          <a:bodyPr wrap="square" rtlCol="0">
            <a:spAutoFit/>
          </a:bodyPr>
          <a:lstStyle/>
          <a:p>
            <a:pPr algn="r" rtl="1"/>
            <a:r>
              <a:rPr lang="ar-JO" sz="2000" dirty="0">
                <a:latin typeface="arial black" panose="020B0A04020102020204" pitchFamily="34" charset="0"/>
              </a:rPr>
              <a:t>الموسى، عبدالله(2022) تطوير السياسات التعليمية</a:t>
            </a:r>
            <a:endParaRPr lang="ar-JO" sz="2000" b="0" i="0" dirty="0">
              <a:effectLst/>
              <a:latin typeface="arial black" panose="020B0A04020102020204" pitchFamily="34" charset="0"/>
            </a:endParaRPr>
          </a:p>
          <a:p>
            <a:pPr rtl="1"/>
            <a:r>
              <a:rPr lang="en-US" dirty="0">
                <a:hlinkClick r:id="rId3"/>
              </a:rPr>
              <a:t>https://drasah.com/Description.aspx?id=6306</a:t>
            </a:r>
            <a:endParaRPr lang="ar-JO" dirty="0"/>
          </a:p>
          <a:p>
            <a:pPr rtl="1"/>
            <a:endParaRPr lang="en-US" dirty="0"/>
          </a:p>
        </p:txBody>
      </p:sp>
      <p:sp>
        <p:nvSpPr>
          <p:cNvPr id="14" name="TextBox 13">
            <a:extLst>
              <a:ext uri="{FF2B5EF4-FFF2-40B4-BE49-F238E27FC236}">
                <a16:creationId xmlns:a16="http://schemas.microsoft.com/office/drawing/2014/main" id="{3B77D9D1-4001-732B-D531-EF4C13C6FCF0}"/>
              </a:ext>
            </a:extLst>
          </p:cNvPr>
          <p:cNvSpPr txBox="1"/>
          <p:nvPr/>
        </p:nvSpPr>
        <p:spPr>
          <a:xfrm>
            <a:off x="2443931" y="2905240"/>
            <a:ext cx="7934632" cy="434734"/>
          </a:xfrm>
          <a:prstGeom prst="rect">
            <a:avLst/>
          </a:prstGeom>
          <a:noFill/>
        </p:spPr>
        <p:txBody>
          <a:bodyPr wrap="square" rtlCol="0">
            <a:spAutoFit/>
          </a:bodyPr>
          <a:lstStyle/>
          <a:p>
            <a:pPr algn="r">
              <a:lnSpc>
                <a:spcPct val="115000"/>
              </a:lnSpc>
            </a:pPr>
            <a:r>
              <a:rPr lang="ar-SA" sz="2000" dirty="0">
                <a:solidFill>
                  <a:srgbClr val="000000"/>
                </a:solidFill>
                <a:effectLst/>
                <a:ea typeface="Times New Roman" panose="02020603050405020304" pitchFamily="18" charset="0"/>
                <a:cs typeface="Simplified Arabic" panose="02020603050405020304" pitchFamily="18" charset="-78"/>
              </a:rPr>
              <a:t>الحسين, أحمد (2002). </a:t>
            </a:r>
            <a:r>
              <a:rPr lang="ar-SA" sz="2000" b="1" dirty="0">
                <a:solidFill>
                  <a:srgbClr val="000000"/>
                </a:solidFill>
                <a:effectLst/>
                <a:ea typeface="Times New Roman" panose="02020603050405020304" pitchFamily="18" charset="0"/>
                <a:cs typeface="Simplified Arabic" panose="02020603050405020304" pitchFamily="18" charset="-78"/>
              </a:rPr>
              <a:t>مدخل إلى تحليل السياسات العامة</a:t>
            </a:r>
            <a:r>
              <a:rPr lang="ar-SA" sz="2000" dirty="0">
                <a:solidFill>
                  <a:srgbClr val="000000"/>
                </a:solidFill>
                <a:effectLst/>
                <a:ea typeface="Times New Roman" panose="02020603050405020304" pitchFamily="18" charset="0"/>
                <a:cs typeface="Simplified Arabic" panose="02020603050405020304" pitchFamily="18" charset="-78"/>
              </a:rPr>
              <a:t>، المركز العلمي للدراسات السياسية.</a:t>
            </a:r>
            <a:endParaRPr lang="en-US" sz="2000" dirty="0"/>
          </a:p>
        </p:txBody>
      </p:sp>
      <p:sp>
        <p:nvSpPr>
          <p:cNvPr id="15" name="TextBox 14">
            <a:extLst>
              <a:ext uri="{FF2B5EF4-FFF2-40B4-BE49-F238E27FC236}">
                <a16:creationId xmlns:a16="http://schemas.microsoft.com/office/drawing/2014/main" id="{DC9CF143-F92C-63B3-D63E-FC85245276B6}"/>
              </a:ext>
            </a:extLst>
          </p:cNvPr>
          <p:cNvSpPr txBox="1"/>
          <p:nvPr/>
        </p:nvSpPr>
        <p:spPr>
          <a:xfrm>
            <a:off x="1894473" y="2051447"/>
            <a:ext cx="8427349" cy="418191"/>
          </a:xfrm>
          <a:prstGeom prst="rect">
            <a:avLst/>
          </a:prstGeom>
          <a:noFill/>
        </p:spPr>
        <p:txBody>
          <a:bodyPr wrap="square" rtlCol="0">
            <a:spAutoFit/>
          </a:bodyPr>
          <a:lstStyle/>
          <a:p>
            <a:pPr algn="r">
              <a:lnSpc>
                <a:spcPct val="115000"/>
              </a:lnSpc>
            </a:pPr>
            <a:r>
              <a:rPr lang="ar-YE" sz="2000" b="0" i="0" u="none" strike="noStrike" baseline="0" dirty="0">
                <a:latin typeface="TraditionalArabic"/>
              </a:rPr>
              <a:t>جرادات عزت دراسة التعايش والتعددية والمذهبية مؤشر عالمي منتدى الوسطية عمان 2015</a:t>
            </a:r>
            <a:r>
              <a:rPr lang="ar-YE" sz="1800" b="0" i="0" u="none" strike="noStrike" baseline="0" dirty="0">
                <a:latin typeface="TraditionalArabic"/>
              </a:rPr>
              <a:t>.</a:t>
            </a:r>
            <a:endParaRPr lang="en-US" sz="2000" dirty="0"/>
          </a:p>
        </p:txBody>
      </p:sp>
      <p:sp>
        <p:nvSpPr>
          <p:cNvPr id="2" name="TextBox 1">
            <a:extLst>
              <a:ext uri="{FF2B5EF4-FFF2-40B4-BE49-F238E27FC236}">
                <a16:creationId xmlns:a16="http://schemas.microsoft.com/office/drawing/2014/main" id="{7DEB9135-7D6B-5245-3047-82A2CAE0C328}"/>
              </a:ext>
            </a:extLst>
          </p:cNvPr>
          <p:cNvSpPr txBox="1"/>
          <p:nvPr/>
        </p:nvSpPr>
        <p:spPr>
          <a:xfrm>
            <a:off x="1637731" y="4843462"/>
            <a:ext cx="9048466" cy="646331"/>
          </a:xfrm>
          <a:prstGeom prst="rect">
            <a:avLst/>
          </a:prstGeom>
          <a:noFill/>
        </p:spPr>
        <p:txBody>
          <a:bodyPr wrap="square" rtlCol="0">
            <a:spAutoFit/>
          </a:bodyPr>
          <a:lstStyle/>
          <a:p>
            <a:r>
              <a:rPr lang="en-US" dirty="0">
                <a:hlinkClick r:id="rId4"/>
              </a:rPr>
              <a:t>https://tarbiyaa.com/%D9%85%D8%B4%D8%A7%D9%83%D9%84-%D8%A7%</a:t>
            </a:r>
            <a:endParaRPr lang="ar-JO" dirty="0"/>
          </a:p>
          <a:p>
            <a:endParaRPr lang="en-US" dirty="0"/>
          </a:p>
        </p:txBody>
      </p:sp>
    </p:spTree>
    <p:extLst>
      <p:ext uri="{BB962C8B-B14F-4D97-AF65-F5344CB8AC3E}">
        <p14:creationId xmlns:p14="http://schemas.microsoft.com/office/powerpoint/2010/main" val="3261152654"/>
      </p:ext>
    </p:extLst>
  </p:cSld>
  <p:clrMapOvr>
    <a:masterClrMapping/>
  </p:clrMapOvr>
  <p:transition spd="slow" advTm="119142">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430296" y="1273183"/>
            <a:ext cx="5312123"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lnSpc>
                <a:spcPct val="115000"/>
              </a:lnSpc>
            </a:pPr>
            <a:r>
              <a:rPr lang="ar-SA" sz="2000" dirty="0">
                <a:solidFill>
                  <a:srgbClr val="000000"/>
                </a:solidFill>
                <a:effectLst/>
                <a:ea typeface="Times New Roman" panose="02020603050405020304" pitchFamily="18" charset="0"/>
                <a:cs typeface="Simplified Arabic" panose="02020603050405020304" pitchFamily="18" charset="-78"/>
              </a:rPr>
              <a:t>الحسين, أحمد (2002). </a:t>
            </a:r>
            <a:r>
              <a:rPr lang="ar-SA" sz="2000" b="1" dirty="0">
                <a:solidFill>
                  <a:srgbClr val="000000"/>
                </a:solidFill>
                <a:effectLst/>
                <a:ea typeface="Times New Roman" panose="02020603050405020304" pitchFamily="18" charset="0"/>
                <a:cs typeface="Simplified Arabic" panose="02020603050405020304" pitchFamily="18" charset="-78"/>
              </a:rPr>
              <a:t>مدخل إلى تحليل السياسات العامة</a:t>
            </a:r>
            <a:r>
              <a:rPr lang="ar-SA" sz="2000" dirty="0">
                <a:solidFill>
                  <a:srgbClr val="000000"/>
                </a:solidFill>
                <a:effectLst/>
                <a:ea typeface="Times New Roman" panose="02020603050405020304" pitchFamily="18" charset="0"/>
                <a:cs typeface="Simplified Arabic" panose="02020603050405020304" pitchFamily="18" charset="-78"/>
              </a:rPr>
              <a:t>، المركز العلمي للدراسات السياسية.</a:t>
            </a:r>
            <a:endParaRPr lang="en-US" sz="2000" dirty="0"/>
          </a:p>
          <a:p>
            <a:pPr marL="0" marR="0" algn="r">
              <a:lnSpc>
                <a:spcPct val="115000"/>
              </a:lnSpc>
              <a:spcBef>
                <a:spcPts val="0"/>
              </a:spcBef>
              <a:spcAft>
                <a:spcPts val="0"/>
              </a:spcAft>
            </a:pPr>
            <a:endParaRPr lang="ar-JO"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r>
              <a:rPr lang="en-GB" sz="1800" dirty="0" err="1">
                <a:solidFill>
                  <a:srgbClr val="000000"/>
                </a:solidFill>
                <a:effectLst/>
                <a:latin typeface="Rockwell Condensed" panose="02060603050405020104" pitchFamily="18" charset="0"/>
                <a:ea typeface="Times New Roman" panose="02020603050405020304" pitchFamily="18" charset="0"/>
                <a:cs typeface="Times New Roman" panose="02020603050405020304" pitchFamily="18" charset="0"/>
              </a:rPr>
              <a:t>Tagler</a:t>
            </a:r>
            <a:r>
              <a:rPr lang="en-GB" sz="1800" dirty="0">
                <a:solidFill>
                  <a:srgbClr val="000000"/>
                </a:solidFill>
                <a:effectLst/>
                <a:latin typeface="Rockwell Condensed" panose="02060603050405020104" pitchFamily="18" charset="0"/>
                <a:ea typeface="Times New Roman" panose="02020603050405020304" pitchFamily="18" charset="0"/>
                <a:cs typeface="Times New Roman" panose="02020603050405020304" pitchFamily="18" charset="0"/>
              </a:rPr>
              <a:t>, Sandra (1997) Educational Policy and Politics of Change, New fetter lane, England</a:t>
            </a:r>
            <a:r>
              <a:rPr lang="en-GB"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rPr>
              <a:t>.</a:t>
            </a:r>
            <a:endParaRPr lang="ar-JO"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5022941" y="244673"/>
            <a:ext cx="3198987" cy="584775"/>
          </a:xfrm>
          <a:prstGeom prst="rect">
            <a:avLst/>
          </a:prstGeom>
          <a:noFill/>
        </p:spPr>
        <p:txBody>
          <a:bodyPr wrap="square" rtlCol="0">
            <a:spAutoFit/>
          </a:bodyPr>
          <a:lstStyle/>
          <a:p>
            <a:pPr algn="ctr"/>
            <a:r>
              <a:rPr lang="ar-JO" sz="3200" b="1" dirty="0">
                <a:solidFill>
                  <a:schemeClr val="bg1"/>
                </a:solidFill>
              </a:rPr>
              <a:t>مراجع المادة المعتمدة </a:t>
            </a:r>
            <a:endParaRPr lang="en-US" sz="3200" b="1" dirty="0">
              <a:solidFill>
                <a:schemeClr val="bg1"/>
              </a:solidFill>
            </a:endParaRPr>
          </a:p>
        </p:txBody>
      </p:sp>
      <p:sp>
        <p:nvSpPr>
          <p:cNvPr id="15" name="Rectangle: Top Corners Rounded 14">
            <a:extLst>
              <a:ext uri="{FF2B5EF4-FFF2-40B4-BE49-F238E27FC236}">
                <a16:creationId xmlns:a16="http://schemas.microsoft.com/office/drawing/2014/main" id="{3DC374E1-6AE2-24D8-536E-D71A408C19A5}"/>
              </a:ext>
            </a:extLst>
          </p:cNvPr>
          <p:cNvSpPr/>
          <p:nvPr/>
        </p:nvSpPr>
        <p:spPr>
          <a:xfrm>
            <a:off x="629826" y="1184269"/>
            <a:ext cx="5312123"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a:lnSpc>
                <a:spcPct val="115000"/>
              </a:lnSpc>
              <a:spcBef>
                <a:spcPts val="0"/>
              </a:spcBef>
              <a:spcAft>
                <a:spcPts val="0"/>
              </a:spcAft>
            </a:pPr>
            <a:endParaRPr lang="en-US" dirty="0"/>
          </a:p>
        </p:txBody>
      </p:sp>
      <p:pic>
        <p:nvPicPr>
          <p:cNvPr id="19" name="Picture 18">
            <a:extLst>
              <a:ext uri="{FF2B5EF4-FFF2-40B4-BE49-F238E27FC236}">
                <a16:creationId xmlns:a16="http://schemas.microsoft.com/office/drawing/2014/main" id="{6EBBB157-BA76-70AA-776A-1DD14266A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8866" y="1290445"/>
            <a:ext cx="4200450" cy="4847431"/>
          </a:xfrm>
          <a:prstGeom prst="rect">
            <a:avLst/>
          </a:prstGeom>
        </p:spPr>
      </p:pic>
    </p:spTree>
    <p:extLst>
      <p:ext uri="{BB962C8B-B14F-4D97-AF65-F5344CB8AC3E}">
        <p14:creationId xmlns:p14="http://schemas.microsoft.com/office/powerpoint/2010/main" val="644688886"/>
      </p:ext>
    </p:extLst>
  </p:cSld>
  <p:clrMapOvr>
    <a:masterClrMapping/>
  </p:clrMapOvr>
  <p:transition spd="slow" advTm="14306">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21B20AF-04F0-22A2-15B6-B1C1AE520C9F}"/>
              </a:ext>
            </a:extLst>
          </p:cNvPr>
          <p:cNvSpPr/>
          <p:nvPr/>
        </p:nvSpPr>
        <p:spPr>
          <a:xfrm>
            <a:off x="549691" y="1526521"/>
            <a:ext cx="11116283" cy="4318052"/>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15" name="Picture 14">
            <a:extLst>
              <a:ext uri="{FF2B5EF4-FFF2-40B4-BE49-F238E27FC236}">
                <a16:creationId xmlns:a16="http://schemas.microsoft.com/office/drawing/2014/main" id="{E54443D3-5D2F-FA0A-5F54-4D82A22A0E2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91729" y="1698168"/>
            <a:ext cx="3318387" cy="4146405"/>
          </a:xfrm>
          <a:prstGeom prst="rect">
            <a:avLst/>
          </a:prstGeom>
        </p:spPr>
      </p:pic>
    </p:spTree>
    <p:extLst>
      <p:ext uri="{BB962C8B-B14F-4D97-AF65-F5344CB8AC3E}">
        <p14:creationId xmlns:p14="http://schemas.microsoft.com/office/powerpoint/2010/main" val="2269687913"/>
      </p:ext>
    </p:extLst>
  </p:cSld>
  <p:clrMapOvr>
    <a:masterClrMapping/>
  </p:clrMapOvr>
  <p:transition spd="slow" advTm="22512">
    <p:wheel spokes="1"/>
  </p:transition>
</p:sld>
</file>

<file path=ppt/tags/tag1.xml><?xml version="1.0" encoding="utf-8"?>
<p:tagLst xmlns:a="http://schemas.openxmlformats.org/drawingml/2006/main" xmlns:r="http://schemas.openxmlformats.org/officeDocument/2006/relationships" xmlns:p="http://schemas.openxmlformats.org/presentationml/2006/main">
  <p:tag name="TIMING" val="|5"/>
</p:tagLst>
</file>

<file path=ppt/tags/tag2.xml><?xml version="1.0" encoding="utf-8"?>
<p:tagLst xmlns:a="http://schemas.openxmlformats.org/drawingml/2006/main" xmlns:r="http://schemas.openxmlformats.org/officeDocument/2006/relationships" xmlns:p="http://schemas.openxmlformats.org/presentationml/2006/main">
  <p:tag name="TIMING" val="|5.1"/>
</p:tagLst>
</file>

<file path=ppt/tags/tag3.xml><?xml version="1.0" encoding="utf-8"?>
<p:tagLst xmlns:a="http://schemas.openxmlformats.org/drawingml/2006/main" xmlns:r="http://schemas.openxmlformats.org/officeDocument/2006/relationships" xmlns:p="http://schemas.openxmlformats.org/presentationml/2006/main">
  <p:tag name="TIMING" val="|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3743</TotalTime>
  <Words>4102</Words>
  <Application>Microsoft Office PowerPoint</Application>
  <PresentationFormat>Widescreen</PresentationFormat>
  <Paragraphs>332</Paragraphs>
  <Slides>42</Slides>
  <Notes>6</Notes>
  <HiddenSlides>0</HiddenSlides>
  <MMClips>0</MMClips>
  <ScaleCrop>false</ScaleCrop>
  <HeadingPairs>
    <vt:vector size="6" baseType="variant">
      <vt:variant>
        <vt:lpstr>Fonts Used</vt:lpstr>
      </vt:variant>
      <vt:variant>
        <vt:i4>18</vt:i4>
      </vt:variant>
      <vt:variant>
        <vt:lpstr>Theme</vt:lpstr>
      </vt:variant>
      <vt:variant>
        <vt:i4>1</vt:i4>
      </vt:variant>
      <vt:variant>
        <vt:lpstr>Slide Titles</vt:lpstr>
      </vt:variant>
      <vt:variant>
        <vt:i4>42</vt:i4>
      </vt:variant>
    </vt:vector>
  </HeadingPairs>
  <TitlesOfParts>
    <vt:vector size="61" baseType="lpstr">
      <vt:lpstr>Aldhabi</vt:lpstr>
      <vt:lpstr>-apple-system</vt:lpstr>
      <vt:lpstr>Arabic Typesetting</vt:lpstr>
      <vt:lpstr>Arial</vt:lpstr>
      <vt:lpstr>arial black</vt:lpstr>
      <vt:lpstr>Arial-BoldMT</vt:lpstr>
      <vt:lpstr>Calibri</vt:lpstr>
      <vt:lpstr>Calibri Light</vt:lpstr>
      <vt:lpstr>DroidArabicKufi-Regular</vt:lpstr>
      <vt:lpstr>Dubai</vt:lpstr>
      <vt:lpstr>IBM Plex Sans Arabic</vt:lpstr>
      <vt:lpstr>Rockwell Condensed</vt:lpstr>
      <vt:lpstr>Simplified Arabic</vt:lpstr>
      <vt:lpstr>Symbol</vt:lpstr>
      <vt:lpstr>Times New Roman</vt:lpstr>
      <vt:lpstr>TraditionalArabic</vt:lpstr>
      <vt:lpstr>TraditionalArabic-Bold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emann almasri</cp:lastModifiedBy>
  <cp:revision>504</cp:revision>
  <dcterms:created xsi:type="dcterms:W3CDTF">2023-04-29T09:08:23Z</dcterms:created>
  <dcterms:modified xsi:type="dcterms:W3CDTF">2023-10-17T21:23:16Z</dcterms:modified>
</cp:coreProperties>
</file>