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4"/>
  </p:sldMasterIdLst>
  <p:notesMasterIdLst>
    <p:notesMasterId r:id="rId47"/>
  </p:notesMasterIdLst>
  <p:sldIdLst>
    <p:sldId id="707" r:id="rId5"/>
    <p:sldId id="708" r:id="rId6"/>
    <p:sldId id="586" r:id="rId7"/>
    <p:sldId id="670" r:id="rId8"/>
    <p:sldId id="709" r:id="rId9"/>
    <p:sldId id="671" r:id="rId10"/>
    <p:sldId id="677" r:id="rId11"/>
    <p:sldId id="678" r:id="rId12"/>
    <p:sldId id="679" r:id="rId13"/>
    <p:sldId id="680" r:id="rId14"/>
    <p:sldId id="681" r:id="rId15"/>
    <p:sldId id="682" r:id="rId16"/>
    <p:sldId id="685" r:id="rId17"/>
    <p:sldId id="686" r:id="rId18"/>
    <p:sldId id="683" r:id="rId19"/>
    <p:sldId id="687" r:id="rId20"/>
    <p:sldId id="688" r:id="rId21"/>
    <p:sldId id="689" r:id="rId22"/>
    <p:sldId id="711" r:id="rId23"/>
    <p:sldId id="690" r:id="rId24"/>
    <p:sldId id="691" r:id="rId25"/>
    <p:sldId id="692" r:id="rId26"/>
    <p:sldId id="693" r:id="rId27"/>
    <p:sldId id="694" r:id="rId28"/>
    <p:sldId id="634" r:id="rId29"/>
    <p:sldId id="695" r:id="rId30"/>
    <p:sldId id="696" r:id="rId31"/>
    <p:sldId id="697" r:id="rId32"/>
    <p:sldId id="698" r:id="rId33"/>
    <p:sldId id="636" r:id="rId34"/>
    <p:sldId id="699" r:id="rId35"/>
    <p:sldId id="700" r:id="rId36"/>
    <p:sldId id="702" r:id="rId37"/>
    <p:sldId id="703" r:id="rId38"/>
    <p:sldId id="704" r:id="rId39"/>
    <p:sldId id="705" r:id="rId40"/>
    <p:sldId id="706" r:id="rId41"/>
    <p:sldId id="712" r:id="rId42"/>
    <p:sldId id="713" r:id="rId43"/>
    <p:sldId id="714" r:id="rId44"/>
    <p:sldId id="715" r:id="rId45"/>
    <p:sldId id="710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07"/>
            <p14:sldId id="708"/>
            <p14:sldId id="586"/>
            <p14:sldId id="670"/>
            <p14:sldId id="709"/>
            <p14:sldId id="671"/>
            <p14:sldId id="677"/>
            <p14:sldId id="678"/>
            <p14:sldId id="679"/>
            <p14:sldId id="680"/>
            <p14:sldId id="681"/>
            <p14:sldId id="682"/>
            <p14:sldId id="685"/>
            <p14:sldId id="686"/>
            <p14:sldId id="683"/>
            <p14:sldId id="687"/>
            <p14:sldId id="688"/>
            <p14:sldId id="689"/>
            <p14:sldId id="711"/>
            <p14:sldId id="690"/>
            <p14:sldId id="691"/>
            <p14:sldId id="692"/>
            <p14:sldId id="693"/>
            <p14:sldId id="694"/>
            <p14:sldId id="634"/>
            <p14:sldId id="695"/>
            <p14:sldId id="696"/>
            <p14:sldId id="697"/>
            <p14:sldId id="698"/>
            <p14:sldId id="636"/>
            <p14:sldId id="699"/>
            <p14:sldId id="700"/>
            <p14:sldId id="702"/>
            <p14:sldId id="703"/>
            <p14:sldId id="704"/>
            <p14:sldId id="705"/>
            <p14:sldId id="706"/>
            <p14:sldId id="712"/>
            <p14:sldId id="713"/>
            <p14:sldId id="714"/>
            <p14:sldId id="715"/>
            <p14:sldId id="71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2" d="100"/>
          <a:sy n="72" d="100"/>
        </p:scale>
        <p:origin x="432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2691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562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9151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6635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7486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7240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275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039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237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305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042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525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860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822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280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796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838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8263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154994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73657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59434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0458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49357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6387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466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6" r:id="rId17"/>
    <p:sldLayoutId id="2147483662" r:id="rId18"/>
    <p:sldLayoutId id="2147483665" r:id="rId19"/>
    <p:sldLayoutId id="2147483666" r:id="rId20"/>
    <p:sldLayoutId id="2147483667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.png"/><Relationship Id="rId4" Type="http://schemas.openxmlformats.org/officeDocument/2006/relationships/image" Target="../media/image21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584312" y="3620808"/>
            <a:ext cx="5216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Alexandria" charset="0"/>
                <a:cs typeface="Alexandria" charset="0"/>
              </a:rPr>
              <a:t>Prepared by Dr. </a:t>
            </a:r>
            <a:r>
              <a:rPr lang="en-US" sz="2400" b="1" dirty="0" err="1">
                <a:solidFill>
                  <a:schemeClr val="bg2">
                    <a:lumMod val="25000"/>
                  </a:schemeClr>
                </a:solidFill>
                <a:latin typeface="Alexandria" charset="0"/>
                <a:cs typeface="Alexandria" charset="0"/>
              </a:rPr>
              <a:t>Ranya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Alexandria" charset="0"/>
                <a:cs typeface="Alexandria" charset="0"/>
              </a:rPr>
              <a:t> Mahfouz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06381" y="2569016"/>
            <a:ext cx="5339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557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bg2">
                    <a:lumMod val="25000"/>
                  </a:schemeClr>
                </a:solidFill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MGM323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4662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2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095998" y="2864682"/>
            <a:ext cx="5339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3912577"/>
            <a:ext cx="3516608" cy="87920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ar-EG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change agent </a:t>
            </a:r>
          </a:p>
          <a:p>
            <a:pPr algn="ctr"/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559388" y="4898086"/>
            <a:ext cx="12522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MGM323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36092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Ranya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Mahfouz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1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792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92132" y="648838"/>
            <a:ext cx="5125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r>
              <a:rPr kumimoji="0" lang="en-US" sz="2800" b="1" i="0" u="none" strike="noStrike" kern="1200" cap="none" spc="0" normalizeH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change agent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Introduction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Models of change agency;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The consulting process and the role of the change agent within it;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Change agent tools and frameworks;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The competencies of the change agent;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Deeper aspects of being a change agent.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593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92132" y="648838"/>
            <a:ext cx="5125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r>
              <a:rPr kumimoji="0" lang="en-US" sz="2800" b="1" i="0" u="none" strike="noStrike" kern="1200" cap="none" spc="0" normalizeH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change agent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Introduction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Models of change agency;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The consulting process and the role of the change agent within it;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Change agent tools and frameworks;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The competencies of the change agent;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Deeper aspects of being a change agent.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226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300850" y="376432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559784" y="1799302"/>
            <a:ext cx="59495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/>
              <a:t>This subject is about learning how to manage change. The world around us is changing very quickly. Almost every day, there is a new discovery or innovation, especially in science. Globalization also has a big effect on how we think about politics and business. At the same time, the problems that come with globalization are growing just as fast, which is also a big concern.</a:t>
            </a:r>
            <a:endParaRPr lang="en-US" sz="2400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164297" y="1078326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0243" y="1728891"/>
            <a:ext cx="4837197" cy="4552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31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119"/>
    </mc:Choice>
    <mc:Fallback xmlns="">
      <p:transition spd="slow" advTm="14311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92132" y="648838"/>
            <a:ext cx="5125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r>
              <a:rPr kumimoji="0" lang="en-US" sz="2800" b="1" i="0" u="none" strike="noStrike" kern="1200" cap="none" spc="0" normalizeH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change agent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Introduction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Models of change agency;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The consulting process and the role of the change agent within it;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Change agent tools and frameworks;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The competencies of the change agent;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Deeper aspects of being a change agent.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4523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</a:rPr>
              <a:t>1- Leadership Models</a:t>
            </a:r>
          </a:p>
          <a:p>
            <a:endParaRPr lang="en-US" sz="2400" dirty="0">
              <a:solidFill>
                <a:schemeClr val="tx1"/>
              </a:solidFill>
            </a:endParaRPr>
          </a:p>
          <a:p>
            <a:r>
              <a:rPr lang="en-US" sz="2800" dirty="0">
                <a:solidFill>
                  <a:schemeClr val="tx1"/>
                </a:solidFill>
              </a:rPr>
              <a:t>Change agents are identified as leaders or senior executives at the very top of the organization who envision, initiate or sponsor strategic change of a far-reaching or transformational nature.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18729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MODELS OF CHANGE AGENCY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37585" y="1693454"/>
            <a:ext cx="7969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5468" y="1553033"/>
            <a:ext cx="5144218" cy="1892770"/>
          </a:xfrm>
          <a:prstGeom prst="rect">
            <a:avLst/>
          </a:prstGeom>
        </p:spPr>
      </p:pic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13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</a:rPr>
              <a:t>1- Leadership Models</a:t>
            </a:r>
          </a:p>
          <a:p>
            <a:endParaRPr lang="en-US" sz="2400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</a:rPr>
              <a:t>Key strengths </a:t>
            </a:r>
          </a:p>
          <a:p>
            <a:r>
              <a:rPr lang="en-US" sz="2800" dirty="0">
                <a:solidFill>
                  <a:schemeClr val="tx1"/>
                </a:solidFill>
              </a:rPr>
              <a:t>Leadership models Clear sponsorship and clear direction Power and authority to ‘make change happen’ </a:t>
            </a:r>
          </a:p>
          <a:p>
            <a:r>
              <a:rPr lang="en-US" sz="2800" b="1" dirty="0">
                <a:solidFill>
                  <a:schemeClr val="tx1"/>
                </a:solidFill>
              </a:rPr>
              <a:t>Things to watch out for</a:t>
            </a:r>
          </a:p>
          <a:p>
            <a:r>
              <a:rPr lang="en-US" sz="2800" dirty="0">
                <a:solidFill>
                  <a:schemeClr val="tx1"/>
                </a:solidFill>
              </a:rPr>
              <a:t>Potential for the change to be too top-down and have too directive an</a:t>
            </a:r>
          </a:p>
          <a:p>
            <a:r>
              <a:rPr lang="en-US" sz="2800" dirty="0">
                <a:solidFill>
                  <a:schemeClr val="tx1"/>
                </a:solidFill>
              </a:rPr>
              <a:t>approach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18729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MODELS OF CHANGE AGENCY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37585" y="1693454"/>
            <a:ext cx="7969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5468" y="1553033"/>
            <a:ext cx="5144218" cy="1892770"/>
          </a:xfrm>
          <a:prstGeom prst="rect">
            <a:avLst/>
          </a:prstGeom>
        </p:spPr>
      </p:pic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18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</a:rPr>
              <a:t>2- Management Models</a:t>
            </a:r>
          </a:p>
          <a:p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dirty="0">
                <a:solidFill>
                  <a:schemeClr val="tx1"/>
                </a:solidFill>
              </a:rPr>
              <a:t>Change agents are conceived as middle level managers and functional specialists who adapt, carry forward or build support for strategic change within business units or key functions.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18729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MODELS OF CHANGE AGENCY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37585" y="1693454"/>
            <a:ext cx="7969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9965" y="1541949"/>
            <a:ext cx="4544059" cy="1729736"/>
          </a:xfrm>
          <a:prstGeom prst="rect">
            <a:avLst/>
          </a:prstGeom>
        </p:spPr>
      </p:pic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35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</a:rPr>
              <a:t>2- Management Models</a:t>
            </a:r>
          </a:p>
          <a:p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</a:rPr>
              <a:t>Key strengths </a:t>
            </a:r>
          </a:p>
          <a:p>
            <a:r>
              <a:rPr lang="en-US" sz="2800" dirty="0">
                <a:solidFill>
                  <a:schemeClr val="tx1"/>
                </a:solidFill>
              </a:rPr>
              <a:t>The ability to translate strategic vision so greater knowledge of what works </a:t>
            </a:r>
          </a:p>
          <a:p>
            <a:r>
              <a:rPr lang="en-US" sz="2800" b="1" dirty="0">
                <a:solidFill>
                  <a:schemeClr val="tx1"/>
                </a:solidFill>
              </a:rPr>
              <a:t>Things to watch out for</a:t>
            </a:r>
          </a:p>
          <a:p>
            <a:r>
              <a:rPr lang="en-US" sz="2800" dirty="0">
                <a:solidFill>
                  <a:schemeClr val="tx1"/>
                </a:solidFill>
              </a:rPr>
              <a:t>Capacity and capability issues for middle managers given their necessary attention on business as usual as well as the changes.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18729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MODELS OF CHANGE AGENCY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37585" y="1693454"/>
            <a:ext cx="7969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9965" y="1541949"/>
            <a:ext cx="4544059" cy="1729736"/>
          </a:xfrm>
          <a:prstGeom prst="rect">
            <a:avLst/>
          </a:prstGeom>
        </p:spPr>
      </p:pic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9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</a:rPr>
              <a:t>3- Consultancy Models</a:t>
            </a:r>
          </a:p>
          <a:p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dirty="0">
                <a:solidFill>
                  <a:schemeClr val="tx1"/>
                </a:solidFill>
              </a:rPr>
              <a:t>Change agents are conceived as external or internal consultants who operate at a strategic, operational, task, or process level within an organization, providing advice, </a:t>
            </a:r>
            <a:r>
              <a:rPr lang="fr-FR" sz="2800" dirty="0">
                <a:solidFill>
                  <a:schemeClr val="tx1"/>
                </a:solidFill>
              </a:rPr>
              <a:t>expertise, </a:t>
            </a:r>
            <a:r>
              <a:rPr lang="fr-FR" sz="2800" dirty="0" err="1">
                <a:solidFill>
                  <a:schemeClr val="tx1"/>
                </a:solidFill>
              </a:rPr>
              <a:t>project</a:t>
            </a:r>
            <a:r>
              <a:rPr lang="fr-FR" sz="2800" dirty="0">
                <a:solidFill>
                  <a:schemeClr val="tx1"/>
                </a:solidFill>
              </a:rPr>
              <a:t> management, change programme </a:t>
            </a:r>
            <a:r>
              <a:rPr lang="en-US" sz="2800" dirty="0">
                <a:solidFill>
                  <a:schemeClr val="tx1"/>
                </a:solidFill>
              </a:rPr>
              <a:t>coordination, or process skills in facilitating change.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18729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MODELS OF CHANGE AGENCY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37585" y="1693454"/>
            <a:ext cx="7969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4206" y="1356390"/>
            <a:ext cx="3781953" cy="1659765"/>
          </a:xfrm>
          <a:prstGeom prst="rect">
            <a:avLst/>
          </a:prstGeom>
        </p:spPr>
      </p:pic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300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</a:rPr>
              <a:t>3- Consultancy Models</a:t>
            </a:r>
          </a:p>
          <a:p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</a:rPr>
              <a:t>Key strengths </a:t>
            </a:r>
          </a:p>
          <a:p>
            <a:r>
              <a:rPr lang="en-US" sz="2800" dirty="0">
                <a:solidFill>
                  <a:schemeClr val="tx1"/>
                </a:solidFill>
              </a:rPr>
              <a:t>Ability to coach advise and work in partnership with the organization Change management expertise and experience in a multitude of settings</a:t>
            </a:r>
          </a:p>
          <a:p>
            <a:r>
              <a:rPr lang="en-US" sz="2800" b="1" dirty="0">
                <a:solidFill>
                  <a:schemeClr val="tx1"/>
                </a:solidFill>
              </a:rPr>
              <a:t>Things to watch out for</a:t>
            </a:r>
          </a:p>
          <a:p>
            <a:r>
              <a:rPr lang="en-US" sz="2800" dirty="0">
                <a:solidFill>
                  <a:schemeClr val="tx1"/>
                </a:solidFill>
              </a:rPr>
              <a:t>Can be detached with no demonstrable commitment to the area undergoing change Staff might feel ‘done to’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18729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MODELS OF CHANGE AGENCY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37585" y="1693454"/>
            <a:ext cx="7969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4206" y="1356390"/>
            <a:ext cx="3781953" cy="1659765"/>
          </a:xfrm>
          <a:prstGeom prst="rect">
            <a:avLst/>
          </a:prstGeom>
        </p:spPr>
      </p:pic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22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92132" y="648838"/>
            <a:ext cx="5125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r>
              <a:rPr kumimoji="0" lang="en-US" sz="2800" b="1" i="0" u="none" strike="noStrike" kern="1200" cap="none" spc="0" normalizeH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change agent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Introduction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Models of change agency;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The consulting process and the role of the change agent within it;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Change agent tools and frameworks;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The competencies of the change agent;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Deeper aspects of being a change agent.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6638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113138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28033" y="1599946"/>
            <a:ext cx="64336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2">
                    <a:lumMod val="25000"/>
                  </a:schemeClr>
                </a:solidFill>
              </a:rPr>
              <a:t>The consulting process and the role of the change agent within it;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385474" y="2588399"/>
            <a:ext cx="86300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/>
              <a:t>The consulting process suggests that different sets of knowledge, cognitive skills and </a:t>
            </a:r>
            <a:r>
              <a:rPr lang="en-US" sz="2800" dirty="0" err="1"/>
              <a:t>behaviours</a:t>
            </a:r>
            <a:r>
              <a:rPr lang="en-US" sz="2800" dirty="0"/>
              <a:t> are needed at different stages in the consulting process. The next points summarize the work of a number of researchers who suggest what is required of the change agent at each stage.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8722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>
                <a:solidFill>
                  <a:schemeClr val="tx1"/>
                </a:solidFill>
              </a:rPr>
              <a:t>Entry</a:t>
            </a:r>
          </a:p>
          <a:p>
            <a:r>
              <a:rPr lang="en-US" sz="2800" b="1" dirty="0">
                <a:solidFill>
                  <a:schemeClr val="tx1"/>
                </a:solidFill>
              </a:rPr>
              <a:t>Internal change agent</a:t>
            </a:r>
          </a:p>
          <a:p>
            <a:r>
              <a:rPr lang="en-US" sz="2800" dirty="0">
                <a:solidFill>
                  <a:schemeClr val="tx1"/>
                </a:solidFill>
              </a:rPr>
              <a:t>Ready access to clients, Ready relationships, Knows company jargon, Understands root causes</a:t>
            </a:r>
          </a:p>
          <a:p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</a:rPr>
              <a:t>External change agent</a:t>
            </a:r>
          </a:p>
          <a:p>
            <a:r>
              <a:rPr lang="en-US" sz="2800" dirty="0">
                <a:solidFill>
                  <a:schemeClr val="tx1"/>
                </a:solidFill>
              </a:rPr>
              <a:t>Source (find) clients, Build relationships, Learn company jargon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120" y="754735"/>
            <a:ext cx="8977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Differences between internal</a:t>
            </a:r>
          </a:p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 and external consultants</a:t>
            </a:r>
            <a:endParaRPr lang="en-US" sz="28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37585" y="1693454"/>
            <a:ext cx="7969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7182" y="1804679"/>
            <a:ext cx="4360179" cy="1297004"/>
          </a:xfrm>
          <a:prstGeom prst="rect">
            <a:avLst/>
          </a:prstGeom>
        </p:spPr>
      </p:pic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12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>
                <a:solidFill>
                  <a:schemeClr val="tx1"/>
                </a:solidFill>
              </a:rPr>
              <a:t>Contracting</a:t>
            </a:r>
          </a:p>
          <a:p>
            <a:endParaRPr lang="en-US" sz="3200" b="1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</a:rPr>
              <a:t>Internal change agent</a:t>
            </a:r>
          </a:p>
          <a:p>
            <a:r>
              <a:rPr lang="en-US" sz="2800" dirty="0">
                <a:solidFill>
                  <a:schemeClr val="tx1"/>
                </a:solidFill>
              </a:rPr>
              <a:t>Informal agreements, Must complete projects, assigned</a:t>
            </a:r>
          </a:p>
          <a:p>
            <a:r>
              <a:rPr lang="en-US" sz="2800" b="1" dirty="0">
                <a:solidFill>
                  <a:schemeClr val="tx1"/>
                </a:solidFill>
              </a:rPr>
              <a:t>External change agent</a:t>
            </a:r>
          </a:p>
          <a:p>
            <a:r>
              <a:rPr lang="en-US" sz="2800" dirty="0">
                <a:solidFill>
                  <a:schemeClr val="tx1"/>
                </a:solidFill>
              </a:rPr>
              <a:t>Formal documents, Can terminate project at will, Guard against out of pocket expenses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120" y="754735"/>
            <a:ext cx="8977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Differences between internal</a:t>
            </a:r>
          </a:p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 and external consultants</a:t>
            </a:r>
            <a:endParaRPr lang="en-US" sz="28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37585" y="1693454"/>
            <a:ext cx="7969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2271" y="1685495"/>
            <a:ext cx="4448796" cy="1961972"/>
          </a:xfrm>
          <a:prstGeom prst="rect">
            <a:avLst/>
          </a:prstGeom>
        </p:spPr>
      </p:pic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02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>
                <a:solidFill>
                  <a:schemeClr val="tx1"/>
                </a:solidFill>
              </a:rPr>
              <a:t>Diagnosing</a:t>
            </a:r>
          </a:p>
          <a:p>
            <a:r>
              <a:rPr lang="en-US" sz="2800" b="1" dirty="0">
                <a:solidFill>
                  <a:schemeClr val="tx1"/>
                </a:solidFill>
              </a:rPr>
              <a:t>Internal change agent</a:t>
            </a:r>
          </a:p>
          <a:p>
            <a:r>
              <a:rPr lang="en-US" sz="2800" dirty="0">
                <a:solidFill>
                  <a:schemeClr val="tx1"/>
                </a:solidFill>
              </a:rPr>
              <a:t>Has a relationship with many organization members Prestige determined by job rank</a:t>
            </a:r>
          </a:p>
          <a:p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</a:rPr>
              <a:t>External change agent</a:t>
            </a:r>
          </a:p>
          <a:p>
            <a:r>
              <a:rPr lang="en-US" sz="2800" dirty="0">
                <a:solidFill>
                  <a:schemeClr val="tx1"/>
                </a:solidFill>
              </a:rPr>
              <a:t>Meet most organization members for the first time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120" y="754735"/>
            <a:ext cx="8977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Differences between internal</a:t>
            </a:r>
          </a:p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 and external consultants</a:t>
            </a:r>
            <a:endParaRPr lang="en-US" sz="28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37585" y="1693454"/>
            <a:ext cx="7969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4147" y="1487983"/>
            <a:ext cx="2686425" cy="1775746"/>
          </a:xfrm>
          <a:prstGeom prst="rect">
            <a:avLst/>
          </a:prstGeom>
        </p:spPr>
      </p:pic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00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>
                <a:solidFill>
                  <a:schemeClr val="tx1"/>
                </a:solidFill>
              </a:rPr>
              <a:t>Evaluating</a:t>
            </a:r>
          </a:p>
          <a:p>
            <a:r>
              <a:rPr lang="en-US" sz="2800" b="1" dirty="0">
                <a:solidFill>
                  <a:schemeClr val="tx1"/>
                </a:solidFill>
              </a:rPr>
              <a:t>Internal change agent</a:t>
            </a:r>
          </a:p>
          <a:p>
            <a:r>
              <a:rPr lang="en-US" sz="2800" dirty="0">
                <a:solidFill>
                  <a:schemeClr val="tx1"/>
                </a:solidFill>
              </a:rPr>
              <a:t>Rely on repeat business, pay rise, and promotion as key measures of success</a:t>
            </a:r>
          </a:p>
          <a:p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</a:rPr>
              <a:t>External change agent</a:t>
            </a:r>
          </a:p>
          <a:p>
            <a:r>
              <a:rPr lang="en-US" sz="2800" dirty="0">
                <a:solidFill>
                  <a:schemeClr val="tx1"/>
                </a:solidFill>
              </a:rPr>
              <a:t>Rely on repeat business and customer referral as key measures of project success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120" y="754735"/>
            <a:ext cx="8977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Differences between internal</a:t>
            </a:r>
          </a:p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 and external consultants</a:t>
            </a:r>
            <a:endParaRPr lang="en-US" sz="28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37585" y="1693454"/>
            <a:ext cx="7969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6217" y="1525127"/>
            <a:ext cx="2981741" cy="1506204"/>
          </a:xfrm>
          <a:prstGeom prst="rect">
            <a:avLst/>
          </a:prstGeom>
        </p:spPr>
      </p:pic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223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120" y="1008897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Differences between internal</a:t>
            </a:r>
            <a:r>
              <a:rPr lang="ar-EG" sz="28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and external consultants</a:t>
            </a:r>
            <a:endParaRPr lang="en-US" sz="28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37585" y="1693454"/>
            <a:ext cx="7969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090" y="1855211"/>
            <a:ext cx="8756073" cy="4030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62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92132" y="648838"/>
            <a:ext cx="5125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r>
              <a:rPr kumimoji="0" lang="en-US" sz="2800" b="1" i="0" u="none" strike="noStrike" kern="1200" cap="none" spc="0" normalizeH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change agent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Introduction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Models of change agency;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The consulting process and the role of the change agent within it;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Change agent tools and frameworks;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The competencies of the change agent;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Deeper aspects of being a change agent.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4017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</a:rPr>
              <a:t>1- Organization change required</a:t>
            </a:r>
          </a:p>
          <a:p>
            <a:r>
              <a:rPr lang="en-US" sz="2800" dirty="0">
                <a:solidFill>
                  <a:schemeClr val="tx1"/>
                </a:solidFill>
              </a:rPr>
              <a:t>Change within current culture norms (local restructure, geographic</a:t>
            </a:r>
          </a:p>
          <a:p>
            <a:r>
              <a:rPr lang="en-US" sz="2800" dirty="0">
                <a:solidFill>
                  <a:schemeClr val="tx1"/>
                </a:solidFill>
              </a:rPr>
              <a:t>expansion, </a:t>
            </a:r>
            <a:r>
              <a:rPr lang="en-US" sz="2800" dirty="0" err="1">
                <a:solidFill>
                  <a:schemeClr val="tx1"/>
                </a:solidFill>
              </a:rPr>
              <a:t>etc</a:t>
            </a:r>
            <a:r>
              <a:rPr lang="en-US" sz="2800" dirty="0">
                <a:solidFill>
                  <a:schemeClr val="tx1"/>
                </a:solidFill>
              </a:rPr>
              <a:t>)</a:t>
            </a:r>
          </a:p>
          <a:p>
            <a:r>
              <a:rPr lang="en-US" sz="2800" b="1" dirty="0">
                <a:solidFill>
                  <a:schemeClr val="tx1"/>
                </a:solidFill>
              </a:rPr>
              <a:t>Change agent stance</a:t>
            </a:r>
          </a:p>
          <a:p>
            <a:r>
              <a:rPr lang="en-US" sz="2800" dirty="0">
                <a:solidFill>
                  <a:schemeClr val="tx1"/>
                </a:solidFill>
              </a:rPr>
              <a:t>Role modelling based on current ways of doing things including management style, degree of consultation, decision-making processes, </a:t>
            </a:r>
            <a:r>
              <a:rPr lang="en-US" sz="2800" dirty="0" err="1">
                <a:solidFill>
                  <a:schemeClr val="tx1"/>
                </a:solidFill>
              </a:rPr>
              <a:t>etc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07795" y="683586"/>
            <a:ext cx="8977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Choices of intervention based on the nature of </a:t>
            </a:r>
          </a:p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the cultural change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37585" y="1693454"/>
            <a:ext cx="7969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33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</a:rPr>
              <a:t>2- Organization change required</a:t>
            </a:r>
          </a:p>
          <a:p>
            <a:r>
              <a:rPr lang="en-US" sz="2800" dirty="0">
                <a:solidFill>
                  <a:schemeClr val="tx1"/>
                </a:solidFill>
              </a:rPr>
              <a:t>Change outside current culture norms (diversification requiring new way of working, partnership working, </a:t>
            </a:r>
            <a:r>
              <a:rPr lang="en-US" sz="2800" dirty="0" err="1">
                <a:solidFill>
                  <a:schemeClr val="tx1"/>
                </a:solidFill>
              </a:rPr>
              <a:t>etc</a:t>
            </a:r>
            <a:r>
              <a:rPr lang="en-US" sz="2800" dirty="0">
                <a:solidFill>
                  <a:schemeClr val="tx1"/>
                </a:solidFill>
              </a:rPr>
              <a:t>)</a:t>
            </a:r>
          </a:p>
          <a:p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</a:rPr>
              <a:t>Change agent stance</a:t>
            </a:r>
          </a:p>
          <a:p>
            <a:r>
              <a:rPr lang="en-US" sz="2800" dirty="0">
                <a:solidFill>
                  <a:schemeClr val="tx1"/>
                </a:solidFill>
              </a:rPr>
              <a:t>Role modelling based on new ways of doing things including management style, degree of consultation, decision-making processes, </a:t>
            </a:r>
            <a:r>
              <a:rPr lang="en-US" sz="2800" dirty="0" err="1">
                <a:solidFill>
                  <a:schemeClr val="tx1"/>
                </a:solidFill>
              </a:rPr>
              <a:t>etc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07795" y="683586"/>
            <a:ext cx="8977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Choices of intervention based on the nature of </a:t>
            </a:r>
          </a:p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the cultural change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37585" y="1693454"/>
            <a:ext cx="7969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24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</a:rPr>
              <a:t>3- Organization change required</a:t>
            </a:r>
          </a:p>
          <a:p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dirty="0">
                <a:solidFill>
                  <a:schemeClr val="tx1"/>
                </a:solidFill>
              </a:rPr>
              <a:t>Culture change itself (</a:t>
            </a:r>
            <a:r>
              <a:rPr lang="en-US" sz="2800" dirty="0" err="1">
                <a:solidFill>
                  <a:schemeClr val="tx1"/>
                </a:solidFill>
              </a:rPr>
              <a:t>eg</a:t>
            </a:r>
            <a:r>
              <a:rPr lang="en-US" sz="2800" dirty="0">
                <a:solidFill>
                  <a:schemeClr val="tx1"/>
                </a:solidFill>
              </a:rPr>
              <a:t> new ways of doing things to meet external or internal drivers for change)</a:t>
            </a:r>
          </a:p>
          <a:p>
            <a:r>
              <a:rPr lang="en-US" sz="2800" b="1" dirty="0">
                <a:solidFill>
                  <a:schemeClr val="tx1"/>
                </a:solidFill>
              </a:rPr>
              <a:t>Change agent stance</a:t>
            </a:r>
          </a:p>
          <a:p>
            <a:r>
              <a:rPr lang="en-US" sz="2800" dirty="0">
                <a:solidFill>
                  <a:schemeClr val="tx1"/>
                </a:solidFill>
              </a:rPr>
              <a:t>Role modelling based on effective change management practices including management style, degree of consultation, decision making processes, </a:t>
            </a:r>
            <a:r>
              <a:rPr lang="en-US" sz="2800" dirty="0" err="1">
                <a:solidFill>
                  <a:schemeClr val="tx1"/>
                </a:solidFill>
              </a:rPr>
              <a:t>etc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07795" y="683586"/>
            <a:ext cx="8977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Choices of intervention based on the nature of </a:t>
            </a:r>
          </a:p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the cultural change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37585" y="1693454"/>
            <a:ext cx="7969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270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92132" y="648838"/>
            <a:ext cx="5125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r>
              <a:rPr kumimoji="0" lang="en-US" sz="2800" b="1" i="0" u="none" strike="noStrike" kern="1200" cap="none" spc="0" normalizeH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change agent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Introduction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Models of change agency;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The consulting process and the role of the change agent within it;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Change agent tools and frameworks;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The competencies of the change agent;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Deeper aspects of being a change agent.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1402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113138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6433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2">
                    <a:lumMod val="25000"/>
                  </a:schemeClr>
                </a:solidFill>
              </a:rPr>
              <a:t>The competencies of the change agent;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61904" y="2369387"/>
            <a:ext cx="800786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/>
              <a:t>The change agent will need to have a good understanding of how business works, together with knowledge (or a knowledgeable partner) in the field of Human Resources. The final aspect referred to by Cummings and Worley is the skills set acquired through management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3376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>
                <a:solidFill>
                  <a:schemeClr val="tx1"/>
                </a:solidFill>
              </a:rPr>
              <a:t>Existing system − Knowledge</a:t>
            </a:r>
          </a:p>
          <a:p>
            <a:r>
              <a:rPr lang="en-US" sz="2800" b="1" dirty="0">
                <a:solidFill>
                  <a:schemeClr val="tx1"/>
                </a:solidFill>
              </a:rPr>
              <a:t>Organization behavior</a:t>
            </a:r>
          </a:p>
          <a:p>
            <a:r>
              <a:rPr lang="en-US" sz="2800" dirty="0">
                <a:solidFill>
                  <a:schemeClr val="tx1"/>
                </a:solidFill>
              </a:rPr>
              <a:t>A. Organization culture</a:t>
            </a:r>
          </a:p>
          <a:p>
            <a:r>
              <a:rPr lang="en-US" sz="2800" dirty="0">
                <a:solidFill>
                  <a:schemeClr val="tx1"/>
                </a:solidFill>
              </a:rPr>
              <a:t>B. Work design</a:t>
            </a:r>
          </a:p>
          <a:p>
            <a:r>
              <a:rPr lang="en-US" sz="2800" dirty="0">
                <a:solidFill>
                  <a:schemeClr val="tx1"/>
                </a:solidFill>
              </a:rPr>
              <a:t>C. Interpersonal relations</a:t>
            </a:r>
          </a:p>
          <a:p>
            <a:r>
              <a:rPr lang="en-US" sz="2800" dirty="0">
                <a:solidFill>
                  <a:schemeClr val="tx1"/>
                </a:solidFill>
              </a:rPr>
              <a:t>D. Power and politics</a:t>
            </a:r>
          </a:p>
          <a:p>
            <a:r>
              <a:rPr lang="en-US" sz="2800" dirty="0">
                <a:solidFill>
                  <a:schemeClr val="tx1"/>
                </a:solidFill>
              </a:rPr>
              <a:t>E. Leadership</a:t>
            </a:r>
          </a:p>
          <a:p>
            <a:r>
              <a:rPr lang="en-US" sz="2800" dirty="0">
                <a:solidFill>
                  <a:schemeClr val="tx1"/>
                </a:solidFill>
              </a:rPr>
              <a:t>F. Goal setting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07795" y="683586"/>
            <a:ext cx="8977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Knowledge and skill requirements of </a:t>
            </a:r>
          </a:p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the organization development practitioner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37585" y="1693454"/>
            <a:ext cx="7969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3725" y="2233558"/>
            <a:ext cx="5268060" cy="3210373"/>
          </a:xfrm>
          <a:prstGeom prst="rect">
            <a:avLst/>
          </a:prstGeom>
        </p:spPr>
      </p:pic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26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>
                <a:solidFill>
                  <a:schemeClr val="tx1"/>
                </a:solidFill>
              </a:rPr>
              <a:t>How systems change over time − Knowledge</a:t>
            </a:r>
          </a:p>
          <a:p>
            <a:r>
              <a:rPr lang="en-US" sz="2800" b="1" dirty="0">
                <a:solidFill>
                  <a:schemeClr val="tx1"/>
                </a:solidFill>
              </a:rPr>
              <a:t>Organization design Decision making process associated with formulating and aligning HR systems; information systems; reward systems; work design; political systems; culture; etc.</a:t>
            </a:r>
          </a:p>
          <a:p>
            <a:r>
              <a:rPr lang="en-US" sz="2800" dirty="0">
                <a:solidFill>
                  <a:schemeClr val="tx1"/>
                </a:solidFill>
              </a:rPr>
              <a:t>A. The concept of fit and alignment</a:t>
            </a:r>
          </a:p>
          <a:p>
            <a:r>
              <a:rPr lang="en-US" sz="2800" dirty="0">
                <a:solidFill>
                  <a:schemeClr val="tx1"/>
                </a:solidFill>
              </a:rPr>
              <a:t>B. Diagnostic and design model for sub-systems</a:t>
            </a:r>
          </a:p>
          <a:p>
            <a:r>
              <a:rPr lang="en-US" sz="2800" dirty="0">
                <a:solidFill>
                  <a:schemeClr val="tx1"/>
                </a:solidFill>
              </a:rPr>
              <a:t>C. Key thought leaders in organization design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07795" y="683586"/>
            <a:ext cx="8977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Knowledge and skill requirements of </a:t>
            </a:r>
          </a:p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the organization development practitioner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37585" y="1693454"/>
            <a:ext cx="7969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58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3056" y="182615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>
                <a:solidFill>
                  <a:schemeClr val="tx1"/>
                </a:solidFill>
              </a:rPr>
              <a:t>How systems change over time − Skills</a:t>
            </a:r>
          </a:p>
          <a:p>
            <a:r>
              <a:rPr lang="en-US" sz="2800" i="1" dirty="0">
                <a:solidFill>
                  <a:schemeClr val="tx1"/>
                </a:solidFill>
              </a:rPr>
              <a:t>Managing the consulting process</a:t>
            </a:r>
          </a:p>
          <a:p>
            <a:r>
              <a:rPr lang="en-US" sz="2800" dirty="0">
                <a:solidFill>
                  <a:schemeClr val="tx1"/>
                </a:solidFill>
              </a:rPr>
              <a:t>A. Entry</a:t>
            </a:r>
          </a:p>
          <a:p>
            <a:r>
              <a:rPr lang="en-US" sz="2800" dirty="0">
                <a:solidFill>
                  <a:schemeClr val="tx1"/>
                </a:solidFill>
              </a:rPr>
              <a:t>B. Contracting</a:t>
            </a:r>
          </a:p>
          <a:p>
            <a:r>
              <a:rPr lang="en-US" sz="2800" dirty="0">
                <a:solidFill>
                  <a:schemeClr val="tx1"/>
                </a:solidFill>
              </a:rPr>
              <a:t>C. Diagnosing</a:t>
            </a:r>
          </a:p>
          <a:p>
            <a:r>
              <a:rPr lang="en-US" sz="2800" dirty="0">
                <a:solidFill>
                  <a:schemeClr val="tx1"/>
                </a:solidFill>
              </a:rPr>
              <a:t>D. Designing interventions</a:t>
            </a:r>
          </a:p>
          <a:p>
            <a:r>
              <a:rPr lang="en-US" sz="2800" dirty="0">
                <a:solidFill>
                  <a:schemeClr val="tx1"/>
                </a:solidFill>
              </a:rPr>
              <a:t>E. Implementation</a:t>
            </a:r>
          </a:p>
          <a:p>
            <a:r>
              <a:rPr lang="en-US" sz="2800" dirty="0">
                <a:solidFill>
                  <a:schemeClr val="tx1"/>
                </a:solidFill>
              </a:rPr>
              <a:t>F. Managing emergent issues</a:t>
            </a:r>
          </a:p>
          <a:p>
            <a:r>
              <a:rPr lang="en-US" sz="2800" dirty="0">
                <a:solidFill>
                  <a:schemeClr val="tx1"/>
                </a:solidFill>
              </a:rPr>
              <a:t>G. Evaluation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07795" y="683586"/>
            <a:ext cx="8977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Knowledge and skill requirements of </a:t>
            </a:r>
          </a:p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the organization development practitioner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03056" y="1826159"/>
            <a:ext cx="7969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4529" y="3025390"/>
            <a:ext cx="4496427" cy="1971950"/>
          </a:xfrm>
          <a:prstGeom prst="rect">
            <a:avLst/>
          </a:prstGeom>
        </p:spPr>
      </p:pic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92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92132" y="648838"/>
            <a:ext cx="5125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r>
              <a:rPr kumimoji="0" lang="en-US" sz="2800" b="1" i="0" u="none" strike="noStrike" kern="1200" cap="none" spc="0" normalizeH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change agent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Introduction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Models of change agency;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The consulting process and the role of the change agent within it;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Change agent tools and frameworks;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The competencies of the change agent;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Deeper aspects of being a change agent.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5798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113138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6433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2">
                    <a:lumMod val="25000"/>
                  </a:schemeClr>
                </a:solidFill>
              </a:rPr>
              <a:t>Deeper aspects of being a change agent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61904" y="2434592"/>
            <a:ext cx="863009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One of Freud’s definitions of psychoanalysis was the procedure for the investigation of mental processes that are almost inaccessible in any other way – that is the unconscious phenomena in human interaction. As such it is one way of being able to understand the more irrational aspects of human </a:t>
            </a:r>
            <a:r>
              <a:rPr lang="en-US" sz="2800" dirty="0" err="1">
                <a:solidFill>
                  <a:schemeClr val="bg2">
                    <a:lumMod val="25000"/>
                  </a:schemeClr>
                </a:solidFill>
              </a:rPr>
              <a:t>behaviour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. The </a:t>
            </a:r>
            <a:r>
              <a:rPr lang="en-US" sz="2800">
                <a:solidFill>
                  <a:schemeClr val="bg2">
                    <a:lumMod val="25000"/>
                  </a:schemeClr>
                </a:solidFill>
              </a:rPr>
              <a:t>next points list 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a number of psychoanalytic terms which describe phenomena.</a:t>
            </a:r>
            <a:endParaRPr lang="en-US" sz="24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7253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3056" y="182615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>
                <a:solidFill>
                  <a:schemeClr val="tx1"/>
                </a:solidFill>
              </a:rPr>
              <a:t>Psychoanalytic term</a:t>
            </a:r>
          </a:p>
          <a:p>
            <a:r>
              <a:rPr lang="en-US" sz="3200" b="1" dirty="0">
                <a:solidFill>
                  <a:schemeClr val="tx1"/>
                </a:solidFill>
              </a:rPr>
              <a:t>Transference</a:t>
            </a:r>
          </a:p>
          <a:p>
            <a:r>
              <a:rPr lang="en-US" sz="2800" dirty="0">
                <a:solidFill>
                  <a:schemeClr val="tx1"/>
                </a:solidFill>
              </a:rPr>
              <a:t>The process by which emotions and desires originally associated with one person, such as a parent or sibling, are unconsciously shifted to another person, especially to the analyst.</a:t>
            </a:r>
          </a:p>
          <a:p>
            <a:endParaRPr lang="en-US" sz="2800" b="1" dirty="0">
              <a:solidFill>
                <a:schemeClr val="tx1"/>
              </a:solidFill>
            </a:endParaRPr>
          </a:p>
          <a:p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65173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Psychoanalytic terms useful in the change agent’s practice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4559" y="4552598"/>
            <a:ext cx="4601217" cy="1643973"/>
          </a:xfrm>
          <a:prstGeom prst="rect">
            <a:avLst/>
          </a:prstGeom>
        </p:spPr>
      </p:pic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68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3056" y="182615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>
                <a:solidFill>
                  <a:schemeClr val="tx1"/>
                </a:solidFill>
              </a:rPr>
              <a:t>Psychoanalytic term</a:t>
            </a:r>
          </a:p>
          <a:p>
            <a:r>
              <a:rPr lang="en-US" sz="3200" b="1" dirty="0">
                <a:solidFill>
                  <a:schemeClr val="tx1"/>
                </a:solidFill>
              </a:rPr>
              <a:t>Projection</a:t>
            </a:r>
          </a:p>
          <a:p>
            <a:endParaRPr lang="en-US" sz="2800" dirty="0">
              <a:solidFill>
                <a:schemeClr val="tx1"/>
              </a:solidFill>
            </a:endParaRPr>
          </a:p>
          <a:p>
            <a:r>
              <a:rPr lang="en-US" sz="2800" dirty="0">
                <a:solidFill>
                  <a:schemeClr val="tx1"/>
                </a:solidFill>
              </a:rPr>
              <a:t>The attribution of one’s own attitudes, feelings, or suppositions to others</a:t>
            </a:r>
            <a:endParaRPr lang="en-US" sz="2800" b="1" dirty="0">
              <a:solidFill>
                <a:schemeClr val="tx1"/>
              </a:solidFill>
            </a:endParaRPr>
          </a:p>
          <a:p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65173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Psychoanalytic terms useful in the change agent’s practice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0033" y="2069246"/>
            <a:ext cx="2934109" cy="1904628"/>
          </a:xfrm>
          <a:prstGeom prst="rect">
            <a:avLst/>
          </a:prstGeom>
        </p:spPr>
      </p:pic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88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3056" y="182615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>
                <a:solidFill>
                  <a:schemeClr val="tx1"/>
                </a:solidFill>
              </a:rPr>
              <a:t>Psychoanalytic term</a:t>
            </a:r>
          </a:p>
          <a:p>
            <a:r>
              <a:rPr lang="en-US" sz="3200" b="1" dirty="0">
                <a:solidFill>
                  <a:schemeClr val="tx1"/>
                </a:solidFill>
              </a:rPr>
              <a:t>Counter-transference</a:t>
            </a:r>
            <a:endParaRPr lang="en-US" sz="2800" dirty="0">
              <a:solidFill>
                <a:schemeClr val="tx1"/>
              </a:solidFill>
            </a:endParaRPr>
          </a:p>
          <a:p>
            <a:r>
              <a:rPr lang="en-US" sz="2800" dirty="0">
                <a:solidFill>
                  <a:schemeClr val="tx1"/>
                </a:solidFill>
              </a:rPr>
              <a:t>The psychoanalyst’s displacement of emotion onto the patient or more generally the psychoanalyst’s emotional involvement in the therapeutic</a:t>
            </a:r>
          </a:p>
          <a:p>
            <a:r>
              <a:rPr lang="en-US" sz="2800" dirty="0">
                <a:solidFill>
                  <a:schemeClr val="tx1"/>
                </a:solidFill>
              </a:rPr>
              <a:t>interaction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65173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Psychoanalytic terms useful in the change agent’s practice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826159"/>
            <a:ext cx="5144218" cy="1765854"/>
          </a:xfrm>
          <a:prstGeom prst="rect">
            <a:avLst/>
          </a:prstGeom>
        </p:spPr>
      </p:pic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535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113138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907051" y="1375784"/>
            <a:ext cx="64336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2">
                    <a:lumMod val="25000"/>
                  </a:schemeClr>
                </a:solidFill>
              </a:rPr>
              <a:t>Principles of presence</a:t>
            </a:r>
            <a:endParaRPr lang="en-US" sz="4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8702" y="2697317"/>
            <a:ext cx="4810796" cy="2819794"/>
          </a:xfrm>
          <a:prstGeom prst="rect">
            <a:avLst/>
          </a:prstGeom>
        </p:spPr>
      </p:pic>
      <p:pic>
        <p:nvPicPr>
          <p:cNvPr id="13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5290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3056" y="182615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>
                <a:solidFill>
                  <a:schemeClr val="tx1"/>
                </a:solidFill>
              </a:rPr>
              <a:t>Be </a:t>
            </a:r>
            <a:r>
              <a:rPr lang="en-US" sz="3200" b="1" dirty="0" err="1">
                <a:solidFill>
                  <a:schemeClr val="tx1"/>
                </a:solidFill>
              </a:rPr>
              <a:t>Honourable</a:t>
            </a:r>
            <a:endParaRPr lang="en-US" sz="3200" b="1" dirty="0">
              <a:solidFill>
                <a:schemeClr val="tx1"/>
              </a:solidFill>
            </a:endParaRPr>
          </a:p>
          <a:p>
            <a:r>
              <a:rPr lang="en-US" sz="2800" dirty="0">
                <a:solidFill>
                  <a:schemeClr val="tx1"/>
                </a:solidFill>
              </a:rPr>
              <a:t>Align personal assumptions, values, beliefs, </a:t>
            </a:r>
            <a:r>
              <a:rPr lang="en-US" sz="2800" dirty="0" err="1">
                <a:solidFill>
                  <a:schemeClr val="tx1"/>
                </a:solidFill>
              </a:rPr>
              <a:t>behaviour</a:t>
            </a:r>
            <a:r>
              <a:rPr lang="en-US" sz="2800" dirty="0">
                <a:solidFill>
                  <a:schemeClr val="tx1"/>
                </a:solidFill>
              </a:rPr>
              <a:t> Stand for something; take a position Dare to be different (or similar) State the obvious Speak the unspeakable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65173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Principles of presence</a:t>
            </a:r>
            <a:endParaRPr lang="en-US" sz="28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69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3056" y="182615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>
                <a:solidFill>
                  <a:schemeClr val="tx1"/>
                </a:solidFill>
              </a:rPr>
              <a:t>Be an Effective Agent of Change</a:t>
            </a:r>
          </a:p>
          <a:p>
            <a:r>
              <a:rPr lang="en-US" sz="3200" dirty="0">
                <a:solidFill>
                  <a:schemeClr val="tx1"/>
                </a:solidFill>
              </a:rPr>
              <a:t>Be an awareness expert Facilitate enhanced interaction among members of the client system and with self Teach basic </a:t>
            </a:r>
            <a:r>
              <a:rPr lang="en-US" sz="3200" dirty="0" err="1">
                <a:solidFill>
                  <a:schemeClr val="tx1"/>
                </a:solidFill>
              </a:rPr>
              <a:t>behavioural</a:t>
            </a:r>
            <a:r>
              <a:rPr lang="en-US" sz="3200" dirty="0">
                <a:solidFill>
                  <a:schemeClr val="tx1"/>
                </a:solidFill>
              </a:rPr>
              <a:t> skills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65173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Principles of presence</a:t>
            </a:r>
            <a:endParaRPr lang="en-US" sz="28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3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3056" y="182615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>
                <a:solidFill>
                  <a:schemeClr val="tx1"/>
                </a:solidFill>
              </a:rPr>
              <a:t>Be Curious</a:t>
            </a:r>
          </a:p>
          <a:p>
            <a:r>
              <a:rPr lang="en-US" sz="2800" dirty="0">
                <a:solidFill>
                  <a:schemeClr val="tx1"/>
                </a:solidFill>
              </a:rPr>
              <a:t>Stay in a space of perpetual wonderment Show genuine interest in the client Be interested in self Explore the nature of relationships between self and client and among individuals in the client system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65173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Principles of presence</a:t>
            </a:r>
            <a:endParaRPr lang="en-US" sz="28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87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3056" y="182615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65173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</a:rPr>
              <a:t>Principles of presence</a:t>
            </a:r>
            <a:endParaRPr lang="en-US" sz="28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852" y="1989709"/>
            <a:ext cx="6941128" cy="4043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69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538"/>
    </mc:Choice>
    <mc:Fallback xmlns="">
      <p:transition advTm="21538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3056" y="1826159"/>
            <a:ext cx="10812720" cy="52669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>
                <a:solidFill>
                  <a:schemeClr val="tx1"/>
                </a:solidFill>
              </a:rPr>
              <a:t>Background:In</a:t>
            </a:r>
            <a:r>
              <a:rPr lang="en-US" sz="2400" dirty="0">
                <a:solidFill>
                  <a:schemeClr val="tx1"/>
                </a:solidFill>
              </a:rPr>
              <a:t> 2020, Banque </a:t>
            </a:r>
            <a:r>
              <a:rPr lang="en-US" sz="2400" dirty="0" err="1">
                <a:solidFill>
                  <a:schemeClr val="tx1"/>
                </a:solidFill>
              </a:rPr>
              <a:t>Misr</a:t>
            </a:r>
            <a:r>
              <a:rPr lang="en-US" sz="2400" dirty="0">
                <a:solidFill>
                  <a:schemeClr val="tx1"/>
                </a:solidFill>
              </a:rPr>
              <a:t> launched a strategic digital transformation plan aiming to improve service quality and operational efficiency. The plan involved introducing new digital platforms and redesigning internal work processes to become more flexible and technology-driven.</a:t>
            </a:r>
          </a:p>
          <a:p>
            <a:pPr marL="457200" indent="-457200">
              <a:buAutoNum type="arabicPeriod"/>
            </a:pPr>
            <a:r>
              <a:rPr lang="en-US" sz="2400" dirty="0">
                <a:solidFill>
                  <a:schemeClr val="tx1"/>
                </a:solidFill>
              </a:rPr>
              <a:t>Model of Change Agency </a:t>
            </a:r>
            <a:r>
              <a:rPr lang="en-US" sz="2400" dirty="0" err="1">
                <a:solidFill>
                  <a:schemeClr val="tx1"/>
                </a:solidFill>
              </a:rPr>
              <a:t>Used:The</a:t>
            </a:r>
            <a:r>
              <a:rPr lang="en-US" sz="2400" dirty="0">
                <a:solidFill>
                  <a:schemeClr val="tx1"/>
                </a:solidFill>
              </a:rPr>
              <a:t> Management Model was </a:t>
            </a:r>
            <a:r>
              <a:rPr lang="en-US" sz="2400" dirty="0" err="1">
                <a:solidFill>
                  <a:schemeClr val="tx1"/>
                </a:solidFill>
              </a:rPr>
              <a:t>applied.Middle</a:t>
            </a:r>
            <a:r>
              <a:rPr lang="en-US" sz="2400" dirty="0">
                <a:solidFill>
                  <a:schemeClr val="tx1"/>
                </a:solidFill>
              </a:rPr>
              <a:t> managers acted as the key change agents, responsible </a:t>
            </a:r>
            <a:r>
              <a:rPr lang="en-US" sz="2400" dirty="0" err="1">
                <a:solidFill>
                  <a:schemeClr val="tx1"/>
                </a:solidFill>
              </a:rPr>
              <a:t>for:Translating</a:t>
            </a:r>
            <a:r>
              <a:rPr lang="en-US" sz="2400" dirty="0">
                <a:solidFill>
                  <a:schemeClr val="tx1"/>
                </a:solidFill>
              </a:rPr>
              <a:t> the strategic vision of top management into daily </a:t>
            </a:r>
            <a:r>
              <a:rPr lang="en-US" sz="2400" dirty="0" err="1">
                <a:solidFill>
                  <a:schemeClr val="tx1"/>
                </a:solidFill>
              </a:rPr>
              <a:t>operations.Training</a:t>
            </a:r>
            <a:r>
              <a:rPr lang="en-US" sz="2400" dirty="0">
                <a:solidFill>
                  <a:schemeClr val="tx1"/>
                </a:solidFill>
              </a:rPr>
              <a:t> branch teams on the new digital </a:t>
            </a:r>
            <a:r>
              <a:rPr lang="en-US" sz="2400" dirty="0" err="1">
                <a:solidFill>
                  <a:schemeClr val="tx1"/>
                </a:solidFill>
              </a:rPr>
              <a:t>systems.Monitoring</a:t>
            </a:r>
            <a:r>
              <a:rPr lang="en-US" sz="2400" dirty="0">
                <a:solidFill>
                  <a:schemeClr val="tx1"/>
                </a:solidFill>
              </a:rPr>
              <a:t> progress and solving implementation challenges.</a:t>
            </a:r>
          </a:p>
          <a:p>
            <a:r>
              <a:rPr lang="en-US" sz="2400" dirty="0">
                <a:solidFill>
                  <a:schemeClr val="tx1"/>
                </a:solidFill>
              </a:rPr>
              <a:t>🔹 Strength: Close connection with employees and practical understanding of operations.</a:t>
            </a:r>
          </a:p>
          <a:p>
            <a:r>
              <a:rPr lang="en-US" sz="2400" dirty="0">
                <a:solidFill>
                  <a:schemeClr val="tx1"/>
                </a:solidFill>
              </a:rPr>
              <a:t>🔹 Challenge: Balancing daily business tasks with the added workload of implementing change.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99094" y="1083696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2">
                    <a:lumMod val="25000"/>
                  </a:schemeClr>
                </a:solidFill>
              </a:rPr>
              <a:t>Case Study </a:t>
            </a:r>
            <a:r>
              <a:rPr lang="fr-FR" sz="2800" b="1" dirty="0">
                <a:solidFill>
                  <a:srgbClr val="FF0000"/>
                </a:solidFill>
              </a:rPr>
              <a:t>Digital Transformation at Banque Misr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621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538"/>
    </mc:Choice>
    <mc:Fallback xmlns="">
      <p:transition advTm="21538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27640" y="1432844"/>
            <a:ext cx="10812720" cy="5256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rgbClr val="FF0000"/>
                </a:solidFill>
              </a:rPr>
              <a:t>2. The Consulting </a:t>
            </a:r>
            <a:r>
              <a:rPr lang="en-US" sz="2000" b="1" dirty="0" err="1">
                <a:solidFill>
                  <a:srgbClr val="FF0000"/>
                </a:solidFill>
              </a:rPr>
              <a:t>Process:Entry</a:t>
            </a:r>
            <a:r>
              <a:rPr lang="en-US" sz="2000" dirty="0">
                <a:solidFill>
                  <a:schemeClr val="tx1"/>
                </a:solidFill>
              </a:rPr>
              <a:t>: The change was introduced gradually through workshops and readiness assessments for each </a:t>
            </a:r>
            <a:r>
              <a:rPr lang="en-US" sz="2000" dirty="0" err="1">
                <a:solidFill>
                  <a:schemeClr val="tx1"/>
                </a:solidFill>
              </a:rPr>
              <a:t>department.Contracting</a:t>
            </a:r>
            <a:r>
              <a:rPr lang="en-US" sz="2000" dirty="0">
                <a:solidFill>
                  <a:schemeClr val="tx1"/>
                </a:solidFill>
              </a:rPr>
              <a:t>: Internal agreements clarified roles and responsibilities between top management and middle </a:t>
            </a:r>
            <a:r>
              <a:rPr lang="en-US" sz="2000" dirty="0" err="1">
                <a:solidFill>
                  <a:schemeClr val="tx1"/>
                </a:solidFill>
              </a:rPr>
              <a:t>managers.Diagnosing</a:t>
            </a:r>
            <a:r>
              <a:rPr lang="en-US" sz="2000" dirty="0">
                <a:solidFill>
                  <a:schemeClr val="tx1"/>
                </a:solidFill>
              </a:rPr>
              <a:t>: Resistance to change was identified, mainly due to fear of technology and job </a:t>
            </a:r>
            <a:r>
              <a:rPr lang="en-US" sz="2000" dirty="0" err="1">
                <a:solidFill>
                  <a:schemeClr val="tx1"/>
                </a:solidFill>
              </a:rPr>
              <a:t>insecurity.Implementation</a:t>
            </a:r>
            <a:r>
              <a:rPr lang="en-US" sz="2000" dirty="0">
                <a:solidFill>
                  <a:schemeClr val="tx1"/>
                </a:solidFill>
              </a:rPr>
              <a:t>: Training programs were carried out to familiarize employees with new banking </a:t>
            </a:r>
            <a:r>
              <a:rPr lang="en-US" sz="2000" dirty="0" err="1">
                <a:solidFill>
                  <a:schemeClr val="tx1"/>
                </a:solidFill>
              </a:rPr>
              <a:t>systems.Evaluation</a:t>
            </a:r>
            <a:r>
              <a:rPr lang="en-US" sz="2000" dirty="0">
                <a:solidFill>
                  <a:schemeClr val="tx1"/>
                </a:solidFill>
              </a:rPr>
              <a:t>: Post-implementation performance was measured through indicators such as service speed and customer satisfaction.</a:t>
            </a:r>
          </a:p>
          <a:p>
            <a:r>
              <a:rPr lang="en-US" sz="2000" b="1" dirty="0">
                <a:solidFill>
                  <a:srgbClr val="FF0000"/>
                </a:solidFill>
              </a:rPr>
              <a:t>3. Role of the Change </a:t>
            </a:r>
            <a:r>
              <a:rPr lang="en-US" sz="2000" b="1" dirty="0" err="1">
                <a:solidFill>
                  <a:srgbClr val="FF0000"/>
                </a:solidFill>
              </a:rPr>
              <a:t>Agent</a:t>
            </a:r>
            <a:r>
              <a:rPr lang="en-US" sz="2000" dirty="0" err="1">
                <a:solidFill>
                  <a:schemeClr val="tx1"/>
                </a:solidFill>
              </a:rPr>
              <a:t>:The</a:t>
            </a:r>
            <a:r>
              <a:rPr lang="en-US" sz="2000" dirty="0">
                <a:solidFill>
                  <a:schemeClr val="tx1"/>
                </a:solidFill>
              </a:rPr>
              <a:t> change agent played a key role </a:t>
            </a:r>
            <a:r>
              <a:rPr lang="en-US" sz="2000" dirty="0" err="1">
                <a:solidFill>
                  <a:schemeClr val="tx1"/>
                </a:solidFill>
              </a:rPr>
              <a:t>in:Facilitating</a:t>
            </a:r>
            <a:r>
              <a:rPr lang="en-US" sz="2000" dirty="0">
                <a:solidFill>
                  <a:schemeClr val="tx1"/>
                </a:solidFill>
              </a:rPr>
              <a:t> communication between top management and </a:t>
            </a:r>
            <a:r>
              <a:rPr lang="en-US" sz="2000" dirty="0" err="1">
                <a:solidFill>
                  <a:schemeClr val="tx1"/>
                </a:solidFill>
              </a:rPr>
              <a:t>employees.Building</a:t>
            </a:r>
            <a:r>
              <a:rPr lang="en-US" sz="2000" dirty="0">
                <a:solidFill>
                  <a:schemeClr val="tx1"/>
                </a:solidFill>
              </a:rPr>
              <a:t> trust and reducing resistance to </a:t>
            </a:r>
            <a:r>
              <a:rPr lang="en-US" sz="2000" dirty="0" err="1">
                <a:solidFill>
                  <a:schemeClr val="tx1"/>
                </a:solidFill>
              </a:rPr>
              <a:t>change.Providing</a:t>
            </a:r>
            <a:r>
              <a:rPr lang="en-US" sz="2000" dirty="0">
                <a:solidFill>
                  <a:schemeClr val="tx1"/>
                </a:solidFill>
              </a:rPr>
              <a:t> both technical and emotional support during the transformation process.</a:t>
            </a:r>
          </a:p>
          <a:p>
            <a:r>
              <a:rPr lang="en-US" sz="2000" b="1" dirty="0">
                <a:solidFill>
                  <a:srgbClr val="FF0000"/>
                </a:solidFill>
              </a:rPr>
              <a:t>4. Required </a:t>
            </a:r>
            <a:r>
              <a:rPr lang="en-US" sz="2000" b="1" dirty="0" err="1">
                <a:solidFill>
                  <a:srgbClr val="FF0000"/>
                </a:solidFill>
              </a:rPr>
              <a:t>Competencies</a:t>
            </a:r>
            <a:r>
              <a:rPr lang="en-US" sz="2000" dirty="0" err="1">
                <a:solidFill>
                  <a:schemeClr val="tx1"/>
                </a:solidFill>
              </a:rPr>
              <a:t>:Strong</a:t>
            </a:r>
            <a:r>
              <a:rPr lang="en-US" sz="2000" dirty="0">
                <a:solidFill>
                  <a:schemeClr val="tx1"/>
                </a:solidFill>
              </a:rPr>
              <a:t> leadership and motivational </a:t>
            </a:r>
            <a:r>
              <a:rPr lang="en-US" sz="2000" dirty="0" err="1">
                <a:solidFill>
                  <a:schemeClr val="tx1"/>
                </a:solidFill>
              </a:rPr>
              <a:t>skills.Deep</a:t>
            </a:r>
            <a:r>
              <a:rPr lang="en-US" sz="2000" dirty="0">
                <a:solidFill>
                  <a:schemeClr val="tx1"/>
                </a:solidFill>
              </a:rPr>
              <a:t> understanding of banking </a:t>
            </a:r>
            <a:r>
              <a:rPr lang="en-US" sz="2000" dirty="0" err="1">
                <a:solidFill>
                  <a:schemeClr val="tx1"/>
                </a:solidFill>
              </a:rPr>
              <a:t>operations.Excellent</a:t>
            </a:r>
            <a:r>
              <a:rPr lang="en-US" sz="2000" dirty="0">
                <a:solidFill>
                  <a:schemeClr val="tx1"/>
                </a:solidFill>
              </a:rPr>
              <a:t> communication and conflict resolution </a:t>
            </a:r>
            <a:r>
              <a:rPr lang="en-US" sz="2000" dirty="0" err="1">
                <a:solidFill>
                  <a:schemeClr val="tx1"/>
                </a:solidFill>
              </a:rPr>
              <a:t>abilities.Analytical</a:t>
            </a:r>
            <a:r>
              <a:rPr lang="en-US" sz="2000" dirty="0">
                <a:solidFill>
                  <a:schemeClr val="tx1"/>
                </a:solidFill>
              </a:rPr>
              <a:t> and diagnostic skills to address resistance effectively.</a:t>
            </a:r>
          </a:p>
          <a:p>
            <a:r>
              <a:rPr lang="en-US" sz="2000" b="1" dirty="0">
                <a:solidFill>
                  <a:srgbClr val="FF0000"/>
                </a:solidFill>
              </a:rPr>
              <a:t>5. Deeper Aspects (Psychological Dimension):</a:t>
            </a:r>
            <a:r>
              <a:rPr lang="en-US" sz="2000" dirty="0">
                <a:solidFill>
                  <a:schemeClr val="tx1"/>
                </a:solidFill>
              </a:rPr>
              <a:t>Change agents faced projection behaviors — some employees expressed their anxiety about losing jobs by criticizing the new </a:t>
            </a:r>
            <a:r>
              <a:rPr lang="en-US" sz="2000" dirty="0" err="1">
                <a:solidFill>
                  <a:schemeClr val="tx1"/>
                </a:solidFill>
              </a:rPr>
              <a:t>systems.The</a:t>
            </a:r>
            <a:r>
              <a:rPr lang="en-US" sz="2000" dirty="0">
                <a:solidFill>
                  <a:schemeClr val="tx1"/>
                </a:solidFill>
              </a:rPr>
              <a:t> change agents had to recognize these emotions and redirect them toward constructive engagement and skill development.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45060" y="545138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2">
                    <a:lumMod val="25000"/>
                  </a:schemeClr>
                </a:solidFill>
              </a:rPr>
              <a:t>Case Study </a:t>
            </a:r>
            <a:r>
              <a:rPr lang="fr-FR" sz="2800" b="1" dirty="0">
                <a:solidFill>
                  <a:srgbClr val="FF0000"/>
                </a:solidFill>
              </a:rPr>
              <a:t>Digital Transformation at Banque Misr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04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538"/>
    </mc:Choice>
    <mc:Fallback xmlns="">
      <p:transition advTm="21538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27640" y="1160640"/>
            <a:ext cx="10812720" cy="5256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>
                <a:solidFill>
                  <a:srgbClr val="FF0000"/>
                </a:solidFill>
              </a:rPr>
              <a:t>Final </a:t>
            </a:r>
            <a:r>
              <a:rPr lang="en-US" sz="3200" b="1" dirty="0" err="1">
                <a:solidFill>
                  <a:srgbClr val="FF0000"/>
                </a:solidFill>
              </a:rPr>
              <a:t>Results:</a:t>
            </a:r>
            <a:r>
              <a:rPr lang="en-US" sz="3200" b="1" dirty="0" err="1">
                <a:solidFill>
                  <a:schemeClr val="tx1"/>
                </a:solidFill>
              </a:rPr>
              <a:t>After</a:t>
            </a:r>
            <a:r>
              <a:rPr lang="en-US" sz="3200" b="1" dirty="0">
                <a:solidFill>
                  <a:schemeClr val="tx1"/>
                </a:solidFill>
              </a:rPr>
              <a:t> one year of </a:t>
            </a:r>
            <a:r>
              <a:rPr lang="en-US" sz="3200" b="1" dirty="0" err="1">
                <a:solidFill>
                  <a:schemeClr val="tx1"/>
                </a:solidFill>
              </a:rPr>
              <a:t>implementation:Use</a:t>
            </a:r>
            <a:r>
              <a:rPr lang="en-US" sz="3200" b="1" dirty="0">
                <a:solidFill>
                  <a:schemeClr val="tx1"/>
                </a:solidFill>
              </a:rPr>
              <a:t> of digital banking services increased by 60%.Branch productivity improved by 25%.Customer satisfaction levels rose significantly.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📘 </a:t>
            </a:r>
            <a:r>
              <a:rPr lang="en-US" sz="3200" b="1" dirty="0" err="1">
                <a:solidFill>
                  <a:srgbClr val="FF0000"/>
                </a:solidFill>
              </a:rPr>
              <a:t>Conclusion:</a:t>
            </a:r>
            <a:r>
              <a:rPr lang="en-US" sz="3200" b="1" dirty="0" err="1">
                <a:solidFill>
                  <a:schemeClr val="tx1"/>
                </a:solidFill>
              </a:rPr>
              <a:t>The</a:t>
            </a:r>
            <a:r>
              <a:rPr lang="en-US" sz="3200" b="1" dirty="0">
                <a:solidFill>
                  <a:schemeClr val="tx1"/>
                </a:solidFill>
              </a:rPr>
              <a:t> success of Banque </a:t>
            </a:r>
            <a:r>
              <a:rPr lang="en-US" sz="3200" b="1" dirty="0" err="1">
                <a:solidFill>
                  <a:schemeClr val="tx1"/>
                </a:solidFill>
              </a:rPr>
              <a:t>Misr’s</a:t>
            </a:r>
            <a:r>
              <a:rPr lang="en-US" sz="3200" b="1" dirty="0">
                <a:solidFill>
                  <a:schemeClr val="tx1"/>
                </a:solidFill>
              </a:rPr>
              <a:t> digital transformation was not solely due to new technology but largely because of the effective role of the change agents—who combined leadership, communication, and psychological insight to manage change smoothly.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45060" y="545138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2">
                    <a:lumMod val="25000"/>
                  </a:schemeClr>
                </a:solidFill>
              </a:rPr>
              <a:t>Case Study </a:t>
            </a:r>
            <a:r>
              <a:rPr lang="fr-FR" sz="2800" b="1" dirty="0">
                <a:solidFill>
                  <a:srgbClr val="FF0000"/>
                </a:solidFill>
              </a:rPr>
              <a:t>Digital Transformation at Banque Misr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16827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18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538"/>
    </mc:Choice>
    <mc:Fallback xmlns="">
      <p:transition advTm="21538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694195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79" y="5864752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31376" y="1115878"/>
            <a:ext cx="1665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1F497D"/>
                </a:solidFill>
                <a:latin typeface="WordVisi_MSFontService"/>
              </a:rPr>
              <a:t>Textbook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307" y="1300544"/>
            <a:ext cx="5641383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33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77"/>
    </mc:Choice>
    <mc:Fallback xmlns="">
      <p:transition spd="slow" advTm="18177"/>
    </mc:Fallback>
  </mc:AlternateContent>
</p:sld>
</file>

<file path=ppt/theme/theme1.xml><?xml version="1.0" encoding="utf-8"?>
<a:theme xmlns:a="http://schemas.openxmlformats.org/drawingml/2006/main" name="Theme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D302ABAB-4BB8-4159-AD08-E0BA06D38257}" vid="{3574EC94-0C89-4449-B33F-6563F97867B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1C661D2-7ADF-40AA-88F5-379A053F655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1A0404F-84A4-45AE-803C-0A3BB6BB7BA5}">
  <ds:schemaRefs>
    <ds:schemaRef ds:uri="http://schemas.microsoft.com/office/2006/metadata/properties"/>
    <ds:schemaRef ds:uri="http://purl.org/dc/dcmitype/"/>
    <ds:schemaRef ds:uri="d13aca44-ef33-4cf4-9980-7f0b00e6eeb9"/>
    <ds:schemaRef ds:uri="49100919-8a76-4266-be0c-7dc583902cb4"/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6EC5C215-7FD2-4FE8-BF66-D48E1D9424C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5088</TotalTime>
  <Words>2046</Words>
  <Application>Microsoft Office PowerPoint</Application>
  <PresentationFormat>Widescreen</PresentationFormat>
  <Paragraphs>290</Paragraphs>
  <Slides>42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Tajawal Medium</vt:lpstr>
      <vt:lpstr>Times New Roman</vt:lpstr>
      <vt:lpstr>Wingdings</vt:lpstr>
      <vt:lpstr>WordVisi_MSFontService</vt:lpstr>
      <vt:lpstr>Theme2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Ranya mahfouz</cp:lastModifiedBy>
  <cp:revision>187</cp:revision>
  <dcterms:created xsi:type="dcterms:W3CDTF">2023-04-29T09:08:23Z</dcterms:created>
  <dcterms:modified xsi:type="dcterms:W3CDTF">2026-04-06T10:11:12Z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