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5" r:id="rId3"/>
    <p:sldId id="404" r:id="rId4"/>
    <p:sldId id="398" r:id="rId5"/>
    <p:sldId id="405" r:id="rId6"/>
    <p:sldId id="399" r:id="rId7"/>
    <p:sldId id="393" r:id="rId8"/>
    <p:sldId id="406" r:id="rId9"/>
    <p:sldId id="394" r:id="rId10"/>
    <p:sldId id="400" r:id="rId11"/>
    <p:sldId id="401" r:id="rId12"/>
    <p:sldId id="402" r:id="rId13"/>
    <p:sldId id="403" r:id="rId14"/>
    <p:sldId id="356" r:id="rId15"/>
    <p:sldId id="380" r:id="rId16"/>
    <p:sldId id="381" r:id="rId17"/>
    <p:sldId id="382" r:id="rId18"/>
    <p:sldId id="408" r:id="rId19"/>
    <p:sldId id="383" r:id="rId20"/>
    <p:sldId id="407" r:id="rId21"/>
    <p:sldId id="384" r:id="rId22"/>
    <p:sldId id="385" r:id="rId23"/>
    <p:sldId id="409" r:id="rId24"/>
    <p:sldId id="386" r:id="rId25"/>
    <p:sldId id="387" r:id="rId26"/>
    <p:sldId id="410" r:id="rId27"/>
    <p:sldId id="388" r:id="rId28"/>
    <p:sldId id="411" r:id="rId29"/>
    <p:sldId id="389" r:id="rId30"/>
    <p:sldId id="412" r:id="rId31"/>
    <p:sldId id="390" r:id="rId32"/>
    <p:sldId id="391" r:id="rId33"/>
    <p:sldId id="392" r:id="rId34"/>
    <p:sldId id="355"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248405" y="3125529"/>
            <a:ext cx="7067774" cy="1408372"/>
          </a:xfrm>
          <a:prstGeom prst="rect">
            <a:avLst/>
          </a:prstGeom>
        </p:spPr>
      </p:pic>
      <p:sp>
        <p:nvSpPr>
          <p:cNvPr id="14" name="TextBox 13"/>
          <p:cNvSpPr txBox="1"/>
          <p:nvPr/>
        </p:nvSpPr>
        <p:spPr>
          <a:xfrm>
            <a:off x="474133" y="715791"/>
            <a:ext cx="454425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Time Management</a:t>
            </a:r>
          </a:p>
          <a:p>
            <a:r>
              <a:rPr lang="en-US" sz="2800" dirty="0">
                <a:solidFill>
                  <a:srgbClr val="24A9E1"/>
                </a:solidFill>
                <a:latin typeface="Tajawal Medium" panose="00000600000000000000" pitchFamily="2" charset="-78"/>
                <a:cs typeface="Tajawal Medium" panose="00000600000000000000" pitchFamily="2" charset="-78"/>
              </a:rPr>
              <a:t>Prepared by Dr. Nael Zabel</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5912285" y="3159395"/>
            <a:ext cx="556413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212</a:t>
            </a:r>
          </a:p>
          <a:p>
            <a:r>
              <a:rPr lang="en-US" sz="2800" dirty="0">
                <a:solidFill>
                  <a:schemeClr val="bg1"/>
                </a:solidFill>
                <a:latin typeface="Tajawal Medium" panose="00000600000000000000" pitchFamily="2" charset="-78"/>
                <a:cs typeface="Tajawal Medium" panose="00000600000000000000" pitchFamily="2" charset="-78"/>
              </a:rPr>
              <a:t>Stage gates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Stage-Gate Vs life-cycle</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3411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b="1" dirty="0">
                <a:latin typeface="Calibri" panose="020F0502020204030204"/>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schemeClr val="bg1">
                    <a:lumMod val="65000"/>
                  </a:schemeClr>
                </a:solidFill>
                <a:latin typeface="Calibri" panose="020F0502020204030204"/>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schemeClr val="bg1">
                    <a:lumMod val="65000"/>
                  </a:schemeClr>
                </a:solidFill>
                <a:latin typeface="Calibri" panose="020F0502020204030204"/>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schemeClr val="bg1">
                    <a:lumMod val="65000"/>
                  </a:schemeClr>
                </a:solidFill>
                <a:latin typeface="Calibri" panose="020F0502020204030204"/>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schemeClr val="bg1">
                    <a:lumMod val="65000"/>
                  </a:schemeClr>
                </a:solidFill>
                <a:latin typeface="Calibri" panose="020F0502020204030204"/>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schemeClr val="bg1">
                    <a:lumMod val="65000"/>
                  </a:schemeClr>
                </a:solidFill>
                <a:latin typeface="Calibri" panose="020F0502020204030204"/>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schemeClr val="bg1">
                    <a:lumMod val="65000"/>
                  </a:schemeClr>
                </a:solidFill>
                <a:latin typeface="Calibri" panose="020F0502020204030204"/>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schemeClr val="bg1">
                    <a:lumMod val="65000"/>
                  </a:schemeClr>
                </a:solidFill>
                <a:latin typeface="Calibri" panose="020F0502020204030204"/>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schemeClr val="bg1">
                    <a:lumMod val="65000"/>
                  </a:schemeClr>
                </a:solidFill>
                <a:latin typeface="Calibri" panose="020F0502020204030204"/>
              </a:rPr>
              <a:t>The Stage-Gate Vs life-cycle</a:t>
            </a:r>
          </a:p>
        </p:txBody>
      </p:sp>
    </p:spTree>
    <p:extLst>
      <p:ext uri="{BB962C8B-B14F-4D97-AF65-F5344CB8AC3E}">
        <p14:creationId xmlns:p14="http://schemas.microsoft.com/office/powerpoint/2010/main" val="3815945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28729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Projects Life Cycle</a:t>
            </a:r>
          </a:p>
        </p:txBody>
      </p:sp>
      <p:sp>
        <p:nvSpPr>
          <p:cNvPr id="8" name="TextBox 7"/>
          <p:cNvSpPr txBox="1"/>
          <p:nvPr/>
        </p:nvSpPr>
        <p:spPr>
          <a:xfrm>
            <a:off x="-108036" y="281880"/>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9" name="Picture 8">
            <a:extLst>
              <a:ext uri="{FF2B5EF4-FFF2-40B4-BE49-F238E27FC236}">
                <a16:creationId xmlns:a16="http://schemas.microsoft.com/office/drawing/2014/main" id="{CE342514-BEC1-FD28-5B52-B9426FAEE2B3}"/>
              </a:ext>
            </a:extLst>
          </p:cNvPr>
          <p:cNvPicPr>
            <a:picLocks noChangeAspect="1"/>
          </p:cNvPicPr>
          <p:nvPr/>
        </p:nvPicPr>
        <p:blipFill>
          <a:blip r:embed="rId6"/>
          <a:stretch>
            <a:fillRect/>
          </a:stretch>
        </p:blipFill>
        <p:spPr>
          <a:xfrm>
            <a:off x="1087234" y="1543716"/>
            <a:ext cx="10028821" cy="4031747"/>
          </a:xfrm>
          <a:prstGeom prst="rect">
            <a:avLst/>
          </a:prstGeom>
        </p:spPr>
      </p:pic>
    </p:spTree>
    <p:extLst>
      <p:ext uri="{BB962C8B-B14F-4D97-AF65-F5344CB8AC3E}">
        <p14:creationId xmlns:p14="http://schemas.microsoft.com/office/powerpoint/2010/main" val="3952153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38353944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36733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1" name="Rectangle 10">
            <a:extLst>
              <a:ext uri="{FF2B5EF4-FFF2-40B4-BE49-F238E27FC236}">
                <a16:creationId xmlns:a16="http://schemas.microsoft.com/office/drawing/2014/main" id="{1C25520C-DE53-EB15-6A81-9EA70A2DB581}"/>
              </a:ext>
            </a:extLst>
          </p:cNvPr>
          <p:cNvSpPr/>
          <p:nvPr/>
        </p:nvSpPr>
        <p:spPr>
          <a:xfrm>
            <a:off x="1115560" y="1331124"/>
            <a:ext cx="7577866" cy="101566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DIN Next LT Arabic" panose="020B0503020203050203" pitchFamily="34" charset="-78"/>
                <a:ea typeface="+mn-ea"/>
                <a:cs typeface="DIN Next LT Arabic" panose="020B0503020203050203" pitchFamily="34" charset="-78"/>
              </a:rPr>
              <a:t>The Stage Gate process </a:t>
            </a:r>
            <a:r>
              <a:rPr kumimoji="0" lang="en-GB" b="0" i="0" u="none" strike="noStrike" kern="1200" cap="none" spc="0" normalizeH="0" baseline="0" noProof="0" dirty="0">
                <a:ln>
                  <a:noFill/>
                </a:ln>
                <a:solidFill>
                  <a:srgbClr val="026053"/>
                </a:solidFill>
                <a:effectLst/>
                <a:uLnTx/>
                <a:uFillTx/>
                <a:latin typeface="DIN Next LT Arabic" panose="020B0503020203050203" pitchFamily="34" charset="-78"/>
                <a:ea typeface="+mn-ea"/>
                <a:cs typeface="DIN Next LT Arabic" panose="020B0503020203050203" pitchFamily="34" charset="-78"/>
              </a:rPr>
              <a:t>is a systematic methodology that is fundamental for initiating, governing, delivering and completing construction projects. </a:t>
            </a:r>
          </a:p>
        </p:txBody>
      </p:sp>
      <p:sp>
        <p:nvSpPr>
          <p:cNvPr id="12" name="Oval 11">
            <a:extLst>
              <a:ext uri="{FF2B5EF4-FFF2-40B4-BE49-F238E27FC236}">
                <a16:creationId xmlns:a16="http://schemas.microsoft.com/office/drawing/2014/main" id="{722534C3-7C0C-C353-5E4B-8F1FD4BF8110}"/>
              </a:ext>
            </a:extLst>
          </p:cNvPr>
          <p:cNvSpPr/>
          <p:nvPr/>
        </p:nvSpPr>
        <p:spPr>
          <a:xfrm>
            <a:off x="1007649" y="2686062"/>
            <a:ext cx="36000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1</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3" name="Rectangle 12">
            <a:extLst>
              <a:ext uri="{FF2B5EF4-FFF2-40B4-BE49-F238E27FC236}">
                <a16:creationId xmlns:a16="http://schemas.microsoft.com/office/drawing/2014/main" id="{FCFCCF49-EBCB-C4C5-52DB-409D8899B05A}"/>
              </a:ext>
            </a:extLst>
          </p:cNvPr>
          <p:cNvSpPr/>
          <p:nvPr/>
        </p:nvSpPr>
        <p:spPr>
          <a:xfrm>
            <a:off x="1480460" y="2511208"/>
            <a:ext cx="4893835"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Provides a project delivery systematic process</a:t>
            </a:r>
          </a:p>
        </p:txBody>
      </p:sp>
      <p:sp>
        <p:nvSpPr>
          <p:cNvPr id="14" name="Rectangle 13">
            <a:extLst>
              <a:ext uri="{FF2B5EF4-FFF2-40B4-BE49-F238E27FC236}">
                <a16:creationId xmlns:a16="http://schemas.microsoft.com/office/drawing/2014/main" id="{730E7E0F-F820-35B9-2048-6A943A4AD88D}"/>
              </a:ext>
            </a:extLst>
          </p:cNvPr>
          <p:cNvSpPr/>
          <p:nvPr/>
        </p:nvSpPr>
        <p:spPr>
          <a:xfrm>
            <a:off x="1524000" y="4443830"/>
            <a:ext cx="4893834"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Ensures that a project does not proceed unless key stage deliverables are completed</a:t>
            </a:r>
          </a:p>
        </p:txBody>
      </p:sp>
      <p:sp>
        <p:nvSpPr>
          <p:cNvPr id="15" name="Oval 14">
            <a:extLst>
              <a:ext uri="{FF2B5EF4-FFF2-40B4-BE49-F238E27FC236}">
                <a16:creationId xmlns:a16="http://schemas.microsoft.com/office/drawing/2014/main" id="{770BDD20-60DB-CFBB-FD21-3D464D2E471B}"/>
              </a:ext>
            </a:extLst>
          </p:cNvPr>
          <p:cNvSpPr/>
          <p:nvPr/>
        </p:nvSpPr>
        <p:spPr>
          <a:xfrm>
            <a:off x="978874" y="4632905"/>
            <a:ext cx="36000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3</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6" name="Oval 15">
            <a:extLst>
              <a:ext uri="{FF2B5EF4-FFF2-40B4-BE49-F238E27FC236}">
                <a16:creationId xmlns:a16="http://schemas.microsoft.com/office/drawing/2014/main" id="{A99539BC-2F1B-FB6E-2285-4E0BDDF6DBC3}"/>
              </a:ext>
            </a:extLst>
          </p:cNvPr>
          <p:cNvSpPr/>
          <p:nvPr/>
        </p:nvSpPr>
        <p:spPr>
          <a:xfrm>
            <a:off x="974163" y="3590599"/>
            <a:ext cx="36000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2</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7" name="Rectangle 16">
            <a:extLst>
              <a:ext uri="{FF2B5EF4-FFF2-40B4-BE49-F238E27FC236}">
                <a16:creationId xmlns:a16="http://schemas.microsoft.com/office/drawing/2014/main" id="{1320934F-1699-D9B2-06EA-0BC520424BBD}"/>
              </a:ext>
            </a:extLst>
          </p:cNvPr>
          <p:cNvSpPr/>
          <p:nvPr/>
        </p:nvSpPr>
        <p:spPr>
          <a:xfrm>
            <a:off x="1480460" y="3368379"/>
            <a:ext cx="4738507" cy="101566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Contains a list of critical deliverables for each of the 8 stages over the life cycle of the project</a:t>
            </a:r>
          </a:p>
        </p:txBody>
      </p:sp>
      <p:pic>
        <p:nvPicPr>
          <p:cNvPr id="9" name="Picture 8">
            <a:extLst>
              <a:ext uri="{FF2B5EF4-FFF2-40B4-BE49-F238E27FC236}">
                <a16:creationId xmlns:a16="http://schemas.microsoft.com/office/drawing/2014/main" id="{4EBC7093-8861-4199-4A1E-7843B8A7BB97}"/>
              </a:ext>
            </a:extLst>
          </p:cNvPr>
          <p:cNvPicPr>
            <a:picLocks noChangeAspect="1"/>
          </p:cNvPicPr>
          <p:nvPr/>
        </p:nvPicPr>
        <p:blipFill>
          <a:blip r:embed="rId6"/>
          <a:stretch>
            <a:fillRect/>
          </a:stretch>
        </p:blipFill>
        <p:spPr>
          <a:xfrm>
            <a:off x="9091116" y="805100"/>
            <a:ext cx="2395936" cy="5357174"/>
          </a:xfrm>
          <a:prstGeom prst="rect">
            <a:avLst/>
          </a:prstGeom>
        </p:spPr>
      </p:pic>
    </p:spTree>
    <p:extLst>
      <p:ext uri="{BB962C8B-B14F-4D97-AF65-F5344CB8AC3E}">
        <p14:creationId xmlns:p14="http://schemas.microsoft.com/office/powerpoint/2010/main" val="465535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1">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randombar(horizontal)">
                                      <p:cBhvr>
                                        <p:cTn id="14" dur="500"/>
                                        <p:tgtEl>
                                          <p:spTgt spid="12"/>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
                                        <p:tgtEl>
                                          <p:spTgt spid="17"/>
                                        </p:tgtEl>
                                      </p:cBhvr>
                                    </p:animEffect>
                                    <p:anim calcmode="lin" valueType="num">
                                      <p:cBhvr>
                                        <p:cTn id="23" dur="400" fill="hold"/>
                                        <p:tgtEl>
                                          <p:spTgt spid="17"/>
                                        </p:tgtEl>
                                        <p:attrNameLst>
                                          <p:attrName>ppt_x</p:attrName>
                                        </p:attrNameLst>
                                      </p:cBhvr>
                                      <p:tavLst>
                                        <p:tav tm="0">
                                          <p:val>
                                            <p:strVal val="#ppt_x"/>
                                          </p:val>
                                        </p:tav>
                                        <p:tav tm="100000">
                                          <p:val>
                                            <p:strVal val="#ppt_x"/>
                                          </p:val>
                                        </p:tav>
                                      </p:tavLst>
                                    </p:anim>
                                    <p:anim calcmode="lin" valueType="num">
                                      <p:cBhvr>
                                        <p:cTn id="24" dur="400" fill="hold"/>
                                        <p:tgtEl>
                                          <p:spTgt spid="17"/>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1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1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7" presetID="43"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
                                        <p:tgtEl>
                                          <p:spTgt spid="16"/>
                                        </p:tgtEl>
                                      </p:cBhvr>
                                    </p:animEffect>
                                    <p:anim calcmode="lin" valueType="num">
                                      <p:cBhvr>
                                        <p:cTn id="30" dur="400" fill="hold"/>
                                        <p:tgtEl>
                                          <p:spTgt spid="16"/>
                                        </p:tgtEl>
                                        <p:attrNameLst>
                                          <p:attrName>ppt_x</p:attrName>
                                        </p:attrNameLst>
                                      </p:cBhvr>
                                      <p:tavLst>
                                        <p:tav tm="0">
                                          <p:val>
                                            <p:strVal val="#ppt_x"/>
                                          </p:val>
                                        </p:tav>
                                        <p:tav tm="100000">
                                          <p:val>
                                            <p:strVal val="#ppt_x"/>
                                          </p:val>
                                        </p:tav>
                                      </p:tavLst>
                                    </p:anim>
                                    <p:anim calcmode="lin" valueType="num">
                                      <p:cBhvr>
                                        <p:cTn id="31" dur="400" fill="hold"/>
                                        <p:tgtEl>
                                          <p:spTgt spid="16"/>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1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1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1000" fill="hold"/>
                                        <p:tgtEl>
                                          <p:spTgt spid="14"/>
                                        </p:tgtEl>
                                        <p:attrNameLst>
                                          <p:attrName>ppt_w</p:attrName>
                                        </p:attrNameLst>
                                      </p:cBhvr>
                                      <p:tavLst>
                                        <p:tav tm="0">
                                          <p:val>
                                            <p:strVal val="#ppt_w*0.70"/>
                                          </p:val>
                                        </p:tav>
                                        <p:tav tm="100000">
                                          <p:val>
                                            <p:strVal val="#ppt_w"/>
                                          </p:val>
                                        </p:tav>
                                      </p:tavLst>
                                    </p:anim>
                                    <p:anim calcmode="lin" valueType="num">
                                      <p:cBhvr>
                                        <p:cTn id="44" dur="1000" fill="hold"/>
                                        <p:tgtEl>
                                          <p:spTgt spid="14"/>
                                        </p:tgtEl>
                                        <p:attrNameLst>
                                          <p:attrName>ppt_h</p:attrName>
                                        </p:attrNameLst>
                                      </p:cBhvr>
                                      <p:tavLst>
                                        <p:tav tm="0">
                                          <p:val>
                                            <p:strVal val="#ppt_h"/>
                                          </p:val>
                                        </p:tav>
                                        <p:tav tm="100000">
                                          <p:val>
                                            <p:strVal val="#ppt_h"/>
                                          </p:val>
                                        </p:tav>
                                      </p:tavLst>
                                    </p:anim>
                                    <p:animEffect transition="in" filter="fade">
                                      <p:cBhvr>
                                        <p:cTn id="4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P spid="16" grpId="0" animBg="1"/>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36733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1" name="Rectangle 10">
            <a:extLst>
              <a:ext uri="{FF2B5EF4-FFF2-40B4-BE49-F238E27FC236}">
                <a16:creationId xmlns:a16="http://schemas.microsoft.com/office/drawing/2014/main" id="{1C25520C-DE53-EB15-6A81-9EA70A2DB581}"/>
              </a:ext>
            </a:extLst>
          </p:cNvPr>
          <p:cNvSpPr/>
          <p:nvPr/>
        </p:nvSpPr>
        <p:spPr>
          <a:xfrm>
            <a:off x="1115560" y="1331124"/>
            <a:ext cx="7816406" cy="81294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b="1" dirty="0">
                <a:solidFill>
                  <a:schemeClr val="tx1"/>
                </a:solidFill>
                <a:latin typeface="DIN Next LT Arabic" panose="020B0503020203050203" pitchFamily="34" charset="-78"/>
                <a:cs typeface="DIN Next LT Arabic" panose="020B0503020203050203" pitchFamily="34" charset="-78"/>
              </a:rPr>
              <a:t>The Stage Gate process </a:t>
            </a:r>
            <a:r>
              <a:rPr lang="en-GB" dirty="0">
                <a:solidFill>
                  <a:srgbClr val="026053"/>
                </a:solidFill>
                <a:latin typeface="DIN Next LT Arabic" panose="020B0503020203050203" pitchFamily="34" charset="-78"/>
                <a:cs typeface="DIN Next LT Arabic" panose="020B0503020203050203" pitchFamily="34" charset="-78"/>
              </a:rPr>
              <a:t>is a systematic methodology that is fundamental for initiating, governing, delivering and completing construction projects. </a:t>
            </a:r>
          </a:p>
        </p:txBody>
      </p:sp>
      <p:sp>
        <p:nvSpPr>
          <p:cNvPr id="18" name="Rectangle 17">
            <a:extLst>
              <a:ext uri="{FF2B5EF4-FFF2-40B4-BE49-F238E27FC236}">
                <a16:creationId xmlns:a16="http://schemas.microsoft.com/office/drawing/2014/main" id="{333B52A1-19E0-FEC0-D616-DF1336BCD165}"/>
              </a:ext>
            </a:extLst>
          </p:cNvPr>
          <p:cNvSpPr/>
          <p:nvPr/>
        </p:nvSpPr>
        <p:spPr>
          <a:xfrm>
            <a:off x="1691907" y="2523945"/>
            <a:ext cx="4748650" cy="923330"/>
          </a:xfrm>
          <a:prstGeom prst="rect">
            <a:avLst/>
          </a:prstGeom>
        </p:spPr>
        <p:txBody>
          <a:bodyPr wrap="square">
            <a:spAutoFit/>
          </a:bodyPr>
          <a:lstStyle/>
          <a:p>
            <a:r>
              <a:rPr lang="en-GB" dirty="0"/>
              <a:t>Allows project stakeholders to make a responsible decision on project advancement to the next stage</a:t>
            </a:r>
          </a:p>
        </p:txBody>
      </p:sp>
      <p:sp>
        <p:nvSpPr>
          <p:cNvPr id="19" name="Oval 18">
            <a:extLst>
              <a:ext uri="{FF2B5EF4-FFF2-40B4-BE49-F238E27FC236}">
                <a16:creationId xmlns:a16="http://schemas.microsoft.com/office/drawing/2014/main" id="{7476A831-B1BC-34E7-9049-D9D3C457EAE9}"/>
              </a:ext>
            </a:extLst>
          </p:cNvPr>
          <p:cNvSpPr/>
          <p:nvPr/>
        </p:nvSpPr>
        <p:spPr>
          <a:xfrm>
            <a:off x="1055220" y="2755605"/>
            <a:ext cx="36000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4</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0" name="Oval 19">
            <a:extLst>
              <a:ext uri="{FF2B5EF4-FFF2-40B4-BE49-F238E27FC236}">
                <a16:creationId xmlns:a16="http://schemas.microsoft.com/office/drawing/2014/main" id="{E367FCD7-44DE-5E00-C9A5-275BE3D8C51D}"/>
              </a:ext>
            </a:extLst>
          </p:cNvPr>
          <p:cNvSpPr/>
          <p:nvPr/>
        </p:nvSpPr>
        <p:spPr>
          <a:xfrm>
            <a:off x="1072332" y="3883467"/>
            <a:ext cx="36000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5</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1" name="Rectangle 20">
            <a:extLst>
              <a:ext uri="{FF2B5EF4-FFF2-40B4-BE49-F238E27FC236}">
                <a16:creationId xmlns:a16="http://schemas.microsoft.com/office/drawing/2014/main" id="{589A774E-183F-6DFE-31BB-A3912CB8B18D}"/>
              </a:ext>
            </a:extLst>
          </p:cNvPr>
          <p:cNvSpPr/>
          <p:nvPr/>
        </p:nvSpPr>
        <p:spPr>
          <a:xfrm>
            <a:off x="1691907" y="3597961"/>
            <a:ext cx="4572000" cy="1015663"/>
          </a:xfrm>
          <a:prstGeom prst="rect">
            <a:avLst/>
          </a:prstGeom>
        </p:spPr>
        <p:txBody>
          <a:bodyPr>
            <a:spAutoFit/>
          </a:bodyPr>
          <a:lstStyle/>
          <a:p>
            <a:r>
              <a:rPr lang="en-GB" sz="2000" dirty="0"/>
              <a:t>Responsible and educated decision making based on facts on which projects proceed</a:t>
            </a:r>
          </a:p>
        </p:txBody>
      </p:sp>
      <p:sp>
        <p:nvSpPr>
          <p:cNvPr id="22" name="Oval 21">
            <a:extLst>
              <a:ext uri="{FF2B5EF4-FFF2-40B4-BE49-F238E27FC236}">
                <a16:creationId xmlns:a16="http://schemas.microsoft.com/office/drawing/2014/main" id="{A7453213-1BFB-76D8-CE72-6F0EB29CD6C0}"/>
              </a:ext>
            </a:extLst>
          </p:cNvPr>
          <p:cNvSpPr/>
          <p:nvPr/>
        </p:nvSpPr>
        <p:spPr>
          <a:xfrm>
            <a:off x="1115559" y="4764314"/>
            <a:ext cx="36000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6</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3" name="Rectangle 22">
            <a:extLst>
              <a:ext uri="{FF2B5EF4-FFF2-40B4-BE49-F238E27FC236}">
                <a16:creationId xmlns:a16="http://schemas.microsoft.com/office/drawing/2014/main" id="{DC4189E5-4D15-BC4F-0F0D-5012E901D019}"/>
              </a:ext>
            </a:extLst>
          </p:cNvPr>
          <p:cNvSpPr/>
          <p:nvPr/>
        </p:nvSpPr>
        <p:spPr>
          <a:xfrm>
            <a:off x="1608615" y="4764314"/>
            <a:ext cx="5004220" cy="400110"/>
          </a:xfrm>
          <a:prstGeom prst="rect">
            <a:avLst/>
          </a:prstGeom>
        </p:spPr>
        <p:txBody>
          <a:bodyPr wrap="square">
            <a:spAutoFit/>
          </a:bodyPr>
          <a:lstStyle/>
          <a:p>
            <a:r>
              <a:rPr lang="en-GB" sz="2000" dirty="0"/>
              <a:t>Eliminate</a:t>
            </a:r>
            <a:r>
              <a:rPr lang="en-GB" dirty="0"/>
              <a:t> risks as project goes from stage to stage</a:t>
            </a:r>
          </a:p>
        </p:txBody>
      </p:sp>
      <p:pic>
        <p:nvPicPr>
          <p:cNvPr id="9" name="Picture 8">
            <a:extLst>
              <a:ext uri="{FF2B5EF4-FFF2-40B4-BE49-F238E27FC236}">
                <a16:creationId xmlns:a16="http://schemas.microsoft.com/office/drawing/2014/main" id="{4EBC7093-8861-4199-4A1E-7843B8A7BB97}"/>
              </a:ext>
            </a:extLst>
          </p:cNvPr>
          <p:cNvPicPr>
            <a:picLocks noChangeAspect="1"/>
          </p:cNvPicPr>
          <p:nvPr/>
        </p:nvPicPr>
        <p:blipFill>
          <a:blip r:embed="rId6"/>
          <a:stretch>
            <a:fillRect/>
          </a:stretch>
        </p:blipFill>
        <p:spPr>
          <a:xfrm>
            <a:off x="8891350" y="805100"/>
            <a:ext cx="2595702" cy="5357174"/>
          </a:xfrm>
          <a:prstGeom prst="rect">
            <a:avLst/>
          </a:prstGeom>
        </p:spPr>
      </p:pic>
    </p:spTree>
    <p:extLst>
      <p:ext uri="{BB962C8B-B14F-4D97-AF65-F5344CB8AC3E}">
        <p14:creationId xmlns:p14="http://schemas.microsoft.com/office/powerpoint/2010/main" val="147791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1">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800" decel="100000"/>
                                        <p:tgtEl>
                                          <p:spTgt spid="19"/>
                                        </p:tgtEl>
                                      </p:cBhvr>
                                    </p:animEffect>
                                    <p:anim calcmode="lin" valueType="num">
                                      <p:cBhvr>
                                        <p:cTn id="15" dur="800" decel="100000" fill="hold"/>
                                        <p:tgtEl>
                                          <p:spTgt spid="19"/>
                                        </p:tgtEl>
                                        <p:attrNameLst>
                                          <p:attrName>style.rotation</p:attrName>
                                        </p:attrNameLst>
                                      </p:cBhvr>
                                      <p:tavLst>
                                        <p:tav tm="0">
                                          <p:val>
                                            <p:fltVal val="-90"/>
                                          </p:val>
                                        </p:tav>
                                        <p:tav tm="100000">
                                          <p:val>
                                            <p:fltVal val="0"/>
                                          </p:val>
                                        </p:tav>
                                      </p:tavLst>
                                    </p:anim>
                                    <p:anim calcmode="lin" valueType="num">
                                      <p:cBhvr>
                                        <p:cTn id="16" dur="800" decel="100000" fill="hold"/>
                                        <p:tgtEl>
                                          <p:spTgt spid="19"/>
                                        </p:tgtEl>
                                        <p:attrNameLst>
                                          <p:attrName>ppt_x</p:attrName>
                                        </p:attrNameLst>
                                      </p:cBhvr>
                                      <p:tavLst>
                                        <p:tav tm="0">
                                          <p:val>
                                            <p:strVal val="#ppt_x+0.4"/>
                                          </p:val>
                                        </p:tav>
                                        <p:tav tm="100000">
                                          <p:val>
                                            <p:strVal val="#ppt_x-0.05"/>
                                          </p:val>
                                        </p:tav>
                                      </p:tavLst>
                                    </p:anim>
                                    <p:anim calcmode="lin" valueType="num">
                                      <p:cBhvr>
                                        <p:cTn id="17" dur="800" decel="100000" fill="hold"/>
                                        <p:tgtEl>
                                          <p:spTgt spid="19"/>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19"/>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19"/>
                                        </p:tgtEl>
                                        <p:attrNameLst>
                                          <p:attrName>ppt_y</p:attrName>
                                        </p:attrNameLst>
                                      </p:cBhvr>
                                      <p:tavLst>
                                        <p:tav tm="0">
                                          <p:val>
                                            <p:strVal val="#ppt_y+0.1"/>
                                          </p:val>
                                        </p:tav>
                                        <p:tav tm="100000">
                                          <p:val>
                                            <p:strVal val="#ppt_y"/>
                                          </p:val>
                                        </p:tav>
                                      </p:tavLst>
                                    </p:anim>
                                  </p:childTnLst>
                                </p:cTn>
                              </p:par>
                              <p:par>
                                <p:cTn id="20" presetID="3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800" decel="100000"/>
                                        <p:tgtEl>
                                          <p:spTgt spid="18"/>
                                        </p:tgtEl>
                                      </p:cBhvr>
                                    </p:animEffect>
                                    <p:anim calcmode="lin" valueType="num">
                                      <p:cBhvr>
                                        <p:cTn id="23" dur="800" decel="100000" fill="hold"/>
                                        <p:tgtEl>
                                          <p:spTgt spid="18"/>
                                        </p:tgtEl>
                                        <p:attrNameLst>
                                          <p:attrName>style.rotation</p:attrName>
                                        </p:attrNameLst>
                                      </p:cBhvr>
                                      <p:tavLst>
                                        <p:tav tm="0">
                                          <p:val>
                                            <p:fltVal val="-90"/>
                                          </p:val>
                                        </p:tav>
                                        <p:tav tm="100000">
                                          <p:val>
                                            <p:fltVal val="0"/>
                                          </p:val>
                                        </p:tav>
                                      </p:tavLst>
                                    </p:anim>
                                    <p:anim calcmode="lin" valueType="num">
                                      <p:cBhvr>
                                        <p:cTn id="24" dur="800" decel="100000" fill="hold"/>
                                        <p:tgtEl>
                                          <p:spTgt spid="18"/>
                                        </p:tgtEl>
                                        <p:attrNameLst>
                                          <p:attrName>ppt_x</p:attrName>
                                        </p:attrNameLst>
                                      </p:cBhvr>
                                      <p:tavLst>
                                        <p:tav tm="0">
                                          <p:val>
                                            <p:strVal val="#ppt_x+0.4"/>
                                          </p:val>
                                        </p:tav>
                                        <p:tav tm="100000">
                                          <p:val>
                                            <p:strVal val="#ppt_x-0.05"/>
                                          </p:val>
                                        </p:tav>
                                      </p:tavLst>
                                    </p:anim>
                                    <p:anim calcmode="lin" valueType="num">
                                      <p:cBhvr>
                                        <p:cTn id="25" dur="800" decel="100000" fill="hold"/>
                                        <p:tgtEl>
                                          <p:spTgt spid="18"/>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18"/>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18"/>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5" presetClass="entr" presetSubtype="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1000" fill="hold"/>
                                        <p:tgtEl>
                                          <p:spTgt spid="20"/>
                                        </p:tgtEl>
                                        <p:attrNameLst>
                                          <p:attrName>ppt_w</p:attrName>
                                        </p:attrNameLst>
                                      </p:cBhvr>
                                      <p:tavLst>
                                        <p:tav tm="0">
                                          <p:val>
                                            <p:fltVal val="0"/>
                                          </p:val>
                                        </p:tav>
                                        <p:tav tm="100000">
                                          <p:val>
                                            <p:strVal val="#ppt_w"/>
                                          </p:val>
                                        </p:tav>
                                      </p:tavLst>
                                    </p:anim>
                                    <p:anim calcmode="lin" valueType="num">
                                      <p:cBhvr>
                                        <p:cTn id="33" dur="1000" fill="hold"/>
                                        <p:tgtEl>
                                          <p:spTgt spid="20"/>
                                        </p:tgtEl>
                                        <p:attrNameLst>
                                          <p:attrName>ppt_h</p:attrName>
                                        </p:attrNameLst>
                                      </p:cBhvr>
                                      <p:tavLst>
                                        <p:tav tm="0">
                                          <p:val>
                                            <p:fltVal val="0"/>
                                          </p:val>
                                        </p:tav>
                                        <p:tav tm="100000">
                                          <p:val>
                                            <p:strVal val="#ppt_h"/>
                                          </p:val>
                                        </p:tav>
                                      </p:tavLst>
                                    </p:anim>
                                    <p:anim calcmode="lin" valueType="num">
                                      <p:cBhvr>
                                        <p:cTn id="34" dur="1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20"/>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1000" fill="hold"/>
                                        <p:tgtEl>
                                          <p:spTgt spid="21"/>
                                        </p:tgtEl>
                                        <p:attrNameLst>
                                          <p:attrName>ppt_w</p:attrName>
                                        </p:attrNameLst>
                                      </p:cBhvr>
                                      <p:tavLst>
                                        <p:tav tm="0">
                                          <p:val>
                                            <p:fltVal val="0"/>
                                          </p:val>
                                        </p:tav>
                                        <p:tav tm="100000">
                                          <p:val>
                                            <p:strVal val="#ppt_w"/>
                                          </p:val>
                                        </p:tav>
                                      </p:tavLst>
                                    </p:anim>
                                    <p:anim calcmode="lin" valueType="num">
                                      <p:cBhvr>
                                        <p:cTn id="39" dur="1000" fill="hold"/>
                                        <p:tgtEl>
                                          <p:spTgt spid="21"/>
                                        </p:tgtEl>
                                        <p:attrNameLst>
                                          <p:attrName>ppt_h</p:attrName>
                                        </p:attrNameLst>
                                      </p:cBhvr>
                                      <p:tavLst>
                                        <p:tav tm="0">
                                          <p:val>
                                            <p:fltVal val="0"/>
                                          </p:val>
                                        </p:tav>
                                        <p:tav tm="100000">
                                          <p:val>
                                            <p:strVal val="#ppt_h"/>
                                          </p:val>
                                        </p:tav>
                                      </p:tavLst>
                                    </p:anim>
                                    <p:anim calcmode="lin" valueType="num">
                                      <p:cBhvr>
                                        <p:cTn id="40" dur="1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2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2" fill="hold">
                      <p:stCondLst>
                        <p:cond delay="indefinite"/>
                      </p:stCondLst>
                      <p:childTnLst>
                        <p:par>
                          <p:cTn id="43" fill="hold">
                            <p:stCondLst>
                              <p:cond delay="0"/>
                            </p:stCondLst>
                            <p:childTnLst>
                              <p:par>
                                <p:cTn id="44" presetID="26" presetClass="entr" presetSubtype="0" fill="hold" grpId="0" nodeType="click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wipe(down)">
                                      <p:cBhvr>
                                        <p:cTn id="46" dur="580">
                                          <p:stCondLst>
                                            <p:cond delay="0"/>
                                          </p:stCondLst>
                                        </p:cTn>
                                        <p:tgtEl>
                                          <p:spTgt spid="23"/>
                                        </p:tgtEl>
                                      </p:cBhvr>
                                    </p:animEffect>
                                    <p:anim calcmode="lin" valueType="num">
                                      <p:cBhvr>
                                        <p:cTn id="47"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52" dur="26">
                                          <p:stCondLst>
                                            <p:cond delay="650"/>
                                          </p:stCondLst>
                                        </p:cTn>
                                        <p:tgtEl>
                                          <p:spTgt spid="23"/>
                                        </p:tgtEl>
                                      </p:cBhvr>
                                      <p:to x="100000" y="60000"/>
                                    </p:animScale>
                                    <p:animScale>
                                      <p:cBhvr>
                                        <p:cTn id="53" dur="166" decel="50000">
                                          <p:stCondLst>
                                            <p:cond delay="676"/>
                                          </p:stCondLst>
                                        </p:cTn>
                                        <p:tgtEl>
                                          <p:spTgt spid="23"/>
                                        </p:tgtEl>
                                      </p:cBhvr>
                                      <p:to x="100000" y="100000"/>
                                    </p:animScale>
                                    <p:animScale>
                                      <p:cBhvr>
                                        <p:cTn id="54" dur="26">
                                          <p:stCondLst>
                                            <p:cond delay="1312"/>
                                          </p:stCondLst>
                                        </p:cTn>
                                        <p:tgtEl>
                                          <p:spTgt spid="23"/>
                                        </p:tgtEl>
                                      </p:cBhvr>
                                      <p:to x="100000" y="80000"/>
                                    </p:animScale>
                                    <p:animScale>
                                      <p:cBhvr>
                                        <p:cTn id="55" dur="166" decel="50000">
                                          <p:stCondLst>
                                            <p:cond delay="1338"/>
                                          </p:stCondLst>
                                        </p:cTn>
                                        <p:tgtEl>
                                          <p:spTgt spid="23"/>
                                        </p:tgtEl>
                                      </p:cBhvr>
                                      <p:to x="100000" y="100000"/>
                                    </p:animScale>
                                    <p:animScale>
                                      <p:cBhvr>
                                        <p:cTn id="56" dur="26">
                                          <p:stCondLst>
                                            <p:cond delay="1642"/>
                                          </p:stCondLst>
                                        </p:cTn>
                                        <p:tgtEl>
                                          <p:spTgt spid="23"/>
                                        </p:tgtEl>
                                      </p:cBhvr>
                                      <p:to x="100000" y="90000"/>
                                    </p:animScale>
                                    <p:animScale>
                                      <p:cBhvr>
                                        <p:cTn id="57" dur="166" decel="50000">
                                          <p:stCondLst>
                                            <p:cond delay="1668"/>
                                          </p:stCondLst>
                                        </p:cTn>
                                        <p:tgtEl>
                                          <p:spTgt spid="23"/>
                                        </p:tgtEl>
                                      </p:cBhvr>
                                      <p:to x="100000" y="100000"/>
                                    </p:animScale>
                                    <p:animScale>
                                      <p:cBhvr>
                                        <p:cTn id="58" dur="26">
                                          <p:stCondLst>
                                            <p:cond delay="1808"/>
                                          </p:stCondLst>
                                        </p:cTn>
                                        <p:tgtEl>
                                          <p:spTgt spid="23"/>
                                        </p:tgtEl>
                                      </p:cBhvr>
                                      <p:to x="100000" y="95000"/>
                                    </p:animScale>
                                    <p:animScale>
                                      <p:cBhvr>
                                        <p:cTn id="59" dur="166" decel="50000">
                                          <p:stCondLst>
                                            <p:cond delay="1834"/>
                                          </p:stCondLst>
                                        </p:cTn>
                                        <p:tgtEl>
                                          <p:spTgt spid="23"/>
                                        </p:tgtEl>
                                      </p:cBhvr>
                                      <p:to x="100000" y="100000"/>
                                    </p:animScale>
                                  </p:childTnLst>
                                </p:cTn>
                              </p:par>
                              <p:par>
                                <p:cTn id="60" presetID="26" presetClass="entr" presetSubtype="0"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down)">
                                      <p:cBhvr>
                                        <p:cTn id="62" dur="580">
                                          <p:stCondLst>
                                            <p:cond delay="0"/>
                                          </p:stCondLst>
                                        </p:cTn>
                                        <p:tgtEl>
                                          <p:spTgt spid="22"/>
                                        </p:tgtEl>
                                      </p:cBhvr>
                                    </p:animEffect>
                                    <p:anim calcmode="lin" valueType="num">
                                      <p:cBhvr>
                                        <p:cTn id="63"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68" dur="26">
                                          <p:stCondLst>
                                            <p:cond delay="650"/>
                                          </p:stCondLst>
                                        </p:cTn>
                                        <p:tgtEl>
                                          <p:spTgt spid="22"/>
                                        </p:tgtEl>
                                      </p:cBhvr>
                                      <p:to x="100000" y="60000"/>
                                    </p:animScale>
                                    <p:animScale>
                                      <p:cBhvr>
                                        <p:cTn id="69" dur="166" decel="50000">
                                          <p:stCondLst>
                                            <p:cond delay="676"/>
                                          </p:stCondLst>
                                        </p:cTn>
                                        <p:tgtEl>
                                          <p:spTgt spid="22"/>
                                        </p:tgtEl>
                                      </p:cBhvr>
                                      <p:to x="100000" y="100000"/>
                                    </p:animScale>
                                    <p:animScale>
                                      <p:cBhvr>
                                        <p:cTn id="70" dur="26">
                                          <p:stCondLst>
                                            <p:cond delay="1312"/>
                                          </p:stCondLst>
                                        </p:cTn>
                                        <p:tgtEl>
                                          <p:spTgt spid="22"/>
                                        </p:tgtEl>
                                      </p:cBhvr>
                                      <p:to x="100000" y="80000"/>
                                    </p:animScale>
                                    <p:animScale>
                                      <p:cBhvr>
                                        <p:cTn id="71" dur="166" decel="50000">
                                          <p:stCondLst>
                                            <p:cond delay="1338"/>
                                          </p:stCondLst>
                                        </p:cTn>
                                        <p:tgtEl>
                                          <p:spTgt spid="22"/>
                                        </p:tgtEl>
                                      </p:cBhvr>
                                      <p:to x="100000" y="100000"/>
                                    </p:animScale>
                                    <p:animScale>
                                      <p:cBhvr>
                                        <p:cTn id="72" dur="26">
                                          <p:stCondLst>
                                            <p:cond delay="1642"/>
                                          </p:stCondLst>
                                        </p:cTn>
                                        <p:tgtEl>
                                          <p:spTgt spid="22"/>
                                        </p:tgtEl>
                                      </p:cBhvr>
                                      <p:to x="100000" y="90000"/>
                                    </p:animScale>
                                    <p:animScale>
                                      <p:cBhvr>
                                        <p:cTn id="73" dur="166" decel="50000">
                                          <p:stCondLst>
                                            <p:cond delay="1668"/>
                                          </p:stCondLst>
                                        </p:cTn>
                                        <p:tgtEl>
                                          <p:spTgt spid="22"/>
                                        </p:tgtEl>
                                      </p:cBhvr>
                                      <p:to x="100000" y="100000"/>
                                    </p:animScale>
                                    <p:animScale>
                                      <p:cBhvr>
                                        <p:cTn id="74" dur="26">
                                          <p:stCondLst>
                                            <p:cond delay="1808"/>
                                          </p:stCondLst>
                                        </p:cTn>
                                        <p:tgtEl>
                                          <p:spTgt spid="22"/>
                                        </p:tgtEl>
                                      </p:cBhvr>
                                      <p:to x="100000" y="95000"/>
                                    </p:animScale>
                                    <p:animScale>
                                      <p:cBhvr>
                                        <p:cTn id="75" dur="166" decel="50000">
                                          <p:stCondLst>
                                            <p:cond delay="1834"/>
                                          </p:stCondLst>
                                        </p:cTn>
                                        <p:tgtEl>
                                          <p:spTgt spid="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0" grpId="0" animBg="1"/>
      <p:bldP spid="21" grpId="0"/>
      <p:bldP spid="22" grpId="0" animBg="1"/>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2313890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1767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Main Roles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1" name="Picture 10">
            <a:extLst>
              <a:ext uri="{FF2B5EF4-FFF2-40B4-BE49-F238E27FC236}">
                <a16:creationId xmlns:a16="http://schemas.microsoft.com/office/drawing/2014/main" id="{15CE2BE4-2EA8-AAB3-01F2-298F5A2F2773}"/>
              </a:ext>
            </a:extLst>
          </p:cNvPr>
          <p:cNvPicPr>
            <a:picLocks noChangeAspect="1"/>
          </p:cNvPicPr>
          <p:nvPr/>
        </p:nvPicPr>
        <p:blipFill>
          <a:blip r:embed="rId6"/>
          <a:stretch>
            <a:fillRect/>
          </a:stretch>
        </p:blipFill>
        <p:spPr>
          <a:xfrm>
            <a:off x="579864" y="1553907"/>
            <a:ext cx="11737793" cy="2434227"/>
          </a:xfrm>
          <a:prstGeom prst="rect">
            <a:avLst/>
          </a:prstGeom>
        </p:spPr>
      </p:pic>
      <p:sp>
        <p:nvSpPr>
          <p:cNvPr id="13" name="Rectangle 12">
            <a:extLst>
              <a:ext uri="{FF2B5EF4-FFF2-40B4-BE49-F238E27FC236}">
                <a16:creationId xmlns:a16="http://schemas.microsoft.com/office/drawing/2014/main" id="{EC27F09C-5C72-43A6-E99D-24F83649095E}"/>
              </a:ext>
            </a:extLst>
          </p:cNvPr>
          <p:cNvSpPr/>
          <p:nvPr/>
        </p:nvSpPr>
        <p:spPr>
          <a:xfrm>
            <a:off x="245511" y="4707079"/>
            <a:ext cx="3613282" cy="523220"/>
          </a:xfrm>
          <a:prstGeom prst="rect">
            <a:avLst/>
          </a:prstGeom>
        </p:spPr>
        <p:txBody>
          <a:bodyPr wrap="square">
            <a:spAutoFit/>
          </a:bodyPr>
          <a:lstStyle/>
          <a:p>
            <a:r>
              <a:rPr lang="en-GB" sz="2800" b="1" dirty="0">
                <a:solidFill>
                  <a:srgbClr val="024E4C"/>
                </a:solidFill>
                <a:latin typeface="MV Boli" panose="02000500030200090000" pitchFamily="2" charset="0"/>
                <a:cs typeface="MV Boli" panose="02000500030200090000" pitchFamily="2" charset="0"/>
              </a:rPr>
              <a:t>Gate Keeper</a:t>
            </a:r>
          </a:p>
        </p:txBody>
      </p:sp>
      <p:sp>
        <p:nvSpPr>
          <p:cNvPr id="14" name="Rectangle 13">
            <a:extLst>
              <a:ext uri="{FF2B5EF4-FFF2-40B4-BE49-F238E27FC236}">
                <a16:creationId xmlns:a16="http://schemas.microsoft.com/office/drawing/2014/main" id="{813B1235-979D-F90C-ACC2-5E96D6E00B59}"/>
              </a:ext>
            </a:extLst>
          </p:cNvPr>
          <p:cNvSpPr/>
          <p:nvPr/>
        </p:nvSpPr>
        <p:spPr>
          <a:xfrm>
            <a:off x="2990701" y="4076137"/>
            <a:ext cx="8379664" cy="1785104"/>
          </a:xfrm>
          <a:prstGeom prst="rect">
            <a:avLst/>
          </a:prstGeom>
        </p:spPr>
        <p:txBody>
          <a:bodyPr wrap="square">
            <a:spAutoFit/>
          </a:bodyPr>
          <a:lstStyle/>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solidFill>
                  <a:schemeClr val="accent5">
                    <a:lumMod val="75000"/>
                  </a:schemeClr>
                </a:solidFill>
                <a:latin typeface="MV Boli" panose="02000500030200090000" pitchFamily="2" charset="0"/>
                <a:cs typeface="MV Boli" panose="02000500030200090000" pitchFamily="2" charset="0"/>
              </a:rPr>
              <a:t>Align Kick-off meeting and Gate Review Meeting to the project schedule</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solidFill>
                  <a:schemeClr val="accent5">
                    <a:lumMod val="75000"/>
                  </a:schemeClr>
                </a:solidFill>
                <a:latin typeface="MV Boli" panose="02000500030200090000" pitchFamily="2" charset="0"/>
                <a:cs typeface="MV Boli" panose="02000500030200090000" pitchFamily="2" charset="0"/>
              </a:rPr>
              <a:t>Participate in the kick-off meeting</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solidFill>
                  <a:schemeClr val="accent5">
                    <a:lumMod val="75000"/>
                  </a:schemeClr>
                </a:solidFill>
                <a:latin typeface="MV Boli" panose="02000500030200090000" pitchFamily="2" charset="0"/>
                <a:cs typeface="MV Boli" panose="02000500030200090000" pitchFamily="2" charset="0"/>
              </a:rPr>
              <a:t>Approve the stage deliverables.</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solidFill>
                  <a:schemeClr val="accent5">
                    <a:lumMod val="75000"/>
                  </a:schemeClr>
                </a:solidFill>
                <a:latin typeface="MV Boli" panose="02000500030200090000" pitchFamily="2" charset="0"/>
                <a:cs typeface="MV Boli" panose="02000500030200090000" pitchFamily="2" charset="0"/>
              </a:rPr>
              <a:t>Decide on “Go / No-go” to the next stage.</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solidFill>
                  <a:schemeClr val="accent5">
                    <a:lumMod val="75000"/>
                  </a:schemeClr>
                </a:solidFill>
                <a:latin typeface="MV Boli" panose="02000500030200090000" pitchFamily="2" charset="0"/>
                <a:cs typeface="MV Boli" panose="02000500030200090000" pitchFamily="2" charset="0"/>
              </a:rPr>
              <a:t> Assign the Gate Coordinator.</a:t>
            </a:r>
          </a:p>
        </p:txBody>
      </p:sp>
    </p:spTree>
    <p:extLst>
      <p:ext uri="{BB962C8B-B14F-4D97-AF65-F5344CB8AC3E}">
        <p14:creationId xmlns:p14="http://schemas.microsoft.com/office/powerpoint/2010/main" val="670703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par>
                                <p:cTn id="15" presetID="14" presetClass="entr" presetSubtype="10" fill="hold" nodeType="with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7" dur="500"/>
                                        <p:tgtEl>
                                          <p:spTgt spid="14">
                                            <p:txEl>
                                              <p:pRg st="1" end="1"/>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0" dur="500"/>
                                        <p:tgtEl>
                                          <p:spTgt spid="14">
                                            <p:txEl>
                                              <p:pRg st="2" end="2"/>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3" dur="500"/>
                                        <p:tgtEl>
                                          <p:spTgt spid="14">
                                            <p:txEl>
                                              <p:pRg st="3" end="3"/>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14">
                                            <p:txEl>
                                              <p:pRg st="4" end="4"/>
                                            </p:txEl>
                                          </p:spTgt>
                                        </p:tgtEl>
                                        <p:attrNameLst>
                                          <p:attrName>style.visibility</p:attrName>
                                        </p:attrNameLst>
                                      </p:cBhvr>
                                      <p:to>
                                        <p:strVal val="visible"/>
                                      </p:to>
                                    </p:set>
                                    <p:animEffect transition="in" filter="randombar(horizontal)">
                                      <p:cBhvr>
                                        <p:cTn id="26"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1767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Main Roles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1" name="Picture 10">
            <a:extLst>
              <a:ext uri="{FF2B5EF4-FFF2-40B4-BE49-F238E27FC236}">
                <a16:creationId xmlns:a16="http://schemas.microsoft.com/office/drawing/2014/main" id="{15CE2BE4-2EA8-AAB3-01F2-298F5A2F2773}"/>
              </a:ext>
            </a:extLst>
          </p:cNvPr>
          <p:cNvPicPr>
            <a:picLocks noChangeAspect="1"/>
          </p:cNvPicPr>
          <p:nvPr/>
        </p:nvPicPr>
        <p:blipFill>
          <a:blip r:embed="rId6"/>
          <a:stretch>
            <a:fillRect/>
          </a:stretch>
        </p:blipFill>
        <p:spPr>
          <a:xfrm>
            <a:off x="579864" y="1553907"/>
            <a:ext cx="11737793" cy="2434227"/>
          </a:xfrm>
          <a:prstGeom prst="rect">
            <a:avLst/>
          </a:prstGeom>
        </p:spPr>
      </p:pic>
      <p:sp>
        <p:nvSpPr>
          <p:cNvPr id="13" name="Rectangle 12">
            <a:extLst>
              <a:ext uri="{FF2B5EF4-FFF2-40B4-BE49-F238E27FC236}">
                <a16:creationId xmlns:a16="http://schemas.microsoft.com/office/drawing/2014/main" id="{EC27F09C-5C72-43A6-E99D-24F83649095E}"/>
              </a:ext>
            </a:extLst>
          </p:cNvPr>
          <p:cNvSpPr/>
          <p:nvPr/>
        </p:nvSpPr>
        <p:spPr>
          <a:xfrm>
            <a:off x="245511" y="4707079"/>
            <a:ext cx="3266315" cy="523220"/>
          </a:xfrm>
          <a:prstGeom prst="rect">
            <a:avLst/>
          </a:prstGeom>
        </p:spPr>
        <p:txBody>
          <a:bodyPr wrap="square">
            <a:spAutoFit/>
          </a:bodyPr>
          <a:lstStyle/>
          <a:p>
            <a:pPr lvl="0"/>
            <a:r>
              <a:rPr lang="en-GB" sz="2800" b="1" dirty="0">
                <a:solidFill>
                  <a:srgbClr val="024E4C"/>
                </a:solidFill>
                <a:latin typeface="MV Boli" panose="02000500030200090000" pitchFamily="2" charset="0"/>
                <a:cs typeface="MV Boli" panose="02000500030200090000" pitchFamily="2" charset="0"/>
              </a:rPr>
              <a:t>Gate Coordinator</a:t>
            </a:r>
          </a:p>
        </p:txBody>
      </p:sp>
      <p:sp>
        <p:nvSpPr>
          <p:cNvPr id="14" name="Rectangle 13">
            <a:extLst>
              <a:ext uri="{FF2B5EF4-FFF2-40B4-BE49-F238E27FC236}">
                <a16:creationId xmlns:a16="http://schemas.microsoft.com/office/drawing/2014/main" id="{813B1235-979D-F90C-ACC2-5E96D6E00B59}"/>
              </a:ext>
            </a:extLst>
          </p:cNvPr>
          <p:cNvSpPr/>
          <p:nvPr/>
        </p:nvSpPr>
        <p:spPr>
          <a:xfrm>
            <a:off x="3511826" y="4245886"/>
            <a:ext cx="7845287" cy="1554272"/>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Establish the Gate Committee.</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Issue the Stage Gate Checklist.</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Chair the Stage Kick-off Meeting.</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Finalize the Stage Deliverable Checklist </a:t>
            </a:r>
          </a:p>
        </p:txBody>
      </p:sp>
    </p:spTree>
    <p:extLst>
      <p:ext uri="{BB962C8B-B14F-4D97-AF65-F5344CB8AC3E}">
        <p14:creationId xmlns:p14="http://schemas.microsoft.com/office/powerpoint/2010/main" val="1454608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9" dur="50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4" dur="500"/>
                                        <p:tgtEl>
                                          <p:spTgt spid="14">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9"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1767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Main Roles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1" name="Picture 10">
            <a:extLst>
              <a:ext uri="{FF2B5EF4-FFF2-40B4-BE49-F238E27FC236}">
                <a16:creationId xmlns:a16="http://schemas.microsoft.com/office/drawing/2014/main" id="{15CE2BE4-2EA8-AAB3-01F2-298F5A2F2773}"/>
              </a:ext>
            </a:extLst>
          </p:cNvPr>
          <p:cNvPicPr>
            <a:picLocks noChangeAspect="1"/>
          </p:cNvPicPr>
          <p:nvPr/>
        </p:nvPicPr>
        <p:blipFill>
          <a:blip r:embed="rId6"/>
          <a:stretch>
            <a:fillRect/>
          </a:stretch>
        </p:blipFill>
        <p:spPr>
          <a:xfrm>
            <a:off x="579864" y="1553907"/>
            <a:ext cx="11737793" cy="2434227"/>
          </a:xfrm>
          <a:prstGeom prst="rect">
            <a:avLst/>
          </a:prstGeom>
        </p:spPr>
      </p:pic>
      <p:sp>
        <p:nvSpPr>
          <p:cNvPr id="13" name="Rectangle 12">
            <a:extLst>
              <a:ext uri="{FF2B5EF4-FFF2-40B4-BE49-F238E27FC236}">
                <a16:creationId xmlns:a16="http://schemas.microsoft.com/office/drawing/2014/main" id="{EC27F09C-5C72-43A6-E99D-24F83649095E}"/>
              </a:ext>
            </a:extLst>
          </p:cNvPr>
          <p:cNvSpPr/>
          <p:nvPr/>
        </p:nvSpPr>
        <p:spPr>
          <a:xfrm>
            <a:off x="245511" y="4872733"/>
            <a:ext cx="3266315"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24E4C"/>
                </a:solidFill>
                <a:effectLst/>
                <a:uLnTx/>
                <a:uFillTx/>
                <a:latin typeface="MV Boli" panose="02000500030200090000" pitchFamily="2" charset="0"/>
                <a:ea typeface="+mn-ea"/>
                <a:cs typeface="MV Boli" panose="02000500030200090000" pitchFamily="2" charset="0"/>
              </a:rPr>
              <a:t>Gate Coordinator</a:t>
            </a:r>
          </a:p>
        </p:txBody>
      </p:sp>
      <p:sp>
        <p:nvSpPr>
          <p:cNvPr id="14" name="Rectangle 13">
            <a:extLst>
              <a:ext uri="{FF2B5EF4-FFF2-40B4-BE49-F238E27FC236}">
                <a16:creationId xmlns:a16="http://schemas.microsoft.com/office/drawing/2014/main" id="{813B1235-979D-F90C-ACC2-5E96D6E00B59}"/>
              </a:ext>
            </a:extLst>
          </p:cNvPr>
          <p:cNvSpPr/>
          <p:nvPr/>
        </p:nvSpPr>
        <p:spPr>
          <a:xfrm>
            <a:off x="3595847" y="4091998"/>
            <a:ext cx="7858539" cy="1862048"/>
          </a:xfrm>
          <a:prstGeom prst="rect">
            <a:avLst/>
          </a:prstGeom>
        </p:spPr>
        <p:txBody>
          <a:bodyPr wrap="square">
            <a:spAutoFit/>
          </a:bodyPr>
          <a:lstStyle/>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solidFill>
                  <a:srgbClr val="4472C4">
                    <a:lumMod val="75000"/>
                  </a:srgbClr>
                </a:solidFill>
                <a:effectLst/>
                <a:uLnTx/>
                <a:uFillTx/>
                <a:latin typeface="MV Boli" panose="02000500030200090000" pitchFamily="2" charset="0"/>
                <a:ea typeface="+mn-ea"/>
                <a:cs typeface="MV Boli" panose="02000500030200090000" pitchFamily="2" charset="0"/>
              </a:rPr>
              <a:t>Schedule the Gate Review Meeting</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solidFill>
                  <a:srgbClr val="4472C4">
                    <a:lumMod val="75000"/>
                  </a:srgbClr>
                </a:solidFill>
                <a:effectLst/>
                <a:uLnTx/>
                <a:uFillTx/>
                <a:latin typeface="MV Boli" panose="02000500030200090000" pitchFamily="2" charset="0"/>
                <a:ea typeface="+mn-ea"/>
                <a:cs typeface="MV Boli" panose="02000500030200090000" pitchFamily="2" charset="0"/>
              </a:rPr>
              <a:t>Chair the Gate Review Meeting</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solidFill>
                  <a:srgbClr val="4472C4">
                    <a:lumMod val="75000"/>
                  </a:srgbClr>
                </a:solidFill>
                <a:effectLst/>
                <a:uLnTx/>
                <a:uFillTx/>
                <a:latin typeface="MV Boli" panose="02000500030200090000" pitchFamily="2" charset="0"/>
                <a:ea typeface="+mn-ea"/>
                <a:cs typeface="MV Boli" panose="02000500030200090000" pitchFamily="2" charset="0"/>
              </a:rPr>
              <a:t>Prepare the Gate Review Summary sheet</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solidFill>
                  <a:srgbClr val="4472C4">
                    <a:lumMod val="75000"/>
                  </a:srgbClr>
                </a:solidFill>
                <a:effectLst/>
                <a:uLnTx/>
                <a:uFillTx/>
                <a:latin typeface="MV Boli" panose="02000500030200090000" pitchFamily="2" charset="0"/>
                <a:ea typeface="+mn-ea"/>
                <a:cs typeface="MV Boli" panose="02000500030200090000" pitchFamily="2" charset="0"/>
              </a:rPr>
              <a:t>Coordinate resolution of any deliverable deficiencies with Functional Departments</a:t>
            </a:r>
          </a:p>
        </p:txBody>
      </p:sp>
    </p:spTree>
    <p:extLst>
      <p:ext uri="{BB962C8B-B14F-4D97-AF65-F5344CB8AC3E}">
        <p14:creationId xmlns:p14="http://schemas.microsoft.com/office/powerpoint/2010/main" val="2459770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9" dur="50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4" dur="500"/>
                                        <p:tgtEl>
                                          <p:spTgt spid="14">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9"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1767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Main Roles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1" name="Picture 10">
            <a:extLst>
              <a:ext uri="{FF2B5EF4-FFF2-40B4-BE49-F238E27FC236}">
                <a16:creationId xmlns:a16="http://schemas.microsoft.com/office/drawing/2014/main" id="{15CE2BE4-2EA8-AAB3-01F2-298F5A2F2773}"/>
              </a:ext>
            </a:extLst>
          </p:cNvPr>
          <p:cNvPicPr>
            <a:picLocks noChangeAspect="1"/>
          </p:cNvPicPr>
          <p:nvPr/>
        </p:nvPicPr>
        <p:blipFill>
          <a:blip r:embed="rId6"/>
          <a:stretch>
            <a:fillRect/>
          </a:stretch>
        </p:blipFill>
        <p:spPr>
          <a:xfrm>
            <a:off x="579864" y="1553907"/>
            <a:ext cx="11737793" cy="2434227"/>
          </a:xfrm>
          <a:prstGeom prst="rect">
            <a:avLst/>
          </a:prstGeom>
        </p:spPr>
      </p:pic>
      <p:sp>
        <p:nvSpPr>
          <p:cNvPr id="13" name="Rectangle 12">
            <a:extLst>
              <a:ext uri="{FF2B5EF4-FFF2-40B4-BE49-F238E27FC236}">
                <a16:creationId xmlns:a16="http://schemas.microsoft.com/office/drawing/2014/main" id="{EC27F09C-5C72-43A6-E99D-24F83649095E}"/>
              </a:ext>
            </a:extLst>
          </p:cNvPr>
          <p:cNvSpPr/>
          <p:nvPr/>
        </p:nvSpPr>
        <p:spPr>
          <a:xfrm>
            <a:off x="245511" y="4754229"/>
            <a:ext cx="3266315" cy="523220"/>
          </a:xfrm>
          <a:prstGeom prst="rect">
            <a:avLst/>
          </a:prstGeom>
        </p:spPr>
        <p:txBody>
          <a:bodyPr wrap="square">
            <a:spAutoFit/>
          </a:bodyPr>
          <a:lstStyle/>
          <a:p>
            <a:pPr lvl="0"/>
            <a:r>
              <a:rPr kumimoji="0" lang="en-GB" sz="2800" b="1" i="0" u="none" strike="noStrike" kern="1200" cap="none" spc="0" normalizeH="0" baseline="0" noProof="0" dirty="0">
                <a:ln>
                  <a:noFill/>
                </a:ln>
                <a:solidFill>
                  <a:srgbClr val="024E4C"/>
                </a:solidFill>
                <a:effectLst/>
                <a:uLnTx/>
                <a:uFillTx/>
                <a:latin typeface="MV Boli" panose="02000500030200090000" pitchFamily="2" charset="0"/>
                <a:ea typeface="+mn-ea"/>
                <a:cs typeface="MV Boli" panose="02000500030200090000" pitchFamily="2" charset="0"/>
              </a:rPr>
              <a:t>Gate </a:t>
            </a:r>
            <a:r>
              <a:rPr lang="en-GB" sz="2800" b="1" dirty="0">
                <a:solidFill>
                  <a:srgbClr val="024E4C"/>
                </a:solidFill>
                <a:latin typeface="MV Boli" panose="02000500030200090000" pitchFamily="2" charset="0"/>
                <a:cs typeface="MV Boli" panose="02000500030200090000" pitchFamily="2" charset="0"/>
              </a:rPr>
              <a:t>Committee</a:t>
            </a:r>
            <a:endParaRPr kumimoji="0" lang="en-GB" sz="2800" b="1" i="0" u="none" strike="noStrike" kern="1200" cap="none" spc="0" normalizeH="0" baseline="0" noProof="0" dirty="0">
              <a:ln>
                <a:noFill/>
              </a:ln>
              <a:solidFill>
                <a:srgbClr val="024E4C"/>
              </a:solidFill>
              <a:effectLst/>
              <a:uLnTx/>
              <a:uFillTx/>
              <a:latin typeface="MV Boli" panose="02000500030200090000" pitchFamily="2" charset="0"/>
              <a:ea typeface="+mn-ea"/>
              <a:cs typeface="MV Boli" panose="02000500030200090000" pitchFamily="2" charset="0"/>
            </a:endParaRPr>
          </a:p>
        </p:txBody>
      </p:sp>
      <p:sp>
        <p:nvSpPr>
          <p:cNvPr id="14" name="Rectangle 13">
            <a:extLst>
              <a:ext uri="{FF2B5EF4-FFF2-40B4-BE49-F238E27FC236}">
                <a16:creationId xmlns:a16="http://schemas.microsoft.com/office/drawing/2014/main" id="{813B1235-979D-F90C-ACC2-5E96D6E00B59}"/>
              </a:ext>
            </a:extLst>
          </p:cNvPr>
          <p:cNvSpPr/>
          <p:nvPr/>
        </p:nvSpPr>
        <p:spPr>
          <a:xfrm>
            <a:off x="3180522" y="4084815"/>
            <a:ext cx="8885821" cy="1862048"/>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Participate in the Stage Kick-off Meeting.</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Agree on the Stage Deliverable Checklist.</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Confirm all Gate deliverables are complete.</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Typical make-up:  Project level Functional Department representatives from Engineering, Construction, Safety, Contracts, Quality, etc.</a:t>
            </a:r>
          </a:p>
        </p:txBody>
      </p:sp>
    </p:spTree>
    <p:extLst>
      <p:ext uri="{BB962C8B-B14F-4D97-AF65-F5344CB8AC3E}">
        <p14:creationId xmlns:p14="http://schemas.microsoft.com/office/powerpoint/2010/main" val="1065499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9" dur="50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4" dur="500"/>
                                        <p:tgtEl>
                                          <p:spTgt spid="14">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9"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1767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Main Roles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1" name="Picture 10">
            <a:extLst>
              <a:ext uri="{FF2B5EF4-FFF2-40B4-BE49-F238E27FC236}">
                <a16:creationId xmlns:a16="http://schemas.microsoft.com/office/drawing/2014/main" id="{15CE2BE4-2EA8-AAB3-01F2-298F5A2F2773}"/>
              </a:ext>
            </a:extLst>
          </p:cNvPr>
          <p:cNvPicPr>
            <a:picLocks noChangeAspect="1"/>
          </p:cNvPicPr>
          <p:nvPr/>
        </p:nvPicPr>
        <p:blipFill>
          <a:blip r:embed="rId6"/>
          <a:stretch>
            <a:fillRect/>
          </a:stretch>
        </p:blipFill>
        <p:spPr>
          <a:xfrm>
            <a:off x="579864" y="1553907"/>
            <a:ext cx="11737793" cy="2434227"/>
          </a:xfrm>
          <a:prstGeom prst="rect">
            <a:avLst/>
          </a:prstGeom>
        </p:spPr>
      </p:pic>
      <p:sp>
        <p:nvSpPr>
          <p:cNvPr id="13" name="Rectangle 12">
            <a:extLst>
              <a:ext uri="{FF2B5EF4-FFF2-40B4-BE49-F238E27FC236}">
                <a16:creationId xmlns:a16="http://schemas.microsoft.com/office/drawing/2014/main" id="{EC27F09C-5C72-43A6-E99D-24F83649095E}"/>
              </a:ext>
            </a:extLst>
          </p:cNvPr>
          <p:cNvSpPr/>
          <p:nvPr/>
        </p:nvSpPr>
        <p:spPr>
          <a:xfrm>
            <a:off x="447684" y="4437302"/>
            <a:ext cx="2635300" cy="954107"/>
          </a:xfrm>
          <a:prstGeom prst="rect">
            <a:avLst/>
          </a:prstGeom>
        </p:spPr>
        <p:txBody>
          <a:bodyPr wrap="square">
            <a:spAutoFit/>
          </a:bodyPr>
          <a:lstStyle/>
          <a:p>
            <a:pPr lvl="0"/>
            <a:r>
              <a:rPr lang="en-GB" sz="2800" b="1" dirty="0">
                <a:solidFill>
                  <a:srgbClr val="024E4C"/>
                </a:solidFill>
                <a:latin typeface="MV Boli" panose="02000500030200090000" pitchFamily="2" charset="0"/>
                <a:cs typeface="MV Boli" panose="02000500030200090000" pitchFamily="2" charset="0"/>
              </a:rPr>
              <a:t>Functional Departments</a:t>
            </a:r>
          </a:p>
        </p:txBody>
      </p:sp>
      <p:sp>
        <p:nvSpPr>
          <p:cNvPr id="14" name="Rectangle 13">
            <a:extLst>
              <a:ext uri="{FF2B5EF4-FFF2-40B4-BE49-F238E27FC236}">
                <a16:creationId xmlns:a16="http://schemas.microsoft.com/office/drawing/2014/main" id="{813B1235-979D-F90C-ACC2-5E96D6E00B59}"/>
              </a:ext>
            </a:extLst>
          </p:cNvPr>
          <p:cNvSpPr/>
          <p:nvPr/>
        </p:nvSpPr>
        <p:spPr>
          <a:xfrm>
            <a:off x="3462632" y="4284358"/>
            <a:ext cx="7858539" cy="1477328"/>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Agree on the key stage deliverables.</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Complete the assigned stage deliverables.</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rgbClr val="4472C4">
                    <a:lumMod val="75000"/>
                  </a:srgbClr>
                </a:solidFill>
                <a:latin typeface="MV Boli" panose="02000500030200090000" pitchFamily="2" charset="0"/>
                <a:cs typeface="MV Boli" panose="02000500030200090000" pitchFamily="2" charset="0"/>
              </a:rPr>
              <a:t>Support the Gate Committee by resolving any deliverable deficiencies.</a:t>
            </a:r>
          </a:p>
        </p:txBody>
      </p:sp>
    </p:spTree>
    <p:extLst>
      <p:ext uri="{BB962C8B-B14F-4D97-AF65-F5344CB8AC3E}">
        <p14:creationId xmlns:p14="http://schemas.microsoft.com/office/powerpoint/2010/main" val="267691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9" dur="50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4"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359162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287232" y="2062185"/>
            <a:ext cx="11617535" cy="2554545"/>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was created because the traditional organizational structure was designed primarily for top-down, centralized management, control, and communications, all of which were no longer practical for organizations that use project management and horizontal work flow. </a:t>
            </a:r>
          </a:p>
        </p:txBody>
      </p:sp>
    </p:spTree>
    <p:extLst>
      <p:ext uri="{BB962C8B-B14F-4D97-AF65-F5344CB8AC3E}">
        <p14:creationId xmlns:p14="http://schemas.microsoft.com/office/powerpoint/2010/main" val="2778025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359162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292877" y="1443626"/>
            <a:ext cx="11617535" cy="350865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stage-gate process eventually evolved into life-cycle phases. Just as the words imply, the process is composed of stages and gates.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Stages are groups of activities that can be performed either in series or parallel based upon the magnitude of the risks the project team can endure.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stages are managed by cross-functional teams.</a:t>
            </a:r>
          </a:p>
        </p:txBody>
      </p:sp>
    </p:spTree>
    <p:extLst>
      <p:ext uri="{BB962C8B-B14F-4D97-AF65-F5344CB8AC3E}">
        <p14:creationId xmlns:p14="http://schemas.microsoft.com/office/powerpoint/2010/main" val="2411328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359162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287232" y="1465837"/>
            <a:ext cx="11617535" cy="350865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gates are structured decision points at the end of each stage.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Good project management processes usually have no more than six gates.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With more than six gates, the project team focuses too much attention on preparing for the gate reviews rather than on the actual management of the project. </a:t>
            </a:r>
          </a:p>
        </p:txBody>
      </p:sp>
    </p:spTree>
    <p:extLst>
      <p:ext uri="{BB962C8B-B14F-4D97-AF65-F5344CB8AC3E}">
        <p14:creationId xmlns:p14="http://schemas.microsoft.com/office/powerpoint/2010/main" val="923494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359162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287232" y="1465837"/>
            <a:ext cx="11617535"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is used to manage the stages between the gates, and can shorten the time between the gates.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This is a critical success factor if the stage-gate process is to be used for the development and launch of new products.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good corporate methodology for project management will provide checklists, forms, and guidelines to make sure that critical steps are not omitted. </a:t>
            </a:r>
          </a:p>
        </p:txBody>
      </p:sp>
    </p:spTree>
    <p:extLst>
      <p:ext uri="{BB962C8B-B14F-4D97-AF65-F5344CB8AC3E}">
        <p14:creationId xmlns:p14="http://schemas.microsoft.com/office/powerpoint/2010/main" val="3171089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17585820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39203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a:t>
            </a:r>
            <a:r>
              <a:rPr lang="en-US" sz="2800" dirty="0">
                <a:solidFill>
                  <a:prstClr val="white"/>
                </a:solidFill>
                <a:latin typeface="Calibri" panose="020F0502020204030204"/>
              </a:rPr>
              <a:t>C</a:t>
            </a:r>
            <a:r>
              <a:rPr kumimoji="0" lang="en-US" sz="2800" b="0" i="0" u="none" strike="noStrike" kern="1200" cap="none" spc="0" normalizeH="0" baseline="0" noProof="0" dirty="0" err="1">
                <a:ln>
                  <a:noFill/>
                </a:ln>
                <a:solidFill>
                  <a:prstClr val="white"/>
                </a:solidFill>
                <a:effectLst/>
                <a:uLnTx/>
                <a:uFillTx/>
                <a:latin typeface="Calibri" panose="020F0502020204030204"/>
                <a:ea typeface="+mn-ea"/>
                <a:cs typeface="+mn-cs"/>
              </a:rPr>
              <a:t>hecklists</a:t>
            </a: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287232" y="1465837"/>
            <a:ext cx="11617535" cy="446276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Checklists for gate reviews are critical. Without these checklists, project managers can waste hours preparing gate review reports. Good checklists focus on answering these questions: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Where are we today (i.e., time and cost)?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Where will we end up (i.e., time and cost)?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What are the present and future risks?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What assistance is needed from management?</a:t>
            </a:r>
          </a:p>
        </p:txBody>
      </p:sp>
    </p:spTree>
    <p:extLst>
      <p:ext uri="{BB962C8B-B14F-4D97-AF65-F5344CB8AC3E}">
        <p14:creationId xmlns:p14="http://schemas.microsoft.com/office/powerpoint/2010/main" val="4230491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14873743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200805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Gatekeepers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287232" y="1465837"/>
            <a:ext cx="11617535" cy="278537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managers are never allowed to function as their own gatekeepers.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gatekeepers are either individuals (i.e., sponsors) or groups of individuals designated by senior management and empowered to enforce the structured decision-making process. </a:t>
            </a:r>
          </a:p>
        </p:txBody>
      </p:sp>
    </p:spTree>
    <p:extLst>
      <p:ext uri="{BB962C8B-B14F-4D97-AF65-F5344CB8AC3E}">
        <p14:creationId xmlns:p14="http://schemas.microsoft.com/office/powerpoint/2010/main" val="808273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200805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Gatekeepers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287232" y="1846924"/>
            <a:ext cx="11617535" cy="229293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gatekeepers are authorized to evaluate the performance to date against predetermined criteria and to provide the project team with additional business and technical information.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Gatekeepers must be willing to make decisions</a:t>
            </a:r>
          </a:p>
        </p:txBody>
      </p:sp>
    </p:spTree>
    <p:extLst>
      <p:ext uri="{BB962C8B-B14F-4D97-AF65-F5344CB8AC3E}">
        <p14:creationId xmlns:p14="http://schemas.microsoft.com/office/powerpoint/2010/main" val="7526285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8626366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198494" y="586045"/>
            <a:ext cx="619182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a:t>
            </a:r>
            <a:r>
              <a:rPr lang="en-US" sz="2800" dirty="0">
                <a:solidFill>
                  <a:prstClr val="white"/>
                </a:solidFill>
                <a:latin typeface="Calibri" panose="020F0502020204030204"/>
              </a:rPr>
              <a:t>Most</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Common Decisions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287232" y="1465837"/>
            <a:ext cx="11617535" cy="324704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four most common decisions are:</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Proceed to the next gate based upon the original objectives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 Proceed to the next gate based upon revised objectives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Delay making a gate decision until further information is obtained ● Cancel the project</a:t>
            </a:r>
          </a:p>
        </p:txBody>
      </p:sp>
    </p:spTree>
    <p:extLst>
      <p:ext uri="{BB962C8B-B14F-4D97-AF65-F5344CB8AC3E}">
        <p14:creationId xmlns:p14="http://schemas.microsoft.com/office/powerpoint/2010/main" val="25047300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287232" y="1465837"/>
            <a:ext cx="11617535" cy="206210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Sponsors must also have the courage to terminate a project. The purpose of the gates is not only to obtain authorization to proceed, but to identify failure early enough so that resources will not be wasted but will be assigned to more promising activities. </a:t>
            </a:r>
          </a:p>
        </p:txBody>
      </p:sp>
      <p:sp>
        <p:nvSpPr>
          <p:cNvPr id="10" name="TextBox 9">
            <a:extLst>
              <a:ext uri="{FF2B5EF4-FFF2-40B4-BE49-F238E27FC236}">
                <a16:creationId xmlns:a16="http://schemas.microsoft.com/office/drawing/2014/main" id="{20720619-179E-05CE-29C7-A42541888D00}"/>
              </a:ext>
            </a:extLst>
          </p:cNvPr>
          <p:cNvSpPr txBox="1"/>
          <p:nvPr/>
        </p:nvSpPr>
        <p:spPr>
          <a:xfrm>
            <a:off x="2198494" y="586045"/>
            <a:ext cx="63168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Most Common Decisions </a:t>
            </a:r>
          </a:p>
        </p:txBody>
      </p:sp>
    </p:spTree>
    <p:extLst>
      <p:ext uri="{BB962C8B-B14F-4D97-AF65-F5344CB8AC3E}">
        <p14:creationId xmlns:p14="http://schemas.microsoft.com/office/powerpoint/2010/main" val="17104884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7886288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18227" cy="1610200"/>
          </a:xfrm>
          <a:prstGeom prst="rect">
            <a:avLst/>
          </a:prstGeom>
        </p:spPr>
      </p:pic>
      <p:sp>
        <p:nvSpPr>
          <p:cNvPr id="7" name="TextBox 6"/>
          <p:cNvSpPr txBox="1"/>
          <p:nvPr/>
        </p:nvSpPr>
        <p:spPr>
          <a:xfrm>
            <a:off x="2650377" y="543490"/>
            <a:ext cx="590418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Major </a:t>
            </a:r>
            <a:r>
              <a:rPr lang="en-US" sz="2800" dirty="0">
                <a:solidFill>
                  <a:prstClr val="white"/>
                </a:solidFill>
                <a:latin typeface="Calibri" panose="020F0502020204030204"/>
              </a:rPr>
              <a:t>B</a:t>
            </a:r>
            <a:r>
              <a:rPr kumimoji="0" lang="en-US" sz="2800" b="0" i="0" u="none" strike="noStrike" kern="1200" cap="none" spc="0" normalizeH="0" baseline="0" noProof="0" dirty="0" err="1">
                <a:ln>
                  <a:noFill/>
                </a:ln>
                <a:solidFill>
                  <a:prstClr val="white"/>
                </a:solidFill>
                <a:effectLst/>
                <a:uLnTx/>
                <a:uFillTx/>
                <a:latin typeface="Calibri" panose="020F0502020204030204"/>
                <a:ea typeface="+mn-ea"/>
                <a:cs typeface="+mn-cs"/>
              </a:rPr>
              <a:t>enefits</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of the Stage-Gate: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455140" y="2077573"/>
            <a:ext cx="11617535" cy="252376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structure to project management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possible standardization in planning, scheduling, and control (i.e., forms, checklists, and guidelines)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Allowing for a structured decision-making process</a:t>
            </a:r>
          </a:p>
        </p:txBody>
      </p:sp>
    </p:spTree>
    <p:extLst>
      <p:ext uri="{BB962C8B-B14F-4D97-AF65-F5344CB8AC3E}">
        <p14:creationId xmlns:p14="http://schemas.microsoft.com/office/powerpoint/2010/main" val="5472824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1165193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18227" cy="1610200"/>
          </a:xfrm>
          <a:prstGeom prst="rect">
            <a:avLst/>
          </a:prstGeom>
        </p:spPr>
      </p:pic>
      <p:sp>
        <p:nvSpPr>
          <p:cNvPr id="7" name="TextBox 6"/>
          <p:cNvSpPr txBox="1"/>
          <p:nvPr/>
        </p:nvSpPr>
        <p:spPr>
          <a:xfrm>
            <a:off x="2650377" y="543490"/>
            <a:ext cx="5876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Pitfalls </a:t>
            </a:r>
            <a:r>
              <a:rPr lang="en-US" sz="2800" dirty="0">
                <a:solidFill>
                  <a:prstClr val="white"/>
                </a:solidFill>
                <a:latin typeface="Calibri" panose="020F0502020204030204"/>
              </a:rPr>
              <a:t>T</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hat </a:t>
            </a:r>
            <a:r>
              <a:rPr lang="en-US" sz="2800" dirty="0">
                <a:solidFill>
                  <a:prstClr val="white"/>
                </a:solidFill>
                <a:latin typeface="Calibri" panose="020F0502020204030204"/>
              </a:rPr>
              <a:t>M</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ay Disrupt the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455140" y="1794832"/>
            <a:ext cx="11617535" cy="373948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Assigning gatekeepers and not empowering them to make decisions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Assigning gatekeepers who are afraid to terminate a project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Denying the project team access to critical information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Allowing the project team to focus more on the gates than on the stages</a:t>
            </a:r>
          </a:p>
        </p:txBody>
      </p:sp>
    </p:spTree>
    <p:extLst>
      <p:ext uri="{BB962C8B-B14F-4D97-AF65-F5344CB8AC3E}">
        <p14:creationId xmlns:p14="http://schemas.microsoft.com/office/powerpoint/2010/main" val="31106959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25994244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2510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Vs life-cycle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455140" y="1449454"/>
            <a:ext cx="11233277" cy="327782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appears to have been replaced by life-cycle phases. Although there is some truth in this, the stage-gate process is making a comeback.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Since the stage-gate process focuses on decision-making more than life-cycle phases, the stage gate process is being used as an internal, decision-making tool within each of the lifecycle phases. </a:t>
            </a:r>
          </a:p>
        </p:txBody>
      </p:sp>
    </p:spTree>
    <p:extLst>
      <p:ext uri="{BB962C8B-B14F-4D97-AF65-F5344CB8AC3E}">
        <p14:creationId xmlns:p14="http://schemas.microsoft.com/office/powerpoint/2010/main" val="41591622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251036"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455140" y="1611735"/>
            <a:ext cx="11617535" cy="327782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advantage is that, while life-cycle phases are the same for every project, the stage-gate process can be custom-designed for each project to facilitate decision making and risk management.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stage-gate process is now an integral part of project management, whereas previously it was used primarily for new product development efforts.</a:t>
            </a:r>
          </a:p>
        </p:txBody>
      </p:sp>
    </p:spTree>
    <p:extLst>
      <p:ext uri="{BB962C8B-B14F-4D97-AF65-F5344CB8AC3E}">
        <p14:creationId xmlns:p14="http://schemas.microsoft.com/office/powerpoint/2010/main" val="29557856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2510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Vs life-cycle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455140" y="1611735"/>
            <a:ext cx="11617535" cy="229293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Every program, project, or product has certain phases of development known as life-cycle phases.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clear understanding of these phases permits managers and executives to better control resources to achieve goals. </a:t>
            </a:r>
          </a:p>
        </p:txBody>
      </p:sp>
    </p:spTree>
    <p:extLst>
      <p:ext uri="{BB962C8B-B14F-4D97-AF65-F5344CB8AC3E}">
        <p14:creationId xmlns:p14="http://schemas.microsoft.com/office/powerpoint/2010/main" val="33911709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hank You"/>
          <p:cNvPicPr>
            <a:picLocks noChangeAspect="1"/>
          </p:cNvPicPr>
          <p:nvPr/>
        </p:nvPicPr>
        <p:blipFill>
          <a:blip r:embed="rId2"/>
          <a:stretch>
            <a:fillRect/>
          </a:stretch>
        </p:blipFill>
        <p:spPr>
          <a:xfrm>
            <a:off x="3134784" y="233778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a:t>
            </a:r>
            <a:r>
              <a:rPr lang="en-US" sz="2800" dirty="0">
                <a:solidFill>
                  <a:prstClr val="white"/>
                </a:solidFill>
                <a:latin typeface="Tajawal Medium" panose="00000600000000000000" pitchFamily="2" charset="-78"/>
                <a:cs typeface="Tajawal Medium" panose="00000600000000000000" pitchFamily="2" charset="-78"/>
              </a:rPr>
              <a:t>4</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7AF3DC06-2065-4370-AFAD-7687BD61FBF1}"/>
              </a:ext>
            </a:extLst>
          </p:cNvPr>
          <p:cNvSpPr txBox="1"/>
          <p:nvPr/>
        </p:nvSpPr>
        <p:spPr>
          <a:xfrm>
            <a:off x="5928189" y="2527289"/>
            <a:ext cx="2650732"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Thank You</a:t>
            </a:r>
          </a:p>
        </p:txBody>
      </p:sp>
    </p:spTree>
    <p:extLst>
      <p:ext uri="{BB962C8B-B14F-4D97-AF65-F5344CB8AC3E}">
        <p14:creationId xmlns:p14="http://schemas.microsoft.com/office/powerpoint/2010/main" val="221282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3052</TotalTime>
  <Words>1522</Words>
  <Application>Microsoft Office PowerPoint</Application>
  <PresentationFormat>Widescreen</PresentationFormat>
  <Paragraphs>237</Paragraphs>
  <Slides>34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Arial</vt:lpstr>
      <vt:lpstr>Calibri</vt:lpstr>
      <vt:lpstr>Calibri Light</vt:lpstr>
      <vt:lpstr>Century Gothic</vt:lpstr>
      <vt:lpstr>Courier New</vt:lpstr>
      <vt:lpstr>DIN Next LT Arabic</vt:lpstr>
      <vt:lpstr>MV Boli</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win10</cp:lastModifiedBy>
  <cp:revision>293</cp:revision>
  <dcterms:created xsi:type="dcterms:W3CDTF">2021-08-03T13:03:26Z</dcterms:created>
  <dcterms:modified xsi:type="dcterms:W3CDTF">2022-06-16T22:26:02Z</dcterms:modified>
</cp:coreProperties>
</file>