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9.xml" ContentType="application/vnd.openxmlformats-officedocument.presentationml.tags+xml"/>
  <Override PartName="/ppt/tags/tag1.xml" ContentType="application/vnd.openxmlformats-officedocument.presentationml.tags+xml"/>
  <Override PartName="/ppt/tags/tag3.xml" ContentType="application/vnd.openxmlformats-officedocument.presentationml.tags+xml"/>
  <Override PartName="/ppt/tags/tag7.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4.xml" ContentType="application/vnd.openxmlformats-officedocument.presentationml.tags+xml"/>
  <Override PartName="/ppt/tags/tag2.xml" ContentType="application/vnd.openxmlformats-officedocument.presentationml.tags+xml"/>
  <Override PartName="/ppt/tags/tag10.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 id="2147483737" r:id="rId3"/>
  </p:sldMasterIdLst>
  <p:notesMasterIdLst>
    <p:notesMasterId r:id="rId39"/>
  </p:notesMasterIdLst>
  <p:sldIdLst>
    <p:sldId id="498" r:id="rId4"/>
    <p:sldId id="481" r:id="rId5"/>
    <p:sldId id="644" r:id="rId6"/>
    <p:sldId id="646" r:id="rId7"/>
    <p:sldId id="642" r:id="rId8"/>
    <p:sldId id="547" r:id="rId9"/>
    <p:sldId id="608" r:id="rId10"/>
    <p:sldId id="552" r:id="rId11"/>
    <p:sldId id="607" r:id="rId12"/>
    <p:sldId id="643" r:id="rId13"/>
    <p:sldId id="600" r:id="rId14"/>
    <p:sldId id="636" r:id="rId15"/>
    <p:sldId id="637" r:id="rId16"/>
    <p:sldId id="609" r:id="rId17"/>
    <p:sldId id="610" r:id="rId18"/>
    <p:sldId id="604" r:id="rId19"/>
    <p:sldId id="612" r:id="rId20"/>
    <p:sldId id="628" r:id="rId21"/>
    <p:sldId id="614" r:id="rId22"/>
    <p:sldId id="613" r:id="rId23"/>
    <p:sldId id="616" r:id="rId24"/>
    <p:sldId id="364" r:id="rId25"/>
    <p:sldId id="617" r:id="rId26"/>
    <p:sldId id="638" r:id="rId27"/>
    <p:sldId id="303" r:id="rId28"/>
    <p:sldId id="632" r:id="rId29"/>
    <p:sldId id="620" r:id="rId30"/>
    <p:sldId id="621" r:id="rId31"/>
    <p:sldId id="623" r:id="rId32"/>
    <p:sldId id="624" r:id="rId33"/>
    <p:sldId id="256" r:id="rId34"/>
    <p:sldId id="631" r:id="rId35"/>
    <p:sldId id="634" r:id="rId36"/>
    <p:sldId id="562" r:id="rId37"/>
    <p:sldId id="639" r:id="rId38"/>
  </p:sldIdLst>
  <p:sldSz cx="12192000" cy="6858000"/>
  <p:notesSz cx="6858000" cy="9144000"/>
  <p:embeddedFontLst>
    <p:embeddedFont>
      <p:font typeface="Alexandria" pitchFamily="2" charset="-78"/>
      <p:regular r:id="rId40"/>
      <p:bold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486C6"/>
    <a:srgbClr val="9489C3"/>
    <a:srgbClr val="D1C0DC"/>
    <a:srgbClr val="C28AC2"/>
    <a:srgbClr val="D6D1DA"/>
    <a:srgbClr val="3A2A34"/>
    <a:srgbClr val="990099"/>
    <a:srgbClr val="FF330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02" autoAdjust="0"/>
  </p:normalViewPr>
  <p:slideViewPr>
    <p:cSldViewPr>
      <p:cViewPr>
        <p:scale>
          <a:sx n="53" d="100"/>
          <a:sy n="53" d="100"/>
        </p:scale>
        <p:origin x="1064" y="20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97" Type="http://schemas.openxmlformats.org/officeDocument/2006/relationships/customXml" Target="../customXml/item1.xml"/><Relationship Id="rId7" Type="http://schemas.openxmlformats.org/officeDocument/2006/relationships/slide" Target="slides/slide4.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font" Target="fonts/font1.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95"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94" Type="http://schemas.openxmlformats.org/officeDocument/2006/relationships/viewProps" Target="viewProps.xml"/><Relationship Id="rId99" Type="http://schemas.openxmlformats.org/officeDocument/2006/relationships/customXml" Target="../customXml/item3.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93" Type="http://schemas.openxmlformats.org/officeDocument/2006/relationships/presProps" Target="presProps.xml"/><Relationship Id="rId98" Type="http://schemas.openxmlformats.org/officeDocument/2006/relationships/customXml" Target="../customXml/item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font" Target="fonts/font2.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53136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4132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8745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53734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4929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3330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4499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1574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9395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Master" Target="../slideMasters/slideMaster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lIns="121917" tIns="60958" rIns="121917" bIns="60958" anchor="ctr"/>
          <a:lstStyle>
            <a:lvl1pPr marL="0" indent="0" algn="ctr">
              <a:buNone/>
              <a:defRPr sz="4800" b="0" baseline="0">
                <a:solidFill>
                  <a:schemeClr val="accent2">
                    <a:lumMod val="50000"/>
                  </a:schemeClr>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lIns="121917" tIns="60958" rIns="121917" bIns="60958" anchor="ctr"/>
          <a:lstStyle>
            <a:lvl1pPr marL="0" indent="0" algn="ctr">
              <a:buNone/>
              <a:defRPr sz="1900" b="0" baseline="0">
                <a:solidFill>
                  <a:schemeClr val="accent2">
                    <a:lumMod val="50000"/>
                  </a:schemeClr>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866397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lexandria" pitchFamily="2" charset="-78"/>
                <a:cs typeface="Alexandria" pitchFamily="2" charset="-78"/>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761534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35082489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latin typeface="Alexandria" pitchFamily="2" charset="-78"/>
                <a:cs typeface="Alexandria" pitchFamily="2" charset="-78"/>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latin typeface="Alexandria" pitchFamily="2" charset="-78"/>
                <a:cs typeface="Alexandria" pitchFamily="2" charset="-78"/>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7894145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Alexandria" pitchFamily="2" charset="-78"/>
                <a:cs typeface="Alexandria" pitchFamily="2" charset="-78"/>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latin typeface="Alexandria" pitchFamily="2" charset="-78"/>
            </a:endParaRPr>
          </a:p>
        </p:txBody>
      </p:sp>
    </p:spTree>
    <p:extLst>
      <p:ext uri="{BB962C8B-B14F-4D97-AF65-F5344CB8AC3E}">
        <p14:creationId xmlns:p14="http://schemas.microsoft.com/office/powerpoint/2010/main" val="28999702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Alexandria" pitchFamily="2" charset="-78"/>
                <a:cs typeface="Alexandria" pitchFamily="2" charset="-78"/>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Alexandria" pitchFamily="2" charset="-78"/>
                <a:cs typeface="Alexandria" pitchFamily="2" charset="-78"/>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bg1"/>
              </a:solidFill>
              <a:latin typeface="Alexandria" pitchFamily="2" charset="-78"/>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solidFill>
                <a:schemeClr val="tx1"/>
              </a:solidFill>
              <a:latin typeface="Alexandria" pitchFamily="2" charset="-78"/>
            </a:endParaRPr>
          </a:p>
        </p:txBody>
      </p:sp>
    </p:spTree>
    <p:extLst>
      <p:ext uri="{BB962C8B-B14F-4D97-AF65-F5344CB8AC3E}">
        <p14:creationId xmlns:p14="http://schemas.microsoft.com/office/powerpoint/2010/main" val="305300470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Alexandria" pitchFamily="2" charset="-78"/>
                <a:cs typeface="Alexandria" pitchFamily="2" charset="-78"/>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959113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951628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483087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638236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568484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43949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137092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715853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161779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283068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1549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7827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812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938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1.png"/><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6" Type="http://schemas.openxmlformats.org/officeDocument/2006/relationships/image" Target="../media/image1.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theme" Target="../theme/theme3.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8" r:id="rId4"/>
    <p:sldLayoutId id="2147483659" r:id="rId5"/>
    <p:sldLayoutId id="2147483660" r:id="rId6"/>
    <p:sldLayoutId id="2147483663" r:id="rId7"/>
    <p:sldLayoutId id="2147483664" r:id="rId8"/>
    <p:sldLayoutId id="2147483665" r:id="rId9"/>
    <p:sldLayoutId id="2147483666" r:id="rId10"/>
    <p:sldLayoutId id="2147483732" r:id="rId11"/>
    <p:sldLayoutId id="2147483733" r:id="rId12"/>
    <p:sldLayoutId id="2147483734" r:id="rId13"/>
    <p:sldLayoutId id="2147483735" r:id="rId14"/>
    <p:sldLayoutId id="2147483736"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2" r:id="rId14"/>
    <p:sldLayoutId id="2147483713" r:id="rId15"/>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5/27/2024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34421479"/>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42.xml"/><Relationship Id="rId4" Type="http://schemas.openxmlformats.org/officeDocument/2006/relationships/image" Target="../media/image19.png"/></Relationships>
</file>

<file path=ppt/slides/_rels/slide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43.xml"/><Relationship Id="rId4" Type="http://schemas.openxmlformats.org/officeDocument/2006/relationships/image" Target="../media/image19.png"/></Relationships>
</file>

<file path=ppt/slides/_rels/slide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24.gif"/><Relationship Id="rId5" Type="http://schemas.openxmlformats.org/officeDocument/2006/relationships/image" Target="../media/image19.png"/><Relationship Id="rId4" Type="http://schemas.openxmlformats.org/officeDocument/2006/relationships/image" Target="../media/image23.svg"/></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0.xml"/><Relationship Id="rId5" Type="http://schemas.openxmlformats.org/officeDocument/2006/relationships/image" Target="../media/image19.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0" name="TextBox 29"/>
          <p:cNvSpPr txBox="1"/>
          <p:nvPr/>
        </p:nvSpPr>
        <p:spPr>
          <a:xfrm>
            <a:off x="329269" y="3910064"/>
            <a:ext cx="4686612"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Prepared by</a:t>
            </a:r>
            <a:endParaRPr kumimoji="0" lang="ar-AE" sz="2400" b="0"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 </a:t>
            </a:r>
            <a:r>
              <a:rPr kumimoji="0" lang="en-US" sz="2400" b="1" i="0" u="none" strike="noStrike" kern="0" cap="none" spc="0" normalizeH="0" baseline="0" noProof="0" dirty="0">
                <a:ln>
                  <a:noFill/>
                </a:ln>
                <a:solidFill>
                  <a:srgbClr val="2D3956"/>
                </a:solidFill>
                <a:effectLst/>
                <a:uLnTx/>
                <a:uFillTx/>
                <a:latin typeface="Alexandria" pitchFamily="2" charset="-78"/>
                <a:ea typeface="Tajawal Medium"/>
                <a:cs typeface="Alexandria" pitchFamily="2" charset="-78"/>
                <a:sym typeface="Tajawal Medium"/>
              </a:rPr>
              <a:t>Dr.Warda Mahmoud Abu Kloub </a:t>
            </a:r>
            <a:endParaRPr kumimoji="0" lang="en-US"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Leadership</a:t>
            </a:r>
          </a:p>
        </p:txBody>
      </p:sp>
      <p:sp>
        <p:nvSpPr>
          <p:cNvPr id="34" name="Rectangle: Rounded Corners 33"/>
          <p:cNvSpPr/>
          <p:nvPr/>
        </p:nvSpPr>
        <p:spPr>
          <a:xfrm>
            <a:off x="1058949" y="59711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9</a:t>
            </a:r>
          </a:p>
        </p:txBody>
      </p:sp>
      <p:sp>
        <p:nvSpPr>
          <p:cNvPr id="46" name="TextBox 45"/>
          <p:cNvSpPr txBox="1"/>
          <p:nvPr/>
        </p:nvSpPr>
        <p:spPr>
          <a:xfrm>
            <a:off x="2287236" y="5128229"/>
            <a:ext cx="10842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ELD711</a:t>
            </a:r>
          </a:p>
        </p:txBody>
      </p:sp>
      <p:sp>
        <p:nvSpPr>
          <p:cNvPr id="14" name="Oval 13"/>
          <p:cNvSpPr/>
          <p:nvPr/>
        </p:nvSpPr>
        <p:spPr>
          <a:xfrm>
            <a:off x="6096000" y="133157"/>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rgbClr val="44546A"/>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137934" y="0"/>
            <a:ext cx="12307621" cy="684175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74134" y="3036725"/>
            <a:ext cx="3171060" cy="1137876"/>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الحريّات الأكاديميّة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والأخلاقيّات المهنيّة</a:t>
            </a:r>
          </a:p>
        </p:txBody>
      </p:sp>
      <p:sp>
        <p:nvSpPr>
          <p:cNvPr id="10" name="Rectangle: Rounded Corners 9"/>
          <p:cNvSpPr/>
          <p:nvPr/>
        </p:nvSpPr>
        <p:spPr>
          <a:xfrm>
            <a:off x="6281699" y="587096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Lecture </a:t>
            </a:r>
            <a:r>
              <a:rPr kumimoji="0" lang="ar-AE"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9</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Google Shape;126;p2">
            <a:extLst>
              <a:ext uri="{FF2B5EF4-FFF2-40B4-BE49-F238E27FC236}">
                <a16:creationId xmlns:a16="http://schemas.microsoft.com/office/drawing/2014/main" id="{B342DA4D-CC4E-2EBB-6ED0-38D5A370E77E}"/>
              </a:ext>
            </a:extLst>
          </p:cNvPr>
          <p:cNvSpPr txBox="1"/>
          <p:nvPr/>
        </p:nvSpPr>
        <p:spPr>
          <a:xfrm>
            <a:off x="0" y="5904735"/>
            <a:ext cx="4318990" cy="430847"/>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solidFill>
                  <a:srgbClr val="00B0F0"/>
                </a:solidFill>
                <a:effectLst/>
                <a:uLnTx/>
                <a:uFillTx/>
                <a:latin typeface="Alexandria" pitchFamily="2" charset="-78"/>
                <a:ea typeface="Tajawal Medium"/>
                <a:cs typeface="Alexandria" pitchFamily="2" charset="-78"/>
                <a:sym typeface="Tajawal Medium"/>
              </a:rPr>
              <a:t>إعداد: د. وردة محمود كلوب</a:t>
            </a:r>
            <a:endParaRPr kumimoji="0" sz="2200" b="0"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endParaRPr>
          </a:p>
        </p:txBody>
      </p:sp>
      <p:sp>
        <p:nvSpPr>
          <p:cNvPr id="3" name="Freeform: Shape 94">
            <a:extLst>
              <a:ext uri="{FF2B5EF4-FFF2-40B4-BE49-F238E27FC236}">
                <a16:creationId xmlns:a16="http://schemas.microsoft.com/office/drawing/2014/main" id="{DB763A7F-EE47-855C-CA4C-7162A73B9813}"/>
              </a:ext>
            </a:extLst>
          </p:cNvPr>
          <p:cNvSpPr/>
          <p:nvPr/>
        </p:nvSpPr>
        <p:spPr>
          <a:xfrm>
            <a:off x="6228056" y="2211309"/>
            <a:ext cx="5748044" cy="3816424"/>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bg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90786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وتاريخ الحريّات الأكاديمية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عناصر الحريّة الأكاديمية في مؤسسات التعليم العالي</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الحريّة الأكاديمية ومبادئها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ضوابط الحريّة الأكاديمية ومحدداتها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معوقات الحريّة الأكاديمية في الجامعات العربية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مقترحات لتفعيل الحريّات الأكاديمية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الحريّات الأكاديمية</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721569" y="2090172"/>
            <a:ext cx="8417320" cy="33538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 وأنواعها ووظائفها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الأخلاقيات المهنية ومتطلباتها</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مبادئ ومصادر الأخلاقيات المهنية</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التعليم العالي والأخلاقيات المهنية </a:t>
            </a: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السلوكيات والممارسات اللاأخلاقية</a:t>
            </a:r>
            <a:endPar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وأهمية الأخلاقيات المهنية</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7838" y="28608"/>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الحريّات الأكاديمية</a:t>
            </a:r>
          </a:p>
        </p:txBody>
      </p:sp>
    </p:spTree>
    <p:extLst>
      <p:ext uri="{BB962C8B-B14F-4D97-AF65-F5344CB8AC3E}">
        <p14:creationId xmlns:p14="http://schemas.microsoft.com/office/powerpoint/2010/main" val="3114514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4AC6CC5-01B9-4D81-B903-D4629AD246D9}"/>
              </a:ext>
            </a:extLst>
          </p:cNvPr>
          <p:cNvSpPr txBox="1"/>
          <p:nvPr/>
        </p:nvSpPr>
        <p:spPr>
          <a:xfrm>
            <a:off x="410817" y="252386"/>
            <a:ext cx="11640740" cy="6494085"/>
          </a:xfrm>
          <a:prstGeom prst="rect">
            <a:avLst/>
          </a:prstGeom>
          <a:noFill/>
        </p:spPr>
        <p:txBody>
          <a:bodyPr wrap="square">
            <a:spAutoFit/>
          </a:bodyPr>
          <a:lstStyle/>
          <a:p>
            <a:pPr algn="ctr" rtl="1">
              <a:lnSpc>
                <a:spcPct val="150000"/>
              </a:lnSpc>
            </a:pPr>
            <a:r>
              <a:rPr lang="ar-JO" sz="2400" b="1" dirty="0">
                <a:solidFill>
                  <a:schemeClr val="tx1"/>
                </a:solidFill>
                <a:latin typeface="Alexandria" pitchFamily="2" charset="-78"/>
                <a:cs typeface="Alexandria" pitchFamily="2" charset="-78"/>
              </a:rPr>
              <a:t>مقدمة</a:t>
            </a:r>
            <a:endParaRPr lang="ar-JO" sz="2400" dirty="0">
              <a:latin typeface="Alexandria" pitchFamily="2" charset="-78"/>
              <a:cs typeface="Alexandria" pitchFamily="2" charset="-78"/>
            </a:endParaRPr>
          </a:p>
          <a:p>
            <a:pPr algn="just" rtl="1"/>
            <a:r>
              <a:rPr lang="ar-JO" sz="1800" dirty="0">
                <a:latin typeface="Alexandria" pitchFamily="2" charset="-78"/>
                <a:cs typeface="Alexandria" pitchFamily="2" charset="-78"/>
              </a:rPr>
              <a:t>        </a:t>
            </a:r>
            <a:r>
              <a:rPr lang="ar-JO" sz="2000" dirty="0">
                <a:latin typeface="Alexandria" pitchFamily="2" charset="-78"/>
                <a:cs typeface="Alexandria" pitchFamily="2" charset="-78"/>
              </a:rPr>
              <a:t>ظهر مفهوم الحريّات الأكاديمية بعد الحرب العالمية الثانية، وقد اقترن مفهوم الحريّة الأكاديمية بنشأة الجامعات بمفهومها الحديث، وقد استخدم هذا المفهوم للمرة الأولى عام 1915 في الولايات المتحدة الأمريكية، وعقد أول مؤتمر للحرية الأكاديمية هناك عام 1925 ، كما أصدرت الجمعية الأمريكية لأساتذة الجامعات إعلانًا عن الحريّة الأكاديمية في عام 1940، حيث تضمّن على حرية البحث والنشر للعاملين بالتدريس في الجامعات، ورفض القيود المفروضة من المؤسسات الدينية وغيرها.</a:t>
            </a:r>
          </a:p>
          <a:p>
            <a:pPr algn="just" rtl="1"/>
            <a:r>
              <a:rPr lang="ar-JO" sz="2000" dirty="0">
                <a:latin typeface="Alexandria" pitchFamily="2" charset="-78"/>
                <a:cs typeface="Alexandria" pitchFamily="2" charset="-78"/>
              </a:rPr>
              <a:t> في عام 1982 عقدت الرابطة الدولية لأساتذة ومحاضري الجامعات مؤتمراً في سيينا أسفرعن ميثاق وحقوق وواجباب الحريّة الأكاديمية. وفي عام 1988 عقد في بولونيا- إيطاليا مؤتمر الجامعات الأوروبية وصدر عنه الميثاق الأعظم للجامعات الاوروبية. وفي نفس العام 1988 صدر إعلان ليما للحريات الأكاديمية في اجتماع الهيئة العامة للخدمة الجامعية، وفي 1993 نظم مركز حقوق الانسان البولوني مؤتمرًا صدر عنه ‘علان الحريات الأكاديمية. ومع دخول العالم مرحلة التسعينيات من القرن الماضي وما شاهده العالم من تطور هائل في العلوم والتكنولوجيا تجذّر الوعي بأهمية الحريّات الأكاديمية المنتجة. فنجد حاليًا العديد من المواقع التي تعنى بالحريات الأكاديمية وما يتعرض له الأكاديمي</a:t>
            </a:r>
            <a:r>
              <a:rPr lang="ar-AE" sz="2000" dirty="0">
                <a:latin typeface="Alexandria" pitchFamily="2" charset="-78"/>
                <a:cs typeface="Alexandria" pitchFamily="2" charset="-78"/>
              </a:rPr>
              <a:t>ي</a:t>
            </a:r>
            <a:r>
              <a:rPr lang="ar-JO" sz="2000" dirty="0">
                <a:latin typeface="Alexandria" pitchFamily="2" charset="-78"/>
                <a:cs typeface="Alexandria" pitchFamily="2" charset="-78"/>
              </a:rPr>
              <a:t>ن من ضغوط وتشرد وتصفيات في البلدان الفاقدة لحريات الإنسان. </a:t>
            </a:r>
            <a:r>
              <a:rPr lang="ar-SA" sz="2000" dirty="0">
                <a:latin typeface="Alexandria" pitchFamily="2" charset="-78"/>
                <a:ea typeface="Times New Roman" panose="02020603050405020304" pitchFamily="18" charset="0"/>
                <a:cs typeface="Alexandria" pitchFamily="2" charset="-78"/>
              </a:rPr>
              <a:t>وتمثل الحريّات الأكاديمية ركناً أساسياً من أركان نهضة الشعوب والأمم، فالنهضة تستند إلى العلم ونتائجه، والعلم يبدأ من تمت</a:t>
            </a:r>
            <a:r>
              <a:rPr lang="ar-JO" sz="2000" dirty="0">
                <a:latin typeface="Alexandria" pitchFamily="2" charset="-78"/>
                <a:ea typeface="Times New Roman" panose="02020603050405020304" pitchFamily="18" charset="0"/>
                <a:cs typeface="Alexandria" pitchFamily="2" charset="-78"/>
              </a:rPr>
              <a:t>ّ</a:t>
            </a:r>
            <a:r>
              <a:rPr lang="ar-SA" sz="2000" dirty="0">
                <a:latin typeface="Alexandria" pitchFamily="2" charset="-78"/>
                <a:ea typeface="Times New Roman" panose="02020603050405020304" pitchFamily="18" charset="0"/>
                <a:cs typeface="Alexandria" pitchFamily="2" charset="-78"/>
              </a:rPr>
              <a:t>ع الجامعات والمراكز البحثية في الدول الحديثة بعدة مقومات فكرية وتنظيمية ومعنوية، ويأتي في مقدمتها وعلى درجة كبيرة من الأهمية حرية الرأي والتعبير والاستقلالية الإدارية والمالية التي لا تقل عن سابقتها، وفوق كل هذا لا</a:t>
            </a:r>
            <a:r>
              <a:rPr lang="ar-JO" sz="2000" dirty="0">
                <a:latin typeface="Alexandria" pitchFamily="2" charset="-78"/>
                <a:ea typeface="Times New Roman" panose="02020603050405020304" pitchFamily="18" charset="0"/>
                <a:cs typeface="Alexandria" pitchFamily="2" charset="-78"/>
              </a:rPr>
              <a:t> </a:t>
            </a:r>
            <a:r>
              <a:rPr lang="ar-SA" sz="2000" dirty="0">
                <a:latin typeface="Alexandria" pitchFamily="2" charset="-78"/>
                <a:ea typeface="Times New Roman" panose="02020603050405020304" pitchFamily="18" charset="0"/>
                <a:cs typeface="Alexandria" pitchFamily="2" charset="-78"/>
              </a:rPr>
              <a:t>بد</a:t>
            </a:r>
            <a:r>
              <a:rPr lang="ar-JO" sz="2000" dirty="0">
                <a:latin typeface="Alexandria" pitchFamily="2" charset="-78"/>
                <a:ea typeface="Times New Roman" panose="02020603050405020304" pitchFamily="18" charset="0"/>
                <a:cs typeface="Alexandria" pitchFamily="2" charset="-78"/>
              </a:rPr>
              <a:t>ّ</a:t>
            </a:r>
            <a:r>
              <a:rPr lang="ar-SA" sz="2000" dirty="0">
                <a:latin typeface="Alexandria" pitchFamily="2" charset="-78"/>
                <a:ea typeface="Times New Roman" panose="02020603050405020304" pitchFamily="18" charset="0"/>
                <a:cs typeface="Alexandria" pitchFamily="2" charset="-78"/>
              </a:rPr>
              <a:t> من احترام الأكاديميين وأعضاء هيئة التدريس لعملهم ورسالتهم (ماضي، 2012). (الزبون والحجاوي، 2017)</a:t>
            </a:r>
            <a:r>
              <a:rPr lang="ar-AE" sz="2000" dirty="0">
                <a:latin typeface="Alexandria" pitchFamily="2" charset="-78"/>
                <a:ea typeface="Times New Roman" panose="02020603050405020304" pitchFamily="18" charset="0"/>
                <a:cs typeface="Alexandria" pitchFamily="2" charset="-78"/>
              </a:rPr>
              <a:t>. </a:t>
            </a:r>
          </a:p>
          <a:p>
            <a:pPr algn="ctr" rtl="1"/>
            <a:r>
              <a:rPr lang="ar-JO" sz="2000" u="sng" dirty="0">
                <a:latin typeface="Alexandria" pitchFamily="2" charset="-78"/>
                <a:ea typeface="Times New Roman" panose="02020603050405020304" pitchFamily="18" charset="0"/>
                <a:cs typeface="Alexandria" pitchFamily="2" charset="-78"/>
              </a:rPr>
              <a:t>ملاحظة: هذه المقدمة غير مطلوبة في الامتحان</a:t>
            </a:r>
            <a:r>
              <a:rPr lang="ar-JO" sz="2000" dirty="0">
                <a:latin typeface="Alexandria" pitchFamily="2" charset="-78"/>
                <a:ea typeface="Times New Roman" panose="02020603050405020304" pitchFamily="18" charset="0"/>
                <a:cs typeface="Alexandria" pitchFamily="2" charset="-78"/>
              </a:rPr>
              <a:t>.</a:t>
            </a:r>
            <a:endParaRPr lang="ar-SA" sz="2000" dirty="0">
              <a:latin typeface="Alexandria" pitchFamily="2" charset="-78"/>
              <a:ea typeface="Times New Roman" panose="02020603050405020304" pitchFamily="18" charset="0"/>
              <a:cs typeface="Alexandria" pitchFamily="2" charset="-78"/>
            </a:endParaRPr>
          </a:p>
        </p:txBody>
      </p:sp>
      <p:pic>
        <p:nvPicPr>
          <p:cNvPr id="2" name="Graphic 21">
            <a:extLst>
              <a:ext uri="{FF2B5EF4-FFF2-40B4-BE49-F238E27FC236}">
                <a16:creationId xmlns:a16="http://schemas.microsoft.com/office/drawing/2014/main" id="{6CEFC78D-D960-92FE-8798-B84213E2C9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1238646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3" name="Rectangle 2"/>
          <p:cNvSpPr/>
          <p:nvPr/>
        </p:nvSpPr>
        <p:spPr>
          <a:xfrm>
            <a:off x="471995" y="880321"/>
            <a:ext cx="11260424" cy="5632311"/>
          </a:xfrm>
          <a:prstGeom prst="rect">
            <a:avLst/>
          </a:prstGeom>
        </p:spPr>
        <p:txBody>
          <a:bodyPr wrap="square">
            <a:spAutoFit/>
          </a:bodyPr>
          <a:lstStyle/>
          <a:p>
            <a:pPr algn="just" rtl="1"/>
            <a:r>
              <a:rPr lang="ar-JO" sz="2000" dirty="0">
                <a:latin typeface="Alexandria" pitchFamily="2" charset="-78"/>
                <a:cs typeface="Alexandria" pitchFamily="2" charset="-78"/>
              </a:rPr>
              <a:t>وضعت الإعلانات الدولية للحريّات الأكاديمية الأساس الأول لمفهوم هذه الحريّات، ومن أهم الإعلانات: </a:t>
            </a:r>
          </a:p>
          <a:p>
            <a:pPr algn="just" rtl="1"/>
            <a:r>
              <a:rPr lang="ar-JO" sz="2000" dirty="0">
                <a:latin typeface="Alexandria" pitchFamily="2" charset="-78"/>
                <a:cs typeface="Alexandria" pitchFamily="2" charset="-78"/>
              </a:rPr>
              <a:t>•إعلان ليما لعام 1988 بشأن الحريّات الأكاديمية.</a:t>
            </a:r>
          </a:p>
          <a:p>
            <a:pPr algn="just" rtl="1"/>
            <a:r>
              <a:rPr lang="ar-JO" sz="2000" dirty="0">
                <a:latin typeface="Alexandria" pitchFamily="2" charset="-78"/>
                <a:cs typeface="Alexandria" pitchFamily="2" charset="-78"/>
              </a:rPr>
              <a:t>•إعلان كمبالا بشأن الحريّة الفكرية والمسؤولية الاجتماعية عام 1990 الخاص بالجامعات الإفريقية.</a:t>
            </a:r>
          </a:p>
          <a:p>
            <a:pPr algn="just" rtl="1"/>
            <a:r>
              <a:rPr lang="ar-JO" sz="2000" dirty="0">
                <a:latin typeface="Alexandria" pitchFamily="2" charset="-78"/>
                <a:cs typeface="Alexandria" pitchFamily="2" charset="-78"/>
              </a:rPr>
              <a:t>•إعلان عمان للحريات الأكاديمية عام 2004 الخاص بالجامعات العربية.</a:t>
            </a:r>
          </a:p>
          <a:p>
            <a:pPr algn="just" rtl="1"/>
            <a:r>
              <a:rPr lang="ar-JO" sz="2000" dirty="0">
                <a:latin typeface="Alexandria" pitchFamily="2" charset="-78"/>
                <a:cs typeface="Alexandria" pitchFamily="2" charset="-78"/>
              </a:rPr>
              <a:t>•إعلان اليونسكو الخاص بالحرية الأكاديمية عام 2005.</a:t>
            </a:r>
          </a:p>
          <a:p>
            <a:pPr algn="just" rtl="1"/>
            <a:endParaRPr lang="ar-JO" sz="2000" dirty="0">
              <a:latin typeface="Alexandria" pitchFamily="2" charset="-78"/>
              <a:cs typeface="Alexandria" pitchFamily="2" charset="-78"/>
            </a:endParaRPr>
          </a:p>
          <a:p>
            <a:pPr algn="just" rtl="1"/>
            <a:r>
              <a:rPr lang="ar-AE" sz="2000" dirty="0">
                <a:latin typeface="Alexandria" pitchFamily="2" charset="-78"/>
                <a:cs typeface="Alexandria" pitchFamily="2" charset="-78"/>
              </a:rPr>
              <a:t>         </a:t>
            </a:r>
            <a:r>
              <a:rPr lang="ar-JO" sz="2000" dirty="0">
                <a:latin typeface="Alexandria" pitchFamily="2" charset="-78"/>
                <a:cs typeface="Alexandria" pitchFamily="2" charset="-78"/>
              </a:rPr>
              <a:t>عرفت منظمة اليونسكو الحريّات الأكاديمية في إعلان الحريّة الأكاديمية لعام 2005 بأنها "حرية البحث والتدريس والتحدّث والنشر، مع الالتزام بمعايير وقواعد البحث العلمي دون تدخل أو فرض عقوبات، ودون تقويض لما يمكن أن يقود إليه هذا البحث أو الفهم".</a:t>
            </a:r>
          </a:p>
          <a:p>
            <a:pPr algn="just" rtl="1"/>
            <a:r>
              <a:rPr lang="ar-JO" sz="2000" dirty="0">
                <a:latin typeface="Alexandria" pitchFamily="2" charset="-78"/>
                <a:cs typeface="Alexandria" pitchFamily="2" charset="-78"/>
              </a:rPr>
              <a:t>وتشمل الحريّة الأكاديمية حرية الأفراد في أن يعبّروا بحرية عن آرائهم في المؤسسة أو النظام الذي يعملون فيه، وفي أداء وظائفهم دون تمييز أو خوف وفي المشاركة في الهيئات الأكاديمية المهنية أو التمثيلية، وفي التمتّع بكل حقوق الإنسان المعترف بها دولياً والمطبقة على الأفراد الآخرين في نفس الاختصاص. </a:t>
            </a:r>
          </a:p>
          <a:p>
            <a:pPr algn="just" rtl="1"/>
            <a:r>
              <a:rPr lang="ar-JO" sz="2000" dirty="0">
                <a:latin typeface="Alexandria" pitchFamily="2" charset="-78"/>
                <a:cs typeface="Alexandria" pitchFamily="2" charset="-78"/>
              </a:rPr>
              <a:t>   كما يتفق الباحثون على أن الحريّات الأكاديمية في الجامعات ليست هدفاً بحد ذاته، بل هي وسيلة لتوفير بيئة تتسم بالانفتاح والحوار والنقاش والتفاعل الحر مع المتغيرات بطريق إبداعية داخل الجامعات، وتطوير الدور المنوط بالجامعة على الصعيد المعرفي والارتقاء بجودة التعليم، وقدرتها على حماية العلماء والباحثين لديها، وتوفير الحماية والدعم للطلبة وتأهيلهم علميًا إلى جانب صقل شخصيتهم وإعدادهم لكي يكونوا قادة المستقبل. </a:t>
            </a:r>
          </a:p>
        </p:txBody>
      </p:sp>
      <p:sp>
        <p:nvSpPr>
          <p:cNvPr id="2" name="Rectangle 1">
            <a:extLst>
              <a:ext uri="{FF2B5EF4-FFF2-40B4-BE49-F238E27FC236}">
                <a16:creationId xmlns:a16="http://schemas.microsoft.com/office/drawing/2014/main" id="{BFD2B9DA-508B-4B4A-A0D9-5B1E988321BB}"/>
              </a:ext>
            </a:extLst>
          </p:cNvPr>
          <p:cNvSpPr/>
          <p:nvPr/>
        </p:nvSpPr>
        <p:spPr>
          <a:xfrm>
            <a:off x="3412286" y="332656"/>
            <a:ext cx="5511445" cy="461665"/>
          </a:xfrm>
          <a:prstGeom prst="rect">
            <a:avLst/>
          </a:prstGeom>
        </p:spPr>
        <p:txBody>
          <a:bodyPr wrap="none">
            <a:spAutoFit/>
          </a:bodyPr>
          <a:lstStyle/>
          <a:p>
            <a:r>
              <a:rPr lang="ar-JO" sz="2400" b="1" dirty="0">
                <a:latin typeface="Alexandria" pitchFamily="2" charset="-78"/>
                <a:cs typeface="Alexandria" pitchFamily="2" charset="-78"/>
              </a:rPr>
              <a:t>الإعلانات الدولية للحريات الأكاديمية </a:t>
            </a:r>
          </a:p>
        </p:txBody>
      </p:sp>
      <p:pic>
        <p:nvPicPr>
          <p:cNvPr id="5" name="Graphic 21">
            <a:extLst>
              <a:ext uri="{FF2B5EF4-FFF2-40B4-BE49-F238E27FC236}">
                <a16:creationId xmlns:a16="http://schemas.microsoft.com/office/drawing/2014/main" id="{12BD79EF-7AA4-E74B-B3A5-E6E73BA482F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1891971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2131ED-9AB7-4FC6-9D6A-86D7FF638A93}"/>
              </a:ext>
            </a:extLst>
          </p:cNvPr>
          <p:cNvSpPr/>
          <p:nvPr/>
        </p:nvSpPr>
        <p:spPr>
          <a:xfrm>
            <a:off x="119336" y="764704"/>
            <a:ext cx="11856764" cy="6041910"/>
          </a:xfrm>
          <a:prstGeom prst="rect">
            <a:avLst/>
          </a:prstGeom>
        </p:spPr>
        <p:txBody>
          <a:bodyPr wrap="square">
            <a:spAutoFit/>
          </a:bodyPr>
          <a:lstStyle/>
          <a:p>
            <a:pPr algn="r" rtl="1">
              <a:lnSpc>
                <a:spcPct val="150000"/>
              </a:lnSpc>
            </a:pPr>
            <a:r>
              <a:rPr lang="ar-JO" sz="2000" dirty="0">
                <a:latin typeface="Alexandria" pitchFamily="2" charset="-78"/>
                <a:cs typeface="Alexandria" pitchFamily="2" charset="-78"/>
              </a:rPr>
              <a:t>      عرفت الموسوعة الدولية للعلوم الاجتماعية </a:t>
            </a:r>
            <a:r>
              <a:rPr lang="ar-JO" sz="2000" b="1" dirty="0">
                <a:latin typeface="Alexandria" pitchFamily="2" charset="-78"/>
                <a:cs typeface="Alexandria" pitchFamily="2" charset="-78"/>
              </a:rPr>
              <a:t>الحريّة الأكاديمية </a:t>
            </a:r>
            <a:r>
              <a:rPr lang="ar-JO" sz="2000" dirty="0">
                <a:latin typeface="Alexandria" pitchFamily="2" charset="-78"/>
                <a:cs typeface="Alexandria" pitchFamily="2" charset="-78"/>
              </a:rPr>
              <a:t>على أنها: السعي لتوفير المناخ الحر للأساتذة من أجل الكتابة والحديث عن الحقيقة كما يرونها دون قيود ، وحرية الجامعة في ممارسة دورها باستقلالية ، ووضع السياسات الخاصة بها وتحديدها.</a:t>
            </a:r>
          </a:p>
          <a:p>
            <a:pPr algn="just" rtl="1">
              <a:lnSpc>
                <a:spcPct val="150000"/>
              </a:lnSpc>
            </a:pPr>
            <a:r>
              <a:rPr lang="ar-JO" sz="2000" dirty="0">
                <a:latin typeface="Alexandria" pitchFamily="2" charset="-78"/>
                <a:cs typeface="Alexandria" pitchFamily="2" charset="-78"/>
              </a:rPr>
              <a:t>كما عرف إعلان ليما 1988 </a:t>
            </a:r>
            <a:r>
              <a:rPr lang="ar-JO" sz="2000" b="1" dirty="0">
                <a:latin typeface="Alexandria" pitchFamily="2" charset="-78"/>
                <a:cs typeface="Alexandria" pitchFamily="2" charset="-78"/>
              </a:rPr>
              <a:t>الحريّة الأكاديمية </a:t>
            </a:r>
            <a:r>
              <a:rPr lang="ar-JO" sz="2000" dirty="0">
                <a:latin typeface="Alexandria" pitchFamily="2" charset="-78"/>
                <a:cs typeface="Alexandria" pitchFamily="2" charset="-78"/>
              </a:rPr>
              <a:t>على أنها : حرية أعضاء المجتمع الأكاديمي فرديًا أو جماعيًا في متابعة المعرفة وتطويرها وتحويلها من خلال البحث والدراسة والمناقشة والتوفيق والانتاج والتدريس وإلقاء المحاضرات.</a:t>
            </a:r>
          </a:p>
          <a:p>
            <a:pPr algn="r" rtl="1">
              <a:lnSpc>
                <a:spcPct val="150000"/>
              </a:lnSpc>
            </a:pPr>
            <a:endParaRPr lang="ar-JO" sz="2000" dirty="0">
              <a:latin typeface="Alexandria" pitchFamily="2" charset="-78"/>
              <a:cs typeface="Alexandria" pitchFamily="2" charset="-78"/>
            </a:endParaRPr>
          </a:p>
          <a:p>
            <a:pPr algn="just" rtl="1">
              <a:lnSpc>
                <a:spcPct val="150000"/>
              </a:lnSpc>
            </a:pPr>
            <a:r>
              <a:rPr lang="ar-JO" sz="2000" dirty="0">
                <a:latin typeface="Alexandria" pitchFamily="2" charset="-78"/>
                <a:ea typeface="Times New Roman" panose="02020603050405020304" pitchFamily="18" charset="0"/>
                <a:cs typeface="Alexandria" pitchFamily="2" charset="-78"/>
              </a:rPr>
              <a:t>وعرفت </a:t>
            </a:r>
            <a:r>
              <a:rPr lang="ar-JO" sz="2000" b="1" dirty="0">
                <a:latin typeface="Alexandria" pitchFamily="2" charset="-78"/>
                <a:ea typeface="Times New Roman" panose="02020603050405020304" pitchFamily="18" charset="0"/>
                <a:cs typeface="Alexandria" pitchFamily="2" charset="-78"/>
              </a:rPr>
              <a:t>الحريّة الأكاديمية </a:t>
            </a:r>
            <a:r>
              <a:rPr lang="ar-JO" sz="2000" dirty="0">
                <a:latin typeface="Alexandria" pitchFamily="2" charset="-78"/>
                <a:ea typeface="Times New Roman" panose="02020603050405020304" pitchFamily="18" charset="0"/>
                <a:cs typeface="Alexandria" pitchFamily="2" charset="-78"/>
              </a:rPr>
              <a:t>بأنها حرية خاصة بأعضاء الجامعة من الباحثين من أعضاء هيئة التدريس والطلبة أفرادًا وجماعات يتميزون بها عن غيرهم من المواطنين بحكم طبيعة أعمالهم العملية والبحثية، وهي تعطي لكل منهم حق البحث والتدريس في مجال التخصص، وله حق المشاركة في اتخاذ القرارات الجامعية، وتعطي للطالب الجامعي حق التعليم والمشاركة في اتخاذ القرارات الجامعية الخاصة به، وتعطي للمجالس الجامعية والهيئات والمؤسسات وكل دائرة وفق اختصاصها حق اتخاذ القرارات الأكاديمية والمشاركة في اتخاذ القرارات المالية والإدارية </a:t>
            </a:r>
            <a:r>
              <a:rPr lang="ar-JO" sz="2000" dirty="0">
                <a:latin typeface="Alexandria" pitchFamily="2" charset="-78"/>
                <a:cs typeface="Alexandria" pitchFamily="2" charset="-78"/>
              </a:rPr>
              <a:t>(بطاح،2017).</a:t>
            </a:r>
            <a:endParaRPr lang="en-US" sz="2000" dirty="0">
              <a:latin typeface="Alexandria" pitchFamily="2" charset="-78"/>
              <a:ea typeface="Times New Roman" panose="02020603050405020304" pitchFamily="18" charset="0"/>
              <a:cs typeface="Alexandria" pitchFamily="2" charset="-78"/>
            </a:endParaRPr>
          </a:p>
        </p:txBody>
      </p:sp>
      <p:sp>
        <p:nvSpPr>
          <p:cNvPr id="3" name="Rectangle 2">
            <a:extLst>
              <a:ext uri="{FF2B5EF4-FFF2-40B4-BE49-F238E27FC236}">
                <a16:creationId xmlns:a16="http://schemas.microsoft.com/office/drawing/2014/main" id="{14E716C4-7EFF-4369-9E7A-9A9CAA58E615}"/>
              </a:ext>
            </a:extLst>
          </p:cNvPr>
          <p:cNvSpPr/>
          <p:nvPr/>
        </p:nvSpPr>
        <p:spPr>
          <a:xfrm>
            <a:off x="4439816" y="116632"/>
            <a:ext cx="3879588" cy="461665"/>
          </a:xfrm>
          <a:prstGeom prst="rect">
            <a:avLst/>
          </a:prstGeom>
        </p:spPr>
        <p:txBody>
          <a:bodyPr wrap="none">
            <a:spAutoFit/>
          </a:bodyPr>
          <a:lstStyle/>
          <a:p>
            <a:pPr lvl="0"/>
            <a:r>
              <a:rPr lang="ar-JO" sz="2400" b="1" dirty="0">
                <a:latin typeface="Alexandria" pitchFamily="2" charset="-78"/>
                <a:cs typeface="Alexandria" pitchFamily="2" charset="-78"/>
              </a:rPr>
              <a:t>مفهوم الحريّة الأكاديمية</a:t>
            </a:r>
            <a:endParaRPr lang="ar-JO" sz="24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72D042B3-E3DB-33BF-1697-F1349D9E6DB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7854715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143672" y="288186"/>
            <a:ext cx="4665020" cy="461624"/>
          </a:xfrm>
          <a:prstGeom prst="rect">
            <a:avLst/>
          </a:prstGeom>
          <a:noFill/>
          <a:ln>
            <a:noFill/>
          </a:ln>
        </p:spPr>
        <p:txBody>
          <a:bodyPr spcFirstLastPara="1" wrap="square" lIns="91425" tIns="45700" rIns="91425" bIns="45700" anchor="t" anchorCtr="0">
            <a:spAutoFit/>
          </a:bodyPr>
          <a:lstStyle/>
          <a:p>
            <a:pPr algn="just" rtl="1"/>
            <a:r>
              <a:rPr lang="ar-JO" sz="2400" b="1" dirty="0">
                <a:latin typeface="Alexandria" pitchFamily="2" charset="-78"/>
                <a:cs typeface="Alexandria" pitchFamily="2" charset="-78"/>
              </a:rPr>
              <a:t>الحريّة العامة والأكاديمية</a:t>
            </a:r>
            <a:endParaRPr lang="ar-JO" sz="2400" b="1" dirty="0">
              <a:solidFill>
                <a:schemeClr val="tx1"/>
              </a:solidFill>
              <a:latin typeface="Alexandria" pitchFamily="2" charset="-78"/>
              <a:cs typeface="Alexandria" pitchFamily="2" charset="-78"/>
            </a:endParaRPr>
          </a:p>
        </p:txBody>
      </p:sp>
      <p:sp>
        <p:nvSpPr>
          <p:cNvPr id="3" name="Rectangle 2"/>
          <p:cNvSpPr/>
          <p:nvPr/>
        </p:nvSpPr>
        <p:spPr>
          <a:xfrm>
            <a:off x="215900" y="764704"/>
            <a:ext cx="11760200" cy="6041910"/>
          </a:xfrm>
          <a:prstGeom prst="rect">
            <a:avLst/>
          </a:prstGeom>
        </p:spPr>
        <p:txBody>
          <a:bodyPr wrap="square">
            <a:spAutoFit/>
          </a:bodyPr>
          <a:lstStyle/>
          <a:p>
            <a:pPr algn="r" rtl="1">
              <a:lnSpc>
                <a:spcPct val="150000"/>
              </a:lnSpc>
            </a:pPr>
            <a:r>
              <a:rPr lang="ar-JO" sz="2000" dirty="0">
                <a:solidFill>
                  <a:srgbClr val="333333"/>
                </a:solidFill>
                <a:latin typeface="Noto Naskh Arabic"/>
                <a:cs typeface="Alexandria" pitchFamily="2" charset="-78"/>
              </a:rPr>
              <a:t>         إن الحريّة الأكاديمية هي ركن من أركان حرية الإنسان، فليس ثمة شك أن بين الحريّة بعامة والحريات الأكاديمية بخاصة علاقة وثيقة، هي تحديداً علاقة الأصل بالفرع؛ فالحرية الأكاديمية، هي قدرة الباحث على حرية البحث والتقصي والتفكير والرأي والتعبير والحوار والجهر بالحقيقة دون رقابة أو خوف، وهذا يتطلب مناخ مجتمعي يحضُنها فكرةً، ويصونها قيمةً، ويحافظ عليها ممارسةً وتطبيقاً.</a:t>
            </a:r>
            <a:br>
              <a:rPr lang="ar-JO" sz="2000" dirty="0">
                <a:latin typeface="Alexandria" pitchFamily="2" charset="-78"/>
                <a:cs typeface="Alexandria" pitchFamily="2" charset="-78"/>
              </a:rPr>
            </a:br>
            <a:r>
              <a:rPr lang="ar-JO" sz="2000" dirty="0">
                <a:latin typeface="Alexandria" pitchFamily="2" charset="-78"/>
                <a:cs typeface="Alexandria" pitchFamily="2" charset="-78"/>
              </a:rPr>
              <a:t> </a:t>
            </a:r>
            <a:r>
              <a:rPr lang="ar-JO" sz="2000" dirty="0">
                <a:solidFill>
                  <a:srgbClr val="333333"/>
                </a:solidFill>
                <a:latin typeface="Noto Naskh Arabic"/>
                <a:cs typeface="Alexandria" pitchFamily="2" charset="-78"/>
              </a:rPr>
              <a:t>لذلك، يصعب منهجياً مقارنة واقع الحريّات الأكاديمية دون ربطها بالبيئة العامة الحاضنة لها إيجاباً أو سلباً، فواقع الحريّات الأكاديمية من واقع الحريّات بشكل عام، وهي في كل الأحوال بيئة مركبة من حيث المكونات والخصائص، يتداخل فيها الموروث التاريخي والثقافي بطبيعة الدولة والسلطة، ودرجة الوعي المجتمعي العام. </a:t>
            </a:r>
            <a:r>
              <a:rPr lang="ar-JO" sz="2000" dirty="0">
                <a:latin typeface="Alexandria" pitchFamily="2" charset="-78"/>
                <a:cs typeface="Alexandria" pitchFamily="2" charset="-78"/>
              </a:rPr>
              <a:t>ومعظم الجامعات تتبع المبادئ التي وضعتها الرابطة الأمريكية لأساتذة الجامعات في العام 1940، وهي تتلخص في ما يأتي:</a:t>
            </a:r>
          </a:p>
          <a:p>
            <a:pPr algn="just" rtl="1">
              <a:lnSpc>
                <a:spcPct val="150000"/>
              </a:lnSpc>
            </a:pPr>
            <a:r>
              <a:rPr lang="ar-JO" sz="2000" dirty="0">
                <a:latin typeface="Alexandria" pitchFamily="2" charset="-78"/>
                <a:cs typeface="Alexandria" pitchFamily="2" charset="-78"/>
              </a:rPr>
              <a:t>- للأساتذة والطلبة الحريّة في إجراء الأبحاث ونشر نتائجها حول أي موضوع يتفق مع المستويات القياسية لتخصصاتهم.</a:t>
            </a:r>
          </a:p>
          <a:p>
            <a:pPr algn="just" rtl="1">
              <a:lnSpc>
                <a:spcPct val="150000"/>
              </a:lnSpc>
            </a:pPr>
            <a:r>
              <a:rPr lang="ar-JO" sz="2000" dirty="0">
                <a:latin typeface="Alexandria" pitchFamily="2" charset="-78"/>
                <a:cs typeface="Alexandria" pitchFamily="2" charset="-78"/>
              </a:rPr>
              <a:t>- للأساتذة الحريّة في تدريس المادة التي يرغبون في تدريسها وكيفية تدريسها في إطار الحدود المسموح بها في تخصصهم، باعتبارهم خبراء في مجالات تخصصهم.</a:t>
            </a:r>
            <a:endParaRPr lang="ar-JO" sz="2000" dirty="0">
              <a:solidFill>
                <a:schemeClr val="tx1"/>
              </a:solidFill>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83A9F89F-AD25-28E5-8B38-91329EA1DA1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3471735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711624" y="206590"/>
            <a:ext cx="8329677" cy="1754286"/>
          </a:xfrm>
          <a:prstGeom prst="rect">
            <a:avLst/>
          </a:prstGeom>
          <a:noFill/>
          <a:ln>
            <a:noFill/>
          </a:ln>
        </p:spPr>
        <p:txBody>
          <a:bodyPr spcFirstLastPara="1" wrap="square" lIns="91425" tIns="45700" rIns="91425" bIns="45700" anchor="t" anchorCtr="0">
            <a:spAutoFit/>
          </a:bodyPr>
          <a:lstStyle/>
          <a:p>
            <a:pPr algn="ctr" rtl="1">
              <a:lnSpc>
                <a:spcPct val="150000"/>
              </a:lnSpc>
            </a:pPr>
            <a:r>
              <a:rPr lang="ar-JO" sz="2400" b="1" i="0" u="none" strike="noStrike" baseline="0" dirty="0">
                <a:solidFill>
                  <a:srgbClr val="00B0F0"/>
                </a:solidFill>
                <a:latin typeface="Alexandria" pitchFamily="2" charset="-78"/>
                <a:cs typeface="Alexandria" pitchFamily="2" charset="-78"/>
              </a:rPr>
              <a:t>مستويات الحريّة الأكاديمية</a:t>
            </a:r>
          </a:p>
          <a:p>
            <a:pPr algn="ctr" rtl="1">
              <a:lnSpc>
                <a:spcPct val="150000"/>
              </a:lnSpc>
            </a:pPr>
            <a:r>
              <a:rPr lang="ar-JO" sz="2400" b="1" dirty="0">
                <a:latin typeface="Alexandria" pitchFamily="2" charset="-78"/>
                <a:cs typeface="Alexandria" pitchFamily="2" charset="-78"/>
              </a:rPr>
              <a:t>عناصر الحريّة الأكاديمية في مؤسسات التعليم العالي</a:t>
            </a:r>
          </a:p>
          <a:p>
            <a:pPr algn="ctr" rtl="1">
              <a:lnSpc>
                <a:spcPct val="150000"/>
              </a:lnSpc>
            </a:pPr>
            <a:endParaRPr lang="ar-JO" sz="2400" b="1" i="0" u="none" strike="noStrike" baseline="0" dirty="0">
              <a:latin typeface="Alexandria" pitchFamily="2" charset="-78"/>
              <a:cs typeface="Alexandria" pitchFamily="2" charset="-78"/>
            </a:endParaRPr>
          </a:p>
        </p:txBody>
      </p:sp>
      <p:sp>
        <p:nvSpPr>
          <p:cNvPr id="3" name="Rectangle 2"/>
          <p:cNvSpPr/>
          <p:nvPr/>
        </p:nvSpPr>
        <p:spPr>
          <a:xfrm>
            <a:off x="3647728" y="1219051"/>
            <a:ext cx="8190092" cy="5324535"/>
          </a:xfrm>
          <a:prstGeom prst="rect">
            <a:avLst/>
          </a:prstGeom>
        </p:spPr>
        <p:txBody>
          <a:bodyPr wrap="square">
            <a:spAutoFit/>
          </a:bodyPr>
          <a:lstStyle/>
          <a:p>
            <a:pPr algn="r" rtl="1"/>
            <a:endParaRPr lang="ar-JO" sz="2000" dirty="0">
              <a:latin typeface="Alexandria" pitchFamily="2" charset="-78"/>
              <a:cs typeface="Alexandria" pitchFamily="2" charset="-78"/>
            </a:endParaRPr>
          </a:p>
          <a:p>
            <a:pPr algn="r" rtl="1"/>
            <a:br>
              <a:rPr lang="ar-JO" sz="2000" dirty="0">
                <a:latin typeface="Alexandria" pitchFamily="2" charset="-78"/>
                <a:cs typeface="Alexandria" pitchFamily="2" charset="-78"/>
              </a:rPr>
            </a:br>
            <a:r>
              <a:rPr lang="ar-JO" sz="2000" b="1" dirty="0">
                <a:latin typeface="Alexandria" pitchFamily="2" charset="-78"/>
                <a:cs typeface="Alexandria" pitchFamily="2" charset="-78"/>
              </a:rPr>
              <a:t>أولًا: الحريّة الأكاديمية للأكاديمي </a:t>
            </a:r>
            <a:r>
              <a:rPr lang="ar-JO" sz="2000" dirty="0">
                <a:latin typeface="Alexandria" pitchFamily="2" charset="-78"/>
                <a:cs typeface="Alexandria" pitchFamily="2" charset="-78"/>
              </a:rPr>
              <a:t>:</a:t>
            </a:r>
          </a:p>
          <a:p>
            <a:pPr algn="r" rtl="1"/>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وتعني أن للأكاديمي (عضو هيئة التدريس) كل الحق في ممارسة عمله بحرية تامة دون تدخل من خارج المؤسسة الأكاديمية . فمن حق أعضاء هيئة التدريس في مؤسسات التعليم العالي توصيف المواد التي يدرسونها ، ووضع الخطط المناسبة لها وأساليب تدريسها وتقويمها، فضلاً عن حريتهم في طرح أفكارهم ونتائج أبحاثهم ما داموا يمارسون عملهم في إطار منهجية علمية وفي إطار أنظمة وتعليمات المؤسسة الأكاديمية التي يعملون بها. </a:t>
            </a:r>
          </a:p>
          <a:p>
            <a:pPr algn="r" rtl="1"/>
            <a:r>
              <a:rPr lang="ar-JO" sz="2000" dirty="0">
                <a:latin typeface="Alexandria" pitchFamily="2" charset="-78"/>
                <a:cs typeface="Alexandria" pitchFamily="2" charset="-78"/>
              </a:rPr>
              <a:t>ولا يتوقف هذا الحق عند هذا الإطار بل يشمل أيضًا حرية النقد والمشاركة و اختيار الأبحاث، وحرية نشر نتائج بحوثه ونقلها إلى الوسط الطلابي والأوساط الأخرى دون رقابة أو حذف أو عقاب. فلا توجد سلطة فوق الأكاديمي في التعبير عن رأيه العلمي ولا يحتاج إلى مراقبة عمله ونشاطه من خارج الدائرة الأكاديمية.</a:t>
            </a:r>
            <a:br>
              <a:rPr lang="ar-JO" sz="2000" dirty="0">
                <a:latin typeface="Alexandria" pitchFamily="2" charset="-78"/>
                <a:cs typeface="Alexandria" pitchFamily="2" charset="-78"/>
              </a:rPr>
            </a:br>
            <a:endParaRPr lang="ar-JO" sz="2000" dirty="0">
              <a:solidFill>
                <a:schemeClr val="tx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FFF4C56C-A7FA-481F-8440-A0BA9D76FFB9}"/>
              </a:ext>
            </a:extLst>
          </p:cNvPr>
          <p:cNvSpPr/>
          <p:nvPr/>
        </p:nvSpPr>
        <p:spPr>
          <a:xfrm>
            <a:off x="335360" y="6307303"/>
            <a:ext cx="4262705" cy="307777"/>
          </a:xfrm>
          <a:prstGeom prst="rect">
            <a:avLst/>
          </a:prstGeom>
        </p:spPr>
        <p:txBody>
          <a:bodyPr wrap="none">
            <a:spAutoFit/>
          </a:bodyPr>
          <a:lstStyle/>
          <a:p>
            <a:r>
              <a:rPr lang="en-GB" dirty="0">
                <a:latin typeface="Alexandria" pitchFamily="2" charset="-78"/>
                <a:cs typeface="Alexandria" pitchFamily="2" charset="-78"/>
              </a:rPr>
              <a:t>https://almadapaper.net/view.php?cat=170351</a:t>
            </a:r>
            <a:endParaRPr lang="ar-JO" dirty="0">
              <a:latin typeface="Alexandria" pitchFamily="2" charset="-78"/>
              <a:cs typeface="Alexandria" pitchFamily="2" charset="-78"/>
            </a:endParaRPr>
          </a:p>
        </p:txBody>
      </p:sp>
      <p:sp>
        <p:nvSpPr>
          <p:cNvPr id="9" name="Oval 8">
            <a:extLst>
              <a:ext uri="{FF2B5EF4-FFF2-40B4-BE49-F238E27FC236}">
                <a16:creationId xmlns:a16="http://schemas.microsoft.com/office/drawing/2014/main" id="{6B38A9A9-A387-403E-8026-D9D8792D7C6A}"/>
              </a:ext>
            </a:extLst>
          </p:cNvPr>
          <p:cNvSpPr/>
          <p:nvPr/>
        </p:nvSpPr>
        <p:spPr>
          <a:xfrm>
            <a:off x="315696" y="610617"/>
            <a:ext cx="2755968" cy="1998600"/>
          </a:xfrm>
          <a:prstGeom prst="ellipse">
            <a:avLst/>
          </a:prstGeom>
          <a:solidFill>
            <a:schemeClr val="bg1"/>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الحريّة الأكاديمية للأكاديمي </a:t>
            </a:r>
            <a:endParaRPr lang="ko-KR" altLang="en-US" sz="2700" b="1" dirty="0">
              <a:solidFill>
                <a:srgbClr val="002060"/>
              </a:solidFill>
              <a:latin typeface="Alexandria" pitchFamily="2" charset="-78"/>
            </a:endParaRPr>
          </a:p>
        </p:txBody>
      </p:sp>
      <p:sp>
        <p:nvSpPr>
          <p:cNvPr id="10" name="Oval 9">
            <a:extLst>
              <a:ext uri="{FF2B5EF4-FFF2-40B4-BE49-F238E27FC236}">
                <a16:creationId xmlns:a16="http://schemas.microsoft.com/office/drawing/2014/main" id="{70EEAB39-A818-41A5-9780-66470EF453BE}"/>
              </a:ext>
            </a:extLst>
          </p:cNvPr>
          <p:cNvSpPr/>
          <p:nvPr/>
        </p:nvSpPr>
        <p:spPr>
          <a:xfrm>
            <a:off x="315696" y="2278144"/>
            <a:ext cx="2870357" cy="1998600"/>
          </a:xfrm>
          <a:prstGeom prst="ellipse">
            <a:avLst/>
          </a:prstGeom>
          <a:solidFill>
            <a:srgbClr val="00B0F0"/>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الحريّة الأكاديمية للطالب</a:t>
            </a:r>
            <a:endParaRPr lang="ko-KR" altLang="en-US" sz="2700" b="1" dirty="0">
              <a:solidFill>
                <a:srgbClr val="002060"/>
              </a:solidFill>
              <a:latin typeface="Alexandria" pitchFamily="2" charset="-78"/>
            </a:endParaRPr>
          </a:p>
        </p:txBody>
      </p:sp>
      <p:sp>
        <p:nvSpPr>
          <p:cNvPr id="11" name="Oval 10">
            <a:extLst>
              <a:ext uri="{FF2B5EF4-FFF2-40B4-BE49-F238E27FC236}">
                <a16:creationId xmlns:a16="http://schemas.microsoft.com/office/drawing/2014/main" id="{A96FC3CE-97F4-42F9-8C1C-92A420597D5A}"/>
              </a:ext>
            </a:extLst>
          </p:cNvPr>
          <p:cNvSpPr/>
          <p:nvPr/>
        </p:nvSpPr>
        <p:spPr>
          <a:xfrm>
            <a:off x="345323" y="4248784"/>
            <a:ext cx="2942365" cy="1998600"/>
          </a:xfrm>
          <a:prstGeom prst="ellipse">
            <a:avLst/>
          </a:prstGeom>
          <a:solidFill>
            <a:schemeClr val="bg1">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latin typeface="Alexandria" pitchFamily="2" charset="-78"/>
                <a:cs typeface="Alexandria" pitchFamily="2" charset="-78"/>
              </a:rPr>
              <a:t>حرية المؤسسات الأكاديمية</a:t>
            </a:r>
            <a:endParaRPr lang="ko-KR" altLang="en-US" sz="2700" b="1" dirty="0">
              <a:solidFill>
                <a:srgbClr val="002060"/>
              </a:solidFill>
              <a:latin typeface="Alexandria" pitchFamily="2" charset="-78"/>
            </a:endParaRPr>
          </a:p>
        </p:txBody>
      </p:sp>
      <p:pic>
        <p:nvPicPr>
          <p:cNvPr id="5" name="Graphic 21">
            <a:extLst>
              <a:ext uri="{FF2B5EF4-FFF2-40B4-BE49-F238E27FC236}">
                <a16:creationId xmlns:a16="http://schemas.microsoft.com/office/drawing/2014/main" id="{FC0D8912-DDCD-BCFE-7EEB-63E4AA46C24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533563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3" name="Rectangle 2"/>
          <p:cNvSpPr/>
          <p:nvPr/>
        </p:nvSpPr>
        <p:spPr>
          <a:xfrm>
            <a:off x="359916" y="1225689"/>
            <a:ext cx="11496724" cy="5632311"/>
          </a:xfrm>
          <a:prstGeom prst="rect">
            <a:avLst/>
          </a:prstGeom>
        </p:spPr>
        <p:txBody>
          <a:bodyPr wrap="square">
            <a:spAutoFit/>
          </a:bodyPr>
          <a:lstStyle/>
          <a:p>
            <a:pPr algn="r" rtl="1"/>
            <a:br>
              <a:rPr lang="ar-JO" sz="2000" dirty="0">
                <a:latin typeface="Alexandria" pitchFamily="2" charset="-78"/>
                <a:cs typeface="Alexandria" pitchFamily="2" charset="-78"/>
              </a:rPr>
            </a:br>
            <a:r>
              <a:rPr lang="ar-JO" sz="2000" b="1" dirty="0">
                <a:latin typeface="Alexandria" pitchFamily="2" charset="-78"/>
                <a:cs typeface="Alexandria" pitchFamily="2" charset="-78"/>
              </a:rPr>
              <a:t>ثانيًا: الحريّة الأكاديمية للطالب:</a:t>
            </a:r>
          </a:p>
          <a:p>
            <a:pPr algn="r" rtl="1"/>
            <a:endParaRPr lang="ar-JO" sz="2000" b="1" dirty="0">
              <a:latin typeface="Alexandria" pitchFamily="2" charset="-78"/>
              <a:cs typeface="Alexandria" pitchFamily="2" charset="-78"/>
            </a:endParaRPr>
          </a:p>
          <a:p>
            <a:pPr algn="just" rtl="1"/>
            <a:r>
              <a:rPr lang="ar-JO" sz="2000" b="1" dirty="0">
                <a:latin typeface="Alexandria" pitchFamily="2" charset="-78"/>
                <a:cs typeface="Alexandria" pitchFamily="2" charset="-78"/>
              </a:rPr>
              <a:t>     </a:t>
            </a:r>
            <a:r>
              <a:rPr lang="ar-JO" sz="2000" dirty="0">
                <a:latin typeface="SimplifiedArabic"/>
                <a:cs typeface="Alexandria" pitchFamily="2" charset="-78"/>
              </a:rPr>
              <a:t>حق الطلبة في اختيار تخصصاتهم، بالإضافة إلى حقهم في التعبير عن اجتهاداتهم وأفكارهم وذواتهم، والانخراط في المجموعات الطلابية التي تساعدهم في إنماء وصقل شخصياتهم، </a:t>
            </a:r>
            <a:r>
              <a:rPr lang="ar-JO" sz="2000" dirty="0">
                <a:latin typeface="Alexandria" pitchFamily="2" charset="-78"/>
                <a:cs typeface="Alexandria" pitchFamily="2" charset="-78"/>
              </a:rPr>
              <a:t>كما تشمل حرية التعبير وتبادل الآراء والأفكار، والمشاركة في القرارات المتعلقة بدراسته؛ لأن أساس رسالة المؤسسات التعليمية لا بدّ أن يكون هدفها تنمية شخصية الطالب.</a:t>
            </a:r>
          </a:p>
          <a:p>
            <a:pPr algn="r"/>
            <a:endParaRPr lang="ar-JO" sz="2000" b="1" dirty="0">
              <a:latin typeface="Alexandria" pitchFamily="2" charset="-78"/>
              <a:cs typeface="Alexandria" pitchFamily="2" charset="-78"/>
            </a:endParaRPr>
          </a:p>
          <a:p>
            <a:pPr algn="r"/>
            <a:r>
              <a:rPr lang="ar-JO" sz="2000" b="1" dirty="0">
                <a:latin typeface="Alexandria" pitchFamily="2" charset="-78"/>
                <a:cs typeface="Alexandria" pitchFamily="2" charset="-78"/>
              </a:rPr>
              <a:t>ثالثًا: حرية المؤسسات الأكاديمية: </a:t>
            </a:r>
          </a:p>
          <a:p>
            <a:pPr algn="r"/>
            <a:endParaRPr lang="ar-JO" sz="2000" b="1" dirty="0">
              <a:latin typeface="Alexandria" pitchFamily="2" charset="-78"/>
              <a:cs typeface="Alexandria" pitchFamily="2" charset="-78"/>
            </a:endParaRPr>
          </a:p>
          <a:p>
            <a:pPr algn="just" rtl="1"/>
            <a:r>
              <a:rPr lang="ar-JO" sz="2000" dirty="0">
                <a:latin typeface="Alexandria" pitchFamily="2" charset="-78"/>
                <a:cs typeface="Alexandria" pitchFamily="2" charset="-78"/>
              </a:rPr>
              <a:t>       إن حرية المؤسسات الأكاديمية تكون من خلال الحريّة في رسم سياساتها المالية والادارية و التعليمية والبحثية، وهذا يتطلب أن تكون المؤسسات الأكاديمية مستقلة مالياً و إدارياً. كما تشمل حرية الجامعة في اختيار وترقية وإنهاء عمل أي من العاملين فيها وفق أنظمتها وتعليماتها وبدون تدخل أي سلطة خارجية سياسية أو اجتماعية أو دينية، وهذا يعني أيضًا حق الجامعة في إدارة أموالها وإنفاقها بالأسلوب الذي تراه فعالاً ومناسبًا. بالإضافة إلى حق الجامعة بإنشاء الكليات أو المعاهد أو المراكز العلمية التي تحتاجها ، وفتح التخصصات الأكاديمية ، واعتماد الخطط والبرامج التدريبية فضلاً عن حقها في تحديد أسس قبول طلبتها.</a:t>
            </a:r>
          </a:p>
          <a:p>
            <a:pPr algn="r"/>
            <a:endParaRPr lang="ar-JO" sz="20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FFF4C56C-A7FA-481F-8440-A0BA9D76FFB9}"/>
              </a:ext>
            </a:extLst>
          </p:cNvPr>
          <p:cNvSpPr/>
          <p:nvPr/>
        </p:nvSpPr>
        <p:spPr>
          <a:xfrm>
            <a:off x="335360" y="6307303"/>
            <a:ext cx="4262705" cy="307777"/>
          </a:xfrm>
          <a:prstGeom prst="rect">
            <a:avLst/>
          </a:prstGeom>
        </p:spPr>
        <p:txBody>
          <a:bodyPr wrap="none">
            <a:spAutoFit/>
          </a:bodyPr>
          <a:lstStyle/>
          <a:p>
            <a:r>
              <a:rPr lang="en-GB" dirty="0">
                <a:latin typeface="Alexandria" pitchFamily="2" charset="-78"/>
                <a:cs typeface="Alexandria" pitchFamily="2" charset="-78"/>
              </a:rPr>
              <a:t>https://almadapaper.net/view.php?cat=170351</a:t>
            </a:r>
            <a:endParaRPr lang="ar-JO" dirty="0">
              <a:latin typeface="Alexandria" pitchFamily="2" charset="-78"/>
              <a:cs typeface="Alexandria" pitchFamily="2" charset="-78"/>
            </a:endParaRPr>
          </a:p>
        </p:txBody>
      </p:sp>
      <p:sp>
        <p:nvSpPr>
          <p:cNvPr id="8" name="Google Shape;145;p3">
            <a:extLst>
              <a:ext uri="{FF2B5EF4-FFF2-40B4-BE49-F238E27FC236}">
                <a16:creationId xmlns:a16="http://schemas.microsoft.com/office/drawing/2014/main" id="{5A9F625C-022A-4517-A34E-4CB17F0F8E61}"/>
              </a:ext>
            </a:extLst>
          </p:cNvPr>
          <p:cNvSpPr txBox="1"/>
          <p:nvPr/>
        </p:nvSpPr>
        <p:spPr>
          <a:xfrm>
            <a:off x="1199456" y="340342"/>
            <a:ext cx="8538488" cy="1754286"/>
          </a:xfrm>
          <a:prstGeom prst="rect">
            <a:avLst/>
          </a:prstGeom>
          <a:noFill/>
          <a:ln>
            <a:noFill/>
          </a:ln>
        </p:spPr>
        <p:txBody>
          <a:bodyPr spcFirstLastPara="1" wrap="square" lIns="91425" tIns="45700" rIns="91425" bIns="45700" anchor="t" anchorCtr="0">
            <a:spAutoFit/>
          </a:bodyPr>
          <a:lstStyle/>
          <a:p>
            <a:pPr algn="ctr" rtl="1">
              <a:lnSpc>
                <a:spcPct val="150000"/>
              </a:lnSpc>
            </a:pPr>
            <a:r>
              <a:rPr lang="ar-JO" sz="2400" b="1" i="0" u="none" strike="noStrike" baseline="0" dirty="0">
                <a:solidFill>
                  <a:srgbClr val="00B0F0"/>
                </a:solidFill>
                <a:latin typeface="Alexandria" pitchFamily="2" charset="-78"/>
                <a:cs typeface="Alexandria" pitchFamily="2" charset="-78"/>
              </a:rPr>
              <a:t>مستويات الحريّة الأكاديمية</a:t>
            </a:r>
          </a:p>
          <a:p>
            <a:pPr algn="ctr" rtl="1">
              <a:lnSpc>
                <a:spcPct val="150000"/>
              </a:lnSpc>
            </a:pPr>
            <a:r>
              <a:rPr lang="ar-JO" sz="2400" b="1" dirty="0">
                <a:latin typeface="Alexandria" pitchFamily="2" charset="-78"/>
                <a:cs typeface="Alexandria" pitchFamily="2" charset="-78"/>
              </a:rPr>
              <a:t>عناصر الحريّة الأكاديمية في مؤسسات التعليم العالي</a:t>
            </a:r>
          </a:p>
          <a:p>
            <a:pPr algn="ctr" rtl="1">
              <a:lnSpc>
                <a:spcPct val="150000"/>
              </a:lnSpc>
            </a:pPr>
            <a:endParaRPr lang="ar-JO" sz="2400" b="1" i="0" u="none" strike="noStrike" baseline="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DC21FBF1-0EF9-FF0E-2463-DC675C05EB5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2952707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863752" y="409629"/>
            <a:ext cx="4248472" cy="461624"/>
          </a:xfrm>
          <a:prstGeom prst="rect">
            <a:avLst/>
          </a:prstGeom>
          <a:noFill/>
          <a:ln>
            <a:noFill/>
          </a:ln>
        </p:spPr>
        <p:txBody>
          <a:bodyPr spcFirstLastPara="1" wrap="square" lIns="91425" tIns="45700" rIns="91425" bIns="45700" anchor="t" anchorCtr="0">
            <a:spAutoFit/>
          </a:bodyPr>
          <a:lstStyle/>
          <a:p>
            <a:pPr algn="r" rtl="1"/>
            <a:r>
              <a:rPr lang="ar-JO" sz="2400" b="1" i="0" u="none" strike="noStrike" baseline="0" dirty="0">
                <a:latin typeface="Alexandria" pitchFamily="2" charset="-78"/>
                <a:cs typeface="Alexandria" pitchFamily="2" charset="-78"/>
              </a:rPr>
              <a:t>عناصر الحريّة الأكاديمية</a:t>
            </a:r>
          </a:p>
        </p:txBody>
      </p:sp>
      <p:sp>
        <p:nvSpPr>
          <p:cNvPr id="3" name="Rectangle 2"/>
          <p:cNvSpPr/>
          <p:nvPr/>
        </p:nvSpPr>
        <p:spPr>
          <a:xfrm>
            <a:off x="191344" y="1196752"/>
            <a:ext cx="11534868" cy="5632311"/>
          </a:xfrm>
          <a:prstGeom prst="rect">
            <a:avLst/>
          </a:prstGeom>
        </p:spPr>
        <p:txBody>
          <a:bodyPr wrap="square">
            <a:spAutoFit/>
          </a:bodyPr>
          <a:lstStyle/>
          <a:p>
            <a:pPr algn="r" rtl="1"/>
            <a:r>
              <a:rPr lang="ar-JO" sz="1800" b="1" dirty="0">
                <a:latin typeface="Alexandria" pitchFamily="2" charset="-78"/>
                <a:cs typeface="Alexandria" pitchFamily="2" charset="-78"/>
              </a:rPr>
              <a:t>تشمل الحريّة الأكاديمية على عدد من العناصر والمضامين ومن أهمها طبقًا </a:t>
            </a:r>
            <a:r>
              <a:rPr lang="ar-JO" sz="1800" b="1" dirty="0">
                <a:solidFill>
                  <a:schemeClr val="tx1"/>
                </a:solidFill>
                <a:latin typeface="Alexandria" pitchFamily="2" charset="-78"/>
                <a:cs typeface="Alexandria" pitchFamily="2" charset="-78"/>
              </a:rPr>
              <a:t>لماتشلوب</a:t>
            </a:r>
            <a:r>
              <a:rPr lang="ar-JO" sz="1800" b="1" dirty="0">
                <a:latin typeface="Alexandria" pitchFamily="2" charset="-78"/>
                <a:cs typeface="Alexandria" pitchFamily="2" charset="-78"/>
              </a:rPr>
              <a:t>:</a:t>
            </a:r>
          </a:p>
          <a:p>
            <a:pPr algn="r" rtl="1"/>
            <a:r>
              <a:rPr lang="ar-JO" sz="1800" dirty="0">
                <a:latin typeface="Alexandria" pitchFamily="2" charset="-78"/>
                <a:cs typeface="Alexandria" pitchFamily="2" charset="-78"/>
              </a:rPr>
              <a:t> </a:t>
            </a:r>
          </a:p>
          <a:p>
            <a:pPr algn="r" rtl="1"/>
            <a:endParaRPr lang="ar-JO" sz="1800" dirty="0">
              <a:latin typeface="Alexandria" pitchFamily="2" charset="-78"/>
              <a:cs typeface="Alexandria" pitchFamily="2" charset="-78"/>
            </a:endParaRPr>
          </a:p>
          <a:p>
            <a:pPr algn="r" rtl="1"/>
            <a:endParaRPr lang="ar-JO" sz="1800" dirty="0">
              <a:latin typeface="Alexandria" pitchFamily="2" charset="-78"/>
              <a:cs typeface="Alexandria" pitchFamily="2" charset="-78"/>
            </a:endParaRPr>
          </a:p>
          <a:p>
            <a:pPr algn="r" rtl="1"/>
            <a:endParaRPr lang="ar-JO" sz="1800" dirty="0">
              <a:latin typeface="Alexandria" pitchFamily="2" charset="-78"/>
              <a:cs typeface="Alexandria" pitchFamily="2" charset="-78"/>
            </a:endParaRPr>
          </a:p>
          <a:p>
            <a:pPr algn="r" rtl="1"/>
            <a:endParaRPr lang="ar-JO" sz="1800" dirty="0">
              <a:latin typeface="Alexandria" pitchFamily="2" charset="-78"/>
              <a:cs typeface="Alexandria" pitchFamily="2" charset="-78"/>
            </a:endParaRPr>
          </a:p>
          <a:p>
            <a:pPr algn="r" rtl="1"/>
            <a:endParaRPr lang="ar-JO" sz="1800" dirty="0">
              <a:latin typeface="Alexandria" pitchFamily="2" charset="-78"/>
              <a:cs typeface="Alexandria" pitchFamily="2" charset="-78"/>
            </a:endParaRPr>
          </a:p>
          <a:p>
            <a:pPr algn="r" rtl="1"/>
            <a:r>
              <a:rPr lang="ar-JO" sz="1800" dirty="0">
                <a:latin typeface="Alexandria" pitchFamily="2" charset="-78"/>
                <a:cs typeface="Alexandria" pitchFamily="2" charset="-78"/>
              </a:rPr>
              <a:t> </a:t>
            </a:r>
          </a:p>
          <a:p>
            <a:pPr algn="r" rtl="1"/>
            <a:r>
              <a:rPr lang="ar-JO" sz="1800" b="1" dirty="0">
                <a:latin typeface="Alexandria" pitchFamily="2" charset="-78"/>
                <a:cs typeface="Alexandria" pitchFamily="2" charset="-78"/>
              </a:rPr>
              <a:t>وغني عن القول أن الحريّة الأكاديمية تتضمن عددًا من الحريّات يمكن الإشارة إليها على النحو الآتي:</a:t>
            </a:r>
          </a:p>
          <a:p>
            <a:pPr algn="r" rtl="1"/>
            <a:r>
              <a:rPr lang="ar-JO" sz="1800" dirty="0">
                <a:latin typeface="Alexandria" pitchFamily="2" charset="-78"/>
                <a:cs typeface="Alexandria" pitchFamily="2" charset="-78"/>
              </a:rPr>
              <a:t> - حرية البحث بحيث لا يشعر الباحث بأنه مقيّد في منهجه أو موضوعه أو النتائج التي يمكن أن يتوصل إليها.</a:t>
            </a:r>
          </a:p>
          <a:p>
            <a:pPr algn="r" rtl="1"/>
            <a:r>
              <a:rPr lang="ar-JO" sz="1800" dirty="0">
                <a:latin typeface="Alexandria" pitchFamily="2" charset="-78"/>
                <a:cs typeface="Alexandria" pitchFamily="2" charset="-78"/>
              </a:rPr>
              <a:t> - حرية الباحث بحيث لا يشعر الباحث أنه مهدّد في شخصه أو عائلته أو لقمة عيشه بحيث لا يكون ديدنه سوى البحث عن الحقيقة.</a:t>
            </a:r>
          </a:p>
          <a:p>
            <a:pPr algn="r" rtl="1"/>
            <a:r>
              <a:rPr lang="ar-JO" sz="1800" dirty="0">
                <a:latin typeface="Alexandria" pitchFamily="2" charset="-78"/>
                <a:cs typeface="Alexandria" pitchFamily="2" charset="-78"/>
              </a:rPr>
              <a:t> - حرية المؤسسة الأكاديمية بحيث تشعر المؤسسة بأنها حرة في معالجة أي موضوعات تراها ضمن نطاق عملها واهتماماتها وبحيث لا ترضخ لأي ضغوط خارجية يمكن أن تفرض عليها.</a:t>
            </a:r>
          </a:p>
          <a:p>
            <a:pPr algn="r" rtl="1"/>
            <a:r>
              <a:rPr lang="ar-JO" sz="1800" dirty="0">
                <a:latin typeface="Alexandria" pitchFamily="2" charset="-78"/>
                <a:cs typeface="Alexandria" pitchFamily="2" charset="-78"/>
              </a:rPr>
              <a:t> - حرية التدريس بحيث يشعر عضو هيئة التدريس في المؤسسة الأكاديمية بأنه حر في اختيار موضوعاته وأساليبه وطرائقه تقويمه.</a:t>
            </a:r>
          </a:p>
          <a:p>
            <a:pPr algn="r" rtl="1"/>
            <a:r>
              <a:rPr lang="ar-JO" sz="1800" dirty="0">
                <a:latin typeface="Alexandria" pitchFamily="2" charset="-78"/>
                <a:cs typeface="Alexandria" pitchFamily="2" charset="-78"/>
              </a:rPr>
              <a:t> - حرية النشر بحيث يستطيع الباحث سواء كان عضوًا في هيئة تدريس أو باحث في مركز بحثي متخصص أن ينشر نتاجات علمه شفاهة أو كتابة سواء كانت هذه النتاجات كشفت عن حقائق وتحليلات ناقدة أو أوضاع معينة أو نظريات جديدة في حقل التخصص.</a:t>
            </a:r>
          </a:p>
          <a:p>
            <a:pPr algn="r" rtl="1"/>
            <a:endParaRPr lang="ar-JO" sz="1800" dirty="0">
              <a:solidFill>
                <a:schemeClr val="tx1"/>
              </a:solidFill>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FFF4C56C-A7FA-481F-8440-A0BA9D76FFB9}"/>
              </a:ext>
            </a:extLst>
          </p:cNvPr>
          <p:cNvSpPr/>
          <p:nvPr/>
        </p:nvSpPr>
        <p:spPr>
          <a:xfrm>
            <a:off x="335360" y="6307303"/>
            <a:ext cx="4262705" cy="307777"/>
          </a:xfrm>
          <a:prstGeom prst="rect">
            <a:avLst/>
          </a:prstGeom>
        </p:spPr>
        <p:txBody>
          <a:bodyPr wrap="none">
            <a:spAutoFit/>
          </a:bodyPr>
          <a:lstStyle/>
          <a:p>
            <a:r>
              <a:rPr lang="en-GB" dirty="0">
                <a:latin typeface="Alexandria" pitchFamily="2" charset="-78"/>
                <a:cs typeface="Alexandria" pitchFamily="2" charset="-78"/>
              </a:rPr>
              <a:t>https://almadapaper.net/view.php?cat=170351</a:t>
            </a:r>
            <a:endParaRPr lang="ar-JO" dirty="0">
              <a:latin typeface="Alexandria" pitchFamily="2" charset="-78"/>
              <a:cs typeface="Alexandria" pitchFamily="2" charset="-78"/>
            </a:endParaRPr>
          </a:p>
        </p:txBody>
      </p:sp>
      <p:sp>
        <p:nvSpPr>
          <p:cNvPr id="9" name="Oval 8">
            <a:extLst>
              <a:ext uri="{FF2B5EF4-FFF2-40B4-BE49-F238E27FC236}">
                <a16:creationId xmlns:a16="http://schemas.microsoft.com/office/drawing/2014/main" id="{1739F4C2-C837-474E-A807-E01D681AAE5E}"/>
              </a:ext>
            </a:extLst>
          </p:cNvPr>
          <p:cNvSpPr/>
          <p:nvPr/>
        </p:nvSpPr>
        <p:spPr>
          <a:xfrm>
            <a:off x="8986157" y="1653210"/>
            <a:ext cx="2734817" cy="1487758"/>
          </a:xfrm>
          <a:prstGeom prst="ellipse">
            <a:avLst/>
          </a:prstGeom>
          <a:solidFill>
            <a:srgbClr val="00B0F0"/>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dirty="0">
                <a:solidFill>
                  <a:srgbClr val="000000"/>
                </a:solidFill>
                <a:latin typeface="Alexandria" pitchFamily="2" charset="-78"/>
                <a:cs typeface="Alexandria" pitchFamily="2" charset="-78"/>
              </a:rPr>
              <a:t>حرية الفرد الأكاديمي في ممارسة بحثه وتدريسه</a:t>
            </a:r>
            <a:endParaRPr lang="ko-KR" altLang="en-US" sz="2700" b="1" dirty="0">
              <a:solidFill>
                <a:srgbClr val="002060"/>
              </a:solidFill>
              <a:latin typeface="Alexandria" pitchFamily="2" charset="-78"/>
            </a:endParaRPr>
          </a:p>
        </p:txBody>
      </p:sp>
      <p:sp>
        <p:nvSpPr>
          <p:cNvPr id="10" name="Oval 9">
            <a:extLst>
              <a:ext uri="{FF2B5EF4-FFF2-40B4-BE49-F238E27FC236}">
                <a16:creationId xmlns:a16="http://schemas.microsoft.com/office/drawing/2014/main" id="{A0207F95-A64C-43AE-BB98-270714C5690B}"/>
              </a:ext>
            </a:extLst>
          </p:cNvPr>
          <p:cNvSpPr/>
          <p:nvPr/>
        </p:nvSpPr>
        <p:spPr>
          <a:xfrm>
            <a:off x="5782702" y="1677145"/>
            <a:ext cx="3361411" cy="1463823"/>
          </a:xfrm>
          <a:prstGeom prst="ellipse">
            <a:avLst/>
          </a:prstGeom>
          <a:solidFill>
            <a:srgbClr val="00B0F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ar-JO" sz="2200" dirty="0">
                <a:solidFill>
                  <a:srgbClr val="000000"/>
                </a:solidFill>
                <a:latin typeface="Alexandria" pitchFamily="2" charset="-78"/>
                <a:cs typeface="Alexandria" pitchFamily="2" charset="-78"/>
              </a:rPr>
              <a:t>حرية الفرد الأكاديمي كعضو في المؤسسة الأكاديمية</a:t>
            </a:r>
            <a:endParaRPr lang="ko-KR" altLang="en-US" sz="2700" b="1" dirty="0">
              <a:solidFill>
                <a:srgbClr val="002060"/>
              </a:solidFill>
              <a:latin typeface="Alexandria" pitchFamily="2" charset="-78"/>
            </a:endParaRPr>
          </a:p>
        </p:txBody>
      </p:sp>
      <p:sp>
        <p:nvSpPr>
          <p:cNvPr id="11" name="Oval 10">
            <a:extLst>
              <a:ext uri="{FF2B5EF4-FFF2-40B4-BE49-F238E27FC236}">
                <a16:creationId xmlns:a16="http://schemas.microsoft.com/office/drawing/2014/main" id="{67E1D67E-AB0B-4FF8-9EE6-2F676B5837AD}"/>
              </a:ext>
            </a:extLst>
          </p:cNvPr>
          <p:cNvSpPr/>
          <p:nvPr/>
        </p:nvSpPr>
        <p:spPr>
          <a:xfrm>
            <a:off x="3047886" y="1692358"/>
            <a:ext cx="2734817" cy="1463823"/>
          </a:xfrm>
          <a:prstGeom prst="ellipse">
            <a:avLst/>
          </a:prstGeom>
          <a:solidFill>
            <a:srgbClr val="00B0F0"/>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ar-JO" sz="2200" dirty="0">
                <a:solidFill>
                  <a:srgbClr val="000000"/>
                </a:solidFill>
                <a:latin typeface="Alexandria" pitchFamily="2" charset="-78"/>
                <a:cs typeface="Alexandria" pitchFamily="2" charset="-78"/>
              </a:rPr>
              <a:t>حرية الطالب في مؤسسات التعليم العالي</a:t>
            </a:r>
            <a:endParaRPr lang="ko-KR" altLang="en-US" sz="2700" b="1" dirty="0">
              <a:solidFill>
                <a:srgbClr val="002060"/>
              </a:solidFill>
              <a:latin typeface="Alexandria" pitchFamily="2" charset="-78"/>
            </a:endParaRPr>
          </a:p>
        </p:txBody>
      </p:sp>
      <p:sp>
        <p:nvSpPr>
          <p:cNvPr id="12" name="Oval 11">
            <a:extLst>
              <a:ext uri="{FF2B5EF4-FFF2-40B4-BE49-F238E27FC236}">
                <a16:creationId xmlns:a16="http://schemas.microsoft.com/office/drawing/2014/main" id="{69921A21-7565-4B3D-9EA4-C903E802C63E}"/>
              </a:ext>
            </a:extLst>
          </p:cNvPr>
          <p:cNvSpPr/>
          <p:nvPr/>
        </p:nvSpPr>
        <p:spPr>
          <a:xfrm>
            <a:off x="623392" y="1655644"/>
            <a:ext cx="2394947" cy="1461389"/>
          </a:xfrm>
          <a:prstGeom prst="ellipse">
            <a:avLst/>
          </a:prstGeom>
          <a:solidFill>
            <a:srgbClr val="00B0F0"/>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ar-JO" sz="2200" dirty="0">
                <a:solidFill>
                  <a:srgbClr val="000000"/>
                </a:solidFill>
                <a:latin typeface="Alexandria" pitchFamily="2" charset="-78"/>
                <a:cs typeface="Alexandria" pitchFamily="2" charset="-78"/>
              </a:rPr>
              <a:t>حرية الجماعات الأكاديمية</a:t>
            </a:r>
            <a:endParaRPr lang="ko-KR" altLang="en-US" sz="2700" b="1" dirty="0">
              <a:solidFill>
                <a:srgbClr val="002060"/>
              </a:solidFill>
              <a:latin typeface="Alexandria" pitchFamily="2" charset="-78"/>
            </a:endParaRPr>
          </a:p>
        </p:txBody>
      </p:sp>
      <p:pic>
        <p:nvPicPr>
          <p:cNvPr id="5" name="Graphic 21">
            <a:extLst>
              <a:ext uri="{FF2B5EF4-FFF2-40B4-BE49-F238E27FC236}">
                <a16:creationId xmlns:a16="http://schemas.microsoft.com/office/drawing/2014/main" id="{6C7FD43B-46D7-CFF5-26A1-C1ED92DE359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883262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1" descr="Group brainstorm">
            <a:extLst>
              <a:ext uri="{FF2B5EF4-FFF2-40B4-BE49-F238E27FC236}">
                <a16:creationId xmlns:a16="http://schemas.microsoft.com/office/drawing/2014/main" id="{A3650158-870B-4668-BC7C-5C17BC8C7CD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871864" y="1791981"/>
            <a:ext cx="2753793" cy="2883225"/>
          </a:xfrm>
          <a:prstGeom prst="rect">
            <a:avLst/>
          </a:prstGeom>
        </p:spPr>
      </p:pic>
      <p:sp>
        <p:nvSpPr>
          <p:cNvPr id="6" name="Rectangle 5">
            <a:extLst>
              <a:ext uri="{FF2B5EF4-FFF2-40B4-BE49-F238E27FC236}">
                <a16:creationId xmlns:a16="http://schemas.microsoft.com/office/drawing/2014/main" id="{70F31899-5767-4243-9197-3471E98C0ADD}"/>
              </a:ext>
            </a:extLst>
          </p:cNvPr>
          <p:cNvSpPr/>
          <p:nvPr/>
        </p:nvSpPr>
        <p:spPr>
          <a:xfrm>
            <a:off x="2088587" y="1252061"/>
            <a:ext cx="8320346" cy="523220"/>
          </a:xfrm>
          <a:prstGeom prst="rect">
            <a:avLst/>
          </a:prstGeom>
          <a:noFill/>
        </p:spPr>
        <p:txBody>
          <a:bodyPr wrap="square">
            <a:spAutoFit/>
          </a:bodyPr>
          <a:lstStyle/>
          <a:p>
            <a:pPr lvl="0" algn="just" rtl="1"/>
            <a:r>
              <a:rPr lang="ar-JO" sz="2800" b="1" dirty="0">
                <a:latin typeface="Alexandria" pitchFamily="2" charset="-78"/>
                <a:cs typeface="Alexandria" pitchFamily="2" charset="-78"/>
              </a:rPr>
              <a:t>ما الفرق بين الحريّة الأكاديمية والحريّة الفكرية؟</a:t>
            </a:r>
          </a:p>
        </p:txBody>
      </p:sp>
      <p:sp>
        <p:nvSpPr>
          <p:cNvPr id="7" name="Rectangle 6">
            <a:extLst>
              <a:ext uri="{FF2B5EF4-FFF2-40B4-BE49-F238E27FC236}">
                <a16:creationId xmlns:a16="http://schemas.microsoft.com/office/drawing/2014/main" id="{E1F9A299-A225-423F-AA0E-B93E7C0EE176}"/>
              </a:ext>
            </a:extLst>
          </p:cNvPr>
          <p:cNvSpPr/>
          <p:nvPr/>
        </p:nvSpPr>
        <p:spPr>
          <a:xfrm>
            <a:off x="695400" y="5063087"/>
            <a:ext cx="10153128" cy="523220"/>
          </a:xfrm>
          <a:prstGeom prst="rect">
            <a:avLst/>
          </a:prstGeom>
          <a:noFill/>
        </p:spPr>
        <p:txBody>
          <a:bodyPr wrap="square">
            <a:spAutoFit/>
          </a:bodyPr>
          <a:lstStyle/>
          <a:p>
            <a:pPr lvl="0" algn="just" rtl="1"/>
            <a:r>
              <a:rPr lang="ar-JO" sz="2800" b="1" dirty="0">
                <a:latin typeface="Alexandria" pitchFamily="2" charset="-78"/>
                <a:cs typeface="Alexandria" pitchFamily="2" charset="-78"/>
              </a:rPr>
              <a:t>ما الفرق بين الحريّة الأكاديمية واستقلال الجامعة؟</a:t>
            </a:r>
          </a:p>
        </p:txBody>
      </p:sp>
      <p:pic>
        <p:nvPicPr>
          <p:cNvPr id="4" name="Graphic 21">
            <a:extLst>
              <a:ext uri="{FF2B5EF4-FFF2-40B4-BE49-F238E27FC236}">
                <a16:creationId xmlns:a16="http://schemas.microsoft.com/office/drawing/2014/main" id="{AE2A00F4-7920-ECFA-5B01-ADD7C1FE525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2751554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43D6EF-01B9-4A60-BE04-AA3F75E6CDBC}"/>
              </a:ext>
            </a:extLst>
          </p:cNvPr>
          <p:cNvSpPr/>
          <p:nvPr/>
        </p:nvSpPr>
        <p:spPr>
          <a:xfrm>
            <a:off x="215900" y="1415616"/>
            <a:ext cx="11760200" cy="4195251"/>
          </a:xfrm>
          <a:prstGeom prst="rect">
            <a:avLst/>
          </a:prstGeom>
          <a:noFill/>
        </p:spPr>
        <p:txBody>
          <a:bodyPr wrap="square">
            <a:spAutoFit/>
          </a:bodyPr>
          <a:lstStyle/>
          <a:p>
            <a:pPr algn="just" rtl="1">
              <a:lnSpc>
                <a:spcPct val="150000"/>
              </a:lnSpc>
            </a:pPr>
            <a:r>
              <a:rPr lang="ar-JO" sz="2000" dirty="0">
                <a:latin typeface="Alexandria" pitchFamily="2" charset="-78"/>
                <a:cs typeface="Alexandria" pitchFamily="2" charset="-78"/>
              </a:rPr>
              <a:t>     تختلف </a:t>
            </a:r>
            <a:r>
              <a:rPr lang="ar-JO" sz="2000" b="1" dirty="0">
                <a:latin typeface="Alexandria" pitchFamily="2" charset="-78"/>
                <a:cs typeface="Alexandria" pitchFamily="2" charset="-78"/>
              </a:rPr>
              <a:t>الحريّة الأكاديمية </a:t>
            </a:r>
            <a:r>
              <a:rPr lang="ar-JO" sz="2000" dirty="0">
                <a:latin typeface="Alexandria" pitchFamily="2" charset="-78"/>
                <a:cs typeface="Alexandria" pitchFamily="2" charset="-78"/>
              </a:rPr>
              <a:t>عن الحريّة الفكرية حيث أن الحريّة الأكاديمية تتعلق بحريات الأكاديميين في المجتمع الأكاديمي كما تحدثنا بينما تتسم </a:t>
            </a:r>
            <a:r>
              <a:rPr lang="ar-JO" sz="2000" b="1" dirty="0">
                <a:latin typeface="Alexandria" pitchFamily="2" charset="-78"/>
                <a:cs typeface="Alexandria" pitchFamily="2" charset="-78"/>
              </a:rPr>
              <a:t>الحريّة الفكرية </a:t>
            </a:r>
            <a:r>
              <a:rPr lang="ar-JO" sz="2000" dirty="0">
                <a:latin typeface="Alexandria" pitchFamily="2" charset="-78"/>
                <a:cs typeface="Alexandria" pitchFamily="2" charset="-78"/>
              </a:rPr>
              <a:t>بالعمومية ، وتتعلق بالحريّة التي يجب أن تُمنح للمفكرين في كافة المجالات وفي جميع المؤسسات ذات الطابع الفكري والثقافي.</a:t>
            </a:r>
          </a:p>
          <a:p>
            <a:pPr algn="just" rtl="1">
              <a:lnSpc>
                <a:spcPct val="150000"/>
              </a:lnSpc>
            </a:pPr>
            <a:r>
              <a:rPr lang="ar-JO" sz="2000" dirty="0">
                <a:latin typeface="Alexandria" pitchFamily="2" charset="-78"/>
                <a:cs typeface="Alexandria" pitchFamily="2" charset="-78"/>
              </a:rPr>
              <a:t> </a:t>
            </a:r>
          </a:p>
          <a:p>
            <a:pPr algn="just" rtl="1">
              <a:lnSpc>
                <a:spcPct val="150000"/>
              </a:lnSpc>
            </a:pPr>
            <a:r>
              <a:rPr lang="ar-JO" sz="2000" dirty="0">
                <a:latin typeface="Alexandria" pitchFamily="2" charset="-78"/>
                <a:cs typeface="Alexandria" pitchFamily="2" charset="-78"/>
              </a:rPr>
              <a:t>        كما يختلف مفهوم </a:t>
            </a:r>
            <a:r>
              <a:rPr lang="ar-JO" sz="2000" b="1" dirty="0">
                <a:latin typeface="Alexandria" pitchFamily="2" charset="-78"/>
                <a:cs typeface="Alexandria" pitchFamily="2" charset="-78"/>
              </a:rPr>
              <a:t>الحريّة الأكاديمية </a:t>
            </a:r>
            <a:r>
              <a:rPr lang="ar-JO" sz="2000" dirty="0">
                <a:latin typeface="Alexandria" pitchFamily="2" charset="-78"/>
                <a:cs typeface="Alexandria" pitchFamily="2" charset="-78"/>
              </a:rPr>
              <a:t>عن مفهوم استقلال الجامعة فمع أنّ استقلال الجامعة هو شرط ضروري لتوفير الحريّة الأكاديمية إلى أن المفهومين يظلان متمايزين، حيث أن الحريّة الأكاديمية تتعلق بحرية الفرد الأكاديمي في البحث والتدريس في مجال التخصص والمشاركة في اتخاذ القرارات الجامعية، بينما </a:t>
            </a:r>
            <a:r>
              <a:rPr lang="ar-JO" sz="2000" b="1" dirty="0">
                <a:latin typeface="Alexandria" pitchFamily="2" charset="-78"/>
                <a:cs typeface="Alexandria" pitchFamily="2" charset="-78"/>
              </a:rPr>
              <a:t>استقلال الجامعة</a:t>
            </a:r>
            <a:r>
              <a:rPr lang="ar-JO" sz="2000" dirty="0">
                <a:latin typeface="Alexandria" pitchFamily="2" charset="-78"/>
                <a:cs typeface="Alexandria" pitchFamily="2" charset="-78"/>
              </a:rPr>
              <a:t> يعني تحصينها من الضغوط الخارجية بمختلف أنواعها وتمكينها من القيام بعملها وأداء وظائفها بحرية وتطبيق تشريعاتها الموضوعة الناظمة لعملها (بطاح،2017).</a:t>
            </a:r>
          </a:p>
        </p:txBody>
      </p:sp>
      <p:sp>
        <p:nvSpPr>
          <p:cNvPr id="6" name="Rectangle 5">
            <a:extLst>
              <a:ext uri="{FF2B5EF4-FFF2-40B4-BE49-F238E27FC236}">
                <a16:creationId xmlns:a16="http://schemas.microsoft.com/office/drawing/2014/main" id="{B82812C0-B801-437E-8FD8-FF46B9CD9CB7}"/>
              </a:ext>
            </a:extLst>
          </p:cNvPr>
          <p:cNvSpPr/>
          <p:nvPr/>
        </p:nvSpPr>
        <p:spPr>
          <a:xfrm>
            <a:off x="767408" y="667880"/>
            <a:ext cx="9937104" cy="461665"/>
          </a:xfrm>
          <a:prstGeom prst="rect">
            <a:avLst/>
          </a:prstGeom>
          <a:noFill/>
        </p:spPr>
        <p:txBody>
          <a:bodyPr wrap="square">
            <a:spAutoFit/>
          </a:bodyPr>
          <a:lstStyle/>
          <a:p>
            <a:pPr lvl="0" algn="just" rtl="1"/>
            <a:r>
              <a:rPr lang="ar-JO" sz="2400" b="1" dirty="0">
                <a:latin typeface="Alexandria" pitchFamily="2" charset="-78"/>
                <a:cs typeface="Alexandria" pitchFamily="2" charset="-78"/>
              </a:rPr>
              <a:t>ما الفرق بين الحريّة الأكاديمية والحريّة الفكرية واستقلال الجامعة؟</a:t>
            </a:r>
          </a:p>
        </p:txBody>
      </p:sp>
      <p:pic>
        <p:nvPicPr>
          <p:cNvPr id="7" name="Graphic 21">
            <a:extLst>
              <a:ext uri="{FF2B5EF4-FFF2-40B4-BE49-F238E27FC236}">
                <a16:creationId xmlns:a16="http://schemas.microsoft.com/office/drawing/2014/main" id="{F9210250-4A1B-57C4-CC95-6AF6A025B90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934727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063552" y="238757"/>
            <a:ext cx="6768752" cy="461624"/>
          </a:xfrm>
          <a:prstGeom prst="rect">
            <a:avLst/>
          </a:prstGeom>
          <a:noFill/>
          <a:ln>
            <a:noFill/>
          </a:ln>
        </p:spPr>
        <p:txBody>
          <a:bodyPr spcFirstLastPara="1" wrap="square" lIns="91425" tIns="45700" rIns="91425" bIns="45700" anchor="t" anchorCtr="0">
            <a:spAutoFit/>
          </a:bodyPr>
          <a:lstStyle/>
          <a:p>
            <a:pPr algn="just" rtl="1"/>
            <a:r>
              <a:rPr lang="ar-JO" sz="2400" b="1" dirty="0">
                <a:latin typeface="Alexandria" pitchFamily="2" charset="-78"/>
                <a:cs typeface="Alexandria" pitchFamily="2" charset="-78"/>
              </a:rPr>
              <a:t>أهمية الحريّة الأكاديمية ومبادئها</a:t>
            </a:r>
            <a:endParaRPr lang="ar-JO" sz="2400" b="1" dirty="0">
              <a:solidFill>
                <a:schemeClr val="tx1"/>
              </a:solidFill>
              <a:latin typeface="Alexandria" pitchFamily="2" charset="-78"/>
              <a:cs typeface="Alexandria" pitchFamily="2" charset="-78"/>
            </a:endParaRPr>
          </a:p>
        </p:txBody>
      </p:sp>
      <p:sp>
        <p:nvSpPr>
          <p:cNvPr id="3" name="Rectangle 2"/>
          <p:cNvSpPr/>
          <p:nvPr/>
        </p:nvSpPr>
        <p:spPr>
          <a:xfrm>
            <a:off x="215838" y="948690"/>
            <a:ext cx="11516581" cy="6186309"/>
          </a:xfrm>
          <a:prstGeom prst="rect">
            <a:avLst/>
          </a:prstGeom>
        </p:spPr>
        <p:txBody>
          <a:bodyPr wrap="square">
            <a:spAutoFit/>
          </a:bodyPr>
          <a:lstStyle/>
          <a:p>
            <a:pPr algn="just" rtl="1"/>
            <a:r>
              <a:rPr lang="ar-JO" sz="1800" b="1" dirty="0">
                <a:latin typeface="Alexandria" pitchFamily="2" charset="-78"/>
                <a:cs typeface="Alexandria" pitchFamily="2" charset="-78"/>
              </a:rPr>
              <a:t>أهمية الحريّة الأكاديمية ومبرراتها </a:t>
            </a:r>
            <a:r>
              <a:rPr lang="ar-JO" sz="1800" dirty="0">
                <a:latin typeface="Alexandria" pitchFamily="2" charset="-78"/>
                <a:cs typeface="Alexandria" pitchFamily="2" charset="-78"/>
              </a:rPr>
              <a:t>:</a:t>
            </a:r>
          </a:p>
          <a:p>
            <a:pPr algn="just" rtl="1"/>
            <a:r>
              <a:rPr lang="ar-JO" sz="1800" dirty="0">
                <a:latin typeface="Alexandria" pitchFamily="2" charset="-78"/>
                <a:cs typeface="Alexandria" pitchFamily="2" charset="-78"/>
              </a:rPr>
              <a:t> 1) أنها تمثل قيمة عالية في البحث عن الحقيقة وتتبعها لتؤكد على أهمية حماية الأفكار التي يمكن النظر إليها على أنها غير عامة ومثيرة للجدل. </a:t>
            </a:r>
          </a:p>
          <a:p>
            <a:pPr algn="just" rtl="1"/>
            <a:r>
              <a:rPr lang="ar-JO" sz="1800" dirty="0">
                <a:latin typeface="Alexandria" pitchFamily="2" charset="-78"/>
                <a:cs typeface="Alexandria" pitchFamily="2" charset="-78"/>
              </a:rPr>
              <a:t>2) أنها تعد ذات أهمية بالغة لتحقيق التنمية الإنسانية والرفاهية الانسانية التي تعتمد على اكتشاف المعرفة الجديدة وتطبيقها.</a:t>
            </a:r>
          </a:p>
          <a:p>
            <a:pPr algn="just" rtl="1"/>
            <a:endParaRPr lang="ar-JO" sz="1800" dirty="0">
              <a:latin typeface="Alexandria" pitchFamily="2" charset="-78"/>
              <a:cs typeface="Alexandria" pitchFamily="2" charset="-78"/>
            </a:endParaRPr>
          </a:p>
          <a:p>
            <a:pPr algn="just" rtl="1"/>
            <a:r>
              <a:rPr lang="ar-JO" sz="1800" b="1" dirty="0">
                <a:latin typeface="Alexandria" pitchFamily="2" charset="-78"/>
                <a:cs typeface="Alexandria" pitchFamily="2" charset="-78"/>
              </a:rPr>
              <a:t>مبادئ الحريّة الأكاديمية </a:t>
            </a:r>
            <a:r>
              <a:rPr lang="ar-JO" sz="1800" dirty="0">
                <a:latin typeface="Alexandria" pitchFamily="2" charset="-78"/>
                <a:cs typeface="Alexandria" pitchFamily="2" charset="-78"/>
              </a:rPr>
              <a:t>:</a:t>
            </a:r>
          </a:p>
          <a:p>
            <a:pPr marL="285750" indent="-285750" algn="just" rtl="1">
              <a:buFont typeface="Arial" panose="020B0604020202020204" pitchFamily="34" charset="0"/>
              <a:buChar char="•"/>
            </a:pPr>
            <a:r>
              <a:rPr lang="ar-JO" sz="1800" dirty="0">
                <a:latin typeface="Alexandria" pitchFamily="2" charset="-78"/>
                <a:cs typeface="Alexandria" pitchFamily="2" charset="-78"/>
              </a:rPr>
              <a:t> حرية البحث والتعبير في المؤسسة الأكاديمية فيجب أن يكون المناخ السائد فيها يتسم بالتسامح وعدم التعصّب.</a:t>
            </a:r>
          </a:p>
          <a:p>
            <a:pPr marL="285750" indent="-285750" algn="just" rtl="1">
              <a:buFont typeface="Arial" panose="020B0604020202020204" pitchFamily="34" charset="0"/>
              <a:buChar char="•"/>
            </a:pPr>
            <a:r>
              <a:rPr lang="ar-JO" sz="1800" dirty="0">
                <a:latin typeface="Alexandria" pitchFamily="2" charset="-78"/>
                <a:cs typeface="Alexandria" pitchFamily="2" charset="-78"/>
              </a:rPr>
              <a:t> الاهتمام باكتشاف المعرفة وتنميتها وتطبيقها وتعميمها لخدمة المجتمع والارتقاء بحياة الأفراد.</a:t>
            </a:r>
          </a:p>
          <a:p>
            <a:pPr marL="285750" indent="-285750" algn="just" rtl="1">
              <a:buFont typeface="Arial" panose="020B0604020202020204" pitchFamily="34" charset="0"/>
              <a:buChar char="•"/>
            </a:pPr>
            <a:r>
              <a:rPr lang="ar-JO" sz="1800" dirty="0">
                <a:latin typeface="Alexandria" pitchFamily="2" charset="-78"/>
                <a:cs typeface="Alexandria" pitchFamily="2" charset="-78"/>
              </a:rPr>
              <a:t>  الالتزام بمجموعة المعايير والضوابط المهنية التي تواضع عليها المختصون والهيئات والجمعيات المهنية، والتي تحدّد مدى قيام العاملين في المؤسسة الأكاديمية بعملهم ومسؤولياتهم.</a:t>
            </a:r>
          </a:p>
          <a:p>
            <a:pPr marL="285750" indent="-285750" algn="just" rtl="1">
              <a:buFont typeface="Arial" panose="020B0604020202020204" pitchFamily="34" charset="0"/>
              <a:buChar char="•"/>
            </a:pPr>
            <a:r>
              <a:rPr lang="ar-JO" sz="1800" dirty="0">
                <a:latin typeface="Alexandria" pitchFamily="2" charset="-78"/>
                <a:cs typeface="Alexandria" pitchFamily="2" charset="-78"/>
              </a:rPr>
              <a:t>  ضرورة تمتع الطالب في المؤسسة الأكاديمية بالحرية التي تمكّنه من التعبير والانخراط في الأنشطة الطلابية التي تحقق ذاته.</a:t>
            </a:r>
          </a:p>
          <a:p>
            <a:pPr marL="285750" indent="-285750" algn="just" rtl="1">
              <a:buFont typeface="Arial" panose="020B0604020202020204" pitchFamily="34" charset="0"/>
              <a:buChar char="•"/>
            </a:pPr>
            <a:r>
              <a:rPr lang="ar-JO" sz="1800" dirty="0">
                <a:latin typeface="Alexandria" pitchFamily="2" charset="-78"/>
                <a:cs typeface="Alexandria" pitchFamily="2" charset="-78"/>
              </a:rPr>
              <a:t>  التأكيد على ضرورة تمتّع عضو هيئة التدريس بحرية البحث واختيار المنهج المناسب له ونشر أبحاثه ونتائجه وتوصياته، بالإضافة إلى ممارسة عمله التدريسي والتربوي بحرية بما يتوافق مع الأهداف التربوية والتعليمية.(بطاح،2017)</a:t>
            </a:r>
          </a:p>
          <a:p>
            <a:pPr algn="just" rtl="1"/>
            <a:endParaRPr lang="ar-JO" sz="1800" dirty="0">
              <a:latin typeface="Alexandria" pitchFamily="2" charset="-78"/>
              <a:cs typeface="Alexandria" pitchFamily="2" charset="-78"/>
            </a:endParaRPr>
          </a:p>
          <a:p>
            <a:pPr algn="r" rtl="1">
              <a:lnSpc>
                <a:spcPct val="150000"/>
              </a:lnSpc>
            </a:pPr>
            <a:r>
              <a:rPr lang="ar-AE" sz="1800" dirty="0">
                <a:solidFill>
                  <a:schemeClr val="tx1"/>
                </a:solidFill>
                <a:latin typeface="Alexandria" pitchFamily="2" charset="-78"/>
                <a:cs typeface="Alexandria" pitchFamily="2" charset="-78"/>
              </a:rPr>
              <a:t>تذكر أن </a:t>
            </a:r>
            <a:r>
              <a:rPr lang="ar-JO" sz="1800" dirty="0">
                <a:solidFill>
                  <a:schemeClr val="tx1"/>
                </a:solidFill>
                <a:latin typeface="Alexandria" pitchFamily="2" charset="-78"/>
                <a:cs typeface="Alexandria" pitchFamily="2" charset="-78"/>
              </a:rPr>
              <a:t>ممارسة </a:t>
            </a:r>
            <a:r>
              <a:rPr lang="ar-JO" sz="1800" b="1" dirty="0">
                <a:solidFill>
                  <a:schemeClr val="tx1"/>
                </a:solidFill>
                <a:latin typeface="Alexandria" pitchFamily="2" charset="-78"/>
                <a:cs typeface="Alexandria" pitchFamily="2" charset="-78"/>
              </a:rPr>
              <a:t>الحريّة الأكاديمية مسؤولية </a:t>
            </a:r>
            <a:r>
              <a:rPr lang="ar-JO" sz="1800" dirty="0">
                <a:solidFill>
                  <a:schemeClr val="tx1"/>
                </a:solidFill>
                <a:latin typeface="Alexandria" pitchFamily="2" charset="-78"/>
                <a:cs typeface="Alexandria" pitchFamily="2" charset="-78"/>
              </a:rPr>
              <a:t>ثقيلة تتطلب من جميع المعنيين بها الوعي وسعة الأفق والتبصّر بالنتائج، لذا لا بدّ من التوعية بطبيعتها والتثقيف بمبادئها وصولاً إلى ممارستها بنجاح.</a:t>
            </a:r>
          </a:p>
          <a:p>
            <a:pPr algn="just" rtl="1"/>
            <a:endParaRPr lang="ar-JO" sz="18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DCE918DF-B66B-ED8D-688E-2BCA70D4C6A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991153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2207568" y="422521"/>
            <a:ext cx="6552728" cy="461624"/>
          </a:xfrm>
          <a:prstGeom prst="rect">
            <a:avLst/>
          </a:prstGeom>
          <a:noFill/>
          <a:ln>
            <a:noFill/>
          </a:ln>
        </p:spPr>
        <p:txBody>
          <a:bodyPr spcFirstLastPara="1" wrap="square" lIns="91425" tIns="45700" rIns="91425" bIns="45700" anchor="t" anchorCtr="0">
            <a:spAutoFit/>
          </a:bodyPr>
          <a:lstStyle/>
          <a:p>
            <a:pPr algn="just" rtl="1"/>
            <a:r>
              <a:rPr lang="ar-JO" sz="2400" b="1" dirty="0">
                <a:solidFill>
                  <a:schemeClr val="tx1"/>
                </a:solidFill>
                <a:latin typeface="Alexandria" pitchFamily="2" charset="-78"/>
                <a:cs typeface="Alexandria" pitchFamily="2" charset="-78"/>
              </a:rPr>
              <a:t>ضوابط الحريّات الأكاديمية</a:t>
            </a:r>
            <a:r>
              <a:rPr lang="ar-AE" sz="2400" b="1" dirty="0">
                <a:solidFill>
                  <a:schemeClr val="tx1"/>
                </a:solidFill>
                <a:latin typeface="Alexandria" pitchFamily="2" charset="-78"/>
                <a:cs typeface="Alexandria" pitchFamily="2" charset="-78"/>
              </a:rPr>
              <a:t> ومحدداتها</a:t>
            </a:r>
            <a:endParaRPr lang="ar-JO" sz="2400" b="1" dirty="0">
              <a:solidFill>
                <a:schemeClr val="tx1"/>
              </a:solidFill>
              <a:latin typeface="Alexandria" pitchFamily="2" charset="-78"/>
              <a:cs typeface="Alexandria" pitchFamily="2" charset="-78"/>
            </a:endParaRPr>
          </a:p>
        </p:txBody>
      </p:sp>
      <p:sp>
        <p:nvSpPr>
          <p:cNvPr id="3" name="Rectangle 2"/>
          <p:cNvSpPr/>
          <p:nvPr/>
        </p:nvSpPr>
        <p:spPr>
          <a:xfrm>
            <a:off x="767408" y="945701"/>
            <a:ext cx="10637340" cy="5786199"/>
          </a:xfrm>
          <a:prstGeom prst="rect">
            <a:avLst/>
          </a:prstGeom>
        </p:spPr>
        <p:txBody>
          <a:bodyPr wrap="square">
            <a:spAutoFit/>
          </a:bodyPr>
          <a:lstStyle/>
          <a:p>
            <a:pPr algn="just" rtl="1"/>
            <a:endParaRPr lang="ar-JO" sz="2000" b="1"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           </a:t>
            </a:r>
            <a:r>
              <a:rPr lang="ar-JO" sz="2000" u="sng" dirty="0">
                <a:latin typeface="Alexandria" pitchFamily="2" charset="-78"/>
                <a:cs typeface="Alexandria" pitchFamily="2" charset="-78"/>
              </a:rPr>
              <a:t>إن الحريّة مرتبطة بالمسؤولية حكمًا وليس هناك حرية مطلقة أبدًا</a:t>
            </a:r>
            <a:r>
              <a:rPr lang="ar-JO" sz="2000" dirty="0">
                <a:latin typeface="Alexandria" pitchFamily="2" charset="-78"/>
                <a:cs typeface="Alexandria" pitchFamily="2" charset="-78"/>
              </a:rPr>
              <a:t>، وإذا كانت الحريّة الأكاديمية تضمن الأستاذ الأكاديمي والبحث حرية البحث والتقصّي وارتياد آفاق غير مسبوقة في التدريس والبحث والنشر والتعبير فإنها بالتأكيد ترتب عليه مسؤولية. </a:t>
            </a:r>
          </a:p>
          <a:p>
            <a:pPr algn="just" rtl="1">
              <a:lnSpc>
                <a:spcPct val="150000"/>
              </a:lnSpc>
            </a:pPr>
            <a:r>
              <a:rPr lang="ar-JO" sz="2000" dirty="0">
                <a:latin typeface="Alexandria" pitchFamily="2" charset="-78"/>
                <a:cs typeface="Alexandria" pitchFamily="2" charset="-78"/>
              </a:rPr>
              <a:t>والواقع أن الجمعية الأمريكية لأساتذة الجامعات كانت المؤسسة الأكثر تحديدًا لضوابط الحريّة الأكاديمية ولقد رأت أن هذه الضوابط هي على النحو الآتي:</a:t>
            </a:r>
          </a:p>
          <a:p>
            <a:pPr algn="just" rtl="1">
              <a:lnSpc>
                <a:spcPct val="150000"/>
              </a:lnSpc>
            </a:pPr>
            <a:r>
              <a:rPr lang="ar-JO" sz="2000" dirty="0">
                <a:latin typeface="Alexandria" pitchFamily="2" charset="-78"/>
                <a:cs typeface="Alexandria" pitchFamily="2" charset="-78"/>
              </a:rPr>
              <a:t> - إن الحريّة الأكاديمية التي يتمتع بها أعضاء الهيئة الأكاديمية هي حق يمنح للأستاذ بعد انقضاء تعيينه لأول مرة والتي يجب أن لا تتعدى مدة السبع سنوات في أكثر الأحوال.</a:t>
            </a:r>
          </a:p>
          <a:p>
            <a:pPr algn="just" rtl="1">
              <a:lnSpc>
                <a:spcPct val="150000"/>
              </a:lnSpc>
            </a:pPr>
            <a:r>
              <a:rPr lang="ar-JO" sz="2000" dirty="0">
                <a:latin typeface="Alexandria" pitchFamily="2" charset="-78"/>
                <a:cs typeface="Alexandria" pitchFamily="2" charset="-78"/>
              </a:rPr>
              <a:t> - الأساتذة المؤهلون في غرفة الصف لمناقشة الموضوعات على أن يراعي المدرس خلال أدائه عدم الخوض في القضايا الخلافية والتي ليس لها علاقة بموضوع الدرس.</a:t>
            </a:r>
          </a:p>
          <a:p>
            <a:pPr algn="just" rtl="1">
              <a:lnSpc>
                <a:spcPct val="150000"/>
              </a:lnSpc>
            </a:pPr>
            <a:r>
              <a:rPr lang="ar-JO" sz="2000" dirty="0">
                <a:latin typeface="Alexandria" pitchFamily="2" charset="-78"/>
                <a:cs typeface="Alexandria" pitchFamily="2" charset="-78"/>
              </a:rPr>
              <a:t> - تتم محاسبة الأساتذة الذين هم من أعضاء المجموعة التعليمية بوصفهم مواطنين كباقي أفراد المجتمع .(بطاح،2017)</a:t>
            </a:r>
          </a:p>
          <a:p>
            <a:pPr algn="just" rtl="1"/>
            <a:endParaRPr lang="ar-JO" sz="20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9561D4B4-398E-83C3-1A2E-B6186DCDF96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2181043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B23C65-921D-4876-A91B-C8B0E92A5F80}"/>
              </a:ext>
            </a:extLst>
          </p:cNvPr>
          <p:cNvSpPr/>
          <p:nvPr/>
        </p:nvSpPr>
        <p:spPr>
          <a:xfrm>
            <a:off x="215900" y="415584"/>
            <a:ext cx="11640616" cy="6598730"/>
          </a:xfrm>
          <a:prstGeom prst="rect">
            <a:avLst/>
          </a:prstGeom>
        </p:spPr>
        <p:txBody>
          <a:bodyPr wrap="square">
            <a:spAutoFit/>
          </a:bodyPr>
          <a:lstStyle/>
          <a:p>
            <a:pPr lvl="0" algn="ctr" rtl="1">
              <a:lnSpc>
                <a:spcPct val="115000"/>
              </a:lnSpc>
              <a:spcAft>
                <a:spcPts val="1000"/>
              </a:spcAft>
            </a:pPr>
            <a:r>
              <a:rPr lang="ar-JO" sz="1800" b="1" dirty="0">
                <a:uFill>
                  <a:solidFill>
                    <a:srgbClr val="000000"/>
                  </a:solidFill>
                </a:uFill>
                <a:latin typeface="Alexandria" pitchFamily="2" charset="-78"/>
                <a:ea typeface="SimSun" panose="02010600030101010101" pitchFamily="2" charset="-122"/>
                <a:cs typeface="Alexandria" pitchFamily="2" charset="-78"/>
              </a:rPr>
              <a:t> </a:t>
            </a:r>
            <a:r>
              <a:rPr lang="ar-DZ" sz="2000" b="1" dirty="0">
                <a:uFill>
                  <a:solidFill>
                    <a:srgbClr val="000000"/>
                  </a:solidFill>
                </a:uFill>
                <a:latin typeface="Alexandria" pitchFamily="2" charset="-78"/>
                <a:ea typeface="SimSun" panose="02010600030101010101" pitchFamily="2" charset="-122"/>
                <a:cs typeface="Alexandria" pitchFamily="2" charset="-78"/>
              </a:rPr>
              <a:t>معوقات الحريّ</a:t>
            </a:r>
            <a:r>
              <a:rPr lang="ar-AE" sz="2000" b="1" dirty="0">
                <a:uFill>
                  <a:solidFill>
                    <a:srgbClr val="000000"/>
                  </a:solidFill>
                </a:uFill>
                <a:latin typeface="Alexandria" pitchFamily="2" charset="-78"/>
                <a:ea typeface="SimSun" panose="02010600030101010101" pitchFamily="2" charset="-122"/>
                <a:cs typeface="Alexandria" pitchFamily="2" charset="-78"/>
              </a:rPr>
              <a:t>ات</a:t>
            </a:r>
            <a:r>
              <a:rPr lang="ar-DZ" sz="2000" b="1" dirty="0">
                <a:uFill>
                  <a:solidFill>
                    <a:srgbClr val="000000"/>
                  </a:solidFill>
                </a:uFill>
                <a:latin typeface="Alexandria" pitchFamily="2" charset="-78"/>
                <a:ea typeface="SimSun" panose="02010600030101010101" pitchFamily="2" charset="-122"/>
                <a:cs typeface="Alexandria" pitchFamily="2" charset="-78"/>
              </a:rPr>
              <a:t> الأكاديمية في الجامعات العربية </a:t>
            </a:r>
            <a:endParaRPr lang="ar-JO" sz="2000" b="1" dirty="0">
              <a:uFill>
                <a:solidFill>
                  <a:srgbClr val="000000"/>
                </a:solidFill>
              </a:uFill>
              <a:latin typeface="Alexandria" pitchFamily="2" charset="-78"/>
              <a:ea typeface="SimSun" panose="02010600030101010101" pitchFamily="2" charset="-122"/>
              <a:cs typeface="Alexandria" pitchFamily="2" charset="-78"/>
            </a:endParaRPr>
          </a:p>
          <a:p>
            <a:pPr lvl="0" algn="r" rtl="1">
              <a:lnSpc>
                <a:spcPct val="115000"/>
              </a:lnSpc>
              <a:spcAft>
                <a:spcPts val="1000"/>
              </a:spcAft>
            </a:pPr>
            <a:endParaRPr lang="ar-JO" sz="1800" dirty="0">
              <a:latin typeface="Alexandria" pitchFamily="2" charset="-78"/>
              <a:ea typeface="SimSun" panose="02010600030101010101" pitchFamily="2" charset="-122"/>
              <a:cs typeface="Alexandria" pitchFamily="2" charset="-78"/>
            </a:endParaRPr>
          </a:p>
          <a:p>
            <a:pPr lvl="0" algn="r" rtl="1">
              <a:lnSpc>
                <a:spcPct val="115000"/>
              </a:lnSpc>
              <a:spcAft>
                <a:spcPts val="1000"/>
              </a:spcAft>
            </a:pPr>
            <a:r>
              <a:rPr lang="ar-JO" sz="1800" dirty="0">
                <a:latin typeface="Alexandria" pitchFamily="2" charset="-78"/>
                <a:ea typeface="SimSun" panose="02010600030101010101" pitchFamily="2" charset="-122"/>
                <a:cs typeface="Alexandria" pitchFamily="2" charset="-78"/>
              </a:rPr>
              <a:t>        إ</a:t>
            </a:r>
            <a:r>
              <a:rPr lang="ar-DZ" sz="1800" dirty="0">
                <a:latin typeface="Alexandria" pitchFamily="2" charset="-78"/>
                <a:ea typeface="SimSun" panose="02010600030101010101" pitchFamily="2" charset="-122"/>
                <a:cs typeface="Alexandria" pitchFamily="2" charset="-78"/>
              </a:rPr>
              <a:t>ن هناك تحديات كثيرة تواجه الحريّ</a:t>
            </a:r>
            <a:r>
              <a:rPr lang="ar-AE" sz="1800" dirty="0">
                <a:latin typeface="Alexandria" pitchFamily="2" charset="-78"/>
                <a:ea typeface="SimSun" panose="02010600030101010101" pitchFamily="2" charset="-122"/>
                <a:cs typeface="Alexandria" pitchFamily="2" charset="-78"/>
              </a:rPr>
              <a:t>ات</a:t>
            </a:r>
            <a:r>
              <a:rPr lang="ar-DZ" sz="1800" dirty="0">
                <a:latin typeface="Alexandria" pitchFamily="2" charset="-78"/>
                <a:ea typeface="SimSun" panose="02010600030101010101" pitchFamily="2" charset="-122"/>
                <a:cs typeface="Alexandria" pitchFamily="2" charset="-78"/>
              </a:rPr>
              <a:t> الأكاديمية وهي قد تكون معوقات فعلي</a:t>
            </a:r>
            <a:r>
              <a:rPr lang="ar-JO" sz="1800" dirty="0">
                <a:latin typeface="Alexandria" pitchFamily="2" charset="-78"/>
                <a:ea typeface="SimSun" panose="02010600030101010101" pitchFamily="2" charset="-122"/>
                <a:cs typeface="Alexandria" pitchFamily="2" charset="-78"/>
              </a:rPr>
              <a:t>ة</a:t>
            </a:r>
            <a:r>
              <a:rPr lang="ar-DZ" sz="1800" dirty="0">
                <a:latin typeface="Alexandria" pitchFamily="2" charset="-78"/>
                <a:ea typeface="SimSun" panose="02010600030101010101" pitchFamily="2" charset="-122"/>
                <a:cs typeface="Alexandria" pitchFamily="2" charset="-78"/>
              </a:rPr>
              <a:t> ذات </a:t>
            </a:r>
            <a:r>
              <a:rPr lang="ar-JO" sz="1800" dirty="0">
                <a:latin typeface="Alexandria" pitchFamily="2" charset="-78"/>
                <a:ea typeface="SimSun" panose="02010600030101010101" pitchFamily="2" charset="-122"/>
                <a:cs typeface="Alexandria" pitchFamily="2" charset="-78"/>
              </a:rPr>
              <a:t>أ</a:t>
            </a:r>
            <a:r>
              <a:rPr lang="ar-DZ" sz="1800" dirty="0">
                <a:latin typeface="Alexandria" pitchFamily="2" charset="-78"/>
                <a:ea typeface="SimSun" panose="02010600030101010101" pitchFamily="2" charset="-122"/>
                <a:cs typeface="Alexandria" pitchFamily="2" charset="-78"/>
              </a:rPr>
              <a:t>ثر كبير</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 أو قد تكون تحديات بسيطة يمكن تجاوزها بقليل من الفهم والجرأة الأدبية</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 ولعل</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 من أهم هذه التحديات</a:t>
            </a:r>
            <a:r>
              <a:rPr lang="ar-JO" sz="1800" dirty="0">
                <a:latin typeface="Alexandria" pitchFamily="2" charset="-78"/>
                <a:ea typeface="SimSun" panose="02010600030101010101" pitchFamily="2" charset="-122"/>
                <a:cs typeface="Alexandria" pitchFamily="2" charset="-78"/>
              </a:rPr>
              <a:t>:</a:t>
            </a:r>
          </a:p>
          <a:p>
            <a:pPr marL="285750" lvl="0" indent="-285750" algn="just" rtl="1">
              <a:lnSpc>
                <a:spcPct val="150000"/>
              </a:lnSpc>
              <a:buFont typeface="Arial" panose="020B0604020202020204" pitchFamily="34" charset="0"/>
              <a:buChar char="•"/>
            </a:pPr>
            <a:r>
              <a:rPr lang="ar-JO" sz="1800" dirty="0">
                <a:latin typeface="Alexandria" pitchFamily="2" charset="-78"/>
                <a:ea typeface="SimSun" panose="02010600030101010101" pitchFamily="2" charset="-122"/>
                <a:cs typeface="Alexandria" pitchFamily="2" charset="-78"/>
              </a:rPr>
              <a:t>تعقيدات ا</a:t>
            </a:r>
            <a:r>
              <a:rPr lang="ar-DZ" sz="1800" dirty="0">
                <a:latin typeface="Alexandria" pitchFamily="2" charset="-78"/>
                <a:ea typeface="SimSun" panose="02010600030101010101" pitchFamily="2" charset="-122"/>
                <a:cs typeface="Alexandria" pitchFamily="2" charset="-78"/>
              </a:rPr>
              <a:t>لجهات الإدارية والرقابية التي تتصف بضيق الأفق والبيروقراطية، فقد تحول الجهات الرقابية مثلا دون تدريس الأستاذ لكتب بعينها، كما </a:t>
            </a:r>
            <a:r>
              <a:rPr lang="ar-JO" sz="1800" dirty="0">
                <a:latin typeface="Alexandria" pitchFamily="2" charset="-78"/>
                <a:ea typeface="SimSun" panose="02010600030101010101" pitchFamily="2" charset="-122"/>
                <a:cs typeface="Alexandria" pitchFamily="2" charset="-78"/>
              </a:rPr>
              <a:t>قد </a:t>
            </a:r>
            <a:r>
              <a:rPr lang="ar-DZ" sz="1800" dirty="0">
                <a:latin typeface="Alexandria" pitchFamily="2" charset="-78"/>
                <a:ea typeface="SimSun" panose="02010600030101010101" pitchFamily="2" charset="-122"/>
                <a:cs typeface="Alexandria" pitchFamily="2" charset="-78"/>
              </a:rPr>
              <a:t>تفرض شروط</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ا للحصول على تصاريح لإجراء استبيان</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ا </a:t>
            </a:r>
            <a:r>
              <a:rPr lang="ar-JO" sz="1800" dirty="0">
                <a:latin typeface="Alexandria" pitchFamily="2" charset="-78"/>
                <a:ea typeface="SimSun" panose="02010600030101010101" pitchFamily="2" charset="-122"/>
                <a:cs typeface="Alexandria" pitchFamily="2" charset="-78"/>
              </a:rPr>
              <a:t>معينًا او إجراء المقابلات مع المعنيين.</a:t>
            </a:r>
            <a:endParaRPr lang="ar-DZ" sz="1800" dirty="0">
              <a:latin typeface="Alexandria" pitchFamily="2" charset="-78"/>
              <a:ea typeface="SimSun" panose="02010600030101010101" pitchFamily="2" charset="-122"/>
              <a:cs typeface="Alexandria" pitchFamily="2" charset="-78"/>
            </a:endParaRPr>
          </a:p>
          <a:p>
            <a:pPr marL="285750" indent="-285750" algn="just" rtl="1">
              <a:lnSpc>
                <a:spcPct val="150000"/>
              </a:lnSpc>
              <a:buFont typeface="Arial" panose="020B0604020202020204" pitchFamily="34" charset="0"/>
              <a:buChar char="•"/>
            </a:pPr>
            <a:r>
              <a:rPr lang="ar-DZ" sz="1800" dirty="0">
                <a:latin typeface="Alexandria" pitchFamily="2" charset="-78"/>
                <a:ea typeface="SimSun" panose="02010600030101010101" pitchFamily="2" charset="-122"/>
                <a:cs typeface="Alexandria" pitchFamily="2" charset="-78"/>
              </a:rPr>
              <a:t>  تعس</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ف السلطة السياسية وغياب الديمقراطية</a:t>
            </a:r>
            <a:r>
              <a:rPr lang="ar-JO" sz="1800" dirty="0">
                <a:latin typeface="Alexandria" pitchFamily="2" charset="-78"/>
                <a:ea typeface="SimSun" panose="02010600030101010101" pitchFamily="2" charset="-122"/>
                <a:cs typeface="Alexandria" pitchFamily="2" charset="-78"/>
              </a:rPr>
              <a:t>.في المجتمع نفسه.</a:t>
            </a:r>
            <a:endParaRPr lang="ar-DZ" sz="1800" dirty="0">
              <a:latin typeface="Alexandria" pitchFamily="2" charset="-78"/>
              <a:ea typeface="SimSun" panose="02010600030101010101" pitchFamily="2" charset="-122"/>
              <a:cs typeface="Alexandria" pitchFamily="2" charset="-78"/>
            </a:endParaRPr>
          </a:p>
          <a:p>
            <a:pPr marL="285750" indent="-285750" algn="just" rtl="1">
              <a:lnSpc>
                <a:spcPct val="150000"/>
              </a:lnSpc>
              <a:buFont typeface="Arial" panose="020B0604020202020204" pitchFamily="34" charset="0"/>
              <a:buChar char="•"/>
            </a:pPr>
            <a:r>
              <a:rPr lang="ar-DZ" sz="1800" dirty="0">
                <a:latin typeface="Alexandria" pitchFamily="2" charset="-78"/>
                <a:ea typeface="SimSun" panose="02010600030101010101" pitchFamily="2" charset="-122"/>
                <a:cs typeface="Alexandria" pitchFamily="2" charset="-78"/>
              </a:rPr>
              <a:t> الضغوطات الاجتماعية على مؤسسات التعليم العالي </a:t>
            </a:r>
            <a:r>
              <a:rPr lang="ar-JO" sz="1800" dirty="0">
                <a:latin typeface="Alexandria" pitchFamily="2" charset="-78"/>
                <a:ea typeface="SimSun" panose="02010600030101010101" pitchFamily="2" charset="-122"/>
                <a:cs typeface="Alexandria" pitchFamily="2" charset="-78"/>
              </a:rPr>
              <a:t>و</a:t>
            </a:r>
            <a:r>
              <a:rPr lang="ar-DZ" sz="1800" dirty="0">
                <a:latin typeface="Alexandria" pitchFamily="2" charset="-78"/>
                <a:ea typeface="SimSun" panose="02010600030101010101" pitchFamily="2" charset="-122"/>
                <a:cs typeface="Alexandria" pitchFamily="2" charset="-78"/>
              </a:rPr>
              <a:t>الثقافة المجتمعية التي قد تكون </a:t>
            </a:r>
            <a:r>
              <a:rPr lang="ar-JO" sz="1800" dirty="0">
                <a:latin typeface="Alexandria" pitchFamily="2" charset="-78"/>
                <a:ea typeface="SimSun" panose="02010600030101010101" pitchFamily="2" charset="-122"/>
                <a:cs typeface="Alexandria" pitchFamily="2" charset="-78"/>
              </a:rPr>
              <a:t>أ</a:t>
            </a:r>
            <a:r>
              <a:rPr lang="ar-DZ" sz="1800" dirty="0">
                <a:latin typeface="Alexandria" pitchFamily="2" charset="-78"/>
                <a:ea typeface="SimSun" panose="02010600030101010101" pitchFamily="2" charset="-122"/>
                <a:cs typeface="Alexandria" pitchFamily="2" charset="-78"/>
              </a:rPr>
              <a:t>حيان</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ا متخلف</a:t>
            </a:r>
            <a:r>
              <a:rPr lang="ar-JO" sz="1800" dirty="0">
                <a:latin typeface="Alexandria" pitchFamily="2" charset="-78"/>
                <a:ea typeface="SimSun" panose="02010600030101010101" pitchFamily="2" charset="-122"/>
                <a:cs typeface="Alexandria" pitchFamily="2" charset="-78"/>
              </a:rPr>
              <a:t>ة</a:t>
            </a:r>
            <a:r>
              <a:rPr lang="ar-DZ" sz="1800" dirty="0">
                <a:latin typeface="Alexandria" pitchFamily="2" charset="-78"/>
                <a:ea typeface="SimSun" panose="02010600030101010101" pitchFamily="2" charset="-122"/>
                <a:cs typeface="Alexandria" pitchFamily="2" charset="-78"/>
              </a:rPr>
              <a:t> وراكد</a:t>
            </a:r>
            <a:r>
              <a:rPr lang="ar-JO" sz="1800" dirty="0">
                <a:latin typeface="Alexandria" pitchFamily="2" charset="-78"/>
                <a:ea typeface="SimSun" panose="02010600030101010101" pitchFamily="2" charset="-122"/>
                <a:cs typeface="Alexandria" pitchFamily="2" charset="-78"/>
              </a:rPr>
              <a:t>ة</a:t>
            </a:r>
            <a:r>
              <a:rPr lang="ar-DZ" sz="1800" dirty="0">
                <a:latin typeface="Alexandria" pitchFamily="2" charset="-78"/>
                <a:ea typeface="SimSun" panose="02010600030101010101" pitchFamily="2" charset="-122"/>
                <a:cs typeface="Alexandria" pitchFamily="2" charset="-78"/>
              </a:rPr>
              <a:t> ولذا فإنها تعادي الحريّة الأكاديمية</a:t>
            </a:r>
            <a:r>
              <a:rPr lang="ar-JO" sz="1800" dirty="0">
                <a:latin typeface="Alexandria" pitchFamily="2" charset="-78"/>
                <a:ea typeface="SimSun" panose="02010600030101010101" pitchFamily="2" charset="-122"/>
                <a:cs typeface="Alexandria" pitchFamily="2" charset="-78"/>
              </a:rPr>
              <a:t>.</a:t>
            </a:r>
            <a:endParaRPr lang="ar-DZ" sz="1800" dirty="0">
              <a:latin typeface="Alexandria" pitchFamily="2" charset="-78"/>
              <a:ea typeface="SimSun" panose="02010600030101010101" pitchFamily="2" charset="-122"/>
              <a:cs typeface="Alexandria" pitchFamily="2" charset="-78"/>
            </a:endParaRPr>
          </a:p>
          <a:p>
            <a:pPr marL="285750" indent="-285750" algn="just" rtl="1">
              <a:lnSpc>
                <a:spcPct val="150000"/>
              </a:lnSpc>
              <a:buFont typeface="Arial" panose="020B0604020202020204" pitchFamily="34" charset="0"/>
              <a:buChar char="•"/>
            </a:pPr>
            <a:r>
              <a:rPr lang="ar-DZ" sz="1800" dirty="0">
                <a:latin typeface="Alexandria" pitchFamily="2" charset="-78"/>
                <a:ea typeface="SimSun" panose="02010600030101010101" pitchFamily="2" charset="-122"/>
                <a:cs typeface="Alexandria" pitchFamily="2" charset="-78"/>
              </a:rPr>
              <a:t>  عدم </a:t>
            </a:r>
            <a:r>
              <a:rPr lang="ar-JO" sz="1800" dirty="0">
                <a:latin typeface="Alexandria" pitchFamily="2" charset="-78"/>
                <a:ea typeface="SimSun" panose="02010600030101010101" pitchFamily="2" charset="-122"/>
                <a:cs typeface="Alexandria" pitchFamily="2" charset="-78"/>
              </a:rPr>
              <a:t>أ</a:t>
            </a:r>
            <a:r>
              <a:rPr lang="ar-DZ" sz="1800" dirty="0">
                <a:latin typeface="Alexandria" pitchFamily="2" charset="-78"/>
                <a:ea typeface="SimSun" panose="02010600030101010101" pitchFamily="2" charset="-122"/>
                <a:cs typeface="Alexandria" pitchFamily="2" charset="-78"/>
              </a:rPr>
              <a:t>هلي</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ة أعضاء المجتمع الأكاديمي نفسه لممارسة الحريّة الأكاديمية</a:t>
            </a:r>
            <a:r>
              <a:rPr lang="ar-JO" sz="1800" dirty="0">
                <a:latin typeface="Alexandria" pitchFamily="2" charset="-78"/>
                <a:ea typeface="SimSun" panose="02010600030101010101" pitchFamily="2" charset="-122"/>
                <a:cs typeface="Alexandria" pitchFamily="2" charset="-78"/>
              </a:rPr>
              <a:t>.</a:t>
            </a:r>
            <a:endParaRPr lang="ar-DZ" sz="1800" dirty="0">
              <a:latin typeface="Alexandria" pitchFamily="2" charset="-78"/>
              <a:ea typeface="SimSun" panose="02010600030101010101" pitchFamily="2" charset="-122"/>
              <a:cs typeface="Alexandria" pitchFamily="2" charset="-78"/>
            </a:endParaRPr>
          </a:p>
          <a:p>
            <a:pPr marL="285750" indent="-285750" algn="just" rtl="1">
              <a:lnSpc>
                <a:spcPct val="150000"/>
              </a:lnSpc>
              <a:buFont typeface="Arial" panose="020B0604020202020204" pitchFamily="34" charset="0"/>
              <a:buChar char="•"/>
            </a:pPr>
            <a:r>
              <a:rPr lang="ar-DZ" sz="1800" dirty="0">
                <a:latin typeface="Alexandria" pitchFamily="2" charset="-78"/>
                <a:ea typeface="SimSun" panose="02010600030101010101" pitchFamily="2" charset="-122"/>
                <a:cs typeface="Alexandria" pitchFamily="2" charset="-78"/>
              </a:rPr>
              <a:t>  عدم </a:t>
            </a:r>
            <a:r>
              <a:rPr lang="ar-JO" sz="1800" dirty="0">
                <a:latin typeface="Alexandria" pitchFamily="2" charset="-78"/>
                <a:ea typeface="SimSun" panose="02010600030101010101" pitchFamily="2" charset="-122"/>
                <a:cs typeface="Alexandria" pitchFamily="2" charset="-78"/>
              </a:rPr>
              <a:t>ات</a:t>
            </a:r>
            <a:r>
              <a:rPr lang="ar-DZ" sz="1800" dirty="0">
                <a:latin typeface="Alexandria" pitchFamily="2" charset="-78"/>
                <a:ea typeface="SimSun" panose="02010600030101010101" pitchFamily="2" charset="-122"/>
                <a:cs typeface="Alexandria" pitchFamily="2" charset="-78"/>
              </a:rPr>
              <a:t>صاف مناخ مؤسسة التعليم العالي بالانفتاح والإيمان بالتنو</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ع والتعددية وقبول الآخر وحرية والتعبير</a:t>
            </a:r>
            <a:r>
              <a:rPr lang="ar-JO" sz="1800" dirty="0">
                <a:latin typeface="Alexandria" pitchFamily="2" charset="-78"/>
                <a:ea typeface="SimSun" panose="02010600030101010101" pitchFamily="2" charset="-122"/>
                <a:cs typeface="Alexandria" pitchFamily="2" charset="-78"/>
              </a:rPr>
              <a:t>.</a:t>
            </a:r>
            <a:endParaRPr lang="ar-DZ" sz="1800" dirty="0">
              <a:latin typeface="Alexandria" pitchFamily="2" charset="-78"/>
              <a:ea typeface="SimSun" panose="02010600030101010101" pitchFamily="2" charset="-122"/>
              <a:cs typeface="Alexandria" pitchFamily="2" charset="-78"/>
            </a:endParaRPr>
          </a:p>
          <a:p>
            <a:pPr marL="285750" indent="-285750" algn="just" rtl="1">
              <a:lnSpc>
                <a:spcPct val="150000"/>
              </a:lnSpc>
              <a:buFont typeface="Arial" panose="020B0604020202020204" pitchFamily="34" charset="0"/>
              <a:buChar char="•"/>
            </a:pPr>
            <a:r>
              <a:rPr lang="ar-DZ" sz="1800" dirty="0">
                <a:latin typeface="Alexandria" pitchFamily="2" charset="-78"/>
                <a:ea typeface="SimSun" panose="02010600030101010101" pitchFamily="2" charset="-122"/>
                <a:cs typeface="Alexandria" pitchFamily="2" charset="-78"/>
              </a:rPr>
              <a:t>  ندرة أو شح التمويل المخص</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ص للجامعات في الوطن العربي</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 </a:t>
            </a:r>
            <a:r>
              <a:rPr lang="ar-JO" sz="1800" dirty="0">
                <a:latin typeface="Alexandria" pitchFamily="2" charset="-78"/>
                <a:ea typeface="SimSun" panose="02010600030101010101" pitchFamily="2" charset="-122"/>
                <a:cs typeface="Alexandria" pitchFamily="2" charset="-78"/>
              </a:rPr>
              <a:t>و</a:t>
            </a:r>
            <a:r>
              <a:rPr lang="ar-DZ" sz="1800" dirty="0">
                <a:latin typeface="Alexandria" pitchFamily="2" charset="-78"/>
                <a:ea typeface="SimSun" panose="02010600030101010101" pitchFamily="2" charset="-122"/>
                <a:cs typeface="Alexandria" pitchFamily="2" charset="-78"/>
              </a:rPr>
              <a:t>عدم توفير المخص</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صات المالية </a:t>
            </a:r>
            <a:r>
              <a:rPr lang="ar-JO" sz="1800" dirty="0">
                <a:latin typeface="Alexandria" pitchFamily="2" charset="-78"/>
                <a:ea typeface="SimSun" panose="02010600030101010101" pitchFamily="2" charset="-122"/>
                <a:cs typeface="Alexandria" pitchFamily="2" charset="-78"/>
              </a:rPr>
              <a:t>الكافية </a:t>
            </a:r>
            <a:r>
              <a:rPr lang="ar-DZ" sz="1800" dirty="0">
                <a:latin typeface="Alexandria" pitchFamily="2" charset="-78"/>
                <a:ea typeface="SimSun" panose="02010600030101010101" pitchFamily="2" charset="-122"/>
                <a:cs typeface="Alexandria" pitchFamily="2" charset="-78"/>
              </a:rPr>
              <a:t>التي تمك</a:t>
            </a:r>
            <a:r>
              <a:rPr lang="ar-JO" sz="1800" dirty="0">
                <a:latin typeface="Alexandria" pitchFamily="2" charset="-78"/>
                <a:ea typeface="SimSun" panose="02010600030101010101" pitchFamily="2" charset="-122"/>
                <a:cs typeface="Alexandria" pitchFamily="2" charset="-78"/>
              </a:rPr>
              <a:t>ّ</a:t>
            </a:r>
            <a:r>
              <a:rPr lang="ar-DZ" sz="1800" dirty="0">
                <a:latin typeface="Alexandria" pitchFamily="2" charset="-78"/>
                <a:ea typeface="SimSun" panose="02010600030101010101" pitchFamily="2" charset="-122"/>
                <a:cs typeface="Alexandria" pitchFamily="2" charset="-78"/>
              </a:rPr>
              <a:t>ن المؤسسة الأكاديمية من مم</a:t>
            </a:r>
            <a:r>
              <a:rPr lang="ar-JO" sz="1800" dirty="0">
                <a:latin typeface="Alexandria" pitchFamily="2" charset="-78"/>
                <a:ea typeface="SimSun" panose="02010600030101010101" pitchFamily="2" charset="-122"/>
                <a:cs typeface="Alexandria" pitchFamily="2" charset="-78"/>
              </a:rPr>
              <a:t>ار</a:t>
            </a:r>
            <a:r>
              <a:rPr lang="ar-DZ" sz="1800" dirty="0">
                <a:latin typeface="Alexandria" pitchFamily="2" charset="-78"/>
                <a:ea typeface="SimSun" panose="02010600030101010101" pitchFamily="2" charset="-122"/>
                <a:cs typeface="Alexandria" pitchFamily="2" charset="-78"/>
              </a:rPr>
              <a:t>سة استقلالها </a:t>
            </a:r>
            <a:r>
              <a:rPr lang="ar-JO" sz="1800" dirty="0">
                <a:latin typeface="Alexandria" pitchFamily="2" charset="-78"/>
                <a:ea typeface="SimSun" panose="02010600030101010101" pitchFamily="2" charset="-122"/>
                <a:cs typeface="Alexandria" pitchFamily="2" charset="-78"/>
              </a:rPr>
              <a:t>وحريتها </a:t>
            </a:r>
            <a:r>
              <a:rPr lang="ar-DZ" sz="1800" dirty="0">
                <a:latin typeface="Alexandria" pitchFamily="2" charset="-78"/>
                <a:ea typeface="SimSun" panose="02010600030101010101" pitchFamily="2" charset="-122"/>
                <a:cs typeface="Alexandria" pitchFamily="2" charset="-78"/>
              </a:rPr>
              <a:t>وتوفير الإمكانات والتسهيلات الضرورية للتدريس المبدع والبحث العلمي</a:t>
            </a:r>
            <a:r>
              <a:rPr lang="ar-JO" sz="1800" dirty="0">
                <a:latin typeface="Alexandria" pitchFamily="2" charset="-78"/>
                <a:ea typeface="SimSun" panose="02010600030101010101" pitchFamily="2" charset="-122"/>
                <a:cs typeface="Alexandria" pitchFamily="2" charset="-78"/>
              </a:rPr>
              <a:t>.(بطاح،2017)</a:t>
            </a:r>
          </a:p>
          <a:p>
            <a:pPr algn="justLow" rtl="1"/>
            <a:endParaRPr lang="en-US" sz="1800" dirty="0">
              <a:effectLst/>
              <a:latin typeface="Alexandria" pitchFamily="2" charset="-78"/>
              <a:ea typeface="SimSun" panose="02010600030101010101" pitchFamily="2" charset="-122"/>
              <a:cs typeface="Alexandria" pitchFamily="2" charset="-78"/>
            </a:endParaRPr>
          </a:p>
        </p:txBody>
      </p:sp>
      <p:pic>
        <p:nvPicPr>
          <p:cNvPr id="3" name="Graphic 21">
            <a:extLst>
              <a:ext uri="{FF2B5EF4-FFF2-40B4-BE49-F238E27FC236}">
                <a16:creationId xmlns:a16="http://schemas.microsoft.com/office/drawing/2014/main" id="{ED37F167-DA5A-CFC4-70C8-EE48CAA5FD0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3835369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1271464" y="179431"/>
            <a:ext cx="7200800" cy="461624"/>
          </a:xfrm>
          <a:prstGeom prst="rect">
            <a:avLst/>
          </a:prstGeom>
          <a:noFill/>
          <a:ln>
            <a:noFill/>
          </a:ln>
        </p:spPr>
        <p:txBody>
          <a:bodyPr spcFirstLastPara="1" wrap="square" lIns="91425" tIns="45700" rIns="91425" bIns="45700" anchor="t" anchorCtr="0">
            <a:spAutoFit/>
          </a:bodyPr>
          <a:lstStyle/>
          <a:p>
            <a:pPr algn="just" rtl="1"/>
            <a:r>
              <a:rPr lang="ar-JO" sz="2400" b="1" dirty="0">
                <a:solidFill>
                  <a:schemeClr val="tx1"/>
                </a:solidFill>
                <a:latin typeface="Alexandria" pitchFamily="2" charset="-78"/>
                <a:cs typeface="Alexandria" pitchFamily="2" charset="-78"/>
              </a:rPr>
              <a:t>مقترحات لتفعيل الحريّات الأكاديمية</a:t>
            </a:r>
          </a:p>
        </p:txBody>
      </p:sp>
      <p:sp>
        <p:nvSpPr>
          <p:cNvPr id="3" name="Rectangle 2"/>
          <p:cNvSpPr/>
          <p:nvPr/>
        </p:nvSpPr>
        <p:spPr>
          <a:xfrm>
            <a:off x="321598" y="675070"/>
            <a:ext cx="11638147" cy="5862502"/>
          </a:xfrm>
          <a:prstGeom prst="rect">
            <a:avLst/>
          </a:prstGeom>
        </p:spPr>
        <p:txBody>
          <a:bodyPr wrap="square">
            <a:spAutoFit/>
          </a:bodyPr>
          <a:lstStyle/>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منح الجامعات مزيدًا من الاستقلالية بحيث تقود نفسها بنفسها من خلال مجالسها ( مجلس الأمناء).</a:t>
            </a: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  تحفيز الجامعات على تحقيق استقلالها المالي، وتوفير كافة مستلزمات التدريس الفعال والبحث العلمي الجاد.</a:t>
            </a: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 تبني فكرة إنشاء جمعية أو نقابة أو مجلس الأساتذة الجامعيين ليضمن حقوقهم ،ويدافع عنها، فضلاً عن الارتقاء بمستوى المهنة.</a:t>
            </a: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 تكريس التقاليد والأعراف العلمية الأكاديمية الجادة ، وتشجيع روح البحث العلمي الرصين، وممارسة النقد البناء الهادف إلى تنمية المجتمع ليكون مجتمعا حداثيًا ديمقراطيًا متبنيًا لحقوق الإنسان وحرياته.</a:t>
            </a: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 توفير المزايا المادية والمعنوية للأاساتذة الأكاديميين والباحثين، والعمل على إيقاف هجرة اللازمة </a:t>
            </a:r>
            <a:r>
              <a:rPr lang="ar-AE" sz="1800" dirty="0">
                <a:latin typeface="Alexandria" pitchFamily="2" charset="-78"/>
                <a:cs typeface="Alexandria" pitchFamily="2" charset="-78"/>
              </a:rPr>
              <a:t>.</a:t>
            </a:r>
            <a:endParaRPr lang="ar-JO" sz="18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احترام آراء واجتهادات المجالس الجامعية وإشاعة روح الديمقراطية فيها، وعدم حصر الصلاحيات المهمة في يد رئيس الجامعة.</a:t>
            </a: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 إعادة النظر في التشريعات الجامعية الخاصة بالحرية الأكاديمية بحيث تكون أكثر وضوحًا وأوسع افاقًا.</a:t>
            </a:r>
          </a:p>
          <a:p>
            <a:pPr marL="285750" indent="-285750" algn="just" rtl="1">
              <a:lnSpc>
                <a:spcPct val="150000"/>
              </a:lnSpc>
              <a:buFont typeface="Arial" panose="020B0604020202020204" pitchFamily="34" charset="0"/>
              <a:buChar char="•"/>
            </a:pPr>
            <a:r>
              <a:rPr lang="ar-JO" sz="1800" dirty="0">
                <a:latin typeface="Alexandria" pitchFamily="2" charset="-78"/>
                <a:cs typeface="Alexandria" pitchFamily="2" charset="-78"/>
              </a:rPr>
              <a:t> تشجيع الاكاديميين لممارسة وحماية الحريّات الأكاديمية ومنع إضعافها، فهي الرئة التي يتنفس بها الأكاديمي.</a:t>
            </a:r>
            <a:br>
              <a:rPr lang="ar-JO" sz="1800" dirty="0">
                <a:latin typeface="Alexandria" pitchFamily="2" charset="-78"/>
                <a:cs typeface="Alexandria" pitchFamily="2" charset="-78"/>
              </a:rPr>
            </a:br>
            <a:r>
              <a:rPr lang="ar-JO" sz="1800" dirty="0">
                <a:latin typeface="Alexandria" pitchFamily="2" charset="-78"/>
                <a:cs typeface="Alexandria" pitchFamily="2" charset="-78"/>
              </a:rPr>
              <a:t> سيادة المعايير العلمية في الممارسة الأكاديمية في جميع مراحل التعليم والبحث العلمي.</a:t>
            </a:r>
            <a:br>
              <a:rPr lang="ar-JO" sz="1800" dirty="0">
                <a:latin typeface="Alexandria" pitchFamily="2" charset="-78"/>
                <a:cs typeface="Alexandria" pitchFamily="2" charset="-78"/>
              </a:rPr>
            </a:br>
            <a:r>
              <a:rPr lang="ar-JO" sz="1800" dirty="0">
                <a:latin typeface="Alexandria" pitchFamily="2" charset="-78"/>
                <a:cs typeface="Alexandria" pitchFamily="2" charset="-78"/>
              </a:rPr>
              <a:t>  وضع مواثيق الشرف التي تؤطّر ممارسة الأكاديميين لأنشطتهم الأكاديمية، وتهتم بعملية البحث العلمي، والأمانة العلمية، والابتعاد عن التحيز السياسي أو الديني أو الطائفي.</a:t>
            </a:r>
          </a:p>
        </p:txBody>
      </p:sp>
      <p:pic>
        <p:nvPicPr>
          <p:cNvPr id="4" name="Graphic 21">
            <a:extLst>
              <a:ext uri="{FF2B5EF4-FFF2-40B4-BE49-F238E27FC236}">
                <a16:creationId xmlns:a16="http://schemas.microsoft.com/office/drawing/2014/main" id="{0483E0E6-62C3-2756-1FC1-54148D0CC45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custDataLst>
      <p:tags r:id="rId1"/>
    </p:custDataLst>
    <p:extLst>
      <p:ext uri="{BB962C8B-B14F-4D97-AF65-F5344CB8AC3E}">
        <p14:creationId xmlns:p14="http://schemas.microsoft.com/office/powerpoint/2010/main" val="1881825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AC2DA444-748F-4EB5-D7E0-9AC5CBBD99B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
        <p:nvSpPr>
          <p:cNvPr id="8" name="TextBox 7">
            <a:extLst>
              <a:ext uri="{FF2B5EF4-FFF2-40B4-BE49-F238E27FC236}">
                <a16:creationId xmlns:a16="http://schemas.microsoft.com/office/drawing/2014/main" id="{57B695AF-CC51-7240-5F2A-C3237B07825B}"/>
              </a:ext>
            </a:extLst>
          </p:cNvPr>
          <p:cNvSpPr txBox="1"/>
          <p:nvPr/>
        </p:nvSpPr>
        <p:spPr>
          <a:xfrm>
            <a:off x="515380" y="215900"/>
            <a:ext cx="11161240" cy="6595908"/>
          </a:xfrm>
          <a:prstGeom prst="rect">
            <a:avLst/>
          </a:prstGeom>
          <a:noFill/>
        </p:spPr>
        <p:txBody>
          <a:bodyPr wrap="square">
            <a:spAutoFit/>
          </a:bodyPr>
          <a:lstStyle/>
          <a:p>
            <a:pPr algn="ctr" rtl="1" fontAlgn="base">
              <a:lnSpc>
                <a:spcPct val="150000"/>
              </a:lnSpc>
            </a:pPr>
            <a:r>
              <a:rPr lang="ar-JO" sz="2400" b="1" dirty="0">
                <a:solidFill>
                  <a:srgbClr val="3A2A34"/>
                </a:solidFill>
                <a:latin typeface="Alexandria" pitchFamily="2" charset="-78"/>
                <a:cs typeface="Alexandria" pitchFamily="2" charset="-78"/>
              </a:rPr>
              <a:t>خاتمة</a:t>
            </a:r>
          </a:p>
          <a:p>
            <a:pPr algn="just" rtl="1" fontAlgn="base">
              <a:lnSpc>
                <a:spcPct val="150000"/>
              </a:lnSpc>
            </a:pPr>
            <a:endParaRPr lang="ar-JO" sz="2000" dirty="0">
              <a:solidFill>
                <a:schemeClr val="accent1"/>
              </a:solidFill>
              <a:latin typeface="Alexandria" pitchFamily="2" charset="-78"/>
              <a:cs typeface="Alexandria" pitchFamily="2" charset="-78"/>
            </a:endParaRPr>
          </a:p>
          <a:p>
            <a:pPr algn="just" rtl="1" fontAlgn="base">
              <a:lnSpc>
                <a:spcPct val="150000"/>
              </a:lnSpc>
            </a:pPr>
            <a:r>
              <a:rPr lang="ar-JO" sz="2000" dirty="0">
                <a:solidFill>
                  <a:srgbClr val="3A2A34"/>
                </a:solidFill>
                <a:latin typeface="Alexandria" pitchFamily="2" charset="-78"/>
                <a:cs typeface="Alexandria" pitchFamily="2" charset="-78"/>
              </a:rPr>
              <a:t>        تعتبر الحريّات الأكاديمية ركنًا أساسيًا من أركان نهضة الشعوب المستندة على العلم والتعليم الجامعي، وبهذا يقع على الجامعة مسؤولية توفير السبل المختلفة لضمان تحقيق هذه الحريّة من أجل التفاعل المثمر في إطار تحقيق وظائف الجامعة في مجالات التعليم والبحث العلمي وخدمة المجتمع، وتحقيقا لهذا الغرض لا ينبغي تقييد الحريّات الأكاديمية على ممارسة النشاطات الأكاديمية والتعليم الجامعي والبحث العلمي، فمن الضرورة أن تحرص الجامعة على دعم أعضاء هيئة التدريس، وتشجيعهم على التنوع باستخدام أساليب متنوعة في التدريس بعيدًا عن التقيد بمحتوى المادة المقترح ، إلى جانب الاهتمام بالجانب التكويني للأستاذ الجامعي في مراحل ما بعد الدكتوراة ، مما يعزّز القدرات التعليمية لديهم. </a:t>
            </a:r>
            <a:endParaRPr lang="ar-AE" sz="2000" dirty="0">
              <a:solidFill>
                <a:srgbClr val="3A2A34"/>
              </a:solidFill>
              <a:latin typeface="Alexandria" pitchFamily="2" charset="-78"/>
              <a:cs typeface="Alexandria" pitchFamily="2" charset="-78"/>
            </a:endParaRPr>
          </a:p>
          <a:p>
            <a:pPr algn="just" rtl="1" fontAlgn="base">
              <a:lnSpc>
                <a:spcPct val="150000"/>
              </a:lnSpc>
            </a:pPr>
            <a:r>
              <a:rPr lang="ar-JO" sz="2000" dirty="0">
                <a:solidFill>
                  <a:srgbClr val="3A2A34"/>
                </a:solidFill>
                <a:latin typeface="Alexandria" pitchFamily="2" charset="-78"/>
                <a:cs typeface="Alexandria" pitchFamily="2" charset="-78"/>
              </a:rPr>
              <a:t>إن ممارسة الحريّة الأكاديمية مسؤولية ثقيلة تتطلب من جميع المعنيين بها الوعي وسعة الافق والتبصر بالنتائج ولذا لا بدّ من التوعية بطبيعتها والتثقيف بمبادئها وتأصيل ثقافة الأستاذ حولها وصولاً إلى ممارستها بنجاح، مع الحرص على تبادل الخبرات مع الجامعات العالمية للاستفادة من تجاربهم في مجال الحريّة الأكاديمية .</a:t>
            </a:r>
          </a:p>
        </p:txBody>
      </p:sp>
    </p:spTree>
    <p:extLst>
      <p:ext uri="{BB962C8B-B14F-4D97-AF65-F5344CB8AC3E}">
        <p14:creationId xmlns:p14="http://schemas.microsoft.com/office/powerpoint/2010/main" val="1117033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1775520" y="318407"/>
            <a:ext cx="6768752" cy="769441"/>
          </a:xfrm>
          <a:prstGeom prst="rect">
            <a:avLst/>
          </a:prstGeom>
          <a:noFill/>
        </p:spPr>
        <p:txBody>
          <a:bodyPr wrap="square">
            <a:spAutoFit/>
          </a:bodyPr>
          <a:lstStyle/>
          <a:p>
            <a:pPr lvl="0" algn="just" rtl="1">
              <a:defRPr/>
            </a:pPr>
            <a:r>
              <a:rPr lang="ar-JO" sz="2200" b="1" dirty="0">
                <a:solidFill>
                  <a:schemeClr val="tx1"/>
                </a:solidFill>
                <a:latin typeface="Alexandria" pitchFamily="2" charset="-78"/>
                <a:cs typeface="Alexandria" pitchFamily="2" charset="-78"/>
              </a:rPr>
              <a:t>مفهوم الأخلاق وأنواعها ووظائفها ونظرياتها</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JO" sz="2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5" name="TextBox 4">
            <a:extLst>
              <a:ext uri="{FF2B5EF4-FFF2-40B4-BE49-F238E27FC236}">
                <a16:creationId xmlns:a16="http://schemas.microsoft.com/office/drawing/2014/main" id="{2670FE89-E7A1-4D0A-964E-A2E8DCD0E2B5}"/>
              </a:ext>
            </a:extLst>
          </p:cNvPr>
          <p:cNvSpPr txBox="1"/>
          <p:nvPr/>
        </p:nvSpPr>
        <p:spPr>
          <a:xfrm>
            <a:off x="395330" y="786605"/>
            <a:ext cx="11496600" cy="5909310"/>
          </a:xfrm>
          <a:prstGeom prst="rect">
            <a:avLst/>
          </a:prstGeom>
          <a:noFill/>
        </p:spPr>
        <p:txBody>
          <a:bodyPr wrap="square">
            <a:spAutoFit/>
          </a:bodyPr>
          <a:lstStyle/>
          <a:p>
            <a:pPr algn="r"/>
            <a:r>
              <a:rPr lang="ar-JO" sz="1800" b="1" dirty="0">
                <a:solidFill>
                  <a:srgbClr val="00B0F0"/>
                </a:solidFill>
                <a:latin typeface="Alexandria" pitchFamily="2" charset="-78"/>
                <a:cs typeface="Alexandria" pitchFamily="2" charset="-78"/>
              </a:rPr>
              <a:t>مفهوم الأخلاق </a:t>
            </a:r>
          </a:p>
          <a:p>
            <a:pPr algn="r"/>
            <a:r>
              <a:rPr lang="ar-JO" sz="1800" b="1" dirty="0">
                <a:solidFill>
                  <a:schemeClr val="tx1"/>
                </a:solidFill>
                <a:latin typeface="Alexandria" pitchFamily="2" charset="-78"/>
                <a:cs typeface="Alexandria" pitchFamily="2" charset="-78"/>
              </a:rPr>
              <a:t>الأخلاق</a:t>
            </a:r>
            <a:r>
              <a:rPr lang="ar-JO" sz="1800" dirty="0">
                <a:solidFill>
                  <a:schemeClr val="tx1"/>
                </a:solidFill>
                <a:latin typeface="Alexandria" pitchFamily="2" charset="-78"/>
                <a:cs typeface="Alexandria" pitchFamily="2" charset="-78"/>
              </a:rPr>
              <a:t> جمع خُلق ومعناها الأدب والسجيّة والطبع (ابن منظور، 2003).</a:t>
            </a:r>
          </a:p>
          <a:p>
            <a:pPr algn="just" rtl="1"/>
            <a:r>
              <a:rPr lang="ar-JO" sz="1800" dirty="0">
                <a:solidFill>
                  <a:schemeClr val="tx1"/>
                </a:solidFill>
                <a:latin typeface="Alexandria" pitchFamily="2" charset="-78"/>
                <a:cs typeface="Alexandria" pitchFamily="2" charset="-78"/>
              </a:rPr>
              <a:t>عرفت </a:t>
            </a:r>
            <a:r>
              <a:rPr lang="ar-JO" sz="1800" b="1" dirty="0">
                <a:solidFill>
                  <a:schemeClr val="tx1"/>
                </a:solidFill>
                <a:latin typeface="Alexandria" pitchFamily="2" charset="-78"/>
                <a:cs typeface="Alexandria" pitchFamily="2" charset="-78"/>
              </a:rPr>
              <a:t>الأخلاق</a:t>
            </a:r>
            <a:r>
              <a:rPr lang="ar-JO" sz="1800" dirty="0">
                <a:solidFill>
                  <a:schemeClr val="tx1"/>
                </a:solidFill>
                <a:latin typeface="Alexandria" pitchFamily="2" charset="-78"/>
                <a:cs typeface="Alexandria" pitchFamily="2" charset="-78"/>
              </a:rPr>
              <a:t> بأنها : مجموعة من القواعد السلوكية التي تستند إلى قيم مختارة سندها خير المجتمع والقيم العليا الخيرة والواقع أن الأخلاق هي جملة مبادئ يلتزم بها الناس في سلوكياتهم وهي تختلف من مجتمع إلى آخر باختلاف ثقافة المجتمع، ولكنها وبرغم هذا التباين فيما بين المجتمعات تعتبر مثاليات يتطلع إليها الجميع وصولاً إلى خير المجتمع والصالح العام. </a:t>
            </a:r>
            <a:r>
              <a:rPr lang="ar-JO" sz="1800" u="sng" dirty="0">
                <a:solidFill>
                  <a:schemeClr val="tx1"/>
                </a:solidFill>
                <a:latin typeface="Alexandria" pitchFamily="2" charset="-78"/>
                <a:cs typeface="Alexandria" pitchFamily="2" charset="-78"/>
              </a:rPr>
              <a:t>وتصنف الأخلاق إلى نوعين</a:t>
            </a:r>
            <a:r>
              <a:rPr lang="ar-JO" sz="1800" dirty="0">
                <a:solidFill>
                  <a:schemeClr val="tx1"/>
                </a:solidFill>
                <a:latin typeface="Alexandria" pitchFamily="2" charset="-78"/>
                <a:cs typeface="Alexandria" pitchFamily="2" charset="-78"/>
              </a:rPr>
              <a:t>: * </a:t>
            </a:r>
            <a:r>
              <a:rPr lang="ar-JO" sz="1800" b="1" dirty="0">
                <a:solidFill>
                  <a:schemeClr val="tx1"/>
                </a:solidFill>
                <a:latin typeface="Alexandria" pitchFamily="2" charset="-78"/>
                <a:cs typeface="Alexandria" pitchFamily="2" charset="-78"/>
              </a:rPr>
              <a:t>أخلاق فكرية أو ذاتية </a:t>
            </a:r>
            <a:r>
              <a:rPr lang="ar-JO" sz="1800" dirty="0">
                <a:solidFill>
                  <a:schemeClr val="tx1"/>
                </a:solidFill>
                <a:latin typeface="Alexandria" pitchFamily="2" charset="-78"/>
                <a:cs typeface="Alexandria" pitchFamily="2" charset="-78"/>
              </a:rPr>
              <a:t>متأصلة في بعض جينات الإنسان وتسمى </a:t>
            </a:r>
            <a:r>
              <a:rPr lang="ar-JO" sz="1800" u="sng" dirty="0">
                <a:solidFill>
                  <a:schemeClr val="tx1"/>
                </a:solidFill>
                <a:latin typeface="Alexandria" pitchFamily="2" charset="-78"/>
                <a:cs typeface="Alexandria" pitchFamily="2" charset="-78"/>
              </a:rPr>
              <a:t>الطبع</a:t>
            </a:r>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 أخلاق مكتسبة:</a:t>
            </a:r>
            <a:r>
              <a:rPr lang="ar-JO" sz="1800" dirty="0">
                <a:solidFill>
                  <a:schemeClr val="tx1"/>
                </a:solidFill>
                <a:latin typeface="Alexandria" pitchFamily="2" charset="-78"/>
                <a:cs typeface="Alexandria" pitchFamily="2" charset="-78"/>
              </a:rPr>
              <a:t> يأخذها المرء من محيطه وبيئته الأسرية والتعليمية والعملية. </a:t>
            </a:r>
          </a:p>
          <a:p>
            <a:pPr algn="just" rtl="1"/>
            <a:endParaRPr lang="ar-JO" sz="1800" dirty="0">
              <a:solidFill>
                <a:schemeClr val="tx1"/>
              </a:solidFill>
              <a:latin typeface="Alexandria" pitchFamily="2" charset="-78"/>
              <a:cs typeface="Alexandria" pitchFamily="2" charset="-78"/>
            </a:endParaRPr>
          </a:p>
          <a:p>
            <a:pPr algn="just" rtl="1"/>
            <a:r>
              <a:rPr lang="ar-JO" sz="1800" dirty="0">
                <a:solidFill>
                  <a:schemeClr val="tx1"/>
                </a:solidFill>
                <a:latin typeface="Alexandria" pitchFamily="2" charset="-78"/>
                <a:cs typeface="Alexandria" pitchFamily="2" charset="-78"/>
              </a:rPr>
              <a:t> </a:t>
            </a:r>
            <a:r>
              <a:rPr lang="ar-JO" sz="1800" b="1" dirty="0">
                <a:solidFill>
                  <a:srgbClr val="00B0F0"/>
                </a:solidFill>
                <a:latin typeface="Alexandria" pitchFamily="2" charset="-78"/>
                <a:cs typeface="Alexandria" pitchFamily="2" charset="-78"/>
              </a:rPr>
              <a:t>وظائف الأخلاق</a:t>
            </a:r>
          </a:p>
          <a:p>
            <a:pPr algn="just" rtl="1"/>
            <a:r>
              <a:rPr lang="ar-JO" sz="1800" dirty="0">
                <a:solidFill>
                  <a:schemeClr val="tx1"/>
                </a:solidFill>
                <a:latin typeface="Alexandria" pitchFamily="2" charset="-78"/>
                <a:cs typeface="Alexandria" pitchFamily="2" charset="-78"/>
              </a:rPr>
              <a:t> إذا استقرأنا مضامين التعريفات السابقة فإننا نجد أن الأخلاق وظيفية للفرد وللمجتمع وصوره لا يمكن الاستغناء عنها ويتفق معظم الباحثين في هذا المجال على أن الأخلاق تؤدّي الوظائف الآتية:</a:t>
            </a:r>
          </a:p>
          <a:p>
            <a:pPr algn="just" rtl="1"/>
            <a:r>
              <a:rPr lang="ar-JO" sz="1800" dirty="0">
                <a:solidFill>
                  <a:schemeClr val="tx1"/>
                </a:solidFill>
                <a:latin typeface="Alexandria" pitchFamily="2" charset="-78"/>
                <a:cs typeface="Alexandria" pitchFamily="2" charset="-78"/>
              </a:rPr>
              <a:t> تعمل على ثبات سلوك الإنسان وانسجامه وهذا ما يؤدي إلى توافقه مع ذاته ومع الآخرين، وتمكّن من التنبؤ بسلوك الفرد فإذا عرفنا المبادئ الأخلاقية التي يلتزم بها الفرد أمكننا التنبؤ بسلوكه. كما تتيح الأخلاق للفرد السير بانتظام وثبات نحو أهدافه الكبرى وآماله، وتساعد على تحقيق الضبط الاجتماعي لضمان التزام افراد المجتمع بقيمه ومثله وأهدافه.</a:t>
            </a:r>
          </a:p>
          <a:p>
            <a:pPr algn="just" rtl="1"/>
            <a:r>
              <a:rPr lang="ar-JO" sz="1800" b="1" dirty="0">
                <a:solidFill>
                  <a:srgbClr val="00B0F0"/>
                </a:solidFill>
                <a:latin typeface="Alexandria" pitchFamily="2" charset="-78"/>
                <a:cs typeface="Alexandria" pitchFamily="2" charset="-78"/>
              </a:rPr>
              <a:t>نظريات الأخلاق</a:t>
            </a:r>
          </a:p>
          <a:p>
            <a:pPr algn="r"/>
            <a:r>
              <a:rPr lang="ar-JO" sz="1800" dirty="0">
                <a:solidFill>
                  <a:schemeClr val="tx1"/>
                </a:solidFill>
                <a:latin typeface="Alexandria" pitchFamily="2" charset="-78"/>
                <a:cs typeface="Alexandria" pitchFamily="2" charset="-78"/>
              </a:rPr>
              <a:t> هناك نظريات كثيرة فسّرت ظاهرة الأخلاق وقد أجملها فلوبير سنة 1998 على النحو الآتي :</a:t>
            </a:r>
          </a:p>
          <a:p>
            <a:pPr algn="r"/>
            <a:r>
              <a:rPr lang="ar-JO" sz="1800" b="1" dirty="0">
                <a:solidFill>
                  <a:schemeClr val="tx1"/>
                </a:solidFill>
                <a:latin typeface="Alexandria" pitchFamily="2" charset="-78"/>
                <a:cs typeface="Alexandria" pitchFamily="2" charset="-78"/>
              </a:rPr>
              <a:t>النظرية التجريبية حيث أن ا</a:t>
            </a:r>
            <a:r>
              <a:rPr lang="ar-JO" sz="1800" dirty="0">
                <a:solidFill>
                  <a:schemeClr val="tx1"/>
                </a:solidFill>
                <a:latin typeface="Alexandria" pitchFamily="2" charset="-78"/>
                <a:cs typeface="Alexandria" pitchFamily="2" charset="-78"/>
              </a:rPr>
              <a:t>لتجربة هي التي تقرر ما هو أخلاقي وما هو غير أخلاقي. </a:t>
            </a:r>
          </a:p>
          <a:p>
            <a:pPr algn="r"/>
            <a:r>
              <a:rPr lang="ar-JO" sz="1800" b="1" dirty="0">
                <a:solidFill>
                  <a:schemeClr val="tx1"/>
                </a:solidFill>
                <a:latin typeface="Alexandria" pitchFamily="2" charset="-78"/>
                <a:cs typeface="Alexandria" pitchFamily="2" charset="-78"/>
              </a:rPr>
              <a:t>نظرية الوحي </a:t>
            </a:r>
            <a:r>
              <a:rPr lang="ar-JO" sz="1800" dirty="0">
                <a:solidFill>
                  <a:schemeClr val="tx1"/>
                </a:solidFill>
                <a:latin typeface="Alexandria" pitchFamily="2" charset="-78"/>
                <a:cs typeface="Alexandria" pitchFamily="2" charset="-78"/>
              </a:rPr>
              <a:t>ومعناها أن الدين هو الذي يحدّد ما هو أخلاقي وما هو غير أخلاقي .</a:t>
            </a:r>
          </a:p>
          <a:p>
            <a:pPr algn="r"/>
            <a:r>
              <a:rPr lang="ar-JO" sz="1800" b="1" dirty="0">
                <a:solidFill>
                  <a:schemeClr val="tx1"/>
                </a:solidFill>
                <a:latin typeface="Alexandria" pitchFamily="2" charset="-78"/>
                <a:cs typeface="Alexandria" pitchFamily="2" charset="-78"/>
              </a:rPr>
              <a:t>نظرية الحدس </a:t>
            </a:r>
            <a:r>
              <a:rPr lang="ar-JO" sz="1800" dirty="0">
                <a:solidFill>
                  <a:schemeClr val="tx1"/>
                </a:solidFill>
                <a:latin typeface="Alexandria" pitchFamily="2" charset="-78"/>
                <a:cs typeface="Alexandria" pitchFamily="2" charset="-78"/>
              </a:rPr>
              <a:t>وفكرتها المحورية هي أن الإنسان بحسه العفوي هو الذي يقرر ما هو أخلاقي وما هو غير أخلاقي.</a:t>
            </a:r>
          </a:p>
          <a:p>
            <a:pPr algn="r"/>
            <a:endParaRPr lang="ar-JO" sz="1800"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AD90E969-9E5F-B156-E49B-2126F5A4732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10796858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346036" y="404825"/>
            <a:ext cx="6336704" cy="461665"/>
          </a:xfrm>
          <a:prstGeom prst="rect">
            <a:avLst/>
          </a:prstGeom>
          <a:noFill/>
        </p:spPr>
        <p:txBody>
          <a:bodyPr wrap="square">
            <a:spAutoFit/>
          </a:bodyPr>
          <a:lstStyle/>
          <a:p>
            <a:pPr lvl="0" algn="just" rtl="1">
              <a:defRPr/>
            </a:pPr>
            <a:r>
              <a:rPr lang="ar-JO" sz="2400" b="1" dirty="0">
                <a:solidFill>
                  <a:schemeClr val="tx1"/>
                </a:solidFill>
                <a:latin typeface="Alexandria" pitchFamily="2" charset="-78"/>
                <a:cs typeface="Alexandria" pitchFamily="2" charset="-78"/>
              </a:rPr>
              <a:t>الأخلاقيات المهنية والتعليم العالي</a:t>
            </a:r>
          </a:p>
        </p:txBody>
      </p:sp>
      <p:sp>
        <p:nvSpPr>
          <p:cNvPr id="5" name="TextBox 4">
            <a:extLst>
              <a:ext uri="{FF2B5EF4-FFF2-40B4-BE49-F238E27FC236}">
                <a16:creationId xmlns:a16="http://schemas.microsoft.com/office/drawing/2014/main" id="{2670FE89-E7A1-4D0A-964E-A2E8DCD0E2B5}"/>
              </a:ext>
            </a:extLst>
          </p:cNvPr>
          <p:cNvSpPr txBox="1"/>
          <p:nvPr/>
        </p:nvSpPr>
        <p:spPr>
          <a:xfrm>
            <a:off x="215900" y="866490"/>
            <a:ext cx="11640151" cy="5632311"/>
          </a:xfrm>
          <a:prstGeom prst="rect">
            <a:avLst/>
          </a:prstGeom>
          <a:noFill/>
        </p:spPr>
        <p:txBody>
          <a:bodyPr wrap="square">
            <a:spAutoFit/>
          </a:bodyPr>
          <a:lstStyle/>
          <a:p>
            <a:pPr algn="r"/>
            <a:endParaRPr lang="ar-JO" sz="2000" dirty="0">
              <a:solidFill>
                <a:schemeClr val="tx1"/>
              </a:solidFill>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       </a:t>
            </a:r>
          </a:p>
          <a:p>
            <a:pPr algn="just" rtl="1"/>
            <a:r>
              <a:rPr lang="ar-JO" sz="2000" dirty="0">
                <a:solidFill>
                  <a:schemeClr val="tx1"/>
                </a:solidFill>
                <a:latin typeface="Alexandria" pitchFamily="2" charset="-78"/>
                <a:cs typeface="Alexandria" pitchFamily="2" charset="-78"/>
              </a:rPr>
              <a:t>       إن المسؤوليات التي يطلع عليها التعليم العالي مسؤوليات كبيرة وخطيرة كما أوضحنا في المحاضرات السابقة، ولكي يستطيع المسؤولين عن هذا التعليم القيام بمهامهم على أتم وجه لا بدّ لهم من الالتزام الكامل بالمبادئ الأخلاقية والأخلاقيات المهنية .</a:t>
            </a:r>
            <a:endParaRPr lang="en-GB" sz="2000" dirty="0">
              <a:solidFill>
                <a:schemeClr val="tx1"/>
              </a:solidFill>
              <a:latin typeface="Alexandria" pitchFamily="2" charset="-78"/>
              <a:cs typeface="Alexandria" pitchFamily="2" charset="-78"/>
            </a:endParaRPr>
          </a:p>
          <a:p>
            <a:pPr algn="just" rtl="1"/>
            <a:endParaRPr lang="ar-JO" sz="2000" dirty="0">
              <a:solidFill>
                <a:schemeClr val="tx1"/>
              </a:solidFill>
              <a:latin typeface="Alexandria" pitchFamily="2" charset="-78"/>
              <a:cs typeface="Alexandria" pitchFamily="2" charset="-78"/>
            </a:endParaRPr>
          </a:p>
          <a:p>
            <a:pPr algn="just" rtl="1"/>
            <a:r>
              <a:rPr lang="ar-JO" sz="2000" dirty="0">
                <a:solidFill>
                  <a:schemeClr val="tx1"/>
                </a:solidFill>
                <a:latin typeface="Alexandria" pitchFamily="2" charset="-78"/>
                <a:cs typeface="Alexandria" pitchFamily="2" charset="-78"/>
              </a:rPr>
              <a:t>      تختلف أخلاقيات المهنة  من مهنة لأخرى في نواحي محددة. فأخلاقيات مهنة الطب تختلف عن أخلاقيات مهنة المحاماة، نظراً لاختلاف الخدمة التي يقدمها الطبيب عن الخدمة التي يقدّمها المحامي.</a:t>
            </a:r>
          </a:p>
          <a:p>
            <a:pPr algn="just" rtl="1"/>
            <a:r>
              <a:rPr lang="ar-JO" sz="2000" dirty="0">
                <a:solidFill>
                  <a:schemeClr val="tx1"/>
                </a:solidFill>
                <a:latin typeface="Alexandria" pitchFamily="2" charset="-78"/>
                <a:cs typeface="Alexandria" pitchFamily="2" charset="-78"/>
              </a:rPr>
              <a:t>ورغم اختلاف الأنماط السلوكية من مهنة إلى أخرى إلا أن هناك قواعد أخلاقية عامة تحكم سلوك جميع أصحاب المهن منها : الصدق والأمانة في التعامل والمساواة والعدالة وتقديم المصلحة العامة على المصلحة الشخصية، وعدم استغلال طالب الخدمة بأي شكل من الأشكال سواء من الناحية المتعلّقة بالأتعاب أو المتاجرة بأسرار العميل. ( امين، 2015)</a:t>
            </a:r>
          </a:p>
          <a:p>
            <a:pPr algn="just" rtl="1"/>
            <a:r>
              <a:rPr lang="ar-JO" sz="2000" dirty="0">
                <a:solidFill>
                  <a:schemeClr val="tx1"/>
                </a:solidFill>
                <a:latin typeface="Alexandria" pitchFamily="2" charset="-78"/>
                <a:cs typeface="Alexandria" pitchFamily="2" charset="-78"/>
              </a:rPr>
              <a:t>     </a:t>
            </a:r>
          </a:p>
          <a:p>
            <a:pPr algn="just" rtl="1"/>
            <a:r>
              <a:rPr lang="ar-JO" sz="2000" dirty="0">
                <a:solidFill>
                  <a:schemeClr val="tx1"/>
                </a:solidFill>
                <a:latin typeface="Alexandria" pitchFamily="2" charset="-78"/>
                <a:cs typeface="Alexandria" pitchFamily="2" charset="-78"/>
              </a:rPr>
              <a:t>      إن تفعيل القيم الأخلاقية وتطبيقها  والمحافظة عليها يقلل الكثير من المشاكل الإدارية والممارسات اللاأخلاقية  في المؤسسات باختلافها. فالقائد الناجح يدرك توقعات المرؤوسين ويتعامل معها بوضوح ضمن ما تسمح به القوانين والأنظمة وأخلاقيات الوظيفة ، وهو من يجعل مرؤوسيه يدركون توقعاته منهم بكل وضوح وبدون مبالغة في تحديد معايير الأداء للوظيفة.</a:t>
            </a:r>
          </a:p>
          <a:p>
            <a:pPr algn="r"/>
            <a:r>
              <a:rPr lang="ar-JO" sz="2000" dirty="0">
                <a:solidFill>
                  <a:schemeClr val="tx1"/>
                </a:solidFill>
                <a:latin typeface="Alexandria" pitchFamily="2" charset="-78"/>
                <a:cs typeface="Alexandria" pitchFamily="2" charset="-78"/>
              </a:rPr>
              <a:t>       </a:t>
            </a:r>
          </a:p>
        </p:txBody>
      </p:sp>
      <p:pic>
        <p:nvPicPr>
          <p:cNvPr id="2" name="Graphic 21">
            <a:extLst>
              <a:ext uri="{FF2B5EF4-FFF2-40B4-BE49-F238E27FC236}">
                <a16:creationId xmlns:a16="http://schemas.microsoft.com/office/drawing/2014/main" id="{6DC541FF-630C-1387-41B7-92E73E97521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3917590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495600" y="148633"/>
            <a:ext cx="5914389"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مفهوم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347700" y="1035857"/>
            <a:ext cx="11496600" cy="5324535"/>
          </a:xfrm>
          <a:prstGeom prst="rect">
            <a:avLst/>
          </a:prstGeom>
          <a:noFill/>
        </p:spPr>
        <p:txBody>
          <a:bodyPr wrap="square">
            <a:spAutoFit/>
          </a:bodyPr>
          <a:lstStyle/>
          <a:p>
            <a:pPr algn="r"/>
            <a:endParaRPr lang="en-US" sz="2000" dirty="0">
              <a:solidFill>
                <a:srgbClr val="002060"/>
              </a:solidFill>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إن مفهوم </a:t>
            </a:r>
            <a:r>
              <a:rPr lang="ar-JO" sz="2000" b="1" dirty="0">
                <a:solidFill>
                  <a:schemeClr val="tx1"/>
                </a:solidFill>
                <a:latin typeface="Alexandria" pitchFamily="2" charset="-78"/>
                <a:cs typeface="Alexandria" pitchFamily="2" charset="-78"/>
              </a:rPr>
              <a:t>الأخلاقيات المهنية مفهوم مركب مكون من ثلاثة مجالات رئيسة </a:t>
            </a:r>
            <a:r>
              <a:rPr lang="ar-JO" sz="2000" dirty="0">
                <a:solidFill>
                  <a:schemeClr val="tx1"/>
                </a:solidFill>
                <a:latin typeface="Alexandria" pitchFamily="2" charset="-78"/>
                <a:cs typeface="Alexandria" pitchFamily="2" charset="-78"/>
              </a:rPr>
              <a:t>هي:</a:t>
            </a:r>
          </a:p>
          <a:p>
            <a:pPr algn="r"/>
            <a:r>
              <a:rPr lang="ar-JO" sz="2000" dirty="0">
                <a:solidFill>
                  <a:schemeClr val="tx1"/>
                </a:solidFill>
                <a:latin typeface="Alexandria" pitchFamily="2" charset="-78"/>
                <a:cs typeface="Alexandria" pitchFamily="2" charset="-78"/>
              </a:rPr>
              <a:t>- أسلوب تعامل إدارة المؤسسة مع العاملين فيها .</a:t>
            </a:r>
          </a:p>
          <a:p>
            <a:pPr algn="r"/>
            <a:r>
              <a:rPr lang="ar-JO" sz="2000" dirty="0">
                <a:solidFill>
                  <a:schemeClr val="tx1"/>
                </a:solidFill>
                <a:latin typeface="Alexandria" pitchFamily="2" charset="-78"/>
                <a:cs typeface="Alexandria" pitchFamily="2" charset="-78"/>
              </a:rPr>
              <a:t>- كيفية تصرف العاملين في المؤسسة.</a:t>
            </a:r>
          </a:p>
          <a:p>
            <a:pPr algn="r"/>
            <a:r>
              <a:rPr lang="ar-JO" sz="2000" dirty="0">
                <a:solidFill>
                  <a:schemeClr val="tx1"/>
                </a:solidFill>
                <a:latin typeface="Alexandria" pitchFamily="2" charset="-78"/>
                <a:cs typeface="Alexandria" pitchFamily="2" charset="-78"/>
              </a:rPr>
              <a:t> - نمط تعامل المؤسسة في مجتمعها المحيط ومع المجتمع ككل، والذي يشمل المستفيدين من خدمات المؤسسة والوسطاء والنقابات والجهات الحكومية وغيرها.</a:t>
            </a:r>
            <a:endParaRPr lang="en-GB" sz="2000" dirty="0">
              <a:solidFill>
                <a:schemeClr val="tx1"/>
              </a:solidFill>
              <a:latin typeface="Alexandria" pitchFamily="2" charset="-78"/>
              <a:cs typeface="Alexandria" pitchFamily="2" charset="-78"/>
            </a:endParaRPr>
          </a:p>
          <a:p>
            <a:pPr algn="r"/>
            <a:endParaRPr lang="ar-JO" sz="2000" dirty="0">
              <a:solidFill>
                <a:schemeClr val="tx1"/>
              </a:solidFill>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عرفت </a:t>
            </a:r>
            <a:r>
              <a:rPr lang="ar-JO" sz="2000" b="1" dirty="0">
                <a:solidFill>
                  <a:schemeClr val="tx1"/>
                </a:solidFill>
                <a:latin typeface="Alexandria" pitchFamily="2" charset="-78"/>
                <a:cs typeface="Alexandria" pitchFamily="2" charset="-78"/>
              </a:rPr>
              <a:t>الأخلاقيات المهنية : </a:t>
            </a:r>
            <a:r>
              <a:rPr lang="ar-JO" sz="2000" dirty="0">
                <a:solidFill>
                  <a:schemeClr val="tx1"/>
                </a:solidFill>
                <a:latin typeface="Alexandria" pitchFamily="2" charset="-78"/>
                <a:cs typeface="Alexandria" pitchFamily="2" charset="-78"/>
              </a:rPr>
              <a:t>بأنها سلوك مهني ووظيفي يستند إلى مجموعة من القيم والأعراف والتقاليد، التي يتفق عليها أفراد مجتمع ما حول ما هو حق وعدل في تنظيم أمورهم.</a:t>
            </a:r>
          </a:p>
          <a:p>
            <a:pPr algn="r"/>
            <a:endParaRPr lang="ar-JO" sz="2000" dirty="0">
              <a:solidFill>
                <a:schemeClr val="tx1"/>
              </a:solidFill>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 كما عرفت </a:t>
            </a:r>
            <a:r>
              <a:rPr lang="ar-JO" sz="2000" b="1" dirty="0">
                <a:solidFill>
                  <a:schemeClr val="tx1"/>
                </a:solidFill>
                <a:latin typeface="Alexandria" pitchFamily="2" charset="-78"/>
                <a:cs typeface="Alexandria" pitchFamily="2" charset="-78"/>
              </a:rPr>
              <a:t>الأخلاقيات المهنية </a:t>
            </a:r>
            <a:r>
              <a:rPr lang="ar-JO" sz="2000" dirty="0">
                <a:solidFill>
                  <a:schemeClr val="tx1"/>
                </a:solidFill>
                <a:latin typeface="Alexandria" pitchFamily="2" charset="-78"/>
                <a:cs typeface="Alexandria" pitchFamily="2" charset="-78"/>
              </a:rPr>
              <a:t>بأنها : مجموعة القواعد والأسس التي يجب على المهن التمسك بها والعمل بمقتضاها ليكون ناجحًا في تعامله مع الناس وناجحًا في مهنته، ما دام قادرًا على اكتساب ثقة المتعاملين معه من زملاء ورؤساء ومرؤوسين.</a:t>
            </a:r>
          </a:p>
          <a:p>
            <a:pPr algn="r"/>
            <a:endParaRPr lang="ar-JO" sz="2000" dirty="0">
              <a:solidFill>
                <a:schemeClr val="tx1"/>
              </a:solidFill>
              <a:latin typeface="Alexandria" pitchFamily="2" charset="-78"/>
              <a:cs typeface="Alexandria" pitchFamily="2" charset="-78"/>
            </a:endParaRPr>
          </a:p>
          <a:p>
            <a:pPr algn="r"/>
            <a:r>
              <a:rPr lang="ar-JO" sz="2000" dirty="0">
                <a:solidFill>
                  <a:schemeClr val="tx1"/>
                </a:solidFill>
                <a:latin typeface="Alexandria" pitchFamily="2" charset="-78"/>
                <a:cs typeface="Alexandria" pitchFamily="2" charset="-78"/>
              </a:rPr>
              <a:t> كما عرف بطاح 2006 </a:t>
            </a:r>
            <a:r>
              <a:rPr lang="ar-JO" sz="2000" b="1" dirty="0">
                <a:solidFill>
                  <a:schemeClr val="tx1"/>
                </a:solidFill>
                <a:latin typeface="Alexandria" pitchFamily="2" charset="-78"/>
                <a:cs typeface="Alexandria" pitchFamily="2" charset="-78"/>
              </a:rPr>
              <a:t>الأخلاقيات المهنية </a:t>
            </a:r>
            <a:r>
              <a:rPr lang="ar-JO" sz="2000" dirty="0">
                <a:solidFill>
                  <a:schemeClr val="tx1"/>
                </a:solidFill>
                <a:latin typeface="Alexandria" pitchFamily="2" charset="-78"/>
                <a:cs typeface="Alexandria" pitchFamily="2" charset="-78"/>
              </a:rPr>
              <a:t>على أنها:  جملة الأسس والمبادئ والمثل التي يلتزم بها أفراد المهنة عند ممارستهم لمهنتهم ، وذلك حفاظًا على مستوى المهنة وعلى حقوق المنتسبين لها.</a:t>
            </a:r>
          </a:p>
          <a:p>
            <a:pPr algn="r"/>
            <a:endParaRPr lang="ar-JO" sz="2000"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8642B38F-AB4B-B37E-AF42-1FD1EC042B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6037328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371364" y="1169312"/>
            <a:ext cx="11449272" cy="1325563"/>
          </a:xfrm>
          <a:prstGeom prst="rect">
            <a:avLst/>
          </a:prstGeom>
        </p:spPr>
        <p:txBody>
          <a:bodyPr>
            <a:normAutofit fontScale="900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lnSpc>
                <a:spcPct val="150000"/>
              </a:lnSpc>
            </a:pPr>
            <a:r>
              <a:rPr lang="ar-JO" sz="3200" b="1" dirty="0">
                <a:solidFill>
                  <a:schemeClr val="tx1"/>
                </a:solidFill>
                <a:latin typeface="Alexandria" pitchFamily="2" charset="-78"/>
                <a:cs typeface="Alexandria" pitchFamily="2" charset="-78"/>
              </a:rPr>
              <a:t>فكّر معي الآن: </a:t>
            </a:r>
            <a:endParaRPr lang="ar-AE" sz="3200" b="1" dirty="0">
              <a:solidFill>
                <a:schemeClr val="tx1"/>
              </a:solidFill>
              <a:latin typeface="Alexandria" pitchFamily="2" charset="-78"/>
              <a:cs typeface="Alexandria" pitchFamily="2" charset="-78"/>
            </a:endParaRPr>
          </a:p>
          <a:p>
            <a:pPr algn="ctr" rtl="1">
              <a:lnSpc>
                <a:spcPct val="150000"/>
              </a:lnSpc>
            </a:pPr>
            <a:r>
              <a:rPr lang="ar-SA" sz="3200" b="1" dirty="0">
                <a:solidFill>
                  <a:schemeClr val="tx1"/>
                </a:solidFill>
                <a:latin typeface="Alexandria" pitchFamily="2" charset="-78"/>
                <a:ea typeface="Calibri"/>
                <a:cs typeface="Alexandria" pitchFamily="2" charset="-78"/>
              </a:rPr>
              <a:t>ما </a:t>
            </a:r>
            <a:r>
              <a:rPr lang="ar-JO" sz="3200" b="1" dirty="0">
                <a:solidFill>
                  <a:schemeClr val="tx1"/>
                </a:solidFill>
                <a:latin typeface="Alexandria" pitchFamily="2" charset="-78"/>
                <a:cs typeface="Alexandria" pitchFamily="2" charset="-78"/>
              </a:rPr>
              <a:t>الفرق بين الأخلاق والأخلاقيات المهنية؟</a:t>
            </a:r>
          </a:p>
          <a:p>
            <a:pPr algn="ctr" rtl="1">
              <a:lnSpc>
                <a:spcPct val="150000"/>
              </a:lnSpc>
            </a:pPr>
            <a:endParaRPr lang="en-GB" sz="3200" u="sng" dirty="0">
              <a:solidFill>
                <a:schemeClr val="bg2"/>
              </a:solidFill>
              <a:latin typeface="Alexandria" pitchFamily="2" charset="-78"/>
              <a:cs typeface="Alexandria" pitchFamily="2" charset="-78"/>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43872" y="2706014"/>
            <a:ext cx="2753793" cy="2883225"/>
          </a:xfrm>
          <a:prstGeom prst="rect">
            <a:avLst/>
          </a:prstGeom>
        </p:spPr>
      </p:pic>
      <p:sp>
        <p:nvSpPr>
          <p:cNvPr id="9" name="TextBox 8">
            <a:extLst>
              <a:ext uri="{FF2B5EF4-FFF2-40B4-BE49-F238E27FC236}">
                <a16:creationId xmlns:a16="http://schemas.microsoft.com/office/drawing/2014/main" id="{A66206FD-4099-4EFF-B3D2-3B303A54F1A1}"/>
              </a:ext>
            </a:extLst>
          </p:cNvPr>
          <p:cNvSpPr txBox="1"/>
          <p:nvPr/>
        </p:nvSpPr>
        <p:spPr>
          <a:xfrm>
            <a:off x="7824192" y="3565757"/>
            <a:ext cx="3455124" cy="584775"/>
          </a:xfrm>
          <a:prstGeom prst="rect">
            <a:avLst/>
          </a:prstGeom>
          <a:noFill/>
        </p:spPr>
        <p:txBody>
          <a:bodyPr wrap="square">
            <a:spAutoFit/>
          </a:bodyPr>
          <a:lstStyle/>
          <a:p>
            <a:pPr algn="ctr"/>
            <a:r>
              <a:rPr lang="ar-JO" sz="3200" b="1" dirty="0">
                <a:solidFill>
                  <a:schemeClr val="tx1"/>
                </a:solidFill>
                <a:latin typeface="Alexandria" pitchFamily="2" charset="-78"/>
                <a:cs typeface="Alexandria" pitchFamily="2" charset="-78"/>
              </a:rPr>
              <a:t>الأخلاق</a:t>
            </a:r>
            <a:endParaRPr lang="ar-JO" sz="3200" b="1" i="0" u="none" strike="noStrike" baseline="0" dirty="0">
              <a:solidFill>
                <a:schemeClr val="tx1"/>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02F9F2E-F116-4AC4-BC67-80BEF481871B}"/>
              </a:ext>
            </a:extLst>
          </p:cNvPr>
          <p:cNvSpPr txBox="1"/>
          <p:nvPr/>
        </p:nvSpPr>
        <p:spPr>
          <a:xfrm>
            <a:off x="1703512" y="3565756"/>
            <a:ext cx="3455124" cy="584775"/>
          </a:xfrm>
          <a:prstGeom prst="rect">
            <a:avLst/>
          </a:prstGeom>
          <a:noFill/>
        </p:spPr>
        <p:txBody>
          <a:bodyPr wrap="square">
            <a:spAutoFit/>
          </a:bodyPr>
          <a:lstStyle/>
          <a:p>
            <a:pPr algn="ctr"/>
            <a:r>
              <a:rPr lang="ar-JO" sz="3200" b="1" dirty="0">
                <a:solidFill>
                  <a:schemeClr val="tx1"/>
                </a:solidFill>
                <a:latin typeface="Alexandria" pitchFamily="2" charset="-78"/>
                <a:cs typeface="Alexandria" pitchFamily="2" charset="-78"/>
              </a:rPr>
              <a:t>الأخلاقيات</a:t>
            </a:r>
            <a:endParaRPr lang="en-GB" sz="3200" b="1"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7401BDD6-A9F4-B2B1-2741-2F6118C33F7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pic>
        <p:nvPicPr>
          <p:cNvPr id="16" name="Picture 15" descr="http://www.treamis.org/spinner.gif">
            <a:extLst>
              <a:ext uri="{FF2B5EF4-FFF2-40B4-BE49-F238E27FC236}">
                <a16:creationId xmlns:a16="http://schemas.microsoft.com/office/drawing/2014/main" id="{8071ADCE-97B1-46CB-A347-6E0401BCDCAE}"/>
              </a:ext>
            </a:extLst>
          </p:cNvPr>
          <p:cNvPicPr>
            <a:picLocks noChangeAspect="1" noChangeArrowheads="1" noCrop="1"/>
          </p:cNvPicPr>
          <p:nvPr/>
        </p:nvPicPr>
        <p:blipFill>
          <a:blip r:embed="rId6">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174668" y="21568"/>
            <a:ext cx="2305141" cy="2295488"/>
          </a:xfrm>
          <a:prstGeom prst="rect">
            <a:avLst/>
          </a:prstGeom>
          <a:noFill/>
        </p:spPr>
      </p:pic>
    </p:spTree>
    <p:custDataLst>
      <p:tags r:id="rId1"/>
    </p:custDataLst>
    <p:extLst>
      <p:ext uri="{BB962C8B-B14F-4D97-AF65-F5344CB8AC3E}">
        <p14:creationId xmlns:p14="http://schemas.microsoft.com/office/powerpoint/2010/main" val="2602804442"/>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783632" y="148633"/>
            <a:ext cx="5554349"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متطلبات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489317" y="854082"/>
            <a:ext cx="11496600" cy="5909310"/>
          </a:xfrm>
          <a:prstGeom prst="rect">
            <a:avLst/>
          </a:prstGeom>
          <a:noFill/>
        </p:spPr>
        <p:txBody>
          <a:bodyPr wrap="square">
            <a:spAutoFit/>
          </a:bodyPr>
          <a:lstStyle/>
          <a:p>
            <a:pPr algn="r"/>
            <a:endParaRPr lang="en-US" sz="1800" dirty="0">
              <a:solidFill>
                <a:srgbClr val="002060"/>
              </a:solidFill>
              <a:latin typeface="Alexandria" pitchFamily="2" charset="-78"/>
              <a:cs typeface="Alexandria" pitchFamily="2" charset="-78"/>
            </a:endParaRPr>
          </a:p>
          <a:p>
            <a:pPr algn="r"/>
            <a:r>
              <a:rPr lang="ar-JO" sz="1800" b="1" dirty="0">
                <a:solidFill>
                  <a:schemeClr val="tx1"/>
                </a:solidFill>
                <a:latin typeface="Alexandria" pitchFamily="2" charset="-78"/>
                <a:cs typeface="Alexandria" pitchFamily="2" charset="-78"/>
              </a:rPr>
              <a:t>متطلبات الأخلاقيات المهنية</a:t>
            </a:r>
          </a:p>
          <a:p>
            <a:pPr algn="r"/>
            <a:r>
              <a:rPr lang="ar-JO" sz="1800" dirty="0">
                <a:solidFill>
                  <a:schemeClr val="tx1"/>
                </a:solidFill>
                <a:latin typeface="Alexandria" pitchFamily="2" charset="-78"/>
                <a:cs typeface="Alexandria" pitchFamily="2" charset="-78"/>
              </a:rPr>
              <a:t> - المعرفة المتخصصة وتشمل هذه المعرفة المتخصصة البعد النظري والبعد العملي. </a:t>
            </a:r>
          </a:p>
          <a:p>
            <a:pPr algn="r"/>
            <a:r>
              <a:rPr lang="ar-JO" sz="1800" dirty="0">
                <a:solidFill>
                  <a:schemeClr val="tx1"/>
                </a:solidFill>
                <a:latin typeface="Alexandria" pitchFamily="2" charset="-78"/>
                <a:cs typeface="Alexandria" pitchFamily="2" charset="-78"/>
              </a:rPr>
              <a:t> - التدريب المكثف الطويل الأمد للعاملين .</a:t>
            </a:r>
          </a:p>
          <a:p>
            <a:pPr algn="r"/>
            <a:r>
              <a:rPr lang="ar-JO" sz="1800" dirty="0">
                <a:solidFill>
                  <a:schemeClr val="tx1"/>
                </a:solidFill>
                <a:latin typeface="Alexandria" pitchFamily="2" charset="-78"/>
                <a:cs typeface="Alexandria" pitchFamily="2" charset="-78"/>
              </a:rPr>
              <a:t> - توفير مدربين ومواد تدريبية مناسبة.</a:t>
            </a:r>
          </a:p>
          <a:p>
            <a:pPr algn="r"/>
            <a:r>
              <a:rPr lang="ar-JO" sz="1800" dirty="0">
                <a:solidFill>
                  <a:schemeClr val="tx1"/>
                </a:solidFill>
                <a:latin typeface="Alexandria" pitchFamily="2" charset="-78"/>
                <a:cs typeface="Alexandria" pitchFamily="2" charset="-78"/>
              </a:rPr>
              <a:t> - مواكبة ما يستجد في مجال المهنة والإفادة منه في تجويد العمل باستمرار .</a:t>
            </a:r>
          </a:p>
          <a:p>
            <a:pPr algn="r"/>
            <a:r>
              <a:rPr lang="ar-JO" sz="1800" dirty="0">
                <a:solidFill>
                  <a:schemeClr val="tx1"/>
                </a:solidFill>
                <a:latin typeface="Alexandria" pitchFamily="2" charset="-78"/>
                <a:cs typeface="Alexandria" pitchFamily="2" charset="-78"/>
              </a:rPr>
              <a:t> - الاستمرار في مزاولة المهنة لان الانقطاع عن مزاولتها قد يؤدي إلى فقدان بعض المعارف والمهارات المتعلقة بها.</a:t>
            </a:r>
          </a:p>
          <a:p>
            <a:pPr algn="r"/>
            <a:r>
              <a:rPr lang="ar-JO" sz="1800" dirty="0">
                <a:solidFill>
                  <a:schemeClr val="tx1"/>
                </a:solidFill>
                <a:latin typeface="Alexandria" pitchFamily="2" charset="-78"/>
                <a:cs typeface="Alexandria" pitchFamily="2" charset="-78"/>
              </a:rPr>
              <a:t> - توفير تنظيم قانوني للمهنة كالنقابة وذلك لتحديد شروط مزاولة المهنة والدفاع عن حقوق منتسبيها .</a:t>
            </a:r>
          </a:p>
          <a:p>
            <a:pPr algn="r"/>
            <a:r>
              <a:rPr lang="ar-JO" sz="1800" dirty="0">
                <a:solidFill>
                  <a:schemeClr val="tx1"/>
                </a:solidFill>
                <a:latin typeface="Alexandria" pitchFamily="2" charset="-78"/>
                <a:cs typeface="Alexandria" pitchFamily="2" charset="-78"/>
              </a:rPr>
              <a:t> - وجود دستور أخلاقي للمهنة بجيث يلزم المنتسبين لها من مراعاته ويحاسبهم في حال مخالفته.</a:t>
            </a:r>
            <a:endParaRPr lang="en-GB" sz="1800" dirty="0">
              <a:solidFill>
                <a:schemeClr val="tx1"/>
              </a:solidFill>
              <a:latin typeface="Alexandria" pitchFamily="2" charset="-78"/>
              <a:cs typeface="Alexandria" pitchFamily="2" charset="-78"/>
            </a:endParaRPr>
          </a:p>
          <a:p>
            <a:pPr algn="r"/>
            <a:endParaRPr lang="en-GB" sz="1800" dirty="0">
              <a:solidFill>
                <a:schemeClr val="tx1"/>
              </a:solidFill>
              <a:latin typeface="Alexandria" pitchFamily="2" charset="-78"/>
              <a:cs typeface="Alexandria" pitchFamily="2" charset="-78"/>
            </a:endParaRPr>
          </a:p>
          <a:p>
            <a:pPr algn="r"/>
            <a:r>
              <a:rPr lang="ar-JO" sz="1800" dirty="0">
                <a:solidFill>
                  <a:schemeClr val="tx1"/>
                </a:solidFill>
                <a:latin typeface="Alexandria" pitchFamily="2" charset="-78"/>
                <a:cs typeface="Alexandria" pitchFamily="2" charset="-78"/>
              </a:rPr>
              <a:t> وفي هذا السياق أشار ليندس وبرنتس إلى </a:t>
            </a:r>
            <a:r>
              <a:rPr lang="ar-JO" sz="1800" b="1" dirty="0">
                <a:solidFill>
                  <a:schemeClr val="tx1"/>
                </a:solidFill>
                <a:latin typeface="Alexandria" pitchFamily="2" charset="-78"/>
                <a:cs typeface="Alexandria" pitchFamily="2" charset="-78"/>
              </a:rPr>
              <a:t>أهم ما يجب الالتفات إليه عند تطوير أية جماعة مهنية لدستورها المهني </a:t>
            </a:r>
            <a:r>
              <a:rPr lang="ar-JO" sz="1800" dirty="0">
                <a:solidFill>
                  <a:schemeClr val="tx1"/>
                </a:solidFill>
                <a:latin typeface="Alexandria" pitchFamily="2" charset="-78"/>
                <a:cs typeface="Alexandria" pitchFamily="2" charset="-78"/>
              </a:rPr>
              <a:t>وهي:</a:t>
            </a:r>
          </a:p>
          <a:p>
            <a:pPr algn="r"/>
            <a:r>
              <a:rPr lang="ar-JO" sz="1800" dirty="0">
                <a:solidFill>
                  <a:schemeClr val="tx1"/>
                </a:solidFill>
                <a:latin typeface="Alexandria" pitchFamily="2" charset="-78"/>
                <a:cs typeface="Alexandria" pitchFamily="2" charset="-78"/>
              </a:rPr>
              <a:t> - تحديد المبادئ الأخلاقية الأساسية والالتزام بها .</a:t>
            </a:r>
          </a:p>
          <a:p>
            <a:pPr algn="r"/>
            <a:r>
              <a:rPr lang="ar-JO" sz="1800" dirty="0">
                <a:solidFill>
                  <a:schemeClr val="tx1"/>
                </a:solidFill>
                <a:latin typeface="Alexandria" pitchFamily="2" charset="-78"/>
                <a:cs typeface="Alexandria" pitchFamily="2" charset="-78"/>
              </a:rPr>
              <a:t> - تطوير معايير مهنية للسلوك المهني.</a:t>
            </a:r>
          </a:p>
          <a:p>
            <a:pPr algn="r"/>
            <a:r>
              <a:rPr lang="ar-JO" sz="1800" dirty="0">
                <a:solidFill>
                  <a:schemeClr val="tx1"/>
                </a:solidFill>
                <a:latin typeface="Alexandria" pitchFamily="2" charset="-78"/>
                <a:cs typeface="Alexandria" pitchFamily="2" charset="-78"/>
              </a:rPr>
              <a:t> - تصميم برامج وأنشطة تدعم معرفة المهنيين بمهنتهم.</a:t>
            </a:r>
          </a:p>
          <a:p>
            <a:pPr algn="r"/>
            <a:r>
              <a:rPr lang="ar-JO" sz="1800" dirty="0">
                <a:solidFill>
                  <a:schemeClr val="tx1"/>
                </a:solidFill>
                <a:latin typeface="Alexandria" pitchFamily="2" charset="-78"/>
                <a:cs typeface="Alexandria" pitchFamily="2" charset="-78"/>
              </a:rPr>
              <a:t> - طباعة وتوزيع أدلة توضح الأخلاقيات المهنية المراد تطوير دستور أخلاقي لها.</a:t>
            </a:r>
          </a:p>
          <a:p>
            <a:pPr algn="r"/>
            <a:r>
              <a:rPr lang="ar-JO" sz="1800" dirty="0">
                <a:solidFill>
                  <a:schemeClr val="tx1"/>
                </a:solidFill>
                <a:latin typeface="Alexandria" pitchFamily="2" charset="-78"/>
                <a:cs typeface="Alexandria" pitchFamily="2" charset="-78"/>
              </a:rPr>
              <a:t> - توفير سبل توثيق السلوكات غير المهنية التي قد ترتكب من قبل المنتسبين للمهنة.</a:t>
            </a:r>
          </a:p>
          <a:p>
            <a:pPr algn="r"/>
            <a:r>
              <a:rPr lang="ar-JO" sz="1800" dirty="0">
                <a:solidFill>
                  <a:schemeClr val="tx1"/>
                </a:solidFill>
                <a:latin typeface="Alexandria" pitchFamily="2" charset="-78"/>
                <a:cs typeface="Alexandria" pitchFamily="2" charset="-78"/>
              </a:rPr>
              <a:t> - توفير إمكانية الشكاوى والتظلمات لأفراد المجتمع المتأثرين بالمهنة.</a:t>
            </a:r>
          </a:p>
          <a:p>
            <a:pPr algn="r"/>
            <a:endParaRPr lang="ar-JO" sz="1800" dirty="0">
              <a:solidFill>
                <a:schemeClr val="tx1"/>
              </a:solidFill>
              <a:latin typeface="Alexandria" pitchFamily="2" charset="-78"/>
              <a:cs typeface="Alexandria" pitchFamily="2" charset="-78"/>
            </a:endParaRPr>
          </a:p>
          <a:p>
            <a:pPr algn="r"/>
            <a:endParaRPr lang="ar-JO" sz="1800" dirty="0">
              <a:solidFill>
                <a:schemeClr val="tx1"/>
              </a:solidFill>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F2EC7137-BA7E-C697-123A-B88E6F2AF0B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2993701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783632" y="176064"/>
            <a:ext cx="5112568" cy="43088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مبادئ الأخلاقيات المهنية</a:t>
            </a:r>
          </a:p>
        </p:txBody>
      </p:sp>
      <p:pic>
        <p:nvPicPr>
          <p:cNvPr id="2" name="Graphic 21">
            <a:extLst>
              <a:ext uri="{FF2B5EF4-FFF2-40B4-BE49-F238E27FC236}">
                <a16:creationId xmlns:a16="http://schemas.microsoft.com/office/drawing/2014/main" id="{BC049861-BC1B-B5EE-5B62-2AC8A5110AC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
        <p:nvSpPr>
          <p:cNvPr id="7" name="TextBox 6">
            <a:extLst>
              <a:ext uri="{FF2B5EF4-FFF2-40B4-BE49-F238E27FC236}">
                <a16:creationId xmlns:a16="http://schemas.microsoft.com/office/drawing/2014/main" id="{AEC9CB4B-F951-6B07-78B2-CDC6070D3F5D}"/>
              </a:ext>
            </a:extLst>
          </p:cNvPr>
          <p:cNvSpPr txBox="1"/>
          <p:nvPr/>
        </p:nvSpPr>
        <p:spPr>
          <a:xfrm>
            <a:off x="335360" y="948415"/>
            <a:ext cx="11233248" cy="5632311"/>
          </a:xfrm>
          <a:prstGeom prst="rect">
            <a:avLst/>
          </a:prstGeom>
          <a:noFill/>
        </p:spPr>
        <p:txBody>
          <a:bodyPr wrap="square">
            <a:spAutoFit/>
          </a:bodyPr>
          <a:lstStyle/>
          <a:p>
            <a:pPr algn="r"/>
            <a:r>
              <a:rPr lang="ar-JO" sz="1800" dirty="0">
                <a:solidFill>
                  <a:schemeClr val="tx1"/>
                </a:solidFill>
                <a:latin typeface="Alexandria" pitchFamily="2" charset="-78"/>
                <a:cs typeface="Alexandria" pitchFamily="2" charset="-78"/>
              </a:rPr>
              <a:t>ا</a:t>
            </a:r>
            <a:r>
              <a:rPr lang="ar-JO" sz="1800" b="1" dirty="0">
                <a:solidFill>
                  <a:schemeClr val="tx1"/>
                </a:solidFill>
                <a:latin typeface="Alexandria" pitchFamily="2" charset="-78"/>
                <a:cs typeface="Alexandria" pitchFamily="2" charset="-78"/>
              </a:rPr>
              <a:t>لشفافية </a:t>
            </a:r>
            <a:r>
              <a:rPr lang="ar-AE" sz="1800" dirty="0">
                <a:solidFill>
                  <a:schemeClr val="tx1"/>
                </a:solidFill>
                <a:latin typeface="Alexandria" pitchFamily="2" charset="-78"/>
                <a:cs typeface="+mj-cs"/>
              </a:rPr>
              <a:t>: </a:t>
            </a:r>
            <a:r>
              <a:rPr lang="ar-JO" sz="1800" dirty="0">
                <a:solidFill>
                  <a:schemeClr val="tx1"/>
                </a:solidFill>
                <a:latin typeface="Alexandria" pitchFamily="2" charset="-78"/>
                <a:cs typeface="Alexandria" pitchFamily="2" charset="-78"/>
              </a:rPr>
              <a:t>يجب على الموظف أو المسؤول في المؤسسة أن يتحلّى بالشفافية الكاملة قولًا وعملًا، فلا يجب أن تحتوى تصريحاته على كلمات متعددة التأويل أو تحتوى على أى تصريحات أو إيحاءات خفية كانت أو جنسية. يجب ايضًا على الموظف أن يساعد زملاء المهنة أو العملاء بما يمتلكه من صلاحيات في حدود المشروع له. </a:t>
            </a:r>
          </a:p>
          <a:p>
            <a:pPr algn="r"/>
            <a:r>
              <a:rPr lang="ar-JO" sz="1800" b="1" dirty="0">
                <a:solidFill>
                  <a:schemeClr val="tx1"/>
                </a:solidFill>
                <a:latin typeface="Alexandria" pitchFamily="2" charset="-78"/>
                <a:cs typeface="Alexandria" pitchFamily="2" charset="-78"/>
              </a:rPr>
              <a:t>عدم التحيز</a:t>
            </a:r>
            <a:r>
              <a:rPr lang="ar-AE" sz="1800" b="1"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من أهم أساسيات الأخلاقيات المهنية ألا يتصرف الفرد بناءً على تحيز شخصي بداخله، فلا يتخذ قرارًا من دافع علاقاته الشخصية. </a:t>
            </a:r>
            <a:endParaRPr lang="en-US" sz="1800" dirty="0">
              <a:solidFill>
                <a:schemeClr val="tx1"/>
              </a:solidFill>
              <a:latin typeface="Alexandria" pitchFamily="2" charset="-78"/>
              <a:cs typeface="+mj-cs"/>
            </a:endParaRPr>
          </a:p>
          <a:p>
            <a:pPr algn="r"/>
            <a:endParaRPr lang="ar-JO" sz="1800" dirty="0">
              <a:solidFill>
                <a:schemeClr val="tx1"/>
              </a:solidFill>
              <a:latin typeface="Alexandria" pitchFamily="2" charset="-78"/>
              <a:cs typeface="Alexandria" pitchFamily="2" charset="-78"/>
            </a:endParaRPr>
          </a:p>
          <a:p>
            <a:pPr algn="r"/>
            <a:r>
              <a:rPr lang="ar-JO" sz="1800" b="1" dirty="0">
                <a:solidFill>
                  <a:schemeClr val="tx1"/>
                </a:solidFill>
                <a:latin typeface="Alexandria" pitchFamily="2" charset="-78"/>
                <a:cs typeface="Alexandria" pitchFamily="2" charset="-78"/>
              </a:rPr>
              <a:t>عدم التجاوز</a:t>
            </a:r>
            <a:r>
              <a:rPr lang="ar-AE" sz="1800" b="1"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لا يجب أن يمنح الموظف لنفسه حق التجاوز مع العملاء باختلاف جنسهم أو نسبهم ، بل يجب أن يسرع في خدمة طلباتهم بالشكل المهني المطلوب. </a:t>
            </a:r>
            <a:endParaRPr lang="en-US" sz="1800" dirty="0">
              <a:solidFill>
                <a:schemeClr val="tx1"/>
              </a:solidFill>
              <a:latin typeface="Alexandria" pitchFamily="2" charset="-78"/>
              <a:cs typeface="+mj-cs"/>
            </a:endParaRPr>
          </a:p>
          <a:p>
            <a:pPr algn="r"/>
            <a:endParaRPr lang="en-US" sz="1800" dirty="0">
              <a:solidFill>
                <a:schemeClr val="tx1"/>
              </a:solidFill>
              <a:latin typeface="Alexandria" pitchFamily="2" charset="-78"/>
              <a:cs typeface="+mj-cs"/>
            </a:endParaRPr>
          </a:p>
          <a:p>
            <a:pPr algn="r"/>
            <a:r>
              <a:rPr lang="ar-JO" sz="1800" b="1" dirty="0">
                <a:solidFill>
                  <a:schemeClr val="tx1"/>
                </a:solidFill>
                <a:latin typeface="Alexandria" pitchFamily="2" charset="-78"/>
                <a:cs typeface="Alexandria" pitchFamily="2" charset="-78"/>
              </a:rPr>
              <a:t>الامتثال للقوانين</a:t>
            </a:r>
            <a:r>
              <a:rPr lang="ar-AE" sz="1800"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يجب على الموظفين داخل بيئة العمل الواحدة أن يجمعهم امتثال واضح للقانون وتشريعاته المختلفة، وذلك في عملية تتبع الإجراءات القانونية في حالة الصراعات.</a:t>
            </a:r>
            <a:endParaRPr lang="en-US" sz="1800" dirty="0">
              <a:solidFill>
                <a:schemeClr val="tx1"/>
              </a:solidFill>
              <a:latin typeface="Alexandria" pitchFamily="2" charset="-78"/>
              <a:cs typeface="+mj-cs"/>
            </a:endParaRPr>
          </a:p>
          <a:p>
            <a:pPr algn="r"/>
            <a:endParaRPr lang="ar-JO" sz="1800" dirty="0">
              <a:solidFill>
                <a:schemeClr val="tx1"/>
              </a:solidFill>
              <a:latin typeface="Alexandria" pitchFamily="2" charset="-78"/>
              <a:cs typeface="Alexandria" pitchFamily="2" charset="-78"/>
            </a:endParaRPr>
          </a:p>
          <a:p>
            <a:pPr algn="r"/>
            <a:r>
              <a:rPr lang="ar-JO" sz="1800" b="1" dirty="0">
                <a:solidFill>
                  <a:schemeClr val="tx1"/>
                </a:solidFill>
                <a:latin typeface="Alexandria" pitchFamily="2" charset="-78"/>
                <a:cs typeface="Alexandria" pitchFamily="2" charset="-78"/>
              </a:rPr>
              <a:t>تكافؤ الفرص</a:t>
            </a:r>
            <a:r>
              <a:rPr lang="ar-AE" sz="1800" b="1"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يجب على المؤسسة أن تحرص على منح فرص عادلة لجميع الموظفين، سواء فيما يتعلق بتولي المناصب الهامة ونوع المهام الموكلة وطبيعتها .</a:t>
            </a:r>
            <a:endParaRPr lang="en-US" sz="1800" dirty="0">
              <a:solidFill>
                <a:schemeClr val="tx1"/>
              </a:solidFill>
              <a:latin typeface="Alexandria" pitchFamily="2" charset="-78"/>
              <a:cs typeface="+mj-cs"/>
            </a:endParaRPr>
          </a:p>
          <a:p>
            <a:pPr algn="r"/>
            <a:endParaRPr lang="ar-JO" sz="1800" dirty="0">
              <a:solidFill>
                <a:schemeClr val="tx1"/>
              </a:solidFill>
              <a:latin typeface="Alexandria" pitchFamily="2" charset="-78"/>
              <a:cs typeface="Alexandria" pitchFamily="2" charset="-78"/>
            </a:endParaRPr>
          </a:p>
          <a:p>
            <a:pPr algn="r"/>
            <a:r>
              <a:rPr lang="ar-JO" sz="1800" b="1" dirty="0">
                <a:solidFill>
                  <a:schemeClr val="tx1"/>
                </a:solidFill>
                <a:latin typeface="Alexandria" pitchFamily="2" charset="-78"/>
                <a:cs typeface="Alexandria" pitchFamily="2" charset="-78"/>
              </a:rPr>
              <a:t>رفض الرشاوي وأشكال العطايا المختلفة</a:t>
            </a:r>
            <a:r>
              <a:rPr lang="ar-AE" sz="1800" b="1"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يجب على الموظفين أو المديرين رفض كافة أشكال الدعم المالي أو المعنوي وكذلك الهدايا والخدمات المختلفة، لأنها تمثل رشوة مقنعة، الهدف منها التأثير على القرارات الصادرة. </a:t>
            </a:r>
          </a:p>
          <a:p>
            <a:pPr algn="r"/>
            <a:r>
              <a:rPr lang="ar-JO" sz="1800" b="1" dirty="0">
                <a:solidFill>
                  <a:schemeClr val="tx1"/>
                </a:solidFill>
                <a:latin typeface="Alexandria" pitchFamily="2" charset="-78"/>
                <a:cs typeface="Alexandria" pitchFamily="2" charset="-78"/>
              </a:rPr>
              <a:t>حماية السرية </a:t>
            </a:r>
            <a:r>
              <a:rPr lang="ar-AE" sz="1800"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الحفاظ على المعلومات السرية للمنظمة من سوء الاستغلال أو بيعها لشركات أخرى، أو استخدامها فى إبتزاز أصحابها</a:t>
            </a:r>
            <a:endParaRPr lang="en-US" sz="1800" dirty="0"/>
          </a:p>
        </p:txBody>
      </p:sp>
    </p:spTree>
    <p:extLst>
      <p:ext uri="{BB962C8B-B14F-4D97-AF65-F5344CB8AC3E}">
        <p14:creationId xmlns:p14="http://schemas.microsoft.com/office/powerpoint/2010/main" val="23699965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Rounded Rectangle 30">
            <a:extLst>
              <a:ext uri="{FF2B5EF4-FFF2-40B4-BE49-F238E27FC236}">
                <a16:creationId xmlns:a16="http://schemas.microsoft.com/office/drawing/2014/main" id="{63552E8C-5AEC-4658-842E-0083EA682BC5}"/>
              </a:ext>
            </a:extLst>
          </p:cNvPr>
          <p:cNvSpPr/>
          <p:nvPr/>
        </p:nvSpPr>
        <p:spPr>
          <a:xfrm>
            <a:off x="767409" y="1631904"/>
            <a:ext cx="2121618" cy="4920959"/>
          </a:xfrm>
          <a:prstGeom prst="round2DiagRect">
            <a:avLst>
              <a:gd name="adj1" fmla="val 50000"/>
              <a:gd name="adj2" fmla="val 0"/>
            </a:avLst>
          </a:prstGeom>
          <a:solidFill>
            <a:schemeClr val="bg1"/>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1800" b="1" dirty="0">
                <a:latin typeface="Alexandria" pitchFamily="2" charset="-78"/>
                <a:cs typeface="Alexandria" pitchFamily="2" charset="-78"/>
              </a:rPr>
              <a:t>المصدر الاقتصادي</a:t>
            </a:r>
            <a:r>
              <a:rPr lang="ar-JO" sz="1800" dirty="0">
                <a:latin typeface="Alexandria" pitchFamily="2" charset="-78"/>
                <a:cs typeface="Alexandria" pitchFamily="2" charset="-78"/>
              </a:rPr>
              <a:t> </a:t>
            </a:r>
          </a:p>
          <a:p>
            <a:pPr algn="r">
              <a:lnSpc>
                <a:spcPct val="150000"/>
              </a:lnSpc>
            </a:pPr>
            <a:endParaRPr lang="ar-JO" sz="1800" dirty="0">
              <a:latin typeface="Alexandria" pitchFamily="2" charset="-78"/>
              <a:cs typeface="Alexandria" pitchFamily="2" charset="-78"/>
            </a:endParaRPr>
          </a:p>
          <a:p>
            <a:pPr algn="ctr" rtl="1">
              <a:lnSpc>
                <a:spcPct val="150000"/>
              </a:lnSpc>
            </a:pPr>
            <a:r>
              <a:rPr lang="ar-JO" sz="1800" dirty="0">
                <a:latin typeface="Alexandria" pitchFamily="2" charset="-78"/>
                <a:cs typeface="Alexandria" pitchFamily="2" charset="-78"/>
              </a:rPr>
              <a:t>أي الفلسفة الإقتصادية التي يتبناها المجتمع والظروف الاقتصادية التي يشهدها.</a:t>
            </a:r>
          </a:p>
        </p:txBody>
      </p:sp>
      <p:sp>
        <p:nvSpPr>
          <p:cNvPr id="19" name="Rounded Rectangle 30">
            <a:extLst>
              <a:ext uri="{FF2B5EF4-FFF2-40B4-BE49-F238E27FC236}">
                <a16:creationId xmlns:a16="http://schemas.microsoft.com/office/drawing/2014/main" id="{757A0D88-4F89-4C04-81E8-CAF2A1819EE4}"/>
              </a:ext>
            </a:extLst>
          </p:cNvPr>
          <p:cNvSpPr/>
          <p:nvPr/>
        </p:nvSpPr>
        <p:spPr>
          <a:xfrm>
            <a:off x="3374730" y="1687368"/>
            <a:ext cx="1913370" cy="4839915"/>
          </a:xfrm>
          <a:prstGeom prst="round2DiagRect">
            <a:avLst>
              <a:gd name="adj1" fmla="val 50000"/>
              <a:gd name="adj2" fmla="val 0"/>
            </a:avLst>
          </a:prstGeom>
          <a:solidFill>
            <a:schemeClr val="accent1">
              <a:lumMod val="20000"/>
              <a:lumOff val="80000"/>
            </a:schemeClr>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1800" b="1" dirty="0">
                <a:solidFill>
                  <a:schemeClr val="tx1"/>
                </a:solidFill>
                <a:latin typeface="Alexandria" pitchFamily="2" charset="-78"/>
                <a:cs typeface="Alexandria" pitchFamily="2" charset="-78"/>
              </a:rPr>
              <a:t>المصدر السياسي </a:t>
            </a:r>
          </a:p>
          <a:p>
            <a:pPr algn="r"/>
            <a:endParaRPr lang="ar-JO" sz="1800" dirty="0">
              <a:solidFill>
                <a:schemeClr val="tx1"/>
              </a:solidFill>
              <a:latin typeface="Alexandria" pitchFamily="2" charset="-78"/>
              <a:cs typeface="Alexandria" pitchFamily="2" charset="-78"/>
            </a:endParaRPr>
          </a:p>
          <a:p>
            <a:pPr algn="ctr">
              <a:lnSpc>
                <a:spcPct val="150000"/>
              </a:lnSpc>
            </a:pPr>
            <a:r>
              <a:rPr lang="ar-JO" sz="1800" dirty="0">
                <a:solidFill>
                  <a:schemeClr val="tx1"/>
                </a:solidFill>
                <a:latin typeface="Alexandria" pitchFamily="2" charset="-78"/>
                <a:cs typeface="Alexandria" pitchFamily="2" charset="-78"/>
              </a:rPr>
              <a:t>أي توجهات النظام السياسي الحاكم في البلد وأولوياته وأهدافه</a:t>
            </a:r>
          </a:p>
        </p:txBody>
      </p:sp>
      <p:sp>
        <p:nvSpPr>
          <p:cNvPr id="20" name="Rounded Rectangle 30">
            <a:extLst>
              <a:ext uri="{FF2B5EF4-FFF2-40B4-BE49-F238E27FC236}">
                <a16:creationId xmlns:a16="http://schemas.microsoft.com/office/drawing/2014/main" id="{45CA819F-B098-4C64-88BA-3632FA820D66}"/>
              </a:ext>
            </a:extLst>
          </p:cNvPr>
          <p:cNvSpPr/>
          <p:nvPr/>
        </p:nvSpPr>
        <p:spPr>
          <a:xfrm>
            <a:off x="9767964" y="1592638"/>
            <a:ext cx="2176436" cy="5073013"/>
          </a:xfrm>
          <a:prstGeom prst="round2DiagRect">
            <a:avLst>
              <a:gd name="adj1" fmla="val 50000"/>
              <a:gd name="adj2" fmla="val 0"/>
            </a:avLst>
          </a:prstGeom>
          <a:solidFill>
            <a:srgbClr val="0070C0"/>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1800" b="1" dirty="0">
                <a:latin typeface="Alexandria" pitchFamily="2" charset="-78"/>
                <a:cs typeface="Alexandria" pitchFamily="2" charset="-78"/>
              </a:rPr>
              <a:t>المصدر الاجتماعي </a:t>
            </a:r>
          </a:p>
          <a:p>
            <a:pPr algn="r"/>
            <a:endParaRPr lang="ar-JO" sz="1800" dirty="0">
              <a:latin typeface="Alexandria" pitchFamily="2" charset="-78"/>
              <a:cs typeface="Alexandria" pitchFamily="2" charset="-78"/>
            </a:endParaRPr>
          </a:p>
          <a:p>
            <a:pPr algn="ctr">
              <a:lnSpc>
                <a:spcPct val="150000"/>
              </a:lnSpc>
            </a:pPr>
            <a:r>
              <a:rPr lang="ar-JO" sz="1800" dirty="0">
                <a:latin typeface="Alexandria" pitchFamily="2" charset="-78"/>
                <a:cs typeface="Alexandria" pitchFamily="2" charset="-78"/>
              </a:rPr>
              <a:t>أي كل ما يسود في المجتمع من عقائد وقيم وعادات وتقاليد تؤثر بشكل مباشر أو غير مباشر على العاملين</a:t>
            </a:r>
          </a:p>
        </p:txBody>
      </p:sp>
      <p:grpSp>
        <p:nvGrpSpPr>
          <p:cNvPr id="34" name="그룹 33">
            <a:extLst>
              <a:ext uri="{FF2B5EF4-FFF2-40B4-BE49-F238E27FC236}">
                <a16:creationId xmlns:a16="http://schemas.microsoft.com/office/drawing/2014/main" id="{16B68F65-D524-4184-84DC-4F18470E8B7A}"/>
              </a:ext>
            </a:extLst>
          </p:cNvPr>
          <p:cNvGrpSpPr>
            <a:grpSpLocks noChangeAspect="1"/>
          </p:cNvGrpSpPr>
          <p:nvPr/>
        </p:nvGrpSpPr>
        <p:grpSpPr>
          <a:xfrm rot="1800000">
            <a:off x="2596585" y="1313243"/>
            <a:ext cx="613521" cy="371013"/>
            <a:chOff x="5228898" y="4835555"/>
            <a:chExt cx="516831" cy="312542"/>
          </a:xfrm>
          <a:gradFill>
            <a:gsLst>
              <a:gs pos="0">
                <a:schemeClr val="bg1"/>
              </a:gs>
              <a:gs pos="100000">
                <a:schemeClr val="bg1">
                  <a:lumMod val="75000"/>
                </a:schemeClr>
              </a:gs>
            </a:gsLst>
            <a:lin ang="8100000" scaled="1"/>
          </a:gradFill>
        </p:grpSpPr>
        <p:sp>
          <p:nvSpPr>
            <p:cNvPr id="35" name="자유형: 도형 34">
              <a:extLst>
                <a:ext uri="{FF2B5EF4-FFF2-40B4-BE49-F238E27FC236}">
                  <a16:creationId xmlns:a16="http://schemas.microsoft.com/office/drawing/2014/main" id="{7133B1AB-5C79-41EE-8274-A5DB4520284B}"/>
                </a:ext>
              </a:extLst>
            </p:cNvPr>
            <p:cNvSpPr/>
            <p:nvPr/>
          </p:nvSpPr>
          <p:spPr>
            <a:xfrm>
              <a:off x="5228898" y="4892693"/>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6" name="자유형: 도형 35">
              <a:extLst>
                <a:ext uri="{FF2B5EF4-FFF2-40B4-BE49-F238E27FC236}">
                  <a16:creationId xmlns:a16="http://schemas.microsoft.com/office/drawing/2014/main" id="{886587B0-9847-4308-AEEE-4BB9EA752C2A}"/>
                </a:ext>
              </a:extLst>
            </p:cNvPr>
            <p:cNvSpPr/>
            <p:nvPr/>
          </p:nvSpPr>
          <p:spPr>
            <a:xfrm rot="5400000">
              <a:off x="5542604" y="4872111"/>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nvGrpSpPr>
          <p:cNvPr id="37" name="그룹 36">
            <a:extLst>
              <a:ext uri="{FF2B5EF4-FFF2-40B4-BE49-F238E27FC236}">
                <a16:creationId xmlns:a16="http://schemas.microsoft.com/office/drawing/2014/main" id="{C6594156-D60F-4FB4-A444-F43DB15E742A}"/>
              </a:ext>
            </a:extLst>
          </p:cNvPr>
          <p:cNvGrpSpPr>
            <a:grpSpLocks noChangeAspect="1"/>
          </p:cNvGrpSpPr>
          <p:nvPr/>
        </p:nvGrpSpPr>
        <p:grpSpPr>
          <a:xfrm rot="1800000">
            <a:off x="5049938" y="1356507"/>
            <a:ext cx="554868" cy="352995"/>
            <a:chOff x="3749442" y="5475725"/>
            <a:chExt cx="467422" cy="297364"/>
          </a:xfrm>
          <a:solidFill>
            <a:schemeClr val="accent3"/>
          </a:solidFill>
        </p:grpSpPr>
        <p:sp>
          <p:nvSpPr>
            <p:cNvPr id="38" name="자유형: 도형 37">
              <a:extLst>
                <a:ext uri="{FF2B5EF4-FFF2-40B4-BE49-F238E27FC236}">
                  <a16:creationId xmlns:a16="http://schemas.microsoft.com/office/drawing/2014/main" id="{1BE9BBC4-F181-4D3B-9C69-8BB2953109E8}"/>
                </a:ext>
              </a:extLst>
            </p:cNvPr>
            <p:cNvSpPr/>
            <p:nvPr/>
          </p:nvSpPr>
          <p:spPr>
            <a:xfrm>
              <a:off x="3749442" y="5517685"/>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9" name="자유형: 도형 38">
              <a:extLst>
                <a:ext uri="{FF2B5EF4-FFF2-40B4-BE49-F238E27FC236}">
                  <a16:creationId xmlns:a16="http://schemas.microsoft.com/office/drawing/2014/main" id="{27D4EB3A-F48B-4705-A804-F23B59B93A33}"/>
                </a:ext>
              </a:extLst>
            </p:cNvPr>
            <p:cNvSpPr/>
            <p:nvPr/>
          </p:nvSpPr>
          <p:spPr>
            <a:xfrm rot="5400000">
              <a:off x="4013739" y="5512281"/>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nvGrpSpPr>
          <p:cNvPr id="40" name="그룹 39">
            <a:extLst>
              <a:ext uri="{FF2B5EF4-FFF2-40B4-BE49-F238E27FC236}">
                <a16:creationId xmlns:a16="http://schemas.microsoft.com/office/drawing/2014/main" id="{5CF5713A-D215-479F-B2BB-6FD21FFB6F18}"/>
              </a:ext>
            </a:extLst>
          </p:cNvPr>
          <p:cNvGrpSpPr>
            <a:grpSpLocks noChangeAspect="1"/>
          </p:cNvGrpSpPr>
          <p:nvPr/>
        </p:nvGrpSpPr>
        <p:grpSpPr>
          <a:xfrm rot="1800000">
            <a:off x="9374545" y="1413759"/>
            <a:ext cx="639630" cy="336045"/>
            <a:chOff x="5009213" y="4726700"/>
            <a:chExt cx="538826" cy="283085"/>
          </a:xfrm>
          <a:solidFill>
            <a:schemeClr val="accent4"/>
          </a:solidFill>
        </p:grpSpPr>
        <p:sp>
          <p:nvSpPr>
            <p:cNvPr id="41" name="자유형: 도형 40">
              <a:extLst>
                <a:ext uri="{FF2B5EF4-FFF2-40B4-BE49-F238E27FC236}">
                  <a16:creationId xmlns:a16="http://schemas.microsoft.com/office/drawing/2014/main" id="{0D236082-AF55-4F54-94E8-E78C59F9169E}"/>
                </a:ext>
              </a:extLst>
            </p:cNvPr>
            <p:cNvSpPr/>
            <p:nvPr/>
          </p:nvSpPr>
          <p:spPr>
            <a:xfrm>
              <a:off x="5009213" y="4754381"/>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42" name="자유형: 도형 41">
              <a:extLst>
                <a:ext uri="{FF2B5EF4-FFF2-40B4-BE49-F238E27FC236}">
                  <a16:creationId xmlns:a16="http://schemas.microsoft.com/office/drawing/2014/main" id="{67AF86D6-278D-42B6-A1D6-784E28850B31}"/>
                </a:ext>
              </a:extLst>
            </p:cNvPr>
            <p:cNvSpPr/>
            <p:nvPr/>
          </p:nvSpPr>
          <p:spPr>
            <a:xfrm rot="5400000">
              <a:off x="5344914" y="4763256"/>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22" name="Rounded Rectangle 30">
            <a:extLst>
              <a:ext uri="{FF2B5EF4-FFF2-40B4-BE49-F238E27FC236}">
                <a16:creationId xmlns:a16="http://schemas.microsoft.com/office/drawing/2014/main" id="{74265AF4-2782-48E6-AC46-3CC59C29E22A}"/>
              </a:ext>
            </a:extLst>
          </p:cNvPr>
          <p:cNvSpPr/>
          <p:nvPr/>
        </p:nvSpPr>
        <p:spPr>
          <a:xfrm>
            <a:off x="7802082" y="1723913"/>
            <a:ext cx="1902412" cy="4839915"/>
          </a:xfrm>
          <a:prstGeom prst="round2DiagRect">
            <a:avLst>
              <a:gd name="adj1" fmla="val 50000"/>
              <a:gd name="adj2" fmla="val 0"/>
            </a:avLst>
          </a:prstGeom>
          <a:solidFill>
            <a:schemeClr val="accent1">
              <a:lumMod val="60000"/>
              <a:lumOff val="40000"/>
            </a:schemeClr>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1800" b="1" dirty="0">
                <a:latin typeface="Alexandria" pitchFamily="2" charset="-78"/>
                <a:cs typeface="Alexandria" pitchFamily="2" charset="-78"/>
              </a:rPr>
              <a:t>المصدر المنظّمي </a:t>
            </a:r>
          </a:p>
          <a:p>
            <a:pPr algn="r"/>
            <a:endParaRPr lang="ar-JO" sz="1800" b="1" dirty="0">
              <a:latin typeface="Alexandria" pitchFamily="2" charset="-78"/>
              <a:cs typeface="Alexandria" pitchFamily="2" charset="-78"/>
            </a:endParaRPr>
          </a:p>
          <a:p>
            <a:pPr algn="ctr">
              <a:lnSpc>
                <a:spcPct val="150000"/>
              </a:lnSpc>
            </a:pPr>
            <a:r>
              <a:rPr lang="ar-JO" sz="1800" dirty="0">
                <a:latin typeface="Alexandria" pitchFamily="2" charset="-78"/>
                <a:cs typeface="Alexandria" pitchFamily="2" charset="-78"/>
              </a:rPr>
              <a:t>أي سياسة المؤسسة التي يعمل بها الفرد وأهدافها واستراتيجيات عملها</a:t>
            </a:r>
          </a:p>
        </p:txBody>
      </p:sp>
      <p:grpSp>
        <p:nvGrpSpPr>
          <p:cNvPr id="24" name="그룹 39">
            <a:extLst>
              <a:ext uri="{FF2B5EF4-FFF2-40B4-BE49-F238E27FC236}">
                <a16:creationId xmlns:a16="http://schemas.microsoft.com/office/drawing/2014/main" id="{01BCB726-5ECA-4947-9F0C-6C6999A5B189}"/>
              </a:ext>
            </a:extLst>
          </p:cNvPr>
          <p:cNvGrpSpPr>
            <a:grpSpLocks noChangeAspect="1"/>
          </p:cNvGrpSpPr>
          <p:nvPr/>
        </p:nvGrpSpPr>
        <p:grpSpPr>
          <a:xfrm rot="1800000">
            <a:off x="7103418" y="1356900"/>
            <a:ext cx="639630" cy="336045"/>
            <a:chOff x="5009213" y="4726700"/>
            <a:chExt cx="538826" cy="283085"/>
          </a:xfrm>
          <a:gradFill>
            <a:gsLst>
              <a:gs pos="0">
                <a:schemeClr val="bg1"/>
              </a:gs>
              <a:gs pos="100000">
                <a:schemeClr val="bg1">
                  <a:lumMod val="75000"/>
                </a:schemeClr>
              </a:gs>
            </a:gsLst>
            <a:lin ang="8100000" scaled="1"/>
          </a:gradFill>
        </p:grpSpPr>
        <p:sp>
          <p:nvSpPr>
            <p:cNvPr id="26" name="자유형: 도형 40">
              <a:extLst>
                <a:ext uri="{FF2B5EF4-FFF2-40B4-BE49-F238E27FC236}">
                  <a16:creationId xmlns:a16="http://schemas.microsoft.com/office/drawing/2014/main" id="{5BB644EA-3286-4869-8953-85231DCB95B6}"/>
                </a:ext>
              </a:extLst>
            </p:cNvPr>
            <p:cNvSpPr/>
            <p:nvPr/>
          </p:nvSpPr>
          <p:spPr>
            <a:xfrm>
              <a:off x="5009213" y="4754381"/>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27" name="자유형: 도형 41">
              <a:extLst>
                <a:ext uri="{FF2B5EF4-FFF2-40B4-BE49-F238E27FC236}">
                  <a16:creationId xmlns:a16="http://schemas.microsoft.com/office/drawing/2014/main" id="{4BD25870-F365-414A-80AD-44006478DA35}"/>
                </a:ext>
              </a:extLst>
            </p:cNvPr>
            <p:cNvSpPr/>
            <p:nvPr/>
          </p:nvSpPr>
          <p:spPr>
            <a:xfrm rot="5400000">
              <a:off x="5344914" y="4763256"/>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28" name="TextBox 27">
            <a:extLst>
              <a:ext uri="{FF2B5EF4-FFF2-40B4-BE49-F238E27FC236}">
                <a16:creationId xmlns:a16="http://schemas.microsoft.com/office/drawing/2014/main" id="{47C119FC-D20A-443F-8B7E-E541EC48AB48}"/>
              </a:ext>
            </a:extLst>
          </p:cNvPr>
          <p:cNvSpPr txBox="1"/>
          <p:nvPr/>
        </p:nvSpPr>
        <p:spPr>
          <a:xfrm>
            <a:off x="2889027" y="305137"/>
            <a:ext cx="5685652"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مصادر الأخلاقيات المهنية</a:t>
            </a:r>
          </a:p>
        </p:txBody>
      </p:sp>
      <p:sp>
        <p:nvSpPr>
          <p:cNvPr id="25" name="Rounded Rectangle 30">
            <a:extLst>
              <a:ext uri="{FF2B5EF4-FFF2-40B4-BE49-F238E27FC236}">
                <a16:creationId xmlns:a16="http://schemas.microsoft.com/office/drawing/2014/main" id="{E53F63D7-03EB-4D2E-985F-C2593EEB3DDB}"/>
              </a:ext>
            </a:extLst>
          </p:cNvPr>
          <p:cNvSpPr/>
          <p:nvPr/>
        </p:nvSpPr>
        <p:spPr>
          <a:xfrm>
            <a:off x="5682130" y="1687366"/>
            <a:ext cx="1768067" cy="4954733"/>
          </a:xfrm>
          <a:prstGeom prst="round2DiagRect">
            <a:avLst>
              <a:gd name="adj1" fmla="val 50000"/>
              <a:gd name="adj2" fmla="val 0"/>
            </a:avLst>
          </a:prstGeom>
          <a:solidFill>
            <a:schemeClr val="accent1">
              <a:lumMod val="40000"/>
              <a:lumOff val="60000"/>
            </a:schemeClr>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a:r>
              <a:rPr lang="ar-JO" sz="1800" b="1" dirty="0">
                <a:latin typeface="Alexandria" pitchFamily="2" charset="-78"/>
                <a:cs typeface="Alexandria" pitchFamily="2" charset="-78"/>
              </a:rPr>
              <a:t>المصدر الذّاتي </a:t>
            </a:r>
          </a:p>
          <a:p>
            <a:pPr algn="r">
              <a:lnSpc>
                <a:spcPct val="150000"/>
              </a:lnSpc>
            </a:pPr>
            <a:endParaRPr lang="ar-JO" sz="1800" dirty="0">
              <a:latin typeface="Alexandria" pitchFamily="2" charset="-78"/>
              <a:cs typeface="Alexandria" pitchFamily="2" charset="-78"/>
            </a:endParaRPr>
          </a:p>
          <a:p>
            <a:pPr algn="ctr">
              <a:lnSpc>
                <a:spcPct val="150000"/>
              </a:lnSpc>
            </a:pPr>
            <a:r>
              <a:rPr lang="ar-JO" sz="1800" dirty="0">
                <a:latin typeface="Alexandria" pitchFamily="2" charset="-78"/>
                <a:cs typeface="Alexandria" pitchFamily="2" charset="-78"/>
              </a:rPr>
              <a:t>أي كيف ينظر الإنسان لذاته وكيف ينظر الآخرون إليه.</a:t>
            </a:r>
          </a:p>
        </p:txBody>
      </p:sp>
      <p:grpSp>
        <p:nvGrpSpPr>
          <p:cNvPr id="31" name="그룹 39">
            <a:extLst>
              <a:ext uri="{FF2B5EF4-FFF2-40B4-BE49-F238E27FC236}">
                <a16:creationId xmlns:a16="http://schemas.microsoft.com/office/drawing/2014/main" id="{077BABFB-ADB2-4455-A6F2-D0AFF400F187}"/>
              </a:ext>
            </a:extLst>
          </p:cNvPr>
          <p:cNvGrpSpPr>
            <a:grpSpLocks noChangeAspect="1"/>
          </p:cNvGrpSpPr>
          <p:nvPr/>
        </p:nvGrpSpPr>
        <p:grpSpPr>
          <a:xfrm rot="1800000">
            <a:off x="11529902" y="1254813"/>
            <a:ext cx="639630" cy="336045"/>
            <a:chOff x="5009213" y="4726700"/>
            <a:chExt cx="538826" cy="283085"/>
          </a:xfrm>
          <a:gradFill>
            <a:gsLst>
              <a:gs pos="0">
                <a:schemeClr val="bg1"/>
              </a:gs>
              <a:gs pos="100000">
                <a:schemeClr val="bg1">
                  <a:lumMod val="75000"/>
                </a:schemeClr>
              </a:gs>
            </a:gsLst>
            <a:lin ang="8100000" scaled="1"/>
          </a:gradFill>
        </p:grpSpPr>
        <p:sp>
          <p:nvSpPr>
            <p:cNvPr id="32" name="자유형: 도형 40">
              <a:extLst>
                <a:ext uri="{FF2B5EF4-FFF2-40B4-BE49-F238E27FC236}">
                  <a16:creationId xmlns:a16="http://schemas.microsoft.com/office/drawing/2014/main" id="{477F0107-E1A8-436B-A57A-FFF2B8291D81}"/>
                </a:ext>
              </a:extLst>
            </p:cNvPr>
            <p:cNvSpPr/>
            <p:nvPr/>
          </p:nvSpPr>
          <p:spPr>
            <a:xfrm>
              <a:off x="5009213" y="4754381"/>
              <a:ext cx="367511" cy="255404"/>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3" name="자유형: 도형 41">
              <a:extLst>
                <a:ext uri="{FF2B5EF4-FFF2-40B4-BE49-F238E27FC236}">
                  <a16:creationId xmlns:a16="http://schemas.microsoft.com/office/drawing/2014/main" id="{98FF0401-E9CC-4697-BA1A-FFA53D561312}"/>
                </a:ext>
              </a:extLst>
            </p:cNvPr>
            <p:cNvSpPr/>
            <p:nvPr/>
          </p:nvSpPr>
          <p:spPr>
            <a:xfrm rot="5400000">
              <a:off x="5344914" y="4763256"/>
              <a:ext cx="239682" cy="166569"/>
            </a:xfrm>
            <a:custGeom>
              <a:avLst/>
              <a:gdLst>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259"/>
                <a:gd name="connsiteY0" fmla="*/ 212361 h 212361"/>
                <a:gd name="connsiteX1" fmla="*/ 232348 w 367259"/>
                <a:gd name="connsiteY1" fmla="*/ 32479 h 212361"/>
                <a:gd name="connsiteX2" fmla="*/ 0 w 367259"/>
                <a:gd name="connsiteY2" fmla="*/ 0 h 212361"/>
                <a:gd name="connsiteX3" fmla="*/ 367259 w 367259"/>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12361"/>
                <a:gd name="connsiteX1" fmla="*/ 232348 w 367511"/>
                <a:gd name="connsiteY1" fmla="*/ 32479 h 212361"/>
                <a:gd name="connsiteX2" fmla="*/ 0 w 367511"/>
                <a:gd name="connsiteY2" fmla="*/ 0 h 212361"/>
                <a:gd name="connsiteX3" fmla="*/ 367259 w 367511"/>
                <a:gd name="connsiteY3" fmla="*/ 212361 h 212361"/>
                <a:gd name="connsiteX0" fmla="*/ 367259 w 367511"/>
                <a:gd name="connsiteY0" fmla="*/ 212361 h 255404"/>
                <a:gd name="connsiteX1" fmla="*/ 232348 w 367511"/>
                <a:gd name="connsiteY1" fmla="*/ 32479 h 255404"/>
                <a:gd name="connsiteX2" fmla="*/ 0 w 367511"/>
                <a:gd name="connsiteY2" fmla="*/ 0 h 255404"/>
                <a:gd name="connsiteX3" fmla="*/ 367259 w 367511"/>
                <a:gd name="connsiteY3" fmla="*/ 212361 h 255404"/>
              </a:gdLst>
              <a:ahLst/>
              <a:cxnLst>
                <a:cxn ang="0">
                  <a:pos x="connsiteX0" y="connsiteY0"/>
                </a:cxn>
                <a:cxn ang="0">
                  <a:pos x="connsiteX1" y="connsiteY1"/>
                </a:cxn>
                <a:cxn ang="0">
                  <a:pos x="connsiteX2" y="connsiteY2"/>
                </a:cxn>
                <a:cxn ang="0">
                  <a:pos x="connsiteX3" y="connsiteY3"/>
                </a:cxn>
              </a:cxnLst>
              <a:rect l="l" t="t" r="r" b="b"/>
              <a:pathLst>
                <a:path w="367511" h="255404">
                  <a:moveTo>
                    <a:pt x="367259" y="212361"/>
                  </a:moveTo>
                  <a:cubicBezTo>
                    <a:pt x="372256" y="149902"/>
                    <a:pt x="302301" y="59962"/>
                    <a:pt x="232348" y="32479"/>
                  </a:cubicBezTo>
                  <a:cubicBezTo>
                    <a:pt x="157397" y="1665"/>
                    <a:pt x="99934" y="3331"/>
                    <a:pt x="0" y="0"/>
                  </a:cubicBezTo>
                  <a:cubicBezTo>
                    <a:pt x="74951" y="213193"/>
                    <a:pt x="212360" y="321456"/>
                    <a:pt x="367259" y="21236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pic>
        <p:nvPicPr>
          <p:cNvPr id="2" name="Graphic 21">
            <a:extLst>
              <a:ext uri="{FF2B5EF4-FFF2-40B4-BE49-F238E27FC236}">
                <a16:creationId xmlns:a16="http://schemas.microsoft.com/office/drawing/2014/main" id="{DFD34955-A53D-6564-25E1-58F24044D29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7964" y="-57606"/>
            <a:ext cx="2305141" cy="1076343"/>
          </a:xfrm>
          <a:prstGeom prst="rect">
            <a:avLst/>
          </a:prstGeom>
        </p:spPr>
      </p:pic>
    </p:spTree>
    <p:extLst>
      <p:ext uri="{BB962C8B-B14F-4D97-AF65-F5344CB8AC3E}">
        <p14:creationId xmlns:p14="http://schemas.microsoft.com/office/powerpoint/2010/main" val="39803317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711624" y="178083"/>
            <a:ext cx="5328592"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مصادر الأخلاقيات المهنية</a:t>
            </a:r>
          </a:p>
        </p:txBody>
      </p:sp>
      <p:sp>
        <p:nvSpPr>
          <p:cNvPr id="2" name="Rectangle 1">
            <a:extLst>
              <a:ext uri="{FF2B5EF4-FFF2-40B4-BE49-F238E27FC236}">
                <a16:creationId xmlns:a16="http://schemas.microsoft.com/office/drawing/2014/main" id="{E5132AC3-E66B-44C8-B2CC-02B364AB2BE7}"/>
              </a:ext>
            </a:extLst>
          </p:cNvPr>
          <p:cNvSpPr/>
          <p:nvPr/>
        </p:nvSpPr>
        <p:spPr>
          <a:xfrm>
            <a:off x="0" y="6404990"/>
            <a:ext cx="12192000" cy="307777"/>
          </a:xfrm>
          <a:prstGeom prst="rect">
            <a:avLst/>
          </a:prstGeom>
        </p:spPr>
        <p:txBody>
          <a:bodyPr wrap="square">
            <a:spAutoFit/>
          </a:bodyPr>
          <a:lstStyle/>
          <a:p>
            <a:r>
              <a:rPr lang="en-GB" dirty="0">
                <a:latin typeface="Alexandria" pitchFamily="2" charset="-78"/>
                <a:cs typeface="Alexandria" pitchFamily="2" charset="-78"/>
              </a:rPr>
              <a:t>https://www.e3melbusiness.com/blog/Work-ethics-concept-and-sources</a:t>
            </a:r>
            <a:endParaRPr lang="ar-JO"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90781C2A-F6CD-4538-87F2-1873C0D5EDBD}"/>
              </a:ext>
            </a:extLst>
          </p:cNvPr>
          <p:cNvSpPr/>
          <p:nvPr/>
        </p:nvSpPr>
        <p:spPr>
          <a:xfrm>
            <a:off x="3215680" y="1358177"/>
            <a:ext cx="4941268" cy="48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0000"/>
                </a:solidFill>
                <a:latin typeface="Alexandria" pitchFamily="2" charset="-78"/>
                <a:cs typeface="Alexandria" pitchFamily="2" charset="-78"/>
              </a:rPr>
              <a:t>الدين</a:t>
            </a:r>
            <a:endParaRPr lang="ko-KR" altLang="en-US" dirty="0">
              <a:latin typeface="Alexandria" pitchFamily="2" charset="-78"/>
            </a:endParaRPr>
          </a:p>
        </p:txBody>
      </p:sp>
      <p:sp>
        <p:nvSpPr>
          <p:cNvPr id="11" name="Rectangle 10">
            <a:extLst>
              <a:ext uri="{FF2B5EF4-FFF2-40B4-BE49-F238E27FC236}">
                <a16:creationId xmlns:a16="http://schemas.microsoft.com/office/drawing/2014/main" id="{2CCE5F24-0BCE-421C-BF93-4355A521AE3B}"/>
              </a:ext>
            </a:extLst>
          </p:cNvPr>
          <p:cNvSpPr/>
          <p:nvPr/>
        </p:nvSpPr>
        <p:spPr>
          <a:xfrm>
            <a:off x="2135560" y="3802827"/>
            <a:ext cx="6912768" cy="88614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400" dirty="0">
                <a:solidFill>
                  <a:srgbClr val="000000"/>
                </a:solidFill>
                <a:latin typeface="Alexandria" pitchFamily="2" charset="-78"/>
                <a:cs typeface="Alexandria" pitchFamily="2" charset="-78"/>
              </a:rPr>
              <a:t>اللوائح التنظيمية للمهنة والتي تصدرها النقابات </a:t>
            </a:r>
          </a:p>
        </p:txBody>
      </p:sp>
      <p:sp>
        <p:nvSpPr>
          <p:cNvPr id="12" name="Rectangle 11">
            <a:extLst>
              <a:ext uri="{FF2B5EF4-FFF2-40B4-BE49-F238E27FC236}">
                <a16:creationId xmlns:a16="http://schemas.microsoft.com/office/drawing/2014/main" id="{473B5C21-D3D6-4C9E-905F-D89404B85A48}"/>
              </a:ext>
            </a:extLst>
          </p:cNvPr>
          <p:cNvSpPr/>
          <p:nvPr/>
        </p:nvSpPr>
        <p:spPr>
          <a:xfrm>
            <a:off x="3287688" y="3122324"/>
            <a:ext cx="4941268" cy="48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400" dirty="0">
                <a:solidFill>
                  <a:srgbClr val="000000"/>
                </a:solidFill>
                <a:latin typeface="Alexandria" pitchFamily="2" charset="-78"/>
                <a:cs typeface="Alexandria" pitchFamily="2" charset="-78"/>
              </a:rPr>
              <a:t>ضمير الفرد </a:t>
            </a:r>
          </a:p>
        </p:txBody>
      </p:sp>
      <p:sp>
        <p:nvSpPr>
          <p:cNvPr id="13" name="Rectangle 12">
            <a:extLst>
              <a:ext uri="{FF2B5EF4-FFF2-40B4-BE49-F238E27FC236}">
                <a16:creationId xmlns:a16="http://schemas.microsoft.com/office/drawing/2014/main" id="{04D607F0-EA03-46A3-85FB-25F95C783002}"/>
              </a:ext>
            </a:extLst>
          </p:cNvPr>
          <p:cNvSpPr/>
          <p:nvPr/>
        </p:nvSpPr>
        <p:spPr>
          <a:xfrm>
            <a:off x="3210612" y="2220812"/>
            <a:ext cx="4941268" cy="48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dirty="0">
                <a:solidFill>
                  <a:srgbClr val="000000"/>
                </a:solidFill>
                <a:latin typeface="Alexandria" pitchFamily="2" charset="-78"/>
                <a:cs typeface="Alexandria" pitchFamily="2" charset="-78"/>
              </a:rPr>
              <a:t>القانون</a:t>
            </a:r>
            <a:endParaRPr lang="ko-KR" altLang="en-US" dirty="0">
              <a:latin typeface="Alexandria" pitchFamily="2" charset="-78"/>
            </a:endParaRPr>
          </a:p>
        </p:txBody>
      </p:sp>
      <p:sp>
        <p:nvSpPr>
          <p:cNvPr id="14" name="Rectangle 13">
            <a:extLst>
              <a:ext uri="{FF2B5EF4-FFF2-40B4-BE49-F238E27FC236}">
                <a16:creationId xmlns:a16="http://schemas.microsoft.com/office/drawing/2014/main" id="{28585B33-7B00-4DC0-A1B6-89F51A601791}"/>
              </a:ext>
            </a:extLst>
          </p:cNvPr>
          <p:cNvSpPr/>
          <p:nvPr/>
        </p:nvSpPr>
        <p:spPr>
          <a:xfrm>
            <a:off x="3359696" y="4822539"/>
            <a:ext cx="4941268" cy="480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400" dirty="0">
                <a:solidFill>
                  <a:srgbClr val="000000"/>
                </a:solidFill>
                <a:latin typeface="Alexandria" pitchFamily="2" charset="-78"/>
                <a:cs typeface="Alexandria" pitchFamily="2" charset="-78"/>
              </a:rPr>
              <a:t>اللوائح التنظيمية لسير العمل </a:t>
            </a:r>
          </a:p>
        </p:txBody>
      </p:sp>
      <p:sp>
        <p:nvSpPr>
          <p:cNvPr id="19" name="Rectangle 18">
            <a:extLst>
              <a:ext uri="{FF2B5EF4-FFF2-40B4-BE49-F238E27FC236}">
                <a16:creationId xmlns:a16="http://schemas.microsoft.com/office/drawing/2014/main" id="{40449AA9-64AB-4C54-98F8-30E6DB746288}"/>
              </a:ext>
            </a:extLst>
          </p:cNvPr>
          <p:cNvSpPr/>
          <p:nvPr/>
        </p:nvSpPr>
        <p:spPr>
          <a:xfrm>
            <a:off x="2193926" y="5551606"/>
            <a:ext cx="6912768" cy="8056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a:r>
              <a:rPr lang="ar-JO" sz="2400" dirty="0">
                <a:solidFill>
                  <a:srgbClr val="000000"/>
                </a:solidFill>
                <a:latin typeface="Alexandria" pitchFamily="2" charset="-78"/>
                <a:cs typeface="Alexandria" pitchFamily="2" charset="-78"/>
              </a:rPr>
              <a:t>الأعراف والقيم السائدة في المجتمع </a:t>
            </a:r>
          </a:p>
        </p:txBody>
      </p:sp>
      <p:pic>
        <p:nvPicPr>
          <p:cNvPr id="6" name="Graphic 21">
            <a:extLst>
              <a:ext uri="{FF2B5EF4-FFF2-40B4-BE49-F238E27FC236}">
                <a16:creationId xmlns:a16="http://schemas.microsoft.com/office/drawing/2014/main" id="{0FED6F74-5636-773F-6474-88DC3EF2741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18866545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1775520" y="194799"/>
            <a:ext cx="7116451" cy="461665"/>
          </a:xfrm>
          <a:prstGeom prst="rect">
            <a:avLst/>
          </a:prstGeom>
          <a:noFill/>
        </p:spPr>
        <p:txBody>
          <a:bodyPr wrap="square">
            <a:spAutoFit/>
          </a:bodyPr>
          <a:lstStyle/>
          <a:p>
            <a:pPr algn="r"/>
            <a:r>
              <a:rPr lang="ar-JO" sz="2400" b="1" dirty="0">
                <a:solidFill>
                  <a:schemeClr val="tx1"/>
                </a:solidFill>
                <a:latin typeface="Alexandria" pitchFamily="2" charset="-78"/>
                <a:cs typeface="Alexandria" pitchFamily="2" charset="-78"/>
              </a:rPr>
              <a:t>مداخل تفسير السلوك الأخلاقي الإداري </a:t>
            </a:r>
          </a:p>
        </p:txBody>
      </p:sp>
      <p:sp>
        <p:nvSpPr>
          <p:cNvPr id="5" name="TextBox 4">
            <a:extLst>
              <a:ext uri="{FF2B5EF4-FFF2-40B4-BE49-F238E27FC236}">
                <a16:creationId xmlns:a16="http://schemas.microsoft.com/office/drawing/2014/main" id="{2670FE89-E7A1-4D0A-964E-A2E8DCD0E2B5}"/>
              </a:ext>
            </a:extLst>
          </p:cNvPr>
          <p:cNvSpPr txBox="1"/>
          <p:nvPr/>
        </p:nvSpPr>
        <p:spPr>
          <a:xfrm>
            <a:off x="0" y="854082"/>
            <a:ext cx="12191999" cy="5909310"/>
          </a:xfrm>
          <a:prstGeom prst="rect">
            <a:avLst/>
          </a:prstGeom>
          <a:noFill/>
        </p:spPr>
        <p:txBody>
          <a:bodyPr wrap="square">
            <a:spAutoFit/>
          </a:bodyPr>
          <a:lstStyle/>
          <a:p>
            <a:pPr algn="r"/>
            <a:endParaRPr lang="en-US" sz="1800" dirty="0">
              <a:solidFill>
                <a:srgbClr val="002060"/>
              </a:solidFill>
              <a:latin typeface="Alexandria" pitchFamily="2" charset="-78"/>
              <a:cs typeface="Alexandria" pitchFamily="2" charset="-78"/>
            </a:endParaRPr>
          </a:p>
          <a:p>
            <a:pPr algn="just" rtl="1"/>
            <a:r>
              <a:rPr lang="ar-AE" sz="1800"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تتكون الإدارات الأكاديمية في مؤسسات التعليم العالي من رؤساء الأقسام والعمداء ونواب الرئيس، والممارسون للعمل الإداري. إن </a:t>
            </a:r>
            <a:r>
              <a:rPr lang="ar-JO" sz="1800" b="1" dirty="0">
                <a:solidFill>
                  <a:srgbClr val="00B0F0"/>
                </a:solidFill>
                <a:latin typeface="Alexandria" pitchFamily="2" charset="-78"/>
                <a:cs typeface="Alexandria" pitchFamily="2" charset="-78"/>
              </a:rPr>
              <a:t>أهم الابعاد الاخلاقية التي حددتها الجمعية الأمريكية للمديرين</a:t>
            </a:r>
            <a:r>
              <a:rPr lang="ar-JO" sz="1800" dirty="0">
                <a:solidFill>
                  <a:srgbClr val="00B0F0"/>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وذلك بحكم أن هناك خصائص مشتركة بين عمل المديرين على بمستوى التعليم العام اوالتعليم العالي :</a:t>
            </a:r>
          </a:p>
          <a:p>
            <a:pPr algn="just" rtl="1"/>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أن يجعل الإداري مصلحة الطلبة أساسًا لقراراته الإدارية. أن ينجز مسؤولياته المهنية بإخلاص. أن يحمي الحقوق المدنية والإنسانية لكل الأفراد. أن يحترم الدستور والقوانين والأنظمة المعمول بها في مجتمعه. أن يطبق السياسات التربوية بأمانة. أن يتبع الطرق المشروعة والمناسبة لتصويب السياسات التربوية. أن يتجنب استغلال مركزه للأغراض الشخصية. أن يسعى للحصول على درجات علمية أو تأهيل أكاديمي من المؤسسات المعترف بها.  أن يحافظ على مستوى المهنة ويعمل على تحسين فعاليتها باستمرار . أن يحترم الاتفاقيات المعقودة ويلتزم بكل مضامينها</a:t>
            </a:r>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a:t>
            </a:r>
          </a:p>
          <a:p>
            <a:pPr algn="just" rtl="1"/>
            <a:endParaRPr lang="ar-JO" sz="1800" dirty="0">
              <a:solidFill>
                <a:schemeClr val="tx1"/>
              </a:solidFill>
              <a:latin typeface="Alexandria" pitchFamily="2" charset="-78"/>
              <a:cs typeface="Alexandria" pitchFamily="2" charset="-78"/>
            </a:endParaRPr>
          </a:p>
          <a:p>
            <a:pPr algn="r"/>
            <a:r>
              <a:rPr lang="ar-JO" sz="1800" b="1" dirty="0">
                <a:solidFill>
                  <a:srgbClr val="00B0F0"/>
                </a:solidFill>
                <a:latin typeface="Alexandria" pitchFamily="2" charset="-78"/>
                <a:cs typeface="Alexandria" pitchFamily="2" charset="-78"/>
              </a:rPr>
              <a:t>مداخل تفسير السلوك الأخلاقي الإداري </a:t>
            </a:r>
            <a:endParaRPr lang="ar-AE" sz="1800" b="1" dirty="0">
              <a:solidFill>
                <a:srgbClr val="00B0F0"/>
              </a:solidFill>
              <a:latin typeface="Alexandria" pitchFamily="2" charset="-78"/>
              <a:cs typeface="Alexandria" pitchFamily="2" charset="-78"/>
            </a:endParaRPr>
          </a:p>
          <a:p>
            <a:pPr algn="r"/>
            <a:endParaRPr lang="ar-JO" sz="1800" b="1" dirty="0">
              <a:solidFill>
                <a:schemeClr val="tx1"/>
              </a:solidFill>
              <a:latin typeface="Alexandria" pitchFamily="2" charset="-78"/>
              <a:cs typeface="Alexandria" pitchFamily="2" charset="-78"/>
            </a:endParaRPr>
          </a:p>
          <a:p>
            <a:pPr algn="just" rtl="1"/>
            <a:r>
              <a:rPr lang="ar-JO" sz="1800" b="1" dirty="0">
                <a:solidFill>
                  <a:schemeClr val="tx1"/>
                </a:solidFill>
                <a:latin typeface="Alexandria" pitchFamily="2" charset="-78"/>
                <a:cs typeface="Alexandria" pitchFamily="2" charset="-78"/>
              </a:rPr>
              <a:t>المدخل النفعي </a:t>
            </a:r>
            <a:r>
              <a:rPr lang="ar-JO" sz="1800" dirty="0">
                <a:solidFill>
                  <a:schemeClr val="tx1"/>
                </a:solidFill>
                <a:latin typeface="Alexandria" pitchFamily="2" charset="-78"/>
                <a:cs typeface="Alexandria" pitchFamily="2" charset="-78"/>
              </a:rPr>
              <a:t>أي أن السلوك الأخلاقي الإداري هو ذلك السلوك الذي يحقق أكبر فائدة ممكنة لأكبر عدد من العاملين.</a:t>
            </a:r>
          </a:p>
          <a:p>
            <a:pPr algn="just" rtl="1"/>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المدخل الفردي </a:t>
            </a:r>
            <a:r>
              <a:rPr lang="ar-JO" sz="1800" dirty="0">
                <a:solidFill>
                  <a:schemeClr val="tx1"/>
                </a:solidFill>
                <a:latin typeface="Alexandria" pitchFamily="2" charset="-78"/>
                <a:cs typeface="Alexandria" pitchFamily="2" charset="-78"/>
              </a:rPr>
              <a:t>أي أن الإداري يضع مصلحته الشخصية نصب عينيه أولًا ثم يلتفت لمصالح الآخرين.</a:t>
            </a:r>
          </a:p>
          <a:p>
            <a:pPr algn="just" rtl="1"/>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مدخل العدالة </a:t>
            </a:r>
            <a:r>
              <a:rPr lang="ar-JO" sz="1800" dirty="0">
                <a:solidFill>
                  <a:schemeClr val="tx1"/>
                </a:solidFill>
                <a:latin typeface="Alexandria" pitchFamily="2" charset="-78"/>
                <a:cs typeface="Alexandria" pitchFamily="2" charset="-78"/>
              </a:rPr>
              <a:t>أن السلوك الأخلاقي الإداري هو ذلك السلوك الذي يتوفر فيه العدل ويتسم بروح القانون والحيادية.</a:t>
            </a:r>
          </a:p>
          <a:p>
            <a:pPr algn="just" rtl="1"/>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مدخل الحقوق </a:t>
            </a:r>
            <a:r>
              <a:rPr lang="ar-JO" sz="1800" dirty="0">
                <a:solidFill>
                  <a:schemeClr val="tx1"/>
                </a:solidFill>
                <a:latin typeface="Alexandria" pitchFamily="2" charset="-78"/>
                <a:cs typeface="Alexandria" pitchFamily="2" charset="-78"/>
              </a:rPr>
              <a:t>أي أن السلوك الأخلاقي الإداري هو ذلك السلوك الذي يحترم الحقوق الأساسية ويحافظ عليها.</a:t>
            </a:r>
          </a:p>
          <a:p>
            <a:pPr algn="just" rtl="1"/>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مدخل الواجبات الاخلاقية </a:t>
            </a:r>
            <a:r>
              <a:rPr lang="ar-JO" sz="1800" dirty="0">
                <a:solidFill>
                  <a:schemeClr val="tx1"/>
                </a:solidFill>
                <a:latin typeface="Alexandria" pitchFamily="2" charset="-78"/>
                <a:cs typeface="Alexandria" pitchFamily="2" charset="-78"/>
              </a:rPr>
              <a:t>أي أن السلوك الأخلاقي الإداري هو ذلك السلوك الذي لا يقيس الأفعال بنتائجها فقط بل بالمسوّغات وبعبارة أخرى (ليس كل ما هو نافع صحيح ) فلا بدّ من التأكد من أننا نصل إلى النافع من خلال القرارات الإداريةن ولكن بدون تجاوز للأبعاد الأخلاقية التي ترتبط بالواجبات المكلّف بها الإداري. </a:t>
            </a:r>
          </a:p>
          <a:p>
            <a:pPr algn="r"/>
            <a:endParaRPr lang="ar-JO" sz="1800" dirty="0">
              <a:solidFill>
                <a:schemeClr val="tx1"/>
              </a:solidFill>
              <a:latin typeface="Alexandria" pitchFamily="2" charset="-78"/>
              <a:cs typeface="Alexandria" pitchFamily="2" charset="-78"/>
            </a:endParaRPr>
          </a:p>
          <a:p>
            <a:pPr algn="r"/>
            <a:r>
              <a:rPr lang="ar-JO" sz="1800" dirty="0">
                <a:solidFill>
                  <a:schemeClr val="tx1"/>
                </a:solidFill>
                <a:latin typeface="Alexandria" pitchFamily="2" charset="-78"/>
                <a:cs typeface="Alexandria" pitchFamily="2" charset="-78"/>
              </a:rPr>
              <a:t> </a:t>
            </a:r>
          </a:p>
        </p:txBody>
      </p:sp>
      <p:pic>
        <p:nvPicPr>
          <p:cNvPr id="3" name="Graphic 21">
            <a:extLst>
              <a:ext uri="{FF2B5EF4-FFF2-40B4-BE49-F238E27FC236}">
                <a16:creationId xmlns:a16="http://schemas.microsoft.com/office/drawing/2014/main" id="{11CE62B1-678A-DC89-BD26-3DDED98FAC6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290951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670FE89-E7A1-4D0A-964E-A2E8DCD0E2B5}"/>
              </a:ext>
            </a:extLst>
          </p:cNvPr>
          <p:cNvSpPr txBox="1"/>
          <p:nvPr/>
        </p:nvSpPr>
        <p:spPr>
          <a:xfrm>
            <a:off x="119336" y="889665"/>
            <a:ext cx="11730776" cy="5909310"/>
          </a:xfrm>
          <a:prstGeom prst="rect">
            <a:avLst/>
          </a:prstGeom>
          <a:noFill/>
        </p:spPr>
        <p:txBody>
          <a:bodyPr wrap="square">
            <a:spAutoFit/>
          </a:bodyPr>
          <a:lstStyle/>
          <a:p>
            <a:pPr algn="just" rtl="1"/>
            <a:r>
              <a:rPr lang="ar-JO" sz="1800" b="1" dirty="0">
                <a:solidFill>
                  <a:schemeClr val="tx1"/>
                </a:solidFill>
                <a:latin typeface="Alexandria" pitchFamily="2" charset="-78"/>
                <a:cs typeface="Alexandria" pitchFamily="2" charset="-78"/>
              </a:rPr>
              <a:t>أعضاء هيئة التدريس </a:t>
            </a:r>
            <a:r>
              <a:rPr lang="ar-JO" sz="1800" dirty="0">
                <a:solidFill>
                  <a:schemeClr val="tx1"/>
                </a:solidFill>
                <a:latin typeface="Alexandria" pitchFamily="2" charset="-78"/>
                <a:cs typeface="Alexandria" pitchFamily="2" charset="-78"/>
              </a:rPr>
              <a:t>طورت المؤسسة العربية للتربية والثقافة والعلوم سنة 1998 دليلاً مرجعيًا للتطوير المهني أشارت فيه أهم الأخلاقيات المهنية التي يجب أن تتوفر في الأستاذ الأكاديمي وهي:</a:t>
            </a:r>
          </a:p>
          <a:p>
            <a:pPr algn="just" rtl="1"/>
            <a:r>
              <a:rPr lang="ar-JO" sz="1800" dirty="0">
                <a:solidFill>
                  <a:schemeClr val="tx1"/>
                </a:solidFill>
                <a:latin typeface="Alexandria" pitchFamily="2" charset="-78"/>
                <a:cs typeface="Alexandria" pitchFamily="2" charset="-78"/>
              </a:rPr>
              <a:t> - أن يتصف المدرس الجامعي بالعدل في تعامله مع طلبته كما يجب أن يكون عقلانيًا و منفتحًا.</a:t>
            </a:r>
          </a:p>
          <a:p>
            <a:pPr algn="just" rtl="1"/>
            <a:r>
              <a:rPr lang="ar-JO" sz="1800" dirty="0">
                <a:solidFill>
                  <a:schemeClr val="tx1"/>
                </a:solidFill>
                <a:latin typeface="Alexandria" pitchFamily="2" charset="-78"/>
                <a:cs typeface="Alexandria" pitchFamily="2" charset="-78"/>
              </a:rPr>
              <a:t> - مراعاة القوانين والأنظمة والتعليمات المعمول بها والابتعاد عن التمييز بكافة أشكاله العرقية والطائفية والعشائرية.</a:t>
            </a:r>
          </a:p>
          <a:p>
            <a:pPr algn="just" rtl="1"/>
            <a:r>
              <a:rPr lang="ar-JO" sz="1800" dirty="0">
                <a:solidFill>
                  <a:schemeClr val="tx1"/>
                </a:solidFill>
                <a:latin typeface="Alexandria" pitchFamily="2" charset="-78"/>
                <a:cs typeface="Alexandria" pitchFamily="2" charset="-78"/>
              </a:rPr>
              <a:t>إقامة علاقات صحية مع الزملاء والطلبة على أساس من الثقة والاحترام المتبادل.</a:t>
            </a:r>
          </a:p>
          <a:p>
            <a:pPr algn="just" rtl="1"/>
            <a:r>
              <a:rPr lang="ar-JO" sz="1800" dirty="0">
                <a:solidFill>
                  <a:schemeClr val="tx1"/>
                </a:solidFill>
                <a:latin typeface="Alexandria" pitchFamily="2" charset="-78"/>
                <a:cs typeface="Alexandria" pitchFamily="2" charset="-78"/>
              </a:rPr>
              <a:t>-  قيام الأستاذ الأكاديمي بجميع الواجبات </a:t>
            </a:r>
            <a:r>
              <a:rPr lang="ar-AE" sz="1800" dirty="0">
                <a:solidFill>
                  <a:schemeClr val="tx1"/>
                </a:solidFill>
                <a:latin typeface="Alexandria" pitchFamily="2" charset="-78"/>
                <a:cs typeface="Alexandria" pitchFamily="2" charset="-78"/>
              </a:rPr>
              <a:t>المكلف بها </a:t>
            </a:r>
            <a:r>
              <a:rPr lang="ar-JO" sz="1800" dirty="0">
                <a:solidFill>
                  <a:schemeClr val="tx1"/>
                </a:solidFill>
                <a:latin typeface="Alexandria" pitchFamily="2" charset="-78"/>
                <a:cs typeface="Alexandria" pitchFamily="2" charset="-78"/>
              </a:rPr>
              <a:t>بدءًا بالمحاضرات ومرورًا باللجان والأنشطة وإرشاد الطلبة .</a:t>
            </a:r>
          </a:p>
          <a:p>
            <a:pPr algn="just" rtl="1"/>
            <a:r>
              <a:rPr lang="ar-JO" sz="1800" dirty="0">
                <a:solidFill>
                  <a:schemeClr val="tx1"/>
                </a:solidFill>
                <a:latin typeface="Alexandria" pitchFamily="2" charset="-78"/>
                <a:cs typeface="Alexandria" pitchFamily="2" charset="-78"/>
              </a:rPr>
              <a:t>- الالتزام بالمنظومة القيمية للمجتمع فالأستاذ الأكاديمي هو ابن المجتمع وهو المكلّف بتثقيف أبنائه وإكسابهم المهارات والاتجاهات.</a:t>
            </a:r>
          </a:p>
          <a:p>
            <a:pPr algn="just" rtl="1"/>
            <a:r>
              <a:rPr lang="ar-JO" sz="1800" dirty="0">
                <a:solidFill>
                  <a:schemeClr val="tx1"/>
                </a:solidFill>
                <a:latin typeface="Alexandria" pitchFamily="2" charset="-78"/>
                <a:cs typeface="Alexandria" pitchFamily="2" charset="-78"/>
              </a:rPr>
              <a:t>-  المحافظة على خصوصية طلبته وأسرارهم .</a:t>
            </a:r>
          </a:p>
          <a:p>
            <a:pPr algn="just" rtl="1"/>
            <a:r>
              <a:rPr lang="ar-JO" sz="1800" dirty="0">
                <a:solidFill>
                  <a:schemeClr val="tx1"/>
                </a:solidFill>
                <a:latin typeface="Alexandria" pitchFamily="2" charset="-78"/>
                <a:cs typeface="Alexandria" pitchFamily="2" charset="-78"/>
              </a:rPr>
              <a:t>- تبني الروح الإيجابية في النقد والإصلاح وعدم التركيز على الأبعاد السلبية، وعدم التعرض لزملاء العمل الأكاديمي بالتجريح</a:t>
            </a:r>
            <a:r>
              <a:rPr lang="ar-AE" sz="1800" dirty="0">
                <a:solidFill>
                  <a:schemeClr val="tx1"/>
                </a:solidFill>
                <a:latin typeface="Alexandria" pitchFamily="2" charset="-78"/>
                <a:cs typeface="Alexandria" pitchFamily="2" charset="-78"/>
              </a:rPr>
              <a:t>.</a:t>
            </a:r>
            <a:r>
              <a:rPr lang="ar-JO" sz="1800" dirty="0">
                <a:solidFill>
                  <a:schemeClr val="tx1"/>
                </a:solidFill>
                <a:latin typeface="Alexandria" pitchFamily="2" charset="-78"/>
                <a:cs typeface="Alexandria" pitchFamily="2" charset="-78"/>
              </a:rPr>
              <a:t> -  </a:t>
            </a:r>
            <a:r>
              <a:rPr lang="ar-AE" sz="1800"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المحافظة والاستمرار في النمو المهني خاصة مع  الانفجار المعرفي الذي يشهده العالم والثورة التكنولوجية التي لا تكاد تتوقف بفقدان على عضو هيئة التدريس أن يواكب المستجدات في ميدان تخصصه.</a:t>
            </a:r>
          </a:p>
          <a:p>
            <a:pPr marL="342900" indent="-342900" algn="just" rtl="1">
              <a:buFontTx/>
              <a:buChar char="-"/>
            </a:pPr>
            <a:endParaRPr lang="ar-JO" sz="1800" dirty="0">
              <a:solidFill>
                <a:schemeClr val="tx1"/>
              </a:solidFill>
              <a:latin typeface="Alexandria" pitchFamily="2" charset="-78"/>
              <a:cs typeface="Alexandria" pitchFamily="2" charset="-78"/>
            </a:endParaRPr>
          </a:p>
          <a:p>
            <a:pPr algn="just" rtl="1"/>
            <a:r>
              <a:rPr lang="ar-JO" sz="1800" b="1" dirty="0">
                <a:solidFill>
                  <a:schemeClr val="tx1"/>
                </a:solidFill>
                <a:latin typeface="Alexandria" pitchFamily="2" charset="-78"/>
                <a:cs typeface="Alexandria" pitchFamily="2" charset="-78"/>
              </a:rPr>
              <a:t>الباحثون المتخصصون </a:t>
            </a:r>
            <a:r>
              <a:rPr lang="ar-JO" sz="1800" dirty="0">
                <a:solidFill>
                  <a:schemeClr val="tx1"/>
                </a:solidFill>
                <a:latin typeface="Alexandria" pitchFamily="2" charset="-78"/>
                <a:cs typeface="Alexandria" pitchFamily="2" charset="-78"/>
              </a:rPr>
              <a:t>يمكننا أن نشير إلى جملة أخلاقيات مهنة يمكن أن تسمى </a:t>
            </a:r>
            <a:r>
              <a:rPr lang="ar-JO" sz="1800" b="1" dirty="0">
                <a:solidFill>
                  <a:schemeClr val="tx1"/>
                </a:solidFill>
                <a:latin typeface="Alexandria" pitchFamily="2" charset="-78"/>
                <a:cs typeface="Alexandria" pitchFamily="2" charset="-78"/>
              </a:rPr>
              <a:t>أخلاقيات البحث العلمي </a:t>
            </a:r>
            <a:r>
              <a:rPr lang="ar-JO" sz="1800" dirty="0">
                <a:solidFill>
                  <a:schemeClr val="tx1"/>
                </a:solidFill>
                <a:latin typeface="Alexandria" pitchFamily="2" charset="-78"/>
                <a:cs typeface="Alexandria" pitchFamily="2" charset="-78"/>
              </a:rPr>
              <a:t>والتي لا بدّ من توفرها لدى الباحثين المتخصصين </a:t>
            </a:r>
            <a:r>
              <a:rPr lang="ar-JO" sz="1800" u="sng" dirty="0">
                <a:solidFill>
                  <a:schemeClr val="tx1"/>
                </a:solidFill>
                <a:latin typeface="Alexandria" pitchFamily="2" charset="-78"/>
                <a:cs typeface="Alexandria" pitchFamily="2" charset="-78"/>
              </a:rPr>
              <a:t>ولعل من أهمها</a:t>
            </a:r>
            <a:r>
              <a:rPr lang="ar-JO" sz="1800" dirty="0">
                <a:solidFill>
                  <a:schemeClr val="tx1"/>
                </a:solidFill>
                <a:latin typeface="Alexandria" pitchFamily="2" charset="-78"/>
                <a:cs typeface="Alexandria" pitchFamily="2" charset="-78"/>
              </a:rPr>
              <a:t>: التزام الباحث بالمنهجية العلمية السليمة التي تواضع عليها العلماء والمختصون، وتكريس البحث العلمي لغايات علمية محضة وليس لأي أغراض شخصية أو مصلحية أو مالية، والإيمان بعمل الفريق في البحث العلمي، وعدم التلكؤ في مشاركة بأية مشاريع علمية جماعية، ونشر نتائج البحث العلمي في أوعية النشر الملائمة وتعريف المختصين بها لتعظيم الفائدة منها ، كما ينبغي رعاية الباحثين الموهوبين واستقطاب الواعدين منهم للعمل في المجالات البحثية المختلفة .</a:t>
            </a:r>
          </a:p>
          <a:p>
            <a:pPr algn="just" rtl="1"/>
            <a:endParaRPr lang="ar-JO" sz="1800" dirty="0">
              <a:solidFill>
                <a:schemeClr val="tx1"/>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B32F08D5-9465-4CC4-BC64-2D4EF82DACCC}"/>
              </a:ext>
            </a:extLst>
          </p:cNvPr>
          <p:cNvSpPr txBox="1"/>
          <p:nvPr/>
        </p:nvSpPr>
        <p:spPr>
          <a:xfrm>
            <a:off x="2423592" y="205039"/>
            <a:ext cx="6723443" cy="430887"/>
          </a:xfrm>
          <a:prstGeom prst="rect">
            <a:avLst/>
          </a:prstGeom>
          <a:noFill/>
        </p:spPr>
        <p:txBody>
          <a:bodyPr wrap="square">
            <a:spAutoFit/>
          </a:bodyPr>
          <a:lstStyle/>
          <a:p>
            <a:pPr lvl="0" algn="just" rtl="1">
              <a:defRPr/>
            </a:pPr>
            <a:r>
              <a:rPr lang="ar-JO" sz="2200" b="1" dirty="0">
                <a:solidFill>
                  <a:schemeClr val="tx1"/>
                </a:solidFill>
                <a:latin typeface="Alexandria" pitchFamily="2" charset="-78"/>
                <a:cs typeface="Alexandria" pitchFamily="2" charset="-78"/>
              </a:rPr>
              <a:t>التعليم العالي والأخلاقيات المهنية </a:t>
            </a:r>
            <a:endParaRPr kumimoji="0" lang="ar-JO" sz="2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pic>
        <p:nvPicPr>
          <p:cNvPr id="2" name="Graphic 21">
            <a:extLst>
              <a:ext uri="{FF2B5EF4-FFF2-40B4-BE49-F238E27FC236}">
                <a16:creationId xmlns:a16="http://schemas.microsoft.com/office/drawing/2014/main" id="{850450A9-EA38-DC7B-E48B-9AA5796069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15183066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351584" y="110798"/>
            <a:ext cx="5760640" cy="430887"/>
          </a:xfrm>
          <a:prstGeom prst="rect">
            <a:avLst/>
          </a:prstGeom>
          <a:noFill/>
        </p:spPr>
        <p:txBody>
          <a:bodyPr wrap="square">
            <a:spAutoFit/>
          </a:bodyPr>
          <a:lstStyle/>
          <a:p>
            <a:pPr lvl="0" algn="just" rtl="1">
              <a:defRPr/>
            </a:pPr>
            <a:r>
              <a:rPr lang="ar-JO" sz="2200" b="1" dirty="0">
                <a:solidFill>
                  <a:schemeClr val="tx1"/>
                </a:solidFill>
                <a:latin typeface="Alexandria" pitchFamily="2" charset="-78"/>
                <a:cs typeface="Alexandria" pitchFamily="2" charset="-78"/>
              </a:rPr>
              <a:t>السلوكيات والممارسات اللاأخلاقية </a:t>
            </a:r>
            <a:endParaRPr kumimoji="0" lang="ar-JO" sz="2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Rectangle 1">
            <a:extLst>
              <a:ext uri="{FF2B5EF4-FFF2-40B4-BE49-F238E27FC236}">
                <a16:creationId xmlns:a16="http://schemas.microsoft.com/office/drawing/2014/main" id="{FE30A5F1-A539-4003-A6A8-9EE475E8ADF9}"/>
              </a:ext>
            </a:extLst>
          </p:cNvPr>
          <p:cNvSpPr/>
          <p:nvPr/>
        </p:nvSpPr>
        <p:spPr>
          <a:xfrm>
            <a:off x="115343" y="261443"/>
            <a:ext cx="11961314" cy="6215035"/>
          </a:xfrm>
          <a:prstGeom prst="rect">
            <a:avLst/>
          </a:prstGeom>
        </p:spPr>
        <p:txBody>
          <a:bodyPr wrap="square">
            <a:spAutoFit/>
          </a:bodyPr>
          <a:lstStyle/>
          <a:p>
            <a:pPr algn="r">
              <a:lnSpc>
                <a:spcPct val="115000"/>
              </a:lnSpc>
              <a:spcAft>
                <a:spcPts val="1000"/>
              </a:spcAft>
            </a:pPr>
            <a:r>
              <a:rPr lang="ar-SA" sz="1800" dirty="0">
                <a:latin typeface="Alexandria" pitchFamily="2" charset="-78"/>
                <a:ea typeface="Calibri" panose="020F0502020204030204" pitchFamily="34" charset="0"/>
                <a:cs typeface="Alexandria" pitchFamily="2" charset="-78"/>
              </a:rPr>
              <a:t> </a:t>
            </a:r>
            <a:endParaRPr lang="en-US" sz="1800" dirty="0">
              <a:latin typeface="Alexandria" pitchFamily="2" charset="-78"/>
              <a:ea typeface="Calibri" panose="020F0502020204030204" pitchFamily="34" charset="0"/>
              <a:cs typeface="Alexandria" pitchFamily="2" charset="-78"/>
            </a:endParaRPr>
          </a:p>
          <a:p>
            <a:pPr algn="just" rtl="1">
              <a:lnSpc>
                <a:spcPct val="115000"/>
              </a:lnSpc>
              <a:spcAft>
                <a:spcPts val="1000"/>
              </a:spcAft>
            </a:pPr>
            <a:r>
              <a:rPr lang="ar-JO" sz="1800" dirty="0">
                <a:latin typeface="Alexandria" pitchFamily="2" charset="-78"/>
                <a:ea typeface="Calibri" panose="020F0502020204030204" pitchFamily="34" charset="0"/>
                <a:cs typeface="Alexandria" pitchFamily="2" charset="-78"/>
              </a:rPr>
              <a:t>       من </a:t>
            </a:r>
            <a:r>
              <a:rPr lang="ar-SA" sz="1800" dirty="0">
                <a:latin typeface="Alexandria" pitchFamily="2" charset="-78"/>
                <a:ea typeface="Calibri" panose="020F0502020204030204" pitchFamily="34" charset="0"/>
                <a:cs typeface="Alexandria" pitchFamily="2" charset="-78"/>
              </a:rPr>
              <a:t>السلوكيات والممارسات الل</a:t>
            </a:r>
            <a:r>
              <a:rPr lang="ar-JO" sz="1800" dirty="0">
                <a:latin typeface="Alexandria" pitchFamily="2" charset="-78"/>
                <a:ea typeface="Calibri" panose="020F0502020204030204" pitchFamily="34" charset="0"/>
                <a:cs typeface="Alexandria" pitchFamily="2" charset="-78"/>
              </a:rPr>
              <a:t>اأ</a:t>
            </a:r>
            <a:r>
              <a:rPr lang="ar-SA" sz="1800" dirty="0">
                <a:latin typeface="Alexandria" pitchFamily="2" charset="-78"/>
                <a:ea typeface="Calibri" panose="020F0502020204030204" pitchFamily="34" charset="0"/>
                <a:cs typeface="Alexandria" pitchFamily="2" charset="-78"/>
              </a:rPr>
              <a:t>خلاقية التي تضعف هيبة الوظيفة </a:t>
            </a:r>
            <a:r>
              <a:rPr lang="ar-SA" sz="1800" b="1" u="sng" dirty="0">
                <a:latin typeface="Alexandria" pitchFamily="2" charset="-78"/>
                <a:ea typeface="Calibri" panose="020F0502020204030204" pitchFamily="34" charset="0"/>
                <a:cs typeface="Alexandria" pitchFamily="2" charset="-78"/>
              </a:rPr>
              <a:t>الفساد الإداري</a:t>
            </a:r>
            <a:r>
              <a:rPr lang="ar-JO" sz="1800" b="1" dirty="0">
                <a:latin typeface="Alexandria" pitchFamily="2" charset="-78"/>
                <a:ea typeface="Calibri" panose="020F0502020204030204" pitchFamily="34" charset="0"/>
                <a:cs typeface="Alexandria" pitchFamily="2" charset="-78"/>
              </a:rPr>
              <a:t> </a:t>
            </a:r>
            <a:r>
              <a:rPr lang="ar-JO" sz="1800" dirty="0">
                <a:latin typeface="Alexandria" pitchFamily="2" charset="-78"/>
                <a:ea typeface="Calibri" panose="020F0502020204030204" pitchFamily="34" charset="0"/>
                <a:cs typeface="Alexandria" pitchFamily="2" charset="-78"/>
              </a:rPr>
              <a:t>والذي يشمل </a:t>
            </a:r>
            <a:r>
              <a:rPr lang="ar-SA" sz="1800" dirty="0">
                <a:latin typeface="Alexandria" pitchFamily="2" charset="-78"/>
                <a:ea typeface="Calibri" panose="020F0502020204030204" pitchFamily="34" charset="0"/>
                <a:cs typeface="Alexandria" pitchFamily="2" charset="-78"/>
              </a:rPr>
              <a:t>الانحرافات الإدارية والوظيفية والتنظيمية </a:t>
            </a:r>
            <a:r>
              <a:rPr lang="ar-JO" sz="1800" dirty="0">
                <a:latin typeface="Alexandria" pitchFamily="2" charset="-78"/>
                <a:ea typeface="Calibri" panose="020F0502020204030204" pitchFamily="34" charset="0"/>
                <a:cs typeface="Alexandria" pitchFamily="2" charset="-78"/>
              </a:rPr>
              <a:t>والسلوكية والجنائية </a:t>
            </a:r>
            <a:r>
              <a:rPr lang="ar-SA" sz="1800" dirty="0">
                <a:latin typeface="Alexandria" pitchFamily="2" charset="-78"/>
                <a:ea typeface="Calibri" panose="020F0502020204030204" pitchFamily="34" charset="0"/>
                <a:cs typeface="Alexandria" pitchFamily="2" charset="-78"/>
              </a:rPr>
              <a:t>والمخالفات التي تصدر عن الموظف العام أثناء تأديته لمهام وظيفته، ولاشك أن ظاهرة الفساد الإداري دلالة على هبوط القيم الروحية وزيادة القيم المادية بطريقة غير عقلاني</a:t>
            </a:r>
            <a:r>
              <a:rPr lang="ar-JO" sz="1800" dirty="0">
                <a:latin typeface="Alexandria" pitchFamily="2" charset="-78"/>
                <a:ea typeface="Calibri" panose="020F0502020204030204" pitchFamily="34" charset="0"/>
                <a:cs typeface="Alexandria" pitchFamily="2" charset="-78"/>
              </a:rPr>
              <a:t>ة، ومن أنواع الفساد الإداري ما يأتي:</a:t>
            </a:r>
            <a:r>
              <a:rPr lang="ar-SA" sz="1800" dirty="0">
                <a:latin typeface="Alexandria" pitchFamily="2" charset="-78"/>
                <a:ea typeface="Calibri" panose="020F0502020204030204" pitchFamily="34" charset="0"/>
                <a:cs typeface="Alexandria" pitchFamily="2" charset="-78"/>
              </a:rPr>
              <a:t> ( الحميدان، 2010)</a:t>
            </a:r>
            <a:endParaRPr lang="en-US" sz="1800" dirty="0">
              <a:latin typeface="Alexandria" pitchFamily="2" charset="-78"/>
              <a:ea typeface="Calibri" panose="020F0502020204030204" pitchFamily="34" charset="0"/>
              <a:cs typeface="Alexandria" pitchFamily="2" charset="-78"/>
            </a:endParaRPr>
          </a:p>
          <a:p>
            <a:pPr algn="just" rtl="1">
              <a:lnSpc>
                <a:spcPct val="115000"/>
              </a:lnSpc>
              <a:spcAft>
                <a:spcPts val="1000"/>
              </a:spcAft>
            </a:pPr>
            <a:r>
              <a:rPr lang="ar-SA" sz="1800" b="1" dirty="0">
                <a:solidFill>
                  <a:srgbClr val="00B0F0"/>
                </a:solidFill>
                <a:latin typeface="Alexandria" pitchFamily="2" charset="-78"/>
                <a:ea typeface="Calibri" panose="020F0502020204030204" pitchFamily="34" charset="0"/>
                <a:cs typeface="Alexandria" pitchFamily="2" charset="-78"/>
              </a:rPr>
              <a:t>أولًا: الانحرافات التنظيمية</a:t>
            </a:r>
            <a:endParaRPr lang="ar-JO" sz="1800" b="1" dirty="0">
              <a:solidFill>
                <a:srgbClr val="00B0F0"/>
              </a:solidFill>
              <a:latin typeface="Alexandria" pitchFamily="2" charset="-78"/>
              <a:ea typeface="Calibri" panose="020F0502020204030204" pitchFamily="34" charset="0"/>
              <a:cs typeface="Alexandria" pitchFamily="2" charset="-78"/>
            </a:endParaRPr>
          </a:p>
          <a:p>
            <a:pPr algn="r">
              <a:lnSpc>
                <a:spcPct val="150000"/>
              </a:lnSpc>
              <a:spcAft>
                <a:spcPts val="1000"/>
              </a:spcAft>
            </a:pPr>
            <a:r>
              <a:rPr lang="ar-SA" sz="1800" dirty="0">
                <a:latin typeface="Alexandria" pitchFamily="2" charset="-78"/>
                <a:ea typeface="Calibri" panose="020F0502020204030204" pitchFamily="34" charset="0"/>
                <a:cs typeface="Alexandria" pitchFamily="2" charset="-78"/>
              </a:rPr>
              <a:t>ويقصد بها تلك المخالفات التي تصدر عن الموظف في أثناء تأديته لمه</a:t>
            </a:r>
            <a:r>
              <a:rPr lang="ar-JO" sz="1800" dirty="0">
                <a:latin typeface="Alexandria" pitchFamily="2" charset="-78"/>
                <a:ea typeface="Calibri" panose="020F0502020204030204" pitchFamily="34" charset="0"/>
                <a:cs typeface="Alexandria" pitchFamily="2" charset="-78"/>
              </a:rPr>
              <a:t>ام</a:t>
            </a:r>
            <a:r>
              <a:rPr lang="ar-SA" sz="1800" dirty="0">
                <a:latin typeface="Alexandria" pitchFamily="2" charset="-78"/>
                <a:ea typeface="Calibri" panose="020F0502020204030204" pitchFamily="34" charset="0"/>
                <a:cs typeface="Alexandria" pitchFamily="2" charset="-78"/>
              </a:rPr>
              <a:t> وظيفته والتي تتعل</a:t>
            </a:r>
            <a:r>
              <a:rPr lang="ar-JO" sz="1800" dirty="0">
                <a:latin typeface="Alexandria" pitchFamily="2" charset="-78"/>
                <a:ea typeface="Calibri" panose="020F0502020204030204" pitchFamily="34" charset="0"/>
                <a:cs typeface="Alexandria" pitchFamily="2" charset="-78"/>
              </a:rPr>
              <a:t>ّ</a:t>
            </a:r>
            <a:r>
              <a:rPr lang="ar-SA" sz="1800" dirty="0">
                <a:latin typeface="Alexandria" pitchFamily="2" charset="-78"/>
                <a:ea typeface="Calibri" panose="020F0502020204030204" pitchFamily="34" charset="0"/>
                <a:cs typeface="Alexandria" pitchFamily="2" charset="-78"/>
              </a:rPr>
              <a:t>ق بصفة أساسية بالعمل</a:t>
            </a:r>
            <a:r>
              <a:rPr lang="ar-JO" sz="1800" dirty="0">
                <a:latin typeface="Alexandria" pitchFamily="2" charset="-78"/>
                <a:ea typeface="Calibri" panose="020F0502020204030204" pitchFamily="34" charset="0"/>
                <a:cs typeface="Alexandria" pitchFamily="2" charset="-78"/>
              </a:rPr>
              <a:t>،</a:t>
            </a:r>
            <a:r>
              <a:rPr lang="ar-SA" sz="1800" dirty="0">
                <a:latin typeface="Alexandria" pitchFamily="2" charset="-78"/>
                <a:ea typeface="Calibri" panose="020F0502020204030204" pitchFamily="34" charset="0"/>
                <a:cs typeface="Alexandria" pitchFamily="2" charset="-78"/>
              </a:rPr>
              <a:t> ومن أهمها:</a:t>
            </a:r>
            <a:r>
              <a:rPr lang="ar-AE" sz="1800" dirty="0">
                <a:latin typeface="Alexandria" pitchFamily="2" charset="-78"/>
                <a:ea typeface="Calibri" panose="020F0502020204030204" pitchFamily="34" charset="0"/>
                <a:cs typeface="Alexandria" pitchFamily="2" charset="-78"/>
              </a:rPr>
              <a:t>  </a:t>
            </a:r>
            <a:r>
              <a:rPr lang="ar-SA" sz="1800" dirty="0">
                <a:latin typeface="Alexandria" pitchFamily="2" charset="-78"/>
                <a:ea typeface="Calibri" panose="020F0502020204030204" pitchFamily="34" charset="0"/>
                <a:cs typeface="Alexandria" pitchFamily="2" charset="-78"/>
              </a:rPr>
              <a:t>عدم احترام العمل</a:t>
            </a:r>
            <a:r>
              <a:rPr lang="ar-JO" sz="1800" dirty="0">
                <a:latin typeface="Alexandria" pitchFamily="2" charset="-78"/>
                <a:ea typeface="Calibri" panose="020F0502020204030204" pitchFamily="34" charset="0"/>
                <a:cs typeface="Alexandria" pitchFamily="2" charset="-78"/>
              </a:rPr>
              <a:t>-</a:t>
            </a:r>
            <a:r>
              <a:rPr lang="ar-SA" sz="1800" dirty="0">
                <a:latin typeface="Alexandria" pitchFamily="2" charset="-78"/>
                <a:ea typeface="Calibri" panose="020F0502020204030204" pitchFamily="34" charset="0"/>
                <a:cs typeface="Alexandria" pitchFamily="2" charset="-78"/>
              </a:rPr>
              <a:t> امتناع الموظف عن أداء العمل المطلوب منه</a:t>
            </a:r>
            <a:r>
              <a:rPr lang="ar-JO" sz="1800" dirty="0">
                <a:latin typeface="Alexandria" pitchFamily="2" charset="-78"/>
                <a:ea typeface="Calibri" panose="020F0502020204030204" pitchFamily="34" charset="0"/>
                <a:cs typeface="Alexandria" pitchFamily="2" charset="-78"/>
              </a:rPr>
              <a:t> - </a:t>
            </a:r>
            <a:r>
              <a:rPr lang="ar-SA" sz="1800" dirty="0">
                <a:latin typeface="Alexandria" pitchFamily="2" charset="-78"/>
                <a:ea typeface="Calibri" panose="020F0502020204030204" pitchFamily="34" charset="0"/>
                <a:cs typeface="Alexandria" pitchFamily="2" charset="-78"/>
              </a:rPr>
              <a:t>التراخي</a:t>
            </a:r>
            <a:r>
              <a:rPr lang="ar-JO" sz="1800" dirty="0">
                <a:latin typeface="Alexandria" pitchFamily="2" charset="-78"/>
                <a:ea typeface="Calibri" panose="020F0502020204030204" pitchFamily="34" charset="0"/>
                <a:cs typeface="Alexandria" pitchFamily="2" charset="-78"/>
              </a:rPr>
              <a:t>- </a:t>
            </a:r>
            <a:r>
              <a:rPr lang="ar-SA" sz="1800" dirty="0">
                <a:latin typeface="Alexandria" pitchFamily="2" charset="-78"/>
                <a:ea typeface="Calibri" panose="020F0502020204030204" pitchFamily="34" charset="0"/>
                <a:cs typeface="Alexandria" pitchFamily="2" charset="-78"/>
              </a:rPr>
              <a:t>عدم الالتزام ب</a:t>
            </a:r>
            <a:r>
              <a:rPr lang="ar-JO" sz="1800" dirty="0">
                <a:latin typeface="Alexandria" pitchFamily="2" charset="-78"/>
                <a:ea typeface="Calibri" panose="020F0502020204030204" pitchFamily="34" charset="0"/>
                <a:cs typeface="Alexandria" pitchFamily="2" charset="-78"/>
              </a:rPr>
              <a:t>ال</a:t>
            </a:r>
            <a:r>
              <a:rPr lang="ar-SA" sz="1800" dirty="0">
                <a:latin typeface="Alexandria" pitchFamily="2" charset="-78"/>
                <a:ea typeface="Calibri" panose="020F0502020204030204" pitchFamily="34" charset="0"/>
                <a:cs typeface="Alexandria" pitchFamily="2" charset="-78"/>
              </a:rPr>
              <a:t>أوامر </a:t>
            </a:r>
            <a:r>
              <a:rPr lang="ar-JO" sz="1800" dirty="0">
                <a:latin typeface="Alexandria" pitchFamily="2" charset="-78"/>
                <a:ea typeface="Calibri" panose="020F0502020204030204" pitchFamily="34" charset="0"/>
                <a:cs typeface="Alexandria" pitchFamily="2" charset="-78"/>
              </a:rPr>
              <a:t>- </a:t>
            </a:r>
            <a:r>
              <a:rPr lang="ar-SA" sz="1800" dirty="0">
                <a:latin typeface="Alexandria" pitchFamily="2" charset="-78"/>
                <a:ea typeface="Calibri" panose="020F0502020204030204" pitchFamily="34" charset="0"/>
                <a:cs typeface="Alexandria" pitchFamily="2" charset="-78"/>
              </a:rPr>
              <a:t>السلبية</a:t>
            </a:r>
            <a:r>
              <a:rPr lang="ar-JO" sz="1800" dirty="0">
                <a:latin typeface="Alexandria" pitchFamily="2" charset="-78"/>
                <a:ea typeface="Calibri" panose="020F0502020204030204" pitchFamily="34" charset="0"/>
                <a:cs typeface="Alexandria" pitchFamily="2" charset="-78"/>
              </a:rPr>
              <a:t> - </a:t>
            </a:r>
            <a:r>
              <a:rPr lang="ar-SA" sz="1800" dirty="0">
                <a:latin typeface="Alexandria" pitchFamily="2" charset="-78"/>
                <a:ea typeface="Calibri" panose="020F0502020204030204" pitchFamily="34" charset="0"/>
                <a:cs typeface="Alexandria" pitchFamily="2" charset="-78"/>
              </a:rPr>
              <a:t> عدم تحمل المسؤولية</a:t>
            </a:r>
            <a:r>
              <a:rPr lang="ar-JO" sz="1800" dirty="0">
                <a:latin typeface="Alexandria" pitchFamily="2" charset="-78"/>
                <a:ea typeface="Calibri" panose="020F0502020204030204" pitchFamily="34" charset="0"/>
                <a:cs typeface="Alexandria" pitchFamily="2" charset="-78"/>
              </a:rPr>
              <a:t>- إفشاء الأسرار.</a:t>
            </a:r>
            <a:endParaRPr lang="ar-JO" sz="1800" b="1" dirty="0">
              <a:latin typeface="Alexandria" pitchFamily="2" charset="-78"/>
              <a:ea typeface="Calibri" panose="020F0502020204030204" pitchFamily="34" charset="0"/>
              <a:cs typeface="Alexandria" pitchFamily="2" charset="-78"/>
            </a:endParaRPr>
          </a:p>
          <a:p>
            <a:pPr algn="r">
              <a:spcAft>
                <a:spcPts val="1000"/>
              </a:spcAft>
            </a:pPr>
            <a:r>
              <a:rPr lang="ar-JO" sz="1800" b="1" dirty="0">
                <a:solidFill>
                  <a:srgbClr val="00B0F0"/>
                </a:solidFill>
                <a:latin typeface="Alexandria" pitchFamily="2" charset="-78"/>
                <a:ea typeface="Calibri" panose="020F0502020204030204" pitchFamily="34" charset="0"/>
                <a:cs typeface="Alexandria" pitchFamily="2" charset="-78"/>
              </a:rPr>
              <a:t>ثانيًا: الانحرافات المالية</a:t>
            </a:r>
            <a:endParaRPr lang="ar-JO" sz="1800" dirty="0">
              <a:solidFill>
                <a:srgbClr val="00B0F0"/>
              </a:solidFill>
              <a:latin typeface="Alexandria" pitchFamily="2" charset="-78"/>
              <a:ea typeface="Calibri" panose="020F0502020204030204" pitchFamily="34" charset="0"/>
              <a:cs typeface="Alexandria" pitchFamily="2" charset="-78"/>
            </a:endParaRPr>
          </a:p>
          <a:p>
            <a:pPr algn="r">
              <a:spcAft>
                <a:spcPts val="1000"/>
              </a:spcAft>
            </a:pPr>
            <a:r>
              <a:rPr lang="ar-JO" sz="1800" dirty="0">
                <a:latin typeface="Alexandria" pitchFamily="2" charset="-78"/>
                <a:ea typeface="Calibri" panose="020F0502020204030204" pitchFamily="34" charset="0"/>
                <a:cs typeface="Alexandria" pitchFamily="2" charset="-78"/>
              </a:rPr>
              <a:t>ويقصد بها المخالفات المالية والإدارية التي تتصل بسير العمل المنوط بالموظف، وتتمثل هذه المخالفات فيما يأتي: </a:t>
            </a:r>
          </a:p>
          <a:p>
            <a:pPr algn="r">
              <a:spcAft>
                <a:spcPts val="1000"/>
              </a:spcAft>
            </a:pPr>
            <a:r>
              <a:rPr lang="ar-JO" sz="1800" dirty="0">
                <a:latin typeface="Alexandria" pitchFamily="2" charset="-78"/>
                <a:ea typeface="Calibri" panose="020F0502020204030204" pitchFamily="34" charset="0"/>
                <a:cs typeface="Alexandria" pitchFamily="2" charset="-78"/>
              </a:rPr>
              <a:t>	-  مخالفة القواعد والأحكام المالية المنصوص عليها داخل المؤسسة.</a:t>
            </a:r>
          </a:p>
          <a:p>
            <a:pPr algn="r">
              <a:spcAft>
                <a:spcPts val="1000"/>
              </a:spcAft>
            </a:pPr>
            <a:r>
              <a:rPr lang="ar-JO" sz="1800" dirty="0">
                <a:latin typeface="Alexandria" pitchFamily="2" charset="-78"/>
                <a:ea typeface="Calibri" panose="020F0502020204030204" pitchFamily="34" charset="0"/>
                <a:cs typeface="Alexandria" pitchFamily="2" charset="-78"/>
              </a:rPr>
              <a:t>- قيام الموظف بتسخير سلطة وظيفته للانتفاع من الأعمال الموكلة إليه أو استخدام القوة البشرية الحكومية من العمال والموظفين في الأمور الشخصية في غير الأعمال الرسمية المخصصة لهم. ( السكارنة، 2009)</a:t>
            </a:r>
          </a:p>
          <a:p>
            <a:pPr algn="r">
              <a:spcAft>
                <a:spcPts val="1000"/>
              </a:spcAft>
            </a:pPr>
            <a:r>
              <a:rPr lang="ar-JO" sz="1800" dirty="0">
                <a:latin typeface="Alexandria" pitchFamily="2" charset="-78"/>
                <a:ea typeface="Calibri" panose="020F0502020204030204" pitchFamily="34" charset="0"/>
                <a:cs typeface="Alexandria" pitchFamily="2" charset="-78"/>
              </a:rPr>
              <a:t>- الإسراف في استخدام المال العام: كتبديد الأموال العامة في الإنفاق على الأبنية والأثاث، والمبالغة في استخدام المقتنيات العامة في الأمور الشخصية، وإقامة الحفلات والدعايات الباهظة.</a:t>
            </a:r>
          </a:p>
        </p:txBody>
      </p:sp>
      <p:pic>
        <p:nvPicPr>
          <p:cNvPr id="5" name="Graphic 21">
            <a:extLst>
              <a:ext uri="{FF2B5EF4-FFF2-40B4-BE49-F238E27FC236}">
                <a16:creationId xmlns:a16="http://schemas.microsoft.com/office/drawing/2014/main" id="{28B1FBB5-F451-B9D2-8AB9-85F7ACB6A93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7523733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135560" y="67666"/>
            <a:ext cx="5666123" cy="430887"/>
          </a:xfrm>
          <a:prstGeom prst="rect">
            <a:avLst/>
          </a:prstGeom>
          <a:noFill/>
        </p:spPr>
        <p:txBody>
          <a:bodyPr wrap="square">
            <a:spAutoFit/>
          </a:bodyPr>
          <a:lstStyle/>
          <a:p>
            <a:pPr lvl="0" algn="just" rtl="1">
              <a:defRPr/>
            </a:pPr>
            <a:r>
              <a:rPr lang="ar-JO" sz="2200" b="1" dirty="0">
                <a:solidFill>
                  <a:schemeClr val="tx1"/>
                </a:solidFill>
                <a:latin typeface="Alexandria" pitchFamily="2" charset="-78"/>
                <a:cs typeface="Alexandria" pitchFamily="2" charset="-78"/>
              </a:rPr>
              <a:t>السلوكيات والممارسات اللاأخلاقية </a:t>
            </a:r>
          </a:p>
        </p:txBody>
      </p:sp>
      <p:sp>
        <p:nvSpPr>
          <p:cNvPr id="5" name="TextBox 4">
            <a:extLst>
              <a:ext uri="{FF2B5EF4-FFF2-40B4-BE49-F238E27FC236}">
                <a16:creationId xmlns:a16="http://schemas.microsoft.com/office/drawing/2014/main" id="{2670FE89-E7A1-4D0A-964E-A2E8DCD0E2B5}"/>
              </a:ext>
            </a:extLst>
          </p:cNvPr>
          <p:cNvSpPr txBox="1"/>
          <p:nvPr/>
        </p:nvSpPr>
        <p:spPr>
          <a:xfrm>
            <a:off x="215900" y="951415"/>
            <a:ext cx="11640740" cy="5447004"/>
          </a:xfrm>
          <a:prstGeom prst="rect">
            <a:avLst/>
          </a:prstGeom>
          <a:noFill/>
        </p:spPr>
        <p:txBody>
          <a:bodyPr wrap="square">
            <a:spAutoFit/>
          </a:bodyPr>
          <a:lstStyle/>
          <a:p>
            <a:pPr algn="just" rtl="1"/>
            <a:r>
              <a:rPr lang="ar-JO" sz="1800" b="1" dirty="0">
                <a:solidFill>
                  <a:srgbClr val="00B0F0"/>
                </a:solidFill>
                <a:latin typeface="Alexandria" pitchFamily="2" charset="-78"/>
                <a:cs typeface="Alexandria" pitchFamily="2" charset="-78"/>
              </a:rPr>
              <a:t>ثالثًا: الانحرافات السلوكية</a:t>
            </a:r>
          </a:p>
          <a:p>
            <a:pPr algn="r" rtl="1">
              <a:lnSpc>
                <a:spcPct val="150000"/>
              </a:lnSpc>
            </a:pPr>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عدم المحافظة على كرامة الوظيفة</a:t>
            </a:r>
            <a:r>
              <a:rPr lang="ar-JO" sz="1800" dirty="0">
                <a:solidFill>
                  <a:schemeClr val="tx1"/>
                </a:solidFill>
                <a:latin typeface="Alexandria" pitchFamily="2" charset="-78"/>
                <a:cs typeface="Alexandria" pitchFamily="2" charset="-78"/>
              </a:rPr>
              <a:t>: ارتكاب الموظف لفعل مخل بالحياء في العمل كاستعمال المخدرات.</a:t>
            </a:r>
          </a:p>
          <a:p>
            <a:pPr algn="r" rtl="1">
              <a:lnSpc>
                <a:spcPct val="150000"/>
              </a:lnSpc>
            </a:pPr>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سوء استعمال السلطة</a:t>
            </a:r>
            <a:r>
              <a:rPr lang="ar-JO" sz="1800" dirty="0">
                <a:solidFill>
                  <a:schemeClr val="tx1"/>
                </a:solidFill>
                <a:latin typeface="Alexandria" pitchFamily="2" charset="-78"/>
                <a:cs typeface="Alexandria" pitchFamily="2" charset="-78"/>
              </a:rPr>
              <a:t>: تقديم الخدمات الشخصية، وتسهيل الأمور للأقارب أو المعارف.</a:t>
            </a:r>
          </a:p>
          <a:p>
            <a:pPr algn="r" rtl="1">
              <a:lnSpc>
                <a:spcPct val="150000"/>
              </a:lnSpc>
            </a:pPr>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المحسوبية: </a:t>
            </a:r>
            <a:r>
              <a:rPr lang="ar-JO" sz="1800" dirty="0">
                <a:solidFill>
                  <a:schemeClr val="tx1"/>
                </a:solidFill>
                <a:latin typeface="Alexandria" pitchFamily="2" charset="-78"/>
                <a:cs typeface="Alexandria" pitchFamily="2" charset="-78"/>
              </a:rPr>
              <a:t>شغل الوظائف العامة بأشخاص غير مؤهلين،  مما يؤثّر على كفاءة الخدمات </a:t>
            </a:r>
            <a:r>
              <a:rPr lang="ar-AE" sz="1800" dirty="0">
                <a:solidFill>
                  <a:schemeClr val="tx1"/>
                </a:solidFill>
                <a:latin typeface="Alexandria" pitchFamily="2" charset="-78"/>
                <a:cs typeface="Alexandria" pitchFamily="2" charset="-78"/>
              </a:rPr>
              <a:t>ومستوى</a:t>
            </a:r>
            <a:r>
              <a:rPr lang="ar-JO" sz="1800" dirty="0">
                <a:solidFill>
                  <a:schemeClr val="tx1"/>
                </a:solidFill>
                <a:latin typeface="Alexandria" pitchFamily="2" charset="-78"/>
                <a:cs typeface="Alexandria" pitchFamily="2" charset="-78"/>
              </a:rPr>
              <a:t> الإنتاج.</a:t>
            </a:r>
          </a:p>
          <a:p>
            <a:pPr algn="r" rtl="1">
              <a:lnSpc>
                <a:spcPct val="150000"/>
              </a:lnSpc>
            </a:pPr>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الوساطة</a:t>
            </a:r>
            <a:r>
              <a:rPr lang="ar-JO" sz="1800" dirty="0">
                <a:solidFill>
                  <a:schemeClr val="tx1"/>
                </a:solidFill>
                <a:latin typeface="Alexandria" pitchFamily="2" charset="-78"/>
                <a:cs typeface="Alexandria" pitchFamily="2" charset="-78"/>
              </a:rPr>
              <a:t>: وهي المساعدة للحصول على حق غير مستحق، أو إعفاء من حق يجب عليه الوفاء به، مما يلحق الضرر .</a:t>
            </a:r>
          </a:p>
          <a:p>
            <a:pPr algn="just" rtl="1"/>
            <a:endParaRPr lang="ar-JO" sz="1800" b="1" dirty="0">
              <a:solidFill>
                <a:srgbClr val="00B0F0"/>
              </a:solidFill>
              <a:latin typeface="Alexandria" pitchFamily="2" charset="-78"/>
              <a:cs typeface="Alexandria" pitchFamily="2" charset="-78"/>
            </a:endParaRPr>
          </a:p>
          <a:p>
            <a:pPr algn="just" rtl="1"/>
            <a:r>
              <a:rPr lang="ar-JO" sz="1800" b="1" dirty="0">
                <a:solidFill>
                  <a:srgbClr val="00B0F0"/>
                </a:solidFill>
                <a:latin typeface="Alexandria" pitchFamily="2" charset="-78"/>
                <a:cs typeface="Alexandria" pitchFamily="2" charset="-78"/>
              </a:rPr>
              <a:t>رابعًا: الانحرافات الجنائية</a:t>
            </a:r>
            <a:endParaRPr lang="ar-JO" sz="1800" dirty="0">
              <a:solidFill>
                <a:srgbClr val="00B0F0"/>
              </a:solidFill>
              <a:latin typeface="Alexandria" pitchFamily="2" charset="-78"/>
              <a:cs typeface="Alexandria" pitchFamily="2" charset="-78"/>
            </a:endParaRPr>
          </a:p>
          <a:p>
            <a:pPr algn="just" rtl="1">
              <a:lnSpc>
                <a:spcPct val="150000"/>
              </a:lnSpc>
            </a:pPr>
            <a:r>
              <a:rPr lang="ar-JO" sz="1800" dirty="0">
                <a:solidFill>
                  <a:schemeClr val="tx1"/>
                </a:solidFill>
                <a:latin typeface="Alexandria" pitchFamily="2" charset="-78"/>
                <a:cs typeface="Alexandria" pitchFamily="2" charset="-78"/>
              </a:rPr>
              <a:t>- </a:t>
            </a:r>
            <a:r>
              <a:rPr lang="ar-JO" sz="1800" b="1" dirty="0">
                <a:solidFill>
                  <a:schemeClr val="tx1"/>
                </a:solidFill>
                <a:latin typeface="Alexandria" pitchFamily="2" charset="-78"/>
                <a:cs typeface="Alexandria" pitchFamily="2" charset="-78"/>
              </a:rPr>
              <a:t>السرقة والرشوة : </a:t>
            </a:r>
            <a:r>
              <a:rPr lang="ar-JO" sz="1800" dirty="0">
                <a:solidFill>
                  <a:schemeClr val="tx1"/>
                </a:solidFill>
                <a:latin typeface="Alexandria" pitchFamily="2" charset="-78"/>
                <a:cs typeface="Alexandria" pitchFamily="2" charset="-78"/>
              </a:rPr>
              <a:t>وهي</a:t>
            </a:r>
            <a:r>
              <a:rPr lang="ar-JO" sz="1800" b="1" dirty="0">
                <a:solidFill>
                  <a:schemeClr val="tx1"/>
                </a:solidFill>
                <a:latin typeface="Alexandria" pitchFamily="2" charset="-78"/>
                <a:cs typeface="Alexandria" pitchFamily="2" charset="-78"/>
              </a:rPr>
              <a:t> </a:t>
            </a:r>
            <a:r>
              <a:rPr lang="ar-JO" sz="1800" dirty="0">
                <a:solidFill>
                  <a:schemeClr val="tx1"/>
                </a:solidFill>
                <a:latin typeface="Alexandria" pitchFamily="2" charset="-78"/>
                <a:cs typeface="Alexandria" pitchFamily="2" charset="-78"/>
              </a:rPr>
              <a:t>من الجرائم المتفشية في العالم، وتزداد خطورتها كلما احتل المرتشي منصبًا قياديًا كبيرًا.</a:t>
            </a:r>
          </a:p>
          <a:p>
            <a:pPr algn="just" rtl="1">
              <a:lnSpc>
                <a:spcPct val="150000"/>
              </a:lnSpc>
            </a:pPr>
            <a:r>
              <a:rPr lang="ar-JO" sz="1800" dirty="0">
                <a:solidFill>
                  <a:schemeClr val="tx1"/>
                </a:solidFill>
                <a:latin typeface="Alexandria" pitchFamily="2" charset="-78"/>
                <a:cs typeface="Alexandria" pitchFamily="2" charset="-78"/>
              </a:rPr>
              <a:t> - </a:t>
            </a:r>
            <a:r>
              <a:rPr lang="ar-JO" sz="1800" b="1" dirty="0">
                <a:solidFill>
                  <a:schemeClr val="tx1"/>
                </a:solidFill>
                <a:latin typeface="Alexandria" pitchFamily="2" charset="-78"/>
                <a:cs typeface="Alexandria" pitchFamily="2" charset="-78"/>
              </a:rPr>
              <a:t>الغش:</a:t>
            </a:r>
            <a:r>
              <a:rPr lang="ar-JO" sz="1800" dirty="0">
                <a:solidFill>
                  <a:schemeClr val="tx1"/>
                </a:solidFill>
                <a:latin typeface="Alexandria" pitchFamily="2" charset="-78"/>
                <a:cs typeface="Alexandria" pitchFamily="2" charset="-78"/>
              </a:rPr>
              <a:t> حيث يفقد الغش الثقة بين الناس، </a:t>
            </a:r>
            <a:r>
              <a:rPr lang="ar-JO" sz="1800" b="1" dirty="0">
                <a:solidFill>
                  <a:schemeClr val="tx1"/>
                </a:solidFill>
                <a:latin typeface="Alexandria" pitchFamily="2" charset="-78"/>
                <a:cs typeface="Alexandria" pitchFamily="2" charset="-78"/>
              </a:rPr>
              <a:t>ومن مظاهر الغش في أداء الوظيفة</a:t>
            </a:r>
            <a:r>
              <a:rPr lang="ar-JO" sz="1800" dirty="0">
                <a:solidFill>
                  <a:schemeClr val="tx1"/>
                </a:solidFill>
                <a:latin typeface="Alexandria" pitchFamily="2" charset="-78"/>
                <a:cs typeface="Alexandria" pitchFamily="2" charset="-78"/>
              </a:rPr>
              <a:t>: </a:t>
            </a:r>
          </a:p>
          <a:p>
            <a:pPr algn="just" rtl="1">
              <a:lnSpc>
                <a:spcPct val="150000"/>
              </a:lnSpc>
            </a:pPr>
            <a:r>
              <a:rPr lang="ar-JO" sz="1800" dirty="0">
                <a:solidFill>
                  <a:schemeClr val="tx1"/>
                </a:solidFill>
                <a:latin typeface="Alexandria" pitchFamily="2" charset="-78"/>
                <a:cs typeface="Alexandria" pitchFamily="2" charset="-78"/>
              </a:rPr>
              <a:t>1ـ كتابة التقارير الطبية: حين يكتب الطبيب تقريرًا طبيًا غير متفق مع الواقع.</a:t>
            </a:r>
          </a:p>
          <a:p>
            <a:pPr algn="just" rtl="1">
              <a:lnSpc>
                <a:spcPct val="150000"/>
              </a:lnSpc>
            </a:pPr>
            <a:r>
              <a:rPr lang="ar-JO" sz="1800" dirty="0">
                <a:solidFill>
                  <a:schemeClr val="tx1"/>
                </a:solidFill>
                <a:latin typeface="Alexandria" pitchFamily="2" charset="-78"/>
                <a:cs typeface="Alexandria" pitchFamily="2" charset="-78"/>
              </a:rPr>
              <a:t>2ـ المخططات الإنشائية أو الصناعية غير المستوفاة للشروط.</a:t>
            </a:r>
          </a:p>
          <a:p>
            <a:pPr algn="just" rtl="1">
              <a:lnSpc>
                <a:spcPct val="150000"/>
              </a:lnSpc>
            </a:pPr>
            <a:r>
              <a:rPr lang="ar-JO" sz="1800" dirty="0">
                <a:solidFill>
                  <a:schemeClr val="tx1"/>
                </a:solidFill>
                <a:latin typeface="Alexandria" pitchFamily="2" charset="-78"/>
                <a:cs typeface="Alexandria" pitchFamily="2" charset="-78"/>
              </a:rPr>
              <a:t>3ـ الإجازات العادية أو المرضية: حين يقدم الموظف شهادة طبية مزورة تثبت أنه مريض، وهو ليس كذلك.</a:t>
            </a:r>
          </a:p>
          <a:p>
            <a:pPr algn="just" rtl="1">
              <a:lnSpc>
                <a:spcPct val="150000"/>
              </a:lnSpc>
            </a:pPr>
            <a:r>
              <a:rPr lang="ar-JO" sz="1800" dirty="0">
                <a:solidFill>
                  <a:schemeClr val="tx1"/>
                </a:solidFill>
                <a:latin typeface="Alexandria" pitchFamily="2" charset="-78"/>
                <a:cs typeface="Alexandria" pitchFamily="2" charset="-78"/>
              </a:rPr>
              <a:t>4ـ استخراج شهادات مزورة: لأي جهة من الجهات، أو تزوير أوراق أو مستندات أو وثائق رسمية.</a:t>
            </a:r>
          </a:p>
          <a:p>
            <a:pPr algn="just" rtl="1">
              <a:lnSpc>
                <a:spcPct val="150000"/>
              </a:lnSpc>
            </a:pPr>
            <a:r>
              <a:rPr lang="ar-JO" sz="1800" dirty="0">
                <a:solidFill>
                  <a:schemeClr val="tx1"/>
                </a:solidFill>
                <a:latin typeface="Alexandria" pitchFamily="2" charset="-78"/>
                <a:cs typeface="Alexandria" pitchFamily="2" charset="-78"/>
              </a:rPr>
              <a:t>5ـ الغش في الاختبارات: فيحصل على شهادة لا يستحقها ( السكارنة، 2009)</a:t>
            </a:r>
          </a:p>
        </p:txBody>
      </p:sp>
      <p:pic>
        <p:nvPicPr>
          <p:cNvPr id="2" name="Graphic 21">
            <a:extLst>
              <a:ext uri="{FF2B5EF4-FFF2-40B4-BE49-F238E27FC236}">
                <a16:creationId xmlns:a16="http://schemas.microsoft.com/office/drawing/2014/main" id="{A88974FD-7929-84D2-3AB0-64205477E2F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2957369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2" name="Right Arrow 6">
            <a:extLst>
              <a:ext uri="{FF2B5EF4-FFF2-40B4-BE49-F238E27FC236}">
                <a16:creationId xmlns:a16="http://schemas.microsoft.com/office/drawing/2014/main" id="{AF414331-CB9F-43F5-899E-B9CFB5FE979A}"/>
              </a:ext>
            </a:extLst>
          </p:cNvPr>
          <p:cNvSpPr/>
          <p:nvPr/>
        </p:nvSpPr>
        <p:spPr>
          <a:xfrm>
            <a:off x="7607030" y="2490393"/>
            <a:ext cx="3685629" cy="1745697"/>
          </a:xfrm>
          <a:prstGeom prst="rightArrow">
            <a:avLst>
              <a:gd name="adj1" fmla="val 50000"/>
              <a:gd name="adj2" fmla="val 49531"/>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ar-JO" sz="2400" b="1" dirty="0">
                <a:solidFill>
                  <a:schemeClr val="bg1"/>
                </a:solidFill>
                <a:latin typeface="Alexandria" pitchFamily="2" charset="-78"/>
                <a:ea typeface="Calibri" pitchFamily="34" charset="0"/>
                <a:cs typeface="Alexandria" pitchFamily="2" charset="-78"/>
              </a:rPr>
              <a:t>عدم الشكوى والتذمّر</a:t>
            </a:r>
            <a:endParaRPr lang="ko-KR" altLang="en-US" sz="2400" b="1" dirty="0">
              <a:solidFill>
                <a:schemeClr val="bg1"/>
              </a:solidFill>
              <a:latin typeface="Alexandria" pitchFamily="2" charset="-78"/>
            </a:endParaRPr>
          </a:p>
        </p:txBody>
      </p:sp>
      <p:sp>
        <p:nvSpPr>
          <p:cNvPr id="133" name="Rectangle 7">
            <a:extLst>
              <a:ext uri="{FF2B5EF4-FFF2-40B4-BE49-F238E27FC236}">
                <a16:creationId xmlns:a16="http://schemas.microsoft.com/office/drawing/2014/main" id="{4B9D61BA-0458-42E5-AC2C-736F0B545F11}"/>
              </a:ext>
            </a:extLst>
          </p:cNvPr>
          <p:cNvSpPr/>
          <p:nvPr/>
        </p:nvSpPr>
        <p:spPr>
          <a:xfrm>
            <a:off x="4961107" y="2926817"/>
            <a:ext cx="2636196" cy="8728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00B0F0"/>
                </a:solidFill>
                <a:latin typeface="Alexandria" pitchFamily="2" charset="-78"/>
                <a:ea typeface="Calibri" pitchFamily="34" charset="0"/>
                <a:cs typeface="Alexandria" pitchFamily="2" charset="-78"/>
              </a:rPr>
              <a:t>تنفيذ العمل المطلوب</a:t>
            </a:r>
            <a:endParaRPr lang="ko-KR" altLang="en-US" sz="2400" b="1" dirty="0">
              <a:solidFill>
                <a:srgbClr val="00B0F0"/>
              </a:solidFill>
              <a:latin typeface="Alexandria" pitchFamily="2" charset="-78"/>
            </a:endParaRPr>
          </a:p>
        </p:txBody>
      </p:sp>
      <p:sp>
        <p:nvSpPr>
          <p:cNvPr id="134" name="Rectangle 8">
            <a:extLst>
              <a:ext uri="{FF2B5EF4-FFF2-40B4-BE49-F238E27FC236}">
                <a16:creationId xmlns:a16="http://schemas.microsoft.com/office/drawing/2014/main" id="{DCA5AA32-831B-4F55-AE45-7BB13B034AC8}"/>
              </a:ext>
            </a:extLst>
          </p:cNvPr>
          <p:cNvSpPr/>
          <p:nvPr/>
        </p:nvSpPr>
        <p:spPr>
          <a:xfrm>
            <a:off x="1047044" y="2926816"/>
            <a:ext cx="3894608" cy="87284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200" b="1" dirty="0">
                <a:solidFill>
                  <a:schemeClr val="bg1"/>
                </a:solidFill>
                <a:latin typeface="Alexandria" pitchFamily="2" charset="-78"/>
                <a:ea typeface="Calibri" pitchFamily="34" charset="0"/>
                <a:cs typeface="Alexandria" pitchFamily="2" charset="-78"/>
              </a:rPr>
              <a:t>الوصول في الوقت المحدد</a:t>
            </a:r>
            <a:endParaRPr lang="ko-KR" altLang="en-US" sz="2200" b="1" dirty="0">
              <a:solidFill>
                <a:schemeClr val="bg1"/>
              </a:solidFill>
              <a:latin typeface="Alexandria" pitchFamily="2" charset="-78"/>
            </a:endParaRPr>
          </a:p>
        </p:txBody>
      </p:sp>
      <p:sp>
        <p:nvSpPr>
          <p:cNvPr id="137" name="Oval 13">
            <a:extLst>
              <a:ext uri="{FF2B5EF4-FFF2-40B4-BE49-F238E27FC236}">
                <a16:creationId xmlns:a16="http://schemas.microsoft.com/office/drawing/2014/main" id="{EAA3A102-CA78-484E-ABF3-FC9213636C2B}"/>
              </a:ext>
            </a:extLst>
          </p:cNvPr>
          <p:cNvSpPr/>
          <p:nvPr/>
        </p:nvSpPr>
        <p:spPr>
          <a:xfrm>
            <a:off x="1313234" y="4309215"/>
            <a:ext cx="2821021" cy="1653839"/>
          </a:xfrm>
          <a:prstGeom prst="ellipse">
            <a:avLst/>
          </a:prstGeom>
          <a:solidFill>
            <a:srgbClr val="00B0F0"/>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ar-JO" altLang="ko-KR" sz="2400" b="1" dirty="0">
                <a:latin typeface="Alexandria" pitchFamily="2" charset="-78"/>
                <a:cs typeface="Alexandria" pitchFamily="2" charset="-78"/>
              </a:rPr>
              <a:t>الثقة والاحترام</a:t>
            </a:r>
            <a:endParaRPr lang="ko-KR" altLang="en-US" sz="2400" b="1" dirty="0">
              <a:latin typeface="Alexandria" pitchFamily="2" charset="-78"/>
            </a:endParaRPr>
          </a:p>
        </p:txBody>
      </p:sp>
      <p:sp>
        <p:nvSpPr>
          <p:cNvPr id="138" name="Oval 14">
            <a:extLst>
              <a:ext uri="{FF2B5EF4-FFF2-40B4-BE49-F238E27FC236}">
                <a16:creationId xmlns:a16="http://schemas.microsoft.com/office/drawing/2014/main" id="{96701449-9991-44C0-87DD-2C7C11070803}"/>
              </a:ext>
            </a:extLst>
          </p:cNvPr>
          <p:cNvSpPr/>
          <p:nvPr/>
        </p:nvSpPr>
        <p:spPr>
          <a:xfrm>
            <a:off x="4695536" y="4284896"/>
            <a:ext cx="2800927" cy="170247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b="1" dirty="0">
                <a:solidFill>
                  <a:srgbClr val="00B0F0"/>
                </a:solidFill>
                <a:latin typeface="Alexandria" pitchFamily="2" charset="-78"/>
                <a:cs typeface="Alexandria" pitchFamily="2" charset="-78"/>
              </a:rPr>
              <a:t>العلاقات الطيبة مع الموظفين والمدراء</a:t>
            </a:r>
            <a:endParaRPr lang="ko-KR" altLang="en-US" sz="2400" b="1" dirty="0">
              <a:solidFill>
                <a:srgbClr val="00B0F0"/>
              </a:solidFill>
              <a:latin typeface="Alexandria" pitchFamily="2" charset="-78"/>
            </a:endParaRPr>
          </a:p>
        </p:txBody>
      </p:sp>
      <p:sp>
        <p:nvSpPr>
          <p:cNvPr id="139" name="Oval 15">
            <a:extLst>
              <a:ext uri="{FF2B5EF4-FFF2-40B4-BE49-F238E27FC236}">
                <a16:creationId xmlns:a16="http://schemas.microsoft.com/office/drawing/2014/main" id="{22AA412F-5EC3-4B86-A2CA-9A27AD60089F}"/>
              </a:ext>
            </a:extLst>
          </p:cNvPr>
          <p:cNvSpPr/>
          <p:nvPr/>
        </p:nvSpPr>
        <p:spPr>
          <a:xfrm>
            <a:off x="8112867" y="4309217"/>
            <a:ext cx="3050831" cy="1663566"/>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altLang="ko-KR" sz="2400" b="1" dirty="0">
                <a:latin typeface="Alexandria" pitchFamily="2" charset="-78"/>
                <a:cs typeface="Alexandria" pitchFamily="2" charset="-78"/>
              </a:rPr>
              <a:t>الإحساس بالمسؤولية</a:t>
            </a:r>
            <a:endParaRPr lang="ko-KR" altLang="en-US" sz="2400" b="1" dirty="0">
              <a:latin typeface="Alexandria" pitchFamily="2" charset="-78"/>
            </a:endParaRPr>
          </a:p>
        </p:txBody>
      </p:sp>
      <p:grpSp>
        <p:nvGrpSpPr>
          <p:cNvPr id="159" name="그룹 158">
            <a:extLst>
              <a:ext uri="{FF2B5EF4-FFF2-40B4-BE49-F238E27FC236}">
                <a16:creationId xmlns:a16="http://schemas.microsoft.com/office/drawing/2014/main" id="{A6B89175-A7BD-4151-B7EB-E3FFC2A302B6}"/>
              </a:ext>
            </a:extLst>
          </p:cNvPr>
          <p:cNvGrpSpPr/>
          <p:nvPr/>
        </p:nvGrpSpPr>
        <p:grpSpPr>
          <a:xfrm>
            <a:off x="119336" y="2123080"/>
            <a:ext cx="12196936" cy="2611839"/>
            <a:chOff x="960760" y="1796874"/>
            <a:chExt cx="10331901" cy="2918970"/>
          </a:xfrm>
          <a:solidFill>
            <a:schemeClr val="bg1"/>
          </a:solidFill>
        </p:grpSpPr>
        <p:sp>
          <p:nvSpPr>
            <p:cNvPr id="160" name="Bent Arrow 3">
              <a:extLst>
                <a:ext uri="{FF2B5EF4-FFF2-40B4-BE49-F238E27FC236}">
                  <a16:creationId xmlns:a16="http://schemas.microsoft.com/office/drawing/2014/main" id="{2FBB11B3-A649-493B-9887-CEA216AFA59B}"/>
                </a:ext>
              </a:extLst>
            </p:cNvPr>
            <p:cNvSpPr/>
            <p:nvPr/>
          </p:nvSpPr>
          <p:spPr>
            <a:xfrm rot="5400000" flipH="1">
              <a:off x="9882191" y="3204542"/>
              <a:ext cx="1440111" cy="1380829"/>
            </a:xfrm>
            <a:custGeom>
              <a:avLst/>
              <a:gdLst/>
              <a:ahLst/>
              <a:cxnLst/>
              <a:rect l="l" t="t" r="r" b="b"/>
              <a:pathLst>
                <a:path w="1440111" h="1380829">
                  <a:moveTo>
                    <a:pt x="1440111" y="138902"/>
                  </a:moveTo>
                  <a:lnTo>
                    <a:pt x="1241357" y="0"/>
                  </a:lnTo>
                  <a:lnTo>
                    <a:pt x="1241357" y="84353"/>
                  </a:lnTo>
                  <a:lnTo>
                    <a:pt x="783117" y="84353"/>
                  </a:lnTo>
                  <a:cubicBezTo>
                    <a:pt x="359541" y="84353"/>
                    <a:pt x="14508" y="420645"/>
                    <a:pt x="1347" y="840829"/>
                  </a:cubicBezTo>
                  <a:lnTo>
                    <a:pt x="0" y="840829"/>
                  </a:lnTo>
                  <a:lnTo>
                    <a:pt x="0" y="1380829"/>
                  </a:lnTo>
                  <a:lnTo>
                    <a:pt x="108001" y="1380829"/>
                  </a:lnTo>
                  <a:lnTo>
                    <a:pt x="108001" y="868680"/>
                  </a:lnTo>
                  <a:lnTo>
                    <a:pt x="109100" y="868680"/>
                  </a:lnTo>
                  <a:lnTo>
                    <a:pt x="109100" y="867468"/>
                  </a:lnTo>
                  <a:cubicBezTo>
                    <a:pt x="109100" y="495219"/>
                    <a:pt x="410868" y="193451"/>
                    <a:pt x="783117" y="193451"/>
                  </a:cubicBezTo>
                  <a:lnTo>
                    <a:pt x="1241357" y="193451"/>
                  </a:lnTo>
                  <a:lnTo>
                    <a:pt x="1241357" y="27780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tx1"/>
                </a:solidFill>
                <a:latin typeface="Alexandria" pitchFamily="2" charset="-78"/>
              </a:endParaRPr>
            </a:p>
          </p:txBody>
        </p:sp>
        <p:sp>
          <p:nvSpPr>
            <p:cNvPr id="161" name="Bent Arrow 35">
              <a:extLst>
                <a:ext uri="{FF2B5EF4-FFF2-40B4-BE49-F238E27FC236}">
                  <a16:creationId xmlns:a16="http://schemas.microsoft.com/office/drawing/2014/main" id="{A6C7823C-4413-4F42-9180-06D27074E4DF}"/>
                </a:ext>
              </a:extLst>
            </p:cNvPr>
            <p:cNvSpPr/>
            <p:nvPr/>
          </p:nvSpPr>
          <p:spPr>
            <a:xfrm rot="16200000" flipH="1">
              <a:off x="1194892" y="1654117"/>
              <a:ext cx="1440110" cy="1908374"/>
            </a:xfrm>
            <a:custGeom>
              <a:avLst/>
              <a:gdLst/>
              <a:ahLst/>
              <a:cxnLst/>
              <a:rect l="l" t="t" r="r" b="b"/>
              <a:pathLst>
                <a:path w="1440110" h="1908374">
                  <a:moveTo>
                    <a:pt x="0" y="856459"/>
                  </a:moveTo>
                  <a:lnTo>
                    <a:pt x="0" y="1908374"/>
                  </a:lnTo>
                  <a:lnTo>
                    <a:pt x="108001" y="1908374"/>
                  </a:lnTo>
                  <a:lnTo>
                    <a:pt x="108001" y="868680"/>
                  </a:lnTo>
                  <a:lnTo>
                    <a:pt x="109099" y="868680"/>
                  </a:lnTo>
                  <a:lnTo>
                    <a:pt x="109099" y="867468"/>
                  </a:lnTo>
                  <a:cubicBezTo>
                    <a:pt x="109099" y="495219"/>
                    <a:pt x="410867" y="193451"/>
                    <a:pt x="783116" y="193451"/>
                  </a:cubicBezTo>
                  <a:lnTo>
                    <a:pt x="1241356" y="193451"/>
                  </a:lnTo>
                  <a:lnTo>
                    <a:pt x="1241356" y="277804"/>
                  </a:lnTo>
                  <a:lnTo>
                    <a:pt x="1440110" y="138902"/>
                  </a:lnTo>
                  <a:lnTo>
                    <a:pt x="1241356" y="0"/>
                  </a:lnTo>
                  <a:lnTo>
                    <a:pt x="1241356" y="84353"/>
                  </a:lnTo>
                  <a:lnTo>
                    <a:pt x="783116" y="84353"/>
                  </a:lnTo>
                  <a:cubicBezTo>
                    <a:pt x="354292" y="84353"/>
                    <a:pt x="5970" y="429028"/>
                    <a:pt x="557" y="85645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accent2"/>
                </a:solidFill>
                <a:latin typeface="Alexandria" pitchFamily="2" charset="-78"/>
              </a:endParaRPr>
            </a:p>
          </p:txBody>
        </p:sp>
        <p:sp>
          <p:nvSpPr>
            <p:cNvPr id="162" name="Bent Arrow 38">
              <a:extLst>
                <a:ext uri="{FF2B5EF4-FFF2-40B4-BE49-F238E27FC236}">
                  <a16:creationId xmlns:a16="http://schemas.microsoft.com/office/drawing/2014/main" id="{D2F0F542-E8BA-4CDB-B488-E650B7D12B60}"/>
                </a:ext>
              </a:extLst>
            </p:cNvPr>
            <p:cNvSpPr/>
            <p:nvPr/>
          </p:nvSpPr>
          <p:spPr>
            <a:xfrm flipH="1">
              <a:off x="9269085" y="1796874"/>
              <a:ext cx="1938914" cy="1243421"/>
            </a:xfrm>
            <a:custGeom>
              <a:avLst/>
              <a:gdLst/>
              <a:ahLst/>
              <a:cxnLst/>
              <a:rect l="l" t="t" r="r" b="b"/>
              <a:pathLst>
                <a:path w="1938914" h="1243421">
                  <a:moveTo>
                    <a:pt x="1740160" y="0"/>
                  </a:moveTo>
                  <a:lnTo>
                    <a:pt x="1740160" y="84353"/>
                  </a:lnTo>
                  <a:lnTo>
                    <a:pt x="783115" y="84353"/>
                  </a:lnTo>
                  <a:cubicBezTo>
                    <a:pt x="361590" y="84353"/>
                    <a:pt x="17849" y="417396"/>
                    <a:pt x="1653" y="834742"/>
                  </a:cubicBezTo>
                  <a:lnTo>
                    <a:pt x="1" y="834742"/>
                  </a:lnTo>
                  <a:lnTo>
                    <a:pt x="1" y="867448"/>
                  </a:lnTo>
                  <a:lnTo>
                    <a:pt x="0" y="867468"/>
                  </a:lnTo>
                  <a:lnTo>
                    <a:pt x="0" y="868680"/>
                  </a:lnTo>
                  <a:lnTo>
                    <a:pt x="1" y="868680"/>
                  </a:lnTo>
                  <a:lnTo>
                    <a:pt x="1" y="1243421"/>
                  </a:lnTo>
                  <a:lnTo>
                    <a:pt x="108001" y="1243421"/>
                  </a:lnTo>
                  <a:lnTo>
                    <a:pt x="108001" y="868680"/>
                  </a:lnTo>
                  <a:lnTo>
                    <a:pt x="109098" y="868680"/>
                  </a:lnTo>
                  <a:lnTo>
                    <a:pt x="109098" y="867468"/>
                  </a:lnTo>
                  <a:cubicBezTo>
                    <a:pt x="109098" y="495219"/>
                    <a:pt x="410866" y="193451"/>
                    <a:pt x="783115" y="193451"/>
                  </a:cubicBezTo>
                  <a:lnTo>
                    <a:pt x="1740160" y="193451"/>
                  </a:lnTo>
                  <a:lnTo>
                    <a:pt x="1740160" y="277804"/>
                  </a:lnTo>
                  <a:lnTo>
                    <a:pt x="1938914" y="13890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tx1"/>
                </a:solidFill>
                <a:latin typeface="Alexandria" pitchFamily="2" charset="-78"/>
              </a:endParaRPr>
            </a:p>
          </p:txBody>
        </p:sp>
        <p:sp>
          <p:nvSpPr>
            <p:cNvPr id="163" name="Bent Arrow 41">
              <a:extLst>
                <a:ext uri="{FF2B5EF4-FFF2-40B4-BE49-F238E27FC236}">
                  <a16:creationId xmlns:a16="http://schemas.microsoft.com/office/drawing/2014/main" id="{4F4E6323-D343-4D20-A375-6F7FD97F3F94}"/>
                </a:ext>
              </a:extLst>
            </p:cNvPr>
            <p:cNvSpPr/>
            <p:nvPr/>
          </p:nvSpPr>
          <p:spPr>
            <a:xfrm rot="10800000" flipH="1">
              <a:off x="1047045" y="3472423"/>
              <a:ext cx="1187561" cy="1243421"/>
            </a:xfrm>
            <a:custGeom>
              <a:avLst/>
              <a:gdLst/>
              <a:ahLst/>
              <a:cxnLst/>
              <a:rect l="l" t="t" r="r" b="b"/>
              <a:pathLst>
                <a:path w="1187561" h="1243421">
                  <a:moveTo>
                    <a:pt x="1" y="1243421"/>
                  </a:moveTo>
                  <a:lnTo>
                    <a:pt x="108001" y="1243421"/>
                  </a:lnTo>
                  <a:lnTo>
                    <a:pt x="108001" y="868680"/>
                  </a:lnTo>
                  <a:lnTo>
                    <a:pt x="109098" y="868680"/>
                  </a:lnTo>
                  <a:lnTo>
                    <a:pt x="109098" y="867468"/>
                  </a:lnTo>
                  <a:cubicBezTo>
                    <a:pt x="109098" y="495219"/>
                    <a:pt x="410866" y="193451"/>
                    <a:pt x="783115" y="193451"/>
                  </a:cubicBezTo>
                  <a:lnTo>
                    <a:pt x="988807" y="193451"/>
                  </a:lnTo>
                  <a:lnTo>
                    <a:pt x="988807" y="277804"/>
                  </a:lnTo>
                  <a:lnTo>
                    <a:pt x="1187561" y="138902"/>
                  </a:lnTo>
                  <a:lnTo>
                    <a:pt x="988807" y="0"/>
                  </a:lnTo>
                  <a:lnTo>
                    <a:pt x="988807" y="84353"/>
                  </a:lnTo>
                  <a:lnTo>
                    <a:pt x="783115" y="84353"/>
                  </a:lnTo>
                  <a:cubicBezTo>
                    <a:pt x="361590" y="84353"/>
                    <a:pt x="17849" y="417396"/>
                    <a:pt x="1653" y="834742"/>
                  </a:cubicBezTo>
                  <a:lnTo>
                    <a:pt x="1" y="834742"/>
                  </a:lnTo>
                  <a:lnTo>
                    <a:pt x="1" y="867458"/>
                  </a:lnTo>
                  <a:lnTo>
                    <a:pt x="0" y="867468"/>
                  </a:lnTo>
                  <a:lnTo>
                    <a:pt x="0" y="868680"/>
                  </a:lnTo>
                  <a:lnTo>
                    <a:pt x="1" y="86868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schemeClr val="tx1"/>
                </a:solidFill>
                <a:latin typeface="Alexandria" pitchFamily="2" charset="-78"/>
              </a:endParaRPr>
            </a:p>
          </p:txBody>
        </p:sp>
      </p:grpSp>
      <p:cxnSp>
        <p:nvCxnSpPr>
          <p:cNvPr id="164" name="Straight Connector 48">
            <a:extLst>
              <a:ext uri="{FF2B5EF4-FFF2-40B4-BE49-F238E27FC236}">
                <a16:creationId xmlns:a16="http://schemas.microsoft.com/office/drawing/2014/main" id="{C00B80C4-605D-4986-97E9-31BD51317240}"/>
              </a:ext>
            </a:extLst>
          </p:cNvPr>
          <p:cNvCxnSpPr/>
          <p:nvPr/>
        </p:nvCxnSpPr>
        <p:spPr>
          <a:xfrm>
            <a:off x="2824163" y="3876727"/>
            <a:ext cx="0" cy="427219"/>
          </a:xfrm>
          <a:prstGeom prst="line">
            <a:avLst/>
          </a:prstGeom>
          <a:ln w="25400">
            <a:solidFill>
              <a:schemeClr val="accent1"/>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5" name="Straight Connector 49">
            <a:extLst>
              <a:ext uri="{FF2B5EF4-FFF2-40B4-BE49-F238E27FC236}">
                <a16:creationId xmlns:a16="http://schemas.microsoft.com/office/drawing/2014/main" id="{DDBAABD2-8D6A-46FB-865F-0C94CA550544}"/>
              </a:ext>
            </a:extLst>
          </p:cNvPr>
          <p:cNvCxnSpPr/>
          <p:nvPr/>
        </p:nvCxnSpPr>
        <p:spPr>
          <a:xfrm>
            <a:off x="4396775" y="3876727"/>
            <a:ext cx="0" cy="427219"/>
          </a:xfrm>
          <a:prstGeom prst="line">
            <a:avLst/>
          </a:prstGeom>
          <a:ln w="25400">
            <a:solidFill>
              <a:schemeClr val="accent4"/>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6" name="Straight Connector 50">
            <a:extLst>
              <a:ext uri="{FF2B5EF4-FFF2-40B4-BE49-F238E27FC236}">
                <a16:creationId xmlns:a16="http://schemas.microsoft.com/office/drawing/2014/main" id="{11FCC97B-7E4E-47C8-8127-BAC3133C50A0}"/>
              </a:ext>
            </a:extLst>
          </p:cNvPr>
          <p:cNvCxnSpPr/>
          <p:nvPr/>
        </p:nvCxnSpPr>
        <p:spPr>
          <a:xfrm>
            <a:off x="5969387" y="3876727"/>
            <a:ext cx="0" cy="427219"/>
          </a:xfrm>
          <a:prstGeom prst="line">
            <a:avLst/>
          </a:prstGeom>
          <a:ln w="25400">
            <a:solidFill>
              <a:schemeClr val="accent3"/>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7" name="Straight Connector 51">
            <a:extLst>
              <a:ext uri="{FF2B5EF4-FFF2-40B4-BE49-F238E27FC236}">
                <a16:creationId xmlns:a16="http://schemas.microsoft.com/office/drawing/2014/main" id="{B80077A4-6927-4109-9B71-0FDA456AD44E}"/>
              </a:ext>
            </a:extLst>
          </p:cNvPr>
          <p:cNvCxnSpPr/>
          <p:nvPr/>
        </p:nvCxnSpPr>
        <p:spPr>
          <a:xfrm>
            <a:off x="7541999" y="3876727"/>
            <a:ext cx="0" cy="427219"/>
          </a:xfrm>
          <a:prstGeom prst="line">
            <a:avLst/>
          </a:prstGeom>
          <a:ln w="25400">
            <a:solidFill>
              <a:schemeClr val="accent4"/>
            </a:solidFill>
            <a:prstDash val="sysDot"/>
            <a:headEnd type="triangle"/>
          </a:ln>
        </p:spPr>
        <p:style>
          <a:lnRef idx="1">
            <a:schemeClr val="accent1"/>
          </a:lnRef>
          <a:fillRef idx="0">
            <a:schemeClr val="accent1"/>
          </a:fillRef>
          <a:effectRef idx="0">
            <a:schemeClr val="accent1"/>
          </a:effectRef>
          <a:fontRef idx="minor">
            <a:schemeClr val="tx1"/>
          </a:fontRef>
        </p:style>
      </p:cxnSp>
      <p:cxnSp>
        <p:nvCxnSpPr>
          <p:cNvPr id="168" name="Straight Connector 52">
            <a:extLst>
              <a:ext uri="{FF2B5EF4-FFF2-40B4-BE49-F238E27FC236}">
                <a16:creationId xmlns:a16="http://schemas.microsoft.com/office/drawing/2014/main" id="{E2349F96-287A-4F8D-99A1-6F2A8AB443B1}"/>
              </a:ext>
            </a:extLst>
          </p:cNvPr>
          <p:cNvCxnSpPr/>
          <p:nvPr/>
        </p:nvCxnSpPr>
        <p:spPr>
          <a:xfrm>
            <a:off x="9114610" y="3876727"/>
            <a:ext cx="0" cy="427219"/>
          </a:xfrm>
          <a:prstGeom prst="line">
            <a:avLst/>
          </a:prstGeom>
          <a:ln w="25400">
            <a:solidFill>
              <a:schemeClr val="accent5"/>
            </a:solidFill>
            <a:prstDash val="sysDot"/>
            <a:headEnd type="triangle"/>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9C20E305-88A3-4F58-8B7B-B62134B9F447}"/>
              </a:ext>
            </a:extLst>
          </p:cNvPr>
          <p:cNvSpPr/>
          <p:nvPr/>
        </p:nvSpPr>
        <p:spPr>
          <a:xfrm>
            <a:off x="3044518" y="705453"/>
            <a:ext cx="8119183" cy="1384995"/>
          </a:xfrm>
          <a:prstGeom prst="rect">
            <a:avLst/>
          </a:prstGeom>
        </p:spPr>
        <p:txBody>
          <a:bodyPr wrap="square">
            <a:spAutoFit/>
          </a:bodyPr>
          <a:lstStyle/>
          <a:p>
            <a:r>
              <a:rPr lang="ar-JO" sz="2800" b="1" dirty="0">
                <a:latin typeface="Alexandria" pitchFamily="2" charset="-78"/>
                <a:cs typeface="Alexandria" pitchFamily="2" charset="-78"/>
              </a:rPr>
              <a:t>علامات اكتساب أخلاقيات المهنة</a:t>
            </a:r>
            <a:br>
              <a:rPr lang="en-US" sz="2800" dirty="0">
                <a:latin typeface="Alexandria" pitchFamily="2" charset="-78"/>
                <a:cs typeface="Alexandria" pitchFamily="2" charset="-78"/>
              </a:rPr>
            </a:br>
            <a:br>
              <a:rPr lang="ar-JO" sz="2800" dirty="0">
                <a:latin typeface="Alexandria" pitchFamily="2" charset="-78"/>
                <a:cs typeface="Alexandria" pitchFamily="2" charset="-78"/>
              </a:rPr>
            </a:br>
            <a:endParaRPr lang="ar-JO" sz="28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3FA65147-6679-3864-0CE2-FBE689253C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5341"/>
            <a:ext cx="2305141" cy="1076343"/>
          </a:xfrm>
          <a:prstGeom prst="rect">
            <a:avLst/>
          </a:prstGeom>
        </p:spPr>
      </p:pic>
    </p:spTree>
    <p:extLst>
      <p:ext uri="{BB962C8B-B14F-4D97-AF65-F5344CB8AC3E}">
        <p14:creationId xmlns:p14="http://schemas.microsoft.com/office/powerpoint/2010/main" val="1441458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2279576" y="133300"/>
            <a:ext cx="5918921" cy="43088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أهداف وأهمية الأخلاقيات المهنية</a:t>
            </a:r>
          </a:p>
        </p:txBody>
      </p:sp>
      <p:sp>
        <p:nvSpPr>
          <p:cNvPr id="5" name="TextBox 4">
            <a:extLst>
              <a:ext uri="{FF2B5EF4-FFF2-40B4-BE49-F238E27FC236}">
                <a16:creationId xmlns:a16="http://schemas.microsoft.com/office/drawing/2014/main" id="{2670FE89-E7A1-4D0A-964E-A2E8DCD0E2B5}"/>
              </a:ext>
            </a:extLst>
          </p:cNvPr>
          <p:cNvSpPr txBox="1"/>
          <p:nvPr/>
        </p:nvSpPr>
        <p:spPr>
          <a:xfrm>
            <a:off x="356329" y="1035439"/>
            <a:ext cx="11479341" cy="5909310"/>
          </a:xfrm>
          <a:prstGeom prst="rect">
            <a:avLst/>
          </a:prstGeom>
          <a:noFill/>
        </p:spPr>
        <p:txBody>
          <a:bodyPr wrap="square">
            <a:spAutoFit/>
          </a:bodyPr>
          <a:lstStyle/>
          <a:p>
            <a:pPr algn="r"/>
            <a:r>
              <a:rPr lang="ar-JO" sz="1800" b="1" dirty="0">
                <a:solidFill>
                  <a:schemeClr val="tx1"/>
                </a:solidFill>
                <a:latin typeface="Alexandria" pitchFamily="2" charset="-78"/>
                <a:cs typeface="Alexandria" pitchFamily="2" charset="-78"/>
              </a:rPr>
              <a:t>      من أهداف الأخلاقيات المهنية </a:t>
            </a:r>
            <a:r>
              <a:rPr lang="ar-JO" sz="1800" dirty="0">
                <a:solidFill>
                  <a:schemeClr val="tx1"/>
                </a:solidFill>
                <a:latin typeface="Alexandria" pitchFamily="2" charset="-78"/>
                <a:cs typeface="Alexandria" pitchFamily="2" charset="-78"/>
              </a:rPr>
              <a:t>تحديد طبيعة السلوك المهني، والالتزام بالموضوعية والحيادية، والابتعاد عن أي مجال من مجالات الفساد والانحراف،  والحيلولة دون هدر المال والوقت. </a:t>
            </a:r>
          </a:p>
          <a:p>
            <a:pPr algn="r"/>
            <a:r>
              <a:rPr lang="ar-JO" sz="1800" u="sng" dirty="0">
                <a:solidFill>
                  <a:schemeClr val="tx1"/>
                </a:solidFill>
                <a:latin typeface="Alexandria" pitchFamily="2" charset="-78"/>
                <a:cs typeface="Alexandria" pitchFamily="2" charset="-78"/>
              </a:rPr>
              <a:t>وبالنسبة لأهمية الاخلاقيات المهنية يمكن تصنيفها تبعً للفئة المستهدفة </a:t>
            </a:r>
            <a:r>
              <a:rPr lang="ar-JO" sz="1800" dirty="0">
                <a:solidFill>
                  <a:schemeClr val="tx1"/>
                </a:solidFill>
                <a:latin typeface="Alexandria" pitchFamily="2" charset="-78"/>
                <a:cs typeface="Alexandria" pitchFamily="2" charset="-78"/>
              </a:rPr>
              <a:t>.</a:t>
            </a:r>
          </a:p>
          <a:p>
            <a:pPr algn="r"/>
            <a:r>
              <a:rPr lang="ar-JO" sz="1800" b="1" dirty="0">
                <a:solidFill>
                  <a:schemeClr val="tx1"/>
                </a:solidFill>
                <a:latin typeface="Alexandria" pitchFamily="2" charset="-78"/>
                <a:cs typeface="Alexandria" pitchFamily="2" charset="-78"/>
              </a:rPr>
              <a:t> أولًا: أهمية أخلاقيات المهنة للموظفين</a:t>
            </a:r>
          </a:p>
          <a:p>
            <a:pPr algn="r"/>
            <a:r>
              <a:rPr lang="ar-JO" sz="1800" dirty="0">
                <a:solidFill>
                  <a:schemeClr val="tx1"/>
                </a:solidFill>
                <a:latin typeface="Alexandria" pitchFamily="2" charset="-78"/>
                <a:cs typeface="Alexandria" pitchFamily="2" charset="-78"/>
              </a:rPr>
              <a:t>تساعد الموظف على أن يقوم في بناء الحياة المهنية الخاصة به في المجال المهني وتشكيل شخصيته المهنية.</a:t>
            </a:r>
          </a:p>
          <a:p>
            <a:pPr algn="r"/>
            <a:r>
              <a:rPr lang="ar-JO" sz="1800" dirty="0">
                <a:solidFill>
                  <a:schemeClr val="tx1"/>
                </a:solidFill>
                <a:latin typeface="Alexandria" pitchFamily="2" charset="-78"/>
                <a:cs typeface="Alexandria" pitchFamily="2" charset="-78"/>
              </a:rPr>
              <a:t>تعتبر من المعايير والقواعد الأساسية الخاصة بتعديل وتقويم تصرفات الموظف المهني في العمل والمؤسسات المهنية.</a:t>
            </a:r>
          </a:p>
          <a:p>
            <a:pPr algn="r"/>
            <a:r>
              <a:rPr lang="ar-JO" sz="1800" dirty="0">
                <a:solidFill>
                  <a:schemeClr val="tx1"/>
                </a:solidFill>
                <a:latin typeface="Alexandria" pitchFamily="2" charset="-78"/>
                <a:cs typeface="Alexandria" pitchFamily="2" charset="-78"/>
              </a:rPr>
              <a:t>تعتبر من الأسس التي يتم من خلالها تقييم سلوك الموظفين وجميع العاملين في العمل في جميع المواقف الخاصة بالعملية المهنية، وتقوم بتحديد وتمييز الإيجابيات والسلبيات في العملية المهنية.</a:t>
            </a:r>
            <a:endParaRPr lang="ar-AE" sz="1800" dirty="0">
              <a:solidFill>
                <a:schemeClr val="tx1"/>
              </a:solidFill>
              <a:latin typeface="Alexandria" pitchFamily="2" charset="-78"/>
              <a:cs typeface="Alexandria" pitchFamily="2" charset="-78"/>
            </a:endParaRPr>
          </a:p>
          <a:p>
            <a:pPr algn="r"/>
            <a:endParaRPr lang="ar-JO" sz="1800" dirty="0">
              <a:solidFill>
                <a:schemeClr val="tx1"/>
              </a:solidFill>
              <a:latin typeface="Alexandria" pitchFamily="2" charset="-78"/>
              <a:cs typeface="Alexandria" pitchFamily="2" charset="-78"/>
            </a:endParaRPr>
          </a:p>
          <a:p>
            <a:pPr algn="r"/>
            <a:r>
              <a:rPr lang="ar-JO" sz="1800" b="1" dirty="0">
                <a:solidFill>
                  <a:schemeClr val="tx1"/>
                </a:solidFill>
                <a:latin typeface="Alexandria" pitchFamily="2" charset="-78"/>
                <a:cs typeface="Alexandria" pitchFamily="2" charset="-78"/>
              </a:rPr>
              <a:t>ثانيًا: أهمية الأخلاقيات المهنية للمجتمع</a:t>
            </a:r>
          </a:p>
          <a:p>
            <a:pPr algn="r"/>
            <a:r>
              <a:rPr lang="ar-JO" sz="1800" dirty="0">
                <a:solidFill>
                  <a:schemeClr val="tx1"/>
                </a:solidFill>
                <a:latin typeface="Alexandria" pitchFamily="2" charset="-78"/>
                <a:cs typeface="Alexandria" pitchFamily="2" charset="-78"/>
              </a:rPr>
              <a:t>تساعد في التقليل من السلوكيات والأنشطة السلبية غير المنصفة بين الأشخاص.</a:t>
            </a:r>
          </a:p>
          <a:p>
            <a:pPr algn="r"/>
            <a:r>
              <a:rPr lang="ar-JO" sz="1800" dirty="0">
                <a:solidFill>
                  <a:schemeClr val="tx1"/>
                </a:solidFill>
                <a:latin typeface="Alexandria" pitchFamily="2" charset="-78"/>
                <a:cs typeface="Alexandria" pitchFamily="2" charset="-78"/>
              </a:rPr>
              <a:t>تكون بمثابة القاعدة الأساسية لتنمية وزيادة الشعور بالرضى المهني بين الجميع وخاصة زملاء العمل.</a:t>
            </a:r>
          </a:p>
          <a:p>
            <a:pPr algn="r"/>
            <a:r>
              <a:rPr lang="ar-JO" sz="1800" dirty="0">
                <a:solidFill>
                  <a:schemeClr val="tx1"/>
                </a:solidFill>
                <a:latin typeface="Alexandria" pitchFamily="2" charset="-78"/>
                <a:cs typeface="Alexandria" pitchFamily="2" charset="-78"/>
              </a:rPr>
              <a:t>يكون بمثابة توضيح للفرد لجميع القواعد والقوانين المهنية لأي وظيفة يرغب بالانتماء إليها.</a:t>
            </a:r>
            <a:endParaRPr lang="ar-AE" sz="1800" dirty="0">
              <a:solidFill>
                <a:schemeClr val="tx1"/>
              </a:solidFill>
              <a:latin typeface="Alexandria" pitchFamily="2" charset="-78"/>
              <a:cs typeface="Alexandria" pitchFamily="2" charset="-78"/>
            </a:endParaRPr>
          </a:p>
          <a:p>
            <a:pPr algn="r"/>
            <a:endParaRPr lang="ar-JO" sz="1800" dirty="0">
              <a:solidFill>
                <a:schemeClr val="tx1"/>
              </a:solidFill>
              <a:latin typeface="Alexandria" pitchFamily="2" charset="-78"/>
              <a:cs typeface="Alexandria" pitchFamily="2" charset="-78"/>
            </a:endParaRPr>
          </a:p>
          <a:p>
            <a:pPr algn="r"/>
            <a:r>
              <a:rPr lang="ar-JO" sz="1800" b="1" dirty="0">
                <a:solidFill>
                  <a:schemeClr val="tx1"/>
                </a:solidFill>
                <a:latin typeface="Alexandria" pitchFamily="2" charset="-78"/>
                <a:cs typeface="Alexandria" pitchFamily="2" charset="-78"/>
              </a:rPr>
              <a:t>ثالثًا: أهمية الأخلاقيات المهنية للمؤسسات المهنية</a:t>
            </a:r>
          </a:p>
          <a:p>
            <a:pPr algn="r"/>
            <a:r>
              <a:rPr lang="ar-JO" sz="1800" dirty="0">
                <a:solidFill>
                  <a:schemeClr val="tx1"/>
                </a:solidFill>
                <a:latin typeface="Alexandria" pitchFamily="2" charset="-78"/>
                <a:cs typeface="Alexandria" pitchFamily="2" charset="-78"/>
              </a:rPr>
              <a:t>تعزيز وتحسين سمعة المؤسسة المهنية بين المؤسسات المهنية الأخرى.</a:t>
            </a:r>
          </a:p>
          <a:p>
            <a:pPr algn="r"/>
            <a:r>
              <a:rPr lang="ar-JO" sz="1800" dirty="0">
                <a:solidFill>
                  <a:schemeClr val="tx1"/>
                </a:solidFill>
                <a:latin typeface="Alexandria" pitchFamily="2" charset="-78"/>
                <a:cs typeface="Alexandria" pitchFamily="2" charset="-78"/>
              </a:rPr>
              <a:t>تعتبر من المؤسسات المهنية الموثوق بها من حيث عدم تسريب وإفشاء الأسرار المهنية.</a:t>
            </a:r>
          </a:p>
          <a:p>
            <a:pPr algn="r"/>
            <a:r>
              <a:rPr lang="ar-JO" sz="1800" dirty="0">
                <a:solidFill>
                  <a:schemeClr val="tx1"/>
                </a:solidFill>
                <a:latin typeface="Alexandria" pitchFamily="2" charset="-78"/>
                <a:cs typeface="Alexandria" pitchFamily="2" charset="-78"/>
              </a:rPr>
              <a:t>تعتبر ذات موظفين أكفاء مهنياً، وخاصة عندما تكون الثقة المهنية عالية بهم من حيث تفويضهم بالعديد من المهام المهنية الكبيرة</a:t>
            </a:r>
          </a:p>
          <a:p>
            <a:pPr algn="r"/>
            <a:endParaRPr lang="ar-JO" sz="1800" dirty="0">
              <a:solidFill>
                <a:schemeClr val="tx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487A5509-4B44-DCB3-C6DC-FD1CA6625A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2843938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40065D16-3EF1-DFEB-9ABF-07CC98D86E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
        <p:nvSpPr>
          <p:cNvPr id="5" name="TextBox 4">
            <a:extLst>
              <a:ext uri="{FF2B5EF4-FFF2-40B4-BE49-F238E27FC236}">
                <a16:creationId xmlns:a16="http://schemas.microsoft.com/office/drawing/2014/main" id="{F8A211D7-4CDD-8431-489E-5602DBB08E85}"/>
              </a:ext>
            </a:extLst>
          </p:cNvPr>
          <p:cNvSpPr txBox="1"/>
          <p:nvPr/>
        </p:nvSpPr>
        <p:spPr>
          <a:xfrm>
            <a:off x="407368" y="410243"/>
            <a:ext cx="11225386" cy="6134243"/>
          </a:xfrm>
          <a:prstGeom prst="rect">
            <a:avLst/>
          </a:prstGeom>
          <a:noFill/>
        </p:spPr>
        <p:txBody>
          <a:bodyPr wrap="square">
            <a:spAutoFit/>
          </a:bodyPr>
          <a:lstStyle/>
          <a:p>
            <a:pPr algn="ctr" rtl="1" fontAlgn="base">
              <a:lnSpc>
                <a:spcPct val="150000"/>
              </a:lnSpc>
            </a:pPr>
            <a:r>
              <a:rPr lang="ar-JO" sz="2400" b="1" dirty="0">
                <a:solidFill>
                  <a:srgbClr val="3A2A34"/>
                </a:solidFill>
                <a:latin typeface="Alexandria" pitchFamily="2" charset="-78"/>
                <a:cs typeface="Alexandria" pitchFamily="2" charset="-78"/>
              </a:rPr>
              <a:t>خاتمة</a:t>
            </a:r>
          </a:p>
          <a:p>
            <a:pPr algn="just" rtl="1" fontAlgn="base">
              <a:lnSpc>
                <a:spcPct val="150000"/>
              </a:lnSpc>
            </a:pPr>
            <a:endParaRPr lang="ar-JO" sz="2000" dirty="0">
              <a:solidFill>
                <a:srgbClr val="3A2A34"/>
              </a:solidFill>
              <a:latin typeface="Alexandria" pitchFamily="2" charset="-78"/>
              <a:cs typeface="Alexandria" pitchFamily="2" charset="-78"/>
            </a:endParaRPr>
          </a:p>
          <a:p>
            <a:pPr algn="just" rtl="1" fontAlgn="base">
              <a:lnSpc>
                <a:spcPct val="150000"/>
              </a:lnSpc>
            </a:pPr>
            <a:r>
              <a:rPr lang="ar-AE" sz="2000" dirty="0">
                <a:solidFill>
                  <a:srgbClr val="3A2A34"/>
                </a:solidFill>
                <a:latin typeface="Alexandria" pitchFamily="2" charset="-78"/>
                <a:cs typeface="Alexandria" pitchFamily="2" charset="-78"/>
              </a:rPr>
              <a:t>         </a:t>
            </a:r>
            <a:r>
              <a:rPr lang="ar-JO" sz="2000" dirty="0">
                <a:solidFill>
                  <a:srgbClr val="3A2A34"/>
                </a:solidFill>
                <a:latin typeface="Alexandria" pitchFamily="2" charset="-78"/>
                <a:cs typeface="Alexandria" pitchFamily="2" charset="-78"/>
              </a:rPr>
              <a:t>إنّنا اليوم بأشد الحاجة إلى قيادة أخلاقية في قلب الأزمة العالمية التي ابتليت بها الإنسانية في الوقت الحاضر، فهناك افتقار إلى القيادة الأخلاقية في جميع قطاعات المجتمع الإنساني، وهذا يظهر بوضوح من خلال الكشف المستمر عن التصرفات غير الأخلاقية في مختلف أنحاء العالم. وربما أفضل طريقة لتسوية ذلك يكون من خلال تطبيق مضامين أخلاقيات المهنة على المؤسسات والأفراد، وتشجيع القائد للعاملين على التحلي بالقيم الأخلاقية مثل: الأمانة والنزاهة، والانضباط، والشفافية ، والاستعداد للمساءلة عن أي تصرفات يقومون بها، وتحمل المسؤولية، والإتقان، والمشاركة، والتقويم المستمر، والنقد الهادف، ومواكبة التقدم التكنولوجي، وغرس المعاني الأخلاقية، وتعزيز القيم الإسلامية في نفوس العاملين، وبناء ثقافة أخلاقيات العمل لدى العاملين، وبثها وتعظيمها لكي تدفعهم إلى التصرف بطريقة أخلاقية. ومن هنا يبرز الدور الإعلامي في تسليط الأضواء على أخلاقيات المهنة ، ومعالجة الانحرافات الإدارية وأضرارها وتوضيح الممارسات  اللاأخلاقية لتجنّب الوقوع بها.</a:t>
            </a:r>
          </a:p>
        </p:txBody>
      </p:sp>
    </p:spTree>
    <p:extLst>
      <p:ext uri="{BB962C8B-B14F-4D97-AF65-F5344CB8AC3E}">
        <p14:creationId xmlns:p14="http://schemas.microsoft.com/office/powerpoint/2010/main" val="12651678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BED1E8E-C349-4E1D-A8F9-0DBA5917824E}"/>
              </a:ext>
            </a:extLst>
          </p:cNvPr>
          <p:cNvSpPr/>
          <p:nvPr/>
        </p:nvSpPr>
        <p:spPr>
          <a:xfrm>
            <a:off x="2855640" y="571451"/>
            <a:ext cx="5352256" cy="461665"/>
          </a:xfrm>
          <a:prstGeom prst="rect">
            <a:avLst/>
          </a:prstGeom>
        </p:spPr>
        <p:txBody>
          <a:bodyPr wrap="square">
            <a:spAutoFit/>
          </a:bodyPr>
          <a:lstStyle/>
          <a:p>
            <a:pPr algn="r"/>
            <a:r>
              <a:rPr lang="ar-JO" sz="2400" b="1" dirty="0">
                <a:latin typeface="Alexandria" pitchFamily="2" charset="-78"/>
                <a:cs typeface="Alexandria" pitchFamily="2" charset="-78"/>
              </a:rPr>
              <a:t>ملخص موضوعات المحاضرة</a:t>
            </a:r>
          </a:p>
        </p:txBody>
      </p:sp>
      <p:sp>
        <p:nvSpPr>
          <p:cNvPr id="4" name="TextBox 3">
            <a:extLst>
              <a:ext uri="{FF2B5EF4-FFF2-40B4-BE49-F238E27FC236}">
                <a16:creationId xmlns:a16="http://schemas.microsoft.com/office/drawing/2014/main" id="{890CB108-FA90-7864-AA1E-BA484FFF209F}"/>
              </a:ext>
            </a:extLst>
          </p:cNvPr>
          <p:cNvSpPr txBox="1"/>
          <p:nvPr/>
        </p:nvSpPr>
        <p:spPr>
          <a:xfrm>
            <a:off x="1623643" y="2128275"/>
            <a:ext cx="8576813" cy="2809231"/>
          </a:xfrm>
          <a:prstGeom prst="rect">
            <a:avLst/>
          </a:prstGeom>
          <a:noFill/>
        </p:spPr>
        <p:txBody>
          <a:bodyPr wrap="square">
            <a:spAutoFit/>
          </a:bodyPr>
          <a:lstStyle/>
          <a:p>
            <a:pPr algn="just" rtl="1">
              <a:lnSpc>
                <a:spcPct val="150000"/>
              </a:lnSpc>
            </a:pPr>
            <a:r>
              <a:rPr lang="ar-AE" sz="2000" dirty="0">
                <a:latin typeface="Alexandria" pitchFamily="2" charset="-78"/>
                <a:ea typeface="Times New Roman" panose="02020603050405020304" pitchFamily="18" charset="0"/>
                <a:cs typeface="Alexandria" pitchFamily="2" charset="-78"/>
              </a:rPr>
              <a:t>      </a:t>
            </a:r>
            <a:r>
              <a:rPr lang="ar-SA" sz="2000" dirty="0">
                <a:latin typeface="Alexandria" pitchFamily="2" charset="-78"/>
                <a:ea typeface="Times New Roman" panose="02020603050405020304" pitchFamily="18" charset="0"/>
                <a:cs typeface="Alexandria" pitchFamily="2" charset="-78"/>
              </a:rPr>
              <a:t>يمكن القول إن الحريّة الأكاديمية تتجس</a:t>
            </a:r>
            <a:r>
              <a:rPr lang="ar-JO" sz="2000" dirty="0">
                <a:latin typeface="Alexandria" pitchFamily="2" charset="-78"/>
                <a:ea typeface="Times New Roman" panose="02020603050405020304" pitchFamily="18" charset="0"/>
                <a:cs typeface="Alexandria" pitchFamily="2" charset="-78"/>
              </a:rPr>
              <a:t>ّ</a:t>
            </a:r>
            <a:r>
              <a:rPr lang="ar-SA" sz="2000" dirty="0">
                <a:latin typeface="Alexandria" pitchFamily="2" charset="-78"/>
                <a:ea typeface="Times New Roman" panose="02020603050405020304" pitchFamily="18" charset="0"/>
                <a:cs typeface="Alexandria" pitchFamily="2" charset="-78"/>
              </a:rPr>
              <a:t>د في التتبع الحر المسؤول للحقيقة والمعرفة والتعامل معها دون إملاءات من قبل سلطة خارجية أو قوى ضاغطة؛ لتصل بالتعليم إلى تشجيع الباحث في البحث عن المعرفة والحقيقة. فمفهوم الحريّة الأكاديمية يتضمن التوجه للتعامل الإيجابي، مع جميع الأفكار والمفاهيم والطروحات الأخرى المعاكسة تعاملاً يقوم على الترحيب وقبول الآخر والانفتاح </a:t>
            </a:r>
            <a:endParaRPr lang="en-US" sz="2000" dirty="0"/>
          </a:p>
        </p:txBody>
      </p:sp>
      <p:pic>
        <p:nvPicPr>
          <p:cNvPr id="6" name="Graphic 21">
            <a:extLst>
              <a:ext uri="{FF2B5EF4-FFF2-40B4-BE49-F238E27FC236}">
                <a16:creationId xmlns:a16="http://schemas.microsoft.com/office/drawing/2014/main" id="{BF9D0197-B8F0-607B-DDF4-7157E0868B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11131" y="-127928"/>
            <a:ext cx="2305141" cy="1076343"/>
          </a:xfrm>
          <a:prstGeom prst="rect">
            <a:avLst/>
          </a:prstGeom>
        </p:spPr>
      </p:pic>
    </p:spTree>
    <p:extLst>
      <p:ext uri="{BB962C8B-B14F-4D97-AF65-F5344CB8AC3E}">
        <p14:creationId xmlns:p14="http://schemas.microsoft.com/office/powerpoint/2010/main" val="4070519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7116650" y="3645024"/>
            <a:ext cx="5075349" cy="3212977"/>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7136036" y="1778231"/>
            <a:ext cx="4752630" cy="3733586"/>
          </a:xfrm>
          <a:prstGeom prst="rect">
            <a:avLst/>
          </a:prstGeom>
        </p:spPr>
        <p:txBody>
          <a:bodyPr wrap="square">
            <a:spAutoFit/>
          </a:bodyPr>
          <a:lstStyle/>
          <a:p>
            <a:pPr algn="just" rtl="1">
              <a:lnSpc>
                <a:spcPct val="150000"/>
              </a:lnSpc>
            </a:pPr>
            <a:r>
              <a:rPr lang="ar-JO" sz="2000" dirty="0">
                <a:latin typeface="Alexandria" pitchFamily="2" charset="-78"/>
                <a:cs typeface="Alexandria" pitchFamily="2" charset="-78"/>
              </a:rPr>
              <a:t>يؤكّد الفيلسوف الشهير برتراند رسل عن وضعية التلازم الحيوي بين الحريّة الأكاديمية والابتكار، إن الأكاديمي شأنه شأن الفيلسوف والفنان ورجل الأدب، لا يمكنه القيام بعمله بكيفية مرضية إلا إذا شعر بأنه مدفوع من قبل دوافعه الداخلية الخلاقة، وبدون هيمنة أي سلطة خارجية عليه.</a:t>
            </a:r>
            <a:endParaRPr lang="en-GB" sz="2000"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460174" y="5909540"/>
            <a:ext cx="6097712" cy="646331"/>
          </a:xfrm>
          <a:prstGeom prst="rect">
            <a:avLst/>
          </a:prstGeom>
          <a:noFill/>
        </p:spPr>
        <p:txBody>
          <a:bodyPr wrap="square">
            <a:spAutoFit/>
          </a:bodyPr>
          <a:lstStyle/>
          <a:p>
            <a:pPr marL="0" marR="0" lvl="0" indent="0" algn="ctr" rtl="0">
              <a:spcBef>
                <a:spcPts val="0"/>
              </a:spcBef>
              <a:spcAft>
                <a:spcPts val="0"/>
              </a:spcAft>
              <a:buNone/>
            </a:pPr>
            <a:r>
              <a:rPr lang="ar-JO" sz="1800" dirty="0">
                <a:solidFill>
                  <a:srgbClr val="3A2A34"/>
                </a:solidFill>
                <a:latin typeface="Alexandria" pitchFamily="2" charset="-78"/>
                <a:cs typeface="Alexandria" pitchFamily="2" charset="-78"/>
                <a:sym typeface="Tajawal Medium"/>
              </a:rPr>
              <a:t>الدكتورة: وردة محمود أبو كلوب</a:t>
            </a:r>
          </a:p>
          <a:p>
            <a:pPr marL="0" marR="0" lvl="0" indent="0" algn="ctr" rtl="0">
              <a:spcBef>
                <a:spcPts val="0"/>
              </a:spcBef>
              <a:spcAft>
                <a:spcPts val="0"/>
              </a:spcAft>
              <a:buNone/>
            </a:pPr>
            <a:r>
              <a:rPr lang="ar-JO" sz="1800" dirty="0">
                <a:solidFill>
                  <a:schemeClr val="tx1"/>
                </a:solidFill>
                <a:latin typeface="Alexandria" pitchFamily="2" charset="-78"/>
                <a:cs typeface="Alexandria" pitchFamily="2" charset="-78"/>
                <a:sym typeface="Tajawal Medium"/>
              </a:rPr>
              <a:t>اتجاهات معاصرة في القيادة التربوية</a:t>
            </a:r>
            <a:endParaRPr lang="ar-JO" sz="1800" dirty="0">
              <a:solidFill>
                <a:schemeClr val="tx1"/>
              </a:solidFill>
              <a:latin typeface="Alexandria" pitchFamily="2" charset="-78"/>
              <a:cs typeface="Alexandria" pitchFamily="2" charset="-78"/>
            </a:endParaRPr>
          </a:p>
        </p:txBody>
      </p:sp>
      <p:sp>
        <p:nvSpPr>
          <p:cNvPr id="11" name="Oval 10">
            <a:extLst>
              <a:ext uri="{FF2B5EF4-FFF2-40B4-BE49-F238E27FC236}">
                <a16:creationId xmlns:a16="http://schemas.microsoft.com/office/drawing/2014/main" id="{C0419B7F-C344-47B5-823E-8171CCAAD625}"/>
              </a:ext>
            </a:extLst>
          </p:cNvPr>
          <p:cNvSpPr/>
          <p:nvPr/>
        </p:nvSpPr>
        <p:spPr>
          <a:xfrm>
            <a:off x="3203782" y="319663"/>
            <a:ext cx="5784436" cy="1401177"/>
          </a:xfrm>
          <a:prstGeom prst="ellipse">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ar-AE" altLang="ko-KR" sz="2700" dirty="0">
                <a:latin typeface="Alexandria" pitchFamily="2" charset="-78"/>
                <a:cs typeface="Alexandria" pitchFamily="2" charset="-78"/>
              </a:rPr>
              <a:t>الموضوع القادم:</a:t>
            </a:r>
          </a:p>
          <a:p>
            <a:pPr algn="ctr"/>
            <a:r>
              <a:rPr lang="ar-JO" altLang="ko-KR" sz="2700" dirty="0">
                <a:latin typeface="Alexandria" pitchFamily="2" charset="-78"/>
                <a:cs typeface="Alexandria" pitchFamily="2" charset="-78"/>
              </a:rPr>
              <a:t>الذكاء الاصطناعي</a:t>
            </a:r>
            <a:endParaRPr lang="ko-KR" altLang="en-US" sz="2700" dirty="0">
              <a:latin typeface="Alexandria" pitchFamily="2" charset="-78"/>
            </a:endParaRPr>
          </a:p>
        </p:txBody>
      </p:sp>
      <p:sp>
        <p:nvSpPr>
          <p:cNvPr id="3" name="Rectangle 2">
            <a:extLst>
              <a:ext uri="{FF2B5EF4-FFF2-40B4-BE49-F238E27FC236}">
                <a16:creationId xmlns:a16="http://schemas.microsoft.com/office/drawing/2014/main" id="{BA349CDC-CA09-4ED3-ACC1-177E4651E20F}"/>
              </a:ext>
            </a:extLst>
          </p:cNvPr>
          <p:cNvSpPr/>
          <p:nvPr/>
        </p:nvSpPr>
        <p:spPr>
          <a:xfrm>
            <a:off x="305867" y="2350954"/>
            <a:ext cx="4392488" cy="2231380"/>
          </a:xfrm>
          <a:prstGeom prst="rect">
            <a:avLst/>
          </a:prstGeom>
        </p:spPr>
        <p:txBody>
          <a:bodyPr wrap="square">
            <a:spAutoFit/>
          </a:bodyPr>
          <a:lstStyle/>
          <a:p>
            <a:pPr algn="just" rtl="1">
              <a:lnSpc>
                <a:spcPct val="150000"/>
              </a:lnSpc>
            </a:pPr>
            <a:r>
              <a:rPr lang="ar-JO" sz="2200" dirty="0">
                <a:latin typeface="Alexandria" pitchFamily="2" charset="-78"/>
                <a:cs typeface="Alexandria" pitchFamily="2" charset="-78"/>
              </a:rPr>
              <a:t>الأخلاق هي معرفة الفرق بين ما لك الحق في القيام به وما هو الصواب (الأمر الصحيح) للقيام به. </a:t>
            </a:r>
          </a:p>
          <a:p>
            <a:pPr algn="just" rtl="1"/>
            <a:endParaRPr lang="ar-JO" sz="2000" dirty="0">
              <a:latin typeface="Alexandria" pitchFamily="2" charset="-78"/>
              <a:cs typeface="Alexandria" pitchFamily="2" charset="-78"/>
            </a:endParaRPr>
          </a:p>
          <a:p>
            <a:pPr algn="just" rtl="1"/>
            <a:r>
              <a:rPr lang="ar-JO" sz="2000" b="1" dirty="0">
                <a:latin typeface="Alexandria" pitchFamily="2" charset="-78"/>
                <a:cs typeface="Alexandria" pitchFamily="2" charset="-78"/>
              </a:rPr>
              <a:t>بوتر ستيوارت</a:t>
            </a:r>
          </a:p>
        </p:txBody>
      </p:sp>
      <p:pic>
        <p:nvPicPr>
          <p:cNvPr id="2" name="Graphic 21">
            <a:extLst>
              <a:ext uri="{FF2B5EF4-FFF2-40B4-BE49-F238E27FC236}">
                <a16:creationId xmlns:a16="http://schemas.microsoft.com/office/drawing/2014/main" id="{A1B91079-ACA5-8985-E3EA-DE5B9418826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8" y="17052"/>
            <a:ext cx="2305141" cy="1076343"/>
          </a:xfrm>
          <a:prstGeom prst="rect">
            <a:avLst/>
          </a:prstGeom>
        </p:spPr>
      </p:pic>
    </p:spTree>
    <p:custDataLst>
      <p:tags r:id="rId1"/>
    </p:custDataLst>
    <p:extLst>
      <p:ext uri="{BB962C8B-B14F-4D97-AF65-F5344CB8AC3E}">
        <p14:creationId xmlns:p14="http://schemas.microsoft.com/office/powerpoint/2010/main" val="17874904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6.2"/>
</p:tagLst>
</file>

<file path=ppt/tags/tag2.xml><?xml version="1.0" encoding="utf-8"?>
<p:tagLst xmlns:a="http://schemas.openxmlformats.org/drawingml/2006/main" xmlns:r="http://schemas.openxmlformats.org/officeDocument/2006/relationships" xmlns:p="http://schemas.openxmlformats.org/presentationml/2006/main">
  <p:tag name="TIMING" val="|156.2"/>
</p:tagLst>
</file>

<file path=ppt/tags/tag3.xml><?xml version="1.0" encoding="utf-8"?>
<p:tagLst xmlns:a="http://schemas.openxmlformats.org/drawingml/2006/main" xmlns:r="http://schemas.openxmlformats.org/officeDocument/2006/relationships" xmlns:p="http://schemas.openxmlformats.org/presentationml/2006/main">
  <p:tag name="TIMING" val="|156.2"/>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156.2"/>
</p:tagLst>
</file>

<file path=ppt/tags/tag6.xml><?xml version="1.0" encoding="utf-8"?>
<p:tagLst xmlns:a="http://schemas.openxmlformats.org/drawingml/2006/main" xmlns:r="http://schemas.openxmlformats.org/officeDocument/2006/relationships" xmlns:p="http://schemas.openxmlformats.org/presentationml/2006/main">
  <p:tag name="TIMING" val="|156.2"/>
</p:tagLst>
</file>

<file path=ppt/tags/tag7.xml><?xml version="1.0" encoding="utf-8"?>
<p:tagLst xmlns:a="http://schemas.openxmlformats.org/drawingml/2006/main" xmlns:r="http://schemas.openxmlformats.org/officeDocument/2006/relationships" xmlns:p="http://schemas.openxmlformats.org/presentationml/2006/main">
  <p:tag name="TIMING" val="|156.2"/>
</p:tagLst>
</file>

<file path=ppt/tags/tag8.xml><?xml version="1.0" encoding="utf-8"?>
<p:tagLst xmlns:a="http://schemas.openxmlformats.org/drawingml/2006/main" xmlns:r="http://schemas.openxmlformats.org/officeDocument/2006/relationships" xmlns:p="http://schemas.openxmlformats.org/presentationml/2006/main">
  <p:tag name="TIMING" val="|156.2"/>
</p:tagLst>
</file>

<file path=ppt/tags/tag9.xml><?xml version="1.0" encoding="utf-8"?>
<p:tagLst xmlns:a="http://schemas.openxmlformats.org/drawingml/2006/main" xmlns:r="http://schemas.openxmlformats.org/officeDocument/2006/relationships" xmlns:p="http://schemas.openxmlformats.org/presentationml/2006/main">
  <p:tag name="TIMING" val="|3.9|43.9"/>
</p:tagLst>
</file>

<file path=ppt/tags/tag10.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748338-5AF1-491F-881D-2DDE352ACF4F}"/>
</file>

<file path=customXml/itemProps2.xml><?xml version="1.0" encoding="utf-8"?>
<ds:datastoreItem xmlns:ds="http://schemas.openxmlformats.org/officeDocument/2006/customXml" ds:itemID="{6CE8B594-94B6-4893-BBE1-16F0F8CBE10F}"/>
</file>

<file path=customXml/itemProps3.xml><?xml version="1.0" encoding="utf-8"?>
<ds:datastoreItem xmlns:ds="http://schemas.openxmlformats.org/officeDocument/2006/customXml" ds:itemID="{4044EB67-B747-4974-81F9-94AD83894454}"/>
</file>

<file path=docProps/app.xml><?xml version="1.0" encoding="utf-8"?>
<Properties xmlns="http://schemas.openxmlformats.org/officeDocument/2006/extended-properties" xmlns:vt="http://schemas.openxmlformats.org/officeDocument/2006/docPropsVTypes">
  <TotalTime>35543</TotalTime>
  <Words>5266</Words>
  <Application>Microsoft Office PowerPoint</Application>
  <PresentationFormat>Widescreen</PresentationFormat>
  <Paragraphs>323</Paragraphs>
  <Slides>35</Slides>
  <Notes>11</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35</vt:i4>
      </vt:variant>
    </vt:vector>
  </HeadingPairs>
  <TitlesOfParts>
    <vt:vector size="44" baseType="lpstr">
      <vt:lpstr>Alexandria</vt:lpstr>
      <vt:lpstr>Noto Naskh Arabic</vt:lpstr>
      <vt:lpstr>SimplifiedArabic</vt:lpstr>
      <vt:lpstr>Calibri Light</vt:lpstr>
      <vt:lpstr>Arial</vt:lpstr>
      <vt:lpstr>Calibri</vt:lpstr>
      <vt:lpstr>Office Theme</vt:lpstr>
      <vt:lpstr>Contents Slide Master</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HP</cp:lastModifiedBy>
  <cp:revision>661</cp:revision>
  <dcterms:created xsi:type="dcterms:W3CDTF">2023-04-29T09:08:23Z</dcterms:created>
  <dcterms:modified xsi:type="dcterms:W3CDTF">2024-05-27T19:20:56Z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