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581" r:id="rId5"/>
    <p:sldId id="583" r:id="rId6"/>
    <p:sldId id="585" r:id="rId7"/>
    <p:sldId id="587" r:id="rId8"/>
    <p:sldId id="508" r:id="rId9"/>
    <p:sldId id="589" r:id="rId10"/>
    <p:sldId id="509" r:id="rId11"/>
    <p:sldId id="591" r:id="rId12"/>
    <p:sldId id="510" r:id="rId13"/>
    <p:sldId id="512" r:id="rId14"/>
    <p:sldId id="513" r:id="rId15"/>
    <p:sldId id="514" r:id="rId16"/>
    <p:sldId id="515" r:id="rId17"/>
    <p:sldId id="516" r:id="rId18"/>
    <p:sldId id="518" r:id="rId19"/>
    <p:sldId id="519" r:id="rId20"/>
    <p:sldId id="520" r:id="rId21"/>
    <p:sldId id="521" r:id="rId22"/>
    <p:sldId id="522" r:id="rId23"/>
    <p:sldId id="577" r:id="rId24"/>
    <p:sldId id="564" r:id="rId25"/>
    <p:sldId id="529" r:id="rId26"/>
    <p:sldId id="530" r:id="rId27"/>
    <p:sldId id="531" r:id="rId28"/>
    <p:sldId id="533" r:id="rId29"/>
    <p:sldId id="534" r:id="rId30"/>
    <p:sldId id="541" r:id="rId31"/>
    <p:sldId id="542" r:id="rId32"/>
    <p:sldId id="543" r:id="rId33"/>
    <p:sldId id="545" r:id="rId34"/>
    <p:sldId id="547" r:id="rId35"/>
    <p:sldId id="549" r:id="rId36"/>
    <p:sldId id="593" r:id="rId37"/>
    <p:sldId id="550" r:id="rId38"/>
    <p:sldId id="552" r:id="rId39"/>
    <p:sldId id="569" r:id="rId40"/>
    <p:sldId id="570" r:id="rId41"/>
    <p:sldId id="566" r:id="rId42"/>
    <p:sldId id="4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81"/>
            <p14:sldId id="583"/>
            <p14:sldId id="585"/>
            <p14:sldId id="587"/>
            <p14:sldId id="508"/>
            <p14:sldId id="589"/>
            <p14:sldId id="509"/>
            <p14:sldId id="591"/>
            <p14:sldId id="510"/>
            <p14:sldId id="512"/>
            <p14:sldId id="513"/>
            <p14:sldId id="514"/>
            <p14:sldId id="515"/>
            <p14:sldId id="516"/>
            <p14:sldId id="518"/>
            <p14:sldId id="519"/>
            <p14:sldId id="520"/>
            <p14:sldId id="521"/>
            <p14:sldId id="522"/>
            <p14:sldId id="577"/>
            <p14:sldId id="564"/>
            <p14:sldId id="529"/>
            <p14:sldId id="530"/>
            <p14:sldId id="531"/>
            <p14:sldId id="533"/>
            <p14:sldId id="534"/>
            <p14:sldId id="541"/>
            <p14:sldId id="542"/>
            <p14:sldId id="543"/>
            <p14:sldId id="545"/>
            <p14:sldId id="547"/>
            <p14:sldId id="549"/>
            <p14:sldId id="593"/>
            <p14:sldId id="550"/>
            <p14:sldId id="552"/>
            <p14:sldId id="569"/>
            <p14:sldId id="570"/>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59992" y="0"/>
            <a:ext cx="7904518"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245701"/>
            <a:ext cx="689638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Network Design in the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17632" y="59789"/>
            <a:ext cx="464607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301344" y="4742018"/>
            <a:ext cx="5573488" cy="294744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7699" y="1136132"/>
            <a:ext cx="4113898"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     Course Agenda</a:t>
            </a:r>
            <a:endParaRPr lang="en-US" sz="32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959125" y="2934342"/>
            <a:ext cx="10673887" cy="310854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81185-6386-901F-3366-BC890E997AE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2C18A20-E072-D8E1-0E06-F764C08E8B35}"/>
              </a:ext>
            </a:extLst>
          </p:cNvPr>
          <p:cNvSpPr/>
          <p:nvPr/>
        </p:nvSpPr>
        <p:spPr>
          <a:xfrm>
            <a:off x="8508514" y="1133558"/>
            <a:ext cx="36022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8B8C7CC-D39F-09BB-56C0-BB4EF3E3A943}"/>
              </a:ext>
            </a:extLst>
          </p:cNvPr>
          <p:cNvSpPr/>
          <p:nvPr/>
        </p:nvSpPr>
        <p:spPr>
          <a:xfrm>
            <a:off x="294640" y="1340329"/>
            <a:ext cx="11566835" cy="47658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Network Design in the Supply Chain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lang="en-US" altLang="en-US" sz="2800" b="1" dirty="0">
              <a:solidFill>
                <a:srgbClr val="00B0F0"/>
              </a:solidFill>
              <a:latin typeface="Times New Roman" panose="02020603050405020304" pitchFamily="18" charset="0"/>
              <a:cs typeface="Times New Roman" panose="02020603050405020304" pitchFamily="18" charset="0"/>
            </a:endParaRPr>
          </a:p>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Supply chain network design refers to the strategic process of structuring a supply chain to optimize its efficiency and effectiveness in meeting business goals. </a:t>
            </a:r>
          </a:p>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endParaRPr kumimoji="0" lang="en-US" alt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lang="en-US" altLang="en-US" sz="28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It involves determining the optimal number, location, and capacity of warehouses, distribution centers, manufacturing plants, and retail outlets, as well as the flow of products between them.</a:t>
            </a:r>
            <a:endParaRPr kumimoji="0" lang="en-US" altLang="en-US" sz="27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01D631C-5160-A9F6-6875-36347D7811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196671A0-FF6F-2E93-82BA-0905E90BEA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281ADA4-0FED-F79E-3FBE-294EA8455DA7}"/>
              </a:ext>
            </a:extLst>
          </p:cNvPr>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F5496E4E-2EE8-39D4-E5B2-3556D3E91114}"/>
              </a:ext>
            </a:extLst>
          </p:cNvPr>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3050713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4B876-970E-5D0B-505F-8F310FBE2A5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3E1D7CCF-3CF3-E33B-87FA-E70ACFC3B357}"/>
              </a:ext>
            </a:extLst>
          </p:cNvPr>
          <p:cNvSpPr/>
          <p:nvPr/>
        </p:nvSpPr>
        <p:spPr>
          <a:xfrm>
            <a:off x="8508514" y="1133558"/>
            <a:ext cx="412036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1CDD8C8-C2D1-AC20-134B-F2D150230F6D}"/>
              </a:ext>
            </a:extLst>
          </p:cNvPr>
          <p:cNvSpPr/>
          <p:nvPr/>
        </p:nvSpPr>
        <p:spPr>
          <a:xfrm>
            <a:off x="294640" y="1155869"/>
            <a:ext cx="11566835" cy="5244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Supply chain network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design decisions include the assignment of  facility role, location of manufacturing, storage, or transportation-related facilities. and the allocation of capacity and markets to each facility.</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Facility role</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role should each facility play? What processes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are performed at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Facility 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6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Deciding where to place manufacturing plants, warehouses,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distribution centers.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Considerations: proximity to markets, suppliers, labor costs, taxes, and</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access.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AF4826CF-F583-D194-0A03-EA2465C1DF69}"/>
              </a:ext>
            </a:extLst>
          </p:cNvPr>
          <p:cNvSpPr txBox="1"/>
          <p:nvPr/>
        </p:nvSpPr>
        <p:spPr>
          <a:xfrm>
            <a:off x="9386545" y="643549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AA5B913-2410-7C2E-8A58-AAF361BD91C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890AA66-80D4-2EC6-83D8-29F18B9DD189}"/>
              </a:ext>
            </a:extLst>
          </p:cNvPr>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7EFC51C6-0742-44E0-3829-AC38550CC856}"/>
              </a:ext>
            </a:extLst>
          </p:cNvPr>
          <p:cNvSpPr>
            <a:spLocks noGrp="1"/>
          </p:cNvSpPr>
          <p:nvPr>
            <p:ph type="sldNum" sz="quarter" idx="12"/>
          </p:nvPr>
        </p:nvSpPr>
        <p:spPr>
          <a:xfrm>
            <a:off x="8671560" y="6435498"/>
            <a:ext cx="2743200" cy="365125"/>
          </a:xfrm>
        </p:spPr>
        <p:txBody>
          <a:bodyPr/>
          <a:lstStyle/>
          <a:p>
            <a:fld id="{F7542ADD-394E-41F3-B704-951748884AEE}" type="slidenum">
              <a:rPr lang="en-US" smtClean="0"/>
              <a:t>5</a:t>
            </a:fld>
            <a:endParaRPr lang="en-US" dirty="0"/>
          </a:p>
        </p:txBody>
      </p:sp>
    </p:spTree>
    <p:extLst>
      <p:ext uri="{BB962C8B-B14F-4D97-AF65-F5344CB8AC3E}">
        <p14:creationId xmlns:p14="http://schemas.microsoft.com/office/powerpoint/2010/main" val="2786188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31BDC-2CA8-2FAB-EFB4-CEFC99430AD5}"/>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7AB1565-F30A-B3E2-E073-F174D0A42EBC}"/>
              </a:ext>
            </a:extLst>
          </p:cNvPr>
          <p:cNvSpPr/>
          <p:nvPr/>
        </p:nvSpPr>
        <p:spPr>
          <a:xfrm>
            <a:off x="8508514" y="1133558"/>
            <a:ext cx="4201646" cy="5286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D1814C3-BA10-793C-39D4-6C7CD2D558DB}"/>
              </a:ext>
            </a:extLst>
          </p:cNvPr>
          <p:cNvSpPr/>
          <p:nvPr/>
        </p:nvSpPr>
        <p:spPr>
          <a:xfrm>
            <a:off x="180431" y="1283466"/>
            <a:ext cx="11799545" cy="4893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Capacity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much capacity should be allocated to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Determining how much production or storage capacity each facility should have.</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Helps avoid under- or over-utilization of resources.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Market and supply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markets should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serve? Which supply sources should feed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b="1" dirty="0">
                <a:solidFill>
                  <a:prstClr val="black"/>
                </a:solidFill>
                <a:latin typeface="Times New Roman" panose="02020603050405020304" pitchFamily="18" charset="0"/>
                <a:cs typeface="Times New Roman" panose="02020603050405020304" pitchFamily="18" charset="0"/>
              </a:rPr>
              <a:t>5. </a:t>
            </a:r>
            <a:r>
              <a:rPr lang="en-US" altLang="en-US" sz="2800" b="1" dirty="0">
                <a:solidFill>
                  <a:srgbClr val="00B0F0"/>
                </a:solidFill>
                <a:latin typeface="Times New Roman" panose="02020603050405020304" pitchFamily="18" charset="0"/>
                <a:cs typeface="Times New Roman" panose="02020603050405020304" pitchFamily="18" charset="0"/>
              </a:rPr>
              <a:t>Transportation Strategy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Designing routes and selecting transportation modes (e.g., truck, rail, sea,</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air).Aimed at minimizing costs and improving delivery times.</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544274B7-E3D3-9508-C876-CE731268D7A7}"/>
              </a:ext>
            </a:extLst>
          </p:cNvPr>
          <p:cNvSpPr txBox="1"/>
          <p:nvPr/>
        </p:nvSpPr>
        <p:spPr>
          <a:xfrm>
            <a:off x="9363776" y="642023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41F8E330-AE8E-8C94-3131-E47B6E01073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B2B7BBC-CAA7-BC2D-BD74-4B43C0FB14A5}"/>
              </a:ext>
            </a:extLst>
          </p:cNvPr>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25DAE010-A76A-301B-7E9E-81B67B506D96}"/>
              </a:ext>
            </a:extLst>
          </p:cNvPr>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3493300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3A2B8-7FB7-5064-CC0C-5DC10E3806E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3CAB041-08F6-7D0F-78AB-8AF604C72755}"/>
              </a:ext>
            </a:extLst>
          </p:cNvPr>
          <p:cNvSpPr/>
          <p:nvPr/>
        </p:nvSpPr>
        <p:spPr>
          <a:xfrm>
            <a:off x="8508514" y="1133558"/>
            <a:ext cx="4201646" cy="5286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280176B-1503-6CEE-B747-0F1B11B67487}"/>
              </a:ext>
            </a:extLst>
          </p:cNvPr>
          <p:cNvSpPr/>
          <p:nvPr/>
        </p:nvSpPr>
        <p:spPr>
          <a:xfrm>
            <a:off x="334167" y="1271118"/>
            <a:ext cx="11645809" cy="4986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b="1" dirty="0">
                <a:solidFill>
                  <a:prstClr val="black"/>
                </a:solidFill>
                <a:latin typeface="Times New Roman" panose="02020603050405020304" pitchFamily="18" charset="0"/>
                <a:cs typeface="Times New Roman" panose="02020603050405020304" pitchFamily="18" charset="0"/>
              </a:rPr>
              <a:t>6</a:t>
            </a: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Inventory Positioning</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Deciding where in the network inventory should be stored and in what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dirty="0">
                <a:solidFill>
                  <a:prstClr val="black"/>
                </a:solidFill>
                <a:latin typeface="Times New Roman" panose="02020603050405020304" pitchFamily="18" charset="0"/>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quantities.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Affects responsiveness and carrying costs.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Supply and Demand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b="1" dirty="0">
                <a:solidFill>
                  <a:srgbClr val="00B0F0"/>
                </a:solidFill>
                <a:latin typeface="Times New Roman" panose="02020603050405020304" pitchFamily="18" charset="0"/>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Allocation matching sources of supply to demand points in an efficient way.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dirty="0">
                <a:solidFill>
                  <a:prstClr val="black"/>
                </a:solidFill>
                <a:latin typeface="Times New Roman" panose="02020603050405020304" pitchFamily="18" charset="0"/>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Involves demand forecasting and load balancing across the network.</a:t>
            </a:r>
          </a:p>
        </p:txBody>
      </p:sp>
      <p:sp>
        <p:nvSpPr>
          <p:cNvPr id="2" name="TextBox 1">
            <a:extLst>
              <a:ext uri="{FF2B5EF4-FFF2-40B4-BE49-F238E27FC236}">
                <a16:creationId xmlns:a16="http://schemas.microsoft.com/office/drawing/2014/main" id="{D4F0C6A9-24B3-D6E8-1D73-B06F586F33A9}"/>
              </a:ext>
            </a:extLst>
          </p:cNvPr>
          <p:cNvSpPr txBox="1"/>
          <p:nvPr/>
        </p:nvSpPr>
        <p:spPr>
          <a:xfrm>
            <a:off x="9363776" y="642023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DB24AF9-C21A-92F1-F34B-065077A0ED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61E700B-C2C9-A431-6907-333F89AD8F03}"/>
              </a:ext>
            </a:extLst>
          </p:cNvPr>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D661D542-3559-E412-832D-372C79804A54}"/>
              </a:ext>
            </a:extLst>
          </p:cNvPr>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68378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00046"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155868"/>
            <a:ext cx="11277600" cy="5268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Network design decisions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have a significant impact on performance     because they determine the supply chain configuration and set constraints within which the other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Supply chain drivers can be used either to decrease supply chain cost or to increase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All network design decisions affect one another and must be made taking this fact into consideration.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Decisions concerning the role of each facility are significant because they determine the amount of flexibility the supply chain has in changing the way it meets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Toyota has plants located worldwide, in each market that it serves. Before 1997, each plant was capable of serving only its local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305265" y="642452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9798" y="326063"/>
            <a:ext cx="44582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a:xfrm>
            <a:off x="8671560" y="6459507"/>
            <a:ext cx="2743200" cy="365125"/>
          </a:xfrm>
        </p:spPr>
        <p:txBody>
          <a:bodyPr/>
          <a:lstStyle/>
          <a:p>
            <a:fld id="{F7542ADD-394E-41F3-B704-951748884AEE}" type="slidenum">
              <a:rPr lang="en-US" smtClean="0"/>
              <a:t>8</a:t>
            </a:fld>
            <a:endParaRPr lang="en-US" dirty="0"/>
          </a:p>
        </p:txBody>
      </p:sp>
    </p:spTree>
    <p:extLst>
      <p:ext uri="{BB962C8B-B14F-4D97-AF65-F5344CB8AC3E}">
        <p14:creationId xmlns:p14="http://schemas.microsoft.com/office/powerpoint/2010/main" val="2757683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41E52-8A90-EBF5-8F9F-1A8B5962C31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6F037A59-8271-0708-7E9B-268A3E5BE789}"/>
              </a:ext>
            </a:extLst>
          </p:cNvPr>
          <p:cNvSpPr/>
          <p:nvPr/>
        </p:nvSpPr>
        <p:spPr>
          <a:xfrm>
            <a:off x="8508514" y="998013"/>
            <a:ext cx="4100046" cy="5272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63C9FE8-C5E9-E142-AF87-EA391AEB1B23}"/>
              </a:ext>
            </a:extLst>
          </p:cNvPr>
          <p:cNvSpPr/>
          <p:nvPr/>
        </p:nvSpPr>
        <p:spPr>
          <a:xfrm>
            <a:off x="406400" y="1155869"/>
            <a:ext cx="11277600" cy="5114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Cost Minimization</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Reduce overall costs, including transportation, facility operations, and inventory holding.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Service Level Optimization</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Ensure timely delivery to meet customer expectations.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Flexibility and Scalability</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Build a network that can adapt to market changes and future growth.</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Risk Management</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Design a resilient supply chain that can withstand disruptions.</a:t>
            </a:r>
          </a:p>
        </p:txBody>
      </p:sp>
      <p:sp>
        <p:nvSpPr>
          <p:cNvPr id="2" name="TextBox 1">
            <a:extLst>
              <a:ext uri="{FF2B5EF4-FFF2-40B4-BE49-F238E27FC236}">
                <a16:creationId xmlns:a16="http://schemas.microsoft.com/office/drawing/2014/main" id="{5B776BF0-6579-5D45-1FAB-C6C006D9C2CC}"/>
              </a:ext>
            </a:extLst>
          </p:cNvPr>
          <p:cNvSpPr txBox="1"/>
          <p:nvPr/>
        </p:nvSpPr>
        <p:spPr>
          <a:xfrm>
            <a:off x="9305265" y="642452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0AFC754-5213-51C6-91D8-4F5B1678BD7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8BBB73C-74C0-0C8B-7282-B8495161098B}"/>
              </a:ext>
            </a:extLst>
          </p:cNvPr>
          <p:cNvSpPr/>
          <p:nvPr/>
        </p:nvSpPr>
        <p:spPr>
          <a:xfrm>
            <a:off x="3766050" y="289822"/>
            <a:ext cx="506901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Objectives of Network Design</a:t>
            </a:r>
          </a:p>
        </p:txBody>
      </p:sp>
      <p:sp>
        <p:nvSpPr>
          <p:cNvPr id="4" name="Slide Number Placeholder 3">
            <a:extLst>
              <a:ext uri="{FF2B5EF4-FFF2-40B4-BE49-F238E27FC236}">
                <a16:creationId xmlns:a16="http://schemas.microsoft.com/office/drawing/2014/main" id="{48D6353D-F131-7620-EA49-254C70DD800C}"/>
              </a:ext>
            </a:extLst>
          </p:cNvPr>
          <p:cNvSpPr>
            <a:spLocks noGrp="1"/>
          </p:cNvSpPr>
          <p:nvPr>
            <p:ph type="sldNum" sz="quarter" idx="12"/>
          </p:nvPr>
        </p:nvSpPr>
        <p:spPr>
          <a:xfrm>
            <a:off x="8671560" y="6459507"/>
            <a:ext cx="2743200" cy="365125"/>
          </a:xfrm>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3837125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381191"/>
            <a:ext cx="11155680"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Facility location decisions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have a long-term impact on a supply chain’s performance because it is expensive to shut down a facility or move it to a different location.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good location decision can help a supply chain be responsive while keeping its costs low.</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Toyota built its first U.S. assembly plant in Lexington, Kentucky, in 1988, and has continued to build new plants in the United States since then.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U.S. plants proved profitable for Toyota when the yen strengthened, and cars produced in Japan were too expensive to be cost competitive with cars produced in the United States. Local plants allowed Toyota to be responsive to the U.S. Market while keeping costs low.</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19317" y="332493"/>
            <a:ext cx="44582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82337-DA0B-E7A7-6893-2A6E7015C61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CAC4773-1871-81B6-2803-DC388C0A3801}"/>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C490B07-80EC-5E79-EC94-AF959E1BAD05}"/>
              </a:ext>
            </a:extLst>
          </p:cNvPr>
          <p:cNvSpPr/>
          <p:nvPr/>
        </p:nvSpPr>
        <p:spPr>
          <a:xfrm>
            <a:off x="467360" y="1381191"/>
            <a:ext cx="11155680"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Data Collection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Gather data on demand, costs, suppliers, capacities, and service levels.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Model Development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Use analytical or simulation models to evaluate design alternatives.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Scenario Analysis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Test different “what-if” scenarios (e.g., demand surges, facility shutdowns).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Optimization</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Apply optimization techniques to select the best network configuration.</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Implementation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Translate the optimal design into action and monitor performance.</a:t>
            </a:r>
          </a:p>
        </p:txBody>
      </p:sp>
      <p:sp>
        <p:nvSpPr>
          <p:cNvPr id="2" name="TextBox 1">
            <a:extLst>
              <a:ext uri="{FF2B5EF4-FFF2-40B4-BE49-F238E27FC236}">
                <a16:creationId xmlns:a16="http://schemas.microsoft.com/office/drawing/2014/main" id="{645DB0BF-EBEF-833A-00E9-3A6C4302FC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DCF45C9B-C573-BB75-62CB-507A5F3EBD6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AF837F8-DA3D-6FE9-086D-6A6E8A8642AF}"/>
              </a:ext>
            </a:extLst>
          </p:cNvPr>
          <p:cNvSpPr/>
          <p:nvPr/>
        </p:nvSpPr>
        <p:spPr>
          <a:xfrm>
            <a:off x="3477759" y="332493"/>
            <a:ext cx="554138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Steps in Network Design Process</a:t>
            </a:r>
          </a:p>
        </p:txBody>
      </p:sp>
      <p:sp>
        <p:nvSpPr>
          <p:cNvPr id="4" name="Slide Number Placeholder 3">
            <a:extLst>
              <a:ext uri="{FF2B5EF4-FFF2-40B4-BE49-F238E27FC236}">
                <a16:creationId xmlns:a16="http://schemas.microsoft.com/office/drawing/2014/main" id="{AF971DB6-9DBF-2F02-B939-B1382DE18B16}"/>
              </a:ext>
            </a:extLst>
          </p:cNvPr>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184205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35030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432923"/>
            <a:ext cx="10962640"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firm’s competitive strategy has a significant impact on network design decisions within the supply chain.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focus on cost leadership tend to find the lowest cost location for their manufacturing facilities, even if that means locating far from the markets they serve.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Global supply chain networks can best support their strategic objectives with facilities in different countries playing different roles.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 Zara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has production facilities in Europe as well as Asia.</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154605"/>
            <a:ext cx="5201920"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182803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6156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25501"/>
            <a:ext cx="1130808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panose="02020603050405020304" pitchFamily="18" charset="0"/>
              </a:rPr>
              <a:t>Technological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Characteristics of available production technologies have a significant impact on network design decisions.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If production technology displays significant economies of scale, a few high-capacity locations are most effective. This is the case in the manufacture of computer chips, for which factories require a large investment, and the output is relatively inexpensive to transport.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In contrast, if facilities have lower fixed costs, many local facilities are preferred because this helps lower transportation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 bottling plants for Coca-Cola do not have a high fixed cost. To reduce transportation costs, Coca-Cola sets up many bottling plants all over the world, each serving its local market.</a:t>
            </a:r>
            <a:endPar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35125" y="40793"/>
            <a:ext cx="8666480"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948658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2440"/>
            <a:ext cx="11308079"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Macroeconomic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3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85750" indent="-285750" algn="just" defTabSz="457200" fontAlgn="base">
              <a:spcBef>
                <a:spcPct val="0"/>
              </a:spcBef>
              <a:spcAft>
                <a:spcPts val="60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Macroeconomic factors include taxes, tariffs, exchange rates, and shipping costs that are not internal to an individual firm. </a:t>
            </a:r>
          </a:p>
          <a:p>
            <a:pPr marL="285750" indent="-285750" algn="just" defTabSz="457200" fontAlgn="base">
              <a:spcBef>
                <a:spcPct val="0"/>
              </a:spcBef>
              <a:spcAft>
                <a:spcPts val="600"/>
              </a:spcAft>
              <a:buFont typeface="Arial" panose="020B0604020202020204" pitchFamily="34" charset="0"/>
              <a:buChar char="–"/>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indent="-285750" algn="just" defTabSz="457200" fontAlgn="base">
              <a:spcBef>
                <a:spcPct val="0"/>
              </a:spcBef>
              <a:spcAft>
                <a:spcPts val="60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global trade has increased, macroeconomic factors have had a significant influence on the success or failure of supply chain networks.</a:t>
            </a:r>
          </a:p>
          <a:p>
            <a:pPr algn="just" defTabSz="457200" fontAlgn="base">
              <a:spcBef>
                <a:spcPct val="0"/>
              </a:spcBef>
              <a:spcAft>
                <a:spcPts val="60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285750" indent="-285750" algn="just" defTabSz="457200" fontAlgn="base">
              <a:spcBef>
                <a:spcPct val="0"/>
              </a:spcBef>
              <a:spcAft>
                <a:spcPts val="60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Thus, it is imperative that firms take these factors into account when making network design decisions.</a:t>
            </a:r>
            <a:endPar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7756" y="444810"/>
            <a:ext cx="794463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927488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4960" y="1543345"/>
            <a:ext cx="11409680"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Political Factors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political stability of the country under consideration plays a significant role in location choice. Companies prefer to locate facilities in politically stable countries where the rules of commerce and ownership are well defined. While political risk is hard to quantify.</a:t>
            </a:r>
          </a:p>
          <a:p>
            <a:pPr marR="0" lvl="0" algn="just" defTabSz="457200" rtl="0" eaLnBrk="1" fontAlgn="base" latinLnBrk="0" hangingPunct="1">
              <a:lnSpc>
                <a:spcPct val="100000"/>
              </a:lnSpc>
              <a:spcBef>
                <a:spcPct val="0"/>
              </a:spcBef>
              <a:spcAft>
                <a:spcPts val="600"/>
              </a:spcAft>
              <a:buClrTx/>
              <a:buSzPct val="150000"/>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R="0" lvl="0" algn="just" defTabSz="457200" rtl="0" eaLnBrk="1" fontAlgn="base" latinLnBrk="0" hangingPunct="1">
              <a:lnSpc>
                <a:spcPct val="100000"/>
              </a:lnSpc>
              <a:spcBef>
                <a:spcPct val="0"/>
              </a:spcBef>
              <a:spcAft>
                <a:spcPts val="600"/>
              </a:spcAft>
              <a:buClrTx/>
              <a:buSzPct val="150000"/>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are some indices, such as the Global Political Risk Index that companies can use when investing in emerging markets.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56703" y="148591"/>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3878665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38994" y="1340322"/>
            <a:ext cx="41305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543345"/>
            <a:ext cx="11454105"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Infrastructure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availability of good infrastructure is an important prerequisite to locating a facility in a given area.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 infrastructure adds to the cost of doing business from a given location.</a:t>
            </a:r>
          </a:p>
          <a:p>
            <a:pPr marR="0" lvl="0" algn="l" defTabSz="457200" rtl="0" eaLnBrk="1" fontAlgn="base" latinLnBrk="0" hangingPunct="1">
              <a:lnSpc>
                <a:spcPct val="100000"/>
              </a:lnSpc>
              <a:spcBef>
                <a:spcPct val="0"/>
              </a:spcBef>
              <a:spcAft>
                <a:spcPts val="600"/>
              </a:spcAft>
              <a:buClrTx/>
              <a:buSzPct val="150000"/>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Key infrastructure elements to be considered during network design include availability of sites and labor, proximity to transportation terminals, rail service, proximity to airports and seaports, highway access, congestion, and local utilities.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78663" y="109865"/>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442027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543346"/>
            <a:ext cx="11100526"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competitors’ strategy, size, and location when designing their supply chain networks.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fundamental decision firms make is whether to locate their facilities close to or far from competitors.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form of competition and factors such as raw material or labor availability influence this decision.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42420" y="79526"/>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3086"/>
            <a:ext cx="4128422" cy="54072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475"/>
            <a:ext cx="11677625" cy="5279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Competitive factors</a:t>
            </a:r>
          </a:p>
          <a:p>
            <a:pPr marL="228600" indent="-228600" algn="just" defTabSz="457200" fontAlgn="base">
              <a:spcBef>
                <a:spcPct val="0"/>
              </a:spcBef>
              <a:spcAft>
                <a:spcPts val="600"/>
              </a:spcAft>
              <a:buFont typeface="Wingdings" panose="05000000000000000000" pitchFamily="2" charset="2"/>
              <a:buChar char="q"/>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Positive Externalities Between Firms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occur when the collocation of multiple firms benefits all of them.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lead to competitors locating close to each other. </a:t>
            </a:r>
          </a:p>
          <a:p>
            <a:pPr marL="228600" indent="-228600" defTabSz="457200" fontAlgn="base">
              <a:spcBef>
                <a:spcPct val="0"/>
              </a:spcBef>
              <a:spcAft>
                <a:spcPts val="600"/>
              </a:spcAft>
              <a:buFont typeface="Wingdings" panose="05000000000000000000" pitchFamily="2" charset="2"/>
              <a:buChar char="§"/>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retail stores tend to locate close to each other because doing so increases overall demand, thus benefiting all parties.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By locating together in a mall, competing retail stores make it more convenient for customers, who need drive to only one location to find everything they are looking for.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increases the total number of customers who visit the mall, increasing demand for all stores located there.</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7945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36800" y="240040"/>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a:xfrm>
            <a:off x="9037320" y="6435397"/>
            <a:ext cx="2743200" cy="365125"/>
          </a:xfrm>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006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543346"/>
            <a:ext cx="1077468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base" latinLnBrk="0" hangingPunct="1">
              <a:lnSpc>
                <a:spcPct val="100000"/>
              </a:lnSpc>
              <a:spcBef>
                <a:spcPct val="0"/>
              </a:spcBef>
              <a:spcAft>
                <a:spcPts val="600"/>
              </a:spcAft>
              <a:buClrTx/>
              <a:buSzPct val="150000"/>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q"/>
              <a:defRPr/>
            </a:pPr>
            <a:r>
              <a:rPr lang="en-US" altLang="en-US" sz="2800" b="1" dirty="0">
                <a:solidFill>
                  <a:srgbClr val="00B0F0"/>
                </a:solidFill>
                <a:latin typeface="Times New Roman" panose="02020603050405020304" pitchFamily="18" charset="0"/>
                <a:cs typeface="Times New Roman" panose="02020603050405020304" pitchFamily="18" charset="0"/>
              </a:rPr>
              <a:t>Competitive factors</a:t>
            </a:r>
          </a:p>
          <a:p>
            <a:pPr lvl="1" algn="just" defTabSz="457200" fontAlgn="base">
              <a:spcBef>
                <a:spcPct val="0"/>
              </a:spcBef>
              <a:spcAft>
                <a:spcPts val="600"/>
              </a:spcAft>
              <a:defRPr/>
            </a:pPr>
            <a:endParaRPr lang="en-US" altLang="en-US" sz="2800" b="1" dirty="0">
              <a:solidFill>
                <a:srgbClr val="00B0F0"/>
              </a:solidFill>
              <a:latin typeface="Times New Roman" panose="02020603050405020304" pitchFamily="18" charset="0"/>
              <a:cs typeface="Times New Roman" panose="02020603050405020304" pitchFamily="18" charset="0"/>
            </a:endParaRPr>
          </a:p>
          <a:p>
            <a:pPr marL="457200" indent="-457200" algn="just" defTabSz="457200" fontAlgn="base">
              <a:spcBef>
                <a:spcPct val="0"/>
              </a:spcBef>
              <a:spcAft>
                <a:spcPts val="600"/>
              </a:spcAft>
              <a:buFont typeface="Wingdings" panose="05000000000000000000" pitchFamily="2" charset="2"/>
              <a:buChar char="Ø"/>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Locating to Split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algn="just" defTabSz="457200" fontAlgn="base">
              <a:spcBef>
                <a:spcPct val="0"/>
              </a:spcBef>
              <a:spcAft>
                <a:spcPts val="60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there are no positive externalities, firms locate to be able to capture the largest possible share of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333001" y="80326"/>
            <a:ext cx="9084194"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3541246" cy="520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9746" y="1511487"/>
            <a:ext cx="11352505"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457200" fontAlgn="base">
              <a:spcBef>
                <a:spcPct val="0"/>
              </a:spcBef>
              <a:spcAft>
                <a:spcPts val="600"/>
              </a:spcAft>
              <a:buFont typeface="Wingdings" panose="05000000000000000000" pitchFamily="2" charset="2"/>
              <a:buChar char="Ø"/>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Customer Response Time and Local Presence</a:t>
            </a:r>
          </a:p>
          <a:p>
            <a:pPr algn="just" defTabSz="457200" fontAlgn="base">
              <a:spcBef>
                <a:spcPct val="0"/>
              </a:spcBef>
              <a:spcAft>
                <a:spcPts val="600"/>
              </a:spcAf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target customers who value a short response time must locate close to them.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Customers are unlikely to come to a convenience store if they have to travel a long distance to get there.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thus best for a convenience store chain to have many stores distributed in an area, so most people have a convenience store close to them.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contrast, customers shop for larger quantity of goods at supermarkets and are willing to travel longer distances to get to one.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66864" y="201762"/>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336709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34701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543346"/>
            <a:ext cx="11094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457200" fontAlgn="base">
              <a:spcBef>
                <a:spcPct val="0"/>
              </a:spcBef>
              <a:spcAft>
                <a:spcPts val="600"/>
              </a:spcAft>
              <a:buFont typeface="Wingdings" panose="05000000000000000000" pitchFamily="2" charset="2"/>
              <a:buChar char="q"/>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algn="just" defTabSz="457200" fontAlgn="base">
              <a:spcBef>
                <a:spcPct val="0"/>
              </a:spcBef>
              <a:spcAft>
                <a:spcPts val="600"/>
              </a:spcAf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Logistics and facility costs incurred within a supply chain change as the number of facilities, their location, and capacity allocation change.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inventory, transportation, and facility costs when designing their supply chain networks.</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and facility costs increase as the number of facilities in a supply chain increases.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165259"/>
            <a:ext cx="7157902"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886054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9070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583808"/>
            <a:ext cx="11474425" cy="4532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457200" fontAlgn="base">
              <a:spcBef>
                <a:spcPct val="0"/>
              </a:spcBef>
              <a:spcAft>
                <a:spcPts val="600"/>
              </a:spcAft>
              <a:buFont typeface="Wingdings" panose="05000000000000000000" pitchFamily="2" charset="2"/>
              <a:buChar char="q"/>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algn="just" defTabSz="457200" fontAlgn="base">
              <a:spcBef>
                <a:spcPct val="0"/>
              </a:spcBef>
              <a:spcAft>
                <a:spcPts val="600"/>
              </a:spcAf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indent="-228600"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decrease as the number of facilities increases.</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If the number of facilities increases to the point at which</a:t>
            </a:r>
          </a:p>
          <a:p>
            <a:pPr algn="just" defTabSz="457200" fontAlgn="base">
              <a:spcBef>
                <a:spcPct val="0"/>
              </a:spcBef>
              <a:spcAft>
                <a:spcPts val="60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inbound economies of scale are lost, then transportation costs increase.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with few facilities, Amazon has lower inventory and facility costs than Barnes &amp; Noble, which has hundreds of stores. Barnes &amp; Noble, however, has lower transportation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1345" y="136525"/>
            <a:ext cx="7349308"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582553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E1D3-087A-39E1-379F-428E9CD3F59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0190410-DFBB-D82E-CF39-1418625D72D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A76B6E1D-189D-BDF5-FBE2-5B279257AE85}"/>
              </a:ext>
            </a:extLst>
          </p:cNvPr>
          <p:cNvSpPr>
            <a:spLocks noGrp="1"/>
          </p:cNvSpPr>
          <p:nvPr>
            <p:ph type="sldNum" sz="quarter" idx="12"/>
          </p:nvPr>
        </p:nvSpPr>
        <p:spPr/>
        <p:txBody>
          <a:bodyPr/>
          <a:lstStyle/>
          <a:p>
            <a:fld id="{F7542ADD-394E-41F3-B704-951748884AEE}" type="slidenum">
              <a:rPr lang="en-US" smtClean="0"/>
              <a:t>23</a:t>
            </a:fld>
            <a:endParaRPr lang="en-US"/>
          </a:p>
        </p:txBody>
      </p:sp>
      <p:pic>
        <p:nvPicPr>
          <p:cNvPr id="5" name="Picture 4">
            <a:extLst>
              <a:ext uri="{FF2B5EF4-FFF2-40B4-BE49-F238E27FC236}">
                <a16:creationId xmlns:a16="http://schemas.microsoft.com/office/drawing/2014/main" id="{CB356458-DDEC-555C-CF9B-19D7BA28DE28}"/>
              </a:ext>
            </a:extLst>
          </p:cNvPr>
          <p:cNvPicPr>
            <a:picLocks noChangeAspect="1"/>
          </p:cNvPicPr>
          <p:nvPr/>
        </p:nvPicPr>
        <p:blipFill>
          <a:blip r:embed="rId2"/>
          <a:stretch>
            <a:fillRect/>
          </a:stretch>
        </p:blipFill>
        <p:spPr>
          <a:xfrm>
            <a:off x="0" y="1"/>
            <a:ext cx="12192000" cy="6857999"/>
          </a:xfrm>
          <a:prstGeom prst="rect">
            <a:avLst/>
          </a:prstGeom>
        </p:spPr>
      </p:pic>
    </p:spTree>
    <p:extLst>
      <p:ext uri="{BB962C8B-B14F-4D97-AF65-F5344CB8AC3E}">
        <p14:creationId xmlns:p14="http://schemas.microsoft.com/office/powerpoint/2010/main" val="27699925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00328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Define a Supply Chain Strategy/Design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the </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first phase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network design is to define a firm’s broad supply chain 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includes determining the stages in the supply chain and whether each supply chain function will be performed in-house or outsourced.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Phase I</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starts with a clear definition of the firm’s competitive strategy as the set of customer needs that the supply chain aims to satisfy.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supply chain strategy then specifies what capabilities the supply chain network must have to support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68564" y="303760"/>
            <a:ext cx="7600413"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0985736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6171"/>
            <a:ext cx="10842171"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Define a Supply Chain Strategy/Design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Next</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managers must forecast the likely evolution of global competition and whether competitors in each market will be local or global players.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also identify constraints on available capital and whether growth will be accomplished by acquiring existing facilities, building new facilities, or partnering.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Based on the competitive strategy of the firm, its resulting supply chain strategy, an analysis of the competition, any economies of scale or scope, and any constraints, managers must determine the broad supply chain design for the firm.</a:t>
            </a: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80045" y="356087"/>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1685916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4041"/>
            <a:ext cx="111252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 Define the Regional Facility Configuration</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the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second phase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of network design is to identify regions where facilities will be located, their potential roles, and their approximate capacity.</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An analysis of Phase II starts with a forecast of the demand by country or region. Such a forecast must include a measure of the size of the demand and a determination of the homogeneity or variability of customer requirements across different regions.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Homogeneous requirements favor large consolidated facilities, whereas requirements that vary across countries favor flexible facilities or smaller, localized, dedicated facilities.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28064" y="326063"/>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391309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1074400" cy="4823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III</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 Select a Set of Desirable Potential Sites</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Phase III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is to select a set of desirable potential sites within each region where facilities are to be located.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Sites should be selected based on an analysis of infrastructure availability to support the desired production methodologies.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Hard infrastructure requirements include the availability of suppliers, transportation services, communication, utilities, and warehousing facilities.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Soft infrastructure requirements include the availability of a skilled workforce, workforce turnover, and the community receptivity to business and industry.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0383" y="303759"/>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27945637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94581"/>
            <a:ext cx="11003280" cy="4472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IV</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 Location Choices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Phase IV is to select, from among the potential sites, a precise location and capacity allocation for each facility.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network is designed to maximize total profits, taking into account the expected margin and demand in each market, various logistics and facility costs, and the taxes and tariffs at each location.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00325" y="444010"/>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63556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85620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113536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000" b="1" i="0" u="none" strike="noStrike" kern="1200" cap="none" spc="0" normalizeH="0" baseline="0" noProof="0" dirty="0">
                <a:ln>
                  <a:noFill/>
                </a:ln>
                <a:solidFill>
                  <a:srgbClr val="00B0F0"/>
                </a:solidFill>
                <a:effectLst/>
                <a:uLnTx/>
                <a:uFillTx/>
                <a:latin typeface="Times New Roman"/>
                <a:ea typeface="+mn-ea"/>
                <a:cs typeface="Times New Roman"/>
              </a:rPr>
              <a:t>A manager’s Goal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locating facilities and allocating capacity should be to maximize the overall profitability of the resulting supply chain network while providing customers with the appropriate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Revenues come from the sale of product, whereas costs arise from facilities, labor, transportation, material, and inventories.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profits of the firm are also affected by taxes and tariffs.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Ideally, profits after tariffs and taxes should be maximized when designing a supply chain network.</a:t>
            </a: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63817" y="317104"/>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093519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6" y="953376"/>
            <a:ext cx="1630680"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773" y="1176577"/>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manager must consider many trade-offs during network design.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building many facilities to serve local markets reduces transportation cost and provides a fast response time, but it increases the facility and inventory costs incurred by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7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Managers use network design models in two situations.</a:t>
            </a: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First</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these models are used to decide on locations where facilities will be established and determine the capacity to be assigned to each facility.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make this decision considering a time horizon over which locations and capacities will not be altered (typically in years).</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7542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51298" y="339750"/>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4222232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50439" y="1340322"/>
            <a:ext cx="35688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16584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Second</a:t>
            </a:r>
            <a:r>
              <a:rPr kumimoji="0" lang="en-US" sz="2800" b="0" i="0" u="none" strike="noStrike" kern="1200" cap="none" spc="0" normalizeH="0" baseline="0" noProof="0" dirty="0">
                <a:ln>
                  <a:noFill/>
                </a:ln>
                <a:solidFill>
                  <a:srgbClr val="C00000"/>
                </a:solidFill>
                <a:effectLst/>
                <a:uLnTx/>
                <a:uFillTx/>
                <a:latin typeface="Times New Roman"/>
                <a:ea typeface="+mn-ea"/>
                <a:cs typeface="Times New Roman"/>
              </a:rPr>
              <a:t>,</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these models are used to assign current demand to the available facilities and identify lanes along which product will be transported.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Managers must consider this decision at least on an annual basis as demand, prices, exchange rates, and tariffs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both cases, the goal is to maximize the profit while satisfying customer needs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58901" y="335419"/>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470843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40329"/>
            <a:ext cx="11115040" cy="501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following information ideally is available in making the design decision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supply sources and markets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potential facility sites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Demand forecast by market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Facility, labor, and material costs by site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between each pair of sites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costs by site and as a function of quantity</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Sale price of product in different regions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Taxes and tariffs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Desired response time and other service factors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71552" y="394791"/>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2909702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3503055"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4029" y="1422803"/>
            <a:ext cx="10999651"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98117" y="317264"/>
            <a:ext cx="8163004"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Locating Plants and Warehouses Simultaneously</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a:extLst>
              <a:ext uri="{FF2B5EF4-FFF2-40B4-BE49-F238E27FC236}">
                <a16:creationId xmlns:a16="http://schemas.microsoft.com/office/drawing/2014/main" id="{B0BD7DF3-F041-5489-C0CB-2DEB611E63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675309"/>
            <a:ext cx="10515600" cy="4392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67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2/3*#ppt_w"/>
                                          </p:val>
                                        </p:tav>
                                        <p:tav tm="100000">
                                          <p:val>
                                            <p:strVal val="#ppt_w"/>
                                          </p:val>
                                        </p:tav>
                                      </p:tavLst>
                                    </p:anim>
                                    <p:anim calcmode="lin" valueType="num">
                                      <p:cBhvr>
                                        <p:cTn id="8" dur="1000" fill="hold"/>
                                        <p:tgtEl>
                                          <p:spTgt spid="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717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74399"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Goal is to identify plant and warehouse locations and quantities shipped that minimize the total fixed and variable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7657" y="444010"/>
            <a:ext cx="8163004"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Locating Plants and Warehouses Simultaneously</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101577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3723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850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supply chain network should maximize profits after tariffs and taxes while meeting customer service requirements modified objective and constraint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5931"/>
            <a:ext cx="2305141" cy="1076343"/>
          </a:xfrm>
          <a:prstGeom prst="rect">
            <a:avLst/>
          </a:prstGeom>
        </p:spPr>
      </p:pic>
      <p:sp>
        <p:nvSpPr>
          <p:cNvPr id="3" name="Rectangle 2"/>
          <p:cNvSpPr/>
          <p:nvPr/>
        </p:nvSpPr>
        <p:spPr>
          <a:xfrm>
            <a:off x="2163657" y="356087"/>
            <a:ext cx="98673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Accounting for Taxes, Tariffs, and Customer Requirements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874498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017D2-BC2C-B861-2A8C-375A6EBB7CF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DB7B5D2-56DB-5732-FD57-E5BDE97814AE}"/>
              </a:ext>
            </a:extLst>
          </p:cNvPr>
          <p:cNvSpPr/>
          <p:nvPr/>
        </p:nvSpPr>
        <p:spPr>
          <a:xfrm>
            <a:off x="8508514" y="1318018"/>
            <a:ext cx="33723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652640D-2872-01BD-ED4A-CC11D0595FA3}"/>
              </a:ext>
            </a:extLst>
          </p:cNvPr>
          <p:cNvSpPr/>
          <p:nvPr/>
        </p:nvSpPr>
        <p:spPr>
          <a:xfrm>
            <a:off x="609600" y="1542197"/>
            <a:ext cx="10850880" cy="44318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Dynamic customer expectations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Globalization and geopolitical risks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Volatile demand and supply conditions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Environmental sustainability goals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Regulatory compliance and trade policies</a:t>
            </a:r>
          </a:p>
        </p:txBody>
      </p:sp>
      <p:sp>
        <p:nvSpPr>
          <p:cNvPr id="2" name="TextBox 1">
            <a:extLst>
              <a:ext uri="{FF2B5EF4-FFF2-40B4-BE49-F238E27FC236}">
                <a16:creationId xmlns:a16="http://schemas.microsoft.com/office/drawing/2014/main" id="{6D5ECD3D-E43B-C2F1-2CE9-490E8A36EA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56BF0817-248F-9933-5331-D4267A2901C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8974ACA-7B94-60D2-1C1B-8E4D3A28F2DD}"/>
              </a:ext>
            </a:extLst>
          </p:cNvPr>
          <p:cNvSpPr/>
          <p:nvPr/>
        </p:nvSpPr>
        <p:spPr>
          <a:xfrm>
            <a:off x="3292029" y="356087"/>
            <a:ext cx="51315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Challenges in Network Design</a:t>
            </a:r>
          </a:p>
        </p:txBody>
      </p:sp>
      <p:sp>
        <p:nvSpPr>
          <p:cNvPr id="4" name="Slide Number Placeholder 3">
            <a:extLst>
              <a:ext uri="{FF2B5EF4-FFF2-40B4-BE49-F238E27FC236}">
                <a16:creationId xmlns:a16="http://schemas.microsoft.com/office/drawing/2014/main" id="{629033DC-31FB-ABE6-8F4D-CD921168B463}"/>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7747453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73200"/>
            <a:ext cx="11257280"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Do not underestimate the life span of facilities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It is important to think through the long-term consequences of facility decisions because facilities last a long time and have an enduring impact on a firm’s performance.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must consider not only future demand and costs but also scenarios in which technology may change. Otherwise, facilities may become useless within a few years.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an insurance company moved its clerical labor from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one location to another to lower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With increasing automation, however, the need for clerical labor decreased significantly, and within a few years the facility was no longer needed.</a:t>
            </a: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38201" y="402632"/>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147404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0898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508760"/>
            <a:ext cx="11277600" cy="4658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gloss over the cultural implications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regarding facility location and facility role have a significant impact on the culture of each facility and the firm.</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culture at a facility will be influenced by other facilities in its vicinity. Network designers can use this fact to influence the role of the new facility and the focus of people working there.</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when Ford Motor Company introduced the Lincoln Mark VIII model, management was faced with a dilemma. At that time, the Mark VIII shared a platform with the Mercury Cougar.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86911" y="429271"/>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6448179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422401"/>
            <a:ext cx="11338560"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ignore quality-of-life issues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The quality of life at selected facility locations has a significant impact on performance because it influences the available workforce and its morale.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In many instances, a firm may be better off selecting a higher-cost location if it provides a much better quality of life.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Failure to do so can have dire consequences. For example, an aerospace supplier decided to relocate an entire division to an area with a lower standard of living in order to reduce costs. Most of the marketing team, however, refused to relocate. As a result, customer relations deteriorated, and the company had a very difficult transition.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The effort to save costs hurt the company and effectively curtailed the firm’s status as a major player in its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1614" y="353755"/>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4910954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0898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318018"/>
            <a:ext cx="1126744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Focus on tariffs and tax incentives when locating facilities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making facility location decisions should consider tariffs and tax incentives carefully. When considering international locations, it is astounding how often tax incentives drive the choice of location, often overcoming all of the other cost factors combined.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instance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Ireland has developed a large high-tech industry by enticing companies with low taxes. Even within nations, local governments may offer generous packages of low to no taxes and free land when firms decide to locate facilities within their jurisdiction.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Toyota, BMW, and Mercedes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have all chosen their facility locations in the United States due in large part to tax incentives offered by different states.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12235" y="313722"/>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4679499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91440" y="-45105"/>
            <a:ext cx="497137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933477" y="5189519"/>
            <a:ext cx="5573486" cy="188941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74406" y="1440989"/>
            <a:ext cx="61668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4A40E04-81B5-9A05-306F-0257CA3E2241}"/>
              </a:ext>
            </a:extLst>
          </p:cNvPr>
          <p:cNvSpPr txBox="1"/>
          <p:nvPr/>
        </p:nvSpPr>
        <p:spPr>
          <a:xfrm>
            <a:off x="1898003" y="3211866"/>
            <a:ext cx="10673887" cy="304698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89357"/>
            <a:ext cx="11176000" cy="487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5</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782086" y="2661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8965244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5643" y="2441946"/>
            <a:ext cx="3801492" cy="27287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4F7120E-243F-4C58-A059-B6A7376AF43B}"/>
</file>

<file path=customXml/itemProps2.xml><?xml version="1.0" encoding="utf-8"?>
<ds:datastoreItem xmlns:ds="http://schemas.openxmlformats.org/officeDocument/2006/customXml" ds:itemID="{90FC53F9-3B50-465B-901A-CFB70E396282}"/>
</file>

<file path=customXml/itemProps3.xml><?xml version="1.0" encoding="utf-8"?>
<ds:datastoreItem xmlns:ds="http://schemas.openxmlformats.org/officeDocument/2006/customXml" ds:itemID="{9DF351F1-E90F-4F8F-9182-F011F8540417}"/>
</file>

<file path=docProps/app.xml><?xml version="1.0" encoding="utf-8"?>
<Properties xmlns="http://schemas.openxmlformats.org/officeDocument/2006/extended-properties" xmlns:vt="http://schemas.openxmlformats.org/officeDocument/2006/docPropsVTypes">
  <TotalTime>4126</TotalTime>
  <Words>3538</Words>
  <Application>Microsoft Office PowerPoint</Application>
  <PresentationFormat>Widescreen</PresentationFormat>
  <Paragraphs>352</Paragraphs>
  <Slides>43</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164</cp:revision>
  <dcterms:created xsi:type="dcterms:W3CDTF">2023-04-29T09:08:23Z</dcterms:created>
  <dcterms:modified xsi:type="dcterms:W3CDTF">2025-10-27T11:58:07Z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