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entation.xml" ContentType="application/vnd.openxmlformats-officedocument.presentationml.presentation.main+xml"/>
  <Override PartName="/ppt/slideLayouts/slideLayout3.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1"/>
  </p:notesMasterIdLst>
  <p:sldIdLst>
    <p:sldId id="494" r:id="rId2"/>
    <p:sldId id="482" r:id="rId3"/>
    <p:sldId id="487" r:id="rId4"/>
    <p:sldId id="484" r:id="rId5"/>
    <p:sldId id="485" r:id="rId6"/>
    <p:sldId id="486" r:id="rId7"/>
    <p:sldId id="488" r:id="rId8"/>
    <p:sldId id="495" r:id="rId9"/>
    <p:sldId id="497" r:id="rId10"/>
    <p:sldId id="498" r:id="rId11"/>
    <p:sldId id="499" r:id="rId12"/>
    <p:sldId id="500" r:id="rId13"/>
    <p:sldId id="504" r:id="rId14"/>
    <p:sldId id="502" r:id="rId15"/>
    <p:sldId id="503" r:id="rId16"/>
    <p:sldId id="505" r:id="rId17"/>
    <p:sldId id="506" r:id="rId18"/>
    <p:sldId id="501" r:id="rId19"/>
    <p:sldId id="496"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ection>
        <p14:section name="Default Section" id="{08B93FFA-9AD7-3842-8B78-3455B2E310C8}">
          <p14:sldIdLst>
            <p14:sldId id="494"/>
            <p14:sldId id="482"/>
            <p14:sldId id="487"/>
            <p14:sldId id="484"/>
            <p14:sldId id="485"/>
            <p14:sldId id="486"/>
            <p14:sldId id="488"/>
            <p14:sldId id="495"/>
            <p14:sldId id="497"/>
            <p14:sldId id="498"/>
            <p14:sldId id="499"/>
            <p14:sldId id="500"/>
            <p14:sldId id="504"/>
            <p14:sldId id="502"/>
            <p14:sldId id="503"/>
            <p14:sldId id="505"/>
            <p14:sldId id="506"/>
            <p14:sldId id="501"/>
            <p14:sldId id="496"/>
          </p14:sldIdLst>
        </p14:section>
        <p14:section name="Untitled Section" id="{460A3ED7-C0B0-5045-B6E1-A04626BDBA3B}">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3741" autoAdjust="0"/>
  </p:normalViewPr>
  <p:slideViewPr>
    <p:cSldViewPr snapToGrid="0">
      <p:cViewPr varScale="1">
        <p:scale>
          <a:sx n="120" d="100"/>
          <a:sy n="120" d="100"/>
        </p:scale>
        <p:origin x="800"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ustomXml" Target="../customXml/item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28" Type="http://schemas.openxmlformats.org/officeDocument/2006/relationships/customXml" Target="../customXml/item3.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openxmlformats.org/officeDocument/2006/relationships/customXml" Target="../customXml/item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1/25/24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1/25/24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1/25/24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1/25/24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1/25/24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1/25/24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1/25/24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7.png"/><Relationship Id="rId1" Type="http://schemas.openxmlformats.org/officeDocument/2006/relationships/slideLayout" Target="../slideLayouts/slideLayout3.xml"/><Relationship Id="rId5" Type="http://schemas.openxmlformats.org/officeDocument/2006/relationships/image" Target="../media/image4.sv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70224" y="3200348"/>
            <a:ext cx="5015540"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Orientation Lecture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7" y="4253049"/>
            <a:ext cx="4472765" cy="137876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solidFill>
                  <a:schemeClr val="accent5">
                    <a:lumMod val="50000"/>
                  </a:schemeClr>
                </a:solidFill>
                <a:latin typeface="Times New Roman" panose="02020603050405020304" pitchFamily="18" charset="0"/>
                <a:cs typeface="Times New Roman" panose="02020603050405020304" pitchFamily="18" charset="0"/>
              </a:rPr>
              <a:t>FNT 628 </a:t>
            </a:r>
          </a:p>
          <a:p>
            <a:pPr algn="ctr"/>
            <a:r>
              <a:rPr lang="en-US" sz="2000" b="1" dirty="0">
                <a:solidFill>
                  <a:schemeClr val="accent5">
                    <a:lumMod val="50000"/>
                  </a:schemeClr>
                </a:solidFill>
                <a:latin typeface="Times New Roman" panose="02020603050405020304" pitchFamily="18" charset="0"/>
                <a:cs typeface="Times New Roman" panose="02020603050405020304" pitchFamily="18" charset="0"/>
              </a:rPr>
              <a:t>Blockchain and Cryptocurrencies</a:t>
            </a:r>
            <a:r>
              <a:rPr lang="en-EG" sz="2000" b="1">
                <a:solidFill>
                  <a:schemeClr val="accent5">
                    <a:lumMod val="50000"/>
                  </a:schemeClr>
                </a:solidFill>
                <a:latin typeface="Times New Roman" panose="02020603050405020304" pitchFamily="18" charset="0"/>
                <a:cs typeface="Times New Roman" panose="02020603050405020304" pitchFamily="18" charset="0"/>
              </a:rPr>
              <a:t> </a:t>
            </a:r>
            <a:endParaRPr lang="en-US" sz="2000" b="1" dirty="0">
              <a:solidFill>
                <a:schemeClr val="accent5">
                  <a:lumMod val="50000"/>
                </a:schemeClr>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372325"/>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B5BFC683-45CB-4D51-17B3-8D812F6A9BE8}"/>
              </a:ext>
            </a:extLst>
          </p:cNvPr>
          <p:cNvSpPr txBox="1"/>
          <p:nvPr/>
        </p:nvSpPr>
        <p:spPr>
          <a:xfrm>
            <a:off x="647996" y="603102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Yara Ibrahim</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D47015-D5E1-81A4-FBA2-3D37E7916D4B}"/>
              </a:ext>
            </a:extLst>
          </p:cNvPr>
          <p:cNvSpPr>
            <a:spLocks noGrp="1"/>
          </p:cNvSpPr>
          <p:nvPr>
            <p:ph type="title"/>
          </p:nvPr>
        </p:nvSpPr>
        <p:spPr/>
        <p:txBody>
          <a:bodyPr/>
          <a:lstStyle/>
          <a:p>
            <a:r>
              <a:rPr lang="en-US" sz="4400" b="1" dirty="0">
                <a:solidFill>
                  <a:srgbClr val="2F5496"/>
                </a:solidFill>
                <a:effectLst/>
                <a:latin typeface="Calibri Light" panose="020F0302020204030204" pitchFamily="34" charset="0"/>
                <a:ea typeface="Times New Roman" panose="02020603050405020304" pitchFamily="18" charset="0"/>
                <a:cs typeface="Times New Roman" panose="02020603050405020304" pitchFamily="18" charset="0"/>
              </a:rPr>
              <a:t>Program Learning Outcomes</a:t>
            </a:r>
            <a:endParaRPr lang="en-EG" dirty="0"/>
          </a:p>
        </p:txBody>
      </p:sp>
      <p:sp>
        <p:nvSpPr>
          <p:cNvPr id="3" name="Content Placeholder 2">
            <a:extLst>
              <a:ext uri="{FF2B5EF4-FFF2-40B4-BE49-F238E27FC236}">
                <a16:creationId xmlns:a16="http://schemas.microsoft.com/office/drawing/2014/main" id="{18000A66-9A46-10CD-642F-A074376283DE}"/>
              </a:ext>
            </a:extLst>
          </p:cNvPr>
          <p:cNvSpPr>
            <a:spLocks noGrp="1"/>
          </p:cNvSpPr>
          <p:nvPr>
            <p:ph idx="1"/>
          </p:nvPr>
        </p:nvSpPr>
        <p:spPr/>
        <p:txBody>
          <a:bodyPr>
            <a:normAutofit/>
          </a:bodyPr>
          <a:lstStyle/>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Implement different financial technologies using advanced algorithms with a clear understanding of software and hardware architectures.</a:t>
            </a:r>
            <a:endParaRPr lang="en-EG" sz="24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Use statistical and quantitative analysis and predictive and exploratory models to make financial decisions.</a:t>
            </a:r>
            <a:endParaRPr lang="en-EG" sz="24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Conceptualize, analyze, design, and implement digital services for building FinTech applications.</a:t>
            </a:r>
            <a:endParaRPr lang="en-EG" sz="2400" kern="100">
              <a:effectLst/>
              <a:latin typeface="Calibri" panose="020F0502020204030204" pitchFamily="34" charset="0"/>
              <a:ea typeface="Calibri" panose="020F0502020204030204" pitchFamily="34" charset="0"/>
              <a:cs typeface="Arial" panose="020B0604020202020204" pitchFamily="34" charset="0"/>
            </a:endParaRPr>
          </a:p>
          <a:p>
            <a:pPr marL="342900" lvl="0" indent="-342900">
              <a:buFont typeface="Wingdings" pitchFamily="2" charset="2"/>
              <a:buChar char=""/>
            </a:pPr>
            <a:r>
              <a:rPr lang="en-US" sz="2400" kern="100" dirty="0">
                <a:effectLst/>
                <a:latin typeface="Calibri" panose="020F0502020204030204" pitchFamily="34" charset="0"/>
                <a:ea typeface="Calibri" panose="020F0502020204030204" pitchFamily="34" charset="0"/>
                <a:cs typeface="Arial" panose="020B0604020202020204" pitchFamily="34" charset="0"/>
              </a:rPr>
              <a:t>Analysis, design, and implement artificial intelligence systems, including biometrics, prediction systems, and object recognition.</a:t>
            </a:r>
            <a:endParaRPr lang="en-EG" sz="2400" kern="100">
              <a:effectLst/>
              <a:latin typeface="Calibri" panose="020F0502020204030204" pitchFamily="34" charset="0"/>
              <a:ea typeface="Calibri" panose="020F0502020204030204" pitchFamily="34" charset="0"/>
              <a:cs typeface="Arial" panose="020B0604020202020204" pitchFamily="34" charset="0"/>
            </a:endParaRPr>
          </a:p>
          <a:p>
            <a:endParaRPr lang="en-EG" sz="3600"/>
          </a:p>
        </p:txBody>
      </p:sp>
    </p:spTree>
    <p:extLst>
      <p:ext uri="{BB962C8B-B14F-4D97-AF65-F5344CB8AC3E}">
        <p14:creationId xmlns:p14="http://schemas.microsoft.com/office/powerpoint/2010/main" val="3588091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CB2D4-C4B3-1257-9F7B-E4341E443CDE}"/>
              </a:ext>
            </a:extLst>
          </p:cNvPr>
          <p:cNvSpPr>
            <a:spLocks noGrp="1"/>
          </p:cNvSpPr>
          <p:nvPr>
            <p:ph type="title"/>
          </p:nvPr>
        </p:nvSpPr>
        <p:spPr/>
        <p:txBody>
          <a:bodyPr>
            <a:normAutofit/>
          </a:bodyPr>
          <a:lstStyle/>
          <a:p>
            <a:r>
              <a:rPr lang="en-US" sz="3200" b="1" dirty="0">
                <a:effectLst/>
                <a:latin typeface="Times New Roman" panose="02020603050405020304" pitchFamily="18" charset="0"/>
                <a:ea typeface="Calibri" panose="020F0502020204030204" pitchFamily="34" charset="0"/>
                <a:cs typeface="Arial" panose="020B0604020202020204" pitchFamily="34" charset="0"/>
              </a:rPr>
              <a:t>Course Basic Information</a:t>
            </a:r>
            <a:endParaRPr lang="en-EG" sz="6600"/>
          </a:p>
        </p:txBody>
      </p:sp>
      <p:graphicFrame>
        <p:nvGraphicFramePr>
          <p:cNvPr id="6" name="Content Placeholder 5">
            <a:extLst>
              <a:ext uri="{FF2B5EF4-FFF2-40B4-BE49-F238E27FC236}">
                <a16:creationId xmlns:a16="http://schemas.microsoft.com/office/drawing/2014/main" id="{A1E42355-F7F3-4BDF-6BF7-3EBC73564565}"/>
              </a:ext>
            </a:extLst>
          </p:cNvPr>
          <p:cNvGraphicFramePr>
            <a:graphicFrameLocks noGrp="1"/>
          </p:cNvGraphicFramePr>
          <p:nvPr>
            <p:ph idx="1"/>
            <p:extLst>
              <p:ext uri="{D42A27DB-BD31-4B8C-83A1-F6EECF244321}">
                <p14:modId xmlns:p14="http://schemas.microsoft.com/office/powerpoint/2010/main" val="696267710"/>
              </p:ext>
            </p:extLst>
          </p:nvPr>
        </p:nvGraphicFramePr>
        <p:xfrm>
          <a:off x="554183" y="1357745"/>
          <a:ext cx="11024674" cy="5224653"/>
        </p:xfrm>
        <a:graphic>
          <a:graphicData uri="http://schemas.openxmlformats.org/drawingml/2006/table">
            <a:tbl>
              <a:tblPr firstRow="1" firstCol="1" bandRow="1">
                <a:tableStyleId>{5C22544A-7EE6-4342-B048-85BDC9FD1C3A}</a:tableStyleId>
              </a:tblPr>
              <a:tblGrid>
                <a:gridCol w="3291034">
                  <a:extLst>
                    <a:ext uri="{9D8B030D-6E8A-4147-A177-3AD203B41FA5}">
                      <a16:colId xmlns:a16="http://schemas.microsoft.com/office/drawing/2014/main" val="2953966693"/>
                    </a:ext>
                  </a:extLst>
                </a:gridCol>
                <a:gridCol w="7733640">
                  <a:extLst>
                    <a:ext uri="{9D8B030D-6E8A-4147-A177-3AD203B41FA5}">
                      <a16:colId xmlns:a16="http://schemas.microsoft.com/office/drawing/2014/main" val="3932950153"/>
                    </a:ext>
                  </a:extLst>
                </a:gridCol>
              </a:tblGrid>
              <a:tr h="344693">
                <a:tc>
                  <a:txBody>
                    <a:bodyPr/>
                    <a:lstStyle/>
                    <a:p>
                      <a:pPr>
                        <a:lnSpc>
                          <a:spcPct val="150000"/>
                        </a:lnSpc>
                        <a:spcBef>
                          <a:spcPts val="35"/>
                        </a:spcBef>
                      </a:pPr>
                      <a:r>
                        <a:rPr lang="en-US" sz="1800" dirty="0">
                          <a:effectLst/>
                        </a:rPr>
                        <a:t>Course Instructor</a:t>
                      </a:r>
                      <a:endParaRPr lang="en-EG"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Dr Yara Magdy</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882998625"/>
                  </a:ext>
                </a:extLst>
              </a:tr>
              <a:tr h="344693">
                <a:tc>
                  <a:txBody>
                    <a:bodyPr/>
                    <a:lstStyle/>
                    <a:p>
                      <a:pPr>
                        <a:lnSpc>
                          <a:spcPct val="150000"/>
                        </a:lnSpc>
                        <a:spcBef>
                          <a:spcPts val="35"/>
                        </a:spcBef>
                      </a:pPr>
                      <a:r>
                        <a:rPr lang="en-US" sz="1800" dirty="0">
                          <a:effectLst/>
                        </a:rPr>
                        <a:t>Course Title</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Blockchain and Cryptocurrencies</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220458477"/>
                  </a:ext>
                </a:extLst>
              </a:tr>
              <a:tr h="344693">
                <a:tc>
                  <a:txBody>
                    <a:bodyPr/>
                    <a:lstStyle/>
                    <a:p>
                      <a:pPr>
                        <a:lnSpc>
                          <a:spcPct val="150000"/>
                        </a:lnSpc>
                        <a:spcBef>
                          <a:spcPts val="35"/>
                        </a:spcBef>
                      </a:pPr>
                      <a:r>
                        <a:rPr lang="en-US" sz="1800" dirty="0">
                          <a:effectLst/>
                        </a:rPr>
                        <a:t>Course Code</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FNT628</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521946247"/>
                  </a:ext>
                </a:extLst>
              </a:tr>
              <a:tr h="344693">
                <a:tc>
                  <a:txBody>
                    <a:bodyPr/>
                    <a:lstStyle/>
                    <a:p>
                      <a:pPr>
                        <a:lnSpc>
                          <a:spcPct val="150000"/>
                        </a:lnSpc>
                        <a:spcBef>
                          <a:spcPts val="35"/>
                        </a:spcBef>
                      </a:pPr>
                      <a:r>
                        <a:rPr lang="en-US" sz="1800" dirty="0">
                          <a:effectLst/>
                        </a:rPr>
                        <a:t>Credit Hours</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3</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744616560"/>
                  </a:ext>
                </a:extLst>
              </a:tr>
              <a:tr h="344693">
                <a:tc>
                  <a:txBody>
                    <a:bodyPr/>
                    <a:lstStyle/>
                    <a:p>
                      <a:pPr>
                        <a:lnSpc>
                          <a:spcPct val="150000"/>
                        </a:lnSpc>
                        <a:spcBef>
                          <a:spcPts val="35"/>
                        </a:spcBef>
                      </a:pPr>
                      <a:r>
                        <a:rPr lang="en-US" sz="1800" dirty="0">
                          <a:effectLst/>
                        </a:rPr>
                        <a:t>Program</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Master of Financial Technology</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25548674"/>
                  </a:ext>
                </a:extLst>
              </a:tr>
              <a:tr h="344693">
                <a:tc>
                  <a:txBody>
                    <a:bodyPr/>
                    <a:lstStyle/>
                    <a:p>
                      <a:pPr>
                        <a:lnSpc>
                          <a:spcPct val="150000"/>
                        </a:lnSpc>
                        <a:spcBef>
                          <a:spcPts val="35"/>
                        </a:spcBef>
                      </a:pPr>
                      <a:r>
                        <a:rPr lang="en-US" sz="1800" dirty="0">
                          <a:effectLst/>
                        </a:rPr>
                        <a:t>Faculty</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Faculty of Humanities</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412968623"/>
                  </a:ext>
                </a:extLst>
              </a:tr>
              <a:tr h="344693">
                <a:tc>
                  <a:txBody>
                    <a:bodyPr/>
                    <a:lstStyle/>
                    <a:p>
                      <a:pPr>
                        <a:lnSpc>
                          <a:spcPct val="150000"/>
                        </a:lnSpc>
                        <a:spcBef>
                          <a:spcPts val="35"/>
                        </a:spcBef>
                      </a:pPr>
                      <a:r>
                        <a:rPr lang="en-US" sz="1800" dirty="0">
                          <a:effectLst/>
                        </a:rPr>
                        <a:t>Academic Year</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Spring 2024</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836775970"/>
                  </a:ext>
                </a:extLst>
              </a:tr>
              <a:tr h="344693">
                <a:tc>
                  <a:txBody>
                    <a:bodyPr/>
                    <a:lstStyle/>
                    <a:p>
                      <a:pPr>
                        <a:lnSpc>
                          <a:spcPct val="150000"/>
                        </a:lnSpc>
                        <a:spcBef>
                          <a:spcPts val="35"/>
                        </a:spcBef>
                      </a:pPr>
                      <a:r>
                        <a:rPr lang="en-US" sz="1800" dirty="0">
                          <a:effectLst/>
                        </a:rPr>
                        <a:t>Language of Instruction</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lnSpc>
                          <a:spcPct val="150000"/>
                        </a:lnSpc>
                        <a:spcBef>
                          <a:spcPts val="35"/>
                        </a:spcBef>
                      </a:pPr>
                      <a:r>
                        <a:rPr lang="en-US" sz="1800" dirty="0">
                          <a:effectLst/>
                        </a:rPr>
                        <a:t>English</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001391539"/>
                  </a:ext>
                </a:extLst>
              </a:tr>
              <a:tr h="1802593">
                <a:tc>
                  <a:txBody>
                    <a:bodyPr/>
                    <a:lstStyle/>
                    <a:p>
                      <a:pPr>
                        <a:lnSpc>
                          <a:spcPct val="150000"/>
                        </a:lnSpc>
                        <a:spcBef>
                          <a:spcPts val="35"/>
                        </a:spcBef>
                      </a:pPr>
                      <a:r>
                        <a:rPr lang="en-US" sz="1800" dirty="0">
                          <a:effectLst/>
                        </a:rPr>
                        <a:t>Teaching References</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r>
                        <a:rPr lang="en-GB" sz="1800" dirty="0">
                          <a:effectLst/>
                        </a:rPr>
                        <a:t>Blockchain and Cryptocurrency: Building a High Quality Marketplace for Crypt Data, Yano, Makoto; Dai, Chris;Masuda, Kenichi; &amp; Kishimoto, Yoshi, springer, 2020</a:t>
                      </a:r>
                      <a:endParaRPr lang="en-EG" sz="1200" dirty="0">
                        <a:effectLst/>
                      </a:endParaRPr>
                    </a:p>
                    <a:p>
                      <a:pPr>
                        <a:spcBef>
                          <a:spcPts val="35"/>
                        </a:spcBef>
                      </a:pPr>
                      <a:r>
                        <a:rPr lang="en-GB" sz="1800" dirty="0">
                          <a:effectLst/>
                        </a:rPr>
                        <a:t> </a:t>
                      </a:r>
                      <a:endParaRPr lang="en-EG" sz="1200" dirty="0">
                        <a:effectLst/>
                      </a:endParaRPr>
                    </a:p>
                    <a:p>
                      <a:pPr>
                        <a:spcBef>
                          <a:spcPts val="35"/>
                        </a:spcBef>
                      </a:pPr>
                      <a:r>
                        <a:rPr lang="en-GB" sz="1800" dirty="0">
                          <a:effectLst/>
                        </a:rPr>
                        <a:t>IMF working papers</a:t>
                      </a:r>
                      <a:endParaRPr lang="en-EG" sz="1200" dirty="0">
                        <a:effectLst/>
                      </a:endParaRPr>
                    </a:p>
                    <a:p>
                      <a:pPr>
                        <a:spcBef>
                          <a:spcPts val="35"/>
                        </a:spcBef>
                      </a:pPr>
                      <a:r>
                        <a:rPr lang="en-GB" sz="1800" dirty="0">
                          <a:effectLst/>
                        </a:rPr>
                        <a:t>https://www.imf.org/en/Blogs/Articles/2023/11/20/central-bank-digital-currency-development-enters-the-next-phase</a:t>
                      </a:r>
                      <a:endParaRPr lang="en-EG"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650346514"/>
                  </a:ext>
                </a:extLst>
              </a:tr>
              <a:tr h="344693">
                <a:tc>
                  <a:txBody>
                    <a:bodyPr/>
                    <a:lstStyle/>
                    <a:p>
                      <a:pPr>
                        <a:lnSpc>
                          <a:spcPct val="150000"/>
                        </a:lnSpc>
                        <a:spcBef>
                          <a:spcPts val="35"/>
                        </a:spcBef>
                      </a:pPr>
                      <a:r>
                        <a:rPr lang="en-US" sz="1800" dirty="0">
                          <a:effectLst/>
                        </a:rPr>
                        <a:t>Instructor Email</a:t>
                      </a:r>
                      <a:endParaRPr lang="en-EG" sz="12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a:spcBef>
                          <a:spcPts val="35"/>
                        </a:spcBef>
                      </a:pPr>
                      <a:r>
                        <a:rPr lang="en-GB" sz="1800" dirty="0" err="1">
                          <a:effectLst/>
                        </a:rPr>
                        <a:t>yara.ibrahim@midocean.edu.km</a:t>
                      </a:r>
                      <a:endParaRPr lang="en-EG" sz="12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54309820"/>
                  </a:ext>
                </a:extLst>
              </a:tr>
            </a:tbl>
          </a:graphicData>
        </a:graphic>
      </p:graphicFrame>
    </p:spTree>
    <p:extLst>
      <p:ext uri="{BB962C8B-B14F-4D97-AF65-F5344CB8AC3E}">
        <p14:creationId xmlns:p14="http://schemas.microsoft.com/office/powerpoint/2010/main" val="3742789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01BAA8-8F83-4D99-443F-F1883813FF53}"/>
              </a:ext>
            </a:extLst>
          </p:cNvPr>
          <p:cNvSpPr>
            <a:spLocks noGrp="1"/>
          </p:cNvSpPr>
          <p:nvPr>
            <p:ph type="title"/>
          </p:nvPr>
        </p:nvSpPr>
        <p:spPr/>
        <p:txBody>
          <a:bodyPr>
            <a:normAutofit/>
          </a:bodyPr>
          <a:lstStyle/>
          <a:p>
            <a:r>
              <a:rPr lang="en-US" sz="2800" b="1" dirty="0">
                <a:effectLst/>
                <a:latin typeface="Times New Roman" panose="02020603050405020304" pitchFamily="18" charset="0"/>
                <a:ea typeface="Calibri" panose="020F0502020204030204" pitchFamily="34" charset="0"/>
                <a:cs typeface="Arial" panose="020B0604020202020204" pitchFamily="34" charset="0"/>
              </a:rPr>
              <a:t>Course Description</a:t>
            </a:r>
            <a:endParaRPr lang="en-EG" sz="6000"/>
          </a:p>
        </p:txBody>
      </p:sp>
      <p:sp>
        <p:nvSpPr>
          <p:cNvPr id="3" name="Content Placeholder 2">
            <a:extLst>
              <a:ext uri="{FF2B5EF4-FFF2-40B4-BE49-F238E27FC236}">
                <a16:creationId xmlns:a16="http://schemas.microsoft.com/office/drawing/2014/main" id="{A9993216-03EA-77B3-9F28-A472EEE4B777}"/>
              </a:ext>
            </a:extLst>
          </p:cNvPr>
          <p:cNvSpPr>
            <a:spLocks noGrp="1"/>
          </p:cNvSpPr>
          <p:nvPr>
            <p:ph idx="1"/>
          </p:nvPr>
        </p:nvSpPr>
        <p:spPr/>
        <p:txBody>
          <a:bodyPr>
            <a:normAutofit/>
          </a:bodyPr>
          <a:lstStyle/>
          <a:p>
            <a:pPr marL="228600" algn="just">
              <a:lnSpc>
                <a:spcPct val="150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This course introduces basic concepts and technologies of blockchain from engineering perspectives, such as Bitcoin architecture, consensus protocol of Bitcoin, proof of work, Ethereum, Hyperledger, and smart contracts, as well as blockchain applications. </a:t>
            </a:r>
          </a:p>
          <a:p>
            <a:pPr marL="228600" algn="just">
              <a:lnSpc>
                <a:spcPct val="150000"/>
              </a:lnSpc>
            </a:pPr>
            <a:r>
              <a:rPr lang="en-GB" sz="1800" dirty="0">
                <a:effectLst/>
                <a:latin typeface="Times New Roman" panose="02020603050405020304" pitchFamily="18" charset="0"/>
                <a:ea typeface="Times New Roman" panose="02020603050405020304" pitchFamily="18" charset="0"/>
                <a:cs typeface="Times New Roman" panose="02020603050405020304" pitchFamily="18" charset="0"/>
              </a:rPr>
              <a:t>The course also covers the limitations and possible improvements of the blockchain system.</a:t>
            </a:r>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0" indent="0">
              <a:buNone/>
            </a:pPr>
            <a:endParaRPr lang="en-EG" sz="4000" dirty="0"/>
          </a:p>
        </p:txBody>
      </p:sp>
    </p:spTree>
    <p:extLst>
      <p:ext uri="{BB962C8B-B14F-4D97-AF65-F5344CB8AC3E}">
        <p14:creationId xmlns:p14="http://schemas.microsoft.com/office/powerpoint/2010/main" val="31796573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721071-3B27-EADB-654F-AE7755CFF862}"/>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Course Learning Outcomes</a:t>
            </a:r>
            <a:endParaRPr lang="en-EG" dirty="0"/>
          </a:p>
        </p:txBody>
      </p:sp>
      <p:sp>
        <p:nvSpPr>
          <p:cNvPr id="3" name="Content Placeholder 2">
            <a:extLst>
              <a:ext uri="{FF2B5EF4-FFF2-40B4-BE49-F238E27FC236}">
                <a16:creationId xmlns:a16="http://schemas.microsoft.com/office/drawing/2014/main" id="{45874B4F-FB2A-970E-8C6C-A45C02730005}"/>
              </a:ext>
            </a:extLst>
          </p:cNvPr>
          <p:cNvSpPr>
            <a:spLocks noGrp="1"/>
          </p:cNvSpPr>
          <p:nvPr>
            <p:ph idx="1"/>
          </p:nvPr>
        </p:nvSpPr>
        <p:spPr>
          <a:xfrm>
            <a:off x="627321" y="1594884"/>
            <a:ext cx="11217349" cy="4582079"/>
          </a:xfrm>
        </p:spPr>
        <p:txBody>
          <a:bodyPr>
            <a:normAutofit fontScale="77500" lnSpcReduction="20000"/>
          </a:bodyPr>
          <a:lstStyle/>
          <a:p>
            <a:pPr marL="0" indent="0">
              <a:spcBef>
                <a:spcPts val="35"/>
              </a:spcBef>
              <a:buNone/>
            </a:pPr>
            <a:endParaRPr lang="en-EG" sz="2000" dirty="0">
              <a:effectLst/>
              <a:latin typeface="Arial" panose="020B0604020202020204" pitchFamily="34" charset="0"/>
              <a:ea typeface="Times New Roman" panose="02020603050405020304" pitchFamily="18" charset="0"/>
              <a:cs typeface="Times New Roman" panose="02020603050405020304" pitchFamily="18" charset="0"/>
            </a:endParaRPr>
          </a:p>
          <a:p>
            <a:pPr marL="59055"/>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Upon completion of this course, students should be able</a:t>
            </a:r>
            <a:r>
              <a:rPr lang="en-GB" sz="2200" b="1" spc="-60"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200" b="1" dirty="0">
                <a:solidFill>
                  <a:schemeClr val="accent1">
                    <a:lumMod val="75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to:</a:t>
            </a:r>
            <a:endParaRPr lang="en-EG" sz="2200" dirty="0">
              <a:solidFill>
                <a:schemeClr val="accent1">
                  <a:lumMod val="75000"/>
                </a:schemeClr>
              </a:solidFill>
              <a:effectLst/>
              <a:latin typeface="Arial" panose="020B0604020202020204" pitchFamily="34" charset="0"/>
              <a:ea typeface="Times New Roman" panose="02020603050405020304" pitchFamily="18" charset="0"/>
              <a:cs typeface="Times New Roman" panose="02020603050405020304" pitchFamily="18" charset="0"/>
            </a:endParaRPr>
          </a:p>
          <a:p>
            <a:pPr marL="59055"/>
            <a:endParaRPr lang="en-EG"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Understand the blockchain technology and its applications in finance.</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Understand the concept of digital currencies.</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Analyze the crypto markets.</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Outline the usage of digital currencies in central banks.</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Analyze the importance of decentralized finance.</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Understand the impact of cryptocurrency on banking industry and monetary policy.</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Evaluate the performance of Cryptocurrencies using technical analyses.</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nSpc>
                <a:spcPct val="150000"/>
              </a:lnSpc>
              <a:spcAft>
                <a:spcPts val="800"/>
              </a:spcAft>
              <a:buFont typeface="+mj-lt"/>
              <a:buAutoNum type="arabicPeriod"/>
            </a:pPr>
            <a:r>
              <a:rPr lang="en-US" sz="1800" dirty="0">
                <a:effectLst/>
                <a:latin typeface="Times New Roman" panose="02020603050405020304" pitchFamily="18" charset="0"/>
                <a:ea typeface="Calibri" panose="020F0502020204030204" pitchFamily="34" charset="0"/>
                <a:cs typeface="Arial" panose="020B0604020202020204" pitchFamily="34" charset="0"/>
              </a:rPr>
              <a:t>Understand the investment strategies of cryptocurrency investment.</a:t>
            </a:r>
            <a:endParaRPr lang="en-EG" sz="1800" dirty="0">
              <a:effectLst/>
              <a:latin typeface="Calibri" panose="020F0502020204030204" pitchFamily="34" charset="0"/>
              <a:ea typeface="Calibri" panose="020F0502020204030204" pitchFamily="34" charset="0"/>
              <a:cs typeface="Arial" panose="020B0604020202020204" pitchFamily="34" charset="0"/>
            </a:endParaRPr>
          </a:p>
          <a:p>
            <a:endParaRPr lang="en-EG" sz="3200" dirty="0"/>
          </a:p>
        </p:txBody>
      </p:sp>
    </p:spTree>
    <p:extLst>
      <p:ext uri="{BB962C8B-B14F-4D97-AF65-F5344CB8AC3E}">
        <p14:creationId xmlns:p14="http://schemas.microsoft.com/office/powerpoint/2010/main" val="41580336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8EC24-FCCA-1A22-B64F-88726297E23C}"/>
              </a:ext>
            </a:extLst>
          </p:cNvPr>
          <p:cNvSpPr>
            <a:spLocks noGrp="1"/>
          </p:cNvSpPr>
          <p:nvPr>
            <p:ph type="title"/>
          </p:nvPr>
        </p:nvSpPr>
        <p:spPr/>
        <p:txBody>
          <a:bodyPr/>
          <a:lstStyle/>
          <a:p>
            <a:r>
              <a:rPr lang="en-EG"/>
              <a:t>Course Syllabus</a:t>
            </a:r>
          </a:p>
        </p:txBody>
      </p:sp>
      <p:graphicFrame>
        <p:nvGraphicFramePr>
          <p:cNvPr id="6" name="Content Placeholder 5">
            <a:extLst>
              <a:ext uri="{FF2B5EF4-FFF2-40B4-BE49-F238E27FC236}">
                <a16:creationId xmlns:a16="http://schemas.microsoft.com/office/drawing/2014/main" id="{7D0B0D09-C095-FD4A-9E2E-093C2DC522C9}"/>
              </a:ext>
            </a:extLst>
          </p:cNvPr>
          <p:cNvGraphicFramePr>
            <a:graphicFrameLocks noGrp="1"/>
          </p:cNvGraphicFramePr>
          <p:nvPr>
            <p:ph idx="1"/>
            <p:extLst>
              <p:ext uri="{D42A27DB-BD31-4B8C-83A1-F6EECF244321}">
                <p14:modId xmlns:p14="http://schemas.microsoft.com/office/powerpoint/2010/main" val="700369046"/>
              </p:ext>
            </p:extLst>
          </p:nvPr>
        </p:nvGraphicFramePr>
        <p:xfrm>
          <a:off x="1552353" y="1690688"/>
          <a:ext cx="8750123" cy="4712278"/>
        </p:xfrm>
        <a:graphic>
          <a:graphicData uri="http://schemas.openxmlformats.org/drawingml/2006/table">
            <a:tbl>
              <a:tblPr firstRow="1" firstCol="1" bandRow="1">
                <a:tableStyleId>{5C22544A-7EE6-4342-B048-85BDC9FD1C3A}</a:tableStyleId>
              </a:tblPr>
              <a:tblGrid>
                <a:gridCol w="1443649">
                  <a:extLst>
                    <a:ext uri="{9D8B030D-6E8A-4147-A177-3AD203B41FA5}">
                      <a16:colId xmlns:a16="http://schemas.microsoft.com/office/drawing/2014/main" val="489752873"/>
                    </a:ext>
                  </a:extLst>
                </a:gridCol>
                <a:gridCol w="7306474">
                  <a:extLst>
                    <a:ext uri="{9D8B030D-6E8A-4147-A177-3AD203B41FA5}">
                      <a16:colId xmlns:a16="http://schemas.microsoft.com/office/drawing/2014/main" val="1498307892"/>
                    </a:ext>
                  </a:extLst>
                </a:gridCol>
              </a:tblGrid>
              <a:tr h="469622">
                <a:tc>
                  <a:txBody>
                    <a:bodyPr/>
                    <a:lstStyle/>
                    <a:p>
                      <a:pPr algn="ctr">
                        <a:lnSpc>
                          <a:spcPct val="200000"/>
                        </a:lnSpc>
                      </a:pPr>
                      <a:r>
                        <a:rPr lang="en-US" sz="1800" dirty="0">
                          <a:effectLst/>
                        </a:rPr>
                        <a:t>Week</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200000"/>
                        </a:lnSpc>
                      </a:pPr>
                      <a:r>
                        <a:rPr lang="en-US" sz="1800" dirty="0">
                          <a:effectLst/>
                        </a:rPr>
                        <a:t>Topic</a:t>
                      </a:r>
                      <a:endParaRPr lang="en-EG"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val="3373769543"/>
                  </a:ext>
                </a:extLst>
              </a:tr>
              <a:tr h="314468">
                <a:tc>
                  <a:txBody>
                    <a:bodyPr/>
                    <a:lstStyle/>
                    <a:p>
                      <a:pPr algn="ctr">
                        <a:lnSpc>
                          <a:spcPct val="150000"/>
                        </a:lnSpc>
                      </a:pPr>
                      <a:r>
                        <a:rPr lang="en-US" sz="1600" dirty="0">
                          <a:effectLst/>
                        </a:rPr>
                        <a:t>Week 1</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Orientation Session</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777501986"/>
                  </a:ext>
                </a:extLst>
              </a:tr>
              <a:tr h="314468">
                <a:tc>
                  <a:txBody>
                    <a:bodyPr/>
                    <a:lstStyle/>
                    <a:p>
                      <a:pPr algn="ctr">
                        <a:lnSpc>
                          <a:spcPct val="150000"/>
                        </a:lnSpc>
                      </a:pPr>
                      <a:r>
                        <a:rPr lang="en-US" sz="1600" dirty="0">
                          <a:effectLst/>
                        </a:rPr>
                        <a:t>Week 2</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Blockchain Technology- Part 1</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13824923"/>
                  </a:ext>
                </a:extLst>
              </a:tr>
              <a:tr h="314468">
                <a:tc>
                  <a:txBody>
                    <a:bodyPr/>
                    <a:lstStyle/>
                    <a:p>
                      <a:pPr algn="ctr">
                        <a:lnSpc>
                          <a:spcPct val="150000"/>
                        </a:lnSpc>
                      </a:pPr>
                      <a:r>
                        <a:rPr lang="en-US" sz="1600" dirty="0">
                          <a:effectLst/>
                        </a:rPr>
                        <a:t>Week 3</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Blockchain Technology- Part 2</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4245189457"/>
                  </a:ext>
                </a:extLst>
              </a:tr>
              <a:tr h="314468">
                <a:tc>
                  <a:txBody>
                    <a:bodyPr/>
                    <a:lstStyle/>
                    <a:p>
                      <a:pPr algn="ctr">
                        <a:lnSpc>
                          <a:spcPct val="150000"/>
                        </a:lnSpc>
                      </a:pPr>
                      <a:r>
                        <a:rPr lang="en-US" sz="1600" dirty="0">
                          <a:effectLst/>
                        </a:rPr>
                        <a:t>Week 4</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Digital Currencies</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385424272"/>
                  </a:ext>
                </a:extLst>
              </a:tr>
              <a:tr h="314468">
                <a:tc>
                  <a:txBody>
                    <a:bodyPr/>
                    <a:lstStyle/>
                    <a:p>
                      <a:pPr algn="ctr">
                        <a:lnSpc>
                          <a:spcPct val="150000"/>
                        </a:lnSpc>
                      </a:pPr>
                      <a:r>
                        <a:rPr lang="en-US" sz="1600" dirty="0">
                          <a:effectLst/>
                        </a:rPr>
                        <a:t>Week 5</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Decentralized Finance - DEFI</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909124395"/>
                  </a:ext>
                </a:extLst>
              </a:tr>
              <a:tr h="314468">
                <a:tc>
                  <a:txBody>
                    <a:bodyPr/>
                    <a:lstStyle/>
                    <a:p>
                      <a:pPr algn="ctr">
                        <a:lnSpc>
                          <a:spcPct val="150000"/>
                        </a:lnSpc>
                      </a:pPr>
                      <a:r>
                        <a:rPr lang="en-US" sz="1600" dirty="0">
                          <a:effectLst/>
                        </a:rPr>
                        <a:t>Week 6</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GB" sz="1600" dirty="0">
                          <a:effectLst/>
                        </a:rPr>
                        <a:t>An Overview of Crypto Markets</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87910302"/>
                  </a:ext>
                </a:extLst>
              </a:tr>
              <a:tr h="314468">
                <a:tc>
                  <a:txBody>
                    <a:bodyPr/>
                    <a:lstStyle/>
                    <a:p>
                      <a:pPr algn="ctr">
                        <a:lnSpc>
                          <a:spcPct val="150000"/>
                        </a:lnSpc>
                      </a:pPr>
                      <a:r>
                        <a:rPr lang="en-US" sz="1600" dirty="0">
                          <a:effectLst/>
                        </a:rPr>
                        <a:t>Week 7</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Cryptocurrency </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643715732"/>
                  </a:ext>
                </a:extLst>
              </a:tr>
              <a:tr h="314468">
                <a:tc>
                  <a:txBody>
                    <a:bodyPr/>
                    <a:lstStyle/>
                    <a:p>
                      <a:pPr algn="ctr">
                        <a:lnSpc>
                          <a:spcPct val="150000"/>
                        </a:lnSpc>
                      </a:pPr>
                      <a:r>
                        <a:rPr lang="en-US" sz="1600" dirty="0">
                          <a:effectLst/>
                        </a:rPr>
                        <a:t>Week 8</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Cryptocurrency and Banking Industry</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503101443"/>
                  </a:ext>
                </a:extLst>
              </a:tr>
              <a:tr h="314468">
                <a:tc>
                  <a:txBody>
                    <a:bodyPr/>
                    <a:lstStyle/>
                    <a:p>
                      <a:pPr algn="ctr">
                        <a:lnSpc>
                          <a:spcPct val="150000"/>
                        </a:lnSpc>
                      </a:pPr>
                      <a:r>
                        <a:rPr lang="en-US" sz="1600" dirty="0">
                          <a:effectLst/>
                        </a:rPr>
                        <a:t>Week 9</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Cryptocurrency and Monetary Policy</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111810345"/>
                  </a:ext>
                </a:extLst>
              </a:tr>
              <a:tr h="314468">
                <a:tc>
                  <a:txBody>
                    <a:bodyPr/>
                    <a:lstStyle/>
                    <a:p>
                      <a:pPr algn="ctr">
                        <a:lnSpc>
                          <a:spcPct val="150000"/>
                        </a:lnSpc>
                      </a:pPr>
                      <a:r>
                        <a:rPr lang="en-US" sz="1600" dirty="0">
                          <a:effectLst/>
                        </a:rPr>
                        <a:t>Week 10</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GB" sz="1600" dirty="0">
                          <a:effectLst/>
                        </a:rPr>
                        <a:t>Crypto Investment Strategies</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716765992"/>
                  </a:ext>
                </a:extLst>
              </a:tr>
              <a:tr h="314468">
                <a:tc>
                  <a:txBody>
                    <a:bodyPr/>
                    <a:lstStyle/>
                    <a:p>
                      <a:pPr algn="ctr">
                        <a:lnSpc>
                          <a:spcPct val="150000"/>
                        </a:lnSpc>
                      </a:pPr>
                      <a:r>
                        <a:rPr lang="en-US" sz="1600" dirty="0">
                          <a:effectLst/>
                        </a:rPr>
                        <a:t>Week 11</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GB" sz="1600" dirty="0">
                          <a:effectLst/>
                        </a:rPr>
                        <a:t>Technical Trading and Cryptocurrency</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64448942"/>
                  </a:ext>
                </a:extLst>
              </a:tr>
              <a:tr h="314468">
                <a:tc>
                  <a:txBody>
                    <a:bodyPr/>
                    <a:lstStyle/>
                    <a:p>
                      <a:pPr algn="ctr">
                        <a:lnSpc>
                          <a:spcPct val="150000"/>
                        </a:lnSpc>
                      </a:pPr>
                      <a:r>
                        <a:rPr lang="en-US" sz="1600" dirty="0">
                          <a:effectLst/>
                        </a:rPr>
                        <a:t>Week 12</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Discussion</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658054132"/>
                  </a:ext>
                </a:extLst>
              </a:tr>
              <a:tr h="314468">
                <a:tc>
                  <a:txBody>
                    <a:bodyPr/>
                    <a:lstStyle/>
                    <a:p>
                      <a:pPr algn="ctr">
                        <a:lnSpc>
                          <a:spcPct val="150000"/>
                        </a:lnSpc>
                      </a:pPr>
                      <a:r>
                        <a:rPr lang="en-US" sz="1600" dirty="0">
                          <a:effectLst/>
                        </a:rPr>
                        <a:t>Week 13</a:t>
                      </a:r>
                      <a:endParaRPr lang="en-EG"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algn="ctr">
                        <a:lnSpc>
                          <a:spcPct val="150000"/>
                        </a:lnSpc>
                      </a:pPr>
                      <a:r>
                        <a:rPr lang="en-US" sz="1600" dirty="0">
                          <a:effectLst/>
                        </a:rPr>
                        <a:t>Final Exams</a:t>
                      </a:r>
                      <a:endParaRPr lang="en-EG"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2659565"/>
                  </a:ext>
                </a:extLst>
              </a:tr>
            </a:tbl>
          </a:graphicData>
        </a:graphic>
      </p:graphicFrame>
    </p:spTree>
    <p:extLst>
      <p:ext uri="{BB962C8B-B14F-4D97-AF65-F5344CB8AC3E}">
        <p14:creationId xmlns:p14="http://schemas.microsoft.com/office/powerpoint/2010/main" val="23726774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793FE-DD50-CBF4-8982-3A28995026D8}"/>
              </a:ext>
            </a:extLst>
          </p:cNvPr>
          <p:cNvSpPr>
            <a:spLocks noGrp="1"/>
          </p:cNvSpPr>
          <p:nvPr>
            <p:ph type="title"/>
          </p:nvPr>
        </p:nvSpPr>
        <p:spPr/>
        <p:txBody>
          <a:bodyPr/>
          <a:lstStyle/>
          <a:p>
            <a:r>
              <a:rPr lang="en-US" sz="4400" b="1" dirty="0">
                <a:effectLst/>
                <a:latin typeface="Times New Roman" panose="02020603050405020304" pitchFamily="18" charset="0"/>
                <a:ea typeface="Calibri" panose="020F0502020204030204" pitchFamily="34" charset="0"/>
                <a:cs typeface="Arial" panose="020B0604020202020204" pitchFamily="34" charset="0"/>
              </a:rPr>
              <a:t>Teaching and Learning Methods</a:t>
            </a:r>
            <a:endParaRPr lang="en-EG"/>
          </a:p>
        </p:txBody>
      </p:sp>
      <p:sp>
        <p:nvSpPr>
          <p:cNvPr id="3" name="Content Placeholder 2">
            <a:extLst>
              <a:ext uri="{FF2B5EF4-FFF2-40B4-BE49-F238E27FC236}">
                <a16:creationId xmlns:a16="http://schemas.microsoft.com/office/drawing/2014/main" id="{6FCA5969-923B-04D6-7EC6-55146D470F2D}"/>
              </a:ext>
            </a:extLst>
          </p:cNvPr>
          <p:cNvSpPr>
            <a:spLocks noGrp="1"/>
          </p:cNvSpPr>
          <p:nvPr>
            <p:ph idx="1"/>
          </p:nvPr>
        </p:nvSpPr>
        <p:spPr/>
        <p:txBody>
          <a:bodyPr/>
          <a:lstStyle/>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Lectures</a:t>
            </a:r>
            <a:endParaRPr lang="en-EG" sz="18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Discussion</a:t>
            </a:r>
            <a:endParaRPr lang="en-EG" sz="18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Problem Solving</a:t>
            </a:r>
            <a:endParaRPr lang="en-EG" sz="18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Quizzes</a:t>
            </a:r>
            <a:endParaRPr lang="en-EG" sz="180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150000"/>
              </a:lnSpc>
              <a:buFont typeface="Wingdings" pitchFamily="2" charset="2"/>
              <a:buChar cha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Final exams</a:t>
            </a:r>
            <a:endParaRPr lang="en-EG" sz="1800">
              <a:effectLst/>
              <a:latin typeface="Arial" panose="020B0604020202020204" pitchFamily="34" charset="0"/>
              <a:ea typeface="Times New Roman" panose="02020603050405020304" pitchFamily="18" charset="0"/>
              <a:cs typeface="Times New Roman" panose="02020603050405020304" pitchFamily="18" charset="0"/>
            </a:endParaRPr>
          </a:p>
          <a:p>
            <a:endParaRPr lang="en-EG"/>
          </a:p>
        </p:txBody>
      </p:sp>
    </p:spTree>
    <p:extLst>
      <p:ext uri="{BB962C8B-B14F-4D97-AF65-F5344CB8AC3E}">
        <p14:creationId xmlns:p14="http://schemas.microsoft.com/office/powerpoint/2010/main" val="2834273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869C1F-5514-F648-9BC2-A65052E73E2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1DB19AE-4D4C-C394-A162-3630DA677E7E}"/>
              </a:ext>
            </a:extLst>
          </p:cNvPr>
          <p:cNvSpPr>
            <a:spLocks noGrp="1"/>
          </p:cNvSpPr>
          <p:nvPr>
            <p:ph type="title"/>
          </p:nvPr>
        </p:nvSpPr>
        <p:spPr/>
        <p:txBody>
          <a:bodyPr/>
          <a:lstStyle/>
          <a:p>
            <a:endParaRPr lang="en-EG"/>
          </a:p>
        </p:txBody>
      </p:sp>
      <p:sp>
        <p:nvSpPr>
          <p:cNvPr id="3" name="Content Placeholder 2">
            <a:extLst>
              <a:ext uri="{FF2B5EF4-FFF2-40B4-BE49-F238E27FC236}">
                <a16:creationId xmlns:a16="http://schemas.microsoft.com/office/drawing/2014/main" id="{22F2099E-4311-AA96-C928-FE4D7ACEE85E}"/>
              </a:ext>
            </a:extLst>
          </p:cNvPr>
          <p:cNvSpPr>
            <a:spLocks noGrp="1"/>
          </p:cNvSpPr>
          <p:nvPr>
            <p:ph idx="1"/>
          </p:nvPr>
        </p:nvSpPr>
        <p:spPr/>
        <p:txBody>
          <a:bodyPr/>
          <a:lstStyle/>
          <a:p>
            <a:endParaRPr lang="en-EG"/>
          </a:p>
        </p:txBody>
      </p:sp>
      <p:pic>
        <p:nvPicPr>
          <p:cNvPr id="3076" name="Picture 4" descr="How Blockchain Technology Works. Problem Statement: | by IP Specialist |  Medium">
            <a:extLst>
              <a:ext uri="{FF2B5EF4-FFF2-40B4-BE49-F238E27FC236}">
                <a16:creationId xmlns:a16="http://schemas.microsoft.com/office/drawing/2014/main" id="{A4D713F9-363F-7089-44B1-74B0B6BDB2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550" y="520700"/>
            <a:ext cx="11772900" cy="5816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0066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848243-35F6-C714-D377-AE6B8825DC79}"/>
              </a:ext>
            </a:extLst>
          </p:cNvPr>
          <p:cNvSpPr>
            <a:spLocks noGrp="1"/>
          </p:cNvSpPr>
          <p:nvPr>
            <p:ph type="title"/>
          </p:nvPr>
        </p:nvSpPr>
        <p:spPr/>
        <p:txBody>
          <a:bodyPr/>
          <a:lstStyle/>
          <a:p>
            <a:r>
              <a:rPr lang="en-EG"/>
              <a:t>Block Chain and Cryptocurrency</a:t>
            </a:r>
          </a:p>
        </p:txBody>
      </p:sp>
      <p:sp>
        <p:nvSpPr>
          <p:cNvPr id="3" name="Content Placeholder 2">
            <a:extLst>
              <a:ext uri="{FF2B5EF4-FFF2-40B4-BE49-F238E27FC236}">
                <a16:creationId xmlns:a16="http://schemas.microsoft.com/office/drawing/2014/main" id="{5FFC9BA1-D56F-0B8C-9EF6-9F81836D1F84}"/>
              </a:ext>
            </a:extLst>
          </p:cNvPr>
          <p:cNvSpPr>
            <a:spLocks noGrp="1"/>
          </p:cNvSpPr>
          <p:nvPr>
            <p:ph idx="1"/>
          </p:nvPr>
        </p:nvSpPr>
        <p:spPr/>
        <p:txBody>
          <a:bodyPr/>
          <a:lstStyle/>
          <a:p>
            <a:pPr algn="just"/>
            <a:r>
              <a:rPr lang="en-US" dirty="0"/>
              <a:t>Blockchain and cryptocurrency have revolutionized the world of finance, offering innovative ways of managing transactions and revolutionizing financial systems.</a:t>
            </a:r>
          </a:p>
          <a:p>
            <a:pPr algn="just"/>
            <a:r>
              <a:rPr lang="en-US" dirty="0"/>
              <a:t> In this in-depth exploration, we delve into the intricacies of blockchain technology and its impact on the traditional financial landscape. </a:t>
            </a:r>
          </a:p>
          <a:p>
            <a:pPr algn="just"/>
            <a:r>
              <a:rPr lang="en-US" dirty="0"/>
              <a:t>Discover how this decentralized system is shaping the future of finance and transforming the way we store, transfer, and secure value.</a:t>
            </a:r>
            <a:endParaRPr lang="en-EG" dirty="0"/>
          </a:p>
        </p:txBody>
      </p:sp>
    </p:spTree>
    <p:extLst>
      <p:ext uri="{BB962C8B-B14F-4D97-AF65-F5344CB8AC3E}">
        <p14:creationId xmlns:p14="http://schemas.microsoft.com/office/powerpoint/2010/main" val="2999938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178FAA-1410-F596-6653-7BC04687D9B5}"/>
              </a:ext>
            </a:extLst>
          </p:cNvPr>
          <p:cNvSpPr>
            <a:spLocks noGrp="1"/>
          </p:cNvSpPr>
          <p:nvPr>
            <p:ph type="title"/>
          </p:nvPr>
        </p:nvSpPr>
        <p:spPr/>
        <p:txBody>
          <a:bodyPr/>
          <a:lstStyle/>
          <a:p>
            <a:r>
              <a:rPr lang="en-EG"/>
              <a:t>Understanding the History of Financial System</a:t>
            </a:r>
          </a:p>
        </p:txBody>
      </p:sp>
      <p:sp>
        <p:nvSpPr>
          <p:cNvPr id="3" name="Content Placeholder 2">
            <a:extLst>
              <a:ext uri="{FF2B5EF4-FFF2-40B4-BE49-F238E27FC236}">
                <a16:creationId xmlns:a16="http://schemas.microsoft.com/office/drawing/2014/main" id="{46604016-A334-2CF1-0914-B2D5B811FD04}"/>
              </a:ext>
            </a:extLst>
          </p:cNvPr>
          <p:cNvSpPr>
            <a:spLocks noGrp="1"/>
          </p:cNvSpPr>
          <p:nvPr>
            <p:ph idx="1"/>
          </p:nvPr>
        </p:nvSpPr>
        <p:spPr/>
        <p:txBody>
          <a:bodyPr/>
          <a:lstStyle/>
          <a:p>
            <a:pPr algn="just"/>
            <a:r>
              <a:rPr lang="en-US" dirty="0"/>
              <a:t>To truly appreciate the impact of blockchain and cryptocurrency, it's crucial to understand the history of financial systems. </a:t>
            </a:r>
          </a:p>
          <a:p>
            <a:pPr algn="just"/>
            <a:r>
              <a:rPr lang="en-US" dirty="0"/>
              <a:t>From bartering to the development of fiat currency and centralized banking systems, we will explore the evolution of money and transactions throughout time. </a:t>
            </a:r>
          </a:p>
          <a:p>
            <a:pPr algn="just"/>
            <a:r>
              <a:rPr lang="en-US" dirty="0"/>
              <a:t>This historical context will provide a foundation for understanding the revolutionary potential of blockchain technology in reshaping the financial landscape.</a:t>
            </a:r>
            <a:endParaRPr lang="en-EG" dirty="0"/>
          </a:p>
        </p:txBody>
      </p:sp>
    </p:spTree>
    <p:extLst>
      <p:ext uri="{BB962C8B-B14F-4D97-AF65-F5344CB8AC3E}">
        <p14:creationId xmlns:p14="http://schemas.microsoft.com/office/powerpoint/2010/main" val="7274230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4E2443-59FF-3071-5653-1E94A46326FD}"/>
              </a:ext>
            </a:extLst>
          </p:cNvPr>
          <p:cNvSpPr>
            <a:spLocks noGrp="1"/>
          </p:cNvSpPr>
          <p:nvPr>
            <p:ph type="title"/>
          </p:nvPr>
        </p:nvSpPr>
        <p:spPr/>
        <p:txBody>
          <a:bodyPr/>
          <a:lstStyle/>
          <a:p>
            <a:r>
              <a:rPr lang="en-EG"/>
              <a:t>The Power of Decentralization and Trust</a:t>
            </a:r>
          </a:p>
        </p:txBody>
      </p:sp>
      <p:sp>
        <p:nvSpPr>
          <p:cNvPr id="3" name="Content Placeholder 2">
            <a:extLst>
              <a:ext uri="{FF2B5EF4-FFF2-40B4-BE49-F238E27FC236}">
                <a16:creationId xmlns:a16="http://schemas.microsoft.com/office/drawing/2014/main" id="{93C22204-0FA3-E306-7D05-8F3F1D217122}"/>
              </a:ext>
            </a:extLst>
          </p:cNvPr>
          <p:cNvSpPr>
            <a:spLocks noGrp="1"/>
          </p:cNvSpPr>
          <p:nvPr>
            <p:ph idx="1"/>
          </p:nvPr>
        </p:nvSpPr>
        <p:spPr/>
        <p:txBody>
          <a:bodyPr/>
          <a:lstStyle/>
          <a:p>
            <a:pPr algn="just"/>
            <a:r>
              <a:rPr lang="en-US" dirty="0"/>
              <a:t>Decentralization is a key aspect of blockchain and cryptocurrency. Unlike traditional financial systems, which rely on centralized institutions, blockchain offers a decentralized network where transactions are verified by multiple participants. </a:t>
            </a:r>
          </a:p>
          <a:p>
            <a:pPr algn="just"/>
            <a:r>
              <a:rPr lang="en-US" dirty="0"/>
              <a:t>This decentralized nature ensures transparency, eliminates intermediaries, and enables trust between parties, revolutionizing the way we conduct transactions and manage financial systems.</a:t>
            </a:r>
            <a:endParaRPr lang="en-EG" dirty="0"/>
          </a:p>
        </p:txBody>
      </p:sp>
    </p:spTree>
    <p:extLst>
      <p:ext uri="{BB962C8B-B14F-4D97-AF65-F5344CB8AC3E}">
        <p14:creationId xmlns:p14="http://schemas.microsoft.com/office/powerpoint/2010/main" val="40567367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22429-DD1E-9E08-DD14-E1E1032149B0}"/>
              </a:ext>
            </a:extLst>
          </p:cNvPr>
          <p:cNvSpPr>
            <a:spLocks noGrp="1"/>
          </p:cNvSpPr>
          <p:nvPr>
            <p:ph type="title"/>
          </p:nvPr>
        </p:nvSpPr>
        <p:spPr/>
        <p:txBody>
          <a:bodyPr/>
          <a:lstStyle/>
          <a:p>
            <a:r>
              <a:rPr lang="en-EG"/>
              <a:t>BlockChain Components</a:t>
            </a:r>
          </a:p>
        </p:txBody>
      </p:sp>
      <p:sp>
        <p:nvSpPr>
          <p:cNvPr id="3" name="Content Placeholder 2">
            <a:extLst>
              <a:ext uri="{FF2B5EF4-FFF2-40B4-BE49-F238E27FC236}">
                <a16:creationId xmlns:a16="http://schemas.microsoft.com/office/drawing/2014/main" id="{3A201072-4AC5-8D3A-648F-C99A7ECD2160}"/>
              </a:ext>
            </a:extLst>
          </p:cNvPr>
          <p:cNvSpPr>
            <a:spLocks noGrp="1"/>
          </p:cNvSpPr>
          <p:nvPr>
            <p:ph idx="1"/>
          </p:nvPr>
        </p:nvSpPr>
        <p:spPr/>
        <p:txBody>
          <a:bodyPr>
            <a:normAutofit lnSpcReduction="10000"/>
          </a:bodyPr>
          <a:lstStyle/>
          <a:p>
            <a:pPr algn="just"/>
            <a:r>
              <a:rPr lang="en-US" dirty="0"/>
              <a:t>Blockchain technology consists of four key components: distributed ledger, consensus mechanism, cryptographic security, and smart contracts. </a:t>
            </a:r>
          </a:p>
          <a:p>
            <a:pPr algn="just"/>
            <a:r>
              <a:rPr lang="en-US" dirty="0"/>
              <a:t>The distributed ledger ensures that all participants have a copy of the same information, promoting transparency and immutability. </a:t>
            </a:r>
          </a:p>
          <a:p>
            <a:pPr algn="just"/>
            <a:r>
              <a:rPr lang="en-US" dirty="0"/>
              <a:t>The consensus mechanism enables agreement on the validity of transactions. </a:t>
            </a:r>
          </a:p>
          <a:p>
            <a:pPr algn="just"/>
            <a:r>
              <a:rPr lang="en-US" dirty="0"/>
              <a:t>Cryptographic security ensures data integrity and privacy. </a:t>
            </a:r>
          </a:p>
          <a:p>
            <a:pPr algn="just"/>
            <a:r>
              <a:rPr lang="en-US" dirty="0"/>
              <a:t>Smart contracts are self-executing contracts stored on the blockchain, automating the fulfillment of predefined conditions.</a:t>
            </a:r>
            <a:endParaRPr lang="en-EG" dirty="0"/>
          </a:p>
        </p:txBody>
      </p:sp>
    </p:spTree>
    <p:extLst>
      <p:ext uri="{BB962C8B-B14F-4D97-AF65-F5344CB8AC3E}">
        <p14:creationId xmlns:p14="http://schemas.microsoft.com/office/powerpoint/2010/main" val="4206409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9E367-8D03-4902-4769-7280D128B617}"/>
              </a:ext>
            </a:extLst>
          </p:cNvPr>
          <p:cNvSpPr>
            <a:spLocks noGrp="1"/>
          </p:cNvSpPr>
          <p:nvPr>
            <p:ph type="title"/>
          </p:nvPr>
        </p:nvSpPr>
        <p:spPr/>
        <p:txBody>
          <a:bodyPr/>
          <a:lstStyle/>
          <a:p>
            <a:r>
              <a:rPr lang="en-EG"/>
              <a:t>The Future of Digital Currency</a:t>
            </a:r>
          </a:p>
        </p:txBody>
      </p:sp>
      <p:sp>
        <p:nvSpPr>
          <p:cNvPr id="3" name="Content Placeholder 2">
            <a:extLst>
              <a:ext uri="{FF2B5EF4-FFF2-40B4-BE49-F238E27FC236}">
                <a16:creationId xmlns:a16="http://schemas.microsoft.com/office/drawing/2014/main" id="{9A265652-9CA2-A9BF-5A61-D048ADBFA750}"/>
              </a:ext>
            </a:extLst>
          </p:cNvPr>
          <p:cNvSpPr>
            <a:spLocks noGrp="1"/>
          </p:cNvSpPr>
          <p:nvPr>
            <p:ph idx="1"/>
          </p:nvPr>
        </p:nvSpPr>
        <p:spPr/>
        <p:txBody>
          <a:bodyPr/>
          <a:lstStyle/>
          <a:p>
            <a:pPr algn="just"/>
            <a:r>
              <a:rPr lang="en-US" dirty="0"/>
              <a:t>Cryptocurrency, such as Bitcoin and Ethereum, is a revolutionary application of blockchain technology. </a:t>
            </a:r>
          </a:p>
          <a:p>
            <a:pPr algn="just"/>
            <a:r>
              <a:rPr lang="en-US" dirty="0"/>
              <a:t>It offers a decentralized, secure, and transparent means of conducting financial transactions. </a:t>
            </a:r>
          </a:p>
          <a:p>
            <a:pPr algn="just"/>
            <a:r>
              <a:rPr lang="en-US" dirty="0"/>
              <a:t>With the potential to disrupt traditional monetary systems, cryptocurrency provides individuals with more control over their finances and eliminates the need for intermediaries like banks. </a:t>
            </a:r>
          </a:p>
          <a:p>
            <a:pPr algn="just"/>
            <a:r>
              <a:rPr lang="en-US" dirty="0"/>
              <a:t>As its adoption continues to grow, understanding the concept and implications of cryptocurrency is crucial in navigating the future of digital currencies.</a:t>
            </a:r>
            <a:endParaRPr lang="en-EG" dirty="0"/>
          </a:p>
        </p:txBody>
      </p:sp>
    </p:spTree>
    <p:extLst>
      <p:ext uri="{BB962C8B-B14F-4D97-AF65-F5344CB8AC3E}">
        <p14:creationId xmlns:p14="http://schemas.microsoft.com/office/powerpoint/2010/main" val="6106315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9E8ABA-C23C-B085-D363-1558AA46B9FF}"/>
              </a:ext>
            </a:extLst>
          </p:cNvPr>
          <p:cNvSpPr>
            <a:spLocks noGrp="1"/>
          </p:cNvSpPr>
          <p:nvPr>
            <p:ph type="title"/>
          </p:nvPr>
        </p:nvSpPr>
        <p:spPr/>
        <p:txBody>
          <a:bodyPr/>
          <a:lstStyle/>
          <a:p>
            <a:r>
              <a:rPr lang="en-EG"/>
              <a:t>BlockChain Impact on Financial Intermediaries</a:t>
            </a:r>
          </a:p>
        </p:txBody>
      </p:sp>
      <p:sp>
        <p:nvSpPr>
          <p:cNvPr id="3" name="Content Placeholder 2">
            <a:extLst>
              <a:ext uri="{FF2B5EF4-FFF2-40B4-BE49-F238E27FC236}">
                <a16:creationId xmlns:a16="http://schemas.microsoft.com/office/drawing/2014/main" id="{D7979F31-E95D-EAAD-E69F-0A8B5EAA8276}"/>
              </a:ext>
            </a:extLst>
          </p:cNvPr>
          <p:cNvSpPr>
            <a:spLocks noGrp="1"/>
          </p:cNvSpPr>
          <p:nvPr>
            <p:ph idx="1"/>
          </p:nvPr>
        </p:nvSpPr>
        <p:spPr/>
        <p:txBody>
          <a:bodyPr/>
          <a:lstStyle/>
          <a:p>
            <a:pPr algn="just"/>
            <a:r>
              <a:rPr lang="en-US" dirty="0"/>
              <a:t>Blockchain technology has the potential to revolutionize traditional financial institutions. </a:t>
            </a:r>
          </a:p>
          <a:p>
            <a:pPr algn="just"/>
            <a:r>
              <a:rPr lang="en-US" dirty="0"/>
              <a:t>Its decentralized nature eliminates the need for intermediaries and creates a more secure and transparent system. </a:t>
            </a:r>
          </a:p>
          <a:p>
            <a:pPr algn="just"/>
            <a:r>
              <a:rPr lang="en-US" dirty="0"/>
              <a:t>However, this poses challenges for banks and other institutions that rely on intermediaries for financial transactions. </a:t>
            </a:r>
          </a:p>
          <a:p>
            <a:pPr algn="just"/>
            <a:r>
              <a:rPr lang="en-US" dirty="0"/>
              <a:t>Understanding the impact of blockchain on traditional financial systems is crucial for adapting to the changing landscape of digital currencies.</a:t>
            </a:r>
            <a:endParaRPr lang="en-EG" dirty="0"/>
          </a:p>
        </p:txBody>
      </p:sp>
    </p:spTree>
    <p:extLst>
      <p:ext uri="{BB962C8B-B14F-4D97-AF65-F5344CB8AC3E}">
        <p14:creationId xmlns:p14="http://schemas.microsoft.com/office/powerpoint/2010/main" val="5820408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A9BB87-837E-A332-E2CA-2997C8CB6CCE}"/>
              </a:ext>
            </a:extLst>
          </p:cNvPr>
          <p:cNvSpPr>
            <a:spLocks noGrp="1"/>
          </p:cNvSpPr>
          <p:nvPr>
            <p:ph type="title"/>
          </p:nvPr>
        </p:nvSpPr>
        <p:spPr/>
        <p:txBody>
          <a:bodyPr/>
          <a:lstStyle/>
          <a:p>
            <a:r>
              <a:rPr lang="en-EG"/>
              <a:t>Challenges and Limitations of Blockchain</a:t>
            </a:r>
          </a:p>
        </p:txBody>
      </p:sp>
      <p:sp>
        <p:nvSpPr>
          <p:cNvPr id="3" name="Content Placeholder 2">
            <a:extLst>
              <a:ext uri="{FF2B5EF4-FFF2-40B4-BE49-F238E27FC236}">
                <a16:creationId xmlns:a16="http://schemas.microsoft.com/office/drawing/2014/main" id="{C0C6A173-8827-954F-1B07-2485A532B051}"/>
              </a:ext>
            </a:extLst>
          </p:cNvPr>
          <p:cNvSpPr>
            <a:spLocks noGrp="1"/>
          </p:cNvSpPr>
          <p:nvPr>
            <p:ph idx="1"/>
          </p:nvPr>
        </p:nvSpPr>
        <p:spPr/>
        <p:txBody>
          <a:bodyPr/>
          <a:lstStyle/>
          <a:p>
            <a:pPr algn="just"/>
            <a:r>
              <a:rPr lang="en-US" dirty="0"/>
              <a:t>While blockchain technology holds great promise, there are challenges and limitations to its implementation.</a:t>
            </a:r>
          </a:p>
          <a:p>
            <a:pPr algn="just"/>
            <a:r>
              <a:rPr lang="en-US" dirty="0"/>
              <a:t> Scalability remains a concern, as blockchain networks can struggle to handle large transaction volumes. </a:t>
            </a:r>
          </a:p>
          <a:p>
            <a:pPr algn="just"/>
            <a:r>
              <a:rPr lang="en-US" dirty="0"/>
              <a:t>Additionally, regulatory and legal frameworks are still evolving, creating uncertainty and potential hurdles for widespread adoption. </a:t>
            </a:r>
          </a:p>
          <a:p>
            <a:pPr algn="just"/>
            <a:r>
              <a:rPr lang="en-US" dirty="0"/>
              <a:t>Addressing these challenges and finding solutions will be crucial for the successful integration of blockchain into traditional financial systems.</a:t>
            </a:r>
            <a:endParaRPr lang="en-EG" dirty="0"/>
          </a:p>
        </p:txBody>
      </p:sp>
    </p:spTree>
    <p:extLst>
      <p:ext uri="{BB962C8B-B14F-4D97-AF65-F5344CB8AC3E}">
        <p14:creationId xmlns:p14="http://schemas.microsoft.com/office/powerpoint/2010/main" val="12789837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54432F-1933-1B04-43ED-EC10DD951AE1}"/>
              </a:ext>
            </a:extLst>
          </p:cNvPr>
          <p:cNvSpPr>
            <a:spLocks noGrp="1"/>
          </p:cNvSpPr>
          <p:nvPr>
            <p:ph type="title"/>
          </p:nvPr>
        </p:nvSpPr>
        <p:spPr/>
        <p:txBody>
          <a:bodyPr/>
          <a:lstStyle/>
          <a:p>
            <a:r>
              <a:rPr lang="en-EG"/>
              <a:t>Regulatory Framework and Legal Considerations</a:t>
            </a:r>
          </a:p>
        </p:txBody>
      </p:sp>
      <p:sp>
        <p:nvSpPr>
          <p:cNvPr id="3" name="Content Placeholder 2">
            <a:extLst>
              <a:ext uri="{FF2B5EF4-FFF2-40B4-BE49-F238E27FC236}">
                <a16:creationId xmlns:a16="http://schemas.microsoft.com/office/drawing/2014/main" id="{EDAD9300-6065-8E28-5806-42A6A648DA74}"/>
              </a:ext>
            </a:extLst>
          </p:cNvPr>
          <p:cNvSpPr>
            <a:spLocks noGrp="1"/>
          </p:cNvSpPr>
          <p:nvPr>
            <p:ph idx="1"/>
          </p:nvPr>
        </p:nvSpPr>
        <p:spPr/>
        <p:txBody>
          <a:bodyPr/>
          <a:lstStyle/>
          <a:p>
            <a:pPr algn="just"/>
            <a:r>
              <a:rPr lang="en-US" dirty="0"/>
              <a:t>As blockchain technology continues to disrupt traditional financial systems, regulatory frameworks and legal considerations play a vital role in its widespread adoption. </a:t>
            </a:r>
          </a:p>
          <a:p>
            <a:pPr algn="just"/>
            <a:r>
              <a:rPr lang="en-US" dirty="0"/>
              <a:t>Clear guidelines and regulations are needed to ensure transparency, security, and accountability. </a:t>
            </a:r>
          </a:p>
          <a:p>
            <a:pPr algn="just"/>
            <a:r>
              <a:rPr lang="en-US" dirty="0"/>
              <a:t>Collaboration between governments, financial institutions, and blockchain experts is crucial to establish a robust framework that fosters trust and encourages innovation in the emerging cryptocurrency landscape.</a:t>
            </a:r>
            <a:endParaRPr lang="en-EG" dirty="0"/>
          </a:p>
        </p:txBody>
      </p:sp>
    </p:spTree>
    <p:extLst>
      <p:ext uri="{BB962C8B-B14F-4D97-AF65-F5344CB8AC3E}">
        <p14:creationId xmlns:p14="http://schemas.microsoft.com/office/powerpoint/2010/main" val="14744194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5EC662-C769-BB4A-DDE9-F06F72B118B4}"/>
              </a:ext>
            </a:extLst>
          </p:cNvPr>
          <p:cNvSpPr>
            <a:spLocks noGrp="1"/>
          </p:cNvSpPr>
          <p:nvPr>
            <p:ph type="title"/>
          </p:nvPr>
        </p:nvSpPr>
        <p:spPr/>
        <p:txBody>
          <a:bodyPr/>
          <a:lstStyle/>
          <a:p>
            <a:r>
              <a:rPr lang="en-EG"/>
              <a:t>Opportunities for Innovation and Disruption in Finance</a:t>
            </a:r>
          </a:p>
        </p:txBody>
      </p:sp>
      <p:sp>
        <p:nvSpPr>
          <p:cNvPr id="3" name="Content Placeholder 2">
            <a:extLst>
              <a:ext uri="{FF2B5EF4-FFF2-40B4-BE49-F238E27FC236}">
                <a16:creationId xmlns:a16="http://schemas.microsoft.com/office/drawing/2014/main" id="{C7DD5254-E71D-AD02-086D-5C99C13E60B3}"/>
              </a:ext>
            </a:extLst>
          </p:cNvPr>
          <p:cNvSpPr>
            <a:spLocks noGrp="1"/>
          </p:cNvSpPr>
          <p:nvPr>
            <p:ph idx="1"/>
          </p:nvPr>
        </p:nvSpPr>
        <p:spPr/>
        <p:txBody>
          <a:bodyPr/>
          <a:lstStyle/>
          <a:p>
            <a:pPr algn="just"/>
            <a:r>
              <a:rPr lang="en-US" dirty="0"/>
              <a:t>The advent of blockchain and cryptocurrency presents numerous opportunities for innovation and disruption in the finance sector. </a:t>
            </a:r>
          </a:p>
          <a:p>
            <a:pPr algn="just"/>
            <a:r>
              <a:rPr lang="en-US" dirty="0"/>
              <a:t>By leveraging decentralized and transparent systems, financial institutions can streamline processes, reduce costs, and enhance security. </a:t>
            </a:r>
          </a:p>
          <a:p>
            <a:pPr algn="just"/>
            <a:r>
              <a:rPr lang="en-US" dirty="0"/>
              <a:t>However, navigating regulatory challenges, addressing scalability issues, and building trust among consumers are crucial aspects to consider while exploring the full potential of blockchain technology in revolutionizing finance.</a:t>
            </a:r>
            <a:endParaRPr lang="en-EG" dirty="0"/>
          </a:p>
        </p:txBody>
      </p:sp>
    </p:spTree>
    <p:extLst>
      <p:ext uri="{BB962C8B-B14F-4D97-AF65-F5344CB8AC3E}">
        <p14:creationId xmlns:p14="http://schemas.microsoft.com/office/powerpoint/2010/main" val="389739364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AAF47B-9F8A-C83D-5DA8-BE64D113850A}"/>
              </a:ext>
            </a:extLst>
          </p:cNvPr>
          <p:cNvSpPr>
            <a:spLocks noGrp="1"/>
          </p:cNvSpPr>
          <p:nvPr>
            <p:ph type="title"/>
          </p:nvPr>
        </p:nvSpPr>
        <p:spPr/>
        <p:txBody>
          <a:bodyPr/>
          <a:lstStyle/>
          <a:p>
            <a:r>
              <a:rPr lang="en-EG"/>
              <a:t>Conclusion</a:t>
            </a:r>
          </a:p>
        </p:txBody>
      </p:sp>
      <p:sp>
        <p:nvSpPr>
          <p:cNvPr id="3" name="Content Placeholder 2">
            <a:extLst>
              <a:ext uri="{FF2B5EF4-FFF2-40B4-BE49-F238E27FC236}">
                <a16:creationId xmlns:a16="http://schemas.microsoft.com/office/drawing/2014/main" id="{6453EF30-B9F1-7FC4-B104-7DAB255EA9AB}"/>
              </a:ext>
            </a:extLst>
          </p:cNvPr>
          <p:cNvSpPr>
            <a:spLocks noGrp="1"/>
          </p:cNvSpPr>
          <p:nvPr>
            <p:ph idx="1"/>
          </p:nvPr>
        </p:nvSpPr>
        <p:spPr/>
        <p:txBody>
          <a:bodyPr/>
          <a:lstStyle/>
          <a:p>
            <a:pPr algn="just"/>
            <a:r>
              <a:rPr lang="en-US" dirty="0"/>
              <a:t>Blockchain and cryptocurrency have the potential to revolutionize the financial sector by offering secure, transparent, and decentralized solutions. </a:t>
            </a:r>
          </a:p>
          <a:p>
            <a:pPr algn="just"/>
            <a:r>
              <a:rPr lang="en-US" dirty="0"/>
              <a:t>While there are challenges to overcome, such as regulations and scalability, the benefits of these technologies far outweigh the obstacles. </a:t>
            </a:r>
          </a:p>
          <a:p>
            <a:pPr algn="just"/>
            <a:r>
              <a:rPr lang="en-US" dirty="0"/>
              <a:t>As we continue to explore the possibilities, it is evident that blockchain and cryptocurrency can reshape traditional financial systems and unlock new opportunities for innovation and disruption.</a:t>
            </a:r>
            <a:endParaRPr lang="en-EG" dirty="0"/>
          </a:p>
        </p:txBody>
      </p:sp>
    </p:spTree>
    <p:extLst>
      <p:ext uri="{BB962C8B-B14F-4D97-AF65-F5344CB8AC3E}">
        <p14:creationId xmlns:p14="http://schemas.microsoft.com/office/powerpoint/2010/main" val="13119650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40898C9-4FE7-E9CD-C248-0A5B108CD251}"/>
              </a:ext>
            </a:extLst>
          </p:cNvPr>
          <p:cNvSpPr>
            <a:spLocks noGrp="1"/>
          </p:cNvSpPr>
          <p:nvPr>
            <p:ph type="title"/>
          </p:nvPr>
        </p:nvSpPr>
        <p:spPr>
          <a:xfrm>
            <a:off x="831850" y="1326679"/>
            <a:ext cx="10515600" cy="2852737"/>
          </a:xfrm>
        </p:spPr>
        <p:txBody>
          <a:bodyPr>
            <a:normAutofit/>
          </a:bodyPr>
          <a:lstStyle/>
          <a:p>
            <a:pPr algn="ctr"/>
            <a:r>
              <a:rPr lang="en-EG" sz="7200"/>
              <a:t>Thank You</a:t>
            </a:r>
          </a:p>
        </p:txBody>
      </p:sp>
      <p:pic>
        <p:nvPicPr>
          <p:cNvPr id="6" name="Graphic 22">
            <a:extLst>
              <a:ext uri="{FF2B5EF4-FFF2-40B4-BE49-F238E27FC236}">
                <a16:creationId xmlns:a16="http://schemas.microsoft.com/office/drawing/2014/main" id="{D097AFF9-F1E2-5C02-4202-7543B8A3EDC6}"/>
              </a:ext>
            </a:extLst>
          </p:cNvPr>
          <p:cNvPicPr>
            <a:picLocks noChangeAspect="1"/>
          </p:cNvPicPr>
          <p:nvPr/>
        </p:nvPicPr>
        <p:blipFill>
          <a:blip r:embed="rId2">
            <a:alphaModFix/>
            <a:duotone>
              <a:prstClr val="black"/>
              <a:srgbClr val="4472C4">
                <a:tint val="45000"/>
                <a:satMod val="400000"/>
              </a:srgbClr>
            </a:duotone>
            <a:extLst>
              <a:ext uri="{BEBA8EAE-BF5A-486C-A8C5-ECC9F3942E4B}">
                <a14:imgProps xmlns:a14="http://schemas.microsoft.com/office/drawing/2010/main">
                  <a14:imgLayer r:embed="rId3">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rcRect/>
          <a:stretch/>
        </p:blipFill>
        <p:spPr>
          <a:xfrm>
            <a:off x="8877110" y="248758"/>
            <a:ext cx="2470340" cy="1166001"/>
          </a:xfrm>
          <a:prstGeom prst="rect">
            <a:avLst/>
          </a:prstGeom>
        </p:spPr>
      </p:pic>
      <p:pic>
        <p:nvPicPr>
          <p:cNvPr id="7" name="Graphic 6">
            <a:extLst>
              <a:ext uri="{FF2B5EF4-FFF2-40B4-BE49-F238E27FC236}">
                <a16:creationId xmlns:a16="http://schemas.microsoft.com/office/drawing/2014/main" id="{968A308E-4BDA-D557-B4E1-7EDBB9831B4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400176" y="555938"/>
            <a:ext cx="2457656" cy="670874"/>
          </a:xfrm>
          <a:prstGeom prst="rect">
            <a:avLst/>
          </a:prstGeom>
        </p:spPr>
      </p:pic>
    </p:spTree>
    <p:extLst>
      <p:ext uri="{BB962C8B-B14F-4D97-AF65-F5344CB8AC3E}">
        <p14:creationId xmlns:p14="http://schemas.microsoft.com/office/powerpoint/2010/main" val="2237631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E111F9A-2DEE-42F9-91C0-5011690DD597}"/>
</file>

<file path=customXml/itemProps2.xml><?xml version="1.0" encoding="utf-8"?>
<ds:datastoreItem xmlns:ds="http://schemas.openxmlformats.org/officeDocument/2006/customXml" ds:itemID="{BC94631E-4060-4A7D-A534-806A2BD7AECA}"/>
</file>

<file path=customXml/itemProps3.xml><?xml version="1.0" encoding="utf-8"?>
<ds:datastoreItem xmlns:ds="http://schemas.openxmlformats.org/officeDocument/2006/customXml" ds:itemID="{2683538C-0BDC-4A0D-A1D6-5E2DAB3E31B1}"/>
</file>

<file path=docProps/app.xml><?xml version="1.0" encoding="utf-8"?>
<Properties xmlns="http://schemas.openxmlformats.org/officeDocument/2006/extended-properties" xmlns:vt="http://schemas.openxmlformats.org/officeDocument/2006/docPropsVTypes">
  <TotalTime>76</TotalTime>
  <Words>1164</Words>
  <Application>Microsoft Macintosh PowerPoint</Application>
  <PresentationFormat>Widescreen</PresentationFormat>
  <Paragraphs>130</Paragraphs>
  <Slides>19</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Calibri</vt:lpstr>
      <vt:lpstr>Calibri Light</vt:lpstr>
      <vt:lpstr>Times New Roman</vt:lpstr>
      <vt:lpstr>Wingdings</vt:lpstr>
      <vt:lpstr>Office Theme</vt:lpstr>
      <vt:lpstr>PowerPoint Presentation</vt:lpstr>
      <vt:lpstr>Program Learning Outcomes</vt:lpstr>
      <vt:lpstr>Course Basic Information</vt:lpstr>
      <vt:lpstr>Course Description</vt:lpstr>
      <vt:lpstr>Course Learning Outcomes</vt:lpstr>
      <vt:lpstr>Course Syllabus</vt:lpstr>
      <vt:lpstr>Teaching and Learning Methods</vt:lpstr>
      <vt:lpstr>PowerPoint Presentation</vt:lpstr>
      <vt:lpstr>Block Chain and Cryptocurrency</vt:lpstr>
      <vt:lpstr>Understanding the History of Financial System</vt:lpstr>
      <vt:lpstr>The Power of Decentralization and Trust</vt:lpstr>
      <vt:lpstr>BlockChain Components</vt:lpstr>
      <vt:lpstr>The Future of Digital Currency</vt:lpstr>
      <vt:lpstr>BlockChain Impact on Financial Intermediaries</vt:lpstr>
      <vt:lpstr>Challenges and Limitations of Blockchain</vt:lpstr>
      <vt:lpstr>Regulatory Framework and Legal Considerations</vt:lpstr>
      <vt:lpstr>Opportunities for Innovation and Disruption in Finance</vt:lpstr>
      <vt:lpstr>Conclusion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23</cp:revision>
  <dcterms:created xsi:type="dcterms:W3CDTF">2023-04-29T09:08:00Z</dcterms:created>
  <dcterms:modified xsi:type="dcterms:W3CDTF">2024-01-25T16:58:26Z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