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sldIdLst>
    <p:sldId id="256" r:id="rId5"/>
    <p:sldId id="347" r:id="rId6"/>
    <p:sldId id="469" r:id="rId7"/>
    <p:sldId id="428" r:id="rId8"/>
    <p:sldId id="482" r:id="rId9"/>
    <p:sldId id="481" r:id="rId10"/>
    <p:sldId id="472" r:id="rId11"/>
    <p:sldId id="483" r:id="rId12"/>
    <p:sldId id="484" r:id="rId13"/>
    <p:sldId id="485" r:id="rId14"/>
    <p:sldId id="486" r:id="rId15"/>
    <p:sldId id="489" r:id="rId16"/>
    <p:sldId id="488" r:id="rId17"/>
    <p:sldId id="490" r:id="rId18"/>
    <p:sldId id="491" r:id="rId19"/>
    <p:sldId id="492" r:id="rId20"/>
    <p:sldId id="493" r:id="rId21"/>
    <p:sldId id="494" r:id="rId22"/>
    <p:sldId id="495" r:id="rId23"/>
    <p:sldId id="496" r:id="rId24"/>
    <p:sldId id="497" r:id="rId25"/>
    <p:sldId id="498" r:id="rId26"/>
    <p:sldId id="499" r:id="rId27"/>
    <p:sldId id="500" r:id="rId28"/>
    <p:sldId id="501" r:id="rId29"/>
    <p:sldId id="505" r:id="rId30"/>
    <p:sldId id="502" r:id="rId31"/>
    <p:sldId id="503" r:id="rId32"/>
    <p:sldId id="507" r:id="rId33"/>
    <p:sldId id="508" r:id="rId34"/>
    <p:sldId id="509" r:id="rId35"/>
    <p:sldId id="510" r:id="rId36"/>
    <p:sldId id="511" r:id="rId37"/>
    <p:sldId id="512" r:id="rId38"/>
    <p:sldId id="514" r:id="rId39"/>
    <p:sldId id="515" r:id="rId40"/>
    <p:sldId id="516" r:id="rId41"/>
    <p:sldId id="517" r:id="rId42"/>
    <p:sldId id="518" r:id="rId43"/>
    <p:sldId id="427" r:id="rId4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9198" autoAdjust="0"/>
    <p:restoredTop sz="94660"/>
  </p:normalViewPr>
  <p:slideViewPr>
    <p:cSldViewPr snapToGrid="0">
      <p:cViewPr varScale="1">
        <p:scale>
          <a:sx n="84" d="100"/>
          <a:sy n="84" d="100"/>
        </p:scale>
        <p:origin x="126" y="67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5/23/2024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5/23/2024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5/23/2024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5/23/2024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5/23/2024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5/23/2024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emf"/><Relationship Id="rId2" Type="http://schemas.openxmlformats.org/officeDocument/2006/relationships/slideLayout" Target="../slideLayouts/slideLayout1.xml"/><Relationship Id="rId1" Type="http://schemas.openxmlformats.org/officeDocument/2006/relationships/tags" Target="../tags/tag1.xml"/><Relationship Id="rId6" Type="http://schemas.openxmlformats.org/officeDocument/2006/relationships/image" Target="../media/image4.jpeg"/><Relationship Id="rId5" Type="http://schemas.openxmlformats.org/officeDocument/2006/relationships/image" Target="../media/image3.emf"/><Relationship Id="rId4" Type="http://schemas.openxmlformats.org/officeDocument/2006/relationships/image" Target="../media/image2.emf"/></Relationships>
</file>

<file path=ppt/slides/_rels/slide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9.xml.rels><?xml version="1.0" encoding="UTF-8" standalone="yes"?>
<Relationships xmlns="http://schemas.openxmlformats.org/package/2006/relationships"><Relationship Id="rId8" Type="http://schemas.openxmlformats.org/officeDocument/2006/relationships/image" Target="../media/image16.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7.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8.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19.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1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4.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6.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27.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27.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6.emf"/><Relationship Id="rId7" Type="http://schemas.openxmlformats.org/officeDocument/2006/relationships/image" Target="../media/image28.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8.xml.rels><?xml version="1.0" encoding="UTF-8" standalone="yes"?>
<Relationships xmlns="http://schemas.openxmlformats.org/package/2006/relationships"><Relationship Id="rId8" Type="http://schemas.openxmlformats.org/officeDocument/2006/relationships/image" Target="../media/image27.jpeg"/><Relationship Id="rId3" Type="http://schemas.openxmlformats.org/officeDocument/2006/relationships/image" Target="../media/image6.emf"/><Relationship Id="rId7" Type="http://schemas.openxmlformats.org/officeDocument/2006/relationships/image" Target="../media/image29.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 Id="rId9" Type="http://schemas.openxmlformats.org/officeDocument/2006/relationships/image" Target="../media/image11.jpeg"/></Relationships>
</file>

<file path=ppt/slides/_rels/slide29.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0.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0.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1.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2.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3.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2.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4.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5.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3.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6.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7.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8.xml.rels><?xml version="1.0" encoding="UTF-8" standalone="yes"?>
<Relationships xmlns="http://schemas.openxmlformats.org/package/2006/relationships"><Relationship Id="rId8" Type="http://schemas.openxmlformats.org/officeDocument/2006/relationships/image" Target="../media/image11.jpeg"/><Relationship Id="rId3" Type="http://schemas.openxmlformats.org/officeDocument/2006/relationships/image" Target="../media/image6.emf"/><Relationship Id="rId7" Type="http://schemas.openxmlformats.org/officeDocument/2006/relationships/image" Target="../media/image34.pn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39.xml.rels><?xml version="1.0" encoding="UTF-8" standalone="yes"?>
<Relationships xmlns="http://schemas.openxmlformats.org/package/2006/relationships"><Relationship Id="rId8" Type="http://schemas.openxmlformats.org/officeDocument/2006/relationships/image" Target="../media/image36.jpeg"/><Relationship Id="rId3" Type="http://schemas.openxmlformats.org/officeDocument/2006/relationships/image" Target="../media/image6.emf"/><Relationship Id="rId7" Type="http://schemas.openxmlformats.org/officeDocument/2006/relationships/image" Target="../media/image35.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_rels/slide40.xml.rels><?xml version="1.0" encoding="UTF-8" standalone="yes"?>
<Relationships xmlns="http://schemas.openxmlformats.org/package/2006/relationships"><Relationship Id="rId3" Type="http://schemas.openxmlformats.org/officeDocument/2006/relationships/image" Target="../media/image6.emf"/><Relationship Id="rId7" Type="http://schemas.openxmlformats.org/officeDocument/2006/relationships/image" Target="../media/image11.jpeg"/><Relationship Id="rId2" Type="http://schemas.openxmlformats.org/officeDocument/2006/relationships/image" Target="../media/image5.emf"/><Relationship Id="rId1" Type="http://schemas.openxmlformats.org/officeDocument/2006/relationships/slideLayout" Target="../slideLayouts/slideLayout7.xml"/><Relationship Id="rId6" Type="http://schemas.openxmlformats.org/officeDocument/2006/relationships/image" Target="../media/image9.emf"/><Relationship Id="rId5" Type="http://schemas.openxmlformats.org/officeDocument/2006/relationships/image" Target="../media/image8.emf"/><Relationship Id="rId4" Type="http://schemas.openxmlformats.org/officeDocument/2006/relationships/image" Target="../media/image7.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rotWithShape="1">
          <a:blip r:embed="rId3"/>
          <a:srcRect l="984" r="914" b="11911"/>
          <a:stretch/>
        </p:blipFill>
        <p:spPr>
          <a:xfrm>
            <a:off x="0" y="4199708"/>
            <a:ext cx="12200709" cy="2688772"/>
          </a:xfrm>
          <a:prstGeom prst="rect">
            <a:avLst/>
          </a:prstGeom>
        </p:spPr>
      </p:pic>
      <p:pic>
        <p:nvPicPr>
          <p:cNvPr id="12" name="Picture 11"/>
          <p:cNvPicPr>
            <a:picLocks noChangeAspect="1"/>
          </p:cNvPicPr>
          <p:nvPr/>
        </p:nvPicPr>
        <p:blipFill>
          <a:blip r:embed="rId4"/>
          <a:stretch>
            <a:fillRect/>
          </a:stretch>
        </p:blipFill>
        <p:spPr>
          <a:xfrm>
            <a:off x="-112889" y="422122"/>
            <a:ext cx="6508289" cy="2129489"/>
          </a:xfrm>
          <a:prstGeom prst="rect">
            <a:avLst/>
          </a:prstGeom>
        </p:spPr>
      </p:pic>
      <p:pic>
        <p:nvPicPr>
          <p:cNvPr id="13" name="Picture 12"/>
          <p:cNvPicPr>
            <a:picLocks noChangeAspect="1"/>
          </p:cNvPicPr>
          <p:nvPr/>
        </p:nvPicPr>
        <p:blipFill>
          <a:blip r:embed="rId5"/>
          <a:stretch>
            <a:fillRect/>
          </a:stretch>
        </p:blipFill>
        <p:spPr>
          <a:xfrm>
            <a:off x="6428133" y="2956629"/>
            <a:ext cx="5882401" cy="1034667"/>
          </a:xfrm>
          <a:prstGeom prst="rect">
            <a:avLst/>
          </a:prstGeom>
        </p:spPr>
      </p:pic>
      <p:sp>
        <p:nvSpPr>
          <p:cNvPr id="14" name="TextBox 13"/>
          <p:cNvSpPr txBox="1"/>
          <p:nvPr/>
        </p:nvSpPr>
        <p:spPr>
          <a:xfrm>
            <a:off x="0" y="336366"/>
            <a:ext cx="5463180" cy="2026196"/>
          </a:xfrm>
          <a:prstGeom prst="rect">
            <a:avLst/>
          </a:prstGeom>
          <a:noFill/>
        </p:spPr>
        <p:txBody>
          <a:bodyPr wrap="square" rtlCol="0">
            <a:spAutoFit/>
          </a:bodyPr>
          <a:lstStyle/>
          <a:p>
            <a:pPr algn="ctr">
              <a:lnSpc>
                <a:spcPct val="150000"/>
              </a:lnSpc>
            </a:pPr>
            <a:r>
              <a:rPr lang="en-GB" sz="2400" b="1" dirty="0">
                <a:solidFill>
                  <a:schemeClr val="bg1"/>
                </a:solidFill>
              </a:rPr>
              <a:t>The Cultures of New Media (DGM 715)</a:t>
            </a:r>
            <a:endParaRPr lang="en-US" sz="2400" b="1" dirty="0">
              <a:solidFill>
                <a:schemeClr val="bg1"/>
              </a:solidFill>
              <a:latin typeface="Tajawal Medium" panose="00000600000000000000" pitchFamily="2" charset="-78"/>
              <a:cs typeface="Tajawal Medium" panose="00000600000000000000" pitchFamily="2" charset="-78"/>
            </a:endParaRPr>
          </a:p>
          <a:p>
            <a:pPr algn="ctr">
              <a:lnSpc>
                <a:spcPct val="150000"/>
              </a:lnSpc>
            </a:pPr>
            <a:r>
              <a:rPr lang="en-US" sz="1600" b="1" dirty="0">
                <a:solidFill>
                  <a:srgbClr val="FFFF00"/>
                </a:solidFill>
                <a:latin typeface="Tajawal Medium" panose="00000600000000000000" pitchFamily="2" charset="-78"/>
                <a:cs typeface="Tajawal Medium" panose="00000600000000000000" pitchFamily="2" charset="-78"/>
              </a:rPr>
              <a:t>Prepared by</a:t>
            </a:r>
          </a:p>
          <a:p>
            <a:pPr algn="ctr">
              <a:lnSpc>
                <a:spcPct val="150000"/>
              </a:lnSpc>
            </a:pPr>
            <a:r>
              <a:rPr lang="en-US" sz="2800" b="1" dirty="0">
                <a:solidFill>
                  <a:srgbClr val="FFFF00"/>
                </a:solidFill>
                <a:latin typeface="Tajawal Medium" panose="00000600000000000000" pitchFamily="2" charset="-78"/>
                <a:cs typeface="Tajawal Medium" panose="00000600000000000000" pitchFamily="2" charset="-78"/>
              </a:rPr>
              <a:t> Dr. </a:t>
            </a:r>
            <a:r>
              <a:rPr lang="en-GB" sz="2800" b="1" dirty="0">
                <a:solidFill>
                  <a:srgbClr val="FFFF00"/>
                </a:solidFill>
                <a:latin typeface="Tajawal Medium" panose="00000600000000000000" pitchFamily="2" charset="-78"/>
                <a:cs typeface="Tajawal Medium" panose="00000600000000000000" pitchFamily="2" charset="-78"/>
              </a:rPr>
              <a:t>Mohamed </a:t>
            </a:r>
            <a:r>
              <a:rPr lang="en-GB" sz="2800" b="1" dirty="0" err="1">
                <a:solidFill>
                  <a:srgbClr val="FFFF00"/>
                </a:solidFill>
                <a:latin typeface="Tajawal Medium" panose="00000600000000000000" pitchFamily="2" charset="-78"/>
                <a:cs typeface="Tajawal Medium" panose="00000600000000000000" pitchFamily="2" charset="-78"/>
              </a:rPr>
              <a:t>Owies</a:t>
            </a:r>
            <a:endParaRPr lang="en-GB" sz="2800" b="1" dirty="0">
              <a:solidFill>
                <a:srgbClr val="FFFF00"/>
              </a:solidFill>
              <a:latin typeface="Tajawal Medium" panose="00000600000000000000" pitchFamily="2" charset="-78"/>
              <a:cs typeface="Tajawal Medium" panose="00000600000000000000" pitchFamily="2" charset="-78"/>
            </a:endParaRPr>
          </a:p>
          <a:p>
            <a:pPr>
              <a:lnSpc>
                <a:spcPct val="150000"/>
              </a:lnSpc>
            </a:pPr>
            <a:r>
              <a:rPr lang="en-US" b="1" dirty="0">
                <a:solidFill>
                  <a:srgbClr val="FF9518"/>
                </a:solidFill>
                <a:latin typeface="Tajawal Medium" panose="00000600000000000000" pitchFamily="2" charset="-78"/>
                <a:cs typeface="Tajawal Medium" panose="00000600000000000000" pitchFamily="2" charset="-78"/>
              </a:rPr>
              <a:t>Lecture No.5</a:t>
            </a:r>
          </a:p>
        </p:txBody>
      </p:sp>
      <p:sp>
        <p:nvSpPr>
          <p:cNvPr id="16" name="TextBox 15"/>
          <p:cNvSpPr txBox="1"/>
          <p:nvPr/>
        </p:nvSpPr>
        <p:spPr>
          <a:xfrm>
            <a:off x="6995710" y="2996908"/>
            <a:ext cx="4244111" cy="954107"/>
          </a:xfrm>
          <a:prstGeom prst="rect">
            <a:avLst/>
          </a:prstGeom>
          <a:noFill/>
        </p:spPr>
        <p:txBody>
          <a:bodyPr wrap="none" rtlCol="0">
            <a:spAutoFit/>
          </a:bodyPr>
          <a:lstStyle/>
          <a:p>
            <a:pPr algn="ctr"/>
            <a:r>
              <a:rPr lang="en-GB" sz="2800" b="1" dirty="0">
                <a:solidFill>
                  <a:schemeClr val="bg1"/>
                </a:solidFill>
              </a:rPr>
              <a:t>The Cultures of New Media</a:t>
            </a:r>
          </a:p>
          <a:p>
            <a:pPr algn="ctr"/>
            <a:r>
              <a:rPr lang="en-GB" sz="2800" b="1" dirty="0">
                <a:solidFill>
                  <a:schemeClr val="bg1"/>
                </a:solidFill>
                <a:cs typeface="Tajawal Medium" panose="00000600000000000000" pitchFamily="2" charset="-78"/>
              </a:rPr>
              <a:t>(DGM 715)</a:t>
            </a:r>
            <a:endParaRPr lang="en-US" sz="2800" b="1" dirty="0">
              <a:solidFill>
                <a:schemeClr val="bg1"/>
              </a:solidFill>
              <a:cs typeface="Tajawal Medium" panose="00000600000000000000" pitchFamily="2" charset="-78"/>
            </a:endParaRPr>
          </a:p>
        </p:txBody>
      </p:sp>
      <p:pic>
        <p:nvPicPr>
          <p:cNvPr id="5" name="Picture 4" descr="A logo for a university&#10;&#10;Description automatically generated">
            <a:extLst>
              <a:ext uri="{FF2B5EF4-FFF2-40B4-BE49-F238E27FC236}">
                <a16:creationId xmlns:a16="http://schemas.microsoft.com/office/drawing/2014/main" id="{7A7A531A-3426-FBE1-40A7-D9D22867D424}"/>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7836652" y="252165"/>
            <a:ext cx="2562225" cy="2562225"/>
          </a:xfrm>
          <a:prstGeom prst="rect">
            <a:avLst/>
          </a:prstGeom>
        </p:spPr>
      </p:pic>
      <p:pic>
        <p:nvPicPr>
          <p:cNvPr id="8" name="Picture 7" descr="A logo for a university&#10;&#10;Description automatically generated">
            <a:extLst>
              <a:ext uri="{FF2B5EF4-FFF2-40B4-BE49-F238E27FC236}">
                <a16:creationId xmlns:a16="http://schemas.microsoft.com/office/drawing/2014/main" id="{6CBA0E48-6B4A-4205-8785-80177E35A06B}"/>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1076325" y="4790198"/>
            <a:ext cx="1755314" cy="1645680"/>
          </a:xfrm>
          <a:prstGeom prst="rect">
            <a:avLst/>
          </a:prstGeom>
        </p:spPr>
      </p:pic>
    </p:spTree>
    <p:custDataLst>
      <p:tags r:id="rId1"/>
    </p:custDataLst>
    <p:extLst>
      <p:ext uri="{BB962C8B-B14F-4D97-AF65-F5344CB8AC3E}">
        <p14:creationId xmlns:p14="http://schemas.microsoft.com/office/powerpoint/2010/main" val="1870429447"/>
      </p:ext>
    </p:extLst>
  </p:cSld>
  <p:clrMapOvr>
    <a:masterClrMapping/>
  </p:clrMapOvr>
  <mc:AlternateContent xmlns:mc="http://schemas.openxmlformats.org/markup-compatibility/2006" xmlns:p14="http://schemas.microsoft.com/office/powerpoint/2010/main">
    <mc:Choice Requires="p14">
      <p:transition spd="slow" p14:dur="1500">
        <p:split orient="vert"/>
      </p:transition>
    </mc:Choice>
    <mc:Fallback xmlns="">
      <p:transition spd="slow">
        <p:split orient="vert"/>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ctr">
              <a:lnSpc>
                <a:spcPct val="200000"/>
              </a:lnSpc>
            </a:pPr>
            <a:r>
              <a:rPr lang="en-GB" sz="2800" b="1" dirty="0">
                <a:solidFill>
                  <a:schemeClr val="bg1"/>
                </a:solidFill>
              </a:rPr>
              <a:t>The content of Lecture 5</a:t>
            </a:r>
          </a:p>
        </p:txBody>
      </p:sp>
      <p:sp>
        <p:nvSpPr>
          <p:cNvPr id="8" name="TextBox 7"/>
          <p:cNvSpPr txBox="1"/>
          <p:nvPr/>
        </p:nvSpPr>
        <p:spPr>
          <a:xfrm>
            <a:off x="-131763" y="261358"/>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909981"/>
          </a:xfrm>
          <a:prstGeom prst="rect">
            <a:avLst/>
          </a:prstGeom>
          <a:noFill/>
        </p:spPr>
        <p:txBody>
          <a:bodyPr wrap="square" rtlCol="0">
            <a:spAutoFit/>
          </a:bodyPr>
          <a:lstStyle/>
          <a:p>
            <a:pPr algn="just">
              <a:lnSpc>
                <a:spcPct val="200000"/>
              </a:lnSpc>
            </a:pPr>
            <a:r>
              <a:rPr lang="en-GB" sz="1400" b="1" dirty="0">
                <a:solidFill>
                  <a:srgbClr val="0070C0"/>
                </a:solidFill>
              </a:rPr>
              <a:t>The lecture 5 sheds light on a number of important topics, including the following:</a:t>
            </a:r>
          </a:p>
          <a:p>
            <a:pPr marL="342900" indent="-342900" algn="just">
              <a:lnSpc>
                <a:spcPct val="200000"/>
              </a:lnSpc>
              <a:buFont typeface="+mj-lt"/>
              <a:buAutoNum type="arabicPeriod"/>
            </a:pPr>
            <a:r>
              <a:rPr lang="en-GB" sz="1400" b="1" dirty="0">
                <a:solidFill>
                  <a:srgbClr val="0070C0"/>
                </a:solidFill>
              </a:rPr>
              <a:t>The Concept of Imagined communities.</a:t>
            </a:r>
            <a:endParaRPr lang="ar-EG" sz="1400" b="1" dirty="0">
              <a:solidFill>
                <a:srgbClr val="0070C0"/>
              </a:solidFill>
            </a:endParaRPr>
          </a:p>
          <a:p>
            <a:pPr marL="342900" indent="-342900" algn="just">
              <a:lnSpc>
                <a:spcPct val="200000"/>
              </a:lnSpc>
              <a:buFont typeface="+mj-lt"/>
              <a:buAutoNum type="arabicPeriod"/>
            </a:pPr>
            <a:r>
              <a:rPr lang="en-GB" sz="1400" b="1" dirty="0">
                <a:solidFill>
                  <a:srgbClr val="0070C0"/>
                </a:solidFill>
              </a:rPr>
              <a:t>  Third Places</a:t>
            </a:r>
          </a:p>
          <a:p>
            <a:pPr marL="342900" indent="-342900" algn="just">
              <a:lnSpc>
                <a:spcPct val="200000"/>
              </a:lnSpc>
              <a:buFont typeface="+mj-lt"/>
              <a:buAutoNum type="arabicPeriod"/>
            </a:pPr>
            <a:r>
              <a:rPr lang="en-GB" sz="1400" b="1" dirty="0">
                <a:solidFill>
                  <a:srgbClr val="0070C0"/>
                </a:solidFill>
              </a:rPr>
              <a:t> Online versus offline community</a:t>
            </a:r>
          </a:p>
          <a:p>
            <a:pPr marL="342900" indent="-342900" algn="just">
              <a:lnSpc>
                <a:spcPct val="200000"/>
              </a:lnSpc>
              <a:buFont typeface="+mj-lt"/>
              <a:buAutoNum type="arabicPeriod"/>
            </a:pPr>
            <a:r>
              <a:rPr lang="en-GB" sz="1400" b="1" dirty="0">
                <a:solidFill>
                  <a:srgbClr val="0070C0"/>
                </a:solidFill>
              </a:rPr>
              <a:t>Human Webs</a:t>
            </a:r>
          </a:p>
          <a:p>
            <a:pPr marL="342900" indent="-342900" algn="just">
              <a:lnSpc>
                <a:spcPct val="200000"/>
              </a:lnSpc>
              <a:buFont typeface="+mj-lt"/>
              <a:buAutoNum type="arabicPeriod"/>
            </a:pPr>
            <a:r>
              <a:rPr lang="en-GB" sz="1400" b="1" dirty="0">
                <a:solidFill>
                  <a:srgbClr val="0070C0"/>
                </a:solidFill>
              </a:rPr>
              <a:t>Network Society</a:t>
            </a:r>
          </a:p>
          <a:p>
            <a:pPr marL="342900" indent="-342900" algn="just">
              <a:lnSpc>
                <a:spcPct val="200000"/>
              </a:lnSpc>
              <a:buFont typeface="+mj-lt"/>
              <a:buAutoNum type="arabicPeriod"/>
            </a:pPr>
            <a:r>
              <a:rPr lang="en-GB" sz="1400" b="1" dirty="0">
                <a:solidFill>
                  <a:srgbClr val="0070C0"/>
                </a:solidFill>
              </a:rPr>
              <a:t>Online Social Networks</a:t>
            </a:r>
          </a:p>
          <a:p>
            <a:pPr marL="342900" indent="-342900" algn="just">
              <a:lnSpc>
                <a:spcPct val="200000"/>
              </a:lnSpc>
              <a:buFont typeface="+mj-lt"/>
              <a:buAutoNum type="arabicPeriod"/>
            </a:pPr>
            <a:r>
              <a:rPr lang="en-GB" sz="1400" b="1" dirty="0">
                <a:solidFill>
                  <a:srgbClr val="0070C0"/>
                </a:solidFill>
              </a:rPr>
              <a:t> The Individual at the centre</a:t>
            </a:r>
          </a:p>
          <a:p>
            <a:pPr marL="342900" indent="-342900" algn="just">
              <a:lnSpc>
                <a:spcPct val="200000"/>
              </a:lnSpc>
              <a:buFont typeface="+mj-lt"/>
              <a:buAutoNum type="arabicPeriod"/>
            </a:pPr>
            <a:r>
              <a:rPr lang="en-GB" sz="1400" b="1" dirty="0">
                <a:solidFill>
                  <a:srgbClr val="0070C0"/>
                </a:solidFill>
              </a:rPr>
              <a:t> Networked individualism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7650" name="Picture 2" descr="Digital Media and Society: Lindgren, Simon + Free Shipping">
            <a:extLst>
              <a:ext uri="{FF2B5EF4-FFF2-40B4-BE49-F238E27FC236}">
                <a16:creationId xmlns:a16="http://schemas.microsoft.com/office/drawing/2014/main" id="{5EF9DE66-8849-70D1-ACFE-4A712C13A39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429323" y="1264609"/>
            <a:ext cx="1905000" cy="2409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BA1FD5D-96F8-9785-6FCE-A929A3A046D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13472"/>
            <a:ext cx="1272151" cy="1192695"/>
          </a:xfrm>
          <a:prstGeom prst="rect">
            <a:avLst/>
          </a:prstGeom>
        </p:spPr>
      </p:pic>
    </p:spTree>
    <p:extLst>
      <p:ext uri="{BB962C8B-B14F-4D97-AF65-F5344CB8AC3E}">
        <p14:creationId xmlns:p14="http://schemas.microsoft.com/office/powerpoint/2010/main" val="36022491"/>
      </p:ext>
    </p:extLst>
  </p:cSld>
  <p:clrMapOvr>
    <a:masterClrMapping/>
  </p:clrMapOvr>
  <p:transition spd="slow">
    <p:cove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5144486" cy="619721"/>
          </a:xfrm>
          <a:prstGeom prst="rect">
            <a:avLst/>
          </a:prstGeom>
          <a:noFill/>
        </p:spPr>
        <p:txBody>
          <a:bodyPr wrap="square" rtlCol="0">
            <a:spAutoFit/>
          </a:bodyPr>
          <a:lstStyle/>
          <a:p>
            <a:pPr algn="just">
              <a:lnSpc>
                <a:spcPct val="200000"/>
              </a:lnSpc>
            </a:pPr>
            <a:r>
              <a:rPr lang="en-GB" sz="2000" b="1" dirty="0">
                <a:solidFill>
                  <a:schemeClr val="bg1"/>
                </a:solidFill>
              </a:rPr>
              <a:t>The Concept of Imagined communities.</a:t>
            </a:r>
            <a:endParaRPr lang="ar-EG" sz="2000" b="1" dirty="0">
              <a:solidFill>
                <a:schemeClr val="bg1"/>
              </a:solidFill>
            </a:endParaRP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506217" y="1844722"/>
            <a:ext cx="7791763" cy="3083921"/>
          </a:xfrm>
          <a:prstGeom prst="rect">
            <a:avLst/>
          </a:prstGeom>
          <a:noFill/>
        </p:spPr>
        <p:txBody>
          <a:bodyPr wrap="square" rtlCol="0">
            <a:spAutoFit/>
          </a:bodyPr>
          <a:lstStyle/>
          <a:p>
            <a:pPr algn="just">
              <a:lnSpc>
                <a:spcPct val="200000"/>
              </a:lnSpc>
            </a:pPr>
            <a:r>
              <a:rPr lang="en-GB" sz="2000" b="1" dirty="0">
                <a:solidFill>
                  <a:srgbClr val="0070C0"/>
                </a:solidFill>
              </a:rPr>
              <a:t>The Concept of Imagined communities: </a:t>
            </a:r>
            <a:endParaRPr lang="ar-EG" sz="2000" b="1" dirty="0">
              <a:solidFill>
                <a:srgbClr val="0070C0"/>
              </a:solidFill>
            </a:endParaRPr>
          </a:p>
          <a:p>
            <a:pPr algn="just">
              <a:lnSpc>
                <a:spcPct val="200000"/>
              </a:lnSpc>
            </a:pPr>
            <a:r>
              <a:rPr lang="en-GB" sz="2000" b="1" dirty="0">
                <a:solidFill>
                  <a:srgbClr val="0070C0"/>
                </a:solidFill>
              </a:rPr>
              <a:t> An imagined community is a concept developed by Benedict Anderson in his 1983 book Imagined Communities to analyse nationalism. Anderson depicts a nation as a socially-constructed community, imagined by the people who perceive themselves as part of a group.</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1026" name="Picture 2" descr="Free delivery worldwide on all books from Book Depository">
            <a:extLst>
              <a:ext uri="{FF2B5EF4-FFF2-40B4-BE49-F238E27FC236}">
                <a16:creationId xmlns:a16="http://schemas.microsoft.com/office/drawing/2014/main" id="{F6806918-78B4-2D73-54C3-F330C0FF461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8550" y="1126211"/>
            <a:ext cx="2441812" cy="3669389"/>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455A1FF-617B-1213-4AB7-9993AB07AA4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710862884"/>
      </p:ext>
    </p:extLst>
  </p:cSld>
  <p:clrMapOvr>
    <a:masterClrMapping/>
  </p:clrMapOvr>
  <p:transition spd="slow">
    <p:cove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just">
              <a:lnSpc>
                <a:spcPct val="200000"/>
              </a:lnSpc>
            </a:pPr>
            <a:r>
              <a:rPr lang="en-GB" sz="2800" b="1" dirty="0">
                <a:solidFill>
                  <a:schemeClr val="bg1"/>
                </a:solidFill>
              </a:rPr>
              <a:t>Imagined communities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Benedict Anderson (1983) famously wrote about nations as ‘imagined communities’ and thereby wanted to underline that a sense of community relies largely on people ‘imagining’ — as in</a:t>
            </a:r>
            <a:r>
              <a:rPr lang="ar-EG" b="1" dirty="0">
                <a:solidFill>
                  <a:srgbClr val="0070C0"/>
                </a:solidFill>
              </a:rPr>
              <a:t> </a:t>
            </a:r>
            <a:r>
              <a:rPr lang="en-GB" b="1" dirty="0">
                <a:solidFill>
                  <a:srgbClr val="0070C0"/>
                </a:solidFill>
              </a:rPr>
              <a:t>feeling, thinking, and talking about — their communities into existence. </a:t>
            </a:r>
            <a:endParaRPr lang="ar-EG" b="1" dirty="0">
              <a:solidFill>
                <a:srgbClr val="0070C0"/>
              </a:solidFill>
            </a:endParaRPr>
          </a:p>
          <a:p>
            <a:pPr algn="just">
              <a:lnSpc>
                <a:spcPct val="200000"/>
              </a:lnSpc>
            </a:pPr>
            <a:r>
              <a:rPr lang="en-GB" b="1" dirty="0">
                <a:solidFill>
                  <a:srgbClr val="0070C0"/>
                </a:solidFill>
              </a:rPr>
              <a:t>The point he made, and one to underline here, is that the strength of a community is derived from the ways in which its members maintain the sense of their community through symbols and language.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Free delivery worldwide on all books from Book Depository">
            <a:extLst>
              <a:ext uri="{FF2B5EF4-FFF2-40B4-BE49-F238E27FC236}">
                <a16:creationId xmlns:a16="http://schemas.microsoft.com/office/drawing/2014/main" id="{97BBF2B5-87B7-CA8B-7E05-47A97EC403E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118550" y="1126211"/>
            <a:ext cx="2441812" cy="366938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9E7E33A-3D36-8685-95DD-C9C19B25CB0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876698652"/>
      </p:ext>
    </p:extLst>
  </p:cSld>
  <p:clrMapOvr>
    <a:masterClrMapping/>
  </p:clrMapOvr>
  <p:transition spd="slow">
    <p:cove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just">
              <a:lnSpc>
                <a:spcPct val="200000"/>
              </a:lnSpc>
            </a:pPr>
            <a:r>
              <a:rPr lang="en-GB" sz="2800" b="1" dirty="0">
                <a:solidFill>
                  <a:schemeClr val="bg1"/>
                </a:solidFill>
              </a:rPr>
              <a:t>Imagined communities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1483921"/>
            <a:ext cx="8032220" cy="3892732"/>
          </a:xfrm>
          <a:prstGeom prst="rect">
            <a:avLst/>
          </a:prstGeom>
          <a:noFill/>
        </p:spPr>
        <p:txBody>
          <a:bodyPr wrap="square" rtlCol="0">
            <a:spAutoFit/>
          </a:bodyPr>
          <a:lstStyle/>
          <a:p>
            <a:pPr algn="just">
              <a:lnSpc>
                <a:spcPct val="200000"/>
              </a:lnSpc>
            </a:pPr>
            <a:r>
              <a:rPr lang="en-GB" b="1" dirty="0">
                <a:solidFill>
                  <a:srgbClr val="0070C0"/>
                </a:solidFill>
              </a:rPr>
              <a:t>Anderson focuses on the way media creates imagined communities, especially the power of print media in shaping an individual's social psyche. </a:t>
            </a:r>
          </a:p>
          <a:p>
            <a:pPr algn="just">
              <a:lnSpc>
                <a:spcPct val="200000"/>
              </a:lnSpc>
            </a:pPr>
            <a:r>
              <a:rPr lang="en-GB" b="1" dirty="0">
                <a:solidFill>
                  <a:srgbClr val="0070C0"/>
                </a:solidFill>
              </a:rPr>
              <a:t>Anderson </a:t>
            </a:r>
            <a:r>
              <a:rPr lang="en-GB" b="1" dirty="0" err="1">
                <a:solidFill>
                  <a:srgbClr val="0070C0"/>
                </a:solidFill>
              </a:rPr>
              <a:t>analyzes</a:t>
            </a:r>
            <a:r>
              <a:rPr lang="en-GB" b="1" dirty="0">
                <a:solidFill>
                  <a:srgbClr val="0070C0"/>
                </a:solidFill>
              </a:rPr>
              <a:t> the written word, a tool used by authors, and media companies (notably books, newspapers, and magazines), as well as governmental tools such as the map, the census, and the museum. These tools were all built to target and define a mass audience in the public sphere through dominant images, ideologies, and language.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2050" name="Picture 2" descr="Imagined Communities : Benedict R. O'G. Anderson (author) : 9781781683590 :  Blackwell's">
            <a:extLst>
              <a:ext uri="{FF2B5EF4-FFF2-40B4-BE49-F238E27FC236}">
                <a16:creationId xmlns:a16="http://schemas.microsoft.com/office/drawing/2014/main" id="{8F1D3AAC-85DF-851C-CAD1-7F628D9B6D2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70643" y="980386"/>
            <a:ext cx="2695585" cy="381482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CECCAB8-6804-7BD1-AD4D-5D0CEE8708A3}"/>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855839944"/>
      </p:ext>
    </p:extLst>
  </p:cSld>
  <p:clrMapOvr>
    <a:masterClrMapping/>
  </p:clrMapOvr>
  <p:transition spd="slow">
    <p:cove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132417" cy="833433"/>
          </a:xfrm>
          <a:prstGeom prst="rect">
            <a:avLst/>
          </a:prstGeom>
          <a:noFill/>
        </p:spPr>
        <p:txBody>
          <a:bodyPr wrap="square" rtlCol="0">
            <a:spAutoFit/>
          </a:bodyPr>
          <a:lstStyle/>
          <a:p>
            <a:pPr algn="just">
              <a:lnSpc>
                <a:spcPct val="200000"/>
              </a:lnSpc>
            </a:pPr>
            <a:r>
              <a:rPr lang="en-GB" sz="2800" b="1" dirty="0">
                <a:solidFill>
                  <a:schemeClr val="bg1"/>
                </a:solidFill>
              </a:rPr>
              <a:t>Imagined communities</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651739" y="1844722"/>
            <a:ext cx="7646241" cy="3083921"/>
          </a:xfrm>
          <a:prstGeom prst="rect">
            <a:avLst/>
          </a:prstGeom>
          <a:noFill/>
        </p:spPr>
        <p:txBody>
          <a:bodyPr wrap="square" rtlCol="0">
            <a:spAutoFit/>
          </a:bodyPr>
          <a:lstStyle/>
          <a:p>
            <a:pPr algn="just">
              <a:lnSpc>
                <a:spcPct val="200000"/>
              </a:lnSpc>
            </a:pPr>
            <a:r>
              <a:rPr lang="en-GB" sz="2000" b="1" dirty="0">
                <a:solidFill>
                  <a:srgbClr val="0070C0"/>
                </a:solidFill>
              </a:rPr>
              <a:t> As most community members will never know of most of the other members, and are even less likely to meet them in person, community mainly exists in people’s minds. Social reality tends to be quite messy, but we are disposed to imagine that communities are more clearly delimited and bounded than they really are.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Imagined Communities : Benedict R. O'G. Anderson (author) : 9781781683590 :  Blackwell's">
            <a:extLst>
              <a:ext uri="{FF2B5EF4-FFF2-40B4-BE49-F238E27FC236}">
                <a16:creationId xmlns:a16="http://schemas.microsoft.com/office/drawing/2014/main" id="{78192905-0130-230E-9E18-9CDDB2E8476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70643" y="980386"/>
            <a:ext cx="2695585" cy="3814820"/>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879CA58-D3F9-F8AB-3E1B-E71DF4361F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2128433442"/>
      </p:ext>
    </p:extLst>
  </p:cSld>
  <p:clrMapOvr>
    <a:masterClrMapping/>
  </p:clrMapOvr>
  <p:transition spd="slow">
    <p:cove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355851" y="1507665"/>
            <a:ext cx="7923312" cy="3470437"/>
          </a:xfrm>
          <a:prstGeom prst="rect">
            <a:avLst/>
          </a:prstGeom>
          <a:noFill/>
        </p:spPr>
        <p:txBody>
          <a:bodyPr wrap="square" rtlCol="0">
            <a:spAutoFit/>
          </a:bodyPr>
          <a:lstStyle/>
          <a:p>
            <a:pPr algn="just">
              <a:lnSpc>
                <a:spcPct val="200000"/>
              </a:lnSpc>
            </a:pPr>
            <a:r>
              <a:rPr lang="en-GB" sz="1600" b="1" dirty="0">
                <a:solidFill>
                  <a:srgbClr val="0070C0"/>
                </a:solidFill>
              </a:rPr>
              <a:t>In the early 1980s sociologists Ramon Oldenburg and Dennis Brissett introduced the notion of ‘the third place’. They defined the home as people’s ‘first place’ and their workplace as the ‘second place’.</a:t>
            </a:r>
          </a:p>
          <a:p>
            <a:pPr algn="just">
              <a:lnSpc>
                <a:spcPct val="200000"/>
              </a:lnSpc>
            </a:pPr>
            <a:r>
              <a:rPr lang="en-GB" sz="1600" b="1" dirty="0">
                <a:solidFill>
                  <a:srgbClr val="0070C0"/>
                </a:solidFill>
              </a:rPr>
              <a:t> They argued that there was a decreasing range of arenas for social participation in society, and that people were stuck in an everyday loop of flitting back and forth between the two places. They wrote that: ‘Neither place, nor even the two together, seems to provide satisfying experiences and relationships for people’ (Oldenburg &amp; Brissett 1982: 266).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Third Places – FEIC">
            <a:extLst>
              <a:ext uri="{FF2B5EF4-FFF2-40B4-BE49-F238E27FC236}">
                <a16:creationId xmlns:a16="http://schemas.microsoft.com/office/drawing/2014/main" id="{77CB5F1C-5BAA-F255-CACD-630F1CFB2F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624424" y="1953666"/>
            <a:ext cx="3262994" cy="147533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6" name="Picture 5" descr="A logo for a university&#10;&#10;Description automatically generated">
            <a:extLst>
              <a:ext uri="{FF2B5EF4-FFF2-40B4-BE49-F238E27FC236}">
                <a16:creationId xmlns:a16="http://schemas.microsoft.com/office/drawing/2014/main" id="{78C9E085-9A49-8DD4-A926-EE0FC1DC932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678215204"/>
      </p:ext>
    </p:extLst>
  </p:cSld>
  <p:clrMapOvr>
    <a:masterClrMapping/>
  </p:clrMapOvr>
  <p:transition spd="slow">
    <p:cove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2" descr="Third Places – FEIC">
            <a:extLst>
              <a:ext uri="{FF2B5EF4-FFF2-40B4-BE49-F238E27FC236}">
                <a16:creationId xmlns:a16="http://schemas.microsoft.com/office/drawing/2014/main" id="{77CB5F1C-5BAA-F255-CACD-630F1CFB2FE9}"/>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82730" y="1978143"/>
            <a:ext cx="6243466" cy="2799484"/>
          </a:xfrm>
          <a:prstGeom prst="rect">
            <a:avLst/>
          </a:prstGeom>
          <a:noFill/>
          <a:extLst>
            <a:ext uri="{909E8E84-426E-40DD-AFC4-6F175D3DCCD1}">
              <a14:hiddenFill xmlns:a14="http://schemas.microsoft.com/office/drawing/2010/main">
                <a:solidFill>
                  <a:srgbClr val="FFFFFF"/>
                </a:solidFill>
              </a14:hiddenFill>
            </a:ext>
          </a:extLst>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6" name="Picture 5" descr="A logo for a university&#10;&#10;Description automatically generated">
            <a:extLst>
              <a:ext uri="{FF2B5EF4-FFF2-40B4-BE49-F238E27FC236}">
                <a16:creationId xmlns:a16="http://schemas.microsoft.com/office/drawing/2014/main" id="{027A2B78-7020-C126-4E57-AC689F54D16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519688171"/>
      </p:ext>
    </p:extLst>
  </p:cSld>
  <p:clrMapOvr>
    <a:masterClrMapping/>
  </p:clrMapOvr>
  <p:transition spd="slow">
    <p:cove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4455322"/>
          </a:xfrm>
          <a:prstGeom prst="rect">
            <a:avLst/>
          </a:prstGeom>
          <a:noFill/>
        </p:spPr>
        <p:txBody>
          <a:bodyPr wrap="square" rtlCol="0">
            <a:spAutoFit/>
          </a:bodyPr>
          <a:lstStyle/>
          <a:p>
            <a:pPr algn="just">
              <a:lnSpc>
                <a:spcPct val="200000"/>
              </a:lnSpc>
            </a:pPr>
            <a:r>
              <a:rPr lang="en-GB" sz="1600" b="1" dirty="0">
                <a:solidFill>
                  <a:srgbClr val="0070C0"/>
                </a:solidFill>
              </a:rPr>
              <a:t> Oldenburg and Brissett (1982: 267) felt that people were in need of ‘third places’ — places outside the home and the workplace that could provide people ‘with a larger measure of their sense of wholeness and distinctiveness’.</a:t>
            </a:r>
          </a:p>
          <a:p>
            <a:pPr algn="just">
              <a:lnSpc>
                <a:spcPct val="200000"/>
              </a:lnSpc>
            </a:pPr>
            <a:r>
              <a:rPr lang="en-GB" sz="1600" b="1" dirty="0">
                <a:solidFill>
                  <a:srgbClr val="0070C0"/>
                </a:solidFill>
              </a:rPr>
              <a:t>Such third places could be, for example, coffee-houses, barber shops, gyms, libraries, parks, or streets. Oldenburg and Brissett emphasised that a simple escape from the demands of family and work — something that might historically be easier for men than for women to achieve — was not the main point for the use of these places. Rather, the goal of using third places is that they are primarily about socialising with each other. They are based on what Simmel (1950: 43) called ‘sociation’.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7DFE7369-A9D5-9127-86C3-37FF858C6292}"/>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700277" y="5758260"/>
            <a:ext cx="1001333" cy="938792"/>
          </a:xfrm>
          <a:prstGeom prst="rect">
            <a:avLst/>
          </a:prstGeom>
        </p:spPr>
      </p:pic>
    </p:spTree>
    <p:extLst>
      <p:ext uri="{BB962C8B-B14F-4D97-AF65-F5344CB8AC3E}">
        <p14:creationId xmlns:p14="http://schemas.microsoft.com/office/powerpoint/2010/main" val="911705607"/>
      </p:ext>
    </p:extLst>
  </p:cSld>
  <p:clrMapOvr>
    <a:masterClrMapping/>
  </p:clrMapOvr>
  <p:transition spd="slow">
    <p:cove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3083921"/>
          </a:xfrm>
          <a:prstGeom prst="rect">
            <a:avLst/>
          </a:prstGeom>
          <a:noFill/>
        </p:spPr>
        <p:txBody>
          <a:bodyPr wrap="square" rtlCol="0">
            <a:spAutoFit/>
          </a:bodyPr>
          <a:lstStyle/>
          <a:p>
            <a:pPr algn="just">
              <a:lnSpc>
                <a:spcPct val="200000"/>
              </a:lnSpc>
            </a:pPr>
            <a:r>
              <a:rPr lang="en-US" sz="2000" b="1" dirty="0">
                <a:solidFill>
                  <a:srgbClr val="0070C0"/>
                </a:solidFill>
              </a:rPr>
              <a:t>He wrote that:</a:t>
            </a:r>
          </a:p>
          <a:p>
            <a:pPr algn="just">
              <a:lnSpc>
                <a:spcPct val="200000"/>
              </a:lnSpc>
            </a:pPr>
            <a:r>
              <a:rPr lang="en-US" sz="2000" b="1" dirty="0">
                <a:solidFill>
                  <a:srgbClr val="0070C0"/>
                </a:solidFill>
              </a:rPr>
              <a:t>Certainly, specific needs and interests make [wo]men band together in economic associations. Yet in addition to their specific contents, all these sociations are also characterized, precisely, by a feeling, among their members, of being sociated and by the satisfaction derived from this.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9218" name="Picture 2" descr="Design Concept: Integrating and Creating 'Third Place' in Schools'  Environment">
            <a:extLst>
              <a:ext uri="{FF2B5EF4-FFF2-40B4-BE49-F238E27FC236}">
                <a16:creationId xmlns:a16="http://schemas.microsoft.com/office/drawing/2014/main" id="{A2CE0E65-0638-BE5B-683C-8078349B44A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09030" y="1695450"/>
            <a:ext cx="2638425" cy="17335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60398AD-6B11-1ED8-FC46-B6BFB02672C9}"/>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674645682"/>
      </p:ext>
    </p:extLst>
  </p:cSld>
  <p:clrMapOvr>
    <a:masterClrMapping/>
  </p:clrMapOvr>
  <p:transition spd="slow">
    <p:cove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Oldenburg and Brissett (1982: 278) describe third places as creating a free space for expression. While we are taught that conflict does not belong in the family, and that we must stay balanced and professional at work, third places ‘encourage and, indeed, thrive on emotional expressiveness’. Furthermore, third places have an unpredictability and diversity Third Places In the early 1980s sociologists Ramon Oldenburg and Dennis Brissett introduced the notion of ‘the third place’. They defined the home as people’s ‘first place’ and their workplace as the ‘second place’. They argued that there was a decreasing range of arenas for social participation in society, and that people were stuck in an everyday loop of flitting back and forth between the two places. They wrote that: ‘Neither place, nor even the two together, seems to provide satisfying experiences and relationships for people’ (Oldenburg &amp; Brissett 1982: 266).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3645" y="535693"/>
            <a:ext cx="4149650" cy="461665"/>
          </a:xfrm>
          <a:prstGeom prst="rect">
            <a:avLst/>
          </a:prstGeom>
          <a:noFill/>
        </p:spPr>
        <p:txBody>
          <a:bodyPr wrap="square">
            <a:spAutoFit/>
          </a:bodyPr>
          <a:lstStyle/>
          <a:p>
            <a:pPr algn="ctr"/>
            <a:r>
              <a:rPr lang="en-GB" sz="2400" b="1" dirty="0">
                <a:solidFill>
                  <a:schemeClr val="bg1"/>
                </a:solidFill>
              </a:rPr>
              <a:t> Third Places</a:t>
            </a:r>
          </a:p>
        </p:txBody>
      </p:sp>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ABBBA34-A12E-68D4-675D-C1835708250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2319062994"/>
      </p:ext>
    </p:extLst>
  </p:cSld>
  <p:clrMapOvr>
    <a:masterClrMapping/>
  </p:clrMapOvr>
  <p:transition spd="slow">
    <p:cove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Critics of theories of online communities have argued that many such perspectives are too much focused on what happens online. Because of this, the critics argue, they fail to see that most interaction that happens on the internet involves both an online and an offline component.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For example, some research has shown that while participating on the internet and in social media can increase the feeling of community online, it does not necessarily compensate for the lack of offline community (Kendall 2011: 320–321). While online communities can bring together people who share a common interest, they do not make it any easier for people to get to know others ‘in the multiplicity of their different identities’ (Calhoun 1998: 392).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592169" y="252814"/>
            <a:ext cx="4734905" cy="727571"/>
          </a:xfrm>
          <a:prstGeom prst="rect">
            <a:avLst/>
          </a:prstGeom>
          <a:noFill/>
        </p:spPr>
        <p:txBody>
          <a:bodyPr wrap="square">
            <a:spAutoFit/>
          </a:bodyPr>
          <a:lstStyle/>
          <a:p>
            <a:pPr algn="just">
              <a:lnSpc>
                <a:spcPct val="200000"/>
              </a:lnSpc>
            </a:pPr>
            <a:r>
              <a:rPr lang="en-GB" sz="2400" b="1" dirty="0">
                <a:solidFill>
                  <a:schemeClr val="bg1"/>
                </a:solidFill>
              </a:rPr>
              <a:t> Online versus offline community</a:t>
            </a:r>
          </a:p>
        </p:txBody>
      </p:sp>
      <p:pic>
        <p:nvPicPr>
          <p:cNvPr id="10242" name="Picture 2" descr="Online Vs. Offline Book Marketing Comparison | Book marketing, Offline,  Writing community">
            <a:extLst>
              <a:ext uri="{FF2B5EF4-FFF2-40B4-BE49-F238E27FC236}">
                <a16:creationId xmlns:a16="http://schemas.microsoft.com/office/drawing/2014/main" id="{8D920384-CFFA-36BB-CB1D-32545C86F34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270225" y="703918"/>
            <a:ext cx="2116035" cy="4745888"/>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FE3C52C-DCB4-B220-EBE7-C7C73B39AF4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215945769"/>
      </p:ext>
    </p:extLst>
  </p:cSld>
  <p:clrMapOvr>
    <a:masterClrMapping/>
  </p:clrMapOvr>
  <p:transition spd="slow">
    <p:cove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3699474"/>
          </a:xfrm>
          <a:prstGeom prst="rect">
            <a:avLst/>
          </a:prstGeom>
          <a:noFill/>
        </p:spPr>
        <p:txBody>
          <a:bodyPr wrap="square" rtlCol="0">
            <a:spAutoFit/>
          </a:bodyPr>
          <a:lstStyle/>
          <a:p>
            <a:pPr algn="just">
              <a:lnSpc>
                <a:spcPct val="200000"/>
              </a:lnSpc>
            </a:pPr>
            <a:r>
              <a:rPr lang="en-GB" sz="2000" b="1" dirty="0">
                <a:solidFill>
                  <a:srgbClr val="0070C0"/>
                </a:solidFill>
              </a:rPr>
              <a:t>To get a complete picture, one must look at how interactions on the internet fit together with all the other parts of people’s lives. This is because computer-mediated communication does not happen in a separate reality. Rather, we bring with us all of our social baggage — our gender, our socio-economic status, our cultural resources, our age, our offline connections with others, etc. — to our online interaction with others.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11" name="TextBox 10">
            <a:extLst>
              <a:ext uri="{FF2B5EF4-FFF2-40B4-BE49-F238E27FC236}">
                <a16:creationId xmlns:a16="http://schemas.microsoft.com/office/drawing/2014/main" id="{A0B87D30-3B00-7FCD-7F71-84AAD8E9091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Online versus offline community</a:t>
            </a:r>
          </a:p>
        </p:txBody>
      </p:sp>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0A00EBF2-FEDD-8C61-6D7F-5817594E454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147736811"/>
      </p:ext>
    </p:extLst>
  </p:cSld>
  <p:clrMapOvr>
    <a:masterClrMapping/>
  </p:clrMapOvr>
  <p:transition spd="slow">
    <p:cove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3892732"/>
          </a:xfrm>
          <a:prstGeom prst="rect">
            <a:avLst/>
          </a:prstGeom>
          <a:noFill/>
        </p:spPr>
        <p:txBody>
          <a:bodyPr wrap="square" rtlCol="0">
            <a:spAutoFit/>
          </a:bodyPr>
          <a:lstStyle/>
          <a:p>
            <a:pPr algn="just">
              <a:lnSpc>
                <a:spcPct val="200000"/>
              </a:lnSpc>
            </a:pPr>
            <a:r>
              <a:rPr lang="en-GB" b="1" dirty="0">
                <a:solidFill>
                  <a:srgbClr val="0070C0"/>
                </a:solidFill>
              </a:rPr>
              <a:t>This complexity raises questions about whether ‘online community’ really is viable as a concept. On the other hand, perhaps part of the criticism fails to see what Rheingold emphasised already in 1993, that digital media breathes a new form of life into a new form of community. Perhaps digital media are not as good at resurrecting old forms of community as they are at giving rise to entirely new social forms. Some perceive online community as less ‘genuine’ than offline community, but maybe ‘our notions of the “genuine” are changing’ (Jones 1998a: 21).</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6146" name="Picture 2" descr="The Case and Tools for Building Online Communities in the Arts — AMT Lab @  CMU">
            <a:extLst>
              <a:ext uri="{FF2B5EF4-FFF2-40B4-BE49-F238E27FC236}">
                <a16:creationId xmlns:a16="http://schemas.microsoft.com/office/drawing/2014/main" id="{5E18FB56-CEB6-BD34-EC29-B913EB5D524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1366" y="1673639"/>
            <a:ext cx="2533650" cy="1809750"/>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Online versus offline community</a:t>
            </a:r>
          </a:p>
        </p:txBody>
      </p:sp>
      <p:pic>
        <p:nvPicPr>
          <p:cNvPr id="5" name="Picture 4" descr="A logo for a university&#10;&#10;Description automatically generated">
            <a:extLst>
              <a:ext uri="{FF2B5EF4-FFF2-40B4-BE49-F238E27FC236}">
                <a16:creationId xmlns:a16="http://schemas.microsoft.com/office/drawing/2014/main" id="{32087D46-4C7B-6A1E-F6CF-910751DE4EE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2972485652"/>
      </p:ext>
    </p:extLst>
  </p:cSld>
  <p:clrMapOvr>
    <a:masterClrMapping/>
  </p:clrMapOvr>
  <p:transition spd="slow">
    <p:cove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7" y="1622031"/>
            <a:ext cx="8408083" cy="3479094"/>
          </a:xfrm>
          <a:prstGeom prst="rect">
            <a:avLst/>
          </a:prstGeom>
          <a:noFill/>
        </p:spPr>
        <p:txBody>
          <a:bodyPr wrap="square" rtlCol="0">
            <a:spAutoFit/>
          </a:bodyPr>
          <a:lstStyle/>
          <a:p>
            <a:pPr algn="just">
              <a:lnSpc>
                <a:spcPct val="200000"/>
              </a:lnSpc>
            </a:pPr>
            <a:r>
              <a:rPr lang="en-US" sz="1400" b="1" dirty="0">
                <a:solidFill>
                  <a:srgbClr val="0070C0"/>
                </a:solidFill>
              </a:rPr>
              <a:t>social networks have been around as long as society has existed. This is because they are a product of the basic human desire to form various types of associations, or groups. </a:t>
            </a:r>
          </a:p>
          <a:p>
            <a:pPr algn="just">
              <a:lnSpc>
                <a:spcPct val="200000"/>
              </a:lnSpc>
            </a:pPr>
            <a:endParaRPr lang="en-US" sz="1400" b="1" dirty="0">
              <a:solidFill>
                <a:srgbClr val="0070C0"/>
              </a:solidFill>
            </a:endParaRPr>
          </a:p>
          <a:p>
            <a:pPr algn="just">
              <a:lnSpc>
                <a:spcPct val="200000"/>
              </a:lnSpc>
            </a:pPr>
            <a:r>
              <a:rPr lang="en-US" sz="1400" b="1" dirty="0">
                <a:solidFill>
                  <a:srgbClr val="0070C0"/>
                </a:solidFill>
              </a:rPr>
              <a:t> Historians J. R. and William McNeill (2003) have shown that ‘human webs’ have existed throughout the history of human life. First, in the form of exchange between hunter-gatherer tribes, and later, in the continuous local interaction between agricultural settlements, around 12000 years ago, and in the first metropolitan cultures, around 6000 years ago. Those connections were made through things like transportation, handling animals, and the exchange of goods.</a:t>
            </a:r>
            <a:endParaRPr lang="en-GB" sz="1400" b="1" dirty="0">
              <a:solidFill>
                <a:srgbClr val="0070C0"/>
              </a:solidFill>
            </a:endParaRP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1026" name="Picture 2" descr="Human Web - Cliqz">
            <a:extLst>
              <a:ext uri="{FF2B5EF4-FFF2-40B4-BE49-F238E27FC236}">
                <a16:creationId xmlns:a16="http://schemas.microsoft.com/office/drawing/2014/main" id="{34BEDC91-9C3E-C318-668A-08282CEC425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42574" y="943506"/>
            <a:ext cx="3110218" cy="138006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A01885D2-BFD8-ABB1-1337-A44B4FF3B1A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566630366"/>
      </p:ext>
    </p:extLst>
  </p:cSld>
  <p:clrMapOvr>
    <a:masterClrMapping/>
  </p:clrMapOvr>
  <p:transition spd="slow">
    <p:cove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 In the last century and a half, the global web has been thickened with the increasing volume and velocity of communication and more efficient means of transport. </a:t>
            </a:r>
          </a:p>
          <a:p>
            <a:pPr algn="just">
              <a:lnSpc>
                <a:spcPct val="200000"/>
              </a:lnSpc>
            </a:pPr>
            <a:r>
              <a:rPr lang="en-GB" sz="1400" b="1" dirty="0">
                <a:solidFill>
                  <a:srgbClr val="0070C0"/>
                </a:solidFill>
              </a:rPr>
              <a:t>First, there was the evolution of a ‘mass society’ — marked by the mass audiences of early mass media — and later, a network society where the internet and social media are merely the latest technologies for making connections. Communications scholar Jan van Dijk (2006: 23) writes of this latest period of the human web:</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It is no longer only quantitatively extending across the globe and becoming more voluminous, but it is also qualitatively changing the infrastructure and working of current societies. This comes to rest upon social and media networks of all kinds and at all levels of society</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1026" name="Picture 2" descr="5 Keys to Better Web Design - My TechDecisions">
            <a:extLst>
              <a:ext uri="{FF2B5EF4-FFF2-40B4-BE49-F238E27FC236}">
                <a16:creationId xmlns:a16="http://schemas.microsoft.com/office/drawing/2014/main" id="{9487489C-8A5E-AAC8-8C0E-14639F0B960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1270" y="1816875"/>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06FCE7A-9DF3-6CDA-7BA9-0C06E8EF475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183124921"/>
      </p:ext>
    </p:extLst>
  </p:cSld>
  <p:clrMapOvr>
    <a:masterClrMapping/>
  </p:clrMapOvr>
  <p:transition spd="slow">
    <p:cover/>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14456" y="1376360"/>
            <a:ext cx="8408083" cy="3962880"/>
          </a:xfrm>
          <a:prstGeom prst="rect">
            <a:avLst/>
          </a:prstGeom>
          <a:noFill/>
        </p:spPr>
        <p:txBody>
          <a:bodyPr wrap="square" rtlCol="0">
            <a:spAutoFit/>
          </a:bodyPr>
          <a:lstStyle/>
          <a:p>
            <a:pPr algn="just">
              <a:lnSpc>
                <a:spcPct val="200000"/>
              </a:lnSpc>
            </a:pPr>
            <a:r>
              <a:rPr lang="en-GB" sz="1600" b="1" dirty="0">
                <a:solidFill>
                  <a:srgbClr val="0070C0"/>
                </a:solidFill>
              </a:rPr>
              <a:t> Social network analysis as a theory and method started to gain momentum in the 1960s, and there has been a surge in such research in the last few decades. But generally, social networks are not new. Craig Calhoun (1998: 380) wrote:</a:t>
            </a:r>
          </a:p>
          <a:p>
            <a:pPr algn="just">
              <a:lnSpc>
                <a:spcPct val="200000"/>
              </a:lnSpc>
            </a:pPr>
            <a:r>
              <a:rPr lang="en-GB" sz="1600" b="1" dirty="0">
                <a:solidFill>
                  <a:srgbClr val="0070C0"/>
                </a:solidFill>
              </a:rPr>
              <a:t>The Internet is the latest wave of new communications technology to bring dramatic predictions of transformation in community and political activity. Its importance is unassailable, but we misunderstand it [...] if we exaggerate its novelty rather than situate it within a continuing series of transformations in communication and transportation capacities that have shaped the whole modem era.</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2050" name="Picture 2" descr="The Human Web: A Bird's-Eye View of World History by John Robert McNeill">
            <a:extLst>
              <a:ext uri="{FF2B5EF4-FFF2-40B4-BE49-F238E27FC236}">
                <a16:creationId xmlns:a16="http://schemas.microsoft.com/office/drawing/2014/main" id="{D05806C1-9A7A-A1DF-5C8E-626E13BE0A7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42044" y="1067703"/>
            <a:ext cx="1733550" cy="2638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955446FD-A3CD-E9D1-2AD4-5EDD264E9BA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468600742"/>
      </p:ext>
    </p:extLst>
  </p:cSld>
  <p:clrMapOvr>
    <a:masterClrMapping/>
  </p:clrMapOvr>
  <p:transition spd="slow">
    <p:cove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4385" y="1759632"/>
            <a:ext cx="8408083" cy="3338735"/>
          </a:xfrm>
          <a:prstGeom prst="rect">
            <a:avLst/>
          </a:prstGeom>
          <a:noFill/>
        </p:spPr>
        <p:txBody>
          <a:bodyPr wrap="square" rtlCol="0">
            <a:spAutoFit/>
          </a:bodyPr>
          <a:lstStyle/>
          <a:p>
            <a:pPr algn="just">
              <a:lnSpc>
                <a:spcPct val="200000"/>
              </a:lnSpc>
            </a:pPr>
            <a:r>
              <a:rPr lang="en-GB" b="1" dirty="0">
                <a:solidFill>
                  <a:srgbClr val="0070C0"/>
                </a:solidFill>
              </a:rPr>
              <a:t>What Rainie and Wellman (2012) call the social network revolution is not a result of digital media. There has been a broader change in society, they argue, in how people relate to each other more generally. Throughout the last hundred years or so, people have become less and less restricted by things such as nation, village, and neighbourhood, as they gravitate more and more towards a multitude of different social networks.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2050" name="Picture 2" descr="The Human Web: A Bird's-Eye View of World History by John Robert McNeill">
            <a:extLst>
              <a:ext uri="{FF2B5EF4-FFF2-40B4-BE49-F238E27FC236}">
                <a16:creationId xmlns:a16="http://schemas.microsoft.com/office/drawing/2014/main" id="{D05806C1-9A7A-A1DF-5C8E-626E13BE0A70}"/>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342044" y="1067703"/>
            <a:ext cx="1733550" cy="26384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9EA2A3E-1AA2-3384-2200-6D857E502C9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609263943"/>
      </p:ext>
    </p:extLst>
  </p:cSld>
  <p:clrMapOvr>
    <a:masterClrMapping/>
  </p:clrMapOvr>
  <p:transition spd="slow">
    <p:cover/>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4385" y="1759632"/>
            <a:ext cx="8408083" cy="3338735"/>
          </a:xfrm>
          <a:prstGeom prst="rect">
            <a:avLst/>
          </a:prstGeom>
          <a:noFill/>
        </p:spPr>
        <p:txBody>
          <a:bodyPr wrap="square" rtlCol="0">
            <a:spAutoFit/>
          </a:bodyPr>
          <a:lstStyle/>
          <a:p>
            <a:pPr algn="just">
              <a:lnSpc>
                <a:spcPct val="200000"/>
              </a:lnSpc>
            </a:pPr>
            <a:r>
              <a:rPr lang="en-GB" b="1" dirty="0">
                <a:solidFill>
                  <a:srgbClr val="0070C0"/>
                </a:solidFill>
              </a:rPr>
              <a:t>Rainie and Wellman (2012: 22) write that group boundaries have weakened, and that ‘flexible manoeuvrable connectivity’ has increased. Once again, this is not about the internet and social media in particular. Rather, a number of things — such as wider-ranging travel, a growing number of mass media channels, secularisation, the transformation of work and the labour market, and demographic patterns (smaller families, fewer marriages, etc.) — have contributed to this transformation</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Human Webs</a:t>
            </a:r>
          </a:p>
        </p:txBody>
      </p:sp>
      <p:pic>
        <p:nvPicPr>
          <p:cNvPr id="3074" name="Picture 2" descr="The Evolution Of Web Development With Tech Media Square - TechMediaSquare">
            <a:extLst>
              <a:ext uri="{FF2B5EF4-FFF2-40B4-BE49-F238E27FC236}">
                <a16:creationId xmlns:a16="http://schemas.microsoft.com/office/drawing/2014/main" id="{F8DC2328-16B3-19FA-929D-7977B0BD0DE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08266" y="2007014"/>
            <a:ext cx="2952750" cy="15525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B0FC69EF-FCB0-43F7-1F4D-79C67304B1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415459627"/>
      </p:ext>
    </p:extLst>
  </p:cSld>
  <p:clrMapOvr>
    <a:masterClrMapping/>
  </p:clrMapOvr>
  <p:transition spd="slow">
    <p:cover/>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74385" y="1759632"/>
            <a:ext cx="8408083" cy="3699474"/>
          </a:xfrm>
          <a:prstGeom prst="rect">
            <a:avLst/>
          </a:prstGeom>
          <a:noFill/>
        </p:spPr>
        <p:txBody>
          <a:bodyPr wrap="square" rtlCol="0">
            <a:spAutoFit/>
          </a:bodyPr>
          <a:lstStyle/>
          <a:p>
            <a:pPr algn="just">
              <a:lnSpc>
                <a:spcPct val="200000"/>
              </a:lnSpc>
            </a:pPr>
            <a:r>
              <a:rPr lang="en-GB" sz="2000" b="1" dirty="0">
                <a:solidFill>
                  <a:srgbClr val="0070C0"/>
                </a:solidFill>
              </a:rPr>
              <a:t>Taken together, it has led to a situation where clearly defined and bounded groups and organisations have been supplanted by informal networks of involvement that are more ad hoc. There has been a shift from group-centric societies, in which the majority of one’s friends are likely to know one another, to a network-centric society, where most of our network connections don’t know each other.</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4098" name="Picture 2" descr="Network society by Shariq Riaz">
            <a:extLst>
              <a:ext uri="{FF2B5EF4-FFF2-40B4-BE49-F238E27FC236}">
                <a16:creationId xmlns:a16="http://schemas.microsoft.com/office/drawing/2014/main" id="{10035116-6A27-1F42-78D6-8A72E4EF218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57230" y="1759632"/>
            <a:ext cx="2847975" cy="160020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44A6C8FE-EC08-A541-9E9F-D26EFB3D93A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176861217"/>
      </p:ext>
    </p:extLst>
  </p:cSld>
  <p:clrMapOvr>
    <a:masterClrMapping/>
  </p:clrMapOvr>
  <p:transition spd="slow">
    <p:cover/>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53537" y="1531465"/>
            <a:ext cx="8408083" cy="3909981"/>
          </a:xfrm>
          <a:prstGeom prst="rect">
            <a:avLst/>
          </a:prstGeom>
          <a:noFill/>
        </p:spPr>
        <p:txBody>
          <a:bodyPr wrap="square" rtlCol="0">
            <a:spAutoFit/>
          </a:bodyPr>
          <a:lstStyle/>
          <a:p>
            <a:pPr algn="just">
              <a:lnSpc>
                <a:spcPct val="200000"/>
              </a:lnSpc>
            </a:pPr>
            <a:r>
              <a:rPr lang="en-GB" sz="1400" b="1" dirty="0">
                <a:solidFill>
                  <a:srgbClr val="0070C0"/>
                </a:solidFill>
              </a:rPr>
              <a:t> Sometimes we overlap the different networks of which we are part, and sometimes we handle things by keeping some of our relationships compartmentalized and apart from each other. Some scholars have seen this shift as being of equal importance to that of the shift from agrarian to industrial society. As you might remember from Chapter 1, Manuel Castells has popularised the notion that we live in a network society. His definition of the network society goes as follows:</a:t>
            </a:r>
          </a:p>
          <a:p>
            <a:pPr algn="just">
              <a:lnSpc>
                <a:spcPct val="200000"/>
              </a:lnSpc>
            </a:pPr>
            <a:r>
              <a:rPr lang="en-GB" sz="1400" b="1" dirty="0">
                <a:solidFill>
                  <a:srgbClr val="0070C0"/>
                </a:solidFill>
              </a:rPr>
              <a:t>A network society is a society whose social structure is made of networks powered by microelectronics-based information and communication technologies. By social structure, I understand the organizational arrangements of humans in relations of production, consumption, reproduction, experience, and power expressed in meaningful communication coded by culture. (Castells 2004: 3)</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5122" name="Picture 2" descr="Networked Society: Mobile Technology And The Future of Learning">
            <a:extLst>
              <a:ext uri="{FF2B5EF4-FFF2-40B4-BE49-F238E27FC236}">
                <a16:creationId xmlns:a16="http://schemas.microsoft.com/office/drawing/2014/main" id="{024C1803-09B2-C5E3-AB02-8C97163A0CF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9432" y="2427993"/>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8DEBAA9-E527-5753-5025-4C316838B33B}"/>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227228489"/>
      </p:ext>
    </p:extLst>
  </p:cSld>
  <p:clrMapOvr>
    <a:masterClrMapping/>
  </p:clrMapOvr>
  <p:transition spd="slow">
    <p:cover/>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53537" y="1531465"/>
            <a:ext cx="8408083" cy="3699474"/>
          </a:xfrm>
          <a:prstGeom prst="rect">
            <a:avLst/>
          </a:prstGeom>
          <a:noFill/>
        </p:spPr>
        <p:txBody>
          <a:bodyPr wrap="square" rtlCol="0">
            <a:spAutoFit/>
          </a:bodyPr>
          <a:lstStyle/>
          <a:p>
            <a:pPr algn="just">
              <a:lnSpc>
                <a:spcPct val="200000"/>
              </a:lnSpc>
            </a:pPr>
            <a:r>
              <a:rPr lang="en-GB" sz="2000" b="1" dirty="0">
                <a:solidFill>
                  <a:srgbClr val="0070C0"/>
                </a:solidFill>
              </a:rPr>
              <a:t>Even though, Castells argues, networks constitute the fundamental logic by which all kinds of life function, with technological change, and the evolution of communication technologies, networks have become more efficient than the ‘vertically organized command and control structures’ that dominated in the pre-digital age (2004: 5). According to Castells, it is because of computers and the internet that network society becomes fully realised.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5" name="Picture 2" descr="Networked Society: Mobile Technology And The Future of Learning">
            <a:extLst>
              <a:ext uri="{FF2B5EF4-FFF2-40B4-BE49-F238E27FC236}">
                <a16:creationId xmlns:a16="http://schemas.microsoft.com/office/drawing/2014/main" id="{8BC53FB8-63C9-3FE4-1426-47859F73E62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29432" y="2427993"/>
            <a:ext cx="2771775" cy="16478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45BB3982-4F03-D9F1-F881-6C05586936C7}"/>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243063261"/>
      </p:ext>
    </p:extLst>
  </p:cSld>
  <p:clrMapOvr>
    <a:masterClrMapping/>
  </p:clrMapOvr>
  <p:transition spd="slow">
    <p:cover/>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53537" y="1531465"/>
            <a:ext cx="8408083" cy="3338735"/>
          </a:xfrm>
          <a:prstGeom prst="rect">
            <a:avLst/>
          </a:prstGeom>
          <a:noFill/>
        </p:spPr>
        <p:txBody>
          <a:bodyPr wrap="square" rtlCol="0">
            <a:spAutoFit/>
          </a:bodyPr>
          <a:lstStyle/>
          <a:p>
            <a:pPr algn="just">
              <a:lnSpc>
                <a:spcPct val="200000"/>
              </a:lnSpc>
            </a:pPr>
            <a:r>
              <a:rPr lang="en-GB" b="1" dirty="0">
                <a:solidFill>
                  <a:srgbClr val="0070C0"/>
                </a:solidFill>
              </a:rPr>
              <a:t>Previously, networks were an important part of social life, but now they have become the most important part. In Castells’ view, this goes way beyond a social network revolution where people start to connect in new ways. For him, it is about the whole of society. Industrialism, he writes, is ‘subsumed by </a:t>
            </a:r>
            <a:r>
              <a:rPr lang="en-GB" b="1" dirty="0" err="1">
                <a:solidFill>
                  <a:srgbClr val="0070C0"/>
                </a:solidFill>
              </a:rPr>
              <a:t>informationalism</a:t>
            </a:r>
            <a:r>
              <a:rPr lang="en-GB" b="1" dirty="0">
                <a:solidFill>
                  <a:srgbClr val="0070C0"/>
                </a:solidFill>
              </a:rPr>
              <a:t>’ — a new form of social organisation where all human activity, economy, politics, warfare, social movements, etc., follow a networked logic (2004:8).</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6146" name="Picture 2" descr="Network Society - Assignment Point">
            <a:extLst>
              <a:ext uri="{FF2B5EF4-FFF2-40B4-BE49-F238E27FC236}">
                <a16:creationId xmlns:a16="http://schemas.microsoft.com/office/drawing/2014/main" id="{E7B9FEC3-E2A0-5DD8-CC13-B8C3B1C95CA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737430"/>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88EF5A44-E62E-827E-85F9-8015E3DFBA8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4051254644"/>
      </p:ext>
    </p:extLst>
  </p:cSld>
  <p:clrMapOvr>
    <a:masterClrMapping/>
  </p:clrMapOvr>
  <p:transition spd="slow">
    <p:cover/>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53537" y="1531465"/>
            <a:ext cx="8408083" cy="3892732"/>
          </a:xfrm>
          <a:prstGeom prst="rect">
            <a:avLst/>
          </a:prstGeom>
          <a:noFill/>
        </p:spPr>
        <p:txBody>
          <a:bodyPr wrap="square" rtlCol="0">
            <a:spAutoFit/>
          </a:bodyPr>
          <a:lstStyle/>
          <a:p>
            <a:pPr algn="just">
              <a:lnSpc>
                <a:spcPct val="200000"/>
              </a:lnSpc>
            </a:pPr>
            <a:r>
              <a:rPr lang="en-GB" b="1" dirty="0">
                <a:solidFill>
                  <a:srgbClr val="0070C0"/>
                </a:solidFill>
              </a:rPr>
              <a:t> And while the internet and computer-mediated communication shifts society into overdrive, none of it would have happened had it not been for a number of other social processes. In Castells’ description, the network society is the result of:</a:t>
            </a:r>
          </a:p>
          <a:p>
            <a:pPr algn="just">
              <a:lnSpc>
                <a:spcPct val="200000"/>
              </a:lnSpc>
            </a:pPr>
            <a:r>
              <a:rPr lang="en-GB" b="1" dirty="0">
                <a:solidFill>
                  <a:srgbClr val="0070C0"/>
                </a:solidFill>
              </a:rPr>
              <a:t>the accidental coincidence, in the 1970s, of three independent processes […]: the crisis and restructuring of industrialism […]; the freedom-oriented, cultural social movements of the late 1960s and early 1970s; and the revolution in information and communication technologies. (2004: 15)</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5" name="Picture 2" descr="Network Society - Assignment Point">
            <a:extLst>
              <a:ext uri="{FF2B5EF4-FFF2-40B4-BE49-F238E27FC236}">
                <a16:creationId xmlns:a16="http://schemas.microsoft.com/office/drawing/2014/main" id="{61ED09E2-E65C-F3DB-9D1F-EE39B8F838B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68371" y="1737430"/>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94DE5B0-78EA-6439-3A3A-466538385EFA}"/>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2717692769"/>
      </p:ext>
    </p:extLst>
  </p:cSld>
  <p:clrMapOvr>
    <a:masterClrMapping/>
  </p:clrMapOvr>
  <p:transition spd="slow">
    <p:cover/>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709834" y="1493904"/>
            <a:ext cx="7452188" cy="3909981"/>
          </a:xfrm>
          <a:prstGeom prst="rect">
            <a:avLst/>
          </a:prstGeom>
          <a:noFill/>
        </p:spPr>
        <p:txBody>
          <a:bodyPr wrap="square" rtlCol="0">
            <a:spAutoFit/>
          </a:bodyPr>
          <a:lstStyle/>
          <a:p>
            <a:pPr algn="just">
              <a:lnSpc>
                <a:spcPct val="200000"/>
              </a:lnSpc>
            </a:pPr>
            <a:r>
              <a:rPr lang="en-GB" sz="1400" b="1" dirty="0">
                <a:solidFill>
                  <a:srgbClr val="0070C0"/>
                </a:solidFill>
              </a:rPr>
              <a:t>The network society, in Castells’ interpretation, is not only about the increasingly networked character of people’s social connections. It is also about a large-scale and complete transformation of how society is organised. Network society is organised around globally interdependent networks of production, consumption, business, politics, and so on. He writes of a ‘grid of networks organizing/dominating the planet’ that includes some individuals, groups, nations, or regions, while excluding others (2004: 24). Anyone who wants to exercise control over others in this world of networks must be able to command two basic mechanisms: the ability to ‘program’ (affecting the goals and modes of operation of networks), and the ability to ‘switch’ (connecting different networks to ensure their cooperation).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8194" name="Picture 2" descr="The Rise of the Network Society: Information Age: Economy, Society, and  Culture v. 1">
            <a:extLst>
              <a:ext uri="{FF2B5EF4-FFF2-40B4-BE49-F238E27FC236}">
                <a16:creationId xmlns:a16="http://schemas.microsoft.com/office/drawing/2014/main" id="{D699B862-512B-4053-BE44-71D7CF87479B}"/>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9036732" y="188934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7E1CEDCE-CA32-DC83-2FD8-C5EE0FB22ECE}"/>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246084596"/>
      </p:ext>
    </p:extLst>
  </p:cSld>
  <p:clrMapOvr>
    <a:masterClrMapping/>
  </p:clrMapOvr>
  <p:transition spd="slow">
    <p:cover/>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6725" y="1493904"/>
            <a:ext cx="7695297" cy="3909981"/>
          </a:xfrm>
          <a:prstGeom prst="rect">
            <a:avLst/>
          </a:prstGeom>
          <a:noFill/>
        </p:spPr>
        <p:txBody>
          <a:bodyPr wrap="square" rtlCol="0">
            <a:spAutoFit/>
          </a:bodyPr>
          <a:lstStyle/>
          <a:p>
            <a:pPr algn="just">
              <a:lnSpc>
                <a:spcPct val="200000"/>
              </a:lnSpc>
            </a:pPr>
            <a:r>
              <a:rPr lang="en-GB" sz="1400" b="1" dirty="0">
                <a:solidFill>
                  <a:srgbClr val="0070C0"/>
                </a:solidFill>
              </a:rPr>
              <a:t>The real power-holders, however, are the networks themselves. Successful programming and switching will lead to the emergence of a new form of subject, which operates in ways similar to those theorised by philosopher of science Bruno Latour (2005: 46) in actor-network theory, the key point of which is that ‘an actor is what is made to act by many others’:</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An ‘actor’ in the hyphenated expression actor-network is not the source of an action but the moving target of a vast array of entities swarming toward it.</a:t>
            </a:r>
          </a:p>
          <a:p>
            <a:pPr algn="just">
              <a:lnSpc>
                <a:spcPct val="200000"/>
              </a:lnSpc>
            </a:pPr>
            <a:r>
              <a:rPr lang="en-GB" sz="1400" b="1" dirty="0">
                <a:solidFill>
                  <a:srgbClr val="0070C0"/>
                </a:solidFill>
              </a:rPr>
              <a:t>Simply put, networks aggregate people’s actions thereby becoming a form of aggregated actors in their own right.</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10242" name="Picture 2" descr="The Network Society - Analysis via Social Capital - Nithin Raj | Personal  Site, Blog, Portfolio">
            <a:extLst>
              <a:ext uri="{FF2B5EF4-FFF2-40B4-BE49-F238E27FC236}">
                <a16:creationId xmlns:a16="http://schemas.microsoft.com/office/drawing/2014/main" id="{F2D4CDEB-9AA2-0451-68C0-1BE97C91DCB4}"/>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99541" y="1493904"/>
            <a:ext cx="2838450" cy="16097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221B46B1-B244-F78A-5886-A3CDE955A60C}"/>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4189120242"/>
      </p:ext>
    </p:extLst>
  </p:cSld>
  <p:clrMapOvr>
    <a:masterClrMapping/>
  </p:clrMapOvr>
  <p:transition spd="slow">
    <p:cover/>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3074" name="Picture 2" descr="The Shift from Information Age to Network Society - YouTube">
            <a:extLst>
              <a:ext uri="{FF2B5EF4-FFF2-40B4-BE49-F238E27FC236}">
                <a16:creationId xmlns:a16="http://schemas.microsoft.com/office/drawing/2014/main" id="{2C8C6E96-AFD5-AC98-8100-DDF3111E04DD}"/>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574" t="-3612" r="-6588" b="7191"/>
          <a:stretch/>
        </p:blipFill>
        <p:spPr bwMode="auto">
          <a:xfrm>
            <a:off x="1671418" y="1314968"/>
            <a:ext cx="6198451" cy="3902924"/>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Network Society - Analysis via Social Capital - Nithin Raj | Personal  Site, Blog, Portfolio">
            <a:extLst>
              <a:ext uri="{FF2B5EF4-FFF2-40B4-BE49-F238E27FC236}">
                <a16:creationId xmlns:a16="http://schemas.microsoft.com/office/drawing/2014/main" id="{A7270320-C642-7A87-1DEF-85A2D9F89C32}"/>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493904"/>
            <a:ext cx="2838450"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8AA64F13-453B-4C80-898F-0CE27E25FC09}"/>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740658178"/>
      </p:ext>
    </p:extLst>
  </p:cSld>
  <p:clrMapOvr>
    <a:masterClrMapping/>
  </p:clrMapOvr>
  <p:transition spd="slow">
    <p:cover/>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Network Society</a:t>
            </a:r>
          </a:p>
        </p:txBody>
      </p:sp>
      <p:pic>
        <p:nvPicPr>
          <p:cNvPr id="7170" name="Picture 2" descr="Network Society Mind Map, Business Concept for Presentations and Reports  Stock Illustration - Illustration of digital, media: 225264296">
            <a:extLst>
              <a:ext uri="{FF2B5EF4-FFF2-40B4-BE49-F238E27FC236}">
                <a16:creationId xmlns:a16="http://schemas.microsoft.com/office/drawing/2014/main" id="{1135D7F2-C554-9D25-8271-47C72BB67CE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35030" y="1495007"/>
            <a:ext cx="5860206" cy="405018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descr="The Network Society - Analysis via Social Capital - Nithin Raj | Personal  Site, Blog, Portfolio">
            <a:extLst>
              <a:ext uri="{FF2B5EF4-FFF2-40B4-BE49-F238E27FC236}">
                <a16:creationId xmlns:a16="http://schemas.microsoft.com/office/drawing/2014/main" id="{A20539F9-8952-9EB6-C4A2-51988856FE03}"/>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8799541" y="1493904"/>
            <a:ext cx="2838450" cy="16097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CF7E8B1D-B4AF-9EA7-27E8-44262259EE26}"/>
              </a:ext>
            </a:extLst>
          </p:cNvPr>
          <p:cNvPicPr>
            <a:picLocks noChangeAspect="1"/>
          </p:cNvPicPr>
          <p:nvPr/>
        </p:nvPicPr>
        <p:blipFill>
          <a:blip r:embed="rId9"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081451380"/>
      </p:ext>
    </p:extLst>
  </p:cSld>
  <p:clrMapOvr>
    <a:masterClrMapping/>
  </p:clrMapOvr>
  <p:transition spd="slow">
    <p:cover/>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6725" y="1493904"/>
            <a:ext cx="7695297" cy="3909981"/>
          </a:xfrm>
          <a:prstGeom prst="rect">
            <a:avLst/>
          </a:prstGeom>
          <a:noFill/>
        </p:spPr>
        <p:txBody>
          <a:bodyPr wrap="square" rtlCol="0">
            <a:spAutoFit/>
          </a:bodyPr>
          <a:lstStyle/>
          <a:p>
            <a:pPr algn="just">
              <a:lnSpc>
                <a:spcPct val="200000"/>
              </a:lnSpc>
            </a:pPr>
            <a:r>
              <a:rPr lang="en-GB" sz="1400" b="1" dirty="0">
                <a:solidFill>
                  <a:srgbClr val="0070C0"/>
                </a:solidFill>
              </a:rPr>
              <a:t>Social networks were not invented together with the digitalization of society. But social networking demands some sort of mediation in order for our relationships to stretch beyond the local realm of connections that we can make and maintain through the medium of face-to-face speech. The written word, the telegraph, and the telephone are examples of media technologies that have been important for maintaining social networks since their invention and popularisation. The internet and social media obviously extend and amplify the reach of people’s connections. As internet researcher Steve Jones (1998b: xv) put it, the internet is ‘a “backbone” through which networks link up with each other’. Online networks that provide a material environment for social networks make new forms of sociality possible.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1266" name="Picture 2" descr="101 Social Networking Sites You Need To Know About In 2022 in 2022 - Make A  Website Hub">
            <a:extLst>
              <a:ext uri="{FF2B5EF4-FFF2-40B4-BE49-F238E27FC236}">
                <a16:creationId xmlns:a16="http://schemas.microsoft.com/office/drawing/2014/main" id="{53B661E8-2C8F-7CE7-41F7-322FB4031E2F}"/>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84826" y="1629225"/>
            <a:ext cx="2619375" cy="17430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E3172FA6-E487-3730-EDFE-812E30A088C6}"/>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667829569"/>
      </p:ext>
    </p:extLst>
  </p:cSld>
  <p:clrMapOvr>
    <a:masterClrMapping/>
  </p:clrMapOvr>
  <p:transition spd="slow">
    <p:cover/>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6725" y="1493904"/>
            <a:ext cx="7695297" cy="3338735"/>
          </a:xfrm>
          <a:prstGeom prst="rect">
            <a:avLst/>
          </a:prstGeom>
          <a:noFill/>
        </p:spPr>
        <p:txBody>
          <a:bodyPr wrap="square" rtlCol="0">
            <a:spAutoFit/>
          </a:bodyPr>
          <a:lstStyle/>
          <a:p>
            <a:pPr algn="just">
              <a:lnSpc>
                <a:spcPct val="200000"/>
              </a:lnSpc>
            </a:pPr>
            <a:r>
              <a:rPr lang="en-GB" b="1" dirty="0">
                <a:solidFill>
                  <a:srgbClr val="0070C0"/>
                </a:solidFill>
              </a:rPr>
              <a:t>In short: the internet supports social networks and social networking. The very point of the internet is that it consists of computers that are networked together. This makes for a suitable infrastructure for communication in social networks too. In the early days of the internet, computer-supported social networks were already emerging among individuals who were interacting through networked computers.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4338" name="Picture 2" descr="5 Relation between different online social networks (Helmond [13]). |  Download Scientific Diagram">
            <a:extLst>
              <a:ext uri="{FF2B5EF4-FFF2-40B4-BE49-F238E27FC236}">
                <a16:creationId xmlns:a16="http://schemas.microsoft.com/office/drawing/2014/main" id="{F65FA6A0-11AA-751C-2CB4-3A33EE2D38E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46232" y="1575855"/>
            <a:ext cx="2524125" cy="1809750"/>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530E539C-0E2F-27B1-10BD-241093E6BF2D}"/>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1437188920"/>
      </p:ext>
    </p:extLst>
  </p:cSld>
  <p:clrMapOvr>
    <a:masterClrMapping/>
  </p:clrMapOvr>
  <p:transition spd="slow">
    <p:cover/>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66725" y="1493904"/>
            <a:ext cx="7695297" cy="3892732"/>
          </a:xfrm>
          <a:prstGeom prst="rect">
            <a:avLst/>
          </a:prstGeom>
          <a:noFill/>
        </p:spPr>
        <p:txBody>
          <a:bodyPr wrap="square" rtlCol="0">
            <a:spAutoFit/>
          </a:bodyPr>
          <a:lstStyle/>
          <a:p>
            <a:pPr algn="just">
              <a:lnSpc>
                <a:spcPct val="200000"/>
              </a:lnSpc>
            </a:pPr>
            <a:r>
              <a:rPr lang="en-GB" b="1" dirty="0">
                <a:solidFill>
                  <a:srgbClr val="0070C0"/>
                </a:solidFill>
              </a:rPr>
              <a:t> In fact, Rheingold, a key theorist of online communities, wrote in the second edition of The Virtual Community, about Wellman, a key theorist of online social networks:</a:t>
            </a:r>
          </a:p>
          <a:p>
            <a:pPr algn="just">
              <a:lnSpc>
                <a:spcPct val="200000"/>
              </a:lnSpc>
            </a:pPr>
            <a:r>
              <a:rPr lang="en-GB" b="1" dirty="0">
                <a:solidFill>
                  <a:srgbClr val="0070C0"/>
                </a:solidFill>
              </a:rPr>
              <a:t>If I had encountered sociologist Barry Wellman and learned about social network analysis when I first wrote about cyberspace cultures, I could have saved us all a decade of debate by calling them ‘online social networks’ instead of ‘virtual communities’.(Rheingold 2000: 359)</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5362" name="Picture 2" descr="Create Commercial Value by Creating an Online Social Network">
            <a:extLst>
              <a:ext uri="{FF2B5EF4-FFF2-40B4-BE49-F238E27FC236}">
                <a16:creationId xmlns:a16="http://schemas.microsoft.com/office/drawing/2014/main" id="{BA440236-0C9A-DA11-95C3-65CB36B1C09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6082" y="157920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A850275-D17A-3C92-E9BE-A68C5B3F6FA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2337065703"/>
      </p:ext>
    </p:extLst>
  </p:cSld>
  <p:clrMapOvr>
    <a:masterClrMapping/>
  </p:clrMapOvr>
  <p:transition spd="slow">
    <p:cove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44644" y="1633538"/>
            <a:ext cx="7051484" cy="3479094"/>
          </a:xfrm>
          <a:prstGeom prst="rect">
            <a:avLst/>
          </a:prstGeom>
          <a:noFill/>
        </p:spPr>
        <p:txBody>
          <a:bodyPr wrap="square" rtlCol="0">
            <a:spAutoFit/>
          </a:bodyPr>
          <a:lstStyle/>
          <a:p>
            <a:pPr algn="just">
              <a:lnSpc>
                <a:spcPct val="200000"/>
              </a:lnSpc>
            </a:pPr>
            <a:r>
              <a:rPr lang="en-GB" sz="1400" b="1" dirty="0">
                <a:solidFill>
                  <a:srgbClr val="0070C0"/>
                </a:solidFill>
              </a:rPr>
              <a:t>The networked character of online interaction became even more visible and pronounced with the major breakthrough of social network sites such as Friendster in 2002, LinkedIn and</a:t>
            </a:r>
          </a:p>
          <a:p>
            <a:pPr algn="just">
              <a:lnSpc>
                <a:spcPct val="200000"/>
              </a:lnSpc>
            </a:pPr>
            <a:r>
              <a:rPr lang="en-GB" sz="1400" b="1" dirty="0" err="1">
                <a:solidFill>
                  <a:srgbClr val="0070C0"/>
                </a:solidFill>
              </a:rPr>
              <a:t>MySpace</a:t>
            </a:r>
            <a:r>
              <a:rPr lang="en-GB" sz="1400" b="1" dirty="0">
                <a:solidFill>
                  <a:srgbClr val="0070C0"/>
                </a:solidFill>
              </a:rPr>
              <a:t> in 2003, and Facebook in 2004 (see Chapter 2). In a seminal paper, Ellison and </a:t>
            </a:r>
            <a:r>
              <a:rPr lang="en-GB" sz="1400" b="1" dirty="0" err="1">
                <a:solidFill>
                  <a:srgbClr val="0070C0"/>
                </a:solidFill>
              </a:rPr>
              <a:t>boyd</a:t>
            </a:r>
            <a:r>
              <a:rPr lang="en-GB" sz="1400" b="1" dirty="0">
                <a:solidFill>
                  <a:srgbClr val="0070C0"/>
                </a:solidFill>
              </a:rPr>
              <a:t> (2007: 211) define social network sites as:</a:t>
            </a:r>
          </a:p>
          <a:p>
            <a:pPr algn="just">
              <a:lnSpc>
                <a:spcPct val="200000"/>
              </a:lnSpc>
            </a:pPr>
            <a:r>
              <a:rPr lang="en-GB" sz="1400" b="1" dirty="0">
                <a:solidFill>
                  <a:srgbClr val="0070C0"/>
                </a:solidFill>
              </a:rPr>
              <a:t>web-based services that allow individuals to (1) construct a public or semi-public profile within a bounded system, (2) articulate a list of other users with whom they share a connection, and (3) view and traverse their list of connections and those made by others within the system.</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5" name="Picture 2" descr="Create Commercial Value by Creating an Online Social Network">
            <a:extLst>
              <a:ext uri="{FF2B5EF4-FFF2-40B4-BE49-F238E27FC236}">
                <a16:creationId xmlns:a16="http://schemas.microsoft.com/office/drawing/2014/main" id="{330E174F-9375-46DF-74CB-F12424586EA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6082" y="157920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63E75C3-DD80-E0EA-347A-DCF5AC30B3E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582257953"/>
      </p:ext>
    </p:extLst>
  </p:cSld>
  <p:clrMapOvr>
    <a:masterClrMapping/>
  </p:clrMapOvr>
  <p:transition spd="slow">
    <p:cover/>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44644" y="1633538"/>
            <a:ext cx="7051484" cy="3048207"/>
          </a:xfrm>
          <a:prstGeom prst="rect">
            <a:avLst/>
          </a:prstGeom>
          <a:noFill/>
        </p:spPr>
        <p:txBody>
          <a:bodyPr wrap="square" rtlCol="0">
            <a:spAutoFit/>
          </a:bodyPr>
          <a:lstStyle/>
          <a:p>
            <a:pPr algn="just">
              <a:lnSpc>
                <a:spcPct val="200000"/>
              </a:lnSpc>
            </a:pPr>
            <a:r>
              <a:rPr lang="en-GB" sz="1400" b="1" dirty="0">
                <a:solidFill>
                  <a:srgbClr val="0070C0"/>
                </a:solidFill>
              </a:rPr>
              <a:t>These platforms make it possible for users to articulate their social networks and to make them visible to themselves and to other people, who may or may not be part of these networks. They call the sites social network sites — rather than social networking sites — as they argue that the primary activity is not to engage in networking to find new connections, but on simply self-presenting one’s already existing social network. Not everyone agrees with this but claim instead that people actually also do networking on the sites, initiating new relationships.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5" name="Picture 2" descr="Create Commercial Value by Creating an Online Social Network">
            <a:extLst>
              <a:ext uri="{FF2B5EF4-FFF2-40B4-BE49-F238E27FC236}">
                <a16:creationId xmlns:a16="http://schemas.microsoft.com/office/drawing/2014/main" id="{5433EF99-FBEC-500E-32B6-CB45F04002C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56082" y="1579203"/>
            <a:ext cx="2143125" cy="21431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BEF988DC-0360-6857-3EE5-3209A522B91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360309071"/>
      </p:ext>
    </p:extLst>
  </p:cSld>
  <p:clrMapOvr>
    <a:masterClrMapping/>
  </p:clrMapOvr>
  <p:transition spd="slow">
    <p:cover/>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844644" y="1633538"/>
            <a:ext cx="7051484" cy="3892732"/>
          </a:xfrm>
          <a:prstGeom prst="rect">
            <a:avLst/>
          </a:prstGeom>
          <a:noFill/>
        </p:spPr>
        <p:txBody>
          <a:bodyPr wrap="square" rtlCol="0">
            <a:spAutoFit/>
          </a:bodyPr>
          <a:lstStyle/>
          <a:p>
            <a:pPr algn="just">
              <a:lnSpc>
                <a:spcPct val="200000"/>
              </a:lnSpc>
            </a:pPr>
            <a:r>
              <a:rPr lang="en-GB" b="1" dirty="0">
                <a:solidFill>
                  <a:srgbClr val="0070C0"/>
                </a:solidFill>
              </a:rPr>
              <a:t>Porter (2015: 166) argues that the socio-technical features of social network(</a:t>
            </a:r>
            <a:r>
              <a:rPr lang="en-GB" b="1" dirty="0" err="1">
                <a:solidFill>
                  <a:srgbClr val="0070C0"/>
                </a:solidFill>
              </a:rPr>
              <a:t>ing</a:t>
            </a:r>
            <a:r>
              <a:rPr lang="en-GB" b="1" dirty="0">
                <a:solidFill>
                  <a:srgbClr val="0070C0"/>
                </a:solidFill>
              </a:rPr>
              <a:t>) sites allow members to articulate and maintain as well as establish and extend Online Social Networks Social networks were not invented together with the digitalisation of society. But social networking demands some sort of mediation in order for our relationships to stretch beyond the local realm of connections that we can make and maintain through the medium of face-to-face speech.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16386" name="Picture 2" descr="Website and Online Social Network, Website Designing - Academy Of Import &amp;  Export Management, Rajkot | ID: 14349484662">
            <a:extLst>
              <a:ext uri="{FF2B5EF4-FFF2-40B4-BE49-F238E27FC236}">
                <a16:creationId xmlns:a16="http://schemas.microsoft.com/office/drawing/2014/main" id="{109BED5E-B5CB-BBD8-5A94-CF115EFD5A77}"/>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43981" y="1633538"/>
            <a:ext cx="2257425" cy="202882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F4D3FC2C-FF02-F4F6-47B3-1D6E4342F355}"/>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61097"/>
            <a:ext cx="1272151" cy="1192695"/>
          </a:xfrm>
          <a:prstGeom prst="rect">
            <a:avLst/>
          </a:prstGeom>
        </p:spPr>
      </p:pic>
    </p:spTree>
    <p:extLst>
      <p:ext uri="{BB962C8B-B14F-4D97-AF65-F5344CB8AC3E}">
        <p14:creationId xmlns:p14="http://schemas.microsoft.com/office/powerpoint/2010/main" val="3070870937"/>
      </p:ext>
    </p:extLst>
  </p:cSld>
  <p:clrMapOvr>
    <a:masterClrMapping/>
  </p:clrMapOvr>
  <p:transition spd="slow">
    <p:cover/>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3011" y="1611579"/>
            <a:ext cx="8344458" cy="3909981"/>
          </a:xfrm>
          <a:prstGeom prst="rect">
            <a:avLst/>
          </a:prstGeom>
          <a:noFill/>
        </p:spPr>
        <p:txBody>
          <a:bodyPr wrap="square" rtlCol="0">
            <a:spAutoFit/>
          </a:bodyPr>
          <a:lstStyle/>
          <a:p>
            <a:pPr algn="just">
              <a:lnSpc>
                <a:spcPct val="200000"/>
              </a:lnSpc>
            </a:pPr>
            <a:r>
              <a:rPr lang="en-GB" sz="1400" b="1" dirty="0">
                <a:solidFill>
                  <a:srgbClr val="0070C0"/>
                </a:solidFill>
              </a:rPr>
              <a:t> their network of relationships. This is because these platforms have both a ‘connection capability’ (to invite and be invited to networks) and a ‘communication capability’ (to provide, view, and manage content).</a:t>
            </a:r>
          </a:p>
          <a:p>
            <a:pPr algn="just">
              <a:lnSpc>
                <a:spcPct val="200000"/>
              </a:lnSpc>
            </a:pPr>
            <a:r>
              <a:rPr lang="en-GB" sz="1400" b="1" dirty="0">
                <a:solidFill>
                  <a:srgbClr val="0070C0"/>
                </a:solidFill>
              </a:rPr>
              <a:t>While social network(</a:t>
            </a:r>
            <a:r>
              <a:rPr lang="en-GB" sz="1400" b="1" dirty="0" err="1">
                <a:solidFill>
                  <a:srgbClr val="0070C0"/>
                </a:solidFill>
              </a:rPr>
              <a:t>ing</a:t>
            </a:r>
            <a:r>
              <a:rPr lang="en-GB" sz="1400" b="1" dirty="0">
                <a:solidFill>
                  <a:srgbClr val="0070C0"/>
                </a:solidFill>
              </a:rPr>
              <a:t>) sites have these specific characteristics, it is hard — and unnecessary — to maintain a distinction between these sites and online communities. </a:t>
            </a:r>
          </a:p>
          <a:p>
            <a:pPr algn="just">
              <a:lnSpc>
                <a:spcPct val="200000"/>
              </a:lnSpc>
            </a:pPr>
            <a:endParaRPr lang="en-GB" sz="1400" b="1" dirty="0">
              <a:solidFill>
                <a:srgbClr val="0070C0"/>
              </a:solidFill>
            </a:endParaRPr>
          </a:p>
          <a:p>
            <a:pPr algn="just">
              <a:lnSpc>
                <a:spcPct val="200000"/>
              </a:lnSpc>
            </a:pPr>
            <a:r>
              <a:rPr lang="en-GB" sz="1400" b="1" dirty="0">
                <a:solidFill>
                  <a:srgbClr val="0070C0"/>
                </a:solidFill>
              </a:rPr>
              <a:t>Indeed, many online communities are of a networked character, and in many social networks, at least in parts of them, a sense of community might be present. Porter argues that many online social networks, at least the ones that are sustainable, are becoming more and more community oriented. It seems that, like social bonds, sharing and mutuality is needed for online social networks to survive for longer periods of time.</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ctr">
              <a:lnSpc>
                <a:spcPct val="200000"/>
              </a:lnSpc>
            </a:pPr>
            <a:r>
              <a:rPr lang="en-GB" sz="2400" b="1" dirty="0">
                <a:solidFill>
                  <a:schemeClr val="bg1"/>
                </a:solidFill>
              </a:rPr>
              <a:t>Online Social Networks</a:t>
            </a:r>
          </a:p>
        </p:txBody>
      </p:sp>
      <p:pic>
        <p:nvPicPr>
          <p:cNvPr id="5" name="Picture 2" descr="Website and Online Social Network, Website Designing - Academy Of Import &amp;  Export Management, Rajkot | ID: 14349484662">
            <a:extLst>
              <a:ext uri="{FF2B5EF4-FFF2-40B4-BE49-F238E27FC236}">
                <a16:creationId xmlns:a16="http://schemas.microsoft.com/office/drawing/2014/main" id="{0BDE5490-11D1-F32B-8E20-9699975440E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943981" y="1633538"/>
            <a:ext cx="2257425" cy="20288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1DD55DF2-FDC0-FBBF-4B11-05A872E10C30}"/>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72527"/>
            <a:ext cx="1272151" cy="1192695"/>
          </a:xfrm>
          <a:prstGeom prst="rect">
            <a:avLst/>
          </a:prstGeom>
        </p:spPr>
      </p:pic>
    </p:spTree>
    <p:extLst>
      <p:ext uri="{BB962C8B-B14F-4D97-AF65-F5344CB8AC3E}">
        <p14:creationId xmlns:p14="http://schemas.microsoft.com/office/powerpoint/2010/main" val="2756000891"/>
      </p:ext>
    </p:extLst>
  </p:cSld>
  <p:clrMapOvr>
    <a:masterClrMapping/>
  </p:clrMapOvr>
  <p:transition spd="slow">
    <p:cover/>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33011" y="1611579"/>
            <a:ext cx="8344458" cy="3892732"/>
          </a:xfrm>
          <a:prstGeom prst="rect">
            <a:avLst/>
          </a:prstGeom>
          <a:noFill/>
        </p:spPr>
        <p:txBody>
          <a:bodyPr wrap="square" rtlCol="0">
            <a:spAutoFit/>
          </a:bodyPr>
          <a:lstStyle/>
          <a:p>
            <a:pPr algn="just">
              <a:lnSpc>
                <a:spcPct val="200000"/>
              </a:lnSpc>
            </a:pPr>
            <a:r>
              <a:rPr lang="en-GB" b="1" dirty="0">
                <a:solidFill>
                  <a:srgbClr val="0070C0"/>
                </a:solidFill>
              </a:rPr>
              <a:t>The quantitative and qualitative evolution of the human web, together with the emergence of the internet and social media have brought about, Rainie and Wellman (2012) argue, a new social operating system. They use the metaphor of an operating system because, similar to computer systems, societies have networked structures for how people connect, communicate, and exchange information. These structures provide opportunities and constraints , procedures and rules, and through these, shape society. </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The Individual at the Centre</a:t>
            </a:r>
          </a:p>
        </p:txBody>
      </p:sp>
      <p:pic>
        <p:nvPicPr>
          <p:cNvPr id="19460" name="Picture 4" descr="When People Are Put At the Centre of Health Care Innovation - The Centre For  Healthcare, Knowledge &amp; Innovation">
            <a:extLst>
              <a:ext uri="{FF2B5EF4-FFF2-40B4-BE49-F238E27FC236}">
                <a16:creationId xmlns:a16="http://schemas.microsoft.com/office/drawing/2014/main" id="{2897D52E-C040-C73B-0905-3C53935A851E}"/>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1972" y="1347930"/>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A logo for a university&#10;&#10;Description automatically generated">
            <a:extLst>
              <a:ext uri="{FF2B5EF4-FFF2-40B4-BE49-F238E27FC236}">
                <a16:creationId xmlns:a16="http://schemas.microsoft.com/office/drawing/2014/main" id="{C732EAF1-B219-DBF5-EFC4-E92C347FA98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05785" y="5455315"/>
            <a:ext cx="1272151" cy="1192695"/>
          </a:xfrm>
          <a:prstGeom prst="rect">
            <a:avLst/>
          </a:prstGeom>
        </p:spPr>
      </p:pic>
    </p:spTree>
    <p:extLst>
      <p:ext uri="{BB962C8B-B14F-4D97-AF65-F5344CB8AC3E}">
        <p14:creationId xmlns:p14="http://schemas.microsoft.com/office/powerpoint/2010/main" val="1856105872"/>
      </p:ext>
    </p:extLst>
  </p:cSld>
  <p:clrMapOvr>
    <a:masterClrMapping/>
  </p:clrMapOvr>
  <p:transition spd="slow">
    <p:cover/>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5540" y="1379403"/>
            <a:ext cx="8506928" cy="3962880"/>
          </a:xfrm>
          <a:prstGeom prst="rect">
            <a:avLst/>
          </a:prstGeom>
          <a:noFill/>
        </p:spPr>
        <p:txBody>
          <a:bodyPr wrap="square" rtlCol="0">
            <a:spAutoFit/>
          </a:bodyPr>
          <a:lstStyle/>
          <a:p>
            <a:pPr algn="just">
              <a:lnSpc>
                <a:spcPct val="200000"/>
              </a:lnSpc>
            </a:pPr>
            <a:r>
              <a:rPr lang="en-GB" sz="1600" b="1" dirty="0">
                <a:solidFill>
                  <a:srgbClr val="0070C0"/>
                </a:solidFill>
              </a:rPr>
              <a:t>The operating system in mass society was concentrated around units like communities, households, and workgroups. The new social operating system by contrast, is personal. They call it networked individualism, as it puts the individual at the centre of the different networks that she or he draws on in different contexts, and for various uses and gratifications. Rainie and Wellman (2012: 12) write that:</a:t>
            </a:r>
          </a:p>
          <a:p>
            <a:pPr algn="just">
              <a:lnSpc>
                <a:spcPct val="200000"/>
              </a:lnSpc>
            </a:pPr>
            <a:r>
              <a:rPr lang="en-GB" sz="1600" b="1" dirty="0">
                <a:solidFill>
                  <a:srgbClr val="0070C0"/>
                </a:solidFill>
              </a:rPr>
              <a:t>people are not rugged individualists — even when they think they are. Many meet their social, emotional, and economic needs by tapping into sparsely knit networks of diverse</a:t>
            </a:r>
          </a:p>
          <a:p>
            <a:pPr algn="just">
              <a:lnSpc>
                <a:spcPct val="200000"/>
              </a:lnSpc>
            </a:pPr>
            <a:r>
              <a:rPr lang="en-GB" sz="1600" b="1" dirty="0">
                <a:solidFill>
                  <a:srgbClr val="0070C0"/>
                </a:solidFill>
              </a:rPr>
              <a:t>associates rather than relying on tight connections to a relatively small number of core associates.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 The Individual at the Centre</a:t>
            </a:r>
          </a:p>
        </p:txBody>
      </p:sp>
      <p:pic>
        <p:nvPicPr>
          <p:cNvPr id="5" name="Picture 4" descr="When People Are Put At the Centre of Health Care Innovation - The Centre For  Healthcare, Knowledge &amp; Innovation">
            <a:extLst>
              <a:ext uri="{FF2B5EF4-FFF2-40B4-BE49-F238E27FC236}">
                <a16:creationId xmlns:a16="http://schemas.microsoft.com/office/drawing/2014/main" id="{0FD4CDAC-4952-9E71-2CBF-8610B97BB2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1972" y="1347930"/>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8354D069-3E2B-7B72-8C13-32787D707024}"/>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658683279"/>
      </p:ext>
    </p:extLst>
  </p:cSld>
  <p:clrMapOvr>
    <a:masterClrMapping/>
  </p:clrMapOvr>
  <p:transition spd="slow">
    <p:cover/>
  </p:transition>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175540" y="1379403"/>
            <a:ext cx="8506928" cy="3892732"/>
          </a:xfrm>
          <a:prstGeom prst="rect">
            <a:avLst/>
          </a:prstGeom>
          <a:noFill/>
        </p:spPr>
        <p:txBody>
          <a:bodyPr wrap="square" rtlCol="0">
            <a:spAutoFit/>
          </a:bodyPr>
          <a:lstStyle/>
          <a:p>
            <a:pPr algn="just">
              <a:lnSpc>
                <a:spcPct val="200000"/>
              </a:lnSpc>
            </a:pPr>
            <a:r>
              <a:rPr lang="en-GB" b="1" dirty="0">
                <a:solidFill>
                  <a:srgbClr val="0070C0"/>
                </a:solidFill>
              </a:rPr>
              <a:t>Networked individualism, as defined by Lee Rainie and Barry Wellman (2012), reflects the social transformations which have taken place throughout the 20th and 21st centuries in the developed world, where people have increasingly shifted away from tightly knit communities. In networked individualism, each person sits at the centre of her or his own set of networks. Rather than being members of external entities such as a church or political organisation, networked individuals</a:t>
            </a:r>
          </a:p>
          <a:p>
            <a:pPr algn="just">
              <a:lnSpc>
                <a:spcPct val="200000"/>
              </a:lnSpc>
            </a:pPr>
            <a:r>
              <a:rPr lang="en-GB" b="1" dirty="0">
                <a:solidFill>
                  <a:srgbClr val="0070C0"/>
                </a:solidFill>
              </a:rPr>
              <a:t>command their own unique and egocentric networks.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Networked individualism</a:t>
            </a:r>
          </a:p>
        </p:txBody>
      </p:sp>
      <p:pic>
        <p:nvPicPr>
          <p:cNvPr id="5" name="Picture 4" descr="When People Are Put At the Centre of Health Care Innovation - The Centre For  Healthcare, Knowledge &amp; Innovation">
            <a:extLst>
              <a:ext uri="{FF2B5EF4-FFF2-40B4-BE49-F238E27FC236}">
                <a16:creationId xmlns:a16="http://schemas.microsoft.com/office/drawing/2014/main" id="{AA021A32-EE98-75A6-B89E-2882C36A59A8}"/>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771972" y="1347930"/>
            <a:ext cx="3028950" cy="151447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7472126E-E8AC-D509-0850-C9AF5ED345DF}"/>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4021433961"/>
      </p:ext>
    </p:extLst>
  </p:cSld>
  <p:clrMapOvr>
    <a:masterClrMapping/>
  </p:clrMapOvr>
  <p:transition spd="slow">
    <p:cover/>
  </p:transition>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201337" y="1340391"/>
            <a:ext cx="8506928" cy="4455322"/>
          </a:xfrm>
          <a:prstGeom prst="rect">
            <a:avLst/>
          </a:prstGeom>
          <a:noFill/>
        </p:spPr>
        <p:txBody>
          <a:bodyPr wrap="square" rtlCol="0">
            <a:spAutoFit/>
          </a:bodyPr>
          <a:lstStyle/>
          <a:p>
            <a:pPr algn="just">
              <a:lnSpc>
                <a:spcPct val="200000"/>
              </a:lnSpc>
            </a:pPr>
            <a:r>
              <a:rPr lang="en-GB" sz="1600" b="1" dirty="0">
                <a:solidFill>
                  <a:srgbClr val="0070C0"/>
                </a:solidFill>
              </a:rPr>
              <a:t> These networks are unique in the same way that every person’s experience of a social network site such as Facebook will be individualised in the form of a personal feed. If Facebook was a traditional community, all members would share the same space, and have the opportunity to interact with all others in the community. </a:t>
            </a:r>
          </a:p>
          <a:p>
            <a:pPr algn="just">
              <a:lnSpc>
                <a:spcPct val="200000"/>
              </a:lnSpc>
            </a:pPr>
            <a:r>
              <a:rPr lang="en-GB" sz="1600" b="1" dirty="0">
                <a:solidFill>
                  <a:srgbClr val="0070C0"/>
                </a:solidFill>
              </a:rPr>
              <a:t>Yet, in spite of the individual customisation, the content that any one individual sees on Facebook will largely overlap with what some others can see. Many connections are shared, but everyone is in the middle of their own networks. That the networks are egocentric — with the individual at the centre of a personalised set of networks — does not necessarily mean that people will act in egoistic ways.</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sp>
        <p:nvSpPr>
          <p:cNvPr id="7" name="TextBox 6">
            <a:extLst>
              <a:ext uri="{FF2B5EF4-FFF2-40B4-BE49-F238E27FC236}">
                <a16:creationId xmlns:a16="http://schemas.microsoft.com/office/drawing/2014/main" id="{2C96CEE3-50AD-5A0E-78D6-AA21302EFB74}"/>
              </a:ext>
            </a:extLst>
          </p:cNvPr>
          <p:cNvSpPr txBox="1"/>
          <p:nvPr/>
        </p:nvSpPr>
        <p:spPr>
          <a:xfrm>
            <a:off x="2716629" y="340132"/>
            <a:ext cx="4801580" cy="727571"/>
          </a:xfrm>
          <a:prstGeom prst="rect">
            <a:avLst/>
          </a:prstGeom>
          <a:noFill/>
        </p:spPr>
        <p:txBody>
          <a:bodyPr wrap="square">
            <a:spAutoFit/>
          </a:bodyPr>
          <a:lstStyle/>
          <a:p>
            <a:pPr algn="just">
              <a:lnSpc>
                <a:spcPct val="200000"/>
              </a:lnSpc>
            </a:pPr>
            <a:r>
              <a:rPr lang="en-GB" sz="2400" b="1" dirty="0">
                <a:solidFill>
                  <a:schemeClr val="bg1"/>
                </a:solidFill>
              </a:rPr>
              <a:t>Networked individualism</a:t>
            </a:r>
          </a:p>
        </p:txBody>
      </p:sp>
      <p:pic>
        <p:nvPicPr>
          <p:cNvPr id="5" name="Picture 2" descr="Networked Individualism by Paulina Keber">
            <a:extLst>
              <a:ext uri="{FF2B5EF4-FFF2-40B4-BE49-F238E27FC236}">
                <a16:creationId xmlns:a16="http://schemas.microsoft.com/office/drawing/2014/main" id="{A2E8D66A-93A2-4E6B-4883-85A9D68CD2AD}"/>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869973" y="1781542"/>
            <a:ext cx="2705100" cy="1685925"/>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descr="A logo for a university&#10;&#10;Description automatically generated">
            <a:extLst>
              <a:ext uri="{FF2B5EF4-FFF2-40B4-BE49-F238E27FC236}">
                <a16:creationId xmlns:a16="http://schemas.microsoft.com/office/drawing/2014/main" id="{66A9826F-F026-2640-8D64-3E98CCF81E41}"/>
              </a:ext>
            </a:extLst>
          </p:cNvPr>
          <p:cNvPicPr>
            <a:picLocks noChangeAspect="1"/>
          </p:cNvPicPr>
          <p:nvPr/>
        </p:nvPicPr>
        <p:blipFill>
          <a:blip r:embed="rId8" cstate="print">
            <a:extLst>
              <a:ext uri="{28A0092B-C50C-407E-A947-70E740481C1C}">
                <a14:useLocalDpi xmlns:a14="http://schemas.microsoft.com/office/drawing/2010/main" val="0"/>
              </a:ext>
            </a:extLst>
          </a:blip>
          <a:stretch>
            <a:fillRect/>
          </a:stretch>
        </p:blipFill>
        <p:spPr>
          <a:xfrm>
            <a:off x="1373628" y="5701831"/>
            <a:ext cx="964759" cy="904502"/>
          </a:xfrm>
          <a:prstGeom prst="rect">
            <a:avLst/>
          </a:prstGeom>
        </p:spPr>
      </p:pic>
    </p:spTree>
    <p:extLst>
      <p:ext uri="{BB962C8B-B14F-4D97-AF65-F5344CB8AC3E}">
        <p14:creationId xmlns:p14="http://schemas.microsoft.com/office/powerpoint/2010/main" val="1436929111"/>
      </p:ext>
    </p:extLst>
  </p:cSld>
  <p:clrMapOvr>
    <a:masterClrMapping/>
  </p:clrMapOvr>
  <p:transition spd="slow">
    <p:cover/>
  </p:transition>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 name="Picture 16"/>
          <p:cNvPicPr>
            <a:picLocks noChangeAspect="1"/>
          </p:cNvPicPr>
          <p:nvPr/>
        </p:nvPicPr>
        <p:blipFill>
          <a:blip r:embed="rId2"/>
          <a:stretch>
            <a:fillRect/>
          </a:stretch>
        </p:blipFill>
        <p:spPr>
          <a:xfrm>
            <a:off x="1689245" y="346193"/>
            <a:ext cx="6198451" cy="840667"/>
          </a:xfrm>
          <a:prstGeom prst="rect">
            <a:avLst/>
          </a:prstGeom>
        </p:spPr>
      </p:pic>
      <p:sp>
        <p:nvSpPr>
          <p:cNvPr id="13" name="Freeform 5"/>
          <p:cNvSpPr>
            <a:spLocks/>
          </p:cNvSpPr>
          <p:nvPr/>
        </p:nvSpPr>
        <p:spPr bwMode="auto">
          <a:xfrm>
            <a:off x="85725" y="1588"/>
            <a:ext cx="2446338" cy="1631950"/>
          </a:xfrm>
          <a:custGeom>
            <a:avLst/>
            <a:gdLst>
              <a:gd name="T0" fmla="*/ 2 w 1137"/>
              <a:gd name="T1" fmla="*/ 588 h 754"/>
              <a:gd name="T2" fmla="*/ 181 w 1137"/>
              <a:gd name="T3" fmla="*/ 690 h 754"/>
              <a:gd name="T4" fmla="*/ 396 w 1137"/>
              <a:gd name="T5" fmla="*/ 742 h 754"/>
              <a:gd name="T6" fmla="*/ 820 w 1137"/>
              <a:gd name="T7" fmla="*/ 644 h 754"/>
              <a:gd name="T8" fmla="*/ 1137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6" y="680"/>
                  <a:pt x="181" y="690"/>
                </a:cubicBezTo>
                <a:cubicBezTo>
                  <a:pt x="250" y="718"/>
                  <a:pt x="322" y="735"/>
                  <a:pt x="396" y="742"/>
                </a:cubicBezTo>
                <a:cubicBezTo>
                  <a:pt x="543" y="754"/>
                  <a:pt x="694" y="722"/>
                  <a:pt x="820" y="644"/>
                </a:cubicBezTo>
                <a:cubicBezTo>
                  <a:pt x="1025" y="517"/>
                  <a:pt x="1131" y="279"/>
                  <a:pt x="1137" y="43"/>
                </a:cubicBezTo>
                <a:cubicBezTo>
                  <a:pt x="1137" y="29"/>
                  <a:pt x="1137" y="14"/>
                  <a:pt x="1136" y="0"/>
                </a:cubicBezTo>
                <a:cubicBezTo>
                  <a:pt x="772" y="0"/>
                  <a:pt x="408" y="0"/>
                  <a:pt x="44" y="0"/>
                </a:cubicBezTo>
                <a:cubicBezTo>
                  <a:pt x="30" y="196"/>
                  <a:pt x="16" y="392"/>
                  <a:pt x="2" y="588"/>
                </a:cubicBezTo>
                <a:close/>
              </a:path>
            </a:pathLst>
          </a:custGeom>
          <a:solidFill>
            <a:srgbClr val="FF9518"/>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4" name="Freeform 6"/>
          <p:cNvSpPr>
            <a:spLocks/>
          </p:cNvSpPr>
          <p:nvPr/>
        </p:nvSpPr>
        <p:spPr bwMode="auto">
          <a:xfrm>
            <a:off x="-22225" y="1588"/>
            <a:ext cx="2446338" cy="1631950"/>
          </a:xfrm>
          <a:custGeom>
            <a:avLst/>
            <a:gdLst>
              <a:gd name="T0" fmla="*/ 2 w 1137"/>
              <a:gd name="T1" fmla="*/ 588 h 754"/>
              <a:gd name="T2" fmla="*/ 181 w 1137"/>
              <a:gd name="T3" fmla="*/ 690 h 754"/>
              <a:gd name="T4" fmla="*/ 395 w 1137"/>
              <a:gd name="T5" fmla="*/ 742 h 754"/>
              <a:gd name="T6" fmla="*/ 819 w 1137"/>
              <a:gd name="T7" fmla="*/ 644 h 754"/>
              <a:gd name="T8" fmla="*/ 1136 w 1137"/>
              <a:gd name="T9" fmla="*/ 43 h 754"/>
              <a:gd name="T10" fmla="*/ 1136 w 1137"/>
              <a:gd name="T11" fmla="*/ 0 h 754"/>
              <a:gd name="T12" fmla="*/ 44 w 1137"/>
              <a:gd name="T13" fmla="*/ 0 h 754"/>
              <a:gd name="T14" fmla="*/ 2 w 1137"/>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37" h="754">
                <a:moveTo>
                  <a:pt x="2" y="588"/>
                </a:moveTo>
                <a:cubicBezTo>
                  <a:pt x="0" y="615"/>
                  <a:pt x="155" y="680"/>
                  <a:pt x="181" y="690"/>
                </a:cubicBezTo>
                <a:cubicBezTo>
                  <a:pt x="249" y="718"/>
                  <a:pt x="322" y="735"/>
                  <a:pt x="395" y="742"/>
                </a:cubicBezTo>
                <a:cubicBezTo>
                  <a:pt x="543" y="754"/>
                  <a:pt x="693" y="722"/>
                  <a:pt x="819" y="644"/>
                </a:cubicBezTo>
                <a:cubicBezTo>
                  <a:pt x="1024" y="517"/>
                  <a:pt x="1131" y="279"/>
                  <a:pt x="1136" y="43"/>
                </a:cubicBezTo>
                <a:cubicBezTo>
                  <a:pt x="1137" y="29"/>
                  <a:pt x="1137" y="14"/>
                  <a:pt x="1136" y="0"/>
                </a:cubicBezTo>
                <a:cubicBezTo>
                  <a:pt x="772" y="0"/>
                  <a:pt x="408" y="0"/>
                  <a:pt x="44" y="0"/>
                </a:cubicBezTo>
                <a:cubicBezTo>
                  <a:pt x="30" y="196"/>
                  <a:pt x="16" y="392"/>
                  <a:pt x="2" y="588"/>
                </a:cubicBezTo>
                <a:close/>
              </a:path>
            </a:pathLst>
          </a:custGeom>
          <a:solidFill>
            <a:srgbClr val="0A1F61"/>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sp>
        <p:nvSpPr>
          <p:cNvPr id="16" name="Freeform 8"/>
          <p:cNvSpPr>
            <a:spLocks/>
          </p:cNvSpPr>
          <p:nvPr/>
        </p:nvSpPr>
        <p:spPr bwMode="auto">
          <a:xfrm>
            <a:off x="-131763" y="1588"/>
            <a:ext cx="2470150" cy="1631950"/>
          </a:xfrm>
          <a:custGeom>
            <a:avLst/>
            <a:gdLst>
              <a:gd name="T0" fmla="*/ 13 w 1148"/>
              <a:gd name="T1" fmla="*/ 588 h 754"/>
              <a:gd name="T2" fmla="*/ 192 w 1148"/>
              <a:gd name="T3" fmla="*/ 690 h 754"/>
              <a:gd name="T4" fmla="*/ 407 w 1148"/>
              <a:gd name="T5" fmla="*/ 742 h 754"/>
              <a:gd name="T6" fmla="*/ 831 w 1148"/>
              <a:gd name="T7" fmla="*/ 644 h 754"/>
              <a:gd name="T8" fmla="*/ 1148 w 1148"/>
              <a:gd name="T9" fmla="*/ 43 h 754"/>
              <a:gd name="T10" fmla="*/ 1147 w 1148"/>
              <a:gd name="T11" fmla="*/ 0 h 754"/>
              <a:gd name="T12" fmla="*/ 14 w 1148"/>
              <a:gd name="T13" fmla="*/ 0 h 754"/>
              <a:gd name="T14" fmla="*/ 13 w 1148"/>
              <a:gd name="T15" fmla="*/ 588 h 754"/>
            </a:gdLst>
            <a:ahLst/>
            <a:cxnLst>
              <a:cxn ang="0">
                <a:pos x="T0" y="T1"/>
              </a:cxn>
              <a:cxn ang="0">
                <a:pos x="T2" y="T3"/>
              </a:cxn>
              <a:cxn ang="0">
                <a:pos x="T4" y="T5"/>
              </a:cxn>
              <a:cxn ang="0">
                <a:pos x="T6" y="T7"/>
              </a:cxn>
              <a:cxn ang="0">
                <a:pos x="T8" y="T9"/>
              </a:cxn>
              <a:cxn ang="0">
                <a:pos x="T10" y="T11"/>
              </a:cxn>
              <a:cxn ang="0">
                <a:pos x="T12" y="T13"/>
              </a:cxn>
              <a:cxn ang="0">
                <a:pos x="T14" y="T15"/>
              </a:cxn>
            </a:cxnLst>
            <a:rect l="0" t="0" r="r" b="b"/>
            <a:pathLst>
              <a:path w="1148" h="754">
                <a:moveTo>
                  <a:pt x="13" y="588"/>
                </a:moveTo>
                <a:cubicBezTo>
                  <a:pt x="11" y="615"/>
                  <a:pt x="167" y="680"/>
                  <a:pt x="192" y="690"/>
                </a:cubicBezTo>
                <a:cubicBezTo>
                  <a:pt x="261" y="718"/>
                  <a:pt x="333" y="735"/>
                  <a:pt x="407" y="742"/>
                </a:cubicBezTo>
                <a:cubicBezTo>
                  <a:pt x="554" y="754"/>
                  <a:pt x="705" y="722"/>
                  <a:pt x="831" y="644"/>
                </a:cubicBezTo>
                <a:cubicBezTo>
                  <a:pt x="1036" y="517"/>
                  <a:pt x="1142" y="279"/>
                  <a:pt x="1148" y="43"/>
                </a:cubicBezTo>
                <a:cubicBezTo>
                  <a:pt x="1148" y="29"/>
                  <a:pt x="1148" y="14"/>
                  <a:pt x="1147" y="0"/>
                </a:cubicBezTo>
                <a:cubicBezTo>
                  <a:pt x="783" y="0"/>
                  <a:pt x="378" y="0"/>
                  <a:pt x="14" y="0"/>
                </a:cubicBezTo>
                <a:cubicBezTo>
                  <a:pt x="0" y="196"/>
                  <a:pt x="27" y="392"/>
                  <a:pt x="13" y="588"/>
                </a:cubicBezTo>
                <a:close/>
              </a:path>
            </a:pathLst>
          </a:custGeom>
          <a:solidFill>
            <a:srgbClr val="25A9E7"/>
          </a:solidFill>
          <a:ln>
            <a:noFill/>
          </a:ln>
          <a:extLst>
            <a:ext uri="{91240B29-F687-4F45-9708-019B960494DF}">
              <a14:hiddenLine xmlns:a14="http://schemas.microsoft.com/office/drawing/2010/main" w="9525">
                <a:solidFill>
                  <a:srgbClr val="000000"/>
                </a:solidFill>
                <a:round/>
                <a:headEnd/>
                <a:tailEnd/>
              </a14:hiddenLine>
            </a:ext>
          </a:extLst>
        </p:spPr>
        <p:txBody>
          <a:bodyPr vert="horz" wrap="square" lIns="91440" tIns="45720" rIns="91440" bIns="45720" numCol="1" anchor="t" anchorCtr="0" compatLnSpc="1">
            <a:prstTxWarp prst="textNoShape">
              <a:avLst/>
            </a:prstTxWarp>
          </a:bodyPr>
          <a:lstStyle/>
          <a:p>
            <a:endParaRPr lang="en-US"/>
          </a:p>
        </p:txBody>
      </p:sp>
      <p:pic>
        <p:nvPicPr>
          <p:cNvPr id="3" name="Picture 2"/>
          <p:cNvPicPr>
            <a:picLocks noChangeAspect="1"/>
          </p:cNvPicPr>
          <p:nvPr/>
        </p:nvPicPr>
        <p:blipFill>
          <a:blip r:embed="rId3"/>
          <a:stretch>
            <a:fillRect/>
          </a:stretch>
        </p:blipFill>
        <p:spPr>
          <a:xfrm>
            <a:off x="2440788" y="5949244"/>
            <a:ext cx="9902229" cy="204838"/>
          </a:xfrm>
          <a:prstGeom prst="rect">
            <a:avLst/>
          </a:prstGeom>
        </p:spPr>
      </p:pic>
      <p:pic>
        <p:nvPicPr>
          <p:cNvPr id="4" name="Picture 3"/>
          <p:cNvPicPr>
            <a:picLocks noChangeAspect="1"/>
          </p:cNvPicPr>
          <p:nvPr/>
        </p:nvPicPr>
        <p:blipFill>
          <a:blip r:embed="rId4"/>
          <a:stretch>
            <a:fillRect/>
          </a:stretch>
        </p:blipFill>
        <p:spPr>
          <a:xfrm>
            <a:off x="-108036" y="2204822"/>
            <a:ext cx="238650" cy="2709534"/>
          </a:xfrm>
          <a:prstGeom prst="rect">
            <a:avLst/>
          </a:prstGeom>
        </p:spPr>
      </p:pic>
      <p:sp>
        <p:nvSpPr>
          <p:cNvPr id="7" name="TextBox 6"/>
          <p:cNvSpPr txBox="1"/>
          <p:nvPr/>
        </p:nvSpPr>
        <p:spPr>
          <a:xfrm>
            <a:off x="2599339" y="306202"/>
            <a:ext cx="4959701" cy="833433"/>
          </a:xfrm>
          <a:prstGeom prst="rect">
            <a:avLst/>
          </a:prstGeom>
          <a:noFill/>
        </p:spPr>
        <p:txBody>
          <a:bodyPr wrap="square" rtlCol="0">
            <a:spAutoFit/>
          </a:bodyPr>
          <a:lstStyle/>
          <a:p>
            <a:pPr algn="ctr">
              <a:lnSpc>
                <a:spcPct val="200000"/>
              </a:lnSpc>
            </a:pPr>
            <a:r>
              <a:rPr lang="en-GB" sz="2800" b="1" dirty="0">
                <a:solidFill>
                  <a:schemeClr val="bg1"/>
                </a:solidFill>
              </a:rPr>
              <a:t> </a:t>
            </a:r>
          </a:p>
        </p:txBody>
      </p:sp>
      <p:sp>
        <p:nvSpPr>
          <p:cNvPr id="8" name="TextBox 7"/>
          <p:cNvSpPr txBox="1"/>
          <p:nvPr/>
        </p:nvSpPr>
        <p:spPr>
          <a:xfrm>
            <a:off x="-124622" y="252815"/>
            <a:ext cx="2278698" cy="727571"/>
          </a:xfrm>
          <a:prstGeom prst="rect">
            <a:avLst/>
          </a:prstGeom>
          <a:noFill/>
        </p:spPr>
        <p:txBody>
          <a:bodyPr wrap="square" rtlCol="0">
            <a:spAutoFit/>
          </a:bodyPr>
          <a:lstStyle/>
          <a:p>
            <a:pPr algn="ctr">
              <a:lnSpc>
                <a:spcPct val="200000"/>
              </a:lnSpc>
            </a:pPr>
            <a:r>
              <a:rPr lang="en-GB" sz="2400" b="1" dirty="0">
                <a:solidFill>
                  <a:schemeClr val="bg1"/>
                </a:solidFill>
              </a:rPr>
              <a:t>Lecture</a:t>
            </a:r>
            <a:r>
              <a:rPr lang="ar-EG" sz="2400" b="1" dirty="0">
                <a:solidFill>
                  <a:schemeClr val="bg1"/>
                </a:solidFill>
              </a:rPr>
              <a:t> </a:t>
            </a:r>
            <a:r>
              <a:rPr lang="en-GB" sz="2400" b="1" dirty="0">
                <a:solidFill>
                  <a:schemeClr val="bg1"/>
                </a:solidFill>
              </a:rPr>
              <a:t>5</a:t>
            </a:r>
            <a:endParaRPr lang="en-GB" sz="2400" b="1" dirty="0">
              <a:solidFill>
                <a:srgbClr val="FF0000"/>
              </a:solidFill>
              <a:highlight>
                <a:srgbClr val="FFFF00"/>
              </a:highlight>
            </a:endParaRPr>
          </a:p>
        </p:txBody>
      </p:sp>
      <p:pic>
        <p:nvPicPr>
          <p:cNvPr id="9" name="Picture 8"/>
          <p:cNvPicPr>
            <a:picLocks noChangeAspect="1"/>
          </p:cNvPicPr>
          <p:nvPr/>
        </p:nvPicPr>
        <p:blipFill>
          <a:blip r:embed="rId5"/>
          <a:stretch>
            <a:fillRect/>
          </a:stretch>
        </p:blipFill>
        <p:spPr>
          <a:xfrm>
            <a:off x="9833969" y="-27434"/>
            <a:ext cx="2483250" cy="6912868"/>
          </a:xfrm>
          <a:prstGeom prst="rect">
            <a:avLst/>
          </a:prstGeom>
        </p:spPr>
      </p:pic>
      <p:pic>
        <p:nvPicPr>
          <p:cNvPr id="10" name="Picture 9"/>
          <p:cNvPicPr>
            <a:picLocks noChangeAspect="1"/>
          </p:cNvPicPr>
          <p:nvPr/>
        </p:nvPicPr>
        <p:blipFill>
          <a:blip r:embed="rId6"/>
          <a:stretch>
            <a:fillRect/>
          </a:stretch>
        </p:blipFill>
        <p:spPr>
          <a:xfrm>
            <a:off x="8708266" y="554566"/>
            <a:ext cx="3179850" cy="5748868"/>
          </a:xfrm>
          <a:prstGeom prst="rect">
            <a:avLst/>
          </a:prstGeom>
        </p:spPr>
      </p:pic>
      <p:sp>
        <p:nvSpPr>
          <p:cNvPr id="19" name="TextBox 18"/>
          <p:cNvSpPr txBox="1"/>
          <p:nvPr/>
        </p:nvSpPr>
        <p:spPr>
          <a:xfrm>
            <a:off x="403330" y="2294856"/>
            <a:ext cx="8032220" cy="1680460"/>
          </a:xfrm>
          <a:prstGeom prst="rect">
            <a:avLst/>
          </a:prstGeom>
          <a:noFill/>
        </p:spPr>
        <p:txBody>
          <a:bodyPr wrap="square" rtlCol="0">
            <a:spAutoFit/>
          </a:bodyPr>
          <a:lstStyle/>
          <a:p>
            <a:pPr algn="ctr">
              <a:lnSpc>
                <a:spcPct val="200000"/>
              </a:lnSpc>
            </a:pPr>
            <a:r>
              <a:rPr lang="en-GB" sz="6000" b="1" dirty="0">
                <a:solidFill>
                  <a:srgbClr val="0070C0"/>
                </a:solidFill>
              </a:rPr>
              <a:t>Thank You</a:t>
            </a:r>
          </a:p>
        </p:txBody>
      </p:sp>
      <p:pic>
        <p:nvPicPr>
          <p:cNvPr id="12" name="Picture 11">
            <a:extLst>
              <a:ext uri="{FF2B5EF4-FFF2-40B4-BE49-F238E27FC236}">
                <a16:creationId xmlns:a16="http://schemas.microsoft.com/office/drawing/2014/main" id="{679DCF09-F237-B93A-B639-505224757865}"/>
              </a:ext>
            </a:extLst>
          </p:cNvPr>
          <p:cNvPicPr>
            <a:picLocks noChangeAspect="1"/>
          </p:cNvPicPr>
          <p:nvPr/>
        </p:nvPicPr>
        <p:blipFill>
          <a:blip r:embed="rId6"/>
          <a:stretch>
            <a:fillRect/>
          </a:stretch>
        </p:blipFill>
        <p:spPr>
          <a:xfrm>
            <a:off x="8768372" y="554566"/>
            <a:ext cx="3119743" cy="5748868"/>
          </a:xfrm>
          <a:prstGeom prst="rect">
            <a:avLst/>
          </a:prstGeom>
        </p:spPr>
      </p:pic>
      <p:pic>
        <p:nvPicPr>
          <p:cNvPr id="5" name="Picture 4" descr="A logo for a university&#10;&#10;Description automatically generated">
            <a:extLst>
              <a:ext uri="{FF2B5EF4-FFF2-40B4-BE49-F238E27FC236}">
                <a16:creationId xmlns:a16="http://schemas.microsoft.com/office/drawing/2014/main" id="{848EF7CF-CCAA-50B9-2BB5-2D0B29DDDB0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a:off x="672818" y="5403947"/>
            <a:ext cx="1272151" cy="1192695"/>
          </a:xfrm>
          <a:prstGeom prst="rect">
            <a:avLst/>
          </a:prstGeom>
        </p:spPr>
      </p:pic>
    </p:spTree>
    <p:extLst>
      <p:ext uri="{BB962C8B-B14F-4D97-AF65-F5344CB8AC3E}">
        <p14:creationId xmlns:p14="http://schemas.microsoft.com/office/powerpoint/2010/main" val="3465256668"/>
      </p:ext>
    </p:extLst>
  </p:cSld>
  <p:clrMapOvr>
    <a:masterClrMapping/>
  </p:clrMapOvr>
  <p:transition spd="slow">
    <p:cover/>
  </p:transition>
</p:sld>
</file>

<file path=ppt/tags/tag1.xml><?xml version="1.0" encoding="utf-8"?>
<p:tagLst xmlns:a="http://schemas.openxmlformats.org/drawingml/2006/main" xmlns:r="http://schemas.openxmlformats.org/officeDocument/2006/relationships" xmlns:p="http://schemas.openxmlformats.org/presentationml/2006/main">
  <p:tag name="TIMING" val="|30.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2.xml><?xml version="1.0" encoding="utf-8"?>
<ct:contentTypeSchema xmlns:ct="http://schemas.microsoft.com/office/2006/metadata/contentType" xmlns:ma="http://schemas.microsoft.com/office/2006/metadata/properties/metaAttributes" ct:_="" ma:_="" ma:contentTypeName="مستند" ma:contentTypeID="0x0101006A254F5D6A14094B8840E79896A2F150" ma:contentTypeVersion="14" ma:contentTypeDescription="إنشاء مستند جديد." ma:contentTypeScope="" ma:versionID="c68ce4df7cfaa793bfd7c404775ffdd5">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4a068ad89f76a290ae7ab336fd80120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علامات الصور"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تمت مشاركته مع"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مشتركة مع تفاصيل"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نوع المحتوى"/>
        <xsd:element ref="dc:title" minOccurs="0" maxOccurs="1" ma:index="4" ma:displayName="العنوان"/>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FF70FB15-0A74-409C-81D3-5ED08944F5D2}">
  <ds:schemaRefs>
    <ds:schemaRef ds:uri="http://schemas.microsoft.com/office/2006/documentManagement/types"/>
    <ds:schemaRef ds:uri="http://purl.org/dc/terms/"/>
    <ds:schemaRef ds:uri="http://purl.org/dc/elements/1.1/"/>
    <ds:schemaRef ds:uri="http://purl.org/dc/dcmitype/"/>
    <ds:schemaRef ds:uri="http://schemas.openxmlformats.org/package/2006/metadata/core-properties"/>
    <ds:schemaRef ds:uri="http://schemas.microsoft.com/office/2006/metadata/properties"/>
    <ds:schemaRef ds:uri="49100919-8a76-4266-be0c-7dc583902cb4"/>
    <ds:schemaRef ds:uri="http://schemas.microsoft.com/office/infopath/2007/PartnerControls"/>
    <ds:schemaRef ds:uri="d13aca44-ef33-4cf4-9980-7f0b00e6eeb9"/>
    <ds:schemaRef ds:uri="http://www.w3.org/XML/1998/namespace"/>
  </ds:schemaRefs>
</ds:datastoreItem>
</file>

<file path=customXml/itemProps2.xml><?xml version="1.0" encoding="utf-8"?>
<ds:datastoreItem xmlns:ds="http://schemas.openxmlformats.org/officeDocument/2006/customXml" ds:itemID="{F4A67919-4609-4048-B185-C3C612C8FE4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EE5924E-759C-4375-B3D1-793FB2EBB823}">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4657</TotalTime>
  <Words>3804</Words>
  <Application>Microsoft Office PowerPoint</Application>
  <PresentationFormat>Widescreen</PresentationFormat>
  <Paragraphs>157</Paragraphs>
  <Slides>40</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40</vt:i4>
      </vt:variant>
    </vt:vector>
  </HeadingPairs>
  <TitlesOfParts>
    <vt:vector size="45" baseType="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MOHAMED.AWAIS@fart.bu.edu.eg</cp:lastModifiedBy>
  <cp:revision>212</cp:revision>
  <dcterms:created xsi:type="dcterms:W3CDTF">2021-08-03T13:03:26Z</dcterms:created>
  <dcterms:modified xsi:type="dcterms:W3CDTF">2024-05-23T08:55:55Z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