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481" r:id="rId4"/>
    <p:sldId id="504" r:id="rId5"/>
    <p:sldId id="482" r:id="rId6"/>
    <p:sldId id="483" r:id="rId7"/>
    <p:sldId id="484" r:id="rId8"/>
    <p:sldId id="496" r:id="rId9"/>
    <p:sldId id="485" r:id="rId10"/>
    <p:sldId id="497" r:id="rId11"/>
    <p:sldId id="486" r:id="rId12"/>
    <p:sldId id="490" r:id="rId13"/>
    <p:sldId id="495" r:id="rId14"/>
    <p:sldId id="492" r:id="rId15"/>
    <p:sldId id="494" r:id="rId16"/>
    <p:sldId id="493" r:id="rId17"/>
    <p:sldId id="507" r:id="rId18"/>
    <p:sldId id="505" r:id="rId19"/>
    <p:sldId id="506" r:id="rId20"/>
    <p:sldId id="502" r:id="rId21"/>
    <p:sldId id="501" r:id="rId22"/>
    <p:sldId id="500" r:id="rId23"/>
    <p:sldId id="499" r:id="rId24"/>
    <p:sldId id="498" r:id="rId25"/>
    <p:sldId id="503" r:id="rId26"/>
    <p:sldId id="508" r:id="rId27"/>
    <p:sldId id="509" r:id="rId28"/>
    <p:sldId id="510" r:id="rId29"/>
    <p:sldId id="511" r:id="rId30"/>
    <p:sldId id="512" r:id="rId31"/>
    <p:sldId id="513" r:id="rId32"/>
    <p:sldId id="514" r:id="rId33"/>
    <p:sldId id="515" r:id="rId34"/>
    <p:sldId id="516" r:id="rId35"/>
    <p:sldId id="517" r:id="rId36"/>
    <p:sldId id="518" r:id="rId37"/>
    <p:sldId id="519" r:id="rId38"/>
    <p:sldId id="520" r:id="rId39"/>
    <p:sldId id="521" r:id="rId40"/>
    <p:sldId id="256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52D0C1-B42B-427D-9FFA-C5DBA538A9DE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62465A-354D-4BF3-8DDD-AA4001647F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5082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531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398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803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291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314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33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207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859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5199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727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673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771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55643-F07F-2B6A-92BF-4E8FB6FDC6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363013-049D-0BFA-230D-C470236150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A60F0-59F4-CA6C-0A98-1A77E20EE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B362D-116C-2F15-89BB-CC832FE92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0CBF7-B7EE-8F6D-084B-67B96AB3A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6000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2EAEA-A07A-04A7-38EF-8B0BA12F0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E545D-8344-BDC9-78D2-E6A773167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9991F-051F-00CD-D7CE-1A672ECF8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140B1-BC9D-7C79-0999-836213AB8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CE33F-82D7-2757-4FB0-22DBFFC19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9167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ED821-58D2-3327-BA14-37C491EBF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E010A1-2E20-5048-C418-82D768F78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23C17-1B90-427D-024A-A431D975B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9299B1-E6F1-3B5B-95E9-D05760D8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6E5D1-F758-D49E-B8F9-1A3B62F7F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0208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FEFD1-4E9F-46F0-DD48-13189DE5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29D1C-A6AC-B1C1-78B9-DE73951CD0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E684D-0EA8-D975-8C16-FB4CBA1FEA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2591A-1C51-F50A-9743-23AEFB57F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29DC3-89F4-BAD6-A342-217D18910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543BA4-5B25-21E7-0864-67E39E321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300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17E1C-9D04-3E58-AD44-1BCBD4297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844C16-D693-992D-2B1D-9641E19E56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1EC1F0-8263-751C-159E-E6AADFE422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97147B-9F6F-047D-4995-A7220B9F50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4BE935-2DA3-F97F-7286-65B4DAAFD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C60BCD-C112-4ADC-B1FA-B6FF53293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FAC352-3581-BC32-7634-7593C0B5F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C12814-3A52-FFFE-A505-0AB9B8C6E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825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B192-B25A-7327-4057-3B4EB7871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6112C4-608D-50BB-13C6-B5E6B0A53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731570-91C0-9290-4051-33853C9D8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0BDF52-10B7-A51A-9D44-B058C63CC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8753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7ED47D-A01C-BB3F-F9DB-7AB99CA45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AC14CF-AA4C-459B-1488-9481C6239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8A1DD-B86C-5EF7-31B9-EBDE7A1E7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6336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478A8-E920-2F50-871F-AA264D4C3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838D0-603B-8904-D18B-5104A71EE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2ABEF3-7567-D0DB-6EDF-F833E8F832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EBBCB5-D845-B8C1-2405-AA21183B8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FD3998-6DC9-CA3B-0978-DE4F4FBF3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A272E6-5E7A-C7A2-C887-CCBDC44A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4681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80975-7A32-3991-5A12-84C37403D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41CE9D-D7C9-6958-C4EF-223405B5C9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F2F43E-6531-AA44-CB26-69B2AB4FA5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32DACE-DA9E-9B91-B896-B54682F16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371E8A-3A10-31CB-A326-E9AF3B4D8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629785-22BA-8C1D-1CCF-1534FF4B4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2037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11314-EADE-6DFC-3E72-6860AD9FF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98A156-59AA-349F-4FA0-5F8F33586D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A30AA-D5B8-8AAE-B72C-90691B422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6A3F20-48D0-32DB-D508-16DD6C981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F0144A-3065-F94A-90F7-B7297A24A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63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1D6075-63B9-058D-8074-294C942B01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26820D-4ECE-4B2C-742D-39D6AF21D6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49D0F-6251-3ABC-AFCE-B00860624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5E7F2-CAC3-5749-A3D0-283503C92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EEB21-7A42-4DEC-6DBE-30FA6D67B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632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040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815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062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514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E6CF62-D5E1-B95F-8F18-1C44AC98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9888FD-EF26-999F-FBD4-0306A4FB6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FE16C-CE4D-30D7-0A8B-D5424656D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524F9-1386-F9EC-F45F-A6499EB8F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004D8-2A46-3AB0-99D0-4CEE1711D3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10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195209"/>
            <a:ext cx="5458867" cy="658049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Nourhan Sayed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54588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5780" y="593612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(1)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82614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HRM 624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1st Lecture</a:t>
            </a:r>
          </a:p>
        </p:txBody>
      </p:sp>
      <p:sp>
        <p:nvSpPr>
          <p:cNvPr id="14" name="Oval 13"/>
          <p:cNvSpPr/>
          <p:nvPr/>
        </p:nvSpPr>
        <p:spPr>
          <a:xfrm>
            <a:off x="6361674" y="366998"/>
            <a:ext cx="4844376" cy="6124004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95"/>
    </mc:Choice>
    <mc:Fallback>
      <p:transition spd="slow" advTm="1109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4588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(1)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2757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HRM 624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1</a:t>
            </a:r>
            <a:r>
              <a:rPr lang="en-US" sz="2000" baseline="30000" dirty="0">
                <a:latin typeface="Alexandria" charset="0"/>
                <a:cs typeface="Alexandria" charset="0"/>
              </a:rPr>
              <a:t>st</a:t>
            </a:r>
            <a:r>
              <a:rPr lang="en-US" sz="2000" dirty="0">
                <a:latin typeface="Alexandria" charset="0"/>
                <a:cs typeface="Alexandria" charset="0"/>
              </a:rPr>
              <a:t> Lecture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Nourhan Sayed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59"/>
    </mc:Choice>
    <mc:Fallback>
      <p:transition spd="slow" advTm="2015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Introduction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 fontScale="92500" lnSpcReduction="10000"/>
          </a:bodyPr>
          <a:lstStyle/>
          <a:p>
            <a:pPr marL="342900" lvl="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highlight>
                  <a:srgbClr val="FFFF00"/>
                </a:highlight>
              </a:rPr>
              <a:t>Labor union</a:t>
            </a:r>
            <a:r>
              <a:rPr 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: </a:t>
            </a:r>
            <a:r>
              <a:rPr lang="en-US" sz="2400" dirty="0">
                <a:solidFill>
                  <a:prstClr val="black"/>
                </a:solidFill>
              </a:rPr>
              <a:t>Group of workers who join together to influence the nature of their employment</a:t>
            </a:r>
          </a:p>
          <a:p>
            <a:pPr marL="342900" indent="-342900" algn="l">
              <a:lnSpc>
                <a:spcPct val="150000"/>
              </a:lnSpc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Collective voice, protection, and influence.</a:t>
            </a:r>
          </a:p>
          <a:p>
            <a:pPr marL="342900" lvl="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For employers, labor relations are about managing relationships with employees and labor unions in ways that promote </a:t>
            </a:r>
            <a:r>
              <a:rPr lang="en-US" sz="2400" u="sng" dirty="0">
                <a:solidFill>
                  <a:schemeClr val="accent1">
                    <a:lumMod val="75000"/>
                  </a:schemeClr>
                </a:solidFill>
              </a:rPr>
              <a:t>organizational goals or cost-effective service delivery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570381"/>
      </p:ext>
    </p:extLst>
  </p:cSld>
  <p:clrMapOvr>
    <a:masterClrMapping/>
  </p:clrMapOvr>
  <p:transition spd="slow" advTm="33728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Introduction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Most nonunion employers try to remain union-free through </a:t>
            </a:r>
            <a:r>
              <a:rPr lang="en-US" u="sng" dirty="0">
                <a:solidFill>
                  <a:schemeClr val="accent1">
                    <a:lumMod val="75000"/>
                  </a:schemeClr>
                </a:solidFill>
              </a:rPr>
              <a:t>preventive labor </a:t>
            </a:r>
            <a:r>
              <a:rPr lang="en-US" dirty="0">
                <a:solidFill>
                  <a:prstClr val="black"/>
                </a:solidFill>
              </a:rPr>
              <a:t>relations strategies.</a:t>
            </a:r>
          </a:p>
          <a:p>
            <a:pPr marL="34290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Some unionized employers try to undermine labor unions by using the </a:t>
            </a:r>
            <a:r>
              <a:rPr lang="en-US" u="sng" dirty="0">
                <a:solidFill>
                  <a:schemeClr val="accent1">
                    <a:lumMod val="75000"/>
                  </a:schemeClr>
                </a:solidFill>
              </a:rPr>
              <a:t>same strategies; </a:t>
            </a:r>
            <a:r>
              <a:rPr lang="en-US" dirty="0">
                <a:solidFill>
                  <a:prstClr val="black"/>
                </a:solidFill>
              </a:rPr>
              <a:t>most deal with unions constructively.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2762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prstClr val="black"/>
                </a:solidFill>
              </a:rPr>
              <a:t>Efficiency</a:t>
            </a:r>
            <a:r>
              <a:rPr lang="en-US" altLang="en-US" sz="2400" dirty="0">
                <a:solidFill>
                  <a:prstClr val="black"/>
                </a:solidFill>
              </a:rPr>
              <a:t>: Productive use of scarce resources for economic prosperity.</a:t>
            </a:r>
          </a:p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prstClr val="black"/>
                </a:solidFill>
              </a:rPr>
              <a:t>Equity</a:t>
            </a:r>
            <a:r>
              <a:rPr lang="en-US" altLang="en-US" sz="2400" dirty="0">
                <a:solidFill>
                  <a:prstClr val="black"/>
                </a:solidFill>
              </a:rPr>
              <a:t>: Standard of fair treatment for employees.</a:t>
            </a:r>
          </a:p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prstClr val="black"/>
                </a:solidFill>
              </a:rPr>
              <a:t>Voice</a:t>
            </a:r>
            <a:r>
              <a:rPr lang="en-US" altLang="en-US" sz="2400" dirty="0">
                <a:solidFill>
                  <a:prstClr val="black"/>
                </a:solidFill>
              </a:rPr>
              <a:t>: The ability of employees to have meaningful input into workplace decisions.</a:t>
            </a:r>
          </a:p>
          <a:p>
            <a:pPr algn="l">
              <a:spcAft>
                <a:spcPts val="1200"/>
              </a:spcAft>
            </a:pPr>
            <a:r>
              <a:rPr lang="en-US" alt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Ideally, efficiency, equity, and voice support each other in a virtuous cycle.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7368041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Aspects of Efficiency, Equity, and Voice in the Employment Relationship</a:t>
            </a:r>
            <a:endParaRPr lang="en-GB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4" name="Picture 3" descr="The figure shows the important aspects of efficiency, equity, and voice in an employment relationship.">
            <a:extLst>
              <a:ext uri="{FF2B5EF4-FFF2-40B4-BE49-F238E27FC236}">
                <a16:creationId xmlns:a16="http://schemas.microsoft.com/office/drawing/2014/main" id="{CDD54E18-7B45-FF9E-4BA2-129E29F3DA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99" y="2225037"/>
            <a:ext cx="9356333" cy="413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7380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But efficiency, equity, and voice can clash: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Equitable treatment might reduce flexibility </a:t>
            </a:r>
            <a:br>
              <a:rPr lang="en-US" altLang="en-US" dirty="0">
                <a:solidFill>
                  <a:prstClr val="black"/>
                </a:solidFill>
              </a:rPr>
            </a:br>
            <a:r>
              <a:rPr lang="en-US" altLang="en-US" dirty="0">
                <a:solidFill>
                  <a:prstClr val="black"/>
                </a:solidFill>
              </a:rPr>
              <a:t>and efficiency.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Employee voice might make decision making more cumbersome and less efficient.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Unions centralize power to better achieve equity, but become less responsive to individuals.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3000"/>
              </a:spcAft>
            </a:pPr>
            <a:endParaRPr lang="en-US" altLang="en-US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5862979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Labor relations must strike a balance between these conflicting goals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dirty="0">
                <a:solidFill>
                  <a:prstClr val="black"/>
                </a:solidFill>
              </a:rPr>
              <a:t>Studying labor relations involves analyzing how employee representation through independent labor unions contributes to achieving a balance among efficiency, equity, and voice.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3000"/>
              </a:spcAft>
            </a:pPr>
            <a:endParaRPr lang="en-US" altLang="en-US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9168510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9385D1-BF76-B31A-6D2A-975A622A8882}"/>
              </a:ext>
            </a:extLst>
          </p:cNvPr>
          <p:cNvSpPr txBox="1">
            <a:spLocks/>
          </p:cNvSpPr>
          <p:nvPr/>
        </p:nvSpPr>
        <p:spPr>
          <a:xfrm>
            <a:off x="1073987" y="2148689"/>
            <a:ext cx="10607729" cy="24952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None/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United States public policy encourages collective bargaining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altLang="en-US" dirty="0">
                <a:solidFill>
                  <a:prstClr val="black"/>
                </a:solidFill>
              </a:rPr>
              <a:t>Everyone has the right to form and join trade unions for the protection of his or her interests.</a:t>
            </a:r>
          </a:p>
          <a:p>
            <a:pPr>
              <a:lnSpc>
                <a:spcPct val="150000"/>
              </a:lnSpc>
              <a:spcBef>
                <a:spcPts val="576"/>
              </a:spcBef>
            </a:pPr>
            <a:r>
              <a:rPr lang="en-US" altLang="en-US" dirty="0">
                <a:solidFill>
                  <a:prstClr val="black"/>
                </a:solidFill>
              </a:rPr>
              <a:t>But why should society encourage or discourage the formation of labor unions?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01003E51-7471-2F8B-4FCE-4F8E45C6C540}"/>
              </a:ext>
            </a:extLst>
          </p:cNvPr>
          <p:cNvSpPr txBox="1">
            <a:spLocks/>
          </p:cNvSpPr>
          <p:nvPr/>
        </p:nvSpPr>
        <p:spPr>
          <a:xfrm>
            <a:off x="1073986" y="4356242"/>
            <a:ext cx="10607729" cy="16635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800"/>
              </a:spcBef>
              <a:buFont typeface="Arial" panose="020B0604020202020204" pitchFamily="34" charset="0"/>
              <a:buNone/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050423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9385D1-BF76-B31A-6D2A-975A622A8882}"/>
              </a:ext>
            </a:extLst>
          </p:cNvPr>
          <p:cNvSpPr txBox="1">
            <a:spLocks/>
          </p:cNvSpPr>
          <p:nvPr/>
        </p:nvSpPr>
        <p:spPr>
          <a:xfrm>
            <a:off x="1073987" y="2148689"/>
            <a:ext cx="10607729" cy="24952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None/>
            </a:pPr>
            <a:endParaRPr lang="en-US" altLang="en-US" dirty="0">
              <a:solidFill>
                <a:prstClr val="black"/>
              </a:solidFill>
            </a:endParaRP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01003E51-7471-2F8B-4FCE-4F8E45C6C540}"/>
              </a:ext>
            </a:extLst>
          </p:cNvPr>
          <p:cNvSpPr txBox="1">
            <a:spLocks/>
          </p:cNvSpPr>
          <p:nvPr/>
        </p:nvSpPr>
        <p:spPr>
          <a:xfrm>
            <a:off x="1584271" y="2245175"/>
            <a:ext cx="10607729" cy="16635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Alternative perspectives on what labor unions do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Inflate wages and restrict work rules?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Secure better wages, protect against unfair treatment by management, provide voice and representation?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What should unions do?</a:t>
            </a:r>
          </a:p>
        </p:txBody>
      </p:sp>
    </p:spTree>
    <p:extLst>
      <p:ext uri="{BB962C8B-B14F-4D97-AF65-F5344CB8AC3E}">
        <p14:creationId xmlns:p14="http://schemas.microsoft.com/office/powerpoint/2010/main" val="273758168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D69FBAB0-EE7D-D912-FB75-FF603139998C}"/>
              </a:ext>
            </a:extLst>
          </p:cNvPr>
          <p:cNvSpPr txBox="1">
            <a:spLocks/>
          </p:cNvSpPr>
          <p:nvPr/>
        </p:nvSpPr>
        <p:spPr>
          <a:xfrm>
            <a:off x="457199" y="2067822"/>
            <a:ext cx="11265613" cy="44853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Efficiency is important to the employment relationship because of its effect on: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Competitiveness.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Economic development.</a:t>
            </a:r>
          </a:p>
          <a:p>
            <a:pPr marL="342900" indent="-342900" algn="l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Economic prosperity.</a:t>
            </a:r>
          </a:p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Many see efficiency as the sole objective of the employment relationship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Business serves society through economic prosperity.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Businesses are not designed to be democratic training grounds.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A company has no obligation to provide personal and moral development.</a:t>
            </a:r>
          </a:p>
        </p:txBody>
      </p:sp>
    </p:spTree>
    <p:extLst>
      <p:ext uri="{BB962C8B-B14F-4D97-AF65-F5344CB8AC3E}">
        <p14:creationId xmlns:p14="http://schemas.microsoft.com/office/powerpoint/2010/main" val="516267374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DD7D3C-1151-91EB-4269-1F31D7E418B8}"/>
              </a:ext>
            </a:extLst>
          </p:cNvPr>
          <p:cNvSpPr txBox="1"/>
          <p:nvPr/>
        </p:nvSpPr>
        <p:spPr>
          <a:xfrm>
            <a:off x="996593" y="1999915"/>
            <a:ext cx="10551560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But workers are human beings, not simply economic factors of production</a:t>
            </a: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quality of employment and the nature of the workplace are important for individuals, families, and society.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Inequality is harmful.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Work is not simply an economic transaction.</a:t>
            </a:r>
          </a:p>
        </p:txBody>
      </p:sp>
    </p:spTree>
    <p:extLst>
      <p:ext uri="{BB962C8B-B14F-4D97-AF65-F5344CB8AC3E}">
        <p14:creationId xmlns:p14="http://schemas.microsoft.com/office/powerpoint/2010/main" val="89876134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DD7D3C-1151-91EB-4269-1F31D7E418B8}"/>
              </a:ext>
            </a:extLst>
          </p:cNvPr>
          <p:cNvSpPr txBox="1"/>
          <p:nvPr/>
        </p:nvSpPr>
        <p:spPr>
          <a:xfrm>
            <a:off x="996593" y="1999915"/>
            <a:ext cx="10551560" cy="3770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2800" dirty="0">
                <a:solidFill>
                  <a:prstClr val="black"/>
                </a:solidFill>
              </a:rPr>
              <a:t>Work is a fully human activity such that employees are entitled to </a:t>
            </a:r>
            <a:r>
              <a:rPr lang="en-US" altLang="en-US" sz="2800" b="1" dirty="0">
                <a:solidFill>
                  <a:prstClr val="black"/>
                </a:solidFill>
              </a:rPr>
              <a:t>fair treatment</a:t>
            </a:r>
            <a:r>
              <a:rPr lang="en-US" altLang="en-US" sz="2800" dirty="0">
                <a:solidFill>
                  <a:prstClr val="black"/>
                </a:solidFill>
              </a:rPr>
              <a:t> and opportunities to have </a:t>
            </a:r>
            <a:r>
              <a:rPr lang="en-US" altLang="en-US" sz="2800" b="1" dirty="0">
                <a:solidFill>
                  <a:prstClr val="black"/>
                </a:solidFill>
              </a:rPr>
              <a:t>input into decisions</a:t>
            </a:r>
            <a:r>
              <a:rPr lang="en-US" altLang="en-US" sz="2800" dirty="0">
                <a:solidFill>
                  <a:prstClr val="black"/>
                </a:solidFill>
              </a:rPr>
              <a:t> that affect their daily lives.</a:t>
            </a:r>
          </a:p>
          <a:p>
            <a:pPr marL="0" lvl="0" indent="0">
              <a:lnSpc>
                <a:spcPct val="150000"/>
              </a:lnSpc>
              <a:spcBef>
                <a:spcPts val="4000"/>
              </a:spcBef>
              <a:spcAft>
                <a:spcPts val="0"/>
              </a:spcAft>
              <a:buNone/>
            </a:pPr>
            <a:r>
              <a:rPr lang="en-US" altLang="en-US" sz="2800" dirty="0">
                <a:highlight>
                  <a:srgbClr val="FFFF00"/>
                </a:highlight>
              </a:rPr>
              <a:t>Equity and voice provide the social and human boundaries for the drive for efficiency</a:t>
            </a:r>
            <a:endParaRPr lang="en-US" altLang="en-US" sz="2800" dirty="0">
              <a:solidFill>
                <a:prstClr val="black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35436999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7E4D48C-53E7-9A68-80DA-CF7451A56377}"/>
              </a:ext>
            </a:extLst>
          </p:cNvPr>
          <p:cNvSpPr txBox="1">
            <a:spLocks/>
          </p:cNvSpPr>
          <p:nvPr/>
        </p:nvSpPr>
        <p:spPr>
          <a:xfrm>
            <a:off x="838200" y="2225037"/>
            <a:ext cx="10515600" cy="39519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The lack of at least minimal standards and nondiscriminatory treatment (equity)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contradicts </a:t>
            </a:r>
            <a:r>
              <a:rPr lang="en-US" altLang="en-US" sz="2800" dirty="0">
                <a:solidFill>
                  <a:prstClr val="black"/>
                </a:solidFill>
              </a:rPr>
              <a:t>the basic ideals of democracy with free and equal citizens, and it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violates </a:t>
            </a:r>
            <a:r>
              <a:rPr lang="en-US" altLang="en-US" sz="2800" dirty="0">
                <a:solidFill>
                  <a:prstClr val="black"/>
                </a:solidFill>
              </a:rPr>
              <a:t>religious and moral views on the sanctity of human life and human dignity</a:t>
            </a:r>
          </a:p>
        </p:txBody>
      </p:sp>
    </p:spTree>
    <p:extLst>
      <p:ext uri="{BB962C8B-B14F-4D97-AF65-F5344CB8AC3E}">
        <p14:creationId xmlns:p14="http://schemas.microsoft.com/office/powerpoint/2010/main" val="58484270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7E4D48C-53E7-9A68-80DA-CF7451A56377}"/>
              </a:ext>
            </a:extLst>
          </p:cNvPr>
          <p:cNvSpPr txBox="1">
            <a:spLocks/>
          </p:cNvSpPr>
          <p:nvPr/>
        </p:nvSpPr>
        <p:spPr>
          <a:xfrm>
            <a:off x="838200" y="2225037"/>
            <a:ext cx="10515600" cy="39519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Employee voice has similar justifications, ranging from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moral, religious, and psychological</a:t>
            </a:r>
            <a:r>
              <a:rPr lang="en-US" altLang="en-US" sz="2800" dirty="0">
                <a:solidFill>
                  <a:prstClr val="black"/>
                </a:solidFill>
              </a:rPr>
              <a:t> beliefs about the importance of human self-determination to political views of liberty and democracy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prstClr val="black"/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Industrial democracy: belief that workers in a democratic society are entitled to the same democratic principles of participation in the workplace.</a:t>
            </a:r>
          </a:p>
        </p:txBody>
      </p:sp>
    </p:spTree>
    <p:extLst>
      <p:ext uri="{BB962C8B-B14F-4D97-AF65-F5344CB8AC3E}">
        <p14:creationId xmlns:p14="http://schemas.microsoft.com/office/powerpoint/2010/main" val="253338869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Equity and voice are also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consistent</a:t>
            </a:r>
            <a:r>
              <a:rPr lang="en-US" altLang="en-US" sz="2800" dirty="0">
                <a:solidFill>
                  <a:prstClr val="black"/>
                </a:solidFill>
              </a:rPr>
              <a:t> with what workers want</a:t>
            </a:r>
          </a:p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Workers want fairness, justice, and security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sz="2800" dirty="0">
              <a:solidFill>
                <a:prstClr val="black"/>
              </a:solidFill>
            </a:endParaRPr>
          </a:p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Workers want influence over decisions that affect their job or work life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Believe that they would enjoy their jobs more.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Believe that their employers would be more competitive.</a:t>
            </a:r>
          </a:p>
        </p:txBody>
      </p:sp>
    </p:spTree>
    <p:extLst>
      <p:ext uri="{BB962C8B-B14F-4D97-AF65-F5344CB8AC3E}">
        <p14:creationId xmlns:p14="http://schemas.microsoft.com/office/powerpoint/2010/main" val="3113544444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Aspects of Efficiency, Equity, and Voice in the Employment Relationship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</a:pPr>
            <a:r>
              <a:rPr lang="en-IN" dirty="0"/>
              <a:t>The important aspects of efficiency in an employment relationship are as follows: profitability, productivity, competitiveness, and economic prosperity. The important aspects of equity in an employment relationship are as follows: living wages, workplace safety, </a:t>
            </a:r>
            <a:r>
              <a:rPr lang="en-IN" dirty="0" err="1"/>
              <a:t>nondiscrimination</a:t>
            </a:r>
            <a:r>
              <a:rPr lang="en-IN" dirty="0"/>
              <a:t>, and health and retirement security. The important aspects of voice in an employment relationship are as follows: consultation, </a:t>
            </a:r>
            <a:r>
              <a:rPr lang="en-IN" dirty="0" err="1"/>
              <a:t>labor</a:t>
            </a:r>
            <a:r>
              <a:rPr lang="en-IN" dirty="0"/>
              <a:t> unions, self-determination, and employee free speech.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19130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391630"/>
            <a:ext cx="9144000" cy="961771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Conflicting Goals Mean Balancing Rights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</a:rPr>
              <a:t>The greatest challenges in labor relations arise from conflicting goals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dirty="0">
                <a:solidFill>
                  <a:prstClr val="black"/>
                </a:solidFill>
              </a:rPr>
              <a:t>Conflicts are generally resolved privately through bargaining and other means by: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prstClr val="black"/>
                </a:solidFill>
              </a:rPr>
              <a:t>Individuals.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prstClr val="black"/>
                </a:solidFill>
              </a:rPr>
              <a:t>Unions.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prstClr val="black"/>
                </a:solidFill>
              </a:rPr>
              <a:t>Companies.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728019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309526"/>
            <a:ext cx="9144000" cy="961771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Conflicting Goals Mean Balancing Rights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</a:rPr>
              <a:t>But society establishes the ground rules.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prstClr val="black"/>
                </a:solidFill>
              </a:rPr>
              <a:t>Labor law tries to balance property rights and labor rights in order to promote a balance between efficiency, equity, and voice.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Understanding conflicts between property rights and workers’ rights and the desire to balance them is vital for understanding labor relations.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226915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>
              <a:lnSpc>
                <a:spcPct val="90000"/>
              </a:lnSpc>
            </a:pP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b="1" dirty="0">
                <a:solidFill>
                  <a:prstClr val="black"/>
                </a:solidFill>
              </a:rPr>
              <a:t>Scenario One:</a:t>
            </a:r>
            <a:r>
              <a:rPr lang="en-US" altLang="en-US" sz="2400" dirty="0">
                <a:solidFill>
                  <a:prstClr val="black"/>
                </a:solidFill>
              </a:rPr>
              <a:t> You implement a new pay-for-performance program and five employees together decide to refuse to work until the program is withdrawn. Can you fire the employees?</a:t>
            </a:r>
          </a:p>
        </p:txBody>
      </p:sp>
    </p:spTree>
    <p:extLst>
      <p:ext uri="{BB962C8B-B14F-4D97-AF65-F5344CB8AC3E}">
        <p14:creationId xmlns:p14="http://schemas.microsoft.com/office/powerpoint/2010/main" val="2201772061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>
              <a:lnSpc>
                <a:spcPct val="90000"/>
              </a:lnSpc>
            </a:pP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b="1" dirty="0">
                <a:solidFill>
                  <a:prstClr val="black"/>
                </a:solidFill>
              </a:rPr>
              <a:t>Scenario Two:</a:t>
            </a:r>
            <a:r>
              <a:rPr lang="en-US" altLang="en-US" sz="2400" dirty="0">
                <a:solidFill>
                  <a:prstClr val="black"/>
                </a:solidFill>
              </a:rPr>
              <a:t> You are interviewing applicants for a Web designer position in your organization. One applicant has a Graphic Communications International Union day planner and pen. Can you refuse to hire this qualified individual because you don’t want any union troublemakers in your organization?</a:t>
            </a:r>
          </a:p>
        </p:txBody>
      </p:sp>
    </p:spTree>
    <p:extLst>
      <p:ext uri="{BB962C8B-B14F-4D97-AF65-F5344CB8AC3E}">
        <p14:creationId xmlns:p14="http://schemas.microsoft.com/office/powerpoint/2010/main" val="3219014108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>
              <a:lnSpc>
                <a:spcPct val="90000"/>
              </a:lnSpc>
            </a:pP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b="1" dirty="0">
                <a:solidFill>
                  <a:prstClr val="black"/>
                </a:solidFill>
              </a:rPr>
              <a:t>Scenario Three:</a:t>
            </a:r>
            <a:r>
              <a:rPr lang="en-US" altLang="en-US" sz="2400" dirty="0">
                <a:solidFill>
                  <a:prstClr val="black"/>
                </a:solidFill>
              </a:rPr>
              <a:t> You overhear two employees discussing a union during a break in the employee cafeteria. Can you stop their conversation?</a:t>
            </a:r>
          </a:p>
        </p:txBody>
      </p:sp>
    </p:spTree>
    <p:extLst>
      <p:ext uri="{BB962C8B-B14F-4D97-AF65-F5344CB8AC3E}">
        <p14:creationId xmlns:p14="http://schemas.microsoft.com/office/powerpoint/2010/main" val="2250533088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 algn="l">
              <a:lnSpc>
                <a:spcPct val="150000"/>
              </a:lnSpc>
            </a:pPr>
            <a:r>
              <a:rPr lang="en-US" altLang="en-US" sz="2400" b="1" dirty="0">
                <a:solidFill>
                  <a:prstClr val="black"/>
                </a:solidFill>
              </a:rPr>
              <a:t>Scenario Four:</a:t>
            </a:r>
            <a:r>
              <a:rPr lang="en-US" altLang="en-US" sz="2400" dirty="0">
                <a:solidFill>
                  <a:prstClr val="black"/>
                </a:solidFill>
              </a:rPr>
              <a:t> You want to change your company’s health care insurance provider, but only if the employees feel that it is a positive change. Can you handpick an employee committee to represent the other employees in discussions about new health insurance options?</a:t>
            </a:r>
          </a:p>
        </p:txBody>
      </p:sp>
    </p:spTree>
    <p:extLst>
      <p:ext uri="{BB962C8B-B14F-4D97-AF65-F5344CB8AC3E}">
        <p14:creationId xmlns:p14="http://schemas.microsoft.com/office/powerpoint/2010/main" val="3280733859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Continued Relevance of Labor Relations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Labor relations involves diverse factors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Market forces.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Individual emotions.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Managerial strategies.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Forms of work organization.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Constitutional and legal issues.</a:t>
            </a:r>
          </a:p>
        </p:txBody>
      </p:sp>
    </p:spTree>
    <p:extLst>
      <p:ext uri="{BB962C8B-B14F-4D97-AF65-F5344CB8AC3E}">
        <p14:creationId xmlns:p14="http://schemas.microsoft.com/office/powerpoint/2010/main" val="2624035095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Continued Relevance of Labor Relations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Labor relations involves diverse factors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History.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Questions of human rights.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Negotiation and conflict resolution strategies.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Debates over globalization.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Ethical challenges.</a:t>
            </a:r>
          </a:p>
        </p:txBody>
      </p:sp>
    </p:spTree>
    <p:extLst>
      <p:ext uri="{BB962C8B-B14F-4D97-AF65-F5344CB8AC3E}">
        <p14:creationId xmlns:p14="http://schemas.microsoft.com/office/powerpoint/2010/main" val="244919934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Labor Unions – Good or bad ?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E5D3FF-4FE3-04FD-D116-12E1A9AF69E7}"/>
              </a:ext>
            </a:extLst>
          </p:cNvPr>
          <p:cNvSpPr txBox="1"/>
          <p:nvPr/>
        </p:nvSpPr>
        <p:spPr>
          <a:xfrm>
            <a:off x="955497" y="2169684"/>
            <a:ext cx="10828961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Popular stereotypes of labor unions</a:t>
            </a:r>
          </a:p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Once useful, but no longer needed.</a:t>
            </a:r>
          </a:p>
          <a:p>
            <a:pPr marL="342900" indent="-342900">
              <a:spcBef>
                <a:spcPts val="0"/>
              </a:spcBef>
              <a:spcAft>
                <a:spcPts val="3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Good for members, but bad for business, nonunion workers, consumers, and investors.</a:t>
            </a:r>
          </a:p>
          <a:p>
            <a:pPr>
              <a:spcBef>
                <a:spcPts val="0"/>
              </a:spcBef>
              <a:spcAft>
                <a:spcPts val="400"/>
              </a:spcAft>
            </a:pPr>
            <a:r>
              <a:rPr 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Essential to understand how different views on unions are rooted in alternative schools of thought</a:t>
            </a:r>
          </a:p>
        </p:txBody>
      </p:sp>
    </p:spTree>
    <p:extLst>
      <p:ext uri="{BB962C8B-B14F-4D97-AF65-F5344CB8AC3E}">
        <p14:creationId xmlns:p14="http://schemas.microsoft.com/office/powerpoint/2010/main" val="4038016334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The Labor Problem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B3433A-E5A6-9779-FFC2-4788DA9F9938}"/>
              </a:ext>
            </a:extLst>
          </p:cNvPr>
          <p:cNvSpPr txBox="1">
            <a:spLocks/>
          </p:cNvSpPr>
          <p:nvPr/>
        </p:nvSpPr>
        <p:spPr>
          <a:xfrm>
            <a:off x="575353" y="2012688"/>
            <a:ext cx="9711647" cy="4540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altLang="en-US" sz="2800" dirty="0">
                <a:solidFill>
                  <a:prstClr val="black"/>
                </a:solidFill>
              </a:rPr>
              <a:t>Today’s critical issues in human resources and industrial relations 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Growing labor market disparities.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Problems of low-wage workers trying to move out of poverty and support families.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Corporate pressures for cost control, quality, and flexibility to compete in a global, information-rich economy.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The need to educate individuals as lifelong learners because</a:t>
            </a:r>
            <a:br>
              <a:rPr lang="en-US" altLang="en-US" dirty="0">
                <a:solidFill>
                  <a:prstClr val="black"/>
                </a:solidFill>
              </a:rPr>
            </a:br>
            <a:r>
              <a:rPr lang="en-US" altLang="en-US" dirty="0">
                <a:solidFill>
                  <a:prstClr val="black"/>
                </a:solidFill>
              </a:rPr>
              <a:t>of ever-changing technologies.</a:t>
            </a:r>
          </a:p>
          <a:p>
            <a:pPr marL="342900" indent="-342900" algn="l">
              <a:spcBef>
                <a:spcPts val="0"/>
              </a:spcBef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Problems of work–life balance, especially for working mothers.</a:t>
            </a:r>
          </a:p>
          <a:p>
            <a:pPr algn="l">
              <a:spcBef>
                <a:spcPts val="0"/>
              </a:spcBef>
            </a:pPr>
            <a:r>
              <a:rPr lang="en-US" altLang="en-US" sz="2800" dirty="0">
                <a:solidFill>
                  <a:prstClr val="black"/>
                </a:solidFill>
              </a:rPr>
              <a:t>But what were the key challenges 120 years ago?</a:t>
            </a:r>
          </a:p>
        </p:txBody>
      </p:sp>
    </p:spTree>
    <p:extLst>
      <p:ext uri="{BB962C8B-B14F-4D97-AF65-F5344CB8AC3E}">
        <p14:creationId xmlns:p14="http://schemas.microsoft.com/office/powerpoint/2010/main" val="161117230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The Labor Problem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EA04A15-33A0-38E7-ADA3-E4ED87CD2EAB}"/>
              </a:ext>
            </a:extLst>
          </p:cNvPr>
          <p:cNvSpPr txBox="1">
            <a:spLocks/>
          </p:cNvSpPr>
          <p:nvPr/>
        </p:nvSpPr>
        <p:spPr>
          <a:xfrm>
            <a:off x="503433" y="2112804"/>
            <a:ext cx="10614577" cy="4440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critical human resources and industrial relations issue in the early 1900s was the labor problem</a:t>
            </a:r>
          </a:p>
          <a:p>
            <a:pPr algn="l"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Undesirable outcomes of inequitable and contentious, or oppressive and exploitative, employment relationship.</a:t>
            </a:r>
          </a:p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Important dimensions of the labor problem</a:t>
            </a:r>
          </a:p>
          <a:p>
            <a:pPr algn="l"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Long hours, low wages, unsafe conditions, and insecurity.</a:t>
            </a:r>
          </a:p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Labor was frequently viewed as: </a:t>
            </a: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A production input.</a:t>
            </a: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No different from machines or raw materials.</a:t>
            </a:r>
          </a:p>
        </p:txBody>
      </p:sp>
    </p:spTree>
    <p:extLst>
      <p:ext uri="{BB962C8B-B14F-4D97-AF65-F5344CB8AC3E}">
        <p14:creationId xmlns:p14="http://schemas.microsoft.com/office/powerpoint/2010/main" val="957855331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The Labor Problem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D220A4-5938-D005-44D8-6E0530E38593}"/>
              </a:ext>
            </a:extLst>
          </p:cNvPr>
          <p:cNvSpPr txBox="1">
            <a:spLocks/>
          </p:cNvSpPr>
          <p:nvPr/>
        </p:nvSpPr>
        <p:spPr>
          <a:xfrm>
            <a:off x="1155842" y="2034317"/>
            <a:ext cx="9727915" cy="4440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The poor conditions of the labor problem were a problem for two broad reasons:</a:t>
            </a: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The societal or human perspective.</a:t>
            </a:r>
          </a:p>
          <a:p>
            <a:pPr algn="l">
              <a:spcBef>
                <a:spcPts val="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People should have better lives.</a:t>
            </a:r>
          </a:p>
          <a:p>
            <a:pPr algn="l">
              <a:spcBef>
                <a:spcPts val="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Workers should be able to afford decent housing, clothing, food, and the like.</a:t>
            </a:r>
          </a:p>
          <a:p>
            <a:pPr algn="l">
              <a:spcBef>
                <a:spcPts val="0"/>
              </a:spcBef>
            </a:pPr>
            <a:endParaRPr lang="en-US" altLang="en-US" sz="2000" dirty="0">
              <a:solidFill>
                <a:prstClr val="black"/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The business perspective.</a:t>
            </a:r>
          </a:p>
          <a:p>
            <a:pPr algn="l">
              <a:spcBef>
                <a:spcPts val="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Absenteeism and turnover were costly.</a:t>
            </a:r>
          </a:p>
          <a:p>
            <a:pPr algn="l">
              <a:spcBef>
                <a:spcPts val="3600"/>
              </a:spcBef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But how to solve the labor problem?</a:t>
            </a:r>
          </a:p>
          <a:p>
            <a:pPr algn="l">
              <a:spcBef>
                <a:spcPts val="0"/>
              </a:spcBef>
            </a:pPr>
            <a:r>
              <a:rPr lang="en-US" altLang="en-US" sz="2600" dirty="0">
                <a:solidFill>
                  <a:prstClr val="black"/>
                </a:solidFill>
              </a:rPr>
              <a:t>Depends on beliefs about causes / schools of thought.</a:t>
            </a:r>
          </a:p>
        </p:txBody>
      </p:sp>
    </p:spTree>
    <p:extLst>
      <p:ext uri="{BB962C8B-B14F-4D97-AF65-F5344CB8AC3E}">
        <p14:creationId xmlns:p14="http://schemas.microsoft.com/office/powerpoint/2010/main" val="3758843201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Four Schools of Thought 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B42817E-1A8E-3843-E7CE-A41CE5CA9224}"/>
              </a:ext>
            </a:extLst>
          </p:cNvPr>
          <p:cNvSpPr txBox="1">
            <a:spLocks/>
          </p:cNvSpPr>
          <p:nvPr/>
        </p:nvSpPr>
        <p:spPr>
          <a:xfrm>
            <a:off x="609600" y="2393878"/>
            <a:ext cx="10972800" cy="41593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Neoliberal School.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Human Resource Management School.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Industrial Relations School.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Critical Industrial Relations School.</a:t>
            </a:r>
          </a:p>
        </p:txBody>
      </p:sp>
    </p:spTree>
    <p:extLst>
      <p:ext uri="{BB962C8B-B14F-4D97-AF65-F5344CB8AC3E}">
        <p14:creationId xmlns:p14="http://schemas.microsoft.com/office/powerpoint/2010/main" val="3417041422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371217-CABE-B778-B9D8-D721FA58FFA8}"/>
              </a:ext>
            </a:extLst>
          </p:cNvPr>
          <p:cNvSpPr txBox="1">
            <a:spLocks/>
          </p:cNvSpPr>
          <p:nvPr/>
        </p:nvSpPr>
        <p:spPr>
          <a:xfrm>
            <a:off x="609600" y="1963364"/>
            <a:ext cx="10972800" cy="45898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Focuses on the economic activity of self-interested agents.</a:t>
            </a:r>
          </a:p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Efficiency, equity, and voice achieved through free-market competition.</a:t>
            </a:r>
          </a:p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Idealized, prefect competition results in the optimal allocation and pricing of resources.</a:t>
            </a:r>
          </a:p>
        </p:txBody>
      </p:sp>
    </p:spTree>
    <p:extLst>
      <p:ext uri="{BB962C8B-B14F-4D97-AF65-F5344CB8AC3E}">
        <p14:creationId xmlns:p14="http://schemas.microsoft.com/office/powerpoint/2010/main" val="3988841312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371217-CABE-B778-B9D8-D721FA58FFA8}"/>
              </a:ext>
            </a:extLst>
          </p:cNvPr>
          <p:cNvSpPr txBox="1">
            <a:spLocks/>
          </p:cNvSpPr>
          <p:nvPr/>
        </p:nvSpPr>
        <p:spPr>
          <a:xfrm>
            <a:off x="609600" y="1963364"/>
            <a:ext cx="10972800" cy="45898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US" altLang="en-US" sz="3200" dirty="0">
                <a:solidFill>
                  <a:prstClr val="black"/>
                </a:solidFill>
              </a:rPr>
              <a:t>The conditions of the labor problem are not seen as exploitation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</a:rPr>
              <a:t>Rather, employees are paid their economic value.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</a:rPr>
              <a:t>Employees are free to quit if they feel they are being exploited.</a:t>
            </a:r>
          </a:p>
        </p:txBody>
      </p:sp>
    </p:spTree>
    <p:extLst>
      <p:ext uri="{BB962C8B-B14F-4D97-AF65-F5344CB8AC3E}">
        <p14:creationId xmlns:p14="http://schemas.microsoft.com/office/powerpoint/2010/main" val="269543475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0DF51C-20D4-099D-240E-A6E9E74722AC}"/>
              </a:ext>
            </a:extLst>
          </p:cNvPr>
          <p:cNvSpPr txBox="1"/>
          <p:nvPr/>
        </p:nvSpPr>
        <p:spPr>
          <a:xfrm>
            <a:off x="906864" y="2245695"/>
            <a:ext cx="10378272" cy="4072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US" alt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Solution to the labor problem?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prstClr val="black"/>
                </a:solidFill>
              </a:rPr>
              <a:t>Ensure competition.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Macroeconomic stimuli to reduce unemployment.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Remove unnecessary government regulation.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The best protection an employee has against his or her current employer are other employers.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As long as there is (perfect) competition, employment outcomes are not seen as a problem.</a:t>
            </a:r>
          </a:p>
        </p:txBody>
      </p:sp>
    </p:spTree>
    <p:extLst>
      <p:ext uri="{BB962C8B-B14F-4D97-AF65-F5344CB8AC3E}">
        <p14:creationId xmlns:p14="http://schemas.microsoft.com/office/powerpoint/2010/main" val="984128498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EF192C-3E80-DDD1-E352-BA76C39745DD}"/>
              </a:ext>
            </a:extLst>
          </p:cNvPr>
          <p:cNvSpPr txBox="1">
            <a:spLocks/>
          </p:cNvSpPr>
          <p:nvPr/>
        </p:nvSpPr>
        <p:spPr>
          <a:xfrm>
            <a:off x="609600" y="2245695"/>
            <a:ext cx="10972800" cy="4307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View of labor unions in the neoliberal school of thought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b="1" dirty="0">
                <a:solidFill>
                  <a:prstClr val="black"/>
                </a:solidFill>
              </a:rPr>
              <a:t>Unions are seen as labor market monopolies that interfere with the invisible hand of free market competition; distort efficient outcomes.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dirty="0">
                <a:solidFill>
                  <a:prstClr val="black"/>
                </a:solidFill>
              </a:rPr>
              <a:t>Strike threat is used to raise wages above their competitive levels.</a:t>
            </a:r>
          </a:p>
          <a:p>
            <a:pPr algn="l"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Restrictive work rules interfere with the discipline of the market by protecting lazy workers.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</a:rPr>
              <a:t>To those who believe in perfect competition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dirty="0">
                <a:solidFill>
                  <a:prstClr val="black"/>
                </a:solidFill>
              </a:rPr>
              <a:t>Labor unions are bad.</a:t>
            </a:r>
          </a:p>
        </p:txBody>
      </p:sp>
    </p:spTree>
    <p:extLst>
      <p:ext uri="{BB962C8B-B14F-4D97-AF65-F5344CB8AC3E}">
        <p14:creationId xmlns:p14="http://schemas.microsoft.com/office/powerpoint/2010/main" val="2276739926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A9A071E5-30CD-59CD-39FF-A86A8352661A}"/>
              </a:ext>
            </a:extLst>
          </p:cNvPr>
          <p:cNvSpPr txBox="1">
            <a:spLocks/>
          </p:cNvSpPr>
          <p:nvPr/>
        </p:nvSpPr>
        <p:spPr>
          <a:xfrm>
            <a:off x="609600" y="2245694"/>
            <a:ext cx="10972800" cy="4307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Believes that the labor problem stems from poor management</a:t>
            </a:r>
          </a:p>
          <a:p>
            <a:pPr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Poor selection, motivation, training, supervision.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Solution to the labor problem?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en-US" altLang="en-US" dirty="0">
                <a:solidFill>
                  <a:prstClr val="black"/>
                </a:solidFill>
              </a:rPr>
              <a:t>Better management.</a:t>
            </a:r>
          </a:p>
        </p:txBody>
      </p:sp>
    </p:spTree>
    <p:extLst>
      <p:ext uri="{BB962C8B-B14F-4D97-AF65-F5344CB8AC3E}">
        <p14:creationId xmlns:p14="http://schemas.microsoft.com/office/powerpoint/2010/main" val="3673569813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7827EA-9D51-DB3C-C756-C53998160B25}"/>
              </a:ext>
            </a:extLst>
          </p:cNvPr>
          <p:cNvSpPr txBox="1">
            <a:spLocks/>
          </p:cNvSpPr>
          <p:nvPr/>
        </p:nvSpPr>
        <p:spPr>
          <a:xfrm>
            <a:off x="609600" y="2112804"/>
            <a:ext cx="10972800" cy="4440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Human resource management philosophy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dirty="0">
                <a:solidFill>
                  <a:prstClr val="black"/>
                </a:solidFill>
              </a:rPr>
              <a:t>Align the interests of workers and the firm via better management.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Create motivated and efficient workers.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Firms should design and implement better supervisory methods.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Selection procedures.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Training methods.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Compensation systems.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Evaluation and promotion mechanisms.</a:t>
            </a:r>
          </a:p>
        </p:txBody>
      </p:sp>
    </p:spTree>
    <p:extLst>
      <p:ext uri="{BB962C8B-B14F-4D97-AF65-F5344CB8AC3E}">
        <p14:creationId xmlns:p14="http://schemas.microsoft.com/office/powerpoint/2010/main" val="4186195136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 descr="Drawing shows a man (business) bringing turkey on a cart (goods management) to a woman and two kids (consumers, workers, and chain suppliers).">
            <a:extLst>
              <a:ext uri="{FF2B5EF4-FFF2-40B4-BE49-F238E27FC236}">
                <a16:creationId xmlns:a16="http://schemas.microsoft.com/office/drawing/2014/main" id="{B5F67B91-38DB-8BB6-72C3-69C135FE0F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510676"/>
            <a:ext cx="8229600" cy="4118724"/>
          </a:xfrm>
          <a:prstGeom prst="rect">
            <a:avLst/>
          </a:prstGeom>
        </p:spPr>
      </p:pic>
      <p:pic>
        <p:nvPicPr>
          <p:cNvPr id="7" name="Picture 6" descr="Drawing shows a man (business) bringing turkey on a cart (goods management) to a woman and two kids (consumers, workers, and chain suppliers).">
            <a:extLst>
              <a:ext uri="{FF2B5EF4-FFF2-40B4-BE49-F238E27FC236}">
                <a16:creationId xmlns:a16="http://schemas.microsoft.com/office/drawing/2014/main" id="{E0453FC0-F383-2D6A-241E-5B6D67401A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901700"/>
            <a:ext cx="8229600" cy="572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0263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3F9478C-9DD5-1AA5-7678-55ADBE61253E}"/>
              </a:ext>
            </a:extLst>
          </p:cNvPr>
          <p:cNvSpPr txBox="1">
            <a:spLocks/>
          </p:cNvSpPr>
          <p:nvPr/>
        </p:nvSpPr>
        <p:spPr>
          <a:xfrm>
            <a:off x="667819" y="2245694"/>
            <a:ext cx="10890607" cy="4307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View of unions in this school of thought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Unions are unnecessary “outside, third parties”.</a:t>
            </a:r>
          </a:p>
          <a:p>
            <a:pPr algn="l"/>
            <a:r>
              <a:rPr lang="en-US" sz="2800" dirty="0">
                <a:solidFill>
                  <a:prstClr val="black"/>
                </a:solidFill>
              </a:rPr>
              <a:t>If a company has well-designed HR practices, workers will be satisfied and will not support a union.</a:t>
            </a:r>
          </a:p>
          <a:p>
            <a:pPr algn="l"/>
            <a:r>
              <a:rPr lang="en-US" sz="2800" dirty="0">
                <a:solidFill>
                  <a:prstClr val="black"/>
                </a:solidFill>
              </a:rPr>
              <a:t>Independent labor unions are also seen as adversarial, a barrier to cooperation.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But companies get the union they deserve.</a:t>
            </a:r>
          </a:p>
          <a:p>
            <a:pPr algn="l"/>
            <a:r>
              <a:rPr lang="en-US" sz="2800" dirty="0">
                <a:solidFill>
                  <a:prstClr val="black"/>
                </a:solidFill>
              </a:rPr>
              <a:t>If a company is practicing bad management, workers will seek unionization to combat these poor practices.</a:t>
            </a:r>
          </a:p>
        </p:txBody>
      </p:sp>
    </p:spTree>
    <p:extLst>
      <p:ext uri="{BB962C8B-B14F-4D97-AF65-F5344CB8AC3E}">
        <p14:creationId xmlns:p14="http://schemas.microsoft.com/office/powerpoint/2010/main" val="1763063799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A91CCB1F-B649-90DF-7048-DF4F9D05F980}"/>
              </a:ext>
            </a:extLst>
          </p:cNvPr>
          <p:cNvSpPr txBox="1">
            <a:spLocks/>
          </p:cNvSpPr>
          <p:nvPr/>
        </p:nvSpPr>
        <p:spPr>
          <a:xfrm>
            <a:off x="609600" y="2303164"/>
            <a:ext cx="10972800" cy="4250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prstClr val="black"/>
                </a:solidFill>
              </a:rPr>
              <a:t>Nonunion collective voice such as a nonunion representation plan might be embraced, but not independent labor unions that are legally and functionally independent of employers and governments</a:t>
            </a:r>
          </a:p>
          <a:p>
            <a:r>
              <a:rPr lang="en-US" dirty="0">
                <a:solidFill>
                  <a:prstClr val="black"/>
                </a:solidFill>
              </a:rPr>
              <a:t>Independent labor unions can elect their own leaders, collect and spend their own dues money, establish their organizational objectives and strategies, and strike.</a:t>
            </a:r>
          </a:p>
        </p:txBody>
      </p:sp>
    </p:spTree>
    <p:extLst>
      <p:ext uri="{BB962C8B-B14F-4D97-AF65-F5344CB8AC3E}">
        <p14:creationId xmlns:p14="http://schemas.microsoft.com/office/powerpoint/2010/main" val="1775583066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571978"/>
            <a:ext cx="10007821" cy="485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883147" y="98041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70274" y="14685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John W. Budd , Labor relations text </a:t>
            </a:r>
            <a:r>
              <a:rPr lang="en-GB" dirty="0" err="1"/>
              <a:t>bok</a:t>
            </a:r>
            <a:r>
              <a:rPr lang="en-GB" dirty="0"/>
              <a:t>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187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 of references</a:t>
            </a: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9F697D-F26A-E1BA-BF90-FE2EFF64A735}"/>
              </a:ext>
            </a:extLst>
          </p:cNvPr>
          <p:cNvSpPr txBox="1"/>
          <p:nvPr/>
        </p:nvSpPr>
        <p:spPr>
          <a:xfrm>
            <a:off x="1913562" y="2197775"/>
            <a:ext cx="614908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/>
              <a:t>Textbook: </a:t>
            </a:r>
          </a:p>
          <a:p>
            <a:endParaRPr lang="en-GB" dirty="0"/>
          </a:p>
          <a:p>
            <a:r>
              <a:rPr lang="en-GB" dirty="0"/>
              <a:t>John W. Budd , Labor relations textbook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52018" y="371926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11068AE-A955-489E-BA8C-9B136CFA3BAF}"/>
</file>

<file path=customXml/itemProps2.xml><?xml version="1.0" encoding="utf-8"?>
<ds:datastoreItem xmlns:ds="http://schemas.openxmlformats.org/officeDocument/2006/customXml" ds:itemID="{1115AD57-D2C1-4D27-93B8-15184CB076B0}"/>
</file>

<file path=customXml/itemProps3.xml><?xml version="1.0" encoding="utf-8"?>
<ds:datastoreItem xmlns:ds="http://schemas.openxmlformats.org/officeDocument/2006/customXml" ds:itemID="{385091B4-13D5-419E-93D7-27EF06DC3640}"/>
</file>

<file path=docProps/app.xml><?xml version="1.0" encoding="utf-8"?>
<Properties xmlns="http://schemas.openxmlformats.org/officeDocument/2006/extended-properties" xmlns:vt="http://schemas.openxmlformats.org/officeDocument/2006/docPropsVTypes">
  <TotalTime>4105</TotalTime>
  <Words>2062</Words>
  <Application>Microsoft Office PowerPoint</Application>
  <PresentationFormat>Widescreen</PresentationFormat>
  <Paragraphs>251</Paragraphs>
  <Slides>41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Introduction</vt:lpstr>
      <vt:lpstr>Introduction</vt:lpstr>
      <vt:lpstr>Objectives of Labor Relations</vt:lpstr>
      <vt:lpstr>Aspects of Efficiency, Equity, and Voice in the Employment Relationship</vt:lpstr>
      <vt:lpstr>Objectives of Labor Relations</vt:lpstr>
      <vt:lpstr>Objectives of Labor Relations</vt:lpstr>
      <vt:lpstr>Objectives of Labor Relations</vt:lpstr>
      <vt:lpstr>Objectives of Labor Relations</vt:lpstr>
      <vt:lpstr>Isn’t Efficiency Enough? </vt:lpstr>
      <vt:lpstr>Isn’t Efficiency Enough? </vt:lpstr>
      <vt:lpstr>Isn’t Efficiency Enough? </vt:lpstr>
      <vt:lpstr>Isn’t Efficiency Enough? </vt:lpstr>
      <vt:lpstr>Isn’t Efficiency Enough? </vt:lpstr>
      <vt:lpstr>Isn’t Efficiency Enough? </vt:lpstr>
      <vt:lpstr>Aspects of Efficiency, Equity, and Voice in the Employment Relationship</vt:lpstr>
      <vt:lpstr>Conflicting Goals Mean Balancing Rights</vt:lpstr>
      <vt:lpstr>Conflicting Goals Mean Balancing Rights</vt:lpstr>
      <vt:lpstr>PowerPoint Presentation</vt:lpstr>
      <vt:lpstr>PowerPoint Presentation</vt:lpstr>
      <vt:lpstr>PowerPoint Presentation</vt:lpstr>
      <vt:lpstr>PowerPoint Presentation</vt:lpstr>
      <vt:lpstr>Continued Relevance of Labor Relations</vt:lpstr>
      <vt:lpstr>Continued Relevance of Labor Relations</vt:lpstr>
      <vt:lpstr>Labor Unions – Good or bad ?</vt:lpstr>
      <vt:lpstr>The Labor Problem</vt:lpstr>
      <vt:lpstr>The Labor Problem</vt:lpstr>
      <vt:lpstr>The Labor Problem</vt:lpstr>
      <vt:lpstr>Four Schools of Thought </vt:lpstr>
      <vt:lpstr>The Neoliberal School</vt:lpstr>
      <vt:lpstr>The Neoliberal School</vt:lpstr>
      <vt:lpstr>The Neoliberal School</vt:lpstr>
      <vt:lpstr>The Neoliberal School</vt:lpstr>
      <vt:lpstr>Human Resource Management School </vt:lpstr>
      <vt:lpstr>Human Resource Management School </vt:lpstr>
      <vt:lpstr>Human Resource Management School </vt:lpstr>
      <vt:lpstr>Human Resource Management School </vt:lpstr>
      <vt:lpstr>Human Resource Management School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Nourhan Sayed</dc:creator>
  <cp:lastModifiedBy>Nourhan Sayed</cp:lastModifiedBy>
  <cp:revision>6</cp:revision>
  <dcterms:created xsi:type="dcterms:W3CDTF">2024-01-24T19:40:51Z</dcterms:created>
  <dcterms:modified xsi:type="dcterms:W3CDTF">2024-01-30T21:25:59Z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