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56" r:id="rId2"/>
    <p:sldId id="257" r:id="rId3"/>
    <p:sldId id="258" r:id="rId4"/>
    <p:sldId id="271" r:id="rId5"/>
    <p:sldId id="280" r:id="rId6"/>
    <p:sldId id="281" r:id="rId7"/>
    <p:sldId id="282" r:id="rId8"/>
    <p:sldId id="272" r:id="rId9"/>
    <p:sldId id="273" r:id="rId10"/>
    <p:sldId id="261" r:id="rId11"/>
    <p:sldId id="276" r:id="rId12"/>
    <p:sldId id="262" r:id="rId13"/>
    <p:sldId id="277" r:id="rId14"/>
    <p:sldId id="278" r:id="rId15"/>
    <p:sldId id="279" r:id="rId16"/>
    <p:sldId id="275" r:id="rId17"/>
    <p:sldId id="267" r:id="rId18"/>
    <p:sldId id="268" r:id="rId19"/>
    <p:sldId id="269" r:id="rId20"/>
  </p:sldIdLst>
  <p:sldSz cx="18288000" cy="10287000"/>
  <p:notesSz cx="6858000" cy="9144000"/>
  <p:embeddedFontLst>
    <p:embeddedFont>
      <p:font typeface="Garet" pitchFamily="2" charset="77"/>
      <p:regular r:id="rId21"/>
    </p:embeddedFont>
    <p:embeddedFont>
      <p:font typeface="Garet Bold" pitchFamily="2" charset="77"/>
      <p:regular r:id="rId22"/>
      <p:bold r:id="rId23"/>
    </p:embeddedFont>
    <p:embeddedFont>
      <p:font typeface="Yeseva One" pitchFamily="2" charset="77"/>
      <p:regular r:id="rId24"/>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31" autoAdjust="0"/>
    <p:restoredTop sz="94617" autoAdjust="0"/>
  </p:normalViewPr>
  <p:slideViewPr>
    <p:cSldViewPr>
      <p:cViewPr varScale="1">
        <p:scale>
          <a:sx n="74" d="100"/>
          <a:sy n="74" d="100"/>
        </p:scale>
        <p:origin x="704" y="17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font" Target="fonts/font1.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4.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3.fntdata"/><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2.fntdata"/><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8/27/25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8/27/25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8/27/25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8/27/25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8/27/25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8/27/25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8/27/25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8/27/25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8/27/25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8/27/25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8/27/25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8/27/25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7.xml"/><Relationship Id="rId4" Type="http://schemas.openxmlformats.org/officeDocument/2006/relationships/image" Target="../media/image6.svg"/></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SA"/>
          </a:p>
        </p:txBody>
      </p:sp>
      <p:sp>
        <p:nvSpPr>
          <p:cNvPr id="4" name="TextBox 4"/>
          <p:cNvSpPr txBox="1"/>
          <p:nvPr/>
        </p:nvSpPr>
        <p:spPr>
          <a:xfrm>
            <a:off x="1804359" y="4558708"/>
            <a:ext cx="14679282" cy="1846659"/>
          </a:xfrm>
          <a:prstGeom prst="rect">
            <a:avLst/>
          </a:prstGeom>
        </p:spPr>
        <p:txBody>
          <a:bodyPr lIns="0" tIns="0" rIns="0" bIns="0" rtlCol="0" anchor="t">
            <a:spAutoFit/>
          </a:bodyPr>
          <a:lstStyle/>
          <a:p>
            <a:pPr algn="ctr"/>
            <a:r>
              <a:rPr lang="en-US" sz="6000" dirty="0">
                <a:solidFill>
                  <a:srgbClr val="0D0F68"/>
                </a:solidFill>
                <a:latin typeface="Yeseva One"/>
                <a:ea typeface="Yeseva One"/>
                <a:cs typeface="Yeseva One"/>
                <a:sym typeface="Yeseva One"/>
              </a:rPr>
              <a:t>Using AI in Analyze and Improving Student Academic Performance</a:t>
            </a:r>
          </a:p>
        </p:txBody>
      </p:sp>
      <p:sp>
        <p:nvSpPr>
          <p:cNvPr id="5" name="TextBox 5"/>
          <p:cNvSpPr txBox="1"/>
          <p:nvPr/>
        </p:nvSpPr>
        <p:spPr>
          <a:xfrm>
            <a:off x="3303711" y="6890760"/>
            <a:ext cx="11680579" cy="1763303"/>
          </a:xfrm>
          <a:prstGeom prst="rect">
            <a:avLst/>
          </a:prstGeom>
        </p:spPr>
        <p:txBody>
          <a:bodyPr lIns="0" tIns="0" rIns="0" bIns="0" rtlCol="0" anchor="t">
            <a:spAutoFit/>
          </a:bodyPr>
          <a:lstStyle/>
          <a:p>
            <a:pPr algn="ctr">
              <a:lnSpc>
                <a:spcPts val="7000"/>
              </a:lnSpc>
            </a:pPr>
            <a:r>
              <a:rPr lang="en-US" sz="5000" dirty="0">
                <a:solidFill>
                  <a:srgbClr val="000000"/>
                </a:solidFill>
                <a:latin typeface="Garet"/>
                <a:ea typeface="Garet"/>
                <a:cs typeface="Garet"/>
                <a:sym typeface="Garet"/>
              </a:rPr>
              <a:t>By Ahmed Al </a:t>
            </a:r>
            <a:r>
              <a:rPr lang="en-US" sz="5000" dirty="0" err="1">
                <a:solidFill>
                  <a:srgbClr val="000000"/>
                </a:solidFill>
                <a:latin typeface="Garet"/>
                <a:ea typeface="Garet"/>
                <a:cs typeface="Garet"/>
                <a:sym typeface="Garet"/>
              </a:rPr>
              <a:t>Moairfi</a:t>
            </a:r>
            <a:r>
              <a:rPr lang="en-US" sz="5000" dirty="0">
                <a:solidFill>
                  <a:srgbClr val="000000"/>
                </a:solidFill>
                <a:latin typeface="Garet"/>
                <a:ea typeface="Garet"/>
                <a:cs typeface="Garet"/>
                <a:sym typeface="Garet"/>
              </a:rPr>
              <a:t> &amp;</a:t>
            </a:r>
          </a:p>
          <a:p>
            <a:pPr algn="ctr">
              <a:lnSpc>
                <a:spcPts val="7000"/>
              </a:lnSpc>
            </a:pPr>
            <a:r>
              <a:rPr lang="en-US" sz="5000" dirty="0">
                <a:solidFill>
                  <a:srgbClr val="000000"/>
                </a:solidFill>
                <a:latin typeface="Garet"/>
                <a:ea typeface="Garet"/>
                <a:cs typeface="Garet"/>
                <a:sym typeface="Garet"/>
              </a:rPr>
              <a:t> Ibrahim Al </a:t>
            </a:r>
            <a:r>
              <a:rPr lang="en-US" sz="5000" dirty="0" err="1">
                <a:solidFill>
                  <a:srgbClr val="000000"/>
                </a:solidFill>
                <a:latin typeface="Garet"/>
                <a:ea typeface="Garet"/>
                <a:cs typeface="Garet"/>
                <a:sym typeface="Garet"/>
              </a:rPr>
              <a:t>Nakhli</a:t>
            </a:r>
            <a:endParaRPr lang="en-US" sz="5000" dirty="0">
              <a:solidFill>
                <a:srgbClr val="000000"/>
              </a:solidFill>
              <a:latin typeface="Garet"/>
              <a:ea typeface="Garet"/>
              <a:cs typeface="Garet"/>
              <a:sym typeface="Garet"/>
            </a:endParaRPr>
          </a:p>
        </p:txBody>
      </p:sp>
      <p:sp>
        <p:nvSpPr>
          <p:cNvPr id="6" name="TextBox 6"/>
          <p:cNvSpPr txBox="1"/>
          <p:nvPr/>
        </p:nvSpPr>
        <p:spPr>
          <a:xfrm>
            <a:off x="3303711" y="2965394"/>
            <a:ext cx="11680579" cy="514350"/>
          </a:xfrm>
          <a:prstGeom prst="rect">
            <a:avLst/>
          </a:prstGeom>
        </p:spPr>
        <p:txBody>
          <a:bodyPr lIns="0" tIns="0" rIns="0" bIns="0" rtlCol="0" anchor="t">
            <a:spAutoFit/>
          </a:bodyPr>
          <a:lstStyle/>
          <a:p>
            <a:pPr algn="ctr">
              <a:lnSpc>
                <a:spcPts val="4200"/>
              </a:lnSpc>
            </a:pPr>
            <a:r>
              <a:rPr lang="en-US" sz="3000" dirty="0">
                <a:solidFill>
                  <a:srgbClr val="000000"/>
                </a:solidFill>
                <a:latin typeface="Garet"/>
                <a:ea typeface="Garet"/>
                <a:cs typeface="Garet"/>
                <a:sym typeface="Garet"/>
              </a:rPr>
              <a:t>MIDOCEAN University</a:t>
            </a:r>
          </a:p>
        </p:txBody>
      </p:sp>
      <p:pic>
        <p:nvPicPr>
          <p:cNvPr id="7" name="Picture 6">
            <a:extLst>
              <a:ext uri="{FF2B5EF4-FFF2-40B4-BE49-F238E27FC236}">
                <a16:creationId xmlns:a16="http://schemas.microsoft.com/office/drawing/2014/main" id="{0EFBAB1A-8C90-D333-9451-0ED51B155AEB}"/>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28108" b="24196"/>
          <a:stretch/>
        </p:blipFill>
        <p:spPr bwMode="auto">
          <a:xfrm>
            <a:off x="7366421" y="960120"/>
            <a:ext cx="3555156" cy="1508760"/>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flipH="1">
            <a:off x="0" y="0"/>
            <a:ext cx="18288000" cy="10287000"/>
          </a:xfrm>
          <a:custGeom>
            <a:avLst/>
            <a:gdLst/>
            <a:ahLst/>
            <a:cxnLst/>
            <a:rect l="l" t="t" r="r" b="b"/>
            <a:pathLst>
              <a:path w="18288000" h="10287000">
                <a:moveTo>
                  <a:pt x="18288000" y="0"/>
                </a:moveTo>
                <a:lnTo>
                  <a:pt x="0" y="0"/>
                </a:lnTo>
                <a:lnTo>
                  <a:pt x="0" y="10287000"/>
                </a:lnTo>
                <a:lnTo>
                  <a:pt x="18288000" y="10287000"/>
                </a:lnTo>
                <a:lnTo>
                  <a:pt x="18288000" y="0"/>
                </a:lnTo>
                <a:close/>
              </a:path>
            </a:pathLst>
          </a:custGeom>
          <a:blipFill>
            <a:blip r:embed="rId2"/>
            <a:stretch>
              <a:fillRect/>
            </a:stretch>
          </a:blipFill>
        </p:spPr>
        <p:txBody>
          <a:bodyPr/>
          <a:lstStyle/>
          <a:p>
            <a:endParaRPr lang="en-SA"/>
          </a:p>
        </p:txBody>
      </p:sp>
      <p:grpSp>
        <p:nvGrpSpPr>
          <p:cNvPr id="3" name="Group 3"/>
          <p:cNvGrpSpPr/>
          <p:nvPr/>
        </p:nvGrpSpPr>
        <p:grpSpPr>
          <a:xfrm>
            <a:off x="1028700" y="1028700"/>
            <a:ext cx="16230600" cy="8229600"/>
            <a:chOff x="0" y="0"/>
            <a:chExt cx="4274726" cy="2167467"/>
          </a:xfrm>
        </p:grpSpPr>
        <p:sp>
          <p:nvSpPr>
            <p:cNvPr id="4" name="Freeform 4"/>
            <p:cNvSpPr/>
            <p:nvPr/>
          </p:nvSpPr>
          <p:spPr>
            <a:xfrm>
              <a:off x="0" y="0"/>
              <a:ext cx="4274726" cy="2167467"/>
            </a:xfrm>
            <a:custGeom>
              <a:avLst/>
              <a:gdLst/>
              <a:ahLst/>
              <a:cxnLst/>
              <a:rect l="l" t="t" r="r" b="b"/>
              <a:pathLst>
                <a:path w="4274726" h="2167467">
                  <a:moveTo>
                    <a:pt x="24327" y="0"/>
                  </a:moveTo>
                  <a:lnTo>
                    <a:pt x="4250399" y="0"/>
                  </a:lnTo>
                  <a:cubicBezTo>
                    <a:pt x="4263834" y="0"/>
                    <a:pt x="4274726" y="10891"/>
                    <a:pt x="4274726" y="24327"/>
                  </a:cubicBezTo>
                  <a:lnTo>
                    <a:pt x="4274726" y="2143140"/>
                  </a:lnTo>
                  <a:cubicBezTo>
                    <a:pt x="4274726" y="2156575"/>
                    <a:pt x="4263834" y="2167467"/>
                    <a:pt x="4250399" y="2167467"/>
                  </a:cubicBezTo>
                  <a:lnTo>
                    <a:pt x="24327" y="2167467"/>
                  </a:lnTo>
                  <a:cubicBezTo>
                    <a:pt x="10891" y="2167467"/>
                    <a:pt x="0" y="2156575"/>
                    <a:pt x="0" y="2143140"/>
                  </a:cubicBezTo>
                  <a:lnTo>
                    <a:pt x="0" y="24327"/>
                  </a:lnTo>
                  <a:cubicBezTo>
                    <a:pt x="0" y="10891"/>
                    <a:pt x="10891" y="0"/>
                    <a:pt x="24327" y="0"/>
                  </a:cubicBezTo>
                  <a:close/>
                </a:path>
              </a:pathLst>
            </a:custGeom>
            <a:solidFill>
              <a:srgbClr val="FBFBFB">
                <a:alpha val="89804"/>
              </a:srgbClr>
            </a:solidFill>
          </p:spPr>
          <p:txBody>
            <a:bodyPr/>
            <a:lstStyle/>
            <a:p>
              <a:endParaRPr lang="en-SA"/>
            </a:p>
          </p:txBody>
        </p:sp>
        <p:sp>
          <p:nvSpPr>
            <p:cNvPr id="5" name="TextBox 5"/>
            <p:cNvSpPr txBox="1"/>
            <p:nvPr/>
          </p:nvSpPr>
          <p:spPr>
            <a:xfrm>
              <a:off x="0" y="-38100"/>
              <a:ext cx="4274726" cy="2205567"/>
            </a:xfrm>
            <a:prstGeom prst="rect">
              <a:avLst/>
            </a:prstGeom>
          </p:spPr>
          <p:txBody>
            <a:bodyPr lIns="50800" tIns="50800" rIns="50800" bIns="50800" rtlCol="0" anchor="ctr"/>
            <a:lstStyle/>
            <a:p>
              <a:pPr algn="ctr">
                <a:lnSpc>
                  <a:spcPts val="2659"/>
                </a:lnSpc>
              </a:pPr>
              <a:endParaRPr/>
            </a:p>
          </p:txBody>
        </p:sp>
      </p:grpSp>
      <p:sp>
        <p:nvSpPr>
          <p:cNvPr id="6" name="TextBox 6"/>
          <p:cNvSpPr txBox="1"/>
          <p:nvPr/>
        </p:nvSpPr>
        <p:spPr>
          <a:xfrm>
            <a:off x="5948168" y="1418432"/>
            <a:ext cx="6391665" cy="1377949"/>
          </a:xfrm>
          <a:prstGeom prst="rect">
            <a:avLst/>
          </a:prstGeom>
        </p:spPr>
        <p:txBody>
          <a:bodyPr lIns="0" tIns="0" rIns="0" bIns="0" rtlCol="0" anchor="t">
            <a:spAutoFit/>
          </a:bodyPr>
          <a:lstStyle/>
          <a:p>
            <a:pPr algn="ctr">
              <a:lnSpc>
                <a:spcPts val="11200"/>
              </a:lnSpc>
            </a:pPr>
            <a:r>
              <a:rPr lang="en-US" sz="8000" dirty="0">
                <a:solidFill>
                  <a:srgbClr val="0D0F68"/>
                </a:solidFill>
                <a:latin typeface="Yeseva One"/>
                <a:ea typeface="Yeseva One"/>
                <a:cs typeface="Yeseva One"/>
                <a:sym typeface="Yeseva One"/>
              </a:rPr>
              <a:t>Outlines</a:t>
            </a:r>
          </a:p>
        </p:txBody>
      </p:sp>
      <p:grpSp>
        <p:nvGrpSpPr>
          <p:cNvPr id="7" name="Group 7"/>
          <p:cNvGrpSpPr/>
          <p:nvPr/>
        </p:nvGrpSpPr>
        <p:grpSpPr>
          <a:xfrm>
            <a:off x="2239025" y="3497898"/>
            <a:ext cx="6492732" cy="1217823"/>
            <a:chOff x="0" y="0"/>
            <a:chExt cx="1710020" cy="320744"/>
          </a:xfrm>
        </p:grpSpPr>
        <p:sp>
          <p:nvSpPr>
            <p:cNvPr id="8" name="Freeform 8"/>
            <p:cNvSpPr/>
            <p:nvPr/>
          </p:nvSpPr>
          <p:spPr>
            <a:xfrm>
              <a:off x="0" y="0"/>
              <a:ext cx="1710020" cy="320744"/>
            </a:xfrm>
            <a:custGeom>
              <a:avLst/>
              <a:gdLst/>
              <a:ahLst/>
              <a:cxnLst/>
              <a:rect l="l" t="t" r="r" b="b"/>
              <a:pathLst>
                <a:path w="1710020" h="320744">
                  <a:moveTo>
                    <a:pt x="60812" y="0"/>
                  </a:moveTo>
                  <a:lnTo>
                    <a:pt x="1649208" y="0"/>
                  </a:lnTo>
                  <a:cubicBezTo>
                    <a:pt x="1682793" y="0"/>
                    <a:pt x="1710020" y="27227"/>
                    <a:pt x="1710020" y="60812"/>
                  </a:cubicBezTo>
                  <a:lnTo>
                    <a:pt x="1710020" y="259931"/>
                  </a:lnTo>
                  <a:cubicBezTo>
                    <a:pt x="1710020" y="293517"/>
                    <a:pt x="1682793" y="320744"/>
                    <a:pt x="1649208" y="320744"/>
                  </a:cubicBezTo>
                  <a:lnTo>
                    <a:pt x="60812" y="320744"/>
                  </a:lnTo>
                  <a:cubicBezTo>
                    <a:pt x="27227" y="320744"/>
                    <a:pt x="0" y="293517"/>
                    <a:pt x="0" y="259931"/>
                  </a:cubicBezTo>
                  <a:lnTo>
                    <a:pt x="0" y="60812"/>
                  </a:lnTo>
                  <a:cubicBezTo>
                    <a:pt x="0" y="27227"/>
                    <a:pt x="27227" y="0"/>
                    <a:pt x="60812" y="0"/>
                  </a:cubicBezTo>
                  <a:close/>
                </a:path>
              </a:pathLst>
            </a:custGeom>
            <a:solidFill>
              <a:srgbClr val="65A4CD"/>
            </a:solidFill>
            <a:ln cap="rnd">
              <a:noFill/>
              <a:prstDash val="dash"/>
              <a:round/>
            </a:ln>
          </p:spPr>
          <p:txBody>
            <a:bodyPr/>
            <a:lstStyle/>
            <a:p>
              <a:endParaRPr lang="en-SA"/>
            </a:p>
          </p:txBody>
        </p:sp>
        <p:sp>
          <p:nvSpPr>
            <p:cNvPr id="9" name="TextBox 9"/>
            <p:cNvSpPr txBox="1"/>
            <p:nvPr/>
          </p:nvSpPr>
          <p:spPr>
            <a:xfrm>
              <a:off x="0" y="-38100"/>
              <a:ext cx="1710020" cy="358844"/>
            </a:xfrm>
            <a:prstGeom prst="rect">
              <a:avLst/>
            </a:prstGeom>
          </p:spPr>
          <p:txBody>
            <a:bodyPr lIns="50800" tIns="50800" rIns="50800" bIns="50800" rtlCol="0" anchor="ctr"/>
            <a:lstStyle/>
            <a:p>
              <a:pPr algn="ctr">
                <a:lnSpc>
                  <a:spcPts val="2659"/>
                </a:lnSpc>
                <a:spcBef>
                  <a:spcPct val="0"/>
                </a:spcBef>
              </a:pPr>
              <a:endParaRPr/>
            </a:p>
          </p:txBody>
        </p:sp>
      </p:grpSp>
      <p:sp>
        <p:nvSpPr>
          <p:cNvPr id="10" name="TextBox 10"/>
          <p:cNvSpPr txBox="1"/>
          <p:nvPr/>
        </p:nvSpPr>
        <p:spPr>
          <a:xfrm>
            <a:off x="2696070" y="3687710"/>
            <a:ext cx="884008" cy="762000"/>
          </a:xfrm>
          <a:prstGeom prst="rect">
            <a:avLst/>
          </a:prstGeom>
        </p:spPr>
        <p:txBody>
          <a:bodyPr lIns="0" tIns="0" rIns="0" bIns="0" rtlCol="0" anchor="t">
            <a:spAutoFit/>
          </a:bodyPr>
          <a:lstStyle/>
          <a:p>
            <a:pPr algn="ctr">
              <a:lnSpc>
                <a:spcPts val="6299"/>
              </a:lnSpc>
            </a:pPr>
            <a:r>
              <a:rPr lang="en-US" sz="4500" b="1">
                <a:solidFill>
                  <a:srgbClr val="000000"/>
                </a:solidFill>
                <a:latin typeface="Garet Bold"/>
                <a:ea typeface="Garet Bold"/>
                <a:cs typeface="Garet Bold"/>
                <a:sym typeface="Garet Bold"/>
              </a:rPr>
              <a:t>01</a:t>
            </a:r>
          </a:p>
        </p:txBody>
      </p:sp>
      <p:sp>
        <p:nvSpPr>
          <p:cNvPr id="11" name="TextBox 11"/>
          <p:cNvSpPr txBox="1"/>
          <p:nvPr/>
        </p:nvSpPr>
        <p:spPr>
          <a:xfrm>
            <a:off x="3611690" y="3775022"/>
            <a:ext cx="4687954" cy="596900"/>
          </a:xfrm>
          <a:prstGeom prst="rect">
            <a:avLst/>
          </a:prstGeom>
        </p:spPr>
        <p:txBody>
          <a:bodyPr lIns="0" tIns="0" rIns="0" bIns="0" rtlCol="0" anchor="t">
            <a:spAutoFit/>
          </a:bodyPr>
          <a:lstStyle/>
          <a:p>
            <a:pPr algn="l">
              <a:lnSpc>
                <a:spcPts val="4900"/>
              </a:lnSpc>
            </a:pPr>
            <a:r>
              <a:rPr lang="en-US" sz="3500">
                <a:solidFill>
                  <a:srgbClr val="000000"/>
                </a:solidFill>
                <a:latin typeface="Garet"/>
                <a:ea typeface="Garet"/>
                <a:cs typeface="Garet"/>
                <a:sym typeface="Garet"/>
              </a:rPr>
              <a:t>Introduction</a:t>
            </a:r>
          </a:p>
        </p:txBody>
      </p:sp>
      <p:grpSp>
        <p:nvGrpSpPr>
          <p:cNvPr id="12" name="Group 12"/>
          <p:cNvGrpSpPr/>
          <p:nvPr/>
        </p:nvGrpSpPr>
        <p:grpSpPr>
          <a:xfrm>
            <a:off x="9556243" y="3497898"/>
            <a:ext cx="6492732" cy="1217823"/>
            <a:chOff x="0" y="0"/>
            <a:chExt cx="1710020" cy="320744"/>
          </a:xfrm>
        </p:grpSpPr>
        <p:sp>
          <p:nvSpPr>
            <p:cNvPr id="13" name="Freeform 13"/>
            <p:cNvSpPr/>
            <p:nvPr/>
          </p:nvSpPr>
          <p:spPr>
            <a:xfrm>
              <a:off x="0" y="0"/>
              <a:ext cx="1710020" cy="320744"/>
            </a:xfrm>
            <a:custGeom>
              <a:avLst/>
              <a:gdLst/>
              <a:ahLst/>
              <a:cxnLst/>
              <a:rect l="l" t="t" r="r" b="b"/>
              <a:pathLst>
                <a:path w="1710020" h="320744">
                  <a:moveTo>
                    <a:pt x="60812" y="0"/>
                  </a:moveTo>
                  <a:lnTo>
                    <a:pt x="1649208" y="0"/>
                  </a:lnTo>
                  <a:cubicBezTo>
                    <a:pt x="1682793" y="0"/>
                    <a:pt x="1710020" y="27227"/>
                    <a:pt x="1710020" y="60812"/>
                  </a:cubicBezTo>
                  <a:lnTo>
                    <a:pt x="1710020" y="259931"/>
                  </a:lnTo>
                  <a:cubicBezTo>
                    <a:pt x="1710020" y="293517"/>
                    <a:pt x="1682793" y="320744"/>
                    <a:pt x="1649208" y="320744"/>
                  </a:cubicBezTo>
                  <a:lnTo>
                    <a:pt x="60812" y="320744"/>
                  </a:lnTo>
                  <a:cubicBezTo>
                    <a:pt x="27227" y="320744"/>
                    <a:pt x="0" y="293517"/>
                    <a:pt x="0" y="259931"/>
                  </a:cubicBezTo>
                  <a:lnTo>
                    <a:pt x="0" y="60812"/>
                  </a:lnTo>
                  <a:cubicBezTo>
                    <a:pt x="0" y="27227"/>
                    <a:pt x="27227" y="0"/>
                    <a:pt x="60812" y="0"/>
                  </a:cubicBezTo>
                  <a:close/>
                </a:path>
              </a:pathLst>
            </a:custGeom>
            <a:solidFill>
              <a:srgbClr val="C7DEEB"/>
            </a:solidFill>
          </p:spPr>
          <p:txBody>
            <a:bodyPr/>
            <a:lstStyle/>
            <a:p>
              <a:endParaRPr lang="en-SA"/>
            </a:p>
          </p:txBody>
        </p:sp>
        <p:sp>
          <p:nvSpPr>
            <p:cNvPr id="14" name="TextBox 14"/>
            <p:cNvSpPr txBox="1"/>
            <p:nvPr/>
          </p:nvSpPr>
          <p:spPr>
            <a:xfrm>
              <a:off x="0" y="-38100"/>
              <a:ext cx="1710020" cy="358844"/>
            </a:xfrm>
            <a:prstGeom prst="rect">
              <a:avLst/>
            </a:prstGeom>
          </p:spPr>
          <p:txBody>
            <a:bodyPr lIns="50800" tIns="50800" rIns="50800" bIns="50800" rtlCol="0" anchor="ctr"/>
            <a:lstStyle/>
            <a:p>
              <a:pPr algn="ctr">
                <a:lnSpc>
                  <a:spcPts val="2659"/>
                </a:lnSpc>
                <a:spcBef>
                  <a:spcPct val="0"/>
                </a:spcBef>
              </a:pPr>
              <a:endParaRPr/>
            </a:p>
          </p:txBody>
        </p:sp>
      </p:grpSp>
      <p:sp>
        <p:nvSpPr>
          <p:cNvPr id="15" name="TextBox 15"/>
          <p:cNvSpPr txBox="1"/>
          <p:nvPr/>
        </p:nvSpPr>
        <p:spPr>
          <a:xfrm>
            <a:off x="10000822" y="3687710"/>
            <a:ext cx="884008" cy="762000"/>
          </a:xfrm>
          <a:prstGeom prst="rect">
            <a:avLst/>
          </a:prstGeom>
        </p:spPr>
        <p:txBody>
          <a:bodyPr lIns="0" tIns="0" rIns="0" bIns="0" rtlCol="0" anchor="t">
            <a:spAutoFit/>
          </a:bodyPr>
          <a:lstStyle/>
          <a:p>
            <a:pPr algn="ctr">
              <a:lnSpc>
                <a:spcPts val="6299"/>
              </a:lnSpc>
            </a:pPr>
            <a:r>
              <a:rPr lang="en-US" sz="4500" b="1">
                <a:solidFill>
                  <a:srgbClr val="000000"/>
                </a:solidFill>
                <a:latin typeface="Garet Bold"/>
                <a:ea typeface="Garet Bold"/>
                <a:cs typeface="Garet Bold"/>
                <a:sym typeface="Garet Bold"/>
              </a:rPr>
              <a:t>02</a:t>
            </a:r>
          </a:p>
        </p:txBody>
      </p:sp>
      <p:sp>
        <p:nvSpPr>
          <p:cNvPr id="16" name="TextBox 16"/>
          <p:cNvSpPr txBox="1"/>
          <p:nvPr/>
        </p:nvSpPr>
        <p:spPr>
          <a:xfrm>
            <a:off x="10916442" y="3775022"/>
            <a:ext cx="4687954" cy="605935"/>
          </a:xfrm>
          <a:prstGeom prst="rect">
            <a:avLst/>
          </a:prstGeom>
        </p:spPr>
        <p:txBody>
          <a:bodyPr lIns="0" tIns="0" rIns="0" bIns="0" rtlCol="0" anchor="t">
            <a:spAutoFit/>
          </a:bodyPr>
          <a:lstStyle/>
          <a:p>
            <a:pPr algn="l">
              <a:lnSpc>
                <a:spcPts val="4900"/>
              </a:lnSpc>
            </a:pPr>
            <a:r>
              <a:rPr lang="en-US" sz="3500" dirty="0">
                <a:solidFill>
                  <a:srgbClr val="000000"/>
                </a:solidFill>
                <a:latin typeface="Garet"/>
                <a:ea typeface="Garet"/>
                <a:cs typeface="Garet"/>
                <a:sym typeface="Garet"/>
              </a:rPr>
              <a:t>Related works</a:t>
            </a:r>
          </a:p>
        </p:txBody>
      </p:sp>
      <p:grpSp>
        <p:nvGrpSpPr>
          <p:cNvPr id="17" name="Group 17"/>
          <p:cNvGrpSpPr/>
          <p:nvPr/>
        </p:nvGrpSpPr>
        <p:grpSpPr>
          <a:xfrm>
            <a:off x="2239025" y="7043102"/>
            <a:ext cx="6492732" cy="1217823"/>
            <a:chOff x="0" y="0"/>
            <a:chExt cx="1710020" cy="320744"/>
          </a:xfrm>
        </p:grpSpPr>
        <p:sp>
          <p:nvSpPr>
            <p:cNvPr id="18" name="Freeform 18"/>
            <p:cNvSpPr/>
            <p:nvPr/>
          </p:nvSpPr>
          <p:spPr>
            <a:xfrm>
              <a:off x="0" y="0"/>
              <a:ext cx="1710020" cy="320744"/>
            </a:xfrm>
            <a:custGeom>
              <a:avLst/>
              <a:gdLst/>
              <a:ahLst/>
              <a:cxnLst/>
              <a:rect l="l" t="t" r="r" b="b"/>
              <a:pathLst>
                <a:path w="1710020" h="320744">
                  <a:moveTo>
                    <a:pt x="60812" y="0"/>
                  </a:moveTo>
                  <a:lnTo>
                    <a:pt x="1649208" y="0"/>
                  </a:lnTo>
                  <a:cubicBezTo>
                    <a:pt x="1682793" y="0"/>
                    <a:pt x="1710020" y="27227"/>
                    <a:pt x="1710020" y="60812"/>
                  </a:cubicBezTo>
                  <a:lnTo>
                    <a:pt x="1710020" y="259931"/>
                  </a:lnTo>
                  <a:cubicBezTo>
                    <a:pt x="1710020" y="293517"/>
                    <a:pt x="1682793" y="320744"/>
                    <a:pt x="1649208" y="320744"/>
                  </a:cubicBezTo>
                  <a:lnTo>
                    <a:pt x="60812" y="320744"/>
                  </a:lnTo>
                  <a:cubicBezTo>
                    <a:pt x="27227" y="320744"/>
                    <a:pt x="0" y="293517"/>
                    <a:pt x="0" y="259931"/>
                  </a:cubicBezTo>
                  <a:lnTo>
                    <a:pt x="0" y="60812"/>
                  </a:lnTo>
                  <a:cubicBezTo>
                    <a:pt x="0" y="27227"/>
                    <a:pt x="27227" y="0"/>
                    <a:pt x="60812" y="0"/>
                  </a:cubicBezTo>
                  <a:close/>
                </a:path>
              </a:pathLst>
            </a:custGeom>
            <a:solidFill>
              <a:srgbClr val="65A4CD"/>
            </a:solidFill>
          </p:spPr>
          <p:txBody>
            <a:bodyPr/>
            <a:lstStyle/>
            <a:p>
              <a:endParaRPr lang="en-SA"/>
            </a:p>
          </p:txBody>
        </p:sp>
        <p:sp>
          <p:nvSpPr>
            <p:cNvPr id="19" name="TextBox 19"/>
            <p:cNvSpPr txBox="1"/>
            <p:nvPr/>
          </p:nvSpPr>
          <p:spPr>
            <a:xfrm>
              <a:off x="0" y="-38100"/>
              <a:ext cx="1710020" cy="358844"/>
            </a:xfrm>
            <a:prstGeom prst="rect">
              <a:avLst/>
            </a:prstGeom>
          </p:spPr>
          <p:txBody>
            <a:bodyPr lIns="50800" tIns="50800" rIns="50800" bIns="50800" rtlCol="0" anchor="ctr"/>
            <a:lstStyle/>
            <a:p>
              <a:pPr algn="ctr">
                <a:lnSpc>
                  <a:spcPts val="2659"/>
                </a:lnSpc>
                <a:spcBef>
                  <a:spcPct val="0"/>
                </a:spcBef>
              </a:pPr>
              <a:endParaRPr/>
            </a:p>
          </p:txBody>
        </p:sp>
      </p:grpSp>
      <p:sp>
        <p:nvSpPr>
          <p:cNvPr id="20" name="TextBox 20"/>
          <p:cNvSpPr txBox="1"/>
          <p:nvPr/>
        </p:nvSpPr>
        <p:spPr>
          <a:xfrm>
            <a:off x="2683605" y="7309802"/>
            <a:ext cx="884008" cy="762000"/>
          </a:xfrm>
          <a:prstGeom prst="rect">
            <a:avLst/>
          </a:prstGeom>
        </p:spPr>
        <p:txBody>
          <a:bodyPr lIns="0" tIns="0" rIns="0" bIns="0" rtlCol="0" anchor="t">
            <a:spAutoFit/>
          </a:bodyPr>
          <a:lstStyle/>
          <a:p>
            <a:pPr algn="ctr">
              <a:lnSpc>
                <a:spcPts val="6299"/>
              </a:lnSpc>
            </a:pPr>
            <a:r>
              <a:rPr lang="en-US" sz="4500" b="1">
                <a:solidFill>
                  <a:srgbClr val="000000"/>
                </a:solidFill>
                <a:latin typeface="Garet Bold"/>
                <a:ea typeface="Garet Bold"/>
                <a:cs typeface="Garet Bold"/>
                <a:sym typeface="Garet Bold"/>
              </a:rPr>
              <a:t>05</a:t>
            </a:r>
          </a:p>
        </p:txBody>
      </p:sp>
      <p:sp>
        <p:nvSpPr>
          <p:cNvPr id="21" name="TextBox 21"/>
          <p:cNvSpPr txBox="1"/>
          <p:nvPr/>
        </p:nvSpPr>
        <p:spPr>
          <a:xfrm>
            <a:off x="3599224" y="7397114"/>
            <a:ext cx="4687954" cy="596900"/>
          </a:xfrm>
          <a:prstGeom prst="rect">
            <a:avLst/>
          </a:prstGeom>
        </p:spPr>
        <p:txBody>
          <a:bodyPr lIns="0" tIns="0" rIns="0" bIns="0" rtlCol="0" anchor="t">
            <a:spAutoFit/>
          </a:bodyPr>
          <a:lstStyle/>
          <a:p>
            <a:pPr algn="l">
              <a:lnSpc>
                <a:spcPts val="4900"/>
              </a:lnSpc>
            </a:pPr>
            <a:r>
              <a:rPr lang="en-US" sz="3500">
                <a:solidFill>
                  <a:srgbClr val="000000"/>
                </a:solidFill>
                <a:latin typeface="Garet"/>
                <a:ea typeface="Garet"/>
                <a:cs typeface="Garet"/>
                <a:sym typeface="Garet"/>
              </a:rPr>
              <a:t>Conclusion</a:t>
            </a:r>
          </a:p>
        </p:txBody>
      </p:sp>
      <p:grpSp>
        <p:nvGrpSpPr>
          <p:cNvPr id="22" name="Group 22"/>
          <p:cNvGrpSpPr/>
          <p:nvPr/>
        </p:nvGrpSpPr>
        <p:grpSpPr>
          <a:xfrm>
            <a:off x="9556243" y="5272829"/>
            <a:ext cx="6492732" cy="1217823"/>
            <a:chOff x="0" y="0"/>
            <a:chExt cx="1710020" cy="320744"/>
          </a:xfrm>
        </p:grpSpPr>
        <p:sp>
          <p:nvSpPr>
            <p:cNvPr id="23" name="Freeform 23"/>
            <p:cNvSpPr/>
            <p:nvPr/>
          </p:nvSpPr>
          <p:spPr>
            <a:xfrm>
              <a:off x="0" y="0"/>
              <a:ext cx="1710020" cy="320744"/>
            </a:xfrm>
            <a:custGeom>
              <a:avLst/>
              <a:gdLst/>
              <a:ahLst/>
              <a:cxnLst/>
              <a:rect l="l" t="t" r="r" b="b"/>
              <a:pathLst>
                <a:path w="1710020" h="320744">
                  <a:moveTo>
                    <a:pt x="60812" y="0"/>
                  </a:moveTo>
                  <a:lnTo>
                    <a:pt x="1649208" y="0"/>
                  </a:lnTo>
                  <a:cubicBezTo>
                    <a:pt x="1682793" y="0"/>
                    <a:pt x="1710020" y="27227"/>
                    <a:pt x="1710020" y="60812"/>
                  </a:cubicBezTo>
                  <a:lnTo>
                    <a:pt x="1710020" y="259931"/>
                  </a:lnTo>
                  <a:cubicBezTo>
                    <a:pt x="1710020" y="293517"/>
                    <a:pt x="1682793" y="320744"/>
                    <a:pt x="1649208" y="320744"/>
                  </a:cubicBezTo>
                  <a:lnTo>
                    <a:pt x="60812" y="320744"/>
                  </a:lnTo>
                  <a:cubicBezTo>
                    <a:pt x="27227" y="320744"/>
                    <a:pt x="0" y="293517"/>
                    <a:pt x="0" y="259931"/>
                  </a:cubicBezTo>
                  <a:lnTo>
                    <a:pt x="0" y="60812"/>
                  </a:lnTo>
                  <a:cubicBezTo>
                    <a:pt x="0" y="27227"/>
                    <a:pt x="27227" y="0"/>
                    <a:pt x="60812" y="0"/>
                  </a:cubicBezTo>
                  <a:close/>
                </a:path>
              </a:pathLst>
            </a:custGeom>
            <a:solidFill>
              <a:srgbClr val="65A4CD"/>
            </a:solidFill>
          </p:spPr>
          <p:txBody>
            <a:bodyPr/>
            <a:lstStyle/>
            <a:p>
              <a:endParaRPr lang="en-SA"/>
            </a:p>
          </p:txBody>
        </p:sp>
        <p:sp>
          <p:nvSpPr>
            <p:cNvPr id="24" name="TextBox 24"/>
            <p:cNvSpPr txBox="1"/>
            <p:nvPr/>
          </p:nvSpPr>
          <p:spPr>
            <a:xfrm>
              <a:off x="0" y="-38100"/>
              <a:ext cx="1710020" cy="358844"/>
            </a:xfrm>
            <a:prstGeom prst="rect">
              <a:avLst/>
            </a:prstGeom>
          </p:spPr>
          <p:txBody>
            <a:bodyPr lIns="50800" tIns="50800" rIns="50800" bIns="50800" rtlCol="0" anchor="ctr"/>
            <a:lstStyle/>
            <a:p>
              <a:pPr algn="ctr">
                <a:lnSpc>
                  <a:spcPts val="2659"/>
                </a:lnSpc>
                <a:spcBef>
                  <a:spcPct val="0"/>
                </a:spcBef>
              </a:pPr>
              <a:endParaRPr/>
            </a:p>
          </p:txBody>
        </p:sp>
      </p:grpSp>
      <p:sp>
        <p:nvSpPr>
          <p:cNvPr id="25" name="TextBox 25"/>
          <p:cNvSpPr txBox="1"/>
          <p:nvPr/>
        </p:nvSpPr>
        <p:spPr>
          <a:xfrm>
            <a:off x="10000822" y="5469095"/>
            <a:ext cx="884008" cy="762000"/>
          </a:xfrm>
          <a:prstGeom prst="rect">
            <a:avLst/>
          </a:prstGeom>
        </p:spPr>
        <p:txBody>
          <a:bodyPr lIns="0" tIns="0" rIns="0" bIns="0" rtlCol="0" anchor="t">
            <a:spAutoFit/>
          </a:bodyPr>
          <a:lstStyle/>
          <a:p>
            <a:pPr algn="ctr">
              <a:lnSpc>
                <a:spcPts val="6299"/>
              </a:lnSpc>
            </a:pPr>
            <a:r>
              <a:rPr lang="en-US" sz="4500" b="1">
                <a:solidFill>
                  <a:srgbClr val="000000"/>
                </a:solidFill>
                <a:latin typeface="Garet Bold"/>
                <a:ea typeface="Garet Bold"/>
                <a:cs typeface="Garet Bold"/>
                <a:sym typeface="Garet Bold"/>
              </a:rPr>
              <a:t>04</a:t>
            </a:r>
          </a:p>
        </p:txBody>
      </p:sp>
      <p:sp>
        <p:nvSpPr>
          <p:cNvPr id="26" name="TextBox 26"/>
          <p:cNvSpPr txBox="1"/>
          <p:nvPr/>
        </p:nvSpPr>
        <p:spPr>
          <a:xfrm>
            <a:off x="10916442" y="5556408"/>
            <a:ext cx="4687954" cy="605935"/>
          </a:xfrm>
          <a:prstGeom prst="rect">
            <a:avLst/>
          </a:prstGeom>
        </p:spPr>
        <p:txBody>
          <a:bodyPr lIns="0" tIns="0" rIns="0" bIns="0" rtlCol="0" anchor="t">
            <a:spAutoFit/>
          </a:bodyPr>
          <a:lstStyle/>
          <a:p>
            <a:pPr algn="l">
              <a:lnSpc>
                <a:spcPts val="4900"/>
              </a:lnSpc>
            </a:pPr>
            <a:r>
              <a:rPr lang="en-US" sz="3500" dirty="0">
                <a:solidFill>
                  <a:srgbClr val="000000"/>
                </a:solidFill>
                <a:latin typeface="Garet"/>
                <a:ea typeface="Garet"/>
                <a:cs typeface="Garet"/>
                <a:sym typeface="Garet"/>
              </a:rPr>
              <a:t>Future works</a:t>
            </a:r>
          </a:p>
        </p:txBody>
      </p:sp>
      <p:grpSp>
        <p:nvGrpSpPr>
          <p:cNvPr id="27" name="Group 27"/>
          <p:cNvGrpSpPr/>
          <p:nvPr/>
        </p:nvGrpSpPr>
        <p:grpSpPr>
          <a:xfrm>
            <a:off x="2239025" y="5272829"/>
            <a:ext cx="6492732" cy="1217823"/>
            <a:chOff x="0" y="0"/>
            <a:chExt cx="1710020" cy="320744"/>
          </a:xfrm>
        </p:grpSpPr>
        <p:sp>
          <p:nvSpPr>
            <p:cNvPr id="28" name="Freeform 28"/>
            <p:cNvSpPr/>
            <p:nvPr/>
          </p:nvSpPr>
          <p:spPr>
            <a:xfrm>
              <a:off x="0" y="0"/>
              <a:ext cx="1710020" cy="320744"/>
            </a:xfrm>
            <a:custGeom>
              <a:avLst/>
              <a:gdLst/>
              <a:ahLst/>
              <a:cxnLst/>
              <a:rect l="l" t="t" r="r" b="b"/>
              <a:pathLst>
                <a:path w="1710020" h="320744">
                  <a:moveTo>
                    <a:pt x="60812" y="0"/>
                  </a:moveTo>
                  <a:lnTo>
                    <a:pt x="1649208" y="0"/>
                  </a:lnTo>
                  <a:cubicBezTo>
                    <a:pt x="1682793" y="0"/>
                    <a:pt x="1710020" y="27227"/>
                    <a:pt x="1710020" y="60812"/>
                  </a:cubicBezTo>
                  <a:lnTo>
                    <a:pt x="1710020" y="259931"/>
                  </a:lnTo>
                  <a:cubicBezTo>
                    <a:pt x="1710020" y="293517"/>
                    <a:pt x="1682793" y="320744"/>
                    <a:pt x="1649208" y="320744"/>
                  </a:cubicBezTo>
                  <a:lnTo>
                    <a:pt x="60812" y="320744"/>
                  </a:lnTo>
                  <a:cubicBezTo>
                    <a:pt x="27227" y="320744"/>
                    <a:pt x="0" y="293517"/>
                    <a:pt x="0" y="259931"/>
                  </a:cubicBezTo>
                  <a:lnTo>
                    <a:pt x="0" y="60812"/>
                  </a:lnTo>
                  <a:cubicBezTo>
                    <a:pt x="0" y="27227"/>
                    <a:pt x="27227" y="0"/>
                    <a:pt x="60812" y="0"/>
                  </a:cubicBezTo>
                  <a:close/>
                </a:path>
              </a:pathLst>
            </a:custGeom>
            <a:solidFill>
              <a:srgbClr val="C7DEEB"/>
            </a:solidFill>
          </p:spPr>
          <p:txBody>
            <a:bodyPr/>
            <a:lstStyle/>
            <a:p>
              <a:endParaRPr lang="en-SA"/>
            </a:p>
          </p:txBody>
        </p:sp>
        <p:sp>
          <p:nvSpPr>
            <p:cNvPr id="29" name="TextBox 29"/>
            <p:cNvSpPr txBox="1"/>
            <p:nvPr/>
          </p:nvSpPr>
          <p:spPr>
            <a:xfrm>
              <a:off x="0" y="-38100"/>
              <a:ext cx="1710020" cy="358844"/>
            </a:xfrm>
            <a:prstGeom prst="rect">
              <a:avLst/>
            </a:prstGeom>
          </p:spPr>
          <p:txBody>
            <a:bodyPr lIns="50800" tIns="50800" rIns="50800" bIns="50800" rtlCol="0" anchor="ctr"/>
            <a:lstStyle/>
            <a:p>
              <a:pPr algn="ctr">
                <a:lnSpc>
                  <a:spcPts val="2659"/>
                </a:lnSpc>
                <a:spcBef>
                  <a:spcPct val="0"/>
                </a:spcBef>
              </a:pPr>
              <a:endParaRPr/>
            </a:p>
          </p:txBody>
        </p:sp>
      </p:grpSp>
      <p:sp>
        <p:nvSpPr>
          <p:cNvPr id="30" name="TextBox 30"/>
          <p:cNvSpPr txBox="1"/>
          <p:nvPr/>
        </p:nvSpPr>
        <p:spPr>
          <a:xfrm>
            <a:off x="2657970" y="5462640"/>
            <a:ext cx="884008" cy="762000"/>
          </a:xfrm>
          <a:prstGeom prst="rect">
            <a:avLst/>
          </a:prstGeom>
        </p:spPr>
        <p:txBody>
          <a:bodyPr lIns="0" tIns="0" rIns="0" bIns="0" rtlCol="0" anchor="t">
            <a:spAutoFit/>
          </a:bodyPr>
          <a:lstStyle/>
          <a:p>
            <a:pPr algn="ctr">
              <a:lnSpc>
                <a:spcPts val="6299"/>
              </a:lnSpc>
            </a:pPr>
            <a:r>
              <a:rPr lang="en-US" sz="4500" b="1">
                <a:solidFill>
                  <a:srgbClr val="000000"/>
                </a:solidFill>
                <a:latin typeface="Garet Bold"/>
                <a:ea typeface="Garet Bold"/>
                <a:cs typeface="Garet Bold"/>
                <a:sym typeface="Garet Bold"/>
              </a:rPr>
              <a:t>03</a:t>
            </a:r>
          </a:p>
        </p:txBody>
      </p:sp>
      <p:sp>
        <p:nvSpPr>
          <p:cNvPr id="31" name="TextBox 31"/>
          <p:cNvSpPr txBox="1"/>
          <p:nvPr/>
        </p:nvSpPr>
        <p:spPr>
          <a:xfrm>
            <a:off x="3611690" y="5549953"/>
            <a:ext cx="4687954" cy="596900"/>
          </a:xfrm>
          <a:prstGeom prst="rect">
            <a:avLst/>
          </a:prstGeom>
        </p:spPr>
        <p:txBody>
          <a:bodyPr lIns="0" tIns="0" rIns="0" bIns="0" rtlCol="0" anchor="t">
            <a:spAutoFit/>
          </a:bodyPr>
          <a:lstStyle/>
          <a:p>
            <a:pPr algn="l">
              <a:lnSpc>
                <a:spcPts val="4900"/>
              </a:lnSpc>
            </a:pPr>
            <a:r>
              <a:rPr lang="en-US" sz="3500" dirty="0">
                <a:solidFill>
                  <a:srgbClr val="000000"/>
                </a:solidFill>
                <a:latin typeface="Garet"/>
                <a:ea typeface="Garet"/>
                <a:cs typeface="Garet"/>
                <a:sym typeface="Garet"/>
              </a:rPr>
              <a:t>Research Methods</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SA"/>
          </a:p>
        </p:txBody>
      </p:sp>
      <p:grpSp>
        <p:nvGrpSpPr>
          <p:cNvPr id="3" name="Group 3"/>
          <p:cNvGrpSpPr/>
          <p:nvPr/>
        </p:nvGrpSpPr>
        <p:grpSpPr>
          <a:xfrm>
            <a:off x="1028700" y="1028700"/>
            <a:ext cx="16230600" cy="8229600"/>
            <a:chOff x="0" y="0"/>
            <a:chExt cx="4274726" cy="2167467"/>
          </a:xfrm>
        </p:grpSpPr>
        <p:sp>
          <p:nvSpPr>
            <p:cNvPr id="4" name="Freeform 4"/>
            <p:cNvSpPr/>
            <p:nvPr/>
          </p:nvSpPr>
          <p:spPr>
            <a:xfrm>
              <a:off x="0" y="0"/>
              <a:ext cx="4274726" cy="2167467"/>
            </a:xfrm>
            <a:custGeom>
              <a:avLst/>
              <a:gdLst/>
              <a:ahLst/>
              <a:cxnLst/>
              <a:rect l="l" t="t" r="r" b="b"/>
              <a:pathLst>
                <a:path w="4274726" h="2167467">
                  <a:moveTo>
                    <a:pt x="24327" y="0"/>
                  </a:moveTo>
                  <a:lnTo>
                    <a:pt x="4250399" y="0"/>
                  </a:lnTo>
                  <a:cubicBezTo>
                    <a:pt x="4263834" y="0"/>
                    <a:pt x="4274726" y="10891"/>
                    <a:pt x="4274726" y="24327"/>
                  </a:cubicBezTo>
                  <a:lnTo>
                    <a:pt x="4274726" y="2143140"/>
                  </a:lnTo>
                  <a:cubicBezTo>
                    <a:pt x="4274726" y="2156575"/>
                    <a:pt x="4263834" y="2167467"/>
                    <a:pt x="4250399" y="2167467"/>
                  </a:cubicBezTo>
                  <a:lnTo>
                    <a:pt x="24327" y="2167467"/>
                  </a:lnTo>
                  <a:cubicBezTo>
                    <a:pt x="10891" y="2167467"/>
                    <a:pt x="0" y="2156575"/>
                    <a:pt x="0" y="2143140"/>
                  </a:cubicBezTo>
                  <a:lnTo>
                    <a:pt x="0" y="24327"/>
                  </a:lnTo>
                  <a:cubicBezTo>
                    <a:pt x="0" y="10891"/>
                    <a:pt x="10891" y="0"/>
                    <a:pt x="24327" y="0"/>
                  </a:cubicBezTo>
                  <a:close/>
                </a:path>
              </a:pathLst>
            </a:custGeom>
            <a:solidFill>
              <a:srgbClr val="FBFBFB">
                <a:alpha val="89804"/>
              </a:srgbClr>
            </a:solidFill>
          </p:spPr>
          <p:txBody>
            <a:bodyPr/>
            <a:lstStyle/>
            <a:p>
              <a:endParaRPr lang="en-SA"/>
            </a:p>
          </p:txBody>
        </p:sp>
        <p:sp>
          <p:nvSpPr>
            <p:cNvPr id="5" name="TextBox 5"/>
            <p:cNvSpPr txBox="1"/>
            <p:nvPr/>
          </p:nvSpPr>
          <p:spPr>
            <a:xfrm>
              <a:off x="0" y="-38100"/>
              <a:ext cx="4274726" cy="2205567"/>
            </a:xfrm>
            <a:prstGeom prst="rect">
              <a:avLst/>
            </a:prstGeom>
          </p:spPr>
          <p:txBody>
            <a:bodyPr lIns="50800" tIns="50800" rIns="50800" bIns="50800" rtlCol="0" anchor="ctr"/>
            <a:lstStyle/>
            <a:p>
              <a:pPr algn="ctr">
                <a:lnSpc>
                  <a:spcPts val="2659"/>
                </a:lnSpc>
              </a:pPr>
              <a:endParaRPr/>
            </a:p>
          </p:txBody>
        </p:sp>
      </p:grpSp>
      <p:grpSp>
        <p:nvGrpSpPr>
          <p:cNvPr id="6" name="Group 6"/>
          <p:cNvGrpSpPr/>
          <p:nvPr/>
        </p:nvGrpSpPr>
        <p:grpSpPr>
          <a:xfrm>
            <a:off x="11601846" y="419788"/>
            <a:ext cx="7163655" cy="1217823"/>
            <a:chOff x="0" y="0"/>
            <a:chExt cx="1886724" cy="320744"/>
          </a:xfrm>
        </p:grpSpPr>
        <p:sp>
          <p:nvSpPr>
            <p:cNvPr id="7" name="Freeform 7"/>
            <p:cNvSpPr/>
            <p:nvPr/>
          </p:nvSpPr>
          <p:spPr>
            <a:xfrm>
              <a:off x="0" y="0"/>
              <a:ext cx="1886724" cy="320744"/>
            </a:xfrm>
            <a:custGeom>
              <a:avLst/>
              <a:gdLst/>
              <a:ahLst/>
              <a:cxnLst/>
              <a:rect l="l" t="t" r="r" b="b"/>
              <a:pathLst>
                <a:path w="1886724" h="320744">
                  <a:moveTo>
                    <a:pt x="55117" y="0"/>
                  </a:moveTo>
                  <a:lnTo>
                    <a:pt x="1831607" y="0"/>
                  </a:lnTo>
                  <a:cubicBezTo>
                    <a:pt x="1862047" y="0"/>
                    <a:pt x="1886724" y="24677"/>
                    <a:pt x="1886724" y="55117"/>
                  </a:cubicBezTo>
                  <a:lnTo>
                    <a:pt x="1886724" y="265627"/>
                  </a:lnTo>
                  <a:cubicBezTo>
                    <a:pt x="1886724" y="280245"/>
                    <a:pt x="1880917" y="294264"/>
                    <a:pt x="1870581" y="304600"/>
                  </a:cubicBezTo>
                  <a:cubicBezTo>
                    <a:pt x="1860244" y="314937"/>
                    <a:pt x="1846225" y="320744"/>
                    <a:pt x="1831607" y="320744"/>
                  </a:cubicBezTo>
                  <a:lnTo>
                    <a:pt x="55117" y="320744"/>
                  </a:lnTo>
                  <a:cubicBezTo>
                    <a:pt x="40499" y="320744"/>
                    <a:pt x="26480" y="314937"/>
                    <a:pt x="16143" y="304600"/>
                  </a:cubicBezTo>
                  <a:cubicBezTo>
                    <a:pt x="5807" y="294264"/>
                    <a:pt x="0" y="280245"/>
                    <a:pt x="0" y="265627"/>
                  </a:cubicBezTo>
                  <a:lnTo>
                    <a:pt x="0" y="55117"/>
                  </a:lnTo>
                  <a:cubicBezTo>
                    <a:pt x="0" y="40499"/>
                    <a:pt x="5807" y="26480"/>
                    <a:pt x="16143" y="16143"/>
                  </a:cubicBezTo>
                  <a:cubicBezTo>
                    <a:pt x="26480" y="5807"/>
                    <a:pt x="40499" y="0"/>
                    <a:pt x="55117" y="0"/>
                  </a:cubicBezTo>
                  <a:close/>
                </a:path>
              </a:pathLst>
            </a:custGeom>
            <a:solidFill>
              <a:srgbClr val="0D0F68"/>
            </a:solidFill>
          </p:spPr>
          <p:txBody>
            <a:bodyPr/>
            <a:lstStyle/>
            <a:p>
              <a:endParaRPr lang="en-SA"/>
            </a:p>
          </p:txBody>
        </p:sp>
        <p:sp>
          <p:nvSpPr>
            <p:cNvPr id="8" name="TextBox 8"/>
            <p:cNvSpPr txBox="1"/>
            <p:nvPr/>
          </p:nvSpPr>
          <p:spPr>
            <a:xfrm>
              <a:off x="0" y="-38100"/>
              <a:ext cx="1886724" cy="358844"/>
            </a:xfrm>
            <a:prstGeom prst="rect">
              <a:avLst/>
            </a:prstGeom>
          </p:spPr>
          <p:txBody>
            <a:bodyPr lIns="50800" tIns="50800" rIns="50800" bIns="50800" rtlCol="0" anchor="ctr"/>
            <a:lstStyle/>
            <a:p>
              <a:pPr algn="ctr">
                <a:lnSpc>
                  <a:spcPts val="2659"/>
                </a:lnSpc>
                <a:spcBef>
                  <a:spcPct val="0"/>
                </a:spcBef>
              </a:pPr>
              <a:endParaRPr/>
            </a:p>
          </p:txBody>
        </p:sp>
      </p:grpSp>
      <p:sp>
        <p:nvSpPr>
          <p:cNvPr id="9" name="TextBox 9"/>
          <p:cNvSpPr txBox="1"/>
          <p:nvPr/>
        </p:nvSpPr>
        <p:spPr>
          <a:xfrm>
            <a:off x="12446545" y="600075"/>
            <a:ext cx="5474256" cy="771525"/>
          </a:xfrm>
          <a:prstGeom prst="rect">
            <a:avLst/>
          </a:prstGeom>
        </p:spPr>
        <p:txBody>
          <a:bodyPr lIns="0" tIns="0" rIns="0" bIns="0" rtlCol="0" anchor="t">
            <a:spAutoFit/>
          </a:bodyPr>
          <a:lstStyle/>
          <a:p>
            <a:pPr algn="ctr">
              <a:lnSpc>
                <a:spcPts val="6299"/>
              </a:lnSpc>
            </a:pPr>
            <a:r>
              <a:rPr lang="en-US" sz="4500" dirty="0">
                <a:solidFill>
                  <a:srgbClr val="FFFFFF"/>
                </a:solidFill>
                <a:latin typeface="Yeseva One"/>
                <a:ea typeface="Yeseva One"/>
                <a:cs typeface="Yeseva One"/>
                <a:sym typeface="Yeseva One"/>
              </a:rPr>
              <a:t>Introduction</a:t>
            </a:r>
          </a:p>
        </p:txBody>
      </p:sp>
      <p:sp>
        <p:nvSpPr>
          <p:cNvPr id="10" name="TextBox 10"/>
          <p:cNvSpPr txBox="1"/>
          <p:nvPr/>
        </p:nvSpPr>
        <p:spPr>
          <a:xfrm>
            <a:off x="5841455" y="1879737"/>
            <a:ext cx="6605090" cy="1047750"/>
          </a:xfrm>
          <a:prstGeom prst="rect">
            <a:avLst/>
          </a:prstGeom>
        </p:spPr>
        <p:txBody>
          <a:bodyPr lIns="0" tIns="0" rIns="0" bIns="0" rtlCol="0" anchor="t">
            <a:spAutoFit/>
          </a:bodyPr>
          <a:lstStyle/>
          <a:p>
            <a:pPr algn="ctr">
              <a:lnSpc>
                <a:spcPts val="8400"/>
              </a:lnSpc>
            </a:pPr>
            <a:r>
              <a:rPr lang="en-US" sz="6000" dirty="0">
                <a:solidFill>
                  <a:srgbClr val="0D0F68"/>
                </a:solidFill>
                <a:latin typeface="Yeseva One"/>
                <a:ea typeface="Yeseva One"/>
                <a:cs typeface="Yeseva One"/>
                <a:sym typeface="Yeseva One"/>
              </a:rPr>
              <a:t>Background</a:t>
            </a:r>
          </a:p>
        </p:txBody>
      </p:sp>
      <p:sp>
        <p:nvSpPr>
          <p:cNvPr id="11" name="TextBox 11"/>
          <p:cNvSpPr txBox="1"/>
          <p:nvPr/>
        </p:nvSpPr>
        <p:spPr>
          <a:xfrm>
            <a:off x="2123695" y="3498987"/>
            <a:ext cx="14040611" cy="5719514"/>
          </a:xfrm>
          <a:prstGeom prst="rect">
            <a:avLst/>
          </a:prstGeom>
        </p:spPr>
        <p:txBody>
          <a:bodyPr lIns="0" tIns="0" rIns="0" bIns="0" rtlCol="0" anchor="t">
            <a:spAutoFit/>
          </a:bodyPr>
          <a:lstStyle/>
          <a:p>
            <a:pPr algn="ctr">
              <a:lnSpc>
                <a:spcPts val="5599"/>
              </a:lnSpc>
            </a:pPr>
            <a:r>
              <a:rPr lang="en-US" sz="3999" dirty="0">
                <a:solidFill>
                  <a:srgbClr val="000000"/>
                </a:solidFill>
                <a:latin typeface="Garet"/>
                <a:ea typeface="Garet"/>
                <a:cs typeface="Garet"/>
                <a:sym typeface="Garet"/>
              </a:rPr>
              <a:t>AI is the new evolution in this generation. It has led to improvement in all fields. It must be used to improve education and academic outcomes. Instead of just letting students use AI generative models, users should have a comprehensive AI system that begins by creating a measurement process, monitors student performance, enhances the results, and suggests solutions.</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SA"/>
          </a:p>
        </p:txBody>
      </p:sp>
      <p:grpSp>
        <p:nvGrpSpPr>
          <p:cNvPr id="3" name="Group 3"/>
          <p:cNvGrpSpPr/>
          <p:nvPr/>
        </p:nvGrpSpPr>
        <p:grpSpPr>
          <a:xfrm>
            <a:off x="1028700" y="1028700"/>
            <a:ext cx="16230600" cy="8229600"/>
            <a:chOff x="0" y="0"/>
            <a:chExt cx="4274726" cy="2167467"/>
          </a:xfrm>
        </p:grpSpPr>
        <p:sp>
          <p:nvSpPr>
            <p:cNvPr id="4" name="Freeform 4"/>
            <p:cNvSpPr/>
            <p:nvPr/>
          </p:nvSpPr>
          <p:spPr>
            <a:xfrm>
              <a:off x="0" y="0"/>
              <a:ext cx="4274726" cy="2167467"/>
            </a:xfrm>
            <a:custGeom>
              <a:avLst/>
              <a:gdLst/>
              <a:ahLst/>
              <a:cxnLst/>
              <a:rect l="l" t="t" r="r" b="b"/>
              <a:pathLst>
                <a:path w="4274726" h="2167467">
                  <a:moveTo>
                    <a:pt x="24327" y="0"/>
                  </a:moveTo>
                  <a:lnTo>
                    <a:pt x="4250399" y="0"/>
                  </a:lnTo>
                  <a:cubicBezTo>
                    <a:pt x="4263834" y="0"/>
                    <a:pt x="4274726" y="10891"/>
                    <a:pt x="4274726" y="24327"/>
                  </a:cubicBezTo>
                  <a:lnTo>
                    <a:pt x="4274726" y="2143140"/>
                  </a:lnTo>
                  <a:cubicBezTo>
                    <a:pt x="4274726" y="2156575"/>
                    <a:pt x="4263834" y="2167467"/>
                    <a:pt x="4250399" y="2167467"/>
                  </a:cubicBezTo>
                  <a:lnTo>
                    <a:pt x="24327" y="2167467"/>
                  </a:lnTo>
                  <a:cubicBezTo>
                    <a:pt x="10891" y="2167467"/>
                    <a:pt x="0" y="2156575"/>
                    <a:pt x="0" y="2143140"/>
                  </a:cubicBezTo>
                  <a:lnTo>
                    <a:pt x="0" y="24327"/>
                  </a:lnTo>
                  <a:cubicBezTo>
                    <a:pt x="0" y="10891"/>
                    <a:pt x="10891" y="0"/>
                    <a:pt x="24327" y="0"/>
                  </a:cubicBezTo>
                  <a:close/>
                </a:path>
              </a:pathLst>
            </a:custGeom>
            <a:solidFill>
              <a:srgbClr val="FBFBFB">
                <a:alpha val="89804"/>
              </a:srgbClr>
            </a:solidFill>
          </p:spPr>
          <p:txBody>
            <a:bodyPr/>
            <a:lstStyle/>
            <a:p>
              <a:endParaRPr lang="en-SA"/>
            </a:p>
          </p:txBody>
        </p:sp>
        <p:sp>
          <p:nvSpPr>
            <p:cNvPr id="5" name="TextBox 5"/>
            <p:cNvSpPr txBox="1"/>
            <p:nvPr/>
          </p:nvSpPr>
          <p:spPr>
            <a:xfrm>
              <a:off x="0" y="-38100"/>
              <a:ext cx="4274726" cy="2205567"/>
            </a:xfrm>
            <a:prstGeom prst="rect">
              <a:avLst/>
            </a:prstGeom>
          </p:spPr>
          <p:txBody>
            <a:bodyPr lIns="50800" tIns="50800" rIns="50800" bIns="50800" rtlCol="0" anchor="ctr"/>
            <a:lstStyle/>
            <a:p>
              <a:pPr algn="ctr">
                <a:lnSpc>
                  <a:spcPts val="2659"/>
                </a:lnSpc>
              </a:pPr>
              <a:endParaRPr/>
            </a:p>
          </p:txBody>
        </p:sp>
      </p:grpSp>
      <p:grpSp>
        <p:nvGrpSpPr>
          <p:cNvPr id="6" name="Group 6"/>
          <p:cNvGrpSpPr/>
          <p:nvPr/>
        </p:nvGrpSpPr>
        <p:grpSpPr>
          <a:xfrm>
            <a:off x="11601846" y="419788"/>
            <a:ext cx="7163655" cy="1217823"/>
            <a:chOff x="0" y="0"/>
            <a:chExt cx="1886724" cy="320744"/>
          </a:xfrm>
        </p:grpSpPr>
        <p:sp>
          <p:nvSpPr>
            <p:cNvPr id="7" name="Freeform 7"/>
            <p:cNvSpPr/>
            <p:nvPr/>
          </p:nvSpPr>
          <p:spPr>
            <a:xfrm>
              <a:off x="0" y="0"/>
              <a:ext cx="1886724" cy="320744"/>
            </a:xfrm>
            <a:custGeom>
              <a:avLst/>
              <a:gdLst/>
              <a:ahLst/>
              <a:cxnLst/>
              <a:rect l="l" t="t" r="r" b="b"/>
              <a:pathLst>
                <a:path w="1886724" h="320744">
                  <a:moveTo>
                    <a:pt x="55117" y="0"/>
                  </a:moveTo>
                  <a:lnTo>
                    <a:pt x="1831607" y="0"/>
                  </a:lnTo>
                  <a:cubicBezTo>
                    <a:pt x="1862047" y="0"/>
                    <a:pt x="1886724" y="24677"/>
                    <a:pt x="1886724" y="55117"/>
                  </a:cubicBezTo>
                  <a:lnTo>
                    <a:pt x="1886724" y="265627"/>
                  </a:lnTo>
                  <a:cubicBezTo>
                    <a:pt x="1886724" y="280245"/>
                    <a:pt x="1880917" y="294264"/>
                    <a:pt x="1870581" y="304600"/>
                  </a:cubicBezTo>
                  <a:cubicBezTo>
                    <a:pt x="1860244" y="314937"/>
                    <a:pt x="1846225" y="320744"/>
                    <a:pt x="1831607" y="320744"/>
                  </a:cubicBezTo>
                  <a:lnTo>
                    <a:pt x="55117" y="320744"/>
                  </a:lnTo>
                  <a:cubicBezTo>
                    <a:pt x="40499" y="320744"/>
                    <a:pt x="26480" y="314937"/>
                    <a:pt x="16143" y="304600"/>
                  </a:cubicBezTo>
                  <a:cubicBezTo>
                    <a:pt x="5807" y="294264"/>
                    <a:pt x="0" y="280245"/>
                    <a:pt x="0" y="265627"/>
                  </a:cubicBezTo>
                  <a:lnTo>
                    <a:pt x="0" y="55117"/>
                  </a:lnTo>
                  <a:cubicBezTo>
                    <a:pt x="0" y="40499"/>
                    <a:pt x="5807" y="26480"/>
                    <a:pt x="16143" y="16143"/>
                  </a:cubicBezTo>
                  <a:cubicBezTo>
                    <a:pt x="26480" y="5807"/>
                    <a:pt x="40499" y="0"/>
                    <a:pt x="55117" y="0"/>
                  </a:cubicBezTo>
                  <a:close/>
                </a:path>
              </a:pathLst>
            </a:custGeom>
            <a:solidFill>
              <a:srgbClr val="0D0F68"/>
            </a:solidFill>
          </p:spPr>
          <p:txBody>
            <a:bodyPr/>
            <a:lstStyle/>
            <a:p>
              <a:endParaRPr lang="en-SA"/>
            </a:p>
          </p:txBody>
        </p:sp>
        <p:sp>
          <p:nvSpPr>
            <p:cNvPr id="8" name="TextBox 8"/>
            <p:cNvSpPr txBox="1"/>
            <p:nvPr/>
          </p:nvSpPr>
          <p:spPr>
            <a:xfrm>
              <a:off x="0" y="-38100"/>
              <a:ext cx="1886724" cy="358844"/>
            </a:xfrm>
            <a:prstGeom prst="rect">
              <a:avLst/>
            </a:prstGeom>
          </p:spPr>
          <p:txBody>
            <a:bodyPr lIns="50800" tIns="50800" rIns="50800" bIns="50800" rtlCol="0" anchor="ctr"/>
            <a:lstStyle/>
            <a:p>
              <a:pPr algn="ctr">
                <a:lnSpc>
                  <a:spcPts val="2659"/>
                </a:lnSpc>
                <a:spcBef>
                  <a:spcPct val="0"/>
                </a:spcBef>
              </a:pPr>
              <a:endParaRPr/>
            </a:p>
          </p:txBody>
        </p:sp>
      </p:grpSp>
      <p:sp>
        <p:nvSpPr>
          <p:cNvPr id="9" name="TextBox 9"/>
          <p:cNvSpPr txBox="1"/>
          <p:nvPr/>
        </p:nvSpPr>
        <p:spPr>
          <a:xfrm>
            <a:off x="12446545" y="600075"/>
            <a:ext cx="5474256" cy="771525"/>
          </a:xfrm>
          <a:prstGeom prst="rect">
            <a:avLst/>
          </a:prstGeom>
        </p:spPr>
        <p:txBody>
          <a:bodyPr lIns="0" tIns="0" rIns="0" bIns="0" rtlCol="0" anchor="t">
            <a:spAutoFit/>
          </a:bodyPr>
          <a:lstStyle/>
          <a:p>
            <a:pPr algn="ctr">
              <a:lnSpc>
                <a:spcPts val="6299"/>
              </a:lnSpc>
            </a:pPr>
            <a:r>
              <a:rPr lang="en-US" sz="4500" dirty="0">
                <a:solidFill>
                  <a:srgbClr val="FFFFFF"/>
                </a:solidFill>
                <a:latin typeface="Yeseva One"/>
                <a:ea typeface="Yeseva One"/>
                <a:cs typeface="Yeseva One"/>
                <a:sym typeface="Yeseva One"/>
              </a:rPr>
              <a:t>Introduction</a:t>
            </a:r>
          </a:p>
        </p:txBody>
      </p:sp>
      <p:sp>
        <p:nvSpPr>
          <p:cNvPr id="10" name="TextBox 10"/>
          <p:cNvSpPr txBox="1"/>
          <p:nvPr/>
        </p:nvSpPr>
        <p:spPr>
          <a:xfrm>
            <a:off x="4876800" y="1879737"/>
            <a:ext cx="7569745" cy="999761"/>
          </a:xfrm>
          <a:prstGeom prst="rect">
            <a:avLst/>
          </a:prstGeom>
        </p:spPr>
        <p:txBody>
          <a:bodyPr wrap="square" lIns="0" tIns="0" rIns="0" bIns="0" rtlCol="0" anchor="t">
            <a:spAutoFit/>
          </a:bodyPr>
          <a:lstStyle/>
          <a:p>
            <a:pPr algn="ctr">
              <a:lnSpc>
                <a:spcPts val="8400"/>
              </a:lnSpc>
            </a:pPr>
            <a:r>
              <a:rPr lang="en-US" sz="6000" dirty="0">
                <a:solidFill>
                  <a:srgbClr val="0D0F68"/>
                </a:solidFill>
                <a:latin typeface="Yeseva One"/>
                <a:ea typeface="Yeseva One"/>
                <a:cs typeface="Yeseva One"/>
                <a:sym typeface="Yeseva One"/>
              </a:rPr>
              <a:t>Problem Definition </a:t>
            </a:r>
          </a:p>
        </p:txBody>
      </p:sp>
      <p:sp>
        <p:nvSpPr>
          <p:cNvPr id="11" name="TextBox 11"/>
          <p:cNvSpPr txBox="1"/>
          <p:nvPr/>
        </p:nvSpPr>
        <p:spPr>
          <a:xfrm>
            <a:off x="2123695" y="3498987"/>
            <a:ext cx="14040611" cy="2128788"/>
          </a:xfrm>
          <a:prstGeom prst="rect">
            <a:avLst/>
          </a:prstGeom>
        </p:spPr>
        <p:txBody>
          <a:bodyPr lIns="0" tIns="0" rIns="0" bIns="0" rtlCol="0" anchor="t">
            <a:spAutoFit/>
          </a:bodyPr>
          <a:lstStyle/>
          <a:p>
            <a:pPr algn="ctr">
              <a:lnSpc>
                <a:spcPts val="5599"/>
              </a:lnSpc>
            </a:pPr>
            <a:r>
              <a:rPr lang="en-US" sz="3999" dirty="0">
                <a:solidFill>
                  <a:srgbClr val="000000"/>
                </a:solidFill>
                <a:latin typeface="Garet"/>
                <a:ea typeface="Garet"/>
                <a:cs typeface="Garet"/>
                <a:sym typeface="Garet"/>
              </a:rPr>
              <a:t>Students need guidance to cross over the changes, identify their weaknesses, and resolve them.</a:t>
            </a:r>
          </a:p>
          <a:p>
            <a:pPr algn="ctr">
              <a:lnSpc>
                <a:spcPts val="5599"/>
              </a:lnSpc>
            </a:pPr>
            <a:r>
              <a:rPr lang="en-US" sz="3999" dirty="0">
                <a:solidFill>
                  <a:srgbClr val="000000"/>
                </a:solidFill>
                <a:latin typeface="Garet"/>
                <a:ea typeface="Garet"/>
                <a:cs typeface="Garet"/>
                <a:sym typeface="Garet"/>
              </a:rPr>
              <a:t>.</a:t>
            </a:r>
          </a:p>
        </p:txBody>
      </p:sp>
    </p:spTree>
    <p:extLst>
      <p:ext uri="{BB962C8B-B14F-4D97-AF65-F5344CB8AC3E}">
        <p14:creationId xmlns:p14="http://schemas.microsoft.com/office/powerpoint/2010/main" val="292640144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SA"/>
          </a:p>
        </p:txBody>
      </p:sp>
      <p:grpSp>
        <p:nvGrpSpPr>
          <p:cNvPr id="3" name="Group 3"/>
          <p:cNvGrpSpPr/>
          <p:nvPr/>
        </p:nvGrpSpPr>
        <p:grpSpPr>
          <a:xfrm>
            <a:off x="1028700" y="1028700"/>
            <a:ext cx="16230600" cy="8229600"/>
            <a:chOff x="0" y="0"/>
            <a:chExt cx="4274726" cy="2167467"/>
          </a:xfrm>
        </p:grpSpPr>
        <p:sp>
          <p:nvSpPr>
            <p:cNvPr id="4" name="Freeform 4"/>
            <p:cNvSpPr/>
            <p:nvPr/>
          </p:nvSpPr>
          <p:spPr>
            <a:xfrm>
              <a:off x="0" y="0"/>
              <a:ext cx="4274726" cy="2167467"/>
            </a:xfrm>
            <a:custGeom>
              <a:avLst/>
              <a:gdLst/>
              <a:ahLst/>
              <a:cxnLst/>
              <a:rect l="l" t="t" r="r" b="b"/>
              <a:pathLst>
                <a:path w="4274726" h="2167467">
                  <a:moveTo>
                    <a:pt x="24327" y="0"/>
                  </a:moveTo>
                  <a:lnTo>
                    <a:pt x="4250399" y="0"/>
                  </a:lnTo>
                  <a:cubicBezTo>
                    <a:pt x="4263834" y="0"/>
                    <a:pt x="4274726" y="10891"/>
                    <a:pt x="4274726" y="24327"/>
                  </a:cubicBezTo>
                  <a:lnTo>
                    <a:pt x="4274726" y="2143140"/>
                  </a:lnTo>
                  <a:cubicBezTo>
                    <a:pt x="4274726" y="2156575"/>
                    <a:pt x="4263834" y="2167467"/>
                    <a:pt x="4250399" y="2167467"/>
                  </a:cubicBezTo>
                  <a:lnTo>
                    <a:pt x="24327" y="2167467"/>
                  </a:lnTo>
                  <a:cubicBezTo>
                    <a:pt x="10891" y="2167467"/>
                    <a:pt x="0" y="2156575"/>
                    <a:pt x="0" y="2143140"/>
                  </a:cubicBezTo>
                  <a:lnTo>
                    <a:pt x="0" y="24327"/>
                  </a:lnTo>
                  <a:cubicBezTo>
                    <a:pt x="0" y="10891"/>
                    <a:pt x="10891" y="0"/>
                    <a:pt x="24327" y="0"/>
                  </a:cubicBezTo>
                  <a:close/>
                </a:path>
              </a:pathLst>
            </a:custGeom>
            <a:solidFill>
              <a:srgbClr val="FBFBFB">
                <a:alpha val="89804"/>
              </a:srgbClr>
            </a:solidFill>
          </p:spPr>
          <p:txBody>
            <a:bodyPr/>
            <a:lstStyle/>
            <a:p>
              <a:endParaRPr lang="en-SA"/>
            </a:p>
          </p:txBody>
        </p:sp>
        <p:sp>
          <p:nvSpPr>
            <p:cNvPr id="5" name="TextBox 5"/>
            <p:cNvSpPr txBox="1"/>
            <p:nvPr/>
          </p:nvSpPr>
          <p:spPr>
            <a:xfrm>
              <a:off x="0" y="-38100"/>
              <a:ext cx="4274726" cy="2205567"/>
            </a:xfrm>
            <a:prstGeom prst="rect">
              <a:avLst/>
            </a:prstGeom>
          </p:spPr>
          <p:txBody>
            <a:bodyPr lIns="50800" tIns="50800" rIns="50800" bIns="50800" rtlCol="0" anchor="ctr"/>
            <a:lstStyle/>
            <a:p>
              <a:pPr algn="ctr">
                <a:lnSpc>
                  <a:spcPts val="2659"/>
                </a:lnSpc>
              </a:pPr>
              <a:endParaRPr/>
            </a:p>
          </p:txBody>
        </p:sp>
      </p:grpSp>
      <p:grpSp>
        <p:nvGrpSpPr>
          <p:cNvPr id="6" name="Group 6"/>
          <p:cNvGrpSpPr/>
          <p:nvPr/>
        </p:nvGrpSpPr>
        <p:grpSpPr>
          <a:xfrm>
            <a:off x="11601846" y="419788"/>
            <a:ext cx="7163655" cy="1217823"/>
            <a:chOff x="0" y="0"/>
            <a:chExt cx="1886724" cy="320744"/>
          </a:xfrm>
        </p:grpSpPr>
        <p:sp>
          <p:nvSpPr>
            <p:cNvPr id="7" name="Freeform 7"/>
            <p:cNvSpPr/>
            <p:nvPr/>
          </p:nvSpPr>
          <p:spPr>
            <a:xfrm>
              <a:off x="0" y="0"/>
              <a:ext cx="1886724" cy="320744"/>
            </a:xfrm>
            <a:custGeom>
              <a:avLst/>
              <a:gdLst/>
              <a:ahLst/>
              <a:cxnLst/>
              <a:rect l="l" t="t" r="r" b="b"/>
              <a:pathLst>
                <a:path w="1886724" h="320744">
                  <a:moveTo>
                    <a:pt x="55117" y="0"/>
                  </a:moveTo>
                  <a:lnTo>
                    <a:pt x="1831607" y="0"/>
                  </a:lnTo>
                  <a:cubicBezTo>
                    <a:pt x="1862047" y="0"/>
                    <a:pt x="1886724" y="24677"/>
                    <a:pt x="1886724" y="55117"/>
                  </a:cubicBezTo>
                  <a:lnTo>
                    <a:pt x="1886724" y="265627"/>
                  </a:lnTo>
                  <a:cubicBezTo>
                    <a:pt x="1886724" y="280245"/>
                    <a:pt x="1880917" y="294264"/>
                    <a:pt x="1870581" y="304600"/>
                  </a:cubicBezTo>
                  <a:cubicBezTo>
                    <a:pt x="1860244" y="314937"/>
                    <a:pt x="1846225" y="320744"/>
                    <a:pt x="1831607" y="320744"/>
                  </a:cubicBezTo>
                  <a:lnTo>
                    <a:pt x="55117" y="320744"/>
                  </a:lnTo>
                  <a:cubicBezTo>
                    <a:pt x="40499" y="320744"/>
                    <a:pt x="26480" y="314937"/>
                    <a:pt x="16143" y="304600"/>
                  </a:cubicBezTo>
                  <a:cubicBezTo>
                    <a:pt x="5807" y="294264"/>
                    <a:pt x="0" y="280245"/>
                    <a:pt x="0" y="265627"/>
                  </a:cubicBezTo>
                  <a:lnTo>
                    <a:pt x="0" y="55117"/>
                  </a:lnTo>
                  <a:cubicBezTo>
                    <a:pt x="0" y="40499"/>
                    <a:pt x="5807" y="26480"/>
                    <a:pt x="16143" y="16143"/>
                  </a:cubicBezTo>
                  <a:cubicBezTo>
                    <a:pt x="26480" y="5807"/>
                    <a:pt x="40499" y="0"/>
                    <a:pt x="55117" y="0"/>
                  </a:cubicBezTo>
                  <a:close/>
                </a:path>
              </a:pathLst>
            </a:custGeom>
            <a:solidFill>
              <a:srgbClr val="0D0F68"/>
            </a:solidFill>
          </p:spPr>
          <p:txBody>
            <a:bodyPr/>
            <a:lstStyle/>
            <a:p>
              <a:endParaRPr lang="en-SA"/>
            </a:p>
          </p:txBody>
        </p:sp>
        <p:sp>
          <p:nvSpPr>
            <p:cNvPr id="8" name="TextBox 8"/>
            <p:cNvSpPr txBox="1"/>
            <p:nvPr/>
          </p:nvSpPr>
          <p:spPr>
            <a:xfrm>
              <a:off x="0" y="-38100"/>
              <a:ext cx="1886724" cy="358844"/>
            </a:xfrm>
            <a:prstGeom prst="rect">
              <a:avLst/>
            </a:prstGeom>
          </p:spPr>
          <p:txBody>
            <a:bodyPr lIns="50800" tIns="50800" rIns="50800" bIns="50800" rtlCol="0" anchor="ctr"/>
            <a:lstStyle/>
            <a:p>
              <a:pPr algn="ctr">
                <a:lnSpc>
                  <a:spcPts val="2659"/>
                </a:lnSpc>
                <a:spcBef>
                  <a:spcPct val="0"/>
                </a:spcBef>
              </a:pPr>
              <a:endParaRPr/>
            </a:p>
          </p:txBody>
        </p:sp>
      </p:grpSp>
      <p:sp>
        <p:nvSpPr>
          <p:cNvPr id="9" name="TextBox 9"/>
          <p:cNvSpPr txBox="1"/>
          <p:nvPr/>
        </p:nvSpPr>
        <p:spPr>
          <a:xfrm>
            <a:off x="12446545" y="600075"/>
            <a:ext cx="5474256" cy="771525"/>
          </a:xfrm>
          <a:prstGeom prst="rect">
            <a:avLst/>
          </a:prstGeom>
        </p:spPr>
        <p:txBody>
          <a:bodyPr lIns="0" tIns="0" rIns="0" bIns="0" rtlCol="0" anchor="t">
            <a:spAutoFit/>
          </a:bodyPr>
          <a:lstStyle/>
          <a:p>
            <a:pPr algn="ctr">
              <a:lnSpc>
                <a:spcPts val="6299"/>
              </a:lnSpc>
            </a:pPr>
            <a:r>
              <a:rPr lang="en-US" sz="4500" dirty="0">
                <a:solidFill>
                  <a:srgbClr val="FFFFFF"/>
                </a:solidFill>
                <a:latin typeface="Yeseva One"/>
                <a:ea typeface="Yeseva One"/>
                <a:cs typeface="Yeseva One"/>
                <a:sym typeface="Yeseva One"/>
              </a:rPr>
              <a:t>Related Works</a:t>
            </a:r>
          </a:p>
        </p:txBody>
      </p:sp>
      <p:graphicFrame>
        <p:nvGraphicFramePr>
          <p:cNvPr id="19" name="Table 18">
            <a:extLst>
              <a:ext uri="{FF2B5EF4-FFF2-40B4-BE49-F238E27FC236}">
                <a16:creationId xmlns:a16="http://schemas.microsoft.com/office/drawing/2014/main" id="{4BB325CA-EF9F-7BB4-6412-8550BCCBC1D3}"/>
              </a:ext>
            </a:extLst>
          </p:cNvPr>
          <p:cNvGraphicFramePr>
            <a:graphicFrameLocks noGrp="1"/>
          </p:cNvGraphicFramePr>
          <p:nvPr>
            <p:extLst>
              <p:ext uri="{D42A27DB-BD31-4B8C-83A1-F6EECF244321}">
                <p14:modId xmlns:p14="http://schemas.microsoft.com/office/powerpoint/2010/main" val="3042426141"/>
              </p:ext>
            </p:extLst>
          </p:nvPr>
        </p:nvGraphicFramePr>
        <p:xfrm>
          <a:off x="1371600" y="2299948"/>
          <a:ext cx="15773399" cy="6458221"/>
        </p:xfrm>
        <a:graphic>
          <a:graphicData uri="http://schemas.openxmlformats.org/drawingml/2006/table">
            <a:tbl>
              <a:tblPr>
                <a:tableStyleId>{5C22544A-7EE6-4342-B048-85BDC9FD1C3A}</a:tableStyleId>
              </a:tblPr>
              <a:tblGrid>
                <a:gridCol w="1752600">
                  <a:extLst>
                    <a:ext uri="{9D8B030D-6E8A-4147-A177-3AD203B41FA5}">
                      <a16:colId xmlns:a16="http://schemas.microsoft.com/office/drawing/2014/main" val="509332510"/>
                    </a:ext>
                  </a:extLst>
                </a:gridCol>
                <a:gridCol w="3048000">
                  <a:extLst>
                    <a:ext uri="{9D8B030D-6E8A-4147-A177-3AD203B41FA5}">
                      <a16:colId xmlns:a16="http://schemas.microsoft.com/office/drawing/2014/main" val="26914995"/>
                    </a:ext>
                  </a:extLst>
                </a:gridCol>
                <a:gridCol w="3429000">
                  <a:extLst>
                    <a:ext uri="{9D8B030D-6E8A-4147-A177-3AD203B41FA5}">
                      <a16:colId xmlns:a16="http://schemas.microsoft.com/office/drawing/2014/main" val="3253498626"/>
                    </a:ext>
                  </a:extLst>
                </a:gridCol>
                <a:gridCol w="4114800">
                  <a:extLst>
                    <a:ext uri="{9D8B030D-6E8A-4147-A177-3AD203B41FA5}">
                      <a16:colId xmlns:a16="http://schemas.microsoft.com/office/drawing/2014/main" val="1032048786"/>
                    </a:ext>
                  </a:extLst>
                </a:gridCol>
                <a:gridCol w="3428999">
                  <a:extLst>
                    <a:ext uri="{9D8B030D-6E8A-4147-A177-3AD203B41FA5}">
                      <a16:colId xmlns:a16="http://schemas.microsoft.com/office/drawing/2014/main" val="2651155142"/>
                    </a:ext>
                  </a:extLst>
                </a:gridCol>
              </a:tblGrid>
              <a:tr h="199655">
                <a:tc>
                  <a:txBody>
                    <a:bodyPr/>
                    <a:lstStyle/>
                    <a:p>
                      <a:pPr algn="l">
                        <a:lnSpc>
                          <a:spcPct val="115000"/>
                        </a:lnSpc>
                        <a:spcAft>
                          <a:spcPts val="800"/>
                        </a:spcAft>
                      </a:pPr>
                      <a:r>
                        <a:rPr lang="en-CA" sz="1400" b="1" kern="100" dirty="0">
                          <a:effectLst/>
                          <a:latin typeface="Times New Roman" panose="02020603050405020304" pitchFamily="18" charset="0"/>
                          <a:cs typeface="Times New Roman" panose="02020603050405020304" pitchFamily="18" charset="0"/>
                        </a:rPr>
                        <a:t>Study</a:t>
                      </a:r>
                      <a:endParaRPr lang="en-SA" sz="1400" b="1"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tc>
                  <a:txBody>
                    <a:bodyPr/>
                    <a:lstStyle/>
                    <a:p>
                      <a:pPr algn="l">
                        <a:lnSpc>
                          <a:spcPct val="115000"/>
                        </a:lnSpc>
                        <a:spcAft>
                          <a:spcPts val="800"/>
                        </a:spcAft>
                      </a:pPr>
                      <a:r>
                        <a:rPr lang="en-CA" sz="1400" b="1" kern="100" dirty="0">
                          <a:effectLst/>
                          <a:latin typeface="Times New Roman" panose="02020603050405020304" pitchFamily="18" charset="0"/>
                          <a:cs typeface="Times New Roman" panose="02020603050405020304" pitchFamily="18" charset="0"/>
                        </a:rPr>
                        <a:t>Key Findings/Results</a:t>
                      </a:r>
                      <a:endParaRPr lang="en-SA" sz="1400" b="1"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tc>
                  <a:txBody>
                    <a:bodyPr/>
                    <a:lstStyle/>
                    <a:p>
                      <a:pPr algn="l">
                        <a:lnSpc>
                          <a:spcPct val="115000"/>
                        </a:lnSpc>
                        <a:spcAft>
                          <a:spcPts val="800"/>
                        </a:spcAft>
                      </a:pPr>
                      <a:r>
                        <a:rPr lang="en-CA" sz="1400" b="1" kern="100" dirty="0">
                          <a:effectLst/>
                          <a:latin typeface="Times New Roman" panose="02020603050405020304" pitchFamily="18" charset="0"/>
                          <a:cs typeface="Times New Roman" panose="02020603050405020304" pitchFamily="18" charset="0"/>
                        </a:rPr>
                        <a:t>Methodology</a:t>
                      </a:r>
                      <a:endParaRPr lang="en-SA" sz="1400" b="1"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tc>
                  <a:txBody>
                    <a:bodyPr/>
                    <a:lstStyle/>
                    <a:p>
                      <a:pPr marR="115570" algn="l">
                        <a:lnSpc>
                          <a:spcPct val="95000"/>
                        </a:lnSpc>
                        <a:spcAft>
                          <a:spcPts val="800"/>
                        </a:spcAft>
                      </a:pPr>
                      <a:r>
                        <a:rPr lang="en-CA" sz="1400" b="1" kern="100" dirty="0">
                          <a:effectLst/>
                          <a:latin typeface="Times New Roman" panose="02020603050405020304" pitchFamily="18" charset="0"/>
                          <a:cs typeface="Times New Roman" panose="02020603050405020304" pitchFamily="18" charset="0"/>
                        </a:rPr>
                        <a:t>Limitations</a:t>
                      </a:r>
                      <a:endParaRPr lang="en-SA" sz="1400" b="1"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tc>
                  <a:txBody>
                    <a:bodyPr/>
                    <a:lstStyle/>
                    <a:p>
                      <a:pPr algn="l">
                        <a:lnSpc>
                          <a:spcPct val="107000"/>
                        </a:lnSpc>
                        <a:spcAft>
                          <a:spcPts val="800"/>
                        </a:spcAft>
                      </a:pPr>
                      <a:r>
                        <a:rPr lang="en-CA" sz="1400" b="1" kern="100" dirty="0">
                          <a:effectLst/>
                          <a:latin typeface="Times New Roman" panose="02020603050405020304" pitchFamily="18" charset="0"/>
                          <a:cs typeface="Times New Roman" panose="02020603050405020304" pitchFamily="18" charset="0"/>
                        </a:rPr>
                        <a:t>Advantages</a:t>
                      </a:r>
                      <a:endParaRPr lang="en-SA" sz="1400" b="1"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extLst>
                  <a:ext uri="{0D108BD9-81ED-4DB2-BD59-A6C34878D82A}">
                    <a16:rowId xmlns:a16="http://schemas.microsoft.com/office/drawing/2014/main" val="2856588896"/>
                  </a:ext>
                </a:extLst>
              </a:tr>
              <a:tr h="2063449">
                <a:tc>
                  <a:txBody>
                    <a:bodyPr/>
                    <a:lstStyle/>
                    <a:p>
                      <a:pPr algn="just">
                        <a:lnSpc>
                          <a:spcPct val="115000"/>
                        </a:lnSpc>
                        <a:spcAft>
                          <a:spcPts val="800"/>
                        </a:spcAft>
                      </a:pPr>
                      <a:r>
                        <a:rPr lang="en-CA" sz="1400" kern="100" dirty="0">
                          <a:effectLst/>
                          <a:latin typeface="Times New Roman" panose="02020603050405020304" pitchFamily="18" charset="0"/>
                          <a:cs typeface="Times New Roman" panose="02020603050405020304" pitchFamily="18" charset="0"/>
                        </a:rPr>
                        <a:t>Artificial Intelligence (AI) Towards Students’ Academic  Performance,</a:t>
                      </a:r>
                      <a:endParaRPr lang="en-SA" sz="1400" kern="100" dirty="0">
                        <a:effectLst/>
                        <a:latin typeface="Times New Roman" panose="02020603050405020304" pitchFamily="18" charset="0"/>
                        <a:cs typeface="Times New Roman" panose="02020603050405020304" pitchFamily="18" charset="0"/>
                      </a:endParaRPr>
                    </a:p>
                    <a:p>
                      <a:pPr algn="just">
                        <a:lnSpc>
                          <a:spcPct val="115000"/>
                        </a:lnSpc>
                        <a:spcAft>
                          <a:spcPts val="800"/>
                        </a:spcAft>
                      </a:pPr>
                      <a:r>
                        <a:rPr lang="en-CA" sz="1400" kern="100" dirty="0">
                          <a:effectLst/>
                          <a:latin typeface="Times New Roman" panose="02020603050405020304" pitchFamily="18" charset="0"/>
                          <a:cs typeface="Times New Roman" panose="02020603050405020304" pitchFamily="18" charset="0"/>
                        </a:rPr>
                        <a:t> </a:t>
                      </a:r>
                      <a:endParaRPr lang="en-SA" sz="1400" kern="100" dirty="0">
                        <a:effectLst/>
                        <a:latin typeface="Times New Roman" panose="02020603050405020304" pitchFamily="18" charset="0"/>
                        <a:cs typeface="Times New Roman" panose="02020603050405020304" pitchFamily="18" charset="0"/>
                      </a:endParaRPr>
                    </a:p>
                    <a:p>
                      <a:pPr algn="just">
                        <a:lnSpc>
                          <a:spcPct val="115000"/>
                        </a:lnSpc>
                        <a:spcAft>
                          <a:spcPts val="800"/>
                        </a:spcAft>
                      </a:pPr>
                      <a:r>
                        <a:rPr lang="en-CA" sz="1400" kern="100" dirty="0">
                          <a:effectLst/>
                          <a:latin typeface="Times New Roman" panose="02020603050405020304" pitchFamily="18" charset="0"/>
                          <a:cs typeface="Times New Roman" panose="02020603050405020304" pitchFamily="18" charset="0"/>
                        </a:rPr>
                        <a:t>Mallillin,2024</a:t>
                      </a:r>
                      <a:endParaRPr lang="en-SA" sz="1400" kern="100" dirty="0">
                        <a:effectLst/>
                        <a:latin typeface="Times New Roman" panose="02020603050405020304" pitchFamily="18" charset="0"/>
                        <a:cs typeface="Times New Roman" panose="02020603050405020304" pitchFamily="18" charset="0"/>
                      </a:endParaRPr>
                    </a:p>
                    <a:p>
                      <a:pPr algn="l">
                        <a:lnSpc>
                          <a:spcPct val="115000"/>
                        </a:lnSpc>
                        <a:spcAft>
                          <a:spcPts val="800"/>
                        </a:spcAft>
                      </a:pPr>
                      <a:r>
                        <a:rPr lang="en-CA" sz="1400" kern="100" dirty="0">
                          <a:effectLst/>
                          <a:latin typeface="Times New Roman" panose="02020603050405020304" pitchFamily="18" charset="0"/>
                          <a:cs typeface="Times New Roman" panose="02020603050405020304" pitchFamily="18" charset="0"/>
                        </a:rPr>
                        <a:t> </a:t>
                      </a:r>
                      <a:endParaRPr lang="en-SA" sz="1400"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tc>
                  <a:txBody>
                    <a:bodyPr/>
                    <a:lstStyle/>
                    <a:p>
                      <a:pPr algn="l">
                        <a:lnSpc>
                          <a:spcPct val="107000"/>
                        </a:lnSpc>
                        <a:spcAft>
                          <a:spcPts val="800"/>
                        </a:spcAft>
                      </a:pPr>
                      <a:r>
                        <a:rPr lang="en-CA" sz="1400" kern="100" dirty="0">
                          <a:effectLst/>
                          <a:latin typeface="Times New Roman" panose="02020603050405020304" pitchFamily="18" charset="0"/>
                          <a:cs typeface="Times New Roman" panose="02020603050405020304" pitchFamily="18" charset="0"/>
                        </a:rPr>
                        <a:t>AI enhance student.  </a:t>
                      </a:r>
                      <a:endParaRPr lang="en-SA" sz="1400" kern="100" dirty="0">
                        <a:effectLst/>
                        <a:latin typeface="Times New Roman" panose="02020603050405020304" pitchFamily="18" charset="0"/>
                        <a:cs typeface="Times New Roman" panose="02020603050405020304" pitchFamily="18" charset="0"/>
                      </a:endParaRPr>
                    </a:p>
                    <a:p>
                      <a:pPr algn="l">
                        <a:lnSpc>
                          <a:spcPct val="115000"/>
                        </a:lnSpc>
                        <a:spcAft>
                          <a:spcPts val="800"/>
                        </a:spcAft>
                      </a:pPr>
                      <a:r>
                        <a:rPr lang="en-CA" sz="1400" kern="100" dirty="0">
                          <a:effectLst/>
                          <a:latin typeface="Times New Roman" panose="02020603050405020304" pitchFamily="18" charset="0"/>
                          <a:cs typeface="Times New Roman" panose="02020603050405020304" pitchFamily="18" charset="0"/>
                        </a:rPr>
                        <a:t>learning and measures student. Attitude</a:t>
                      </a:r>
                      <a:endParaRPr lang="en-SA" sz="1400"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tc>
                  <a:txBody>
                    <a:bodyPr/>
                    <a:lstStyle/>
                    <a:p>
                      <a:pPr marR="88900" algn="l">
                        <a:lnSpc>
                          <a:spcPct val="95000"/>
                        </a:lnSpc>
                        <a:spcAft>
                          <a:spcPts val="800"/>
                        </a:spcAft>
                      </a:pPr>
                      <a:r>
                        <a:rPr lang="en-CA" sz="1400" kern="100" dirty="0">
                          <a:effectLst/>
                          <a:latin typeface="Times New Roman" panose="02020603050405020304" pitchFamily="18" charset="0"/>
                          <a:cs typeface="Times New Roman" panose="02020603050405020304" pitchFamily="18" charset="0"/>
                        </a:rPr>
                        <a:t>Quantitative research use to Measure and detect the related</a:t>
                      </a:r>
                      <a:endParaRPr lang="en-SA" sz="1400" kern="100" dirty="0">
                        <a:effectLst/>
                        <a:latin typeface="Times New Roman" panose="02020603050405020304" pitchFamily="18" charset="0"/>
                        <a:cs typeface="Times New Roman" panose="02020603050405020304" pitchFamily="18" charset="0"/>
                      </a:endParaRPr>
                    </a:p>
                    <a:p>
                      <a:pPr algn="l">
                        <a:lnSpc>
                          <a:spcPct val="107000"/>
                        </a:lnSpc>
                        <a:spcBef>
                          <a:spcPts val="20"/>
                        </a:spcBef>
                        <a:spcAft>
                          <a:spcPts val="800"/>
                        </a:spcAft>
                      </a:pPr>
                      <a:r>
                        <a:rPr lang="en-CA" sz="1400" kern="100" dirty="0">
                          <a:effectLst/>
                          <a:latin typeface="Times New Roman" panose="02020603050405020304" pitchFamily="18" charset="0"/>
                          <a:cs typeface="Times New Roman" panose="02020603050405020304" pitchFamily="18" charset="0"/>
                        </a:rPr>
                        <a:t>factors to enhance academic performance. </a:t>
                      </a:r>
                      <a:endParaRPr lang="en-SA" sz="1400" kern="100" dirty="0">
                        <a:effectLst/>
                        <a:latin typeface="Times New Roman" panose="02020603050405020304" pitchFamily="18" charset="0"/>
                        <a:cs typeface="Times New Roman" panose="02020603050405020304" pitchFamily="18" charset="0"/>
                      </a:endParaRPr>
                    </a:p>
                    <a:p>
                      <a:pPr marR="36195" algn="l">
                        <a:lnSpc>
                          <a:spcPct val="95000"/>
                        </a:lnSpc>
                        <a:spcBef>
                          <a:spcPts val="1100"/>
                        </a:spcBef>
                        <a:spcAft>
                          <a:spcPts val="800"/>
                        </a:spcAft>
                      </a:pPr>
                      <a:r>
                        <a:rPr lang="en-CA" sz="1400" kern="100" dirty="0">
                          <a:effectLst/>
                          <a:latin typeface="Times New Roman" panose="02020603050405020304" pitchFamily="18" charset="0"/>
                          <a:cs typeface="Times New Roman" panose="02020603050405020304" pitchFamily="18" charset="0"/>
                        </a:rPr>
                        <a:t>Qualitative research is used to evaluate and  analyze the AI  </a:t>
                      </a:r>
                      <a:endParaRPr lang="en-SA" sz="1400" kern="100" dirty="0">
                        <a:effectLst/>
                        <a:latin typeface="Times New Roman" panose="02020603050405020304" pitchFamily="18" charset="0"/>
                        <a:cs typeface="Times New Roman" panose="02020603050405020304" pitchFamily="18" charset="0"/>
                      </a:endParaRPr>
                    </a:p>
                    <a:p>
                      <a:pPr marR="36195" algn="l">
                        <a:lnSpc>
                          <a:spcPct val="95000"/>
                        </a:lnSpc>
                        <a:spcBef>
                          <a:spcPts val="20"/>
                        </a:spcBef>
                        <a:spcAft>
                          <a:spcPts val="800"/>
                        </a:spcAft>
                      </a:pPr>
                      <a:r>
                        <a:rPr lang="en-CA" sz="1400" kern="100" dirty="0">
                          <a:effectLst/>
                          <a:latin typeface="Times New Roman" panose="02020603050405020304" pitchFamily="18" charset="0"/>
                          <a:cs typeface="Times New Roman" panose="02020603050405020304" pitchFamily="18" charset="0"/>
                        </a:rPr>
                        <a:t>Enhance the academic  performance of  </a:t>
                      </a:r>
                      <a:endParaRPr lang="en-SA" sz="1400" kern="100" dirty="0">
                        <a:effectLst/>
                        <a:latin typeface="Times New Roman" panose="02020603050405020304" pitchFamily="18" charset="0"/>
                        <a:cs typeface="Times New Roman" panose="02020603050405020304" pitchFamily="18" charset="0"/>
                      </a:endParaRPr>
                    </a:p>
                    <a:p>
                      <a:pPr algn="l">
                        <a:lnSpc>
                          <a:spcPct val="115000"/>
                        </a:lnSpc>
                        <a:spcAft>
                          <a:spcPts val="800"/>
                        </a:spcAft>
                      </a:pPr>
                      <a:r>
                        <a:rPr lang="en-CA" sz="1400" kern="100" dirty="0">
                          <a:effectLst/>
                          <a:latin typeface="Times New Roman" panose="02020603050405020304" pitchFamily="18" charset="0"/>
                          <a:cs typeface="Times New Roman" panose="02020603050405020304" pitchFamily="18" charset="0"/>
                        </a:rPr>
                        <a:t>students among the  respondents.</a:t>
                      </a:r>
                      <a:endParaRPr lang="en-SA" sz="1400"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tc>
                  <a:txBody>
                    <a:bodyPr/>
                    <a:lstStyle/>
                    <a:p>
                      <a:pPr marR="115570" algn="l">
                        <a:lnSpc>
                          <a:spcPct val="95000"/>
                        </a:lnSpc>
                        <a:spcAft>
                          <a:spcPts val="800"/>
                        </a:spcAft>
                      </a:pPr>
                      <a:r>
                        <a:rPr lang="en-CA" sz="1400" kern="100">
                          <a:effectLst/>
                          <a:latin typeface="Times New Roman" panose="02020603050405020304" pitchFamily="18" charset="0"/>
                          <a:cs typeface="Times New Roman" panose="02020603050405020304" pitchFamily="18" charset="0"/>
                        </a:rPr>
                        <a:t>The study uses a mixed-methods approach (focus groups + survey), but lacks a control or comparison group to assess the effectiveness of AI interventions versus no intervention</a:t>
                      </a:r>
                      <a:endParaRPr lang="en-SA" sz="14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tc>
                  <a:txBody>
                    <a:bodyPr/>
                    <a:lstStyle/>
                    <a:p>
                      <a:pPr algn="l">
                        <a:lnSpc>
                          <a:spcPct val="107000"/>
                        </a:lnSpc>
                        <a:spcAft>
                          <a:spcPts val="800"/>
                        </a:spcAft>
                      </a:pPr>
                      <a:r>
                        <a:rPr lang="en-CA" sz="1400" kern="100">
                          <a:effectLst/>
                          <a:latin typeface="Times New Roman" panose="02020603050405020304" pitchFamily="18" charset="0"/>
                          <a:cs typeface="Times New Roman" panose="02020603050405020304" pitchFamily="18" charset="0"/>
                        </a:rPr>
                        <a:t>Targets specific learning needs for improved outcomes.</a:t>
                      </a:r>
                      <a:endParaRPr lang="en-SA" sz="1400" kern="100">
                        <a:effectLst/>
                        <a:latin typeface="Times New Roman" panose="02020603050405020304" pitchFamily="18" charset="0"/>
                        <a:cs typeface="Times New Roman" panose="02020603050405020304" pitchFamily="18" charset="0"/>
                      </a:endParaRPr>
                    </a:p>
                    <a:p>
                      <a:pPr algn="l">
                        <a:lnSpc>
                          <a:spcPct val="107000"/>
                        </a:lnSpc>
                        <a:spcAft>
                          <a:spcPts val="800"/>
                        </a:spcAft>
                      </a:pPr>
                      <a:r>
                        <a:rPr lang="en-CA" sz="1400" kern="100">
                          <a:effectLst/>
                          <a:latin typeface="Times New Roman" panose="02020603050405020304" pitchFamily="18" charset="0"/>
                          <a:cs typeface="Times New Roman" panose="02020603050405020304" pitchFamily="18" charset="0"/>
                        </a:rPr>
                        <a:t>And</a:t>
                      </a:r>
                      <a:endParaRPr lang="en-SA" sz="1400" kern="100">
                        <a:effectLst/>
                        <a:latin typeface="Times New Roman" panose="02020603050405020304" pitchFamily="18" charset="0"/>
                        <a:cs typeface="Times New Roman" panose="02020603050405020304" pitchFamily="18" charset="0"/>
                      </a:endParaRPr>
                    </a:p>
                    <a:p>
                      <a:pPr algn="l">
                        <a:lnSpc>
                          <a:spcPct val="107000"/>
                        </a:lnSpc>
                        <a:spcAft>
                          <a:spcPts val="800"/>
                        </a:spcAft>
                      </a:pPr>
                      <a:r>
                        <a:rPr lang="en-CA" sz="1400" kern="100">
                          <a:effectLst/>
                          <a:latin typeface="Times New Roman" panose="02020603050405020304" pitchFamily="18" charset="0"/>
                          <a:cs typeface="Times New Roman" panose="02020603050405020304" pitchFamily="18" charset="0"/>
                        </a:rPr>
                        <a:t>Enhances motivation and attitudes toward learning.</a:t>
                      </a:r>
                      <a:endParaRPr lang="en-SA" sz="14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extLst>
                  <a:ext uri="{0D108BD9-81ED-4DB2-BD59-A6C34878D82A}">
                    <a16:rowId xmlns:a16="http://schemas.microsoft.com/office/drawing/2014/main" val="846365898"/>
                  </a:ext>
                </a:extLst>
              </a:tr>
              <a:tr h="2267887">
                <a:tc>
                  <a:txBody>
                    <a:bodyPr/>
                    <a:lstStyle/>
                    <a:p>
                      <a:pPr algn="l">
                        <a:lnSpc>
                          <a:spcPct val="115000"/>
                        </a:lnSpc>
                        <a:spcAft>
                          <a:spcPts val="800"/>
                        </a:spcAft>
                      </a:pPr>
                      <a:r>
                        <a:rPr lang="en-CA" sz="1400" kern="100" dirty="0">
                          <a:effectLst/>
                          <a:latin typeface="Times New Roman" panose="02020603050405020304" pitchFamily="18" charset="0"/>
                          <a:cs typeface="Times New Roman" panose="02020603050405020304" pitchFamily="18" charset="0"/>
                        </a:rPr>
                        <a:t>Prediction and Analysis of University Student Performance Based on Machine Learning,</a:t>
                      </a:r>
                      <a:endParaRPr lang="en-SA" sz="1400" kern="100" dirty="0">
                        <a:effectLst/>
                        <a:latin typeface="Times New Roman" panose="02020603050405020304" pitchFamily="18" charset="0"/>
                        <a:cs typeface="Times New Roman" panose="02020603050405020304" pitchFamily="18" charset="0"/>
                      </a:endParaRPr>
                    </a:p>
                    <a:p>
                      <a:pPr algn="l">
                        <a:lnSpc>
                          <a:spcPct val="107000"/>
                        </a:lnSpc>
                        <a:spcAft>
                          <a:spcPts val="800"/>
                        </a:spcAft>
                      </a:pPr>
                      <a:r>
                        <a:rPr lang="en-CA" sz="1400" kern="100" dirty="0">
                          <a:effectLst/>
                          <a:latin typeface="Times New Roman" panose="02020603050405020304" pitchFamily="18" charset="0"/>
                          <a:cs typeface="Times New Roman" panose="02020603050405020304" pitchFamily="18" charset="0"/>
                        </a:rPr>
                        <a:t>Xiaobo  Zhu,</a:t>
                      </a:r>
                      <a:endParaRPr lang="en-SA" sz="1400" kern="100" dirty="0">
                        <a:effectLst/>
                        <a:latin typeface="Times New Roman" panose="02020603050405020304" pitchFamily="18" charset="0"/>
                        <a:cs typeface="Times New Roman" panose="02020603050405020304" pitchFamily="18" charset="0"/>
                      </a:endParaRPr>
                    </a:p>
                    <a:p>
                      <a:pPr algn="l">
                        <a:lnSpc>
                          <a:spcPct val="107000"/>
                        </a:lnSpc>
                        <a:spcAft>
                          <a:spcPts val="800"/>
                        </a:spcAft>
                      </a:pPr>
                      <a:r>
                        <a:rPr lang="en-CA" sz="1400" kern="100" dirty="0">
                          <a:effectLst/>
                          <a:latin typeface="Times New Roman" panose="02020603050405020304" pitchFamily="18" charset="0"/>
                          <a:cs typeface="Times New Roman" panose="02020603050405020304" pitchFamily="18" charset="0"/>
                        </a:rPr>
                        <a:t>2024</a:t>
                      </a:r>
                      <a:endParaRPr lang="en-SA" sz="1400" kern="100" dirty="0">
                        <a:effectLst/>
                        <a:latin typeface="Times New Roman" panose="02020603050405020304" pitchFamily="18" charset="0"/>
                        <a:cs typeface="Times New Roman" panose="02020603050405020304" pitchFamily="18" charset="0"/>
                      </a:endParaRPr>
                    </a:p>
                    <a:p>
                      <a:pPr algn="l">
                        <a:lnSpc>
                          <a:spcPct val="107000"/>
                        </a:lnSpc>
                        <a:spcAft>
                          <a:spcPts val="800"/>
                        </a:spcAft>
                      </a:pPr>
                      <a:r>
                        <a:rPr lang="en-CA" sz="1400" kern="100" dirty="0">
                          <a:effectLst/>
                          <a:latin typeface="Times New Roman" panose="02020603050405020304" pitchFamily="18" charset="0"/>
                          <a:cs typeface="Times New Roman" panose="02020603050405020304" pitchFamily="18" charset="0"/>
                        </a:rPr>
                        <a:t> </a:t>
                      </a:r>
                      <a:endParaRPr lang="en-SA" sz="1400"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tc>
                  <a:txBody>
                    <a:bodyPr/>
                    <a:lstStyle/>
                    <a:p>
                      <a:pPr algn="l">
                        <a:lnSpc>
                          <a:spcPct val="115000"/>
                        </a:lnSpc>
                        <a:spcAft>
                          <a:spcPts val="800"/>
                        </a:spcAft>
                      </a:pPr>
                      <a:r>
                        <a:rPr lang="en-CA" sz="1400" kern="100">
                          <a:effectLst/>
                          <a:latin typeface="Times New Roman" panose="02020603050405020304" pitchFamily="18" charset="0"/>
                          <a:cs typeface="Times New Roman" panose="02020603050405020304" pitchFamily="18" charset="0"/>
                        </a:rPr>
                        <a:t>The model provide a good result for student performance R</a:t>
                      </a:r>
                      <a:r>
                        <a:rPr lang="en-CA" sz="1400" kern="100" baseline="30000">
                          <a:effectLst/>
                          <a:latin typeface="Times New Roman" panose="02020603050405020304" pitchFamily="18" charset="0"/>
                          <a:cs typeface="Times New Roman" panose="02020603050405020304" pitchFamily="18" charset="0"/>
                        </a:rPr>
                        <a:t>2  </a:t>
                      </a:r>
                      <a:r>
                        <a:rPr lang="en-CA" sz="1400" kern="100">
                          <a:effectLst/>
                          <a:latin typeface="Times New Roman" panose="02020603050405020304" pitchFamily="18" charset="0"/>
                          <a:cs typeface="Times New Roman" panose="02020603050405020304" pitchFamily="18" charset="0"/>
                        </a:rPr>
                        <a:t>= 0.55, RMSE = 4.68 and MAE=3.61. analysis predict the learning difficulties and curriculum enhancement.</a:t>
                      </a:r>
                      <a:endParaRPr lang="en-SA" sz="14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tc>
                  <a:txBody>
                    <a:bodyPr/>
                    <a:lstStyle/>
                    <a:p>
                      <a:pPr algn="l">
                        <a:lnSpc>
                          <a:spcPct val="115000"/>
                        </a:lnSpc>
                        <a:spcAft>
                          <a:spcPts val="800"/>
                        </a:spcAft>
                      </a:pPr>
                      <a:r>
                        <a:rPr lang="en-CA" sz="1400" kern="100" dirty="0">
                          <a:effectLst/>
                          <a:latin typeface="Times New Roman" panose="02020603050405020304" pitchFamily="18" charset="0"/>
                          <a:cs typeface="Times New Roman" panose="02020603050405020304" pitchFamily="18" charset="0"/>
                        </a:rPr>
                        <a:t>Predictive model based on random forest that analyze student performance specifically on python course.</a:t>
                      </a:r>
                      <a:endParaRPr lang="en-SA" sz="1400"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tc>
                  <a:txBody>
                    <a:bodyPr/>
                    <a:lstStyle/>
                    <a:p>
                      <a:pPr marR="115570" algn="l">
                        <a:lnSpc>
                          <a:spcPct val="95000"/>
                        </a:lnSpc>
                        <a:spcAft>
                          <a:spcPts val="800"/>
                        </a:spcAft>
                      </a:pPr>
                      <a:r>
                        <a:rPr lang="en-CA" sz="1400" kern="100">
                          <a:effectLst/>
                          <a:latin typeface="Times New Roman" panose="02020603050405020304" pitchFamily="18" charset="0"/>
                          <a:cs typeface="Times New Roman" panose="02020603050405020304" pitchFamily="18" charset="0"/>
                        </a:rPr>
                        <a:t>Limited amount of data used in the  </a:t>
                      </a:r>
                      <a:endParaRPr lang="en-SA" sz="1400" kern="100">
                        <a:effectLst/>
                        <a:latin typeface="Times New Roman" panose="02020603050405020304" pitchFamily="18" charset="0"/>
                        <a:cs typeface="Times New Roman" panose="02020603050405020304" pitchFamily="18" charset="0"/>
                      </a:endParaRPr>
                    </a:p>
                    <a:p>
                      <a:pPr marR="115570" algn="l">
                        <a:lnSpc>
                          <a:spcPct val="95000"/>
                        </a:lnSpc>
                        <a:spcAft>
                          <a:spcPts val="800"/>
                        </a:spcAft>
                      </a:pPr>
                      <a:r>
                        <a:rPr lang="en-CA" sz="1400" kern="100">
                          <a:effectLst/>
                          <a:latin typeface="Times New Roman" panose="02020603050405020304" pitchFamily="18" charset="0"/>
                          <a:cs typeface="Times New Roman" panose="02020603050405020304" pitchFamily="18" charset="0"/>
                        </a:rPr>
                        <a:t>research. Not all  </a:t>
                      </a:r>
                      <a:endParaRPr lang="en-SA" sz="1400" kern="100">
                        <a:effectLst/>
                        <a:latin typeface="Times New Roman" panose="02020603050405020304" pitchFamily="18" charset="0"/>
                        <a:cs typeface="Times New Roman" panose="02020603050405020304" pitchFamily="18" charset="0"/>
                      </a:endParaRPr>
                    </a:p>
                    <a:p>
                      <a:pPr algn="l">
                        <a:lnSpc>
                          <a:spcPct val="107000"/>
                        </a:lnSpc>
                        <a:spcAft>
                          <a:spcPts val="800"/>
                        </a:spcAft>
                      </a:pPr>
                      <a:r>
                        <a:rPr lang="en-CA" sz="1400" kern="100">
                          <a:effectLst/>
                          <a:latin typeface="Times New Roman" panose="02020603050405020304" pitchFamily="18" charset="0"/>
                          <a:cs typeface="Times New Roman" panose="02020603050405020304" pitchFamily="18" charset="0"/>
                        </a:rPr>
                        <a:t>indicators have  </a:t>
                      </a:r>
                      <a:endParaRPr lang="en-SA" sz="1400" kern="100">
                        <a:effectLst/>
                        <a:latin typeface="Times New Roman" panose="02020603050405020304" pitchFamily="18" charset="0"/>
                        <a:cs typeface="Times New Roman" panose="02020603050405020304" pitchFamily="18" charset="0"/>
                      </a:endParaRPr>
                    </a:p>
                    <a:p>
                      <a:pPr marR="217805" algn="l">
                        <a:lnSpc>
                          <a:spcPct val="95000"/>
                        </a:lnSpc>
                        <a:spcAft>
                          <a:spcPts val="800"/>
                        </a:spcAft>
                      </a:pPr>
                      <a:r>
                        <a:rPr lang="en-CA" sz="1400" kern="100">
                          <a:effectLst/>
                          <a:latin typeface="Times New Roman" panose="02020603050405020304" pitchFamily="18" charset="0"/>
                          <a:cs typeface="Times New Roman" panose="02020603050405020304" pitchFamily="18" charset="0"/>
                        </a:rPr>
                        <a:t>been used in this study such as classroom  </a:t>
                      </a:r>
                      <a:endParaRPr lang="en-SA" sz="1400" kern="100">
                        <a:effectLst/>
                        <a:latin typeface="Times New Roman" panose="02020603050405020304" pitchFamily="18" charset="0"/>
                        <a:cs typeface="Times New Roman" panose="02020603050405020304" pitchFamily="18" charset="0"/>
                      </a:endParaRPr>
                    </a:p>
                    <a:p>
                      <a:pPr algn="l">
                        <a:lnSpc>
                          <a:spcPct val="107000"/>
                        </a:lnSpc>
                        <a:spcAft>
                          <a:spcPts val="800"/>
                        </a:spcAft>
                      </a:pPr>
                      <a:r>
                        <a:rPr lang="en-CA" sz="1400" kern="100">
                          <a:effectLst/>
                          <a:latin typeface="Times New Roman" panose="02020603050405020304" pitchFamily="18" charset="0"/>
                          <a:cs typeface="Times New Roman" panose="02020603050405020304" pitchFamily="18" charset="0"/>
                        </a:rPr>
                        <a:t>interaction  </a:t>
                      </a:r>
                      <a:endParaRPr lang="en-SA" sz="1400" kern="100">
                        <a:effectLst/>
                        <a:latin typeface="Times New Roman" panose="02020603050405020304" pitchFamily="18" charset="0"/>
                        <a:cs typeface="Times New Roman" panose="02020603050405020304" pitchFamily="18" charset="0"/>
                      </a:endParaRPr>
                    </a:p>
                    <a:p>
                      <a:pPr algn="l">
                        <a:lnSpc>
                          <a:spcPct val="107000"/>
                        </a:lnSpc>
                        <a:spcAft>
                          <a:spcPts val="800"/>
                        </a:spcAft>
                      </a:pPr>
                      <a:r>
                        <a:rPr lang="en-CA" sz="1400" kern="100">
                          <a:effectLst/>
                          <a:latin typeface="Times New Roman" panose="02020603050405020304" pitchFamily="18" charset="0"/>
                          <a:cs typeface="Times New Roman" panose="02020603050405020304" pitchFamily="18" charset="0"/>
                        </a:rPr>
                        <a:t>frequency and  </a:t>
                      </a:r>
                      <a:endParaRPr lang="en-SA" sz="1400" kern="100">
                        <a:effectLst/>
                        <a:latin typeface="Times New Roman" panose="02020603050405020304" pitchFamily="18" charset="0"/>
                        <a:cs typeface="Times New Roman" panose="02020603050405020304" pitchFamily="18" charset="0"/>
                      </a:endParaRPr>
                    </a:p>
                    <a:p>
                      <a:pPr algn="l">
                        <a:lnSpc>
                          <a:spcPct val="107000"/>
                        </a:lnSpc>
                        <a:spcAft>
                          <a:spcPts val="800"/>
                        </a:spcAft>
                      </a:pPr>
                      <a:r>
                        <a:rPr lang="en-CA" sz="1400" kern="100">
                          <a:effectLst/>
                          <a:latin typeface="Times New Roman" panose="02020603050405020304" pitchFamily="18" charset="0"/>
                          <a:cs typeface="Times New Roman" panose="02020603050405020304" pitchFamily="18" charset="0"/>
                        </a:rPr>
                        <a:t>homework  </a:t>
                      </a:r>
                      <a:endParaRPr lang="en-SA" sz="1400" kern="100">
                        <a:effectLst/>
                        <a:latin typeface="Times New Roman" panose="02020603050405020304" pitchFamily="18" charset="0"/>
                        <a:cs typeface="Times New Roman" panose="02020603050405020304" pitchFamily="18" charset="0"/>
                      </a:endParaRPr>
                    </a:p>
                    <a:p>
                      <a:pPr algn="l">
                        <a:lnSpc>
                          <a:spcPct val="107000"/>
                        </a:lnSpc>
                        <a:spcAft>
                          <a:spcPts val="800"/>
                        </a:spcAft>
                      </a:pPr>
                      <a:r>
                        <a:rPr lang="en-CA" sz="1400" kern="100">
                          <a:effectLst/>
                          <a:latin typeface="Times New Roman" panose="02020603050405020304" pitchFamily="18" charset="0"/>
                          <a:cs typeface="Times New Roman" panose="02020603050405020304" pitchFamily="18" charset="0"/>
                        </a:rPr>
                        <a:t>completion time</a:t>
                      </a:r>
                      <a:endParaRPr lang="en-SA" sz="14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tc>
                  <a:txBody>
                    <a:bodyPr/>
                    <a:lstStyle/>
                    <a:p>
                      <a:pPr algn="l"/>
                      <a:r>
                        <a:rPr lang="en-SA" sz="1400" kern="100">
                          <a:effectLst/>
                          <a:latin typeface="Times New Roman" panose="02020603050405020304" pitchFamily="18" charset="0"/>
                          <a:cs typeface="Times New Roman" panose="02020603050405020304" pitchFamily="18" charset="0"/>
                        </a:rPr>
                        <a:t>It supports detecting at-risk students, refining education programs, and raising teaching standards.</a:t>
                      </a:r>
                      <a:endParaRPr lang="en-SA" sz="14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203" marR="472" marT="0" marB="0"/>
                </a:tc>
                <a:extLst>
                  <a:ext uri="{0D108BD9-81ED-4DB2-BD59-A6C34878D82A}">
                    <a16:rowId xmlns:a16="http://schemas.microsoft.com/office/drawing/2014/main" val="1619814619"/>
                  </a:ext>
                </a:extLst>
              </a:tr>
              <a:tr h="1718788">
                <a:tc>
                  <a:txBody>
                    <a:bodyPr/>
                    <a:lstStyle/>
                    <a:p>
                      <a:pPr algn="l">
                        <a:lnSpc>
                          <a:spcPct val="107000"/>
                        </a:lnSpc>
                        <a:spcAft>
                          <a:spcPts val="800"/>
                        </a:spcAft>
                      </a:pPr>
                      <a:r>
                        <a:rPr lang="en-CA" sz="1400" kern="100" dirty="0">
                          <a:effectLst/>
                          <a:latin typeface="Times New Roman" panose="02020603050405020304" pitchFamily="18" charset="0"/>
                          <a:cs typeface="Times New Roman" panose="02020603050405020304" pitchFamily="18" charset="0"/>
                        </a:rPr>
                        <a:t>The end of multiple-choice tests: using AI to enhance assessment,</a:t>
                      </a:r>
                      <a:endParaRPr lang="en-SA" sz="1400" kern="100" dirty="0">
                        <a:effectLst/>
                        <a:latin typeface="Times New Roman" panose="02020603050405020304" pitchFamily="18" charset="0"/>
                        <a:cs typeface="Times New Roman" panose="02020603050405020304" pitchFamily="18" charset="0"/>
                      </a:endParaRPr>
                    </a:p>
                    <a:p>
                      <a:pPr algn="l">
                        <a:lnSpc>
                          <a:spcPct val="107000"/>
                        </a:lnSpc>
                        <a:spcAft>
                          <a:spcPts val="800"/>
                        </a:spcAft>
                      </a:pPr>
                      <a:r>
                        <a:rPr lang="en-CA" sz="1400" kern="100" dirty="0" err="1">
                          <a:effectLst/>
                          <a:latin typeface="Times New Roman" panose="02020603050405020304" pitchFamily="18" charset="0"/>
                          <a:cs typeface="Times New Roman" panose="02020603050405020304" pitchFamily="18" charset="0"/>
                        </a:rPr>
                        <a:t>Klymkowsky</a:t>
                      </a:r>
                      <a:r>
                        <a:rPr lang="en-CA" sz="1400" kern="100" dirty="0">
                          <a:effectLst/>
                          <a:latin typeface="Times New Roman" panose="02020603050405020304" pitchFamily="18" charset="0"/>
                          <a:cs typeface="Times New Roman" panose="02020603050405020304" pitchFamily="18" charset="0"/>
                        </a:rPr>
                        <a:t>,</a:t>
                      </a:r>
                      <a:endParaRPr lang="en-SA" sz="1400" kern="100" dirty="0">
                        <a:effectLst/>
                        <a:latin typeface="Times New Roman" panose="02020603050405020304" pitchFamily="18" charset="0"/>
                        <a:cs typeface="Times New Roman" panose="02020603050405020304" pitchFamily="18" charset="0"/>
                      </a:endParaRPr>
                    </a:p>
                    <a:p>
                      <a:pPr algn="l">
                        <a:lnSpc>
                          <a:spcPct val="107000"/>
                        </a:lnSpc>
                        <a:spcAft>
                          <a:spcPts val="800"/>
                        </a:spcAft>
                      </a:pPr>
                      <a:r>
                        <a:rPr lang="en-CA" sz="1400" kern="100" dirty="0">
                          <a:effectLst/>
                          <a:latin typeface="Times New Roman" panose="02020603050405020304" pitchFamily="18" charset="0"/>
                          <a:cs typeface="Times New Roman" panose="02020603050405020304" pitchFamily="18" charset="0"/>
                        </a:rPr>
                        <a:t>2024</a:t>
                      </a:r>
                      <a:endParaRPr lang="en-SA" sz="1400"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tc>
                  <a:txBody>
                    <a:bodyPr/>
                    <a:lstStyle/>
                    <a:p>
                      <a:pPr algn="l">
                        <a:lnSpc>
                          <a:spcPct val="115000"/>
                        </a:lnSpc>
                        <a:spcAft>
                          <a:spcPts val="800"/>
                        </a:spcAft>
                      </a:pPr>
                      <a:r>
                        <a:rPr lang="en-CA" sz="1400" kern="100" dirty="0">
                          <a:effectLst/>
                          <a:latin typeface="Times New Roman" panose="02020603050405020304" pitchFamily="18" charset="0"/>
                          <a:cs typeface="Times New Roman" panose="02020603050405020304" pitchFamily="18" charset="0"/>
                        </a:rPr>
                        <a:t>Dewey delivered a detailed analysis for students and define the miss understand concept by allowing student to explain why they choose  this answer. Then the AI bot “Dewey analyze the student answers and identify misconceptions and missing knowledge</a:t>
                      </a:r>
                      <a:endParaRPr lang="en-SA" sz="1400"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tc>
                  <a:txBody>
                    <a:bodyPr/>
                    <a:lstStyle/>
                    <a:p>
                      <a:pPr algn="l">
                        <a:lnSpc>
                          <a:spcPct val="115000"/>
                        </a:lnSpc>
                        <a:spcAft>
                          <a:spcPts val="800"/>
                        </a:spcAft>
                      </a:pPr>
                      <a:r>
                        <a:rPr lang="en-CA" sz="1400" kern="100">
                          <a:effectLst/>
                          <a:latin typeface="Times New Roman" panose="02020603050405020304" pitchFamily="18" charset="0"/>
                          <a:cs typeface="Times New Roman" panose="02020603050405020304" pitchFamily="18" charset="0"/>
                        </a:rPr>
                        <a:t>Develop a AI Bot </a:t>
                      </a:r>
                      <a:endParaRPr lang="en-SA" sz="14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tc>
                  <a:txBody>
                    <a:bodyPr/>
                    <a:lstStyle/>
                    <a:p>
                      <a:pPr marR="115570" algn="l">
                        <a:lnSpc>
                          <a:spcPct val="95000"/>
                        </a:lnSpc>
                        <a:spcAft>
                          <a:spcPts val="800"/>
                        </a:spcAft>
                      </a:pPr>
                      <a:r>
                        <a:rPr lang="en-CA" sz="1400" kern="100" dirty="0">
                          <a:effectLst/>
                          <a:latin typeface="Times New Roman" panose="02020603050405020304" pitchFamily="18" charset="0"/>
                          <a:cs typeface="Times New Roman" panose="02020603050405020304" pitchFamily="18" charset="0"/>
                        </a:rPr>
                        <a:t>The current answer is unsure student understanding. </a:t>
                      </a:r>
                      <a:endParaRPr lang="en-SA" sz="1400" kern="100" dirty="0">
                        <a:effectLst/>
                        <a:latin typeface="Times New Roman" panose="02020603050405020304" pitchFamily="18" charset="0"/>
                        <a:cs typeface="Times New Roman" panose="02020603050405020304" pitchFamily="18" charset="0"/>
                      </a:endParaRPr>
                    </a:p>
                    <a:p>
                      <a:pPr marR="115570" algn="l">
                        <a:lnSpc>
                          <a:spcPct val="95000"/>
                        </a:lnSpc>
                        <a:spcAft>
                          <a:spcPts val="800"/>
                        </a:spcAft>
                      </a:pPr>
                      <a:r>
                        <a:rPr lang="en-CA" sz="1400" kern="100" dirty="0">
                          <a:effectLst/>
                          <a:latin typeface="Times New Roman" panose="02020603050405020304" pitchFamily="18" charset="0"/>
                          <a:cs typeface="Times New Roman" panose="02020603050405020304" pitchFamily="18" charset="0"/>
                        </a:rPr>
                        <a:t>Training Data: Dewey’s accuracy depends on its curated knowledge base.</a:t>
                      </a:r>
                      <a:endParaRPr lang="en-SA" sz="1400" kern="100" dirty="0">
                        <a:effectLst/>
                        <a:latin typeface="Times New Roman" panose="02020603050405020304" pitchFamily="18" charset="0"/>
                        <a:cs typeface="Times New Roman" panose="02020603050405020304" pitchFamily="18" charset="0"/>
                      </a:endParaRPr>
                    </a:p>
                    <a:p>
                      <a:pPr marR="115570" algn="l">
                        <a:lnSpc>
                          <a:spcPct val="95000"/>
                        </a:lnSpc>
                        <a:spcAft>
                          <a:spcPts val="800"/>
                        </a:spcAft>
                      </a:pPr>
                      <a:r>
                        <a:rPr lang="en-CA" sz="1400" kern="100" dirty="0">
                          <a:effectLst/>
                          <a:latin typeface="Times New Roman" panose="02020603050405020304" pitchFamily="18" charset="0"/>
                          <a:cs typeface="Times New Roman" panose="02020603050405020304" pitchFamily="18" charset="0"/>
                        </a:rPr>
                        <a:t>Adoption Barriers: Instructors must embrace formative assessment and redesign courses around feedback.</a:t>
                      </a:r>
                      <a:endParaRPr lang="en-SA" sz="1400" kern="100" dirty="0">
                        <a:effectLst/>
                        <a:latin typeface="Times New Roman" panose="02020603050405020304" pitchFamily="18" charset="0"/>
                        <a:cs typeface="Times New Roman" panose="02020603050405020304" pitchFamily="18" charset="0"/>
                      </a:endParaRPr>
                    </a:p>
                    <a:p>
                      <a:pPr marR="115570" algn="l">
                        <a:lnSpc>
                          <a:spcPct val="95000"/>
                        </a:lnSpc>
                        <a:spcAft>
                          <a:spcPts val="800"/>
                        </a:spcAft>
                      </a:pPr>
                      <a:r>
                        <a:rPr lang="en-CA" sz="1400" kern="100" dirty="0">
                          <a:effectLst/>
                          <a:latin typeface="Times New Roman" panose="02020603050405020304" pitchFamily="18" charset="0"/>
                          <a:cs typeface="Times New Roman" panose="02020603050405020304" pitchFamily="18" charset="0"/>
                        </a:rPr>
                        <a:t>Expansion Needed: Larger trials across diverse subjects and student populations.</a:t>
                      </a:r>
                      <a:endParaRPr lang="en-SA" sz="1400"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tc>
                  <a:txBody>
                    <a:bodyPr/>
                    <a:lstStyle/>
                    <a:p>
                      <a:pPr algn="l"/>
                      <a:r>
                        <a:rPr lang="en-SA" sz="1400" kern="100" dirty="0">
                          <a:effectLst/>
                          <a:latin typeface="Times New Roman" panose="02020603050405020304" pitchFamily="18" charset="0"/>
                          <a:cs typeface="Times New Roman" panose="02020603050405020304" pitchFamily="18" charset="0"/>
                        </a:rPr>
                        <a:t>AI analysis of student explanations gives quick, detailed feedback, helping instructors spot misconceptions in complex topics. Using AI-based formative assessments improves learning outcomes and provides a more accurate measure of student understanding than traditional multiple-choice tests.</a:t>
                      </a:r>
                    </a:p>
                    <a:p>
                      <a:pPr algn="l">
                        <a:lnSpc>
                          <a:spcPct val="107000"/>
                        </a:lnSpc>
                        <a:spcAft>
                          <a:spcPts val="800"/>
                        </a:spcAft>
                      </a:pPr>
                      <a:r>
                        <a:rPr lang="en-CA" sz="1400" kern="100" dirty="0">
                          <a:effectLst/>
                          <a:latin typeface="Times New Roman" panose="02020603050405020304" pitchFamily="18" charset="0"/>
                          <a:cs typeface="Times New Roman" panose="02020603050405020304" pitchFamily="18" charset="0"/>
                        </a:rPr>
                        <a:t> </a:t>
                      </a:r>
                      <a:endParaRPr lang="en-SA" sz="1400"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extLst>
                  <a:ext uri="{0D108BD9-81ED-4DB2-BD59-A6C34878D82A}">
                    <a16:rowId xmlns:a16="http://schemas.microsoft.com/office/drawing/2014/main" val="1551393803"/>
                  </a:ext>
                </a:extLst>
              </a:tr>
            </a:tbl>
          </a:graphicData>
        </a:graphic>
      </p:graphicFrame>
    </p:spTree>
    <p:extLst>
      <p:ext uri="{BB962C8B-B14F-4D97-AF65-F5344CB8AC3E}">
        <p14:creationId xmlns:p14="http://schemas.microsoft.com/office/powerpoint/2010/main" val="208380124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SA"/>
          </a:p>
        </p:txBody>
      </p:sp>
      <p:grpSp>
        <p:nvGrpSpPr>
          <p:cNvPr id="3" name="Group 3"/>
          <p:cNvGrpSpPr/>
          <p:nvPr/>
        </p:nvGrpSpPr>
        <p:grpSpPr>
          <a:xfrm>
            <a:off x="1028700" y="1028700"/>
            <a:ext cx="16230600" cy="8229600"/>
            <a:chOff x="0" y="0"/>
            <a:chExt cx="4274726" cy="2167467"/>
          </a:xfrm>
        </p:grpSpPr>
        <p:sp>
          <p:nvSpPr>
            <p:cNvPr id="4" name="Freeform 4"/>
            <p:cNvSpPr/>
            <p:nvPr/>
          </p:nvSpPr>
          <p:spPr>
            <a:xfrm>
              <a:off x="0" y="0"/>
              <a:ext cx="4274726" cy="2167467"/>
            </a:xfrm>
            <a:custGeom>
              <a:avLst/>
              <a:gdLst/>
              <a:ahLst/>
              <a:cxnLst/>
              <a:rect l="l" t="t" r="r" b="b"/>
              <a:pathLst>
                <a:path w="4274726" h="2167467">
                  <a:moveTo>
                    <a:pt x="24327" y="0"/>
                  </a:moveTo>
                  <a:lnTo>
                    <a:pt x="4250399" y="0"/>
                  </a:lnTo>
                  <a:cubicBezTo>
                    <a:pt x="4263834" y="0"/>
                    <a:pt x="4274726" y="10891"/>
                    <a:pt x="4274726" y="24327"/>
                  </a:cubicBezTo>
                  <a:lnTo>
                    <a:pt x="4274726" y="2143140"/>
                  </a:lnTo>
                  <a:cubicBezTo>
                    <a:pt x="4274726" y="2156575"/>
                    <a:pt x="4263834" y="2167467"/>
                    <a:pt x="4250399" y="2167467"/>
                  </a:cubicBezTo>
                  <a:lnTo>
                    <a:pt x="24327" y="2167467"/>
                  </a:lnTo>
                  <a:cubicBezTo>
                    <a:pt x="10891" y="2167467"/>
                    <a:pt x="0" y="2156575"/>
                    <a:pt x="0" y="2143140"/>
                  </a:cubicBezTo>
                  <a:lnTo>
                    <a:pt x="0" y="24327"/>
                  </a:lnTo>
                  <a:cubicBezTo>
                    <a:pt x="0" y="10891"/>
                    <a:pt x="10891" y="0"/>
                    <a:pt x="24327" y="0"/>
                  </a:cubicBezTo>
                  <a:close/>
                </a:path>
              </a:pathLst>
            </a:custGeom>
            <a:solidFill>
              <a:srgbClr val="FBFBFB">
                <a:alpha val="89804"/>
              </a:srgbClr>
            </a:solidFill>
          </p:spPr>
          <p:txBody>
            <a:bodyPr/>
            <a:lstStyle/>
            <a:p>
              <a:endParaRPr lang="en-SA"/>
            </a:p>
          </p:txBody>
        </p:sp>
        <p:sp>
          <p:nvSpPr>
            <p:cNvPr id="5" name="TextBox 5"/>
            <p:cNvSpPr txBox="1"/>
            <p:nvPr/>
          </p:nvSpPr>
          <p:spPr>
            <a:xfrm>
              <a:off x="0" y="-38100"/>
              <a:ext cx="4274726" cy="2205567"/>
            </a:xfrm>
            <a:prstGeom prst="rect">
              <a:avLst/>
            </a:prstGeom>
          </p:spPr>
          <p:txBody>
            <a:bodyPr lIns="50800" tIns="50800" rIns="50800" bIns="50800" rtlCol="0" anchor="ctr"/>
            <a:lstStyle/>
            <a:p>
              <a:pPr algn="ctr">
                <a:lnSpc>
                  <a:spcPts val="2659"/>
                </a:lnSpc>
              </a:pPr>
              <a:endParaRPr/>
            </a:p>
          </p:txBody>
        </p:sp>
      </p:grpSp>
      <p:grpSp>
        <p:nvGrpSpPr>
          <p:cNvPr id="6" name="Group 6"/>
          <p:cNvGrpSpPr/>
          <p:nvPr/>
        </p:nvGrpSpPr>
        <p:grpSpPr>
          <a:xfrm>
            <a:off x="11601846" y="419788"/>
            <a:ext cx="7163655" cy="1217823"/>
            <a:chOff x="0" y="0"/>
            <a:chExt cx="1886724" cy="320744"/>
          </a:xfrm>
        </p:grpSpPr>
        <p:sp>
          <p:nvSpPr>
            <p:cNvPr id="7" name="Freeform 7"/>
            <p:cNvSpPr/>
            <p:nvPr/>
          </p:nvSpPr>
          <p:spPr>
            <a:xfrm>
              <a:off x="0" y="0"/>
              <a:ext cx="1886724" cy="320744"/>
            </a:xfrm>
            <a:custGeom>
              <a:avLst/>
              <a:gdLst/>
              <a:ahLst/>
              <a:cxnLst/>
              <a:rect l="l" t="t" r="r" b="b"/>
              <a:pathLst>
                <a:path w="1886724" h="320744">
                  <a:moveTo>
                    <a:pt x="55117" y="0"/>
                  </a:moveTo>
                  <a:lnTo>
                    <a:pt x="1831607" y="0"/>
                  </a:lnTo>
                  <a:cubicBezTo>
                    <a:pt x="1862047" y="0"/>
                    <a:pt x="1886724" y="24677"/>
                    <a:pt x="1886724" y="55117"/>
                  </a:cubicBezTo>
                  <a:lnTo>
                    <a:pt x="1886724" y="265627"/>
                  </a:lnTo>
                  <a:cubicBezTo>
                    <a:pt x="1886724" y="280245"/>
                    <a:pt x="1880917" y="294264"/>
                    <a:pt x="1870581" y="304600"/>
                  </a:cubicBezTo>
                  <a:cubicBezTo>
                    <a:pt x="1860244" y="314937"/>
                    <a:pt x="1846225" y="320744"/>
                    <a:pt x="1831607" y="320744"/>
                  </a:cubicBezTo>
                  <a:lnTo>
                    <a:pt x="55117" y="320744"/>
                  </a:lnTo>
                  <a:cubicBezTo>
                    <a:pt x="40499" y="320744"/>
                    <a:pt x="26480" y="314937"/>
                    <a:pt x="16143" y="304600"/>
                  </a:cubicBezTo>
                  <a:cubicBezTo>
                    <a:pt x="5807" y="294264"/>
                    <a:pt x="0" y="280245"/>
                    <a:pt x="0" y="265627"/>
                  </a:cubicBezTo>
                  <a:lnTo>
                    <a:pt x="0" y="55117"/>
                  </a:lnTo>
                  <a:cubicBezTo>
                    <a:pt x="0" y="40499"/>
                    <a:pt x="5807" y="26480"/>
                    <a:pt x="16143" y="16143"/>
                  </a:cubicBezTo>
                  <a:cubicBezTo>
                    <a:pt x="26480" y="5807"/>
                    <a:pt x="40499" y="0"/>
                    <a:pt x="55117" y="0"/>
                  </a:cubicBezTo>
                  <a:close/>
                </a:path>
              </a:pathLst>
            </a:custGeom>
            <a:solidFill>
              <a:srgbClr val="0D0F68"/>
            </a:solidFill>
          </p:spPr>
          <p:txBody>
            <a:bodyPr/>
            <a:lstStyle/>
            <a:p>
              <a:endParaRPr lang="en-SA"/>
            </a:p>
          </p:txBody>
        </p:sp>
        <p:sp>
          <p:nvSpPr>
            <p:cNvPr id="8" name="TextBox 8"/>
            <p:cNvSpPr txBox="1"/>
            <p:nvPr/>
          </p:nvSpPr>
          <p:spPr>
            <a:xfrm>
              <a:off x="0" y="-38100"/>
              <a:ext cx="1886724" cy="358844"/>
            </a:xfrm>
            <a:prstGeom prst="rect">
              <a:avLst/>
            </a:prstGeom>
          </p:spPr>
          <p:txBody>
            <a:bodyPr lIns="50800" tIns="50800" rIns="50800" bIns="50800" rtlCol="0" anchor="ctr"/>
            <a:lstStyle/>
            <a:p>
              <a:pPr algn="ctr">
                <a:lnSpc>
                  <a:spcPts val="2659"/>
                </a:lnSpc>
                <a:spcBef>
                  <a:spcPct val="0"/>
                </a:spcBef>
              </a:pPr>
              <a:endParaRPr/>
            </a:p>
          </p:txBody>
        </p:sp>
      </p:grpSp>
      <p:sp>
        <p:nvSpPr>
          <p:cNvPr id="9" name="TextBox 9"/>
          <p:cNvSpPr txBox="1"/>
          <p:nvPr/>
        </p:nvSpPr>
        <p:spPr>
          <a:xfrm>
            <a:off x="12446545" y="600075"/>
            <a:ext cx="5474256" cy="771525"/>
          </a:xfrm>
          <a:prstGeom prst="rect">
            <a:avLst/>
          </a:prstGeom>
        </p:spPr>
        <p:txBody>
          <a:bodyPr lIns="0" tIns="0" rIns="0" bIns="0" rtlCol="0" anchor="t">
            <a:spAutoFit/>
          </a:bodyPr>
          <a:lstStyle/>
          <a:p>
            <a:pPr algn="ctr">
              <a:lnSpc>
                <a:spcPts val="6299"/>
              </a:lnSpc>
            </a:pPr>
            <a:r>
              <a:rPr lang="en-US" sz="4500" dirty="0">
                <a:solidFill>
                  <a:srgbClr val="FFFFFF"/>
                </a:solidFill>
                <a:latin typeface="Yeseva One"/>
                <a:ea typeface="Yeseva One"/>
                <a:cs typeface="Yeseva One"/>
                <a:sym typeface="Yeseva One"/>
              </a:rPr>
              <a:t>Related Works</a:t>
            </a:r>
          </a:p>
        </p:txBody>
      </p:sp>
      <p:graphicFrame>
        <p:nvGraphicFramePr>
          <p:cNvPr id="19" name="Table 18">
            <a:extLst>
              <a:ext uri="{FF2B5EF4-FFF2-40B4-BE49-F238E27FC236}">
                <a16:creationId xmlns:a16="http://schemas.microsoft.com/office/drawing/2014/main" id="{4BB325CA-EF9F-7BB4-6412-8550BCCBC1D3}"/>
              </a:ext>
            </a:extLst>
          </p:cNvPr>
          <p:cNvGraphicFramePr>
            <a:graphicFrameLocks noGrp="1"/>
          </p:cNvGraphicFramePr>
          <p:nvPr>
            <p:extLst>
              <p:ext uri="{D42A27DB-BD31-4B8C-83A1-F6EECF244321}">
                <p14:modId xmlns:p14="http://schemas.microsoft.com/office/powerpoint/2010/main" val="4150345130"/>
              </p:ext>
            </p:extLst>
          </p:nvPr>
        </p:nvGraphicFramePr>
        <p:xfrm>
          <a:off x="1219200" y="1980512"/>
          <a:ext cx="15849599" cy="6197348"/>
        </p:xfrm>
        <a:graphic>
          <a:graphicData uri="http://schemas.openxmlformats.org/drawingml/2006/table">
            <a:tbl>
              <a:tblPr>
                <a:tableStyleId>{5C22544A-7EE6-4342-B048-85BDC9FD1C3A}</a:tableStyleId>
              </a:tblPr>
              <a:tblGrid>
                <a:gridCol w="2524943">
                  <a:extLst>
                    <a:ext uri="{9D8B030D-6E8A-4147-A177-3AD203B41FA5}">
                      <a16:colId xmlns:a16="http://schemas.microsoft.com/office/drawing/2014/main" val="509332510"/>
                    </a:ext>
                  </a:extLst>
                </a:gridCol>
                <a:gridCol w="3724526">
                  <a:extLst>
                    <a:ext uri="{9D8B030D-6E8A-4147-A177-3AD203B41FA5}">
                      <a16:colId xmlns:a16="http://schemas.microsoft.com/office/drawing/2014/main" val="26914995"/>
                    </a:ext>
                  </a:extLst>
                </a:gridCol>
                <a:gridCol w="2970731">
                  <a:extLst>
                    <a:ext uri="{9D8B030D-6E8A-4147-A177-3AD203B41FA5}">
                      <a16:colId xmlns:a16="http://schemas.microsoft.com/office/drawing/2014/main" val="3253498626"/>
                    </a:ext>
                  </a:extLst>
                </a:gridCol>
                <a:gridCol w="3232674">
                  <a:extLst>
                    <a:ext uri="{9D8B030D-6E8A-4147-A177-3AD203B41FA5}">
                      <a16:colId xmlns:a16="http://schemas.microsoft.com/office/drawing/2014/main" val="1032048786"/>
                    </a:ext>
                  </a:extLst>
                </a:gridCol>
                <a:gridCol w="3396725">
                  <a:extLst>
                    <a:ext uri="{9D8B030D-6E8A-4147-A177-3AD203B41FA5}">
                      <a16:colId xmlns:a16="http://schemas.microsoft.com/office/drawing/2014/main" val="2651155142"/>
                    </a:ext>
                  </a:extLst>
                </a:gridCol>
              </a:tblGrid>
              <a:tr h="29322">
                <a:tc>
                  <a:txBody>
                    <a:bodyPr/>
                    <a:lstStyle/>
                    <a:p>
                      <a:pPr algn="l">
                        <a:lnSpc>
                          <a:spcPct val="115000"/>
                        </a:lnSpc>
                        <a:spcAft>
                          <a:spcPts val="800"/>
                        </a:spcAft>
                      </a:pPr>
                      <a:r>
                        <a:rPr lang="en-CA" sz="1400" b="1" kern="100" dirty="0">
                          <a:effectLst/>
                          <a:latin typeface="Times New Roman" panose="02020603050405020304" pitchFamily="18" charset="0"/>
                          <a:cs typeface="Times New Roman" panose="02020603050405020304" pitchFamily="18" charset="0"/>
                        </a:rPr>
                        <a:t>Study</a:t>
                      </a:r>
                      <a:endParaRPr lang="en-SA" sz="1400" b="1"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tc>
                  <a:txBody>
                    <a:bodyPr/>
                    <a:lstStyle/>
                    <a:p>
                      <a:pPr algn="l">
                        <a:lnSpc>
                          <a:spcPct val="115000"/>
                        </a:lnSpc>
                        <a:spcAft>
                          <a:spcPts val="800"/>
                        </a:spcAft>
                      </a:pPr>
                      <a:r>
                        <a:rPr lang="en-CA" sz="1400" b="1" kern="100" dirty="0">
                          <a:effectLst/>
                          <a:latin typeface="Times New Roman" panose="02020603050405020304" pitchFamily="18" charset="0"/>
                          <a:cs typeface="Times New Roman" panose="02020603050405020304" pitchFamily="18" charset="0"/>
                        </a:rPr>
                        <a:t>Key Findings/Results</a:t>
                      </a:r>
                      <a:endParaRPr lang="en-SA" sz="1400" b="1"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tc>
                  <a:txBody>
                    <a:bodyPr/>
                    <a:lstStyle/>
                    <a:p>
                      <a:pPr algn="l">
                        <a:lnSpc>
                          <a:spcPct val="115000"/>
                        </a:lnSpc>
                        <a:spcAft>
                          <a:spcPts val="800"/>
                        </a:spcAft>
                      </a:pPr>
                      <a:r>
                        <a:rPr lang="en-CA" sz="1400" b="1" kern="100">
                          <a:effectLst/>
                          <a:latin typeface="Times New Roman" panose="02020603050405020304" pitchFamily="18" charset="0"/>
                          <a:cs typeface="Times New Roman" panose="02020603050405020304" pitchFamily="18" charset="0"/>
                        </a:rPr>
                        <a:t>Methodology</a:t>
                      </a:r>
                      <a:endParaRPr lang="en-SA" sz="1400" b="1"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tc>
                  <a:txBody>
                    <a:bodyPr/>
                    <a:lstStyle/>
                    <a:p>
                      <a:pPr marR="115570" algn="l">
                        <a:lnSpc>
                          <a:spcPct val="95000"/>
                        </a:lnSpc>
                        <a:spcAft>
                          <a:spcPts val="800"/>
                        </a:spcAft>
                      </a:pPr>
                      <a:r>
                        <a:rPr lang="en-CA" sz="1400" b="1" kern="100" dirty="0">
                          <a:effectLst/>
                          <a:latin typeface="Times New Roman" panose="02020603050405020304" pitchFamily="18" charset="0"/>
                          <a:cs typeface="Times New Roman" panose="02020603050405020304" pitchFamily="18" charset="0"/>
                        </a:rPr>
                        <a:t>Limitations</a:t>
                      </a:r>
                      <a:endParaRPr lang="en-SA" sz="1400" b="1"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tc>
                  <a:txBody>
                    <a:bodyPr/>
                    <a:lstStyle/>
                    <a:p>
                      <a:pPr algn="l">
                        <a:lnSpc>
                          <a:spcPct val="107000"/>
                        </a:lnSpc>
                        <a:spcAft>
                          <a:spcPts val="800"/>
                        </a:spcAft>
                      </a:pPr>
                      <a:r>
                        <a:rPr lang="en-CA" sz="1400" b="1" kern="100" dirty="0">
                          <a:effectLst/>
                          <a:latin typeface="Times New Roman" panose="02020603050405020304" pitchFamily="18" charset="0"/>
                          <a:cs typeface="Times New Roman" panose="02020603050405020304" pitchFamily="18" charset="0"/>
                        </a:rPr>
                        <a:t>Advantages</a:t>
                      </a:r>
                      <a:endParaRPr lang="en-SA" sz="1400" b="1"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extLst>
                  <a:ext uri="{0D108BD9-81ED-4DB2-BD59-A6C34878D82A}">
                    <a16:rowId xmlns:a16="http://schemas.microsoft.com/office/drawing/2014/main" val="2856588896"/>
                  </a:ext>
                </a:extLst>
              </a:tr>
              <a:tr h="512054">
                <a:tc>
                  <a:txBody>
                    <a:bodyPr/>
                    <a:lstStyle/>
                    <a:p>
                      <a:pPr algn="l">
                        <a:lnSpc>
                          <a:spcPct val="107000"/>
                        </a:lnSpc>
                        <a:spcAft>
                          <a:spcPts val="800"/>
                        </a:spcAft>
                      </a:pPr>
                      <a:r>
                        <a:rPr lang="en-CA" sz="1400" kern="100" dirty="0">
                          <a:effectLst/>
                          <a:latin typeface="Times New Roman" panose="02020603050405020304" pitchFamily="18" charset="0"/>
                          <a:cs typeface="Times New Roman" panose="02020603050405020304" pitchFamily="18" charset="0"/>
                        </a:rPr>
                        <a:t>Data-Driven Insights: Using AI to Analyze Student Performance in English Language Courses,</a:t>
                      </a:r>
                      <a:endParaRPr lang="en-SA" sz="1400" kern="100" dirty="0">
                        <a:effectLst/>
                        <a:latin typeface="Times New Roman" panose="02020603050405020304" pitchFamily="18" charset="0"/>
                        <a:cs typeface="Times New Roman" panose="02020603050405020304" pitchFamily="18" charset="0"/>
                      </a:endParaRPr>
                    </a:p>
                    <a:p>
                      <a:pPr algn="l">
                        <a:lnSpc>
                          <a:spcPct val="107000"/>
                        </a:lnSpc>
                        <a:spcAft>
                          <a:spcPts val="800"/>
                        </a:spcAft>
                      </a:pPr>
                      <a:r>
                        <a:rPr lang="en-CA" sz="1400" kern="100" dirty="0" err="1">
                          <a:effectLst/>
                          <a:latin typeface="Times New Roman" panose="02020603050405020304" pitchFamily="18" charset="0"/>
                          <a:cs typeface="Times New Roman" panose="02020603050405020304" pitchFamily="18" charset="0"/>
                        </a:rPr>
                        <a:t>Adlin</a:t>
                      </a:r>
                      <a:r>
                        <a:rPr lang="en-CA" sz="1400" kern="100" dirty="0">
                          <a:effectLst/>
                          <a:latin typeface="Times New Roman" panose="02020603050405020304" pitchFamily="18" charset="0"/>
                          <a:cs typeface="Times New Roman" panose="02020603050405020304" pitchFamily="18" charset="0"/>
                        </a:rPr>
                        <a:t> </a:t>
                      </a:r>
                      <a:r>
                        <a:rPr lang="en-CA" sz="1400" kern="100" dirty="0" err="1">
                          <a:effectLst/>
                          <a:latin typeface="Times New Roman" panose="02020603050405020304" pitchFamily="18" charset="0"/>
                          <a:cs typeface="Times New Roman" panose="02020603050405020304" pitchFamily="18" charset="0"/>
                        </a:rPr>
                        <a:t>Jerusha</a:t>
                      </a:r>
                      <a:r>
                        <a:rPr lang="en-CA" sz="1400" kern="100" dirty="0">
                          <a:effectLst/>
                          <a:latin typeface="Times New Roman" panose="02020603050405020304" pitchFamily="18" charset="0"/>
                          <a:cs typeface="Times New Roman" panose="02020603050405020304" pitchFamily="18" charset="0"/>
                        </a:rPr>
                        <a:t>,</a:t>
                      </a:r>
                      <a:endParaRPr lang="en-SA" sz="1400" kern="100" dirty="0">
                        <a:effectLst/>
                        <a:latin typeface="Times New Roman" panose="02020603050405020304" pitchFamily="18" charset="0"/>
                        <a:cs typeface="Times New Roman" panose="02020603050405020304" pitchFamily="18" charset="0"/>
                      </a:endParaRPr>
                    </a:p>
                    <a:p>
                      <a:pPr algn="l">
                        <a:lnSpc>
                          <a:spcPct val="107000"/>
                        </a:lnSpc>
                        <a:spcAft>
                          <a:spcPts val="800"/>
                        </a:spcAft>
                      </a:pPr>
                      <a:r>
                        <a:rPr lang="en-CA" sz="1400" kern="100" dirty="0">
                          <a:effectLst/>
                          <a:latin typeface="Times New Roman" panose="02020603050405020304" pitchFamily="18" charset="0"/>
                          <a:cs typeface="Times New Roman" panose="02020603050405020304" pitchFamily="18" charset="0"/>
                        </a:rPr>
                        <a:t>2024</a:t>
                      </a:r>
                      <a:endParaRPr lang="en-SA" sz="1400" kern="100" dirty="0">
                        <a:effectLst/>
                        <a:latin typeface="Times New Roman" panose="02020603050405020304" pitchFamily="18" charset="0"/>
                        <a:cs typeface="Times New Roman" panose="02020603050405020304" pitchFamily="18" charset="0"/>
                      </a:endParaRPr>
                    </a:p>
                    <a:p>
                      <a:pPr algn="l">
                        <a:lnSpc>
                          <a:spcPct val="107000"/>
                        </a:lnSpc>
                        <a:spcAft>
                          <a:spcPts val="800"/>
                        </a:spcAft>
                      </a:pPr>
                      <a:r>
                        <a:rPr lang="en-CA" sz="1400" kern="100" dirty="0">
                          <a:effectLst/>
                          <a:latin typeface="Times New Roman" panose="02020603050405020304" pitchFamily="18" charset="0"/>
                          <a:cs typeface="Times New Roman" panose="02020603050405020304" pitchFamily="18" charset="0"/>
                        </a:rPr>
                        <a:t> </a:t>
                      </a:r>
                      <a:endParaRPr lang="en-SA" sz="1400"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tc>
                  <a:txBody>
                    <a:bodyPr/>
                    <a:lstStyle/>
                    <a:p>
                      <a:pPr algn="l">
                        <a:lnSpc>
                          <a:spcPct val="107000"/>
                        </a:lnSpc>
                        <a:spcAft>
                          <a:spcPts val="800"/>
                        </a:spcAft>
                      </a:pPr>
                      <a:r>
                        <a:rPr lang="en-CA" sz="1400" kern="100" dirty="0">
                          <a:effectLst/>
                          <a:latin typeface="Times New Roman" panose="02020603050405020304" pitchFamily="18" charset="0"/>
                          <a:cs typeface="Times New Roman" panose="02020603050405020304" pitchFamily="18" charset="0"/>
                        </a:rPr>
                        <a:t>The study result in enhancing the performance by analyzing the the factors such as motivation and resource availability using AI. </a:t>
                      </a:r>
                      <a:endParaRPr lang="en-SA" sz="1400" kern="100" dirty="0">
                        <a:effectLst/>
                        <a:latin typeface="Times New Roman" panose="02020603050405020304" pitchFamily="18" charset="0"/>
                        <a:cs typeface="Times New Roman" panose="02020603050405020304" pitchFamily="18" charset="0"/>
                      </a:endParaRPr>
                    </a:p>
                    <a:p>
                      <a:pPr algn="l">
                        <a:lnSpc>
                          <a:spcPct val="107000"/>
                        </a:lnSpc>
                        <a:spcAft>
                          <a:spcPts val="800"/>
                        </a:spcAft>
                      </a:pPr>
                      <a:r>
                        <a:rPr lang="en-CA" sz="1400" kern="100" dirty="0">
                          <a:effectLst/>
                          <a:latin typeface="Times New Roman" panose="02020603050405020304" pitchFamily="18" charset="0"/>
                          <a:cs typeface="Times New Roman" panose="02020603050405020304" pitchFamily="18" charset="0"/>
                        </a:rPr>
                        <a:t>This indicates that understanding these interconnections can lead to enhance  educational strategies.</a:t>
                      </a:r>
                      <a:endParaRPr lang="en-SA" sz="1400"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tc>
                  <a:txBody>
                    <a:bodyPr/>
                    <a:lstStyle/>
                    <a:p>
                      <a:pPr algn="l">
                        <a:lnSpc>
                          <a:spcPct val="107000"/>
                        </a:lnSpc>
                        <a:spcAft>
                          <a:spcPts val="800"/>
                        </a:spcAft>
                      </a:pPr>
                      <a:r>
                        <a:rPr lang="en-CA" sz="1400" kern="100" dirty="0">
                          <a:effectLst/>
                          <a:latin typeface="Times New Roman" panose="02020603050405020304" pitchFamily="18" charset="0"/>
                          <a:cs typeface="Times New Roman" panose="02020603050405020304" pitchFamily="18" charset="0"/>
                        </a:rPr>
                        <a:t>The study use SPSS for quantitative analysis to study the increase in student performance in English course as a second </a:t>
                      </a:r>
                      <a:r>
                        <a:rPr lang="en-CA" sz="1400" kern="100" dirty="0" err="1">
                          <a:effectLst/>
                          <a:latin typeface="Times New Roman" panose="02020603050405020304" pitchFamily="18" charset="0"/>
                          <a:cs typeface="Times New Roman" panose="02020603050405020304" pitchFamily="18" charset="0"/>
                        </a:rPr>
                        <a:t>language.by</a:t>
                      </a:r>
                      <a:r>
                        <a:rPr lang="en-CA" sz="1400" kern="100" dirty="0">
                          <a:effectLst/>
                          <a:latin typeface="Times New Roman" panose="02020603050405020304" pitchFamily="18" charset="0"/>
                          <a:cs typeface="Times New Roman" panose="02020603050405020304" pitchFamily="18" charset="0"/>
                        </a:rPr>
                        <a:t> using both descriptive and inferential statistics to analyze survey data that collected from student according to their study habits, demographics and the others factors.</a:t>
                      </a:r>
                      <a:endParaRPr lang="en-SA" sz="1400"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tc>
                  <a:txBody>
                    <a:bodyPr/>
                    <a:lstStyle/>
                    <a:p>
                      <a:pPr algn="l">
                        <a:lnSpc>
                          <a:spcPct val="107000"/>
                        </a:lnSpc>
                        <a:spcAft>
                          <a:spcPts val="800"/>
                        </a:spcAft>
                      </a:pPr>
                      <a:r>
                        <a:rPr lang="en-CA" sz="1400" kern="100" dirty="0">
                          <a:effectLst/>
                          <a:latin typeface="Times New Roman" panose="02020603050405020304" pitchFamily="18" charset="0"/>
                          <a:cs typeface="Times New Roman" panose="02020603050405020304" pitchFamily="18" charset="0"/>
                        </a:rPr>
                        <a:t>The study focus on English courses student only, so the generalization in this research is limited </a:t>
                      </a:r>
                      <a:endParaRPr lang="en-SA" sz="1400"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tc>
                  <a:txBody>
                    <a:bodyPr/>
                    <a:lstStyle/>
                    <a:p>
                      <a:pPr algn="l">
                        <a:lnSpc>
                          <a:spcPct val="107000"/>
                        </a:lnSpc>
                        <a:spcAft>
                          <a:spcPts val="800"/>
                        </a:spcAft>
                      </a:pPr>
                      <a:r>
                        <a:rPr lang="en-CA" sz="1400" kern="100" dirty="0">
                          <a:effectLst/>
                          <a:latin typeface="Times New Roman" panose="02020603050405020304" pitchFamily="18" charset="0"/>
                          <a:cs typeface="Times New Roman" panose="02020603050405020304" pitchFamily="18" charset="0"/>
                        </a:rPr>
                        <a:t>AI enhances personalized course development for students.</a:t>
                      </a:r>
                      <a:endParaRPr lang="en-SA" sz="1400" kern="100" dirty="0">
                        <a:effectLst/>
                        <a:latin typeface="Times New Roman" panose="02020603050405020304" pitchFamily="18" charset="0"/>
                        <a:cs typeface="Times New Roman" panose="02020603050405020304" pitchFamily="18" charset="0"/>
                      </a:endParaRPr>
                    </a:p>
                    <a:p>
                      <a:pPr algn="l">
                        <a:lnSpc>
                          <a:spcPct val="107000"/>
                        </a:lnSpc>
                        <a:spcAft>
                          <a:spcPts val="800"/>
                        </a:spcAft>
                      </a:pPr>
                      <a:r>
                        <a:rPr lang="en-CA" sz="1400" kern="100" dirty="0">
                          <a:effectLst/>
                          <a:latin typeface="Times New Roman" panose="02020603050405020304" pitchFamily="18" charset="0"/>
                          <a:cs typeface="Times New Roman" panose="02020603050405020304" pitchFamily="18" charset="0"/>
                        </a:rPr>
                        <a:t>	Identifies key factors influencing student success and performance.</a:t>
                      </a:r>
                      <a:endParaRPr lang="en-SA" sz="1400" kern="100" dirty="0">
                        <a:effectLst/>
                        <a:latin typeface="Times New Roman" panose="02020603050405020304" pitchFamily="18" charset="0"/>
                        <a:cs typeface="Times New Roman" panose="02020603050405020304" pitchFamily="18" charset="0"/>
                      </a:endParaRPr>
                    </a:p>
                    <a:p>
                      <a:pPr algn="l">
                        <a:lnSpc>
                          <a:spcPct val="107000"/>
                        </a:lnSpc>
                        <a:spcAft>
                          <a:spcPts val="800"/>
                        </a:spcAft>
                      </a:pPr>
                      <a:r>
                        <a:rPr lang="en-CA" sz="1400" kern="100" dirty="0">
                          <a:effectLst/>
                          <a:latin typeface="Times New Roman" panose="02020603050405020304" pitchFamily="18" charset="0"/>
                          <a:cs typeface="Times New Roman" panose="02020603050405020304" pitchFamily="18" charset="0"/>
                        </a:rPr>
                        <a:t> </a:t>
                      </a:r>
                      <a:endParaRPr lang="en-SA" sz="1400"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extLst>
                  <a:ext uri="{0D108BD9-81ED-4DB2-BD59-A6C34878D82A}">
                    <a16:rowId xmlns:a16="http://schemas.microsoft.com/office/drawing/2014/main" val="2605747183"/>
                  </a:ext>
                </a:extLst>
              </a:tr>
              <a:tr h="435084">
                <a:tc>
                  <a:txBody>
                    <a:bodyPr/>
                    <a:lstStyle/>
                    <a:p>
                      <a:pPr algn="l">
                        <a:lnSpc>
                          <a:spcPct val="107000"/>
                        </a:lnSpc>
                        <a:spcAft>
                          <a:spcPts val="800"/>
                        </a:spcAft>
                      </a:pPr>
                      <a:r>
                        <a:rPr lang="en-CA" sz="1400" kern="100" dirty="0">
                          <a:effectLst/>
                          <a:latin typeface="Times New Roman" panose="02020603050405020304" pitchFamily="18" charset="0"/>
                          <a:cs typeface="Times New Roman" panose="02020603050405020304" pitchFamily="18" charset="0"/>
                        </a:rPr>
                        <a:t>Leveraging Artificial Intelligence for Student Performance Monitoring. International Journal of Research Publication and Reviews,</a:t>
                      </a:r>
                      <a:endParaRPr lang="en-SA" sz="1400" kern="100" dirty="0">
                        <a:effectLst/>
                        <a:latin typeface="Times New Roman" panose="02020603050405020304" pitchFamily="18" charset="0"/>
                        <a:cs typeface="Times New Roman" panose="02020603050405020304" pitchFamily="18" charset="0"/>
                      </a:endParaRPr>
                    </a:p>
                    <a:p>
                      <a:pPr algn="l">
                        <a:lnSpc>
                          <a:spcPct val="107000"/>
                        </a:lnSpc>
                        <a:spcAft>
                          <a:spcPts val="800"/>
                        </a:spcAft>
                      </a:pPr>
                      <a:r>
                        <a:rPr lang="en-CA" sz="1400" kern="100" dirty="0" err="1">
                          <a:effectLst/>
                          <a:latin typeface="Times New Roman" panose="02020603050405020304" pitchFamily="18" charset="0"/>
                          <a:cs typeface="Times New Roman" panose="02020603050405020304" pitchFamily="18" charset="0"/>
                        </a:rPr>
                        <a:t>Rajeena,M</a:t>
                      </a:r>
                      <a:r>
                        <a:rPr lang="en-CA" sz="1400" kern="100" dirty="0">
                          <a:effectLst/>
                          <a:latin typeface="Times New Roman" panose="02020603050405020304" pitchFamily="18" charset="0"/>
                          <a:cs typeface="Times New Roman" panose="02020603050405020304" pitchFamily="18" charset="0"/>
                        </a:rPr>
                        <a:t>., &amp; Quraishi,</a:t>
                      </a:r>
                      <a:endParaRPr lang="en-SA" sz="1400" kern="100" dirty="0">
                        <a:effectLst/>
                        <a:latin typeface="Times New Roman" panose="02020603050405020304" pitchFamily="18" charset="0"/>
                        <a:cs typeface="Times New Roman" panose="02020603050405020304" pitchFamily="18" charset="0"/>
                      </a:endParaRPr>
                    </a:p>
                    <a:p>
                      <a:pPr algn="l">
                        <a:lnSpc>
                          <a:spcPct val="107000"/>
                        </a:lnSpc>
                        <a:spcAft>
                          <a:spcPts val="800"/>
                        </a:spcAft>
                      </a:pPr>
                      <a:r>
                        <a:rPr lang="en-CA" sz="1400" kern="100" dirty="0">
                          <a:effectLst/>
                          <a:latin typeface="Times New Roman" panose="02020603050405020304" pitchFamily="18" charset="0"/>
                          <a:cs typeface="Times New Roman" panose="02020603050405020304" pitchFamily="18" charset="0"/>
                        </a:rPr>
                        <a:t>2024</a:t>
                      </a:r>
                      <a:endParaRPr lang="en-SA" sz="1400"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tc>
                  <a:txBody>
                    <a:bodyPr/>
                    <a:lstStyle/>
                    <a:p>
                      <a:pPr algn="l">
                        <a:lnSpc>
                          <a:spcPct val="107000"/>
                        </a:lnSpc>
                        <a:spcAft>
                          <a:spcPts val="800"/>
                        </a:spcAft>
                      </a:pPr>
                      <a:r>
                        <a:rPr lang="en-CA" sz="1400" kern="100">
                          <a:effectLst/>
                          <a:latin typeface="Times New Roman" panose="02020603050405020304" pitchFamily="18" charset="0"/>
                          <a:cs typeface="Times New Roman" panose="02020603050405020304" pitchFamily="18" charset="0"/>
                        </a:rPr>
                        <a:t>The study focus on detecting the positive effect of AI on students outcomes and how can AI provide a real time feedback.</a:t>
                      </a:r>
                      <a:endParaRPr lang="en-SA" sz="1400" kern="100">
                        <a:effectLst/>
                        <a:latin typeface="Times New Roman" panose="02020603050405020304" pitchFamily="18" charset="0"/>
                        <a:cs typeface="Times New Roman" panose="02020603050405020304" pitchFamily="18" charset="0"/>
                      </a:endParaRPr>
                    </a:p>
                    <a:p>
                      <a:pPr algn="l">
                        <a:lnSpc>
                          <a:spcPct val="107000"/>
                        </a:lnSpc>
                        <a:spcAft>
                          <a:spcPts val="800"/>
                        </a:spcAft>
                      </a:pPr>
                      <a:r>
                        <a:rPr lang="en-CA" sz="1400" kern="100">
                          <a:effectLst/>
                          <a:latin typeface="Times New Roman" panose="02020603050405020304" pitchFamily="18" charset="0"/>
                          <a:cs typeface="Times New Roman" panose="02020603050405020304" pitchFamily="18" charset="0"/>
                        </a:rPr>
                        <a:t>The research found that how can AI access just handle simple management task to analyze student performance and enhance student outcome.</a:t>
                      </a:r>
                      <a:endParaRPr lang="en-SA" sz="14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tc>
                  <a:txBody>
                    <a:bodyPr/>
                    <a:lstStyle/>
                    <a:p>
                      <a:pPr algn="l">
                        <a:lnSpc>
                          <a:spcPct val="107000"/>
                        </a:lnSpc>
                        <a:spcAft>
                          <a:spcPts val="800"/>
                        </a:spcAft>
                      </a:pPr>
                      <a:r>
                        <a:rPr lang="en-CA" sz="1400" kern="100">
                          <a:effectLst/>
                          <a:latin typeface="Times New Roman" panose="02020603050405020304" pitchFamily="18" charset="0"/>
                          <a:cs typeface="Times New Roman" panose="02020603050405020304" pitchFamily="18" charset="0"/>
                        </a:rPr>
                        <a:t>The study review existing researches in AI tools used in effectiveness in monitoring and evaluating student performance. Which include examining adaptive learning platforms, AI-driven tutoring systems. That will lead in detecting struggling students which will lead to enhance education outcome.</a:t>
                      </a:r>
                      <a:endParaRPr lang="en-SA" sz="14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tc>
                  <a:txBody>
                    <a:bodyPr/>
                    <a:lstStyle/>
                    <a:p>
                      <a:pPr algn="l">
                        <a:lnSpc>
                          <a:spcPct val="107000"/>
                        </a:lnSpc>
                        <a:spcAft>
                          <a:spcPts val="800"/>
                        </a:spcAft>
                      </a:pPr>
                      <a:r>
                        <a:rPr lang="en-CA" sz="1400" kern="100">
                          <a:effectLst/>
                          <a:latin typeface="Times New Roman" panose="02020603050405020304" pitchFamily="18" charset="0"/>
                          <a:cs typeface="Times New Roman" panose="02020603050405020304" pitchFamily="18" charset="0"/>
                        </a:rPr>
                        <a:t>The study discuss the ethical issues and challenges related in Using AI. including privacy issues which is counted as main limitation in using AI in analyzing student performance.</a:t>
                      </a:r>
                      <a:endParaRPr lang="en-SA" sz="14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tc>
                  <a:txBody>
                    <a:bodyPr/>
                    <a:lstStyle/>
                    <a:p>
                      <a:pPr algn="l">
                        <a:lnSpc>
                          <a:spcPct val="107000"/>
                        </a:lnSpc>
                        <a:spcAft>
                          <a:spcPts val="800"/>
                        </a:spcAft>
                      </a:pPr>
                      <a:r>
                        <a:rPr lang="en-CA" sz="1400" kern="100">
                          <a:effectLst/>
                          <a:latin typeface="Times New Roman" panose="02020603050405020304" pitchFamily="18" charset="0"/>
                          <a:cs typeface="Times New Roman" panose="02020603050405020304" pitchFamily="18" charset="0"/>
                        </a:rPr>
                        <a:t>Provides real-time feedback and personalized learning experiences.</a:t>
                      </a:r>
                      <a:endParaRPr lang="en-SA" sz="1400" kern="100">
                        <a:effectLst/>
                        <a:latin typeface="Times New Roman" panose="02020603050405020304" pitchFamily="18" charset="0"/>
                        <a:cs typeface="Times New Roman" panose="02020603050405020304" pitchFamily="18" charset="0"/>
                      </a:endParaRPr>
                    </a:p>
                    <a:p>
                      <a:pPr algn="l">
                        <a:lnSpc>
                          <a:spcPct val="107000"/>
                        </a:lnSpc>
                        <a:spcAft>
                          <a:spcPts val="800"/>
                        </a:spcAft>
                      </a:pPr>
                      <a:r>
                        <a:rPr lang="en-CA" sz="1400" kern="100">
                          <a:effectLst/>
                          <a:latin typeface="Times New Roman" panose="02020603050405020304" pitchFamily="18" charset="0"/>
                          <a:cs typeface="Times New Roman" panose="02020603050405020304" pitchFamily="18" charset="0"/>
                        </a:rPr>
                        <a:t>Enables early intervention for struggling students.</a:t>
                      </a:r>
                      <a:endParaRPr lang="en-SA" sz="1400" kern="100">
                        <a:effectLst/>
                        <a:latin typeface="Times New Roman" panose="02020603050405020304" pitchFamily="18" charset="0"/>
                        <a:cs typeface="Times New Roman" panose="02020603050405020304" pitchFamily="18" charset="0"/>
                      </a:endParaRPr>
                    </a:p>
                    <a:p>
                      <a:pPr algn="l">
                        <a:lnSpc>
                          <a:spcPct val="107000"/>
                        </a:lnSpc>
                        <a:spcAft>
                          <a:spcPts val="800"/>
                        </a:spcAft>
                      </a:pPr>
                      <a:r>
                        <a:rPr lang="en-CA" sz="1400" kern="100">
                          <a:effectLst/>
                          <a:latin typeface="Times New Roman" panose="02020603050405020304" pitchFamily="18" charset="0"/>
                          <a:cs typeface="Times New Roman" panose="02020603050405020304" pitchFamily="18" charset="0"/>
                        </a:rPr>
                        <a:t> </a:t>
                      </a:r>
                      <a:endParaRPr lang="en-SA" sz="14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extLst>
                  <a:ext uri="{0D108BD9-81ED-4DB2-BD59-A6C34878D82A}">
                    <a16:rowId xmlns:a16="http://schemas.microsoft.com/office/drawing/2014/main" val="1604152447"/>
                  </a:ext>
                </a:extLst>
              </a:tr>
              <a:tr h="569288">
                <a:tc>
                  <a:txBody>
                    <a:bodyPr/>
                    <a:lstStyle/>
                    <a:p>
                      <a:pPr algn="l">
                        <a:lnSpc>
                          <a:spcPct val="107000"/>
                        </a:lnSpc>
                        <a:spcAft>
                          <a:spcPts val="800"/>
                        </a:spcAft>
                      </a:pPr>
                      <a:r>
                        <a:rPr lang="en-CA" sz="1400" kern="100" dirty="0">
                          <a:effectLst/>
                          <a:latin typeface="Times New Roman" panose="02020603050405020304" pitchFamily="18" charset="0"/>
                          <a:cs typeface="Times New Roman" panose="02020603050405020304" pitchFamily="18" charset="0"/>
                        </a:rPr>
                        <a:t>Predicting Student Academic Performance Using Neural Networks: Analyzing the Impact of Transfer Functions, Momentum and Learning Rate,</a:t>
                      </a:r>
                      <a:endParaRPr lang="en-SA" sz="1400" kern="100" dirty="0">
                        <a:effectLst/>
                        <a:latin typeface="Times New Roman" panose="02020603050405020304" pitchFamily="18" charset="0"/>
                        <a:cs typeface="Times New Roman" panose="02020603050405020304" pitchFamily="18" charset="0"/>
                      </a:endParaRPr>
                    </a:p>
                    <a:p>
                      <a:pPr algn="l">
                        <a:lnSpc>
                          <a:spcPct val="107000"/>
                        </a:lnSpc>
                        <a:spcAft>
                          <a:spcPts val="800"/>
                        </a:spcAft>
                      </a:pPr>
                      <a:r>
                        <a:rPr lang="en-CA" sz="1400" kern="100" dirty="0">
                          <a:effectLst/>
                          <a:latin typeface="Times New Roman" panose="02020603050405020304" pitchFamily="18" charset="0"/>
                          <a:cs typeface="Times New Roman" panose="02020603050405020304" pitchFamily="18" charset="0"/>
                        </a:rPr>
                        <a:t>Agarwal, M., &amp; Agarwal,</a:t>
                      </a:r>
                      <a:endParaRPr lang="en-SA" sz="1400" kern="100" dirty="0">
                        <a:effectLst/>
                        <a:latin typeface="Times New Roman" panose="02020603050405020304" pitchFamily="18" charset="0"/>
                        <a:cs typeface="Times New Roman" panose="02020603050405020304" pitchFamily="18" charset="0"/>
                      </a:endParaRPr>
                    </a:p>
                    <a:p>
                      <a:pPr algn="l">
                        <a:lnSpc>
                          <a:spcPct val="107000"/>
                        </a:lnSpc>
                        <a:spcAft>
                          <a:spcPts val="800"/>
                        </a:spcAft>
                      </a:pPr>
                      <a:r>
                        <a:rPr lang="en-CA" sz="1400" kern="100" dirty="0">
                          <a:effectLst/>
                          <a:latin typeface="Times New Roman" panose="02020603050405020304" pitchFamily="18" charset="0"/>
                          <a:cs typeface="Times New Roman" panose="02020603050405020304" pitchFamily="18" charset="0"/>
                        </a:rPr>
                        <a:t>2024</a:t>
                      </a:r>
                      <a:endParaRPr lang="en-SA" sz="1400"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tc>
                  <a:txBody>
                    <a:bodyPr/>
                    <a:lstStyle/>
                    <a:p>
                      <a:pPr algn="l">
                        <a:lnSpc>
                          <a:spcPct val="107000"/>
                        </a:lnSpc>
                        <a:spcAft>
                          <a:spcPts val="800"/>
                        </a:spcAft>
                      </a:pPr>
                      <a:r>
                        <a:rPr lang="en-CA" sz="1400" kern="100">
                          <a:effectLst/>
                          <a:latin typeface="Times New Roman" panose="02020603050405020304" pitchFamily="18" charset="0"/>
                          <a:cs typeface="Times New Roman" panose="02020603050405020304" pitchFamily="18" charset="0"/>
                        </a:rPr>
                        <a:t>The study get great result in prediction student performance. The prediction accuracy is 98% using artificial neural network. As a comparative analysis of various Machine Learning Algorithms the result the ANN achieve Better result than SVM, KNN, NB, DT and others ML algorithms indicate that ANN has the potential to improve student performance.</a:t>
                      </a:r>
                      <a:endParaRPr lang="en-SA" sz="14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tc>
                  <a:txBody>
                    <a:bodyPr/>
                    <a:lstStyle/>
                    <a:p>
                      <a:pPr algn="l">
                        <a:lnSpc>
                          <a:spcPct val="107000"/>
                        </a:lnSpc>
                        <a:spcAft>
                          <a:spcPts val="800"/>
                        </a:spcAft>
                      </a:pPr>
                      <a:r>
                        <a:rPr lang="en-CA" sz="1400" kern="100">
                          <a:effectLst/>
                          <a:latin typeface="Times New Roman" panose="02020603050405020304" pitchFamily="18" charset="0"/>
                          <a:cs typeface="Times New Roman" panose="02020603050405020304" pitchFamily="18" charset="0"/>
                        </a:rPr>
                        <a:t>The study utilizes Artificial Neural Networks (ANN) as the primary method of analyzing student performance.</a:t>
                      </a:r>
                      <a:endParaRPr lang="en-SA" sz="1400" kern="100">
                        <a:effectLst/>
                        <a:latin typeface="Times New Roman" panose="02020603050405020304" pitchFamily="18" charset="0"/>
                        <a:cs typeface="Times New Roman" panose="02020603050405020304" pitchFamily="18" charset="0"/>
                      </a:endParaRPr>
                    </a:p>
                    <a:p>
                      <a:pPr algn="l">
                        <a:lnSpc>
                          <a:spcPct val="107000"/>
                        </a:lnSpc>
                        <a:spcAft>
                          <a:spcPts val="800"/>
                        </a:spcAft>
                      </a:pPr>
                      <a:r>
                        <a:rPr lang="en-CA" sz="1400" kern="100">
                          <a:effectLst/>
                          <a:latin typeface="Times New Roman" panose="02020603050405020304" pitchFamily="18" charset="0"/>
                          <a:cs typeface="Times New Roman" panose="02020603050405020304" pitchFamily="18" charset="0"/>
                        </a:rPr>
                        <a:t>The study used SVM DT, KNN,LR,NB  as comparative research to show the superiority of ANN with a 97% accuracy rate.</a:t>
                      </a:r>
                      <a:endParaRPr lang="en-SA" sz="14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tc>
                  <a:txBody>
                    <a:bodyPr/>
                    <a:lstStyle/>
                    <a:p>
                      <a:pPr algn="l">
                        <a:lnSpc>
                          <a:spcPct val="107000"/>
                        </a:lnSpc>
                        <a:spcAft>
                          <a:spcPts val="800"/>
                        </a:spcAft>
                      </a:pPr>
                      <a:r>
                        <a:rPr lang="en-CA" sz="1400" kern="100" dirty="0">
                          <a:effectLst/>
                          <a:latin typeface="Times New Roman" panose="02020603050405020304" pitchFamily="18" charset="0"/>
                          <a:cs typeface="Times New Roman" panose="02020603050405020304" pitchFamily="18" charset="0"/>
                        </a:rPr>
                        <a:t>The dataset of students is not large which is less than 700 student. That can not lead to generalize the result. </a:t>
                      </a:r>
                      <a:endParaRPr lang="en-SA" sz="1400" kern="100" dirty="0">
                        <a:effectLst/>
                        <a:latin typeface="Times New Roman" panose="02020603050405020304" pitchFamily="18" charset="0"/>
                        <a:cs typeface="Times New Roman" panose="02020603050405020304" pitchFamily="18" charset="0"/>
                      </a:endParaRPr>
                    </a:p>
                    <a:p>
                      <a:pPr algn="l">
                        <a:lnSpc>
                          <a:spcPct val="107000"/>
                        </a:lnSpc>
                        <a:spcAft>
                          <a:spcPts val="800"/>
                        </a:spcAft>
                      </a:pPr>
                      <a:r>
                        <a:rPr lang="en-CA" sz="1400" kern="100" dirty="0">
                          <a:effectLst/>
                          <a:latin typeface="Times New Roman" panose="02020603050405020304" pitchFamily="18" charset="0"/>
                          <a:cs typeface="Times New Roman" panose="02020603050405020304" pitchFamily="18" charset="0"/>
                        </a:rPr>
                        <a:t>The research omit some factors like students' social interactions, interpersonal skills and academic engagement which might indicate a gap in the understanding all variables that affect student outline </a:t>
                      </a:r>
                      <a:endParaRPr lang="en-SA" sz="1400"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tc>
                  <a:txBody>
                    <a:bodyPr/>
                    <a:lstStyle/>
                    <a:p>
                      <a:pPr algn="l">
                        <a:lnSpc>
                          <a:spcPct val="115000"/>
                        </a:lnSpc>
                        <a:spcAft>
                          <a:spcPts val="800"/>
                        </a:spcAft>
                      </a:pPr>
                      <a:r>
                        <a:rPr lang="en-CA" sz="1400" kern="100" dirty="0">
                          <a:effectLst/>
                          <a:latin typeface="Times New Roman" panose="02020603050405020304" pitchFamily="18" charset="0"/>
                          <a:cs typeface="Times New Roman" panose="02020603050405020304" pitchFamily="18" charset="0"/>
                        </a:rPr>
                        <a:t> This research used artificial intelligence specifically neural networks to predict student grades with very high</a:t>
                      </a:r>
                      <a:endParaRPr lang="en-SA" sz="1400" kern="100" dirty="0">
                        <a:effectLst/>
                        <a:latin typeface="Times New Roman" panose="02020603050405020304" pitchFamily="18" charset="0"/>
                        <a:cs typeface="Times New Roman" panose="02020603050405020304" pitchFamily="18" charset="0"/>
                      </a:endParaRPr>
                    </a:p>
                    <a:p>
                      <a:pPr algn="l">
                        <a:lnSpc>
                          <a:spcPct val="115000"/>
                        </a:lnSpc>
                        <a:spcAft>
                          <a:spcPts val="800"/>
                        </a:spcAft>
                      </a:pPr>
                      <a:r>
                        <a:rPr lang="en-CA" sz="1400" kern="100" dirty="0">
                          <a:effectLst/>
                          <a:latin typeface="Times New Roman" panose="02020603050405020304" pitchFamily="18" charset="0"/>
                          <a:cs typeface="Times New Roman" panose="02020603050405020304" pitchFamily="18" charset="0"/>
                        </a:rPr>
                        <a:t> accuracy (98%).</a:t>
                      </a:r>
                      <a:endParaRPr lang="en-SA" sz="1400" kern="100" dirty="0">
                        <a:effectLst/>
                        <a:latin typeface="Times New Roman" panose="02020603050405020304" pitchFamily="18" charset="0"/>
                        <a:cs typeface="Times New Roman" panose="02020603050405020304" pitchFamily="18" charset="0"/>
                      </a:endParaRPr>
                    </a:p>
                    <a:p>
                      <a:pPr algn="l">
                        <a:lnSpc>
                          <a:spcPct val="115000"/>
                        </a:lnSpc>
                        <a:spcAft>
                          <a:spcPts val="800"/>
                        </a:spcAft>
                      </a:pPr>
                      <a:r>
                        <a:rPr lang="en-CA" sz="1400" kern="100" dirty="0">
                          <a:effectLst/>
                          <a:latin typeface="Times New Roman" panose="02020603050405020304" pitchFamily="18" charset="0"/>
                          <a:cs typeface="Times New Roman" panose="02020603050405020304" pitchFamily="18" charset="0"/>
                        </a:rPr>
                        <a:t>- Can identify struggling students early, before failure occurs.</a:t>
                      </a:r>
                      <a:endParaRPr lang="en-SA" sz="1400" kern="100" dirty="0">
                        <a:effectLst/>
                        <a:latin typeface="Times New Roman" panose="02020603050405020304" pitchFamily="18" charset="0"/>
                        <a:cs typeface="Times New Roman" panose="02020603050405020304" pitchFamily="18" charset="0"/>
                      </a:endParaRPr>
                    </a:p>
                    <a:p>
                      <a:pPr algn="l">
                        <a:lnSpc>
                          <a:spcPct val="115000"/>
                        </a:lnSpc>
                        <a:spcAft>
                          <a:spcPts val="800"/>
                        </a:spcAft>
                      </a:pPr>
                      <a:r>
                        <a:rPr lang="en-CA" sz="1400" kern="100" dirty="0">
                          <a:effectLst/>
                          <a:latin typeface="Times New Roman" panose="02020603050405020304" pitchFamily="18" charset="0"/>
                          <a:cs typeface="Times New Roman" panose="02020603050405020304" pitchFamily="18" charset="0"/>
                        </a:rPr>
                        <a:t> </a:t>
                      </a:r>
                      <a:endParaRPr lang="en-SA" sz="1400" kern="100" dirty="0">
                        <a:effectLst/>
                        <a:latin typeface="Times New Roman" panose="02020603050405020304" pitchFamily="18" charset="0"/>
                        <a:cs typeface="Times New Roman" panose="02020603050405020304" pitchFamily="18" charset="0"/>
                      </a:endParaRPr>
                    </a:p>
                    <a:p>
                      <a:pPr algn="l">
                        <a:lnSpc>
                          <a:spcPct val="115000"/>
                        </a:lnSpc>
                        <a:spcAft>
                          <a:spcPts val="800"/>
                        </a:spcAft>
                      </a:pPr>
                      <a:r>
                        <a:rPr lang="en-CA" sz="1400" kern="100" dirty="0">
                          <a:effectLst/>
                          <a:latin typeface="Times New Roman" panose="02020603050405020304" pitchFamily="18" charset="0"/>
                          <a:cs typeface="Times New Roman" panose="02020603050405020304" pitchFamily="18" charset="0"/>
                        </a:rPr>
                        <a:t> </a:t>
                      </a:r>
                      <a:endParaRPr lang="en-SA" sz="1400"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extLst>
                  <a:ext uri="{0D108BD9-81ED-4DB2-BD59-A6C34878D82A}">
                    <a16:rowId xmlns:a16="http://schemas.microsoft.com/office/drawing/2014/main" val="983335564"/>
                  </a:ext>
                </a:extLst>
              </a:tr>
            </a:tbl>
          </a:graphicData>
        </a:graphic>
      </p:graphicFrame>
    </p:spTree>
    <p:extLst>
      <p:ext uri="{BB962C8B-B14F-4D97-AF65-F5344CB8AC3E}">
        <p14:creationId xmlns:p14="http://schemas.microsoft.com/office/powerpoint/2010/main" val="48777576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SA"/>
          </a:p>
        </p:txBody>
      </p:sp>
      <p:grpSp>
        <p:nvGrpSpPr>
          <p:cNvPr id="3" name="Group 3"/>
          <p:cNvGrpSpPr/>
          <p:nvPr/>
        </p:nvGrpSpPr>
        <p:grpSpPr>
          <a:xfrm>
            <a:off x="1028700" y="1028700"/>
            <a:ext cx="16230600" cy="8229600"/>
            <a:chOff x="0" y="0"/>
            <a:chExt cx="4274726" cy="2167467"/>
          </a:xfrm>
        </p:grpSpPr>
        <p:sp>
          <p:nvSpPr>
            <p:cNvPr id="4" name="Freeform 4"/>
            <p:cNvSpPr/>
            <p:nvPr/>
          </p:nvSpPr>
          <p:spPr>
            <a:xfrm>
              <a:off x="0" y="0"/>
              <a:ext cx="4274726" cy="2167467"/>
            </a:xfrm>
            <a:custGeom>
              <a:avLst/>
              <a:gdLst/>
              <a:ahLst/>
              <a:cxnLst/>
              <a:rect l="l" t="t" r="r" b="b"/>
              <a:pathLst>
                <a:path w="4274726" h="2167467">
                  <a:moveTo>
                    <a:pt x="24327" y="0"/>
                  </a:moveTo>
                  <a:lnTo>
                    <a:pt x="4250399" y="0"/>
                  </a:lnTo>
                  <a:cubicBezTo>
                    <a:pt x="4263834" y="0"/>
                    <a:pt x="4274726" y="10891"/>
                    <a:pt x="4274726" y="24327"/>
                  </a:cubicBezTo>
                  <a:lnTo>
                    <a:pt x="4274726" y="2143140"/>
                  </a:lnTo>
                  <a:cubicBezTo>
                    <a:pt x="4274726" y="2156575"/>
                    <a:pt x="4263834" y="2167467"/>
                    <a:pt x="4250399" y="2167467"/>
                  </a:cubicBezTo>
                  <a:lnTo>
                    <a:pt x="24327" y="2167467"/>
                  </a:lnTo>
                  <a:cubicBezTo>
                    <a:pt x="10891" y="2167467"/>
                    <a:pt x="0" y="2156575"/>
                    <a:pt x="0" y="2143140"/>
                  </a:cubicBezTo>
                  <a:lnTo>
                    <a:pt x="0" y="24327"/>
                  </a:lnTo>
                  <a:cubicBezTo>
                    <a:pt x="0" y="10891"/>
                    <a:pt x="10891" y="0"/>
                    <a:pt x="24327" y="0"/>
                  </a:cubicBezTo>
                  <a:close/>
                </a:path>
              </a:pathLst>
            </a:custGeom>
            <a:solidFill>
              <a:srgbClr val="FBFBFB">
                <a:alpha val="89804"/>
              </a:srgbClr>
            </a:solidFill>
          </p:spPr>
          <p:txBody>
            <a:bodyPr/>
            <a:lstStyle/>
            <a:p>
              <a:endParaRPr lang="en-SA"/>
            </a:p>
          </p:txBody>
        </p:sp>
        <p:sp>
          <p:nvSpPr>
            <p:cNvPr id="5" name="TextBox 5"/>
            <p:cNvSpPr txBox="1"/>
            <p:nvPr/>
          </p:nvSpPr>
          <p:spPr>
            <a:xfrm>
              <a:off x="0" y="-38100"/>
              <a:ext cx="4274726" cy="2205567"/>
            </a:xfrm>
            <a:prstGeom prst="rect">
              <a:avLst/>
            </a:prstGeom>
          </p:spPr>
          <p:txBody>
            <a:bodyPr lIns="50800" tIns="50800" rIns="50800" bIns="50800" rtlCol="0" anchor="ctr"/>
            <a:lstStyle/>
            <a:p>
              <a:pPr algn="ctr">
                <a:lnSpc>
                  <a:spcPts val="2659"/>
                </a:lnSpc>
              </a:pPr>
              <a:endParaRPr/>
            </a:p>
          </p:txBody>
        </p:sp>
      </p:grpSp>
      <p:grpSp>
        <p:nvGrpSpPr>
          <p:cNvPr id="6" name="Group 6"/>
          <p:cNvGrpSpPr/>
          <p:nvPr/>
        </p:nvGrpSpPr>
        <p:grpSpPr>
          <a:xfrm>
            <a:off x="11601846" y="419788"/>
            <a:ext cx="7163655" cy="1217823"/>
            <a:chOff x="0" y="0"/>
            <a:chExt cx="1886724" cy="320744"/>
          </a:xfrm>
        </p:grpSpPr>
        <p:sp>
          <p:nvSpPr>
            <p:cNvPr id="7" name="Freeform 7"/>
            <p:cNvSpPr/>
            <p:nvPr/>
          </p:nvSpPr>
          <p:spPr>
            <a:xfrm>
              <a:off x="0" y="0"/>
              <a:ext cx="1886724" cy="320744"/>
            </a:xfrm>
            <a:custGeom>
              <a:avLst/>
              <a:gdLst/>
              <a:ahLst/>
              <a:cxnLst/>
              <a:rect l="l" t="t" r="r" b="b"/>
              <a:pathLst>
                <a:path w="1886724" h="320744">
                  <a:moveTo>
                    <a:pt x="55117" y="0"/>
                  </a:moveTo>
                  <a:lnTo>
                    <a:pt x="1831607" y="0"/>
                  </a:lnTo>
                  <a:cubicBezTo>
                    <a:pt x="1862047" y="0"/>
                    <a:pt x="1886724" y="24677"/>
                    <a:pt x="1886724" y="55117"/>
                  </a:cubicBezTo>
                  <a:lnTo>
                    <a:pt x="1886724" y="265627"/>
                  </a:lnTo>
                  <a:cubicBezTo>
                    <a:pt x="1886724" y="280245"/>
                    <a:pt x="1880917" y="294264"/>
                    <a:pt x="1870581" y="304600"/>
                  </a:cubicBezTo>
                  <a:cubicBezTo>
                    <a:pt x="1860244" y="314937"/>
                    <a:pt x="1846225" y="320744"/>
                    <a:pt x="1831607" y="320744"/>
                  </a:cubicBezTo>
                  <a:lnTo>
                    <a:pt x="55117" y="320744"/>
                  </a:lnTo>
                  <a:cubicBezTo>
                    <a:pt x="40499" y="320744"/>
                    <a:pt x="26480" y="314937"/>
                    <a:pt x="16143" y="304600"/>
                  </a:cubicBezTo>
                  <a:cubicBezTo>
                    <a:pt x="5807" y="294264"/>
                    <a:pt x="0" y="280245"/>
                    <a:pt x="0" y="265627"/>
                  </a:cubicBezTo>
                  <a:lnTo>
                    <a:pt x="0" y="55117"/>
                  </a:lnTo>
                  <a:cubicBezTo>
                    <a:pt x="0" y="40499"/>
                    <a:pt x="5807" y="26480"/>
                    <a:pt x="16143" y="16143"/>
                  </a:cubicBezTo>
                  <a:cubicBezTo>
                    <a:pt x="26480" y="5807"/>
                    <a:pt x="40499" y="0"/>
                    <a:pt x="55117" y="0"/>
                  </a:cubicBezTo>
                  <a:close/>
                </a:path>
              </a:pathLst>
            </a:custGeom>
            <a:solidFill>
              <a:srgbClr val="0D0F68"/>
            </a:solidFill>
          </p:spPr>
          <p:txBody>
            <a:bodyPr/>
            <a:lstStyle/>
            <a:p>
              <a:endParaRPr lang="en-SA"/>
            </a:p>
          </p:txBody>
        </p:sp>
        <p:sp>
          <p:nvSpPr>
            <p:cNvPr id="8" name="TextBox 8"/>
            <p:cNvSpPr txBox="1"/>
            <p:nvPr/>
          </p:nvSpPr>
          <p:spPr>
            <a:xfrm>
              <a:off x="0" y="-38100"/>
              <a:ext cx="1886724" cy="358844"/>
            </a:xfrm>
            <a:prstGeom prst="rect">
              <a:avLst/>
            </a:prstGeom>
          </p:spPr>
          <p:txBody>
            <a:bodyPr lIns="50800" tIns="50800" rIns="50800" bIns="50800" rtlCol="0" anchor="ctr"/>
            <a:lstStyle/>
            <a:p>
              <a:pPr algn="ctr">
                <a:lnSpc>
                  <a:spcPts val="2659"/>
                </a:lnSpc>
                <a:spcBef>
                  <a:spcPct val="0"/>
                </a:spcBef>
              </a:pPr>
              <a:endParaRPr/>
            </a:p>
          </p:txBody>
        </p:sp>
      </p:grpSp>
      <p:sp>
        <p:nvSpPr>
          <p:cNvPr id="9" name="TextBox 9"/>
          <p:cNvSpPr txBox="1"/>
          <p:nvPr/>
        </p:nvSpPr>
        <p:spPr>
          <a:xfrm>
            <a:off x="12446545" y="600075"/>
            <a:ext cx="5474256" cy="771525"/>
          </a:xfrm>
          <a:prstGeom prst="rect">
            <a:avLst/>
          </a:prstGeom>
        </p:spPr>
        <p:txBody>
          <a:bodyPr lIns="0" tIns="0" rIns="0" bIns="0" rtlCol="0" anchor="t">
            <a:spAutoFit/>
          </a:bodyPr>
          <a:lstStyle/>
          <a:p>
            <a:pPr algn="ctr">
              <a:lnSpc>
                <a:spcPts val="6299"/>
              </a:lnSpc>
            </a:pPr>
            <a:r>
              <a:rPr lang="en-US" sz="4500" dirty="0">
                <a:solidFill>
                  <a:srgbClr val="FFFFFF"/>
                </a:solidFill>
                <a:latin typeface="Yeseva One"/>
                <a:ea typeface="Yeseva One"/>
                <a:cs typeface="Yeseva One"/>
                <a:sym typeface="Yeseva One"/>
              </a:rPr>
              <a:t>Related Works</a:t>
            </a:r>
          </a:p>
        </p:txBody>
      </p:sp>
      <p:graphicFrame>
        <p:nvGraphicFramePr>
          <p:cNvPr id="19" name="Table 18">
            <a:extLst>
              <a:ext uri="{FF2B5EF4-FFF2-40B4-BE49-F238E27FC236}">
                <a16:creationId xmlns:a16="http://schemas.microsoft.com/office/drawing/2014/main" id="{4BB325CA-EF9F-7BB4-6412-8550BCCBC1D3}"/>
              </a:ext>
            </a:extLst>
          </p:cNvPr>
          <p:cNvGraphicFramePr>
            <a:graphicFrameLocks noGrp="1"/>
          </p:cNvGraphicFramePr>
          <p:nvPr>
            <p:extLst>
              <p:ext uri="{D42A27DB-BD31-4B8C-83A1-F6EECF244321}">
                <p14:modId xmlns:p14="http://schemas.microsoft.com/office/powerpoint/2010/main" val="2496392370"/>
              </p:ext>
            </p:extLst>
          </p:nvPr>
        </p:nvGraphicFramePr>
        <p:xfrm>
          <a:off x="1143000" y="2478273"/>
          <a:ext cx="16002001" cy="5849368"/>
        </p:xfrm>
        <a:graphic>
          <a:graphicData uri="http://schemas.openxmlformats.org/drawingml/2006/table">
            <a:tbl>
              <a:tblPr>
                <a:tableStyleId>{5C22544A-7EE6-4342-B048-85BDC9FD1C3A}</a:tableStyleId>
              </a:tblPr>
              <a:tblGrid>
                <a:gridCol w="3657600">
                  <a:extLst>
                    <a:ext uri="{9D8B030D-6E8A-4147-A177-3AD203B41FA5}">
                      <a16:colId xmlns:a16="http://schemas.microsoft.com/office/drawing/2014/main" val="509332510"/>
                    </a:ext>
                  </a:extLst>
                </a:gridCol>
                <a:gridCol w="1828800">
                  <a:extLst>
                    <a:ext uri="{9D8B030D-6E8A-4147-A177-3AD203B41FA5}">
                      <a16:colId xmlns:a16="http://schemas.microsoft.com/office/drawing/2014/main" val="26914995"/>
                    </a:ext>
                  </a:extLst>
                </a:gridCol>
                <a:gridCol w="1219200">
                  <a:extLst>
                    <a:ext uri="{9D8B030D-6E8A-4147-A177-3AD203B41FA5}">
                      <a16:colId xmlns:a16="http://schemas.microsoft.com/office/drawing/2014/main" val="3253498626"/>
                    </a:ext>
                  </a:extLst>
                </a:gridCol>
                <a:gridCol w="2362200">
                  <a:extLst>
                    <a:ext uri="{9D8B030D-6E8A-4147-A177-3AD203B41FA5}">
                      <a16:colId xmlns:a16="http://schemas.microsoft.com/office/drawing/2014/main" val="1032048786"/>
                    </a:ext>
                  </a:extLst>
                </a:gridCol>
                <a:gridCol w="6934201">
                  <a:extLst>
                    <a:ext uri="{9D8B030D-6E8A-4147-A177-3AD203B41FA5}">
                      <a16:colId xmlns:a16="http://schemas.microsoft.com/office/drawing/2014/main" val="2651155142"/>
                    </a:ext>
                  </a:extLst>
                </a:gridCol>
              </a:tblGrid>
              <a:tr h="29322">
                <a:tc>
                  <a:txBody>
                    <a:bodyPr/>
                    <a:lstStyle/>
                    <a:p>
                      <a:pPr algn="l">
                        <a:lnSpc>
                          <a:spcPct val="115000"/>
                        </a:lnSpc>
                        <a:spcAft>
                          <a:spcPts val="800"/>
                        </a:spcAft>
                      </a:pPr>
                      <a:r>
                        <a:rPr lang="en-CA" sz="1400" b="1" kern="100" dirty="0">
                          <a:effectLst/>
                          <a:latin typeface="Times New Roman" panose="02020603050405020304" pitchFamily="18" charset="0"/>
                          <a:cs typeface="Times New Roman" panose="02020603050405020304" pitchFamily="18" charset="0"/>
                        </a:rPr>
                        <a:t>Study</a:t>
                      </a:r>
                      <a:endParaRPr lang="en-SA" sz="1400" b="1"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tc>
                  <a:txBody>
                    <a:bodyPr/>
                    <a:lstStyle/>
                    <a:p>
                      <a:pPr algn="l">
                        <a:lnSpc>
                          <a:spcPct val="115000"/>
                        </a:lnSpc>
                        <a:spcAft>
                          <a:spcPts val="800"/>
                        </a:spcAft>
                      </a:pPr>
                      <a:r>
                        <a:rPr lang="en-CA" sz="1400" b="1" kern="100" dirty="0">
                          <a:effectLst/>
                          <a:latin typeface="Times New Roman" panose="02020603050405020304" pitchFamily="18" charset="0"/>
                          <a:cs typeface="Times New Roman" panose="02020603050405020304" pitchFamily="18" charset="0"/>
                        </a:rPr>
                        <a:t>Key Findings/Results</a:t>
                      </a:r>
                      <a:endParaRPr lang="en-SA" sz="1400" b="1"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tc>
                  <a:txBody>
                    <a:bodyPr/>
                    <a:lstStyle/>
                    <a:p>
                      <a:pPr algn="l">
                        <a:lnSpc>
                          <a:spcPct val="115000"/>
                        </a:lnSpc>
                        <a:spcAft>
                          <a:spcPts val="800"/>
                        </a:spcAft>
                      </a:pPr>
                      <a:r>
                        <a:rPr lang="en-CA" sz="1400" b="1" kern="100" dirty="0">
                          <a:effectLst/>
                          <a:latin typeface="Times New Roman" panose="02020603050405020304" pitchFamily="18" charset="0"/>
                          <a:cs typeface="Times New Roman" panose="02020603050405020304" pitchFamily="18" charset="0"/>
                        </a:rPr>
                        <a:t>Methodology</a:t>
                      </a:r>
                      <a:endParaRPr lang="en-SA" sz="1400" b="1"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tc>
                  <a:txBody>
                    <a:bodyPr/>
                    <a:lstStyle/>
                    <a:p>
                      <a:pPr marR="115570" algn="l">
                        <a:lnSpc>
                          <a:spcPct val="95000"/>
                        </a:lnSpc>
                        <a:spcAft>
                          <a:spcPts val="800"/>
                        </a:spcAft>
                      </a:pPr>
                      <a:r>
                        <a:rPr lang="en-CA" sz="1400" b="1" kern="100" dirty="0">
                          <a:effectLst/>
                          <a:latin typeface="Times New Roman" panose="02020603050405020304" pitchFamily="18" charset="0"/>
                          <a:cs typeface="Times New Roman" panose="02020603050405020304" pitchFamily="18" charset="0"/>
                        </a:rPr>
                        <a:t>Limitations</a:t>
                      </a:r>
                      <a:endParaRPr lang="en-SA" sz="1400" b="1"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tc>
                  <a:txBody>
                    <a:bodyPr/>
                    <a:lstStyle/>
                    <a:p>
                      <a:pPr algn="l">
                        <a:lnSpc>
                          <a:spcPct val="107000"/>
                        </a:lnSpc>
                        <a:spcAft>
                          <a:spcPts val="800"/>
                        </a:spcAft>
                      </a:pPr>
                      <a:r>
                        <a:rPr lang="en-CA" sz="1400" b="1" kern="100" dirty="0">
                          <a:effectLst/>
                          <a:latin typeface="Times New Roman" panose="02020603050405020304" pitchFamily="18" charset="0"/>
                          <a:cs typeface="Times New Roman" panose="02020603050405020304" pitchFamily="18" charset="0"/>
                        </a:rPr>
                        <a:t>Advantages</a:t>
                      </a:r>
                      <a:endParaRPr lang="en-SA" sz="1400" b="1"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extLst>
                  <a:ext uri="{0D108BD9-81ED-4DB2-BD59-A6C34878D82A}">
                    <a16:rowId xmlns:a16="http://schemas.microsoft.com/office/drawing/2014/main" val="2856588896"/>
                  </a:ext>
                </a:extLst>
              </a:tr>
              <a:tr h="537709">
                <a:tc>
                  <a:txBody>
                    <a:bodyPr/>
                    <a:lstStyle/>
                    <a:p>
                      <a:pPr algn="l">
                        <a:lnSpc>
                          <a:spcPct val="115000"/>
                        </a:lnSpc>
                        <a:spcAft>
                          <a:spcPts val="400"/>
                        </a:spcAft>
                      </a:pPr>
                      <a:r>
                        <a:rPr lang="en-CA" sz="1400" kern="100" dirty="0">
                          <a:effectLst/>
                          <a:latin typeface="Times New Roman" panose="02020603050405020304" pitchFamily="18" charset="0"/>
                          <a:cs typeface="Times New Roman" panose="02020603050405020304" pitchFamily="18" charset="0"/>
                        </a:rPr>
                        <a:t>Student Performance Analysis using Machine Learning. International Journal of Innovative Technology and Exploring Engineering,</a:t>
                      </a:r>
                      <a:endParaRPr lang="en-SA" sz="1400" kern="100" dirty="0">
                        <a:effectLst/>
                        <a:latin typeface="Times New Roman" panose="02020603050405020304" pitchFamily="18" charset="0"/>
                        <a:cs typeface="Times New Roman" panose="02020603050405020304" pitchFamily="18" charset="0"/>
                      </a:endParaRPr>
                    </a:p>
                    <a:p>
                      <a:pPr algn="l">
                        <a:lnSpc>
                          <a:spcPct val="115000"/>
                        </a:lnSpc>
                        <a:spcAft>
                          <a:spcPts val="400"/>
                        </a:spcAft>
                      </a:pPr>
                      <a:r>
                        <a:rPr lang="en-CA" sz="1400" kern="100" dirty="0">
                          <a:effectLst/>
                          <a:latin typeface="Times New Roman" panose="02020603050405020304" pitchFamily="18" charset="0"/>
                          <a:cs typeface="Times New Roman" panose="02020603050405020304" pitchFamily="18" charset="0"/>
                        </a:rPr>
                        <a:t>Kalpana et al.,</a:t>
                      </a:r>
                      <a:endParaRPr lang="en-SA" sz="1400" kern="100" dirty="0">
                        <a:effectLst/>
                        <a:latin typeface="Times New Roman" panose="02020603050405020304" pitchFamily="18" charset="0"/>
                        <a:cs typeface="Times New Roman" panose="02020603050405020304" pitchFamily="18" charset="0"/>
                      </a:endParaRPr>
                    </a:p>
                    <a:p>
                      <a:pPr algn="l">
                        <a:lnSpc>
                          <a:spcPct val="115000"/>
                        </a:lnSpc>
                        <a:spcAft>
                          <a:spcPts val="400"/>
                        </a:spcAft>
                      </a:pPr>
                      <a:r>
                        <a:rPr lang="en-CA" sz="1400" kern="100" dirty="0">
                          <a:effectLst/>
                          <a:latin typeface="Times New Roman" panose="02020603050405020304" pitchFamily="18" charset="0"/>
                          <a:cs typeface="Times New Roman" panose="02020603050405020304" pitchFamily="18" charset="0"/>
                        </a:rPr>
                        <a:t>2020</a:t>
                      </a:r>
                      <a:endParaRPr lang="en-SA" sz="1400" kern="100" dirty="0">
                        <a:effectLst/>
                        <a:latin typeface="Times New Roman" panose="02020603050405020304" pitchFamily="18" charset="0"/>
                        <a:cs typeface="Times New Roman" panose="02020603050405020304" pitchFamily="18" charset="0"/>
                      </a:endParaRPr>
                    </a:p>
                    <a:p>
                      <a:pPr algn="l">
                        <a:lnSpc>
                          <a:spcPct val="107000"/>
                        </a:lnSpc>
                        <a:spcAft>
                          <a:spcPts val="800"/>
                        </a:spcAft>
                      </a:pPr>
                      <a:r>
                        <a:rPr lang="en-CA" sz="1400" kern="100" dirty="0">
                          <a:effectLst/>
                          <a:latin typeface="Times New Roman" panose="02020603050405020304" pitchFamily="18" charset="0"/>
                          <a:cs typeface="Times New Roman" panose="02020603050405020304" pitchFamily="18" charset="0"/>
                        </a:rPr>
                        <a:t> </a:t>
                      </a:r>
                      <a:endParaRPr lang="en-SA" sz="1400"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tc>
                  <a:txBody>
                    <a:bodyPr/>
                    <a:lstStyle/>
                    <a:p>
                      <a:pPr algn="l">
                        <a:lnSpc>
                          <a:spcPct val="107000"/>
                        </a:lnSpc>
                        <a:spcAft>
                          <a:spcPts val="800"/>
                        </a:spcAft>
                      </a:pPr>
                      <a:r>
                        <a:rPr lang="en-CA" sz="1400" kern="100">
                          <a:effectLst/>
                          <a:latin typeface="Times New Roman" panose="02020603050405020304" pitchFamily="18" charset="0"/>
                          <a:cs typeface="Times New Roman" panose="02020603050405020304" pitchFamily="18" charset="0"/>
                        </a:rPr>
                        <a:t>Random Forest model to predict student outcomes using assessment data</a:t>
                      </a:r>
                      <a:endParaRPr lang="en-SA" sz="14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tc>
                  <a:txBody>
                    <a:bodyPr/>
                    <a:lstStyle/>
                    <a:p>
                      <a:pPr algn="l">
                        <a:lnSpc>
                          <a:spcPct val="107000"/>
                        </a:lnSpc>
                        <a:spcAft>
                          <a:spcPts val="800"/>
                        </a:spcAft>
                      </a:pPr>
                      <a:r>
                        <a:rPr lang="en-CA" sz="1400" kern="100">
                          <a:effectLst/>
                          <a:latin typeface="Times New Roman" panose="02020603050405020304" pitchFamily="18" charset="0"/>
                          <a:cs typeface="Times New Roman" panose="02020603050405020304" pitchFamily="18" charset="0"/>
                        </a:rPr>
                        <a:t>Machine Learning (Random Forest)</a:t>
                      </a:r>
                      <a:endParaRPr lang="en-SA" sz="14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tc>
                  <a:txBody>
                    <a:bodyPr/>
                    <a:lstStyle/>
                    <a:p>
                      <a:pPr algn="l">
                        <a:lnSpc>
                          <a:spcPct val="107000"/>
                        </a:lnSpc>
                        <a:spcAft>
                          <a:spcPts val="800"/>
                        </a:spcAft>
                      </a:pPr>
                      <a:r>
                        <a:rPr lang="en-CA" sz="1400" kern="100" dirty="0">
                          <a:effectLst/>
                          <a:latin typeface="Times New Roman" panose="02020603050405020304" pitchFamily="18" charset="0"/>
                          <a:cs typeface="Times New Roman" panose="02020603050405020304" pitchFamily="18" charset="0"/>
                        </a:rPr>
                        <a:t>No live classroom application; lacks qualitative evaluation</a:t>
                      </a:r>
                      <a:endParaRPr lang="en-SA" sz="1400"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tc>
                  <a:txBody>
                    <a:bodyPr/>
                    <a:lstStyle/>
                    <a:p>
                      <a:pPr algn="l">
                        <a:lnSpc>
                          <a:spcPct val="107000"/>
                        </a:lnSpc>
                        <a:spcAft>
                          <a:spcPts val="800"/>
                        </a:spcAft>
                      </a:pPr>
                      <a:r>
                        <a:rPr lang="en-CA" sz="1400" kern="100" dirty="0">
                          <a:effectLst/>
                          <a:latin typeface="Times New Roman" panose="02020603050405020304" pitchFamily="18" charset="0"/>
                          <a:cs typeface="Times New Roman" panose="02020603050405020304" pitchFamily="18" charset="0"/>
                        </a:rPr>
                        <a:t> The system helps teachers detect at-risk students early using grades and behavior. It combines psychology, education, and computer science, improves communication among stakeholders, offers a user-friendly interface with auto-generated reports, and supports institutions in understanding student levels and enhancing academic programs.</a:t>
                      </a:r>
                      <a:endParaRPr lang="en-SA" sz="1400"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extLst>
                  <a:ext uri="{0D108BD9-81ED-4DB2-BD59-A6C34878D82A}">
                    <a16:rowId xmlns:a16="http://schemas.microsoft.com/office/drawing/2014/main" val="1643018625"/>
                  </a:ext>
                </a:extLst>
              </a:tr>
              <a:tr h="408203">
                <a:tc>
                  <a:txBody>
                    <a:bodyPr/>
                    <a:lstStyle/>
                    <a:p>
                      <a:pPr algn="l">
                        <a:lnSpc>
                          <a:spcPct val="115000"/>
                        </a:lnSpc>
                        <a:spcAft>
                          <a:spcPts val="400"/>
                        </a:spcAft>
                      </a:pPr>
                      <a:r>
                        <a:rPr lang="en-CA" sz="1400" kern="100">
                          <a:effectLst/>
                          <a:latin typeface="Times New Roman" panose="02020603050405020304" pitchFamily="18" charset="0"/>
                          <a:cs typeface="Times New Roman" panose="02020603050405020304" pitchFamily="18" charset="0"/>
                        </a:rPr>
                        <a:t>Educational data mining: Prediction of students’ academic performance using machine learning algorithms,</a:t>
                      </a:r>
                      <a:endParaRPr lang="en-SA" sz="1400" kern="100">
                        <a:effectLst/>
                        <a:latin typeface="Times New Roman" panose="02020603050405020304" pitchFamily="18" charset="0"/>
                        <a:cs typeface="Times New Roman" panose="02020603050405020304" pitchFamily="18" charset="0"/>
                      </a:endParaRPr>
                    </a:p>
                    <a:p>
                      <a:pPr algn="l">
                        <a:lnSpc>
                          <a:spcPct val="115000"/>
                        </a:lnSpc>
                        <a:spcAft>
                          <a:spcPts val="400"/>
                        </a:spcAft>
                      </a:pPr>
                      <a:r>
                        <a:rPr lang="en-CA" sz="1400" kern="100">
                          <a:effectLst/>
                          <a:latin typeface="Times New Roman" panose="02020603050405020304" pitchFamily="18" charset="0"/>
                          <a:cs typeface="Times New Roman" panose="02020603050405020304" pitchFamily="18" charset="0"/>
                        </a:rPr>
                        <a:t>Yağcı,</a:t>
                      </a:r>
                      <a:endParaRPr lang="en-SA" sz="1400" kern="100">
                        <a:effectLst/>
                        <a:latin typeface="Times New Roman" panose="02020603050405020304" pitchFamily="18" charset="0"/>
                        <a:cs typeface="Times New Roman" panose="02020603050405020304" pitchFamily="18" charset="0"/>
                      </a:endParaRPr>
                    </a:p>
                    <a:p>
                      <a:pPr algn="l">
                        <a:lnSpc>
                          <a:spcPct val="115000"/>
                        </a:lnSpc>
                        <a:spcAft>
                          <a:spcPts val="400"/>
                        </a:spcAft>
                      </a:pPr>
                      <a:r>
                        <a:rPr lang="en-CA" sz="1400" kern="100">
                          <a:effectLst/>
                          <a:latin typeface="Times New Roman" panose="02020603050405020304" pitchFamily="18" charset="0"/>
                          <a:cs typeface="Times New Roman" panose="02020603050405020304" pitchFamily="18" charset="0"/>
                        </a:rPr>
                        <a:t>2022</a:t>
                      </a:r>
                      <a:endParaRPr lang="en-SA" sz="14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tc>
                  <a:txBody>
                    <a:bodyPr/>
                    <a:lstStyle/>
                    <a:p>
                      <a:pPr algn="l">
                        <a:lnSpc>
                          <a:spcPct val="107000"/>
                        </a:lnSpc>
                        <a:spcAft>
                          <a:spcPts val="800"/>
                        </a:spcAft>
                      </a:pPr>
                      <a:r>
                        <a:rPr lang="en-CA" sz="1400" kern="100">
                          <a:effectLst/>
                          <a:latin typeface="Times New Roman" panose="02020603050405020304" pitchFamily="18" charset="0"/>
                          <a:cs typeface="Times New Roman" panose="02020603050405020304" pitchFamily="18" charset="0"/>
                        </a:rPr>
                        <a:t>Midterm scores predict final grades with 70–75% accuracy</a:t>
                      </a:r>
                      <a:endParaRPr lang="en-SA" sz="14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tc>
                  <a:txBody>
                    <a:bodyPr/>
                    <a:lstStyle/>
                    <a:p>
                      <a:pPr algn="l">
                        <a:lnSpc>
                          <a:spcPct val="107000"/>
                        </a:lnSpc>
                        <a:spcAft>
                          <a:spcPts val="800"/>
                        </a:spcAft>
                      </a:pPr>
                      <a:r>
                        <a:rPr lang="en-CA" sz="1400" kern="100">
                          <a:effectLst/>
                          <a:latin typeface="Times New Roman" panose="02020603050405020304" pitchFamily="18" charset="0"/>
                          <a:cs typeface="Times New Roman" panose="02020603050405020304" pitchFamily="18" charset="0"/>
                        </a:rPr>
                        <a:t>ML (SVM, RF, NB, KNN)</a:t>
                      </a:r>
                      <a:endParaRPr lang="en-SA" sz="14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tc>
                  <a:txBody>
                    <a:bodyPr/>
                    <a:lstStyle/>
                    <a:p>
                      <a:pPr algn="l">
                        <a:lnSpc>
                          <a:spcPct val="107000"/>
                        </a:lnSpc>
                        <a:spcAft>
                          <a:spcPts val="800"/>
                        </a:spcAft>
                      </a:pPr>
                      <a:r>
                        <a:rPr lang="en-CA" sz="1400" kern="100" dirty="0">
                          <a:effectLst/>
                          <a:latin typeface="Times New Roman" panose="02020603050405020304" pitchFamily="18" charset="0"/>
                          <a:cs typeface="Times New Roman" panose="02020603050405020304" pitchFamily="18" charset="0"/>
                        </a:rPr>
                        <a:t>Simple features; lacks full behavioral data</a:t>
                      </a:r>
                      <a:endParaRPr lang="en-SA" sz="1400"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tc>
                  <a:txBody>
                    <a:bodyPr/>
                    <a:lstStyle/>
                    <a:p>
                      <a:pPr algn="l"/>
                      <a:r>
                        <a:rPr lang="en-SA" sz="1400" kern="100">
                          <a:effectLst/>
                          <a:latin typeface="Times New Roman" panose="02020603050405020304" pitchFamily="18" charset="0"/>
                          <a:cs typeface="Times New Roman" panose="02020603050405020304" pitchFamily="18" charset="0"/>
                        </a:rPr>
                        <a:t>The model predicts final exam grades using midterm scores and faculty data, based on real data from 1,800+ students. By testing various algorithms and selecting the most accurate, it provides early detection of at-risk students and supports data-driven smart learning environments</a:t>
                      </a:r>
                    </a:p>
                    <a:p>
                      <a:pPr algn="l">
                        <a:lnSpc>
                          <a:spcPct val="107000"/>
                        </a:lnSpc>
                        <a:spcAft>
                          <a:spcPts val="800"/>
                        </a:spcAft>
                      </a:pPr>
                      <a:r>
                        <a:rPr lang="en-CA" sz="1400" kern="100">
                          <a:effectLst/>
                          <a:latin typeface="Times New Roman" panose="02020603050405020304" pitchFamily="18" charset="0"/>
                          <a:cs typeface="Times New Roman" panose="02020603050405020304" pitchFamily="18" charset="0"/>
                        </a:rPr>
                        <a:t> </a:t>
                      </a:r>
                      <a:endParaRPr lang="en-SA" sz="14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extLst>
                  <a:ext uri="{0D108BD9-81ED-4DB2-BD59-A6C34878D82A}">
                    <a16:rowId xmlns:a16="http://schemas.microsoft.com/office/drawing/2014/main" val="3189024462"/>
                  </a:ext>
                </a:extLst>
              </a:tr>
              <a:tr h="971075">
                <a:tc>
                  <a:txBody>
                    <a:bodyPr/>
                    <a:lstStyle/>
                    <a:p>
                      <a:pPr algn="l">
                        <a:lnSpc>
                          <a:spcPct val="115000"/>
                        </a:lnSpc>
                        <a:spcAft>
                          <a:spcPts val="400"/>
                        </a:spcAft>
                      </a:pPr>
                      <a:r>
                        <a:rPr lang="en-CA" sz="1400" kern="100">
                          <a:effectLst/>
                          <a:latin typeface="Times New Roman" panose="02020603050405020304" pitchFamily="18" charset="0"/>
                          <a:cs typeface="Times New Roman" panose="02020603050405020304" pitchFamily="18" charset="0"/>
                        </a:rPr>
                        <a:t>Bridging Human and AI Explanations to Support Students’ Revisions of Open-Ended Responses. Proceedings of the 17th International Conference on Educational Data Mining (EDM 2024),</a:t>
                      </a:r>
                      <a:endParaRPr lang="en-SA" sz="1400" kern="100">
                        <a:effectLst/>
                        <a:latin typeface="Times New Roman" panose="02020603050405020304" pitchFamily="18" charset="0"/>
                        <a:cs typeface="Times New Roman" panose="02020603050405020304" pitchFamily="18" charset="0"/>
                      </a:endParaRPr>
                    </a:p>
                    <a:p>
                      <a:pPr algn="l">
                        <a:lnSpc>
                          <a:spcPct val="107000"/>
                        </a:lnSpc>
                        <a:spcAft>
                          <a:spcPts val="800"/>
                        </a:spcAft>
                      </a:pPr>
                      <a:r>
                        <a:rPr lang="en-CA" sz="1400" kern="100">
                          <a:effectLst/>
                          <a:latin typeface="Times New Roman" panose="02020603050405020304" pitchFamily="18" charset="0"/>
                          <a:cs typeface="Times New Roman" panose="02020603050405020304" pitchFamily="18" charset="0"/>
                        </a:rPr>
                        <a:t> </a:t>
                      </a:r>
                      <a:endParaRPr lang="en-SA" sz="14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tc>
                  <a:txBody>
                    <a:bodyPr/>
                    <a:lstStyle/>
                    <a:p>
                      <a:pPr algn="l">
                        <a:lnSpc>
                          <a:spcPct val="107000"/>
                        </a:lnSpc>
                        <a:spcAft>
                          <a:spcPts val="800"/>
                        </a:spcAft>
                      </a:pPr>
                      <a:r>
                        <a:rPr lang="en-CA" sz="1400" kern="100">
                          <a:effectLst/>
                          <a:latin typeface="Times New Roman" panose="02020603050405020304" pitchFamily="18" charset="0"/>
                          <a:cs typeface="Times New Roman" panose="02020603050405020304" pitchFamily="18" charset="0"/>
                        </a:rPr>
                        <a:t>Develops explainable feedback using LLMs; taxonomy of feedback types</a:t>
                      </a:r>
                      <a:endParaRPr lang="en-SA" sz="14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tc>
                  <a:txBody>
                    <a:bodyPr/>
                    <a:lstStyle/>
                    <a:p>
                      <a:pPr algn="l">
                        <a:lnSpc>
                          <a:spcPct val="107000"/>
                        </a:lnSpc>
                        <a:spcAft>
                          <a:spcPts val="800"/>
                        </a:spcAft>
                      </a:pPr>
                      <a:r>
                        <a:rPr lang="en-CA" sz="1400" kern="100">
                          <a:effectLst/>
                          <a:latin typeface="Times New Roman" panose="02020603050405020304" pitchFamily="18" charset="0"/>
                          <a:cs typeface="Times New Roman" panose="02020603050405020304" pitchFamily="18" charset="0"/>
                        </a:rPr>
                        <a:t>LLMs + Text Analysis</a:t>
                      </a:r>
                      <a:endParaRPr lang="en-SA" sz="14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tc>
                  <a:txBody>
                    <a:bodyPr/>
                    <a:lstStyle/>
                    <a:p>
                      <a:pPr algn="l">
                        <a:lnSpc>
                          <a:spcPct val="107000"/>
                        </a:lnSpc>
                        <a:spcAft>
                          <a:spcPts val="800"/>
                        </a:spcAft>
                      </a:pPr>
                      <a:r>
                        <a:rPr lang="en-CA" sz="1400" kern="100">
                          <a:effectLst/>
                          <a:latin typeface="Times New Roman" panose="02020603050405020304" pitchFamily="18" charset="0"/>
                          <a:cs typeface="Times New Roman" panose="02020603050405020304" pitchFamily="18" charset="0"/>
                        </a:rPr>
                        <a:t>Still theoretical; requires real classroom deployment</a:t>
                      </a:r>
                      <a:endParaRPr lang="en-SA" sz="14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tc>
                  <a:txBody>
                    <a:bodyPr/>
                    <a:lstStyle/>
                    <a:p>
                      <a:pPr algn="l">
                        <a:lnSpc>
                          <a:spcPct val="107000"/>
                        </a:lnSpc>
                        <a:spcAft>
                          <a:spcPts val="800"/>
                        </a:spcAft>
                      </a:pPr>
                      <a:r>
                        <a:rPr lang="en-CA" sz="1400" kern="100" dirty="0">
                          <a:effectLst/>
                          <a:latin typeface="Times New Roman" panose="02020603050405020304" pitchFamily="18" charset="0"/>
                          <a:cs typeface="Times New Roman" panose="02020603050405020304" pitchFamily="18" charset="0"/>
                        </a:rPr>
                        <a:t>Intelligent Feedback Systems (Li &amp; Botelho, 2024)</a:t>
                      </a:r>
                      <a:endParaRPr lang="en-SA" sz="1400" kern="100" dirty="0">
                        <a:effectLst/>
                        <a:latin typeface="Times New Roman" panose="02020603050405020304" pitchFamily="18" charset="0"/>
                        <a:cs typeface="Times New Roman" panose="02020603050405020304" pitchFamily="18" charset="0"/>
                      </a:endParaRPr>
                    </a:p>
                    <a:p>
                      <a:pPr algn="l">
                        <a:lnSpc>
                          <a:spcPct val="107000"/>
                        </a:lnSpc>
                        <a:spcAft>
                          <a:spcPts val="800"/>
                        </a:spcAft>
                      </a:pPr>
                      <a:r>
                        <a:rPr lang="en-CA" sz="1400" kern="100" dirty="0">
                          <a:effectLst/>
                          <a:latin typeface="Times New Roman" panose="02020603050405020304" pitchFamily="18" charset="0"/>
                          <a:cs typeface="Times New Roman" panose="02020603050405020304" pitchFamily="18" charset="0"/>
                        </a:rPr>
                        <a:t>Development of explainable systems that provide human-like, precise feedback using large language models like GPT</a:t>
                      </a:r>
                      <a:endParaRPr lang="en-SA" sz="1400" kern="100" dirty="0">
                        <a:effectLst/>
                        <a:latin typeface="Times New Roman" panose="02020603050405020304" pitchFamily="18" charset="0"/>
                        <a:cs typeface="Times New Roman" panose="02020603050405020304" pitchFamily="18" charset="0"/>
                      </a:endParaRPr>
                    </a:p>
                    <a:p>
                      <a:pPr algn="l">
                        <a:lnSpc>
                          <a:spcPct val="107000"/>
                        </a:lnSpc>
                        <a:spcAft>
                          <a:spcPts val="800"/>
                        </a:spcAft>
                      </a:pPr>
                      <a:r>
                        <a:rPr lang="en-CA" sz="1400" kern="100" dirty="0">
                          <a:effectLst/>
                          <a:latin typeface="Times New Roman" panose="02020603050405020304" pitchFamily="18" charset="0"/>
                          <a:cs typeface="Times New Roman" panose="02020603050405020304" pitchFamily="18" charset="0"/>
                        </a:rPr>
                        <a:t> Classification of feedback types according to specific educational objectives</a:t>
                      </a:r>
                      <a:endParaRPr lang="en-SA" sz="1400" kern="100" dirty="0">
                        <a:effectLst/>
                        <a:latin typeface="Times New Roman" panose="02020603050405020304" pitchFamily="18" charset="0"/>
                        <a:cs typeface="Times New Roman" panose="02020603050405020304" pitchFamily="18" charset="0"/>
                      </a:endParaRPr>
                    </a:p>
                    <a:p>
                      <a:pPr algn="l">
                        <a:lnSpc>
                          <a:spcPct val="107000"/>
                        </a:lnSpc>
                        <a:spcAft>
                          <a:spcPts val="800"/>
                        </a:spcAft>
                      </a:pPr>
                      <a:r>
                        <a:rPr lang="en-CA" sz="1400" kern="100" dirty="0">
                          <a:effectLst/>
                          <a:latin typeface="Times New Roman" panose="02020603050405020304" pitchFamily="18" charset="0"/>
                          <a:cs typeface="Times New Roman" panose="02020603050405020304" pitchFamily="18" charset="0"/>
                        </a:rPr>
                        <a:t> Analysis of student-AI interactions to improve educational tools</a:t>
                      </a:r>
                      <a:endParaRPr lang="en-SA" sz="1400" kern="100" dirty="0">
                        <a:effectLst/>
                        <a:latin typeface="Times New Roman" panose="02020603050405020304" pitchFamily="18" charset="0"/>
                        <a:cs typeface="Times New Roman" panose="02020603050405020304" pitchFamily="18" charset="0"/>
                      </a:endParaRPr>
                    </a:p>
                    <a:p>
                      <a:pPr algn="l">
                        <a:lnSpc>
                          <a:spcPct val="107000"/>
                        </a:lnSpc>
                        <a:spcAft>
                          <a:spcPts val="800"/>
                        </a:spcAft>
                      </a:pPr>
                      <a:r>
                        <a:rPr lang="en-CA" sz="1400" kern="100" dirty="0">
                          <a:effectLst/>
                          <a:latin typeface="Times New Roman" panose="02020603050405020304" pitchFamily="18" charset="0"/>
                          <a:cs typeface="Times New Roman" panose="02020603050405020304" pitchFamily="18" charset="0"/>
                        </a:rPr>
                        <a:t> Providing individualized feedback in large classrooms, enhancing educational equity</a:t>
                      </a:r>
                      <a:endParaRPr lang="en-SA" sz="1400"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extLst>
                  <a:ext uri="{0D108BD9-81ED-4DB2-BD59-A6C34878D82A}">
                    <a16:rowId xmlns:a16="http://schemas.microsoft.com/office/drawing/2014/main" val="3194918438"/>
                  </a:ext>
                </a:extLst>
              </a:tr>
              <a:tr h="522324">
                <a:tc>
                  <a:txBody>
                    <a:bodyPr/>
                    <a:lstStyle/>
                    <a:p>
                      <a:pPr algn="l">
                        <a:lnSpc>
                          <a:spcPct val="107000"/>
                        </a:lnSpc>
                        <a:spcAft>
                          <a:spcPts val="800"/>
                        </a:spcAft>
                      </a:pPr>
                      <a:r>
                        <a:rPr lang="en-CA" sz="1400" kern="100">
                          <a:effectLst/>
                          <a:latin typeface="Times New Roman" panose="02020603050405020304" pitchFamily="18" charset="0"/>
                          <a:cs typeface="Times New Roman" panose="02020603050405020304" pitchFamily="18" charset="0"/>
                        </a:rPr>
                        <a:t>AI for Student Assessment - Systematic Review,</a:t>
                      </a:r>
                      <a:endParaRPr lang="en-SA" sz="1400" kern="100">
                        <a:effectLst/>
                        <a:latin typeface="Times New Roman" panose="02020603050405020304" pitchFamily="18" charset="0"/>
                        <a:cs typeface="Times New Roman" panose="02020603050405020304" pitchFamily="18" charset="0"/>
                      </a:endParaRPr>
                    </a:p>
                    <a:p>
                      <a:pPr algn="l">
                        <a:lnSpc>
                          <a:spcPct val="107000"/>
                        </a:lnSpc>
                        <a:spcAft>
                          <a:spcPts val="800"/>
                        </a:spcAft>
                      </a:pPr>
                      <a:r>
                        <a:rPr lang="en-CA" sz="1400" kern="100">
                          <a:effectLst/>
                          <a:latin typeface="Times New Roman" panose="02020603050405020304" pitchFamily="18" charset="0"/>
                          <a:cs typeface="Times New Roman" panose="02020603050405020304" pitchFamily="18" charset="0"/>
                        </a:rPr>
                        <a:t>González-Calatayud et al.,</a:t>
                      </a:r>
                      <a:endParaRPr lang="en-SA" sz="1400" kern="100">
                        <a:effectLst/>
                        <a:latin typeface="Times New Roman" panose="02020603050405020304" pitchFamily="18" charset="0"/>
                        <a:cs typeface="Times New Roman" panose="02020603050405020304" pitchFamily="18" charset="0"/>
                      </a:endParaRPr>
                    </a:p>
                    <a:p>
                      <a:pPr algn="l">
                        <a:lnSpc>
                          <a:spcPct val="107000"/>
                        </a:lnSpc>
                        <a:spcAft>
                          <a:spcPts val="800"/>
                        </a:spcAft>
                      </a:pPr>
                      <a:r>
                        <a:rPr lang="en-CA" sz="1400" kern="100">
                          <a:effectLst/>
                          <a:latin typeface="Times New Roman" panose="02020603050405020304" pitchFamily="18" charset="0"/>
                          <a:cs typeface="Times New Roman" panose="02020603050405020304" pitchFamily="18" charset="0"/>
                        </a:rPr>
                        <a:t>2021</a:t>
                      </a:r>
                      <a:endParaRPr lang="en-SA" sz="14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tc>
                  <a:txBody>
                    <a:bodyPr/>
                    <a:lstStyle/>
                    <a:p>
                      <a:pPr algn="l">
                        <a:lnSpc>
                          <a:spcPct val="107000"/>
                        </a:lnSpc>
                        <a:spcAft>
                          <a:spcPts val="800"/>
                        </a:spcAft>
                      </a:pPr>
                      <a:r>
                        <a:rPr lang="en-CA" sz="1400" kern="100">
                          <a:effectLst/>
                          <a:latin typeface="Times New Roman" panose="02020603050405020304" pitchFamily="18" charset="0"/>
                          <a:cs typeface="Times New Roman" panose="02020603050405020304" pitchFamily="18" charset="0"/>
                        </a:rPr>
                        <a:t>AI mostly used in formative assessment and auto-grading</a:t>
                      </a:r>
                      <a:endParaRPr lang="en-SA" sz="14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tc>
                  <a:txBody>
                    <a:bodyPr/>
                    <a:lstStyle/>
                    <a:p>
                      <a:pPr algn="l">
                        <a:lnSpc>
                          <a:spcPct val="107000"/>
                        </a:lnSpc>
                        <a:spcAft>
                          <a:spcPts val="800"/>
                        </a:spcAft>
                      </a:pPr>
                      <a:r>
                        <a:rPr lang="en-CA" sz="1400" kern="100">
                          <a:effectLst/>
                          <a:latin typeface="Times New Roman" panose="02020603050405020304" pitchFamily="18" charset="0"/>
                          <a:cs typeface="Times New Roman" panose="02020603050405020304" pitchFamily="18" charset="0"/>
                        </a:rPr>
                        <a:t>Review of 22 studies</a:t>
                      </a:r>
                      <a:endParaRPr lang="en-SA" sz="14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tc>
                  <a:txBody>
                    <a:bodyPr/>
                    <a:lstStyle/>
                    <a:p>
                      <a:pPr algn="l">
                        <a:lnSpc>
                          <a:spcPct val="107000"/>
                        </a:lnSpc>
                        <a:spcAft>
                          <a:spcPts val="800"/>
                        </a:spcAft>
                      </a:pPr>
                      <a:r>
                        <a:rPr lang="en-CA" sz="1400" kern="100">
                          <a:effectLst/>
                          <a:latin typeface="Times New Roman" panose="02020603050405020304" pitchFamily="18" charset="0"/>
                          <a:cs typeface="Times New Roman" panose="02020603050405020304" pitchFamily="18" charset="0"/>
                        </a:rPr>
                        <a:t>Lack of educational/pedagogical grounding</a:t>
                      </a:r>
                      <a:endParaRPr lang="en-SA" sz="14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tc>
                  <a:txBody>
                    <a:bodyPr/>
                    <a:lstStyle/>
                    <a:p>
                      <a:pPr algn="l">
                        <a:lnSpc>
                          <a:spcPct val="115000"/>
                        </a:lnSpc>
                        <a:spcAft>
                          <a:spcPts val="800"/>
                        </a:spcAft>
                      </a:pPr>
                      <a:r>
                        <a:rPr lang="en-CA" sz="1400" kern="100" dirty="0">
                          <a:effectLst/>
                          <a:latin typeface="Times New Roman" panose="02020603050405020304" pitchFamily="18" charset="0"/>
                          <a:cs typeface="Times New Roman" panose="02020603050405020304" pitchFamily="18" charset="0"/>
                        </a:rPr>
                        <a:t>  This review of 22 studies explores AI-based student assessment, emphasizing its role in formative assessment, instant feedback, and automated grading. It contrasts AI-enabled with traditional education, highlights the need for teacher training in pedagogical use of AI, and provides recommendations for institutions adopting AI in assessment.</a:t>
                      </a:r>
                      <a:endParaRPr lang="en-SA" sz="1400"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extLst>
                  <a:ext uri="{0D108BD9-81ED-4DB2-BD59-A6C34878D82A}">
                    <a16:rowId xmlns:a16="http://schemas.microsoft.com/office/drawing/2014/main" val="1866590675"/>
                  </a:ext>
                </a:extLst>
              </a:tr>
            </a:tbl>
          </a:graphicData>
        </a:graphic>
      </p:graphicFrame>
    </p:spTree>
    <p:extLst>
      <p:ext uri="{BB962C8B-B14F-4D97-AF65-F5344CB8AC3E}">
        <p14:creationId xmlns:p14="http://schemas.microsoft.com/office/powerpoint/2010/main" val="426697545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SA"/>
          </a:p>
        </p:txBody>
      </p:sp>
      <p:grpSp>
        <p:nvGrpSpPr>
          <p:cNvPr id="3" name="Group 3"/>
          <p:cNvGrpSpPr/>
          <p:nvPr/>
        </p:nvGrpSpPr>
        <p:grpSpPr>
          <a:xfrm>
            <a:off x="1028700" y="1028700"/>
            <a:ext cx="16230600" cy="8229600"/>
            <a:chOff x="0" y="0"/>
            <a:chExt cx="4274726" cy="2167467"/>
          </a:xfrm>
        </p:grpSpPr>
        <p:sp>
          <p:nvSpPr>
            <p:cNvPr id="4" name="Freeform 4"/>
            <p:cNvSpPr/>
            <p:nvPr/>
          </p:nvSpPr>
          <p:spPr>
            <a:xfrm>
              <a:off x="0" y="0"/>
              <a:ext cx="4274726" cy="2167467"/>
            </a:xfrm>
            <a:custGeom>
              <a:avLst/>
              <a:gdLst/>
              <a:ahLst/>
              <a:cxnLst/>
              <a:rect l="l" t="t" r="r" b="b"/>
              <a:pathLst>
                <a:path w="4274726" h="2167467">
                  <a:moveTo>
                    <a:pt x="24327" y="0"/>
                  </a:moveTo>
                  <a:lnTo>
                    <a:pt x="4250399" y="0"/>
                  </a:lnTo>
                  <a:cubicBezTo>
                    <a:pt x="4263834" y="0"/>
                    <a:pt x="4274726" y="10891"/>
                    <a:pt x="4274726" y="24327"/>
                  </a:cubicBezTo>
                  <a:lnTo>
                    <a:pt x="4274726" y="2143140"/>
                  </a:lnTo>
                  <a:cubicBezTo>
                    <a:pt x="4274726" y="2156575"/>
                    <a:pt x="4263834" y="2167467"/>
                    <a:pt x="4250399" y="2167467"/>
                  </a:cubicBezTo>
                  <a:lnTo>
                    <a:pt x="24327" y="2167467"/>
                  </a:lnTo>
                  <a:cubicBezTo>
                    <a:pt x="10891" y="2167467"/>
                    <a:pt x="0" y="2156575"/>
                    <a:pt x="0" y="2143140"/>
                  </a:cubicBezTo>
                  <a:lnTo>
                    <a:pt x="0" y="24327"/>
                  </a:lnTo>
                  <a:cubicBezTo>
                    <a:pt x="0" y="10891"/>
                    <a:pt x="10891" y="0"/>
                    <a:pt x="24327" y="0"/>
                  </a:cubicBezTo>
                  <a:close/>
                </a:path>
              </a:pathLst>
            </a:custGeom>
            <a:solidFill>
              <a:srgbClr val="FBFBFB">
                <a:alpha val="89804"/>
              </a:srgbClr>
            </a:solidFill>
          </p:spPr>
          <p:txBody>
            <a:bodyPr/>
            <a:lstStyle/>
            <a:p>
              <a:endParaRPr lang="en-SA"/>
            </a:p>
          </p:txBody>
        </p:sp>
        <p:sp>
          <p:nvSpPr>
            <p:cNvPr id="5" name="TextBox 5"/>
            <p:cNvSpPr txBox="1"/>
            <p:nvPr/>
          </p:nvSpPr>
          <p:spPr>
            <a:xfrm>
              <a:off x="0" y="-38100"/>
              <a:ext cx="4274726" cy="2205567"/>
            </a:xfrm>
            <a:prstGeom prst="rect">
              <a:avLst/>
            </a:prstGeom>
          </p:spPr>
          <p:txBody>
            <a:bodyPr lIns="50800" tIns="50800" rIns="50800" bIns="50800" rtlCol="0" anchor="ctr"/>
            <a:lstStyle/>
            <a:p>
              <a:pPr algn="ctr">
                <a:lnSpc>
                  <a:spcPts val="2659"/>
                </a:lnSpc>
              </a:pPr>
              <a:endParaRPr/>
            </a:p>
          </p:txBody>
        </p:sp>
      </p:grpSp>
      <p:grpSp>
        <p:nvGrpSpPr>
          <p:cNvPr id="6" name="Group 6"/>
          <p:cNvGrpSpPr/>
          <p:nvPr/>
        </p:nvGrpSpPr>
        <p:grpSpPr>
          <a:xfrm>
            <a:off x="11601846" y="419788"/>
            <a:ext cx="7163655" cy="1217823"/>
            <a:chOff x="0" y="0"/>
            <a:chExt cx="1886724" cy="320744"/>
          </a:xfrm>
        </p:grpSpPr>
        <p:sp>
          <p:nvSpPr>
            <p:cNvPr id="7" name="Freeform 7"/>
            <p:cNvSpPr/>
            <p:nvPr/>
          </p:nvSpPr>
          <p:spPr>
            <a:xfrm>
              <a:off x="0" y="0"/>
              <a:ext cx="1886724" cy="320744"/>
            </a:xfrm>
            <a:custGeom>
              <a:avLst/>
              <a:gdLst/>
              <a:ahLst/>
              <a:cxnLst/>
              <a:rect l="l" t="t" r="r" b="b"/>
              <a:pathLst>
                <a:path w="1886724" h="320744">
                  <a:moveTo>
                    <a:pt x="55117" y="0"/>
                  </a:moveTo>
                  <a:lnTo>
                    <a:pt x="1831607" y="0"/>
                  </a:lnTo>
                  <a:cubicBezTo>
                    <a:pt x="1862047" y="0"/>
                    <a:pt x="1886724" y="24677"/>
                    <a:pt x="1886724" y="55117"/>
                  </a:cubicBezTo>
                  <a:lnTo>
                    <a:pt x="1886724" y="265627"/>
                  </a:lnTo>
                  <a:cubicBezTo>
                    <a:pt x="1886724" y="280245"/>
                    <a:pt x="1880917" y="294264"/>
                    <a:pt x="1870581" y="304600"/>
                  </a:cubicBezTo>
                  <a:cubicBezTo>
                    <a:pt x="1860244" y="314937"/>
                    <a:pt x="1846225" y="320744"/>
                    <a:pt x="1831607" y="320744"/>
                  </a:cubicBezTo>
                  <a:lnTo>
                    <a:pt x="55117" y="320744"/>
                  </a:lnTo>
                  <a:cubicBezTo>
                    <a:pt x="40499" y="320744"/>
                    <a:pt x="26480" y="314937"/>
                    <a:pt x="16143" y="304600"/>
                  </a:cubicBezTo>
                  <a:cubicBezTo>
                    <a:pt x="5807" y="294264"/>
                    <a:pt x="0" y="280245"/>
                    <a:pt x="0" y="265627"/>
                  </a:cubicBezTo>
                  <a:lnTo>
                    <a:pt x="0" y="55117"/>
                  </a:lnTo>
                  <a:cubicBezTo>
                    <a:pt x="0" y="40499"/>
                    <a:pt x="5807" y="26480"/>
                    <a:pt x="16143" y="16143"/>
                  </a:cubicBezTo>
                  <a:cubicBezTo>
                    <a:pt x="26480" y="5807"/>
                    <a:pt x="40499" y="0"/>
                    <a:pt x="55117" y="0"/>
                  </a:cubicBezTo>
                  <a:close/>
                </a:path>
              </a:pathLst>
            </a:custGeom>
            <a:solidFill>
              <a:srgbClr val="0D0F68"/>
            </a:solidFill>
          </p:spPr>
          <p:txBody>
            <a:bodyPr/>
            <a:lstStyle/>
            <a:p>
              <a:endParaRPr lang="en-SA"/>
            </a:p>
          </p:txBody>
        </p:sp>
        <p:sp>
          <p:nvSpPr>
            <p:cNvPr id="8" name="TextBox 8"/>
            <p:cNvSpPr txBox="1"/>
            <p:nvPr/>
          </p:nvSpPr>
          <p:spPr>
            <a:xfrm>
              <a:off x="0" y="-38100"/>
              <a:ext cx="1886724" cy="358844"/>
            </a:xfrm>
            <a:prstGeom prst="rect">
              <a:avLst/>
            </a:prstGeom>
          </p:spPr>
          <p:txBody>
            <a:bodyPr lIns="50800" tIns="50800" rIns="50800" bIns="50800" rtlCol="0" anchor="ctr"/>
            <a:lstStyle/>
            <a:p>
              <a:pPr algn="ctr">
                <a:lnSpc>
                  <a:spcPts val="2659"/>
                </a:lnSpc>
                <a:spcBef>
                  <a:spcPct val="0"/>
                </a:spcBef>
              </a:pPr>
              <a:endParaRPr/>
            </a:p>
          </p:txBody>
        </p:sp>
      </p:grpSp>
      <p:sp>
        <p:nvSpPr>
          <p:cNvPr id="9" name="TextBox 9"/>
          <p:cNvSpPr txBox="1"/>
          <p:nvPr/>
        </p:nvSpPr>
        <p:spPr>
          <a:xfrm>
            <a:off x="12446545" y="600075"/>
            <a:ext cx="5474256" cy="771525"/>
          </a:xfrm>
          <a:prstGeom prst="rect">
            <a:avLst/>
          </a:prstGeom>
        </p:spPr>
        <p:txBody>
          <a:bodyPr lIns="0" tIns="0" rIns="0" bIns="0" rtlCol="0" anchor="t">
            <a:spAutoFit/>
          </a:bodyPr>
          <a:lstStyle/>
          <a:p>
            <a:pPr algn="ctr">
              <a:lnSpc>
                <a:spcPts val="6299"/>
              </a:lnSpc>
            </a:pPr>
            <a:r>
              <a:rPr lang="en-US" sz="4500" dirty="0">
                <a:solidFill>
                  <a:srgbClr val="FFFFFF"/>
                </a:solidFill>
                <a:latin typeface="Yeseva One"/>
                <a:ea typeface="Yeseva One"/>
                <a:cs typeface="Yeseva One"/>
                <a:sym typeface="Yeseva One"/>
              </a:rPr>
              <a:t>Introduction</a:t>
            </a:r>
          </a:p>
        </p:txBody>
      </p:sp>
      <p:sp>
        <p:nvSpPr>
          <p:cNvPr id="10" name="TextBox 10"/>
          <p:cNvSpPr txBox="1"/>
          <p:nvPr/>
        </p:nvSpPr>
        <p:spPr>
          <a:xfrm>
            <a:off x="4267201" y="1879737"/>
            <a:ext cx="8788944" cy="999761"/>
          </a:xfrm>
          <a:prstGeom prst="rect">
            <a:avLst/>
          </a:prstGeom>
        </p:spPr>
        <p:txBody>
          <a:bodyPr wrap="square" lIns="0" tIns="0" rIns="0" bIns="0" rtlCol="0" anchor="t">
            <a:spAutoFit/>
          </a:bodyPr>
          <a:lstStyle/>
          <a:p>
            <a:pPr algn="ctr">
              <a:lnSpc>
                <a:spcPts val="8400"/>
              </a:lnSpc>
            </a:pPr>
            <a:r>
              <a:rPr lang="en-US" sz="6000" dirty="0">
                <a:solidFill>
                  <a:srgbClr val="0D0F68"/>
                </a:solidFill>
                <a:latin typeface="Yeseva One"/>
                <a:ea typeface="Yeseva One"/>
                <a:cs typeface="Yeseva One"/>
                <a:sym typeface="Yeseva One"/>
              </a:rPr>
              <a:t>Research Questions</a:t>
            </a:r>
          </a:p>
        </p:txBody>
      </p:sp>
      <p:sp>
        <p:nvSpPr>
          <p:cNvPr id="11" name="TextBox 11"/>
          <p:cNvSpPr txBox="1"/>
          <p:nvPr/>
        </p:nvSpPr>
        <p:spPr>
          <a:xfrm>
            <a:off x="2123695" y="3498987"/>
            <a:ext cx="14040611" cy="2128788"/>
          </a:xfrm>
          <a:prstGeom prst="rect">
            <a:avLst/>
          </a:prstGeom>
        </p:spPr>
        <p:txBody>
          <a:bodyPr lIns="0" tIns="0" rIns="0" bIns="0" rtlCol="0" anchor="t">
            <a:spAutoFit/>
          </a:bodyPr>
          <a:lstStyle/>
          <a:p>
            <a:pPr marL="571500" indent="-571500">
              <a:lnSpc>
                <a:spcPts val="5599"/>
              </a:lnSpc>
              <a:buFont typeface="Arial" panose="020B0604020202020204" pitchFamily="34" charset="0"/>
              <a:buChar char="•"/>
            </a:pPr>
            <a:r>
              <a:rPr lang="en-US" sz="3999" dirty="0">
                <a:solidFill>
                  <a:srgbClr val="000000"/>
                </a:solidFill>
                <a:latin typeface="Garet"/>
                <a:ea typeface="Garet"/>
                <a:cs typeface="Garet"/>
                <a:sym typeface="Garet"/>
              </a:rPr>
              <a:t>How to analyze student performance using AI?</a:t>
            </a:r>
          </a:p>
          <a:p>
            <a:pPr marL="571500" indent="-571500">
              <a:lnSpc>
                <a:spcPts val="5599"/>
              </a:lnSpc>
              <a:buFont typeface="Arial" panose="020B0604020202020204" pitchFamily="34" charset="0"/>
              <a:buChar char="•"/>
            </a:pPr>
            <a:r>
              <a:rPr lang="en-US" sz="3999" dirty="0">
                <a:solidFill>
                  <a:srgbClr val="000000"/>
                </a:solidFill>
                <a:latin typeface="Garet"/>
                <a:ea typeface="Garet"/>
                <a:cs typeface="Garet"/>
                <a:sym typeface="Garet"/>
              </a:rPr>
              <a:t>How does artificial intelligence provide suggestions to improve student performance?</a:t>
            </a:r>
          </a:p>
        </p:txBody>
      </p:sp>
    </p:spTree>
    <p:extLst>
      <p:ext uri="{BB962C8B-B14F-4D97-AF65-F5344CB8AC3E}">
        <p14:creationId xmlns:p14="http://schemas.microsoft.com/office/powerpoint/2010/main" val="8349989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SA"/>
          </a:p>
        </p:txBody>
      </p:sp>
      <p:grpSp>
        <p:nvGrpSpPr>
          <p:cNvPr id="3" name="Group 3"/>
          <p:cNvGrpSpPr/>
          <p:nvPr/>
        </p:nvGrpSpPr>
        <p:grpSpPr>
          <a:xfrm>
            <a:off x="1028700" y="1028700"/>
            <a:ext cx="16230600" cy="8229600"/>
            <a:chOff x="0" y="0"/>
            <a:chExt cx="4274726" cy="2167467"/>
          </a:xfrm>
        </p:grpSpPr>
        <p:sp>
          <p:nvSpPr>
            <p:cNvPr id="4" name="Freeform 4"/>
            <p:cNvSpPr/>
            <p:nvPr/>
          </p:nvSpPr>
          <p:spPr>
            <a:xfrm>
              <a:off x="0" y="0"/>
              <a:ext cx="4274726" cy="2167467"/>
            </a:xfrm>
            <a:custGeom>
              <a:avLst/>
              <a:gdLst/>
              <a:ahLst/>
              <a:cxnLst/>
              <a:rect l="l" t="t" r="r" b="b"/>
              <a:pathLst>
                <a:path w="4274726" h="2167467">
                  <a:moveTo>
                    <a:pt x="24327" y="0"/>
                  </a:moveTo>
                  <a:lnTo>
                    <a:pt x="4250399" y="0"/>
                  </a:lnTo>
                  <a:cubicBezTo>
                    <a:pt x="4263834" y="0"/>
                    <a:pt x="4274726" y="10891"/>
                    <a:pt x="4274726" y="24327"/>
                  </a:cubicBezTo>
                  <a:lnTo>
                    <a:pt x="4274726" y="2143140"/>
                  </a:lnTo>
                  <a:cubicBezTo>
                    <a:pt x="4274726" y="2156575"/>
                    <a:pt x="4263834" y="2167467"/>
                    <a:pt x="4250399" y="2167467"/>
                  </a:cubicBezTo>
                  <a:lnTo>
                    <a:pt x="24327" y="2167467"/>
                  </a:lnTo>
                  <a:cubicBezTo>
                    <a:pt x="10891" y="2167467"/>
                    <a:pt x="0" y="2156575"/>
                    <a:pt x="0" y="2143140"/>
                  </a:cubicBezTo>
                  <a:lnTo>
                    <a:pt x="0" y="24327"/>
                  </a:lnTo>
                  <a:cubicBezTo>
                    <a:pt x="0" y="10891"/>
                    <a:pt x="10891" y="0"/>
                    <a:pt x="24327" y="0"/>
                  </a:cubicBezTo>
                  <a:close/>
                </a:path>
              </a:pathLst>
            </a:custGeom>
            <a:solidFill>
              <a:srgbClr val="FBFBFB">
                <a:alpha val="89804"/>
              </a:srgbClr>
            </a:solidFill>
          </p:spPr>
          <p:txBody>
            <a:bodyPr/>
            <a:lstStyle/>
            <a:p>
              <a:endParaRPr lang="en-SA"/>
            </a:p>
          </p:txBody>
        </p:sp>
        <p:sp>
          <p:nvSpPr>
            <p:cNvPr id="5" name="TextBox 5"/>
            <p:cNvSpPr txBox="1"/>
            <p:nvPr/>
          </p:nvSpPr>
          <p:spPr>
            <a:xfrm>
              <a:off x="0" y="-38100"/>
              <a:ext cx="4274726" cy="2205567"/>
            </a:xfrm>
            <a:prstGeom prst="rect">
              <a:avLst/>
            </a:prstGeom>
          </p:spPr>
          <p:txBody>
            <a:bodyPr lIns="50800" tIns="50800" rIns="50800" bIns="50800" rtlCol="0" anchor="ctr"/>
            <a:lstStyle/>
            <a:p>
              <a:pPr algn="ctr">
                <a:lnSpc>
                  <a:spcPts val="2659"/>
                </a:lnSpc>
              </a:pPr>
              <a:endParaRPr/>
            </a:p>
          </p:txBody>
        </p:sp>
      </p:grpSp>
      <p:grpSp>
        <p:nvGrpSpPr>
          <p:cNvPr id="6" name="Group 6"/>
          <p:cNvGrpSpPr/>
          <p:nvPr/>
        </p:nvGrpSpPr>
        <p:grpSpPr>
          <a:xfrm>
            <a:off x="11601846" y="419788"/>
            <a:ext cx="7163655" cy="1217823"/>
            <a:chOff x="0" y="0"/>
            <a:chExt cx="1886724" cy="320744"/>
          </a:xfrm>
        </p:grpSpPr>
        <p:sp>
          <p:nvSpPr>
            <p:cNvPr id="7" name="Freeform 7"/>
            <p:cNvSpPr/>
            <p:nvPr/>
          </p:nvSpPr>
          <p:spPr>
            <a:xfrm>
              <a:off x="0" y="0"/>
              <a:ext cx="1886724" cy="320744"/>
            </a:xfrm>
            <a:custGeom>
              <a:avLst/>
              <a:gdLst/>
              <a:ahLst/>
              <a:cxnLst/>
              <a:rect l="l" t="t" r="r" b="b"/>
              <a:pathLst>
                <a:path w="1886724" h="320744">
                  <a:moveTo>
                    <a:pt x="55117" y="0"/>
                  </a:moveTo>
                  <a:lnTo>
                    <a:pt x="1831607" y="0"/>
                  </a:lnTo>
                  <a:cubicBezTo>
                    <a:pt x="1862047" y="0"/>
                    <a:pt x="1886724" y="24677"/>
                    <a:pt x="1886724" y="55117"/>
                  </a:cubicBezTo>
                  <a:lnTo>
                    <a:pt x="1886724" y="265627"/>
                  </a:lnTo>
                  <a:cubicBezTo>
                    <a:pt x="1886724" y="280245"/>
                    <a:pt x="1880917" y="294264"/>
                    <a:pt x="1870581" y="304600"/>
                  </a:cubicBezTo>
                  <a:cubicBezTo>
                    <a:pt x="1860244" y="314937"/>
                    <a:pt x="1846225" y="320744"/>
                    <a:pt x="1831607" y="320744"/>
                  </a:cubicBezTo>
                  <a:lnTo>
                    <a:pt x="55117" y="320744"/>
                  </a:lnTo>
                  <a:cubicBezTo>
                    <a:pt x="40499" y="320744"/>
                    <a:pt x="26480" y="314937"/>
                    <a:pt x="16143" y="304600"/>
                  </a:cubicBezTo>
                  <a:cubicBezTo>
                    <a:pt x="5807" y="294264"/>
                    <a:pt x="0" y="280245"/>
                    <a:pt x="0" y="265627"/>
                  </a:cubicBezTo>
                  <a:lnTo>
                    <a:pt x="0" y="55117"/>
                  </a:lnTo>
                  <a:cubicBezTo>
                    <a:pt x="0" y="40499"/>
                    <a:pt x="5807" y="26480"/>
                    <a:pt x="16143" y="16143"/>
                  </a:cubicBezTo>
                  <a:cubicBezTo>
                    <a:pt x="26480" y="5807"/>
                    <a:pt x="40499" y="0"/>
                    <a:pt x="55117" y="0"/>
                  </a:cubicBezTo>
                  <a:close/>
                </a:path>
              </a:pathLst>
            </a:custGeom>
            <a:solidFill>
              <a:srgbClr val="0D0F68"/>
            </a:solidFill>
          </p:spPr>
          <p:txBody>
            <a:bodyPr/>
            <a:lstStyle/>
            <a:p>
              <a:endParaRPr lang="en-SA"/>
            </a:p>
          </p:txBody>
        </p:sp>
        <p:sp>
          <p:nvSpPr>
            <p:cNvPr id="8" name="TextBox 8"/>
            <p:cNvSpPr txBox="1"/>
            <p:nvPr/>
          </p:nvSpPr>
          <p:spPr>
            <a:xfrm>
              <a:off x="0" y="-38100"/>
              <a:ext cx="1886724" cy="358844"/>
            </a:xfrm>
            <a:prstGeom prst="rect">
              <a:avLst/>
            </a:prstGeom>
          </p:spPr>
          <p:txBody>
            <a:bodyPr lIns="50800" tIns="50800" rIns="50800" bIns="50800" rtlCol="0" anchor="ctr"/>
            <a:lstStyle/>
            <a:p>
              <a:pPr algn="ctr">
                <a:lnSpc>
                  <a:spcPts val="2659"/>
                </a:lnSpc>
                <a:spcBef>
                  <a:spcPct val="0"/>
                </a:spcBef>
              </a:pPr>
              <a:endParaRPr/>
            </a:p>
          </p:txBody>
        </p:sp>
      </p:grpSp>
      <p:sp>
        <p:nvSpPr>
          <p:cNvPr id="9" name="TextBox 9"/>
          <p:cNvSpPr txBox="1"/>
          <p:nvPr/>
        </p:nvSpPr>
        <p:spPr>
          <a:xfrm>
            <a:off x="12446545" y="600075"/>
            <a:ext cx="5474256" cy="771525"/>
          </a:xfrm>
          <a:prstGeom prst="rect">
            <a:avLst/>
          </a:prstGeom>
        </p:spPr>
        <p:txBody>
          <a:bodyPr lIns="0" tIns="0" rIns="0" bIns="0" rtlCol="0" anchor="t">
            <a:spAutoFit/>
          </a:bodyPr>
          <a:lstStyle/>
          <a:p>
            <a:pPr algn="ctr">
              <a:lnSpc>
                <a:spcPts val="6299"/>
              </a:lnSpc>
            </a:pPr>
            <a:r>
              <a:rPr lang="en-US" sz="4500" dirty="0">
                <a:solidFill>
                  <a:srgbClr val="FFFFFF"/>
                </a:solidFill>
                <a:latin typeface="Yeseva One"/>
                <a:ea typeface="Yeseva One"/>
                <a:cs typeface="Yeseva One"/>
                <a:sym typeface="Yeseva One"/>
              </a:rPr>
              <a:t>Introduction</a:t>
            </a:r>
          </a:p>
        </p:txBody>
      </p:sp>
      <p:sp>
        <p:nvSpPr>
          <p:cNvPr id="10" name="TextBox 10"/>
          <p:cNvSpPr txBox="1"/>
          <p:nvPr/>
        </p:nvSpPr>
        <p:spPr>
          <a:xfrm>
            <a:off x="4267201" y="1879737"/>
            <a:ext cx="8788944" cy="999761"/>
          </a:xfrm>
          <a:prstGeom prst="rect">
            <a:avLst/>
          </a:prstGeom>
        </p:spPr>
        <p:txBody>
          <a:bodyPr wrap="square" lIns="0" tIns="0" rIns="0" bIns="0" rtlCol="0" anchor="t">
            <a:spAutoFit/>
          </a:bodyPr>
          <a:lstStyle/>
          <a:p>
            <a:pPr algn="ctr">
              <a:lnSpc>
                <a:spcPts val="8400"/>
              </a:lnSpc>
            </a:pPr>
            <a:r>
              <a:rPr lang="en-US" sz="6000" dirty="0">
                <a:solidFill>
                  <a:srgbClr val="0D0F68"/>
                </a:solidFill>
                <a:latin typeface="Yeseva One"/>
                <a:ea typeface="Yeseva One"/>
                <a:cs typeface="Yeseva One"/>
                <a:sym typeface="Yeseva One"/>
              </a:rPr>
              <a:t>Research Objectives </a:t>
            </a:r>
          </a:p>
        </p:txBody>
      </p:sp>
      <p:sp>
        <p:nvSpPr>
          <p:cNvPr id="11" name="TextBox 11"/>
          <p:cNvSpPr txBox="1"/>
          <p:nvPr/>
        </p:nvSpPr>
        <p:spPr>
          <a:xfrm>
            <a:off x="2123695" y="3498987"/>
            <a:ext cx="14040611" cy="2890022"/>
          </a:xfrm>
          <a:prstGeom prst="rect">
            <a:avLst/>
          </a:prstGeom>
        </p:spPr>
        <p:txBody>
          <a:bodyPr lIns="0" tIns="0" rIns="0" bIns="0" rtlCol="0" anchor="t">
            <a:spAutoFit/>
          </a:bodyPr>
          <a:lstStyle/>
          <a:p>
            <a:pPr marL="571500" indent="-571500">
              <a:lnSpc>
                <a:spcPts val="5599"/>
              </a:lnSpc>
              <a:buFont typeface="Arial" panose="020B0604020202020204" pitchFamily="34" charset="0"/>
              <a:buChar char="•"/>
            </a:pPr>
            <a:r>
              <a:rPr lang="en-CA" sz="4000" kern="100" dirty="0">
                <a:ln>
                  <a:noFill/>
                </a:ln>
                <a:effectLst/>
              </a:rPr>
              <a:t>Create a ML model that analyzes students' performance </a:t>
            </a:r>
            <a:endParaRPr lang="en-SA" sz="4000" kern="100" dirty="0">
              <a:effectLst/>
              <a:latin typeface="Aptos" panose="020B0004020202020204" pitchFamily="34" charset="0"/>
              <a:ea typeface="Aptos" panose="020B0004020202020204" pitchFamily="34" charset="0"/>
              <a:cs typeface="Arial" panose="020B0604020202020204" pitchFamily="34" charset="0"/>
            </a:endParaRPr>
          </a:p>
          <a:p>
            <a:pPr marL="571500" indent="-571500">
              <a:lnSpc>
                <a:spcPts val="5599"/>
              </a:lnSpc>
              <a:buFont typeface="Arial" panose="020B0604020202020204" pitchFamily="34" charset="0"/>
              <a:buChar char="•"/>
            </a:pPr>
            <a:r>
              <a:rPr lang="en-US" sz="3999" dirty="0">
                <a:solidFill>
                  <a:srgbClr val="000000"/>
                </a:solidFill>
                <a:latin typeface="Garet"/>
                <a:ea typeface="Garet"/>
                <a:cs typeface="Garet"/>
                <a:sym typeface="Garet"/>
              </a:rPr>
              <a:t>Provide a suggested solution to enhance the weak points.</a:t>
            </a:r>
          </a:p>
          <a:p>
            <a:pPr marL="571500" indent="-571500">
              <a:lnSpc>
                <a:spcPts val="5599"/>
              </a:lnSpc>
              <a:buFont typeface="Arial" panose="020B0604020202020204" pitchFamily="34" charset="0"/>
              <a:buChar char="•"/>
            </a:pPr>
            <a:endParaRPr lang="en-US" sz="3999" dirty="0">
              <a:solidFill>
                <a:srgbClr val="000000"/>
              </a:solidFill>
              <a:latin typeface="Garet"/>
              <a:ea typeface="Garet"/>
              <a:cs typeface="Garet"/>
              <a:sym typeface="Garet"/>
            </a:endParaRPr>
          </a:p>
        </p:txBody>
      </p:sp>
    </p:spTree>
    <p:extLst>
      <p:ext uri="{BB962C8B-B14F-4D97-AF65-F5344CB8AC3E}">
        <p14:creationId xmlns:p14="http://schemas.microsoft.com/office/powerpoint/2010/main" val="186206181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flipH="1">
            <a:off x="0" y="0"/>
            <a:ext cx="18288000" cy="10287000"/>
          </a:xfrm>
          <a:custGeom>
            <a:avLst/>
            <a:gdLst/>
            <a:ahLst/>
            <a:cxnLst/>
            <a:rect l="l" t="t" r="r" b="b"/>
            <a:pathLst>
              <a:path w="18288000" h="10287000">
                <a:moveTo>
                  <a:pt x="18288000" y="0"/>
                </a:moveTo>
                <a:lnTo>
                  <a:pt x="0" y="0"/>
                </a:lnTo>
                <a:lnTo>
                  <a:pt x="0" y="10287000"/>
                </a:lnTo>
                <a:lnTo>
                  <a:pt x="18288000" y="10287000"/>
                </a:lnTo>
                <a:lnTo>
                  <a:pt x="18288000" y="0"/>
                </a:lnTo>
                <a:close/>
              </a:path>
            </a:pathLst>
          </a:custGeom>
          <a:blipFill>
            <a:blip r:embed="rId2"/>
            <a:stretch>
              <a:fillRect/>
            </a:stretch>
          </a:blipFill>
        </p:spPr>
        <p:txBody>
          <a:bodyPr/>
          <a:lstStyle/>
          <a:p>
            <a:endParaRPr lang="en-SA"/>
          </a:p>
        </p:txBody>
      </p:sp>
      <p:grpSp>
        <p:nvGrpSpPr>
          <p:cNvPr id="3" name="Group 3"/>
          <p:cNvGrpSpPr/>
          <p:nvPr/>
        </p:nvGrpSpPr>
        <p:grpSpPr>
          <a:xfrm>
            <a:off x="1028700" y="1028700"/>
            <a:ext cx="16230600" cy="8229600"/>
            <a:chOff x="0" y="0"/>
            <a:chExt cx="4274726" cy="2167467"/>
          </a:xfrm>
        </p:grpSpPr>
        <p:sp>
          <p:nvSpPr>
            <p:cNvPr id="4" name="Freeform 4"/>
            <p:cNvSpPr/>
            <p:nvPr/>
          </p:nvSpPr>
          <p:spPr>
            <a:xfrm>
              <a:off x="0" y="0"/>
              <a:ext cx="4274726" cy="2167467"/>
            </a:xfrm>
            <a:custGeom>
              <a:avLst/>
              <a:gdLst/>
              <a:ahLst/>
              <a:cxnLst/>
              <a:rect l="l" t="t" r="r" b="b"/>
              <a:pathLst>
                <a:path w="4274726" h="2167467">
                  <a:moveTo>
                    <a:pt x="24327" y="0"/>
                  </a:moveTo>
                  <a:lnTo>
                    <a:pt x="4250399" y="0"/>
                  </a:lnTo>
                  <a:cubicBezTo>
                    <a:pt x="4263834" y="0"/>
                    <a:pt x="4274726" y="10891"/>
                    <a:pt x="4274726" y="24327"/>
                  </a:cubicBezTo>
                  <a:lnTo>
                    <a:pt x="4274726" y="2143140"/>
                  </a:lnTo>
                  <a:cubicBezTo>
                    <a:pt x="4274726" y="2156575"/>
                    <a:pt x="4263834" y="2167467"/>
                    <a:pt x="4250399" y="2167467"/>
                  </a:cubicBezTo>
                  <a:lnTo>
                    <a:pt x="24327" y="2167467"/>
                  </a:lnTo>
                  <a:cubicBezTo>
                    <a:pt x="10891" y="2167467"/>
                    <a:pt x="0" y="2156575"/>
                    <a:pt x="0" y="2143140"/>
                  </a:cubicBezTo>
                  <a:lnTo>
                    <a:pt x="0" y="24327"/>
                  </a:lnTo>
                  <a:cubicBezTo>
                    <a:pt x="0" y="10891"/>
                    <a:pt x="10891" y="0"/>
                    <a:pt x="24327" y="0"/>
                  </a:cubicBezTo>
                  <a:close/>
                </a:path>
              </a:pathLst>
            </a:custGeom>
            <a:solidFill>
              <a:srgbClr val="FBFBFB">
                <a:alpha val="89804"/>
              </a:srgbClr>
            </a:solidFill>
          </p:spPr>
          <p:txBody>
            <a:bodyPr/>
            <a:lstStyle/>
            <a:p>
              <a:endParaRPr lang="en-SA"/>
            </a:p>
          </p:txBody>
        </p:sp>
        <p:sp>
          <p:nvSpPr>
            <p:cNvPr id="5" name="TextBox 5"/>
            <p:cNvSpPr txBox="1"/>
            <p:nvPr/>
          </p:nvSpPr>
          <p:spPr>
            <a:xfrm>
              <a:off x="0" y="-38100"/>
              <a:ext cx="4274726" cy="2205567"/>
            </a:xfrm>
            <a:prstGeom prst="rect">
              <a:avLst/>
            </a:prstGeom>
          </p:spPr>
          <p:txBody>
            <a:bodyPr lIns="50800" tIns="50800" rIns="50800" bIns="50800" rtlCol="0" anchor="ctr"/>
            <a:lstStyle/>
            <a:p>
              <a:pPr algn="ctr">
                <a:lnSpc>
                  <a:spcPts val="2659"/>
                </a:lnSpc>
              </a:pPr>
              <a:endParaRPr/>
            </a:p>
          </p:txBody>
        </p:sp>
      </p:grpSp>
      <p:grpSp>
        <p:nvGrpSpPr>
          <p:cNvPr id="6" name="Group 6"/>
          <p:cNvGrpSpPr/>
          <p:nvPr/>
        </p:nvGrpSpPr>
        <p:grpSpPr>
          <a:xfrm>
            <a:off x="11601846" y="419788"/>
            <a:ext cx="7163655" cy="1217823"/>
            <a:chOff x="0" y="0"/>
            <a:chExt cx="1886724" cy="320744"/>
          </a:xfrm>
        </p:grpSpPr>
        <p:sp>
          <p:nvSpPr>
            <p:cNvPr id="7" name="Freeform 7"/>
            <p:cNvSpPr/>
            <p:nvPr/>
          </p:nvSpPr>
          <p:spPr>
            <a:xfrm>
              <a:off x="0" y="0"/>
              <a:ext cx="1886724" cy="320744"/>
            </a:xfrm>
            <a:custGeom>
              <a:avLst/>
              <a:gdLst/>
              <a:ahLst/>
              <a:cxnLst/>
              <a:rect l="l" t="t" r="r" b="b"/>
              <a:pathLst>
                <a:path w="1886724" h="320744">
                  <a:moveTo>
                    <a:pt x="55117" y="0"/>
                  </a:moveTo>
                  <a:lnTo>
                    <a:pt x="1831607" y="0"/>
                  </a:lnTo>
                  <a:cubicBezTo>
                    <a:pt x="1862047" y="0"/>
                    <a:pt x="1886724" y="24677"/>
                    <a:pt x="1886724" y="55117"/>
                  </a:cubicBezTo>
                  <a:lnTo>
                    <a:pt x="1886724" y="265627"/>
                  </a:lnTo>
                  <a:cubicBezTo>
                    <a:pt x="1886724" y="280245"/>
                    <a:pt x="1880917" y="294264"/>
                    <a:pt x="1870581" y="304600"/>
                  </a:cubicBezTo>
                  <a:cubicBezTo>
                    <a:pt x="1860244" y="314937"/>
                    <a:pt x="1846225" y="320744"/>
                    <a:pt x="1831607" y="320744"/>
                  </a:cubicBezTo>
                  <a:lnTo>
                    <a:pt x="55117" y="320744"/>
                  </a:lnTo>
                  <a:cubicBezTo>
                    <a:pt x="40499" y="320744"/>
                    <a:pt x="26480" y="314937"/>
                    <a:pt x="16143" y="304600"/>
                  </a:cubicBezTo>
                  <a:cubicBezTo>
                    <a:pt x="5807" y="294264"/>
                    <a:pt x="0" y="280245"/>
                    <a:pt x="0" y="265627"/>
                  </a:cubicBezTo>
                  <a:lnTo>
                    <a:pt x="0" y="55117"/>
                  </a:lnTo>
                  <a:cubicBezTo>
                    <a:pt x="0" y="40499"/>
                    <a:pt x="5807" y="26480"/>
                    <a:pt x="16143" y="16143"/>
                  </a:cubicBezTo>
                  <a:cubicBezTo>
                    <a:pt x="26480" y="5807"/>
                    <a:pt x="40499" y="0"/>
                    <a:pt x="55117" y="0"/>
                  </a:cubicBezTo>
                  <a:close/>
                </a:path>
              </a:pathLst>
            </a:custGeom>
            <a:solidFill>
              <a:srgbClr val="0D0F68"/>
            </a:solidFill>
          </p:spPr>
          <p:txBody>
            <a:bodyPr/>
            <a:lstStyle/>
            <a:p>
              <a:endParaRPr lang="en-SA"/>
            </a:p>
          </p:txBody>
        </p:sp>
        <p:sp>
          <p:nvSpPr>
            <p:cNvPr id="8" name="TextBox 8"/>
            <p:cNvSpPr txBox="1"/>
            <p:nvPr/>
          </p:nvSpPr>
          <p:spPr>
            <a:xfrm>
              <a:off x="0" y="-38100"/>
              <a:ext cx="1886724" cy="358844"/>
            </a:xfrm>
            <a:prstGeom prst="rect">
              <a:avLst/>
            </a:prstGeom>
          </p:spPr>
          <p:txBody>
            <a:bodyPr lIns="50800" tIns="50800" rIns="50800" bIns="50800" rtlCol="0" anchor="ctr"/>
            <a:lstStyle/>
            <a:p>
              <a:pPr algn="ctr">
                <a:lnSpc>
                  <a:spcPts val="2659"/>
                </a:lnSpc>
                <a:spcBef>
                  <a:spcPct val="0"/>
                </a:spcBef>
              </a:pPr>
              <a:endParaRPr/>
            </a:p>
          </p:txBody>
        </p:sp>
      </p:grpSp>
      <p:sp>
        <p:nvSpPr>
          <p:cNvPr id="9" name="TextBox 9"/>
          <p:cNvSpPr txBox="1"/>
          <p:nvPr/>
        </p:nvSpPr>
        <p:spPr>
          <a:xfrm>
            <a:off x="11760772" y="600075"/>
            <a:ext cx="6492683" cy="771525"/>
          </a:xfrm>
          <a:prstGeom prst="rect">
            <a:avLst/>
          </a:prstGeom>
        </p:spPr>
        <p:txBody>
          <a:bodyPr lIns="0" tIns="0" rIns="0" bIns="0" rtlCol="0" anchor="t">
            <a:spAutoFit/>
          </a:bodyPr>
          <a:lstStyle/>
          <a:p>
            <a:pPr algn="ctr">
              <a:lnSpc>
                <a:spcPts val="6299"/>
              </a:lnSpc>
            </a:pPr>
            <a:r>
              <a:rPr lang="en-US" sz="4500" dirty="0">
                <a:solidFill>
                  <a:srgbClr val="FFFFFF"/>
                </a:solidFill>
                <a:latin typeface="Yeseva One"/>
                <a:ea typeface="Yeseva One"/>
                <a:cs typeface="Yeseva One"/>
                <a:sym typeface="Yeseva One"/>
              </a:rPr>
              <a:t>﻿Research Methods</a:t>
            </a:r>
          </a:p>
        </p:txBody>
      </p:sp>
      <p:sp>
        <p:nvSpPr>
          <p:cNvPr id="10" name="TextBox 10"/>
          <p:cNvSpPr txBox="1"/>
          <p:nvPr/>
        </p:nvSpPr>
        <p:spPr>
          <a:xfrm>
            <a:off x="4124893" y="1879737"/>
            <a:ext cx="10038214" cy="999761"/>
          </a:xfrm>
          <a:prstGeom prst="rect">
            <a:avLst/>
          </a:prstGeom>
        </p:spPr>
        <p:txBody>
          <a:bodyPr lIns="0" tIns="0" rIns="0" bIns="0" rtlCol="0" anchor="t">
            <a:spAutoFit/>
          </a:bodyPr>
          <a:lstStyle/>
          <a:p>
            <a:pPr algn="ctr">
              <a:lnSpc>
                <a:spcPts val="8400"/>
              </a:lnSpc>
            </a:pPr>
            <a:r>
              <a:rPr lang="en-US" sz="6000" dirty="0">
                <a:solidFill>
                  <a:srgbClr val="0D0F68"/>
                </a:solidFill>
                <a:latin typeface="Yeseva One"/>
                <a:ea typeface="Yeseva One"/>
                <a:cs typeface="Yeseva One"/>
                <a:sym typeface="Yeseva One"/>
              </a:rPr>
              <a:t>Framework</a:t>
            </a:r>
          </a:p>
        </p:txBody>
      </p:sp>
      <p:pic>
        <p:nvPicPr>
          <p:cNvPr id="20" name="Picture 19" descr="A diagram of data collection&#10;&#10;Description automatically generated">
            <a:extLst>
              <a:ext uri="{FF2B5EF4-FFF2-40B4-BE49-F238E27FC236}">
                <a16:creationId xmlns:a16="http://schemas.microsoft.com/office/drawing/2014/main" id="{31A921B6-6BA2-3F11-3CF2-C09F134A2C4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67794" y="3201088"/>
            <a:ext cx="5752412" cy="5752412"/>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flipH="1">
            <a:off x="0" y="0"/>
            <a:ext cx="18288000" cy="10287000"/>
          </a:xfrm>
          <a:custGeom>
            <a:avLst/>
            <a:gdLst/>
            <a:ahLst/>
            <a:cxnLst/>
            <a:rect l="l" t="t" r="r" b="b"/>
            <a:pathLst>
              <a:path w="18288000" h="10287000">
                <a:moveTo>
                  <a:pt x="18288000" y="0"/>
                </a:moveTo>
                <a:lnTo>
                  <a:pt x="0" y="0"/>
                </a:lnTo>
                <a:lnTo>
                  <a:pt x="0" y="10287000"/>
                </a:lnTo>
                <a:lnTo>
                  <a:pt x="18288000" y="10287000"/>
                </a:lnTo>
                <a:lnTo>
                  <a:pt x="18288000" y="0"/>
                </a:lnTo>
                <a:close/>
              </a:path>
            </a:pathLst>
          </a:custGeom>
          <a:blipFill>
            <a:blip r:embed="rId2"/>
            <a:stretch>
              <a:fillRect/>
            </a:stretch>
          </a:blipFill>
        </p:spPr>
        <p:txBody>
          <a:bodyPr/>
          <a:lstStyle/>
          <a:p>
            <a:endParaRPr lang="en-SA"/>
          </a:p>
        </p:txBody>
      </p:sp>
      <p:grpSp>
        <p:nvGrpSpPr>
          <p:cNvPr id="3" name="Group 3"/>
          <p:cNvGrpSpPr/>
          <p:nvPr/>
        </p:nvGrpSpPr>
        <p:grpSpPr>
          <a:xfrm>
            <a:off x="1028700" y="1028700"/>
            <a:ext cx="16230600" cy="8229600"/>
            <a:chOff x="0" y="0"/>
            <a:chExt cx="4274726" cy="2167467"/>
          </a:xfrm>
        </p:grpSpPr>
        <p:sp>
          <p:nvSpPr>
            <p:cNvPr id="4" name="Freeform 4"/>
            <p:cNvSpPr/>
            <p:nvPr/>
          </p:nvSpPr>
          <p:spPr>
            <a:xfrm>
              <a:off x="0" y="0"/>
              <a:ext cx="4274726" cy="2167467"/>
            </a:xfrm>
            <a:custGeom>
              <a:avLst/>
              <a:gdLst/>
              <a:ahLst/>
              <a:cxnLst/>
              <a:rect l="l" t="t" r="r" b="b"/>
              <a:pathLst>
                <a:path w="4274726" h="2167467">
                  <a:moveTo>
                    <a:pt x="24327" y="0"/>
                  </a:moveTo>
                  <a:lnTo>
                    <a:pt x="4250399" y="0"/>
                  </a:lnTo>
                  <a:cubicBezTo>
                    <a:pt x="4263834" y="0"/>
                    <a:pt x="4274726" y="10891"/>
                    <a:pt x="4274726" y="24327"/>
                  </a:cubicBezTo>
                  <a:lnTo>
                    <a:pt x="4274726" y="2143140"/>
                  </a:lnTo>
                  <a:cubicBezTo>
                    <a:pt x="4274726" y="2156575"/>
                    <a:pt x="4263834" y="2167467"/>
                    <a:pt x="4250399" y="2167467"/>
                  </a:cubicBezTo>
                  <a:lnTo>
                    <a:pt x="24327" y="2167467"/>
                  </a:lnTo>
                  <a:cubicBezTo>
                    <a:pt x="10891" y="2167467"/>
                    <a:pt x="0" y="2156575"/>
                    <a:pt x="0" y="2143140"/>
                  </a:cubicBezTo>
                  <a:lnTo>
                    <a:pt x="0" y="24327"/>
                  </a:lnTo>
                  <a:cubicBezTo>
                    <a:pt x="0" y="10891"/>
                    <a:pt x="10891" y="0"/>
                    <a:pt x="24327" y="0"/>
                  </a:cubicBezTo>
                  <a:close/>
                </a:path>
              </a:pathLst>
            </a:custGeom>
            <a:solidFill>
              <a:srgbClr val="FBFBFB">
                <a:alpha val="89804"/>
              </a:srgbClr>
            </a:solidFill>
          </p:spPr>
          <p:txBody>
            <a:bodyPr/>
            <a:lstStyle/>
            <a:p>
              <a:endParaRPr lang="en-SA"/>
            </a:p>
          </p:txBody>
        </p:sp>
        <p:sp>
          <p:nvSpPr>
            <p:cNvPr id="5" name="TextBox 5"/>
            <p:cNvSpPr txBox="1"/>
            <p:nvPr/>
          </p:nvSpPr>
          <p:spPr>
            <a:xfrm>
              <a:off x="0" y="-38100"/>
              <a:ext cx="4274726" cy="2205567"/>
            </a:xfrm>
            <a:prstGeom prst="rect">
              <a:avLst/>
            </a:prstGeom>
          </p:spPr>
          <p:txBody>
            <a:bodyPr lIns="50800" tIns="50800" rIns="50800" bIns="50800" rtlCol="0" anchor="ctr"/>
            <a:lstStyle/>
            <a:p>
              <a:pPr algn="ctr">
                <a:lnSpc>
                  <a:spcPts val="2659"/>
                </a:lnSpc>
              </a:pPr>
              <a:endParaRPr/>
            </a:p>
          </p:txBody>
        </p:sp>
      </p:grpSp>
      <p:grpSp>
        <p:nvGrpSpPr>
          <p:cNvPr id="6" name="Group 6"/>
          <p:cNvGrpSpPr/>
          <p:nvPr/>
        </p:nvGrpSpPr>
        <p:grpSpPr>
          <a:xfrm>
            <a:off x="11601846" y="419788"/>
            <a:ext cx="7163655" cy="1217823"/>
            <a:chOff x="0" y="0"/>
            <a:chExt cx="1886724" cy="320744"/>
          </a:xfrm>
        </p:grpSpPr>
        <p:sp>
          <p:nvSpPr>
            <p:cNvPr id="7" name="Freeform 7"/>
            <p:cNvSpPr/>
            <p:nvPr/>
          </p:nvSpPr>
          <p:spPr>
            <a:xfrm>
              <a:off x="0" y="0"/>
              <a:ext cx="1886724" cy="320744"/>
            </a:xfrm>
            <a:custGeom>
              <a:avLst/>
              <a:gdLst/>
              <a:ahLst/>
              <a:cxnLst/>
              <a:rect l="l" t="t" r="r" b="b"/>
              <a:pathLst>
                <a:path w="1886724" h="320744">
                  <a:moveTo>
                    <a:pt x="55117" y="0"/>
                  </a:moveTo>
                  <a:lnTo>
                    <a:pt x="1831607" y="0"/>
                  </a:lnTo>
                  <a:cubicBezTo>
                    <a:pt x="1862047" y="0"/>
                    <a:pt x="1886724" y="24677"/>
                    <a:pt x="1886724" y="55117"/>
                  </a:cubicBezTo>
                  <a:lnTo>
                    <a:pt x="1886724" y="265627"/>
                  </a:lnTo>
                  <a:cubicBezTo>
                    <a:pt x="1886724" y="280245"/>
                    <a:pt x="1880917" y="294264"/>
                    <a:pt x="1870581" y="304600"/>
                  </a:cubicBezTo>
                  <a:cubicBezTo>
                    <a:pt x="1860244" y="314937"/>
                    <a:pt x="1846225" y="320744"/>
                    <a:pt x="1831607" y="320744"/>
                  </a:cubicBezTo>
                  <a:lnTo>
                    <a:pt x="55117" y="320744"/>
                  </a:lnTo>
                  <a:cubicBezTo>
                    <a:pt x="40499" y="320744"/>
                    <a:pt x="26480" y="314937"/>
                    <a:pt x="16143" y="304600"/>
                  </a:cubicBezTo>
                  <a:cubicBezTo>
                    <a:pt x="5807" y="294264"/>
                    <a:pt x="0" y="280245"/>
                    <a:pt x="0" y="265627"/>
                  </a:cubicBezTo>
                  <a:lnTo>
                    <a:pt x="0" y="55117"/>
                  </a:lnTo>
                  <a:cubicBezTo>
                    <a:pt x="0" y="40499"/>
                    <a:pt x="5807" y="26480"/>
                    <a:pt x="16143" y="16143"/>
                  </a:cubicBezTo>
                  <a:cubicBezTo>
                    <a:pt x="26480" y="5807"/>
                    <a:pt x="40499" y="0"/>
                    <a:pt x="55117" y="0"/>
                  </a:cubicBezTo>
                  <a:close/>
                </a:path>
              </a:pathLst>
            </a:custGeom>
            <a:solidFill>
              <a:srgbClr val="0D0F68"/>
            </a:solidFill>
          </p:spPr>
          <p:txBody>
            <a:bodyPr/>
            <a:lstStyle/>
            <a:p>
              <a:endParaRPr lang="en-SA"/>
            </a:p>
          </p:txBody>
        </p:sp>
        <p:sp>
          <p:nvSpPr>
            <p:cNvPr id="8" name="TextBox 8"/>
            <p:cNvSpPr txBox="1"/>
            <p:nvPr/>
          </p:nvSpPr>
          <p:spPr>
            <a:xfrm>
              <a:off x="0" y="-38100"/>
              <a:ext cx="1886724" cy="358844"/>
            </a:xfrm>
            <a:prstGeom prst="rect">
              <a:avLst/>
            </a:prstGeom>
          </p:spPr>
          <p:txBody>
            <a:bodyPr lIns="50800" tIns="50800" rIns="50800" bIns="50800" rtlCol="0" anchor="ctr"/>
            <a:lstStyle/>
            <a:p>
              <a:pPr algn="ctr">
                <a:lnSpc>
                  <a:spcPts val="2659"/>
                </a:lnSpc>
                <a:spcBef>
                  <a:spcPct val="0"/>
                </a:spcBef>
              </a:pPr>
              <a:endParaRPr/>
            </a:p>
          </p:txBody>
        </p:sp>
      </p:grpSp>
      <p:sp>
        <p:nvSpPr>
          <p:cNvPr id="9" name="TextBox 9"/>
          <p:cNvSpPr txBox="1"/>
          <p:nvPr/>
        </p:nvSpPr>
        <p:spPr>
          <a:xfrm>
            <a:off x="11760772" y="600075"/>
            <a:ext cx="6492683" cy="771525"/>
          </a:xfrm>
          <a:prstGeom prst="rect">
            <a:avLst/>
          </a:prstGeom>
        </p:spPr>
        <p:txBody>
          <a:bodyPr lIns="0" tIns="0" rIns="0" bIns="0" rtlCol="0" anchor="t">
            <a:spAutoFit/>
          </a:bodyPr>
          <a:lstStyle/>
          <a:p>
            <a:pPr algn="ctr">
              <a:lnSpc>
                <a:spcPts val="6299"/>
              </a:lnSpc>
            </a:pPr>
            <a:r>
              <a:rPr lang="en-US" sz="4500" dirty="0">
                <a:solidFill>
                  <a:srgbClr val="FFFFFF"/>
                </a:solidFill>
                <a:latin typeface="Yeseva One"/>
                <a:ea typeface="Yeseva One"/>
                <a:cs typeface="Yeseva One"/>
                <a:sym typeface="Yeseva One"/>
              </a:rPr>
              <a:t>﻿Research Methods</a:t>
            </a:r>
          </a:p>
        </p:txBody>
      </p:sp>
      <p:sp>
        <p:nvSpPr>
          <p:cNvPr id="10" name="TextBox 10"/>
          <p:cNvSpPr txBox="1"/>
          <p:nvPr/>
        </p:nvSpPr>
        <p:spPr>
          <a:xfrm>
            <a:off x="4124893" y="1879737"/>
            <a:ext cx="10038214" cy="999761"/>
          </a:xfrm>
          <a:prstGeom prst="rect">
            <a:avLst/>
          </a:prstGeom>
        </p:spPr>
        <p:txBody>
          <a:bodyPr lIns="0" tIns="0" rIns="0" bIns="0" rtlCol="0" anchor="t">
            <a:spAutoFit/>
          </a:bodyPr>
          <a:lstStyle/>
          <a:p>
            <a:pPr algn="ctr">
              <a:lnSpc>
                <a:spcPts val="8400"/>
              </a:lnSpc>
            </a:pPr>
            <a:r>
              <a:rPr lang="en-US" sz="6000" dirty="0">
                <a:solidFill>
                  <a:srgbClr val="0D0F68"/>
                </a:solidFill>
                <a:latin typeface="Yeseva One"/>
                <a:ea typeface="Yeseva One"/>
                <a:cs typeface="Yeseva One"/>
                <a:sym typeface="Yeseva One"/>
              </a:rPr>
              <a:t>Data collection</a:t>
            </a:r>
          </a:p>
        </p:txBody>
      </p:sp>
      <p:sp>
        <p:nvSpPr>
          <p:cNvPr id="12" name="TextBox 12"/>
          <p:cNvSpPr txBox="1"/>
          <p:nvPr/>
        </p:nvSpPr>
        <p:spPr>
          <a:xfrm>
            <a:off x="2323720" y="3880876"/>
            <a:ext cx="14935580" cy="2137765"/>
          </a:xfrm>
          <a:prstGeom prst="rect">
            <a:avLst/>
          </a:prstGeom>
        </p:spPr>
        <p:txBody>
          <a:bodyPr lIns="0" tIns="0" rIns="0" bIns="0" rtlCol="0" anchor="t">
            <a:spAutoFit/>
          </a:bodyPr>
          <a:lstStyle/>
          <a:p>
            <a:pPr>
              <a:lnSpc>
                <a:spcPts val="4200"/>
              </a:lnSpc>
            </a:pPr>
            <a:r>
              <a:rPr lang="en-US" sz="3000" dirty="0">
                <a:solidFill>
                  <a:srgbClr val="000000"/>
                </a:solidFill>
                <a:latin typeface="Garet"/>
                <a:ea typeface="Garet"/>
                <a:cs typeface="Garet"/>
                <a:sym typeface="Garet"/>
              </a:rPr>
              <a:t>The main part of the data will be collected from students at different educational levels. The remaining data resource will be from online available sources. Collecting data from our surrounding environment through parents' opinions about their children's academic performance.</a:t>
            </a:r>
          </a:p>
        </p:txBody>
      </p:sp>
    </p:spTree>
    <p:extLst>
      <p:ext uri="{BB962C8B-B14F-4D97-AF65-F5344CB8AC3E}">
        <p14:creationId xmlns:p14="http://schemas.microsoft.com/office/powerpoint/2010/main" val="299706618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SA"/>
          </a:p>
        </p:txBody>
      </p:sp>
      <p:grpSp>
        <p:nvGrpSpPr>
          <p:cNvPr id="3" name="Group 3"/>
          <p:cNvGrpSpPr/>
          <p:nvPr/>
        </p:nvGrpSpPr>
        <p:grpSpPr>
          <a:xfrm>
            <a:off x="1028700" y="1028700"/>
            <a:ext cx="16230600" cy="8229600"/>
            <a:chOff x="0" y="0"/>
            <a:chExt cx="4274726" cy="2167467"/>
          </a:xfrm>
        </p:grpSpPr>
        <p:sp>
          <p:nvSpPr>
            <p:cNvPr id="4" name="Freeform 4"/>
            <p:cNvSpPr/>
            <p:nvPr/>
          </p:nvSpPr>
          <p:spPr>
            <a:xfrm>
              <a:off x="0" y="0"/>
              <a:ext cx="4274726" cy="2167467"/>
            </a:xfrm>
            <a:custGeom>
              <a:avLst/>
              <a:gdLst/>
              <a:ahLst/>
              <a:cxnLst/>
              <a:rect l="l" t="t" r="r" b="b"/>
              <a:pathLst>
                <a:path w="4274726" h="2167467">
                  <a:moveTo>
                    <a:pt x="24327" y="0"/>
                  </a:moveTo>
                  <a:lnTo>
                    <a:pt x="4250399" y="0"/>
                  </a:lnTo>
                  <a:cubicBezTo>
                    <a:pt x="4263834" y="0"/>
                    <a:pt x="4274726" y="10891"/>
                    <a:pt x="4274726" y="24327"/>
                  </a:cubicBezTo>
                  <a:lnTo>
                    <a:pt x="4274726" y="2143140"/>
                  </a:lnTo>
                  <a:cubicBezTo>
                    <a:pt x="4274726" y="2156575"/>
                    <a:pt x="4263834" y="2167467"/>
                    <a:pt x="4250399" y="2167467"/>
                  </a:cubicBezTo>
                  <a:lnTo>
                    <a:pt x="24327" y="2167467"/>
                  </a:lnTo>
                  <a:cubicBezTo>
                    <a:pt x="10891" y="2167467"/>
                    <a:pt x="0" y="2156575"/>
                    <a:pt x="0" y="2143140"/>
                  </a:cubicBezTo>
                  <a:lnTo>
                    <a:pt x="0" y="24327"/>
                  </a:lnTo>
                  <a:cubicBezTo>
                    <a:pt x="0" y="10891"/>
                    <a:pt x="10891" y="0"/>
                    <a:pt x="24327" y="0"/>
                  </a:cubicBezTo>
                  <a:close/>
                </a:path>
              </a:pathLst>
            </a:custGeom>
            <a:solidFill>
              <a:srgbClr val="FBFBFB">
                <a:alpha val="89804"/>
              </a:srgbClr>
            </a:solidFill>
          </p:spPr>
          <p:txBody>
            <a:bodyPr/>
            <a:lstStyle/>
            <a:p>
              <a:endParaRPr lang="en-SA"/>
            </a:p>
          </p:txBody>
        </p:sp>
        <p:sp>
          <p:nvSpPr>
            <p:cNvPr id="5" name="TextBox 5"/>
            <p:cNvSpPr txBox="1"/>
            <p:nvPr/>
          </p:nvSpPr>
          <p:spPr>
            <a:xfrm>
              <a:off x="0" y="-38100"/>
              <a:ext cx="4274726" cy="2205567"/>
            </a:xfrm>
            <a:prstGeom prst="rect">
              <a:avLst/>
            </a:prstGeom>
          </p:spPr>
          <p:txBody>
            <a:bodyPr lIns="50800" tIns="50800" rIns="50800" bIns="50800" rtlCol="0" anchor="ctr"/>
            <a:lstStyle/>
            <a:p>
              <a:pPr algn="ctr">
                <a:lnSpc>
                  <a:spcPts val="2659"/>
                </a:lnSpc>
              </a:pPr>
              <a:endParaRPr/>
            </a:p>
          </p:txBody>
        </p:sp>
      </p:grpSp>
      <p:grpSp>
        <p:nvGrpSpPr>
          <p:cNvPr id="6" name="Group 6"/>
          <p:cNvGrpSpPr/>
          <p:nvPr/>
        </p:nvGrpSpPr>
        <p:grpSpPr>
          <a:xfrm>
            <a:off x="11601846" y="419788"/>
            <a:ext cx="7163655" cy="1217823"/>
            <a:chOff x="0" y="0"/>
            <a:chExt cx="1886724" cy="320744"/>
          </a:xfrm>
        </p:grpSpPr>
        <p:sp>
          <p:nvSpPr>
            <p:cNvPr id="7" name="Freeform 7"/>
            <p:cNvSpPr/>
            <p:nvPr/>
          </p:nvSpPr>
          <p:spPr>
            <a:xfrm>
              <a:off x="0" y="0"/>
              <a:ext cx="1886724" cy="320744"/>
            </a:xfrm>
            <a:custGeom>
              <a:avLst/>
              <a:gdLst/>
              <a:ahLst/>
              <a:cxnLst/>
              <a:rect l="l" t="t" r="r" b="b"/>
              <a:pathLst>
                <a:path w="1886724" h="320744">
                  <a:moveTo>
                    <a:pt x="55117" y="0"/>
                  </a:moveTo>
                  <a:lnTo>
                    <a:pt x="1831607" y="0"/>
                  </a:lnTo>
                  <a:cubicBezTo>
                    <a:pt x="1862047" y="0"/>
                    <a:pt x="1886724" y="24677"/>
                    <a:pt x="1886724" y="55117"/>
                  </a:cubicBezTo>
                  <a:lnTo>
                    <a:pt x="1886724" y="265627"/>
                  </a:lnTo>
                  <a:cubicBezTo>
                    <a:pt x="1886724" y="280245"/>
                    <a:pt x="1880917" y="294264"/>
                    <a:pt x="1870581" y="304600"/>
                  </a:cubicBezTo>
                  <a:cubicBezTo>
                    <a:pt x="1860244" y="314937"/>
                    <a:pt x="1846225" y="320744"/>
                    <a:pt x="1831607" y="320744"/>
                  </a:cubicBezTo>
                  <a:lnTo>
                    <a:pt x="55117" y="320744"/>
                  </a:lnTo>
                  <a:cubicBezTo>
                    <a:pt x="40499" y="320744"/>
                    <a:pt x="26480" y="314937"/>
                    <a:pt x="16143" y="304600"/>
                  </a:cubicBezTo>
                  <a:cubicBezTo>
                    <a:pt x="5807" y="294264"/>
                    <a:pt x="0" y="280245"/>
                    <a:pt x="0" y="265627"/>
                  </a:cubicBezTo>
                  <a:lnTo>
                    <a:pt x="0" y="55117"/>
                  </a:lnTo>
                  <a:cubicBezTo>
                    <a:pt x="0" y="40499"/>
                    <a:pt x="5807" y="26480"/>
                    <a:pt x="16143" y="16143"/>
                  </a:cubicBezTo>
                  <a:cubicBezTo>
                    <a:pt x="26480" y="5807"/>
                    <a:pt x="40499" y="0"/>
                    <a:pt x="55117" y="0"/>
                  </a:cubicBezTo>
                  <a:close/>
                </a:path>
              </a:pathLst>
            </a:custGeom>
            <a:solidFill>
              <a:srgbClr val="0D0F68"/>
            </a:solidFill>
          </p:spPr>
          <p:txBody>
            <a:bodyPr/>
            <a:lstStyle/>
            <a:p>
              <a:endParaRPr lang="en-SA"/>
            </a:p>
          </p:txBody>
        </p:sp>
        <p:sp>
          <p:nvSpPr>
            <p:cNvPr id="8" name="TextBox 8"/>
            <p:cNvSpPr txBox="1"/>
            <p:nvPr/>
          </p:nvSpPr>
          <p:spPr>
            <a:xfrm>
              <a:off x="0" y="-38100"/>
              <a:ext cx="1886724" cy="358844"/>
            </a:xfrm>
            <a:prstGeom prst="rect">
              <a:avLst/>
            </a:prstGeom>
          </p:spPr>
          <p:txBody>
            <a:bodyPr lIns="50800" tIns="50800" rIns="50800" bIns="50800" rtlCol="0" anchor="ctr"/>
            <a:lstStyle/>
            <a:p>
              <a:pPr algn="ctr">
                <a:lnSpc>
                  <a:spcPts val="2659"/>
                </a:lnSpc>
                <a:spcBef>
                  <a:spcPct val="0"/>
                </a:spcBef>
              </a:pPr>
              <a:endParaRPr/>
            </a:p>
          </p:txBody>
        </p:sp>
      </p:grpSp>
      <p:sp>
        <p:nvSpPr>
          <p:cNvPr id="9" name="TextBox 9"/>
          <p:cNvSpPr txBox="1"/>
          <p:nvPr/>
        </p:nvSpPr>
        <p:spPr>
          <a:xfrm>
            <a:off x="11760772" y="600075"/>
            <a:ext cx="6492683" cy="771525"/>
          </a:xfrm>
          <a:prstGeom prst="rect">
            <a:avLst/>
          </a:prstGeom>
        </p:spPr>
        <p:txBody>
          <a:bodyPr lIns="0" tIns="0" rIns="0" bIns="0" rtlCol="0" anchor="t">
            <a:spAutoFit/>
          </a:bodyPr>
          <a:lstStyle/>
          <a:p>
            <a:pPr algn="ctr">
              <a:lnSpc>
                <a:spcPts val="6299"/>
              </a:lnSpc>
            </a:pPr>
            <a:r>
              <a:rPr lang="en-US" sz="4500">
                <a:solidFill>
                  <a:srgbClr val="FFFFFF"/>
                </a:solidFill>
                <a:latin typeface="Yeseva One"/>
                <a:ea typeface="Yeseva One"/>
                <a:cs typeface="Yeseva One"/>
                <a:sym typeface="Yeseva One"/>
              </a:rPr>
              <a:t>﻿Research Methods</a:t>
            </a:r>
          </a:p>
        </p:txBody>
      </p:sp>
      <p:sp>
        <p:nvSpPr>
          <p:cNvPr id="10" name="TextBox 10"/>
          <p:cNvSpPr txBox="1"/>
          <p:nvPr/>
        </p:nvSpPr>
        <p:spPr>
          <a:xfrm>
            <a:off x="4124893" y="1879737"/>
            <a:ext cx="10038214" cy="999761"/>
          </a:xfrm>
          <a:prstGeom prst="rect">
            <a:avLst/>
          </a:prstGeom>
        </p:spPr>
        <p:txBody>
          <a:bodyPr lIns="0" tIns="0" rIns="0" bIns="0" rtlCol="0" anchor="t">
            <a:spAutoFit/>
          </a:bodyPr>
          <a:lstStyle/>
          <a:p>
            <a:pPr algn="ctr">
              <a:lnSpc>
                <a:spcPts val="8400"/>
              </a:lnSpc>
            </a:pPr>
            <a:r>
              <a:rPr lang="en-US" sz="6000" dirty="0">
                <a:solidFill>
                  <a:srgbClr val="0D0F68"/>
                </a:solidFill>
                <a:latin typeface="Yeseva One"/>
                <a:ea typeface="Yeseva One"/>
                <a:cs typeface="Yeseva One"/>
                <a:sym typeface="Yeseva One"/>
              </a:rPr>
              <a:t>Data Preprocessing</a:t>
            </a:r>
          </a:p>
        </p:txBody>
      </p:sp>
      <p:sp>
        <p:nvSpPr>
          <p:cNvPr id="12" name="TextBox 12"/>
          <p:cNvSpPr txBox="1"/>
          <p:nvPr/>
        </p:nvSpPr>
        <p:spPr>
          <a:xfrm>
            <a:off x="2323720" y="3880876"/>
            <a:ext cx="14935580" cy="2673809"/>
          </a:xfrm>
          <a:prstGeom prst="rect">
            <a:avLst/>
          </a:prstGeom>
        </p:spPr>
        <p:txBody>
          <a:bodyPr lIns="0" tIns="0" rIns="0" bIns="0" rtlCol="0" anchor="t">
            <a:spAutoFit/>
          </a:bodyPr>
          <a:lstStyle/>
          <a:p>
            <a:pPr>
              <a:lnSpc>
                <a:spcPts val="4200"/>
              </a:lnSpc>
            </a:pPr>
            <a:r>
              <a:rPr lang="en-US" sz="3000" dirty="0">
                <a:solidFill>
                  <a:srgbClr val="000000"/>
                </a:solidFill>
                <a:latin typeface="Garet"/>
                <a:ea typeface="Garet"/>
                <a:cs typeface="Garet"/>
                <a:sym typeface="Garet"/>
              </a:rPr>
              <a:t>Grades in short quizzes and comprehensive exams.</a:t>
            </a:r>
          </a:p>
          <a:p>
            <a:pPr>
              <a:lnSpc>
                <a:spcPts val="4200"/>
              </a:lnSpc>
            </a:pPr>
            <a:r>
              <a:rPr lang="en-US" sz="3000" dirty="0">
                <a:solidFill>
                  <a:srgbClr val="000000"/>
                </a:solidFill>
                <a:latin typeface="Garet"/>
                <a:ea typeface="Garet"/>
                <a:cs typeface="Garet"/>
                <a:sym typeface="Garet"/>
              </a:rPr>
              <a:t>Explaining their answers, whether correct or incorrect to evaluate the accuracy of their knowledge. Reviewing attendance and absence rates. Teachers’ evaluation of students. The percentage of homework completed and the accuracy of their responses.</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SA"/>
          </a:p>
        </p:txBody>
      </p:sp>
      <p:grpSp>
        <p:nvGrpSpPr>
          <p:cNvPr id="3" name="Group 3"/>
          <p:cNvGrpSpPr/>
          <p:nvPr/>
        </p:nvGrpSpPr>
        <p:grpSpPr>
          <a:xfrm>
            <a:off x="1028700" y="1028700"/>
            <a:ext cx="16230600" cy="8229600"/>
            <a:chOff x="0" y="0"/>
            <a:chExt cx="4274726" cy="2167467"/>
          </a:xfrm>
        </p:grpSpPr>
        <p:sp>
          <p:nvSpPr>
            <p:cNvPr id="4" name="Freeform 4"/>
            <p:cNvSpPr/>
            <p:nvPr/>
          </p:nvSpPr>
          <p:spPr>
            <a:xfrm>
              <a:off x="0" y="0"/>
              <a:ext cx="4274726" cy="2167467"/>
            </a:xfrm>
            <a:custGeom>
              <a:avLst/>
              <a:gdLst/>
              <a:ahLst/>
              <a:cxnLst/>
              <a:rect l="l" t="t" r="r" b="b"/>
              <a:pathLst>
                <a:path w="4274726" h="2167467">
                  <a:moveTo>
                    <a:pt x="24327" y="0"/>
                  </a:moveTo>
                  <a:lnTo>
                    <a:pt x="4250399" y="0"/>
                  </a:lnTo>
                  <a:cubicBezTo>
                    <a:pt x="4263834" y="0"/>
                    <a:pt x="4274726" y="10891"/>
                    <a:pt x="4274726" y="24327"/>
                  </a:cubicBezTo>
                  <a:lnTo>
                    <a:pt x="4274726" y="2143140"/>
                  </a:lnTo>
                  <a:cubicBezTo>
                    <a:pt x="4274726" y="2156575"/>
                    <a:pt x="4263834" y="2167467"/>
                    <a:pt x="4250399" y="2167467"/>
                  </a:cubicBezTo>
                  <a:lnTo>
                    <a:pt x="24327" y="2167467"/>
                  </a:lnTo>
                  <a:cubicBezTo>
                    <a:pt x="10891" y="2167467"/>
                    <a:pt x="0" y="2156575"/>
                    <a:pt x="0" y="2143140"/>
                  </a:cubicBezTo>
                  <a:lnTo>
                    <a:pt x="0" y="24327"/>
                  </a:lnTo>
                  <a:cubicBezTo>
                    <a:pt x="0" y="10891"/>
                    <a:pt x="10891" y="0"/>
                    <a:pt x="24327" y="0"/>
                  </a:cubicBezTo>
                  <a:close/>
                </a:path>
              </a:pathLst>
            </a:custGeom>
            <a:solidFill>
              <a:srgbClr val="FBFBFB">
                <a:alpha val="89804"/>
              </a:srgbClr>
            </a:solidFill>
          </p:spPr>
          <p:txBody>
            <a:bodyPr/>
            <a:lstStyle/>
            <a:p>
              <a:endParaRPr lang="en-SA"/>
            </a:p>
          </p:txBody>
        </p:sp>
        <p:sp>
          <p:nvSpPr>
            <p:cNvPr id="5" name="TextBox 5"/>
            <p:cNvSpPr txBox="1"/>
            <p:nvPr/>
          </p:nvSpPr>
          <p:spPr>
            <a:xfrm>
              <a:off x="0" y="-38100"/>
              <a:ext cx="4274726" cy="2205567"/>
            </a:xfrm>
            <a:prstGeom prst="rect">
              <a:avLst/>
            </a:prstGeom>
          </p:spPr>
          <p:txBody>
            <a:bodyPr lIns="50800" tIns="50800" rIns="50800" bIns="50800" rtlCol="0" anchor="ctr"/>
            <a:lstStyle/>
            <a:p>
              <a:pPr algn="ctr">
                <a:lnSpc>
                  <a:spcPts val="2659"/>
                </a:lnSpc>
              </a:pPr>
              <a:endParaRPr/>
            </a:p>
          </p:txBody>
        </p:sp>
      </p:grpSp>
      <p:grpSp>
        <p:nvGrpSpPr>
          <p:cNvPr id="6" name="Group 6"/>
          <p:cNvGrpSpPr/>
          <p:nvPr/>
        </p:nvGrpSpPr>
        <p:grpSpPr>
          <a:xfrm>
            <a:off x="11601846" y="419788"/>
            <a:ext cx="7163655" cy="1217823"/>
            <a:chOff x="0" y="0"/>
            <a:chExt cx="1886724" cy="320744"/>
          </a:xfrm>
        </p:grpSpPr>
        <p:sp>
          <p:nvSpPr>
            <p:cNvPr id="7" name="Freeform 7"/>
            <p:cNvSpPr/>
            <p:nvPr/>
          </p:nvSpPr>
          <p:spPr>
            <a:xfrm>
              <a:off x="0" y="0"/>
              <a:ext cx="1886724" cy="320744"/>
            </a:xfrm>
            <a:custGeom>
              <a:avLst/>
              <a:gdLst/>
              <a:ahLst/>
              <a:cxnLst/>
              <a:rect l="l" t="t" r="r" b="b"/>
              <a:pathLst>
                <a:path w="1886724" h="320744">
                  <a:moveTo>
                    <a:pt x="55117" y="0"/>
                  </a:moveTo>
                  <a:lnTo>
                    <a:pt x="1831607" y="0"/>
                  </a:lnTo>
                  <a:cubicBezTo>
                    <a:pt x="1862047" y="0"/>
                    <a:pt x="1886724" y="24677"/>
                    <a:pt x="1886724" y="55117"/>
                  </a:cubicBezTo>
                  <a:lnTo>
                    <a:pt x="1886724" y="265627"/>
                  </a:lnTo>
                  <a:cubicBezTo>
                    <a:pt x="1886724" y="280245"/>
                    <a:pt x="1880917" y="294264"/>
                    <a:pt x="1870581" y="304600"/>
                  </a:cubicBezTo>
                  <a:cubicBezTo>
                    <a:pt x="1860244" y="314937"/>
                    <a:pt x="1846225" y="320744"/>
                    <a:pt x="1831607" y="320744"/>
                  </a:cubicBezTo>
                  <a:lnTo>
                    <a:pt x="55117" y="320744"/>
                  </a:lnTo>
                  <a:cubicBezTo>
                    <a:pt x="40499" y="320744"/>
                    <a:pt x="26480" y="314937"/>
                    <a:pt x="16143" y="304600"/>
                  </a:cubicBezTo>
                  <a:cubicBezTo>
                    <a:pt x="5807" y="294264"/>
                    <a:pt x="0" y="280245"/>
                    <a:pt x="0" y="265627"/>
                  </a:cubicBezTo>
                  <a:lnTo>
                    <a:pt x="0" y="55117"/>
                  </a:lnTo>
                  <a:cubicBezTo>
                    <a:pt x="0" y="40499"/>
                    <a:pt x="5807" y="26480"/>
                    <a:pt x="16143" y="16143"/>
                  </a:cubicBezTo>
                  <a:cubicBezTo>
                    <a:pt x="26480" y="5807"/>
                    <a:pt x="40499" y="0"/>
                    <a:pt x="55117" y="0"/>
                  </a:cubicBezTo>
                  <a:close/>
                </a:path>
              </a:pathLst>
            </a:custGeom>
            <a:solidFill>
              <a:srgbClr val="0D0F68"/>
            </a:solidFill>
          </p:spPr>
          <p:txBody>
            <a:bodyPr/>
            <a:lstStyle/>
            <a:p>
              <a:endParaRPr lang="en-SA"/>
            </a:p>
          </p:txBody>
        </p:sp>
        <p:sp>
          <p:nvSpPr>
            <p:cNvPr id="8" name="TextBox 8"/>
            <p:cNvSpPr txBox="1"/>
            <p:nvPr/>
          </p:nvSpPr>
          <p:spPr>
            <a:xfrm>
              <a:off x="0" y="-38100"/>
              <a:ext cx="1886724" cy="358844"/>
            </a:xfrm>
            <a:prstGeom prst="rect">
              <a:avLst/>
            </a:prstGeom>
          </p:spPr>
          <p:txBody>
            <a:bodyPr lIns="50800" tIns="50800" rIns="50800" bIns="50800" rtlCol="0" anchor="ctr"/>
            <a:lstStyle/>
            <a:p>
              <a:pPr algn="ctr">
                <a:lnSpc>
                  <a:spcPts val="2659"/>
                </a:lnSpc>
                <a:spcBef>
                  <a:spcPct val="0"/>
                </a:spcBef>
              </a:pPr>
              <a:endParaRPr/>
            </a:p>
          </p:txBody>
        </p:sp>
      </p:grpSp>
      <p:sp>
        <p:nvSpPr>
          <p:cNvPr id="9" name="TextBox 9"/>
          <p:cNvSpPr txBox="1"/>
          <p:nvPr/>
        </p:nvSpPr>
        <p:spPr>
          <a:xfrm>
            <a:off x="11760772" y="600075"/>
            <a:ext cx="6492683" cy="771525"/>
          </a:xfrm>
          <a:prstGeom prst="rect">
            <a:avLst/>
          </a:prstGeom>
        </p:spPr>
        <p:txBody>
          <a:bodyPr lIns="0" tIns="0" rIns="0" bIns="0" rtlCol="0" anchor="t">
            <a:spAutoFit/>
          </a:bodyPr>
          <a:lstStyle/>
          <a:p>
            <a:pPr algn="ctr">
              <a:lnSpc>
                <a:spcPts val="6299"/>
              </a:lnSpc>
            </a:pPr>
            <a:r>
              <a:rPr lang="en-US" sz="4500" dirty="0">
                <a:solidFill>
                  <a:srgbClr val="FFFFFF"/>
                </a:solidFill>
                <a:latin typeface="Yeseva One"/>
                <a:ea typeface="Yeseva One"/>
                <a:cs typeface="Yeseva One"/>
                <a:sym typeface="Yeseva One"/>
              </a:rPr>
              <a:t>﻿Research Methods</a:t>
            </a:r>
          </a:p>
        </p:txBody>
      </p:sp>
      <p:sp>
        <p:nvSpPr>
          <p:cNvPr id="10" name="TextBox 10"/>
          <p:cNvSpPr txBox="1"/>
          <p:nvPr/>
        </p:nvSpPr>
        <p:spPr>
          <a:xfrm>
            <a:off x="4124893" y="1879737"/>
            <a:ext cx="10038214" cy="999761"/>
          </a:xfrm>
          <a:prstGeom prst="rect">
            <a:avLst/>
          </a:prstGeom>
        </p:spPr>
        <p:txBody>
          <a:bodyPr lIns="0" tIns="0" rIns="0" bIns="0" rtlCol="0" anchor="t">
            <a:spAutoFit/>
          </a:bodyPr>
          <a:lstStyle/>
          <a:p>
            <a:pPr algn="ctr">
              <a:lnSpc>
                <a:spcPts val="8400"/>
              </a:lnSpc>
            </a:pPr>
            <a:r>
              <a:rPr lang="en-US" sz="6000" dirty="0">
                <a:solidFill>
                  <a:srgbClr val="0D0F68"/>
                </a:solidFill>
                <a:latin typeface="Yeseva One"/>
                <a:ea typeface="Yeseva One"/>
                <a:cs typeface="Yeseva One"/>
                <a:sym typeface="Yeseva One"/>
              </a:rPr>
              <a:t>Model/Method Selection </a:t>
            </a:r>
          </a:p>
        </p:txBody>
      </p:sp>
      <p:sp>
        <p:nvSpPr>
          <p:cNvPr id="12" name="TextBox 12"/>
          <p:cNvSpPr txBox="1"/>
          <p:nvPr/>
        </p:nvSpPr>
        <p:spPr>
          <a:xfrm>
            <a:off x="1676210" y="3368909"/>
            <a:ext cx="14935580" cy="4828245"/>
          </a:xfrm>
          <a:prstGeom prst="rect">
            <a:avLst/>
          </a:prstGeom>
        </p:spPr>
        <p:txBody>
          <a:bodyPr lIns="0" tIns="0" rIns="0" bIns="0" rtlCol="0" anchor="t">
            <a:spAutoFit/>
          </a:bodyPr>
          <a:lstStyle/>
          <a:p>
            <a:pPr>
              <a:lnSpc>
                <a:spcPts val="4200"/>
              </a:lnSpc>
            </a:pPr>
            <a:r>
              <a:rPr lang="en-US" sz="3000" dirty="0">
                <a:solidFill>
                  <a:srgbClr val="000000"/>
                </a:solidFill>
                <a:latin typeface="Garet"/>
                <a:ea typeface="Garet"/>
                <a:cs typeface="Garet"/>
                <a:sym typeface="Garet"/>
              </a:rPr>
              <a:t>The model will contain multiple ML models, which will result in an accurate prediction. </a:t>
            </a:r>
          </a:p>
          <a:p>
            <a:pPr>
              <a:lnSpc>
                <a:spcPts val="4200"/>
              </a:lnSpc>
            </a:pPr>
            <a:r>
              <a:rPr lang="en-US" sz="3000" dirty="0">
                <a:solidFill>
                  <a:srgbClr val="000000"/>
                </a:solidFill>
                <a:latin typeface="Garet"/>
                <a:ea typeface="Garet"/>
                <a:cs typeface="Garet"/>
                <a:sym typeface="Garet"/>
              </a:rPr>
              <a:t>The following models will be used with MCQ answers: Random Forest, SVM, Nearest neighbors, Naive Bayes, and ANN. These models will analyze the student's answer and based on expert answers, the model will label the answers. The answers will be divided into groups; in each group, part of the data will be the testing set, and the remaining will be the training set.</a:t>
            </a:r>
          </a:p>
          <a:p>
            <a:pPr>
              <a:lnSpc>
                <a:spcPts val="4200"/>
              </a:lnSpc>
            </a:pPr>
            <a:r>
              <a:rPr lang="en-US" sz="3000" dirty="0">
                <a:solidFill>
                  <a:srgbClr val="000000"/>
                </a:solidFill>
                <a:latin typeface="Garet"/>
                <a:ea typeface="Garet"/>
                <a:cs typeface="Garet"/>
                <a:sym typeface="Garet"/>
              </a:rPr>
              <a:t>And for the answer explanation: ANN will be used. Student MCQ answer will be analyze.</a:t>
            </a:r>
          </a:p>
        </p:txBody>
      </p:sp>
    </p:spTree>
    <p:extLst>
      <p:ext uri="{BB962C8B-B14F-4D97-AF65-F5344CB8AC3E}">
        <p14:creationId xmlns:p14="http://schemas.microsoft.com/office/powerpoint/2010/main" val="247990887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SA"/>
          </a:p>
        </p:txBody>
      </p:sp>
      <p:grpSp>
        <p:nvGrpSpPr>
          <p:cNvPr id="3" name="Group 3"/>
          <p:cNvGrpSpPr/>
          <p:nvPr/>
        </p:nvGrpSpPr>
        <p:grpSpPr>
          <a:xfrm>
            <a:off x="1028700" y="1028700"/>
            <a:ext cx="16230600" cy="8229600"/>
            <a:chOff x="0" y="0"/>
            <a:chExt cx="4274726" cy="2167467"/>
          </a:xfrm>
        </p:grpSpPr>
        <p:sp>
          <p:nvSpPr>
            <p:cNvPr id="4" name="Freeform 4"/>
            <p:cNvSpPr/>
            <p:nvPr/>
          </p:nvSpPr>
          <p:spPr>
            <a:xfrm>
              <a:off x="0" y="0"/>
              <a:ext cx="4274726" cy="2167467"/>
            </a:xfrm>
            <a:custGeom>
              <a:avLst/>
              <a:gdLst/>
              <a:ahLst/>
              <a:cxnLst/>
              <a:rect l="l" t="t" r="r" b="b"/>
              <a:pathLst>
                <a:path w="4274726" h="2167467">
                  <a:moveTo>
                    <a:pt x="24327" y="0"/>
                  </a:moveTo>
                  <a:lnTo>
                    <a:pt x="4250399" y="0"/>
                  </a:lnTo>
                  <a:cubicBezTo>
                    <a:pt x="4263834" y="0"/>
                    <a:pt x="4274726" y="10891"/>
                    <a:pt x="4274726" y="24327"/>
                  </a:cubicBezTo>
                  <a:lnTo>
                    <a:pt x="4274726" y="2143140"/>
                  </a:lnTo>
                  <a:cubicBezTo>
                    <a:pt x="4274726" y="2156575"/>
                    <a:pt x="4263834" y="2167467"/>
                    <a:pt x="4250399" y="2167467"/>
                  </a:cubicBezTo>
                  <a:lnTo>
                    <a:pt x="24327" y="2167467"/>
                  </a:lnTo>
                  <a:cubicBezTo>
                    <a:pt x="10891" y="2167467"/>
                    <a:pt x="0" y="2156575"/>
                    <a:pt x="0" y="2143140"/>
                  </a:cubicBezTo>
                  <a:lnTo>
                    <a:pt x="0" y="24327"/>
                  </a:lnTo>
                  <a:cubicBezTo>
                    <a:pt x="0" y="10891"/>
                    <a:pt x="10891" y="0"/>
                    <a:pt x="24327" y="0"/>
                  </a:cubicBezTo>
                  <a:close/>
                </a:path>
              </a:pathLst>
            </a:custGeom>
            <a:solidFill>
              <a:srgbClr val="FBFBFB">
                <a:alpha val="89804"/>
              </a:srgbClr>
            </a:solidFill>
          </p:spPr>
          <p:txBody>
            <a:bodyPr/>
            <a:lstStyle/>
            <a:p>
              <a:endParaRPr lang="en-SA"/>
            </a:p>
          </p:txBody>
        </p:sp>
        <p:sp>
          <p:nvSpPr>
            <p:cNvPr id="5" name="TextBox 5"/>
            <p:cNvSpPr txBox="1"/>
            <p:nvPr/>
          </p:nvSpPr>
          <p:spPr>
            <a:xfrm>
              <a:off x="0" y="-38100"/>
              <a:ext cx="4274726" cy="2205567"/>
            </a:xfrm>
            <a:prstGeom prst="rect">
              <a:avLst/>
            </a:prstGeom>
          </p:spPr>
          <p:txBody>
            <a:bodyPr lIns="50800" tIns="50800" rIns="50800" bIns="50800" rtlCol="0" anchor="ctr"/>
            <a:lstStyle/>
            <a:p>
              <a:pPr algn="ctr">
                <a:lnSpc>
                  <a:spcPts val="2659"/>
                </a:lnSpc>
              </a:pPr>
              <a:endParaRPr/>
            </a:p>
          </p:txBody>
        </p:sp>
      </p:grpSp>
      <p:grpSp>
        <p:nvGrpSpPr>
          <p:cNvPr id="6" name="Group 6"/>
          <p:cNvGrpSpPr/>
          <p:nvPr/>
        </p:nvGrpSpPr>
        <p:grpSpPr>
          <a:xfrm>
            <a:off x="11601846" y="419788"/>
            <a:ext cx="7163655" cy="1217823"/>
            <a:chOff x="0" y="0"/>
            <a:chExt cx="1886724" cy="320744"/>
          </a:xfrm>
        </p:grpSpPr>
        <p:sp>
          <p:nvSpPr>
            <p:cNvPr id="7" name="Freeform 7"/>
            <p:cNvSpPr/>
            <p:nvPr/>
          </p:nvSpPr>
          <p:spPr>
            <a:xfrm>
              <a:off x="0" y="0"/>
              <a:ext cx="1886724" cy="320744"/>
            </a:xfrm>
            <a:custGeom>
              <a:avLst/>
              <a:gdLst/>
              <a:ahLst/>
              <a:cxnLst/>
              <a:rect l="l" t="t" r="r" b="b"/>
              <a:pathLst>
                <a:path w="1886724" h="320744">
                  <a:moveTo>
                    <a:pt x="55117" y="0"/>
                  </a:moveTo>
                  <a:lnTo>
                    <a:pt x="1831607" y="0"/>
                  </a:lnTo>
                  <a:cubicBezTo>
                    <a:pt x="1862047" y="0"/>
                    <a:pt x="1886724" y="24677"/>
                    <a:pt x="1886724" y="55117"/>
                  </a:cubicBezTo>
                  <a:lnTo>
                    <a:pt x="1886724" y="265627"/>
                  </a:lnTo>
                  <a:cubicBezTo>
                    <a:pt x="1886724" y="280245"/>
                    <a:pt x="1880917" y="294264"/>
                    <a:pt x="1870581" y="304600"/>
                  </a:cubicBezTo>
                  <a:cubicBezTo>
                    <a:pt x="1860244" y="314937"/>
                    <a:pt x="1846225" y="320744"/>
                    <a:pt x="1831607" y="320744"/>
                  </a:cubicBezTo>
                  <a:lnTo>
                    <a:pt x="55117" y="320744"/>
                  </a:lnTo>
                  <a:cubicBezTo>
                    <a:pt x="40499" y="320744"/>
                    <a:pt x="26480" y="314937"/>
                    <a:pt x="16143" y="304600"/>
                  </a:cubicBezTo>
                  <a:cubicBezTo>
                    <a:pt x="5807" y="294264"/>
                    <a:pt x="0" y="280245"/>
                    <a:pt x="0" y="265627"/>
                  </a:cubicBezTo>
                  <a:lnTo>
                    <a:pt x="0" y="55117"/>
                  </a:lnTo>
                  <a:cubicBezTo>
                    <a:pt x="0" y="40499"/>
                    <a:pt x="5807" y="26480"/>
                    <a:pt x="16143" y="16143"/>
                  </a:cubicBezTo>
                  <a:cubicBezTo>
                    <a:pt x="26480" y="5807"/>
                    <a:pt x="40499" y="0"/>
                    <a:pt x="55117" y="0"/>
                  </a:cubicBezTo>
                  <a:close/>
                </a:path>
              </a:pathLst>
            </a:custGeom>
            <a:solidFill>
              <a:srgbClr val="0D0F68"/>
            </a:solidFill>
          </p:spPr>
          <p:txBody>
            <a:bodyPr/>
            <a:lstStyle/>
            <a:p>
              <a:endParaRPr lang="en-SA"/>
            </a:p>
          </p:txBody>
        </p:sp>
        <p:sp>
          <p:nvSpPr>
            <p:cNvPr id="8" name="TextBox 8"/>
            <p:cNvSpPr txBox="1"/>
            <p:nvPr/>
          </p:nvSpPr>
          <p:spPr>
            <a:xfrm>
              <a:off x="0" y="-38100"/>
              <a:ext cx="1886724" cy="358844"/>
            </a:xfrm>
            <a:prstGeom prst="rect">
              <a:avLst/>
            </a:prstGeom>
          </p:spPr>
          <p:txBody>
            <a:bodyPr lIns="50800" tIns="50800" rIns="50800" bIns="50800" rtlCol="0" anchor="ctr"/>
            <a:lstStyle/>
            <a:p>
              <a:pPr algn="ctr">
                <a:lnSpc>
                  <a:spcPts val="2659"/>
                </a:lnSpc>
                <a:spcBef>
                  <a:spcPct val="0"/>
                </a:spcBef>
              </a:pPr>
              <a:endParaRPr/>
            </a:p>
          </p:txBody>
        </p:sp>
      </p:grpSp>
      <p:sp>
        <p:nvSpPr>
          <p:cNvPr id="9" name="TextBox 9"/>
          <p:cNvSpPr txBox="1"/>
          <p:nvPr/>
        </p:nvSpPr>
        <p:spPr>
          <a:xfrm>
            <a:off x="11760772" y="600075"/>
            <a:ext cx="6492683" cy="771525"/>
          </a:xfrm>
          <a:prstGeom prst="rect">
            <a:avLst/>
          </a:prstGeom>
        </p:spPr>
        <p:txBody>
          <a:bodyPr lIns="0" tIns="0" rIns="0" bIns="0" rtlCol="0" anchor="t">
            <a:spAutoFit/>
          </a:bodyPr>
          <a:lstStyle/>
          <a:p>
            <a:pPr algn="ctr">
              <a:lnSpc>
                <a:spcPts val="6299"/>
              </a:lnSpc>
            </a:pPr>
            <a:r>
              <a:rPr lang="en-US" sz="4500" dirty="0">
                <a:solidFill>
                  <a:srgbClr val="FFFFFF"/>
                </a:solidFill>
                <a:latin typeface="Yeseva One"/>
                <a:ea typeface="Yeseva One"/>
                <a:cs typeface="Yeseva One"/>
                <a:sym typeface="Yeseva One"/>
              </a:rPr>
              <a:t>﻿Research Methods</a:t>
            </a:r>
          </a:p>
        </p:txBody>
      </p:sp>
      <p:sp>
        <p:nvSpPr>
          <p:cNvPr id="10" name="TextBox 10"/>
          <p:cNvSpPr txBox="1"/>
          <p:nvPr/>
        </p:nvSpPr>
        <p:spPr>
          <a:xfrm>
            <a:off x="4124893" y="1879737"/>
            <a:ext cx="10038214" cy="1011046"/>
          </a:xfrm>
          <a:prstGeom prst="rect">
            <a:avLst/>
          </a:prstGeom>
        </p:spPr>
        <p:txBody>
          <a:bodyPr lIns="0" tIns="0" rIns="0" bIns="0" rtlCol="0" anchor="t">
            <a:spAutoFit/>
          </a:bodyPr>
          <a:lstStyle/>
          <a:p>
            <a:pPr algn="ctr">
              <a:lnSpc>
                <a:spcPts val="8400"/>
              </a:lnSpc>
            </a:pPr>
            <a:r>
              <a:rPr lang="en-US" sz="6000" dirty="0">
                <a:solidFill>
                  <a:srgbClr val="0D0F68"/>
                </a:solidFill>
                <a:latin typeface="Yeseva One"/>
                <a:ea typeface="Yeseva One"/>
                <a:cs typeface="Yeseva One"/>
                <a:sym typeface="Yeseva One"/>
              </a:rPr>
              <a:t>Testing and Evaluation </a:t>
            </a:r>
          </a:p>
        </p:txBody>
      </p:sp>
      <p:sp>
        <p:nvSpPr>
          <p:cNvPr id="12" name="TextBox 12"/>
          <p:cNvSpPr txBox="1"/>
          <p:nvPr/>
        </p:nvSpPr>
        <p:spPr>
          <a:xfrm>
            <a:off x="1676210" y="3368909"/>
            <a:ext cx="14935580" cy="3212418"/>
          </a:xfrm>
          <a:prstGeom prst="rect">
            <a:avLst/>
          </a:prstGeom>
        </p:spPr>
        <p:txBody>
          <a:bodyPr lIns="0" tIns="0" rIns="0" bIns="0" rtlCol="0" anchor="t">
            <a:spAutoFit/>
          </a:bodyPr>
          <a:lstStyle/>
          <a:p>
            <a:pPr>
              <a:lnSpc>
                <a:spcPts val="4200"/>
              </a:lnSpc>
            </a:pPr>
            <a:r>
              <a:rPr lang="en-US" sz="3000" dirty="0">
                <a:solidFill>
                  <a:srgbClr val="000000"/>
                </a:solidFill>
                <a:latin typeface="Garet"/>
                <a:ea typeface="Garet"/>
                <a:cs typeface="Garet"/>
                <a:sym typeface="Garet"/>
              </a:rPr>
              <a:t>Will use accuracy, recall, precision, and F1 score to ensure the accuracy of the model.</a:t>
            </a:r>
          </a:p>
          <a:p>
            <a:pPr lvl="0">
              <a:lnSpc>
                <a:spcPts val="4200"/>
              </a:lnSpc>
            </a:pPr>
            <a:r>
              <a:rPr lang="en-US" sz="3000" dirty="0">
                <a:solidFill>
                  <a:srgbClr val="000000"/>
                </a:solidFill>
                <a:latin typeface="Garet"/>
                <a:ea typeface="Garet"/>
                <a:cs typeface="Garet"/>
                <a:sym typeface="Garet"/>
              </a:rPr>
              <a:t>In addition, as the model will not just depend on one model, comparing the performance of the different models, as each group has a different testing set, will enhance the performance. </a:t>
            </a:r>
          </a:p>
          <a:p>
            <a:pPr lvl="0">
              <a:lnSpc>
                <a:spcPts val="4200"/>
              </a:lnSpc>
            </a:pPr>
            <a:r>
              <a:rPr lang="en-US" sz="3000" dirty="0">
                <a:solidFill>
                  <a:srgbClr val="000000"/>
                </a:solidFill>
                <a:latin typeface="Garet"/>
                <a:ea typeface="Garet"/>
                <a:cs typeface="Garet"/>
                <a:sym typeface="Garet"/>
              </a:rPr>
              <a:t> </a:t>
            </a:r>
          </a:p>
        </p:txBody>
      </p:sp>
    </p:spTree>
    <p:extLst>
      <p:ext uri="{BB962C8B-B14F-4D97-AF65-F5344CB8AC3E}">
        <p14:creationId xmlns:p14="http://schemas.microsoft.com/office/powerpoint/2010/main" val="110928130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SA"/>
          </a:p>
        </p:txBody>
      </p:sp>
      <p:grpSp>
        <p:nvGrpSpPr>
          <p:cNvPr id="3" name="Group 3"/>
          <p:cNvGrpSpPr/>
          <p:nvPr/>
        </p:nvGrpSpPr>
        <p:grpSpPr>
          <a:xfrm>
            <a:off x="1028700" y="1028700"/>
            <a:ext cx="16230600" cy="8229600"/>
            <a:chOff x="0" y="0"/>
            <a:chExt cx="4274726" cy="2167467"/>
          </a:xfrm>
        </p:grpSpPr>
        <p:sp>
          <p:nvSpPr>
            <p:cNvPr id="4" name="Freeform 4"/>
            <p:cNvSpPr/>
            <p:nvPr/>
          </p:nvSpPr>
          <p:spPr>
            <a:xfrm>
              <a:off x="0" y="0"/>
              <a:ext cx="4274726" cy="2167467"/>
            </a:xfrm>
            <a:custGeom>
              <a:avLst/>
              <a:gdLst/>
              <a:ahLst/>
              <a:cxnLst/>
              <a:rect l="l" t="t" r="r" b="b"/>
              <a:pathLst>
                <a:path w="4274726" h="2167467">
                  <a:moveTo>
                    <a:pt x="24327" y="0"/>
                  </a:moveTo>
                  <a:lnTo>
                    <a:pt x="4250399" y="0"/>
                  </a:lnTo>
                  <a:cubicBezTo>
                    <a:pt x="4263834" y="0"/>
                    <a:pt x="4274726" y="10891"/>
                    <a:pt x="4274726" y="24327"/>
                  </a:cubicBezTo>
                  <a:lnTo>
                    <a:pt x="4274726" y="2143140"/>
                  </a:lnTo>
                  <a:cubicBezTo>
                    <a:pt x="4274726" y="2156575"/>
                    <a:pt x="4263834" y="2167467"/>
                    <a:pt x="4250399" y="2167467"/>
                  </a:cubicBezTo>
                  <a:lnTo>
                    <a:pt x="24327" y="2167467"/>
                  </a:lnTo>
                  <a:cubicBezTo>
                    <a:pt x="10891" y="2167467"/>
                    <a:pt x="0" y="2156575"/>
                    <a:pt x="0" y="2143140"/>
                  </a:cubicBezTo>
                  <a:lnTo>
                    <a:pt x="0" y="24327"/>
                  </a:lnTo>
                  <a:cubicBezTo>
                    <a:pt x="0" y="10891"/>
                    <a:pt x="10891" y="0"/>
                    <a:pt x="24327" y="0"/>
                  </a:cubicBezTo>
                  <a:close/>
                </a:path>
              </a:pathLst>
            </a:custGeom>
            <a:solidFill>
              <a:srgbClr val="FBFBFB">
                <a:alpha val="89804"/>
              </a:srgbClr>
            </a:solidFill>
          </p:spPr>
          <p:txBody>
            <a:bodyPr/>
            <a:lstStyle/>
            <a:p>
              <a:endParaRPr lang="en-SA"/>
            </a:p>
          </p:txBody>
        </p:sp>
        <p:sp>
          <p:nvSpPr>
            <p:cNvPr id="5" name="TextBox 5"/>
            <p:cNvSpPr txBox="1"/>
            <p:nvPr/>
          </p:nvSpPr>
          <p:spPr>
            <a:xfrm>
              <a:off x="0" y="-38100"/>
              <a:ext cx="4274726" cy="2205567"/>
            </a:xfrm>
            <a:prstGeom prst="rect">
              <a:avLst/>
            </a:prstGeom>
          </p:spPr>
          <p:txBody>
            <a:bodyPr lIns="50800" tIns="50800" rIns="50800" bIns="50800" rtlCol="0" anchor="ctr"/>
            <a:lstStyle/>
            <a:p>
              <a:pPr algn="ctr">
                <a:lnSpc>
                  <a:spcPts val="2659"/>
                </a:lnSpc>
              </a:pPr>
              <a:endParaRPr/>
            </a:p>
          </p:txBody>
        </p:sp>
      </p:grpSp>
      <p:grpSp>
        <p:nvGrpSpPr>
          <p:cNvPr id="6" name="Group 6"/>
          <p:cNvGrpSpPr/>
          <p:nvPr/>
        </p:nvGrpSpPr>
        <p:grpSpPr>
          <a:xfrm>
            <a:off x="11601846" y="419788"/>
            <a:ext cx="7163655" cy="1217823"/>
            <a:chOff x="0" y="0"/>
            <a:chExt cx="1886724" cy="320744"/>
          </a:xfrm>
        </p:grpSpPr>
        <p:sp>
          <p:nvSpPr>
            <p:cNvPr id="7" name="Freeform 7"/>
            <p:cNvSpPr/>
            <p:nvPr/>
          </p:nvSpPr>
          <p:spPr>
            <a:xfrm>
              <a:off x="0" y="0"/>
              <a:ext cx="1886724" cy="320744"/>
            </a:xfrm>
            <a:custGeom>
              <a:avLst/>
              <a:gdLst/>
              <a:ahLst/>
              <a:cxnLst/>
              <a:rect l="l" t="t" r="r" b="b"/>
              <a:pathLst>
                <a:path w="1886724" h="320744">
                  <a:moveTo>
                    <a:pt x="55117" y="0"/>
                  </a:moveTo>
                  <a:lnTo>
                    <a:pt x="1831607" y="0"/>
                  </a:lnTo>
                  <a:cubicBezTo>
                    <a:pt x="1862047" y="0"/>
                    <a:pt x="1886724" y="24677"/>
                    <a:pt x="1886724" y="55117"/>
                  </a:cubicBezTo>
                  <a:lnTo>
                    <a:pt x="1886724" y="265627"/>
                  </a:lnTo>
                  <a:cubicBezTo>
                    <a:pt x="1886724" y="280245"/>
                    <a:pt x="1880917" y="294264"/>
                    <a:pt x="1870581" y="304600"/>
                  </a:cubicBezTo>
                  <a:cubicBezTo>
                    <a:pt x="1860244" y="314937"/>
                    <a:pt x="1846225" y="320744"/>
                    <a:pt x="1831607" y="320744"/>
                  </a:cubicBezTo>
                  <a:lnTo>
                    <a:pt x="55117" y="320744"/>
                  </a:lnTo>
                  <a:cubicBezTo>
                    <a:pt x="40499" y="320744"/>
                    <a:pt x="26480" y="314937"/>
                    <a:pt x="16143" y="304600"/>
                  </a:cubicBezTo>
                  <a:cubicBezTo>
                    <a:pt x="5807" y="294264"/>
                    <a:pt x="0" y="280245"/>
                    <a:pt x="0" y="265627"/>
                  </a:cubicBezTo>
                  <a:lnTo>
                    <a:pt x="0" y="55117"/>
                  </a:lnTo>
                  <a:cubicBezTo>
                    <a:pt x="0" y="40499"/>
                    <a:pt x="5807" y="26480"/>
                    <a:pt x="16143" y="16143"/>
                  </a:cubicBezTo>
                  <a:cubicBezTo>
                    <a:pt x="26480" y="5807"/>
                    <a:pt x="40499" y="0"/>
                    <a:pt x="55117" y="0"/>
                  </a:cubicBezTo>
                  <a:close/>
                </a:path>
              </a:pathLst>
            </a:custGeom>
            <a:solidFill>
              <a:srgbClr val="0D0F68"/>
            </a:solidFill>
          </p:spPr>
          <p:txBody>
            <a:bodyPr/>
            <a:lstStyle/>
            <a:p>
              <a:endParaRPr lang="en-SA"/>
            </a:p>
          </p:txBody>
        </p:sp>
        <p:sp>
          <p:nvSpPr>
            <p:cNvPr id="8" name="TextBox 8"/>
            <p:cNvSpPr txBox="1"/>
            <p:nvPr/>
          </p:nvSpPr>
          <p:spPr>
            <a:xfrm>
              <a:off x="0" y="-38100"/>
              <a:ext cx="1886724" cy="358844"/>
            </a:xfrm>
            <a:prstGeom prst="rect">
              <a:avLst/>
            </a:prstGeom>
          </p:spPr>
          <p:txBody>
            <a:bodyPr lIns="50800" tIns="50800" rIns="50800" bIns="50800" rtlCol="0" anchor="ctr"/>
            <a:lstStyle/>
            <a:p>
              <a:pPr algn="ctr">
                <a:lnSpc>
                  <a:spcPts val="2659"/>
                </a:lnSpc>
                <a:spcBef>
                  <a:spcPct val="0"/>
                </a:spcBef>
              </a:pPr>
              <a:endParaRPr/>
            </a:p>
          </p:txBody>
        </p:sp>
      </p:grpSp>
      <p:sp>
        <p:nvSpPr>
          <p:cNvPr id="9" name="TextBox 9"/>
          <p:cNvSpPr txBox="1"/>
          <p:nvPr/>
        </p:nvSpPr>
        <p:spPr>
          <a:xfrm>
            <a:off x="11760772" y="600075"/>
            <a:ext cx="6492683" cy="779059"/>
          </a:xfrm>
          <a:prstGeom prst="rect">
            <a:avLst/>
          </a:prstGeom>
        </p:spPr>
        <p:txBody>
          <a:bodyPr lIns="0" tIns="0" rIns="0" bIns="0" rtlCol="0" anchor="t">
            <a:spAutoFit/>
          </a:bodyPr>
          <a:lstStyle/>
          <a:p>
            <a:pPr algn="ctr">
              <a:lnSpc>
                <a:spcPts val="6299"/>
              </a:lnSpc>
            </a:pPr>
            <a:r>
              <a:rPr lang="en-US" sz="4500" dirty="0">
                <a:solidFill>
                  <a:srgbClr val="FFFFFF"/>
                </a:solidFill>
                <a:latin typeface="Yeseva One"/>
                <a:ea typeface="Yeseva One"/>
                <a:cs typeface="Yeseva One"/>
                <a:sym typeface="Yeseva One"/>
              </a:rPr>
              <a:t>﻿ Resources Needed</a:t>
            </a:r>
          </a:p>
        </p:txBody>
      </p:sp>
      <p:sp>
        <p:nvSpPr>
          <p:cNvPr id="10" name="TextBox 10"/>
          <p:cNvSpPr txBox="1"/>
          <p:nvPr/>
        </p:nvSpPr>
        <p:spPr>
          <a:xfrm>
            <a:off x="4124893" y="1879737"/>
            <a:ext cx="10038214" cy="1011046"/>
          </a:xfrm>
          <a:prstGeom prst="rect">
            <a:avLst/>
          </a:prstGeom>
        </p:spPr>
        <p:txBody>
          <a:bodyPr lIns="0" tIns="0" rIns="0" bIns="0" rtlCol="0" anchor="t">
            <a:spAutoFit/>
          </a:bodyPr>
          <a:lstStyle/>
          <a:p>
            <a:pPr algn="ctr">
              <a:lnSpc>
                <a:spcPts val="8400"/>
              </a:lnSpc>
            </a:pPr>
            <a:r>
              <a:rPr lang="en-US" sz="6000" dirty="0">
                <a:solidFill>
                  <a:srgbClr val="0D0F68"/>
                </a:solidFill>
                <a:latin typeface="Yeseva One"/>
                <a:ea typeface="Yeseva One"/>
                <a:cs typeface="Yeseva One"/>
                <a:sym typeface="Yeseva One"/>
              </a:rPr>
              <a:t>Resource Needed</a:t>
            </a:r>
          </a:p>
        </p:txBody>
      </p:sp>
      <p:sp>
        <p:nvSpPr>
          <p:cNvPr id="12" name="TextBox 12"/>
          <p:cNvSpPr txBox="1"/>
          <p:nvPr/>
        </p:nvSpPr>
        <p:spPr>
          <a:xfrm>
            <a:off x="1676210" y="3368909"/>
            <a:ext cx="14935580" cy="2135200"/>
          </a:xfrm>
          <a:prstGeom prst="rect">
            <a:avLst/>
          </a:prstGeom>
        </p:spPr>
        <p:txBody>
          <a:bodyPr lIns="0" tIns="0" rIns="0" bIns="0" rtlCol="0" anchor="t">
            <a:spAutoFit/>
          </a:bodyPr>
          <a:lstStyle/>
          <a:p>
            <a:pPr>
              <a:lnSpc>
                <a:spcPts val="4200"/>
              </a:lnSpc>
            </a:pPr>
            <a:r>
              <a:rPr lang="en-US" sz="3000" dirty="0">
                <a:solidFill>
                  <a:srgbClr val="000000"/>
                </a:solidFill>
                <a:latin typeface="Garet"/>
                <a:ea typeface="Garet"/>
                <a:cs typeface="Garet"/>
                <a:sym typeface="Garet"/>
              </a:rPr>
              <a:t>Python programming language, </a:t>
            </a:r>
          </a:p>
          <a:p>
            <a:pPr>
              <a:lnSpc>
                <a:spcPts val="4200"/>
              </a:lnSpc>
            </a:pPr>
            <a:r>
              <a:rPr lang="en-US" sz="3000" dirty="0">
                <a:solidFill>
                  <a:srgbClr val="000000"/>
                </a:solidFill>
                <a:latin typeface="Garet"/>
                <a:ea typeface="Garet"/>
                <a:cs typeface="Garet"/>
                <a:sym typeface="Garet"/>
              </a:rPr>
              <a:t>Pandas, </a:t>
            </a:r>
            <a:r>
              <a:rPr lang="en-US" sz="3000" dirty="0" err="1">
                <a:solidFill>
                  <a:srgbClr val="000000"/>
                </a:solidFill>
                <a:latin typeface="Garet"/>
                <a:ea typeface="Garet"/>
                <a:cs typeface="Garet"/>
                <a:sym typeface="Garet"/>
              </a:rPr>
              <a:t>Numby</a:t>
            </a:r>
            <a:r>
              <a:rPr lang="en-US" sz="3000" dirty="0">
                <a:solidFill>
                  <a:srgbClr val="000000"/>
                </a:solidFill>
                <a:latin typeface="Garet"/>
                <a:ea typeface="Garet"/>
                <a:cs typeface="Garet"/>
                <a:sym typeface="Garet"/>
              </a:rPr>
              <a:t>, Seaborn and matplotlib libraries for data analyzing </a:t>
            </a:r>
          </a:p>
          <a:p>
            <a:pPr>
              <a:lnSpc>
                <a:spcPts val="4200"/>
              </a:lnSpc>
            </a:pPr>
            <a:r>
              <a:rPr lang="en-US" sz="3000" dirty="0">
                <a:solidFill>
                  <a:srgbClr val="000000"/>
                </a:solidFill>
                <a:latin typeface="Garet"/>
                <a:ea typeface="Garet"/>
                <a:cs typeface="Garet"/>
                <a:sym typeface="Garet"/>
              </a:rPr>
              <a:t>and preprocessing, </a:t>
            </a:r>
            <a:r>
              <a:rPr lang="en-US" sz="3000" dirty="0" err="1">
                <a:solidFill>
                  <a:srgbClr val="000000"/>
                </a:solidFill>
                <a:latin typeface="Garet"/>
                <a:ea typeface="Garet"/>
                <a:cs typeface="Garet"/>
                <a:sym typeface="Garet"/>
              </a:rPr>
              <a:t>Tenserflow</a:t>
            </a:r>
            <a:r>
              <a:rPr lang="en-US" sz="3000" dirty="0">
                <a:solidFill>
                  <a:srgbClr val="000000"/>
                </a:solidFill>
                <a:latin typeface="Garet"/>
                <a:ea typeface="Garet"/>
                <a:cs typeface="Garet"/>
                <a:sym typeface="Garet"/>
              </a:rPr>
              <a:t>, </a:t>
            </a:r>
            <a:r>
              <a:rPr lang="en-US" sz="3000" dirty="0" err="1">
                <a:solidFill>
                  <a:srgbClr val="000000"/>
                </a:solidFill>
                <a:latin typeface="Garet"/>
                <a:ea typeface="Garet"/>
                <a:cs typeface="Garet"/>
                <a:sym typeface="Garet"/>
              </a:rPr>
              <a:t>Pytorch</a:t>
            </a:r>
            <a:r>
              <a:rPr lang="en-US" sz="3000" dirty="0">
                <a:solidFill>
                  <a:srgbClr val="000000"/>
                </a:solidFill>
                <a:latin typeface="Garet"/>
                <a:ea typeface="Garet"/>
                <a:cs typeface="Garet"/>
                <a:sym typeface="Garet"/>
              </a:rPr>
              <a:t>, </a:t>
            </a:r>
            <a:r>
              <a:rPr lang="en-US" sz="3000" dirty="0" err="1">
                <a:solidFill>
                  <a:srgbClr val="000000"/>
                </a:solidFill>
                <a:latin typeface="Garet"/>
                <a:ea typeface="Garet"/>
                <a:cs typeface="Garet"/>
                <a:sym typeface="Garet"/>
              </a:rPr>
              <a:t>Keros</a:t>
            </a:r>
            <a:r>
              <a:rPr lang="en-US" sz="3000" dirty="0">
                <a:solidFill>
                  <a:srgbClr val="000000"/>
                </a:solidFill>
                <a:latin typeface="Garet"/>
                <a:ea typeface="Garet"/>
                <a:cs typeface="Garet"/>
                <a:sym typeface="Garet"/>
              </a:rPr>
              <a:t> and Scikit-learn for Models creation .</a:t>
            </a:r>
          </a:p>
        </p:txBody>
      </p:sp>
    </p:spTree>
    <p:extLst>
      <p:ext uri="{BB962C8B-B14F-4D97-AF65-F5344CB8AC3E}">
        <p14:creationId xmlns:p14="http://schemas.microsoft.com/office/powerpoint/2010/main" val="150405943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SA"/>
          </a:p>
        </p:txBody>
      </p:sp>
      <p:grpSp>
        <p:nvGrpSpPr>
          <p:cNvPr id="3" name="Group 3"/>
          <p:cNvGrpSpPr/>
          <p:nvPr/>
        </p:nvGrpSpPr>
        <p:grpSpPr>
          <a:xfrm>
            <a:off x="1028700" y="1028700"/>
            <a:ext cx="16230600" cy="8229600"/>
            <a:chOff x="0" y="0"/>
            <a:chExt cx="4274726" cy="2167467"/>
          </a:xfrm>
        </p:grpSpPr>
        <p:sp>
          <p:nvSpPr>
            <p:cNvPr id="4" name="Freeform 4"/>
            <p:cNvSpPr/>
            <p:nvPr/>
          </p:nvSpPr>
          <p:spPr>
            <a:xfrm>
              <a:off x="0" y="0"/>
              <a:ext cx="4274726" cy="2167467"/>
            </a:xfrm>
            <a:custGeom>
              <a:avLst/>
              <a:gdLst/>
              <a:ahLst/>
              <a:cxnLst/>
              <a:rect l="l" t="t" r="r" b="b"/>
              <a:pathLst>
                <a:path w="4274726" h="2167467">
                  <a:moveTo>
                    <a:pt x="24327" y="0"/>
                  </a:moveTo>
                  <a:lnTo>
                    <a:pt x="4250399" y="0"/>
                  </a:lnTo>
                  <a:cubicBezTo>
                    <a:pt x="4263834" y="0"/>
                    <a:pt x="4274726" y="10891"/>
                    <a:pt x="4274726" y="24327"/>
                  </a:cubicBezTo>
                  <a:lnTo>
                    <a:pt x="4274726" y="2143140"/>
                  </a:lnTo>
                  <a:cubicBezTo>
                    <a:pt x="4274726" y="2156575"/>
                    <a:pt x="4263834" y="2167467"/>
                    <a:pt x="4250399" y="2167467"/>
                  </a:cubicBezTo>
                  <a:lnTo>
                    <a:pt x="24327" y="2167467"/>
                  </a:lnTo>
                  <a:cubicBezTo>
                    <a:pt x="10891" y="2167467"/>
                    <a:pt x="0" y="2156575"/>
                    <a:pt x="0" y="2143140"/>
                  </a:cubicBezTo>
                  <a:lnTo>
                    <a:pt x="0" y="24327"/>
                  </a:lnTo>
                  <a:cubicBezTo>
                    <a:pt x="0" y="10891"/>
                    <a:pt x="10891" y="0"/>
                    <a:pt x="24327" y="0"/>
                  </a:cubicBezTo>
                  <a:close/>
                </a:path>
              </a:pathLst>
            </a:custGeom>
            <a:solidFill>
              <a:srgbClr val="FBFBFB">
                <a:alpha val="89804"/>
              </a:srgbClr>
            </a:solidFill>
          </p:spPr>
          <p:txBody>
            <a:bodyPr/>
            <a:lstStyle/>
            <a:p>
              <a:endParaRPr lang="en-SA"/>
            </a:p>
          </p:txBody>
        </p:sp>
        <p:sp>
          <p:nvSpPr>
            <p:cNvPr id="5" name="TextBox 5"/>
            <p:cNvSpPr txBox="1"/>
            <p:nvPr/>
          </p:nvSpPr>
          <p:spPr>
            <a:xfrm>
              <a:off x="0" y="-38100"/>
              <a:ext cx="4274726" cy="2205567"/>
            </a:xfrm>
            <a:prstGeom prst="rect">
              <a:avLst/>
            </a:prstGeom>
          </p:spPr>
          <p:txBody>
            <a:bodyPr lIns="50800" tIns="50800" rIns="50800" bIns="50800" rtlCol="0" anchor="ctr"/>
            <a:lstStyle/>
            <a:p>
              <a:pPr algn="ctr">
                <a:lnSpc>
                  <a:spcPts val="2659"/>
                </a:lnSpc>
              </a:pPr>
              <a:endParaRPr/>
            </a:p>
          </p:txBody>
        </p:sp>
      </p:grpSp>
      <p:grpSp>
        <p:nvGrpSpPr>
          <p:cNvPr id="6" name="Group 6"/>
          <p:cNvGrpSpPr/>
          <p:nvPr/>
        </p:nvGrpSpPr>
        <p:grpSpPr>
          <a:xfrm>
            <a:off x="11601846" y="419788"/>
            <a:ext cx="7163655" cy="1217823"/>
            <a:chOff x="0" y="0"/>
            <a:chExt cx="1886724" cy="320744"/>
          </a:xfrm>
        </p:grpSpPr>
        <p:sp>
          <p:nvSpPr>
            <p:cNvPr id="7" name="Freeform 7"/>
            <p:cNvSpPr/>
            <p:nvPr/>
          </p:nvSpPr>
          <p:spPr>
            <a:xfrm>
              <a:off x="0" y="0"/>
              <a:ext cx="1886724" cy="320744"/>
            </a:xfrm>
            <a:custGeom>
              <a:avLst/>
              <a:gdLst/>
              <a:ahLst/>
              <a:cxnLst/>
              <a:rect l="l" t="t" r="r" b="b"/>
              <a:pathLst>
                <a:path w="1886724" h="320744">
                  <a:moveTo>
                    <a:pt x="55117" y="0"/>
                  </a:moveTo>
                  <a:lnTo>
                    <a:pt x="1831607" y="0"/>
                  </a:lnTo>
                  <a:cubicBezTo>
                    <a:pt x="1862047" y="0"/>
                    <a:pt x="1886724" y="24677"/>
                    <a:pt x="1886724" y="55117"/>
                  </a:cubicBezTo>
                  <a:lnTo>
                    <a:pt x="1886724" y="265627"/>
                  </a:lnTo>
                  <a:cubicBezTo>
                    <a:pt x="1886724" y="280245"/>
                    <a:pt x="1880917" y="294264"/>
                    <a:pt x="1870581" y="304600"/>
                  </a:cubicBezTo>
                  <a:cubicBezTo>
                    <a:pt x="1860244" y="314937"/>
                    <a:pt x="1846225" y="320744"/>
                    <a:pt x="1831607" y="320744"/>
                  </a:cubicBezTo>
                  <a:lnTo>
                    <a:pt x="55117" y="320744"/>
                  </a:lnTo>
                  <a:cubicBezTo>
                    <a:pt x="40499" y="320744"/>
                    <a:pt x="26480" y="314937"/>
                    <a:pt x="16143" y="304600"/>
                  </a:cubicBezTo>
                  <a:cubicBezTo>
                    <a:pt x="5807" y="294264"/>
                    <a:pt x="0" y="280245"/>
                    <a:pt x="0" y="265627"/>
                  </a:cubicBezTo>
                  <a:lnTo>
                    <a:pt x="0" y="55117"/>
                  </a:lnTo>
                  <a:cubicBezTo>
                    <a:pt x="0" y="40499"/>
                    <a:pt x="5807" y="26480"/>
                    <a:pt x="16143" y="16143"/>
                  </a:cubicBezTo>
                  <a:cubicBezTo>
                    <a:pt x="26480" y="5807"/>
                    <a:pt x="40499" y="0"/>
                    <a:pt x="55117" y="0"/>
                  </a:cubicBezTo>
                  <a:close/>
                </a:path>
              </a:pathLst>
            </a:custGeom>
            <a:solidFill>
              <a:srgbClr val="0D0F68"/>
            </a:solidFill>
          </p:spPr>
          <p:txBody>
            <a:bodyPr/>
            <a:lstStyle/>
            <a:p>
              <a:endParaRPr lang="en-SA"/>
            </a:p>
          </p:txBody>
        </p:sp>
        <p:sp>
          <p:nvSpPr>
            <p:cNvPr id="8" name="TextBox 8"/>
            <p:cNvSpPr txBox="1"/>
            <p:nvPr/>
          </p:nvSpPr>
          <p:spPr>
            <a:xfrm>
              <a:off x="0" y="-38100"/>
              <a:ext cx="1886724" cy="358844"/>
            </a:xfrm>
            <a:prstGeom prst="rect">
              <a:avLst/>
            </a:prstGeom>
          </p:spPr>
          <p:txBody>
            <a:bodyPr lIns="50800" tIns="50800" rIns="50800" bIns="50800" rtlCol="0" anchor="ctr"/>
            <a:lstStyle/>
            <a:p>
              <a:pPr algn="ctr">
                <a:lnSpc>
                  <a:spcPts val="2659"/>
                </a:lnSpc>
                <a:spcBef>
                  <a:spcPct val="0"/>
                </a:spcBef>
              </a:pPr>
              <a:endParaRPr/>
            </a:p>
          </p:txBody>
        </p:sp>
      </p:grpSp>
      <p:sp>
        <p:nvSpPr>
          <p:cNvPr id="9" name="TextBox 9"/>
          <p:cNvSpPr txBox="1"/>
          <p:nvPr/>
        </p:nvSpPr>
        <p:spPr>
          <a:xfrm>
            <a:off x="11760772" y="600075"/>
            <a:ext cx="6492683" cy="771525"/>
          </a:xfrm>
          <a:prstGeom prst="rect">
            <a:avLst/>
          </a:prstGeom>
        </p:spPr>
        <p:txBody>
          <a:bodyPr lIns="0" tIns="0" rIns="0" bIns="0" rtlCol="0" anchor="t">
            <a:spAutoFit/>
          </a:bodyPr>
          <a:lstStyle/>
          <a:p>
            <a:pPr algn="ctr">
              <a:lnSpc>
                <a:spcPts val="6299"/>
              </a:lnSpc>
            </a:pPr>
            <a:r>
              <a:rPr lang="en-US" sz="4500" dirty="0">
                <a:solidFill>
                  <a:srgbClr val="FFFFFF"/>
                </a:solidFill>
                <a:latin typeface="Yeseva One"/>
                <a:ea typeface="Yeseva One"/>
                <a:cs typeface="Yeseva One"/>
                <a:sym typeface="Yeseva One"/>
              </a:rPr>
              <a:t>Future work</a:t>
            </a:r>
          </a:p>
        </p:txBody>
      </p:sp>
      <p:sp>
        <p:nvSpPr>
          <p:cNvPr id="10" name="TextBox 10"/>
          <p:cNvSpPr txBox="1"/>
          <p:nvPr/>
        </p:nvSpPr>
        <p:spPr>
          <a:xfrm>
            <a:off x="9601201" y="1780409"/>
            <a:ext cx="7658099" cy="7106176"/>
          </a:xfrm>
          <a:prstGeom prst="rect">
            <a:avLst/>
          </a:prstGeom>
        </p:spPr>
        <p:txBody>
          <a:bodyPr wrap="square" lIns="0" tIns="0" rIns="0" bIns="0" rtlCol="0" anchor="t">
            <a:spAutoFit/>
          </a:bodyPr>
          <a:lstStyle/>
          <a:p>
            <a:pPr marL="457200">
              <a:lnSpc>
                <a:spcPct val="107000"/>
              </a:lnSpc>
              <a:spcBef>
                <a:spcPts val="800"/>
              </a:spcBef>
              <a:spcAft>
                <a:spcPts val="400"/>
              </a:spcAft>
            </a:pPr>
            <a:r>
              <a:rPr lang="en-CA" sz="1800" b="1" kern="100" dirty="0">
                <a:solidFill>
                  <a:srgbClr val="0F4761"/>
                </a:solidFill>
                <a:effectLst/>
                <a:latin typeface="Times New Roman" panose="02020603050405020304" pitchFamily="18" charset="0"/>
                <a:ea typeface="Times New Roman" panose="02020603050405020304" pitchFamily="18" charset="0"/>
                <a:cs typeface="Times New Roman" panose="02020603050405020304" pitchFamily="18" charset="0"/>
              </a:rPr>
              <a:t>Week1: Data collection </a:t>
            </a:r>
            <a:endParaRPr lang="en-SA" sz="1800" b="1" kern="100" dirty="0">
              <a:solidFill>
                <a:srgbClr val="0F4761"/>
              </a:solidFill>
              <a:effectLst/>
              <a:latin typeface="Aptos Display" panose="020B0004020202020204" pitchFamily="34" charset="0"/>
              <a:ea typeface="Times New Roman" panose="02020603050405020304" pitchFamily="18" charset="0"/>
              <a:cs typeface="Times New Roman" panose="02020603050405020304" pitchFamily="18" charset="0"/>
            </a:endParaRPr>
          </a:p>
          <a:p>
            <a:pPr marL="457200">
              <a:lnSpc>
                <a:spcPct val="107000"/>
              </a:lnSpc>
              <a:spcAft>
                <a:spcPts val="800"/>
              </a:spcAft>
            </a:pPr>
            <a:r>
              <a:rPr lang="en-CA" sz="1800" kern="100" dirty="0">
                <a:effectLst/>
                <a:latin typeface="Times New Roman" panose="02020603050405020304" pitchFamily="18" charset="0"/>
                <a:ea typeface="Aptos" panose="020B0004020202020204" pitchFamily="34" charset="0"/>
                <a:cs typeface="Arial" panose="020B0604020202020204" pitchFamily="34" charset="0"/>
              </a:rPr>
              <a:t>Collect the data from multiple resources. The first resource is from the teachers' support, by examining the students and providing the results.</a:t>
            </a:r>
            <a:r>
              <a:rPr lang="en-SA" kern="100" dirty="0">
                <a:latin typeface="Aptos" panose="020B0004020202020204" pitchFamily="34" charset="0"/>
                <a:ea typeface="Aptos" panose="020B0004020202020204" pitchFamily="34" charset="0"/>
                <a:cs typeface="Arial" panose="020B0604020202020204" pitchFamily="34" charset="0"/>
              </a:rPr>
              <a:t> </a:t>
            </a:r>
            <a:r>
              <a:rPr lang="en-CA" sz="1800" kern="100" dirty="0">
                <a:effectLst/>
                <a:latin typeface="Times New Roman" panose="02020603050405020304" pitchFamily="18" charset="0"/>
                <a:ea typeface="Aptos" panose="020B0004020202020204" pitchFamily="34" charset="0"/>
                <a:cs typeface="Arial" panose="020B0604020202020204" pitchFamily="34" charset="0"/>
              </a:rPr>
              <a:t>and from the online exam result.</a:t>
            </a:r>
            <a:endParaRPr lang="en-SA" sz="1800" kern="100" dirty="0">
              <a:effectLst/>
              <a:latin typeface="Aptos" panose="020B0004020202020204" pitchFamily="34" charset="0"/>
              <a:ea typeface="Aptos" panose="020B0004020202020204" pitchFamily="34" charset="0"/>
              <a:cs typeface="Arial" panose="020B0604020202020204" pitchFamily="34" charset="0"/>
            </a:endParaRPr>
          </a:p>
          <a:p>
            <a:pPr marL="457200">
              <a:lnSpc>
                <a:spcPct val="107000"/>
              </a:lnSpc>
              <a:spcBef>
                <a:spcPts val="800"/>
              </a:spcBef>
              <a:spcAft>
                <a:spcPts val="400"/>
              </a:spcAft>
            </a:pPr>
            <a:r>
              <a:rPr lang="en-CA" sz="1800" b="1" kern="100" dirty="0">
                <a:solidFill>
                  <a:srgbClr val="0F4761"/>
                </a:solidFill>
                <a:effectLst/>
                <a:latin typeface="Times New Roman" panose="02020603050405020304" pitchFamily="18" charset="0"/>
                <a:ea typeface="Times New Roman" panose="02020603050405020304" pitchFamily="18" charset="0"/>
                <a:cs typeface="Times New Roman" panose="02020603050405020304" pitchFamily="18" charset="0"/>
              </a:rPr>
              <a:t>Week2: Data preparation:</a:t>
            </a:r>
            <a:endParaRPr lang="en-SA" sz="1800" b="1" kern="100" dirty="0">
              <a:solidFill>
                <a:srgbClr val="0F4761"/>
              </a:solidFill>
              <a:effectLst/>
              <a:latin typeface="Aptos Display" panose="020B0004020202020204" pitchFamily="34" charset="0"/>
              <a:ea typeface="Times New Roman" panose="02020603050405020304" pitchFamily="18" charset="0"/>
              <a:cs typeface="Times New Roman" panose="02020603050405020304" pitchFamily="18" charset="0"/>
            </a:endParaRPr>
          </a:p>
          <a:p>
            <a:pPr marL="457200">
              <a:lnSpc>
                <a:spcPct val="107000"/>
              </a:lnSpc>
              <a:spcAft>
                <a:spcPts val="800"/>
              </a:spcAft>
            </a:pPr>
            <a:r>
              <a:rPr lang="en-CA" sz="1800" kern="100" dirty="0">
                <a:effectLst/>
                <a:latin typeface="Times New Roman" panose="02020603050405020304" pitchFamily="18" charset="0"/>
                <a:ea typeface="Aptos" panose="020B0004020202020204" pitchFamily="34" charset="0"/>
                <a:cs typeface="Arial" panose="020B0604020202020204" pitchFamily="34" charset="0"/>
              </a:rPr>
              <a:t>Prepare the data to be ready for training by integrating the data from multiple resources.</a:t>
            </a:r>
            <a:endParaRPr lang="en-SA" sz="1800" kern="100" dirty="0">
              <a:effectLst/>
              <a:latin typeface="Aptos" panose="020B0004020202020204" pitchFamily="34" charset="0"/>
              <a:ea typeface="Aptos" panose="020B0004020202020204" pitchFamily="34" charset="0"/>
              <a:cs typeface="Arial" panose="020B0604020202020204" pitchFamily="34" charset="0"/>
            </a:endParaRPr>
          </a:p>
          <a:p>
            <a:pPr marL="457200">
              <a:lnSpc>
                <a:spcPct val="107000"/>
              </a:lnSpc>
              <a:spcBef>
                <a:spcPts val="800"/>
              </a:spcBef>
              <a:spcAft>
                <a:spcPts val="400"/>
              </a:spcAft>
            </a:pPr>
            <a:r>
              <a:rPr lang="en-CA" sz="1800" b="1" kern="100" dirty="0">
                <a:solidFill>
                  <a:srgbClr val="0F4761"/>
                </a:solidFill>
                <a:effectLst/>
                <a:latin typeface="Times New Roman" panose="02020603050405020304" pitchFamily="18" charset="0"/>
                <a:ea typeface="Times New Roman" panose="02020603050405020304" pitchFamily="18" charset="0"/>
                <a:cs typeface="Times New Roman" panose="02020603050405020304" pitchFamily="18" charset="0"/>
              </a:rPr>
              <a:t>Week (3-5) Model Building:</a:t>
            </a:r>
            <a:endParaRPr lang="en-SA" sz="1800" b="1" kern="100" dirty="0">
              <a:solidFill>
                <a:srgbClr val="0F4761"/>
              </a:solidFill>
              <a:effectLst/>
              <a:latin typeface="Aptos Display" panose="020B0004020202020204" pitchFamily="34" charset="0"/>
              <a:ea typeface="Times New Roman" panose="02020603050405020304" pitchFamily="18" charset="0"/>
              <a:cs typeface="Times New Roman" panose="02020603050405020304" pitchFamily="18" charset="0"/>
            </a:endParaRPr>
          </a:p>
          <a:p>
            <a:pPr marL="457200">
              <a:lnSpc>
                <a:spcPct val="107000"/>
              </a:lnSpc>
              <a:spcAft>
                <a:spcPts val="800"/>
              </a:spcAft>
            </a:pPr>
            <a:r>
              <a:rPr lang="en-CA" sz="1800" kern="100" dirty="0">
                <a:effectLst/>
                <a:latin typeface="Times New Roman" panose="02020603050405020304" pitchFamily="18" charset="0"/>
                <a:ea typeface="Aptos" panose="020B0004020202020204" pitchFamily="34" charset="0"/>
                <a:cs typeface="Arial" panose="020B0604020202020204" pitchFamily="34" charset="0"/>
              </a:rPr>
              <a:t>Start building the ML models. </a:t>
            </a:r>
            <a:endParaRPr lang="en-SA" sz="1800" kern="100" dirty="0">
              <a:effectLst/>
              <a:latin typeface="Aptos" panose="020B0004020202020204" pitchFamily="34" charset="0"/>
              <a:ea typeface="Aptos" panose="020B0004020202020204" pitchFamily="34" charset="0"/>
              <a:cs typeface="Arial" panose="020B0604020202020204" pitchFamily="34" charset="0"/>
            </a:endParaRPr>
          </a:p>
          <a:p>
            <a:pPr marL="457200">
              <a:lnSpc>
                <a:spcPct val="107000"/>
              </a:lnSpc>
              <a:spcAft>
                <a:spcPts val="800"/>
              </a:spcAft>
            </a:pPr>
            <a:r>
              <a:rPr lang="en-CA" sz="1800" kern="100" dirty="0">
                <a:effectLst/>
                <a:latin typeface="Times New Roman" panose="02020603050405020304" pitchFamily="18" charset="0"/>
                <a:ea typeface="Aptos" panose="020B0004020202020204" pitchFamily="34" charset="0"/>
                <a:cs typeface="Arial" panose="020B0604020202020204" pitchFamily="34" charset="0"/>
              </a:rPr>
              <a:t>The models will be Random Forest, SVM, Nearest Neighbors, Naive Bayes, and ANN.</a:t>
            </a:r>
            <a:endParaRPr lang="en-SA" sz="1800" kern="100" dirty="0">
              <a:effectLst/>
              <a:latin typeface="Aptos" panose="020B0004020202020204" pitchFamily="34" charset="0"/>
              <a:ea typeface="Aptos" panose="020B0004020202020204" pitchFamily="34" charset="0"/>
              <a:cs typeface="Arial" panose="020B0604020202020204" pitchFamily="34" charset="0"/>
            </a:endParaRPr>
          </a:p>
          <a:p>
            <a:pPr marL="457200">
              <a:lnSpc>
                <a:spcPct val="107000"/>
              </a:lnSpc>
              <a:spcAft>
                <a:spcPts val="800"/>
              </a:spcAft>
            </a:pPr>
            <a:r>
              <a:rPr lang="en-CA" sz="1800" kern="100" dirty="0">
                <a:effectLst/>
                <a:latin typeface="Times New Roman" panose="02020603050405020304" pitchFamily="18" charset="0"/>
                <a:ea typeface="Aptos" panose="020B0004020202020204" pitchFamily="34" charset="0"/>
                <a:cs typeface="Arial" panose="020B0604020202020204" pitchFamily="34" charset="0"/>
              </a:rPr>
              <a:t>And NLP for answer explanation.</a:t>
            </a:r>
            <a:endParaRPr lang="en-SA" sz="1800" kern="100" dirty="0">
              <a:effectLst/>
              <a:latin typeface="Aptos" panose="020B0004020202020204" pitchFamily="34" charset="0"/>
              <a:ea typeface="Aptos" panose="020B0004020202020204" pitchFamily="34" charset="0"/>
              <a:cs typeface="Arial" panose="020B0604020202020204" pitchFamily="34" charset="0"/>
            </a:endParaRPr>
          </a:p>
          <a:p>
            <a:pPr marL="457200">
              <a:lnSpc>
                <a:spcPct val="107000"/>
              </a:lnSpc>
              <a:spcAft>
                <a:spcPts val="800"/>
              </a:spcAft>
            </a:pPr>
            <a:r>
              <a:rPr lang="en-CA" sz="1800" b="1" kern="100" dirty="0">
                <a:solidFill>
                  <a:srgbClr val="0F4761"/>
                </a:solidFill>
                <a:effectLst/>
                <a:latin typeface="Times New Roman" panose="02020603050405020304" pitchFamily="18" charset="0"/>
                <a:ea typeface="Times New Roman" panose="02020603050405020304" pitchFamily="18" charset="0"/>
                <a:cs typeface="Times New Roman" panose="02020603050405020304" pitchFamily="18" charset="0"/>
              </a:rPr>
              <a:t>Week6 Training:</a:t>
            </a:r>
            <a:r>
              <a:rPr lang="en-CA" sz="1800" b="1" kern="100" dirty="0">
                <a:effectLst/>
                <a:latin typeface="Times New Roman" panose="02020603050405020304" pitchFamily="18" charset="0"/>
                <a:ea typeface="Aptos" panose="020B0004020202020204" pitchFamily="34" charset="0"/>
                <a:cs typeface="Arial" panose="020B0604020202020204" pitchFamily="34" charset="0"/>
              </a:rPr>
              <a:t> </a:t>
            </a:r>
            <a:endParaRPr lang="en-SA" sz="1800" kern="100" dirty="0">
              <a:effectLst/>
              <a:latin typeface="Aptos" panose="020B0004020202020204" pitchFamily="34" charset="0"/>
              <a:ea typeface="Aptos" panose="020B0004020202020204" pitchFamily="34" charset="0"/>
              <a:cs typeface="Arial" panose="020B0604020202020204" pitchFamily="34" charset="0"/>
            </a:endParaRPr>
          </a:p>
          <a:p>
            <a:pPr marL="457200">
              <a:lnSpc>
                <a:spcPct val="107000"/>
              </a:lnSpc>
              <a:spcAft>
                <a:spcPts val="800"/>
              </a:spcAft>
            </a:pPr>
            <a:r>
              <a:rPr lang="en-CA" sz="1800" kern="100" dirty="0">
                <a:effectLst/>
                <a:latin typeface="Times New Roman" panose="02020603050405020304" pitchFamily="18" charset="0"/>
                <a:ea typeface="Aptos" panose="020B0004020202020204" pitchFamily="34" charset="0"/>
                <a:cs typeface="Arial" panose="020B0604020202020204" pitchFamily="34" charset="0"/>
              </a:rPr>
              <a:t>Train the data on the provided models and compare the result of reach model.</a:t>
            </a:r>
            <a:endParaRPr lang="en-SA" sz="1800" kern="100" dirty="0">
              <a:effectLst/>
              <a:latin typeface="Aptos" panose="020B0004020202020204" pitchFamily="34" charset="0"/>
              <a:ea typeface="Aptos" panose="020B0004020202020204" pitchFamily="34" charset="0"/>
              <a:cs typeface="Arial" panose="020B0604020202020204" pitchFamily="34" charset="0"/>
            </a:endParaRPr>
          </a:p>
          <a:p>
            <a:pPr marL="457200">
              <a:lnSpc>
                <a:spcPct val="107000"/>
              </a:lnSpc>
              <a:spcAft>
                <a:spcPts val="800"/>
              </a:spcAft>
            </a:pPr>
            <a:r>
              <a:rPr lang="en-CA" sz="1800" b="1" kern="100" dirty="0">
                <a:solidFill>
                  <a:srgbClr val="0F4761"/>
                </a:solidFill>
                <a:effectLst/>
                <a:latin typeface="Times New Roman" panose="02020603050405020304" pitchFamily="18" charset="0"/>
                <a:ea typeface="Times New Roman" panose="02020603050405020304" pitchFamily="18" charset="0"/>
                <a:cs typeface="Times New Roman" panose="02020603050405020304" pitchFamily="18" charset="0"/>
              </a:rPr>
              <a:t>Week7 Testing and Evaluation:</a:t>
            </a:r>
            <a:r>
              <a:rPr lang="en-CA" sz="1800" b="1" kern="100" dirty="0">
                <a:effectLst/>
                <a:latin typeface="Times New Roman" panose="02020603050405020304" pitchFamily="18" charset="0"/>
                <a:ea typeface="Aptos" panose="020B0004020202020204" pitchFamily="34" charset="0"/>
                <a:cs typeface="Arial" panose="020B0604020202020204" pitchFamily="34" charset="0"/>
              </a:rPr>
              <a:t> </a:t>
            </a:r>
            <a:endParaRPr lang="en-SA" sz="1800" kern="100" dirty="0">
              <a:effectLst/>
              <a:latin typeface="Aptos" panose="020B0004020202020204" pitchFamily="34" charset="0"/>
              <a:ea typeface="Aptos" panose="020B0004020202020204" pitchFamily="34" charset="0"/>
              <a:cs typeface="Arial" panose="020B0604020202020204" pitchFamily="34" charset="0"/>
            </a:endParaRPr>
          </a:p>
          <a:p>
            <a:pPr marL="457200">
              <a:lnSpc>
                <a:spcPct val="107000"/>
              </a:lnSpc>
              <a:spcAft>
                <a:spcPts val="800"/>
              </a:spcAft>
            </a:pPr>
            <a:r>
              <a:rPr lang="en-SA" sz="1800" kern="100" dirty="0">
                <a:effectLst/>
                <a:latin typeface="Times New Roman" panose="02020603050405020304" pitchFamily="18" charset="0"/>
                <a:ea typeface="Aptos" panose="020B0004020202020204" pitchFamily="34" charset="0"/>
                <a:cs typeface="Arial" panose="020B0604020202020204" pitchFamily="34" charset="0"/>
              </a:rPr>
              <a:t>Test each model using the test dataset</a:t>
            </a:r>
            <a:endParaRPr lang="en-SA" sz="1800" kern="100" dirty="0">
              <a:effectLst/>
              <a:latin typeface="Aptos" panose="020B0004020202020204" pitchFamily="34" charset="0"/>
              <a:ea typeface="Aptos" panose="020B0004020202020204" pitchFamily="34" charset="0"/>
              <a:cs typeface="Arial" panose="020B0604020202020204" pitchFamily="34" charset="0"/>
            </a:endParaRPr>
          </a:p>
          <a:p>
            <a:pPr marL="457200">
              <a:lnSpc>
                <a:spcPct val="107000"/>
              </a:lnSpc>
              <a:spcAft>
                <a:spcPts val="800"/>
              </a:spcAft>
            </a:pPr>
            <a:r>
              <a:rPr lang="en-SA" sz="1800" kern="100" dirty="0">
                <a:effectLst/>
                <a:latin typeface="Times New Roman" panose="02020603050405020304" pitchFamily="18" charset="0"/>
                <a:ea typeface="Aptos" panose="020B0004020202020204" pitchFamily="34" charset="0"/>
                <a:cs typeface="Arial" panose="020B0604020202020204" pitchFamily="34" charset="0"/>
              </a:rPr>
              <a:t>Finalize the best-performing models and improve them if necessary.</a:t>
            </a:r>
            <a:endParaRPr lang="en-SA" sz="1800" kern="100" dirty="0">
              <a:effectLst/>
              <a:latin typeface="Aptos" panose="020B0004020202020204" pitchFamily="34" charset="0"/>
              <a:ea typeface="Aptos" panose="020B0004020202020204" pitchFamily="34" charset="0"/>
              <a:cs typeface="Arial" panose="020B0604020202020204" pitchFamily="34" charset="0"/>
            </a:endParaRPr>
          </a:p>
          <a:p>
            <a:pPr marL="457200">
              <a:lnSpc>
                <a:spcPct val="107000"/>
              </a:lnSpc>
              <a:spcAft>
                <a:spcPts val="800"/>
              </a:spcAft>
            </a:pPr>
            <a:r>
              <a:rPr lang="en-CA" sz="1800" kern="100" dirty="0">
                <a:effectLst/>
                <a:latin typeface="Times New Roman" panose="02020603050405020304" pitchFamily="18" charset="0"/>
                <a:ea typeface="Aptos" panose="020B0004020202020204" pitchFamily="34" charset="0"/>
                <a:cs typeface="Arial" panose="020B0604020202020204" pitchFamily="34" charset="0"/>
              </a:rPr>
              <a:t>Use cross-validation to confirm model stability.</a:t>
            </a:r>
            <a:endParaRPr lang="en-SA" sz="1800" kern="100" dirty="0">
              <a:effectLst/>
              <a:latin typeface="Aptos" panose="020B0004020202020204" pitchFamily="34" charset="0"/>
              <a:ea typeface="Aptos" panose="020B0004020202020204" pitchFamily="34" charset="0"/>
              <a:cs typeface="Arial" panose="020B0604020202020204" pitchFamily="34" charset="0"/>
            </a:endParaRPr>
          </a:p>
          <a:p>
            <a:pPr marL="457200">
              <a:lnSpc>
                <a:spcPct val="107000"/>
              </a:lnSpc>
              <a:spcAft>
                <a:spcPts val="800"/>
              </a:spcAft>
            </a:pPr>
            <a:r>
              <a:rPr lang="en-CA" sz="1800" kern="100" dirty="0">
                <a:effectLst/>
                <a:latin typeface="Times New Roman" panose="02020603050405020304" pitchFamily="18" charset="0"/>
                <a:ea typeface="Aptos" panose="020B0004020202020204" pitchFamily="34" charset="0"/>
                <a:cs typeface="Arial" panose="020B0604020202020204" pitchFamily="34" charset="0"/>
              </a:rPr>
              <a:t>Analyze feature importance or confusion matrices.</a:t>
            </a:r>
            <a:endParaRPr lang="en-SA" sz="1800" kern="100" dirty="0">
              <a:effectLst/>
              <a:latin typeface="Aptos" panose="020B0004020202020204" pitchFamily="34" charset="0"/>
              <a:ea typeface="Aptos" panose="020B0004020202020204" pitchFamily="34" charset="0"/>
              <a:cs typeface="Arial" panose="020B0604020202020204" pitchFamily="34" charset="0"/>
            </a:endParaRPr>
          </a:p>
        </p:txBody>
      </p:sp>
      <p:graphicFrame>
        <p:nvGraphicFramePr>
          <p:cNvPr id="11" name="Table 11"/>
          <p:cNvGraphicFramePr>
            <a:graphicFrameLocks noGrp="1"/>
          </p:cNvGraphicFramePr>
          <p:nvPr>
            <p:extLst>
              <p:ext uri="{D42A27DB-BD31-4B8C-83A1-F6EECF244321}">
                <p14:modId xmlns:p14="http://schemas.microsoft.com/office/powerpoint/2010/main" val="3618237634"/>
              </p:ext>
            </p:extLst>
          </p:nvPr>
        </p:nvGraphicFramePr>
        <p:xfrm>
          <a:off x="1382320" y="1637611"/>
          <a:ext cx="7704530" cy="7416165"/>
        </p:xfrm>
        <a:graphic>
          <a:graphicData uri="http://schemas.openxmlformats.org/drawingml/2006/table">
            <a:tbl>
              <a:tblPr/>
              <a:tblGrid>
                <a:gridCol w="4504128">
                  <a:extLst>
                    <a:ext uri="{9D8B030D-6E8A-4147-A177-3AD203B41FA5}">
                      <a16:colId xmlns:a16="http://schemas.microsoft.com/office/drawing/2014/main" val="20000"/>
                    </a:ext>
                  </a:extLst>
                </a:gridCol>
                <a:gridCol w="3200402">
                  <a:extLst>
                    <a:ext uri="{9D8B030D-6E8A-4147-A177-3AD203B41FA5}">
                      <a16:colId xmlns:a16="http://schemas.microsoft.com/office/drawing/2014/main" val="20001"/>
                    </a:ext>
                  </a:extLst>
                </a:gridCol>
              </a:tblGrid>
              <a:tr h="985276">
                <a:tc>
                  <a:txBody>
                    <a:bodyPr/>
                    <a:lstStyle/>
                    <a:p>
                      <a:pPr marL="0" marR="0" indent="0" algn="ctr" defTabSz="914400" rtl="0" eaLnBrk="1" fontAlgn="auto" latinLnBrk="0" hangingPunct="1">
                        <a:lnSpc>
                          <a:spcPts val="6299"/>
                        </a:lnSpc>
                        <a:spcBef>
                          <a:spcPts val="0"/>
                        </a:spcBef>
                        <a:spcAft>
                          <a:spcPts val="0"/>
                        </a:spcAft>
                        <a:buClrTx/>
                        <a:buSzTx/>
                        <a:buFontTx/>
                        <a:buNone/>
                        <a:tabLst/>
                        <a:defRPr/>
                      </a:pPr>
                      <a:r>
                        <a:rPr lang="en-US" sz="2400" b="1" dirty="0">
                          <a:solidFill>
                            <a:srgbClr val="FFFFFF"/>
                          </a:solidFill>
                          <a:latin typeface="Garet Bold"/>
                          <a:ea typeface="Garet Bold"/>
                          <a:cs typeface="Garet Bold"/>
                          <a:sym typeface="Garet Bold"/>
                        </a:rPr>
                        <a:t>Task </a:t>
                      </a:r>
                      <a:endParaRPr lang="en-US" sz="700" dirty="0"/>
                    </a:p>
                  </a:txBody>
                  <a:tcPr marL="190500" marR="190500" marT="190500" marB="190500" anchor="ctr">
                    <a:lnL w="0" cap="flat" cmpd="sng" algn="ctr">
                      <a:solidFill>
                        <a:srgbClr val="FF9999"/>
                      </a:solidFill>
                      <a:prstDash val="solid"/>
                      <a:round/>
                      <a:headEnd type="none" w="med" len="med"/>
                      <a:tailEnd type="none" w="med" len="med"/>
                    </a:lnL>
                    <a:lnR w="0" cap="flat" cmpd="sng" algn="ctr">
                      <a:solidFill>
                        <a:srgbClr val="FF9999"/>
                      </a:solidFill>
                      <a:prstDash val="solid"/>
                      <a:round/>
                      <a:headEnd type="none" w="med" len="med"/>
                      <a:tailEnd type="none" w="med" len="med"/>
                    </a:lnR>
                    <a:lnT w="0" cap="flat" cmpd="sng" algn="ctr">
                      <a:solidFill>
                        <a:srgbClr val="FF9999"/>
                      </a:solidFill>
                      <a:prstDash val="solid"/>
                      <a:round/>
                      <a:headEnd type="none" w="med" len="med"/>
                      <a:tailEnd type="none" w="med" len="med"/>
                    </a:lnT>
                    <a:lnB w="0" cap="flat" cmpd="sng" algn="ctr">
                      <a:solidFill>
                        <a:srgbClr val="FF9999"/>
                      </a:solidFill>
                      <a:prstDash val="solid"/>
                      <a:round/>
                      <a:headEnd type="none" w="med" len="med"/>
                      <a:tailEnd type="none" w="med" len="med"/>
                    </a:lnB>
                    <a:solidFill>
                      <a:srgbClr val="0D0F68"/>
                    </a:solidFill>
                  </a:tcPr>
                </a:tc>
                <a:tc>
                  <a:txBody>
                    <a:bodyPr/>
                    <a:lstStyle/>
                    <a:p>
                      <a:pPr marL="0" marR="0" indent="0" algn="ctr" defTabSz="914400" rtl="0" eaLnBrk="1" fontAlgn="auto" latinLnBrk="0" hangingPunct="1">
                        <a:lnSpc>
                          <a:spcPts val="6299"/>
                        </a:lnSpc>
                        <a:spcBef>
                          <a:spcPts val="0"/>
                        </a:spcBef>
                        <a:spcAft>
                          <a:spcPts val="0"/>
                        </a:spcAft>
                        <a:buClrTx/>
                        <a:buSzTx/>
                        <a:buFontTx/>
                        <a:buNone/>
                        <a:tabLst/>
                        <a:defRPr/>
                      </a:pPr>
                      <a:r>
                        <a:rPr lang="en-US" sz="2400" b="1" dirty="0">
                          <a:solidFill>
                            <a:srgbClr val="FFFFFF"/>
                          </a:solidFill>
                          <a:latin typeface="Garet Bold"/>
                          <a:ea typeface="Garet Bold"/>
                          <a:cs typeface="Garet Bold"/>
                          <a:sym typeface="Garet Bold"/>
                        </a:rPr>
                        <a:t>Date </a:t>
                      </a:r>
                      <a:endParaRPr lang="en-US" sz="700" dirty="0"/>
                    </a:p>
                  </a:txBody>
                  <a:tcPr marL="190500" marR="190500" marT="190500" marB="190500" anchor="ctr">
                    <a:lnL w="0" cap="flat" cmpd="sng" algn="ctr">
                      <a:solidFill>
                        <a:srgbClr val="FF9999"/>
                      </a:solidFill>
                      <a:prstDash val="solid"/>
                      <a:round/>
                      <a:headEnd type="none" w="med" len="med"/>
                      <a:tailEnd type="none" w="med" len="med"/>
                    </a:lnL>
                    <a:lnR w="0" cap="flat" cmpd="sng" algn="ctr">
                      <a:solidFill>
                        <a:srgbClr val="FF9999"/>
                      </a:solidFill>
                      <a:prstDash val="solid"/>
                      <a:round/>
                      <a:headEnd type="none" w="med" len="med"/>
                      <a:tailEnd type="none" w="med" len="med"/>
                    </a:lnR>
                    <a:lnT w="0" cap="flat" cmpd="sng" algn="ctr">
                      <a:solidFill>
                        <a:srgbClr val="FF9999"/>
                      </a:solidFill>
                      <a:prstDash val="solid"/>
                      <a:round/>
                      <a:headEnd type="none" w="med" len="med"/>
                      <a:tailEnd type="none" w="med" len="med"/>
                    </a:lnT>
                    <a:lnB w="0" cap="flat" cmpd="sng" algn="ctr">
                      <a:solidFill>
                        <a:srgbClr val="FF9999"/>
                      </a:solidFill>
                      <a:prstDash val="solid"/>
                      <a:round/>
                      <a:headEnd type="none" w="med" len="med"/>
                      <a:tailEnd type="none" w="med" len="med"/>
                    </a:lnB>
                    <a:solidFill>
                      <a:srgbClr val="0D0F68"/>
                    </a:solidFill>
                  </a:tcPr>
                </a:tc>
                <a:extLst>
                  <a:ext uri="{0D108BD9-81ED-4DB2-BD59-A6C34878D82A}">
                    <a16:rowId xmlns:a16="http://schemas.microsoft.com/office/drawing/2014/main" val="10000"/>
                  </a:ext>
                </a:extLst>
              </a:tr>
              <a:tr h="971275">
                <a:tc>
                  <a:txBody>
                    <a:bodyPr/>
                    <a:lstStyle/>
                    <a:p>
                      <a:pPr algn="ctr">
                        <a:lnSpc>
                          <a:spcPts val="6299"/>
                        </a:lnSpc>
                        <a:defRPr/>
                      </a:pPr>
                      <a:r>
                        <a:rPr lang="en-US" sz="2000" dirty="0">
                          <a:solidFill>
                            <a:srgbClr val="FBFBFB"/>
                          </a:solidFill>
                          <a:latin typeface="Garet"/>
                          <a:ea typeface="Garet"/>
                          <a:cs typeface="Garet"/>
                          <a:sym typeface="Garet"/>
                        </a:rPr>
                        <a:t>Data Collection </a:t>
                      </a:r>
                      <a:endParaRPr lang="en-US" sz="600" dirty="0"/>
                    </a:p>
                  </a:txBody>
                  <a:tcPr marL="190500" marR="190500" marT="190500" marB="190500" anchor="ctr">
                    <a:lnL w="0" cap="flat" cmpd="sng" algn="ctr">
                      <a:solidFill>
                        <a:srgbClr val="FF9999"/>
                      </a:solidFill>
                      <a:prstDash val="solid"/>
                      <a:round/>
                      <a:headEnd type="none" w="med" len="med"/>
                      <a:tailEnd type="none" w="med" len="med"/>
                    </a:lnL>
                    <a:lnR w="0" cap="flat" cmpd="sng" algn="ctr">
                      <a:solidFill>
                        <a:srgbClr val="FF9999"/>
                      </a:solidFill>
                      <a:prstDash val="solid"/>
                      <a:round/>
                      <a:headEnd type="none" w="med" len="med"/>
                      <a:tailEnd type="none" w="med" len="med"/>
                    </a:lnR>
                    <a:lnT w="0" cap="flat" cmpd="sng" algn="ctr">
                      <a:solidFill>
                        <a:srgbClr val="FF9999"/>
                      </a:solidFill>
                      <a:prstDash val="solid"/>
                      <a:round/>
                      <a:headEnd type="none" w="med" len="med"/>
                      <a:tailEnd type="none" w="med" len="med"/>
                    </a:lnT>
                    <a:lnB w="0" cap="flat" cmpd="sng" algn="ctr">
                      <a:solidFill>
                        <a:srgbClr val="FF9999"/>
                      </a:solidFill>
                      <a:prstDash val="solid"/>
                      <a:round/>
                      <a:headEnd type="none" w="med" len="med"/>
                      <a:tailEnd type="none" w="med" len="med"/>
                    </a:lnB>
                    <a:solidFill>
                      <a:srgbClr val="4A7EBB"/>
                    </a:solidFill>
                  </a:tcPr>
                </a:tc>
                <a:tc>
                  <a:txBody>
                    <a:bodyPr/>
                    <a:lstStyle/>
                    <a:p>
                      <a:pPr marL="0" marR="0" indent="0" algn="ctr" defTabSz="914400" rtl="0" eaLnBrk="1" fontAlgn="auto" latinLnBrk="0" hangingPunct="1">
                        <a:lnSpc>
                          <a:spcPts val="6299"/>
                        </a:lnSpc>
                        <a:spcBef>
                          <a:spcPts val="0"/>
                        </a:spcBef>
                        <a:spcAft>
                          <a:spcPts val="0"/>
                        </a:spcAft>
                        <a:buClrTx/>
                        <a:buSzTx/>
                        <a:buFontTx/>
                        <a:buNone/>
                        <a:tabLst/>
                        <a:defRPr/>
                      </a:pPr>
                      <a:r>
                        <a:rPr lang="en-US" sz="2000" dirty="0">
                          <a:solidFill>
                            <a:srgbClr val="0D0F68"/>
                          </a:solidFill>
                          <a:latin typeface="Garet"/>
                          <a:ea typeface="Garet"/>
                          <a:cs typeface="Garet"/>
                          <a:sym typeface="Garet"/>
                        </a:rPr>
                        <a:t>Oct 11 - 25 </a:t>
                      </a:r>
                      <a:endParaRPr lang="en-US" sz="600" dirty="0"/>
                    </a:p>
                  </a:txBody>
                  <a:tcPr marL="190500" marR="190500" marT="190500" marB="190500" anchor="ctr">
                    <a:lnL w="0" cap="flat" cmpd="sng" algn="ctr">
                      <a:solidFill>
                        <a:srgbClr val="FF9999"/>
                      </a:solidFill>
                      <a:prstDash val="solid"/>
                      <a:round/>
                      <a:headEnd type="none" w="med" len="med"/>
                      <a:tailEnd type="none" w="med" len="med"/>
                    </a:lnL>
                    <a:lnR w="0" cap="flat" cmpd="sng" algn="ctr">
                      <a:solidFill>
                        <a:srgbClr val="FF9999"/>
                      </a:solidFill>
                      <a:prstDash val="solid"/>
                      <a:round/>
                      <a:headEnd type="none" w="med" len="med"/>
                      <a:tailEnd type="none" w="med" len="med"/>
                    </a:lnR>
                    <a:lnT w="0" cap="flat" cmpd="sng" algn="ctr">
                      <a:solidFill>
                        <a:srgbClr val="FF9999"/>
                      </a:solidFill>
                      <a:prstDash val="solid"/>
                      <a:round/>
                      <a:headEnd type="none" w="med" len="med"/>
                      <a:tailEnd type="none" w="med" len="med"/>
                    </a:lnT>
                    <a:lnB w="0" cap="flat" cmpd="sng" algn="ctr">
                      <a:solidFill>
                        <a:srgbClr val="FF9999"/>
                      </a:solidFill>
                      <a:prstDash val="solid"/>
                      <a:round/>
                      <a:headEnd type="none" w="med" len="med"/>
                      <a:tailEnd type="none" w="med" len="med"/>
                    </a:lnB>
                    <a:solidFill>
                      <a:srgbClr val="C7DEEB"/>
                    </a:solidFill>
                  </a:tcPr>
                </a:tc>
                <a:extLst>
                  <a:ext uri="{0D108BD9-81ED-4DB2-BD59-A6C34878D82A}">
                    <a16:rowId xmlns:a16="http://schemas.microsoft.com/office/drawing/2014/main" val="10001"/>
                  </a:ext>
                </a:extLst>
              </a:tr>
              <a:tr h="971275">
                <a:tc>
                  <a:txBody>
                    <a:bodyPr/>
                    <a:lstStyle/>
                    <a:p>
                      <a:pPr marL="0" marR="0" indent="0" algn="ctr" defTabSz="914400" rtl="0" eaLnBrk="1" fontAlgn="auto" latinLnBrk="0" hangingPunct="1">
                        <a:lnSpc>
                          <a:spcPts val="6299"/>
                        </a:lnSpc>
                        <a:spcBef>
                          <a:spcPts val="0"/>
                        </a:spcBef>
                        <a:spcAft>
                          <a:spcPts val="0"/>
                        </a:spcAft>
                        <a:buClrTx/>
                        <a:buSzTx/>
                        <a:buFontTx/>
                        <a:buNone/>
                        <a:tabLst/>
                        <a:defRPr/>
                      </a:pPr>
                      <a:r>
                        <a:rPr lang="en-US" sz="2000" kern="1200" dirty="0">
                          <a:solidFill>
                            <a:srgbClr val="FBFBFB"/>
                          </a:solidFill>
                          <a:latin typeface="Garet"/>
                          <a:ea typeface="Garet"/>
                          <a:cs typeface="Garet"/>
                          <a:sym typeface="Garet"/>
                        </a:rPr>
                        <a:t>Preparation</a:t>
                      </a:r>
                      <a:r>
                        <a:rPr lang="en-US" sz="2000" dirty="0">
                          <a:solidFill>
                            <a:srgbClr val="FBFBFB"/>
                          </a:solidFill>
                          <a:latin typeface="Garet"/>
                          <a:ea typeface="Garet"/>
                          <a:cs typeface="Garet"/>
                          <a:sym typeface="Garet"/>
                        </a:rPr>
                        <a:t> </a:t>
                      </a:r>
                      <a:endParaRPr lang="en-US" sz="600" dirty="0"/>
                    </a:p>
                  </a:txBody>
                  <a:tcPr marL="190500" marR="190500" marT="190500" marB="190500" anchor="ctr">
                    <a:lnL w="0" cap="flat" cmpd="sng" algn="ctr">
                      <a:solidFill>
                        <a:srgbClr val="FF9999"/>
                      </a:solidFill>
                      <a:prstDash val="solid"/>
                      <a:round/>
                      <a:headEnd type="none" w="med" len="med"/>
                      <a:tailEnd type="none" w="med" len="med"/>
                    </a:lnL>
                    <a:lnR w="0" cap="flat" cmpd="sng" algn="ctr">
                      <a:solidFill>
                        <a:srgbClr val="FF9999"/>
                      </a:solidFill>
                      <a:prstDash val="solid"/>
                      <a:round/>
                      <a:headEnd type="none" w="med" len="med"/>
                      <a:tailEnd type="none" w="med" len="med"/>
                    </a:lnR>
                    <a:lnT w="0" cap="flat" cmpd="sng" algn="ctr">
                      <a:solidFill>
                        <a:srgbClr val="FF9999"/>
                      </a:solidFill>
                      <a:prstDash val="solid"/>
                      <a:round/>
                      <a:headEnd type="none" w="med" len="med"/>
                      <a:tailEnd type="none" w="med" len="med"/>
                    </a:lnT>
                    <a:lnB w="0" cap="flat" cmpd="sng" algn="ctr">
                      <a:solidFill>
                        <a:srgbClr val="FF9999"/>
                      </a:solidFill>
                      <a:prstDash val="solid"/>
                      <a:round/>
                      <a:headEnd type="none" w="med" len="med"/>
                      <a:tailEnd type="none" w="med" len="med"/>
                    </a:lnB>
                    <a:solidFill>
                      <a:srgbClr val="4A7EBB"/>
                    </a:solidFill>
                  </a:tcPr>
                </a:tc>
                <a:tc>
                  <a:txBody>
                    <a:bodyPr/>
                    <a:lstStyle/>
                    <a:p>
                      <a:pPr marL="0" marR="0" indent="0" algn="ctr" defTabSz="914400" rtl="0" eaLnBrk="1" fontAlgn="auto" latinLnBrk="0" hangingPunct="1">
                        <a:lnSpc>
                          <a:spcPts val="6299"/>
                        </a:lnSpc>
                        <a:spcBef>
                          <a:spcPts val="0"/>
                        </a:spcBef>
                        <a:spcAft>
                          <a:spcPts val="0"/>
                        </a:spcAft>
                        <a:buClrTx/>
                        <a:buSzTx/>
                        <a:buFontTx/>
                        <a:buNone/>
                        <a:tabLst/>
                        <a:defRPr/>
                      </a:pPr>
                      <a:r>
                        <a:rPr lang="en-CA" sz="2000" kern="1200" dirty="0">
                          <a:solidFill>
                            <a:srgbClr val="0D0F68"/>
                          </a:solidFill>
                          <a:latin typeface="Garet"/>
                          <a:ea typeface="+mn-ea"/>
                          <a:cs typeface="+mn-cs"/>
                        </a:rPr>
                        <a:t>Oct 25 - Nov 1</a:t>
                      </a:r>
                      <a:r>
                        <a:rPr lang="en-SA" sz="2000" kern="1200" dirty="0">
                          <a:solidFill>
                            <a:srgbClr val="0D0F68"/>
                          </a:solidFill>
                          <a:latin typeface="Garet"/>
                        </a:rPr>
                        <a:t> </a:t>
                      </a:r>
                      <a:endParaRPr lang="en-US" sz="2000" kern="1200" dirty="0">
                        <a:solidFill>
                          <a:srgbClr val="0D0F68"/>
                        </a:solidFill>
                        <a:latin typeface="Garet"/>
                      </a:endParaRPr>
                    </a:p>
                  </a:txBody>
                  <a:tcPr marL="190500" marR="190500" marT="190500" marB="190500" anchor="ctr">
                    <a:lnL w="0" cap="flat" cmpd="sng" algn="ctr">
                      <a:solidFill>
                        <a:srgbClr val="FF9999"/>
                      </a:solidFill>
                      <a:prstDash val="solid"/>
                      <a:round/>
                      <a:headEnd type="none" w="med" len="med"/>
                      <a:tailEnd type="none" w="med" len="med"/>
                    </a:lnL>
                    <a:lnR w="0" cap="flat" cmpd="sng" algn="ctr">
                      <a:solidFill>
                        <a:srgbClr val="FF9999"/>
                      </a:solidFill>
                      <a:prstDash val="solid"/>
                      <a:round/>
                      <a:headEnd type="none" w="med" len="med"/>
                      <a:tailEnd type="none" w="med" len="med"/>
                    </a:lnR>
                    <a:lnT w="0" cap="flat" cmpd="sng" algn="ctr">
                      <a:solidFill>
                        <a:srgbClr val="FF9999"/>
                      </a:solidFill>
                      <a:prstDash val="solid"/>
                      <a:round/>
                      <a:headEnd type="none" w="med" len="med"/>
                      <a:tailEnd type="none" w="med" len="med"/>
                    </a:lnT>
                    <a:lnB w="0" cap="flat" cmpd="sng" algn="ctr">
                      <a:solidFill>
                        <a:srgbClr val="FF9999"/>
                      </a:solidFill>
                      <a:prstDash val="solid"/>
                      <a:round/>
                      <a:headEnd type="none" w="med" len="med"/>
                      <a:tailEnd type="none" w="med" len="med"/>
                    </a:lnB>
                    <a:solidFill>
                      <a:srgbClr val="C7DEEB"/>
                    </a:solidFill>
                  </a:tcPr>
                </a:tc>
                <a:extLst>
                  <a:ext uri="{0D108BD9-81ED-4DB2-BD59-A6C34878D82A}">
                    <a16:rowId xmlns:a16="http://schemas.microsoft.com/office/drawing/2014/main" val="10002"/>
                  </a:ext>
                </a:extLst>
              </a:tr>
              <a:tr h="971275">
                <a:tc>
                  <a:txBody>
                    <a:bodyPr/>
                    <a:lstStyle/>
                    <a:p>
                      <a:pPr marL="0" marR="0" indent="0" algn="ctr" defTabSz="914400" rtl="0" eaLnBrk="1" fontAlgn="auto" latinLnBrk="0" hangingPunct="1">
                        <a:lnSpc>
                          <a:spcPts val="6299"/>
                        </a:lnSpc>
                        <a:spcBef>
                          <a:spcPts val="0"/>
                        </a:spcBef>
                        <a:spcAft>
                          <a:spcPts val="0"/>
                        </a:spcAft>
                        <a:buClrTx/>
                        <a:buSzTx/>
                        <a:buFontTx/>
                        <a:buNone/>
                        <a:tabLst/>
                        <a:defRPr/>
                      </a:pPr>
                      <a:r>
                        <a:rPr lang="en-CA" sz="2000" kern="1200" dirty="0">
                          <a:solidFill>
                            <a:srgbClr val="FBFBFB"/>
                          </a:solidFill>
                          <a:latin typeface="Garet"/>
                          <a:ea typeface="+mn-ea"/>
                          <a:cs typeface="+mn-cs"/>
                        </a:rPr>
                        <a:t>Model Building</a:t>
                      </a:r>
                      <a:r>
                        <a:rPr lang="en-SA" sz="2000" kern="1200" dirty="0">
                          <a:solidFill>
                            <a:srgbClr val="FBFBFB"/>
                          </a:solidFill>
                          <a:latin typeface="Garet"/>
                        </a:rPr>
                        <a:t> </a:t>
                      </a:r>
                      <a:endParaRPr lang="en-US" sz="2000" kern="1200" dirty="0">
                        <a:solidFill>
                          <a:srgbClr val="FBFBFB"/>
                        </a:solidFill>
                        <a:latin typeface="Garet"/>
                      </a:endParaRPr>
                    </a:p>
                  </a:txBody>
                  <a:tcPr marL="190500" marR="190500" marT="190500" marB="190500" anchor="ctr">
                    <a:lnL w="0" cap="flat" cmpd="sng" algn="ctr">
                      <a:solidFill>
                        <a:srgbClr val="FF9999"/>
                      </a:solidFill>
                      <a:prstDash val="solid"/>
                      <a:round/>
                      <a:headEnd type="none" w="med" len="med"/>
                      <a:tailEnd type="none" w="med" len="med"/>
                    </a:lnL>
                    <a:lnR w="0" cap="flat" cmpd="sng" algn="ctr">
                      <a:solidFill>
                        <a:srgbClr val="FF9999"/>
                      </a:solidFill>
                      <a:prstDash val="solid"/>
                      <a:round/>
                      <a:headEnd type="none" w="med" len="med"/>
                      <a:tailEnd type="none" w="med" len="med"/>
                    </a:lnR>
                    <a:lnT w="0" cap="flat" cmpd="sng" algn="ctr">
                      <a:solidFill>
                        <a:srgbClr val="FF9999"/>
                      </a:solidFill>
                      <a:prstDash val="solid"/>
                      <a:round/>
                      <a:headEnd type="none" w="med" len="med"/>
                      <a:tailEnd type="none" w="med" len="med"/>
                    </a:lnT>
                    <a:lnB w="0" cap="flat" cmpd="sng" algn="ctr">
                      <a:solidFill>
                        <a:srgbClr val="FF9999"/>
                      </a:solidFill>
                      <a:prstDash val="solid"/>
                      <a:round/>
                      <a:headEnd type="none" w="med" len="med"/>
                      <a:tailEnd type="none" w="med" len="med"/>
                    </a:lnB>
                    <a:solidFill>
                      <a:srgbClr val="4A7EBB"/>
                    </a:solidFill>
                  </a:tcPr>
                </a:tc>
                <a:tc>
                  <a:txBody>
                    <a:bodyPr/>
                    <a:lstStyle/>
                    <a:p>
                      <a:pPr marL="0" marR="0" indent="0" algn="ctr" defTabSz="914400" rtl="0" eaLnBrk="1" fontAlgn="auto" latinLnBrk="0" hangingPunct="1">
                        <a:lnSpc>
                          <a:spcPts val="6299"/>
                        </a:lnSpc>
                        <a:spcBef>
                          <a:spcPts val="0"/>
                        </a:spcBef>
                        <a:spcAft>
                          <a:spcPts val="0"/>
                        </a:spcAft>
                        <a:buClrTx/>
                        <a:buSzTx/>
                        <a:buFontTx/>
                        <a:buNone/>
                        <a:tabLst/>
                        <a:defRPr/>
                      </a:pPr>
                      <a:r>
                        <a:rPr lang="en-CA" sz="2000" kern="1200" dirty="0">
                          <a:solidFill>
                            <a:srgbClr val="0D0F68"/>
                          </a:solidFill>
                          <a:latin typeface="Garet"/>
                          <a:ea typeface="+mn-ea"/>
                          <a:cs typeface="+mn-cs"/>
                        </a:rPr>
                        <a:t>Nov 1- 22</a:t>
                      </a:r>
                      <a:r>
                        <a:rPr lang="en-SA" sz="2000" kern="1200" dirty="0">
                          <a:solidFill>
                            <a:srgbClr val="0D0F68"/>
                          </a:solidFill>
                          <a:latin typeface="Garet"/>
                        </a:rPr>
                        <a:t> </a:t>
                      </a:r>
                      <a:endParaRPr lang="en-US" sz="2000" kern="1200" dirty="0">
                        <a:solidFill>
                          <a:srgbClr val="0D0F68"/>
                        </a:solidFill>
                        <a:latin typeface="Garet"/>
                      </a:endParaRPr>
                    </a:p>
                  </a:txBody>
                  <a:tcPr marL="190500" marR="190500" marT="190500" marB="190500" anchor="ctr">
                    <a:lnL w="0" cap="flat" cmpd="sng" algn="ctr">
                      <a:solidFill>
                        <a:srgbClr val="FF9999"/>
                      </a:solidFill>
                      <a:prstDash val="solid"/>
                      <a:round/>
                      <a:headEnd type="none" w="med" len="med"/>
                      <a:tailEnd type="none" w="med" len="med"/>
                    </a:lnL>
                    <a:lnR w="0" cap="flat" cmpd="sng" algn="ctr">
                      <a:solidFill>
                        <a:srgbClr val="FF9999"/>
                      </a:solidFill>
                      <a:prstDash val="solid"/>
                      <a:round/>
                      <a:headEnd type="none" w="med" len="med"/>
                      <a:tailEnd type="none" w="med" len="med"/>
                    </a:lnR>
                    <a:lnT w="0" cap="flat" cmpd="sng" algn="ctr">
                      <a:solidFill>
                        <a:srgbClr val="FF9999"/>
                      </a:solidFill>
                      <a:prstDash val="solid"/>
                      <a:round/>
                      <a:headEnd type="none" w="med" len="med"/>
                      <a:tailEnd type="none" w="med" len="med"/>
                    </a:lnT>
                    <a:lnB w="0" cap="flat" cmpd="sng" algn="ctr">
                      <a:solidFill>
                        <a:srgbClr val="FF9999"/>
                      </a:solidFill>
                      <a:prstDash val="solid"/>
                      <a:round/>
                      <a:headEnd type="none" w="med" len="med"/>
                      <a:tailEnd type="none" w="med" len="med"/>
                    </a:lnB>
                    <a:solidFill>
                      <a:srgbClr val="C7DEEB"/>
                    </a:solidFill>
                  </a:tcPr>
                </a:tc>
                <a:extLst>
                  <a:ext uri="{0D108BD9-81ED-4DB2-BD59-A6C34878D82A}">
                    <a16:rowId xmlns:a16="http://schemas.microsoft.com/office/drawing/2014/main" val="3638489971"/>
                  </a:ext>
                </a:extLst>
              </a:tr>
              <a:tr h="971275">
                <a:tc>
                  <a:txBody>
                    <a:bodyPr/>
                    <a:lstStyle/>
                    <a:p>
                      <a:pPr marL="0" marR="0" indent="0" algn="ctr" defTabSz="914400" rtl="0" eaLnBrk="1" fontAlgn="auto" latinLnBrk="0" hangingPunct="1">
                        <a:lnSpc>
                          <a:spcPts val="6299"/>
                        </a:lnSpc>
                        <a:spcBef>
                          <a:spcPts val="0"/>
                        </a:spcBef>
                        <a:spcAft>
                          <a:spcPts val="0"/>
                        </a:spcAft>
                        <a:buClrTx/>
                        <a:buSzTx/>
                        <a:buFontTx/>
                        <a:buNone/>
                        <a:tabLst/>
                        <a:defRPr/>
                      </a:pPr>
                      <a:r>
                        <a:rPr lang="en-CA" sz="2000" kern="1200" dirty="0">
                          <a:solidFill>
                            <a:srgbClr val="FBFBFB"/>
                          </a:solidFill>
                          <a:latin typeface="Garet"/>
                          <a:ea typeface="+mn-ea"/>
                          <a:cs typeface="+mn-cs"/>
                        </a:rPr>
                        <a:t>Training</a:t>
                      </a:r>
                      <a:r>
                        <a:rPr lang="en-SA" sz="2000" kern="1200" dirty="0">
                          <a:solidFill>
                            <a:srgbClr val="FBFBFB"/>
                          </a:solidFill>
                          <a:latin typeface="Garet"/>
                          <a:ea typeface="+mn-ea"/>
                          <a:cs typeface="+mn-cs"/>
                        </a:rPr>
                        <a:t> </a:t>
                      </a:r>
                      <a:endParaRPr lang="en-US" sz="2000" kern="1200" dirty="0">
                        <a:solidFill>
                          <a:srgbClr val="FBFBFB"/>
                        </a:solidFill>
                        <a:latin typeface="Garet"/>
                        <a:ea typeface="+mn-ea"/>
                        <a:cs typeface="+mn-cs"/>
                      </a:endParaRPr>
                    </a:p>
                  </a:txBody>
                  <a:tcPr marL="190500" marR="190500" marT="190500" marB="190500" anchor="ctr">
                    <a:lnL w="0" cap="flat" cmpd="sng" algn="ctr">
                      <a:solidFill>
                        <a:srgbClr val="FF9999"/>
                      </a:solidFill>
                      <a:prstDash val="solid"/>
                      <a:round/>
                      <a:headEnd type="none" w="med" len="med"/>
                      <a:tailEnd type="none" w="med" len="med"/>
                    </a:lnL>
                    <a:lnR w="0" cap="flat" cmpd="sng" algn="ctr">
                      <a:solidFill>
                        <a:srgbClr val="FF9999"/>
                      </a:solidFill>
                      <a:prstDash val="solid"/>
                      <a:round/>
                      <a:headEnd type="none" w="med" len="med"/>
                      <a:tailEnd type="none" w="med" len="med"/>
                    </a:lnR>
                    <a:lnT w="0" cap="flat" cmpd="sng" algn="ctr">
                      <a:solidFill>
                        <a:srgbClr val="FF9999"/>
                      </a:solidFill>
                      <a:prstDash val="solid"/>
                      <a:round/>
                      <a:headEnd type="none" w="med" len="med"/>
                      <a:tailEnd type="none" w="med" len="med"/>
                    </a:lnT>
                    <a:lnB w="0" cap="flat" cmpd="sng" algn="ctr">
                      <a:solidFill>
                        <a:srgbClr val="FF9999"/>
                      </a:solidFill>
                      <a:prstDash val="solid"/>
                      <a:round/>
                      <a:headEnd type="none" w="med" len="med"/>
                      <a:tailEnd type="none" w="med" len="med"/>
                    </a:lnB>
                    <a:solidFill>
                      <a:srgbClr val="4A7EBB"/>
                    </a:solidFill>
                  </a:tcPr>
                </a:tc>
                <a:tc>
                  <a:txBody>
                    <a:bodyPr/>
                    <a:lstStyle/>
                    <a:p>
                      <a:pPr marL="0" marR="0" indent="0" algn="ctr" defTabSz="914400" rtl="0" eaLnBrk="1" fontAlgn="auto" latinLnBrk="0" hangingPunct="1">
                        <a:lnSpc>
                          <a:spcPts val="6299"/>
                        </a:lnSpc>
                        <a:spcBef>
                          <a:spcPts val="0"/>
                        </a:spcBef>
                        <a:spcAft>
                          <a:spcPts val="0"/>
                        </a:spcAft>
                        <a:buClrTx/>
                        <a:buSzTx/>
                        <a:buFontTx/>
                        <a:buNone/>
                        <a:tabLst/>
                        <a:defRPr/>
                      </a:pPr>
                      <a:r>
                        <a:rPr lang="en-CA" sz="2000" kern="1200" dirty="0">
                          <a:solidFill>
                            <a:srgbClr val="0D0F68"/>
                          </a:solidFill>
                          <a:latin typeface="Garet"/>
                          <a:ea typeface="+mn-ea"/>
                          <a:cs typeface="+mn-cs"/>
                        </a:rPr>
                        <a:t>Nov 22 - 29</a:t>
                      </a:r>
                      <a:r>
                        <a:rPr lang="en-SA" sz="2000" kern="1200" dirty="0">
                          <a:solidFill>
                            <a:srgbClr val="0D0F68"/>
                          </a:solidFill>
                          <a:latin typeface="Garet"/>
                        </a:rPr>
                        <a:t> </a:t>
                      </a:r>
                      <a:endParaRPr lang="en-US" sz="2000" kern="1200" dirty="0">
                        <a:solidFill>
                          <a:srgbClr val="0D0F68"/>
                        </a:solidFill>
                        <a:latin typeface="Garet"/>
                      </a:endParaRPr>
                    </a:p>
                  </a:txBody>
                  <a:tcPr marL="190500" marR="190500" marT="190500" marB="190500" anchor="ctr">
                    <a:lnL w="0" cap="flat" cmpd="sng" algn="ctr">
                      <a:solidFill>
                        <a:srgbClr val="FF9999"/>
                      </a:solidFill>
                      <a:prstDash val="solid"/>
                      <a:round/>
                      <a:headEnd type="none" w="med" len="med"/>
                      <a:tailEnd type="none" w="med" len="med"/>
                    </a:lnL>
                    <a:lnR w="0" cap="flat" cmpd="sng" algn="ctr">
                      <a:solidFill>
                        <a:srgbClr val="FF9999"/>
                      </a:solidFill>
                      <a:prstDash val="solid"/>
                      <a:round/>
                      <a:headEnd type="none" w="med" len="med"/>
                      <a:tailEnd type="none" w="med" len="med"/>
                    </a:lnR>
                    <a:lnT w="0" cap="flat" cmpd="sng" algn="ctr">
                      <a:solidFill>
                        <a:srgbClr val="FF9999"/>
                      </a:solidFill>
                      <a:prstDash val="solid"/>
                      <a:round/>
                      <a:headEnd type="none" w="med" len="med"/>
                      <a:tailEnd type="none" w="med" len="med"/>
                    </a:lnT>
                    <a:lnB w="0" cap="flat" cmpd="sng" algn="ctr">
                      <a:solidFill>
                        <a:srgbClr val="FF9999"/>
                      </a:solidFill>
                      <a:prstDash val="solid"/>
                      <a:round/>
                      <a:headEnd type="none" w="med" len="med"/>
                      <a:tailEnd type="none" w="med" len="med"/>
                    </a:lnB>
                    <a:solidFill>
                      <a:srgbClr val="C7DEEB"/>
                    </a:solidFill>
                  </a:tcPr>
                </a:tc>
                <a:extLst>
                  <a:ext uri="{0D108BD9-81ED-4DB2-BD59-A6C34878D82A}">
                    <a16:rowId xmlns:a16="http://schemas.microsoft.com/office/drawing/2014/main" val="3258185305"/>
                  </a:ext>
                </a:extLst>
              </a:tr>
              <a:tr h="971275">
                <a:tc>
                  <a:txBody>
                    <a:bodyPr/>
                    <a:lstStyle/>
                    <a:p>
                      <a:pPr marL="0" marR="0" indent="0" algn="ctr" defTabSz="914400" rtl="0" eaLnBrk="1" fontAlgn="auto" latinLnBrk="0" hangingPunct="1">
                        <a:lnSpc>
                          <a:spcPts val="6299"/>
                        </a:lnSpc>
                        <a:spcBef>
                          <a:spcPts val="0"/>
                        </a:spcBef>
                        <a:spcAft>
                          <a:spcPts val="0"/>
                        </a:spcAft>
                        <a:buClrTx/>
                        <a:buSzTx/>
                        <a:buFontTx/>
                        <a:buNone/>
                        <a:tabLst/>
                        <a:defRPr/>
                      </a:pPr>
                      <a:r>
                        <a:rPr lang="en-CA" sz="2000" kern="1200" dirty="0">
                          <a:solidFill>
                            <a:srgbClr val="FBFBFB"/>
                          </a:solidFill>
                          <a:latin typeface="Garet"/>
                          <a:ea typeface="+mn-ea"/>
                          <a:cs typeface="+mn-cs"/>
                        </a:rPr>
                        <a:t>Testing and Evaluation</a:t>
                      </a:r>
                      <a:r>
                        <a:rPr lang="en-SA" sz="2000" kern="1200" dirty="0">
                          <a:solidFill>
                            <a:srgbClr val="FBFBFB"/>
                          </a:solidFill>
                          <a:latin typeface="Garet"/>
                          <a:ea typeface="+mn-ea"/>
                          <a:cs typeface="+mn-cs"/>
                        </a:rPr>
                        <a:t> </a:t>
                      </a:r>
                      <a:endParaRPr lang="en-US" sz="2000" kern="1200" dirty="0">
                        <a:solidFill>
                          <a:srgbClr val="FBFBFB"/>
                        </a:solidFill>
                        <a:latin typeface="Garet"/>
                        <a:ea typeface="+mn-ea"/>
                        <a:cs typeface="+mn-cs"/>
                      </a:endParaRPr>
                    </a:p>
                  </a:txBody>
                  <a:tcPr marL="190500" marR="190500" marT="190500" marB="190500" anchor="ctr">
                    <a:lnL w="0" cap="flat" cmpd="sng" algn="ctr">
                      <a:solidFill>
                        <a:srgbClr val="FF9999"/>
                      </a:solidFill>
                      <a:prstDash val="solid"/>
                      <a:round/>
                      <a:headEnd type="none" w="med" len="med"/>
                      <a:tailEnd type="none" w="med" len="med"/>
                    </a:lnL>
                    <a:lnR w="0" cap="flat" cmpd="sng" algn="ctr">
                      <a:solidFill>
                        <a:srgbClr val="FF9999"/>
                      </a:solidFill>
                      <a:prstDash val="solid"/>
                      <a:round/>
                      <a:headEnd type="none" w="med" len="med"/>
                      <a:tailEnd type="none" w="med" len="med"/>
                    </a:lnR>
                    <a:lnT w="0" cap="flat" cmpd="sng" algn="ctr">
                      <a:solidFill>
                        <a:srgbClr val="FF9999"/>
                      </a:solidFill>
                      <a:prstDash val="solid"/>
                      <a:round/>
                      <a:headEnd type="none" w="med" len="med"/>
                      <a:tailEnd type="none" w="med" len="med"/>
                    </a:lnT>
                    <a:lnB w="0" cap="flat" cmpd="sng" algn="ctr">
                      <a:solidFill>
                        <a:srgbClr val="FF9999"/>
                      </a:solidFill>
                      <a:prstDash val="solid"/>
                      <a:round/>
                      <a:headEnd type="none" w="med" len="med"/>
                      <a:tailEnd type="none" w="med" len="med"/>
                    </a:lnB>
                    <a:solidFill>
                      <a:srgbClr val="4A7EBB"/>
                    </a:solidFill>
                  </a:tcPr>
                </a:tc>
                <a:tc>
                  <a:txBody>
                    <a:bodyPr/>
                    <a:lstStyle/>
                    <a:p>
                      <a:pPr marL="0" marR="0" indent="0" algn="ctr" defTabSz="914400" rtl="0" eaLnBrk="1" fontAlgn="auto" latinLnBrk="0" hangingPunct="1">
                        <a:lnSpc>
                          <a:spcPts val="6299"/>
                        </a:lnSpc>
                        <a:spcBef>
                          <a:spcPts val="0"/>
                        </a:spcBef>
                        <a:spcAft>
                          <a:spcPts val="0"/>
                        </a:spcAft>
                        <a:buClrTx/>
                        <a:buSzTx/>
                        <a:buFontTx/>
                        <a:buNone/>
                        <a:tabLst/>
                        <a:defRPr/>
                      </a:pPr>
                      <a:r>
                        <a:rPr lang="en-CA" sz="2000" kern="1200" dirty="0">
                          <a:solidFill>
                            <a:srgbClr val="0D0F68"/>
                          </a:solidFill>
                          <a:latin typeface="Garet"/>
                          <a:ea typeface="+mn-ea"/>
                          <a:cs typeface="+mn-cs"/>
                        </a:rPr>
                        <a:t>Nov 29 - Dec 6</a:t>
                      </a:r>
                      <a:r>
                        <a:rPr lang="en-SA" sz="2000" kern="1200" dirty="0">
                          <a:solidFill>
                            <a:srgbClr val="0D0F68"/>
                          </a:solidFill>
                          <a:latin typeface="Garet"/>
                        </a:rPr>
                        <a:t> </a:t>
                      </a:r>
                      <a:endParaRPr lang="en-US" sz="2000" kern="1200" dirty="0">
                        <a:solidFill>
                          <a:srgbClr val="0D0F68"/>
                        </a:solidFill>
                        <a:latin typeface="Garet"/>
                      </a:endParaRPr>
                    </a:p>
                  </a:txBody>
                  <a:tcPr marL="190500" marR="190500" marT="190500" marB="190500" anchor="ctr">
                    <a:lnL w="0" cap="flat" cmpd="sng" algn="ctr">
                      <a:solidFill>
                        <a:srgbClr val="FF9999"/>
                      </a:solidFill>
                      <a:prstDash val="solid"/>
                      <a:round/>
                      <a:headEnd type="none" w="med" len="med"/>
                      <a:tailEnd type="none" w="med" len="med"/>
                    </a:lnL>
                    <a:lnR w="0" cap="flat" cmpd="sng" algn="ctr">
                      <a:solidFill>
                        <a:srgbClr val="FF9999"/>
                      </a:solidFill>
                      <a:prstDash val="solid"/>
                      <a:round/>
                      <a:headEnd type="none" w="med" len="med"/>
                      <a:tailEnd type="none" w="med" len="med"/>
                    </a:lnR>
                    <a:lnT w="0" cap="flat" cmpd="sng" algn="ctr">
                      <a:solidFill>
                        <a:srgbClr val="FF9999"/>
                      </a:solidFill>
                      <a:prstDash val="solid"/>
                      <a:round/>
                      <a:headEnd type="none" w="med" len="med"/>
                      <a:tailEnd type="none" w="med" len="med"/>
                    </a:lnT>
                    <a:lnB w="0" cap="flat" cmpd="sng" algn="ctr">
                      <a:solidFill>
                        <a:srgbClr val="FF9999"/>
                      </a:solidFill>
                      <a:prstDash val="solid"/>
                      <a:round/>
                      <a:headEnd type="none" w="med" len="med"/>
                      <a:tailEnd type="none" w="med" len="med"/>
                    </a:lnB>
                    <a:solidFill>
                      <a:srgbClr val="C7DEEB"/>
                    </a:solidFill>
                  </a:tcPr>
                </a:tc>
                <a:extLst>
                  <a:ext uri="{0D108BD9-81ED-4DB2-BD59-A6C34878D82A}">
                    <a16:rowId xmlns:a16="http://schemas.microsoft.com/office/drawing/2014/main" val="2118360123"/>
                  </a:ext>
                </a:extLst>
              </a:tr>
              <a:tr h="971275">
                <a:tc>
                  <a:txBody>
                    <a:bodyPr/>
                    <a:lstStyle/>
                    <a:p>
                      <a:pPr marL="0" marR="0" indent="0" algn="ctr" defTabSz="914400" rtl="0" eaLnBrk="1" fontAlgn="auto" latinLnBrk="0" hangingPunct="1">
                        <a:lnSpc>
                          <a:spcPts val="6299"/>
                        </a:lnSpc>
                        <a:spcBef>
                          <a:spcPts val="0"/>
                        </a:spcBef>
                        <a:spcAft>
                          <a:spcPts val="0"/>
                        </a:spcAft>
                        <a:buClrTx/>
                        <a:buSzTx/>
                        <a:buFontTx/>
                        <a:buNone/>
                        <a:tabLst/>
                        <a:defRPr/>
                      </a:pPr>
                      <a:r>
                        <a:rPr lang="en-CA" sz="1800" kern="1200" dirty="0">
                          <a:solidFill>
                            <a:srgbClr val="FBFBFB"/>
                          </a:solidFill>
                          <a:latin typeface="Garet"/>
                          <a:ea typeface="+mn-ea"/>
                          <a:cs typeface="+mn-cs"/>
                        </a:rPr>
                        <a:t>Final Adjustments and Reporting</a:t>
                      </a:r>
                      <a:endParaRPr lang="en-SA" sz="1800" kern="1200" dirty="0">
                        <a:solidFill>
                          <a:srgbClr val="FBFBFB"/>
                        </a:solidFill>
                        <a:latin typeface="Garet"/>
                        <a:ea typeface="+mn-ea"/>
                        <a:cs typeface="+mn-cs"/>
                      </a:endParaRPr>
                    </a:p>
                  </a:txBody>
                  <a:tcPr marL="50800" marR="50800" marT="50800" marB="50800">
                    <a:lnL w="0" cap="flat" cmpd="sng" algn="ctr">
                      <a:solidFill>
                        <a:srgbClr val="FF9999"/>
                      </a:solidFill>
                      <a:prstDash val="solid"/>
                      <a:round/>
                      <a:headEnd type="none" w="med" len="med"/>
                      <a:tailEnd type="none" w="med" len="med"/>
                    </a:lnL>
                    <a:lnR w="0" cap="flat" cmpd="sng" algn="ctr">
                      <a:solidFill>
                        <a:srgbClr val="FF9999"/>
                      </a:solidFill>
                      <a:prstDash val="solid"/>
                      <a:round/>
                      <a:headEnd type="none" w="med" len="med"/>
                      <a:tailEnd type="none" w="med" len="med"/>
                    </a:lnR>
                    <a:lnT w="0" cap="flat" cmpd="sng" algn="ctr">
                      <a:solidFill>
                        <a:srgbClr val="FF9999"/>
                      </a:solidFill>
                      <a:prstDash val="solid"/>
                      <a:round/>
                      <a:headEnd type="none" w="med" len="med"/>
                      <a:tailEnd type="none" w="med" len="med"/>
                    </a:lnT>
                    <a:lnB w="0" cap="flat" cmpd="sng" algn="ctr">
                      <a:solidFill>
                        <a:srgbClr val="FF9999"/>
                      </a:solidFill>
                      <a:prstDash val="solid"/>
                      <a:round/>
                      <a:headEnd type="none" w="med" len="med"/>
                      <a:tailEnd type="none" w="med" len="med"/>
                    </a:lnB>
                    <a:solidFill>
                      <a:srgbClr val="4A7EBB"/>
                    </a:solidFill>
                  </a:tcPr>
                </a:tc>
                <a:tc>
                  <a:txBody>
                    <a:bodyPr/>
                    <a:lstStyle/>
                    <a:p>
                      <a:pPr marL="0" marR="0" indent="0" algn="ctr" defTabSz="914400" rtl="0" eaLnBrk="1" fontAlgn="auto" latinLnBrk="0" hangingPunct="1">
                        <a:lnSpc>
                          <a:spcPts val="6299"/>
                        </a:lnSpc>
                        <a:spcBef>
                          <a:spcPts val="0"/>
                        </a:spcBef>
                        <a:spcAft>
                          <a:spcPts val="0"/>
                        </a:spcAft>
                        <a:buClrTx/>
                        <a:buSzTx/>
                        <a:buFontTx/>
                        <a:buNone/>
                        <a:tabLst/>
                        <a:defRPr/>
                      </a:pPr>
                      <a:r>
                        <a:rPr lang="en-US" sz="2000" dirty="0">
                          <a:solidFill>
                            <a:srgbClr val="0D0F68"/>
                          </a:solidFill>
                          <a:latin typeface="Garet"/>
                          <a:ea typeface="Garet"/>
                          <a:cs typeface="Garet"/>
                          <a:sym typeface="Garet"/>
                        </a:rPr>
                        <a:t>Dec 6 – 13 </a:t>
                      </a:r>
                      <a:endParaRPr lang="en-US" sz="600" dirty="0"/>
                    </a:p>
                  </a:txBody>
                  <a:tcPr marL="190500" marR="190500" marT="190500" marB="190500" anchor="ctr">
                    <a:lnL w="0" cap="flat" cmpd="sng" algn="ctr">
                      <a:solidFill>
                        <a:srgbClr val="FF9999"/>
                      </a:solidFill>
                      <a:prstDash val="solid"/>
                      <a:round/>
                      <a:headEnd type="none" w="med" len="med"/>
                      <a:tailEnd type="none" w="med" len="med"/>
                    </a:lnL>
                    <a:lnR w="0" cap="flat" cmpd="sng" algn="ctr">
                      <a:solidFill>
                        <a:srgbClr val="FF9999"/>
                      </a:solidFill>
                      <a:prstDash val="solid"/>
                      <a:round/>
                      <a:headEnd type="none" w="med" len="med"/>
                      <a:tailEnd type="none" w="med" len="med"/>
                    </a:lnR>
                    <a:lnT w="0" cap="flat" cmpd="sng" algn="ctr">
                      <a:solidFill>
                        <a:srgbClr val="FF9999"/>
                      </a:solidFill>
                      <a:prstDash val="solid"/>
                      <a:round/>
                      <a:headEnd type="none" w="med" len="med"/>
                      <a:tailEnd type="none" w="med" len="med"/>
                    </a:lnT>
                    <a:lnB w="0" cap="flat" cmpd="sng" algn="ctr">
                      <a:solidFill>
                        <a:srgbClr val="FF9999"/>
                      </a:solidFill>
                      <a:prstDash val="solid"/>
                      <a:round/>
                      <a:headEnd type="none" w="med" len="med"/>
                      <a:tailEnd type="none" w="med" len="med"/>
                    </a:lnB>
                    <a:solidFill>
                      <a:srgbClr val="C7DEEB"/>
                    </a:solidFill>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212953608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flipH="1">
            <a:off x="0" y="0"/>
            <a:ext cx="18288000" cy="10287000"/>
          </a:xfrm>
          <a:custGeom>
            <a:avLst/>
            <a:gdLst/>
            <a:ahLst/>
            <a:cxnLst/>
            <a:rect l="l" t="t" r="r" b="b"/>
            <a:pathLst>
              <a:path w="18288000" h="10287000">
                <a:moveTo>
                  <a:pt x="18288000" y="0"/>
                </a:moveTo>
                <a:lnTo>
                  <a:pt x="0" y="0"/>
                </a:lnTo>
                <a:lnTo>
                  <a:pt x="0" y="10287000"/>
                </a:lnTo>
                <a:lnTo>
                  <a:pt x="18288000" y="10287000"/>
                </a:lnTo>
                <a:lnTo>
                  <a:pt x="18288000" y="0"/>
                </a:lnTo>
                <a:close/>
              </a:path>
            </a:pathLst>
          </a:custGeom>
          <a:blipFill>
            <a:blip r:embed="rId2"/>
            <a:stretch>
              <a:fillRect/>
            </a:stretch>
          </a:blipFill>
        </p:spPr>
        <p:txBody>
          <a:bodyPr/>
          <a:lstStyle/>
          <a:p>
            <a:endParaRPr lang="en-SA"/>
          </a:p>
        </p:txBody>
      </p:sp>
      <p:grpSp>
        <p:nvGrpSpPr>
          <p:cNvPr id="3" name="Group 3"/>
          <p:cNvGrpSpPr/>
          <p:nvPr/>
        </p:nvGrpSpPr>
        <p:grpSpPr>
          <a:xfrm>
            <a:off x="1028700" y="1028700"/>
            <a:ext cx="16230600" cy="8229600"/>
            <a:chOff x="0" y="0"/>
            <a:chExt cx="4274726" cy="2167467"/>
          </a:xfrm>
        </p:grpSpPr>
        <p:sp>
          <p:nvSpPr>
            <p:cNvPr id="4" name="Freeform 4"/>
            <p:cNvSpPr/>
            <p:nvPr/>
          </p:nvSpPr>
          <p:spPr>
            <a:xfrm>
              <a:off x="0" y="0"/>
              <a:ext cx="4274726" cy="2167467"/>
            </a:xfrm>
            <a:custGeom>
              <a:avLst/>
              <a:gdLst/>
              <a:ahLst/>
              <a:cxnLst/>
              <a:rect l="l" t="t" r="r" b="b"/>
              <a:pathLst>
                <a:path w="4274726" h="2167467">
                  <a:moveTo>
                    <a:pt x="24327" y="0"/>
                  </a:moveTo>
                  <a:lnTo>
                    <a:pt x="4250399" y="0"/>
                  </a:lnTo>
                  <a:cubicBezTo>
                    <a:pt x="4263834" y="0"/>
                    <a:pt x="4274726" y="10891"/>
                    <a:pt x="4274726" y="24327"/>
                  </a:cubicBezTo>
                  <a:lnTo>
                    <a:pt x="4274726" y="2143140"/>
                  </a:lnTo>
                  <a:cubicBezTo>
                    <a:pt x="4274726" y="2156575"/>
                    <a:pt x="4263834" y="2167467"/>
                    <a:pt x="4250399" y="2167467"/>
                  </a:cubicBezTo>
                  <a:lnTo>
                    <a:pt x="24327" y="2167467"/>
                  </a:lnTo>
                  <a:cubicBezTo>
                    <a:pt x="10891" y="2167467"/>
                    <a:pt x="0" y="2156575"/>
                    <a:pt x="0" y="2143140"/>
                  </a:cubicBezTo>
                  <a:lnTo>
                    <a:pt x="0" y="24327"/>
                  </a:lnTo>
                  <a:cubicBezTo>
                    <a:pt x="0" y="10891"/>
                    <a:pt x="10891" y="0"/>
                    <a:pt x="24327" y="0"/>
                  </a:cubicBezTo>
                  <a:close/>
                </a:path>
              </a:pathLst>
            </a:custGeom>
            <a:solidFill>
              <a:srgbClr val="FBFBFB">
                <a:alpha val="89804"/>
              </a:srgbClr>
            </a:solidFill>
          </p:spPr>
          <p:txBody>
            <a:bodyPr/>
            <a:lstStyle/>
            <a:p>
              <a:endParaRPr lang="en-SA"/>
            </a:p>
          </p:txBody>
        </p:sp>
        <p:sp>
          <p:nvSpPr>
            <p:cNvPr id="5" name="TextBox 5"/>
            <p:cNvSpPr txBox="1"/>
            <p:nvPr/>
          </p:nvSpPr>
          <p:spPr>
            <a:xfrm>
              <a:off x="0" y="-38100"/>
              <a:ext cx="4274726" cy="2205567"/>
            </a:xfrm>
            <a:prstGeom prst="rect">
              <a:avLst/>
            </a:prstGeom>
          </p:spPr>
          <p:txBody>
            <a:bodyPr lIns="50800" tIns="50800" rIns="50800" bIns="50800" rtlCol="0" anchor="ctr"/>
            <a:lstStyle/>
            <a:p>
              <a:pPr algn="ctr">
                <a:lnSpc>
                  <a:spcPts val="2659"/>
                </a:lnSpc>
              </a:pPr>
              <a:endParaRPr/>
            </a:p>
          </p:txBody>
        </p:sp>
      </p:grpSp>
      <p:grpSp>
        <p:nvGrpSpPr>
          <p:cNvPr id="6" name="Group 6"/>
          <p:cNvGrpSpPr/>
          <p:nvPr/>
        </p:nvGrpSpPr>
        <p:grpSpPr>
          <a:xfrm>
            <a:off x="11601846" y="419788"/>
            <a:ext cx="7163655" cy="1217823"/>
            <a:chOff x="0" y="0"/>
            <a:chExt cx="1886724" cy="320744"/>
          </a:xfrm>
        </p:grpSpPr>
        <p:sp>
          <p:nvSpPr>
            <p:cNvPr id="7" name="Freeform 7"/>
            <p:cNvSpPr/>
            <p:nvPr/>
          </p:nvSpPr>
          <p:spPr>
            <a:xfrm>
              <a:off x="0" y="0"/>
              <a:ext cx="1886724" cy="320744"/>
            </a:xfrm>
            <a:custGeom>
              <a:avLst/>
              <a:gdLst/>
              <a:ahLst/>
              <a:cxnLst/>
              <a:rect l="l" t="t" r="r" b="b"/>
              <a:pathLst>
                <a:path w="1886724" h="320744">
                  <a:moveTo>
                    <a:pt x="55117" y="0"/>
                  </a:moveTo>
                  <a:lnTo>
                    <a:pt x="1831607" y="0"/>
                  </a:lnTo>
                  <a:cubicBezTo>
                    <a:pt x="1862047" y="0"/>
                    <a:pt x="1886724" y="24677"/>
                    <a:pt x="1886724" y="55117"/>
                  </a:cubicBezTo>
                  <a:lnTo>
                    <a:pt x="1886724" y="265627"/>
                  </a:lnTo>
                  <a:cubicBezTo>
                    <a:pt x="1886724" y="280245"/>
                    <a:pt x="1880917" y="294264"/>
                    <a:pt x="1870581" y="304600"/>
                  </a:cubicBezTo>
                  <a:cubicBezTo>
                    <a:pt x="1860244" y="314937"/>
                    <a:pt x="1846225" y="320744"/>
                    <a:pt x="1831607" y="320744"/>
                  </a:cubicBezTo>
                  <a:lnTo>
                    <a:pt x="55117" y="320744"/>
                  </a:lnTo>
                  <a:cubicBezTo>
                    <a:pt x="40499" y="320744"/>
                    <a:pt x="26480" y="314937"/>
                    <a:pt x="16143" y="304600"/>
                  </a:cubicBezTo>
                  <a:cubicBezTo>
                    <a:pt x="5807" y="294264"/>
                    <a:pt x="0" y="280245"/>
                    <a:pt x="0" y="265627"/>
                  </a:cubicBezTo>
                  <a:lnTo>
                    <a:pt x="0" y="55117"/>
                  </a:lnTo>
                  <a:cubicBezTo>
                    <a:pt x="0" y="40499"/>
                    <a:pt x="5807" y="26480"/>
                    <a:pt x="16143" y="16143"/>
                  </a:cubicBezTo>
                  <a:cubicBezTo>
                    <a:pt x="26480" y="5807"/>
                    <a:pt x="40499" y="0"/>
                    <a:pt x="55117" y="0"/>
                  </a:cubicBezTo>
                  <a:close/>
                </a:path>
              </a:pathLst>
            </a:custGeom>
            <a:solidFill>
              <a:srgbClr val="0D0F68"/>
            </a:solidFill>
          </p:spPr>
          <p:txBody>
            <a:bodyPr/>
            <a:lstStyle/>
            <a:p>
              <a:endParaRPr lang="en-SA"/>
            </a:p>
          </p:txBody>
        </p:sp>
        <p:sp>
          <p:nvSpPr>
            <p:cNvPr id="8" name="TextBox 8"/>
            <p:cNvSpPr txBox="1"/>
            <p:nvPr/>
          </p:nvSpPr>
          <p:spPr>
            <a:xfrm>
              <a:off x="0" y="-38100"/>
              <a:ext cx="1886724" cy="358844"/>
            </a:xfrm>
            <a:prstGeom prst="rect">
              <a:avLst/>
            </a:prstGeom>
          </p:spPr>
          <p:txBody>
            <a:bodyPr lIns="50800" tIns="50800" rIns="50800" bIns="50800" rtlCol="0" anchor="ctr"/>
            <a:lstStyle/>
            <a:p>
              <a:pPr algn="ctr">
                <a:lnSpc>
                  <a:spcPts val="2659"/>
                </a:lnSpc>
                <a:spcBef>
                  <a:spcPct val="0"/>
                </a:spcBef>
              </a:pPr>
              <a:endParaRPr/>
            </a:p>
          </p:txBody>
        </p:sp>
      </p:grpSp>
      <p:sp>
        <p:nvSpPr>
          <p:cNvPr id="9" name="TextBox 9"/>
          <p:cNvSpPr txBox="1"/>
          <p:nvPr/>
        </p:nvSpPr>
        <p:spPr>
          <a:xfrm>
            <a:off x="12446545" y="600075"/>
            <a:ext cx="5474256" cy="771525"/>
          </a:xfrm>
          <a:prstGeom prst="rect">
            <a:avLst/>
          </a:prstGeom>
        </p:spPr>
        <p:txBody>
          <a:bodyPr lIns="0" tIns="0" rIns="0" bIns="0" rtlCol="0" anchor="t">
            <a:spAutoFit/>
          </a:bodyPr>
          <a:lstStyle/>
          <a:p>
            <a:pPr algn="ctr">
              <a:lnSpc>
                <a:spcPts val="6299"/>
              </a:lnSpc>
            </a:pPr>
            <a:r>
              <a:rPr lang="en-US" sz="4500">
                <a:solidFill>
                  <a:srgbClr val="FFFFFF"/>
                </a:solidFill>
                <a:latin typeface="Yeseva One"/>
                <a:ea typeface="Yeseva One"/>
                <a:cs typeface="Yeseva One"/>
                <a:sym typeface="Yeseva One"/>
              </a:rPr>
              <a:t>﻿Conclusion</a:t>
            </a:r>
          </a:p>
        </p:txBody>
      </p:sp>
      <p:sp>
        <p:nvSpPr>
          <p:cNvPr id="11" name="TextBox 11"/>
          <p:cNvSpPr txBox="1"/>
          <p:nvPr/>
        </p:nvSpPr>
        <p:spPr>
          <a:xfrm>
            <a:off x="1219200" y="2698596"/>
            <a:ext cx="16040099" cy="5882380"/>
          </a:xfrm>
          <a:prstGeom prst="rect">
            <a:avLst/>
          </a:prstGeom>
        </p:spPr>
        <p:txBody>
          <a:bodyPr wrap="square" lIns="0" tIns="0" rIns="0" bIns="0" rtlCol="0" anchor="t">
            <a:spAutoFit/>
          </a:bodyPr>
          <a:lstStyle/>
          <a:p>
            <a:pPr algn="l">
              <a:lnSpc>
                <a:spcPts val="4200"/>
              </a:lnSpc>
            </a:pPr>
            <a:r>
              <a:rPr lang="en-US" sz="2400" dirty="0">
                <a:solidFill>
                  <a:srgbClr val="000000"/>
                </a:solidFill>
                <a:latin typeface="Garet"/>
                <a:ea typeface="Garet"/>
                <a:cs typeface="Garet"/>
                <a:sym typeface="Garet"/>
              </a:rPr>
              <a:t>To guide students in their academic path, Machine learning models can analyze student performance and provide suggestions. In previous studies, a different Machine learning model has been used. For example, the Random Forest Algorithm, which is used to analyze student performance as in (Xiaobo Zhu 2024), is used to analyze student performance in a Python programming course. An AI chatbot built on a RAG has been used by (</a:t>
            </a:r>
            <a:r>
              <a:rPr lang="en-US" sz="2400" dirty="0" err="1">
                <a:solidFill>
                  <a:srgbClr val="000000"/>
                </a:solidFill>
                <a:latin typeface="Garet"/>
                <a:ea typeface="Garet"/>
                <a:cs typeface="Garet"/>
                <a:sym typeface="Garet"/>
              </a:rPr>
              <a:t>Klymkowsky</a:t>
            </a:r>
            <a:r>
              <a:rPr lang="en-US" sz="2400" dirty="0">
                <a:solidFill>
                  <a:srgbClr val="000000"/>
                </a:solidFill>
                <a:latin typeface="Garet"/>
                <a:ea typeface="Garet"/>
                <a:cs typeface="Garet"/>
                <a:sym typeface="Garet"/>
              </a:rPr>
              <a:t> 2024) to provide actionable feedback on student thinking in the context of formative assessments.</a:t>
            </a:r>
          </a:p>
          <a:p>
            <a:pPr algn="l">
              <a:lnSpc>
                <a:spcPts val="4200"/>
              </a:lnSpc>
            </a:pPr>
            <a:r>
              <a:rPr lang="en-US" sz="2400" dirty="0">
                <a:solidFill>
                  <a:srgbClr val="000000"/>
                </a:solidFill>
                <a:latin typeface="Garet"/>
                <a:ea typeface="Garet"/>
                <a:cs typeface="Garet"/>
                <a:sym typeface="Garet"/>
              </a:rPr>
              <a:t>ANN has been used by (Agarwal, M., &amp; Agarwal, B. B., 2024) and compared with SVM, Decision Trees, and other Machine learning models, and provides a better result. The limitation of the findings was mostly about the amount of data, which needs to be increased. For future work, we can depend more on ANN as it was the best for analyzing MCQ questions. And can use NLA for analyzing the student's explanation for each answer.</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SA"/>
          </a:p>
        </p:txBody>
      </p:sp>
      <p:sp>
        <p:nvSpPr>
          <p:cNvPr id="3" name="Freeform 3"/>
          <p:cNvSpPr/>
          <p:nvPr/>
        </p:nvSpPr>
        <p:spPr>
          <a:xfrm>
            <a:off x="1028700" y="6461125"/>
            <a:ext cx="3450800" cy="2967688"/>
          </a:xfrm>
          <a:custGeom>
            <a:avLst/>
            <a:gdLst/>
            <a:ahLst/>
            <a:cxnLst/>
            <a:rect l="l" t="t" r="r" b="b"/>
            <a:pathLst>
              <a:path w="3450800" h="2967688">
                <a:moveTo>
                  <a:pt x="0" y="0"/>
                </a:moveTo>
                <a:lnTo>
                  <a:pt x="3450800" y="0"/>
                </a:lnTo>
                <a:lnTo>
                  <a:pt x="3450800" y="2967688"/>
                </a:lnTo>
                <a:lnTo>
                  <a:pt x="0" y="2967688"/>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SA"/>
          </a:p>
        </p:txBody>
      </p:sp>
      <p:sp>
        <p:nvSpPr>
          <p:cNvPr id="4" name="TextBox 4"/>
          <p:cNvSpPr txBox="1"/>
          <p:nvPr/>
        </p:nvSpPr>
        <p:spPr>
          <a:xfrm>
            <a:off x="4124893" y="3663950"/>
            <a:ext cx="10038214" cy="2797174"/>
          </a:xfrm>
          <a:prstGeom prst="rect">
            <a:avLst/>
          </a:prstGeom>
        </p:spPr>
        <p:txBody>
          <a:bodyPr lIns="0" tIns="0" rIns="0" bIns="0" rtlCol="0" anchor="t">
            <a:spAutoFit/>
          </a:bodyPr>
          <a:lstStyle/>
          <a:p>
            <a:pPr algn="ctr">
              <a:lnSpc>
                <a:spcPts val="11200"/>
              </a:lnSpc>
            </a:pPr>
            <a:r>
              <a:rPr lang="en-US" sz="8000" dirty="0">
                <a:solidFill>
                  <a:srgbClr val="0D0F68"/>
                </a:solidFill>
                <a:latin typeface="Yeseva One"/>
                <a:ea typeface="Yeseva One"/>
                <a:cs typeface="Yeseva One"/>
                <a:sym typeface="Yeseva One"/>
              </a:rPr>
              <a:t>Question and Answer</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flipH="1">
            <a:off x="0" y="0"/>
            <a:ext cx="18288000" cy="10287000"/>
          </a:xfrm>
          <a:custGeom>
            <a:avLst/>
            <a:gdLst/>
            <a:ahLst/>
            <a:cxnLst/>
            <a:rect l="l" t="t" r="r" b="b"/>
            <a:pathLst>
              <a:path w="18288000" h="10287000">
                <a:moveTo>
                  <a:pt x="18288000" y="0"/>
                </a:moveTo>
                <a:lnTo>
                  <a:pt x="0" y="0"/>
                </a:lnTo>
                <a:lnTo>
                  <a:pt x="0" y="10287000"/>
                </a:lnTo>
                <a:lnTo>
                  <a:pt x="18288000" y="10287000"/>
                </a:lnTo>
                <a:lnTo>
                  <a:pt x="18288000" y="0"/>
                </a:lnTo>
                <a:close/>
              </a:path>
            </a:pathLst>
          </a:custGeom>
          <a:blipFill>
            <a:blip r:embed="rId2"/>
            <a:stretch>
              <a:fillRect/>
            </a:stretch>
          </a:blipFill>
        </p:spPr>
        <p:txBody>
          <a:bodyPr/>
          <a:lstStyle/>
          <a:p>
            <a:endParaRPr lang="en-SA"/>
          </a:p>
        </p:txBody>
      </p:sp>
      <p:sp>
        <p:nvSpPr>
          <p:cNvPr id="4" name="TextBox 4"/>
          <p:cNvSpPr txBox="1"/>
          <p:nvPr/>
        </p:nvSpPr>
        <p:spPr>
          <a:xfrm>
            <a:off x="3957143" y="4558708"/>
            <a:ext cx="10373714" cy="2008404"/>
          </a:xfrm>
          <a:prstGeom prst="rect">
            <a:avLst/>
          </a:prstGeom>
        </p:spPr>
        <p:txBody>
          <a:bodyPr lIns="0" tIns="0" rIns="0" bIns="0" rtlCol="0" anchor="t">
            <a:spAutoFit/>
          </a:bodyPr>
          <a:lstStyle/>
          <a:p>
            <a:pPr algn="ctr">
              <a:lnSpc>
                <a:spcPts val="16350"/>
              </a:lnSpc>
            </a:pPr>
            <a:r>
              <a:rPr lang="en-US" sz="11679">
                <a:solidFill>
                  <a:srgbClr val="0D0F68"/>
                </a:solidFill>
                <a:latin typeface="Yeseva One"/>
                <a:ea typeface="Yeseva One"/>
                <a:cs typeface="Yeseva One"/>
                <a:sym typeface="Yeseva One"/>
              </a:rPr>
              <a:t>Thank You</a:t>
            </a:r>
          </a:p>
        </p:txBody>
      </p:sp>
      <p:pic>
        <p:nvPicPr>
          <p:cNvPr id="7" name="Picture 6">
            <a:extLst>
              <a:ext uri="{FF2B5EF4-FFF2-40B4-BE49-F238E27FC236}">
                <a16:creationId xmlns:a16="http://schemas.microsoft.com/office/drawing/2014/main" id="{8BE4FD41-329B-F01B-C8F0-A07133B506A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999762" y="-336088"/>
            <a:ext cx="4288473" cy="3815832"/>
          </a:xfrm>
          <a:prstGeom prst="rect">
            <a:avLst/>
          </a:prstGeom>
          <a:noFill/>
          <a:ln>
            <a:noFill/>
          </a:ln>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1660</TotalTime>
  <Words>2147</Words>
  <Application>Microsoft Macintosh PowerPoint</Application>
  <PresentationFormat>Custom</PresentationFormat>
  <Paragraphs>215</Paragraphs>
  <Slides>19</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19</vt:i4>
      </vt:variant>
    </vt:vector>
  </HeadingPairs>
  <TitlesOfParts>
    <vt:vector size="28" baseType="lpstr">
      <vt:lpstr>Arial</vt:lpstr>
      <vt:lpstr>Times New Roman</vt:lpstr>
      <vt:lpstr>Garet</vt:lpstr>
      <vt:lpstr>Calibri</vt:lpstr>
      <vt:lpstr>Yeseva One</vt:lpstr>
      <vt:lpstr>Garet Bold</vt:lpstr>
      <vt:lpstr>Aptos Display</vt:lpstr>
      <vt:lpstr>Aptos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cp:lastModifiedBy>Ahmed</cp:lastModifiedBy>
  <cp:revision>10</cp:revision>
  <dcterms:created xsi:type="dcterms:W3CDTF">2006-08-16T00:00:00Z</dcterms:created>
  <dcterms:modified xsi:type="dcterms:W3CDTF">2025-08-27T15:21:05Z</dcterms:modified>
  <dc:identifier>DAGw-IcGRlk</dc:identifier>
</cp:coreProperties>
</file>