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4"/>
  </p:notesMasterIdLst>
  <p:sldIdLst>
    <p:sldId id="256" r:id="rId2"/>
    <p:sldId id="260" r:id="rId3"/>
    <p:sldId id="257" r:id="rId4"/>
    <p:sldId id="259" r:id="rId5"/>
    <p:sldId id="258" r:id="rId6"/>
    <p:sldId id="261" r:id="rId7"/>
    <p:sldId id="262" r:id="rId8"/>
    <p:sldId id="263" r:id="rId9"/>
    <p:sldId id="264" r:id="rId10"/>
    <p:sldId id="265" r:id="rId11"/>
    <p:sldId id="307" r:id="rId12"/>
    <p:sldId id="308" r:id="rId13"/>
    <p:sldId id="268" r:id="rId14"/>
    <p:sldId id="269" r:id="rId15"/>
    <p:sldId id="271" r:id="rId16"/>
    <p:sldId id="270" r:id="rId17"/>
    <p:sldId id="309" r:id="rId18"/>
    <p:sldId id="273" r:id="rId19"/>
    <p:sldId id="274" r:id="rId20"/>
    <p:sldId id="275" r:id="rId21"/>
    <p:sldId id="276" r:id="rId22"/>
    <p:sldId id="277" r:id="rId23"/>
    <p:sldId id="278" r:id="rId24"/>
    <p:sldId id="310" r:id="rId25"/>
    <p:sldId id="280" r:id="rId26"/>
    <p:sldId id="281" r:id="rId27"/>
    <p:sldId id="282" r:id="rId28"/>
    <p:sldId id="283" r:id="rId29"/>
    <p:sldId id="284" r:id="rId30"/>
    <p:sldId id="285" r:id="rId31"/>
    <p:sldId id="286" r:id="rId32"/>
    <p:sldId id="287" r:id="rId33"/>
    <p:sldId id="288" r:id="rId34"/>
    <p:sldId id="311" r:id="rId35"/>
    <p:sldId id="312" r:id="rId36"/>
    <p:sldId id="291" r:id="rId37"/>
    <p:sldId id="292" r:id="rId38"/>
    <p:sldId id="293" r:id="rId39"/>
    <p:sldId id="294" r:id="rId40"/>
    <p:sldId id="295" r:id="rId41"/>
    <p:sldId id="313" r:id="rId42"/>
    <p:sldId id="296" r:id="rId43"/>
    <p:sldId id="314" r:id="rId44"/>
    <p:sldId id="297" r:id="rId45"/>
    <p:sldId id="299" r:id="rId46"/>
    <p:sldId id="300" r:id="rId47"/>
    <p:sldId id="301" r:id="rId48"/>
    <p:sldId id="302" r:id="rId49"/>
    <p:sldId id="303" r:id="rId50"/>
    <p:sldId id="304" r:id="rId51"/>
    <p:sldId id="305" r:id="rId52"/>
    <p:sldId id="306" r:id="rId5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66CCFF"/>
    <a:srgbClr val="FFFFFF"/>
    <a:srgbClr val="203E5F"/>
    <a:srgbClr val="FFCC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showGuides="1">
      <p:cViewPr varScale="1">
        <p:scale>
          <a:sx n="82" d="100"/>
          <a:sy n="82" d="100"/>
        </p:scale>
        <p:origin x="228" y="45"/>
      </p:cViewPr>
      <p:guideLst>
        <p:guide orient="horz" pos="2160"/>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639854-858E-4F21-871A-8E8CD9B46C75}" type="doc">
      <dgm:prSet loTypeId="urn:microsoft.com/office/officeart/2005/8/layout/cycle7" loCatId="cycle" qsTypeId="urn:microsoft.com/office/officeart/2005/8/quickstyle/simple1" qsCatId="simple" csTypeId="urn:microsoft.com/office/officeart/2005/8/colors/colorful1" csCatId="colorful" phldr="1"/>
      <dgm:spPr/>
      <dgm:t>
        <a:bodyPr/>
        <a:lstStyle/>
        <a:p>
          <a:endParaRPr lang="en-US"/>
        </a:p>
      </dgm:t>
    </dgm:pt>
    <dgm:pt modelId="{201772AB-33FA-4625-8FAD-8A489A201FB9}">
      <dgm:prSet phldrT="[Text]" custT="1"/>
      <dgm:spPr/>
      <dgm:t>
        <a:bodyPr/>
        <a:lstStyle/>
        <a:p>
          <a:r>
            <a:rPr lang="ar-SA" sz="1600" b="0" dirty="0">
              <a:latin typeface="Alexandria" pitchFamily="2" charset="-78"/>
              <a:cs typeface="Alexandria" pitchFamily="2" charset="-78"/>
            </a:rPr>
            <a:t>أهداف المنظمة</a:t>
          </a:r>
          <a:endParaRPr lang="en-US" sz="1600" b="0" dirty="0">
            <a:latin typeface="Alexandria" pitchFamily="2" charset="-78"/>
            <a:cs typeface="Alexandria" pitchFamily="2" charset="-78"/>
          </a:endParaRPr>
        </a:p>
      </dgm:t>
    </dgm:pt>
    <dgm:pt modelId="{02A15155-C5EC-48E3-9DFC-60B5A897B79C}" type="parTrans" cxnId="{6783A06D-82CF-4220-9D03-E1E366B35984}">
      <dgm:prSet/>
      <dgm:spPr/>
      <dgm:t>
        <a:bodyPr/>
        <a:lstStyle/>
        <a:p>
          <a:endParaRPr lang="en-US" sz="1200"/>
        </a:p>
      </dgm:t>
    </dgm:pt>
    <dgm:pt modelId="{6564A5BF-D3B1-49BF-BEC1-62ECE0C68126}" type="sibTrans" cxnId="{6783A06D-82CF-4220-9D03-E1E366B35984}">
      <dgm:prSet custT="1"/>
      <dgm:spPr/>
      <dgm:t>
        <a:bodyPr/>
        <a:lstStyle/>
        <a:p>
          <a:endParaRPr lang="en-US" sz="600">
            <a:latin typeface="Alexandria" pitchFamily="2" charset="-78"/>
            <a:cs typeface="Alexandria" pitchFamily="2" charset="-78"/>
          </a:endParaRPr>
        </a:p>
      </dgm:t>
    </dgm:pt>
    <dgm:pt modelId="{12392C70-DA52-452D-8533-C00E478FBA3B}">
      <dgm:prSet phldrT="[Text]" custT="1"/>
      <dgm:spPr>
        <a:solidFill>
          <a:srgbClr val="203E5F"/>
        </a:solidFill>
      </dgm:spPr>
      <dgm:t>
        <a:bodyPr/>
        <a:lstStyle/>
        <a:p>
          <a:r>
            <a:rPr lang="ar-SA" sz="1600" b="0" kern="1200" dirty="0">
              <a:latin typeface="Alexandria" pitchFamily="2" charset="-78"/>
              <a:cs typeface="Alexandria" pitchFamily="2" charset="-78"/>
            </a:rPr>
            <a:t>أهداف </a:t>
          </a:r>
          <a:r>
            <a:rPr lang="ar-SA" sz="1600" b="0" kern="1200" dirty="0">
              <a:solidFill>
                <a:prstClr val="white"/>
              </a:solidFill>
              <a:latin typeface="Alexandria" pitchFamily="2" charset="-78"/>
              <a:ea typeface="+mn-ea"/>
              <a:cs typeface="Alexandria" pitchFamily="2" charset="-78"/>
            </a:rPr>
            <a:t>القائد</a:t>
          </a:r>
          <a:endParaRPr lang="en-US" sz="1600" b="0" kern="1200" dirty="0">
            <a:solidFill>
              <a:prstClr val="white"/>
            </a:solidFill>
            <a:latin typeface="Alexandria" pitchFamily="2" charset="-78"/>
            <a:ea typeface="+mn-ea"/>
            <a:cs typeface="Alexandria" pitchFamily="2" charset="-78"/>
          </a:endParaRPr>
        </a:p>
      </dgm:t>
    </dgm:pt>
    <dgm:pt modelId="{71AFD83D-DF7F-48CB-870F-BFA4635B2A6E}" type="parTrans" cxnId="{D715FFDE-3FC6-4031-8877-F6517423BA41}">
      <dgm:prSet/>
      <dgm:spPr/>
      <dgm:t>
        <a:bodyPr/>
        <a:lstStyle/>
        <a:p>
          <a:endParaRPr lang="en-US" sz="1200"/>
        </a:p>
      </dgm:t>
    </dgm:pt>
    <dgm:pt modelId="{2DC3AB35-C416-4FA2-8C91-EC49AF6B1D90}" type="sibTrans" cxnId="{D715FFDE-3FC6-4031-8877-F6517423BA41}">
      <dgm:prSet custT="1"/>
      <dgm:spPr/>
      <dgm:t>
        <a:bodyPr/>
        <a:lstStyle/>
        <a:p>
          <a:endParaRPr lang="en-US" sz="600"/>
        </a:p>
      </dgm:t>
    </dgm:pt>
    <dgm:pt modelId="{D219860E-48A2-426A-9390-9646CB74E1B3}">
      <dgm:prSet phldrT="[Text]" custT="1"/>
      <dgm:spPr>
        <a:solidFill>
          <a:srgbClr val="00AEEF"/>
        </a:solidFill>
      </dgm:spPr>
      <dgm:t>
        <a:bodyPr/>
        <a:lstStyle/>
        <a:p>
          <a:r>
            <a:rPr lang="ar-SA" sz="1600" b="0" dirty="0">
              <a:latin typeface="Alexandria" pitchFamily="2" charset="-78"/>
              <a:cs typeface="Alexandria" pitchFamily="2" charset="-78"/>
            </a:rPr>
            <a:t>أهداف العاملين</a:t>
          </a:r>
          <a:endParaRPr lang="en-US" sz="1600" b="0" dirty="0">
            <a:latin typeface="Alexandria" pitchFamily="2" charset="-78"/>
            <a:cs typeface="Alexandria" pitchFamily="2" charset="-78"/>
          </a:endParaRPr>
        </a:p>
      </dgm:t>
    </dgm:pt>
    <dgm:pt modelId="{A0F1AC77-9C55-4075-AA22-2077603D1154}" type="parTrans" cxnId="{82D1223C-BBA5-46E8-B656-763BFFCE2498}">
      <dgm:prSet/>
      <dgm:spPr/>
      <dgm:t>
        <a:bodyPr/>
        <a:lstStyle/>
        <a:p>
          <a:endParaRPr lang="en-US" sz="1200"/>
        </a:p>
      </dgm:t>
    </dgm:pt>
    <dgm:pt modelId="{098CAABC-4D6A-4E66-A21E-0D7FBC7C9558}" type="sibTrans" cxnId="{82D1223C-BBA5-46E8-B656-763BFFCE2498}">
      <dgm:prSet custT="1"/>
      <dgm:spPr/>
      <dgm:t>
        <a:bodyPr/>
        <a:lstStyle/>
        <a:p>
          <a:endParaRPr lang="en-US" sz="600"/>
        </a:p>
      </dgm:t>
    </dgm:pt>
    <dgm:pt modelId="{1B7E2C1A-797D-41FA-83C3-995ED3919864}" type="pres">
      <dgm:prSet presAssocID="{69639854-858E-4F21-871A-8E8CD9B46C75}" presName="Name0" presStyleCnt="0">
        <dgm:presLayoutVars>
          <dgm:dir/>
          <dgm:resizeHandles val="exact"/>
        </dgm:presLayoutVars>
      </dgm:prSet>
      <dgm:spPr/>
    </dgm:pt>
    <dgm:pt modelId="{B209E1FD-FD9D-4A89-8503-D6A40762C8B8}" type="pres">
      <dgm:prSet presAssocID="{201772AB-33FA-4625-8FAD-8A489A201FB9}" presName="node" presStyleLbl="node1" presStyleIdx="0" presStyleCnt="3">
        <dgm:presLayoutVars>
          <dgm:bulletEnabled val="1"/>
        </dgm:presLayoutVars>
      </dgm:prSet>
      <dgm:spPr/>
    </dgm:pt>
    <dgm:pt modelId="{CF0EE295-C624-4154-AEA7-F1360BE67E30}" type="pres">
      <dgm:prSet presAssocID="{6564A5BF-D3B1-49BF-BEC1-62ECE0C68126}" presName="sibTrans" presStyleLbl="sibTrans2D1" presStyleIdx="0" presStyleCnt="3"/>
      <dgm:spPr/>
    </dgm:pt>
    <dgm:pt modelId="{AA43DE0C-047F-45C9-B204-8E605C0EA055}" type="pres">
      <dgm:prSet presAssocID="{6564A5BF-D3B1-49BF-BEC1-62ECE0C68126}" presName="connectorText" presStyleLbl="sibTrans2D1" presStyleIdx="0" presStyleCnt="3"/>
      <dgm:spPr/>
    </dgm:pt>
    <dgm:pt modelId="{BE945361-873E-4751-9100-A169DA2A37E1}" type="pres">
      <dgm:prSet presAssocID="{12392C70-DA52-452D-8533-C00E478FBA3B}" presName="node" presStyleLbl="node1" presStyleIdx="1" presStyleCnt="3">
        <dgm:presLayoutVars>
          <dgm:bulletEnabled val="1"/>
        </dgm:presLayoutVars>
      </dgm:prSet>
      <dgm:spPr/>
    </dgm:pt>
    <dgm:pt modelId="{94772164-74CB-47BB-AF71-FF9980E554F0}" type="pres">
      <dgm:prSet presAssocID="{2DC3AB35-C416-4FA2-8C91-EC49AF6B1D90}" presName="sibTrans" presStyleLbl="sibTrans2D1" presStyleIdx="1" presStyleCnt="3"/>
      <dgm:spPr/>
    </dgm:pt>
    <dgm:pt modelId="{E6316D23-D01A-4588-A0D8-FCF854B0AC4C}" type="pres">
      <dgm:prSet presAssocID="{2DC3AB35-C416-4FA2-8C91-EC49AF6B1D90}" presName="connectorText" presStyleLbl="sibTrans2D1" presStyleIdx="1" presStyleCnt="3"/>
      <dgm:spPr/>
    </dgm:pt>
    <dgm:pt modelId="{4C111E02-31EF-4C51-A282-834CECFBFFE3}" type="pres">
      <dgm:prSet presAssocID="{D219860E-48A2-426A-9390-9646CB74E1B3}" presName="node" presStyleLbl="node1" presStyleIdx="2" presStyleCnt="3">
        <dgm:presLayoutVars>
          <dgm:bulletEnabled val="1"/>
        </dgm:presLayoutVars>
      </dgm:prSet>
      <dgm:spPr/>
    </dgm:pt>
    <dgm:pt modelId="{6EAEAB43-BD63-4130-82EE-DD5CD6E39A7D}" type="pres">
      <dgm:prSet presAssocID="{098CAABC-4D6A-4E66-A21E-0D7FBC7C9558}" presName="sibTrans" presStyleLbl="sibTrans2D1" presStyleIdx="2" presStyleCnt="3"/>
      <dgm:spPr/>
    </dgm:pt>
    <dgm:pt modelId="{64761856-7C3F-419D-B8FC-1E402A7049BD}" type="pres">
      <dgm:prSet presAssocID="{098CAABC-4D6A-4E66-A21E-0D7FBC7C9558}" presName="connectorText" presStyleLbl="sibTrans2D1" presStyleIdx="2" presStyleCnt="3"/>
      <dgm:spPr/>
    </dgm:pt>
  </dgm:ptLst>
  <dgm:cxnLst>
    <dgm:cxn modelId="{F5196F1E-4C42-41BB-8B83-44D33A178DEE}" type="presOf" srcId="{6564A5BF-D3B1-49BF-BEC1-62ECE0C68126}" destId="{CF0EE295-C624-4154-AEA7-F1360BE67E30}" srcOrd="0" destOrd="0" presId="urn:microsoft.com/office/officeart/2005/8/layout/cycle7"/>
    <dgm:cxn modelId="{82D1223C-BBA5-46E8-B656-763BFFCE2498}" srcId="{69639854-858E-4F21-871A-8E8CD9B46C75}" destId="{D219860E-48A2-426A-9390-9646CB74E1B3}" srcOrd="2" destOrd="0" parTransId="{A0F1AC77-9C55-4075-AA22-2077603D1154}" sibTransId="{098CAABC-4D6A-4E66-A21E-0D7FBC7C9558}"/>
    <dgm:cxn modelId="{6783A06D-82CF-4220-9D03-E1E366B35984}" srcId="{69639854-858E-4F21-871A-8E8CD9B46C75}" destId="{201772AB-33FA-4625-8FAD-8A489A201FB9}" srcOrd="0" destOrd="0" parTransId="{02A15155-C5EC-48E3-9DFC-60B5A897B79C}" sibTransId="{6564A5BF-D3B1-49BF-BEC1-62ECE0C68126}"/>
    <dgm:cxn modelId="{B9181074-7654-483B-BF20-2C88588B013D}" type="presOf" srcId="{12392C70-DA52-452D-8533-C00E478FBA3B}" destId="{BE945361-873E-4751-9100-A169DA2A37E1}" srcOrd="0" destOrd="0" presId="urn:microsoft.com/office/officeart/2005/8/layout/cycle7"/>
    <dgm:cxn modelId="{04EF6E76-00F2-4382-8307-8EA31058F79E}" type="presOf" srcId="{6564A5BF-D3B1-49BF-BEC1-62ECE0C68126}" destId="{AA43DE0C-047F-45C9-B204-8E605C0EA055}" srcOrd="1" destOrd="0" presId="urn:microsoft.com/office/officeart/2005/8/layout/cycle7"/>
    <dgm:cxn modelId="{BD8DA6B6-DEB6-4227-8E47-4AAC31DEEB23}" type="presOf" srcId="{D219860E-48A2-426A-9390-9646CB74E1B3}" destId="{4C111E02-31EF-4C51-A282-834CECFBFFE3}" srcOrd="0" destOrd="0" presId="urn:microsoft.com/office/officeart/2005/8/layout/cycle7"/>
    <dgm:cxn modelId="{EE5C89C3-71FF-41EE-A7BE-68903D322654}" type="presOf" srcId="{098CAABC-4D6A-4E66-A21E-0D7FBC7C9558}" destId="{64761856-7C3F-419D-B8FC-1E402A7049BD}" srcOrd="1" destOrd="0" presId="urn:microsoft.com/office/officeart/2005/8/layout/cycle7"/>
    <dgm:cxn modelId="{099367C6-46C7-4BB0-BC44-E72FF6833E58}" type="presOf" srcId="{69639854-858E-4F21-871A-8E8CD9B46C75}" destId="{1B7E2C1A-797D-41FA-83C3-995ED3919864}" srcOrd="0" destOrd="0" presId="urn:microsoft.com/office/officeart/2005/8/layout/cycle7"/>
    <dgm:cxn modelId="{4C7B57C8-5167-49E4-836C-6957FE3D4CDE}" type="presOf" srcId="{098CAABC-4D6A-4E66-A21E-0D7FBC7C9558}" destId="{6EAEAB43-BD63-4130-82EE-DD5CD6E39A7D}" srcOrd="0" destOrd="0" presId="urn:microsoft.com/office/officeart/2005/8/layout/cycle7"/>
    <dgm:cxn modelId="{C817C5CF-37D6-4F3E-BCD7-231775B1C8A0}" type="presOf" srcId="{201772AB-33FA-4625-8FAD-8A489A201FB9}" destId="{B209E1FD-FD9D-4A89-8503-D6A40762C8B8}" srcOrd="0" destOrd="0" presId="urn:microsoft.com/office/officeart/2005/8/layout/cycle7"/>
    <dgm:cxn modelId="{D715FFDE-3FC6-4031-8877-F6517423BA41}" srcId="{69639854-858E-4F21-871A-8E8CD9B46C75}" destId="{12392C70-DA52-452D-8533-C00E478FBA3B}" srcOrd="1" destOrd="0" parTransId="{71AFD83D-DF7F-48CB-870F-BFA4635B2A6E}" sibTransId="{2DC3AB35-C416-4FA2-8C91-EC49AF6B1D90}"/>
    <dgm:cxn modelId="{8F980AE0-29CC-4173-B46C-6F95D281B3C7}" type="presOf" srcId="{2DC3AB35-C416-4FA2-8C91-EC49AF6B1D90}" destId="{94772164-74CB-47BB-AF71-FF9980E554F0}" srcOrd="0" destOrd="0" presId="urn:microsoft.com/office/officeart/2005/8/layout/cycle7"/>
    <dgm:cxn modelId="{A210D0FF-3217-44FD-A93E-7F38ED84C5BD}" type="presOf" srcId="{2DC3AB35-C416-4FA2-8C91-EC49AF6B1D90}" destId="{E6316D23-D01A-4588-A0D8-FCF854B0AC4C}" srcOrd="1" destOrd="0" presId="urn:microsoft.com/office/officeart/2005/8/layout/cycle7"/>
    <dgm:cxn modelId="{AEBD8D9C-CB63-4782-BD6C-DDBD8EECB125}" type="presParOf" srcId="{1B7E2C1A-797D-41FA-83C3-995ED3919864}" destId="{B209E1FD-FD9D-4A89-8503-D6A40762C8B8}" srcOrd="0" destOrd="0" presId="urn:microsoft.com/office/officeart/2005/8/layout/cycle7"/>
    <dgm:cxn modelId="{7F3F650B-EBA6-42E7-A454-1D7935A44288}" type="presParOf" srcId="{1B7E2C1A-797D-41FA-83C3-995ED3919864}" destId="{CF0EE295-C624-4154-AEA7-F1360BE67E30}" srcOrd="1" destOrd="0" presId="urn:microsoft.com/office/officeart/2005/8/layout/cycle7"/>
    <dgm:cxn modelId="{85BCB71F-B580-417A-B97A-307DCAAE4E7E}" type="presParOf" srcId="{CF0EE295-C624-4154-AEA7-F1360BE67E30}" destId="{AA43DE0C-047F-45C9-B204-8E605C0EA055}" srcOrd="0" destOrd="0" presId="urn:microsoft.com/office/officeart/2005/8/layout/cycle7"/>
    <dgm:cxn modelId="{D540B39B-6573-43A0-A410-4B9AE70E22CE}" type="presParOf" srcId="{1B7E2C1A-797D-41FA-83C3-995ED3919864}" destId="{BE945361-873E-4751-9100-A169DA2A37E1}" srcOrd="2" destOrd="0" presId="urn:microsoft.com/office/officeart/2005/8/layout/cycle7"/>
    <dgm:cxn modelId="{B73A947C-1C57-4D65-A722-D4EB91DDAF13}" type="presParOf" srcId="{1B7E2C1A-797D-41FA-83C3-995ED3919864}" destId="{94772164-74CB-47BB-AF71-FF9980E554F0}" srcOrd="3" destOrd="0" presId="urn:microsoft.com/office/officeart/2005/8/layout/cycle7"/>
    <dgm:cxn modelId="{6721D17F-B3CA-4BA8-B384-2EBAE13EF028}" type="presParOf" srcId="{94772164-74CB-47BB-AF71-FF9980E554F0}" destId="{E6316D23-D01A-4588-A0D8-FCF854B0AC4C}" srcOrd="0" destOrd="0" presId="urn:microsoft.com/office/officeart/2005/8/layout/cycle7"/>
    <dgm:cxn modelId="{0D8B3C7B-A601-4535-90B0-11EC89AC48E8}" type="presParOf" srcId="{1B7E2C1A-797D-41FA-83C3-995ED3919864}" destId="{4C111E02-31EF-4C51-A282-834CECFBFFE3}" srcOrd="4" destOrd="0" presId="urn:microsoft.com/office/officeart/2005/8/layout/cycle7"/>
    <dgm:cxn modelId="{ED8B1906-832D-4EE2-ACC4-DCE3B26C4EAF}" type="presParOf" srcId="{1B7E2C1A-797D-41FA-83C3-995ED3919864}" destId="{6EAEAB43-BD63-4130-82EE-DD5CD6E39A7D}" srcOrd="5" destOrd="0" presId="urn:microsoft.com/office/officeart/2005/8/layout/cycle7"/>
    <dgm:cxn modelId="{BF3F9F1B-D1E6-4414-A7D3-7D4FC4D42317}" type="presParOf" srcId="{6EAEAB43-BD63-4130-82EE-DD5CD6E39A7D}" destId="{64761856-7C3F-419D-B8FC-1E402A7049BD}"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09E1FD-FD9D-4A89-8503-D6A40762C8B8}">
      <dsp:nvSpPr>
        <dsp:cNvPr id="0" name=""/>
        <dsp:cNvSpPr/>
      </dsp:nvSpPr>
      <dsp:spPr>
        <a:xfrm>
          <a:off x="1622756" y="853"/>
          <a:ext cx="1230453" cy="61522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المنظمة</a:t>
          </a:r>
          <a:endParaRPr lang="en-US" sz="1600" b="0" kern="1200" dirty="0">
            <a:latin typeface="Alexandria" pitchFamily="2" charset="-78"/>
            <a:cs typeface="Alexandria" pitchFamily="2" charset="-78"/>
          </a:endParaRPr>
        </a:p>
      </dsp:txBody>
      <dsp:txXfrm>
        <a:off x="1640775" y="18872"/>
        <a:ext cx="1194415" cy="579188"/>
      </dsp:txXfrm>
    </dsp:sp>
    <dsp:sp modelId="{CF0EE295-C624-4154-AEA7-F1360BE67E30}">
      <dsp:nvSpPr>
        <dsp:cNvPr id="0" name=""/>
        <dsp:cNvSpPr/>
      </dsp:nvSpPr>
      <dsp:spPr>
        <a:xfrm rot="3600000">
          <a:off x="2425230" y="1081069"/>
          <a:ext cx="641950" cy="215329"/>
        </a:xfrm>
        <a:prstGeom prst="lef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latin typeface="Alexandria" pitchFamily="2" charset="-78"/>
            <a:cs typeface="Alexandria" pitchFamily="2" charset="-78"/>
          </a:endParaRPr>
        </a:p>
      </dsp:txBody>
      <dsp:txXfrm>
        <a:off x="2489829" y="1124135"/>
        <a:ext cx="512752" cy="129197"/>
      </dsp:txXfrm>
    </dsp:sp>
    <dsp:sp modelId="{BE945361-873E-4751-9100-A169DA2A37E1}">
      <dsp:nvSpPr>
        <dsp:cNvPr id="0" name=""/>
        <dsp:cNvSpPr/>
      </dsp:nvSpPr>
      <dsp:spPr>
        <a:xfrm>
          <a:off x="2639202" y="1761389"/>
          <a:ext cx="1230453" cy="615226"/>
        </a:xfrm>
        <a:prstGeom prst="roundRect">
          <a:avLst>
            <a:gd name="adj" fmla="val 1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a:t>
          </a:r>
          <a:r>
            <a:rPr lang="ar-SA" sz="1600" b="0" kern="1200" dirty="0">
              <a:solidFill>
                <a:prstClr val="white"/>
              </a:solidFill>
              <a:latin typeface="Alexandria" pitchFamily="2" charset="-78"/>
              <a:ea typeface="+mn-ea"/>
              <a:cs typeface="Alexandria" pitchFamily="2" charset="-78"/>
            </a:rPr>
            <a:t>القائد</a:t>
          </a:r>
          <a:endParaRPr lang="en-US" sz="1600" b="0" kern="1200" dirty="0">
            <a:solidFill>
              <a:prstClr val="white"/>
            </a:solidFill>
            <a:latin typeface="Alexandria" pitchFamily="2" charset="-78"/>
            <a:ea typeface="+mn-ea"/>
            <a:cs typeface="Alexandria" pitchFamily="2" charset="-78"/>
          </a:endParaRPr>
        </a:p>
      </dsp:txBody>
      <dsp:txXfrm>
        <a:off x="2657221" y="1779408"/>
        <a:ext cx="1194415" cy="579188"/>
      </dsp:txXfrm>
    </dsp:sp>
    <dsp:sp modelId="{94772164-74CB-47BB-AF71-FF9980E554F0}">
      <dsp:nvSpPr>
        <dsp:cNvPr id="0" name=""/>
        <dsp:cNvSpPr/>
      </dsp:nvSpPr>
      <dsp:spPr>
        <a:xfrm rot="10800000">
          <a:off x="1917007" y="1961337"/>
          <a:ext cx="641950" cy="215329"/>
        </a:xfrm>
        <a:prstGeom prst="lef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rot="10800000">
        <a:off x="1981606" y="2004403"/>
        <a:ext cx="512752" cy="129197"/>
      </dsp:txXfrm>
    </dsp:sp>
    <dsp:sp modelId="{4C111E02-31EF-4C51-A282-834CECFBFFE3}">
      <dsp:nvSpPr>
        <dsp:cNvPr id="0" name=""/>
        <dsp:cNvSpPr/>
      </dsp:nvSpPr>
      <dsp:spPr>
        <a:xfrm>
          <a:off x="606310" y="1761389"/>
          <a:ext cx="1230453" cy="615226"/>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0" kern="1200" dirty="0">
              <a:latin typeface="Alexandria" pitchFamily="2" charset="-78"/>
              <a:cs typeface="Alexandria" pitchFamily="2" charset="-78"/>
            </a:rPr>
            <a:t>أهداف العاملين</a:t>
          </a:r>
          <a:endParaRPr lang="en-US" sz="1600" b="0" kern="1200" dirty="0">
            <a:latin typeface="Alexandria" pitchFamily="2" charset="-78"/>
            <a:cs typeface="Alexandria" pitchFamily="2" charset="-78"/>
          </a:endParaRPr>
        </a:p>
      </dsp:txBody>
      <dsp:txXfrm>
        <a:off x="624329" y="1779408"/>
        <a:ext cx="1194415" cy="579188"/>
      </dsp:txXfrm>
    </dsp:sp>
    <dsp:sp modelId="{6EAEAB43-BD63-4130-82EE-DD5CD6E39A7D}">
      <dsp:nvSpPr>
        <dsp:cNvPr id="0" name=""/>
        <dsp:cNvSpPr/>
      </dsp:nvSpPr>
      <dsp:spPr>
        <a:xfrm rot="18000000">
          <a:off x="1408784" y="1081069"/>
          <a:ext cx="641950" cy="215329"/>
        </a:xfrm>
        <a:prstGeom prst="lef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473383" y="1124135"/>
        <a:ext cx="512752" cy="12919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AD65E70B-2637-499E-AE5E-D200DA403810}" type="datetimeFigureOut">
              <a:rPr lang="ar-SA" smtClean="0"/>
              <a:t>11/12/45</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A5B6C9C4-B0A7-4061-A01E-E059DC6A09C3}" type="slidenum">
              <a:rPr lang="ar-SA" smtClean="0"/>
              <a:t>‹#›</a:t>
            </a:fld>
            <a:endParaRPr lang="ar-SA"/>
          </a:p>
        </p:txBody>
      </p:sp>
    </p:spTree>
    <p:extLst>
      <p:ext uri="{BB962C8B-B14F-4D97-AF65-F5344CB8AC3E}">
        <p14:creationId xmlns:p14="http://schemas.microsoft.com/office/powerpoint/2010/main" val="261955309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A460B7-C606-4D92-79E3-7608D7B6323C}"/>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EE49E3A2-6E05-2475-237F-A88888BD0C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FD6BAAD-DF6A-0DDF-A7D0-BC7DE0087D3E}"/>
              </a:ext>
            </a:extLst>
          </p:cNvPr>
          <p:cNvSpPr>
            <a:spLocks noGrp="1"/>
          </p:cNvSpPr>
          <p:nvPr>
            <p:ph type="dt" sz="half" idx="10"/>
          </p:nvPr>
        </p:nvSpPr>
        <p:spPr/>
        <p:txBody>
          <a:bodyPr/>
          <a:lstStyle/>
          <a:p>
            <a:fld id="{3CDBDD90-0B52-4CCE-A0FD-62F256A92433}" type="uaqdatetime1">
              <a:rPr lang="ar-SA" smtClean="0"/>
              <a:t>11/12/45</a:t>
            </a:fld>
            <a:endParaRPr lang="ar-SA"/>
          </a:p>
        </p:txBody>
      </p:sp>
      <p:sp>
        <p:nvSpPr>
          <p:cNvPr id="5" name="عنصر نائب للتذييل 4">
            <a:extLst>
              <a:ext uri="{FF2B5EF4-FFF2-40B4-BE49-F238E27FC236}">
                <a16:creationId xmlns:a16="http://schemas.microsoft.com/office/drawing/2014/main" id="{E586BDD1-E7D9-4408-CC68-37AAC989F11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4E39738-C272-B23A-9483-601131B92301}"/>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3835446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B7147EB-07FC-D9F2-1BE1-C4A458BAC55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7D1D824-C331-E6B5-8D76-9B72DE512EBE}"/>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834F100-417F-5272-9239-FAD0F71B67D9}"/>
              </a:ext>
            </a:extLst>
          </p:cNvPr>
          <p:cNvSpPr>
            <a:spLocks noGrp="1"/>
          </p:cNvSpPr>
          <p:nvPr>
            <p:ph type="dt" sz="half" idx="10"/>
          </p:nvPr>
        </p:nvSpPr>
        <p:spPr/>
        <p:txBody>
          <a:bodyPr/>
          <a:lstStyle/>
          <a:p>
            <a:fld id="{60D21AE9-C2F3-48D6-8856-D99BA6D4ED6F}" type="uaqdatetime1">
              <a:rPr lang="ar-SA" smtClean="0"/>
              <a:t>11/12/45</a:t>
            </a:fld>
            <a:endParaRPr lang="ar-SA"/>
          </a:p>
        </p:txBody>
      </p:sp>
      <p:sp>
        <p:nvSpPr>
          <p:cNvPr id="5" name="عنصر نائب للتذييل 4">
            <a:extLst>
              <a:ext uri="{FF2B5EF4-FFF2-40B4-BE49-F238E27FC236}">
                <a16:creationId xmlns:a16="http://schemas.microsoft.com/office/drawing/2014/main" id="{3FA591FC-91D0-F463-7C8A-8CF04BC52E5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27545A7-2101-A6DE-1441-09D126890417}"/>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130346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316584E-3ACD-457E-1BB5-075E3B7CEBF1}"/>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E971069-AD93-E844-D71E-E5502963AE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EF8AC61E-C07F-BB4B-5CD7-45C725C01CE0}"/>
              </a:ext>
            </a:extLst>
          </p:cNvPr>
          <p:cNvSpPr>
            <a:spLocks noGrp="1"/>
          </p:cNvSpPr>
          <p:nvPr>
            <p:ph type="dt" sz="half" idx="10"/>
          </p:nvPr>
        </p:nvSpPr>
        <p:spPr/>
        <p:txBody>
          <a:bodyPr/>
          <a:lstStyle/>
          <a:p>
            <a:fld id="{9A2E8E8D-B5F3-44DF-843F-69E161BE575D}" type="uaqdatetime1">
              <a:rPr lang="ar-SA" smtClean="0"/>
              <a:t>11/12/45</a:t>
            </a:fld>
            <a:endParaRPr lang="ar-SA"/>
          </a:p>
        </p:txBody>
      </p:sp>
      <p:sp>
        <p:nvSpPr>
          <p:cNvPr id="5" name="عنصر نائب للتذييل 4">
            <a:extLst>
              <a:ext uri="{FF2B5EF4-FFF2-40B4-BE49-F238E27FC236}">
                <a16:creationId xmlns:a16="http://schemas.microsoft.com/office/drawing/2014/main" id="{D19883F8-2763-D3C3-0A48-2392CAFEF26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32F8BDB-AFDD-255E-075F-E677BF699348}"/>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198378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23236E5-64E6-BC5D-9AF6-6FC7546D211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4F8ECE1-4311-AF21-B127-6223AEC5C9D6}"/>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BA0B3E66-EA5B-A70A-07A1-12F66B7AB2A9}"/>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393699F6-A8E1-FDF5-5F55-5D21246DE666}"/>
              </a:ext>
            </a:extLst>
          </p:cNvPr>
          <p:cNvSpPr>
            <a:spLocks noGrp="1"/>
          </p:cNvSpPr>
          <p:nvPr>
            <p:ph type="dt" sz="half" idx="10"/>
          </p:nvPr>
        </p:nvSpPr>
        <p:spPr/>
        <p:txBody>
          <a:bodyPr/>
          <a:lstStyle/>
          <a:p>
            <a:fld id="{9144B683-B627-4E77-8E17-8ED1BFD0FEB2}" type="uaqdatetime1">
              <a:rPr lang="ar-SA" smtClean="0"/>
              <a:t>11/12/45</a:t>
            </a:fld>
            <a:endParaRPr lang="ar-SA"/>
          </a:p>
        </p:txBody>
      </p:sp>
      <p:sp>
        <p:nvSpPr>
          <p:cNvPr id="6" name="عنصر نائب للتذييل 5">
            <a:extLst>
              <a:ext uri="{FF2B5EF4-FFF2-40B4-BE49-F238E27FC236}">
                <a16:creationId xmlns:a16="http://schemas.microsoft.com/office/drawing/2014/main" id="{2F00539C-F143-CD11-4F79-432E2D8427B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B26B613F-A136-3496-F293-BB756528E856}"/>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2671318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12248D1-BB50-933E-7B8A-7B3CCADC0FE6}"/>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58E190F-D0FB-9C27-D550-6B031BDBC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73385221-B367-2B19-E002-E292E30A17C6}"/>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0AC4E47-964D-EA05-EC63-EE90F81FC3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45C896A1-C061-F783-AE9E-424F128EBDE4}"/>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EDE4AE59-6747-3F82-C9F3-46A1BBDFADF2}"/>
              </a:ext>
            </a:extLst>
          </p:cNvPr>
          <p:cNvSpPr>
            <a:spLocks noGrp="1"/>
          </p:cNvSpPr>
          <p:nvPr>
            <p:ph type="dt" sz="half" idx="10"/>
          </p:nvPr>
        </p:nvSpPr>
        <p:spPr/>
        <p:txBody>
          <a:bodyPr/>
          <a:lstStyle/>
          <a:p>
            <a:fld id="{09CE9D79-A938-4059-846F-A51C9A8169D2}" type="uaqdatetime1">
              <a:rPr lang="ar-SA" smtClean="0"/>
              <a:t>11/12/45</a:t>
            </a:fld>
            <a:endParaRPr lang="ar-SA"/>
          </a:p>
        </p:txBody>
      </p:sp>
      <p:sp>
        <p:nvSpPr>
          <p:cNvPr id="8" name="عنصر نائب للتذييل 7">
            <a:extLst>
              <a:ext uri="{FF2B5EF4-FFF2-40B4-BE49-F238E27FC236}">
                <a16:creationId xmlns:a16="http://schemas.microsoft.com/office/drawing/2014/main" id="{1C07E95F-D3CA-5FBA-B7FA-4DC5CDB5B44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509772BB-3EBF-2296-E2D4-9B4DB72C65D9}"/>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70218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E474FDC-0064-F1EF-9663-7C472510494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E283DA1F-4BA3-40E8-EA4F-79FFC4D6A5C6}"/>
              </a:ext>
            </a:extLst>
          </p:cNvPr>
          <p:cNvSpPr>
            <a:spLocks noGrp="1"/>
          </p:cNvSpPr>
          <p:nvPr>
            <p:ph type="dt" sz="half" idx="10"/>
          </p:nvPr>
        </p:nvSpPr>
        <p:spPr/>
        <p:txBody>
          <a:bodyPr/>
          <a:lstStyle/>
          <a:p>
            <a:fld id="{7EA22BCA-D501-40F0-ABD1-E7346F3AEADD}" type="uaqdatetime1">
              <a:rPr lang="ar-SA" smtClean="0"/>
              <a:t>11/12/45</a:t>
            </a:fld>
            <a:endParaRPr lang="ar-SA"/>
          </a:p>
        </p:txBody>
      </p:sp>
      <p:sp>
        <p:nvSpPr>
          <p:cNvPr id="4" name="عنصر نائب للتذييل 3">
            <a:extLst>
              <a:ext uri="{FF2B5EF4-FFF2-40B4-BE49-F238E27FC236}">
                <a16:creationId xmlns:a16="http://schemas.microsoft.com/office/drawing/2014/main" id="{CBF177CD-1909-7C21-60FA-A88703F8BC70}"/>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6FABB321-972E-9E1C-B0F9-1BB27286ACD3}"/>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194472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53D4EF77-0530-09F8-CBB6-7276EFBA8F40}"/>
              </a:ext>
            </a:extLst>
          </p:cNvPr>
          <p:cNvSpPr>
            <a:spLocks noGrp="1"/>
          </p:cNvSpPr>
          <p:nvPr>
            <p:ph type="dt" sz="half" idx="10"/>
          </p:nvPr>
        </p:nvSpPr>
        <p:spPr/>
        <p:txBody>
          <a:bodyPr/>
          <a:lstStyle/>
          <a:p>
            <a:fld id="{4173E456-0149-407C-AF68-6D882B397457}" type="uaqdatetime1">
              <a:rPr lang="ar-SA" smtClean="0"/>
              <a:t>11/12/45</a:t>
            </a:fld>
            <a:endParaRPr lang="ar-SA"/>
          </a:p>
        </p:txBody>
      </p:sp>
      <p:sp>
        <p:nvSpPr>
          <p:cNvPr id="3" name="عنصر نائب للتذييل 2">
            <a:extLst>
              <a:ext uri="{FF2B5EF4-FFF2-40B4-BE49-F238E27FC236}">
                <a16:creationId xmlns:a16="http://schemas.microsoft.com/office/drawing/2014/main" id="{067F0108-CCFC-5A7F-B084-78F7E86A74C8}"/>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93D8155A-5902-538A-6D74-9A2D04559537}"/>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76664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356C182-2FEA-44B5-12F1-8A428115FA4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C56D5FD-16AA-F42E-F292-B323CB51E4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739CDC60-743F-350F-6DA4-AE355A7A35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17ACBD7B-F2B3-9122-DAAD-20936900E02F}"/>
              </a:ext>
            </a:extLst>
          </p:cNvPr>
          <p:cNvSpPr>
            <a:spLocks noGrp="1"/>
          </p:cNvSpPr>
          <p:nvPr>
            <p:ph type="dt" sz="half" idx="10"/>
          </p:nvPr>
        </p:nvSpPr>
        <p:spPr/>
        <p:txBody>
          <a:bodyPr/>
          <a:lstStyle/>
          <a:p>
            <a:fld id="{64DB8009-3631-4160-91E0-F92CCD0BCD31}" type="uaqdatetime1">
              <a:rPr lang="ar-SA" smtClean="0"/>
              <a:t>11/12/45</a:t>
            </a:fld>
            <a:endParaRPr lang="ar-SA"/>
          </a:p>
        </p:txBody>
      </p:sp>
      <p:sp>
        <p:nvSpPr>
          <p:cNvPr id="6" name="عنصر نائب للتذييل 5">
            <a:extLst>
              <a:ext uri="{FF2B5EF4-FFF2-40B4-BE49-F238E27FC236}">
                <a16:creationId xmlns:a16="http://schemas.microsoft.com/office/drawing/2014/main" id="{9BF2FC51-A0FA-8FB8-9E28-CED8AC1A11F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84A6BFE-4C61-8F45-F136-2015F5A25B7E}"/>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672376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7E65CEA-08A3-A58C-F7D2-0CFCE97141EE}"/>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D15945D1-024C-3C1A-6586-DBE34CB581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4FB88F7-B07B-A7BE-9A5F-56D2F5E793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F335573-77AE-67DE-4E8B-397288089417}"/>
              </a:ext>
            </a:extLst>
          </p:cNvPr>
          <p:cNvSpPr>
            <a:spLocks noGrp="1"/>
          </p:cNvSpPr>
          <p:nvPr>
            <p:ph type="dt" sz="half" idx="10"/>
          </p:nvPr>
        </p:nvSpPr>
        <p:spPr/>
        <p:txBody>
          <a:bodyPr/>
          <a:lstStyle/>
          <a:p>
            <a:fld id="{1AA29889-FF8B-4FA2-BF5B-CFE5B7F968EC}" type="uaqdatetime1">
              <a:rPr lang="ar-SA" smtClean="0"/>
              <a:t>11/12/45</a:t>
            </a:fld>
            <a:endParaRPr lang="ar-SA"/>
          </a:p>
        </p:txBody>
      </p:sp>
      <p:sp>
        <p:nvSpPr>
          <p:cNvPr id="6" name="عنصر نائب للتذييل 5">
            <a:extLst>
              <a:ext uri="{FF2B5EF4-FFF2-40B4-BE49-F238E27FC236}">
                <a16:creationId xmlns:a16="http://schemas.microsoft.com/office/drawing/2014/main" id="{631AF32B-11C0-67B2-9F0D-9384BA3F340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70398B1-381D-CAFA-E3CE-B286BD2775ED}"/>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107352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F5F6931-E706-A68A-6395-96281A080F74}"/>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5E878C6-7508-AEA1-1A28-489E338CB07F}"/>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A3F84AA-9245-D5BB-DCB0-D42477170404}"/>
              </a:ext>
            </a:extLst>
          </p:cNvPr>
          <p:cNvSpPr>
            <a:spLocks noGrp="1"/>
          </p:cNvSpPr>
          <p:nvPr>
            <p:ph type="dt" sz="half" idx="10"/>
          </p:nvPr>
        </p:nvSpPr>
        <p:spPr/>
        <p:txBody>
          <a:bodyPr/>
          <a:lstStyle/>
          <a:p>
            <a:fld id="{477DB057-50CB-46CD-8882-D26DC5CB52D3}" type="uaqdatetime1">
              <a:rPr lang="ar-SA" smtClean="0"/>
              <a:t>11/12/45</a:t>
            </a:fld>
            <a:endParaRPr lang="ar-SA"/>
          </a:p>
        </p:txBody>
      </p:sp>
      <p:sp>
        <p:nvSpPr>
          <p:cNvPr id="5" name="عنصر نائب للتذييل 4">
            <a:extLst>
              <a:ext uri="{FF2B5EF4-FFF2-40B4-BE49-F238E27FC236}">
                <a16:creationId xmlns:a16="http://schemas.microsoft.com/office/drawing/2014/main" id="{DDBA3469-0D16-205F-E9E1-411EF8A4CD0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0CE5F1D-EC90-3EDB-6F1B-73B024563EA6}"/>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3642661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1D7D31F1-6114-4804-1FA9-6C2726D5D48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CFC45BA2-7205-C4E6-BBAE-B44F39C48E90}"/>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EF3CFE0-720D-6B75-DD54-9B398918B2F8}"/>
              </a:ext>
            </a:extLst>
          </p:cNvPr>
          <p:cNvSpPr>
            <a:spLocks noGrp="1"/>
          </p:cNvSpPr>
          <p:nvPr>
            <p:ph type="dt" sz="half" idx="10"/>
          </p:nvPr>
        </p:nvSpPr>
        <p:spPr/>
        <p:txBody>
          <a:bodyPr/>
          <a:lstStyle/>
          <a:p>
            <a:fld id="{276FF34D-884D-4B00-AC81-51D7453F975F}" type="uaqdatetime1">
              <a:rPr lang="ar-SA" smtClean="0"/>
              <a:t>11/12/45</a:t>
            </a:fld>
            <a:endParaRPr lang="ar-SA"/>
          </a:p>
        </p:txBody>
      </p:sp>
      <p:sp>
        <p:nvSpPr>
          <p:cNvPr id="5" name="عنصر نائب للتذييل 4">
            <a:extLst>
              <a:ext uri="{FF2B5EF4-FFF2-40B4-BE49-F238E27FC236}">
                <a16:creationId xmlns:a16="http://schemas.microsoft.com/office/drawing/2014/main" id="{5315DEED-C8DE-8D5E-4EF3-7860E179CDF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7680470-260F-AB5A-3B1D-04B1A48B60C2}"/>
              </a:ext>
            </a:extLst>
          </p:cNvPr>
          <p:cNvSpPr>
            <a:spLocks noGrp="1"/>
          </p:cNvSpPr>
          <p:nvPr>
            <p:ph type="sldNum" sz="quarter" idx="12"/>
          </p:nvPr>
        </p:nvSpPr>
        <p:spPr/>
        <p:txBody>
          <a:bodyPr/>
          <a:lstStyle/>
          <a:p>
            <a:fld id="{73A814E3-4FCE-4C84-8652-71630312CFD9}" type="slidenum">
              <a:rPr lang="ar-SA" smtClean="0"/>
              <a:t>‹#›</a:t>
            </a:fld>
            <a:endParaRPr lang="ar-SA"/>
          </a:p>
        </p:txBody>
      </p:sp>
    </p:spTree>
    <p:extLst>
      <p:ext uri="{BB962C8B-B14F-4D97-AF65-F5344CB8AC3E}">
        <p14:creationId xmlns:p14="http://schemas.microsoft.com/office/powerpoint/2010/main" val="4031748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1000"/>
            <a:lum/>
          </a:blip>
          <a:srcRect/>
          <a:stretch>
            <a:fillRect l="-1000" r="-1000"/>
          </a:stretch>
        </a:blip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ED02B47-A017-E1D3-CBB8-8F5B917E124E}"/>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1A7DC5D-1762-1DC4-CFE6-99C81353625D}"/>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139845F-4DAD-9366-AAFD-41CFBBAAAE71}"/>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BAB1CCB-4C99-47A1-B9B9-27B74444755E}" type="uaqdatetime1">
              <a:rPr lang="ar-SA" smtClean="0"/>
              <a:t>11/12/45</a:t>
            </a:fld>
            <a:endParaRPr lang="ar-SA"/>
          </a:p>
        </p:txBody>
      </p:sp>
      <p:sp>
        <p:nvSpPr>
          <p:cNvPr id="5" name="عنصر نائب للتذييل 4">
            <a:extLst>
              <a:ext uri="{FF2B5EF4-FFF2-40B4-BE49-F238E27FC236}">
                <a16:creationId xmlns:a16="http://schemas.microsoft.com/office/drawing/2014/main" id="{FFBF8049-F6B7-8587-26E7-E0C2C57E62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2C673B24-C4DC-4105-7A87-BDE91364525D}"/>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3A814E3-4FCE-4C84-8652-71630312CFD9}" type="slidenum">
              <a:rPr lang="ar-SA" smtClean="0"/>
              <a:t>‹#›</a:t>
            </a:fld>
            <a:endParaRPr lang="ar-SA"/>
          </a:p>
        </p:txBody>
      </p:sp>
      <p:sp>
        <p:nvSpPr>
          <p:cNvPr id="7" name="مربع نص 6">
            <a:extLst>
              <a:ext uri="{FF2B5EF4-FFF2-40B4-BE49-F238E27FC236}">
                <a16:creationId xmlns:a16="http://schemas.microsoft.com/office/drawing/2014/main" id="{85B97B47-01FE-242D-50AE-9AA846CED40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763443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0894E76D-8713-A9EA-DF03-0D157084EEA9}"/>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B4D2F0CA-13FD-D4DE-B556-BC149D882121}"/>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E00F1C20-A765-E0C6-F34D-BB4873D0D60B}"/>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EC893E71-A33D-0AE8-1A24-661CF3E4CCD2}"/>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4</a:t>
            </a:r>
          </a:p>
        </p:txBody>
      </p:sp>
      <p:sp>
        <p:nvSpPr>
          <p:cNvPr id="8" name="TextBox 45">
            <a:extLst>
              <a:ext uri="{FF2B5EF4-FFF2-40B4-BE49-F238E27FC236}">
                <a16:creationId xmlns:a16="http://schemas.microsoft.com/office/drawing/2014/main" id="{F4603840-7CFB-9B61-B92D-26D4EB99B26A}"/>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9" name="Oval 13">
            <a:extLst>
              <a:ext uri="{FF2B5EF4-FFF2-40B4-BE49-F238E27FC236}">
                <a16:creationId xmlns:a16="http://schemas.microsoft.com/office/drawing/2014/main" id="{E24AC20D-07DF-9815-15AC-C230758FFE96}"/>
              </a:ext>
            </a:extLst>
          </p:cNvPr>
          <p:cNvSpPr/>
          <p:nvPr/>
        </p:nvSpPr>
        <p:spPr>
          <a:xfrm>
            <a:off x="6200343" y="-320675"/>
            <a:ext cx="7410450" cy="7410450"/>
          </a:xfrm>
          <a:prstGeom prst="ellipse">
            <a:avLst/>
          </a:prstGeom>
          <a:blipFill>
            <a:blip r:embed="rId2"/>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8840302D-3995-8092-9276-CBC7E85327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733568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29C9593E-643E-95C1-09D9-ADC1B5C64438}"/>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D53766C8-3637-E9EC-9E35-BEB286951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3180B457-382D-DEC0-65C1-812DC3F3F2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FDE241E8-15A0-784A-345F-DA910BCBB310}"/>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E38F733E-412E-3741-2E02-2D09C9DD0E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27AEC97A-1EAB-70EE-EA6D-A34D52A7A02C}"/>
              </a:ext>
            </a:extLst>
          </p:cNvPr>
          <p:cNvSpPr txBox="1"/>
          <p:nvPr/>
        </p:nvSpPr>
        <p:spPr>
          <a:xfrm>
            <a:off x="6115630" y="1590210"/>
            <a:ext cx="5625965" cy="4113306"/>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ماهية أنماط القيادة.</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التسلطية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الديموقراطية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الإنسانية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نمط القيادة البيروقراطية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نمط القيادة الزئبقية (الميكافيلية).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نمط قيادة الفريق.</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العوامل المؤثرة في أنماط القيادة.</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a:p>
            <a:pPr marL="285750" indent="-285750" algn="r" rtl="1">
              <a:lnSpc>
                <a:spcPct val="150000"/>
              </a:lnSpc>
              <a:buFont typeface="Wingdings" panose="05000000000000000000" pitchFamily="2" charset="2"/>
              <a:buChar char="v"/>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709D8B3A-0F4F-B64F-1EC0-19225038ED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BF4ABFD-991F-63C3-CAD7-2733CC5CA91C}"/>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786C61CC-EF2B-4B4F-31E6-9B7C70A9767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11E4987E-F370-C8B5-B75E-96E3AC1E78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2D416530-5829-5E59-2E5C-E7ED54A519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05445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21A29EDC-6CDE-ECC5-81D6-DD15B4FD1F3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3" name="TextBox 3">
            <a:extLst>
              <a:ext uri="{FF2B5EF4-FFF2-40B4-BE49-F238E27FC236}">
                <a16:creationId xmlns:a16="http://schemas.microsoft.com/office/drawing/2014/main" id="{BFD6599D-56F6-1353-1727-6E9B5A185E2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4" name="Graphic 21">
            <a:extLst>
              <a:ext uri="{FF2B5EF4-FFF2-40B4-BE49-F238E27FC236}">
                <a16:creationId xmlns:a16="http://schemas.microsoft.com/office/drawing/2014/main" id="{3BBEBA8B-83A8-EB80-0254-FA0AD74322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7A8F2274-1EBA-EF46-78A0-DB76629AF13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912A7E99-1EBB-E816-A8A5-AB0D9C0FB05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15309DD5-CABC-A566-058E-E5D3D0BE321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0F68A5C5-4425-CF4F-E25D-5C80C3FA65E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مربع نص 9">
            <a:extLst>
              <a:ext uri="{FF2B5EF4-FFF2-40B4-BE49-F238E27FC236}">
                <a16:creationId xmlns:a16="http://schemas.microsoft.com/office/drawing/2014/main" id="{15AB881D-613F-CC76-2274-017FC3B237DC}"/>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endParaRPr lang="ar-EG" sz="1200" b="1" dirty="0">
              <a:solidFill>
                <a:schemeClr val="bg1"/>
              </a:solidFill>
              <a:latin typeface="Alexandria" pitchFamily="2" charset="-78"/>
              <a:cs typeface="Alexandria" pitchFamily="2" charset="-78"/>
            </a:endParaRPr>
          </a:p>
        </p:txBody>
      </p:sp>
      <p:pic>
        <p:nvPicPr>
          <p:cNvPr id="25" name="صورة 24">
            <a:extLst>
              <a:ext uri="{FF2B5EF4-FFF2-40B4-BE49-F238E27FC236}">
                <a16:creationId xmlns:a16="http://schemas.microsoft.com/office/drawing/2014/main" id="{4D6BEA1F-9209-7F27-AF29-A4EE6D42F3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7188" y="1926592"/>
            <a:ext cx="9357624" cy="1058975"/>
          </a:xfrm>
          <a:prstGeom prst="rect">
            <a:avLst/>
          </a:prstGeom>
        </p:spPr>
      </p:pic>
      <p:sp>
        <p:nvSpPr>
          <p:cNvPr id="26" name="مربع نص 25">
            <a:extLst>
              <a:ext uri="{FF2B5EF4-FFF2-40B4-BE49-F238E27FC236}">
                <a16:creationId xmlns:a16="http://schemas.microsoft.com/office/drawing/2014/main" id="{3922A6AF-54B7-B2DD-24CB-86E10E2EFC3A}"/>
              </a:ext>
            </a:extLst>
          </p:cNvPr>
          <p:cNvSpPr txBox="1"/>
          <p:nvPr/>
        </p:nvSpPr>
        <p:spPr>
          <a:xfrm>
            <a:off x="5382843" y="2073260"/>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2 </a:t>
            </a:r>
            <a:endParaRPr lang="ar-EG" sz="1200" b="1" dirty="0">
              <a:solidFill>
                <a:schemeClr val="bg1"/>
              </a:solidFill>
              <a:latin typeface="Alexandria" pitchFamily="2" charset="-78"/>
              <a:cs typeface="Alexandria" pitchFamily="2" charset="-78"/>
            </a:endParaRPr>
          </a:p>
        </p:txBody>
      </p:sp>
      <p:sp>
        <p:nvSpPr>
          <p:cNvPr id="27" name="مربع نص 26">
            <a:extLst>
              <a:ext uri="{FF2B5EF4-FFF2-40B4-BE49-F238E27FC236}">
                <a16:creationId xmlns:a16="http://schemas.microsoft.com/office/drawing/2014/main" id="{BEC68820-4759-74FB-874D-E4F91DE77339}"/>
              </a:ext>
            </a:extLst>
          </p:cNvPr>
          <p:cNvSpPr txBox="1"/>
          <p:nvPr/>
        </p:nvSpPr>
        <p:spPr>
          <a:xfrm>
            <a:off x="8963624" y="2807731"/>
            <a:ext cx="1960356" cy="338106"/>
          </a:xfrm>
          <a:prstGeom prst="rect">
            <a:avLst/>
          </a:prstGeom>
          <a:noFill/>
        </p:spPr>
        <p:txBody>
          <a:bodyPr wrap="square">
            <a:spAutoFit/>
          </a:bodyPr>
          <a:lstStyle/>
          <a:p>
            <a:pPr algn="ctr" rtl="1">
              <a:lnSpc>
                <a:spcPct val="150000"/>
              </a:lnSpc>
            </a:pPr>
            <a:r>
              <a:rPr lang="ar-EG" sz="1200" b="1" dirty="0">
                <a:solidFill>
                  <a:srgbClr val="00B0F0"/>
                </a:solidFill>
                <a:latin typeface="Alexandria" pitchFamily="2" charset="-78"/>
                <a:cs typeface="Alexandria" pitchFamily="2" charset="-78"/>
              </a:rPr>
              <a:t>النظرية الموقفية</a:t>
            </a:r>
          </a:p>
        </p:txBody>
      </p:sp>
      <p:sp>
        <p:nvSpPr>
          <p:cNvPr id="28" name="مربع نص 27">
            <a:extLst>
              <a:ext uri="{FF2B5EF4-FFF2-40B4-BE49-F238E27FC236}">
                <a16:creationId xmlns:a16="http://schemas.microsoft.com/office/drawing/2014/main" id="{E7631B08-1D4A-0ABB-2E29-43745AA190C4}"/>
              </a:ext>
            </a:extLst>
          </p:cNvPr>
          <p:cNvSpPr txBox="1"/>
          <p:nvPr/>
        </p:nvSpPr>
        <p:spPr>
          <a:xfrm>
            <a:off x="4628192" y="2807731"/>
            <a:ext cx="30133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الاتجاهات النظرية الحديثة في القيادة</a:t>
            </a:r>
          </a:p>
        </p:txBody>
      </p:sp>
      <p:sp>
        <p:nvSpPr>
          <p:cNvPr id="29" name="مربع نص 28">
            <a:extLst>
              <a:ext uri="{FF2B5EF4-FFF2-40B4-BE49-F238E27FC236}">
                <a16:creationId xmlns:a16="http://schemas.microsoft.com/office/drawing/2014/main" id="{BF30FD8B-DC0A-5739-53B1-23EF6AD06A4E}"/>
              </a:ext>
            </a:extLst>
          </p:cNvPr>
          <p:cNvSpPr txBox="1"/>
          <p:nvPr/>
        </p:nvSpPr>
        <p:spPr>
          <a:xfrm>
            <a:off x="954908" y="2807731"/>
            <a:ext cx="263422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ما نستنتجه من نظريات القيادة</a:t>
            </a:r>
          </a:p>
        </p:txBody>
      </p:sp>
      <p:sp>
        <p:nvSpPr>
          <p:cNvPr id="30" name="مربع نص 29">
            <a:extLst>
              <a:ext uri="{FF2B5EF4-FFF2-40B4-BE49-F238E27FC236}">
                <a16:creationId xmlns:a16="http://schemas.microsoft.com/office/drawing/2014/main" id="{D647DB1B-EE43-7145-604F-C5BAA4999E33}"/>
              </a:ext>
            </a:extLst>
          </p:cNvPr>
          <p:cNvSpPr txBox="1"/>
          <p:nvPr/>
        </p:nvSpPr>
        <p:spPr>
          <a:xfrm>
            <a:off x="8445096" y="3154579"/>
            <a:ext cx="2815821" cy="2292935"/>
          </a:xfrm>
          <a:prstGeom prst="rect">
            <a:avLst/>
          </a:prstGeom>
          <a:noFill/>
        </p:spPr>
        <p:txBody>
          <a:bodyPr wrap="square" rtlCol="1">
            <a:spAutoFit/>
          </a:bodyPr>
          <a:lstStyle/>
          <a:p>
            <a:pPr algn="justLow"/>
            <a:r>
              <a:rPr lang="ar-SA" sz="1100" dirty="0">
                <a:latin typeface="Alexandria" pitchFamily="2" charset="-78"/>
                <a:cs typeface="Alexandria" pitchFamily="2" charset="-78"/>
              </a:rPr>
              <a:t> ظهرت هذه النظرية منذ بداية السبعينات، بعد أن تعددت الدراسات والأبحاث في هذا المجال، وقد أكدت هذه الدراسات أهمية المتغيرات البيئية والتكنولوجيا والقيم الاجتماعية وأثرها على طبيعة التنظيم الإداري وأسلوب العمل المتبع في المنظمة ودعت لوجوب تطبيق المبادئ والمفاهيم الإدارية بشكل يتلاءم مع الظروف التي تمر بها المنظمة.</a:t>
            </a:r>
          </a:p>
          <a:p>
            <a:pPr algn="justLow"/>
            <a:endParaRPr lang="ar-SA" sz="1100" dirty="0">
              <a:latin typeface="Alexandria" pitchFamily="2" charset="-78"/>
              <a:cs typeface="Alexandria" pitchFamily="2" charset="-78"/>
            </a:endParaRPr>
          </a:p>
          <a:p>
            <a:pPr algn="justLow"/>
            <a:r>
              <a:rPr lang="ar-SA" sz="1100" b="1" dirty="0">
                <a:solidFill>
                  <a:srgbClr val="00B0F0"/>
                </a:solidFill>
                <a:latin typeface="Alexandria" pitchFamily="2" charset="-78"/>
                <a:cs typeface="Alexandria" pitchFamily="2" charset="-78"/>
              </a:rPr>
              <a:t>1.   النظرية الموقفية لفيدلر</a:t>
            </a:r>
          </a:p>
          <a:p>
            <a:pPr algn="justLow"/>
            <a:r>
              <a:rPr lang="ar-SA" sz="1100" b="1" dirty="0">
                <a:solidFill>
                  <a:srgbClr val="00B0F0"/>
                </a:solidFill>
                <a:latin typeface="Alexandria" pitchFamily="2" charset="-78"/>
                <a:cs typeface="Alexandria" pitchFamily="2" charset="-78"/>
              </a:rPr>
              <a:t>2.  نظرية المسار والهدف</a:t>
            </a:r>
          </a:p>
          <a:p>
            <a:pPr algn="justLow"/>
            <a:r>
              <a:rPr lang="ar-SA" sz="1100" b="1" dirty="0">
                <a:solidFill>
                  <a:srgbClr val="00B0F0"/>
                </a:solidFill>
                <a:latin typeface="Alexandria" pitchFamily="2" charset="-78"/>
                <a:cs typeface="Alexandria" pitchFamily="2" charset="-78"/>
              </a:rPr>
              <a:t>3. النظرية الموقفية لهيرسي وبلانشارد</a:t>
            </a:r>
          </a:p>
        </p:txBody>
      </p:sp>
      <p:sp>
        <p:nvSpPr>
          <p:cNvPr id="31" name="مربع نص 30">
            <a:extLst>
              <a:ext uri="{FF2B5EF4-FFF2-40B4-BE49-F238E27FC236}">
                <a16:creationId xmlns:a16="http://schemas.microsoft.com/office/drawing/2014/main" id="{C8989FF7-445D-7A3E-398D-7620D298A7A7}"/>
              </a:ext>
            </a:extLst>
          </p:cNvPr>
          <p:cNvSpPr txBox="1"/>
          <p:nvPr/>
        </p:nvSpPr>
        <p:spPr>
          <a:xfrm>
            <a:off x="4799616" y="3163287"/>
            <a:ext cx="2742727" cy="2123658"/>
          </a:xfrm>
          <a:prstGeom prst="rect">
            <a:avLst/>
          </a:prstGeom>
          <a:noFill/>
        </p:spPr>
        <p:txBody>
          <a:bodyPr wrap="square" rtlCol="1">
            <a:spAutoFit/>
          </a:bodyPr>
          <a:lstStyle/>
          <a:p>
            <a:pPr algn="justLow"/>
            <a:r>
              <a:rPr lang="ar-SA" sz="1100" dirty="0">
                <a:latin typeface="Alexandria" pitchFamily="2" charset="-78"/>
                <a:cs typeface="Alexandria" pitchFamily="2" charset="-78"/>
              </a:rPr>
              <a:t>  تعددت المداخل والنظريات في موضوع القيادة الإدارية والتي عرضت في نظرية السمات ونظريات السلوك والنظريات الموقفية. وصولاً لآخر التطورات العلمية التي حاولت معالجة  الانتقادات التي وجهت للنظريات السابقة والتطوير منها</a:t>
            </a:r>
          </a:p>
          <a:p>
            <a:pPr algn="justLow"/>
            <a:endParaRPr lang="ar-SA" sz="1100" b="1" dirty="0">
              <a:latin typeface="Alexandria" pitchFamily="2" charset="-78"/>
              <a:cs typeface="Alexandria" pitchFamily="2" charset="-78"/>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1. </a:t>
            </a:r>
            <a:r>
              <a:rPr lang="ar-SA" sz="1100" b="1" dirty="0">
                <a:solidFill>
                  <a:srgbClr val="00B0F0"/>
                </a:solidFill>
                <a:latin typeface="Alexandria" pitchFamily="2" charset="-78"/>
                <a:cs typeface="Alexandria" pitchFamily="2" charset="-78"/>
              </a:rPr>
              <a:t> </a:t>
            </a: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التبادلية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النظرية الكارزماتية</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SA" sz="11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النظرية التحويلية</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
        <p:nvSpPr>
          <p:cNvPr id="32" name="مربع نص 31">
            <a:extLst>
              <a:ext uri="{FF2B5EF4-FFF2-40B4-BE49-F238E27FC236}">
                <a16:creationId xmlns:a16="http://schemas.microsoft.com/office/drawing/2014/main" id="{7E30CEE6-2665-9773-06B5-5CE7D14439B4}"/>
              </a:ext>
            </a:extLst>
          </p:cNvPr>
          <p:cNvSpPr txBox="1"/>
          <p:nvPr/>
        </p:nvSpPr>
        <p:spPr>
          <a:xfrm>
            <a:off x="704729" y="3152235"/>
            <a:ext cx="3675072" cy="2800767"/>
          </a:xfrm>
          <a:prstGeom prst="rect">
            <a:avLst/>
          </a:prstGeom>
          <a:noFill/>
        </p:spPr>
        <p:txBody>
          <a:bodyPr wrap="square" rtlCol="1">
            <a:spAutoFit/>
          </a:bodyPr>
          <a:lstStyle/>
          <a:p>
            <a:pPr algn="justLow"/>
            <a:r>
              <a:rPr lang="ar-SA" sz="1100" dirty="0">
                <a:solidFill>
                  <a:srgbClr val="00B0F0"/>
                </a:solidFill>
                <a:latin typeface="Alexandria" pitchFamily="2" charset="-78"/>
                <a:cs typeface="Alexandria" pitchFamily="2" charset="-78"/>
              </a:rPr>
              <a:t> 1. </a:t>
            </a:r>
            <a:r>
              <a:rPr lang="ar-SA" sz="1100" dirty="0">
                <a:latin typeface="Alexandria" pitchFamily="2" charset="-78"/>
                <a:cs typeface="Alexandria" pitchFamily="2" charset="-78"/>
              </a:rPr>
              <a:t>طبيعة الموقف والظروف المحيطة والمرؤوسين .</a:t>
            </a:r>
          </a:p>
          <a:p>
            <a:pPr algn="justLow"/>
            <a:r>
              <a:rPr lang="ar-SA" sz="1100" dirty="0">
                <a:solidFill>
                  <a:srgbClr val="00B0F0"/>
                </a:solidFill>
                <a:latin typeface="Alexandria" pitchFamily="2" charset="-78"/>
                <a:cs typeface="Alexandria" pitchFamily="2" charset="-78"/>
              </a:rPr>
              <a:t>2. </a:t>
            </a:r>
            <a:r>
              <a:rPr lang="ar-SA" sz="1100" dirty="0">
                <a:latin typeface="Alexandria" pitchFamily="2" charset="-78"/>
                <a:cs typeface="Alexandria" pitchFamily="2" charset="-78"/>
              </a:rPr>
              <a:t>تحقيق أهداف العاملين والمنظمة في ذات الوقت . </a:t>
            </a:r>
          </a:p>
          <a:p>
            <a:pPr algn="justLow"/>
            <a:r>
              <a:rPr lang="ar-SA" sz="1100" dirty="0">
                <a:solidFill>
                  <a:srgbClr val="00B0F0"/>
                </a:solidFill>
                <a:latin typeface="Alexandria" pitchFamily="2" charset="-78"/>
                <a:cs typeface="Alexandria" pitchFamily="2" charset="-78"/>
              </a:rPr>
              <a:t>3. </a:t>
            </a:r>
            <a:r>
              <a:rPr lang="ar-SA" sz="1100" dirty="0">
                <a:latin typeface="Alexandria" pitchFamily="2" charset="-78"/>
                <a:cs typeface="Alexandria" pitchFamily="2" charset="-78"/>
              </a:rPr>
              <a:t>إدراك ومعرفة حاجات العاملين الغير مشبعة لوضع نظام فعال للحوافز . </a:t>
            </a:r>
          </a:p>
          <a:p>
            <a:pPr algn="justLow"/>
            <a:r>
              <a:rPr lang="ar-SA" sz="1100" dirty="0">
                <a:solidFill>
                  <a:srgbClr val="00B0F0"/>
                </a:solidFill>
                <a:latin typeface="Alexandria" pitchFamily="2" charset="-78"/>
                <a:cs typeface="Alexandria" pitchFamily="2" charset="-78"/>
              </a:rPr>
              <a:t>4. </a:t>
            </a:r>
            <a:r>
              <a:rPr lang="ar-SA" sz="1100" dirty="0">
                <a:latin typeface="Alexandria" pitchFamily="2" charset="-78"/>
                <a:cs typeface="Alexandria" pitchFamily="2" charset="-78"/>
              </a:rPr>
              <a:t>معرفة آراء العاملين واتجاهاتهم في طرق العمل وأساليبه</a:t>
            </a:r>
          </a:p>
          <a:p>
            <a:pPr algn="justLow"/>
            <a:r>
              <a:rPr lang="ar-SA" sz="1100" dirty="0">
                <a:solidFill>
                  <a:srgbClr val="00B0F0"/>
                </a:solidFill>
                <a:latin typeface="Alexandria" pitchFamily="2" charset="-78"/>
                <a:cs typeface="Alexandria" pitchFamily="2" charset="-78"/>
              </a:rPr>
              <a:t>5. </a:t>
            </a:r>
            <a:r>
              <a:rPr lang="ar-SA" sz="1100" dirty="0">
                <a:latin typeface="Alexandria" pitchFamily="2" charset="-78"/>
                <a:cs typeface="Alexandria" pitchFamily="2" charset="-78"/>
              </a:rPr>
              <a:t>ليس هناك طريقه مثلى محددة وواضحة لقيادة الافراد. </a:t>
            </a:r>
          </a:p>
          <a:p>
            <a:pPr algn="justLow"/>
            <a:r>
              <a:rPr lang="ar-SA" sz="1100" dirty="0">
                <a:solidFill>
                  <a:srgbClr val="00B0F0"/>
                </a:solidFill>
                <a:latin typeface="Alexandria" pitchFamily="2" charset="-78"/>
                <a:cs typeface="Alexandria" pitchFamily="2" charset="-78"/>
              </a:rPr>
              <a:t>6. </a:t>
            </a:r>
            <a:r>
              <a:rPr lang="ar-SA" sz="1100" dirty="0">
                <a:latin typeface="Alexandria" pitchFamily="2" charset="-78"/>
                <a:cs typeface="Alexandria" pitchFamily="2" charset="-78"/>
              </a:rPr>
              <a:t>لا يوجد في الواقع قادة ديمقراطيين اوتوقراطيين مئة بالمئة.</a:t>
            </a:r>
          </a:p>
          <a:p>
            <a:pPr algn="justLow"/>
            <a:r>
              <a:rPr lang="ar-SA" sz="1100" dirty="0">
                <a:solidFill>
                  <a:srgbClr val="00B0F0"/>
                </a:solidFill>
                <a:latin typeface="Alexandria" pitchFamily="2" charset="-78"/>
                <a:cs typeface="Alexandria" pitchFamily="2" charset="-78"/>
              </a:rPr>
              <a:t>7. </a:t>
            </a:r>
            <a:r>
              <a:rPr lang="ar-SA" sz="1100" dirty="0">
                <a:latin typeface="Alexandria" pitchFamily="2" charset="-78"/>
                <a:cs typeface="Alexandria" pitchFamily="2" charset="-78"/>
              </a:rPr>
              <a:t>عملية القيادة معقدة نظراً لتشابك العوامل والمتغيرات التي تؤثر فيها.</a:t>
            </a:r>
          </a:p>
          <a:p>
            <a:pPr algn="justLow"/>
            <a:r>
              <a:rPr lang="ar-SA" sz="1100" dirty="0">
                <a:solidFill>
                  <a:srgbClr val="00B0F0"/>
                </a:solidFill>
                <a:latin typeface="Alexandria" pitchFamily="2" charset="-78"/>
                <a:cs typeface="Alexandria" pitchFamily="2" charset="-78"/>
              </a:rPr>
              <a:t>8. </a:t>
            </a:r>
            <a:r>
              <a:rPr lang="ar-SA" sz="1100" dirty="0">
                <a:latin typeface="Alexandria" pitchFamily="2" charset="-78"/>
                <a:cs typeface="Alexandria" pitchFamily="2" charset="-78"/>
              </a:rPr>
              <a:t>ان خبرة القائد والمناخ والظروف السائدة و شخصية القائد هي من العوامل الرئيسية التي تؤثر في سلوكه.</a:t>
            </a:r>
          </a:p>
          <a:p>
            <a:pPr algn="justLow"/>
            <a:endParaRPr lang="ar-SA" sz="1100" dirty="0">
              <a:latin typeface="Alexandria" pitchFamily="2" charset="-78"/>
              <a:cs typeface="Alexandria" pitchFamily="2" charset="-78"/>
            </a:endParaRPr>
          </a:p>
          <a:p>
            <a:pPr algn="justLow"/>
            <a:endParaRPr lang="ar-SA" sz="1100" dirty="0">
              <a:latin typeface="Alexandria" pitchFamily="2" charset="-78"/>
              <a:cs typeface="Alexandria" pitchFamily="2" charset="-78"/>
            </a:endParaRPr>
          </a:p>
        </p:txBody>
      </p:sp>
    </p:spTree>
    <p:extLst>
      <p:ext uri="{BB962C8B-B14F-4D97-AF65-F5344CB8AC3E}">
        <p14:creationId xmlns:p14="http://schemas.microsoft.com/office/powerpoint/2010/main" val="105139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9483BCC9-38D4-8EEA-E7EC-1B9E64B983D2}"/>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D179AE7-5706-EA58-A74A-C77D530B81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D90F50BA-46B2-C974-FB11-CBD23108C074}"/>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3EFCB235-88D9-1D25-2EEE-43F86BF87831}"/>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314FB848-4053-72BC-0BAE-FA8E6C42D095}"/>
              </a:ext>
            </a:extLst>
          </p:cNvPr>
          <p:cNvSpPr txBox="1"/>
          <p:nvPr/>
        </p:nvSpPr>
        <p:spPr>
          <a:xfrm>
            <a:off x="7488526" y="1276857"/>
            <a:ext cx="1890261" cy="400110"/>
          </a:xfrm>
          <a:prstGeom prst="rect">
            <a:avLst/>
          </a:prstGeom>
          <a:noFill/>
        </p:spPr>
        <p:txBody>
          <a:bodyPr wrap="none" rtlCol="0">
            <a:spAutoFit/>
          </a:bodyPr>
          <a:lstStyle/>
          <a:p>
            <a:pPr algn="l" rtl="0"/>
            <a:r>
              <a:rPr lang="ar-SA" sz="2000" b="1" dirty="0">
                <a:solidFill>
                  <a:srgbClr val="00B0F0"/>
                </a:solidFill>
                <a:latin typeface="Alexandria" pitchFamily="2" charset="-78"/>
                <a:cs typeface="Alexandria" pitchFamily="2" charset="-78"/>
              </a:rPr>
              <a:t>أنماط</a:t>
            </a:r>
            <a:r>
              <a:rPr lang="ar-EG" sz="2000" b="1" dirty="0">
                <a:solidFill>
                  <a:srgbClr val="00B0F0"/>
                </a:solidFill>
                <a:latin typeface="Alexandria" pitchFamily="2" charset="-78"/>
                <a:cs typeface="Alexandria" pitchFamily="2" charset="-78"/>
              </a:rPr>
              <a:t> القيادة </a:t>
            </a:r>
            <a:endParaRPr lang="en-US" sz="2000" b="1" dirty="0">
              <a:solidFill>
                <a:srgbClr val="00B0F0"/>
              </a:solidFill>
              <a:latin typeface="Alexandria" pitchFamily="2" charset="-78"/>
              <a:cs typeface="Alexandria" pitchFamily="2" charset="-78"/>
            </a:endParaRPr>
          </a:p>
        </p:txBody>
      </p:sp>
      <p:sp>
        <p:nvSpPr>
          <p:cNvPr id="7" name="TextBox 41">
            <a:extLst>
              <a:ext uri="{FF2B5EF4-FFF2-40B4-BE49-F238E27FC236}">
                <a16:creationId xmlns:a16="http://schemas.microsoft.com/office/drawing/2014/main" id="{801D3F30-2421-6C9A-BB5E-4FC1BADB4AD1}"/>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F80594AD-A74F-7915-C2D7-67A8236D8D8A}"/>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4</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097FD7E8-0E68-43DF-A096-11E9EFE2FCC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2698964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63C34B-5CD4-0EC6-0156-5A5B48CD6CB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AED3B083-8DC6-E777-0222-14BC1E16ACBF}"/>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99296A7C-EFC6-56D3-DF39-8AED672998E0}"/>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4AC8D455-2919-85D8-776E-1643052C6C3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8107CDB7-451C-C61D-2A11-DCEEB9C70D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90B7E64-ACA3-52EE-DA32-3A4B7E8363DD}"/>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A001C2A-D765-84C5-F3F8-697771176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660C15F5-0CF9-F76E-9648-520D9B6D4DB2}"/>
              </a:ext>
            </a:extLst>
          </p:cNvPr>
          <p:cNvSpPr txBox="1"/>
          <p:nvPr/>
        </p:nvSpPr>
        <p:spPr>
          <a:xfrm>
            <a:off x="1728534" y="2864161"/>
            <a:ext cx="2899735"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ماهية </a:t>
            </a:r>
            <a:r>
              <a:rPr lang="ar-EG" sz="2000" b="1" dirty="0">
                <a:solidFill>
                  <a:srgbClr val="00B0F0"/>
                </a:solidFill>
                <a:latin typeface="Alexandria" pitchFamily="2" charset="-78"/>
                <a:cs typeface="Alexandria" pitchFamily="2" charset="-78"/>
              </a:rPr>
              <a:t>أنماط القيادة</a:t>
            </a:r>
          </a:p>
        </p:txBody>
      </p:sp>
      <p:pic>
        <p:nvPicPr>
          <p:cNvPr id="10" name="صورة 9">
            <a:extLst>
              <a:ext uri="{FF2B5EF4-FFF2-40B4-BE49-F238E27FC236}">
                <a16:creationId xmlns:a16="http://schemas.microsoft.com/office/drawing/2014/main" id="{6CACACDC-2CF4-C628-310B-57406E2E5B2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844172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6AF4F1A-9A46-5AA8-F487-56AE9DD1151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النمط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هو سلوك الفرد كما يراه غيره ليس كما يراه هو</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فطريقتك في العمل والتعامل مع الآخرين هي من الجوانب المهمة والتي تميزك عن سواك، وهذا ما يمكن أن يطلق عليه نمط بشكل عام.</a:t>
            </a:r>
          </a:p>
          <a:p>
            <a:pPr marL="282575" marR="0" lvl="0" algn="justLow" defTabSz="914400" eaLnBrk="1" fontAlgn="auto" latinLnBrk="0" hangingPunct="1">
              <a:lnSpc>
                <a:spcPct val="150000"/>
              </a:lnSpc>
              <a:spcBef>
                <a:spcPts val="0"/>
              </a:spcBef>
              <a:spcAft>
                <a:spcPts val="0"/>
              </a:spcAft>
              <a:buClrTx/>
              <a:buSzTx/>
              <a:tabLst/>
              <a:defRPr/>
            </a:pPr>
            <a:endParaRPr lang="ar-SA" sz="16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dirty="0">
                <a:ln>
                  <a:noFill/>
                </a:ln>
                <a:solidFill>
                  <a:prstClr val="black"/>
                </a:solidFill>
                <a:effectLst/>
                <a:uLnTx/>
                <a:uFillTx/>
                <a:latin typeface="Alexandria" charset="0"/>
                <a:ea typeface="+mn-ea"/>
                <a:cs typeface="Alexandria" charset="0"/>
              </a:rPr>
              <a:t>    و</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النمط في الإدارة هو السلوك الذي يتشكل نتيجة لتفاعل مجموعة من السمات والصفات والخصائص المتحدة بعضها ببعض والمحددة بطريقة عمل المدير وتعامله مع مرؤوسيه، ويعرف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النمط القيادي</a:t>
            </a:r>
            <a:r>
              <a:rPr lang="ar-SA" sz="1600" kern="0" dirty="0">
                <a:solidFill>
                  <a:prstClr val="black"/>
                </a:solidFill>
                <a:latin typeface="Alexandria" charset="0"/>
                <a:cs typeface="Alexandria" charset="0"/>
              </a:rPr>
              <a:t> </a:t>
            </a:r>
            <a:r>
              <a:rPr lang="ar-SA" sz="1600" kern="0" dirty="0">
                <a:solidFill>
                  <a:srgbClr val="00B0F0"/>
                </a:solidFill>
                <a:latin typeface="Alexandria" charset="0"/>
                <a:cs typeface="Alexandria" charset="0"/>
              </a:rPr>
              <a:t>بأنه</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 مجموعة السلوكيات التي تظهر لدى القائد خلال تأثيره على الآخرين باتجاه أهداف المنظمة.</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وبهذا يكون النمط القيادي هو تعبير عن أمرين هما:</a:t>
            </a:r>
            <a:endParaRPr lang="ar-SA" sz="16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المكونات المساهمة في إحداث سلوك القائد مع الآخرين.</a:t>
            </a:r>
            <a:endParaRPr lang="ar-SA" sz="16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الطريقة التي يؤدي بها عمله</a:t>
            </a:r>
            <a:r>
              <a:rPr lang="ar-SA" sz="1600" kern="0" dirty="0">
                <a:solidFill>
                  <a:prstClr val="black"/>
                </a:solidFill>
                <a:latin typeface="Alexandria" charset="0"/>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6ECFE1-BA74-D37D-9B6C-4F8E52B1A481}"/>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ماهية </a:t>
            </a:r>
            <a:r>
              <a:rPr lang="ar-EG" sz="2000" b="1" dirty="0">
                <a:solidFill>
                  <a:prstClr val="black"/>
                </a:solidFill>
                <a:latin typeface="Alexandria" pitchFamily="2" charset="-78"/>
                <a:cs typeface="Alexandria" pitchFamily="2" charset="-78"/>
              </a:rPr>
              <a:t>أنماط القيادة</a:t>
            </a:r>
          </a:p>
        </p:txBody>
      </p:sp>
      <p:sp>
        <p:nvSpPr>
          <p:cNvPr id="4" name="Rectangle 4">
            <a:extLst>
              <a:ext uri="{FF2B5EF4-FFF2-40B4-BE49-F238E27FC236}">
                <a16:creationId xmlns:a16="http://schemas.microsoft.com/office/drawing/2014/main" id="{24CB9B62-1393-79E2-2B4E-84126B4BDF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8DCC2FB-C59F-7C83-E98C-01DF9CE1A14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0A6D2B8-71B1-F265-6D06-3AC7A0B80EE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D58FA92-1D88-FBF8-DEB7-D7D4FB257F7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5DAAE193-9ED9-320C-65B2-E6D925F74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5830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C51609A-B6DD-F9CA-25FD-90B31BA4900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وهكذا يمكننا أن ننظر إلى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النمط بأنه الطريقة التي يسلكها القائد الإداري باتجاه مرؤوسيه وصولاً إلى الأهداف المشتركة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وسوف نتناول في هذه المحاضرة مجموعة من الأنماط والتي تُعد الأبرز في القيادة وهي:</a:t>
            </a: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39E2F01-FBAA-1EB5-2F69-B2BA9EEAC02C}"/>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أنماط القيادة</a:t>
            </a:r>
          </a:p>
        </p:txBody>
      </p:sp>
      <p:sp>
        <p:nvSpPr>
          <p:cNvPr id="4" name="Rectangle 4">
            <a:extLst>
              <a:ext uri="{FF2B5EF4-FFF2-40B4-BE49-F238E27FC236}">
                <a16:creationId xmlns:a16="http://schemas.microsoft.com/office/drawing/2014/main" id="{828057E9-ABCE-36B5-2CA1-7DDBA3A0E5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7667DB6-385D-06B5-9E1F-5615FE28997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EB3F907-D94F-EB60-1450-479277987FE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AF7A25-00FD-C353-EA9C-F256ED1FD9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987E61F-640B-4D34-37CB-ADC0BD045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61">
            <a:extLst>
              <a:ext uri="{FF2B5EF4-FFF2-40B4-BE49-F238E27FC236}">
                <a16:creationId xmlns:a16="http://schemas.microsoft.com/office/drawing/2014/main" id="{E3E80B52-46D0-3F57-8D93-6DE463B2958B}"/>
              </a:ext>
            </a:extLst>
          </p:cNvPr>
          <p:cNvGrpSpPr/>
          <p:nvPr/>
        </p:nvGrpSpPr>
        <p:grpSpPr>
          <a:xfrm>
            <a:off x="8440922" y="4180708"/>
            <a:ext cx="2284234" cy="869743"/>
            <a:chOff x="7560152" y="2098688"/>
            <a:chExt cx="1203960" cy="1203960"/>
          </a:xfrm>
          <a:solidFill>
            <a:srgbClr val="F58221"/>
          </a:solidFill>
        </p:grpSpPr>
        <p:sp>
          <p:nvSpPr>
            <p:cNvPr id="12" name="Rectangle: Rounded Corners 73">
              <a:extLst>
                <a:ext uri="{FF2B5EF4-FFF2-40B4-BE49-F238E27FC236}">
                  <a16:creationId xmlns:a16="http://schemas.microsoft.com/office/drawing/2014/main" id="{9360581A-5100-16D4-F6A7-D8E5A6DC621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3" name="TextBox 78">
              <a:extLst>
                <a:ext uri="{FF2B5EF4-FFF2-40B4-BE49-F238E27FC236}">
                  <a16:creationId xmlns:a16="http://schemas.microsoft.com/office/drawing/2014/main" id="{AC73511D-9367-E02A-6D17-4C491E0F3A3E}"/>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التسلطية</a:t>
              </a:r>
            </a:p>
          </p:txBody>
        </p:sp>
      </p:grpSp>
      <p:grpSp>
        <p:nvGrpSpPr>
          <p:cNvPr id="14" name="Group 61">
            <a:extLst>
              <a:ext uri="{FF2B5EF4-FFF2-40B4-BE49-F238E27FC236}">
                <a16:creationId xmlns:a16="http://schemas.microsoft.com/office/drawing/2014/main" id="{8D8071E8-9C24-64DD-13B3-50B9F5556EBE}"/>
              </a:ext>
            </a:extLst>
          </p:cNvPr>
          <p:cNvGrpSpPr/>
          <p:nvPr/>
        </p:nvGrpSpPr>
        <p:grpSpPr>
          <a:xfrm>
            <a:off x="5365592" y="4148671"/>
            <a:ext cx="2284234" cy="869743"/>
            <a:chOff x="7560152" y="2098688"/>
            <a:chExt cx="1203960" cy="1203960"/>
          </a:xfrm>
          <a:solidFill>
            <a:srgbClr val="203E5F"/>
          </a:solidFill>
        </p:grpSpPr>
        <p:sp>
          <p:nvSpPr>
            <p:cNvPr id="19" name="Rectangle: Rounded Corners 73">
              <a:extLst>
                <a:ext uri="{FF2B5EF4-FFF2-40B4-BE49-F238E27FC236}">
                  <a16:creationId xmlns:a16="http://schemas.microsoft.com/office/drawing/2014/main" id="{82A02378-DFE5-958A-111D-8EC9D9ECE567}"/>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0" name="TextBox 78">
              <a:extLst>
                <a:ext uri="{FF2B5EF4-FFF2-40B4-BE49-F238E27FC236}">
                  <a16:creationId xmlns:a16="http://schemas.microsoft.com/office/drawing/2014/main" id="{DEFC9508-17A8-7E72-55BD-E0A67B9F519A}"/>
                </a:ext>
              </a:extLst>
            </p:cNvPr>
            <p:cNvSpPr txBox="1"/>
            <p:nvPr/>
          </p:nvSpPr>
          <p:spPr>
            <a:xfrm>
              <a:off x="7657124" y="2362944"/>
              <a:ext cx="1068388" cy="646329"/>
            </a:xfrm>
            <a:prstGeom prst="rect">
              <a:avLst/>
            </a:prstGeom>
            <a:grpFill/>
          </p:spPr>
          <p:txBody>
            <a:bodyPr wrap="square" anchor="ctr">
              <a:noAutofit/>
            </a:bodyPr>
            <a:lstStyle/>
            <a:p>
              <a:pPr algn="ctr">
                <a:spcAft>
                  <a:spcPts val="200"/>
                </a:spcAft>
                <a:defRPr lang="en-US"/>
              </a:pPr>
              <a:r>
                <a:rPr lang="ar-SA" sz="1600" dirty="0">
                  <a:solidFill>
                    <a:schemeClr val="bg1"/>
                  </a:solidFill>
                  <a:latin typeface="Alexandria" charset="0"/>
                  <a:cs typeface="Alexandria" charset="0"/>
                </a:rPr>
                <a:t>الديموقراطية</a:t>
              </a:r>
            </a:p>
          </p:txBody>
        </p:sp>
      </p:grpSp>
      <p:grpSp>
        <p:nvGrpSpPr>
          <p:cNvPr id="24" name="Group 61">
            <a:extLst>
              <a:ext uri="{FF2B5EF4-FFF2-40B4-BE49-F238E27FC236}">
                <a16:creationId xmlns:a16="http://schemas.microsoft.com/office/drawing/2014/main" id="{AC180C9D-F587-7FFA-DA43-0260432996D8}"/>
              </a:ext>
            </a:extLst>
          </p:cNvPr>
          <p:cNvGrpSpPr/>
          <p:nvPr/>
        </p:nvGrpSpPr>
        <p:grpSpPr>
          <a:xfrm>
            <a:off x="2290263" y="4180709"/>
            <a:ext cx="2284234" cy="869743"/>
            <a:chOff x="7560152" y="2098688"/>
            <a:chExt cx="1203960" cy="1203960"/>
          </a:xfrm>
          <a:solidFill>
            <a:srgbClr val="F58221"/>
          </a:solidFill>
        </p:grpSpPr>
        <p:sp>
          <p:nvSpPr>
            <p:cNvPr id="25" name="Rectangle: Rounded Corners 73">
              <a:extLst>
                <a:ext uri="{FF2B5EF4-FFF2-40B4-BE49-F238E27FC236}">
                  <a16:creationId xmlns:a16="http://schemas.microsoft.com/office/drawing/2014/main" id="{5A144A9A-8E31-D4F8-426B-974BAB14193A}"/>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6" name="TextBox 78">
              <a:extLst>
                <a:ext uri="{FF2B5EF4-FFF2-40B4-BE49-F238E27FC236}">
                  <a16:creationId xmlns:a16="http://schemas.microsoft.com/office/drawing/2014/main" id="{997F4D2D-820A-9FDC-B41A-1F7D1BB0B03F}"/>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الإنسانية</a:t>
              </a:r>
            </a:p>
          </p:txBody>
        </p:sp>
      </p:grpSp>
      <p:grpSp>
        <p:nvGrpSpPr>
          <p:cNvPr id="81" name="Group 61">
            <a:extLst>
              <a:ext uri="{FF2B5EF4-FFF2-40B4-BE49-F238E27FC236}">
                <a16:creationId xmlns:a16="http://schemas.microsoft.com/office/drawing/2014/main" id="{8D1862E0-05B5-F0FF-2D38-E67670F8F661}"/>
              </a:ext>
            </a:extLst>
          </p:cNvPr>
          <p:cNvGrpSpPr/>
          <p:nvPr/>
        </p:nvGrpSpPr>
        <p:grpSpPr>
          <a:xfrm>
            <a:off x="7649826" y="5129186"/>
            <a:ext cx="2284234" cy="869743"/>
            <a:chOff x="7560152" y="2098688"/>
            <a:chExt cx="1203960" cy="1203960"/>
          </a:xfrm>
          <a:solidFill>
            <a:srgbClr val="203E5F"/>
          </a:solidFill>
        </p:grpSpPr>
        <p:sp>
          <p:nvSpPr>
            <p:cNvPr id="82" name="Rectangle: Rounded Corners 73">
              <a:extLst>
                <a:ext uri="{FF2B5EF4-FFF2-40B4-BE49-F238E27FC236}">
                  <a16:creationId xmlns:a16="http://schemas.microsoft.com/office/drawing/2014/main" id="{33A3B4DC-1CEE-64B7-128C-4082504CB01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3" name="TextBox 78">
              <a:extLst>
                <a:ext uri="{FF2B5EF4-FFF2-40B4-BE49-F238E27FC236}">
                  <a16:creationId xmlns:a16="http://schemas.microsoft.com/office/drawing/2014/main" id="{7F465EDC-CF6F-7D67-A42F-31BF4C1A12EB}"/>
                </a:ext>
              </a:extLst>
            </p:cNvPr>
            <p:cNvSpPr txBox="1"/>
            <p:nvPr/>
          </p:nvSpPr>
          <p:spPr>
            <a:xfrm>
              <a:off x="7657124" y="2362944"/>
              <a:ext cx="1068388" cy="646329"/>
            </a:xfrm>
            <a:prstGeom prst="rect">
              <a:avLst/>
            </a:prstGeom>
            <a:grpFill/>
          </p:spPr>
          <p:txBody>
            <a:bodyPr wrap="square" anchor="ctr">
              <a:noAutofit/>
            </a:bodyPr>
            <a:lstStyle/>
            <a:p>
              <a:pPr algn="ctr"/>
              <a:r>
                <a:rPr lang="ar-SA" sz="1600" dirty="0">
                  <a:solidFill>
                    <a:schemeClr val="bg1"/>
                  </a:solidFill>
                  <a:latin typeface="Alexandria" charset="0"/>
                  <a:cs typeface="Alexandria" charset="0"/>
                </a:rPr>
                <a:t>البيروقراطية</a:t>
              </a:r>
            </a:p>
          </p:txBody>
        </p:sp>
      </p:grpSp>
      <p:grpSp>
        <p:nvGrpSpPr>
          <p:cNvPr id="84" name="Group 61">
            <a:extLst>
              <a:ext uri="{FF2B5EF4-FFF2-40B4-BE49-F238E27FC236}">
                <a16:creationId xmlns:a16="http://schemas.microsoft.com/office/drawing/2014/main" id="{740869FB-47C1-A106-0376-A5CF8D8338CB}"/>
              </a:ext>
            </a:extLst>
          </p:cNvPr>
          <p:cNvGrpSpPr/>
          <p:nvPr/>
        </p:nvGrpSpPr>
        <p:grpSpPr>
          <a:xfrm>
            <a:off x="4667185" y="5129186"/>
            <a:ext cx="2284234" cy="869743"/>
            <a:chOff x="7560152" y="2098688"/>
            <a:chExt cx="1203960" cy="1203960"/>
          </a:xfrm>
          <a:solidFill>
            <a:srgbClr val="203E5F"/>
          </a:solidFill>
        </p:grpSpPr>
        <p:sp>
          <p:nvSpPr>
            <p:cNvPr id="85" name="Rectangle: Rounded Corners 73">
              <a:extLst>
                <a:ext uri="{FF2B5EF4-FFF2-40B4-BE49-F238E27FC236}">
                  <a16:creationId xmlns:a16="http://schemas.microsoft.com/office/drawing/2014/main" id="{0B928FCF-DC73-7776-F6CF-54E17DA7DFDB}"/>
                </a:ext>
              </a:extLst>
            </p:cNvPr>
            <p:cNvSpPr/>
            <p:nvPr/>
          </p:nvSpPr>
          <p:spPr>
            <a:xfrm rot="5400000">
              <a:off x="7560152" y="2098688"/>
              <a:ext cx="1203960" cy="1203960"/>
            </a:xfrm>
            <a:prstGeom prst="roundRect">
              <a:avLst>
                <a:gd name="adj" fmla="val 1287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6" name="TextBox 78">
              <a:extLst>
                <a:ext uri="{FF2B5EF4-FFF2-40B4-BE49-F238E27FC236}">
                  <a16:creationId xmlns:a16="http://schemas.microsoft.com/office/drawing/2014/main" id="{9FB14757-C2CF-4978-8EA7-3EC78F155118}"/>
                </a:ext>
              </a:extLst>
            </p:cNvPr>
            <p:cNvSpPr txBox="1"/>
            <p:nvPr/>
          </p:nvSpPr>
          <p:spPr>
            <a:xfrm>
              <a:off x="7657124" y="2362944"/>
              <a:ext cx="1068388" cy="646329"/>
            </a:xfrm>
            <a:prstGeom prst="rect">
              <a:avLst/>
            </a:prstGeom>
            <a:solidFill>
              <a:srgbClr val="F58221"/>
            </a:solidFill>
          </p:spPr>
          <p:txBody>
            <a:bodyPr wrap="square" anchor="ctr">
              <a:noAutofit/>
            </a:bodyPr>
            <a:lstStyle/>
            <a:p>
              <a:pPr algn="ctr">
                <a:spcAft>
                  <a:spcPts val="200"/>
                </a:spcAft>
                <a:defRPr lang="en-US"/>
              </a:pPr>
              <a:r>
                <a:rPr lang="ar-SA" sz="1600" dirty="0">
                  <a:solidFill>
                    <a:schemeClr val="bg1"/>
                  </a:solidFill>
                  <a:latin typeface="Alexandria" charset="0"/>
                  <a:cs typeface="Alexandria" charset="0"/>
                </a:rPr>
                <a:t>الزئبقية (</a:t>
              </a:r>
              <a:r>
                <a:rPr lang="ar-SA" sz="1600" dirty="0" err="1">
                  <a:solidFill>
                    <a:schemeClr val="bg1"/>
                  </a:solidFill>
                  <a:latin typeface="Alexandria" charset="0"/>
                  <a:cs typeface="Alexandria" charset="0"/>
                </a:rPr>
                <a:t>الميكافيلية</a:t>
              </a:r>
              <a:r>
                <a:rPr lang="ar-SA" sz="1600" dirty="0">
                  <a:solidFill>
                    <a:schemeClr val="bg1"/>
                  </a:solidFill>
                  <a:latin typeface="Alexandria" charset="0"/>
                  <a:cs typeface="Alexandria" charset="0"/>
                </a:rPr>
                <a:t>)</a:t>
              </a:r>
            </a:p>
          </p:txBody>
        </p:sp>
      </p:grpSp>
      <p:grpSp>
        <p:nvGrpSpPr>
          <p:cNvPr id="87" name="Group 61">
            <a:extLst>
              <a:ext uri="{FF2B5EF4-FFF2-40B4-BE49-F238E27FC236}">
                <a16:creationId xmlns:a16="http://schemas.microsoft.com/office/drawing/2014/main" id="{6451CAFB-CD92-C13E-EE32-0F7F02F36695}"/>
              </a:ext>
            </a:extLst>
          </p:cNvPr>
          <p:cNvGrpSpPr/>
          <p:nvPr/>
        </p:nvGrpSpPr>
        <p:grpSpPr>
          <a:xfrm>
            <a:off x="1684545" y="5127045"/>
            <a:ext cx="2284234" cy="869743"/>
            <a:chOff x="7560152" y="2098688"/>
            <a:chExt cx="1203960" cy="1203960"/>
          </a:xfrm>
          <a:solidFill>
            <a:srgbClr val="F58221"/>
          </a:solidFill>
        </p:grpSpPr>
        <p:sp>
          <p:nvSpPr>
            <p:cNvPr id="88" name="Rectangle: Rounded Corners 73">
              <a:extLst>
                <a:ext uri="{FF2B5EF4-FFF2-40B4-BE49-F238E27FC236}">
                  <a16:creationId xmlns:a16="http://schemas.microsoft.com/office/drawing/2014/main" id="{00911651-E2BE-4708-26D5-F4591F688FC7}"/>
                </a:ext>
              </a:extLst>
            </p:cNvPr>
            <p:cNvSpPr/>
            <p:nvPr/>
          </p:nvSpPr>
          <p:spPr>
            <a:xfrm rot="5400000">
              <a:off x="7560152" y="2098688"/>
              <a:ext cx="1203960" cy="1203960"/>
            </a:xfrm>
            <a:prstGeom prst="roundRect">
              <a:avLst>
                <a:gd name="adj" fmla="val 1287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89" name="TextBox 78">
              <a:extLst>
                <a:ext uri="{FF2B5EF4-FFF2-40B4-BE49-F238E27FC236}">
                  <a16:creationId xmlns:a16="http://schemas.microsoft.com/office/drawing/2014/main" id="{136CF856-031D-7519-4D9B-CD4925F97964}"/>
                </a:ext>
              </a:extLst>
            </p:cNvPr>
            <p:cNvSpPr txBox="1"/>
            <p:nvPr/>
          </p:nvSpPr>
          <p:spPr>
            <a:xfrm>
              <a:off x="7657124" y="2362944"/>
              <a:ext cx="1068388" cy="646329"/>
            </a:xfrm>
            <a:prstGeom prst="rect">
              <a:avLst/>
            </a:prstGeom>
            <a:solidFill>
              <a:srgbClr val="203E5F"/>
            </a:solidFill>
          </p:spPr>
          <p:txBody>
            <a:bodyPr wrap="square" anchor="ctr">
              <a:noAutofit/>
            </a:bodyPr>
            <a:lstStyle/>
            <a:p>
              <a:pPr algn="ctr"/>
              <a:r>
                <a:rPr lang="ar-SA" sz="1600" dirty="0">
                  <a:solidFill>
                    <a:schemeClr val="bg1"/>
                  </a:solidFill>
                  <a:latin typeface="Alexandria" charset="0"/>
                  <a:cs typeface="Alexandria" charset="0"/>
                </a:rPr>
                <a:t>قيادة الفريق</a:t>
              </a:r>
            </a:p>
          </p:txBody>
        </p:sp>
      </p:grpSp>
    </p:spTree>
    <p:extLst>
      <p:ext uri="{BB962C8B-B14F-4D97-AF65-F5344CB8AC3E}">
        <p14:creationId xmlns:p14="http://schemas.microsoft.com/office/powerpoint/2010/main" val="473935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نمط القيادة التسلطية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978088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2124B89-24DF-D4A4-D119-0E93189A459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التسلطية على افتراض أن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القيادة حق يعطي للفرد الذي يتمتع بالسلطة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حيث تحدد الأعمال وتوزع التسهيلات وتعطي التوجيهات دون التشاور مع الشخص الذي يقوم بتنفيذ العمل. ويعتقد القائد المتسلط أنه بسبب مركزه وما يتمتع به من سلطة يمكنه أن يقرر أفضل من غيره ماذا ينبغي عمله، كذلك فإن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الأساليب الرقابية المستخدمة عنيفة في ظل القيادة الدكتاتورية</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كذلك فإن القائد المتسلط من النادر أن يعطي أسبابا لتصرفاته، رافضا بشدة إيضاح أوامره وتوجيهاته، مستهترا بكل الآراء التي تخالفه.</a:t>
            </a:r>
          </a:p>
          <a:p>
            <a:pPr marL="282575" marR="0" lvl="0" algn="justLow" defTabSz="914400" eaLnBrk="1" fontAlgn="auto" latinLnBrk="0" hangingPunct="1">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ولذلك فإن القائد الدكتاتوري سينفرد بوضع السياسات واتخاذ أغلب الإجراءات وبتوجيه مباشر لجميع الأعمال. وتجدر الإشارة إلى أن القائد السلطوي قد يستخدم (نادراً) أسلوباً إيجابياً في تشجيع المرؤوسين وذلك حين يغدق عليهم الهبات والمكافئات ويسمى في هذه الحالة بالقائد السلطوي السمح.</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F7251F1-3441-7427-9348-31187764722F}"/>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5A1CBC97-E26D-5CCC-5F52-E5F23C8F97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229D88A-1AEC-FC2C-26FE-96A53F3DCD8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33756D9-9642-45AD-B9EC-FCB5F2879FF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73F335E-00E6-12FF-0DC5-D0B589D921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3C03114-09A5-1775-0887-B0A69A788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1835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9CC8A6C-FC3E-CC94-9C33-C9144A05C9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2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لدى القائد المتسلط رؤية مختلفة تجاه العمل والمرؤوسين تتلخص في الافتراضات التالية: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العمل في حد ذاته غير مرغوب لمعظم للناس.</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معظم الناس غير طموحين ولا توجد لديهم رغبة لتحمل المسؤولية.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يتمتع معظم الناس بقدرة قليلة على الابتكار في حل المشكلات التنظيمية.</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lang="ar-SA" sz="1600" kern="0" dirty="0">
                <a:latin typeface="Alexandria" charset="0"/>
                <a:cs typeface="Alexandria" charset="0"/>
              </a:rPr>
              <a:t>أ</a:t>
            </a:r>
            <a:r>
              <a:rPr kumimoji="0" lang="ar-SA" sz="1600" b="0" i="0" u="none" strike="noStrike" kern="0" cap="none" spc="0" normalizeH="0" baseline="0" noProof="0" dirty="0">
                <a:ln>
                  <a:noFill/>
                </a:ln>
                <a:effectLst/>
                <a:uLnTx/>
                <a:uFillTx/>
                <a:latin typeface="Alexandria" charset="0"/>
                <a:ea typeface="+mn-ea"/>
                <a:cs typeface="Alexandria" charset="0"/>
              </a:rPr>
              <a:t>ن التحفيز فقط يتم في الأشياء الفسيولوجية (مأكل، مشرب، مسكن).</a:t>
            </a:r>
          </a:p>
          <a:p>
            <a:pPr marL="625475" marR="0" lvl="0" indent="-342900" algn="justLow" defTabSz="914400"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0" cap="none" spc="0" normalizeH="0" baseline="0" noProof="0" dirty="0">
                <a:ln>
                  <a:noFill/>
                </a:ln>
                <a:effectLst/>
                <a:uLnTx/>
                <a:uFillTx/>
                <a:latin typeface="Alexandria" charset="0"/>
                <a:ea typeface="+mn-ea"/>
                <a:cs typeface="Alexandria" charset="0"/>
              </a:rPr>
              <a:t>لابد من الرقابة المباشرة على معظم الناس ويجب إجبارهم على تحقيق أهداف المنظمة.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097E0AA6-081E-B50B-6219-A51E556C887F}"/>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A42A63C1-8E03-DDD9-C880-643D883729D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4BF2C70-6D99-23A2-6344-010CFDBBCBC1}"/>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1A7E3AA-83EA-63DA-A151-185A4F453BC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B1DE204-37F5-DA55-26DF-BF97EAF87E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E1AEE84-CDF7-7B9B-1D42-2431B9856A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9C629418-F2CF-06DA-8001-7F056C8C028C}"/>
              </a:ext>
            </a:extLst>
          </p:cNvPr>
          <p:cNvSpPr/>
          <p:nvPr/>
        </p:nvSpPr>
        <p:spPr>
          <a:xfrm>
            <a:off x="6096001" y="2265779"/>
            <a:ext cx="501882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المتسلط</a:t>
            </a:r>
          </a:p>
        </p:txBody>
      </p:sp>
    </p:spTree>
    <p:extLst>
      <p:ext uri="{BB962C8B-B14F-4D97-AF65-F5344CB8AC3E}">
        <p14:creationId xmlns:p14="http://schemas.microsoft.com/office/powerpoint/2010/main" val="1786940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513AE04-35AF-1512-4B70-05AE55AACD1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0E7F5398-BC38-91F7-FD5C-0DB35810AEE8}"/>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49E30902-6D6C-78BC-936C-81BBE3152D2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234A2CD-CA44-17E2-909D-BC0E5ED7AA0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651BD95-7CA9-8773-E89B-05371BCF992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575C67C-928A-89F6-8A84-7EC3B50F5C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7F9D596A-17BE-2845-EEEF-A584A5214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2B82A6C-1039-8E20-A23E-BFB69E11F82D}"/>
              </a:ext>
            </a:extLst>
          </p:cNvPr>
          <p:cNvSpPr/>
          <p:nvPr/>
        </p:nvSpPr>
        <p:spPr>
          <a:xfrm>
            <a:off x="6144535" y="2261384"/>
            <a:ext cx="495873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المتسلط</a:t>
            </a:r>
          </a:p>
        </p:txBody>
      </p:sp>
      <p:grpSp>
        <p:nvGrpSpPr>
          <p:cNvPr id="39" name="مجموعة 38">
            <a:extLst>
              <a:ext uri="{FF2B5EF4-FFF2-40B4-BE49-F238E27FC236}">
                <a16:creationId xmlns:a16="http://schemas.microsoft.com/office/drawing/2014/main" id="{B375A272-5022-E630-01BD-FF74B6C97537}"/>
              </a:ext>
            </a:extLst>
          </p:cNvPr>
          <p:cNvGrpSpPr/>
          <p:nvPr/>
        </p:nvGrpSpPr>
        <p:grpSpPr>
          <a:xfrm>
            <a:off x="1090039" y="3074351"/>
            <a:ext cx="5491061" cy="836060"/>
            <a:chOff x="1090039" y="2851494"/>
            <a:chExt cx="5491061" cy="836060"/>
          </a:xfrm>
        </p:grpSpPr>
        <p:sp>
          <p:nvSpPr>
            <p:cNvPr id="13" name="Freeform 88">
              <a:extLst>
                <a:ext uri="{FF2B5EF4-FFF2-40B4-BE49-F238E27FC236}">
                  <a16:creationId xmlns:a16="http://schemas.microsoft.com/office/drawing/2014/main" id="{B0AFF190-5A65-8E9D-A05D-B552412EF977}"/>
                </a:ext>
              </a:extLst>
            </p:cNvPr>
            <p:cNvSpPr/>
            <p:nvPr/>
          </p:nvSpPr>
          <p:spPr>
            <a:xfrm flipH="1" flipV="1">
              <a:off x="1090039" y="2851494"/>
              <a:ext cx="5491061" cy="836060"/>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AEEF"/>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16" name="TextBox 81">
              <a:extLst>
                <a:ext uri="{FF2B5EF4-FFF2-40B4-BE49-F238E27FC236}">
                  <a16:creationId xmlns:a16="http://schemas.microsoft.com/office/drawing/2014/main" id="{C6C15176-0DB6-A5C5-C68A-614FBF6379BE}"/>
                </a:ext>
              </a:extLst>
            </p:cNvPr>
            <p:cNvSpPr txBox="1"/>
            <p:nvPr/>
          </p:nvSpPr>
          <p:spPr>
            <a:xfrm flipH="1">
              <a:off x="1147644" y="2905217"/>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2</a:t>
              </a:r>
            </a:p>
          </p:txBody>
        </p:sp>
        <p:cxnSp>
          <p:nvCxnSpPr>
            <p:cNvPr id="17" name="Straight Connector 82">
              <a:extLst>
                <a:ext uri="{FF2B5EF4-FFF2-40B4-BE49-F238E27FC236}">
                  <a16:creationId xmlns:a16="http://schemas.microsoft.com/office/drawing/2014/main" id="{213DA2D5-276E-6DF7-9522-CA720AB57CB0}"/>
                </a:ext>
              </a:extLst>
            </p:cNvPr>
            <p:cNvCxnSpPr>
              <a:cxnSpLocks/>
            </p:cNvCxnSpPr>
            <p:nvPr/>
          </p:nvCxnSpPr>
          <p:spPr>
            <a:xfrm>
              <a:off x="1580053" y="2851494"/>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127">
              <a:extLst>
                <a:ext uri="{FF2B5EF4-FFF2-40B4-BE49-F238E27FC236}">
                  <a16:creationId xmlns:a16="http://schemas.microsoft.com/office/drawing/2014/main" id="{58A5E61E-9F87-6420-FAB3-1CE72B36F7B5}"/>
                </a:ext>
              </a:extLst>
            </p:cNvPr>
            <p:cNvSpPr txBox="1"/>
            <p:nvPr/>
          </p:nvSpPr>
          <p:spPr>
            <a:xfrm>
              <a:off x="1670560" y="2944229"/>
              <a:ext cx="3843803" cy="646331"/>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يخطط للعمل بشكل محكم وكذلك الأنظمة والقوانين واللوائح وذلك لأن المرؤوسين كسالى من وجهة نظره.</a:t>
              </a:r>
            </a:p>
          </p:txBody>
        </p:sp>
      </p:grpSp>
      <p:grpSp>
        <p:nvGrpSpPr>
          <p:cNvPr id="41" name="مجموعة 40">
            <a:extLst>
              <a:ext uri="{FF2B5EF4-FFF2-40B4-BE49-F238E27FC236}">
                <a16:creationId xmlns:a16="http://schemas.microsoft.com/office/drawing/2014/main" id="{32B97E50-7C74-7821-E775-CB30EBC6D4D7}"/>
              </a:ext>
            </a:extLst>
          </p:cNvPr>
          <p:cNvGrpSpPr/>
          <p:nvPr/>
        </p:nvGrpSpPr>
        <p:grpSpPr>
          <a:xfrm>
            <a:off x="1057634" y="4021751"/>
            <a:ext cx="5491061" cy="884594"/>
            <a:chOff x="1057634" y="4021751"/>
            <a:chExt cx="5491061" cy="884594"/>
          </a:xfrm>
        </p:grpSpPr>
        <p:sp>
          <p:nvSpPr>
            <p:cNvPr id="10" name="Freeform 74">
              <a:extLst>
                <a:ext uri="{FF2B5EF4-FFF2-40B4-BE49-F238E27FC236}">
                  <a16:creationId xmlns:a16="http://schemas.microsoft.com/office/drawing/2014/main" id="{A3F408FC-A985-E789-39D3-572AA3B5C998}"/>
                </a:ext>
              </a:extLst>
            </p:cNvPr>
            <p:cNvSpPr/>
            <p:nvPr/>
          </p:nvSpPr>
          <p:spPr>
            <a:xfrm flipH="1" flipV="1">
              <a:off x="1057634" y="4027019"/>
              <a:ext cx="5491061"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FCC00"/>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20" name="TextBox 81">
              <a:extLst>
                <a:ext uri="{FF2B5EF4-FFF2-40B4-BE49-F238E27FC236}">
                  <a16:creationId xmlns:a16="http://schemas.microsoft.com/office/drawing/2014/main" id="{2B12D7E8-D740-34D0-CDDE-0CF4798F300F}"/>
                </a:ext>
              </a:extLst>
            </p:cNvPr>
            <p:cNvSpPr txBox="1"/>
            <p:nvPr/>
          </p:nvSpPr>
          <p:spPr>
            <a:xfrm flipH="1">
              <a:off x="1114748" y="4075474"/>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4</a:t>
              </a:r>
            </a:p>
          </p:txBody>
        </p:sp>
        <p:cxnSp>
          <p:nvCxnSpPr>
            <p:cNvPr id="21" name="Straight Connector 82">
              <a:extLst>
                <a:ext uri="{FF2B5EF4-FFF2-40B4-BE49-F238E27FC236}">
                  <a16:creationId xmlns:a16="http://schemas.microsoft.com/office/drawing/2014/main" id="{77992B95-3F50-FBB6-54EF-A3E72B0BE12D}"/>
                </a:ext>
              </a:extLst>
            </p:cNvPr>
            <p:cNvCxnSpPr>
              <a:cxnSpLocks/>
            </p:cNvCxnSpPr>
            <p:nvPr/>
          </p:nvCxnSpPr>
          <p:spPr>
            <a:xfrm>
              <a:off x="1547157" y="4021751"/>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extBox 127">
              <a:extLst>
                <a:ext uri="{FF2B5EF4-FFF2-40B4-BE49-F238E27FC236}">
                  <a16:creationId xmlns:a16="http://schemas.microsoft.com/office/drawing/2014/main" id="{0DE2E33C-1F03-A299-9A3A-FBA35E697BF9}"/>
                </a:ext>
              </a:extLst>
            </p:cNvPr>
            <p:cNvSpPr txBox="1"/>
            <p:nvPr/>
          </p:nvSpPr>
          <p:spPr>
            <a:xfrm>
              <a:off x="1670560" y="4213973"/>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يستخدم في عملية التوجيه قانون الثواب والعقاب بشكل محكم ويدفع الناس للعمل دفعاً.</a:t>
              </a:r>
            </a:p>
          </p:txBody>
        </p:sp>
      </p:grpSp>
      <p:grpSp>
        <p:nvGrpSpPr>
          <p:cNvPr id="43" name="مجموعة 42">
            <a:extLst>
              <a:ext uri="{FF2B5EF4-FFF2-40B4-BE49-F238E27FC236}">
                <a16:creationId xmlns:a16="http://schemas.microsoft.com/office/drawing/2014/main" id="{F8F7FFF7-5E40-6B45-D1CF-850C4D8048F1}"/>
              </a:ext>
            </a:extLst>
          </p:cNvPr>
          <p:cNvGrpSpPr/>
          <p:nvPr/>
        </p:nvGrpSpPr>
        <p:grpSpPr>
          <a:xfrm>
            <a:off x="1057634" y="5045872"/>
            <a:ext cx="5491061" cy="852448"/>
            <a:chOff x="1057634" y="5071070"/>
            <a:chExt cx="5491061" cy="852448"/>
          </a:xfrm>
        </p:grpSpPr>
        <p:sp>
          <p:nvSpPr>
            <p:cNvPr id="11" name="Freeform 88">
              <a:extLst>
                <a:ext uri="{FF2B5EF4-FFF2-40B4-BE49-F238E27FC236}">
                  <a16:creationId xmlns:a16="http://schemas.microsoft.com/office/drawing/2014/main" id="{50D6F472-7244-F821-D842-C07E94525CEF}"/>
                </a:ext>
              </a:extLst>
            </p:cNvPr>
            <p:cNvSpPr/>
            <p:nvPr/>
          </p:nvSpPr>
          <p:spPr>
            <a:xfrm flipH="1" flipV="1">
              <a:off x="1057634" y="5087458"/>
              <a:ext cx="5491061" cy="836060"/>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00AEEF"/>
            </a:solidFill>
            <a:ln w="12700">
              <a:solidFill>
                <a:schemeClr val="tx1">
                  <a:lumMod val="65000"/>
                  <a:lumOff val="3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42676" rtl="1">
                <a:defRPr/>
              </a:pPr>
              <a:endParaRPr lang="en-US" sz="1200" dirty="0">
                <a:solidFill>
                  <a:schemeClr val="tx1"/>
                </a:solidFill>
                <a:latin typeface="Alexandria" pitchFamily="2" charset="-78"/>
                <a:cs typeface="Alexandria" pitchFamily="2" charset="-78"/>
              </a:endParaRPr>
            </a:p>
          </p:txBody>
        </p:sp>
        <p:sp>
          <p:nvSpPr>
            <p:cNvPr id="23" name="TextBox 81">
              <a:extLst>
                <a:ext uri="{FF2B5EF4-FFF2-40B4-BE49-F238E27FC236}">
                  <a16:creationId xmlns:a16="http://schemas.microsoft.com/office/drawing/2014/main" id="{3A1DD305-EE92-5211-B6DA-D5A4EBA18219}"/>
                </a:ext>
              </a:extLst>
            </p:cNvPr>
            <p:cNvSpPr txBox="1"/>
            <p:nvPr/>
          </p:nvSpPr>
          <p:spPr>
            <a:xfrm flipH="1">
              <a:off x="1147644" y="5124793"/>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6</a:t>
              </a:r>
            </a:p>
          </p:txBody>
        </p:sp>
        <p:cxnSp>
          <p:nvCxnSpPr>
            <p:cNvPr id="24" name="Straight Connector 82">
              <a:extLst>
                <a:ext uri="{FF2B5EF4-FFF2-40B4-BE49-F238E27FC236}">
                  <a16:creationId xmlns:a16="http://schemas.microsoft.com/office/drawing/2014/main" id="{013839FD-4811-65C0-C91D-99FFB230E2BA}"/>
                </a:ext>
              </a:extLst>
            </p:cNvPr>
            <p:cNvCxnSpPr>
              <a:cxnSpLocks/>
            </p:cNvCxnSpPr>
            <p:nvPr/>
          </p:nvCxnSpPr>
          <p:spPr>
            <a:xfrm>
              <a:off x="1580053" y="5071070"/>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TextBox 127">
              <a:extLst>
                <a:ext uri="{FF2B5EF4-FFF2-40B4-BE49-F238E27FC236}">
                  <a16:creationId xmlns:a16="http://schemas.microsoft.com/office/drawing/2014/main" id="{ACD949CF-6014-D604-D053-4D66BFC3A4C3}"/>
                </a:ext>
              </a:extLst>
            </p:cNvPr>
            <p:cNvSpPr txBox="1"/>
            <p:nvPr/>
          </p:nvSpPr>
          <p:spPr>
            <a:xfrm>
              <a:off x="1644536" y="5263292"/>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يعتمد على الزيارات المفاجئة لاكتشاف الأخطاء، يعاقب المخطئ بقسوة ليكون عبرة. </a:t>
              </a:r>
            </a:p>
          </p:txBody>
        </p:sp>
      </p:grpSp>
      <p:grpSp>
        <p:nvGrpSpPr>
          <p:cNvPr id="38" name="مجموعة 37">
            <a:extLst>
              <a:ext uri="{FF2B5EF4-FFF2-40B4-BE49-F238E27FC236}">
                <a16:creationId xmlns:a16="http://schemas.microsoft.com/office/drawing/2014/main" id="{D1EF4AAA-4FF3-BB64-70F9-919D14D9D56A}"/>
              </a:ext>
            </a:extLst>
          </p:cNvPr>
          <p:cNvGrpSpPr/>
          <p:nvPr/>
        </p:nvGrpSpPr>
        <p:grpSpPr>
          <a:xfrm>
            <a:off x="5556684" y="3053718"/>
            <a:ext cx="5540743" cy="879326"/>
            <a:chOff x="5561218" y="2851495"/>
            <a:chExt cx="5540743" cy="879326"/>
          </a:xfrm>
        </p:grpSpPr>
        <p:sp>
          <p:nvSpPr>
            <p:cNvPr id="12" name="Freeform 84">
              <a:extLst>
                <a:ext uri="{FF2B5EF4-FFF2-40B4-BE49-F238E27FC236}">
                  <a16:creationId xmlns:a16="http://schemas.microsoft.com/office/drawing/2014/main" id="{2B7394FB-5440-0C49-9EC6-3B3FD4092D8C}"/>
                </a:ext>
              </a:extLst>
            </p:cNvPr>
            <p:cNvSpPr/>
            <p:nvPr/>
          </p:nvSpPr>
          <p:spPr>
            <a:xfrm>
              <a:off x="5561218" y="2851495"/>
              <a:ext cx="5540743"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203E5F"/>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26" name="TextBox 81">
              <a:extLst>
                <a:ext uri="{FF2B5EF4-FFF2-40B4-BE49-F238E27FC236}">
                  <a16:creationId xmlns:a16="http://schemas.microsoft.com/office/drawing/2014/main" id="{ED999672-4FA5-9FD8-1421-CAC739B0EA68}"/>
                </a:ext>
              </a:extLst>
            </p:cNvPr>
            <p:cNvSpPr txBox="1"/>
            <p:nvPr/>
          </p:nvSpPr>
          <p:spPr>
            <a:xfrm flipH="1">
              <a:off x="10669552" y="2960930"/>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1</a:t>
              </a:r>
            </a:p>
          </p:txBody>
        </p:sp>
        <p:cxnSp>
          <p:nvCxnSpPr>
            <p:cNvPr id="27" name="Straight Connector 82">
              <a:extLst>
                <a:ext uri="{FF2B5EF4-FFF2-40B4-BE49-F238E27FC236}">
                  <a16:creationId xmlns:a16="http://schemas.microsoft.com/office/drawing/2014/main" id="{1165E263-5D66-B02F-B26C-C0A1709C23E3}"/>
                </a:ext>
              </a:extLst>
            </p:cNvPr>
            <p:cNvCxnSpPr>
              <a:cxnSpLocks/>
            </p:cNvCxnSpPr>
            <p:nvPr/>
          </p:nvCxnSpPr>
          <p:spPr>
            <a:xfrm>
              <a:off x="10669552" y="2897266"/>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127">
              <a:extLst>
                <a:ext uri="{FF2B5EF4-FFF2-40B4-BE49-F238E27FC236}">
                  <a16:creationId xmlns:a16="http://schemas.microsoft.com/office/drawing/2014/main" id="{BC2E3918-DC43-A5AA-CA14-95DAD61AE137}"/>
                </a:ext>
              </a:extLst>
            </p:cNvPr>
            <p:cNvSpPr txBox="1"/>
            <p:nvPr/>
          </p:nvSpPr>
          <p:spPr>
            <a:xfrm>
              <a:off x="6703424" y="2967992"/>
              <a:ext cx="3843803" cy="646331"/>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مسؤول شخصيا عن تنفيذ العمل من خلال الآخرين، فهو صاحب السلطة وعلى الآخرين الطاعة.</a:t>
              </a:r>
            </a:p>
          </p:txBody>
        </p:sp>
      </p:grpSp>
      <p:grpSp>
        <p:nvGrpSpPr>
          <p:cNvPr id="40" name="مجموعة 39">
            <a:extLst>
              <a:ext uri="{FF2B5EF4-FFF2-40B4-BE49-F238E27FC236}">
                <a16:creationId xmlns:a16="http://schemas.microsoft.com/office/drawing/2014/main" id="{DF50BA8A-361F-AC3B-5B70-BBD64292E7CE}"/>
              </a:ext>
            </a:extLst>
          </p:cNvPr>
          <p:cNvGrpSpPr/>
          <p:nvPr/>
        </p:nvGrpSpPr>
        <p:grpSpPr>
          <a:xfrm>
            <a:off x="5514363" y="4021364"/>
            <a:ext cx="5592394" cy="880985"/>
            <a:chOff x="5481467" y="4021364"/>
            <a:chExt cx="5625290" cy="880985"/>
          </a:xfrm>
        </p:grpSpPr>
        <p:sp>
          <p:nvSpPr>
            <p:cNvPr id="14" name="Freeform 84">
              <a:extLst>
                <a:ext uri="{FF2B5EF4-FFF2-40B4-BE49-F238E27FC236}">
                  <a16:creationId xmlns:a16="http://schemas.microsoft.com/office/drawing/2014/main" id="{A0B1EEA7-4015-B470-D176-8B5CCBB48DEA}"/>
                </a:ext>
              </a:extLst>
            </p:cNvPr>
            <p:cNvSpPr/>
            <p:nvPr/>
          </p:nvSpPr>
          <p:spPr>
            <a:xfrm>
              <a:off x="5481467" y="4023023"/>
              <a:ext cx="5625290"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F58221"/>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29" name="TextBox 81">
              <a:extLst>
                <a:ext uri="{FF2B5EF4-FFF2-40B4-BE49-F238E27FC236}">
                  <a16:creationId xmlns:a16="http://schemas.microsoft.com/office/drawing/2014/main" id="{5A028D99-655E-AE6A-70D4-EE62ED8B626E}"/>
                </a:ext>
              </a:extLst>
            </p:cNvPr>
            <p:cNvSpPr txBox="1"/>
            <p:nvPr/>
          </p:nvSpPr>
          <p:spPr>
            <a:xfrm flipH="1">
              <a:off x="10670842" y="4085028"/>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3</a:t>
              </a:r>
            </a:p>
          </p:txBody>
        </p:sp>
        <p:cxnSp>
          <p:nvCxnSpPr>
            <p:cNvPr id="30" name="Straight Connector 82">
              <a:extLst>
                <a:ext uri="{FF2B5EF4-FFF2-40B4-BE49-F238E27FC236}">
                  <a16:creationId xmlns:a16="http://schemas.microsoft.com/office/drawing/2014/main" id="{B96AABCC-7FFD-A307-1E60-542355E44FA9}"/>
                </a:ext>
              </a:extLst>
            </p:cNvPr>
            <p:cNvCxnSpPr>
              <a:cxnSpLocks/>
            </p:cNvCxnSpPr>
            <p:nvPr/>
          </p:nvCxnSpPr>
          <p:spPr>
            <a:xfrm>
              <a:off x="10670842" y="4021364"/>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TextBox 127">
              <a:extLst>
                <a:ext uri="{FF2B5EF4-FFF2-40B4-BE49-F238E27FC236}">
                  <a16:creationId xmlns:a16="http://schemas.microsoft.com/office/drawing/2014/main" id="{198DB952-184C-0CC6-71D4-49970FEFB375}"/>
                </a:ext>
              </a:extLst>
            </p:cNvPr>
            <p:cNvSpPr txBox="1"/>
            <p:nvPr/>
          </p:nvSpPr>
          <p:spPr>
            <a:xfrm>
              <a:off x="6710533" y="4247242"/>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ينظم العمل بشكل محكم وعلى أساس السلطة هي العمود الفقري والطاعة له حتمية.</a:t>
              </a:r>
            </a:p>
          </p:txBody>
        </p:sp>
      </p:grpSp>
      <p:grpSp>
        <p:nvGrpSpPr>
          <p:cNvPr id="42" name="مجموعة 41">
            <a:extLst>
              <a:ext uri="{FF2B5EF4-FFF2-40B4-BE49-F238E27FC236}">
                <a16:creationId xmlns:a16="http://schemas.microsoft.com/office/drawing/2014/main" id="{7367152B-FE6F-6DCF-FC9B-E2A30622CA9B}"/>
              </a:ext>
            </a:extLst>
          </p:cNvPr>
          <p:cNvGrpSpPr/>
          <p:nvPr/>
        </p:nvGrpSpPr>
        <p:grpSpPr>
          <a:xfrm>
            <a:off x="5488339" y="5054267"/>
            <a:ext cx="5675455" cy="879326"/>
            <a:chOff x="5538504" y="5079465"/>
            <a:chExt cx="5625290" cy="879326"/>
          </a:xfrm>
        </p:grpSpPr>
        <p:sp>
          <p:nvSpPr>
            <p:cNvPr id="15" name="Freeform 84">
              <a:extLst>
                <a:ext uri="{FF2B5EF4-FFF2-40B4-BE49-F238E27FC236}">
                  <a16:creationId xmlns:a16="http://schemas.microsoft.com/office/drawing/2014/main" id="{4A533E9D-D012-60EB-B267-7F8C2C78D6B0}"/>
                </a:ext>
              </a:extLst>
            </p:cNvPr>
            <p:cNvSpPr/>
            <p:nvPr/>
          </p:nvSpPr>
          <p:spPr>
            <a:xfrm>
              <a:off x="5538504" y="5079465"/>
              <a:ext cx="5625290" cy="879326"/>
            </a:xfrm>
            <a:custGeom>
              <a:avLst/>
              <a:gdLst>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0 w 3505200"/>
                <a:gd name="connsiteY4" fmla="*/ 1600200 h 1600200"/>
                <a:gd name="connsiteX0" fmla="*/ 0 w 3505200"/>
                <a:gd name="connsiteY0" fmla="*/ 1600200 h 1600200"/>
                <a:gd name="connsiteX1" fmla="*/ 914402 w 3505200"/>
                <a:gd name="connsiteY1" fmla="*/ 0 h 1600200"/>
                <a:gd name="connsiteX2" fmla="*/ 2590798 w 3505200"/>
                <a:gd name="connsiteY2" fmla="*/ 0 h 1600200"/>
                <a:gd name="connsiteX3" fmla="*/ 3505200 w 3505200"/>
                <a:gd name="connsiteY3" fmla="*/ 1600200 h 1600200"/>
                <a:gd name="connsiteX4" fmla="*/ 2590800 w 3505200"/>
                <a:gd name="connsiteY4" fmla="*/ 1600200 h 1600200"/>
                <a:gd name="connsiteX5" fmla="*/ 0 w 3505200"/>
                <a:gd name="connsiteY5" fmla="*/ 1600200 h 1600200"/>
                <a:gd name="connsiteX0" fmla="*/ 0 w 2590800"/>
                <a:gd name="connsiteY0" fmla="*/ 1600200 h 1600200"/>
                <a:gd name="connsiteX1" fmla="*/ 914402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 name="connsiteX0" fmla="*/ 0 w 2590800"/>
                <a:gd name="connsiteY0" fmla="*/ 1600200 h 1600200"/>
                <a:gd name="connsiteX1" fmla="*/ 544288 w 2590800"/>
                <a:gd name="connsiteY1" fmla="*/ 0 h 1600200"/>
                <a:gd name="connsiteX2" fmla="*/ 2590798 w 2590800"/>
                <a:gd name="connsiteY2" fmla="*/ 0 h 1600200"/>
                <a:gd name="connsiteX3" fmla="*/ 2590800 w 2590800"/>
                <a:gd name="connsiteY3" fmla="*/ 1600200 h 1600200"/>
                <a:gd name="connsiteX4" fmla="*/ 0 w 2590800"/>
                <a:gd name="connsiteY4" fmla="*/ 1600200 h 1600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0800" h="1600200">
                  <a:moveTo>
                    <a:pt x="0" y="1600200"/>
                  </a:moveTo>
                  <a:lnTo>
                    <a:pt x="544288" y="0"/>
                  </a:lnTo>
                  <a:lnTo>
                    <a:pt x="2590798" y="0"/>
                  </a:lnTo>
                  <a:cubicBezTo>
                    <a:pt x="2590799" y="533400"/>
                    <a:pt x="2590799" y="1066800"/>
                    <a:pt x="2590800" y="1600200"/>
                  </a:cubicBezTo>
                  <a:lnTo>
                    <a:pt x="0" y="1600200"/>
                  </a:lnTo>
                  <a:close/>
                </a:path>
              </a:pathLst>
            </a:custGeom>
            <a:solidFill>
              <a:srgbClr val="203E5F"/>
            </a:solidFill>
            <a:ln>
              <a:solidFill>
                <a:schemeClr val="accent3">
                  <a:lumMod val="50000"/>
                </a:schemeClr>
              </a:solidFill>
            </a:ln>
            <a:effectLst>
              <a:outerShdw blurRad="50800" dist="38100" dir="2700000" algn="tl"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defTabSz="742676" rtl="1">
                <a:defRPr/>
              </a:pPr>
              <a:endParaRPr lang="en-US" sz="1462" dirty="0">
                <a:solidFill>
                  <a:schemeClr val="tx1"/>
                </a:solidFill>
                <a:latin typeface="Alexandria" pitchFamily="2" charset="-78"/>
                <a:cs typeface="Alexandria" pitchFamily="2" charset="-78"/>
              </a:endParaRPr>
            </a:p>
          </p:txBody>
        </p:sp>
        <p:sp>
          <p:nvSpPr>
            <p:cNvPr id="35" name="TextBox 81">
              <a:extLst>
                <a:ext uri="{FF2B5EF4-FFF2-40B4-BE49-F238E27FC236}">
                  <a16:creationId xmlns:a16="http://schemas.microsoft.com/office/drawing/2014/main" id="{C5FDB011-461F-A4EC-34C0-B30005194E8A}"/>
                </a:ext>
              </a:extLst>
            </p:cNvPr>
            <p:cNvSpPr txBox="1"/>
            <p:nvPr/>
          </p:nvSpPr>
          <p:spPr>
            <a:xfrm flipH="1">
              <a:off x="10665018" y="5205304"/>
              <a:ext cx="432409" cy="707886"/>
            </a:xfrm>
            <a:prstGeom prst="rect">
              <a:avLst/>
            </a:prstGeom>
            <a:noFill/>
          </p:spPr>
          <p:txBody>
            <a:bodyPr wrap="square" rtlCol="0">
              <a:spAutoFit/>
            </a:bodyPr>
            <a:lstStyle/>
            <a:p>
              <a:pPr algn="r" defTabSz="742676" rtl="1">
                <a:defRPr/>
              </a:pPr>
              <a:r>
                <a:rPr lang="en-US" sz="4000" dirty="0">
                  <a:solidFill>
                    <a:schemeClr val="bg1"/>
                  </a:solidFill>
                  <a:latin typeface="Alexandria" pitchFamily="2" charset="-78"/>
                  <a:cs typeface="Alexandria" pitchFamily="2" charset="-78"/>
                </a:rPr>
                <a:t>5</a:t>
              </a:r>
            </a:p>
          </p:txBody>
        </p:sp>
        <p:cxnSp>
          <p:nvCxnSpPr>
            <p:cNvPr id="36" name="Straight Connector 82">
              <a:extLst>
                <a:ext uri="{FF2B5EF4-FFF2-40B4-BE49-F238E27FC236}">
                  <a16:creationId xmlns:a16="http://schemas.microsoft.com/office/drawing/2014/main" id="{8921FFB3-60EF-9A57-976A-73AE9FC4F665}"/>
                </a:ext>
              </a:extLst>
            </p:cNvPr>
            <p:cNvCxnSpPr>
              <a:cxnSpLocks/>
            </p:cNvCxnSpPr>
            <p:nvPr/>
          </p:nvCxnSpPr>
          <p:spPr>
            <a:xfrm>
              <a:off x="10665018" y="5141640"/>
              <a:ext cx="0" cy="7877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TextBox 127">
              <a:extLst>
                <a:ext uri="{FF2B5EF4-FFF2-40B4-BE49-F238E27FC236}">
                  <a16:creationId xmlns:a16="http://schemas.microsoft.com/office/drawing/2014/main" id="{DF8FAAEF-0482-647B-99AD-A6C4BDD12DBF}"/>
                </a:ext>
              </a:extLst>
            </p:cNvPr>
            <p:cNvSpPr txBox="1"/>
            <p:nvPr/>
          </p:nvSpPr>
          <p:spPr>
            <a:xfrm>
              <a:off x="6703423" y="5290044"/>
              <a:ext cx="3843803" cy="430887"/>
            </a:xfrm>
            <a:prstGeom prst="rect">
              <a:avLst/>
            </a:prstGeom>
            <a:noFill/>
            <a:ln>
              <a:noFill/>
            </a:ln>
          </p:spPr>
          <p:txBody>
            <a:bodyPr wrap="square" lIns="0" tIns="0" rIns="0" bIns="0" anchor="t">
              <a:spAutoFit/>
            </a:bodyPr>
            <a:lstStyle/>
            <a:p>
              <a:pPr algn="justLow" rtl="1">
                <a:defRPr lang="en-US"/>
              </a:pPr>
              <a:r>
                <a:rPr lang="ar-SA" sz="1400" dirty="0">
                  <a:solidFill>
                    <a:schemeClr val="bg1"/>
                  </a:solidFill>
                  <a:latin typeface="Alexandria" pitchFamily="2" charset="-78"/>
                  <a:cs typeface="Alexandria" pitchFamily="2" charset="-78"/>
                </a:rPr>
                <a:t>يضع معايير رقابية محكمة لقياس الأداء وتصحيح الانحرافات أولاً بأول</a:t>
              </a:r>
            </a:p>
          </p:txBody>
        </p:sp>
      </p:grpSp>
    </p:spTree>
    <p:extLst>
      <p:ext uri="{BB962C8B-B14F-4D97-AF65-F5344CB8AC3E}">
        <p14:creationId xmlns:p14="http://schemas.microsoft.com/office/powerpoint/2010/main" val="4037497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3ECCDF3-928B-779A-2193-0A155C9CCCEC}"/>
              </a:ext>
            </a:extLst>
          </p:cNvPr>
          <p:cNvSpPr/>
          <p:nvPr/>
        </p:nvSpPr>
        <p:spPr>
          <a:xfrm>
            <a:off x="637911"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lang="ar-SA" sz="1600"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4166E712-AFCD-67B5-FE8F-C75D5AAAB3F1}"/>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723AC7AB-F290-E6E1-F237-E2AEA52A26A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E9CC19E-8B9C-F4E0-62DA-1637B708642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30121BD-BE3F-9210-1069-82D955AB2D9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E496E1C-F1D9-32D7-0EEF-B004DE5EEA1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8E68B39C-09FA-7C89-7664-FCDA5BD06A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B70F99CC-7C70-1D62-F421-44BC2D694CBC}"/>
              </a:ext>
            </a:extLst>
          </p:cNvPr>
          <p:cNvSpPr/>
          <p:nvPr/>
        </p:nvSpPr>
        <p:spPr>
          <a:xfrm>
            <a:off x="6096000" y="2288402"/>
            <a:ext cx="504860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المتسلط</a:t>
            </a:r>
          </a:p>
        </p:txBody>
      </p:sp>
      <p:sp>
        <p:nvSpPr>
          <p:cNvPr id="10" name="Rectangle 103">
            <a:extLst>
              <a:ext uri="{FF2B5EF4-FFF2-40B4-BE49-F238E27FC236}">
                <a16:creationId xmlns:a16="http://schemas.microsoft.com/office/drawing/2014/main" id="{E7206770-F8C5-6E97-2028-DC8220B116D1}"/>
              </a:ext>
            </a:extLst>
          </p:cNvPr>
          <p:cNvSpPr/>
          <p:nvPr/>
        </p:nvSpPr>
        <p:spPr>
          <a:xfrm flipH="1">
            <a:off x="7558932" y="3942454"/>
            <a:ext cx="2715073" cy="422405"/>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defTabSz="914400">
              <a:defRPr/>
            </a:pPr>
            <a:r>
              <a:rPr lang="ar-SA" b="1" kern="0" dirty="0">
                <a:solidFill>
                  <a:srgbClr val="203E5F"/>
                </a:solidFill>
                <a:latin typeface="Alexandria" pitchFamily="2" charset="-78"/>
                <a:cs typeface="Alexandria" pitchFamily="2" charset="-78"/>
                <a:sym typeface="Arial"/>
              </a:rPr>
              <a:t>أهداف المنظمة</a:t>
            </a:r>
            <a:endParaRPr lang="ar" b="1" kern="0" dirty="0">
              <a:solidFill>
                <a:srgbClr val="203E5F"/>
              </a:solidFill>
              <a:latin typeface="Alexandria" pitchFamily="2" charset="-78"/>
              <a:cs typeface="Alexandria" pitchFamily="2" charset="-78"/>
              <a:sym typeface="Arial"/>
            </a:endParaRPr>
          </a:p>
        </p:txBody>
      </p:sp>
      <p:sp>
        <p:nvSpPr>
          <p:cNvPr id="11" name="Rectangle 6">
            <a:extLst>
              <a:ext uri="{FF2B5EF4-FFF2-40B4-BE49-F238E27FC236}">
                <a16:creationId xmlns:a16="http://schemas.microsoft.com/office/drawing/2014/main" id="{ED17D9BA-C060-CC83-FC35-6BD4BBEAA976}"/>
              </a:ext>
            </a:extLst>
          </p:cNvPr>
          <p:cNvSpPr>
            <a:spLocks noChangeArrowheads="1"/>
          </p:cNvSpPr>
          <p:nvPr/>
        </p:nvSpPr>
        <p:spPr bwMode="auto">
          <a:xfrm flipH="1">
            <a:off x="6938368" y="3340752"/>
            <a:ext cx="3998826" cy="1355324"/>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203E5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6">
            <a:extLst>
              <a:ext uri="{FF2B5EF4-FFF2-40B4-BE49-F238E27FC236}">
                <a16:creationId xmlns:a16="http://schemas.microsoft.com/office/drawing/2014/main" id="{D50D1D52-146F-EC1C-6FEE-840766862303}"/>
              </a:ext>
            </a:extLst>
          </p:cNvPr>
          <p:cNvSpPr>
            <a:spLocks noChangeArrowheads="1"/>
          </p:cNvSpPr>
          <p:nvPr/>
        </p:nvSpPr>
        <p:spPr bwMode="auto">
          <a:xfrm flipH="1">
            <a:off x="1560683" y="3316851"/>
            <a:ext cx="3802096" cy="1383369"/>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3" name="Rectangle 103">
            <a:extLst>
              <a:ext uri="{FF2B5EF4-FFF2-40B4-BE49-F238E27FC236}">
                <a16:creationId xmlns:a16="http://schemas.microsoft.com/office/drawing/2014/main" id="{24D5953D-3769-1BC8-513B-28D8469D7F9F}"/>
              </a:ext>
            </a:extLst>
          </p:cNvPr>
          <p:cNvSpPr/>
          <p:nvPr/>
        </p:nvSpPr>
        <p:spPr>
          <a:xfrm flipH="1">
            <a:off x="2034221" y="3954269"/>
            <a:ext cx="2666559" cy="422405"/>
          </a:xfrm>
          <a:prstGeom prst="rect">
            <a:avLst/>
          </a:prstGeom>
          <a:solidFill>
            <a:srgbClr val="FFFFFF"/>
          </a:solid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defTabSz="914400">
              <a:defRPr/>
            </a:pPr>
            <a:r>
              <a:rPr lang="ar-SA" b="1" kern="0" dirty="0">
                <a:solidFill>
                  <a:srgbClr val="00AEEF"/>
                </a:solidFill>
                <a:latin typeface="Alexandria" pitchFamily="2" charset="-78"/>
                <a:cs typeface="Alexandria" pitchFamily="2" charset="-78"/>
                <a:sym typeface="Arial"/>
              </a:rPr>
              <a:t>أهداف المرؤوسين</a:t>
            </a:r>
          </a:p>
        </p:txBody>
      </p:sp>
      <p:sp>
        <p:nvSpPr>
          <p:cNvPr id="14" name="TextBox 95">
            <a:extLst>
              <a:ext uri="{FF2B5EF4-FFF2-40B4-BE49-F238E27FC236}">
                <a16:creationId xmlns:a16="http://schemas.microsoft.com/office/drawing/2014/main" id="{8C96B6CF-AA1D-6F3A-61A2-2C953561BCA4}"/>
              </a:ext>
            </a:extLst>
          </p:cNvPr>
          <p:cNvSpPr txBox="1">
            <a:spLocks/>
          </p:cNvSpPr>
          <p:nvPr/>
        </p:nvSpPr>
        <p:spPr>
          <a:xfrm flipH="1">
            <a:off x="942308" y="4956659"/>
            <a:ext cx="10163480" cy="980492"/>
          </a:xfrm>
          <a:prstGeom prst="round2DiagRect">
            <a:avLst>
              <a:gd name="adj1" fmla="val 16667"/>
              <a:gd name="adj2" fmla="val 0"/>
            </a:avLst>
          </a:prstGeom>
          <a:solidFill>
            <a:sysClr val="window" lastClr="FFFFFF"/>
          </a:solidFill>
          <a:ln w="25400">
            <a:solidFill>
              <a:srgbClr val="F58221"/>
            </a:solidFill>
          </a:ln>
        </p:spPr>
        <p:txBody>
          <a:bodyPr wrap="square" lIns="91440" rIns="365760" rtlCol="1" anchor="ctr">
            <a:noAutofit/>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يعتقد القائد المتسلط أن هناك تعارض بين أهداف المنظمة وأهداف المرؤوسين وفي حال تحقيق أهداف المرؤوسين فإن ذلك يكون على حساب أهداف المنظمة.</a:t>
            </a:r>
            <a:endParaRPr lang="ar-SA" sz="1600" dirty="0">
              <a:latin typeface="Alexandria" charset="0"/>
              <a:cs typeface="Alexandria" charset="0"/>
            </a:endParaRPr>
          </a:p>
        </p:txBody>
      </p:sp>
      <p:grpSp>
        <p:nvGrpSpPr>
          <p:cNvPr id="16" name="Google Shape;8118;p57">
            <a:extLst>
              <a:ext uri="{FF2B5EF4-FFF2-40B4-BE49-F238E27FC236}">
                <a16:creationId xmlns:a16="http://schemas.microsoft.com/office/drawing/2014/main" id="{3673C642-691C-09CB-4E67-04E08E3D7389}"/>
              </a:ext>
            </a:extLst>
          </p:cNvPr>
          <p:cNvGrpSpPr/>
          <p:nvPr/>
        </p:nvGrpSpPr>
        <p:grpSpPr>
          <a:xfrm>
            <a:off x="3089825" y="2800635"/>
            <a:ext cx="786344" cy="923146"/>
            <a:chOff x="-5971525" y="3273750"/>
            <a:chExt cx="292250" cy="290650"/>
          </a:xfrm>
          <a:solidFill>
            <a:srgbClr val="00B0F0"/>
          </a:solidFill>
        </p:grpSpPr>
        <p:sp>
          <p:nvSpPr>
            <p:cNvPr id="17" name="Google Shape;8119;p57">
              <a:extLst>
                <a:ext uri="{FF2B5EF4-FFF2-40B4-BE49-F238E27FC236}">
                  <a16:creationId xmlns:a16="http://schemas.microsoft.com/office/drawing/2014/main" id="{9B8C27A0-3727-D337-773B-D8C4C81CB84A}"/>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8120;p57">
              <a:extLst>
                <a:ext uri="{FF2B5EF4-FFF2-40B4-BE49-F238E27FC236}">
                  <a16:creationId xmlns:a16="http://schemas.microsoft.com/office/drawing/2014/main" id="{69AE60B2-9047-5355-13D4-6710B9C3D73E}"/>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19" name="Google Shape;8188;p57">
            <a:extLst>
              <a:ext uri="{FF2B5EF4-FFF2-40B4-BE49-F238E27FC236}">
                <a16:creationId xmlns:a16="http://schemas.microsoft.com/office/drawing/2014/main" id="{476588A4-D579-1FE1-882D-0BC324E98412}"/>
              </a:ext>
            </a:extLst>
          </p:cNvPr>
          <p:cNvGrpSpPr/>
          <p:nvPr/>
        </p:nvGrpSpPr>
        <p:grpSpPr>
          <a:xfrm>
            <a:off x="8545566" y="2925532"/>
            <a:ext cx="1028722" cy="791215"/>
            <a:chOff x="-3771675" y="3971775"/>
            <a:chExt cx="291300" cy="292025"/>
          </a:xfrm>
        </p:grpSpPr>
        <p:sp>
          <p:nvSpPr>
            <p:cNvPr id="20" name="Google Shape;8189;p57">
              <a:extLst>
                <a:ext uri="{FF2B5EF4-FFF2-40B4-BE49-F238E27FC236}">
                  <a16:creationId xmlns:a16="http://schemas.microsoft.com/office/drawing/2014/main" id="{C0A2A582-916A-406C-D42C-3106B9C4D78A}"/>
                </a:ext>
              </a:extLst>
            </p:cNvPr>
            <p:cNvSpPr/>
            <p:nvPr/>
          </p:nvSpPr>
          <p:spPr>
            <a:xfrm>
              <a:off x="-3770100" y="3971775"/>
              <a:ext cx="218975" cy="66775"/>
            </a:xfrm>
            <a:custGeom>
              <a:avLst/>
              <a:gdLst/>
              <a:ahLst/>
              <a:cxnLst/>
              <a:rect l="l" t="t" r="r" b="b"/>
              <a:pathLst>
                <a:path w="8759" h="2671" extrusionOk="0">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190;p57">
              <a:extLst>
                <a:ext uri="{FF2B5EF4-FFF2-40B4-BE49-F238E27FC236}">
                  <a16:creationId xmlns:a16="http://schemas.microsoft.com/office/drawing/2014/main" id="{045211A3-D4A9-35F2-43D2-DE1439FEB345}"/>
                </a:ext>
              </a:extLst>
            </p:cNvPr>
            <p:cNvSpPr/>
            <p:nvPr/>
          </p:nvSpPr>
          <p:spPr>
            <a:xfrm>
              <a:off x="-3771675" y="4030650"/>
              <a:ext cx="222125" cy="78000"/>
            </a:xfrm>
            <a:custGeom>
              <a:avLst/>
              <a:gdLst/>
              <a:ahLst/>
              <a:cxnLst/>
              <a:rect l="l" t="t" r="r" b="b"/>
              <a:pathLst>
                <a:path w="8885" h="3120" extrusionOk="0">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191;p57">
              <a:extLst>
                <a:ext uri="{FF2B5EF4-FFF2-40B4-BE49-F238E27FC236}">
                  <a16:creationId xmlns:a16="http://schemas.microsoft.com/office/drawing/2014/main" id="{FF77F947-EC13-953E-469F-9548E59079F1}"/>
                </a:ext>
              </a:extLst>
            </p:cNvPr>
            <p:cNvSpPr/>
            <p:nvPr/>
          </p:nvSpPr>
          <p:spPr>
            <a:xfrm>
              <a:off x="-3669425" y="4074750"/>
              <a:ext cx="189050" cy="189050"/>
            </a:xfrm>
            <a:custGeom>
              <a:avLst/>
              <a:gdLst/>
              <a:ahLst/>
              <a:cxnLst/>
              <a:rect l="l" t="t" r="r" b="b"/>
              <a:pathLst>
                <a:path w="7562" h="7562" extrusionOk="0">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8192;p57">
              <a:extLst>
                <a:ext uri="{FF2B5EF4-FFF2-40B4-BE49-F238E27FC236}">
                  <a16:creationId xmlns:a16="http://schemas.microsoft.com/office/drawing/2014/main" id="{3FEF1E7B-0537-68C6-3746-1FB06817AD28}"/>
                </a:ext>
              </a:extLst>
            </p:cNvPr>
            <p:cNvSpPr/>
            <p:nvPr/>
          </p:nvSpPr>
          <p:spPr>
            <a:xfrm>
              <a:off x="-3771675" y="4099950"/>
              <a:ext cx="94525" cy="76425"/>
            </a:xfrm>
            <a:custGeom>
              <a:avLst/>
              <a:gdLst/>
              <a:ahLst/>
              <a:cxnLst/>
              <a:rect l="l" t="t" r="r" b="b"/>
              <a:pathLst>
                <a:path w="3781" h="3057" extrusionOk="0">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193;p57">
              <a:extLst>
                <a:ext uri="{FF2B5EF4-FFF2-40B4-BE49-F238E27FC236}">
                  <a16:creationId xmlns:a16="http://schemas.microsoft.com/office/drawing/2014/main" id="{F24B1790-DB10-C7D3-4515-55ED6CDFC388}"/>
                </a:ext>
              </a:extLst>
            </p:cNvPr>
            <p:cNvSpPr/>
            <p:nvPr/>
          </p:nvSpPr>
          <p:spPr>
            <a:xfrm>
              <a:off x="-3771675" y="4167700"/>
              <a:ext cx="135500" cy="95325"/>
            </a:xfrm>
            <a:custGeom>
              <a:avLst/>
              <a:gdLst/>
              <a:ahLst/>
              <a:cxnLst/>
              <a:rect l="l" t="t" r="r" b="b"/>
              <a:pathLst>
                <a:path w="5420" h="3813" extrusionOk="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9436;p69">
            <a:extLst>
              <a:ext uri="{FF2B5EF4-FFF2-40B4-BE49-F238E27FC236}">
                <a16:creationId xmlns:a16="http://schemas.microsoft.com/office/drawing/2014/main" id="{379E6183-D1F1-FF56-1DA8-6F55788FB473}"/>
              </a:ext>
            </a:extLst>
          </p:cNvPr>
          <p:cNvGrpSpPr/>
          <p:nvPr/>
        </p:nvGrpSpPr>
        <p:grpSpPr>
          <a:xfrm>
            <a:off x="5742358" y="3458078"/>
            <a:ext cx="832428" cy="1119552"/>
            <a:chOff x="5779408" y="3699191"/>
            <a:chExt cx="317645" cy="318757"/>
          </a:xfrm>
          <a:solidFill>
            <a:schemeClr val="tx1">
              <a:lumMod val="50000"/>
              <a:lumOff val="50000"/>
            </a:schemeClr>
          </a:solidFill>
        </p:grpSpPr>
        <p:sp>
          <p:nvSpPr>
            <p:cNvPr id="28" name="Google Shape;9437;p69">
              <a:extLst>
                <a:ext uri="{FF2B5EF4-FFF2-40B4-BE49-F238E27FC236}">
                  <a16:creationId xmlns:a16="http://schemas.microsoft.com/office/drawing/2014/main" id="{70BFFD30-1B31-EA30-03F6-C872E0D77CE1}"/>
                </a:ext>
              </a:extLst>
            </p:cNvPr>
            <p:cNvSpPr/>
            <p:nvPr/>
          </p:nvSpPr>
          <p:spPr>
            <a:xfrm>
              <a:off x="5892837" y="3700334"/>
              <a:ext cx="204216" cy="317614"/>
            </a:xfrm>
            <a:custGeom>
              <a:avLst/>
              <a:gdLst/>
              <a:ahLst/>
              <a:cxnLst/>
              <a:rect l="l" t="t" r="r" b="b"/>
              <a:pathLst>
                <a:path w="6431" h="10002" extrusionOk="0">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grpFill/>
            <a:ln w="28575">
              <a:solidFill>
                <a:srgbClr val="F58221"/>
              </a:solidFill>
              <a:prstDash val="dash"/>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438;p69">
              <a:extLst>
                <a:ext uri="{FF2B5EF4-FFF2-40B4-BE49-F238E27FC236}">
                  <a16:creationId xmlns:a16="http://schemas.microsoft.com/office/drawing/2014/main" id="{75ABC49F-4476-B4E6-1F4A-58D9FE0AA999}"/>
                </a:ext>
              </a:extLst>
            </p:cNvPr>
            <p:cNvSpPr/>
            <p:nvPr/>
          </p:nvSpPr>
          <p:spPr>
            <a:xfrm>
              <a:off x="5779408" y="3699191"/>
              <a:ext cx="195134" cy="316883"/>
            </a:xfrm>
            <a:custGeom>
              <a:avLst/>
              <a:gdLst/>
              <a:ahLst/>
              <a:cxnLst/>
              <a:rect l="l" t="t" r="r" b="b"/>
              <a:pathLst>
                <a:path w="6145" h="9979" extrusionOk="0">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grpFill/>
            <a:ln w="28575">
              <a:solidFill>
                <a:srgbClr val="F58221"/>
              </a:solidFill>
              <a:prstDash val="dash"/>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extLst>
      <p:ext uri="{BB962C8B-B14F-4D97-AF65-F5344CB8AC3E}">
        <p14:creationId xmlns:p14="http://schemas.microsoft.com/office/powerpoint/2010/main" val="71323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B91EB3-4AE9-2C77-8667-41B1B641C80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الأهداف بالنسبة له محدودة بزمن والزمن محدد بالساعة والدقيقة.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البرامج الزمنية محددة تحديدا دقيقا.</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ينظر إلى البرامج الزمنية بقدسية لأنها تحدد ببداية ونهاية لكل الأعمال.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يعطي تعليمات مختصرة شفوية ولا يحب الحديث الطويل لأنه يعتبر مضيعة للوقت.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يحب التقارير المختصرة والتي توضح المطلوب بسرعة.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B6F11737-A524-E0E8-1B45-AB8CF29E5470}"/>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0F4531CE-13A9-ECE9-7C97-65023115142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3752365-67B5-7A38-B30F-D6585EDA259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0F63325-9505-333B-949B-4DE7B25A152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5F1B18F-F0A6-F746-2813-B4B7A3BA3EC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0D92A23-5FCD-954A-6E3E-D5CABA85D4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6133AACD-9F81-95A1-F7B9-4F37FDED2E83}"/>
              </a:ext>
            </a:extLst>
          </p:cNvPr>
          <p:cNvSpPr/>
          <p:nvPr/>
        </p:nvSpPr>
        <p:spPr>
          <a:xfrm>
            <a:off x="6144535" y="2259955"/>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المتسلط</a:t>
            </a:r>
          </a:p>
        </p:txBody>
      </p:sp>
    </p:spTree>
    <p:extLst>
      <p:ext uri="{BB962C8B-B14F-4D97-AF65-F5344CB8AC3E}">
        <p14:creationId xmlns:p14="http://schemas.microsoft.com/office/powerpoint/2010/main" val="4093251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أن السلطة حق له وليست حق للآخرين.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أ</a:t>
            </a:r>
            <a:r>
              <a:rPr kumimoji="0" lang="ar-SA" sz="1600" b="0" i="0" u="none" strike="noStrike" kern="0" cap="none" spc="0" normalizeH="0" baseline="0" noProof="0" dirty="0">
                <a:ln>
                  <a:noFill/>
                </a:ln>
                <a:effectLst/>
                <a:uLnTx/>
                <a:uFillTx/>
                <a:latin typeface="Alexandria" charset="0"/>
                <a:ea typeface="+mn-ea"/>
                <a:cs typeface="Alexandria" charset="0"/>
              </a:rPr>
              <a:t>ن السلطة تفوض وقد فوضت له من الأعلى.</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السلطة تحكم تصرفات الآخرين.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441703" y="586164"/>
            <a:ext cx="320513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التسلطية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48775"/>
            <a:ext cx="50362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المتسلط</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3629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المتسلط</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3188003" y="5305173"/>
            <a:ext cx="8004517"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العلاقات السليمة عند القائد المتسلط هي علاقة شخص يأمر وشخص يطيع الأوامر.</a:t>
            </a:r>
            <a:endParaRPr lang="ar-SA" dirty="0"/>
          </a:p>
        </p:txBody>
      </p:sp>
    </p:spTree>
    <p:extLst>
      <p:ext uri="{BB962C8B-B14F-4D97-AF65-F5344CB8AC3E}">
        <p14:creationId xmlns:p14="http://schemas.microsoft.com/office/powerpoint/2010/main" val="2077467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2" y="2864161"/>
            <a:ext cx="3552947"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الديموقراطية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44021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الديمقراطية تعني سلطة الشعب أو حكم الشعب وفي ظل هذا النمط من أنماط القيادة تقوم الجماعة باختيار قائدها، ويتم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بناء علاقات إيجابية وطيبة بين القائد ومرؤوسيه بحيث يقوم العاملين بمناقشة المشكلات ومشاركة القائد في وضع الأهداف واتخاذ القرارات</a:t>
            </a:r>
            <a:r>
              <a:rPr lang="ar-SA" sz="1600" kern="0" dirty="0">
                <a:solidFill>
                  <a:prstClr val="black"/>
                </a:solidFill>
                <a:latin typeface="Alexandria" charset="0"/>
                <a:cs typeface="Alexandria" charset="0"/>
              </a:rPr>
              <a:t>.</a:t>
            </a: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وفي هذا النمط </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يستمد القائد سلطته من مرؤوسيه والعاملين معه</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ويقوم بتشجيع المرؤوسين ويبني ثقة متبادلة معهم، ويفوض القائد سلطاته في هذا النمط إلى مرؤوسيه ويشجعهم على تحمل المسؤولية ولا يفرض القائد أو يملي قرارات وإنما تتخذ القرارات بالأغلبية. ويعد هذا النمط الأمثل في إدارة وتوجيه المنظمات.</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0374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3046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الديمقراطي</a:t>
            </a:r>
          </a:p>
        </p:txBody>
      </p:sp>
      <p:sp>
        <p:nvSpPr>
          <p:cNvPr id="20" name="Round Diagonal Corner Rectangle 34">
            <a:extLst>
              <a:ext uri="{FF2B5EF4-FFF2-40B4-BE49-F238E27FC236}">
                <a16:creationId xmlns:a16="http://schemas.microsoft.com/office/drawing/2014/main" id="{0268BE22-CACA-81D4-B71A-BDBF040E78CE}"/>
              </a:ext>
            </a:extLst>
          </p:cNvPr>
          <p:cNvSpPr/>
          <p:nvPr/>
        </p:nvSpPr>
        <p:spPr>
          <a:xfrm>
            <a:off x="3070105" y="2979063"/>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العمل في حد ذاته مرغوب لمعظم للناس.</a:t>
            </a:r>
          </a:p>
        </p:txBody>
      </p:sp>
      <p:sp>
        <p:nvSpPr>
          <p:cNvPr id="21" name="Round Diagonal Corner Rectangle 36">
            <a:extLst>
              <a:ext uri="{FF2B5EF4-FFF2-40B4-BE49-F238E27FC236}">
                <a16:creationId xmlns:a16="http://schemas.microsoft.com/office/drawing/2014/main" id="{7F2BA1AE-50FA-89FC-096A-C5340569A621}"/>
              </a:ext>
            </a:extLst>
          </p:cNvPr>
          <p:cNvSpPr/>
          <p:nvPr/>
        </p:nvSpPr>
        <p:spPr>
          <a:xfrm>
            <a:off x="2637557" y="3598888"/>
            <a:ext cx="7493982" cy="415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أغلب العاملين في المنظمة طموحين وتوجد لديهم رغبة لتحمل المسؤولية.</a:t>
            </a:r>
          </a:p>
        </p:txBody>
      </p:sp>
      <p:sp>
        <p:nvSpPr>
          <p:cNvPr id="22" name="Round Diagonal Corner Rectangle 39">
            <a:extLst>
              <a:ext uri="{FF2B5EF4-FFF2-40B4-BE49-F238E27FC236}">
                <a16:creationId xmlns:a16="http://schemas.microsoft.com/office/drawing/2014/main" id="{AA5058C1-DCF4-CD1C-EC6D-BD3044CC053F}"/>
              </a:ext>
            </a:extLst>
          </p:cNvPr>
          <p:cNvSpPr/>
          <p:nvPr/>
        </p:nvSpPr>
        <p:spPr>
          <a:xfrm>
            <a:off x="2180407" y="4216583"/>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2575" lvl="0" algn="justLow">
              <a:lnSpc>
                <a:spcPct val="150000"/>
              </a:lnSpc>
              <a:defRPr/>
            </a:pPr>
            <a:r>
              <a:rPr lang="ar-SA" sz="1600" dirty="0">
                <a:solidFill>
                  <a:srgbClr val="FFFFFF"/>
                </a:solidFill>
                <a:latin typeface="Alexandria" charset="0"/>
                <a:cs typeface="Alexandria" charset="0"/>
              </a:rPr>
              <a:t>يتمتع معظم الأفراد بقدرة عالية على الابتكار.</a:t>
            </a:r>
            <a:endParaRPr lang="ar-SA" sz="1600" kern="0" dirty="0">
              <a:solidFill>
                <a:prstClr val="black"/>
              </a:solidFill>
              <a:latin typeface="Alexandria" charset="0"/>
              <a:cs typeface="Alexandria" charset="0"/>
            </a:endParaRPr>
          </a:p>
        </p:txBody>
      </p:sp>
      <p:sp>
        <p:nvSpPr>
          <p:cNvPr id="23" name="Round Diagonal Corner Rectangle 42">
            <a:extLst>
              <a:ext uri="{FF2B5EF4-FFF2-40B4-BE49-F238E27FC236}">
                <a16:creationId xmlns:a16="http://schemas.microsoft.com/office/drawing/2014/main" id="{A64DC4C7-A906-5A91-E27F-6787A745CAF9}"/>
              </a:ext>
            </a:extLst>
          </p:cNvPr>
          <p:cNvSpPr/>
          <p:nvPr/>
        </p:nvSpPr>
        <p:spPr>
          <a:xfrm>
            <a:off x="1852992" y="4857633"/>
            <a:ext cx="7493982" cy="415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أن التحفيز لا يتم إلا عن طريق الدعم النفسي للعاملين (ترقية ، تكريم، مشاركة).</a:t>
            </a:r>
          </a:p>
        </p:txBody>
      </p:sp>
      <p:sp>
        <p:nvSpPr>
          <p:cNvPr id="24" name="Round Diagonal Corner Rectangle 44">
            <a:extLst>
              <a:ext uri="{FF2B5EF4-FFF2-40B4-BE49-F238E27FC236}">
                <a16:creationId xmlns:a16="http://schemas.microsoft.com/office/drawing/2014/main" id="{16E77B4D-887D-4625-E687-B217ACF02AF0}"/>
              </a:ext>
            </a:extLst>
          </p:cNvPr>
          <p:cNvSpPr/>
          <p:nvPr/>
        </p:nvSpPr>
        <p:spPr>
          <a:xfrm>
            <a:off x="1266153" y="5466971"/>
            <a:ext cx="7493982" cy="415056"/>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a:defRPr lang="en-US"/>
            </a:pPr>
            <a:r>
              <a:rPr lang="ar-SA" sz="1600" dirty="0">
                <a:solidFill>
                  <a:srgbClr val="FFFFFF"/>
                </a:solidFill>
                <a:latin typeface="Alexandria" charset="0"/>
                <a:cs typeface="Alexandria" charset="0"/>
              </a:rPr>
              <a:t>لابد من الرقابة غير المباشرة على العاملين من أجل تحقيق أهداف المنظمة.</a:t>
            </a:r>
          </a:p>
        </p:txBody>
      </p:sp>
      <p:sp>
        <p:nvSpPr>
          <p:cNvPr id="25" name="Text Box 2248">
            <a:extLst>
              <a:ext uri="{FF2B5EF4-FFF2-40B4-BE49-F238E27FC236}">
                <a16:creationId xmlns:a16="http://schemas.microsoft.com/office/drawing/2014/main" id="{6F49A04D-2E67-1C8E-C521-E620D13086BB}"/>
              </a:ext>
            </a:extLst>
          </p:cNvPr>
          <p:cNvSpPr txBox="1">
            <a:spLocks noChangeArrowheads="1"/>
          </p:cNvSpPr>
          <p:nvPr/>
        </p:nvSpPr>
        <p:spPr bwMode="auto">
          <a:xfrm>
            <a:off x="9117165" y="5646581"/>
            <a:ext cx="444410"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05</a:t>
            </a:r>
          </a:p>
        </p:txBody>
      </p:sp>
      <p:sp>
        <p:nvSpPr>
          <p:cNvPr id="26" name="Text Box 2248">
            <a:extLst>
              <a:ext uri="{FF2B5EF4-FFF2-40B4-BE49-F238E27FC236}">
                <a16:creationId xmlns:a16="http://schemas.microsoft.com/office/drawing/2014/main" id="{B1E02750-595A-0E66-9995-6A0F5C87B5EB}"/>
              </a:ext>
            </a:extLst>
          </p:cNvPr>
          <p:cNvSpPr txBox="1">
            <a:spLocks noChangeArrowheads="1"/>
          </p:cNvSpPr>
          <p:nvPr/>
        </p:nvSpPr>
        <p:spPr bwMode="auto">
          <a:xfrm>
            <a:off x="9932513" y="4368982"/>
            <a:ext cx="436025"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03</a:t>
            </a:r>
          </a:p>
        </p:txBody>
      </p:sp>
      <p:sp>
        <p:nvSpPr>
          <p:cNvPr id="27" name="Text Box 2248">
            <a:extLst>
              <a:ext uri="{FF2B5EF4-FFF2-40B4-BE49-F238E27FC236}">
                <a16:creationId xmlns:a16="http://schemas.microsoft.com/office/drawing/2014/main" id="{1111A44E-BDF7-A327-8A8E-D5151D51846A}"/>
              </a:ext>
            </a:extLst>
          </p:cNvPr>
          <p:cNvSpPr txBox="1">
            <a:spLocks noChangeArrowheads="1"/>
          </p:cNvSpPr>
          <p:nvPr/>
        </p:nvSpPr>
        <p:spPr bwMode="auto">
          <a:xfrm>
            <a:off x="10337969" y="3718987"/>
            <a:ext cx="438121"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02</a:t>
            </a:r>
          </a:p>
        </p:txBody>
      </p:sp>
      <p:sp>
        <p:nvSpPr>
          <p:cNvPr id="28" name="Text Box 2248">
            <a:extLst>
              <a:ext uri="{FF2B5EF4-FFF2-40B4-BE49-F238E27FC236}">
                <a16:creationId xmlns:a16="http://schemas.microsoft.com/office/drawing/2014/main" id="{775FCAE2-2021-79ED-35D6-6F448CF6A944}"/>
              </a:ext>
            </a:extLst>
          </p:cNvPr>
          <p:cNvSpPr txBox="1">
            <a:spLocks noChangeArrowheads="1"/>
          </p:cNvSpPr>
          <p:nvPr/>
        </p:nvSpPr>
        <p:spPr bwMode="auto">
          <a:xfrm>
            <a:off x="10776090" y="3078569"/>
            <a:ext cx="371039"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01</a:t>
            </a:r>
          </a:p>
        </p:txBody>
      </p:sp>
      <p:sp>
        <p:nvSpPr>
          <p:cNvPr id="29" name="Text Box 2248">
            <a:extLst>
              <a:ext uri="{FF2B5EF4-FFF2-40B4-BE49-F238E27FC236}">
                <a16:creationId xmlns:a16="http://schemas.microsoft.com/office/drawing/2014/main" id="{1AB3512C-CBE1-C2CF-53EB-D54F76C61D1F}"/>
              </a:ext>
            </a:extLst>
          </p:cNvPr>
          <p:cNvSpPr txBox="1">
            <a:spLocks noChangeArrowheads="1"/>
          </p:cNvSpPr>
          <p:nvPr/>
        </p:nvSpPr>
        <p:spPr bwMode="auto">
          <a:xfrm>
            <a:off x="9519501" y="5010032"/>
            <a:ext cx="438120" cy="30777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000" b="1" dirty="0">
                <a:solidFill>
                  <a:schemeClr val="tx1"/>
                </a:solidFill>
                <a:latin typeface="Alexandria" pitchFamily="2" charset="-78"/>
                <a:cs typeface="Alexandria" pitchFamily="2" charset="-78"/>
              </a:rPr>
              <a:t>04</a:t>
            </a:r>
          </a:p>
        </p:txBody>
      </p:sp>
    </p:spTree>
    <p:extLst>
      <p:ext uri="{BB962C8B-B14F-4D97-AF65-F5344CB8AC3E}">
        <p14:creationId xmlns:p14="http://schemas.microsoft.com/office/powerpoint/2010/main" val="1881065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الآخرون مسؤولون عن تنفيذ العمل من خلال المشاركة.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أن العاملين </a:t>
            </a:r>
            <a:r>
              <a:rPr kumimoji="0" lang="ar-SA" sz="1600" b="0" i="0" u="none" strike="noStrike" kern="0" cap="none" spc="0" normalizeH="0" baseline="0" noProof="0" dirty="0">
                <a:ln>
                  <a:noFill/>
                </a:ln>
                <a:effectLst/>
                <a:uLnTx/>
                <a:uFillTx/>
                <a:latin typeface="Alexandria" charset="0"/>
                <a:ea typeface="+mn-ea"/>
                <a:cs typeface="Alexandria" charset="0"/>
              </a:rPr>
              <a:t>هم أصاحب السلطة ومسؤولون عن تطبيق القانون.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إنه يشارك الآخرين بتخطيط العمل لأنهم مبدعون من وجهة نظره.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تنظيم العمل بشكل محكم وعلى أساس المبادرات الذاتية للعاملين.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يستخدم في عملية التوجيه غير المباشر وعبر التحفيز غير المادي.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يضع معايير مرنة لقياس الأداء وتصحيح الانحرافات أولا بأول.</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الديمقراطي</a:t>
            </a:r>
          </a:p>
        </p:txBody>
      </p:sp>
    </p:spTree>
    <p:extLst>
      <p:ext uri="{BB962C8B-B14F-4D97-AF65-F5344CB8AC3E}">
        <p14:creationId xmlns:p14="http://schemas.microsoft.com/office/powerpoint/2010/main" val="1279893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48307"/>
            <a:ext cx="502464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الديموقراطي</a:t>
            </a:r>
          </a:p>
        </p:txBody>
      </p:sp>
      <p:graphicFrame>
        <p:nvGraphicFramePr>
          <p:cNvPr id="10" name="Content Placeholder 5">
            <a:extLst>
              <a:ext uri="{FF2B5EF4-FFF2-40B4-BE49-F238E27FC236}">
                <a16:creationId xmlns:a16="http://schemas.microsoft.com/office/drawing/2014/main" id="{B023072E-638E-50B5-A97D-24DBA68BC1C4}"/>
              </a:ext>
            </a:extLst>
          </p:cNvPr>
          <p:cNvGraphicFramePr>
            <a:graphicFrameLocks/>
          </p:cNvGraphicFramePr>
          <p:nvPr>
            <p:extLst>
              <p:ext uri="{D42A27DB-BD31-4B8C-83A1-F6EECF244321}">
                <p14:modId xmlns:p14="http://schemas.microsoft.com/office/powerpoint/2010/main" val="3470117316"/>
              </p:ext>
            </p:extLst>
          </p:nvPr>
        </p:nvGraphicFramePr>
        <p:xfrm>
          <a:off x="6540582" y="3188192"/>
          <a:ext cx="4475966" cy="23774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95">
            <a:extLst>
              <a:ext uri="{FF2B5EF4-FFF2-40B4-BE49-F238E27FC236}">
                <a16:creationId xmlns:a16="http://schemas.microsoft.com/office/drawing/2014/main" id="{AEA1FC39-9B28-8D72-483F-268F799EF6BB}"/>
              </a:ext>
            </a:extLst>
          </p:cNvPr>
          <p:cNvSpPr txBox="1">
            <a:spLocks/>
          </p:cNvSpPr>
          <p:nvPr/>
        </p:nvSpPr>
        <p:spPr>
          <a:xfrm flipH="1">
            <a:off x="1605577" y="3062518"/>
            <a:ext cx="3719404" cy="2662674"/>
          </a:xfrm>
          <a:prstGeom prst="round2DiagRect">
            <a:avLst>
              <a:gd name="adj1" fmla="val 16667"/>
              <a:gd name="adj2" fmla="val 0"/>
            </a:avLst>
          </a:prstGeom>
          <a:noFill/>
          <a:ln w="25400">
            <a:solidFill>
              <a:srgbClr val="F58221"/>
            </a:solidFill>
          </a:ln>
        </p:spPr>
        <p:txBody>
          <a:bodyPr wrap="square" lIns="91440" rIns="365760" rtlCol="1" anchor="ctr">
            <a:noAutofit/>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 يعتقد القائد الديموقراطي أن هناك تطابق بين أهدافه وأهداف المنظمة وأهداف العاملين.</a:t>
            </a:r>
          </a:p>
          <a:p>
            <a:pPr algn="justLow" rtl="1">
              <a:defRPr lang="en-US"/>
            </a:pPr>
            <a:endParaRPr lang="ar-SA" sz="1000" kern="0" dirty="0">
              <a:latin typeface="Alexandria" charset="0"/>
              <a:cs typeface="Alexandria" charset="0"/>
            </a:endParaRPr>
          </a:p>
          <a:p>
            <a:pPr algn="justLow" rtl="1">
              <a:lnSpc>
                <a:spcPct val="150000"/>
              </a:lnSpc>
              <a:defRPr lang="en-US"/>
            </a:pPr>
            <a:r>
              <a:rPr kumimoji="0" lang="ar-SA" sz="1600" b="0" i="0" u="none" strike="noStrike" kern="0" cap="none" spc="0" normalizeH="0" baseline="0" noProof="0" dirty="0">
                <a:ln>
                  <a:noFill/>
                </a:ln>
                <a:effectLst/>
                <a:uLnTx/>
                <a:uFillTx/>
                <a:latin typeface="Alexandria" charset="0"/>
                <a:ea typeface="+mn-ea"/>
                <a:cs typeface="Alexandria" charset="0"/>
              </a:rPr>
              <a:t>حيث أنه في حال تحقيق أهداف العاملين فإن ذلك يكون خطوة باتجاه تحقيق أهداف المنظمة.</a:t>
            </a:r>
            <a:endParaRPr lang="ar-SA" sz="1600" dirty="0">
              <a:latin typeface="Alexandria" charset="0"/>
              <a:cs typeface="Alexandria" charset="0"/>
            </a:endParaRPr>
          </a:p>
        </p:txBody>
      </p:sp>
    </p:spTree>
    <p:extLst>
      <p:ext uri="{BB962C8B-B14F-4D97-AF65-F5344CB8AC3E}">
        <p14:creationId xmlns:p14="http://schemas.microsoft.com/office/powerpoint/2010/main" val="925392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تحقيق الأهداف بالنسبة له مرتبط بالنتيجة النهائية للعمل.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البرامج الزمنية محددة تحديدا دقيقا.</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يناقش كل التعليمات قبل تعميمها ويفتح باب النقاش بمدى صلاحيتها للتطبيق.</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يشجع على التقارير التفصيلية في مرحلة التقييم والتي توضح فيها نقاط القوة ونقاط الضعف في الخطط المطبقة.</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الديمقراطي</a:t>
            </a:r>
          </a:p>
        </p:txBody>
      </p:sp>
    </p:spTree>
    <p:extLst>
      <p:ext uri="{BB962C8B-B14F-4D97-AF65-F5344CB8AC3E}">
        <p14:creationId xmlns:p14="http://schemas.microsoft.com/office/powerpoint/2010/main" val="19786521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إن السلطة مفهوم يعتمد على التشاركية.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إن السلطة تفوض وقد فوضت له من أعضاء المنظمة.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الأخلاق المهنية هي التي تحكم تصرفات الآخرين.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الديموقراطية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3210"/>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الديموقراطي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الديموقراطي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العلاقات السليمة عند القائد الديموقراطي هي علاقة أشخاص تتشاور وتتبادل الآراء الخاصة بطبيعة العمل داخل المنظمة.</a:t>
            </a:r>
            <a:endParaRPr lang="ar-SA" dirty="0"/>
          </a:p>
        </p:txBody>
      </p:sp>
    </p:spTree>
    <p:extLst>
      <p:ext uri="{BB962C8B-B14F-4D97-AF65-F5344CB8AC3E}">
        <p14:creationId xmlns:p14="http://schemas.microsoft.com/office/powerpoint/2010/main" val="2236578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الإنسانية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588656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الإنسانية على بناء الثقة المتبادلة والاحترام للعاملين ، وإبداء اهتمام حقيقي باحتياجاتهم والرغبة في الاعتناء بشؤونهم والاستماع لاقتراحاتهم وتقديم المساعدة الشخصية لهم ومساندة اهتماماتهم وطموحاتهم، والاهتمام بوضعهم الأسري ومعاملتهم كنظراء لهم.</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63420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28051" y="2289075"/>
            <a:ext cx="515083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الإنساني</a:t>
            </a:r>
          </a:p>
        </p:txBody>
      </p:sp>
      <p:grpSp>
        <p:nvGrpSpPr>
          <p:cNvPr id="10" name="Group 221">
            <a:extLst>
              <a:ext uri="{FF2B5EF4-FFF2-40B4-BE49-F238E27FC236}">
                <a16:creationId xmlns:a16="http://schemas.microsoft.com/office/drawing/2014/main" id="{0C47ED27-1678-B0A0-7E25-6135D23CC440}"/>
              </a:ext>
            </a:extLst>
          </p:cNvPr>
          <p:cNvGrpSpPr/>
          <p:nvPr/>
        </p:nvGrpSpPr>
        <p:grpSpPr>
          <a:xfrm>
            <a:off x="8535437" y="2988855"/>
            <a:ext cx="2559671" cy="2678573"/>
            <a:chOff x="533399" y="1883789"/>
            <a:chExt cx="3557833" cy="4402711"/>
          </a:xfrm>
        </p:grpSpPr>
        <p:sp>
          <p:nvSpPr>
            <p:cNvPr id="11" name="Rectangle: Rounded Corners 217">
              <a:extLst>
                <a:ext uri="{FF2B5EF4-FFF2-40B4-BE49-F238E27FC236}">
                  <a16:creationId xmlns:a16="http://schemas.microsoft.com/office/drawing/2014/main" id="{D287F429-0931-92A6-1688-90FDB83F069F}"/>
                </a:ext>
              </a:extLst>
            </p:cNvPr>
            <p:cNvSpPr/>
            <p:nvPr/>
          </p:nvSpPr>
          <p:spPr>
            <a:xfrm>
              <a:off x="533399"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الحاجات الإنسانية متعددة ويختلف الأفراد في حاجاتهم ودوافعهم.</a:t>
              </a:r>
            </a:p>
          </p:txBody>
        </p:sp>
        <p:sp>
          <p:nvSpPr>
            <p:cNvPr id="12" name="Oval 218">
              <a:extLst>
                <a:ext uri="{FF2B5EF4-FFF2-40B4-BE49-F238E27FC236}">
                  <a16:creationId xmlns:a16="http://schemas.microsoft.com/office/drawing/2014/main" id="{9656B333-A4D6-1493-0A7A-0D094CB812CD}"/>
                </a:ext>
              </a:extLst>
            </p:cNvPr>
            <p:cNvSpPr/>
            <p:nvPr/>
          </p:nvSpPr>
          <p:spPr>
            <a:xfrm>
              <a:off x="1642929"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13" name="Freeform 131">
              <a:extLst>
                <a:ext uri="{FF2B5EF4-FFF2-40B4-BE49-F238E27FC236}">
                  <a16:creationId xmlns:a16="http://schemas.microsoft.com/office/drawing/2014/main" id="{4723985F-25D1-9BDD-C081-1AB78DA08DE0}"/>
                </a:ext>
              </a:extLst>
            </p:cNvPr>
            <p:cNvSpPr>
              <a:spLocks noEditPoints="1"/>
            </p:cNvSpPr>
            <p:nvPr/>
          </p:nvSpPr>
          <p:spPr bwMode="auto">
            <a:xfrm>
              <a:off x="1867021" y="2109627"/>
              <a:ext cx="890589" cy="887096"/>
            </a:xfrm>
            <a:custGeom>
              <a:avLst/>
              <a:gdLst>
                <a:gd name="T0" fmla="*/ 682 w 862"/>
                <a:gd name="T1" fmla="*/ 58 h 859"/>
                <a:gd name="T2" fmla="*/ 74 w 862"/>
                <a:gd name="T3" fmla="*/ 665 h 859"/>
                <a:gd name="T4" fmla="*/ 9 w 862"/>
                <a:gd name="T5" fmla="*/ 852 h 859"/>
                <a:gd name="T6" fmla="*/ 190 w 862"/>
                <a:gd name="T7" fmla="*/ 790 h 859"/>
                <a:gd name="T8" fmla="*/ 798 w 862"/>
                <a:gd name="T9" fmla="*/ 170 h 859"/>
                <a:gd name="T10" fmla="*/ 22 w 862"/>
                <a:gd name="T11" fmla="*/ 839 h 859"/>
                <a:gd name="T12" fmla="*/ 682 w 862"/>
                <a:gd name="T13" fmla="*/ 80 h 859"/>
                <a:gd name="T14" fmla="*/ 847 w 862"/>
                <a:gd name="T15" fmla="*/ 67 h 859"/>
                <a:gd name="T16" fmla="*/ 707 w 862"/>
                <a:gd name="T17" fmla="*/ 29 h 859"/>
                <a:gd name="T18" fmla="*/ 816 w 862"/>
                <a:gd name="T19" fmla="*/ 151 h 859"/>
                <a:gd name="T20" fmla="*/ 861 w 862"/>
                <a:gd name="T21" fmla="*/ 101 h 859"/>
                <a:gd name="T22" fmla="*/ 726 w 862"/>
                <a:gd name="T23" fmla="*/ 36 h 859"/>
                <a:gd name="T24" fmla="*/ 835 w 862"/>
                <a:gd name="T25" fmla="*/ 80 h 859"/>
                <a:gd name="T26" fmla="*/ 319 w 862"/>
                <a:gd name="T27" fmla="*/ 280 h 859"/>
                <a:gd name="T28" fmla="*/ 257 w 862"/>
                <a:gd name="T29" fmla="*/ 450 h 859"/>
                <a:gd name="T30" fmla="*/ 451 w 862"/>
                <a:gd name="T31" fmla="*/ 207 h 859"/>
                <a:gd name="T32" fmla="*/ 479 w 862"/>
                <a:gd name="T33" fmla="*/ 227 h 859"/>
                <a:gd name="T34" fmla="*/ 584 w 862"/>
                <a:gd name="T35" fmla="*/ 546 h 859"/>
                <a:gd name="T36" fmla="*/ 653 w 862"/>
                <a:gd name="T37" fmla="*/ 375 h 859"/>
                <a:gd name="T38" fmla="*/ 413 w 862"/>
                <a:gd name="T39" fmla="*/ 615 h 859"/>
                <a:gd name="T40" fmla="*/ 452 w 862"/>
                <a:gd name="T41" fmla="*/ 600 h 859"/>
                <a:gd name="T42" fmla="*/ 70 w 862"/>
                <a:gd name="T43" fmla="*/ 350 h 859"/>
                <a:gd name="T44" fmla="*/ 203 w 862"/>
                <a:gd name="T45" fmla="*/ 305 h 859"/>
                <a:gd name="T46" fmla="*/ 178 w 862"/>
                <a:gd name="T47" fmla="*/ 139 h 859"/>
                <a:gd name="T48" fmla="*/ 344 w 862"/>
                <a:gd name="T49" fmla="*/ 164 h 859"/>
                <a:gd name="T50" fmla="*/ 389 w 862"/>
                <a:gd name="T51" fmla="*/ 31 h 859"/>
                <a:gd name="T52" fmla="*/ 552 w 862"/>
                <a:gd name="T53" fmla="*/ 166 h 859"/>
                <a:gd name="T54" fmla="*/ 516 w 862"/>
                <a:gd name="T55" fmla="*/ 53 h 859"/>
                <a:gd name="T56" fmla="*/ 387 w 862"/>
                <a:gd name="T57" fmla="*/ 53 h 859"/>
                <a:gd name="T58" fmla="*/ 346 w 862"/>
                <a:gd name="T59" fmla="*/ 182 h 859"/>
                <a:gd name="T60" fmla="*/ 236 w 862"/>
                <a:gd name="T61" fmla="*/ 113 h 859"/>
                <a:gd name="T62" fmla="*/ 152 w 862"/>
                <a:gd name="T63" fmla="*/ 204 h 859"/>
                <a:gd name="T64" fmla="*/ 214 w 862"/>
                <a:gd name="T65" fmla="*/ 324 h 859"/>
                <a:gd name="T66" fmla="*/ 87 w 862"/>
                <a:gd name="T67" fmla="*/ 353 h 859"/>
                <a:gd name="T68" fmla="*/ 207 w 862"/>
                <a:gd name="T69" fmla="*/ 496 h 859"/>
                <a:gd name="T70" fmla="*/ 204 w 862"/>
                <a:gd name="T71" fmla="*/ 513 h 859"/>
                <a:gd name="T72" fmla="*/ 833 w 862"/>
                <a:gd name="T73" fmla="*/ 350 h 859"/>
                <a:gd name="T74" fmla="*/ 704 w 862"/>
                <a:gd name="T75" fmla="*/ 512 h 859"/>
                <a:gd name="T76" fmla="*/ 766 w 862"/>
                <a:gd name="T77" fmla="*/ 638 h 859"/>
                <a:gd name="T78" fmla="*/ 650 w 862"/>
                <a:gd name="T79" fmla="*/ 727 h 859"/>
                <a:gd name="T80" fmla="*/ 533 w 862"/>
                <a:gd name="T81" fmla="*/ 775 h 859"/>
                <a:gd name="T82" fmla="*/ 389 w 862"/>
                <a:gd name="T83" fmla="*/ 794 h 859"/>
                <a:gd name="T84" fmla="*/ 358 w 862"/>
                <a:gd name="T85" fmla="*/ 650 h 859"/>
                <a:gd name="T86" fmla="*/ 392 w 862"/>
                <a:gd name="T87" fmla="*/ 777 h 859"/>
                <a:gd name="T88" fmla="*/ 534 w 862"/>
                <a:gd name="T89" fmla="*/ 657 h 859"/>
                <a:gd name="T90" fmla="*/ 566 w 862"/>
                <a:gd name="T91" fmla="*/ 644 h 859"/>
                <a:gd name="T92" fmla="*/ 713 w 862"/>
                <a:gd name="T93" fmla="*/ 674 h 859"/>
                <a:gd name="T94" fmla="*/ 683 w 862"/>
                <a:gd name="T95" fmla="*/ 527 h 859"/>
                <a:gd name="T96" fmla="*/ 696 w 862"/>
                <a:gd name="T97" fmla="*/ 496 h 859"/>
                <a:gd name="T98" fmla="*/ 816 w 862"/>
                <a:gd name="T99" fmla="*/ 353 h 859"/>
                <a:gd name="T100" fmla="*/ 688 w 862"/>
                <a:gd name="T101" fmla="*/ 320 h 859"/>
                <a:gd name="T102" fmla="*/ 833 w 862"/>
                <a:gd name="T103" fmla="*/ 350 h 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62" h="859">
                  <a:moveTo>
                    <a:pt x="798" y="170"/>
                  </a:moveTo>
                  <a:cubicBezTo>
                    <a:pt x="689" y="61"/>
                    <a:pt x="689" y="61"/>
                    <a:pt x="689" y="61"/>
                  </a:cubicBezTo>
                  <a:cubicBezTo>
                    <a:pt x="687" y="59"/>
                    <a:pt x="685" y="58"/>
                    <a:pt x="682" y="58"/>
                  </a:cubicBezTo>
                  <a:cubicBezTo>
                    <a:pt x="682" y="58"/>
                    <a:pt x="682" y="58"/>
                    <a:pt x="682" y="58"/>
                  </a:cubicBezTo>
                  <a:cubicBezTo>
                    <a:pt x="680" y="58"/>
                    <a:pt x="678" y="59"/>
                    <a:pt x="676" y="61"/>
                  </a:cubicBezTo>
                  <a:cubicBezTo>
                    <a:pt x="74" y="665"/>
                    <a:pt x="74" y="665"/>
                    <a:pt x="74" y="665"/>
                  </a:cubicBezTo>
                  <a:cubicBezTo>
                    <a:pt x="73" y="666"/>
                    <a:pt x="73" y="667"/>
                    <a:pt x="72" y="668"/>
                  </a:cubicBezTo>
                  <a:cubicBezTo>
                    <a:pt x="4" y="827"/>
                    <a:pt x="4" y="827"/>
                    <a:pt x="4" y="827"/>
                  </a:cubicBezTo>
                  <a:cubicBezTo>
                    <a:pt x="0" y="835"/>
                    <a:pt x="2" y="845"/>
                    <a:pt x="9" y="852"/>
                  </a:cubicBezTo>
                  <a:cubicBezTo>
                    <a:pt x="13" y="856"/>
                    <a:pt x="19" y="859"/>
                    <a:pt x="25" y="859"/>
                  </a:cubicBezTo>
                  <a:cubicBezTo>
                    <a:pt x="29" y="859"/>
                    <a:pt x="32" y="858"/>
                    <a:pt x="34" y="857"/>
                  </a:cubicBezTo>
                  <a:cubicBezTo>
                    <a:pt x="190" y="790"/>
                    <a:pt x="190" y="790"/>
                    <a:pt x="190" y="790"/>
                  </a:cubicBezTo>
                  <a:cubicBezTo>
                    <a:pt x="191" y="790"/>
                    <a:pt x="192" y="789"/>
                    <a:pt x="193" y="789"/>
                  </a:cubicBezTo>
                  <a:cubicBezTo>
                    <a:pt x="798" y="183"/>
                    <a:pt x="798" y="183"/>
                    <a:pt x="798" y="183"/>
                  </a:cubicBezTo>
                  <a:cubicBezTo>
                    <a:pt x="802" y="180"/>
                    <a:pt x="802" y="174"/>
                    <a:pt x="798" y="170"/>
                  </a:cubicBezTo>
                  <a:close/>
                  <a:moveTo>
                    <a:pt x="182" y="775"/>
                  </a:moveTo>
                  <a:cubicBezTo>
                    <a:pt x="27" y="841"/>
                    <a:pt x="27" y="841"/>
                    <a:pt x="27" y="841"/>
                  </a:cubicBezTo>
                  <a:cubicBezTo>
                    <a:pt x="26" y="841"/>
                    <a:pt x="23" y="841"/>
                    <a:pt x="22" y="839"/>
                  </a:cubicBezTo>
                  <a:cubicBezTo>
                    <a:pt x="20" y="838"/>
                    <a:pt x="20" y="836"/>
                    <a:pt x="20" y="834"/>
                  </a:cubicBezTo>
                  <a:cubicBezTo>
                    <a:pt x="88" y="677"/>
                    <a:pt x="88" y="677"/>
                    <a:pt x="88" y="677"/>
                  </a:cubicBezTo>
                  <a:cubicBezTo>
                    <a:pt x="682" y="80"/>
                    <a:pt x="682" y="80"/>
                    <a:pt x="682" y="80"/>
                  </a:cubicBezTo>
                  <a:cubicBezTo>
                    <a:pt x="779" y="177"/>
                    <a:pt x="779" y="177"/>
                    <a:pt x="779" y="177"/>
                  </a:cubicBezTo>
                  <a:lnTo>
                    <a:pt x="182" y="775"/>
                  </a:lnTo>
                  <a:close/>
                  <a:moveTo>
                    <a:pt x="847" y="67"/>
                  </a:moveTo>
                  <a:cubicBezTo>
                    <a:pt x="794" y="14"/>
                    <a:pt x="794" y="14"/>
                    <a:pt x="794" y="14"/>
                  </a:cubicBezTo>
                  <a:cubicBezTo>
                    <a:pt x="785" y="5"/>
                    <a:pt x="772" y="0"/>
                    <a:pt x="759" y="0"/>
                  </a:cubicBezTo>
                  <a:cubicBezTo>
                    <a:pt x="745" y="0"/>
                    <a:pt x="733" y="6"/>
                    <a:pt x="707" y="29"/>
                  </a:cubicBezTo>
                  <a:cubicBezTo>
                    <a:pt x="705" y="30"/>
                    <a:pt x="704" y="33"/>
                    <a:pt x="704" y="35"/>
                  </a:cubicBezTo>
                  <a:cubicBezTo>
                    <a:pt x="703" y="37"/>
                    <a:pt x="704" y="40"/>
                    <a:pt x="706" y="42"/>
                  </a:cubicBezTo>
                  <a:cubicBezTo>
                    <a:pt x="816" y="151"/>
                    <a:pt x="816" y="151"/>
                    <a:pt x="816" y="151"/>
                  </a:cubicBezTo>
                  <a:cubicBezTo>
                    <a:pt x="817" y="153"/>
                    <a:pt x="820" y="154"/>
                    <a:pt x="822" y="154"/>
                  </a:cubicBezTo>
                  <a:cubicBezTo>
                    <a:pt x="824" y="154"/>
                    <a:pt x="826" y="153"/>
                    <a:pt x="828" y="152"/>
                  </a:cubicBezTo>
                  <a:cubicBezTo>
                    <a:pt x="853" y="130"/>
                    <a:pt x="862" y="117"/>
                    <a:pt x="861" y="101"/>
                  </a:cubicBezTo>
                  <a:cubicBezTo>
                    <a:pt x="861" y="88"/>
                    <a:pt x="856" y="76"/>
                    <a:pt x="847" y="67"/>
                  </a:cubicBezTo>
                  <a:close/>
                  <a:moveTo>
                    <a:pt x="822" y="133"/>
                  </a:moveTo>
                  <a:cubicBezTo>
                    <a:pt x="726" y="36"/>
                    <a:pt x="726" y="36"/>
                    <a:pt x="726" y="36"/>
                  </a:cubicBezTo>
                  <a:cubicBezTo>
                    <a:pt x="746" y="19"/>
                    <a:pt x="753" y="17"/>
                    <a:pt x="759" y="17"/>
                  </a:cubicBezTo>
                  <a:cubicBezTo>
                    <a:pt x="768" y="17"/>
                    <a:pt x="775" y="21"/>
                    <a:pt x="781" y="26"/>
                  </a:cubicBezTo>
                  <a:cubicBezTo>
                    <a:pt x="835" y="80"/>
                    <a:pt x="835" y="80"/>
                    <a:pt x="835" y="80"/>
                  </a:cubicBezTo>
                  <a:cubicBezTo>
                    <a:pt x="840" y="86"/>
                    <a:pt x="844" y="93"/>
                    <a:pt x="844" y="101"/>
                  </a:cubicBezTo>
                  <a:cubicBezTo>
                    <a:pt x="844" y="108"/>
                    <a:pt x="842" y="115"/>
                    <a:pt x="822" y="133"/>
                  </a:cubicBezTo>
                  <a:close/>
                  <a:moveTo>
                    <a:pt x="319" y="280"/>
                  </a:moveTo>
                  <a:cubicBezTo>
                    <a:pt x="276" y="322"/>
                    <a:pt x="257" y="381"/>
                    <a:pt x="266" y="440"/>
                  </a:cubicBezTo>
                  <a:cubicBezTo>
                    <a:pt x="267" y="445"/>
                    <a:pt x="263" y="450"/>
                    <a:pt x="258" y="450"/>
                  </a:cubicBezTo>
                  <a:cubicBezTo>
                    <a:pt x="258" y="450"/>
                    <a:pt x="257" y="450"/>
                    <a:pt x="257" y="450"/>
                  </a:cubicBezTo>
                  <a:cubicBezTo>
                    <a:pt x="253" y="450"/>
                    <a:pt x="249" y="447"/>
                    <a:pt x="248" y="443"/>
                  </a:cubicBezTo>
                  <a:cubicBezTo>
                    <a:pt x="238" y="378"/>
                    <a:pt x="259" y="314"/>
                    <a:pt x="306" y="267"/>
                  </a:cubicBezTo>
                  <a:cubicBezTo>
                    <a:pt x="345" y="228"/>
                    <a:pt x="396" y="207"/>
                    <a:pt x="451" y="207"/>
                  </a:cubicBezTo>
                  <a:cubicBezTo>
                    <a:pt x="461" y="207"/>
                    <a:pt x="471" y="208"/>
                    <a:pt x="481" y="209"/>
                  </a:cubicBezTo>
                  <a:cubicBezTo>
                    <a:pt x="486" y="210"/>
                    <a:pt x="490" y="215"/>
                    <a:pt x="489" y="220"/>
                  </a:cubicBezTo>
                  <a:cubicBezTo>
                    <a:pt x="488" y="224"/>
                    <a:pt x="484" y="228"/>
                    <a:pt x="479" y="227"/>
                  </a:cubicBezTo>
                  <a:cubicBezTo>
                    <a:pt x="469" y="226"/>
                    <a:pt x="460" y="225"/>
                    <a:pt x="451" y="225"/>
                  </a:cubicBezTo>
                  <a:cubicBezTo>
                    <a:pt x="401" y="225"/>
                    <a:pt x="354" y="244"/>
                    <a:pt x="319" y="280"/>
                  </a:cubicBezTo>
                  <a:close/>
                  <a:moveTo>
                    <a:pt x="584" y="546"/>
                  </a:moveTo>
                  <a:cubicBezTo>
                    <a:pt x="628" y="502"/>
                    <a:pt x="647" y="439"/>
                    <a:pt x="636" y="378"/>
                  </a:cubicBezTo>
                  <a:cubicBezTo>
                    <a:pt x="635" y="373"/>
                    <a:pt x="638" y="368"/>
                    <a:pt x="643" y="368"/>
                  </a:cubicBezTo>
                  <a:cubicBezTo>
                    <a:pt x="648" y="367"/>
                    <a:pt x="652" y="370"/>
                    <a:pt x="653" y="375"/>
                  </a:cubicBezTo>
                  <a:cubicBezTo>
                    <a:pt x="666" y="442"/>
                    <a:pt x="645" y="510"/>
                    <a:pt x="597" y="558"/>
                  </a:cubicBezTo>
                  <a:cubicBezTo>
                    <a:pt x="558" y="597"/>
                    <a:pt x="507" y="618"/>
                    <a:pt x="452" y="618"/>
                  </a:cubicBezTo>
                  <a:cubicBezTo>
                    <a:pt x="439" y="618"/>
                    <a:pt x="426" y="617"/>
                    <a:pt x="413" y="615"/>
                  </a:cubicBezTo>
                  <a:cubicBezTo>
                    <a:pt x="409" y="614"/>
                    <a:pt x="405" y="609"/>
                    <a:pt x="406" y="604"/>
                  </a:cubicBezTo>
                  <a:cubicBezTo>
                    <a:pt x="407" y="599"/>
                    <a:pt x="412" y="596"/>
                    <a:pt x="417" y="597"/>
                  </a:cubicBezTo>
                  <a:cubicBezTo>
                    <a:pt x="429" y="599"/>
                    <a:pt x="440" y="600"/>
                    <a:pt x="452" y="600"/>
                  </a:cubicBezTo>
                  <a:cubicBezTo>
                    <a:pt x="502" y="600"/>
                    <a:pt x="549" y="581"/>
                    <a:pt x="584" y="546"/>
                  </a:cubicBezTo>
                  <a:close/>
                  <a:moveTo>
                    <a:pt x="70" y="475"/>
                  </a:moveTo>
                  <a:cubicBezTo>
                    <a:pt x="63" y="434"/>
                    <a:pt x="63" y="391"/>
                    <a:pt x="70" y="350"/>
                  </a:cubicBezTo>
                  <a:cubicBezTo>
                    <a:pt x="71" y="340"/>
                    <a:pt x="79" y="332"/>
                    <a:pt x="89" y="331"/>
                  </a:cubicBezTo>
                  <a:cubicBezTo>
                    <a:pt x="199" y="313"/>
                    <a:pt x="199" y="313"/>
                    <a:pt x="199" y="313"/>
                  </a:cubicBezTo>
                  <a:cubicBezTo>
                    <a:pt x="200" y="310"/>
                    <a:pt x="202" y="307"/>
                    <a:pt x="203" y="305"/>
                  </a:cubicBezTo>
                  <a:cubicBezTo>
                    <a:pt x="137" y="214"/>
                    <a:pt x="137" y="214"/>
                    <a:pt x="137" y="214"/>
                  </a:cubicBezTo>
                  <a:cubicBezTo>
                    <a:pt x="131" y="206"/>
                    <a:pt x="131" y="195"/>
                    <a:pt x="137" y="187"/>
                  </a:cubicBezTo>
                  <a:cubicBezTo>
                    <a:pt x="149" y="170"/>
                    <a:pt x="163" y="154"/>
                    <a:pt x="178" y="139"/>
                  </a:cubicBezTo>
                  <a:cubicBezTo>
                    <a:pt x="193" y="124"/>
                    <a:pt x="209" y="111"/>
                    <a:pt x="226" y="98"/>
                  </a:cubicBezTo>
                  <a:cubicBezTo>
                    <a:pt x="234" y="92"/>
                    <a:pt x="245" y="92"/>
                    <a:pt x="253" y="98"/>
                  </a:cubicBezTo>
                  <a:cubicBezTo>
                    <a:pt x="344" y="164"/>
                    <a:pt x="344" y="164"/>
                    <a:pt x="344" y="164"/>
                  </a:cubicBezTo>
                  <a:cubicBezTo>
                    <a:pt x="346" y="163"/>
                    <a:pt x="349" y="162"/>
                    <a:pt x="352" y="160"/>
                  </a:cubicBezTo>
                  <a:cubicBezTo>
                    <a:pt x="369" y="50"/>
                    <a:pt x="369" y="50"/>
                    <a:pt x="369" y="50"/>
                  </a:cubicBezTo>
                  <a:cubicBezTo>
                    <a:pt x="371" y="40"/>
                    <a:pt x="379" y="33"/>
                    <a:pt x="389" y="31"/>
                  </a:cubicBezTo>
                  <a:cubicBezTo>
                    <a:pt x="431" y="24"/>
                    <a:pt x="473" y="24"/>
                    <a:pt x="514" y="31"/>
                  </a:cubicBezTo>
                  <a:cubicBezTo>
                    <a:pt x="524" y="33"/>
                    <a:pt x="532" y="40"/>
                    <a:pt x="533" y="50"/>
                  </a:cubicBezTo>
                  <a:cubicBezTo>
                    <a:pt x="552" y="166"/>
                    <a:pt x="552" y="166"/>
                    <a:pt x="552" y="166"/>
                  </a:cubicBezTo>
                  <a:cubicBezTo>
                    <a:pt x="553" y="171"/>
                    <a:pt x="549" y="176"/>
                    <a:pt x="545" y="176"/>
                  </a:cubicBezTo>
                  <a:cubicBezTo>
                    <a:pt x="540" y="177"/>
                    <a:pt x="535" y="174"/>
                    <a:pt x="534" y="169"/>
                  </a:cubicBezTo>
                  <a:cubicBezTo>
                    <a:pt x="516" y="53"/>
                    <a:pt x="516" y="53"/>
                    <a:pt x="516" y="53"/>
                  </a:cubicBezTo>
                  <a:cubicBezTo>
                    <a:pt x="516" y="51"/>
                    <a:pt x="514" y="49"/>
                    <a:pt x="511" y="48"/>
                  </a:cubicBezTo>
                  <a:cubicBezTo>
                    <a:pt x="472" y="42"/>
                    <a:pt x="432" y="42"/>
                    <a:pt x="392" y="48"/>
                  </a:cubicBezTo>
                  <a:cubicBezTo>
                    <a:pt x="389" y="49"/>
                    <a:pt x="387" y="51"/>
                    <a:pt x="387" y="53"/>
                  </a:cubicBezTo>
                  <a:cubicBezTo>
                    <a:pt x="369" y="168"/>
                    <a:pt x="369" y="168"/>
                    <a:pt x="369" y="168"/>
                  </a:cubicBezTo>
                  <a:cubicBezTo>
                    <a:pt x="368" y="172"/>
                    <a:pt x="366" y="174"/>
                    <a:pt x="363" y="175"/>
                  </a:cubicBezTo>
                  <a:cubicBezTo>
                    <a:pt x="357" y="178"/>
                    <a:pt x="351" y="180"/>
                    <a:pt x="346" y="182"/>
                  </a:cubicBezTo>
                  <a:cubicBezTo>
                    <a:pt x="343" y="184"/>
                    <a:pt x="340" y="183"/>
                    <a:pt x="337" y="181"/>
                  </a:cubicBezTo>
                  <a:cubicBezTo>
                    <a:pt x="243" y="113"/>
                    <a:pt x="243" y="113"/>
                    <a:pt x="243" y="113"/>
                  </a:cubicBezTo>
                  <a:cubicBezTo>
                    <a:pt x="241" y="111"/>
                    <a:pt x="238" y="111"/>
                    <a:pt x="236" y="113"/>
                  </a:cubicBezTo>
                  <a:cubicBezTo>
                    <a:pt x="220" y="124"/>
                    <a:pt x="204" y="138"/>
                    <a:pt x="190" y="152"/>
                  </a:cubicBezTo>
                  <a:cubicBezTo>
                    <a:pt x="176" y="165"/>
                    <a:pt x="163" y="181"/>
                    <a:pt x="152" y="197"/>
                  </a:cubicBezTo>
                  <a:cubicBezTo>
                    <a:pt x="150" y="199"/>
                    <a:pt x="150" y="202"/>
                    <a:pt x="152" y="204"/>
                  </a:cubicBezTo>
                  <a:cubicBezTo>
                    <a:pt x="220" y="298"/>
                    <a:pt x="220" y="298"/>
                    <a:pt x="220" y="298"/>
                  </a:cubicBezTo>
                  <a:cubicBezTo>
                    <a:pt x="222" y="301"/>
                    <a:pt x="222" y="304"/>
                    <a:pt x="221" y="307"/>
                  </a:cubicBezTo>
                  <a:cubicBezTo>
                    <a:pt x="219" y="313"/>
                    <a:pt x="216" y="318"/>
                    <a:pt x="214" y="324"/>
                  </a:cubicBezTo>
                  <a:cubicBezTo>
                    <a:pt x="213" y="327"/>
                    <a:pt x="210" y="329"/>
                    <a:pt x="207" y="330"/>
                  </a:cubicBezTo>
                  <a:cubicBezTo>
                    <a:pt x="92" y="348"/>
                    <a:pt x="92" y="348"/>
                    <a:pt x="92" y="348"/>
                  </a:cubicBezTo>
                  <a:cubicBezTo>
                    <a:pt x="90" y="349"/>
                    <a:pt x="88" y="350"/>
                    <a:pt x="87" y="353"/>
                  </a:cubicBezTo>
                  <a:cubicBezTo>
                    <a:pt x="81" y="392"/>
                    <a:pt x="81" y="433"/>
                    <a:pt x="87" y="473"/>
                  </a:cubicBezTo>
                  <a:cubicBezTo>
                    <a:pt x="88" y="475"/>
                    <a:pt x="89" y="477"/>
                    <a:pt x="92" y="477"/>
                  </a:cubicBezTo>
                  <a:cubicBezTo>
                    <a:pt x="207" y="496"/>
                    <a:pt x="207" y="496"/>
                    <a:pt x="207" y="496"/>
                  </a:cubicBezTo>
                  <a:cubicBezTo>
                    <a:pt x="212" y="496"/>
                    <a:pt x="215" y="501"/>
                    <a:pt x="215" y="506"/>
                  </a:cubicBezTo>
                  <a:cubicBezTo>
                    <a:pt x="214" y="510"/>
                    <a:pt x="210" y="513"/>
                    <a:pt x="206" y="513"/>
                  </a:cubicBezTo>
                  <a:cubicBezTo>
                    <a:pt x="205" y="513"/>
                    <a:pt x="205" y="513"/>
                    <a:pt x="204" y="513"/>
                  </a:cubicBezTo>
                  <a:cubicBezTo>
                    <a:pt x="89" y="495"/>
                    <a:pt x="89" y="495"/>
                    <a:pt x="89" y="495"/>
                  </a:cubicBezTo>
                  <a:cubicBezTo>
                    <a:pt x="79" y="493"/>
                    <a:pt x="71" y="485"/>
                    <a:pt x="70" y="475"/>
                  </a:cubicBezTo>
                  <a:close/>
                  <a:moveTo>
                    <a:pt x="833" y="350"/>
                  </a:moveTo>
                  <a:cubicBezTo>
                    <a:pt x="840" y="391"/>
                    <a:pt x="840" y="434"/>
                    <a:pt x="833" y="475"/>
                  </a:cubicBezTo>
                  <a:cubicBezTo>
                    <a:pt x="831" y="485"/>
                    <a:pt x="824" y="493"/>
                    <a:pt x="814" y="495"/>
                  </a:cubicBezTo>
                  <a:cubicBezTo>
                    <a:pt x="704" y="512"/>
                    <a:pt x="704" y="512"/>
                    <a:pt x="704" y="512"/>
                  </a:cubicBezTo>
                  <a:cubicBezTo>
                    <a:pt x="702" y="515"/>
                    <a:pt x="701" y="518"/>
                    <a:pt x="700" y="521"/>
                  </a:cubicBezTo>
                  <a:cubicBezTo>
                    <a:pt x="766" y="611"/>
                    <a:pt x="766" y="611"/>
                    <a:pt x="766" y="611"/>
                  </a:cubicBezTo>
                  <a:cubicBezTo>
                    <a:pt x="772" y="619"/>
                    <a:pt x="772" y="630"/>
                    <a:pt x="766" y="638"/>
                  </a:cubicBezTo>
                  <a:cubicBezTo>
                    <a:pt x="754" y="655"/>
                    <a:pt x="740" y="671"/>
                    <a:pt x="725" y="686"/>
                  </a:cubicBezTo>
                  <a:cubicBezTo>
                    <a:pt x="710" y="701"/>
                    <a:pt x="694" y="715"/>
                    <a:pt x="677" y="727"/>
                  </a:cubicBezTo>
                  <a:cubicBezTo>
                    <a:pt x="669" y="733"/>
                    <a:pt x="658" y="733"/>
                    <a:pt x="650" y="727"/>
                  </a:cubicBezTo>
                  <a:cubicBezTo>
                    <a:pt x="559" y="661"/>
                    <a:pt x="559" y="661"/>
                    <a:pt x="559" y="661"/>
                  </a:cubicBezTo>
                  <a:cubicBezTo>
                    <a:pt x="557" y="663"/>
                    <a:pt x="554" y="664"/>
                    <a:pt x="551" y="665"/>
                  </a:cubicBezTo>
                  <a:cubicBezTo>
                    <a:pt x="533" y="775"/>
                    <a:pt x="533" y="775"/>
                    <a:pt x="533" y="775"/>
                  </a:cubicBezTo>
                  <a:cubicBezTo>
                    <a:pt x="532" y="785"/>
                    <a:pt x="524" y="793"/>
                    <a:pt x="514" y="794"/>
                  </a:cubicBezTo>
                  <a:cubicBezTo>
                    <a:pt x="493" y="798"/>
                    <a:pt x="472" y="799"/>
                    <a:pt x="451" y="799"/>
                  </a:cubicBezTo>
                  <a:cubicBezTo>
                    <a:pt x="431" y="799"/>
                    <a:pt x="410" y="798"/>
                    <a:pt x="389" y="794"/>
                  </a:cubicBezTo>
                  <a:cubicBezTo>
                    <a:pt x="379" y="793"/>
                    <a:pt x="371" y="785"/>
                    <a:pt x="369" y="775"/>
                  </a:cubicBezTo>
                  <a:cubicBezTo>
                    <a:pt x="351" y="660"/>
                    <a:pt x="351" y="660"/>
                    <a:pt x="351" y="660"/>
                  </a:cubicBezTo>
                  <a:cubicBezTo>
                    <a:pt x="350" y="655"/>
                    <a:pt x="354" y="650"/>
                    <a:pt x="358" y="650"/>
                  </a:cubicBezTo>
                  <a:cubicBezTo>
                    <a:pt x="363" y="649"/>
                    <a:pt x="368" y="652"/>
                    <a:pt x="369" y="657"/>
                  </a:cubicBezTo>
                  <a:cubicBezTo>
                    <a:pt x="387" y="772"/>
                    <a:pt x="387" y="772"/>
                    <a:pt x="387" y="772"/>
                  </a:cubicBezTo>
                  <a:cubicBezTo>
                    <a:pt x="387" y="775"/>
                    <a:pt x="389" y="776"/>
                    <a:pt x="392" y="777"/>
                  </a:cubicBezTo>
                  <a:cubicBezTo>
                    <a:pt x="431" y="783"/>
                    <a:pt x="471" y="783"/>
                    <a:pt x="511" y="777"/>
                  </a:cubicBezTo>
                  <a:cubicBezTo>
                    <a:pt x="514" y="776"/>
                    <a:pt x="516" y="775"/>
                    <a:pt x="516" y="772"/>
                  </a:cubicBezTo>
                  <a:cubicBezTo>
                    <a:pt x="534" y="657"/>
                    <a:pt x="534" y="657"/>
                    <a:pt x="534" y="657"/>
                  </a:cubicBezTo>
                  <a:cubicBezTo>
                    <a:pt x="535" y="654"/>
                    <a:pt x="537" y="651"/>
                    <a:pt x="540" y="650"/>
                  </a:cubicBezTo>
                  <a:cubicBezTo>
                    <a:pt x="546" y="648"/>
                    <a:pt x="551" y="645"/>
                    <a:pt x="557" y="643"/>
                  </a:cubicBezTo>
                  <a:cubicBezTo>
                    <a:pt x="560" y="642"/>
                    <a:pt x="563" y="642"/>
                    <a:pt x="566" y="644"/>
                  </a:cubicBezTo>
                  <a:cubicBezTo>
                    <a:pt x="660" y="712"/>
                    <a:pt x="660" y="712"/>
                    <a:pt x="660" y="712"/>
                  </a:cubicBezTo>
                  <a:cubicBezTo>
                    <a:pt x="662" y="714"/>
                    <a:pt x="665" y="714"/>
                    <a:pt x="667" y="712"/>
                  </a:cubicBezTo>
                  <a:cubicBezTo>
                    <a:pt x="683" y="701"/>
                    <a:pt x="698" y="688"/>
                    <a:pt x="713" y="674"/>
                  </a:cubicBezTo>
                  <a:cubicBezTo>
                    <a:pt x="727" y="660"/>
                    <a:pt x="740" y="644"/>
                    <a:pt x="751" y="628"/>
                  </a:cubicBezTo>
                  <a:cubicBezTo>
                    <a:pt x="753" y="626"/>
                    <a:pt x="753" y="623"/>
                    <a:pt x="751" y="621"/>
                  </a:cubicBezTo>
                  <a:cubicBezTo>
                    <a:pt x="683" y="527"/>
                    <a:pt x="683" y="527"/>
                    <a:pt x="683" y="527"/>
                  </a:cubicBezTo>
                  <a:cubicBezTo>
                    <a:pt x="681" y="524"/>
                    <a:pt x="681" y="521"/>
                    <a:pt x="682" y="518"/>
                  </a:cubicBezTo>
                  <a:cubicBezTo>
                    <a:pt x="684" y="513"/>
                    <a:pt x="687" y="507"/>
                    <a:pt x="689" y="501"/>
                  </a:cubicBezTo>
                  <a:cubicBezTo>
                    <a:pt x="690" y="498"/>
                    <a:pt x="693" y="496"/>
                    <a:pt x="696" y="496"/>
                  </a:cubicBezTo>
                  <a:cubicBezTo>
                    <a:pt x="811" y="477"/>
                    <a:pt x="811" y="477"/>
                    <a:pt x="811" y="477"/>
                  </a:cubicBezTo>
                  <a:cubicBezTo>
                    <a:pt x="813" y="477"/>
                    <a:pt x="815" y="475"/>
                    <a:pt x="816" y="473"/>
                  </a:cubicBezTo>
                  <a:cubicBezTo>
                    <a:pt x="822" y="433"/>
                    <a:pt x="822" y="392"/>
                    <a:pt x="816" y="353"/>
                  </a:cubicBezTo>
                  <a:cubicBezTo>
                    <a:pt x="815" y="350"/>
                    <a:pt x="814" y="349"/>
                    <a:pt x="811" y="348"/>
                  </a:cubicBezTo>
                  <a:cubicBezTo>
                    <a:pt x="695" y="330"/>
                    <a:pt x="695" y="330"/>
                    <a:pt x="695" y="330"/>
                  </a:cubicBezTo>
                  <a:cubicBezTo>
                    <a:pt x="690" y="329"/>
                    <a:pt x="687" y="324"/>
                    <a:pt x="688" y="320"/>
                  </a:cubicBezTo>
                  <a:cubicBezTo>
                    <a:pt x="688" y="315"/>
                    <a:pt x="693" y="311"/>
                    <a:pt x="698" y="312"/>
                  </a:cubicBezTo>
                  <a:cubicBezTo>
                    <a:pt x="814" y="331"/>
                    <a:pt x="814" y="331"/>
                    <a:pt x="814" y="331"/>
                  </a:cubicBezTo>
                  <a:cubicBezTo>
                    <a:pt x="824" y="332"/>
                    <a:pt x="832" y="340"/>
                    <a:pt x="833" y="350"/>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grpSp>
      <p:grpSp>
        <p:nvGrpSpPr>
          <p:cNvPr id="14" name="Group 220">
            <a:extLst>
              <a:ext uri="{FF2B5EF4-FFF2-40B4-BE49-F238E27FC236}">
                <a16:creationId xmlns:a16="http://schemas.microsoft.com/office/drawing/2014/main" id="{C54A62E9-D917-BE87-00C6-FFD74EEC3C40}"/>
              </a:ext>
            </a:extLst>
          </p:cNvPr>
          <p:cNvGrpSpPr/>
          <p:nvPr/>
        </p:nvGrpSpPr>
        <p:grpSpPr>
          <a:xfrm>
            <a:off x="4794199" y="2988855"/>
            <a:ext cx="2559671" cy="2678573"/>
            <a:chOff x="4317083" y="1883789"/>
            <a:chExt cx="3557833" cy="4402711"/>
          </a:xfrm>
        </p:grpSpPr>
        <p:sp>
          <p:nvSpPr>
            <p:cNvPr id="15" name="Rectangle: Rounded Corners 90">
              <a:extLst>
                <a:ext uri="{FF2B5EF4-FFF2-40B4-BE49-F238E27FC236}">
                  <a16:creationId xmlns:a16="http://schemas.microsoft.com/office/drawing/2014/main" id="{A4861FB3-4959-BA82-4E58-159BFA31B501}"/>
                </a:ext>
              </a:extLst>
            </p:cNvPr>
            <p:cNvSpPr/>
            <p:nvPr/>
          </p:nvSpPr>
          <p:spPr>
            <a:xfrm>
              <a:off x="4317083"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القائد الإنساني يصور نفسه على أنه الأخ الأكبر ووظيفته مساعدة الآخرين.</a:t>
              </a:r>
            </a:p>
          </p:txBody>
        </p:sp>
        <p:sp>
          <p:nvSpPr>
            <p:cNvPr id="16" name="Oval 93">
              <a:extLst>
                <a:ext uri="{FF2B5EF4-FFF2-40B4-BE49-F238E27FC236}">
                  <a16:creationId xmlns:a16="http://schemas.microsoft.com/office/drawing/2014/main" id="{4916A824-E5B6-FFD6-1462-431DEF92B910}"/>
                </a:ext>
              </a:extLst>
            </p:cNvPr>
            <p:cNvSpPr/>
            <p:nvPr/>
          </p:nvSpPr>
          <p:spPr>
            <a:xfrm>
              <a:off x="5426613"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17" name="Freeform 338">
              <a:extLst>
                <a:ext uri="{FF2B5EF4-FFF2-40B4-BE49-F238E27FC236}">
                  <a16:creationId xmlns:a16="http://schemas.microsoft.com/office/drawing/2014/main" id="{71D68FE8-221B-3647-3840-47CBB70EB18C}"/>
                </a:ext>
              </a:extLst>
            </p:cNvPr>
            <p:cNvSpPr>
              <a:spLocks noEditPoints="1"/>
            </p:cNvSpPr>
            <p:nvPr/>
          </p:nvSpPr>
          <p:spPr bwMode="auto">
            <a:xfrm>
              <a:off x="5610018" y="2296739"/>
              <a:ext cx="971963" cy="512873"/>
            </a:xfrm>
            <a:custGeom>
              <a:avLst/>
              <a:gdLst>
                <a:gd name="T0" fmla="*/ 42 w 464"/>
                <a:gd name="T1" fmla="*/ 150 h 243"/>
                <a:gd name="T2" fmla="*/ 143 w 464"/>
                <a:gd name="T3" fmla="*/ 150 h 243"/>
                <a:gd name="T4" fmla="*/ 93 w 464"/>
                <a:gd name="T5" fmla="*/ 191 h 243"/>
                <a:gd name="T6" fmla="*/ 93 w 464"/>
                <a:gd name="T7" fmla="*/ 109 h 243"/>
                <a:gd name="T8" fmla="*/ 93 w 464"/>
                <a:gd name="T9" fmla="*/ 191 h 243"/>
                <a:gd name="T10" fmla="*/ 346 w 464"/>
                <a:gd name="T11" fmla="*/ 10 h 243"/>
                <a:gd name="T12" fmla="*/ 330 w 464"/>
                <a:gd name="T13" fmla="*/ 12 h 243"/>
                <a:gd name="T14" fmla="*/ 261 w 464"/>
                <a:gd name="T15" fmla="*/ 17 h 243"/>
                <a:gd name="T16" fmla="*/ 203 w 464"/>
                <a:gd name="T17" fmla="*/ 17 h 243"/>
                <a:gd name="T18" fmla="*/ 134 w 464"/>
                <a:gd name="T19" fmla="*/ 12 h 243"/>
                <a:gd name="T20" fmla="*/ 118 w 464"/>
                <a:gd name="T21" fmla="*/ 10 h 243"/>
                <a:gd name="T22" fmla="*/ 0 w 464"/>
                <a:gd name="T23" fmla="*/ 150 h 243"/>
                <a:gd name="T24" fmla="*/ 184 w 464"/>
                <a:gd name="T25" fmla="*/ 161 h 243"/>
                <a:gd name="T26" fmla="*/ 224 w 464"/>
                <a:gd name="T27" fmla="*/ 122 h 243"/>
                <a:gd name="T28" fmla="*/ 232 w 464"/>
                <a:gd name="T29" fmla="*/ 107 h 243"/>
                <a:gd name="T30" fmla="*/ 240 w 464"/>
                <a:gd name="T31" fmla="*/ 122 h 243"/>
                <a:gd name="T32" fmla="*/ 280 w 464"/>
                <a:gd name="T33" fmla="*/ 161 h 243"/>
                <a:gd name="T34" fmla="*/ 464 w 464"/>
                <a:gd name="T35" fmla="*/ 150 h 243"/>
                <a:gd name="T36" fmla="*/ 93 w 464"/>
                <a:gd name="T37" fmla="*/ 233 h 243"/>
                <a:gd name="T38" fmla="*/ 93 w 464"/>
                <a:gd name="T39" fmla="*/ 66 h 243"/>
                <a:gd name="T40" fmla="*/ 175 w 464"/>
                <a:gd name="T41" fmla="*/ 158 h 243"/>
                <a:gd name="T42" fmla="*/ 93 w 464"/>
                <a:gd name="T43" fmla="*/ 233 h 243"/>
                <a:gd name="T44" fmla="*/ 93 w 464"/>
                <a:gd name="T45" fmla="*/ 57 h 243"/>
                <a:gd name="T46" fmla="*/ 124 w 464"/>
                <a:gd name="T47" fmla="*/ 17 h 243"/>
                <a:gd name="T48" fmla="*/ 213 w 464"/>
                <a:gd name="T49" fmla="*/ 119 h 243"/>
                <a:gd name="T50" fmla="*/ 185 w 464"/>
                <a:gd name="T51" fmla="*/ 147 h 243"/>
                <a:gd name="T52" fmla="*/ 215 w 464"/>
                <a:gd name="T53" fmla="*/ 106 h 243"/>
                <a:gd name="T54" fmla="*/ 206 w 464"/>
                <a:gd name="T55" fmla="*/ 27 h 243"/>
                <a:gd name="T56" fmla="*/ 232 w 464"/>
                <a:gd name="T57" fmla="*/ 10 h 243"/>
                <a:gd name="T58" fmla="*/ 258 w 464"/>
                <a:gd name="T59" fmla="*/ 27 h 243"/>
                <a:gd name="T60" fmla="*/ 249 w 464"/>
                <a:gd name="T61" fmla="*/ 106 h 243"/>
                <a:gd name="T62" fmla="*/ 250 w 464"/>
                <a:gd name="T63" fmla="*/ 121 h 243"/>
                <a:gd name="T64" fmla="*/ 252 w 464"/>
                <a:gd name="T65" fmla="*/ 117 h 243"/>
                <a:gd name="T66" fmla="*/ 337 w 464"/>
                <a:gd name="T67" fmla="*/ 19 h 243"/>
                <a:gd name="T68" fmla="*/ 386 w 464"/>
                <a:gd name="T69" fmla="*/ 58 h 243"/>
                <a:gd name="T70" fmla="*/ 279 w 464"/>
                <a:gd name="T71" fmla="*/ 147 h 243"/>
                <a:gd name="T72" fmla="*/ 250 w 464"/>
                <a:gd name="T73" fmla="*/ 121 h 243"/>
                <a:gd name="T74" fmla="*/ 289 w 464"/>
                <a:gd name="T75" fmla="*/ 159 h 243"/>
                <a:gd name="T76" fmla="*/ 289 w 464"/>
                <a:gd name="T77" fmla="*/ 150 h 243"/>
                <a:gd name="T78" fmla="*/ 454 w 464"/>
                <a:gd name="T79" fmla="*/ 150 h 243"/>
                <a:gd name="T80" fmla="*/ 371 w 464"/>
                <a:gd name="T81" fmla="*/ 99 h 243"/>
                <a:gd name="T82" fmla="*/ 371 w 464"/>
                <a:gd name="T83" fmla="*/ 200 h 243"/>
                <a:gd name="T84" fmla="*/ 371 w 464"/>
                <a:gd name="T85" fmla="*/ 99 h 243"/>
                <a:gd name="T86" fmla="*/ 331 w 464"/>
                <a:gd name="T87" fmla="*/ 150 h 243"/>
                <a:gd name="T88" fmla="*/ 412 w 464"/>
                <a:gd name="T89" fmla="*/ 15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4" h="243">
                  <a:moveTo>
                    <a:pt x="93" y="99"/>
                  </a:moveTo>
                  <a:cubicBezTo>
                    <a:pt x="65" y="99"/>
                    <a:pt x="42" y="122"/>
                    <a:pt x="42" y="150"/>
                  </a:cubicBezTo>
                  <a:cubicBezTo>
                    <a:pt x="42" y="178"/>
                    <a:pt x="65" y="200"/>
                    <a:pt x="93" y="200"/>
                  </a:cubicBezTo>
                  <a:cubicBezTo>
                    <a:pt x="120" y="200"/>
                    <a:pt x="143" y="178"/>
                    <a:pt x="143" y="150"/>
                  </a:cubicBezTo>
                  <a:cubicBezTo>
                    <a:pt x="143" y="122"/>
                    <a:pt x="120" y="99"/>
                    <a:pt x="93" y="99"/>
                  </a:cubicBezTo>
                  <a:close/>
                  <a:moveTo>
                    <a:pt x="93" y="191"/>
                  </a:moveTo>
                  <a:cubicBezTo>
                    <a:pt x="70" y="191"/>
                    <a:pt x="52" y="172"/>
                    <a:pt x="52" y="150"/>
                  </a:cubicBezTo>
                  <a:cubicBezTo>
                    <a:pt x="52" y="127"/>
                    <a:pt x="70" y="109"/>
                    <a:pt x="93" y="109"/>
                  </a:cubicBezTo>
                  <a:cubicBezTo>
                    <a:pt x="115" y="109"/>
                    <a:pt x="133" y="127"/>
                    <a:pt x="133" y="150"/>
                  </a:cubicBezTo>
                  <a:cubicBezTo>
                    <a:pt x="133" y="172"/>
                    <a:pt x="115" y="191"/>
                    <a:pt x="93" y="191"/>
                  </a:cubicBezTo>
                  <a:close/>
                  <a:moveTo>
                    <a:pt x="408" y="64"/>
                  </a:moveTo>
                  <a:cubicBezTo>
                    <a:pt x="356" y="19"/>
                    <a:pt x="346" y="10"/>
                    <a:pt x="346" y="10"/>
                  </a:cubicBezTo>
                  <a:cubicBezTo>
                    <a:pt x="345" y="8"/>
                    <a:pt x="342" y="7"/>
                    <a:pt x="339" y="7"/>
                  </a:cubicBezTo>
                  <a:cubicBezTo>
                    <a:pt x="336" y="8"/>
                    <a:pt x="332" y="9"/>
                    <a:pt x="330" y="12"/>
                  </a:cubicBezTo>
                  <a:cubicBezTo>
                    <a:pt x="325" y="17"/>
                    <a:pt x="325" y="17"/>
                    <a:pt x="325" y="17"/>
                  </a:cubicBezTo>
                  <a:cubicBezTo>
                    <a:pt x="261" y="17"/>
                    <a:pt x="261" y="17"/>
                    <a:pt x="261" y="17"/>
                  </a:cubicBezTo>
                  <a:cubicBezTo>
                    <a:pt x="255" y="7"/>
                    <a:pt x="244" y="0"/>
                    <a:pt x="232" y="0"/>
                  </a:cubicBezTo>
                  <a:cubicBezTo>
                    <a:pt x="220" y="0"/>
                    <a:pt x="209" y="7"/>
                    <a:pt x="203" y="17"/>
                  </a:cubicBezTo>
                  <a:cubicBezTo>
                    <a:pt x="139" y="17"/>
                    <a:pt x="139" y="17"/>
                    <a:pt x="139" y="17"/>
                  </a:cubicBezTo>
                  <a:cubicBezTo>
                    <a:pt x="134" y="12"/>
                    <a:pt x="134" y="12"/>
                    <a:pt x="134" y="12"/>
                  </a:cubicBezTo>
                  <a:cubicBezTo>
                    <a:pt x="131" y="9"/>
                    <a:pt x="128" y="8"/>
                    <a:pt x="125" y="7"/>
                  </a:cubicBezTo>
                  <a:cubicBezTo>
                    <a:pt x="122" y="7"/>
                    <a:pt x="119" y="8"/>
                    <a:pt x="118" y="10"/>
                  </a:cubicBezTo>
                  <a:cubicBezTo>
                    <a:pt x="118" y="10"/>
                    <a:pt x="108" y="19"/>
                    <a:pt x="56" y="64"/>
                  </a:cubicBezTo>
                  <a:cubicBezTo>
                    <a:pt x="23" y="79"/>
                    <a:pt x="0" y="112"/>
                    <a:pt x="0" y="150"/>
                  </a:cubicBezTo>
                  <a:cubicBezTo>
                    <a:pt x="0" y="201"/>
                    <a:pt x="42" y="243"/>
                    <a:pt x="93" y="243"/>
                  </a:cubicBezTo>
                  <a:cubicBezTo>
                    <a:pt x="140" y="243"/>
                    <a:pt x="179" y="207"/>
                    <a:pt x="184" y="161"/>
                  </a:cubicBezTo>
                  <a:cubicBezTo>
                    <a:pt x="188" y="158"/>
                    <a:pt x="198" y="148"/>
                    <a:pt x="221" y="128"/>
                  </a:cubicBezTo>
                  <a:cubicBezTo>
                    <a:pt x="223" y="126"/>
                    <a:pt x="224" y="124"/>
                    <a:pt x="224" y="122"/>
                  </a:cubicBezTo>
                  <a:cubicBezTo>
                    <a:pt x="224" y="119"/>
                    <a:pt x="223" y="116"/>
                    <a:pt x="221" y="114"/>
                  </a:cubicBezTo>
                  <a:cubicBezTo>
                    <a:pt x="224" y="110"/>
                    <a:pt x="228" y="107"/>
                    <a:pt x="232" y="107"/>
                  </a:cubicBezTo>
                  <a:cubicBezTo>
                    <a:pt x="236" y="107"/>
                    <a:pt x="240" y="109"/>
                    <a:pt x="243" y="113"/>
                  </a:cubicBezTo>
                  <a:cubicBezTo>
                    <a:pt x="241" y="116"/>
                    <a:pt x="240" y="119"/>
                    <a:pt x="240" y="122"/>
                  </a:cubicBezTo>
                  <a:cubicBezTo>
                    <a:pt x="240" y="124"/>
                    <a:pt x="241" y="127"/>
                    <a:pt x="243" y="129"/>
                  </a:cubicBezTo>
                  <a:cubicBezTo>
                    <a:pt x="266" y="148"/>
                    <a:pt x="276" y="158"/>
                    <a:pt x="280" y="161"/>
                  </a:cubicBezTo>
                  <a:cubicBezTo>
                    <a:pt x="285" y="207"/>
                    <a:pt x="324" y="243"/>
                    <a:pt x="371" y="243"/>
                  </a:cubicBezTo>
                  <a:cubicBezTo>
                    <a:pt x="422" y="243"/>
                    <a:pt x="464" y="201"/>
                    <a:pt x="464" y="150"/>
                  </a:cubicBezTo>
                  <a:cubicBezTo>
                    <a:pt x="464" y="112"/>
                    <a:pt x="441" y="79"/>
                    <a:pt x="408" y="64"/>
                  </a:cubicBezTo>
                  <a:close/>
                  <a:moveTo>
                    <a:pt x="93" y="233"/>
                  </a:moveTo>
                  <a:cubicBezTo>
                    <a:pt x="47" y="233"/>
                    <a:pt x="10" y="196"/>
                    <a:pt x="10" y="150"/>
                  </a:cubicBezTo>
                  <a:cubicBezTo>
                    <a:pt x="10" y="104"/>
                    <a:pt x="47" y="66"/>
                    <a:pt x="93" y="66"/>
                  </a:cubicBezTo>
                  <a:cubicBezTo>
                    <a:pt x="138" y="66"/>
                    <a:pt x="175" y="104"/>
                    <a:pt x="175" y="150"/>
                  </a:cubicBezTo>
                  <a:cubicBezTo>
                    <a:pt x="175" y="153"/>
                    <a:pt x="175" y="155"/>
                    <a:pt x="175" y="158"/>
                  </a:cubicBezTo>
                  <a:cubicBezTo>
                    <a:pt x="175" y="158"/>
                    <a:pt x="175" y="158"/>
                    <a:pt x="175" y="159"/>
                  </a:cubicBezTo>
                  <a:cubicBezTo>
                    <a:pt x="170" y="201"/>
                    <a:pt x="135" y="233"/>
                    <a:pt x="93" y="233"/>
                  </a:cubicBezTo>
                  <a:close/>
                  <a:moveTo>
                    <a:pt x="185" y="147"/>
                  </a:moveTo>
                  <a:cubicBezTo>
                    <a:pt x="183" y="97"/>
                    <a:pt x="143" y="57"/>
                    <a:pt x="93" y="57"/>
                  </a:cubicBezTo>
                  <a:cubicBezTo>
                    <a:pt x="87" y="57"/>
                    <a:pt x="83" y="57"/>
                    <a:pt x="78" y="58"/>
                  </a:cubicBezTo>
                  <a:cubicBezTo>
                    <a:pt x="116" y="24"/>
                    <a:pt x="124" y="17"/>
                    <a:pt x="124" y="17"/>
                  </a:cubicBezTo>
                  <a:cubicBezTo>
                    <a:pt x="124" y="17"/>
                    <a:pt x="126" y="17"/>
                    <a:pt x="127" y="19"/>
                  </a:cubicBezTo>
                  <a:cubicBezTo>
                    <a:pt x="213" y="119"/>
                    <a:pt x="213" y="119"/>
                    <a:pt x="213" y="119"/>
                  </a:cubicBezTo>
                  <a:cubicBezTo>
                    <a:pt x="214" y="120"/>
                    <a:pt x="214" y="121"/>
                    <a:pt x="214" y="121"/>
                  </a:cubicBezTo>
                  <a:cubicBezTo>
                    <a:pt x="200" y="134"/>
                    <a:pt x="191" y="142"/>
                    <a:pt x="185" y="147"/>
                  </a:cubicBezTo>
                  <a:close/>
                  <a:moveTo>
                    <a:pt x="232" y="97"/>
                  </a:moveTo>
                  <a:cubicBezTo>
                    <a:pt x="225" y="97"/>
                    <a:pt x="219" y="101"/>
                    <a:pt x="215" y="106"/>
                  </a:cubicBezTo>
                  <a:cubicBezTo>
                    <a:pt x="147" y="27"/>
                    <a:pt x="147" y="27"/>
                    <a:pt x="147" y="27"/>
                  </a:cubicBezTo>
                  <a:cubicBezTo>
                    <a:pt x="206" y="27"/>
                    <a:pt x="206" y="27"/>
                    <a:pt x="206" y="27"/>
                  </a:cubicBezTo>
                  <a:cubicBezTo>
                    <a:pt x="209" y="27"/>
                    <a:pt x="210" y="26"/>
                    <a:pt x="211" y="24"/>
                  </a:cubicBezTo>
                  <a:cubicBezTo>
                    <a:pt x="214" y="15"/>
                    <a:pt x="223" y="10"/>
                    <a:pt x="232" y="10"/>
                  </a:cubicBezTo>
                  <a:cubicBezTo>
                    <a:pt x="241" y="10"/>
                    <a:pt x="250" y="15"/>
                    <a:pt x="253" y="24"/>
                  </a:cubicBezTo>
                  <a:cubicBezTo>
                    <a:pt x="254" y="26"/>
                    <a:pt x="256" y="27"/>
                    <a:pt x="258" y="27"/>
                  </a:cubicBezTo>
                  <a:cubicBezTo>
                    <a:pt x="317" y="27"/>
                    <a:pt x="317" y="27"/>
                    <a:pt x="317" y="27"/>
                  </a:cubicBezTo>
                  <a:cubicBezTo>
                    <a:pt x="249" y="106"/>
                    <a:pt x="249" y="106"/>
                    <a:pt x="249" y="106"/>
                  </a:cubicBezTo>
                  <a:cubicBezTo>
                    <a:pt x="245" y="100"/>
                    <a:pt x="239" y="97"/>
                    <a:pt x="232" y="97"/>
                  </a:cubicBezTo>
                  <a:close/>
                  <a:moveTo>
                    <a:pt x="250" y="121"/>
                  </a:moveTo>
                  <a:cubicBezTo>
                    <a:pt x="250" y="121"/>
                    <a:pt x="250" y="120"/>
                    <a:pt x="251" y="119"/>
                  </a:cubicBezTo>
                  <a:cubicBezTo>
                    <a:pt x="252" y="117"/>
                    <a:pt x="252" y="117"/>
                    <a:pt x="252" y="117"/>
                  </a:cubicBezTo>
                  <a:cubicBezTo>
                    <a:pt x="252" y="117"/>
                    <a:pt x="252" y="117"/>
                    <a:pt x="252" y="117"/>
                  </a:cubicBezTo>
                  <a:cubicBezTo>
                    <a:pt x="337" y="19"/>
                    <a:pt x="337" y="19"/>
                    <a:pt x="337" y="19"/>
                  </a:cubicBezTo>
                  <a:cubicBezTo>
                    <a:pt x="338" y="17"/>
                    <a:pt x="339" y="17"/>
                    <a:pt x="340" y="17"/>
                  </a:cubicBezTo>
                  <a:cubicBezTo>
                    <a:pt x="340" y="17"/>
                    <a:pt x="348" y="24"/>
                    <a:pt x="386" y="58"/>
                  </a:cubicBezTo>
                  <a:cubicBezTo>
                    <a:pt x="381" y="57"/>
                    <a:pt x="376" y="57"/>
                    <a:pt x="371" y="57"/>
                  </a:cubicBezTo>
                  <a:cubicBezTo>
                    <a:pt x="321" y="57"/>
                    <a:pt x="281" y="97"/>
                    <a:pt x="279" y="147"/>
                  </a:cubicBezTo>
                  <a:cubicBezTo>
                    <a:pt x="273" y="142"/>
                    <a:pt x="264" y="134"/>
                    <a:pt x="250" y="122"/>
                  </a:cubicBezTo>
                  <a:cubicBezTo>
                    <a:pt x="250" y="121"/>
                    <a:pt x="250" y="121"/>
                    <a:pt x="250" y="121"/>
                  </a:cubicBezTo>
                  <a:close/>
                  <a:moveTo>
                    <a:pt x="371" y="233"/>
                  </a:moveTo>
                  <a:cubicBezTo>
                    <a:pt x="329" y="233"/>
                    <a:pt x="294" y="201"/>
                    <a:pt x="289" y="159"/>
                  </a:cubicBezTo>
                  <a:cubicBezTo>
                    <a:pt x="289" y="158"/>
                    <a:pt x="289" y="158"/>
                    <a:pt x="289" y="158"/>
                  </a:cubicBezTo>
                  <a:cubicBezTo>
                    <a:pt x="289" y="155"/>
                    <a:pt x="289" y="153"/>
                    <a:pt x="289" y="150"/>
                  </a:cubicBezTo>
                  <a:cubicBezTo>
                    <a:pt x="289" y="104"/>
                    <a:pt x="326" y="66"/>
                    <a:pt x="371" y="66"/>
                  </a:cubicBezTo>
                  <a:cubicBezTo>
                    <a:pt x="417" y="66"/>
                    <a:pt x="454" y="104"/>
                    <a:pt x="454" y="150"/>
                  </a:cubicBezTo>
                  <a:cubicBezTo>
                    <a:pt x="454" y="196"/>
                    <a:pt x="417" y="233"/>
                    <a:pt x="371" y="233"/>
                  </a:cubicBezTo>
                  <a:close/>
                  <a:moveTo>
                    <a:pt x="371" y="99"/>
                  </a:moveTo>
                  <a:cubicBezTo>
                    <a:pt x="344" y="99"/>
                    <a:pt x="321" y="122"/>
                    <a:pt x="321" y="150"/>
                  </a:cubicBezTo>
                  <a:cubicBezTo>
                    <a:pt x="321" y="178"/>
                    <a:pt x="344" y="200"/>
                    <a:pt x="371" y="200"/>
                  </a:cubicBezTo>
                  <a:cubicBezTo>
                    <a:pt x="399" y="200"/>
                    <a:pt x="422" y="178"/>
                    <a:pt x="422" y="150"/>
                  </a:cubicBezTo>
                  <a:cubicBezTo>
                    <a:pt x="422" y="122"/>
                    <a:pt x="399" y="99"/>
                    <a:pt x="371" y="99"/>
                  </a:cubicBezTo>
                  <a:close/>
                  <a:moveTo>
                    <a:pt x="371" y="191"/>
                  </a:moveTo>
                  <a:cubicBezTo>
                    <a:pt x="349" y="191"/>
                    <a:pt x="331" y="172"/>
                    <a:pt x="331" y="150"/>
                  </a:cubicBezTo>
                  <a:cubicBezTo>
                    <a:pt x="331" y="127"/>
                    <a:pt x="349" y="109"/>
                    <a:pt x="371" y="109"/>
                  </a:cubicBezTo>
                  <a:cubicBezTo>
                    <a:pt x="394" y="109"/>
                    <a:pt x="412" y="127"/>
                    <a:pt x="412" y="150"/>
                  </a:cubicBezTo>
                  <a:cubicBezTo>
                    <a:pt x="412" y="172"/>
                    <a:pt x="394" y="191"/>
                    <a:pt x="371" y="191"/>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dirty="0">
                <a:ln>
                  <a:noFill/>
                </a:ln>
                <a:effectLst/>
                <a:uLnTx/>
                <a:uFillTx/>
                <a:latin typeface="Alexandria" pitchFamily="2" charset="-78"/>
                <a:cs typeface="Alexandria" pitchFamily="2" charset="-78"/>
                <a:sym typeface="Arial"/>
              </a:endParaRPr>
            </a:p>
          </p:txBody>
        </p:sp>
      </p:grpSp>
      <p:grpSp>
        <p:nvGrpSpPr>
          <p:cNvPr id="18" name="Group 219">
            <a:extLst>
              <a:ext uri="{FF2B5EF4-FFF2-40B4-BE49-F238E27FC236}">
                <a16:creationId xmlns:a16="http://schemas.microsoft.com/office/drawing/2014/main" id="{C2E659AA-3BC3-FB9B-B4E0-18D96876D041}"/>
              </a:ext>
            </a:extLst>
          </p:cNvPr>
          <p:cNvGrpSpPr/>
          <p:nvPr/>
        </p:nvGrpSpPr>
        <p:grpSpPr>
          <a:xfrm>
            <a:off x="1012274" y="2969035"/>
            <a:ext cx="2559671" cy="2678573"/>
            <a:chOff x="8100767" y="1883789"/>
            <a:chExt cx="3557833" cy="4402711"/>
          </a:xfrm>
        </p:grpSpPr>
        <p:sp>
          <p:nvSpPr>
            <p:cNvPr id="19" name="Rectangle: Rounded Corners 91">
              <a:extLst>
                <a:ext uri="{FF2B5EF4-FFF2-40B4-BE49-F238E27FC236}">
                  <a16:creationId xmlns:a16="http://schemas.microsoft.com/office/drawing/2014/main" id="{BF9236E5-0781-B33B-4DCF-3DAD7619FD46}"/>
                </a:ext>
              </a:extLst>
            </p:cNvPr>
            <p:cNvSpPr/>
            <p:nvPr/>
          </p:nvSpPr>
          <p:spPr>
            <a:xfrm>
              <a:off x="8100767" y="2324640"/>
              <a:ext cx="3557833" cy="3961860"/>
            </a:xfrm>
            <a:prstGeom prst="roundRect">
              <a:avLst/>
            </a:prstGeom>
            <a:solidFill>
              <a:srgbClr val="F1F2F4"/>
            </a:solidFill>
            <a:ln w="9525" cap="flat" cmpd="sng" algn="ctr">
              <a:solidFill>
                <a:srgbClr val="E7E6E6">
                  <a:lumMod val="90000"/>
                </a:srgbClr>
              </a:solidFill>
              <a:prstDash val="solid"/>
            </a:ln>
            <a:effectLst/>
          </p:spPr>
          <p:txBody>
            <a:bodyPr lIns="45720" tIns="914400" rIns="45720" rtlCol="0" anchor="t"/>
            <a:lstStyle/>
            <a:p>
              <a:pPr algn="justLow" rtl="1">
                <a:defRPr lang="en-US"/>
              </a:pPr>
              <a:r>
                <a:rPr lang="ar-SA" sz="1600" dirty="0">
                  <a:latin typeface="Alexandria" charset="0"/>
                  <a:cs typeface="Alexandria" charset="0"/>
                </a:rPr>
                <a:t>الناس بطبيعتهم طيبون ووظيفة المدير مساعدة مرؤوسيه في حل مشاكلهم.</a:t>
              </a:r>
            </a:p>
          </p:txBody>
        </p:sp>
        <p:sp>
          <p:nvSpPr>
            <p:cNvPr id="20" name="Oval 94">
              <a:extLst>
                <a:ext uri="{FF2B5EF4-FFF2-40B4-BE49-F238E27FC236}">
                  <a16:creationId xmlns:a16="http://schemas.microsoft.com/office/drawing/2014/main" id="{057BC112-0B91-FEF3-6D1E-546DB1DC36AA}"/>
                </a:ext>
              </a:extLst>
            </p:cNvPr>
            <p:cNvSpPr/>
            <p:nvPr/>
          </p:nvSpPr>
          <p:spPr>
            <a:xfrm>
              <a:off x="9206658" y="1883789"/>
              <a:ext cx="1338773" cy="1338773"/>
            </a:xfrm>
            <a:prstGeom prst="ellipse">
              <a:avLst/>
            </a:prstGeom>
            <a:solidFill>
              <a:srgbClr val="203E5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a:ln>
                  <a:noFill/>
                </a:ln>
                <a:effectLst/>
                <a:uLnTx/>
                <a:uFillTx/>
                <a:latin typeface="Alexandria" pitchFamily="2" charset="-78"/>
                <a:cs typeface="Alexandria" pitchFamily="2" charset="-78"/>
                <a:sym typeface="Arial"/>
              </a:endParaRPr>
            </a:p>
          </p:txBody>
        </p:sp>
        <p:sp>
          <p:nvSpPr>
            <p:cNvPr id="21" name="Freeform 31">
              <a:extLst>
                <a:ext uri="{FF2B5EF4-FFF2-40B4-BE49-F238E27FC236}">
                  <a16:creationId xmlns:a16="http://schemas.microsoft.com/office/drawing/2014/main" id="{3216C52C-E1C7-2CDB-52FD-92CA79C55E3B}"/>
                </a:ext>
              </a:extLst>
            </p:cNvPr>
            <p:cNvSpPr>
              <a:spLocks noEditPoints="1"/>
            </p:cNvSpPr>
            <p:nvPr/>
          </p:nvSpPr>
          <p:spPr bwMode="auto">
            <a:xfrm>
              <a:off x="9400651" y="2106419"/>
              <a:ext cx="950784" cy="893511"/>
            </a:xfrm>
            <a:custGeom>
              <a:avLst/>
              <a:gdLst>
                <a:gd name="T0" fmla="*/ 441 w 486"/>
                <a:gd name="T1" fmla="*/ 145 h 415"/>
                <a:gd name="T2" fmla="*/ 384 w 486"/>
                <a:gd name="T3" fmla="*/ 10 h 415"/>
                <a:gd name="T4" fmla="*/ 335 w 486"/>
                <a:gd name="T5" fmla="*/ 53 h 415"/>
                <a:gd name="T6" fmla="*/ 338 w 486"/>
                <a:gd name="T7" fmla="*/ 62 h 415"/>
                <a:gd name="T8" fmla="*/ 287 w 486"/>
                <a:gd name="T9" fmla="*/ 95 h 415"/>
                <a:gd name="T10" fmla="*/ 246 w 486"/>
                <a:gd name="T11" fmla="*/ 80 h 415"/>
                <a:gd name="T12" fmla="*/ 170 w 486"/>
                <a:gd name="T13" fmla="*/ 63 h 415"/>
                <a:gd name="T14" fmla="*/ 150 w 486"/>
                <a:gd name="T15" fmla="*/ 41 h 415"/>
                <a:gd name="T16" fmla="*/ 102 w 486"/>
                <a:gd name="T17" fmla="*/ 10 h 415"/>
                <a:gd name="T18" fmla="*/ 10 w 486"/>
                <a:gd name="T19" fmla="*/ 102 h 415"/>
                <a:gd name="T20" fmla="*/ 42 w 486"/>
                <a:gd name="T21" fmla="*/ 149 h 415"/>
                <a:gd name="T22" fmla="*/ 54 w 486"/>
                <a:gd name="T23" fmla="*/ 145 h 415"/>
                <a:gd name="T24" fmla="*/ 143 w 486"/>
                <a:gd name="T25" fmla="*/ 248 h 415"/>
                <a:gd name="T26" fmla="*/ 182 w 486"/>
                <a:gd name="T27" fmla="*/ 324 h 415"/>
                <a:gd name="T28" fmla="*/ 181 w 486"/>
                <a:gd name="T29" fmla="*/ 354 h 415"/>
                <a:gd name="T30" fmla="*/ 192 w 486"/>
                <a:gd name="T31" fmla="*/ 410 h 415"/>
                <a:gd name="T32" fmla="*/ 314 w 486"/>
                <a:gd name="T33" fmla="*/ 360 h 415"/>
                <a:gd name="T34" fmla="*/ 322 w 486"/>
                <a:gd name="T35" fmla="*/ 410 h 415"/>
                <a:gd name="T36" fmla="*/ 333 w 486"/>
                <a:gd name="T37" fmla="*/ 354 h 415"/>
                <a:gd name="T38" fmla="*/ 324 w 486"/>
                <a:gd name="T39" fmla="*/ 346 h 415"/>
                <a:gd name="T40" fmla="*/ 336 w 486"/>
                <a:gd name="T41" fmla="*/ 253 h 415"/>
                <a:gd name="T42" fmla="*/ 357 w 486"/>
                <a:gd name="T43" fmla="*/ 287 h 415"/>
                <a:gd name="T44" fmla="*/ 402 w 486"/>
                <a:gd name="T45" fmla="*/ 243 h 415"/>
                <a:gd name="T46" fmla="*/ 435 w 486"/>
                <a:gd name="T47" fmla="*/ 155 h 415"/>
                <a:gd name="T48" fmla="*/ 445 w 486"/>
                <a:gd name="T49" fmla="*/ 157 h 415"/>
                <a:gd name="T50" fmla="*/ 75 w 486"/>
                <a:gd name="T51" fmla="*/ 164 h 415"/>
                <a:gd name="T52" fmla="*/ 140 w 486"/>
                <a:gd name="T53" fmla="*/ 59 h 415"/>
                <a:gd name="T54" fmla="*/ 227 w 486"/>
                <a:gd name="T55" fmla="*/ 91 h 415"/>
                <a:gd name="T56" fmla="*/ 190 w 486"/>
                <a:gd name="T57" fmla="*/ 114 h 415"/>
                <a:gd name="T58" fmla="*/ 151 w 486"/>
                <a:gd name="T59" fmla="*/ 200 h 415"/>
                <a:gd name="T60" fmla="*/ 75 w 486"/>
                <a:gd name="T61" fmla="*/ 164 h 415"/>
                <a:gd name="T62" fmla="*/ 310 w 486"/>
                <a:gd name="T63" fmla="*/ 348 h 415"/>
                <a:gd name="T64" fmla="*/ 180 w 486"/>
                <a:gd name="T65" fmla="*/ 297 h 415"/>
                <a:gd name="T66" fmla="*/ 152 w 486"/>
                <a:gd name="T67" fmla="*/ 211 h 415"/>
                <a:gd name="T68" fmla="*/ 197 w 486"/>
                <a:gd name="T69" fmla="*/ 268 h 415"/>
                <a:gd name="T70" fmla="*/ 212 w 486"/>
                <a:gd name="T71" fmla="*/ 103 h 415"/>
                <a:gd name="T72" fmla="*/ 229 w 486"/>
                <a:gd name="T73" fmla="*/ 231 h 415"/>
                <a:gd name="T74" fmla="*/ 246 w 486"/>
                <a:gd name="T75" fmla="*/ 92 h 415"/>
                <a:gd name="T76" fmla="*/ 263 w 486"/>
                <a:gd name="T77" fmla="*/ 231 h 415"/>
                <a:gd name="T78" fmla="*/ 269 w 486"/>
                <a:gd name="T79" fmla="*/ 117 h 415"/>
                <a:gd name="T80" fmla="*/ 292 w 486"/>
                <a:gd name="T81" fmla="*/ 226 h 415"/>
                <a:gd name="T82" fmla="*/ 303 w 486"/>
                <a:gd name="T83" fmla="*/ 146 h 415"/>
                <a:gd name="T84" fmla="*/ 325 w 486"/>
                <a:gd name="T85" fmla="*/ 250 h 415"/>
                <a:gd name="T86" fmla="*/ 321 w 486"/>
                <a:gd name="T87" fmla="*/ 322 h 415"/>
                <a:gd name="T88" fmla="*/ 391 w 486"/>
                <a:gd name="T89" fmla="*/ 239 h 415"/>
                <a:gd name="T90" fmla="*/ 364 w 486"/>
                <a:gd name="T91" fmla="*/ 252 h 415"/>
                <a:gd name="T92" fmla="*/ 366 w 486"/>
                <a:gd name="T93" fmla="*/ 207 h 415"/>
                <a:gd name="T94" fmla="*/ 314 w 486"/>
                <a:gd name="T95" fmla="*/ 123 h 415"/>
                <a:gd name="T96" fmla="*/ 297 w 486"/>
                <a:gd name="T97" fmla="*/ 101 h 415"/>
                <a:gd name="T98" fmla="*/ 341 w 486"/>
                <a:gd name="T99" fmla="*/ 72 h 415"/>
                <a:gd name="T100" fmla="*/ 412 w 486"/>
                <a:gd name="T101" fmla="*/ 174 h 415"/>
                <a:gd name="T102" fmla="*/ 379 w 486"/>
                <a:gd name="T103" fmla="*/ 54 h 415"/>
                <a:gd name="T104" fmla="*/ 106 w 486"/>
                <a:gd name="T105" fmla="*/ 44 h 415"/>
                <a:gd name="T106" fmla="*/ 306 w 486"/>
                <a:gd name="T107" fmla="*/ 3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86" h="415">
                  <a:moveTo>
                    <a:pt x="484" y="109"/>
                  </a:moveTo>
                  <a:cubicBezTo>
                    <a:pt x="482" y="107"/>
                    <a:pt x="478" y="107"/>
                    <a:pt x="476" y="109"/>
                  </a:cubicBezTo>
                  <a:cubicBezTo>
                    <a:pt x="441" y="145"/>
                    <a:pt x="441" y="145"/>
                    <a:pt x="441" y="145"/>
                  </a:cubicBezTo>
                  <a:cubicBezTo>
                    <a:pt x="349" y="53"/>
                    <a:pt x="349" y="53"/>
                    <a:pt x="349" y="53"/>
                  </a:cubicBezTo>
                  <a:cubicBezTo>
                    <a:pt x="384" y="18"/>
                    <a:pt x="384" y="18"/>
                    <a:pt x="384" y="18"/>
                  </a:cubicBezTo>
                  <a:cubicBezTo>
                    <a:pt x="387" y="15"/>
                    <a:pt x="387" y="12"/>
                    <a:pt x="384" y="10"/>
                  </a:cubicBezTo>
                  <a:cubicBezTo>
                    <a:pt x="382" y="7"/>
                    <a:pt x="379" y="7"/>
                    <a:pt x="376" y="10"/>
                  </a:cubicBezTo>
                  <a:cubicBezTo>
                    <a:pt x="337" y="49"/>
                    <a:pt x="337" y="49"/>
                    <a:pt x="337" y="49"/>
                  </a:cubicBezTo>
                  <a:cubicBezTo>
                    <a:pt x="336" y="50"/>
                    <a:pt x="335" y="52"/>
                    <a:pt x="335" y="53"/>
                  </a:cubicBezTo>
                  <a:cubicBezTo>
                    <a:pt x="335" y="55"/>
                    <a:pt x="336" y="56"/>
                    <a:pt x="337" y="57"/>
                  </a:cubicBezTo>
                  <a:cubicBezTo>
                    <a:pt x="341" y="61"/>
                    <a:pt x="341" y="61"/>
                    <a:pt x="341" y="61"/>
                  </a:cubicBezTo>
                  <a:cubicBezTo>
                    <a:pt x="340" y="61"/>
                    <a:pt x="339" y="61"/>
                    <a:pt x="338" y="62"/>
                  </a:cubicBezTo>
                  <a:cubicBezTo>
                    <a:pt x="331" y="64"/>
                    <a:pt x="324" y="66"/>
                    <a:pt x="317" y="71"/>
                  </a:cubicBezTo>
                  <a:cubicBezTo>
                    <a:pt x="309" y="76"/>
                    <a:pt x="290" y="92"/>
                    <a:pt x="289" y="93"/>
                  </a:cubicBezTo>
                  <a:cubicBezTo>
                    <a:pt x="287" y="95"/>
                    <a:pt x="287" y="95"/>
                    <a:pt x="287" y="95"/>
                  </a:cubicBezTo>
                  <a:cubicBezTo>
                    <a:pt x="285" y="95"/>
                    <a:pt x="282" y="94"/>
                    <a:pt x="280" y="94"/>
                  </a:cubicBezTo>
                  <a:cubicBezTo>
                    <a:pt x="276" y="94"/>
                    <a:pt x="272" y="96"/>
                    <a:pt x="268" y="98"/>
                  </a:cubicBezTo>
                  <a:cubicBezTo>
                    <a:pt x="266" y="88"/>
                    <a:pt x="257" y="80"/>
                    <a:pt x="246" y="80"/>
                  </a:cubicBezTo>
                  <a:cubicBezTo>
                    <a:pt x="243" y="80"/>
                    <a:pt x="239" y="81"/>
                    <a:pt x="237" y="83"/>
                  </a:cubicBezTo>
                  <a:cubicBezTo>
                    <a:pt x="225" y="78"/>
                    <a:pt x="208" y="74"/>
                    <a:pt x="193" y="70"/>
                  </a:cubicBezTo>
                  <a:cubicBezTo>
                    <a:pt x="184" y="67"/>
                    <a:pt x="175" y="65"/>
                    <a:pt x="170" y="63"/>
                  </a:cubicBezTo>
                  <a:cubicBezTo>
                    <a:pt x="162" y="61"/>
                    <a:pt x="153" y="55"/>
                    <a:pt x="148" y="51"/>
                  </a:cubicBezTo>
                  <a:cubicBezTo>
                    <a:pt x="150" y="50"/>
                    <a:pt x="150" y="50"/>
                    <a:pt x="150" y="50"/>
                  </a:cubicBezTo>
                  <a:cubicBezTo>
                    <a:pt x="152" y="47"/>
                    <a:pt x="152" y="44"/>
                    <a:pt x="150" y="41"/>
                  </a:cubicBezTo>
                  <a:cubicBezTo>
                    <a:pt x="110" y="2"/>
                    <a:pt x="110" y="2"/>
                    <a:pt x="110" y="2"/>
                  </a:cubicBezTo>
                  <a:cubicBezTo>
                    <a:pt x="108" y="0"/>
                    <a:pt x="104" y="0"/>
                    <a:pt x="102" y="2"/>
                  </a:cubicBezTo>
                  <a:cubicBezTo>
                    <a:pt x="100" y="4"/>
                    <a:pt x="100" y="8"/>
                    <a:pt x="102" y="10"/>
                  </a:cubicBezTo>
                  <a:cubicBezTo>
                    <a:pt x="138" y="45"/>
                    <a:pt x="138" y="45"/>
                    <a:pt x="138" y="45"/>
                  </a:cubicBezTo>
                  <a:cubicBezTo>
                    <a:pt x="46" y="137"/>
                    <a:pt x="46" y="137"/>
                    <a:pt x="46" y="137"/>
                  </a:cubicBezTo>
                  <a:cubicBezTo>
                    <a:pt x="10" y="102"/>
                    <a:pt x="10" y="102"/>
                    <a:pt x="10" y="102"/>
                  </a:cubicBezTo>
                  <a:cubicBezTo>
                    <a:pt x="8" y="100"/>
                    <a:pt x="5" y="100"/>
                    <a:pt x="2" y="102"/>
                  </a:cubicBezTo>
                  <a:cubicBezTo>
                    <a:pt x="0" y="104"/>
                    <a:pt x="0" y="108"/>
                    <a:pt x="2" y="110"/>
                  </a:cubicBezTo>
                  <a:cubicBezTo>
                    <a:pt x="42" y="149"/>
                    <a:pt x="42" y="149"/>
                    <a:pt x="42" y="149"/>
                  </a:cubicBezTo>
                  <a:cubicBezTo>
                    <a:pt x="43" y="150"/>
                    <a:pt x="44" y="151"/>
                    <a:pt x="46" y="151"/>
                  </a:cubicBezTo>
                  <a:cubicBezTo>
                    <a:pt x="47" y="151"/>
                    <a:pt x="49" y="150"/>
                    <a:pt x="50" y="149"/>
                  </a:cubicBezTo>
                  <a:cubicBezTo>
                    <a:pt x="54" y="145"/>
                    <a:pt x="54" y="145"/>
                    <a:pt x="54" y="145"/>
                  </a:cubicBezTo>
                  <a:cubicBezTo>
                    <a:pt x="55" y="147"/>
                    <a:pt x="56" y="149"/>
                    <a:pt x="57" y="152"/>
                  </a:cubicBezTo>
                  <a:cubicBezTo>
                    <a:pt x="59" y="157"/>
                    <a:pt x="62" y="163"/>
                    <a:pt x="65" y="169"/>
                  </a:cubicBezTo>
                  <a:cubicBezTo>
                    <a:pt x="79" y="196"/>
                    <a:pt x="133" y="240"/>
                    <a:pt x="143" y="248"/>
                  </a:cubicBezTo>
                  <a:cubicBezTo>
                    <a:pt x="144" y="251"/>
                    <a:pt x="144" y="253"/>
                    <a:pt x="145" y="256"/>
                  </a:cubicBezTo>
                  <a:cubicBezTo>
                    <a:pt x="149" y="267"/>
                    <a:pt x="160" y="286"/>
                    <a:pt x="170" y="303"/>
                  </a:cubicBezTo>
                  <a:cubicBezTo>
                    <a:pt x="175" y="312"/>
                    <a:pt x="179" y="319"/>
                    <a:pt x="182" y="324"/>
                  </a:cubicBezTo>
                  <a:cubicBezTo>
                    <a:pt x="186" y="331"/>
                    <a:pt x="188" y="342"/>
                    <a:pt x="189" y="348"/>
                  </a:cubicBezTo>
                  <a:cubicBezTo>
                    <a:pt x="187" y="348"/>
                    <a:pt x="187" y="348"/>
                    <a:pt x="187" y="348"/>
                  </a:cubicBezTo>
                  <a:cubicBezTo>
                    <a:pt x="183" y="348"/>
                    <a:pt x="181" y="351"/>
                    <a:pt x="181" y="354"/>
                  </a:cubicBezTo>
                  <a:cubicBezTo>
                    <a:pt x="181" y="410"/>
                    <a:pt x="181" y="410"/>
                    <a:pt x="181" y="410"/>
                  </a:cubicBezTo>
                  <a:cubicBezTo>
                    <a:pt x="181" y="413"/>
                    <a:pt x="183" y="415"/>
                    <a:pt x="187" y="415"/>
                  </a:cubicBezTo>
                  <a:cubicBezTo>
                    <a:pt x="190" y="415"/>
                    <a:pt x="192" y="413"/>
                    <a:pt x="192" y="410"/>
                  </a:cubicBezTo>
                  <a:cubicBezTo>
                    <a:pt x="192" y="360"/>
                    <a:pt x="192" y="360"/>
                    <a:pt x="192" y="360"/>
                  </a:cubicBezTo>
                  <a:cubicBezTo>
                    <a:pt x="314" y="360"/>
                    <a:pt x="314" y="360"/>
                    <a:pt x="314" y="360"/>
                  </a:cubicBezTo>
                  <a:cubicBezTo>
                    <a:pt x="314" y="360"/>
                    <a:pt x="314" y="360"/>
                    <a:pt x="314" y="360"/>
                  </a:cubicBezTo>
                  <a:cubicBezTo>
                    <a:pt x="314" y="360"/>
                    <a:pt x="314" y="360"/>
                    <a:pt x="314" y="360"/>
                  </a:cubicBezTo>
                  <a:cubicBezTo>
                    <a:pt x="322" y="360"/>
                    <a:pt x="322" y="360"/>
                    <a:pt x="322" y="360"/>
                  </a:cubicBezTo>
                  <a:cubicBezTo>
                    <a:pt x="322" y="410"/>
                    <a:pt x="322" y="410"/>
                    <a:pt x="322" y="410"/>
                  </a:cubicBezTo>
                  <a:cubicBezTo>
                    <a:pt x="322" y="413"/>
                    <a:pt x="325" y="415"/>
                    <a:pt x="328" y="415"/>
                  </a:cubicBezTo>
                  <a:cubicBezTo>
                    <a:pt x="331" y="415"/>
                    <a:pt x="333" y="413"/>
                    <a:pt x="333" y="410"/>
                  </a:cubicBezTo>
                  <a:cubicBezTo>
                    <a:pt x="333" y="354"/>
                    <a:pt x="333" y="354"/>
                    <a:pt x="333" y="354"/>
                  </a:cubicBezTo>
                  <a:cubicBezTo>
                    <a:pt x="333" y="351"/>
                    <a:pt x="331" y="348"/>
                    <a:pt x="328" y="348"/>
                  </a:cubicBezTo>
                  <a:cubicBezTo>
                    <a:pt x="323" y="348"/>
                    <a:pt x="323" y="348"/>
                    <a:pt x="323" y="348"/>
                  </a:cubicBezTo>
                  <a:cubicBezTo>
                    <a:pt x="323" y="347"/>
                    <a:pt x="323" y="347"/>
                    <a:pt x="324" y="346"/>
                  </a:cubicBezTo>
                  <a:cubicBezTo>
                    <a:pt x="327" y="340"/>
                    <a:pt x="330" y="333"/>
                    <a:pt x="332" y="325"/>
                  </a:cubicBezTo>
                  <a:cubicBezTo>
                    <a:pt x="334" y="315"/>
                    <a:pt x="336" y="291"/>
                    <a:pt x="336" y="289"/>
                  </a:cubicBezTo>
                  <a:cubicBezTo>
                    <a:pt x="336" y="253"/>
                    <a:pt x="336" y="253"/>
                    <a:pt x="336" y="253"/>
                  </a:cubicBezTo>
                  <a:cubicBezTo>
                    <a:pt x="359" y="230"/>
                    <a:pt x="359" y="230"/>
                    <a:pt x="359" y="230"/>
                  </a:cubicBezTo>
                  <a:cubicBezTo>
                    <a:pt x="357" y="236"/>
                    <a:pt x="355" y="242"/>
                    <a:pt x="353" y="248"/>
                  </a:cubicBezTo>
                  <a:cubicBezTo>
                    <a:pt x="347" y="264"/>
                    <a:pt x="349" y="280"/>
                    <a:pt x="357" y="287"/>
                  </a:cubicBezTo>
                  <a:cubicBezTo>
                    <a:pt x="359" y="289"/>
                    <a:pt x="362" y="290"/>
                    <a:pt x="365" y="290"/>
                  </a:cubicBezTo>
                  <a:cubicBezTo>
                    <a:pt x="368" y="290"/>
                    <a:pt x="371" y="289"/>
                    <a:pt x="373" y="287"/>
                  </a:cubicBezTo>
                  <a:cubicBezTo>
                    <a:pt x="386" y="279"/>
                    <a:pt x="396" y="259"/>
                    <a:pt x="402" y="243"/>
                  </a:cubicBezTo>
                  <a:cubicBezTo>
                    <a:pt x="405" y="234"/>
                    <a:pt x="411" y="216"/>
                    <a:pt x="416" y="200"/>
                  </a:cubicBezTo>
                  <a:cubicBezTo>
                    <a:pt x="419" y="191"/>
                    <a:pt x="421" y="183"/>
                    <a:pt x="423" y="177"/>
                  </a:cubicBezTo>
                  <a:cubicBezTo>
                    <a:pt x="426" y="169"/>
                    <a:pt x="431" y="161"/>
                    <a:pt x="435" y="155"/>
                  </a:cubicBezTo>
                  <a:cubicBezTo>
                    <a:pt x="437" y="157"/>
                    <a:pt x="437" y="157"/>
                    <a:pt x="437" y="157"/>
                  </a:cubicBezTo>
                  <a:cubicBezTo>
                    <a:pt x="438" y="158"/>
                    <a:pt x="439" y="159"/>
                    <a:pt x="441" y="159"/>
                  </a:cubicBezTo>
                  <a:cubicBezTo>
                    <a:pt x="442" y="159"/>
                    <a:pt x="444" y="158"/>
                    <a:pt x="445" y="157"/>
                  </a:cubicBezTo>
                  <a:cubicBezTo>
                    <a:pt x="484" y="117"/>
                    <a:pt x="484" y="117"/>
                    <a:pt x="484" y="117"/>
                  </a:cubicBezTo>
                  <a:cubicBezTo>
                    <a:pt x="486" y="115"/>
                    <a:pt x="486" y="112"/>
                    <a:pt x="484" y="109"/>
                  </a:cubicBezTo>
                  <a:close/>
                  <a:moveTo>
                    <a:pt x="75" y="164"/>
                  </a:moveTo>
                  <a:cubicBezTo>
                    <a:pt x="72" y="158"/>
                    <a:pt x="69" y="152"/>
                    <a:pt x="67" y="147"/>
                  </a:cubicBezTo>
                  <a:cubicBezTo>
                    <a:pt x="65" y="143"/>
                    <a:pt x="64" y="140"/>
                    <a:pt x="62" y="137"/>
                  </a:cubicBezTo>
                  <a:cubicBezTo>
                    <a:pt x="140" y="59"/>
                    <a:pt x="140" y="59"/>
                    <a:pt x="140" y="59"/>
                  </a:cubicBezTo>
                  <a:cubicBezTo>
                    <a:pt x="145" y="63"/>
                    <a:pt x="156" y="71"/>
                    <a:pt x="167" y="74"/>
                  </a:cubicBezTo>
                  <a:cubicBezTo>
                    <a:pt x="172" y="76"/>
                    <a:pt x="180" y="78"/>
                    <a:pt x="190" y="81"/>
                  </a:cubicBezTo>
                  <a:cubicBezTo>
                    <a:pt x="202" y="84"/>
                    <a:pt x="216" y="88"/>
                    <a:pt x="227" y="91"/>
                  </a:cubicBezTo>
                  <a:cubicBezTo>
                    <a:pt x="226" y="92"/>
                    <a:pt x="226" y="94"/>
                    <a:pt x="225" y="95"/>
                  </a:cubicBezTo>
                  <a:cubicBezTo>
                    <a:pt x="221" y="93"/>
                    <a:pt x="217" y="91"/>
                    <a:pt x="212" y="91"/>
                  </a:cubicBezTo>
                  <a:cubicBezTo>
                    <a:pt x="200" y="91"/>
                    <a:pt x="190" y="101"/>
                    <a:pt x="190" y="114"/>
                  </a:cubicBezTo>
                  <a:cubicBezTo>
                    <a:pt x="190" y="242"/>
                    <a:pt x="190" y="242"/>
                    <a:pt x="190" y="242"/>
                  </a:cubicBezTo>
                  <a:cubicBezTo>
                    <a:pt x="187" y="236"/>
                    <a:pt x="184" y="230"/>
                    <a:pt x="181" y="225"/>
                  </a:cubicBezTo>
                  <a:cubicBezTo>
                    <a:pt x="174" y="209"/>
                    <a:pt x="161" y="199"/>
                    <a:pt x="151" y="200"/>
                  </a:cubicBezTo>
                  <a:cubicBezTo>
                    <a:pt x="145" y="201"/>
                    <a:pt x="141" y="205"/>
                    <a:pt x="139" y="211"/>
                  </a:cubicBezTo>
                  <a:cubicBezTo>
                    <a:pt x="138" y="218"/>
                    <a:pt x="138" y="224"/>
                    <a:pt x="139" y="230"/>
                  </a:cubicBezTo>
                  <a:cubicBezTo>
                    <a:pt x="120" y="214"/>
                    <a:pt x="85" y="183"/>
                    <a:pt x="75" y="164"/>
                  </a:cubicBezTo>
                  <a:close/>
                  <a:moveTo>
                    <a:pt x="321" y="322"/>
                  </a:moveTo>
                  <a:cubicBezTo>
                    <a:pt x="319" y="329"/>
                    <a:pt x="316" y="335"/>
                    <a:pt x="314" y="341"/>
                  </a:cubicBezTo>
                  <a:cubicBezTo>
                    <a:pt x="312" y="343"/>
                    <a:pt x="311" y="346"/>
                    <a:pt x="310" y="348"/>
                  </a:cubicBezTo>
                  <a:cubicBezTo>
                    <a:pt x="201" y="348"/>
                    <a:pt x="201" y="348"/>
                    <a:pt x="201" y="348"/>
                  </a:cubicBezTo>
                  <a:cubicBezTo>
                    <a:pt x="199" y="341"/>
                    <a:pt x="197" y="329"/>
                    <a:pt x="192" y="319"/>
                  </a:cubicBezTo>
                  <a:cubicBezTo>
                    <a:pt x="190" y="314"/>
                    <a:pt x="185" y="306"/>
                    <a:pt x="180" y="297"/>
                  </a:cubicBezTo>
                  <a:cubicBezTo>
                    <a:pt x="171" y="282"/>
                    <a:pt x="159" y="262"/>
                    <a:pt x="156" y="253"/>
                  </a:cubicBezTo>
                  <a:cubicBezTo>
                    <a:pt x="151" y="236"/>
                    <a:pt x="148" y="225"/>
                    <a:pt x="150" y="214"/>
                  </a:cubicBezTo>
                  <a:cubicBezTo>
                    <a:pt x="151" y="212"/>
                    <a:pt x="152" y="211"/>
                    <a:pt x="152" y="211"/>
                  </a:cubicBezTo>
                  <a:cubicBezTo>
                    <a:pt x="155" y="211"/>
                    <a:pt x="164" y="216"/>
                    <a:pt x="171" y="230"/>
                  </a:cubicBezTo>
                  <a:cubicBezTo>
                    <a:pt x="178" y="245"/>
                    <a:pt x="190" y="265"/>
                    <a:pt x="191" y="266"/>
                  </a:cubicBezTo>
                  <a:cubicBezTo>
                    <a:pt x="192" y="268"/>
                    <a:pt x="195" y="269"/>
                    <a:pt x="197" y="268"/>
                  </a:cubicBezTo>
                  <a:cubicBezTo>
                    <a:pt x="200" y="267"/>
                    <a:pt x="201" y="265"/>
                    <a:pt x="201" y="263"/>
                  </a:cubicBezTo>
                  <a:cubicBezTo>
                    <a:pt x="201" y="114"/>
                    <a:pt x="201" y="114"/>
                    <a:pt x="201" y="114"/>
                  </a:cubicBezTo>
                  <a:cubicBezTo>
                    <a:pt x="201" y="108"/>
                    <a:pt x="206" y="103"/>
                    <a:pt x="212" y="103"/>
                  </a:cubicBezTo>
                  <a:cubicBezTo>
                    <a:pt x="219" y="103"/>
                    <a:pt x="224" y="108"/>
                    <a:pt x="224" y="114"/>
                  </a:cubicBezTo>
                  <a:cubicBezTo>
                    <a:pt x="224" y="226"/>
                    <a:pt x="224" y="226"/>
                    <a:pt x="224" y="226"/>
                  </a:cubicBezTo>
                  <a:cubicBezTo>
                    <a:pt x="224" y="229"/>
                    <a:pt x="226" y="231"/>
                    <a:pt x="229" y="231"/>
                  </a:cubicBezTo>
                  <a:cubicBezTo>
                    <a:pt x="232" y="231"/>
                    <a:pt x="235" y="229"/>
                    <a:pt x="235" y="226"/>
                  </a:cubicBezTo>
                  <a:cubicBezTo>
                    <a:pt x="235" y="103"/>
                    <a:pt x="235" y="103"/>
                    <a:pt x="235" y="103"/>
                  </a:cubicBezTo>
                  <a:cubicBezTo>
                    <a:pt x="235" y="97"/>
                    <a:pt x="240" y="92"/>
                    <a:pt x="246" y="92"/>
                  </a:cubicBezTo>
                  <a:cubicBezTo>
                    <a:pt x="252" y="92"/>
                    <a:pt x="257" y="97"/>
                    <a:pt x="257" y="103"/>
                  </a:cubicBezTo>
                  <a:cubicBezTo>
                    <a:pt x="257" y="225"/>
                    <a:pt x="257" y="225"/>
                    <a:pt x="257" y="225"/>
                  </a:cubicBezTo>
                  <a:cubicBezTo>
                    <a:pt x="257" y="229"/>
                    <a:pt x="260" y="231"/>
                    <a:pt x="263" y="231"/>
                  </a:cubicBezTo>
                  <a:cubicBezTo>
                    <a:pt x="266" y="231"/>
                    <a:pt x="269" y="229"/>
                    <a:pt x="269" y="225"/>
                  </a:cubicBezTo>
                  <a:cubicBezTo>
                    <a:pt x="269" y="117"/>
                    <a:pt x="269" y="117"/>
                    <a:pt x="269" y="117"/>
                  </a:cubicBezTo>
                  <a:cubicBezTo>
                    <a:pt x="269" y="117"/>
                    <a:pt x="269" y="117"/>
                    <a:pt x="269" y="117"/>
                  </a:cubicBezTo>
                  <a:cubicBezTo>
                    <a:pt x="269" y="111"/>
                    <a:pt x="274" y="106"/>
                    <a:pt x="280" y="106"/>
                  </a:cubicBezTo>
                  <a:cubicBezTo>
                    <a:pt x="287" y="106"/>
                    <a:pt x="292" y="111"/>
                    <a:pt x="292" y="117"/>
                  </a:cubicBezTo>
                  <a:cubicBezTo>
                    <a:pt x="292" y="226"/>
                    <a:pt x="292" y="226"/>
                    <a:pt x="292" y="226"/>
                  </a:cubicBezTo>
                  <a:cubicBezTo>
                    <a:pt x="292" y="229"/>
                    <a:pt x="294" y="231"/>
                    <a:pt x="297" y="231"/>
                  </a:cubicBezTo>
                  <a:cubicBezTo>
                    <a:pt x="301" y="231"/>
                    <a:pt x="303" y="229"/>
                    <a:pt x="303" y="226"/>
                  </a:cubicBezTo>
                  <a:cubicBezTo>
                    <a:pt x="303" y="146"/>
                    <a:pt x="303" y="146"/>
                    <a:pt x="303" y="146"/>
                  </a:cubicBezTo>
                  <a:cubicBezTo>
                    <a:pt x="303" y="140"/>
                    <a:pt x="308" y="134"/>
                    <a:pt x="314" y="134"/>
                  </a:cubicBezTo>
                  <a:cubicBezTo>
                    <a:pt x="320" y="134"/>
                    <a:pt x="325" y="140"/>
                    <a:pt x="325" y="146"/>
                  </a:cubicBezTo>
                  <a:cubicBezTo>
                    <a:pt x="325" y="250"/>
                    <a:pt x="325" y="250"/>
                    <a:pt x="325" y="250"/>
                  </a:cubicBezTo>
                  <a:cubicBezTo>
                    <a:pt x="325" y="250"/>
                    <a:pt x="325" y="250"/>
                    <a:pt x="325" y="250"/>
                  </a:cubicBezTo>
                  <a:cubicBezTo>
                    <a:pt x="325" y="289"/>
                    <a:pt x="325" y="289"/>
                    <a:pt x="325" y="289"/>
                  </a:cubicBezTo>
                  <a:cubicBezTo>
                    <a:pt x="325" y="289"/>
                    <a:pt x="323" y="313"/>
                    <a:pt x="321" y="322"/>
                  </a:cubicBezTo>
                  <a:close/>
                  <a:moveTo>
                    <a:pt x="412" y="174"/>
                  </a:moveTo>
                  <a:cubicBezTo>
                    <a:pt x="410" y="179"/>
                    <a:pt x="408" y="188"/>
                    <a:pt x="405" y="197"/>
                  </a:cubicBezTo>
                  <a:cubicBezTo>
                    <a:pt x="400" y="213"/>
                    <a:pt x="394" y="230"/>
                    <a:pt x="391" y="239"/>
                  </a:cubicBezTo>
                  <a:cubicBezTo>
                    <a:pt x="384" y="258"/>
                    <a:pt x="375" y="272"/>
                    <a:pt x="367" y="277"/>
                  </a:cubicBezTo>
                  <a:cubicBezTo>
                    <a:pt x="365" y="279"/>
                    <a:pt x="365" y="278"/>
                    <a:pt x="364" y="278"/>
                  </a:cubicBezTo>
                  <a:cubicBezTo>
                    <a:pt x="362" y="276"/>
                    <a:pt x="359" y="266"/>
                    <a:pt x="364" y="252"/>
                  </a:cubicBezTo>
                  <a:cubicBezTo>
                    <a:pt x="370" y="236"/>
                    <a:pt x="375" y="213"/>
                    <a:pt x="375" y="212"/>
                  </a:cubicBezTo>
                  <a:cubicBezTo>
                    <a:pt x="376" y="210"/>
                    <a:pt x="375" y="207"/>
                    <a:pt x="372" y="206"/>
                  </a:cubicBezTo>
                  <a:cubicBezTo>
                    <a:pt x="370" y="205"/>
                    <a:pt x="367" y="205"/>
                    <a:pt x="366" y="207"/>
                  </a:cubicBezTo>
                  <a:cubicBezTo>
                    <a:pt x="336" y="237"/>
                    <a:pt x="336" y="237"/>
                    <a:pt x="336" y="237"/>
                  </a:cubicBezTo>
                  <a:cubicBezTo>
                    <a:pt x="336" y="146"/>
                    <a:pt x="336" y="146"/>
                    <a:pt x="336" y="146"/>
                  </a:cubicBezTo>
                  <a:cubicBezTo>
                    <a:pt x="336" y="133"/>
                    <a:pt x="326" y="123"/>
                    <a:pt x="314" y="123"/>
                  </a:cubicBezTo>
                  <a:cubicBezTo>
                    <a:pt x="310" y="123"/>
                    <a:pt x="306" y="124"/>
                    <a:pt x="303" y="126"/>
                  </a:cubicBezTo>
                  <a:cubicBezTo>
                    <a:pt x="303" y="117"/>
                    <a:pt x="303" y="117"/>
                    <a:pt x="303" y="117"/>
                  </a:cubicBezTo>
                  <a:cubicBezTo>
                    <a:pt x="303" y="111"/>
                    <a:pt x="301" y="105"/>
                    <a:pt x="297" y="101"/>
                  </a:cubicBezTo>
                  <a:cubicBezTo>
                    <a:pt x="297" y="101"/>
                    <a:pt x="297" y="101"/>
                    <a:pt x="297" y="101"/>
                  </a:cubicBezTo>
                  <a:cubicBezTo>
                    <a:pt x="297" y="101"/>
                    <a:pt x="315" y="85"/>
                    <a:pt x="323" y="80"/>
                  </a:cubicBezTo>
                  <a:cubicBezTo>
                    <a:pt x="329" y="77"/>
                    <a:pt x="335" y="74"/>
                    <a:pt x="341" y="72"/>
                  </a:cubicBezTo>
                  <a:cubicBezTo>
                    <a:pt x="344" y="71"/>
                    <a:pt x="347" y="71"/>
                    <a:pt x="349" y="69"/>
                  </a:cubicBezTo>
                  <a:cubicBezTo>
                    <a:pt x="427" y="147"/>
                    <a:pt x="427" y="147"/>
                    <a:pt x="427" y="147"/>
                  </a:cubicBezTo>
                  <a:cubicBezTo>
                    <a:pt x="423" y="153"/>
                    <a:pt x="416" y="164"/>
                    <a:pt x="412" y="174"/>
                  </a:cubicBezTo>
                  <a:close/>
                  <a:moveTo>
                    <a:pt x="379" y="54"/>
                  </a:moveTo>
                  <a:cubicBezTo>
                    <a:pt x="372" y="54"/>
                    <a:pt x="372" y="43"/>
                    <a:pt x="379" y="43"/>
                  </a:cubicBezTo>
                  <a:cubicBezTo>
                    <a:pt x="386" y="43"/>
                    <a:pt x="386" y="54"/>
                    <a:pt x="379" y="54"/>
                  </a:cubicBezTo>
                  <a:close/>
                  <a:moveTo>
                    <a:pt x="106" y="44"/>
                  </a:moveTo>
                  <a:cubicBezTo>
                    <a:pt x="99" y="44"/>
                    <a:pt x="99" y="32"/>
                    <a:pt x="106" y="32"/>
                  </a:cubicBezTo>
                  <a:cubicBezTo>
                    <a:pt x="113" y="32"/>
                    <a:pt x="113" y="44"/>
                    <a:pt x="106" y="44"/>
                  </a:cubicBezTo>
                  <a:close/>
                  <a:moveTo>
                    <a:pt x="306" y="387"/>
                  </a:moveTo>
                  <a:cubicBezTo>
                    <a:pt x="299" y="387"/>
                    <a:pt x="299" y="376"/>
                    <a:pt x="306" y="376"/>
                  </a:cubicBezTo>
                  <a:cubicBezTo>
                    <a:pt x="314" y="376"/>
                    <a:pt x="314" y="387"/>
                    <a:pt x="306" y="387"/>
                  </a:cubicBezTo>
                  <a:close/>
                </a:path>
              </a:pathLst>
            </a:custGeom>
            <a:solidFill>
              <a:srgbClr val="FAFAFA"/>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i="0" u="none" strike="noStrike" kern="0" cap="none" spc="0" normalizeH="0" baseline="0" noProof="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1600560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يعتقد كل شخص مسؤول عن تنفيذ العمل حيث أن عليه أن يقود المرؤوسين ولا يدفعهم.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يخطط للعمل، ولكن بدون إحكام حيث أن الناس طيبون.</a:t>
            </a:r>
            <a:r>
              <a:rPr lang="ar-SA" sz="1600" kern="0" dirty="0">
                <a:latin typeface="Alexandria" charset="0"/>
                <a:cs typeface="Alexandria" charset="0"/>
              </a:rPr>
              <a:t> حيث أنه </a:t>
            </a:r>
            <a:r>
              <a:rPr kumimoji="0" lang="ar-SA" sz="1600" b="0" i="0" u="none" strike="noStrike" kern="0" cap="none" spc="0" normalizeH="0" baseline="0" noProof="0" dirty="0">
                <a:ln>
                  <a:noFill/>
                </a:ln>
                <a:effectLst/>
                <a:uLnTx/>
                <a:uFillTx/>
                <a:latin typeface="Alexandria" charset="0"/>
                <a:ea typeface="+mn-ea"/>
                <a:cs typeface="Alexandria" charset="0"/>
              </a:rPr>
              <a:t>يتسامح مع مرؤوسيه.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المحور التحفيزي الذي يعمل على أساسه هو محور عاطفي اجتماعي.</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يعتمد على التنظيم غير الرسمي ليعرف ما يدور في التنظيم الرسمي ولا يتدخل للتصحيح بسرعة أو بعنف لكي لا يسبب مضايقات لأحد.</a:t>
            </a: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1"/>
            <a:ext cx="5071236"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 طريقة الإدارة عند القائد الإنساني</a:t>
            </a:r>
          </a:p>
        </p:txBody>
      </p:sp>
    </p:spTree>
    <p:extLst>
      <p:ext uri="{BB962C8B-B14F-4D97-AF65-F5344CB8AC3E}">
        <p14:creationId xmlns:p14="http://schemas.microsoft.com/office/powerpoint/2010/main" val="3264971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   يعتقد القائد الإنساني أنه لا يمكن تحقيق أهداف المنظمة إلا إذا حققنا أهداف العاملين. وقائد هذا النمط يردد دائما أن مصلحة العمل تتطلب الاهتمام أولا بمصلحة الأفراد.</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443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الإنساني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429937"/>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الإنساني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إن القائد الإنساني يفهم السلطة على أنها ذلك القبول من المرؤوسين المتعلق بتنفيذ عمل معين.</a:t>
            </a:r>
            <a:endParaRPr lang="ar-SA" dirty="0"/>
          </a:p>
        </p:txBody>
      </p:sp>
    </p:spTree>
    <p:extLst>
      <p:ext uri="{BB962C8B-B14F-4D97-AF65-F5344CB8AC3E}">
        <p14:creationId xmlns:p14="http://schemas.microsoft.com/office/powerpoint/2010/main" val="1397057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957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الإنسانية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456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862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3029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8606"/>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الإنساني</a:t>
            </a:r>
          </a:p>
        </p:txBody>
      </p:sp>
      <p:sp>
        <p:nvSpPr>
          <p:cNvPr id="12" name="Rectangle 69">
            <a:extLst>
              <a:ext uri="{FF2B5EF4-FFF2-40B4-BE49-F238E27FC236}">
                <a16:creationId xmlns:a16="http://schemas.microsoft.com/office/drawing/2014/main" id="{3571B87C-4140-626C-4231-F56FCA252EC5}"/>
              </a:ext>
            </a:extLst>
          </p:cNvPr>
          <p:cNvSpPr/>
          <p:nvPr/>
        </p:nvSpPr>
        <p:spPr>
          <a:xfrm>
            <a:off x="2807268" y="4859256"/>
            <a:ext cx="8276402" cy="486130"/>
          </a:xfrm>
          <a:prstGeom prst="rect">
            <a:avLst/>
          </a:prstGeom>
          <a:solidFill>
            <a:srgbClr val="F58221"/>
          </a:solidFill>
          <a:ln w="12700" cap="flat" cmpd="sng" algn="ctr">
            <a:noFill/>
            <a:prstDash val="solid"/>
            <a:miter lim="800000"/>
          </a:ln>
          <a:effectLst/>
        </p:spPr>
        <p:txBody>
          <a:bodyPr lIns="91440" rIns="640080" rtlCol="0" anchor="ctr">
            <a:noAutofit/>
          </a:bodyPr>
          <a:lstStyle/>
          <a:p>
            <a:pPr defTabSz="457200">
              <a:spcAft>
                <a:spcPts val="900"/>
              </a:spcAft>
              <a:defRPr/>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من الطبيعي أن تظهر </a:t>
            </a:r>
            <a:r>
              <a:rPr kumimoji="0" lang="ar-SA" sz="1600" b="0" i="0" u="none" strike="noStrike" kern="0" cap="none" spc="0" normalizeH="0" baseline="0" noProof="0" dirty="0" err="1">
                <a:ln>
                  <a:noFill/>
                </a:ln>
                <a:solidFill>
                  <a:schemeClr val="bg1"/>
                </a:solidFill>
                <a:effectLst/>
                <a:uLnTx/>
                <a:uFillTx/>
                <a:latin typeface="Alexandria" charset="0"/>
                <a:ea typeface="+mn-ea"/>
                <a:cs typeface="Alexandria" charset="0"/>
              </a:rPr>
              <a:t>الشللية</a:t>
            </a: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 في إدارته نتيجة تغذيتها بالأحاديث والاهتمام بالناس.</a:t>
            </a:r>
          </a:p>
        </p:txBody>
      </p:sp>
      <p:sp>
        <p:nvSpPr>
          <p:cNvPr id="13" name="Rectangle 70">
            <a:extLst>
              <a:ext uri="{FF2B5EF4-FFF2-40B4-BE49-F238E27FC236}">
                <a16:creationId xmlns:a16="http://schemas.microsoft.com/office/drawing/2014/main" id="{B81B71A0-D8C5-9957-EA11-76D8836D48C9}"/>
              </a:ext>
            </a:extLst>
          </p:cNvPr>
          <p:cNvSpPr/>
          <p:nvPr/>
        </p:nvSpPr>
        <p:spPr>
          <a:xfrm>
            <a:off x="2807267" y="3143779"/>
            <a:ext cx="8276402" cy="486130"/>
          </a:xfrm>
          <a:prstGeom prst="rect">
            <a:avLst/>
          </a:prstGeom>
          <a:solidFill>
            <a:srgbClr val="203E5F"/>
          </a:solidFill>
          <a:ln w="12700" cap="flat" cmpd="sng" algn="ctr">
            <a:noFill/>
            <a:prstDash val="solid"/>
            <a:miter lim="800000"/>
          </a:ln>
          <a:effectLst/>
        </p:spPr>
        <p:txBody>
          <a:bodyPr lIns="91440" rIns="640080" rtlCol="0" anchor="ctr"/>
          <a:lstStyle/>
          <a:p>
            <a:pPr rtl="0">
              <a:spcAft>
                <a:spcPts val="200"/>
              </a:spcAft>
              <a:defRPr lang="en-US"/>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يهتم بالعلاقات غير المخططة أكثر من العلاقات المخططة </a:t>
            </a:r>
          </a:p>
        </p:txBody>
      </p:sp>
      <p:sp>
        <p:nvSpPr>
          <p:cNvPr id="14" name="Flowchart: Decision 74">
            <a:extLst>
              <a:ext uri="{FF2B5EF4-FFF2-40B4-BE49-F238E27FC236}">
                <a16:creationId xmlns:a16="http://schemas.microsoft.com/office/drawing/2014/main" id="{35D67E6A-A2CC-67A5-356B-2360EC225B8A}"/>
              </a:ext>
            </a:extLst>
          </p:cNvPr>
          <p:cNvSpPr>
            <a:spLocks noChangeAspect="1"/>
          </p:cNvSpPr>
          <p:nvPr/>
        </p:nvSpPr>
        <p:spPr>
          <a:xfrm rot="16200000">
            <a:off x="10753388" y="3035033"/>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15" name="Flowchart: Decision 75">
            <a:extLst>
              <a:ext uri="{FF2B5EF4-FFF2-40B4-BE49-F238E27FC236}">
                <a16:creationId xmlns:a16="http://schemas.microsoft.com/office/drawing/2014/main" id="{9BE77A4B-7802-4C8B-BD38-711BBC418CBB}"/>
              </a:ext>
            </a:extLst>
          </p:cNvPr>
          <p:cNvSpPr>
            <a:spLocks noChangeAspect="1"/>
          </p:cNvSpPr>
          <p:nvPr/>
        </p:nvSpPr>
        <p:spPr>
          <a:xfrm rot="16200000">
            <a:off x="10835122" y="3035034"/>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1</a:t>
            </a:r>
          </a:p>
        </p:txBody>
      </p:sp>
      <p:sp>
        <p:nvSpPr>
          <p:cNvPr id="16" name="Flowchart: Decision 83">
            <a:extLst>
              <a:ext uri="{FF2B5EF4-FFF2-40B4-BE49-F238E27FC236}">
                <a16:creationId xmlns:a16="http://schemas.microsoft.com/office/drawing/2014/main" id="{D212201A-6DB6-85E6-011A-F8EF00E3C793}"/>
              </a:ext>
            </a:extLst>
          </p:cNvPr>
          <p:cNvSpPr>
            <a:spLocks noChangeAspect="1"/>
          </p:cNvSpPr>
          <p:nvPr/>
        </p:nvSpPr>
        <p:spPr>
          <a:xfrm rot="16200000">
            <a:off x="10753390" y="4778538"/>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17" name="Flowchart: Decision 84">
            <a:extLst>
              <a:ext uri="{FF2B5EF4-FFF2-40B4-BE49-F238E27FC236}">
                <a16:creationId xmlns:a16="http://schemas.microsoft.com/office/drawing/2014/main" id="{2C15CE1A-79E5-7795-40A1-20897CAEA862}"/>
              </a:ext>
            </a:extLst>
          </p:cNvPr>
          <p:cNvSpPr>
            <a:spLocks noChangeAspect="1"/>
          </p:cNvSpPr>
          <p:nvPr/>
        </p:nvSpPr>
        <p:spPr>
          <a:xfrm rot="16200000">
            <a:off x="10835124" y="4778539"/>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3</a:t>
            </a:r>
          </a:p>
        </p:txBody>
      </p:sp>
      <p:sp>
        <p:nvSpPr>
          <p:cNvPr id="19" name="Rectangle 103">
            <a:extLst>
              <a:ext uri="{FF2B5EF4-FFF2-40B4-BE49-F238E27FC236}">
                <a16:creationId xmlns:a16="http://schemas.microsoft.com/office/drawing/2014/main" id="{4572D600-2BF3-1949-BD01-C82F465561A8}"/>
              </a:ext>
            </a:extLst>
          </p:cNvPr>
          <p:cNvSpPr/>
          <p:nvPr/>
        </p:nvSpPr>
        <p:spPr>
          <a:xfrm>
            <a:off x="2807270" y="3982740"/>
            <a:ext cx="8276399" cy="486130"/>
          </a:xfrm>
          <a:prstGeom prst="rect">
            <a:avLst/>
          </a:prstGeom>
          <a:solidFill>
            <a:srgbClr val="FFCC00"/>
          </a:solidFill>
          <a:ln w="12700" cap="flat" cmpd="sng" algn="ctr">
            <a:noFill/>
            <a:prstDash val="solid"/>
            <a:miter lim="800000"/>
          </a:ln>
          <a:effectLst/>
        </p:spPr>
        <p:txBody>
          <a:bodyPr lIns="91440" rIns="640080" rtlCol="0" anchor="ctr">
            <a:noAutofit/>
          </a:bodyPr>
          <a:lstStyle/>
          <a:p>
            <a:pPr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schemeClr val="bg1"/>
                </a:solidFill>
                <a:effectLst/>
                <a:uLnTx/>
                <a:uFillTx/>
                <a:latin typeface="Alexandria" charset="0"/>
                <a:ea typeface="+mn-ea"/>
                <a:cs typeface="Alexandria" charset="0"/>
              </a:rPr>
              <a:t>يشجع العلاقات بين العاملين</a:t>
            </a:r>
            <a:r>
              <a:rPr lang="ar-SA" sz="1600" kern="0" dirty="0">
                <a:solidFill>
                  <a:schemeClr val="bg1"/>
                </a:solidFill>
                <a:latin typeface="Alexandria" charset="0"/>
                <a:cs typeface="Alexandria" charset="0"/>
              </a:rPr>
              <a:t>.</a:t>
            </a:r>
          </a:p>
        </p:txBody>
      </p:sp>
      <p:sp>
        <p:nvSpPr>
          <p:cNvPr id="20" name="Flowchart: Decision 112">
            <a:extLst>
              <a:ext uri="{FF2B5EF4-FFF2-40B4-BE49-F238E27FC236}">
                <a16:creationId xmlns:a16="http://schemas.microsoft.com/office/drawing/2014/main" id="{AF55F646-2721-9A8C-6FDB-559DC2060D68}"/>
              </a:ext>
            </a:extLst>
          </p:cNvPr>
          <p:cNvSpPr>
            <a:spLocks noChangeAspect="1"/>
          </p:cNvSpPr>
          <p:nvPr/>
        </p:nvSpPr>
        <p:spPr>
          <a:xfrm rot="16200000">
            <a:off x="10753389" y="3885744"/>
            <a:ext cx="497095" cy="692656"/>
          </a:xfrm>
          <a:prstGeom prst="flowChartDecision">
            <a:avLst/>
          </a:prstGeom>
          <a:noFill/>
          <a:ln w="12700" cap="flat" cmpd="sng" algn="ctr">
            <a:solidFill>
              <a:srgbClr val="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000000"/>
              </a:solidFill>
              <a:effectLst/>
              <a:uLnTx/>
              <a:uFillTx/>
              <a:latin typeface="Alexandria" pitchFamily="2" charset="-78"/>
              <a:cs typeface="Alexandria" pitchFamily="2" charset="-78"/>
            </a:endParaRPr>
          </a:p>
        </p:txBody>
      </p:sp>
      <p:sp>
        <p:nvSpPr>
          <p:cNvPr id="21" name="Flowchart: Decision 113">
            <a:extLst>
              <a:ext uri="{FF2B5EF4-FFF2-40B4-BE49-F238E27FC236}">
                <a16:creationId xmlns:a16="http://schemas.microsoft.com/office/drawing/2014/main" id="{80C82B7B-3A25-7059-C97B-0FDFFE5B0D65}"/>
              </a:ext>
            </a:extLst>
          </p:cNvPr>
          <p:cNvSpPr>
            <a:spLocks noChangeAspect="1"/>
          </p:cNvSpPr>
          <p:nvPr/>
        </p:nvSpPr>
        <p:spPr>
          <a:xfrm rot="16200000">
            <a:off x="10835123" y="3885745"/>
            <a:ext cx="497095" cy="692656"/>
          </a:xfrm>
          <a:prstGeom prst="flowChartDecision">
            <a:avLst/>
          </a:prstGeom>
          <a:solidFill>
            <a:srgbClr val="00B0F0"/>
          </a:solidFill>
          <a:ln w="12700" cap="flat" cmpd="sng" algn="ctr">
            <a:solidFill>
              <a:srgbClr val="FFFFFF"/>
            </a:solidFill>
            <a:prstDash val="solid"/>
            <a:miter lim="800000"/>
          </a:ln>
          <a:effectLst/>
        </p:spPr>
        <p:txBody>
          <a:bodyPr vert="vert"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1"/>
                </a:solidFill>
                <a:effectLst/>
                <a:uLnTx/>
                <a:uFillTx/>
                <a:latin typeface="Alexandria" pitchFamily="2" charset="-78"/>
                <a:cs typeface="Alexandria" pitchFamily="2" charset="-78"/>
              </a:rPr>
              <a:t>2</a:t>
            </a:r>
          </a:p>
        </p:txBody>
      </p:sp>
    </p:spTree>
    <p:extLst>
      <p:ext uri="{BB962C8B-B14F-4D97-AF65-F5344CB8AC3E}">
        <p14:creationId xmlns:p14="http://schemas.microsoft.com/office/powerpoint/2010/main" val="820547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2" y="2864161"/>
            <a:ext cx="3500529"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البيروقراطية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7837681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تقوم القيادة البيروقراطية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التقيد بحرفية القانون واتباع القواعد والنظم بدقة والتوقع من الفريق بالسير على نفس النهج.</a:t>
            </a:r>
            <a:endParaRPr lang="ar-SA" sz="1600" kern="0" dirty="0">
              <a:solidFill>
                <a:prstClr val="black"/>
              </a:solidFill>
              <a:latin typeface="Alexandria" charset="0"/>
              <a:cs typeface="Alexandria" charset="0"/>
            </a:endParaRPr>
          </a:p>
          <a:p>
            <a:pPr marL="282575" marR="0" lvl="0" algn="justLow" defTabSz="914400" eaLnBrk="1" fontAlgn="auto" latinLnBrk="0" hangingPunct="1">
              <a:spcBef>
                <a:spcPts val="0"/>
              </a:spcBef>
              <a:spcAft>
                <a:spcPts val="0"/>
              </a:spcAft>
              <a:buClrTx/>
              <a:buSzTx/>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هذا النمط من القيادة لا يشجع المبادرة ويفضل الالتزام التام بالتعليمات والإجراءات والعمل وفق ما تمليه.</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4B5B26-48DA-165E-B72A-8B2C910DC8B5}"/>
              </a:ext>
            </a:extLst>
          </p:cNvPr>
          <p:cNvSpPr txBox="1"/>
          <p:nvPr/>
        </p:nvSpPr>
        <p:spPr>
          <a:xfrm>
            <a:off x="4276580" y="586164"/>
            <a:ext cx="3609412"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78182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4360986" y="586164"/>
            <a:ext cx="344060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9955"/>
            <a:ext cx="504794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القائد البيروقراطي</a:t>
            </a:r>
          </a:p>
        </p:txBody>
      </p:sp>
      <p:sp>
        <p:nvSpPr>
          <p:cNvPr id="23" name="Free Form 108">
            <a:extLst>
              <a:ext uri="{FF2B5EF4-FFF2-40B4-BE49-F238E27FC236}">
                <a16:creationId xmlns:a16="http://schemas.microsoft.com/office/drawing/2014/main" id="{A8F1F66B-ED85-AFE7-A3A8-8E1C3E7D88FA}"/>
              </a:ext>
            </a:extLst>
          </p:cNvPr>
          <p:cNvSpPr/>
          <p:nvPr/>
        </p:nvSpPr>
        <p:spPr>
          <a:xfrm>
            <a:off x="6254418" y="3302228"/>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4" name="Free Form 108">
            <a:extLst>
              <a:ext uri="{FF2B5EF4-FFF2-40B4-BE49-F238E27FC236}">
                <a16:creationId xmlns:a16="http://schemas.microsoft.com/office/drawing/2014/main" id="{C8915278-55FA-52AF-97E9-93B584AC8D8B}"/>
              </a:ext>
            </a:extLst>
          </p:cNvPr>
          <p:cNvSpPr/>
          <p:nvPr/>
        </p:nvSpPr>
        <p:spPr>
          <a:xfrm>
            <a:off x="9000627" y="3305681"/>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5" name="Free Form 108">
            <a:extLst>
              <a:ext uri="{FF2B5EF4-FFF2-40B4-BE49-F238E27FC236}">
                <a16:creationId xmlns:a16="http://schemas.microsoft.com/office/drawing/2014/main" id="{F5B7040F-4A6B-89C8-D3E2-D2F676BDF3EE}"/>
              </a:ext>
            </a:extLst>
          </p:cNvPr>
          <p:cNvSpPr/>
          <p:nvPr/>
        </p:nvSpPr>
        <p:spPr>
          <a:xfrm>
            <a:off x="762000" y="3297471"/>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6" name="Free Form 108">
            <a:extLst>
              <a:ext uri="{FF2B5EF4-FFF2-40B4-BE49-F238E27FC236}">
                <a16:creationId xmlns:a16="http://schemas.microsoft.com/office/drawing/2014/main" id="{4B265424-2BF3-AE6A-5A07-C9789FA2F7A9}"/>
              </a:ext>
            </a:extLst>
          </p:cNvPr>
          <p:cNvSpPr/>
          <p:nvPr/>
        </p:nvSpPr>
        <p:spPr>
          <a:xfrm>
            <a:off x="3508209" y="3298966"/>
            <a:ext cx="2209776" cy="2210018"/>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schemeClr val="bg1"/>
              </a:solidFill>
              <a:effectLst/>
              <a:uLnTx/>
              <a:uFillTx/>
              <a:latin typeface="Alexandria" pitchFamily="2" charset="-78"/>
              <a:cs typeface="Alexandria" pitchFamily="2" charset="-78"/>
            </a:endParaRPr>
          </a:p>
        </p:txBody>
      </p:sp>
      <p:sp>
        <p:nvSpPr>
          <p:cNvPr id="27" name="TextBox 118">
            <a:extLst>
              <a:ext uri="{FF2B5EF4-FFF2-40B4-BE49-F238E27FC236}">
                <a16:creationId xmlns:a16="http://schemas.microsoft.com/office/drawing/2014/main" id="{AAD5B3D5-7B15-5CDC-0411-D593DB400607}"/>
              </a:ext>
            </a:extLst>
          </p:cNvPr>
          <p:cNvSpPr txBox="1"/>
          <p:nvPr/>
        </p:nvSpPr>
        <p:spPr>
          <a:xfrm>
            <a:off x="1020285" y="4069426"/>
            <a:ext cx="1670411" cy="1061973"/>
          </a:xfrm>
          <a:prstGeom prst="rect">
            <a:avLst/>
          </a:prstGeom>
          <a:solidFill>
            <a:srgbClr val="00AEE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ليس من الضرورة الرقابة على الناس لعدم وجود فائدة من ذلك.</a:t>
            </a:r>
          </a:p>
        </p:txBody>
      </p:sp>
      <p:sp>
        <p:nvSpPr>
          <p:cNvPr id="20" name="TextBox 118">
            <a:extLst>
              <a:ext uri="{FF2B5EF4-FFF2-40B4-BE49-F238E27FC236}">
                <a16:creationId xmlns:a16="http://schemas.microsoft.com/office/drawing/2014/main" id="{B87371E0-9A62-B4F7-4CBB-D44006EB601B}"/>
              </a:ext>
            </a:extLst>
          </p:cNvPr>
          <p:cNvSpPr txBox="1"/>
          <p:nvPr/>
        </p:nvSpPr>
        <p:spPr>
          <a:xfrm>
            <a:off x="3778251" y="4071808"/>
            <a:ext cx="1706437" cy="1012729"/>
          </a:xfrm>
          <a:prstGeom prst="rect">
            <a:avLst/>
          </a:prstGeom>
          <a:solidFill>
            <a:srgbClr val="203E5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ليس من مسئوليته التحفيز، ومن يريد شيء يسعى إليه.</a:t>
            </a:r>
          </a:p>
        </p:txBody>
      </p:sp>
      <p:sp>
        <p:nvSpPr>
          <p:cNvPr id="21" name="TextBox 118">
            <a:extLst>
              <a:ext uri="{FF2B5EF4-FFF2-40B4-BE49-F238E27FC236}">
                <a16:creationId xmlns:a16="http://schemas.microsoft.com/office/drawing/2014/main" id="{C93EE605-0BDB-A478-FE33-0CE0AFD3D3DE}"/>
              </a:ext>
            </a:extLst>
          </p:cNvPr>
          <p:cNvSpPr txBox="1"/>
          <p:nvPr/>
        </p:nvSpPr>
        <p:spPr>
          <a:xfrm>
            <a:off x="6493986" y="4065978"/>
            <a:ext cx="1782207" cy="925366"/>
          </a:xfrm>
          <a:prstGeom prst="rect">
            <a:avLst/>
          </a:prstGeom>
          <a:solidFill>
            <a:srgbClr val="00AEE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أن معظم الناس أشرار والبعد عنهم غنيمة.</a:t>
            </a:r>
          </a:p>
        </p:txBody>
      </p:sp>
      <p:sp>
        <p:nvSpPr>
          <p:cNvPr id="22" name="TextBox 118">
            <a:extLst>
              <a:ext uri="{FF2B5EF4-FFF2-40B4-BE49-F238E27FC236}">
                <a16:creationId xmlns:a16="http://schemas.microsoft.com/office/drawing/2014/main" id="{E577A482-76F6-938D-383A-2C0271895370}"/>
              </a:ext>
            </a:extLst>
          </p:cNvPr>
          <p:cNvSpPr txBox="1"/>
          <p:nvPr/>
        </p:nvSpPr>
        <p:spPr>
          <a:xfrm>
            <a:off x="9283620" y="4074187"/>
            <a:ext cx="1706437" cy="1012729"/>
          </a:xfrm>
          <a:prstGeom prst="rect">
            <a:avLst/>
          </a:prstGeom>
          <a:solidFill>
            <a:srgbClr val="203E5F"/>
          </a:solidFill>
          <a:ln>
            <a:noFill/>
          </a:ln>
        </p:spPr>
        <p:txBody>
          <a:bodyPr wrap="square" lIns="0" tIns="0" rIns="0" bIns="0" anchor="t"/>
          <a:lstStyle/>
          <a:p>
            <a:pPr lvl="0" algn="justLow"/>
            <a:r>
              <a:rPr lang="ar-SA" sz="1600" dirty="0">
                <a:solidFill>
                  <a:schemeClr val="bg1"/>
                </a:solidFill>
                <a:latin typeface="Alexandria" pitchFamily="2" charset="-78"/>
                <a:cs typeface="Alexandria" pitchFamily="2" charset="-78"/>
              </a:rPr>
              <a:t>أن العمل شر أو لا فائدة فيه على أحسن تقدير.</a:t>
            </a:r>
          </a:p>
        </p:txBody>
      </p:sp>
    </p:spTree>
    <p:extLst>
      <p:ext uri="{BB962C8B-B14F-4D97-AF65-F5344CB8AC3E}">
        <p14:creationId xmlns:p14="http://schemas.microsoft.com/office/powerpoint/2010/main" val="3633690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لا يدير أشخاصا، ويفتقد مرؤوسيه لتواصله الفعال معهم.</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لا يخطط ولا ينظم أو لا يوجه فتلك من وظائف الإدارة الأعلى.</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600" kern="0" dirty="0">
                <a:latin typeface="Alexandria" charset="0"/>
                <a:cs typeface="Alexandria" charset="0"/>
              </a:rPr>
              <a:t>يؤمن بترك الناس على حالها.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138711" y="2253210"/>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البيروقراطي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138711" y="4420516"/>
            <a:ext cx="498193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البيروقراطي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942309" y="5233182"/>
            <a:ext cx="9889112"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هدف القائد البيروقراطي هو البقاء على قيد الحياة وهدف المنظمة لا يهمه ولا يشارك في صياغته وليس معنيا به.</a:t>
            </a:r>
            <a:endParaRPr lang="ar-SA" dirty="0"/>
          </a:p>
        </p:txBody>
      </p:sp>
    </p:spTree>
    <p:extLst>
      <p:ext uri="{BB962C8B-B14F-4D97-AF65-F5344CB8AC3E}">
        <p14:creationId xmlns:p14="http://schemas.microsoft.com/office/powerpoint/2010/main" val="22090320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مفهوم السلطة عنده لا تتعدى كونه ساعي بريد وظيفته توصيل الرسائل ليس إلا.</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البيروقراطية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443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البيروقراطي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59487" y="4182266"/>
            <a:ext cx="504793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البيروقراطي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6059487" y="4881487"/>
            <a:ext cx="4771933"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يتجنب الظهور والاجتماعات والكلام.</a:t>
            </a:r>
            <a:endParaRPr lang="ar-SA" dirty="0"/>
          </a:p>
        </p:txBody>
      </p:sp>
    </p:spTree>
    <p:extLst>
      <p:ext uri="{BB962C8B-B14F-4D97-AF65-F5344CB8AC3E}">
        <p14:creationId xmlns:p14="http://schemas.microsoft.com/office/powerpoint/2010/main" val="4280787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القيادة الزئبقية (الميكافيلية)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1697827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EBCCE27-A8EC-7610-46E9-2A886A8652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القيادة الزئبقية هي أسلوب قيادي يتميز بتركيز القائد على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تحقيق الأهداف وفرض سيطرته على الفريق، مع قلة اهتمامه بمشاعر واحتياجات أفراد الفريق.</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قد يكون هذا الأسلوب فعالاً في بعض المواقف، مثل المواقف التي تتطلب اتّخاذ قرارات سريعة وحاسمة، أو المواقف التي يكون فيها أفراد الفريق غير ذوي خبرة أو مهارة كافية.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4129D47A-4A76-59DC-B935-51C6BB95F8C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29AE47E-BBD3-4AF2-A3A7-84980927323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60A60474-DE45-ADE5-D2BB-C5A7B5129A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C726864A-BB2A-ABEF-A340-B7E6750804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BC267C90-6294-D0B5-7D4E-9FA8C51CA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
            <a:extLst>
              <a:ext uri="{FF2B5EF4-FFF2-40B4-BE49-F238E27FC236}">
                <a16:creationId xmlns:a16="http://schemas.microsoft.com/office/drawing/2014/main" id="{B033BF93-128C-F79C-E3EA-939B9EAA46C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Tree>
    <p:extLst>
      <p:ext uri="{BB962C8B-B14F-4D97-AF65-F5344CB8AC3E}">
        <p14:creationId xmlns:p14="http://schemas.microsoft.com/office/powerpoint/2010/main" val="1838900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51347" y="2236657"/>
            <a:ext cx="506929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 الافتراضات الأساسية عند القائد الزئبقي</a:t>
            </a:r>
          </a:p>
        </p:txBody>
      </p:sp>
      <p:sp>
        <p:nvSpPr>
          <p:cNvPr id="10" name="Freeform 6">
            <a:extLst>
              <a:ext uri="{FF2B5EF4-FFF2-40B4-BE49-F238E27FC236}">
                <a16:creationId xmlns:a16="http://schemas.microsoft.com/office/drawing/2014/main" id="{6494FFA4-6793-A84F-FBC5-AE24B2387FF3}"/>
              </a:ext>
            </a:extLst>
          </p:cNvPr>
          <p:cNvSpPr>
            <a:spLocks/>
          </p:cNvSpPr>
          <p:nvPr/>
        </p:nvSpPr>
        <p:spPr bwMode="auto">
          <a:xfrm>
            <a:off x="6436185" y="4416673"/>
            <a:ext cx="1071885" cy="1171731"/>
          </a:xfrm>
          <a:custGeom>
            <a:avLst/>
            <a:gdLst>
              <a:gd name="T0" fmla="*/ 0 w 4382"/>
              <a:gd name="T1" fmla="*/ 2484 h 5037"/>
              <a:gd name="T2" fmla="*/ 1475 w 4382"/>
              <a:gd name="T3" fmla="*/ 5037 h 5037"/>
              <a:gd name="T4" fmla="*/ 3552 w 4382"/>
              <a:gd name="T5" fmla="*/ 2934 h 5037"/>
              <a:gd name="T6" fmla="*/ 4382 w 4382"/>
              <a:gd name="T7" fmla="*/ 0 h 5037"/>
              <a:gd name="T8" fmla="*/ 1434 w 4382"/>
              <a:gd name="T9" fmla="*/ 0 h 5037"/>
              <a:gd name="T10" fmla="*/ 0 w 4382"/>
              <a:gd name="T11" fmla="*/ 2484 h 5037"/>
            </a:gdLst>
            <a:ahLst/>
            <a:cxnLst>
              <a:cxn ang="0">
                <a:pos x="T0" y="T1"/>
              </a:cxn>
              <a:cxn ang="0">
                <a:pos x="T2" y="T3"/>
              </a:cxn>
              <a:cxn ang="0">
                <a:pos x="T4" y="T5"/>
              </a:cxn>
              <a:cxn ang="0">
                <a:pos x="T6" y="T7"/>
              </a:cxn>
              <a:cxn ang="0">
                <a:pos x="T8" y="T9"/>
              </a:cxn>
              <a:cxn ang="0">
                <a:pos x="T10" y="T11"/>
              </a:cxn>
            </a:cxnLst>
            <a:rect l="0" t="0" r="r" b="b"/>
            <a:pathLst>
              <a:path w="4382" h="5037">
                <a:moveTo>
                  <a:pt x="0" y="2484"/>
                </a:moveTo>
                <a:lnTo>
                  <a:pt x="1475" y="5037"/>
                </a:lnTo>
                <a:cubicBezTo>
                  <a:pt x="2328" y="4520"/>
                  <a:pt x="3045" y="3795"/>
                  <a:pt x="3552" y="2934"/>
                </a:cubicBezTo>
                <a:cubicBezTo>
                  <a:pt x="4076" y="2047"/>
                  <a:pt x="4361" y="1034"/>
                  <a:pt x="4382" y="0"/>
                </a:cubicBezTo>
                <a:lnTo>
                  <a:pt x="1434" y="0"/>
                </a:lnTo>
                <a:cubicBezTo>
                  <a:pt x="1394" y="1009"/>
                  <a:pt x="855" y="1943"/>
                  <a:pt x="0" y="2484"/>
                </a:cubicBezTo>
                <a:close/>
              </a:path>
            </a:pathLst>
          </a:custGeom>
          <a:solidFill>
            <a:srgbClr val="203E5F"/>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1" name="Freeform 7">
            <a:extLst>
              <a:ext uri="{FF2B5EF4-FFF2-40B4-BE49-F238E27FC236}">
                <a16:creationId xmlns:a16="http://schemas.microsoft.com/office/drawing/2014/main" id="{D8619EC6-9433-5E28-907E-E2C3878FFB33}"/>
              </a:ext>
            </a:extLst>
          </p:cNvPr>
          <p:cNvSpPr>
            <a:spLocks/>
          </p:cNvSpPr>
          <p:nvPr/>
        </p:nvSpPr>
        <p:spPr bwMode="auto">
          <a:xfrm>
            <a:off x="6439938" y="3039902"/>
            <a:ext cx="1071885" cy="1171731"/>
          </a:xfrm>
          <a:custGeom>
            <a:avLst/>
            <a:gdLst>
              <a:gd name="T0" fmla="*/ 3552 w 4382"/>
              <a:gd name="T1" fmla="*/ 2103 h 5037"/>
              <a:gd name="T2" fmla="*/ 1475 w 4382"/>
              <a:gd name="T3" fmla="*/ 0 h 5037"/>
              <a:gd name="T4" fmla="*/ 0 w 4382"/>
              <a:gd name="T5" fmla="*/ 2553 h 5037"/>
              <a:gd name="T6" fmla="*/ 1434 w 4382"/>
              <a:gd name="T7" fmla="*/ 5037 h 5037"/>
              <a:gd name="T8" fmla="*/ 4382 w 4382"/>
              <a:gd name="T9" fmla="*/ 5037 h 5037"/>
              <a:gd name="T10" fmla="*/ 3552 w 4382"/>
              <a:gd name="T11" fmla="*/ 2103 h 5037"/>
            </a:gdLst>
            <a:ahLst/>
            <a:cxnLst>
              <a:cxn ang="0">
                <a:pos x="T0" y="T1"/>
              </a:cxn>
              <a:cxn ang="0">
                <a:pos x="T2" y="T3"/>
              </a:cxn>
              <a:cxn ang="0">
                <a:pos x="T4" y="T5"/>
              </a:cxn>
              <a:cxn ang="0">
                <a:pos x="T6" y="T7"/>
              </a:cxn>
              <a:cxn ang="0">
                <a:pos x="T8" y="T9"/>
              </a:cxn>
              <a:cxn ang="0">
                <a:pos x="T10" y="T11"/>
              </a:cxn>
            </a:cxnLst>
            <a:rect l="0" t="0" r="r" b="b"/>
            <a:pathLst>
              <a:path w="4382" h="5037">
                <a:moveTo>
                  <a:pt x="3552" y="2103"/>
                </a:moveTo>
                <a:cubicBezTo>
                  <a:pt x="3045" y="1242"/>
                  <a:pt x="2328" y="517"/>
                  <a:pt x="1475" y="0"/>
                </a:cubicBezTo>
                <a:lnTo>
                  <a:pt x="0" y="2553"/>
                </a:lnTo>
                <a:cubicBezTo>
                  <a:pt x="855" y="3094"/>
                  <a:pt x="1394" y="4028"/>
                  <a:pt x="1434" y="5037"/>
                </a:cubicBezTo>
                <a:lnTo>
                  <a:pt x="4382" y="5037"/>
                </a:lnTo>
                <a:cubicBezTo>
                  <a:pt x="4362" y="4003"/>
                  <a:pt x="4076" y="2990"/>
                  <a:pt x="3552" y="2103"/>
                </a:cubicBezTo>
                <a:close/>
              </a:path>
            </a:pathLst>
          </a:custGeom>
          <a:solidFill>
            <a:srgbClr val="F58221"/>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2" name="Freeform 8">
            <a:extLst>
              <a:ext uri="{FF2B5EF4-FFF2-40B4-BE49-F238E27FC236}">
                <a16:creationId xmlns:a16="http://schemas.microsoft.com/office/drawing/2014/main" id="{25EE1853-2086-F96B-15EC-6130E5281418}"/>
              </a:ext>
            </a:extLst>
          </p:cNvPr>
          <p:cNvSpPr>
            <a:spLocks/>
          </p:cNvSpPr>
          <p:nvPr/>
        </p:nvSpPr>
        <p:spPr bwMode="auto">
          <a:xfrm>
            <a:off x="5141615" y="3070549"/>
            <a:ext cx="1071375" cy="1171731"/>
          </a:xfrm>
          <a:custGeom>
            <a:avLst/>
            <a:gdLst>
              <a:gd name="T0" fmla="*/ 4381 w 4381"/>
              <a:gd name="T1" fmla="*/ 2553 h 5037"/>
              <a:gd name="T2" fmla="*/ 2907 w 4381"/>
              <a:gd name="T3" fmla="*/ 0 h 5037"/>
              <a:gd name="T4" fmla="*/ 829 w 4381"/>
              <a:gd name="T5" fmla="*/ 2103 h 5037"/>
              <a:gd name="T6" fmla="*/ 0 w 4381"/>
              <a:gd name="T7" fmla="*/ 5037 h 5037"/>
              <a:gd name="T8" fmla="*/ 2947 w 4381"/>
              <a:gd name="T9" fmla="*/ 5037 h 5037"/>
              <a:gd name="T10" fmla="*/ 4381 w 4381"/>
              <a:gd name="T11" fmla="*/ 2553 h 5037"/>
            </a:gdLst>
            <a:ahLst/>
            <a:cxnLst>
              <a:cxn ang="0">
                <a:pos x="T0" y="T1"/>
              </a:cxn>
              <a:cxn ang="0">
                <a:pos x="T2" y="T3"/>
              </a:cxn>
              <a:cxn ang="0">
                <a:pos x="T4" y="T5"/>
              </a:cxn>
              <a:cxn ang="0">
                <a:pos x="T6" y="T7"/>
              </a:cxn>
              <a:cxn ang="0">
                <a:pos x="T8" y="T9"/>
              </a:cxn>
              <a:cxn ang="0">
                <a:pos x="T10" y="T11"/>
              </a:cxn>
            </a:cxnLst>
            <a:rect l="0" t="0" r="r" b="b"/>
            <a:pathLst>
              <a:path w="4381" h="5037">
                <a:moveTo>
                  <a:pt x="4381" y="2553"/>
                </a:moveTo>
                <a:lnTo>
                  <a:pt x="2907" y="0"/>
                </a:lnTo>
                <a:cubicBezTo>
                  <a:pt x="2053" y="517"/>
                  <a:pt x="1337" y="1242"/>
                  <a:pt x="829" y="2103"/>
                </a:cubicBezTo>
                <a:cubicBezTo>
                  <a:pt x="306" y="2990"/>
                  <a:pt x="20" y="4003"/>
                  <a:pt x="0" y="5037"/>
                </a:cubicBezTo>
                <a:lnTo>
                  <a:pt x="2947" y="5037"/>
                </a:lnTo>
                <a:cubicBezTo>
                  <a:pt x="2988" y="4028"/>
                  <a:pt x="3526" y="3094"/>
                  <a:pt x="4381" y="2553"/>
                </a:cubicBezTo>
                <a:close/>
              </a:path>
            </a:pathLst>
          </a:custGeom>
          <a:solidFill>
            <a:srgbClr val="FFCC00"/>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3" name="Freeform 9">
            <a:extLst>
              <a:ext uri="{FF2B5EF4-FFF2-40B4-BE49-F238E27FC236}">
                <a16:creationId xmlns:a16="http://schemas.microsoft.com/office/drawing/2014/main" id="{2DB2DAC1-ABD4-BBAB-5689-C340BFAD7F58}"/>
              </a:ext>
            </a:extLst>
          </p:cNvPr>
          <p:cNvSpPr>
            <a:spLocks/>
          </p:cNvSpPr>
          <p:nvPr/>
        </p:nvSpPr>
        <p:spPr bwMode="auto">
          <a:xfrm>
            <a:off x="5141614" y="4455556"/>
            <a:ext cx="1071375" cy="1171731"/>
          </a:xfrm>
          <a:custGeom>
            <a:avLst/>
            <a:gdLst>
              <a:gd name="T0" fmla="*/ 2907 w 4381"/>
              <a:gd name="T1" fmla="*/ 5037 h 5037"/>
              <a:gd name="T2" fmla="*/ 4381 w 4381"/>
              <a:gd name="T3" fmla="*/ 2484 h 5037"/>
              <a:gd name="T4" fmla="*/ 2947 w 4381"/>
              <a:gd name="T5" fmla="*/ 0 h 5037"/>
              <a:gd name="T6" fmla="*/ 0 w 4381"/>
              <a:gd name="T7" fmla="*/ 0 h 5037"/>
              <a:gd name="T8" fmla="*/ 829 w 4381"/>
              <a:gd name="T9" fmla="*/ 2934 h 5037"/>
              <a:gd name="T10" fmla="*/ 2907 w 4381"/>
              <a:gd name="T11" fmla="*/ 5037 h 5037"/>
            </a:gdLst>
            <a:ahLst/>
            <a:cxnLst>
              <a:cxn ang="0">
                <a:pos x="T0" y="T1"/>
              </a:cxn>
              <a:cxn ang="0">
                <a:pos x="T2" y="T3"/>
              </a:cxn>
              <a:cxn ang="0">
                <a:pos x="T4" y="T5"/>
              </a:cxn>
              <a:cxn ang="0">
                <a:pos x="T6" y="T7"/>
              </a:cxn>
              <a:cxn ang="0">
                <a:pos x="T8" y="T9"/>
              </a:cxn>
              <a:cxn ang="0">
                <a:pos x="T10" y="T11"/>
              </a:cxn>
            </a:cxnLst>
            <a:rect l="0" t="0" r="r" b="b"/>
            <a:pathLst>
              <a:path w="4381" h="5037">
                <a:moveTo>
                  <a:pt x="2907" y="5037"/>
                </a:moveTo>
                <a:lnTo>
                  <a:pt x="4381" y="2484"/>
                </a:lnTo>
                <a:cubicBezTo>
                  <a:pt x="3526" y="1943"/>
                  <a:pt x="2988" y="1009"/>
                  <a:pt x="2947" y="0"/>
                </a:cubicBezTo>
                <a:lnTo>
                  <a:pt x="0" y="0"/>
                </a:lnTo>
                <a:cubicBezTo>
                  <a:pt x="20" y="1034"/>
                  <a:pt x="306" y="2047"/>
                  <a:pt x="829" y="2934"/>
                </a:cubicBezTo>
                <a:cubicBezTo>
                  <a:pt x="1337" y="3795"/>
                  <a:pt x="2053" y="4520"/>
                  <a:pt x="2907" y="5037"/>
                </a:cubicBezTo>
                <a:close/>
              </a:path>
            </a:pathLst>
          </a:custGeom>
          <a:solidFill>
            <a:srgbClr val="00AEEF"/>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4" name="Rectangle 386">
            <a:extLst>
              <a:ext uri="{FF2B5EF4-FFF2-40B4-BE49-F238E27FC236}">
                <a16:creationId xmlns:a16="http://schemas.microsoft.com/office/drawing/2014/main" id="{91F2905E-3493-9E01-AA2C-984FDABD93E2}"/>
              </a:ext>
            </a:extLst>
          </p:cNvPr>
          <p:cNvSpPr>
            <a:spLocks noChangeArrowheads="1"/>
          </p:cNvSpPr>
          <p:nvPr/>
        </p:nvSpPr>
        <p:spPr bwMode="auto">
          <a:xfrm>
            <a:off x="4639056" y="3381526"/>
            <a:ext cx="12700" cy="396875"/>
          </a:xfrm>
          <a:prstGeom prst="rect">
            <a:avLst/>
          </a:prstGeom>
          <a:solidFill>
            <a:schemeClr val="accent1"/>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5" name="Rectangle 387">
            <a:extLst>
              <a:ext uri="{FF2B5EF4-FFF2-40B4-BE49-F238E27FC236}">
                <a16:creationId xmlns:a16="http://schemas.microsoft.com/office/drawing/2014/main" id="{A2671637-6DFC-1875-1F95-DE835DC1018E}"/>
              </a:ext>
            </a:extLst>
          </p:cNvPr>
          <p:cNvSpPr>
            <a:spLocks noChangeArrowheads="1"/>
          </p:cNvSpPr>
          <p:nvPr/>
        </p:nvSpPr>
        <p:spPr bwMode="auto">
          <a:xfrm>
            <a:off x="8009150" y="3378531"/>
            <a:ext cx="12700" cy="396875"/>
          </a:xfrm>
          <a:prstGeom prst="rect">
            <a:avLst/>
          </a:prstGeom>
          <a:solidFill>
            <a:schemeClr val="accent3"/>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6" name="Rectangle 388">
            <a:extLst>
              <a:ext uri="{FF2B5EF4-FFF2-40B4-BE49-F238E27FC236}">
                <a16:creationId xmlns:a16="http://schemas.microsoft.com/office/drawing/2014/main" id="{30E1A96F-A8C4-7ABC-8F53-CFC48F2420F2}"/>
              </a:ext>
            </a:extLst>
          </p:cNvPr>
          <p:cNvSpPr>
            <a:spLocks noChangeArrowheads="1"/>
          </p:cNvSpPr>
          <p:nvPr/>
        </p:nvSpPr>
        <p:spPr bwMode="auto">
          <a:xfrm>
            <a:off x="4630990" y="4741996"/>
            <a:ext cx="12700" cy="396875"/>
          </a:xfrm>
          <a:prstGeom prst="rect">
            <a:avLst/>
          </a:prstGeom>
          <a:solidFill>
            <a:schemeClr val="accent2"/>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17" name="Rectangle 389">
            <a:extLst>
              <a:ext uri="{FF2B5EF4-FFF2-40B4-BE49-F238E27FC236}">
                <a16:creationId xmlns:a16="http://schemas.microsoft.com/office/drawing/2014/main" id="{1946F5D8-C2B0-8E3B-EA0B-B3B53117B11B}"/>
              </a:ext>
            </a:extLst>
          </p:cNvPr>
          <p:cNvSpPr>
            <a:spLocks noChangeArrowheads="1"/>
          </p:cNvSpPr>
          <p:nvPr/>
        </p:nvSpPr>
        <p:spPr bwMode="auto">
          <a:xfrm>
            <a:off x="8009150" y="4797777"/>
            <a:ext cx="12700" cy="396875"/>
          </a:xfrm>
          <a:prstGeom prst="rect">
            <a:avLst/>
          </a:prstGeom>
          <a:solidFill>
            <a:schemeClr val="accent4"/>
          </a:solidFill>
          <a:ln>
            <a:noFill/>
          </a:ln>
        </p:spPr>
        <p:txBody>
          <a:bodyPr vert="horz" wrap="square" lIns="45720" tIns="22860" rIns="45720" bIns="22860" numCol="1" anchor="t" anchorCtr="0" compatLnSpc="1">
            <a:prstTxWarp prst="textNoShape">
              <a:avLst/>
            </a:prstTxWarp>
          </a:bodyPr>
          <a:lstStyle/>
          <a:p>
            <a:endParaRPr lang="en-US" sz="900" dirty="0">
              <a:latin typeface="DM Sans" pitchFamily="2" charset="77"/>
            </a:endParaRPr>
          </a:p>
        </p:txBody>
      </p:sp>
      <p:sp>
        <p:nvSpPr>
          <p:cNvPr id="23" name="TextBox 28">
            <a:extLst>
              <a:ext uri="{FF2B5EF4-FFF2-40B4-BE49-F238E27FC236}">
                <a16:creationId xmlns:a16="http://schemas.microsoft.com/office/drawing/2014/main" id="{0139FA0D-7BC2-0F79-9BC2-4FA191B8A6B2}"/>
              </a:ext>
            </a:extLst>
          </p:cNvPr>
          <p:cNvSpPr txBox="1"/>
          <p:nvPr/>
        </p:nvSpPr>
        <p:spPr>
          <a:xfrm>
            <a:off x="4837326" y="3250875"/>
            <a:ext cx="340798"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2</a:t>
            </a:r>
            <a:endParaRPr lang="en-US" sz="2400" b="1" spc="-145" dirty="0">
              <a:latin typeface="Alexandria" pitchFamily="2" charset="-78"/>
              <a:cs typeface="Alexandria" pitchFamily="2" charset="-78"/>
            </a:endParaRPr>
          </a:p>
        </p:txBody>
      </p:sp>
      <p:sp>
        <p:nvSpPr>
          <p:cNvPr id="24" name="TextBox 29">
            <a:extLst>
              <a:ext uri="{FF2B5EF4-FFF2-40B4-BE49-F238E27FC236}">
                <a16:creationId xmlns:a16="http://schemas.microsoft.com/office/drawing/2014/main" id="{7ACD6B24-9BB7-36C8-38DF-E32198A0CB29}"/>
              </a:ext>
            </a:extLst>
          </p:cNvPr>
          <p:cNvSpPr txBox="1"/>
          <p:nvPr/>
        </p:nvSpPr>
        <p:spPr>
          <a:xfrm>
            <a:off x="4767591" y="4601869"/>
            <a:ext cx="352019"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4</a:t>
            </a:r>
            <a:endParaRPr lang="en-US" sz="2400" b="1" spc="-145" dirty="0">
              <a:latin typeface="Alexandria" pitchFamily="2" charset="-78"/>
              <a:cs typeface="Alexandria" pitchFamily="2" charset="-78"/>
            </a:endParaRPr>
          </a:p>
        </p:txBody>
      </p:sp>
      <p:sp>
        <p:nvSpPr>
          <p:cNvPr id="25" name="TextBox 30">
            <a:extLst>
              <a:ext uri="{FF2B5EF4-FFF2-40B4-BE49-F238E27FC236}">
                <a16:creationId xmlns:a16="http://schemas.microsoft.com/office/drawing/2014/main" id="{C234D8C9-4AF8-7015-6A5E-6337F131E345}"/>
              </a:ext>
            </a:extLst>
          </p:cNvPr>
          <p:cNvSpPr txBox="1"/>
          <p:nvPr/>
        </p:nvSpPr>
        <p:spPr>
          <a:xfrm>
            <a:off x="7474790" y="3250875"/>
            <a:ext cx="271869"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1</a:t>
            </a:r>
            <a:endParaRPr lang="en-US" sz="2400" b="1" spc="-145" dirty="0">
              <a:latin typeface="Alexandria" pitchFamily="2" charset="-78"/>
              <a:cs typeface="Alexandria" pitchFamily="2" charset="-78"/>
            </a:endParaRPr>
          </a:p>
        </p:txBody>
      </p:sp>
      <p:sp>
        <p:nvSpPr>
          <p:cNvPr id="26" name="TextBox 31">
            <a:extLst>
              <a:ext uri="{FF2B5EF4-FFF2-40B4-BE49-F238E27FC236}">
                <a16:creationId xmlns:a16="http://schemas.microsoft.com/office/drawing/2014/main" id="{45352786-F1E0-9064-9B8C-E5325372D3AC}"/>
              </a:ext>
            </a:extLst>
          </p:cNvPr>
          <p:cNvSpPr txBox="1"/>
          <p:nvPr/>
        </p:nvSpPr>
        <p:spPr>
          <a:xfrm>
            <a:off x="7409425" y="4686077"/>
            <a:ext cx="401712" cy="591572"/>
          </a:xfrm>
          <a:prstGeom prst="rect">
            <a:avLst/>
          </a:prstGeom>
          <a:noFill/>
        </p:spPr>
        <p:txBody>
          <a:bodyPr wrap="square" rtlCol="0" anchor="b">
            <a:spAutoFit/>
          </a:bodyPr>
          <a:lstStyle/>
          <a:p>
            <a:pPr algn="ctr">
              <a:lnSpc>
                <a:spcPts val="4440"/>
              </a:lnSpc>
            </a:pPr>
            <a:r>
              <a:rPr lang="ar-SA" sz="2400" b="1" spc="-145" dirty="0">
                <a:latin typeface="Alexandria" pitchFamily="2" charset="-78"/>
                <a:cs typeface="Alexandria" pitchFamily="2" charset="-78"/>
              </a:rPr>
              <a:t>3</a:t>
            </a:r>
            <a:endParaRPr lang="en-US" sz="2400" b="1" spc="-145" dirty="0">
              <a:latin typeface="Alexandria" pitchFamily="2" charset="-78"/>
              <a:cs typeface="Alexandria" pitchFamily="2" charset="-78"/>
            </a:endParaRPr>
          </a:p>
        </p:txBody>
      </p:sp>
      <p:sp>
        <p:nvSpPr>
          <p:cNvPr id="37" name="Round Diagonal Corner Rectangle 17">
            <a:extLst>
              <a:ext uri="{FF2B5EF4-FFF2-40B4-BE49-F238E27FC236}">
                <a16:creationId xmlns:a16="http://schemas.microsoft.com/office/drawing/2014/main" id="{8D051548-6300-6B05-B788-9FD1E10E829D}"/>
              </a:ext>
            </a:extLst>
          </p:cNvPr>
          <p:cNvSpPr/>
          <p:nvPr/>
        </p:nvSpPr>
        <p:spPr>
          <a:xfrm>
            <a:off x="8253936" y="2849445"/>
            <a:ext cx="2577484" cy="1388698"/>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العمل في حد ذاته شيء مر.</a:t>
            </a:r>
          </a:p>
        </p:txBody>
      </p:sp>
      <p:sp>
        <p:nvSpPr>
          <p:cNvPr id="36" name="Round Diagonal Corner Rectangle 17">
            <a:extLst>
              <a:ext uri="{FF2B5EF4-FFF2-40B4-BE49-F238E27FC236}">
                <a16:creationId xmlns:a16="http://schemas.microsoft.com/office/drawing/2014/main" id="{127E27EA-E05C-EA1F-BA85-EF6E0FF51227}"/>
              </a:ext>
            </a:extLst>
          </p:cNvPr>
          <p:cNvSpPr/>
          <p:nvPr/>
        </p:nvSpPr>
        <p:spPr>
          <a:xfrm>
            <a:off x="8299938" y="4416673"/>
            <a:ext cx="2577484" cy="1388698"/>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الناس غير طموحين.</a:t>
            </a:r>
          </a:p>
        </p:txBody>
      </p:sp>
      <p:sp>
        <p:nvSpPr>
          <p:cNvPr id="35" name="Round Diagonal Corner Rectangle 17">
            <a:extLst>
              <a:ext uri="{FF2B5EF4-FFF2-40B4-BE49-F238E27FC236}">
                <a16:creationId xmlns:a16="http://schemas.microsoft.com/office/drawing/2014/main" id="{705813D2-C4D4-BC40-3C65-A2034980A3BA}"/>
              </a:ext>
            </a:extLst>
          </p:cNvPr>
          <p:cNvSpPr/>
          <p:nvPr/>
        </p:nvSpPr>
        <p:spPr>
          <a:xfrm>
            <a:off x="1875876" y="2849679"/>
            <a:ext cx="2577484" cy="1388698"/>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dirty="0">
                <a:solidFill>
                  <a:schemeClr val="bg1"/>
                </a:solidFill>
                <a:latin typeface="Alexandria" charset="0"/>
                <a:cs typeface="Alexandria" charset="0"/>
              </a:rPr>
              <a:t>الرقابة نسبية وتوفير الجو الودي.</a:t>
            </a:r>
          </a:p>
        </p:txBody>
      </p:sp>
      <p:sp>
        <p:nvSpPr>
          <p:cNvPr id="30" name="Round Diagonal Corner Rectangle 17">
            <a:extLst>
              <a:ext uri="{FF2B5EF4-FFF2-40B4-BE49-F238E27FC236}">
                <a16:creationId xmlns:a16="http://schemas.microsoft.com/office/drawing/2014/main" id="{6413028D-FB50-E60F-2B17-F41BA6934B54}"/>
              </a:ext>
            </a:extLst>
          </p:cNvPr>
          <p:cNvSpPr/>
          <p:nvPr/>
        </p:nvSpPr>
        <p:spPr>
          <a:xfrm>
            <a:off x="1742417" y="4462888"/>
            <a:ext cx="2577484" cy="1388698"/>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a:spcAft>
                <a:spcPts val="200"/>
              </a:spcAft>
              <a:defRPr lang="en-US"/>
            </a:pPr>
            <a:r>
              <a:rPr lang="ar-SA" sz="1600" spc="-40" dirty="0">
                <a:solidFill>
                  <a:schemeClr val="bg1"/>
                </a:solidFill>
                <a:latin typeface="Alexandria" charset="0"/>
                <a:cs typeface="Alexandria" charset="0"/>
              </a:rPr>
              <a:t>يتم التحفيز على المستوى الفسيولوجي.</a:t>
            </a:r>
          </a:p>
        </p:txBody>
      </p:sp>
    </p:spTree>
    <p:extLst>
      <p:ext uri="{BB962C8B-B14F-4D97-AF65-F5344CB8AC3E}">
        <p14:creationId xmlns:p14="http://schemas.microsoft.com/office/powerpoint/2010/main" val="78270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ممكن تنفيذ الأعمال بمساعدة الآخرين عن طريق إشراكهم في القرارات.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يقوم بتخطيط العمل بمشاركتهم عن طريق أخذ آرائهم بشكل عام. </a:t>
            </a:r>
            <a:endParaRPr lang="ar-SA" sz="1600" kern="0" dirty="0">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يقوم بتنظيم العمل مع الاستعانة برأيهم ويؤمن بالتنظيم غير الرسمي وأهميته.</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 يقوم بالرقابة على المرؤوسين وتوقيع الجزاء المعقول.</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يقوم بتحفيز الآخرين باستخدام الثواب والعقاب. </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42482"/>
            <a:ext cx="507706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القائد الزئبقي</a:t>
            </a:r>
          </a:p>
        </p:txBody>
      </p:sp>
    </p:spTree>
    <p:extLst>
      <p:ext uri="{BB962C8B-B14F-4D97-AF65-F5344CB8AC3E}">
        <p14:creationId xmlns:p14="http://schemas.microsoft.com/office/powerpoint/2010/main" val="41526366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spcBef>
                <a:spcPts val="0"/>
              </a:spcBef>
              <a:spcAft>
                <a:spcPts val="0"/>
              </a:spcAft>
              <a:buClrTx/>
              <a:buSzTx/>
              <a:tabLst/>
              <a:defRPr/>
            </a:pPr>
            <a:r>
              <a:rPr lang="ar-SA" sz="1100" kern="0" dirty="0">
                <a:latin typeface="Alexandria" charset="0"/>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   يجد تعارضاً بين أهداف المنظمة وأهداف العاملين.</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707886"/>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56720"/>
            <a:ext cx="506541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القائد الزئبقي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3671565"/>
            <a:ext cx="506541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القائد الزئبقي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3010487" y="4304715"/>
            <a:ext cx="7820934" cy="1527982"/>
          </a:xfrm>
          <a:prstGeom prst="rect">
            <a:avLst/>
          </a:prstGeom>
          <a:noFill/>
        </p:spPr>
        <p:txBody>
          <a:bodyPr wrap="square" rtlCol="1">
            <a:spAutoFit/>
          </a:bodyPr>
          <a:lstStyle/>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الأهداف محددة بزمن معقول.</a:t>
            </a: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ينظر إلى البرامج الزمنية وكأنها جوهر </a:t>
            </a:r>
            <a:r>
              <a:rPr kumimoji="0" lang="ar-SA" sz="1600" b="0" i="0" u="none" strike="noStrike" kern="0" cap="none" spc="0" normalizeH="0" baseline="0" noProof="0">
                <a:ln>
                  <a:noFill/>
                </a:ln>
                <a:solidFill>
                  <a:prstClr val="black"/>
                </a:solidFill>
                <a:effectLst/>
                <a:uLnTx/>
                <a:uFillTx/>
                <a:latin typeface="Alexandria" charset="0"/>
                <a:ea typeface="+mn-ea"/>
                <a:cs typeface="Alexandria" charset="0"/>
              </a:rPr>
              <a:t>العملية التخطيطية.</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تعليماته ليست مختصرة كالدكتاتور وليست طويلة كالمجامل فهي وسط.</a:t>
            </a:r>
          </a:p>
          <a:p>
            <a:pPr marL="285750" indent="-285750">
              <a:lnSpc>
                <a:spcPct val="150000"/>
              </a:lnSpc>
              <a:buFont typeface="Wingdings" panose="05000000000000000000" pitchFamily="2" charset="2"/>
              <a:buChar char="v"/>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لا يحب التقارير التي تصمم بطريقة استثنائية.</a:t>
            </a:r>
          </a:p>
        </p:txBody>
      </p:sp>
    </p:spTree>
    <p:extLst>
      <p:ext uri="{BB962C8B-B14F-4D97-AF65-F5344CB8AC3E}">
        <p14:creationId xmlns:p14="http://schemas.microsoft.com/office/powerpoint/2010/main" val="41816172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7967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يعتبر السلطة بأنها سلطة المجموعة.</a:t>
            </a: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20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707886"/>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القيادة الزئبقية (الميكافيلية)</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198126"/>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مفهوم السلطة عند القائد الزئبقي</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125397"/>
            <a:ext cx="50595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القائد الزئبقي</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1560843" y="4831001"/>
            <a:ext cx="9678271" cy="584775"/>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ينظر القائد </a:t>
            </a:r>
            <a:r>
              <a:rPr kumimoji="0" lang="ar-SA" sz="1600" b="0" i="0" u="none" strike="noStrike" kern="0" cap="none" spc="0" normalizeH="0" baseline="0" noProof="0" dirty="0" err="1">
                <a:ln>
                  <a:noFill/>
                </a:ln>
                <a:solidFill>
                  <a:prstClr val="black"/>
                </a:solidFill>
                <a:effectLst/>
                <a:uLnTx/>
                <a:uFillTx/>
                <a:latin typeface="Alexandria" charset="0"/>
                <a:ea typeface="+mn-ea"/>
                <a:cs typeface="Alexandria" charset="0"/>
              </a:rPr>
              <a:t>المكيافيلي</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 إلى نوعين من العلاقات : علاقات رسمية محدودة ومعتمدة في ضوء الهيكل التنظيمي وعلاقات شخصية.</a:t>
            </a:r>
            <a:endParaRPr lang="ar-SA" dirty="0"/>
          </a:p>
        </p:txBody>
      </p:sp>
    </p:spTree>
    <p:extLst>
      <p:ext uri="{BB962C8B-B14F-4D97-AF65-F5344CB8AC3E}">
        <p14:creationId xmlns:p14="http://schemas.microsoft.com/office/powerpoint/2010/main" val="21430281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نمط قيادة الفريق</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1168732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600" b="0" i="0" u="none" strike="noStrike" kern="0" cap="none" spc="0" normalizeH="0" baseline="0" noProof="0" dirty="0">
                <a:ln>
                  <a:noFill/>
                </a:ln>
                <a:effectLst/>
                <a:uLnTx/>
                <a:uFillTx/>
                <a:latin typeface="Alexandria" charset="0"/>
                <a:ea typeface="+mn-ea"/>
                <a:cs typeface="Alexandria" charset="0"/>
              </a:rPr>
              <a:t>نمط قيادة الفريق </a:t>
            </a:r>
            <a:r>
              <a:rPr kumimoji="0" lang="ar-SA" sz="1600" b="0" i="0" u="none" strike="noStrike" kern="0" cap="none" spc="0" normalizeH="0" baseline="0" noProof="0" dirty="0">
                <a:ln>
                  <a:noFill/>
                </a:ln>
                <a:solidFill>
                  <a:srgbClr val="00B0F0"/>
                </a:solidFill>
                <a:effectLst/>
                <a:uLnTx/>
                <a:uFillTx/>
                <a:latin typeface="Alexandria" charset="0"/>
                <a:ea typeface="+mn-ea"/>
                <a:cs typeface="Alexandria" charset="0"/>
              </a:rPr>
              <a:t>هو أسلوب قيادي يركز على التعاون والمشاركة بين أعضاء الفريق لتحقيق الأهداف المشتركة</a:t>
            </a:r>
            <a:r>
              <a:rPr kumimoji="0" lang="ar-SA" sz="1600" b="0" i="0" u="none" strike="noStrike" kern="0" cap="none" spc="0" normalizeH="0" baseline="0" noProof="0" dirty="0">
                <a:ln>
                  <a:noFill/>
                </a:ln>
                <a:effectLst/>
                <a:uLnTx/>
                <a:uFillTx/>
                <a:latin typeface="Alexandria" charset="0"/>
                <a:ea typeface="+mn-ea"/>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endParaRPr lang="ar-SA" sz="1100"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kumimoji="0" lang="ar-SA" sz="1600" b="1" i="0" u="none" strike="noStrike" kern="0" cap="none" spc="0" normalizeH="0" baseline="0" noProof="0" dirty="0">
                <a:ln>
                  <a:noFill/>
                </a:ln>
                <a:effectLst/>
                <a:uLnTx/>
                <a:uFillTx/>
                <a:latin typeface="Alexandria" charset="0"/>
                <a:ea typeface="+mn-ea"/>
                <a:cs typeface="Alexandria" charset="0"/>
              </a:rPr>
              <a:t>يتّسم قائد الفريق بصفاتٍ مثل:</a:t>
            </a: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lang="ar-SA" sz="1600" b="1" kern="0" dirty="0">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endParaRPr kumimoji="0" lang="ar-SA" sz="1600" b="1"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5" name="مجموعة 34">
            <a:extLst>
              <a:ext uri="{FF2B5EF4-FFF2-40B4-BE49-F238E27FC236}">
                <a16:creationId xmlns:a16="http://schemas.microsoft.com/office/drawing/2014/main" id="{35DEFD5D-F765-D495-6FFA-5B1F39B53AD4}"/>
              </a:ext>
            </a:extLst>
          </p:cNvPr>
          <p:cNvGrpSpPr/>
          <p:nvPr/>
        </p:nvGrpSpPr>
        <p:grpSpPr>
          <a:xfrm>
            <a:off x="1086751" y="3539789"/>
            <a:ext cx="10009119" cy="2433631"/>
            <a:chOff x="1038297" y="2589497"/>
            <a:chExt cx="10009119" cy="2433631"/>
          </a:xfrm>
        </p:grpSpPr>
        <p:grpSp>
          <p:nvGrpSpPr>
            <p:cNvPr id="36" name="مجموعة 35">
              <a:extLst>
                <a:ext uri="{FF2B5EF4-FFF2-40B4-BE49-F238E27FC236}">
                  <a16:creationId xmlns:a16="http://schemas.microsoft.com/office/drawing/2014/main" id="{FBB4F2A7-50B2-236B-9587-0F4C19C119A6}"/>
                </a:ext>
              </a:extLst>
            </p:cNvPr>
            <p:cNvGrpSpPr/>
            <p:nvPr/>
          </p:nvGrpSpPr>
          <p:grpSpPr>
            <a:xfrm>
              <a:off x="1153149" y="3401853"/>
              <a:ext cx="9894267" cy="1612708"/>
              <a:chOff x="1153149" y="3401853"/>
              <a:chExt cx="9894267" cy="1612708"/>
            </a:xfrm>
            <a:solidFill>
              <a:srgbClr val="00AEEF"/>
            </a:solidFill>
          </p:grpSpPr>
          <p:sp>
            <p:nvSpPr>
              <p:cNvPr id="43" name="Shape 1">
                <a:extLst>
                  <a:ext uri="{FF2B5EF4-FFF2-40B4-BE49-F238E27FC236}">
                    <a16:creationId xmlns:a16="http://schemas.microsoft.com/office/drawing/2014/main" id="{C76A612D-7794-90BF-D91E-27C8722C7F5A}"/>
                  </a:ext>
                </a:extLst>
              </p:cNvPr>
              <p:cNvSpPr/>
              <p:nvPr/>
            </p:nvSpPr>
            <p:spPr>
              <a:xfrm>
                <a:off x="1153149" y="3709892"/>
                <a:ext cx="9814951" cy="5675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44" name="Shape 3">
                <a:extLst>
                  <a:ext uri="{FF2B5EF4-FFF2-40B4-BE49-F238E27FC236}">
                    <a16:creationId xmlns:a16="http://schemas.microsoft.com/office/drawing/2014/main" id="{AC11F1BE-9EE2-67F4-2D67-90D640749B2E}"/>
                  </a:ext>
                </a:extLst>
              </p:cNvPr>
              <p:cNvSpPr/>
              <p:nvPr/>
            </p:nvSpPr>
            <p:spPr>
              <a:xfrm>
                <a:off x="1743086"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5" name="Text 4">
                <a:extLst>
                  <a:ext uri="{FF2B5EF4-FFF2-40B4-BE49-F238E27FC236}">
                    <a16:creationId xmlns:a16="http://schemas.microsoft.com/office/drawing/2014/main" id="{E475D774-E30E-B30A-BA99-D8293173B439}"/>
                  </a:ext>
                </a:extLst>
              </p:cNvPr>
              <p:cNvSpPr/>
              <p:nvPr/>
            </p:nvSpPr>
            <p:spPr>
              <a:xfrm>
                <a:off x="1874235"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7</a:t>
                </a:r>
              </a:p>
            </p:txBody>
          </p:sp>
          <p:sp>
            <p:nvSpPr>
              <p:cNvPr id="46" name="Shape 7">
                <a:extLst>
                  <a:ext uri="{FF2B5EF4-FFF2-40B4-BE49-F238E27FC236}">
                    <a16:creationId xmlns:a16="http://schemas.microsoft.com/office/drawing/2014/main" id="{E6617A24-9DE6-7F1F-759A-F8C98C9E8DE3}"/>
                  </a:ext>
                </a:extLst>
              </p:cNvPr>
              <p:cNvSpPr/>
              <p:nvPr/>
            </p:nvSpPr>
            <p:spPr>
              <a:xfrm>
                <a:off x="3107198"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7" name="Text 8">
                <a:extLst>
                  <a:ext uri="{FF2B5EF4-FFF2-40B4-BE49-F238E27FC236}">
                    <a16:creationId xmlns:a16="http://schemas.microsoft.com/office/drawing/2014/main" id="{11F39556-7BF1-A645-FFA2-5C8CBBFF3B72}"/>
                  </a:ext>
                </a:extLst>
              </p:cNvPr>
              <p:cNvSpPr/>
              <p:nvPr/>
            </p:nvSpPr>
            <p:spPr>
              <a:xfrm>
                <a:off x="3238348"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6</a:t>
                </a:r>
              </a:p>
            </p:txBody>
          </p:sp>
          <p:sp>
            <p:nvSpPr>
              <p:cNvPr id="48" name="Shape 11">
                <a:extLst>
                  <a:ext uri="{FF2B5EF4-FFF2-40B4-BE49-F238E27FC236}">
                    <a16:creationId xmlns:a16="http://schemas.microsoft.com/office/drawing/2014/main" id="{81FB52FB-877E-DD13-DCFE-003B8685C158}"/>
                  </a:ext>
                </a:extLst>
              </p:cNvPr>
              <p:cNvSpPr/>
              <p:nvPr/>
            </p:nvSpPr>
            <p:spPr>
              <a:xfrm>
                <a:off x="4471311" y="3401853"/>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49" name="Text 12">
                <a:extLst>
                  <a:ext uri="{FF2B5EF4-FFF2-40B4-BE49-F238E27FC236}">
                    <a16:creationId xmlns:a16="http://schemas.microsoft.com/office/drawing/2014/main" id="{AEE3E3CE-6A36-FC21-CB02-E1C15A924E4A}"/>
                  </a:ext>
                </a:extLst>
              </p:cNvPr>
              <p:cNvSpPr/>
              <p:nvPr/>
            </p:nvSpPr>
            <p:spPr>
              <a:xfrm>
                <a:off x="4602460" y="3442935"/>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cs typeface="Alexandria" pitchFamily="2" charset="-78"/>
                  </a:rPr>
                  <a:t>5</a:t>
                </a:r>
              </a:p>
            </p:txBody>
          </p:sp>
          <p:sp>
            <p:nvSpPr>
              <p:cNvPr id="50" name="Shape 15">
                <a:extLst>
                  <a:ext uri="{FF2B5EF4-FFF2-40B4-BE49-F238E27FC236}">
                    <a16:creationId xmlns:a16="http://schemas.microsoft.com/office/drawing/2014/main" id="{73ACB774-BEA9-4360-0460-A2DA14C0A0C8}"/>
                  </a:ext>
                </a:extLst>
              </p:cNvPr>
              <p:cNvSpPr/>
              <p:nvPr/>
            </p:nvSpPr>
            <p:spPr>
              <a:xfrm>
                <a:off x="5835325"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1" name="Text 16">
                <a:extLst>
                  <a:ext uri="{FF2B5EF4-FFF2-40B4-BE49-F238E27FC236}">
                    <a16:creationId xmlns:a16="http://schemas.microsoft.com/office/drawing/2014/main" id="{8C4FCE5A-FA8A-3AD2-BDBC-948B55030E4C}"/>
                  </a:ext>
                </a:extLst>
              </p:cNvPr>
              <p:cNvSpPr/>
              <p:nvPr/>
            </p:nvSpPr>
            <p:spPr>
              <a:xfrm>
                <a:off x="5966474"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52" name="Shape 19">
                <a:extLst>
                  <a:ext uri="{FF2B5EF4-FFF2-40B4-BE49-F238E27FC236}">
                    <a16:creationId xmlns:a16="http://schemas.microsoft.com/office/drawing/2014/main" id="{B043A004-4C85-4B18-B134-22EBCBA06F5A}"/>
                  </a:ext>
                </a:extLst>
              </p:cNvPr>
              <p:cNvSpPr/>
              <p:nvPr/>
            </p:nvSpPr>
            <p:spPr>
              <a:xfrm>
                <a:off x="7199437"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3" name="Text 20">
                <a:extLst>
                  <a:ext uri="{FF2B5EF4-FFF2-40B4-BE49-F238E27FC236}">
                    <a16:creationId xmlns:a16="http://schemas.microsoft.com/office/drawing/2014/main" id="{5323A3B8-2858-77AD-CE56-E29DF279FC1A}"/>
                  </a:ext>
                </a:extLst>
              </p:cNvPr>
              <p:cNvSpPr/>
              <p:nvPr/>
            </p:nvSpPr>
            <p:spPr>
              <a:xfrm>
                <a:off x="7330586"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54" name="Shape 23">
                <a:extLst>
                  <a:ext uri="{FF2B5EF4-FFF2-40B4-BE49-F238E27FC236}">
                    <a16:creationId xmlns:a16="http://schemas.microsoft.com/office/drawing/2014/main" id="{0E004AAD-D241-F7EC-12D1-B41E40B21297}"/>
                  </a:ext>
                </a:extLst>
              </p:cNvPr>
              <p:cNvSpPr/>
              <p:nvPr/>
            </p:nvSpPr>
            <p:spPr>
              <a:xfrm>
                <a:off x="856354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5" name="Text 24">
                <a:extLst>
                  <a:ext uri="{FF2B5EF4-FFF2-40B4-BE49-F238E27FC236}">
                    <a16:creationId xmlns:a16="http://schemas.microsoft.com/office/drawing/2014/main" id="{EA644E0C-EB7D-755C-375D-6BA5594AFA6C}"/>
                  </a:ext>
                </a:extLst>
              </p:cNvPr>
              <p:cNvSpPr/>
              <p:nvPr/>
            </p:nvSpPr>
            <p:spPr>
              <a:xfrm>
                <a:off x="8694698"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56" name="Shape 27">
                <a:extLst>
                  <a:ext uri="{FF2B5EF4-FFF2-40B4-BE49-F238E27FC236}">
                    <a16:creationId xmlns:a16="http://schemas.microsoft.com/office/drawing/2014/main" id="{2FF2E171-9E97-A6BD-4401-C807DC4C5DF8}"/>
                  </a:ext>
                </a:extLst>
              </p:cNvPr>
              <p:cNvSpPr/>
              <p:nvPr/>
            </p:nvSpPr>
            <p:spPr>
              <a:xfrm>
                <a:off x="9927662"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57" name="Text 28">
                <a:extLst>
                  <a:ext uri="{FF2B5EF4-FFF2-40B4-BE49-F238E27FC236}">
                    <a16:creationId xmlns:a16="http://schemas.microsoft.com/office/drawing/2014/main" id="{25A10B1A-ED7B-47E3-A7DD-3DD8BBEA7272}"/>
                  </a:ext>
                </a:extLst>
              </p:cNvPr>
              <p:cNvSpPr/>
              <p:nvPr/>
            </p:nvSpPr>
            <p:spPr>
              <a:xfrm>
                <a:off x="10058811"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58" name="Text 29">
                <a:extLst>
                  <a:ext uri="{FF2B5EF4-FFF2-40B4-BE49-F238E27FC236}">
                    <a16:creationId xmlns:a16="http://schemas.microsoft.com/office/drawing/2014/main" id="{FEFA8290-7D5F-C124-363B-3B633E19358E}"/>
                  </a:ext>
                </a:extLst>
              </p:cNvPr>
              <p:cNvSpPr/>
              <p:nvPr/>
            </p:nvSpPr>
            <p:spPr>
              <a:xfrm>
                <a:off x="9221553" y="4296053"/>
                <a:ext cx="1825863" cy="718508"/>
              </a:xfrm>
              <a:prstGeom prst="rect">
                <a:avLst/>
              </a:prstGeom>
              <a:solidFill>
                <a:schemeClr val="bg1"/>
              </a:solidFill>
              <a:ln/>
            </p:spPr>
            <p:txBody>
              <a:bodyPr wrap="square" rtlCol="0" anchor="t"/>
              <a:lstStyle/>
              <a:p>
                <a:pPr marR="0" lvl="0" algn="justLow" defTabSz="914400" eaLnBrk="1" fontAlgn="auto" latinLnBrk="0" hangingPunct="1">
                  <a:lnSpc>
                    <a:spcPct val="150000"/>
                  </a:lnSpc>
                  <a:spcBef>
                    <a:spcPts val="0"/>
                  </a:spcBef>
                  <a:spcAft>
                    <a:spcPts val="0"/>
                  </a:spcAft>
                  <a:buClrTx/>
                  <a:buSzTx/>
                  <a:tabLst/>
                  <a:defRPr/>
                </a:pPr>
                <a:r>
                  <a:rPr lang="ar-SA" sz="1400" dirty="0">
                    <a:latin typeface="Alexandria" pitchFamily="2" charset="-78"/>
                    <a:cs typeface="Alexandria" pitchFamily="2" charset="-78"/>
                  </a:rPr>
                  <a:t>القدرة على إلهام وتحفيز أعضاء الفريق</a:t>
                </a:r>
                <a:r>
                  <a:rPr kumimoji="0" lang="ar-SA" sz="1400" b="0" i="0" u="none" strike="noStrike" kern="0" cap="none" spc="0" normalizeH="0" baseline="0" noProof="0" dirty="0">
                    <a:ln>
                      <a:noFill/>
                    </a:ln>
                    <a:effectLst/>
                    <a:uLnTx/>
                    <a:uFillTx/>
                    <a:latin typeface="Alexandria" charset="0"/>
                    <a:ea typeface="+mn-ea"/>
                    <a:cs typeface="Alexandria" charset="0"/>
                  </a:rPr>
                  <a:t>.</a:t>
                </a:r>
              </a:p>
            </p:txBody>
          </p:sp>
        </p:grpSp>
        <p:sp>
          <p:nvSpPr>
            <p:cNvPr id="37" name="Text 29">
              <a:extLst>
                <a:ext uri="{FF2B5EF4-FFF2-40B4-BE49-F238E27FC236}">
                  <a16:creationId xmlns:a16="http://schemas.microsoft.com/office/drawing/2014/main" id="{7CDBD07E-1DF9-9B38-00DF-277526BECA69}"/>
                </a:ext>
              </a:extLst>
            </p:cNvPr>
            <p:cNvSpPr/>
            <p:nvPr/>
          </p:nvSpPr>
          <p:spPr>
            <a:xfrm>
              <a:off x="7835962" y="2589497"/>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مهارات التواصل الفعّالة.</a:t>
              </a:r>
            </a:p>
          </p:txBody>
        </p:sp>
        <p:sp>
          <p:nvSpPr>
            <p:cNvPr id="38" name="Text 29">
              <a:extLst>
                <a:ext uri="{FF2B5EF4-FFF2-40B4-BE49-F238E27FC236}">
                  <a16:creationId xmlns:a16="http://schemas.microsoft.com/office/drawing/2014/main" id="{E5FDD183-ECC4-16DC-688B-A3EC785373D1}"/>
                </a:ext>
              </a:extLst>
            </p:cNvPr>
            <p:cNvSpPr/>
            <p:nvPr/>
          </p:nvSpPr>
          <p:spPr>
            <a:xfrm>
              <a:off x="6493328" y="4304620"/>
              <a:ext cx="1825863" cy="718508"/>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القدرة على حلّ المشكلات واتّخاذ القرارات.</a:t>
              </a:r>
            </a:p>
          </p:txBody>
        </p:sp>
        <p:sp>
          <p:nvSpPr>
            <p:cNvPr id="39" name="Text 29">
              <a:extLst>
                <a:ext uri="{FF2B5EF4-FFF2-40B4-BE49-F238E27FC236}">
                  <a16:creationId xmlns:a16="http://schemas.microsoft.com/office/drawing/2014/main" id="{104CC57B-60A3-94D0-7FB3-D9B0F7923895}"/>
                </a:ext>
              </a:extLst>
            </p:cNvPr>
            <p:cNvSpPr/>
            <p:nvPr/>
          </p:nvSpPr>
          <p:spPr>
            <a:xfrm>
              <a:off x="5128332" y="2590805"/>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مهارات التفويض والتوجيه.</a:t>
              </a:r>
            </a:p>
          </p:txBody>
        </p:sp>
        <p:sp>
          <p:nvSpPr>
            <p:cNvPr id="40" name="Text 29">
              <a:extLst>
                <a:ext uri="{FF2B5EF4-FFF2-40B4-BE49-F238E27FC236}">
                  <a16:creationId xmlns:a16="http://schemas.microsoft.com/office/drawing/2014/main" id="{B799F631-3404-6093-B68E-8B44AF59A5C3}"/>
                </a:ext>
              </a:extLst>
            </p:cNvPr>
            <p:cNvSpPr/>
            <p:nvPr/>
          </p:nvSpPr>
          <p:spPr>
            <a:xfrm>
              <a:off x="3765103" y="4304620"/>
              <a:ext cx="1825863" cy="718508"/>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الثقة في قدرات أعضاء الفريق.</a:t>
              </a:r>
            </a:p>
          </p:txBody>
        </p:sp>
        <p:sp>
          <p:nvSpPr>
            <p:cNvPr id="41" name="Text 29">
              <a:extLst>
                <a:ext uri="{FF2B5EF4-FFF2-40B4-BE49-F238E27FC236}">
                  <a16:creationId xmlns:a16="http://schemas.microsoft.com/office/drawing/2014/main" id="{7AF229B8-4F7F-FF73-D0C0-52DA57748D92}"/>
                </a:ext>
              </a:extLst>
            </p:cNvPr>
            <p:cNvSpPr/>
            <p:nvPr/>
          </p:nvSpPr>
          <p:spPr>
            <a:xfrm>
              <a:off x="2346765" y="2589497"/>
              <a:ext cx="1825863" cy="767039"/>
            </a:xfrm>
            <a:prstGeom prst="rect">
              <a:avLst/>
            </a:prstGeom>
            <a:noFill/>
            <a:ln/>
          </p:spPr>
          <p:txBody>
            <a:bodyPr wrap="square"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التركيز على تطوير مهارات أعضاء الفريق.</a:t>
              </a:r>
            </a:p>
          </p:txBody>
        </p:sp>
        <p:sp>
          <p:nvSpPr>
            <p:cNvPr id="42" name="Text 29">
              <a:extLst>
                <a:ext uri="{FF2B5EF4-FFF2-40B4-BE49-F238E27FC236}">
                  <a16:creationId xmlns:a16="http://schemas.microsoft.com/office/drawing/2014/main" id="{2CF1695D-21F2-40CF-3D10-7426177632C1}"/>
                </a:ext>
              </a:extLst>
            </p:cNvPr>
            <p:cNvSpPr/>
            <p:nvPr/>
          </p:nvSpPr>
          <p:spPr>
            <a:xfrm>
              <a:off x="1038297" y="4240463"/>
              <a:ext cx="1825863" cy="718508"/>
            </a:xfrm>
            <a:prstGeom prst="rect">
              <a:avLst/>
            </a:prstGeom>
            <a:noFill/>
            <a:ln/>
          </p:spPr>
          <p:txBody>
            <a:bodyPr wrap="square" rtlCol="0" anchor="t"/>
            <a:lstStyle/>
            <a:p>
              <a:pPr algn="justLow">
                <a:defRPr lang="en-US"/>
              </a:pPr>
              <a:r>
                <a:rPr lang="ar-SA" sz="1400" dirty="0">
                  <a:latin typeface="Alexandria" pitchFamily="2" charset="-78"/>
                  <a:cs typeface="Alexandria" pitchFamily="2" charset="-78"/>
                </a:rPr>
                <a:t>خلق بيئة عمل إيجابية وداعمة.</a:t>
              </a:r>
            </a:p>
          </p:txBody>
        </p:sp>
      </p:grpSp>
    </p:spTree>
    <p:extLst>
      <p:ext uri="{BB962C8B-B14F-4D97-AF65-F5344CB8AC3E}">
        <p14:creationId xmlns:p14="http://schemas.microsoft.com/office/powerpoint/2010/main" val="2794915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العمل طبيعي مثله مثل اللعب إذا كانت الظروف ملائمة.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الرقابة الذاتية لا يمكن الاستغناء عنها في تحقيق أهداف المؤسسة.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الطاقة الابتكارية لحل المشكلات التنظيمية والإدارية.</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التحفيز على المستوى الاجتماعي ومستوى المكانة ومستوى تحقيق الذات.</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بالإضافة إلى المستوى الفسيولوجي ومستوى تحقيق الأمان.</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ممكن أن يقوم الناس بتوجيه أنفسهم ذاتيا ويكونوا مبتكرين إذا تم تحفيزهم بشكل سليم.</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1"/>
            <a:ext cx="50421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الافتراضات الأساسية عند قائد الفريق</a:t>
            </a:r>
          </a:p>
        </p:txBody>
      </p:sp>
    </p:spTree>
    <p:extLst>
      <p:ext uri="{BB962C8B-B14F-4D97-AF65-F5344CB8AC3E}">
        <p14:creationId xmlns:p14="http://schemas.microsoft.com/office/powerpoint/2010/main" val="3808303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مسؤولية تحقيق النتائج هي مسؤولية الجميع.</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مسؤولية التخطيط مسؤولية الجميع.</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التنظيم عبارة عن نظام منسق إداريا فالكل مسؤول عن نجاح المنظمة. </a:t>
            </a:r>
            <a:endParaRPr lang="ar-SA" sz="1600" kern="0" dirty="0">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طالما أن كل شخص شارك في صياغة أهداف المنظمة فليس هناك اختلاف بين أهداف المنظمة والأهداف الشخصية وبالتالي فإن التوجيه والمراقبة تنبع من ذات الفرد .</a:t>
            </a: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SA" sz="1600" b="0" i="0" u="none" strike="noStrike" kern="0" cap="none" spc="0" normalizeH="0" baseline="0" noProof="0" dirty="0">
                <a:ln>
                  <a:noFill/>
                </a:ln>
                <a:effectLst/>
                <a:uLnTx/>
                <a:uFillTx/>
                <a:latin typeface="Alexandria" charset="0"/>
                <a:ea typeface="+mn-ea"/>
                <a:cs typeface="Alexandria" charset="0"/>
              </a:rPr>
              <a:t>إن الفهم المتبادل والإحساس العالي بمسؤولية الالتزام تجعل الرقابة الذاتية ممكنة.</a:t>
            </a: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54130"/>
            <a:ext cx="5053764"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طريقة الإدارة عند قائد الفريق</a:t>
            </a:r>
          </a:p>
        </p:txBody>
      </p:sp>
    </p:spTree>
    <p:extLst>
      <p:ext uri="{BB962C8B-B14F-4D97-AF65-F5344CB8AC3E}">
        <p14:creationId xmlns:p14="http://schemas.microsoft.com/office/powerpoint/2010/main" val="20694406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6096000" y="2277427"/>
            <a:ext cx="503046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للأهداف عند قائد الفريق</a:t>
            </a:r>
          </a:p>
        </p:txBody>
      </p:sp>
      <p:sp>
        <p:nvSpPr>
          <p:cNvPr id="10" name="Free Form 75">
            <a:extLst>
              <a:ext uri="{FF2B5EF4-FFF2-40B4-BE49-F238E27FC236}">
                <a16:creationId xmlns:a16="http://schemas.microsoft.com/office/drawing/2014/main" id="{4ED10347-4F4D-D665-173B-27E3E3CE7CE5}"/>
              </a:ext>
            </a:extLst>
          </p:cNvPr>
          <p:cNvSpPr/>
          <p:nvPr/>
        </p:nvSpPr>
        <p:spPr>
          <a:xfrm>
            <a:off x="8027072" y="3141708"/>
            <a:ext cx="1420274" cy="1248017"/>
          </a:xfrm>
          <a:custGeom>
            <a:avLst/>
            <a:gdLst/>
            <a:ahLst/>
            <a:cxnLst/>
            <a:rect l="0" t="0" r="0" b="0"/>
            <a:pathLst>
              <a:path w="969448" h="969448">
                <a:moveTo>
                  <a:pt x="0" y="484720"/>
                </a:moveTo>
                <a:cubicBezTo>
                  <a:pt x="0" y="217023"/>
                  <a:pt x="217023" y="0"/>
                  <a:pt x="484720" y="0"/>
                </a:cubicBezTo>
                <a:lnTo>
                  <a:pt x="969448" y="0"/>
                </a:lnTo>
                <a:lnTo>
                  <a:pt x="969448" y="484720"/>
                </a:lnTo>
                <a:cubicBezTo>
                  <a:pt x="969448" y="752424"/>
                  <a:pt x="752417" y="969448"/>
                  <a:pt x="484720" y="969448"/>
                </a:cubicBezTo>
                <a:cubicBezTo>
                  <a:pt x="217023" y="969448"/>
                  <a:pt x="0" y="752424"/>
                  <a:pt x="0" y="484720"/>
                </a:cubicBezTo>
                <a:close/>
              </a:path>
            </a:pathLst>
          </a:custGeom>
          <a:solidFill>
            <a:srgbClr val="FFCC00"/>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1" name="Free Form 76">
            <a:extLst>
              <a:ext uri="{FF2B5EF4-FFF2-40B4-BE49-F238E27FC236}">
                <a16:creationId xmlns:a16="http://schemas.microsoft.com/office/drawing/2014/main" id="{D7E369B1-BDB0-CDA5-BD1C-FFB505510316}"/>
              </a:ext>
            </a:extLst>
          </p:cNvPr>
          <p:cNvSpPr/>
          <p:nvPr/>
        </p:nvSpPr>
        <p:spPr>
          <a:xfrm>
            <a:off x="8722402" y="2952120"/>
            <a:ext cx="956448" cy="840445"/>
          </a:xfrm>
          <a:custGeom>
            <a:avLst/>
            <a:gdLst/>
            <a:ahLst/>
            <a:cxnLst/>
            <a:rect l="0" t="0" r="0" b="0"/>
            <a:pathLst>
              <a:path w="652849" h="652849">
                <a:moveTo>
                  <a:pt x="652849" y="0"/>
                </a:moveTo>
                <a:lnTo>
                  <a:pt x="652849" y="652849"/>
                </a:lnTo>
                <a:lnTo>
                  <a:pt x="623011" y="623011"/>
                </a:lnTo>
                <a:lnTo>
                  <a:pt x="623011" y="25793"/>
                </a:lnTo>
                <a:lnTo>
                  <a:pt x="25793" y="25793"/>
                </a:lnTo>
                <a:lnTo>
                  <a:pt x="0" y="0"/>
                </a:lnTo>
                <a:close/>
              </a:path>
            </a:pathLst>
          </a:custGeom>
          <a:solidFill>
            <a:schemeClr val="bg1">
              <a:lumMod val="85000"/>
            </a:schemeClr>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2" name="Free Form 80">
            <a:extLst>
              <a:ext uri="{FF2B5EF4-FFF2-40B4-BE49-F238E27FC236}">
                <a16:creationId xmlns:a16="http://schemas.microsoft.com/office/drawing/2014/main" id="{83DF2FAF-7154-1378-BDF8-D4298F67E95A}"/>
              </a:ext>
            </a:extLst>
          </p:cNvPr>
          <p:cNvSpPr/>
          <p:nvPr/>
        </p:nvSpPr>
        <p:spPr>
          <a:xfrm>
            <a:off x="3333387" y="3141708"/>
            <a:ext cx="1420276" cy="1248017"/>
          </a:xfrm>
          <a:custGeom>
            <a:avLst/>
            <a:gdLst/>
            <a:ahLst/>
            <a:cxnLst/>
            <a:rect l="0" t="0" r="0" b="0"/>
            <a:pathLst>
              <a:path w="969448" h="969448">
                <a:moveTo>
                  <a:pt x="0" y="484720"/>
                </a:moveTo>
                <a:cubicBezTo>
                  <a:pt x="0" y="217023"/>
                  <a:pt x="217023" y="0"/>
                  <a:pt x="484727" y="0"/>
                </a:cubicBezTo>
                <a:lnTo>
                  <a:pt x="969448" y="0"/>
                </a:lnTo>
                <a:lnTo>
                  <a:pt x="969448" y="484720"/>
                </a:lnTo>
                <a:cubicBezTo>
                  <a:pt x="969448" y="752424"/>
                  <a:pt x="752424" y="969448"/>
                  <a:pt x="484727" y="969448"/>
                </a:cubicBezTo>
                <a:cubicBezTo>
                  <a:pt x="217023" y="969448"/>
                  <a:pt x="0" y="752424"/>
                  <a:pt x="0" y="484720"/>
                </a:cubicBezTo>
                <a:close/>
              </a:path>
            </a:pathLst>
          </a:custGeom>
          <a:solidFill>
            <a:srgbClr val="F58221"/>
          </a:solidFill>
          <a:ln w="0" cap="flat" cmpd="sng">
            <a:noFill/>
            <a:prstDash val="solid"/>
            <a:miter lim="800000"/>
          </a:ln>
        </p:spPr>
        <p:txBody>
          <a:bodyPr wrap="square" anchor="ctr">
            <a:spAutoFit/>
          </a:bodyPr>
          <a:lstStyle/>
          <a:p>
            <a:pPr marL="0" algn="ctr" defTabSz="914400" rtl="0" eaLnBrk="1" latinLnBrk="0" hangingPunct="1"/>
            <a:endParaRPr lang="en-US" sz="1400" dirty="0">
              <a:latin typeface="Alexandria" pitchFamily="2" charset="-78"/>
              <a:cs typeface="Alexandria" pitchFamily="2" charset="-78"/>
            </a:endParaRPr>
          </a:p>
        </p:txBody>
      </p:sp>
      <p:sp>
        <p:nvSpPr>
          <p:cNvPr id="13" name="Free Form 81">
            <a:extLst>
              <a:ext uri="{FF2B5EF4-FFF2-40B4-BE49-F238E27FC236}">
                <a16:creationId xmlns:a16="http://schemas.microsoft.com/office/drawing/2014/main" id="{8085218F-8162-80C5-5A6C-5F20A8B65673}"/>
              </a:ext>
            </a:extLst>
          </p:cNvPr>
          <p:cNvSpPr/>
          <p:nvPr/>
        </p:nvSpPr>
        <p:spPr>
          <a:xfrm>
            <a:off x="4028718" y="2952120"/>
            <a:ext cx="956457" cy="840445"/>
          </a:xfrm>
          <a:custGeom>
            <a:avLst/>
            <a:gdLst/>
            <a:ahLst/>
            <a:cxnLst/>
            <a:rect l="0" t="0" r="0" b="0"/>
            <a:pathLst>
              <a:path w="652856" h="652849">
                <a:moveTo>
                  <a:pt x="652856" y="0"/>
                </a:moveTo>
                <a:lnTo>
                  <a:pt x="652856" y="652849"/>
                </a:lnTo>
                <a:lnTo>
                  <a:pt x="623017" y="623011"/>
                </a:lnTo>
                <a:lnTo>
                  <a:pt x="623017" y="25793"/>
                </a:lnTo>
                <a:lnTo>
                  <a:pt x="25793" y="25793"/>
                </a:lnTo>
                <a:lnTo>
                  <a:pt x="0" y="0"/>
                </a:lnTo>
                <a:close/>
              </a:path>
            </a:pathLst>
          </a:custGeom>
          <a:solidFill>
            <a:schemeClr val="bg1">
              <a:lumMod val="85000"/>
            </a:schemeClr>
          </a:solidFill>
          <a:ln w="0" cap="flat" cmpd="sng">
            <a:noFill/>
            <a:prstDash val="solid"/>
            <a:miter lim="800000"/>
          </a:ln>
        </p:spPr>
        <p:txBody>
          <a:bodyPr wrap="square" anchor="ctr">
            <a:spAutoFit/>
          </a:bodyPr>
          <a:lstStyle/>
          <a:p>
            <a:pPr marL="0" algn="ctr" defTabSz="914400" rtl="0" eaLnBrk="1" latinLnBrk="0" hangingPunct="1"/>
            <a:endParaRPr lang="en-US" sz="1400">
              <a:latin typeface="Alexandria" pitchFamily="2" charset="-78"/>
              <a:cs typeface="Alexandria" pitchFamily="2" charset="-78"/>
            </a:endParaRPr>
          </a:p>
        </p:txBody>
      </p:sp>
      <p:sp>
        <p:nvSpPr>
          <p:cNvPr id="14" name="TextBox 127">
            <a:extLst>
              <a:ext uri="{FF2B5EF4-FFF2-40B4-BE49-F238E27FC236}">
                <a16:creationId xmlns:a16="http://schemas.microsoft.com/office/drawing/2014/main" id="{FD9113DA-FB66-88F0-60BE-237894036155}"/>
              </a:ext>
            </a:extLst>
          </p:cNvPr>
          <p:cNvSpPr txBox="1"/>
          <p:nvPr/>
        </p:nvSpPr>
        <p:spPr>
          <a:xfrm>
            <a:off x="7003550" y="4626449"/>
            <a:ext cx="3569175" cy="1231106"/>
          </a:xfrm>
          <a:prstGeom prst="rect">
            <a:avLst/>
          </a:prstGeom>
          <a:noFill/>
          <a:ln>
            <a:noFill/>
          </a:ln>
        </p:spPr>
        <p:txBody>
          <a:bodyPr wrap="square" lIns="0" tIns="0" rIns="0" bIns="0" anchor="t">
            <a:spAutoFit/>
          </a:bodyPr>
          <a:lstStyle/>
          <a:p>
            <a:pPr algn="justLow">
              <a:defRPr lang="en-US"/>
            </a:pPr>
            <a:r>
              <a:rPr lang="ar-SA" sz="1600" i="0" u="none" strike="noStrike" dirty="0">
                <a:effectLst/>
                <a:latin typeface="Alexandria" pitchFamily="2" charset="-78"/>
                <a:cs typeface="Alexandria" pitchFamily="2" charset="-78"/>
              </a:rPr>
              <a:t>يعتبر نفسه مسؤولا ليس عن وضع الأهداف للمنظمة، ولكن ينظر إلى نفسه على أنه مسؤول عن التأكد من سلامة أهداف المنظمة وكونها متسقة مع الأهداف السليمة للأفراد.</a:t>
            </a:r>
          </a:p>
        </p:txBody>
      </p:sp>
      <p:sp>
        <p:nvSpPr>
          <p:cNvPr id="16" name="TextBox 127">
            <a:extLst>
              <a:ext uri="{FF2B5EF4-FFF2-40B4-BE49-F238E27FC236}">
                <a16:creationId xmlns:a16="http://schemas.microsoft.com/office/drawing/2014/main" id="{37E007B3-9CEC-3449-372E-A4725820B86F}"/>
              </a:ext>
            </a:extLst>
          </p:cNvPr>
          <p:cNvSpPr txBox="1"/>
          <p:nvPr/>
        </p:nvSpPr>
        <p:spPr>
          <a:xfrm>
            <a:off x="2244130" y="4628303"/>
            <a:ext cx="3569175" cy="1231106"/>
          </a:xfrm>
          <a:prstGeom prst="rect">
            <a:avLst/>
          </a:prstGeom>
          <a:noFill/>
          <a:ln>
            <a:noFill/>
          </a:ln>
        </p:spPr>
        <p:txBody>
          <a:bodyPr wrap="square" lIns="0" tIns="0" rIns="0" bIns="0" anchor="t">
            <a:spAutoFit/>
          </a:bodyPr>
          <a:lstStyle/>
          <a:p>
            <a:pPr algn="justLow">
              <a:defRPr lang="en-US"/>
            </a:pPr>
            <a:r>
              <a:rPr lang="ar-SA" sz="1600" dirty="0">
                <a:latin typeface="Alexandria" pitchFamily="2" charset="-78"/>
                <a:cs typeface="Alexandria" pitchFamily="2" charset="-78"/>
              </a:rPr>
              <a:t>يقوم بوضع أهداف المنظمة مع مرؤوسيه ورؤسائه بحيث تكون هناك أهداف لكل منصب من المناصب الإدارية متفقة مع المناصب الإدارية الأخرى رأسيا وأفقيا.</a:t>
            </a:r>
          </a:p>
        </p:txBody>
      </p:sp>
      <p:sp>
        <p:nvSpPr>
          <p:cNvPr id="17" name="Free Form 52">
            <a:extLst>
              <a:ext uri="{FF2B5EF4-FFF2-40B4-BE49-F238E27FC236}">
                <a16:creationId xmlns:a16="http://schemas.microsoft.com/office/drawing/2014/main" id="{475051B8-9325-957C-78C9-B81FE0EC4937}"/>
              </a:ext>
            </a:extLst>
          </p:cNvPr>
          <p:cNvSpPr/>
          <p:nvPr/>
        </p:nvSpPr>
        <p:spPr>
          <a:xfrm>
            <a:off x="3702574" y="3404140"/>
            <a:ext cx="681901" cy="635096"/>
          </a:xfrm>
          <a:custGeom>
            <a:avLst/>
            <a:gdLst/>
            <a:ahLst/>
            <a:cxnLst/>
            <a:rect l="0" t="0" r="0" b="0"/>
            <a:pathLst>
              <a:path w="334067" h="311137">
                <a:moveTo>
                  <a:pt x="59499" y="178447"/>
                </a:moveTo>
                <a:lnTo>
                  <a:pt x="36614" y="178447"/>
                </a:lnTo>
                <a:cubicBezTo>
                  <a:pt x="18332" y="178447"/>
                  <a:pt x="0" y="169310"/>
                  <a:pt x="0" y="150977"/>
                </a:cubicBezTo>
                <a:cubicBezTo>
                  <a:pt x="0" y="132689"/>
                  <a:pt x="0" y="86925"/>
                  <a:pt x="22879" y="86925"/>
                </a:cubicBezTo>
                <a:cubicBezTo>
                  <a:pt x="27425" y="86925"/>
                  <a:pt x="45758" y="100666"/>
                  <a:pt x="68637" y="100666"/>
                </a:cubicBezTo>
                <a:cubicBezTo>
                  <a:pt x="77787" y="100666"/>
                  <a:pt x="82378" y="100666"/>
                  <a:pt x="91522" y="96069"/>
                </a:cubicBezTo>
                <a:lnTo>
                  <a:pt x="91522" y="109810"/>
                </a:lnTo>
                <a:cubicBezTo>
                  <a:pt x="91522" y="123545"/>
                  <a:pt x="96119" y="141833"/>
                  <a:pt x="105257" y="155568"/>
                </a:cubicBezTo>
                <a:cubicBezTo>
                  <a:pt x="86925" y="155568"/>
                  <a:pt x="68637" y="164712"/>
                  <a:pt x="59499" y="178447"/>
                </a:cubicBezTo>
                <a:close/>
                <a:moveTo>
                  <a:pt x="68637" y="86925"/>
                </a:moveTo>
                <a:cubicBezTo>
                  <a:pt x="45758" y="86925"/>
                  <a:pt x="22879" y="68643"/>
                  <a:pt x="22879" y="41167"/>
                </a:cubicBezTo>
                <a:cubicBezTo>
                  <a:pt x="22879" y="18287"/>
                  <a:pt x="45758" y="0"/>
                  <a:pt x="68637" y="0"/>
                </a:cubicBezTo>
                <a:cubicBezTo>
                  <a:pt x="91522" y="0"/>
                  <a:pt x="114401" y="18287"/>
                  <a:pt x="114401" y="41167"/>
                </a:cubicBezTo>
                <a:cubicBezTo>
                  <a:pt x="114401" y="68643"/>
                  <a:pt x="91522" y="86925"/>
                  <a:pt x="68637" y="86925"/>
                </a:cubicBezTo>
                <a:close/>
                <a:moveTo>
                  <a:pt x="242544" y="311137"/>
                </a:moveTo>
                <a:lnTo>
                  <a:pt x="91522" y="311137"/>
                </a:lnTo>
                <a:cubicBezTo>
                  <a:pt x="64046" y="311137"/>
                  <a:pt x="45758" y="292855"/>
                  <a:pt x="45758" y="265379"/>
                </a:cubicBezTo>
                <a:cubicBezTo>
                  <a:pt x="45758" y="224212"/>
                  <a:pt x="54902" y="164712"/>
                  <a:pt x="105257" y="164712"/>
                </a:cubicBezTo>
                <a:cubicBezTo>
                  <a:pt x="114401" y="164712"/>
                  <a:pt x="132734" y="187591"/>
                  <a:pt x="169310" y="187591"/>
                </a:cubicBezTo>
                <a:cubicBezTo>
                  <a:pt x="201333" y="187591"/>
                  <a:pt x="224256" y="164712"/>
                  <a:pt x="228803" y="164712"/>
                </a:cubicBezTo>
                <a:cubicBezTo>
                  <a:pt x="283711" y="164712"/>
                  <a:pt x="292900" y="224212"/>
                  <a:pt x="292900" y="265379"/>
                </a:cubicBezTo>
                <a:cubicBezTo>
                  <a:pt x="292900" y="292855"/>
                  <a:pt x="274567" y="311137"/>
                  <a:pt x="242544" y="311137"/>
                </a:cubicBezTo>
                <a:close/>
                <a:moveTo>
                  <a:pt x="169310" y="178447"/>
                </a:moveTo>
                <a:cubicBezTo>
                  <a:pt x="132734" y="178447"/>
                  <a:pt x="100660" y="146424"/>
                  <a:pt x="100660" y="109810"/>
                </a:cubicBezTo>
                <a:cubicBezTo>
                  <a:pt x="100660" y="73190"/>
                  <a:pt x="132734" y="41167"/>
                  <a:pt x="169310" y="41167"/>
                </a:cubicBezTo>
                <a:cubicBezTo>
                  <a:pt x="205930" y="41167"/>
                  <a:pt x="233400" y="73190"/>
                  <a:pt x="233400" y="109810"/>
                </a:cubicBezTo>
                <a:cubicBezTo>
                  <a:pt x="233400" y="146424"/>
                  <a:pt x="205930" y="178447"/>
                  <a:pt x="169310" y="178447"/>
                </a:cubicBezTo>
                <a:close/>
                <a:moveTo>
                  <a:pt x="270014" y="86925"/>
                </a:moveTo>
                <a:cubicBezTo>
                  <a:pt x="242544" y="86925"/>
                  <a:pt x="224256" y="68643"/>
                  <a:pt x="224256" y="41167"/>
                </a:cubicBezTo>
                <a:cubicBezTo>
                  <a:pt x="224256" y="18287"/>
                  <a:pt x="242544" y="0"/>
                  <a:pt x="270014" y="0"/>
                </a:cubicBezTo>
                <a:cubicBezTo>
                  <a:pt x="292900" y="0"/>
                  <a:pt x="311188" y="18287"/>
                  <a:pt x="311188" y="41167"/>
                </a:cubicBezTo>
                <a:cubicBezTo>
                  <a:pt x="311188" y="68643"/>
                  <a:pt x="292900" y="86925"/>
                  <a:pt x="270014" y="86925"/>
                </a:cubicBezTo>
                <a:close/>
                <a:moveTo>
                  <a:pt x="302037" y="178447"/>
                </a:moveTo>
                <a:lnTo>
                  <a:pt x="279165" y="178447"/>
                </a:lnTo>
                <a:cubicBezTo>
                  <a:pt x="265423" y="164712"/>
                  <a:pt x="251688" y="155568"/>
                  <a:pt x="233400" y="155568"/>
                </a:cubicBezTo>
                <a:cubicBezTo>
                  <a:pt x="242544" y="141833"/>
                  <a:pt x="247141" y="123545"/>
                  <a:pt x="247141" y="109810"/>
                </a:cubicBezTo>
                <a:lnTo>
                  <a:pt x="247141" y="96069"/>
                </a:lnTo>
                <a:cubicBezTo>
                  <a:pt x="251688" y="100666"/>
                  <a:pt x="260826" y="100666"/>
                  <a:pt x="270014" y="100666"/>
                </a:cubicBezTo>
                <a:cubicBezTo>
                  <a:pt x="292900" y="100666"/>
                  <a:pt x="311188" y="86925"/>
                  <a:pt x="315734" y="86925"/>
                </a:cubicBezTo>
                <a:cubicBezTo>
                  <a:pt x="334067" y="86925"/>
                  <a:pt x="334067" y="132689"/>
                  <a:pt x="334067" y="150977"/>
                </a:cubicBezTo>
                <a:cubicBezTo>
                  <a:pt x="334067" y="169310"/>
                  <a:pt x="320325" y="178447"/>
                  <a:pt x="302037" y="178447"/>
                </a:cubicBezTo>
                <a:close/>
              </a:path>
            </a:pathLst>
          </a:custGeom>
          <a:solidFill>
            <a:schemeClr val="bg1"/>
          </a:solidFill>
          <a:ln w="0" cap="flat" cmpd="sng">
            <a:noFill/>
            <a:prstDash val="solid"/>
            <a:miter lim="800000"/>
          </a:ln>
        </p:spPr>
        <p:txBody>
          <a:bodyPr anchor="ctr">
            <a:spAutoFit/>
          </a:bodyPr>
          <a:lstStyle/>
          <a:p>
            <a:pPr marL="0" algn="ctr" defTabSz="914400" rtl="0" eaLnBrk="1" latinLnBrk="0" hangingPunct="1"/>
            <a:endParaRPr lang="en-US" sz="1400" dirty="0">
              <a:latin typeface="Alexandria" pitchFamily="2" charset="-78"/>
              <a:cs typeface="Alexandria" pitchFamily="2" charset="-78"/>
            </a:endParaRPr>
          </a:p>
        </p:txBody>
      </p:sp>
      <p:sp>
        <p:nvSpPr>
          <p:cNvPr id="18" name="Google Shape;8681;p58">
            <a:extLst>
              <a:ext uri="{FF2B5EF4-FFF2-40B4-BE49-F238E27FC236}">
                <a16:creationId xmlns:a16="http://schemas.microsoft.com/office/drawing/2014/main" id="{9753469D-9480-2E48-D760-F3937BA94CE7}"/>
              </a:ext>
            </a:extLst>
          </p:cNvPr>
          <p:cNvSpPr/>
          <p:nvPr/>
        </p:nvSpPr>
        <p:spPr>
          <a:xfrm>
            <a:off x="8396613" y="3472955"/>
            <a:ext cx="707577" cy="629850"/>
          </a:xfrm>
          <a:custGeom>
            <a:avLst/>
            <a:gdLst/>
            <a:ahLst/>
            <a:cxnLst/>
            <a:rect l="l" t="t" r="r" b="b"/>
            <a:pathLst>
              <a:path w="11784" h="11752" extrusionOk="0">
                <a:moveTo>
                  <a:pt x="1040" y="0"/>
                </a:moveTo>
                <a:cubicBezTo>
                  <a:pt x="441" y="0"/>
                  <a:pt x="0" y="473"/>
                  <a:pt x="0" y="1040"/>
                </a:cubicBezTo>
                <a:cubicBezTo>
                  <a:pt x="0" y="1639"/>
                  <a:pt x="473" y="2048"/>
                  <a:pt x="1040" y="2048"/>
                </a:cubicBezTo>
                <a:lnTo>
                  <a:pt x="1386" y="2048"/>
                </a:lnTo>
                <a:lnTo>
                  <a:pt x="1386" y="2426"/>
                </a:lnTo>
                <a:cubicBezTo>
                  <a:pt x="1386" y="2993"/>
                  <a:pt x="1859" y="3434"/>
                  <a:pt x="2426" y="3434"/>
                </a:cubicBezTo>
                <a:lnTo>
                  <a:pt x="5577" y="3434"/>
                </a:lnTo>
                <a:lnTo>
                  <a:pt x="5577" y="4159"/>
                </a:lnTo>
                <a:lnTo>
                  <a:pt x="4537" y="4159"/>
                </a:lnTo>
                <a:cubicBezTo>
                  <a:pt x="3938" y="4159"/>
                  <a:pt x="3466" y="4632"/>
                  <a:pt x="3466" y="5167"/>
                </a:cubicBezTo>
                <a:lnTo>
                  <a:pt x="3466" y="6585"/>
                </a:lnTo>
                <a:cubicBezTo>
                  <a:pt x="3466" y="7183"/>
                  <a:pt x="3938" y="7625"/>
                  <a:pt x="4537" y="7625"/>
                </a:cubicBezTo>
                <a:lnTo>
                  <a:pt x="5577" y="7625"/>
                </a:lnTo>
                <a:lnTo>
                  <a:pt x="5577" y="8318"/>
                </a:lnTo>
                <a:lnTo>
                  <a:pt x="2426" y="8318"/>
                </a:lnTo>
                <a:cubicBezTo>
                  <a:pt x="1828" y="8318"/>
                  <a:pt x="1386" y="8790"/>
                  <a:pt x="1386" y="9357"/>
                </a:cubicBezTo>
                <a:lnTo>
                  <a:pt x="1386" y="9704"/>
                </a:lnTo>
                <a:lnTo>
                  <a:pt x="1040" y="9704"/>
                </a:lnTo>
                <a:cubicBezTo>
                  <a:pt x="441" y="9704"/>
                  <a:pt x="0" y="10176"/>
                  <a:pt x="0" y="10744"/>
                </a:cubicBezTo>
                <a:cubicBezTo>
                  <a:pt x="0" y="11311"/>
                  <a:pt x="473" y="11752"/>
                  <a:pt x="1040" y="11752"/>
                </a:cubicBezTo>
                <a:lnTo>
                  <a:pt x="2426" y="11752"/>
                </a:lnTo>
                <a:cubicBezTo>
                  <a:pt x="2993" y="11752"/>
                  <a:pt x="3434" y="11279"/>
                  <a:pt x="3434" y="10744"/>
                </a:cubicBezTo>
                <a:cubicBezTo>
                  <a:pt x="3434" y="10145"/>
                  <a:pt x="2962" y="9704"/>
                  <a:pt x="2426" y="9704"/>
                </a:cubicBezTo>
                <a:lnTo>
                  <a:pt x="2048" y="9704"/>
                </a:lnTo>
                <a:lnTo>
                  <a:pt x="2048" y="9357"/>
                </a:lnTo>
                <a:cubicBezTo>
                  <a:pt x="2048" y="9168"/>
                  <a:pt x="2206" y="9011"/>
                  <a:pt x="2426" y="9011"/>
                </a:cubicBezTo>
                <a:lnTo>
                  <a:pt x="5577" y="9011"/>
                </a:lnTo>
                <a:lnTo>
                  <a:pt x="5577" y="9704"/>
                </a:lnTo>
                <a:lnTo>
                  <a:pt x="5199" y="9704"/>
                </a:lnTo>
                <a:cubicBezTo>
                  <a:pt x="4631" y="9704"/>
                  <a:pt x="4190" y="10176"/>
                  <a:pt x="4190" y="10744"/>
                </a:cubicBezTo>
                <a:cubicBezTo>
                  <a:pt x="4190" y="11311"/>
                  <a:pt x="4663" y="11752"/>
                  <a:pt x="5199" y="11752"/>
                </a:cubicBezTo>
                <a:lnTo>
                  <a:pt x="6585" y="11752"/>
                </a:lnTo>
                <a:cubicBezTo>
                  <a:pt x="7183" y="11752"/>
                  <a:pt x="7593" y="11279"/>
                  <a:pt x="7593" y="10744"/>
                </a:cubicBezTo>
                <a:cubicBezTo>
                  <a:pt x="7593" y="10145"/>
                  <a:pt x="7120" y="9704"/>
                  <a:pt x="6585" y="9704"/>
                </a:cubicBezTo>
                <a:lnTo>
                  <a:pt x="6238" y="9704"/>
                </a:lnTo>
                <a:lnTo>
                  <a:pt x="6238" y="9011"/>
                </a:lnTo>
                <a:lnTo>
                  <a:pt x="9389" y="9011"/>
                </a:lnTo>
                <a:cubicBezTo>
                  <a:pt x="9578" y="9011"/>
                  <a:pt x="9735" y="9168"/>
                  <a:pt x="9735" y="9357"/>
                </a:cubicBezTo>
                <a:lnTo>
                  <a:pt x="9735" y="9704"/>
                </a:lnTo>
                <a:lnTo>
                  <a:pt x="9389" y="9704"/>
                </a:lnTo>
                <a:cubicBezTo>
                  <a:pt x="8790" y="9704"/>
                  <a:pt x="8349" y="10176"/>
                  <a:pt x="8349" y="10744"/>
                </a:cubicBezTo>
                <a:cubicBezTo>
                  <a:pt x="8349" y="11311"/>
                  <a:pt x="8822" y="11752"/>
                  <a:pt x="9389" y="11752"/>
                </a:cubicBezTo>
                <a:lnTo>
                  <a:pt x="10743" y="11752"/>
                </a:lnTo>
                <a:cubicBezTo>
                  <a:pt x="11342" y="11752"/>
                  <a:pt x="11783" y="11279"/>
                  <a:pt x="11783" y="10744"/>
                </a:cubicBezTo>
                <a:cubicBezTo>
                  <a:pt x="11783" y="10145"/>
                  <a:pt x="11311" y="9704"/>
                  <a:pt x="10743" y="9704"/>
                </a:cubicBezTo>
                <a:lnTo>
                  <a:pt x="10397" y="9704"/>
                </a:lnTo>
                <a:lnTo>
                  <a:pt x="10397" y="9357"/>
                </a:lnTo>
                <a:cubicBezTo>
                  <a:pt x="10397" y="8759"/>
                  <a:pt x="9924" y="8318"/>
                  <a:pt x="9389" y="8318"/>
                </a:cubicBezTo>
                <a:lnTo>
                  <a:pt x="6238" y="8318"/>
                </a:lnTo>
                <a:lnTo>
                  <a:pt x="6238" y="7625"/>
                </a:lnTo>
                <a:lnTo>
                  <a:pt x="7246" y="7625"/>
                </a:lnTo>
                <a:cubicBezTo>
                  <a:pt x="7845" y="7625"/>
                  <a:pt x="8318" y="7152"/>
                  <a:pt x="8318" y="6585"/>
                </a:cubicBezTo>
                <a:lnTo>
                  <a:pt x="8318" y="5167"/>
                </a:lnTo>
                <a:cubicBezTo>
                  <a:pt x="8318" y="4569"/>
                  <a:pt x="7845" y="4159"/>
                  <a:pt x="7246" y="4159"/>
                </a:cubicBezTo>
                <a:lnTo>
                  <a:pt x="6238" y="4159"/>
                </a:lnTo>
                <a:lnTo>
                  <a:pt x="6238" y="3434"/>
                </a:lnTo>
                <a:lnTo>
                  <a:pt x="9389" y="3434"/>
                </a:lnTo>
                <a:cubicBezTo>
                  <a:pt x="9956" y="3434"/>
                  <a:pt x="10397" y="2962"/>
                  <a:pt x="10397" y="2426"/>
                </a:cubicBezTo>
                <a:lnTo>
                  <a:pt x="10397" y="2048"/>
                </a:lnTo>
                <a:lnTo>
                  <a:pt x="10743" y="2048"/>
                </a:lnTo>
                <a:cubicBezTo>
                  <a:pt x="11342" y="2048"/>
                  <a:pt x="11783" y="1576"/>
                  <a:pt x="11783" y="1040"/>
                </a:cubicBezTo>
                <a:cubicBezTo>
                  <a:pt x="11783" y="441"/>
                  <a:pt x="11311" y="0"/>
                  <a:pt x="10743" y="0"/>
                </a:cubicBezTo>
                <a:lnTo>
                  <a:pt x="9389" y="0"/>
                </a:lnTo>
                <a:cubicBezTo>
                  <a:pt x="8790" y="0"/>
                  <a:pt x="8349" y="473"/>
                  <a:pt x="8349" y="1040"/>
                </a:cubicBezTo>
                <a:cubicBezTo>
                  <a:pt x="8349" y="1639"/>
                  <a:pt x="8822" y="2048"/>
                  <a:pt x="9389" y="2048"/>
                </a:cubicBezTo>
                <a:lnTo>
                  <a:pt x="9735" y="2048"/>
                </a:lnTo>
                <a:lnTo>
                  <a:pt x="9735" y="2426"/>
                </a:lnTo>
                <a:cubicBezTo>
                  <a:pt x="9735" y="2615"/>
                  <a:pt x="9578" y="2773"/>
                  <a:pt x="9389" y="2773"/>
                </a:cubicBezTo>
                <a:lnTo>
                  <a:pt x="6238" y="2773"/>
                </a:lnTo>
                <a:lnTo>
                  <a:pt x="6238" y="2048"/>
                </a:lnTo>
                <a:lnTo>
                  <a:pt x="6585" y="2048"/>
                </a:lnTo>
                <a:cubicBezTo>
                  <a:pt x="7183" y="2048"/>
                  <a:pt x="7593" y="1576"/>
                  <a:pt x="7593" y="1040"/>
                </a:cubicBezTo>
                <a:cubicBezTo>
                  <a:pt x="7593" y="441"/>
                  <a:pt x="7120" y="0"/>
                  <a:pt x="6585" y="0"/>
                </a:cubicBezTo>
                <a:lnTo>
                  <a:pt x="5199" y="0"/>
                </a:lnTo>
                <a:cubicBezTo>
                  <a:pt x="4631" y="0"/>
                  <a:pt x="4190" y="473"/>
                  <a:pt x="4190" y="1040"/>
                </a:cubicBezTo>
                <a:cubicBezTo>
                  <a:pt x="4190" y="1639"/>
                  <a:pt x="4663" y="2048"/>
                  <a:pt x="5199" y="2048"/>
                </a:cubicBezTo>
                <a:lnTo>
                  <a:pt x="5577" y="2048"/>
                </a:lnTo>
                <a:lnTo>
                  <a:pt x="5577" y="2773"/>
                </a:lnTo>
                <a:lnTo>
                  <a:pt x="2426" y="2773"/>
                </a:lnTo>
                <a:cubicBezTo>
                  <a:pt x="2206" y="2773"/>
                  <a:pt x="2048" y="2615"/>
                  <a:pt x="2048" y="2426"/>
                </a:cubicBezTo>
                <a:lnTo>
                  <a:pt x="2048" y="2048"/>
                </a:lnTo>
                <a:lnTo>
                  <a:pt x="2426" y="2048"/>
                </a:lnTo>
                <a:cubicBezTo>
                  <a:pt x="2993" y="2048"/>
                  <a:pt x="3434" y="1576"/>
                  <a:pt x="3434" y="1040"/>
                </a:cubicBezTo>
                <a:cubicBezTo>
                  <a:pt x="3434" y="441"/>
                  <a:pt x="2962" y="0"/>
                  <a:pt x="2426" y="0"/>
                </a:cubicBezTo>
                <a:close/>
              </a:path>
            </a:pathLst>
          </a:custGeom>
          <a:solidFill>
            <a:schemeClr val="bg1"/>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03644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3D325F3-2529-69F7-5550-5163B6E381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lang="ar-SA" sz="1600" kern="0" dirty="0">
                <a:latin typeface="Alexandria" charset="0"/>
                <a:cs typeface="Alexandria" charset="0"/>
              </a:rPr>
              <a:t>مفهوم قائد الفريق للسلطة أنها مستمدة من الوقت والموقف.</a:t>
            </a: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600" kern="0" dirty="0">
              <a:solidFill>
                <a:prstClr val="black"/>
              </a:solidFill>
              <a:latin typeface="Alexandria" charset="0"/>
              <a:cs typeface="Alexandria" charset="0"/>
            </a:endParaRPr>
          </a:p>
          <a:p>
            <a:pPr marL="568325" marR="0" lvl="0" indent="-285750" algn="justLow"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lang="ar-SA" sz="1600" kern="0" dirty="0">
              <a:solidFill>
                <a:prstClr val="black"/>
              </a:solidFill>
              <a:latin typeface="Alexandria" charset="0"/>
              <a:cs typeface="Alexandria" charset="0"/>
            </a:endParaRPr>
          </a:p>
        </p:txBody>
      </p:sp>
      <p:sp>
        <p:nvSpPr>
          <p:cNvPr id="3" name="TextBox 2">
            <a:extLst>
              <a:ext uri="{FF2B5EF4-FFF2-40B4-BE49-F238E27FC236}">
                <a16:creationId xmlns:a16="http://schemas.microsoft.com/office/drawing/2014/main" id="{AE2126ED-12C9-892B-BD71-74FEB53514D9}"/>
              </a:ext>
            </a:extLst>
          </p:cNvPr>
          <p:cNvSpPr txBox="1"/>
          <p:nvPr/>
        </p:nvSpPr>
        <p:spPr>
          <a:xfrm>
            <a:off x="4360983" y="586164"/>
            <a:ext cx="348280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نمط قيادة الفريق</a:t>
            </a:r>
          </a:p>
        </p:txBody>
      </p:sp>
      <p:sp>
        <p:nvSpPr>
          <p:cNvPr id="4" name="Rectangle 4">
            <a:extLst>
              <a:ext uri="{FF2B5EF4-FFF2-40B4-BE49-F238E27FC236}">
                <a16:creationId xmlns:a16="http://schemas.microsoft.com/office/drawing/2014/main" id="{D932316C-5391-206A-3E4F-9009B55930F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207D2A-D599-B323-D011-8E0F9258209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6097A2B-AF0A-04A7-596E-265AFCD1FDC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E8D9FA3-3AE1-8780-D01D-66D636DB412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20E93A9A-DF6F-6605-361A-BC3E1336C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706AF5-4F82-FF3B-3A0D-70C700D7E94B}"/>
              </a:ext>
            </a:extLst>
          </p:cNvPr>
          <p:cNvSpPr/>
          <p:nvPr/>
        </p:nvSpPr>
        <p:spPr>
          <a:xfrm>
            <a:off x="6096000" y="2215969"/>
            <a:ext cx="50828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النظرة للزمن عند قائد الفريق</a:t>
            </a:r>
          </a:p>
        </p:txBody>
      </p:sp>
      <p:sp>
        <p:nvSpPr>
          <p:cNvPr id="10" name="Round Diagonal Corner Rectangle 17">
            <a:extLst>
              <a:ext uri="{FF2B5EF4-FFF2-40B4-BE49-F238E27FC236}">
                <a16:creationId xmlns:a16="http://schemas.microsoft.com/office/drawing/2014/main" id="{3C948B5E-6869-DFDB-0A93-D385CD28D18E}"/>
              </a:ext>
            </a:extLst>
          </p:cNvPr>
          <p:cNvSpPr/>
          <p:nvPr/>
        </p:nvSpPr>
        <p:spPr>
          <a:xfrm>
            <a:off x="6096000" y="4143240"/>
            <a:ext cx="50828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نوع العلاقات عند قائد الفريق</a:t>
            </a:r>
          </a:p>
        </p:txBody>
      </p:sp>
      <p:sp>
        <p:nvSpPr>
          <p:cNvPr id="11" name="مربع نص 10">
            <a:extLst>
              <a:ext uri="{FF2B5EF4-FFF2-40B4-BE49-F238E27FC236}">
                <a16:creationId xmlns:a16="http://schemas.microsoft.com/office/drawing/2014/main" id="{FBE6D777-1A9F-57ED-2285-BAAA4884C3BC}"/>
              </a:ext>
            </a:extLst>
          </p:cNvPr>
          <p:cNvSpPr txBox="1"/>
          <p:nvPr/>
        </p:nvSpPr>
        <p:spPr>
          <a:xfrm>
            <a:off x="1153149" y="4881487"/>
            <a:ext cx="9678271" cy="338554"/>
          </a:xfrm>
          <a:prstGeom prst="rect">
            <a:avLst/>
          </a:prstGeom>
          <a:noFill/>
        </p:spPr>
        <p:txBody>
          <a:bodyPr wrap="square" rtlCol="1">
            <a:spAutoFit/>
          </a:bodyPr>
          <a:lstStyle/>
          <a:p>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تعتبر العلاقات لدى قائد المجموعة علاقات عضوية.</a:t>
            </a:r>
            <a:endParaRPr lang="ar-SA" dirty="0"/>
          </a:p>
        </p:txBody>
      </p:sp>
    </p:spTree>
    <p:extLst>
      <p:ext uri="{BB962C8B-B14F-4D97-AF65-F5344CB8AC3E}">
        <p14:creationId xmlns:p14="http://schemas.microsoft.com/office/powerpoint/2010/main" val="15484830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DDDF7E-C4D7-E0EF-6E5A-9D81FCF19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5B654FA7-BBB9-53C3-FDDB-47D6F3FD1EF1}"/>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7013EACF-1593-B6D2-810B-F6490108ABA8}"/>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3C7B1DD8-DDE8-4A28-39B8-5DDD2943FCEE}"/>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EAC1E388-CDF5-A5F3-53BB-6AC0047286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CB76AB18-AC46-8DED-871D-647907C5B21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81A90CB-4D44-8136-2BD7-457268E90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44B2017-CDE6-9C62-F984-CDDE9F09217E}"/>
              </a:ext>
            </a:extLst>
          </p:cNvPr>
          <p:cNvSpPr txBox="1"/>
          <p:nvPr/>
        </p:nvSpPr>
        <p:spPr>
          <a:xfrm>
            <a:off x="1531583" y="2864161"/>
            <a:ext cx="3209226" cy="963597"/>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العوامل المؤثرة في أنماط القيادة</a:t>
            </a:r>
          </a:p>
        </p:txBody>
      </p:sp>
      <p:pic>
        <p:nvPicPr>
          <p:cNvPr id="10" name="صورة 9">
            <a:extLst>
              <a:ext uri="{FF2B5EF4-FFF2-40B4-BE49-F238E27FC236}">
                <a16:creationId xmlns:a16="http://schemas.microsoft.com/office/drawing/2014/main" id="{9D00F4EF-75F5-F759-C647-F10712622604}"/>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088227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51061" y="2260603"/>
            <a:ext cx="582061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يتحدد نمط القيادة في ضوء تفاعل عدة عوامل هي </a:t>
            </a:r>
          </a:p>
        </p:txBody>
      </p:sp>
      <p:grpSp>
        <p:nvGrpSpPr>
          <p:cNvPr id="20" name="Group 61">
            <a:extLst>
              <a:ext uri="{FF2B5EF4-FFF2-40B4-BE49-F238E27FC236}">
                <a16:creationId xmlns:a16="http://schemas.microsoft.com/office/drawing/2014/main" id="{AD07790F-63DD-6A26-F44A-C773B35F7413}"/>
              </a:ext>
            </a:extLst>
          </p:cNvPr>
          <p:cNvGrpSpPr/>
          <p:nvPr/>
        </p:nvGrpSpPr>
        <p:grpSpPr>
          <a:xfrm>
            <a:off x="5027502" y="3250980"/>
            <a:ext cx="1962584" cy="1229606"/>
            <a:chOff x="7560152" y="2098688"/>
            <a:chExt cx="1203960" cy="1203960"/>
          </a:xfrm>
          <a:solidFill>
            <a:srgbClr val="F58221"/>
          </a:solidFill>
        </p:grpSpPr>
        <p:sp>
          <p:nvSpPr>
            <p:cNvPr id="21" name="Rectangle: Rounded Corners 73">
              <a:extLst>
                <a:ext uri="{FF2B5EF4-FFF2-40B4-BE49-F238E27FC236}">
                  <a16:creationId xmlns:a16="http://schemas.microsoft.com/office/drawing/2014/main" id="{E20EE629-601C-4A81-DCC6-5702CEB7F1C2}"/>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id="{EB4C4E3A-25C4-F234-8A0B-AA7F5AA2E52C}"/>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id="{5C52F1D3-3DE9-74BC-4B2A-AE72D005001F}"/>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النسق التنظيـــــــمي</a:t>
              </a:r>
            </a:p>
          </p:txBody>
        </p:sp>
        <p:sp>
          <p:nvSpPr>
            <p:cNvPr id="24" name="TextBox 82">
              <a:extLst>
                <a:ext uri="{FF2B5EF4-FFF2-40B4-BE49-F238E27FC236}">
                  <a16:creationId xmlns:a16="http://schemas.microsoft.com/office/drawing/2014/main" id="{8AB6CE8A-0015-F6EA-0A30-DF8B3C99678B}"/>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5" name="Group 61">
            <a:extLst>
              <a:ext uri="{FF2B5EF4-FFF2-40B4-BE49-F238E27FC236}">
                <a16:creationId xmlns:a16="http://schemas.microsoft.com/office/drawing/2014/main" id="{53F2E5AC-7C84-A9F0-0D9D-2B092B8422AF}"/>
              </a:ext>
            </a:extLst>
          </p:cNvPr>
          <p:cNvGrpSpPr/>
          <p:nvPr/>
        </p:nvGrpSpPr>
        <p:grpSpPr>
          <a:xfrm>
            <a:off x="7137418" y="3250980"/>
            <a:ext cx="1962584" cy="1229606"/>
            <a:chOff x="7560152" y="2098688"/>
            <a:chExt cx="1203960" cy="1203960"/>
          </a:xfrm>
          <a:solidFill>
            <a:srgbClr val="203E5F"/>
          </a:solidFill>
        </p:grpSpPr>
        <p:sp>
          <p:nvSpPr>
            <p:cNvPr id="26" name="Rectangle: Rounded Corners 73">
              <a:extLst>
                <a:ext uri="{FF2B5EF4-FFF2-40B4-BE49-F238E27FC236}">
                  <a16:creationId xmlns:a16="http://schemas.microsoft.com/office/drawing/2014/main" id="{76711277-0239-8B1D-A490-446AF820E0B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id="{CA5461BF-100E-94DD-0D2B-697C0C9DC9B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id="{DE6EB7AE-EC81-FC13-821C-70582C08B70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المرؤوسين</a:t>
              </a:r>
            </a:p>
          </p:txBody>
        </p:sp>
        <p:sp>
          <p:nvSpPr>
            <p:cNvPr id="29" name="TextBox 82">
              <a:extLst>
                <a:ext uri="{FF2B5EF4-FFF2-40B4-BE49-F238E27FC236}">
                  <a16:creationId xmlns:a16="http://schemas.microsoft.com/office/drawing/2014/main" id="{705BBC18-5E32-4097-04BF-222A231C31D4}"/>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30" name="Group 61">
            <a:extLst>
              <a:ext uri="{FF2B5EF4-FFF2-40B4-BE49-F238E27FC236}">
                <a16:creationId xmlns:a16="http://schemas.microsoft.com/office/drawing/2014/main" id="{41763B58-C9A3-F176-8121-74892624804F}"/>
              </a:ext>
            </a:extLst>
          </p:cNvPr>
          <p:cNvGrpSpPr/>
          <p:nvPr/>
        </p:nvGrpSpPr>
        <p:grpSpPr>
          <a:xfrm>
            <a:off x="9308132" y="3250980"/>
            <a:ext cx="1962584" cy="1229606"/>
            <a:chOff x="7560152" y="2098688"/>
            <a:chExt cx="1203960" cy="1203960"/>
          </a:xfrm>
          <a:solidFill>
            <a:srgbClr val="F58221"/>
          </a:solidFill>
        </p:grpSpPr>
        <p:sp>
          <p:nvSpPr>
            <p:cNvPr id="31" name="Rectangle: Rounded Corners 73">
              <a:extLst>
                <a:ext uri="{FF2B5EF4-FFF2-40B4-BE49-F238E27FC236}">
                  <a16:creationId xmlns:a16="http://schemas.microsoft.com/office/drawing/2014/main" id="{0F46C871-5DB6-CAB1-C589-4024020BC8F3}"/>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id="{3EB91BA7-EB55-C7D2-533D-4AAA6C087411}"/>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id="{763765AB-8B01-D7F4-E181-FE7EFFA69F3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a:t>
              </a:r>
            </a:p>
            <a:p>
              <a:pPr algn="ctr"/>
              <a:r>
                <a:rPr lang="ar-SA" sz="1600" dirty="0">
                  <a:solidFill>
                    <a:srgbClr val="FFFFFF"/>
                  </a:solidFill>
                  <a:latin typeface="Alexandria" pitchFamily="2" charset="-78"/>
                  <a:ea typeface="GE SS Text Medium" panose="020A0503020102020204" pitchFamily="18" charset="-78"/>
                  <a:cs typeface="Alexandria" pitchFamily="2" charset="-78"/>
                </a:rPr>
                <a:t>القـائـــــــــــد</a:t>
              </a:r>
            </a:p>
          </p:txBody>
        </p:sp>
        <p:sp>
          <p:nvSpPr>
            <p:cNvPr id="34" name="TextBox 82">
              <a:extLst>
                <a:ext uri="{FF2B5EF4-FFF2-40B4-BE49-F238E27FC236}">
                  <a16:creationId xmlns:a16="http://schemas.microsoft.com/office/drawing/2014/main" id="{30FC014D-083D-22BF-EABF-D7533BBBEA18}"/>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5" name="Group 61">
            <a:extLst>
              <a:ext uri="{FF2B5EF4-FFF2-40B4-BE49-F238E27FC236}">
                <a16:creationId xmlns:a16="http://schemas.microsoft.com/office/drawing/2014/main" id="{5F7DE378-6C99-EA15-208F-5480668D81BB}"/>
              </a:ext>
            </a:extLst>
          </p:cNvPr>
          <p:cNvGrpSpPr/>
          <p:nvPr/>
        </p:nvGrpSpPr>
        <p:grpSpPr>
          <a:xfrm>
            <a:off x="2917586" y="3250980"/>
            <a:ext cx="1962584" cy="1229606"/>
            <a:chOff x="7560152" y="2098688"/>
            <a:chExt cx="1203960" cy="1203960"/>
          </a:xfrm>
          <a:solidFill>
            <a:srgbClr val="203E5F"/>
          </a:solidFill>
        </p:grpSpPr>
        <p:sp>
          <p:nvSpPr>
            <p:cNvPr id="36" name="Rectangle: Rounded Corners 73">
              <a:extLst>
                <a:ext uri="{FF2B5EF4-FFF2-40B4-BE49-F238E27FC236}">
                  <a16:creationId xmlns:a16="http://schemas.microsoft.com/office/drawing/2014/main" id="{7A575BE8-2D4B-E57F-385C-DE94EB7EA155}"/>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id="{A7B4EE63-7788-AD36-CB24-ECE2B150D7BD}"/>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id="{1E0139C5-C502-BD87-FD10-078026BA1B4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خصائص المهمة</a:t>
              </a:r>
            </a:p>
          </p:txBody>
        </p:sp>
        <p:sp>
          <p:nvSpPr>
            <p:cNvPr id="39" name="TextBox 82">
              <a:extLst>
                <a:ext uri="{FF2B5EF4-FFF2-40B4-BE49-F238E27FC236}">
                  <a16:creationId xmlns:a16="http://schemas.microsoft.com/office/drawing/2014/main" id="{1404525A-A544-663F-B8F3-6BC2EA898069}"/>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40" name="Group 61">
            <a:extLst>
              <a:ext uri="{FF2B5EF4-FFF2-40B4-BE49-F238E27FC236}">
                <a16:creationId xmlns:a16="http://schemas.microsoft.com/office/drawing/2014/main" id="{A15E84F3-4E66-5C5D-D635-EE4333481B94}"/>
              </a:ext>
            </a:extLst>
          </p:cNvPr>
          <p:cNvGrpSpPr/>
          <p:nvPr/>
        </p:nvGrpSpPr>
        <p:grpSpPr>
          <a:xfrm>
            <a:off x="781814" y="3250980"/>
            <a:ext cx="1962584" cy="1229606"/>
            <a:chOff x="7560152" y="2098688"/>
            <a:chExt cx="1203960" cy="1203960"/>
          </a:xfrm>
          <a:solidFill>
            <a:schemeClr val="accent2">
              <a:lumMod val="60000"/>
              <a:lumOff val="40000"/>
            </a:schemeClr>
          </a:solidFill>
        </p:grpSpPr>
        <p:sp>
          <p:nvSpPr>
            <p:cNvPr id="41" name="Rectangle: Rounded Corners 73">
              <a:extLst>
                <a:ext uri="{FF2B5EF4-FFF2-40B4-BE49-F238E27FC236}">
                  <a16:creationId xmlns:a16="http://schemas.microsoft.com/office/drawing/2014/main" id="{53B643E6-EC86-3089-6982-029F409E281A}"/>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id="{FFCE7FA3-FA69-EC8A-3FE4-F44D928865E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id="{874180D8-3CCE-320C-9872-CD22B6BBB82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البيئة المحيطة</a:t>
              </a:r>
            </a:p>
          </p:txBody>
        </p:sp>
        <p:sp>
          <p:nvSpPr>
            <p:cNvPr id="44" name="TextBox 82">
              <a:extLst>
                <a:ext uri="{FF2B5EF4-FFF2-40B4-BE49-F238E27FC236}">
                  <a16:creationId xmlns:a16="http://schemas.microsoft.com/office/drawing/2014/main" id="{4EFA926E-11F0-7585-6E6D-277839FAFF68}"/>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spTree>
    <p:extLst>
      <p:ext uri="{BB962C8B-B14F-4D97-AF65-F5344CB8AC3E}">
        <p14:creationId xmlns:p14="http://schemas.microsoft.com/office/powerpoint/2010/main" val="34978581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81564" y="2284211"/>
            <a:ext cx="5775331"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1- خصائص القائد وتتضمن العناصر التالية </a:t>
            </a:r>
          </a:p>
        </p:txBody>
      </p:sp>
      <p:sp>
        <p:nvSpPr>
          <p:cNvPr id="168" name="Shape 1">
            <a:extLst>
              <a:ext uri="{FF2B5EF4-FFF2-40B4-BE49-F238E27FC236}">
                <a16:creationId xmlns:a16="http://schemas.microsoft.com/office/drawing/2014/main" id="{9046D164-BC24-083F-F89C-DDCD0BA45060}"/>
              </a:ext>
            </a:extLst>
          </p:cNvPr>
          <p:cNvSpPr/>
          <p:nvPr/>
        </p:nvSpPr>
        <p:spPr>
          <a:xfrm>
            <a:off x="4849841" y="3035685"/>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69" name="Text 2">
            <a:extLst>
              <a:ext uri="{FF2B5EF4-FFF2-40B4-BE49-F238E27FC236}">
                <a16:creationId xmlns:a16="http://schemas.microsoft.com/office/drawing/2014/main" id="{40593E59-A100-441D-CF11-5D69629C0BEE}"/>
              </a:ext>
            </a:extLst>
          </p:cNvPr>
          <p:cNvSpPr/>
          <p:nvPr/>
        </p:nvSpPr>
        <p:spPr>
          <a:xfrm>
            <a:off x="4949820" y="3068625"/>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3</a:t>
            </a:r>
          </a:p>
        </p:txBody>
      </p:sp>
      <p:sp>
        <p:nvSpPr>
          <p:cNvPr id="170" name="Text 3">
            <a:extLst>
              <a:ext uri="{FF2B5EF4-FFF2-40B4-BE49-F238E27FC236}">
                <a16:creationId xmlns:a16="http://schemas.microsoft.com/office/drawing/2014/main" id="{3C9A6321-171E-988A-5900-B48DE24E1EAF}"/>
              </a:ext>
            </a:extLst>
          </p:cNvPr>
          <p:cNvSpPr/>
          <p:nvPr/>
        </p:nvSpPr>
        <p:spPr>
          <a:xfrm>
            <a:off x="2541024" y="2966013"/>
            <a:ext cx="2221907" cy="513761"/>
          </a:xfrm>
          <a:prstGeom prst="rect">
            <a:avLst/>
          </a:prstGeom>
          <a:solidFill>
            <a:schemeClr val="bg1"/>
          </a:solidFill>
          <a:ln>
            <a:noFill/>
          </a:ln>
        </p:spPr>
        <p:txBody>
          <a:bodyPr wrap="non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الجاذبية الشخصية</a:t>
            </a:r>
            <a:endParaRPr lang="en-US" sz="1600" dirty="0">
              <a:solidFill>
                <a:srgbClr val="203E5F"/>
              </a:solidFill>
              <a:latin typeface="Alexandria" pitchFamily="2" charset="-78"/>
              <a:cs typeface="Alexandria" pitchFamily="2" charset="-78"/>
            </a:endParaRPr>
          </a:p>
        </p:txBody>
      </p:sp>
      <p:sp>
        <p:nvSpPr>
          <p:cNvPr id="171" name="Shape 4">
            <a:extLst>
              <a:ext uri="{FF2B5EF4-FFF2-40B4-BE49-F238E27FC236}">
                <a16:creationId xmlns:a16="http://schemas.microsoft.com/office/drawing/2014/main" id="{26D1430A-C5F3-E65B-651A-92D5A6B9DC8E}"/>
              </a:ext>
            </a:extLst>
          </p:cNvPr>
          <p:cNvSpPr/>
          <p:nvPr/>
        </p:nvSpPr>
        <p:spPr>
          <a:xfrm>
            <a:off x="7678996" y="3035684"/>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72" name="Text 5">
            <a:extLst>
              <a:ext uri="{FF2B5EF4-FFF2-40B4-BE49-F238E27FC236}">
                <a16:creationId xmlns:a16="http://schemas.microsoft.com/office/drawing/2014/main" id="{2234AF64-0C25-FDB0-FDAA-DB5EEEEB3CBC}"/>
              </a:ext>
            </a:extLst>
          </p:cNvPr>
          <p:cNvSpPr/>
          <p:nvPr/>
        </p:nvSpPr>
        <p:spPr>
          <a:xfrm>
            <a:off x="7778386" y="3070004"/>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2</a:t>
            </a:r>
            <a:endParaRPr lang="en-US" b="1" dirty="0">
              <a:solidFill>
                <a:schemeClr val="bg1"/>
              </a:solidFill>
              <a:latin typeface="Alexandria" pitchFamily="2" charset="-78"/>
              <a:cs typeface="Alexandria" pitchFamily="2" charset="-78"/>
            </a:endParaRPr>
          </a:p>
        </p:txBody>
      </p:sp>
      <p:sp>
        <p:nvSpPr>
          <p:cNvPr id="173" name="Text 6">
            <a:extLst>
              <a:ext uri="{FF2B5EF4-FFF2-40B4-BE49-F238E27FC236}">
                <a16:creationId xmlns:a16="http://schemas.microsoft.com/office/drawing/2014/main" id="{8BEC3638-E32B-108B-7180-EC22572577A0}"/>
              </a:ext>
            </a:extLst>
          </p:cNvPr>
          <p:cNvSpPr/>
          <p:nvPr/>
        </p:nvSpPr>
        <p:spPr>
          <a:xfrm>
            <a:off x="5347174" y="2972977"/>
            <a:ext cx="2221907" cy="539372"/>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السمات الشخصية</a:t>
            </a:r>
            <a:endParaRPr lang="en-US" sz="1600" dirty="0">
              <a:solidFill>
                <a:srgbClr val="203E5F"/>
              </a:solidFill>
              <a:latin typeface="Alexandria" pitchFamily="2" charset="-78"/>
              <a:cs typeface="Alexandria" pitchFamily="2" charset="-78"/>
            </a:endParaRPr>
          </a:p>
        </p:txBody>
      </p:sp>
      <p:sp>
        <p:nvSpPr>
          <p:cNvPr id="174" name="Shape 7">
            <a:extLst>
              <a:ext uri="{FF2B5EF4-FFF2-40B4-BE49-F238E27FC236}">
                <a16:creationId xmlns:a16="http://schemas.microsoft.com/office/drawing/2014/main" id="{D76B29A5-7B68-923C-6ECB-61F4B7DC2E50}"/>
              </a:ext>
            </a:extLst>
          </p:cNvPr>
          <p:cNvSpPr/>
          <p:nvPr/>
        </p:nvSpPr>
        <p:spPr>
          <a:xfrm>
            <a:off x="10509548" y="3035685"/>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75" name="Text 8">
            <a:extLst>
              <a:ext uri="{FF2B5EF4-FFF2-40B4-BE49-F238E27FC236}">
                <a16:creationId xmlns:a16="http://schemas.microsoft.com/office/drawing/2014/main" id="{A38A5B0D-5D84-7A68-B325-7AF19D1AA8BB}"/>
              </a:ext>
            </a:extLst>
          </p:cNvPr>
          <p:cNvSpPr/>
          <p:nvPr/>
        </p:nvSpPr>
        <p:spPr>
          <a:xfrm>
            <a:off x="10612758" y="3070004"/>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1</a:t>
            </a:r>
            <a:endParaRPr lang="en-US" b="1" dirty="0">
              <a:solidFill>
                <a:schemeClr val="bg1"/>
              </a:solidFill>
              <a:latin typeface="Alexandria" pitchFamily="2" charset="-78"/>
              <a:cs typeface="Alexandria" pitchFamily="2" charset="-78"/>
            </a:endParaRPr>
          </a:p>
        </p:txBody>
      </p:sp>
      <p:sp>
        <p:nvSpPr>
          <p:cNvPr id="176" name="Text 9">
            <a:extLst>
              <a:ext uri="{FF2B5EF4-FFF2-40B4-BE49-F238E27FC236}">
                <a16:creationId xmlns:a16="http://schemas.microsoft.com/office/drawing/2014/main" id="{7A3AF7C4-DEBC-685D-3F57-5715FF3F5897}"/>
              </a:ext>
            </a:extLst>
          </p:cNvPr>
          <p:cNvSpPr/>
          <p:nvPr/>
        </p:nvSpPr>
        <p:spPr>
          <a:xfrm>
            <a:off x="8194483" y="2970622"/>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القيم والمعتقدات</a:t>
            </a:r>
            <a:endParaRPr lang="en-US" sz="1600" dirty="0">
              <a:solidFill>
                <a:srgbClr val="203E5F"/>
              </a:solidFill>
              <a:latin typeface="Alexandria" pitchFamily="2" charset="-78"/>
              <a:cs typeface="Alexandria" pitchFamily="2" charset="-78"/>
            </a:endParaRPr>
          </a:p>
        </p:txBody>
      </p:sp>
      <p:sp>
        <p:nvSpPr>
          <p:cNvPr id="177" name="Shape 10">
            <a:extLst>
              <a:ext uri="{FF2B5EF4-FFF2-40B4-BE49-F238E27FC236}">
                <a16:creationId xmlns:a16="http://schemas.microsoft.com/office/drawing/2014/main" id="{9CDFDB47-0753-2D45-ABAC-7D3B8249808C}"/>
              </a:ext>
            </a:extLst>
          </p:cNvPr>
          <p:cNvSpPr/>
          <p:nvPr/>
        </p:nvSpPr>
        <p:spPr>
          <a:xfrm>
            <a:off x="4849841" y="4104421"/>
            <a:ext cx="321872" cy="513761"/>
          </a:xfrm>
          <a:prstGeom prst="roundRect">
            <a:avLst>
              <a:gd name="adj" fmla="val 11055"/>
            </a:avLst>
          </a:prstGeom>
          <a:solidFill>
            <a:srgbClr val="00AEEF"/>
          </a:solidFill>
          <a:ln w="7620">
            <a:noFill/>
            <a:prstDash val="solid"/>
          </a:ln>
        </p:spPr>
        <p:txBody>
          <a:bodyPr/>
          <a:lstStyle/>
          <a:p>
            <a:endParaRPr lang="ar-SA" b="1">
              <a:solidFill>
                <a:schemeClr val="bg1"/>
              </a:solidFill>
              <a:latin typeface="Alexandria" pitchFamily="2" charset="-78"/>
              <a:cs typeface="Alexandria" pitchFamily="2" charset="-78"/>
            </a:endParaRPr>
          </a:p>
        </p:txBody>
      </p:sp>
      <p:sp>
        <p:nvSpPr>
          <p:cNvPr id="178" name="Text 11">
            <a:extLst>
              <a:ext uri="{FF2B5EF4-FFF2-40B4-BE49-F238E27FC236}">
                <a16:creationId xmlns:a16="http://schemas.microsoft.com/office/drawing/2014/main" id="{6BA48059-10D1-3E11-D472-CA4B82052C95}"/>
              </a:ext>
            </a:extLst>
          </p:cNvPr>
          <p:cNvSpPr/>
          <p:nvPr/>
        </p:nvSpPr>
        <p:spPr>
          <a:xfrm>
            <a:off x="4951906" y="4138740"/>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6</a:t>
            </a:r>
            <a:endParaRPr lang="en-US" b="1" dirty="0">
              <a:solidFill>
                <a:schemeClr val="bg1"/>
              </a:solidFill>
              <a:latin typeface="Alexandria" pitchFamily="2" charset="-78"/>
              <a:cs typeface="Alexandria" pitchFamily="2" charset="-78"/>
            </a:endParaRPr>
          </a:p>
        </p:txBody>
      </p:sp>
      <p:sp>
        <p:nvSpPr>
          <p:cNvPr id="179" name="Text 12">
            <a:extLst>
              <a:ext uri="{FF2B5EF4-FFF2-40B4-BE49-F238E27FC236}">
                <a16:creationId xmlns:a16="http://schemas.microsoft.com/office/drawing/2014/main" id="{16075473-EB58-0BC2-55B1-342A54714EC2}"/>
              </a:ext>
            </a:extLst>
          </p:cNvPr>
          <p:cNvSpPr/>
          <p:nvPr/>
        </p:nvSpPr>
        <p:spPr>
          <a:xfrm>
            <a:off x="2541024" y="4051815"/>
            <a:ext cx="2221907" cy="471083"/>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استيعاب الآخرين</a:t>
            </a:r>
            <a:endParaRPr lang="en-US" sz="1600" dirty="0">
              <a:solidFill>
                <a:srgbClr val="203E5F"/>
              </a:solidFill>
              <a:latin typeface="Alexandria" pitchFamily="2" charset="-78"/>
              <a:cs typeface="Alexandria" pitchFamily="2" charset="-78"/>
            </a:endParaRPr>
          </a:p>
        </p:txBody>
      </p:sp>
      <p:sp>
        <p:nvSpPr>
          <p:cNvPr id="180" name="Shape 13">
            <a:extLst>
              <a:ext uri="{FF2B5EF4-FFF2-40B4-BE49-F238E27FC236}">
                <a16:creationId xmlns:a16="http://schemas.microsoft.com/office/drawing/2014/main" id="{74B6C3DC-275C-05C6-F122-60311B72398E}"/>
              </a:ext>
            </a:extLst>
          </p:cNvPr>
          <p:cNvSpPr/>
          <p:nvPr/>
        </p:nvSpPr>
        <p:spPr>
          <a:xfrm>
            <a:off x="7678192" y="4132387"/>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81" name="Text 14">
            <a:extLst>
              <a:ext uri="{FF2B5EF4-FFF2-40B4-BE49-F238E27FC236}">
                <a16:creationId xmlns:a16="http://schemas.microsoft.com/office/drawing/2014/main" id="{D323916F-2062-332D-B445-2370E8BD02F5}"/>
              </a:ext>
            </a:extLst>
          </p:cNvPr>
          <p:cNvSpPr/>
          <p:nvPr/>
        </p:nvSpPr>
        <p:spPr>
          <a:xfrm>
            <a:off x="7781061" y="4173061"/>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5</a:t>
            </a:r>
            <a:endParaRPr lang="en-US" b="1" dirty="0">
              <a:solidFill>
                <a:schemeClr val="bg1"/>
              </a:solidFill>
              <a:latin typeface="Alexandria" pitchFamily="2" charset="-78"/>
              <a:cs typeface="Alexandria" pitchFamily="2" charset="-78"/>
            </a:endParaRPr>
          </a:p>
        </p:txBody>
      </p:sp>
      <p:sp>
        <p:nvSpPr>
          <p:cNvPr id="182" name="Text 15">
            <a:extLst>
              <a:ext uri="{FF2B5EF4-FFF2-40B4-BE49-F238E27FC236}">
                <a16:creationId xmlns:a16="http://schemas.microsoft.com/office/drawing/2014/main" id="{EE97FD8F-1C7E-2B41-4682-DDD0CAB10A51}"/>
              </a:ext>
            </a:extLst>
          </p:cNvPr>
          <p:cNvSpPr/>
          <p:nvPr/>
        </p:nvSpPr>
        <p:spPr>
          <a:xfrm>
            <a:off x="5364409" y="4104421"/>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الحيوية</a:t>
            </a:r>
            <a:endParaRPr lang="en-US" sz="1600" dirty="0">
              <a:solidFill>
                <a:srgbClr val="203E5F"/>
              </a:solidFill>
              <a:latin typeface="Alexandria" pitchFamily="2" charset="-78"/>
              <a:cs typeface="Alexandria" pitchFamily="2" charset="-78"/>
            </a:endParaRPr>
          </a:p>
        </p:txBody>
      </p:sp>
      <p:sp>
        <p:nvSpPr>
          <p:cNvPr id="183" name="Shape 16">
            <a:extLst>
              <a:ext uri="{FF2B5EF4-FFF2-40B4-BE49-F238E27FC236}">
                <a16:creationId xmlns:a16="http://schemas.microsoft.com/office/drawing/2014/main" id="{F8392BF7-05E7-9D47-2F89-47F74EA8755D}"/>
              </a:ext>
            </a:extLst>
          </p:cNvPr>
          <p:cNvSpPr/>
          <p:nvPr/>
        </p:nvSpPr>
        <p:spPr>
          <a:xfrm>
            <a:off x="10509548" y="4132387"/>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84" name="Text 17">
            <a:extLst>
              <a:ext uri="{FF2B5EF4-FFF2-40B4-BE49-F238E27FC236}">
                <a16:creationId xmlns:a16="http://schemas.microsoft.com/office/drawing/2014/main" id="{4CF8C5EE-C969-CC5D-9346-8BEDAB7052B7}"/>
              </a:ext>
            </a:extLst>
          </p:cNvPr>
          <p:cNvSpPr/>
          <p:nvPr/>
        </p:nvSpPr>
        <p:spPr>
          <a:xfrm>
            <a:off x="10626189" y="4166707"/>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4</a:t>
            </a:r>
            <a:endParaRPr lang="en-US" b="1" dirty="0">
              <a:solidFill>
                <a:schemeClr val="bg1"/>
              </a:solidFill>
              <a:latin typeface="Alexandria" pitchFamily="2" charset="-78"/>
              <a:cs typeface="Alexandria" pitchFamily="2" charset="-78"/>
            </a:endParaRPr>
          </a:p>
        </p:txBody>
      </p:sp>
      <p:sp>
        <p:nvSpPr>
          <p:cNvPr id="185" name="Text 18">
            <a:extLst>
              <a:ext uri="{FF2B5EF4-FFF2-40B4-BE49-F238E27FC236}">
                <a16:creationId xmlns:a16="http://schemas.microsoft.com/office/drawing/2014/main" id="{CBCE3F9D-F587-EF09-D500-54352EE9991A}"/>
              </a:ext>
            </a:extLst>
          </p:cNvPr>
          <p:cNvSpPr/>
          <p:nvPr/>
        </p:nvSpPr>
        <p:spPr>
          <a:xfrm>
            <a:off x="8194483" y="4104420"/>
            <a:ext cx="2221907" cy="541727"/>
          </a:xfrm>
          <a:prstGeom prst="rect">
            <a:avLst/>
          </a:prstGeom>
          <a:solidFill>
            <a:schemeClr val="bg1"/>
          </a:solidFill>
          <a:ln>
            <a:noFill/>
          </a:ln>
        </p:spPr>
        <p:txBody>
          <a:bodyPr wrap="square" rtlCol="0" anchor="t"/>
          <a:lstStyle/>
          <a:p>
            <a:pPr algn="r" rtl="1">
              <a:lnSpc>
                <a:spcPct val="150000"/>
              </a:lnSpc>
            </a:pPr>
            <a:r>
              <a:rPr lang="ar-SA" sz="1600" dirty="0">
                <a:solidFill>
                  <a:prstClr val="black"/>
                </a:solidFill>
                <a:latin typeface="Alexandria" charset="0"/>
                <a:cs typeface="Alexandria" charset="0"/>
              </a:rPr>
              <a:t>الحزم</a:t>
            </a:r>
            <a:endParaRPr lang="en-US" sz="1600" dirty="0">
              <a:solidFill>
                <a:srgbClr val="203E5F"/>
              </a:solidFill>
              <a:latin typeface="Alexandria" pitchFamily="2" charset="-78"/>
              <a:cs typeface="Alexandria" pitchFamily="2" charset="-78"/>
            </a:endParaRPr>
          </a:p>
        </p:txBody>
      </p:sp>
      <p:sp>
        <p:nvSpPr>
          <p:cNvPr id="186" name="Shape 10">
            <a:extLst>
              <a:ext uri="{FF2B5EF4-FFF2-40B4-BE49-F238E27FC236}">
                <a16:creationId xmlns:a16="http://schemas.microsoft.com/office/drawing/2014/main" id="{024E2A05-C9EE-77FB-5D9D-F414EA6C622C}"/>
              </a:ext>
            </a:extLst>
          </p:cNvPr>
          <p:cNvSpPr/>
          <p:nvPr/>
        </p:nvSpPr>
        <p:spPr>
          <a:xfrm>
            <a:off x="4849841" y="5283083"/>
            <a:ext cx="321872" cy="513761"/>
          </a:xfrm>
          <a:prstGeom prst="roundRect">
            <a:avLst>
              <a:gd name="adj" fmla="val 11055"/>
            </a:avLst>
          </a:prstGeom>
          <a:solidFill>
            <a:srgbClr val="00AEEF"/>
          </a:solidFill>
          <a:ln w="7620">
            <a:noFill/>
            <a:prstDash val="solid"/>
          </a:ln>
        </p:spPr>
        <p:txBody>
          <a:bodyPr/>
          <a:lstStyle/>
          <a:p>
            <a:endParaRPr lang="ar-SA" b="1">
              <a:solidFill>
                <a:schemeClr val="bg1"/>
              </a:solidFill>
              <a:latin typeface="Alexandria" pitchFamily="2" charset="-78"/>
              <a:cs typeface="Alexandria" pitchFamily="2" charset="-78"/>
            </a:endParaRPr>
          </a:p>
        </p:txBody>
      </p:sp>
      <p:sp>
        <p:nvSpPr>
          <p:cNvPr id="187" name="Text 11">
            <a:extLst>
              <a:ext uri="{FF2B5EF4-FFF2-40B4-BE49-F238E27FC236}">
                <a16:creationId xmlns:a16="http://schemas.microsoft.com/office/drawing/2014/main" id="{5F478C51-91C9-97FC-6087-3A15CF8C4CAE}"/>
              </a:ext>
            </a:extLst>
          </p:cNvPr>
          <p:cNvSpPr/>
          <p:nvPr/>
        </p:nvSpPr>
        <p:spPr>
          <a:xfrm>
            <a:off x="4951906" y="5317402"/>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ea typeface="Georgia" pitchFamily="34" charset="-122"/>
                <a:cs typeface="Alexandria" pitchFamily="2" charset="-78"/>
              </a:rPr>
              <a:t>9</a:t>
            </a:r>
            <a:endParaRPr lang="en-US" b="1" dirty="0">
              <a:solidFill>
                <a:schemeClr val="bg1"/>
              </a:solidFill>
              <a:latin typeface="Alexandria" pitchFamily="2" charset="-78"/>
              <a:cs typeface="Alexandria" pitchFamily="2" charset="-78"/>
            </a:endParaRPr>
          </a:p>
        </p:txBody>
      </p:sp>
      <p:sp>
        <p:nvSpPr>
          <p:cNvPr id="188" name="Text 12">
            <a:extLst>
              <a:ext uri="{FF2B5EF4-FFF2-40B4-BE49-F238E27FC236}">
                <a16:creationId xmlns:a16="http://schemas.microsoft.com/office/drawing/2014/main" id="{9F869D47-4FD9-3C80-00C6-089BAA3BF09B}"/>
              </a:ext>
            </a:extLst>
          </p:cNvPr>
          <p:cNvSpPr/>
          <p:nvPr/>
        </p:nvSpPr>
        <p:spPr>
          <a:xfrm>
            <a:off x="2541024" y="5230477"/>
            <a:ext cx="2221907" cy="471083"/>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دافعيته للإنجــــــــــــاز</a:t>
            </a:r>
          </a:p>
        </p:txBody>
      </p:sp>
      <p:sp>
        <p:nvSpPr>
          <p:cNvPr id="189" name="Shape 13">
            <a:extLst>
              <a:ext uri="{FF2B5EF4-FFF2-40B4-BE49-F238E27FC236}">
                <a16:creationId xmlns:a16="http://schemas.microsoft.com/office/drawing/2014/main" id="{43F73086-AEEF-6BFB-725F-8A1BEDA0FCE0}"/>
              </a:ext>
            </a:extLst>
          </p:cNvPr>
          <p:cNvSpPr/>
          <p:nvPr/>
        </p:nvSpPr>
        <p:spPr>
          <a:xfrm>
            <a:off x="7678192" y="5311049"/>
            <a:ext cx="321872" cy="513761"/>
          </a:xfrm>
          <a:prstGeom prst="roundRect">
            <a:avLst>
              <a:gd name="adj" fmla="val 11055"/>
            </a:avLst>
          </a:prstGeom>
          <a:solidFill>
            <a:srgbClr val="00AEEF"/>
          </a:solidFill>
          <a:ln w="7620">
            <a:noFill/>
            <a:prstDash val="solid"/>
          </a:ln>
        </p:spPr>
        <p:txBody>
          <a:bodyPr/>
          <a:lstStyle/>
          <a:p>
            <a:endParaRPr lang="ar-SA" b="1">
              <a:solidFill>
                <a:srgbClr val="203E5F"/>
              </a:solidFill>
              <a:latin typeface="Alexandria" pitchFamily="2" charset="-78"/>
              <a:cs typeface="Alexandria" pitchFamily="2" charset="-78"/>
            </a:endParaRPr>
          </a:p>
        </p:txBody>
      </p:sp>
      <p:sp>
        <p:nvSpPr>
          <p:cNvPr id="190" name="Text 14">
            <a:extLst>
              <a:ext uri="{FF2B5EF4-FFF2-40B4-BE49-F238E27FC236}">
                <a16:creationId xmlns:a16="http://schemas.microsoft.com/office/drawing/2014/main" id="{2E5A1BE7-7FAE-375B-C6EC-C6E044EBB10E}"/>
              </a:ext>
            </a:extLst>
          </p:cNvPr>
          <p:cNvSpPr/>
          <p:nvPr/>
        </p:nvSpPr>
        <p:spPr>
          <a:xfrm>
            <a:off x="7781061" y="5351723"/>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8</a:t>
            </a:r>
          </a:p>
        </p:txBody>
      </p:sp>
      <p:sp>
        <p:nvSpPr>
          <p:cNvPr id="191" name="Text 15">
            <a:extLst>
              <a:ext uri="{FF2B5EF4-FFF2-40B4-BE49-F238E27FC236}">
                <a16:creationId xmlns:a16="http://schemas.microsoft.com/office/drawing/2014/main" id="{B5FC22FC-721E-228C-785C-664A35069C78}"/>
              </a:ext>
            </a:extLst>
          </p:cNvPr>
          <p:cNvSpPr/>
          <p:nvPr/>
        </p:nvSpPr>
        <p:spPr>
          <a:xfrm>
            <a:off x="5364409" y="5283083"/>
            <a:ext cx="2221907" cy="541727"/>
          </a:xfrm>
          <a:prstGeom prst="rect">
            <a:avLst/>
          </a:prstGeom>
          <a:solidFill>
            <a:schemeClr val="bg1"/>
          </a:solidFill>
          <a:ln>
            <a:noFill/>
          </a:ln>
        </p:spPr>
        <p:txBody>
          <a:bodyPr wrap="square" rtlCol="0" anchor="t"/>
          <a:lstStyle/>
          <a:p>
            <a:pPr algn="r" rtl="1">
              <a:lnSpc>
                <a:spcPct val="150000"/>
              </a:lnSpc>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طموحات القائــــــــــــــد</a:t>
            </a:r>
            <a:endParaRPr lang="en-US" sz="1600" dirty="0">
              <a:solidFill>
                <a:srgbClr val="203E5F"/>
              </a:solidFill>
              <a:latin typeface="Alexandria" pitchFamily="2" charset="-78"/>
              <a:cs typeface="Alexandria" pitchFamily="2" charset="-78"/>
            </a:endParaRPr>
          </a:p>
        </p:txBody>
      </p:sp>
      <p:sp>
        <p:nvSpPr>
          <p:cNvPr id="192" name="Shape 16">
            <a:extLst>
              <a:ext uri="{FF2B5EF4-FFF2-40B4-BE49-F238E27FC236}">
                <a16:creationId xmlns:a16="http://schemas.microsoft.com/office/drawing/2014/main" id="{A2BC5676-78FE-B1C9-E759-FA509433B814}"/>
              </a:ext>
            </a:extLst>
          </p:cNvPr>
          <p:cNvSpPr/>
          <p:nvPr/>
        </p:nvSpPr>
        <p:spPr>
          <a:xfrm>
            <a:off x="10509548" y="5311049"/>
            <a:ext cx="321872" cy="513761"/>
          </a:xfrm>
          <a:prstGeom prst="roundRect">
            <a:avLst>
              <a:gd name="adj" fmla="val 11055"/>
            </a:avLst>
          </a:prstGeom>
          <a:solidFill>
            <a:srgbClr val="00AEEF"/>
          </a:solidFill>
          <a:ln w="7620">
            <a:noFill/>
            <a:prstDash val="solid"/>
          </a:ln>
        </p:spPr>
        <p:txBody>
          <a:bodyPr/>
          <a:lstStyle/>
          <a:p>
            <a:endParaRPr lang="ar-SA" b="1" dirty="0">
              <a:solidFill>
                <a:srgbClr val="203E5F"/>
              </a:solidFill>
              <a:latin typeface="Alexandria" pitchFamily="2" charset="-78"/>
              <a:cs typeface="Alexandria" pitchFamily="2" charset="-78"/>
            </a:endParaRPr>
          </a:p>
        </p:txBody>
      </p:sp>
      <p:sp>
        <p:nvSpPr>
          <p:cNvPr id="193" name="Text 17">
            <a:extLst>
              <a:ext uri="{FF2B5EF4-FFF2-40B4-BE49-F238E27FC236}">
                <a16:creationId xmlns:a16="http://schemas.microsoft.com/office/drawing/2014/main" id="{C0875951-0623-741F-91E4-F831BC199EC8}"/>
              </a:ext>
            </a:extLst>
          </p:cNvPr>
          <p:cNvSpPr/>
          <p:nvPr/>
        </p:nvSpPr>
        <p:spPr>
          <a:xfrm>
            <a:off x="10626189" y="5345369"/>
            <a:ext cx="117741" cy="445121"/>
          </a:xfrm>
          <a:prstGeom prst="rect">
            <a:avLst/>
          </a:prstGeom>
          <a:solidFill>
            <a:srgbClr val="00AEEF"/>
          </a:solidFill>
          <a:ln>
            <a:noFill/>
          </a:ln>
        </p:spPr>
        <p:txBody>
          <a:bodyPr wrap="none" rtlCol="0" anchor="t"/>
          <a:lstStyle/>
          <a:p>
            <a:pPr algn="ctr">
              <a:lnSpc>
                <a:spcPts val="4094"/>
              </a:lnSpc>
            </a:pPr>
            <a:r>
              <a:rPr lang="en-US" b="1" dirty="0">
                <a:solidFill>
                  <a:schemeClr val="bg1"/>
                </a:solidFill>
                <a:latin typeface="Alexandria" pitchFamily="2" charset="-78"/>
                <a:cs typeface="Alexandria" pitchFamily="2" charset="-78"/>
              </a:rPr>
              <a:t>7</a:t>
            </a:r>
          </a:p>
        </p:txBody>
      </p:sp>
      <p:sp>
        <p:nvSpPr>
          <p:cNvPr id="194" name="Text 18">
            <a:extLst>
              <a:ext uri="{FF2B5EF4-FFF2-40B4-BE49-F238E27FC236}">
                <a16:creationId xmlns:a16="http://schemas.microsoft.com/office/drawing/2014/main" id="{1D2039D1-8789-ECEC-4610-3F8A45DAEF0F}"/>
              </a:ext>
            </a:extLst>
          </p:cNvPr>
          <p:cNvSpPr/>
          <p:nvPr/>
        </p:nvSpPr>
        <p:spPr>
          <a:xfrm>
            <a:off x="8194483" y="5283082"/>
            <a:ext cx="2221907" cy="541727"/>
          </a:xfrm>
          <a:prstGeom prst="rect">
            <a:avLst/>
          </a:prstGeom>
          <a:solidFill>
            <a:schemeClr val="bg1"/>
          </a:solidFill>
          <a:ln>
            <a:noFill/>
          </a:ln>
        </p:spPr>
        <p:txBody>
          <a:bodyPr wrap="square" rtlCol="0" anchor="t"/>
          <a:lstStyle/>
          <a:p>
            <a:pPr algn="r" rtl="1">
              <a:lnSpc>
                <a:spcPct val="150000"/>
              </a:lnSpc>
            </a:pPr>
            <a:r>
              <a:rPr lang="ar-SA" sz="1600" dirty="0">
                <a:solidFill>
                  <a:prstClr val="black"/>
                </a:solidFill>
                <a:latin typeface="Alexandria" charset="0"/>
                <a:cs typeface="Alexandria" charset="0"/>
              </a:rPr>
              <a:t>الأفكار والخبرات</a:t>
            </a:r>
          </a:p>
        </p:txBody>
      </p:sp>
    </p:spTree>
    <p:extLst>
      <p:ext uri="{BB962C8B-B14F-4D97-AF65-F5344CB8AC3E}">
        <p14:creationId xmlns:p14="http://schemas.microsoft.com/office/powerpoint/2010/main" val="1122733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410685" y="2231007"/>
            <a:ext cx="5746210"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2- خصائص المرؤوسين وتتضمن العناصر التالية </a:t>
            </a:r>
          </a:p>
        </p:txBody>
      </p:sp>
      <p:grpSp>
        <p:nvGrpSpPr>
          <p:cNvPr id="39" name="Group 30">
            <a:extLst>
              <a:ext uri="{FF2B5EF4-FFF2-40B4-BE49-F238E27FC236}">
                <a16:creationId xmlns:a16="http://schemas.microsoft.com/office/drawing/2014/main" id="{6E4DE166-7E87-F841-8A80-D9D7162C07B0}"/>
              </a:ext>
            </a:extLst>
          </p:cNvPr>
          <p:cNvGrpSpPr/>
          <p:nvPr/>
        </p:nvGrpSpPr>
        <p:grpSpPr>
          <a:xfrm flipH="1">
            <a:off x="4141008" y="2900454"/>
            <a:ext cx="3534721" cy="3011113"/>
            <a:chOff x="2483527" y="1138079"/>
            <a:chExt cx="4178230" cy="4793378"/>
          </a:xfrm>
        </p:grpSpPr>
        <p:sp>
          <p:nvSpPr>
            <p:cNvPr id="40" name="Freeform 2">
              <a:extLst>
                <a:ext uri="{FF2B5EF4-FFF2-40B4-BE49-F238E27FC236}">
                  <a16:creationId xmlns:a16="http://schemas.microsoft.com/office/drawing/2014/main" id="{472E000F-7A13-8CC4-3736-4D6481438611}"/>
                </a:ext>
              </a:extLst>
            </p:cNvPr>
            <p:cNvSpPr/>
            <p:nvPr/>
          </p:nvSpPr>
          <p:spPr>
            <a:xfrm>
              <a:off x="3397863" y="1138079"/>
              <a:ext cx="3263894" cy="1630279"/>
            </a:xfrm>
            <a:custGeom>
              <a:avLst/>
              <a:gdLst>
                <a:gd name="connsiteX0" fmla="*/ 210234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4 w 3263894"/>
                <a:gd name="connsiteY7" fmla="*/ 1628874 h 1630279"/>
                <a:gd name="connsiteX8" fmla="*/ 0 w 3263894"/>
                <a:gd name="connsiteY8" fmla="*/ 1341619 h 1630279"/>
                <a:gd name="connsiteX9" fmla="*/ 244073 w 3263894"/>
                <a:gd name="connsiteY9" fmla="*/ 1054366 h 1630279"/>
                <a:gd name="connsiteX10" fmla="*/ 1588230 w 3263894"/>
                <a:gd name="connsiteY10" fmla="*/ 1054366 h 1630279"/>
                <a:gd name="connsiteX11" fmla="*/ 1604154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4 w 3263894"/>
                <a:gd name="connsiteY16" fmla="*/ 574508 h 1630279"/>
                <a:gd name="connsiteX17" fmla="*/ 2345228 w 3263894"/>
                <a:gd name="connsiteY17" fmla="*/ 286552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234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4" y="1628874"/>
                  </a:lnTo>
                  <a:lnTo>
                    <a:pt x="0" y="1341619"/>
                  </a:lnTo>
                  <a:lnTo>
                    <a:pt x="244073" y="1054366"/>
                  </a:lnTo>
                  <a:lnTo>
                    <a:pt x="1588230" y="1054366"/>
                  </a:lnTo>
                  <a:lnTo>
                    <a:pt x="1604154" y="1055771"/>
                  </a:lnTo>
                  <a:lnTo>
                    <a:pt x="2466273" y="1055771"/>
                  </a:lnTo>
                  <a:cubicBezTo>
                    <a:pt x="2581189" y="1055771"/>
                    <a:pt x="2674347" y="962613"/>
                    <a:pt x="2674347" y="847697"/>
                  </a:cubicBezTo>
                  <a:lnTo>
                    <a:pt x="2674347" y="782582"/>
                  </a:lnTo>
                  <a:cubicBezTo>
                    <a:pt x="2674347" y="667666"/>
                    <a:pt x="2581189" y="574508"/>
                    <a:pt x="2466273" y="574508"/>
                  </a:cubicBezTo>
                  <a:lnTo>
                    <a:pt x="2101154" y="574508"/>
                  </a:lnTo>
                  <a:lnTo>
                    <a:pt x="2345228" y="286552"/>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1" name="Freeform 3">
              <a:extLst>
                <a:ext uri="{FF2B5EF4-FFF2-40B4-BE49-F238E27FC236}">
                  <a16:creationId xmlns:a16="http://schemas.microsoft.com/office/drawing/2014/main" id="{B4428124-6EFE-1DCC-60C0-681BB334ED9A}"/>
                </a:ext>
              </a:extLst>
            </p:cNvPr>
            <p:cNvSpPr/>
            <p:nvPr/>
          </p:nvSpPr>
          <p:spPr>
            <a:xfrm>
              <a:off x="2588369" y="1138079"/>
              <a:ext cx="3049881" cy="575911"/>
            </a:xfrm>
            <a:custGeom>
              <a:avLst/>
              <a:gdLst>
                <a:gd name="connsiteX0" fmla="*/ 1570822 w 3049881"/>
                <a:gd name="connsiteY0" fmla="*/ 0 h 575911"/>
                <a:gd name="connsiteX1" fmla="*/ 2806997 w 3049881"/>
                <a:gd name="connsiteY1" fmla="*/ 0 h 575911"/>
                <a:gd name="connsiteX2" fmla="*/ 3049881 w 3049881"/>
                <a:gd name="connsiteY2" fmla="*/ 286552 h 575911"/>
                <a:gd name="connsiteX3" fmla="*/ 2805807 w 3049881"/>
                <a:gd name="connsiteY3" fmla="*/ 574508 h 575911"/>
                <a:gd name="connsiteX4" fmla="*/ 2129566 w 3049881"/>
                <a:gd name="connsiteY4" fmla="*/ 574508 h 575911"/>
                <a:gd name="connsiteX5" fmla="*/ 2106981 w 3049881"/>
                <a:gd name="connsiteY5" fmla="*/ 575911 h 575911"/>
                <a:gd name="connsiteX6" fmla="*/ 0 w 3049881"/>
                <a:gd name="connsiteY6" fmla="*/ 575911 h 575911"/>
                <a:gd name="connsiteX7" fmla="*/ 244074 w 3049881"/>
                <a:gd name="connsiteY7" fmla="*/ 288657 h 575911"/>
                <a:gd name="connsiteX8" fmla="*/ 1 w 3049881"/>
                <a:gd name="connsiteY8" fmla="*/ 1403 h 575911"/>
                <a:gd name="connsiteX9" fmla="*/ 1554921 w 3049881"/>
                <a:gd name="connsiteY9" fmla="*/ 1403 h 575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49881" h="575911">
                  <a:moveTo>
                    <a:pt x="1570822" y="0"/>
                  </a:moveTo>
                  <a:lnTo>
                    <a:pt x="2806997" y="0"/>
                  </a:lnTo>
                  <a:lnTo>
                    <a:pt x="3049881" y="286552"/>
                  </a:lnTo>
                  <a:lnTo>
                    <a:pt x="2805807" y="574508"/>
                  </a:lnTo>
                  <a:lnTo>
                    <a:pt x="2129566" y="574508"/>
                  </a:lnTo>
                  <a:lnTo>
                    <a:pt x="2106981" y="575911"/>
                  </a:lnTo>
                  <a:lnTo>
                    <a:pt x="0" y="575911"/>
                  </a:lnTo>
                  <a:lnTo>
                    <a:pt x="244074" y="288657"/>
                  </a:lnTo>
                  <a:lnTo>
                    <a:pt x="1" y="1403"/>
                  </a:lnTo>
                  <a:lnTo>
                    <a:pt x="1554921" y="1403"/>
                  </a:ln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2" name="Freeform 4">
              <a:extLst>
                <a:ext uri="{FF2B5EF4-FFF2-40B4-BE49-F238E27FC236}">
                  <a16:creationId xmlns:a16="http://schemas.microsoft.com/office/drawing/2014/main" id="{91FB1DE2-774C-9577-A8ED-2B37AE379B1C}"/>
                </a:ext>
              </a:extLst>
            </p:cNvPr>
            <p:cNvSpPr/>
            <p:nvPr/>
          </p:nvSpPr>
          <p:spPr>
            <a:xfrm>
              <a:off x="2483527" y="2192445"/>
              <a:ext cx="3154723" cy="1630279"/>
            </a:xfrm>
            <a:custGeom>
              <a:avLst/>
              <a:gdLst>
                <a:gd name="connsiteX0" fmla="*/ 704851 w 3154723"/>
                <a:gd name="connsiteY0" fmla="*/ 0 h 1630279"/>
                <a:gd name="connsiteX1" fmla="*/ 1053568 w 3154723"/>
                <a:gd name="connsiteY1" fmla="*/ 0 h 1630279"/>
                <a:gd name="connsiteX2" fmla="*/ 809495 w 3154723"/>
                <a:gd name="connsiteY2" fmla="*/ 287253 h 1630279"/>
                <a:gd name="connsiteX3" fmla="*/ 1053569 w 3154723"/>
                <a:gd name="connsiteY3" fmla="*/ 574508 h 1630279"/>
                <a:gd name="connsiteX4" fmla="*/ 797621 w 3154723"/>
                <a:gd name="connsiteY4" fmla="*/ 574508 h 1630279"/>
                <a:gd name="connsiteX5" fmla="*/ 589547 w 3154723"/>
                <a:gd name="connsiteY5" fmla="*/ 782582 h 1630279"/>
                <a:gd name="connsiteX6" fmla="*/ 589547 w 3154723"/>
                <a:gd name="connsiteY6" fmla="*/ 847697 h 1630279"/>
                <a:gd name="connsiteX7" fmla="*/ 797621 w 3154723"/>
                <a:gd name="connsiteY7" fmla="*/ 1055771 h 1630279"/>
                <a:gd name="connsiteX8" fmla="*/ 1659740 w 3154723"/>
                <a:gd name="connsiteY8" fmla="*/ 1055771 h 1630279"/>
                <a:gd name="connsiteX9" fmla="*/ 1675664 w 3154723"/>
                <a:gd name="connsiteY9" fmla="*/ 1054366 h 1630279"/>
                <a:gd name="connsiteX10" fmla="*/ 2910649 w 3154723"/>
                <a:gd name="connsiteY10" fmla="*/ 1054366 h 1630279"/>
                <a:gd name="connsiteX11" fmla="*/ 3154723 w 3154723"/>
                <a:gd name="connsiteY11" fmla="*/ 1341621 h 1630279"/>
                <a:gd name="connsiteX12" fmla="*/ 2910650 w 3154723"/>
                <a:gd name="connsiteY12" fmla="*/ 1628874 h 1630279"/>
                <a:gd name="connsiteX13" fmla="*/ 2518490 w 3154723"/>
                <a:gd name="connsiteY13" fmla="*/ 1628874 h 1630279"/>
                <a:gd name="connsiteX14" fmla="*/ 2502567 w 3154723"/>
                <a:gd name="connsiteY14" fmla="*/ 1630279 h 1630279"/>
                <a:gd name="connsiteX15" fmla="*/ 704851 w 3154723"/>
                <a:gd name="connsiteY15" fmla="*/ 1630279 h 1630279"/>
                <a:gd name="connsiteX16" fmla="*/ 0 w 3154723"/>
                <a:gd name="connsiteY16" fmla="*/ 925428 h 1630279"/>
                <a:gd name="connsiteX17" fmla="*/ 0 w 3154723"/>
                <a:gd name="connsiteY17" fmla="*/ 704851 h 1630279"/>
                <a:gd name="connsiteX18" fmla="*/ 704851 w 3154723"/>
                <a:gd name="connsiteY18" fmla="*/ 0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154723" h="1630279">
                  <a:moveTo>
                    <a:pt x="704851" y="0"/>
                  </a:moveTo>
                  <a:lnTo>
                    <a:pt x="1053568" y="0"/>
                  </a:lnTo>
                  <a:lnTo>
                    <a:pt x="809495" y="287253"/>
                  </a:lnTo>
                  <a:lnTo>
                    <a:pt x="1053569" y="574508"/>
                  </a:lnTo>
                  <a:lnTo>
                    <a:pt x="797621" y="574508"/>
                  </a:lnTo>
                  <a:cubicBezTo>
                    <a:pt x="682705" y="574508"/>
                    <a:pt x="589547" y="667666"/>
                    <a:pt x="589547" y="782582"/>
                  </a:cubicBezTo>
                  <a:lnTo>
                    <a:pt x="589547" y="847697"/>
                  </a:lnTo>
                  <a:cubicBezTo>
                    <a:pt x="589547" y="962613"/>
                    <a:pt x="682705" y="1055771"/>
                    <a:pt x="797621" y="1055771"/>
                  </a:cubicBezTo>
                  <a:lnTo>
                    <a:pt x="1659740" y="1055771"/>
                  </a:lnTo>
                  <a:lnTo>
                    <a:pt x="1675664" y="1054366"/>
                  </a:lnTo>
                  <a:lnTo>
                    <a:pt x="2910649" y="1054366"/>
                  </a:lnTo>
                  <a:lnTo>
                    <a:pt x="3154723" y="1341621"/>
                  </a:lnTo>
                  <a:lnTo>
                    <a:pt x="2910650" y="1628874"/>
                  </a:lnTo>
                  <a:lnTo>
                    <a:pt x="2518490" y="1628874"/>
                  </a:lnTo>
                  <a:lnTo>
                    <a:pt x="2502567" y="1630279"/>
                  </a:lnTo>
                  <a:lnTo>
                    <a:pt x="704851" y="1630279"/>
                  </a:lnTo>
                  <a:cubicBezTo>
                    <a:pt x="315573" y="1630279"/>
                    <a:pt x="0" y="1314706"/>
                    <a:pt x="0" y="925428"/>
                  </a:cubicBezTo>
                  <a:lnTo>
                    <a:pt x="0" y="704851"/>
                  </a:lnTo>
                  <a:cubicBezTo>
                    <a:pt x="0" y="315573"/>
                    <a:pt x="315573" y="0"/>
                    <a:pt x="704851" y="0"/>
                  </a:cubicBezTo>
                  <a:close/>
                </a:path>
              </a:pathLst>
            </a:custGeom>
            <a:solidFill>
              <a:srgbClr val="FFCC00"/>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3" name="Freeform 5">
              <a:extLst>
                <a:ext uri="{FF2B5EF4-FFF2-40B4-BE49-F238E27FC236}">
                  <a16:creationId xmlns:a16="http://schemas.microsoft.com/office/drawing/2014/main" id="{9163B904-4027-2F49-1E55-ACD358718CE4}"/>
                </a:ext>
              </a:extLst>
            </p:cNvPr>
            <p:cNvSpPr/>
            <p:nvPr/>
          </p:nvSpPr>
          <p:spPr>
            <a:xfrm>
              <a:off x="3397863" y="3246811"/>
              <a:ext cx="3263894" cy="1630279"/>
            </a:xfrm>
            <a:custGeom>
              <a:avLst/>
              <a:gdLst>
                <a:gd name="connsiteX0" fmla="*/ 2101154 w 3263894"/>
                <a:gd name="connsiteY0" fmla="*/ 0 h 1630279"/>
                <a:gd name="connsiteX1" fmla="*/ 2559043 w 3263894"/>
                <a:gd name="connsiteY1" fmla="*/ 0 h 1630279"/>
                <a:gd name="connsiteX2" fmla="*/ 3263894 w 3263894"/>
                <a:gd name="connsiteY2" fmla="*/ 704851 h 1630279"/>
                <a:gd name="connsiteX3" fmla="*/ 3263894 w 3263894"/>
                <a:gd name="connsiteY3" fmla="*/ 925428 h 1630279"/>
                <a:gd name="connsiteX4" fmla="*/ 2559043 w 3263894"/>
                <a:gd name="connsiteY4" fmla="*/ 1630279 h 1630279"/>
                <a:gd name="connsiteX5" fmla="*/ 761327 w 3263894"/>
                <a:gd name="connsiteY5" fmla="*/ 1630279 h 1630279"/>
                <a:gd name="connsiteX6" fmla="*/ 745404 w 3263894"/>
                <a:gd name="connsiteY6" fmla="*/ 1628874 h 1630279"/>
                <a:gd name="connsiteX7" fmla="*/ 244073 w 3263894"/>
                <a:gd name="connsiteY7" fmla="*/ 1628874 h 1630279"/>
                <a:gd name="connsiteX8" fmla="*/ 0 w 3263894"/>
                <a:gd name="connsiteY8" fmla="*/ 1341620 h 1630279"/>
                <a:gd name="connsiteX9" fmla="*/ 244074 w 3263894"/>
                <a:gd name="connsiteY9" fmla="*/ 1054366 h 1630279"/>
                <a:gd name="connsiteX10" fmla="*/ 1588230 w 3263894"/>
                <a:gd name="connsiteY10" fmla="*/ 1054366 h 1630279"/>
                <a:gd name="connsiteX11" fmla="*/ 1604153 w 3263894"/>
                <a:gd name="connsiteY11" fmla="*/ 1055771 h 1630279"/>
                <a:gd name="connsiteX12" fmla="*/ 2466273 w 3263894"/>
                <a:gd name="connsiteY12" fmla="*/ 1055771 h 1630279"/>
                <a:gd name="connsiteX13" fmla="*/ 2674347 w 3263894"/>
                <a:gd name="connsiteY13" fmla="*/ 847697 h 1630279"/>
                <a:gd name="connsiteX14" fmla="*/ 2674347 w 3263894"/>
                <a:gd name="connsiteY14" fmla="*/ 782582 h 1630279"/>
                <a:gd name="connsiteX15" fmla="*/ 2466273 w 3263894"/>
                <a:gd name="connsiteY15" fmla="*/ 574508 h 1630279"/>
                <a:gd name="connsiteX16" fmla="*/ 2101155 w 3263894"/>
                <a:gd name="connsiteY16" fmla="*/ 574508 h 1630279"/>
                <a:gd name="connsiteX17" fmla="*/ 2345228 w 3263894"/>
                <a:gd name="connsiteY17" fmla="*/ 287255 h 1630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63894" h="1630279">
                  <a:moveTo>
                    <a:pt x="2101154" y="0"/>
                  </a:moveTo>
                  <a:lnTo>
                    <a:pt x="2559043" y="0"/>
                  </a:lnTo>
                  <a:cubicBezTo>
                    <a:pt x="2948321" y="0"/>
                    <a:pt x="3263894" y="315573"/>
                    <a:pt x="3263894" y="704851"/>
                  </a:cubicBezTo>
                  <a:lnTo>
                    <a:pt x="3263894" y="925428"/>
                  </a:lnTo>
                  <a:cubicBezTo>
                    <a:pt x="3263894" y="1314706"/>
                    <a:pt x="2948321" y="1630279"/>
                    <a:pt x="2559043" y="1630279"/>
                  </a:cubicBezTo>
                  <a:lnTo>
                    <a:pt x="761327" y="1630279"/>
                  </a:lnTo>
                  <a:lnTo>
                    <a:pt x="745404" y="1628874"/>
                  </a:lnTo>
                  <a:lnTo>
                    <a:pt x="244073" y="1628874"/>
                  </a:lnTo>
                  <a:lnTo>
                    <a:pt x="0" y="1341620"/>
                  </a:lnTo>
                  <a:lnTo>
                    <a:pt x="244074" y="1054366"/>
                  </a:lnTo>
                  <a:lnTo>
                    <a:pt x="1588230" y="1054366"/>
                  </a:lnTo>
                  <a:lnTo>
                    <a:pt x="1604153" y="1055771"/>
                  </a:lnTo>
                  <a:lnTo>
                    <a:pt x="2466273" y="1055771"/>
                  </a:lnTo>
                  <a:cubicBezTo>
                    <a:pt x="2581189" y="1055771"/>
                    <a:pt x="2674347" y="962613"/>
                    <a:pt x="2674347" y="847697"/>
                  </a:cubicBezTo>
                  <a:lnTo>
                    <a:pt x="2674347" y="782582"/>
                  </a:lnTo>
                  <a:cubicBezTo>
                    <a:pt x="2674347" y="667666"/>
                    <a:pt x="2581189" y="574508"/>
                    <a:pt x="2466273" y="574508"/>
                  </a:cubicBezTo>
                  <a:lnTo>
                    <a:pt x="2101155" y="574508"/>
                  </a:lnTo>
                  <a:lnTo>
                    <a:pt x="2345228" y="287255"/>
                  </a:lnTo>
                  <a:close/>
                </a:path>
              </a:pathLst>
            </a:custGeom>
            <a:solidFill>
              <a:srgbClr val="F58221"/>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Alexandria" pitchFamily="2" charset="-78"/>
                <a:cs typeface="Alexandria" pitchFamily="2" charset="-78"/>
              </a:endParaRPr>
            </a:p>
          </p:txBody>
        </p:sp>
        <p:sp>
          <p:nvSpPr>
            <p:cNvPr id="44" name="Freeform 6">
              <a:extLst>
                <a:ext uri="{FF2B5EF4-FFF2-40B4-BE49-F238E27FC236}">
                  <a16:creationId xmlns:a16="http://schemas.microsoft.com/office/drawing/2014/main" id="{6C3EAD1A-8206-879E-F74D-E54DF674C3D8}"/>
                </a:ext>
              </a:extLst>
            </p:cNvPr>
            <p:cNvSpPr/>
            <p:nvPr/>
          </p:nvSpPr>
          <p:spPr>
            <a:xfrm>
              <a:off x="2483527" y="4301177"/>
              <a:ext cx="4176408" cy="1630280"/>
            </a:xfrm>
            <a:custGeom>
              <a:avLst/>
              <a:gdLst>
                <a:gd name="connsiteX0" fmla="*/ 704851 w 4176408"/>
                <a:gd name="connsiteY0" fmla="*/ 0 h 1630280"/>
                <a:gd name="connsiteX1" fmla="*/ 1053569 w 4176408"/>
                <a:gd name="connsiteY1" fmla="*/ 0 h 1630280"/>
                <a:gd name="connsiteX2" fmla="*/ 809495 w 4176408"/>
                <a:gd name="connsiteY2" fmla="*/ 287254 h 1630280"/>
                <a:gd name="connsiteX3" fmla="*/ 1053568 w 4176408"/>
                <a:gd name="connsiteY3" fmla="*/ 574508 h 1630280"/>
                <a:gd name="connsiteX4" fmla="*/ 797621 w 4176408"/>
                <a:gd name="connsiteY4" fmla="*/ 574508 h 1630280"/>
                <a:gd name="connsiteX5" fmla="*/ 589547 w 4176408"/>
                <a:gd name="connsiteY5" fmla="*/ 782582 h 1630280"/>
                <a:gd name="connsiteX6" fmla="*/ 589547 w 4176408"/>
                <a:gd name="connsiteY6" fmla="*/ 847697 h 1630280"/>
                <a:gd name="connsiteX7" fmla="*/ 797621 w 4176408"/>
                <a:gd name="connsiteY7" fmla="*/ 1055771 h 1630280"/>
                <a:gd name="connsiteX8" fmla="*/ 3194278 w 4176408"/>
                <a:gd name="connsiteY8" fmla="*/ 1055771 h 1630280"/>
                <a:gd name="connsiteX9" fmla="*/ 3194278 w 4176408"/>
                <a:gd name="connsiteY9" fmla="*/ 1055772 h 1630280"/>
                <a:gd name="connsiteX10" fmla="*/ 3933528 w 4176408"/>
                <a:gd name="connsiteY10" fmla="*/ 1055772 h 1630280"/>
                <a:gd name="connsiteX11" fmla="*/ 4176408 w 4176408"/>
                <a:gd name="connsiteY11" fmla="*/ 1341621 h 1630280"/>
                <a:gd name="connsiteX12" fmla="*/ 3932334 w 4176408"/>
                <a:gd name="connsiteY12" fmla="*/ 1628875 h 1630280"/>
                <a:gd name="connsiteX13" fmla="*/ 2506159 w 4176408"/>
                <a:gd name="connsiteY13" fmla="*/ 1629962 h 1630280"/>
                <a:gd name="connsiteX14" fmla="*/ 2502567 w 4176408"/>
                <a:gd name="connsiteY14" fmla="*/ 1630279 h 1630280"/>
                <a:gd name="connsiteX15" fmla="*/ 2090426 w 4176408"/>
                <a:gd name="connsiteY15" fmla="*/ 1630279 h 1630280"/>
                <a:gd name="connsiteX16" fmla="*/ 2089114 w 4176408"/>
                <a:gd name="connsiteY16" fmla="*/ 1630280 h 1630280"/>
                <a:gd name="connsiteX17" fmla="*/ 2089114 w 4176408"/>
                <a:gd name="connsiteY17" fmla="*/ 1630279 h 1630280"/>
                <a:gd name="connsiteX18" fmla="*/ 704851 w 4176408"/>
                <a:gd name="connsiteY18" fmla="*/ 1630279 h 1630280"/>
                <a:gd name="connsiteX19" fmla="*/ 0 w 4176408"/>
                <a:gd name="connsiteY19" fmla="*/ 925428 h 1630280"/>
                <a:gd name="connsiteX20" fmla="*/ 0 w 4176408"/>
                <a:gd name="connsiteY20" fmla="*/ 704851 h 1630280"/>
                <a:gd name="connsiteX21" fmla="*/ 704851 w 4176408"/>
                <a:gd name="connsiteY21" fmla="*/ 0 h 163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76408" h="1630280">
                  <a:moveTo>
                    <a:pt x="704851" y="0"/>
                  </a:moveTo>
                  <a:lnTo>
                    <a:pt x="1053569" y="0"/>
                  </a:lnTo>
                  <a:lnTo>
                    <a:pt x="809495" y="287254"/>
                  </a:lnTo>
                  <a:lnTo>
                    <a:pt x="1053568" y="574508"/>
                  </a:lnTo>
                  <a:lnTo>
                    <a:pt x="797621" y="574508"/>
                  </a:lnTo>
                  <a:cubicBezTo>
                    <a:pt x="682705" y="574508"/>
                    <a:pt x="589547" y="667666"/>
                    <a:pt x="589547" y="782582"/>
                  </a:cubicBezTo>
                  <a:lnTo>
                    <a:pt x="589547" y="847697"/>
                  </a:lnTo>
                  <a:cubicBezTo>
                    <a:pt x="589547" y="962613"/>
                    <a:pt x="682705" y="1055771"/>
                    <a:pt x="797621" y="1055771"/>
                  </a:cubicBezTo>
                  <a:lnTo>
                    <a:pt x="3194278" y="1055771"/>
                  </a:lnTo>
                  <a:lnTo>
                    <a:pt x="3194278" y="1055772"/>
                  </a:lnTo>
                  <a:lnTo>
                    <a:pt x="3933528" y="1055772"/>
                  </a:lnTo>
                  <a:lnTo>
                    <a:pt x="4176408" y="1341621"/>
                  </a:lnTo>
                  <a:lnTo>
                    <a:pt x="3932334" y="1628875"/>
                  </a:lnTo>
                  <a:lnTo>
                    <a:pt x="2506159" y="1629962"/>
                  </a:lnTo>
                  <a:lnTo>
                    <a:pt x="2502567" y="1630279"/>
                  </a:lnTo>
                  <a:lnTo>
                    <a:pt x="2090426" y="1630279"/>
                  </a:lnTo>
                  <a:lnTo>
                    <a:pt x="2089114" y="1630280"/>
                  </a:lnTo>
                  <a:lnTo>
                    <a:pt x="2089114" y="1630279"/>
                  </a:lnTo>
                  <a:lnTo>
                    <a:pt x="704851" y="1630279"/>
                  </a:lnTo>
                  <a:cubicBezTo>
                    <a:pt x="315573" y="1630279"/>
                    <a:pt x="0" y="1314706"/>
                    <a:pt x="0" y="925428"/>
                  </a:cubicBezTo>
                  <a:lnTo>
                    <a:pt x="0" y="704851"/>
                  </a:lnTo>
                  <a:cubicBezTo>
                    <a:pt x="0" y="315573"/>
                    <a:pt x="315573" y="0"/>
                    <a:pt x="704851" y="0"/>
                  </a:cubicBezTo>
                  <a:close/>
                </a:path>
              </a:pathLst>
            </a:custGeom>
            <a:solidFill>
              <a:srgbClr val="203E5F"/>
            </a:solidFill>
            <a:ln w="12700" cap="flat" cmpd="sng" algn="ctr">
              <a:no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5" name="Oval 7">
              <a:extLst>
                <a:ext uri="{FF2B5EF4-FFF2-40B4-BE49-F238E27FC236}">
                  <a16:creationId xmlns:a16="http://schemas.microsoft.com/office/drawing/2014/main" id="{6B03BF7E-9064-3E62-94C6-0FF8D14FF7C4}"/>
                </a:ext>
              </a:extLst>
            </p:cNvPr>
            <p:cNvSpPr/>
            <p:nvPr/>
          </p:nvSpPr>
          <p:spPr>
            <a:xfrm rot="10800000">
              <a:off x="4858031" y="125425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1</a:t>
              </a:r>
            </a:p>
          </p:txBody>
        </p:sp>
        <p:sp>
          <p:nvSpPr>
            <p:cNvPr id="46" name="Oval 8">
              <a:extLst>
                <a:ext uri="{FF2B5EF4-FFF2-40B4-BE49-F238E27FC236}">
                  <a16:creationId xmlns:a16="http://schemas.microsoft.com/office/drawing/2014/main" id="{E4A62033-CACA-DFC3-6CCB-9761096552E7}"/>
                </a:ext>
              </a:extLst>
            </p:cNvPr>
            <p:cNvSpPr/>
            <p:nvPr/>
          </p:nvSpPr>
          <p:spPr>
            <a:xfrm>
              <a:off x="3717331" y="231074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2</a:t>
              </a:r>
            </a:p>
          </p:txBody>
        </p:sp>
        <p:sp>
          <p:nvSpPr>
            <p:cNvPr id="47" name="Oval 9">
              <a:extLst>
                <a:ext uri="{FF2B5EF4-FFF2-40B4-BE49-F238E27FC236}">
                  <a16:creationId xmlns:a16="http://schemas.microsoft.com/office/drawing/2014/main" id="{9B05EE25-40FB-3619-EC87-556F6EA4B2BA}"/>
                </a:ext>
              </a:extLst>
            </p:cNvPr>
            <p:cNvSpPr/>
            <p:nvPr/>
          </p:nvSpPr>
          <p:spPr>
            <a:xfrm rot="10800000">
              <a:off x="4858031" y="3367225"/>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scene3d>
                <a:camera prst="orthographicFront">
                  <a:rot lat="0" lon="0" rev="10799999"/>
                </a:camera>
                <a:lightRig rig="threePt" dir="t"/>
              </a:scene3d>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3</a:t>
              </a:r>
            </a:p>
          </p:txBody>
        </p:sp>
        <p:sp>
          <p:nvSpPr>
            <p:cNvPr id="48" name="Oval 10">
              <a:extLst>
                <a:ext uri="{FF2B5EF4-FFF2-40B4-BE49-F238E27FC236}">
                  <a16:creationId xmlns:a16="http://schemas.microsoft.com/office/drawing/2014/main" id="{6A8BD2B1-1E3A-E452-8DBA-5811871A02CC}"/>
                </a:ext>
              </a:extLst>
            </p:cNvPr>
            <p:cNvSpPr/>
            <p:nvPr/>
          </p:nvSpPr>
          <p:spPr>
            <a:xfrm>
              <a:off x="3717330" y="4423710"/>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4</a:t>
              </a:r>
            </a:p>
          </p:txBody>
        </p:sp>
        <p:sp>
          <p:nvSpPr>
            <p:cNvPr id="49" name="Oval 11">
              <a:extLst>
                <a:ext uri="{FF2B5EF4-FFF2-40B4-BE49-F238E27FC236}">
                  <a16:creationId xmlns:a16="http://schemas.microsoft.com/office/drawing/2014/main" id="{D0DF5F8B-A83F-A217-30E0-28D9DA837E23}"/>
                </a:ext>
              </a:extLst>
            </p:cNvPr>
            <p:cNvSpPr/>
            <p:nvPr/>
          </p:nvSpPr>
          <p:spPr>
            <a:xfrm>
              <a:off x="6039906" y="5480196"/>
              <a:ext cx="343557" cy="343558"/>
            </a:xfrm>
            <a:prstGeom prst="ellipse">
              <a:avLst/>
            </a:prstGeom>
            <a:solidFill>
              <a:sysClr val="window" lastClr="FFFFFF"/>
            </a:solidFill>
            <a:ln w="28575" cap="flat" cmpd="sng" algn="ctr">
              <a:noFill/>
              <a:prstDash val="solid"/>
              <a:miter lim="800000"/>
            </a:ln>
            <a:effectLst>
              <a:outerShdw blurRad="50800" dist="38100" dir="5400000" algn="t"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A5A5A5">
                      <a:lumMod val="50000"/>
                    </a:srgbClr>
                  </a:solidFill>
                  <a:effectLst/>
                  <a:uLnTx/>
                  <a:uFillTx/>
                  <a:latin typeface="Alexandria" pitchFamily="2" charset="-78"/>
                  <a:cs typeface="Alexandria" pitchFamily="2" charset="-78"/>
                </a:rPr>
                <a:t>5</a:t>
              </a:r>
            </a:p>
          </p:txBody>
        </p:sp>
        <p:sp>
          <p:nvSpPr>
            <p:cNvPr id="50" name="Rectangle 34">
              <a:extLst>
                <a:ext uri="{FF2B5EF4-FFF2-40B4-BE49-F238E27FC236}">
                  <a16:creationId xmlns:a16="http://schemas.microsoft.com/office/drawing/2014/main" id="{14D5CA41-9F81-4D8D-8D06-690EABED6F38}"/>
                </a:ext>
              </a:extLst>
            </p:cNvPr>
            <p:cNvSpPr/>
            <p:nvPr/>
          </p:nvSpPr>
          <p:spPr>
            <a:xfrm>
              <a:off x="4133094" y="4404498"/>
              <a:ext cx="194026" cy="347731"/>
            </a:xfrm>
            <a:prstGeom prst="rect">
              <a:avLst/>
            </a:prstGeom>
          </p:spPr>
          <p:txBody>
            <a:bodyPr wrap="none" anchor="ctr">
              <a:sp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1" name="Rectangle 35">
              <a:extLst>
                <a:ext uri="{FF2B5EF4-FFF2-40B4-BE49-F238E27FC236}">
                  <a16:creationId xmlns:a16="http://schemas.microsoft.com/office/drawing/2014/main" id="{5F4BEF8B-5469-3EB6-D374-2F6F65030D37}"/>
                </a:ext>
              </a:extLst>
            </p:cNvPr>
            <p:cNvSpPr/>
            <p:nvPr/>
          </p:nvSpPr>
          <p:spPr>
            <a:xfrm>
              <a:off x="5751502" y="5465222"/>
              <a:ext cx="194027" cy="347731"/>
            </a:xfrm>
            <a:prstGeom prst="rect">
              <a:avLst/>
            </a:prstGeom>
          </p:spPr>
          <p:txBody>
            <a:bodyPr wrap="none" anchor="ctr">
              <a:spAutoFit/>
            </a:bodyPr>
            <a:lstStyle/>
            <a:p>
              <a:pPr marL="0" marR="0" lvl="0" indent="0" algn="l" defTabSz="4572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prstClr val="white">
                    <a:lumMod val="85000"/>
                  </a:prstClr>
                </a:solidFill>
                <a:effectLst/>
                <a:uLnTx/>
                <a:uFillTx/>
                <a:latin typeface="Alexandria" pitchFamily="2" charset="-78"/>
                <a:cs typeface="Alexandria" pitchFamily="2" charset="-78"/>
              </a:endParaRPr>
            </a:p>
          </p:txBody>
        </p:sp>
      </p:grpSp>
      <p:sp>
        <p:nvSpPr>
          <p:cNvPr id="52" name="Round Diagonal Corner Rectangle 17">
            <a:extLst>
              <a:ext uri="{FF2B5EF4-FFF2-40B4-BE49-F238E27FC236}">
                <a16:creationId xmlns:a16="http://schemas.microsoft.com/office/drawing/2014/main" id="{82E9C8CE-2007-FF74-3CC6-1EC06F2052B0}"/>
              </a:ext>
            </a:extLst>
          </p:cNvPr>
          <p:cNvSpPr/>
          <p:nvPr/>
        </p:nvSpPr>
        <p:spPr>
          <a:xfrm>
            <a:off x="7760734" y="2852793"/>
            <a:ext cx="2042977" cy="406827"/>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tx1"/>
                </a:solidFill>
                <a:latin typeface="Alexandria" charset="0"/>
                <a:cs typeface="Alexandria" charset="0"/>
              </a:rPr>
              <a:t>المستوى التعليمي</a:t>
            </a:r>
          </a:p>
        </p:txBody>
      </p:sp>
      <p:sp>
        <p:nvSpPr>
          <p:cNvPr id="53" name="Round Diagonal Corner Rectangle 17">
            <a:extLst>
              <a:ext uri="{FF2B5EF4-FFF2-40B4-BE49-F238E27FC236}">
                <a16:creationId xmlns:a16="http://schemas.microsoft.com/office/drawing/2014/main" id="{8D4C8529-C1AE-1AAD-01D5-FCAAA801EE7A}"/>
              </a:ext>
            </a:extLst>
          </p:cNvPr>
          <p:cNvSpPr/>
          <p:nvPr/>
        </p:nvSpPr>
        <p:spPr>
          <a:xfrm>
            <a:off x="1806437" y="3489006"/>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طبيعة القادة السابقين</a:t>
            </a:r>
            <a:endParaRPr lang="ar-SA" sz="1600" dirty="0">
              <a:solidFill>
                <a:schemeClr val="tx1"/>
              </a:solidFill>
              <a:latin typeface="Alexandria" charset="0"/>
              <a:cs typeface="Alexandria" charset="0"/>
            </a:endParaRPr>
          </a:p>
        </p:txBody>
      </p:sp>
      <p:sp>
        <p:nvSpPr>
          <p:cNvPr id="54" name="Round Diagonal Corner Rectangle 17">
            <a:extLst>
              <a:ext uri="{FF2B5EF4-FFF2-40B4-BE49-F238E27FC236}">
                <a16:creationId xmlns:a16="http://schemas.microsoft.com/office/drawing/2014/main" id="{0F6B0FC5-24FA-D6F8-E87C-F45DF3DD0CAA}"/>
              </a:ext>
            </a:extLst>
          </p:cNvPr>
          <p:cNvSpPr/>
          <p:nvPr/>
        </p:nvSpPr>
        <p:spPr>
          <a:xfrm>
            <a:off x="1678844" y="4786177"/>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tx1"/>
                </a:solidFill>
                <a:latin typeface="Alexandria" charset="0"/>
                <a:cs typeface="Alexandria" charset="0"/>
              </a:rPr>
              <a:t>ق</a:t>
            </a: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يمهم ومعتقداتهم</a:t>
            </a:r>
          </a:p>
        </p:txBody>
      </p:sp>
      <p:sp>
        <p:nvSpPr>
          <p:cNvPr id="55" name="Round Diagonal Corner Rectangle 17">
            <a:extLst>
              <a:ext uri="{FF2B5EF4-FFF2-40B4-BE49-F238E27FC236}">
                <a16:creationId xmlns:a16="http://schemas.microsoft.com/office/drawing/2014/main" id="{CA3759CF-5153-5807-5A8B-FCA2A87F5061}"/>
              </a:ext>
            </a:extLst>
          </p:cNvPr>
          <p:cNvSpPr/>
          <p:nvPr/>
        </p:nvSpPr>
        <p:spPr>
          <a:xfrm>
            <a:off x="7675729" y="4128345"/>
            <a:ext cx="3240046"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استعدادهم لتحمل المسئولية</a:t>
            </a:r>
          </a:p>
        </p:txBody>
      </p:sp>
      <p:sp>
        <p:nvSpPr>
          <p:cNvPr id="56" name="Round Diagonal Corner Rectangle 17">
            <a:extLst>
              <a:ext uri="{FF2B5EF4-FFF2-40B4-BE49-F238E27FC236}">
                <a16:creationId xmlns:a16="http://schemas.microsoft.com/office/drawing/2014/main" id="{D0B98C58-44C5-648D-4BD2-5844CFE403DF}"/>
              </a:ext>
            </a:extLst>
          </p:cNvPr>
          <p:cNvSpPr/>
          <p:nvPr/>
        </p:nvSpPr>
        <p:spPr>
          <a:xfrm>
            <a:off x="7524412" y="5446237"/>
            <a:ext cx="2515623" cy="463056"/>
          </a:xfrm>
          <a:prstGeom prst="round2DiagRect">
            <a:avLst>
              <a:gd name="adj1" fmla="val 50000"/>
              <a:gd name="adj2"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tx1"/>
                </a:solidFill>
                <a:effectLst/>
                <a:uLnTx/>
                <a:uFillTx/>
                <a:latin typeface="Alexandria" charset="0"/>
                <a:ea typeface="+mn-ea"/>
                <a:cs typeface="Alexandria" charset="0"/>
              </a:rPr>
              <a:t>سلوكهم مع القائد</a:t>
            </a:r>
          </a:p>
        </p:txBody>
      </p:sp>
    </p:spTree>
    <p:extLst>
      <p:ext uri="{BB962C8B-B14F-4D97-AF65-F5344CB8AC3E}">
        <p14:creationId xmlns:p14="http://schemas.microsoft.com/office/powerpoint/2010/main" val="42911504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410685" y="2231007"/>
            <a:ext cx="570413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3- خصائص النسق التنظيمي وتتضمن العناصر التالية </a:t>
            </a:r>
          </a:p>
        </p:txBody>
      </p:sp>
      <p:sp>
        <p:nvSpPr>
          <p:cNvPr id="10" name="Rectangle: Rounded Corners 217">
            <a:extLst>
              <a:ext uri="{FF2B5EF4-FFF2-40B4-BE49-F238E27FC236}">
                <a16:creationId xmlns:a16="http://schemas.microsoft.com/office/drawing/2014/main" id="{9D30440B-1D40-A200-6E4F-2DDAF2636263}"/>
              </a:ext>
            </a:extLst>
          </p:cNvPr>
          <p:cNvSpPr/>
          <p:nvPr/>
        </p:nvSpPr>
        <p:spPr>
          <a:xfrm>
            <a:off x="9197307" y="3467023"/>
            <a:ext cx="1606449" cy="1378715"/>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الثقافة التنظيمية</a:t>
            </a:r>
          </a:p>
        </p:txBody>
      </p:sp>
      <p:sp>
        <p:nvSpPr>
          <p:cNvPr id="11" name="Oval 218">
            <a:extLst>
              <a:ext uri="{FF2B5EF4-FFF2-40B4-BE49-F238E27FC236}">
                <a16:creationId xmlns:a16="http://schemas.microsoft.com/office/drawing/2014/main" id="{B7505D99-7086-EE32-E6DB-12C153A384DD}"/>
              </a:ext>
            </a:extLst>
          </p:cNvPr>
          <p:cNvSpPr/>
          <p:nvPr/>
        </p:nvSpPr>
        <p:spPr>
          <a:xfrm>
            <a:off x="10345594" y="2930228"/>
            <a:ext cx="604489" cy="667705"/>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1</a:t>
            </a:r>
          </a:p>
        </p:txBody>
      </p:sp>
      <p:sp>
        <p:nvSpPr>
          <p:cNvPr id="12" name="Rectangle: Rounded Corners 217">
            <a:extLst>
              <a:ext uri="{FF2B5EF4-FFF2-40B4-BE49-F238E27FC236}">
                <a16:creationId xmlns:a16="http://schemas.microsoft.com/office/drawing/2014/main" id="{6B3ACDFC-0C02-6A8B-136D-A4833DFCBFA9}"/>
              </a:ext>
            </a:extLst>
          </p:cNvPr>
          <p:cNvSpPr/>
          <p:nvPr/>
        </p:nvSpPr>
        <p:spPr>
          <a:xfrm>
            <a:off x="7187223" y="3467023"/>
            <a:ext cx="1606449" cy="1378715"/>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حجم المنظمة وجماعة العمل</a:t>
            </a:r>
          </a:p>
        </p:txBody>
      </p:sp>
      <p:sp>
        <p:nvSpPr>
          <p:cNvPr id="13" name="Oval 218">
            <a:extLst>
              <a:ext uri="{FF2B5EF4-FFF2-40B4-BE49-F238E27FC236}">
                <a16:creationId xmlns:a16="http://schemas.microsoft.com/office/drawing/2014/main" id="{34480113-BE58-0838-C958-F6EDF586E5B3}"/>
              </a:ext>
            </a:extLst>
          </p:cNvPr>
          <p:cNvSpPr/>
          <p:nvPr/>
        </p:nvSpPr>
        <p:spPr>
          <a:xfrm>
            <a:off x="8335511" y="2930228"/>
            <a:ext cx="604489" cy="667705"/>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US" sz="1600" b="1" kern="0" dirty="0">
                <a:solidFill>
                  <a:srgbClr val="E7E6E6"/>
                </a:solidFill>
                <a:latin typeface="Alexandria" pitchFamily="2" charset="-78"/>
                <a:cs typeface="Alexandria" pitchFamily="2" charset="-78"/>
                <a:sym typeface="Arial"/>
              </a:rPr>
              <a:t>2</a:t>
            </a:r>
            <a:endParaRPr lang="en-GB" sz="1600" b="1" kern="0" dirty="0">
              <a:solidFill>
                <a:srgbClr val="E7E6E6"/>
              </a:solidFill>
              <a:latin typeface="Alexandria" pitchFamily="2" charset="-78"/>
              <a:cs typeface="Alexandria" pitchFamily="2" charset="-78"/>
              <a:sym typeface="Arial"/>
            </a:endParaRPr>
          </a:p>
        </p:txBody>
      </p:sp>
      <p:sp>
        <p:nvSpPr>
          <p:cNvPr id="14" name="Rectangle: Rounded Corners 217">
            <a:extLst>
              <a:ext uri="{FF2B5EF4-FFF2-40B4-BE49-F238E27FC236}">
                <a16:creationId xmlns:a16="http://schemas.microsoft.com/office/drawing/2014/main" id="{B2515980-7E41-9134-80CE-E3605AAFE22C}"/>
              </a:ext>
            </a:extLst>
          </p:cNvPr>
          <p:cNvSpPr/>
          <p:nvPr/>
        </p:nvSpPr>
        <p:spPr>
          <a:xfrm>
            <a:off x="5183391" y="3446489"/>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bg1"/>
                </a:solidFill>
                <a:latin typeface="Alexandria" charset="0"/>
                <a:cs typeface="Alexandria" charset="0"/>
              </a:rPr>
              <a:t>هدف </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dirty="0">
                <a:solidFill>
                  <a:schemeClr val="bg1"/>
                </a:solidFill>
                <a:latin typeface="Alexandria" charset="0"/>
                <a:cs typeface="Alexandria" charset="0"/>
              </a:rPr>
              <a:t>المنظمة</a:t>
            </a: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p:txBody>
      </p:sp>
      <p:sp>
        <p:nvSpPr>
          <p:cNvPr id="15" name="Oval 218">
            <a:extLst>
              <a:ext uri="{FF2B5EF4-FFF2-40B4-BE49-F238E27FC236}">
                <a16:creationId xmlns:a16="http://schemas.microsoft.com/office/drawing/2014/main" id="{913D2338-C125-4965-AD4C-F6BB139CB2BF}"/>
              </a:ext>
            </a:extLst>
          </p:cNvPr>
          <p:cNvSpPr/>
          <p:nvPr/>
        </p:nvSpPr>
        <p:spPr>
          <a:xfrm>
            <a:off x="6331679" y="2931337"/>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3</a:t>
            </a:r>
          </a:p>
        </p:txBody>
      </p:sp>
      <p:sp>
        <p:nvSpPr>
          <p:cNvPr id="16" name="Rectangle: Rounded Corners 217">
            <a:extLst>
              <a:ext uri="{FF2B5EF4-FFF2-40B4-BE49-F238E27FC236}">
                <a16:creationId xmlns:a16="http://schemas.microsoft.com/office/drawing/2014/main" id="{4496A931-869A-2644-EA71-FEC0F06BC84E}"/>
              </a:ext>
            </a:extLst>
          </p:cNvPr>
          <p:cNvSpPr/>
          <p:nvPr/>
        </p:nvSpPr>
        <p:spPr>
          <a:xfrm>
            <a:off x="3160626" y="3446489"/>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الهيكل </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التنظيمي</a:t>
            </a:r>
          </a:p>
        </p:txBody>
      </p:sp>
      <p:sp>
        <p:nvSpPr>
          <p:cNvPr id="17" name="Oval 218">
            <a:extLst>
              <a:ext uri="{FF2B5EF4-FFF2-40B4-BE49-F238E27FC236}">
                <a16:creationId xmlns:a16="http://schemas.microsoft.com/office/drawing/2014/main" id="{C1A4CFE4-5466-890A-93E3-351F44C1BE2C}"/>
              </a:ext>
            </a:extLst>
          </p:cNvPr>
          <p:cNvSpPr/>
          <p:nvPr/>
        </p:nvSpPr>
        <p:spPr>
          <a:xfrm>
            <a:off x="4308914" y="2931337"/>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4</a:t>
            </a:r>
          </a:p>
        </p:txBody>
      </p:sp>
      <p:sp>
        <p:nvSpPr>
          <p:cNvPr id="18" name="Rectangle: Rounded Corners 217">
            <a:extLst>
              <a:ext uri="{FF2B5EF4-FFF2-40B4-BE49-F238E27FC236}">
                <a16:creationId xmlns:a16="http://schemas.microsoft.com/office/drawing/2014/main" id="{4EA90689-FBAF-85DE-35EC-E1EBB4DCE089}"/>
              </a:ext>
            </a:extLst>
          </p:cNvPr>
          <p:cNvSpPr/>
          <p:nvPr/>
        </p:nvSpPr>
        <p:spPr>
          <a:xfrm>
            <a:off x="1145415" y="3445380"/>
            <a:ext cx="1606449" cy="1410182"/>
          </a:xfrm>
          <a:prstGeom prst="roundRect">
            <a:avLst/>
          </a:prstGeom>
          <a:solidFill>
            <a:srgbClr val="00AEEF"/>
          </a:solidFill>
          <a:ln w="19050" cap="flat" cmpd="sng" algn="ctr">
            <a:solidFill>
              <a:srgbClr val="203E5F"/>
            </a:solidFill>
            <a:prstDash val="solid"/>
          </a:ln>
          <a:effectLst/>
        </p:spPr>
        <p:txBody>
          <a:bodyPr lIns="54864" tIns="86400" rIns="54864" bIns="86400" rtlCol="0" anchor="t"/>
          <a:lstStyle/>
          <a:p>
            <a:pPr marL="0" marR="0" lvl="0" indent="0" algn="justLow" defTabSz="914400" rtl="1" eaLnBrk="1" fontAlgn="auto" latinLnBrk="0" hangingPunct="1">
              <a:lnSpc>
                <a:spcPct val="100000"/>
              </a:lnSpc>
              <a:spcBef>
                <a:spcPts val="0"/>
              </a:spcBef>
              <a:spcAft>
                <a:spcPts val="0"/>
              </a:spcAft>
              <a:buClrTx/>
              <a:buSzTx/>
              <a:buFontTx/>
              <a:buNone/>
              <a:tabLst/>
              <a:defRPr lang="en-US"/>
            </a:pPr>
            <a:endParaRPr lang="ar-SA" sz="1600" dirty="0">
              <a:solidFill>
                <a:schemeClr val="bg1"/>
              </a:solidFill>
              <a:latin typeface="Alexandria" charset="0"/>
              <a:cs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schemeClr val="bg1"/>
                </a:solidFill>
                <a:effectLst/>
                <a:uLnTx/>
                <a:uFillTx/>
                <a:latin typeface="Alexandria" charset="0"/>
                <a:ea typeface="+mn-ea"/>
                <a:cs typeface="Alexandria" charset="0"/>
              </a:rPr>
              <a:t>الاتصالات الإدارية</a:t>
            </a:r>
          </a:p>
        </p:txBody>
      </p:sp>
      <p:sp>
        <p:nvSpPr>
          <p:cNvPr id="19" name="Oval 218">
            <a:extLst>
              <a:ext uri="{FF2B5EF4-FFF2-40B4-BE49-F238E27FC236}">
                <a16:creationId xmlns:a16="http://schemas.microsoft.com/office/drawing/2014/main" id="{86B409B2-24FF-3CBE-D803-154C4768E4BD}"/>
              </a:ext>
            </a:extLst>
          </p:cNvPr>
          <p:cNvSpPr/>
          <p:nvPr/>
        </p:nvSpPr>
        <p:spPr>
          <a:xfrm>
            <a:off x="2293703" y="2930228"/>
            <a:ext cx="604489" cy="682944"/>
          </a:xfrm>
          <a:prstGeom prst="ellipse">
            <a:avLst/>
          </a:prstGeom>
          <a:solidFill>
            <a:srgbClr val="203E5F"/>
          </a:solidFill>
          <a:ln w="25400" cap="flat" cmpd="sng" algn="ctr">
            <a:noFill/>
            <a:prstDash val="solid"/>
          </a:ln>
          <a:effectLst/>
        </p:spPr>
        <p:txBody>
          <a:bodyPr rtlCol="0" anchor="ctr"/>
          <a:lstStyle/>
          <a:p>
            <a:pPr algn="ctr">
              <a:buClr>
                <a:srgbClr val="000000"/>
              </a:buClr>
              <a:buFont typeface="Arial"/>
              <a:buNone/>
              <a:defRPr/>
            </a:pPr>
            <a:r>
              <a:rPr lang="en-GB" sz="1600" b="1" kern="0" dirty="0">
                <a:solidFill>
                  <a:srgbClr val="E7E6E6"/>
                </a:solidFill>
                <a:latin typeface="Alexandria" pitchFamily="2" charset="-78"/>
                <a:cs typeface="Alexandria" pitchFamily="2" charset="-78"/>
                <a:sym typeface="Arial"/>
              </a:rPr>
              <a:t>5</a:t>
            </a:r>
          </a:p>
        </p:txBody>
      </p:sp>
    </p:spTree>
    <p:extLst>
      <p:ext uri="{BB962C8B-B14F-4D97-AF65-F5344CB8AC3E}">
        <p14:creationId xmlns:p14="http://schemas.microsoft.com/office/powerpoint/2010/main" val="17955276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B4D30FC-6FC5-3F7E-18D3-83D856A3A9A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9DA3A7E3-D543-7E6E-9B7F-8ED39E7F45E9}"/>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العوامل المؤثرة في أنماط القيادة</a:t>
            </a:r>
          </a:p>
        </p:txBody>
      </p:sp>
      <p:sp>
        <p:nvSpPr>
          <p:cNvPr id="4" name="Rectangle 4">
            <a:extLst>
              <a:ext uri="{FF2B5EF4-FFF2-40B4-BE49-F238E27FC236}">
                <a16:creationId xmlns:a16="http://schemas.microsoft.com/office/drawing/2014/main" id="{CA04C749-D82A-5905-EA60-D612ABCB9BD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559C655-EF51-81FD-30CF-D67E3460645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875E34-D608-F7C7-0611-9B036090122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CDAF952-FD49-9669-9BBB-5019CF8A1B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C4EE24EE-F765-54D0-7536-4DB1638DD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8C030A4-B114-CB19-AAE5-5E5CDE281F41}"/>
              </a:ext>
            </a:extLst>
          </p:cNvPr>
          <p:cNvSpPr/>
          <p:nvPr/>
        </p:nvSpPr>
        <p:spPr>
          <a:xfrm>
            <a:off x="5361011" y="2259906"/>
            <a:ext cx="578292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4- خصائص المهمة وتتضمن العناصر التالية </a:t>
            </a:r>
          </a:p>
        </p:txBody>
      </p:sp>
      <p:pic>
        <p:nvPicPr>
          <p:cNvPr id="18" name="Picture 3">
            <a:extLst>
              <a:ext uri="{FF2B5EF4-FFF2-40B4-BE49-F238E27FC236}">
                <a16:creationId xmlns:a16="http://schemas.microsoft.com/office/drawing/2014/main" id="{1F7081AB-B3DA-79AA-75D0-CDBCE79AA3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331" y="2614540"/>
            <a:ext cx="9819467" cy="3496891"/>
          </a:xfrm>
          <a:prstGeom prst="rect">
            <a:avLst/>
          </a:prstGeom>
        </p:spPr>
      </p:pic>
      <p:sp>
        <p:nvSpPr>
          <p:cNvPr id="20" name="مربع نص 19">
            <a:extLst>
              <a:ext uri="{FF2B5EF4-FFF2-40B4-BE49-F238E27FC236}">
                <a16:creationId xmlns:a16="http://schemas.microsoft.com/office/drawing/2014/main" id="{D26A459C-2333-30DE-8464-39EA207127FF}"/>
              </a:ext>
            </a:extLst>
          </p:cNvPr>
          <p:cNvSpPr txBox="1"/>
          <p:nvPr/>
        </p:nvSpPr>
        <p:spPr>
          <a:xfrm>
            <a:off x="8570553" y="4702882"/>
            <a:ext cx="1773233" cy="584775"/>
          </a:xfrm>
          <a:prstGeom prst="rect">
            <a:avLst/>
          </a:prstGeom>
          <a:noFill/>
        </p:spPr>
        <p:txBody>
          <a:bodyPr wrap="square" rtlCol="1">
            <a:spAutoFit/>
          </a:bodyPr>
          <a:lstStyle/>
          <a:p>
            <a:pPr algn="ct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مدى وضوح المهمة.</a:t>
            </a:r>
            <a:endParaRPr lang="ar-SA" sz="1600" dirty="0"/>
          </a:p>
        </p:txBody>
      </p:sp>
      <p:sp>
        <p:nvSpPr>
          <p:cNvPr id="21" name="مربع نص 20">
            <a:extLst>
              <a:ext uri="{FF2B5EF4-FFF2-40B4-BE49-F238E27FC236}">
                <a16:creationId xmlns:a16="http://schemas.microsoft.com/office/drawing/2014/main" id="{F72D07EC-ACC9-41A7-633A-356F03526479}"/>
              </a:ext>
            </a:extLst>
          </p:cNvPr>
          <p:cNvSpPr txBox="1"/>
          <p:nvPr/>
        </p:nvSpPr>
        <p:spPr>
          <a:xfrm>
            <a:off x="6329206" y="4718251"/>
            <a:ext cx="1773233" cy="584775"/>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lang="ar-SA" sz="1600">
                <a:solidFill>
                  <a:prstClr val="black"/>
                </a:solidFill>
                <a:latin typeface="Alexandria" charset="0"/>
                <a:cs typeface="Alexandria" charset="0"/>
              </a:rPr>
              <a:t>تتطلب أداء جماعي أم فردي.</a:t>
            </a:r>
            <a:endPar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22" name="مربع نص 21">
            <a:extLst>
              <a:ext uri="{FF2B5EF4-FFF2-40B4-BE49-F238E27FC236}">
                <a16:creationId xmlns:a16="http://schemas.microsoft.com/office/drawing/2014/main" id="{CBDA5425-F1AA-00AF-7D49-C25D70F28DD3}"/>
              </a:ext>
            </a:extLst>
          </p:cNvPr>
          <p:cNvSpPr txBox="1"/>
          <p:nvPr/>
        </p:nvSpPr>
        <p:spPr>
          <a:xfrm>
            <a:off x="3938640" y="4702881"/>
            <a:ext cx="1773233" cy="584775"/>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المهمة مؤقتة أم دائمة.</a:t>
            </a:r>
          </a:p>
        </p:txBody>
      </p:sp>
      <p:sp>
        <p:nvSpPr>
          <p:cNvPr id="23" name="مربع نص 22">
            <a:extLst>
              <a:ext uri="{FF2B5EF4-FFF2-40B4-BE49-F238E27FC236}">
                <a16:creationId xmlns:a16="http://schemas.microsoft.com/office/drawing/2014/main" id="{73DC9094-B178-D0FD-E797-86BFAD1ACCCB}"/>
              </a:ext>
            </a:extLst>
          </p:cNvPr>
          <p:cNvSpPr txBox="1"/>
          <p:nvPr/>
        </p:nvSpPr>
        <p:spPr>
          <a:xfrm>
            <a:off x="1697293" y="4718251"/>
            <a:ext cx="1773233" cy="830997"/>
          </a:xfrm>
          <a:prstGeom prst="rect">
            <a:avLst/>
          </a:prstGeom>
          <a:noFill/>
        </p:spPr>
        <p:txBody>
          <a:bodyPr wrap="square" rtlCol="1">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المهمة نمطية متكررة أم تحتاج إلى ابتكار وإبداع.</a:t>
            </a:r>
          </a:p>
        </p:txBody>
      </p:sp>
    </p:spTree>
    <p:extLst>
      <p:ext uri="{BB962C8B-B14F-4D97-AF65-F5344CB8AC3E}">
        <p14:creationId xmlns:p14="http://schemas.microsoft.com/office/powerpoint/2010/main" val="21891120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B88B219-8F7C-9050-7854-FCE3FF5328B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600" b="0" i="0" u="none" strike="noStrike" kern="0" cap="none" spc="0" normalizeH="0" baseline="0" noProof="0" dirty="0">
              <a:ln>
                <a:noFill/>
              </a:ln>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C9D391A0-C66A-E35E-706B-1BDC5756A98C}"/>
              </a:ext>
            </a:extLst>
          </p:cNvPr>
          <p:cNvSpPr txBox="1"/>
          <p:nvPr/>
        </p:nvSpPr>
        <p:spPr>
          <a:xfrm>
            <a:off x="3882684" y="586164"/>
            <a:ext cx="4417254"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ملخص المحاضرة</a:t>
            </a:r>
          </a:p>
        </p:txBody>
      </p:sp>
      <p:sp>
        <p:nvSpPr>
          <p:cNvPr id="4" name="Rectangle 4">
            <a:extLst>
              <a:ext uri="{FF2B5EF4-FFF2-40B4-BE49-F238E27FC236}">
                <a16:creationId xmlns:a16="http://schemas.microsoft.com/office/drawing/2014/main" id="{12FC2BB4-3054-5529-4B30-9C39E2A056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D370537-CF1A-BBAE-A4C6-1814B43227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74A404C-AAB4-E520-D500-979C4CF1661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4</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29AE9ED-0943-DEE9-86A3-F65D42BB212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id="{110B7E83-AA8C-E873-FA6B-5FD7D13C7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D3ABA589-D4C4-9D43-284A-9B24AF2619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618" y="2058812"/>
            <a:ext cx="8408244" cy="923330"/>
          </a:xfrm>
          <a:prstGeom prst="rect">
            <a:avLst/>
          </a:prstGeom>
        </p:spPr>
      </p:pic>
      <p:sp>
        <p:nvSpPr>
          <p:cNvPr id="13" name="مربع نص 12">
            <a:extLst>
              <a:ext uri="{FF2B5EF4-FFF2-40B4-BE49-F238E27FC236}">
                <a16:creationId xmlns:a16="http://schemas.microsoft.com/office/drawing/2014/main" id="{2801CED0-4CD3-1C93-3542-93ADAA15D7B1}"/>
              </a:ext>
            </a:extLst>
          </p:cNvPr>
          <p:cNvSpPr txBox="1"/>
          <p:nvPr/>
        </p:nvSpPr>
        <p:spPr>
          <a:xfrm>
            <a:off x="5401603" y="2181383"/>
            <a:ext cx="1422274" cy="379078"/>
          </a:xfrm>
          <a:prstGeom prst="rect">
            <a:avLst/>
          </a:prstGeom>
          <a:noFill/>
        </p:spPr>
        <p:txBody>
          <a:bodyPr wrap="square">
            <a:spAutoFit/>
          </a:bodyPr>
          <a:lstStyle/>
          <a:p>
            <a:pPr algn="ctr" rtl="1">
              <a:lnSpc>
                <a:spcPct val="150000"/>
              </a:lnSpc>
            </a:pPr>
            <a:r>
              <a:rPr lang="ar-SA" sz="1400" b="1" dirty="0">
                <a:solidFill>
                  <a:schemeClr val="bg1"/>
                </a:solidFill>
                <a:latin typeface="Alexandria" pitchFamily="2" charset="-78"/>
                <a:cs typeface="Alexandria" pitchFamily="2" charset="-78"/>
              </a:rPr>
              <a:t>أنماط القيادة</a:t>
            </a:r>
            <a:endParaRPr lang="ar-EG" sz="1400" b="1" dirty="0">
              <a:solidFill>
                <a:schemeClr val="bg1"/>
              </a:solidFill>
              <a:latin typeface="Alexandria" pitchFamily="2" charset="-78"/>
              <a:cs typeface="Alexandria" pitchFamily="2" charset="-78"/>
            </a:endParaRPr>
          </a:p>
        </p:txBody>
      </p:sp>
      <p:sp>
        <p:nvSpPr>
          <p:cNvPr id="14" name="مربع نص 13">
            <a:extLst>
              <a:ext uri="{FF2B5EF4-FFF2-40B4-BE49-F238E27FC236}">
                <a16:creationId xmlns:a16="http://schemas.microsoft.com/office/drawing/2014/main" id="{FE25D920-0232-E2D1-8005-7EB5449316A1}"/>
              </a:ext>
            </a:extLst>
          </p:cNvPr>
          <p:cNvSpPr txBox="1"/>
          <p:nvPr/>
        </p:nvSpPr>
        <p:spPr>
          <a:xfrm>
            <a:off x="8612369" y="2919650"/>
            <a:ext cx="1960356"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أنماط القيادة</a:t>
            </a:r>
          </a:p>
        </p:txBody>
      </p:sp>
      <p:sp>
        <p:nvSpPr>
          <p:cNvPr id="15" name="مربع نص 14">
            <a:extLst>
              <a:ext uri="{FF2B5EF4-FFF2-40B4-BE49-F238E27FC236}">
                <a16:creationId xmlns:a16="http://schemas.microsoft.com/office/drawing/2014/main" id="{7C548FFB-2F2C-EB21-AA3E-B93CB0F689BA}"/>
              </a:ext>
            </a:extLst>
          </p:cNvPr>
          <p:cNvSpPr txBox="1"/>
          <p:nvPr/>
        </p:nvSpPr>
        <p:spPr>
          <a:xfrm>
            <a:off x="1153149" y="2919065"/>
            <a:ext cx="3111338" cy="379078"/>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العوامل المؤثرة في أنماط القيادة</a:t>
            </a:r>
          </a:p>
        </p:txBody>
      </p:sp>
      <p:sp>
        <p:nvSpPr>
          <p:cNvPr id="16" name="مربع نص 15">
            <a:extLst>
              <a:ext uri="{FF2B5EF4-FFF2-40B4-BE49-F238E27FC236}">
                <a16:creationId xmlns:a16="http://schemas.microsoft.com/office/drawing/2014/main" id="{F129D401-474A-A84E-4246-6CF811039C23}"/>
              </a:ext>
            </a:extLst>
          </p:cNvPr>
          <p:cNvSpPr txBox="1"/>
          <p:nvPr/>
        </p:nvSpPr>
        <p:spPr>
          <a:xfrm>
            <a:off x="7396740" y="3478642"/>
            <a:ext cx="3004536" cy="1994905"/>
          </a:xfrm>
          <a:prstGeom prst="rect">
            <a:avLst/>
          </a:prstGeom>
          <a:noFill/>
        </p:spPr>
        <p:txBody>
          <a:bodyPr wrap="square" rtlCol="1">
            <a:spAutoFit/>
          </a:bodyPr>
          <a:lstStyle/>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التسلطية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الديموقراطية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الإنسانية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البيروقراطية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القيادة الزئبقية (الميكافيلية)</a:t>
            </a:r>
          </a:p>
          <a:p>
            <a:pPr marL="171450" indent="-171450">
              <a:lnSpc>
                <a:spcPct val="150000"/>
              </a:lnSpc>
              <a:buFont typeface="Wingdings" panose="05000000000000000000" pitchFamily="2" charset="2"/>
              <a:buChar char="v"/>
            </a:pPr>
            <a:r>
              <a:rPr lang="ar-SA" sz="1400" dirty="0">
                <a:latin typeface="Alexandria" pitchFamily="2" charset="-78"/>
                <a:cs typeface="Alexandria" pitchFamily="2" charset="-78"/>
              </a:rPr>
              <a:t>نمط قيادة الفريق</a:t>
            </a:r>
          </a:p>
        </p:txBody>
      </p:sp>
      <p:sp>
        <p:nvSpPr>
          <p:cNvPr id="17" name="مربع نص 16">
            <a:extLst>
              <a:ext uri="{FF2B5EF4-FFF2-40B4-BE49-F238E27FC236}">
                <a16:creationId xmlns:a16="http://schemas.microsoft.com/office/drawing/2014/main" id="{41C8BC33-7943-B1CC-0CA6-64D6CE5E839C}"/>
              </a:ext>
            </a:extLst>
          </p:cNvPr>
          <p:cNvSpPr txBox="1"/>
          <p:nvPr/>
        </p:nvSpPr>
        <p:spPr>
          <a:xfrm>
            <a:off x="1106494" y="3429000"/>
            <a:ext cx="2332857" cy="1994905"/>
          </a:xfrm>
          <a:prstGeom prst="rect">
            <a:avLst/>
          </a:prstGeom>
          <a:noFill/>
        </p:spPr>
        <p:txBody>
          <a:bodyPr wrap="square" rtlCol="1">
            <a:spAutoFit/>
          </a:bodyPr>
          <a:lstStyle>
            <a:defPPr>
              <a:defRPr lang="ar-SA"/>
            </a:defPPr>
            <a:lvl1pPr marL="171450" indent="-171450">
              <a:lnSpc>
                <a:spcPct val="150000"/>
              </a:lnSpc>
              <a:buFont typeface="Wingdings" panose="05000000000000000000" pitchFamily="2" charset="2"/>
              <a:buChar char="v"/>
              <a:defRPr sz="1400">
                <a:latin typeface="Alexandria" pitchFamily="2" charset="-78"/>
                <a:cs typeface="Alexandria" pitchFamily="2" charset="-78"/>
              </a:defRPr>
            </a:lvl1pPr>
          </a:lstStyle>
          <a:p>
            <a:r>
              <a:rPr lang="ar-SA" dirty="0"/>
              <a:t> خصائص القائد.</a:t>
            </a:r>
          </a:p>
          <a:p>
            <a:r>
              <a:rPr lang="ar-SA" dirty="0"/>
              <a:t> خصائص المرؤوسين.</a:t>
            </a:r>
          </a:p>
          <a:p>
            <a:r>
              <a:rPr lang="ar-SA" dirty="0"/>
              <a:t> خصائص النسق التنظيمي.</a:t>
            </a:r>
          </a:p>
          <a:p>
            <a:r>
              <a:rPr lang="ar-SA" dirty="0"/>
              <a:t> خصائص المهمة.</a:t>
            </a:r>
          </a:p>
          <a:p>
            <a:r>
              <a:rPr lang="ar-SA" dirty="0"/>
              <a:t> البيئة المحيطة.</a:t>
            </a:r>
          </a:p>
        </p:txBody>
      </p:sp>
    </p:spTree>
    <p:extLst>
      <p:ext uri="{BB962C8B-B14F-4D97-AF65-F5344CB8AC3E}">
        <p14:creationId xmlns:p14="http://schemas.microsoft.com/office/powerpoint/2010/main" val="18850661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8B63F424-6D9C-8637-F262-DBD4A74621F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7CBA4952-7C54-351C-828B-6B1A3085FADD}"/>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9">
            <a:extLst>
              <a:ext uri="{FF2B5EF4-FFF2-40B4-BE49-F238E27FC236}">
                <a16:creationId xmlns:a16="http://schemas.microsoft.com/office/drawing/2014/main" id="{55DA9669-9B34-EC99-77DE-07B827461666}"/>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5" name="Graphic 12">
            <a:extLst>
              <a:ext uri="{FF2B5EF4-FFF2-40B4-BE49-F238E27FC236}">
                <a16:creationId xmlns:a16="http://schemas.microsoft.com/office/drawing/2014/main" id="{FA93B768-980A-DE60-86C8-AB2CD9EAD28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F1D8D436-D598-4C77-769B-F3B248E8FB8D}"/>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7E71A618-B432-0D9D-E594-318C53E336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8" name="Graphic 22">
            <a:extLst>
              <a:ext uri="{FF2B5EF4-FFF2-40B4-BE49-F238E27FC236}">
                <a16:creationId xmlns:a16="http://schemas.microsoft.com/office/drawing/2014/main" id="{59A0BD51-BDC6-867C-1ED7-CF78FAB1DF5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947727142"/>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2894</Words>
  <Application>Microsoft Office PowerPoint</Application>
  <PresentationFormat>شاشة عريضة</PresentationFormat>
  <Paragraphs>553</Paragraphs>
  <Slides>52</Slides>
  <Notes>0</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52</vt:i4>
      </vt:variant>
    </vt:vector>
  </HeadingPairs>
  <TitlesOfParts>
    <vt:vector size="63" baseType="lpstr">
      <vt:lpstr>Alexandria</vt:lpstr>
      <vt:lpstr>Alexandria Medium</vt:lpstr>
      <vt:lpstr>Arial</vt:lpstr>
      <vt:lpstr>Calibri</vt:lpstr>
      <vt:lpstr>Calibri Light</vt:lpstr>
      <vt:lpstr>DM Sans</vt:lpstr>
      <vt:lpstr>Neo Sans Arabic</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Nuha Naif</dc:creator>
  <cp:lastModifiedBy>سليمان اللحيدان ID 442104670</cp:lastModifiedBy>
  <cp:revision>100</cp:revision>
  <dcterms:created xsi:type="dcterms:W3CDTF">2024-06-11T11:32:39Z</dcterms:created>
  <dcterms:modified xsi:type="dcterms:W3CDTF">2024-06-16T22:30:56Z</dcterms:modified>
</cp:coreProperties>
</file>