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8" r:id="rId1"/>
  </p:sldMasterIdLst>
  <p:notesMasterIdLst>
    <p:notesMasterId r:id="rId37"/>
  </p:notesMasterIdLst>
  <p:sldIdLst>
    <p:sldId id="290" r:id="rId2"/>
    <p:sldId id="291" r:id="rId3"/>
    <p:sldId id="292" r:id="rId4"/>
    <p:sldId id="293" r:id="rId5"/>
    <p:sldId id="294" r:id="rId6"/>
    <p:sldId id="296" r:id="rId7"/>
    <p:sldId id="295" r:id="rId8"/>
    <p:sldId id="297" r:id="rId9"/>
    <p:sldId id="298" r:id="rId10"/>
    <p:sldId id="299" r:id="rId11"/>
    <p:sldId id="301" r:id="rId12"/>
    <p:sldId id="302" r:id="rId13"/>
    <p:sldId id="303" r:id="rId14"/>
    <p:sldId id="304" r:id="rId15"/>
    <p:sldId id="305" r:id="rId16"/>
    <p:sldId id="306" r:id="rId17"/>
    <p:sldId id="307" r:id="rId18"/>
    <p:sldId id="308" r:id="rId19"/>
    <p:sldId id="311" r:id="rId20"/>
    <p:sldId id="309" r:id="rId21"/>
    <p:sldId id="312" r:id="rId22"/>
    <p:sldId id="313" r:id="rId23"/>
    <p:sldId id="314" r:id="rId24"/>
    <p:sldId id="315" r:id="rId25"/>
    <p:sldId id="316" r:id="rId26"/>
    <p:sldId id="317" r:id="rId27"/>
    <p:sldId id="318" r:id="rId28"/>
    <p:sldId id="319" r:id="rId29"/>
    <p:sldId id="320" r:id="rId30"/>
    <p:sldId id="321" r:id="rId31"/>
    <p:sldId id="322" r:id="rId32"/>
    <p:sldId id="323" r:id="rId33"/>
    <p:sldId id="324" r:id="rId34"/>
    <p:sldId id="326" r:id="rId35"/>
    <p:sldId id="327" r:id="rId36"/>
  </p:sldIdLst>
  <p:sldSz cx="12192000" cy="6858000"/>
  <p:notesSz cx="6858000" cy="9144000"/>
  <p:embeddedFontLst>
    <p:embeddedFont>
      <p:font typeface="Calibri Light" panose="020F0302020204030204" pitchFamily="34" charset="0"/>
      <p:regular r:id="rId38"/>
      <p:italic r:id="rId39"/>
    </p:embeddedFont>
    <p:embeddedFont>
      <p:font typeface="Calibri" panose="020F0502020204030204" pitchFamily="34" charset="0"/>
      <p:regular r:id="rId40"/>
      <p:bold r:id="rId41"/>
      <p:italic r:id="rId42"/>
      <p:boldItalic r:id="rId43"/>
    </p:embeddedFont>
    <p:embeddedFont>
      <p:font typeface="Trebuchet MS" panose="020B0603020202020204" pitchFamily="34" charset="0"/>
      <p:regular r:id="rId44"/>
      <p:bold r:id="rId45"/>
      <p:italic r:id="rId46"/>
      <p:boldItalic r:id="rId47"/>
    </p:embeddedFont>
    <p:embeddedFont>
      <p:font typeface="Tahoma" panose="020B0604030504040204" pitchFamily="34" charset="0"/>
      <p:regular r:id="rId48"/>
      <p:bold r:id="rId49"/>
    </p:embeddedFont>
    <p:embeddedFont>
      <p:font typeface="Tajawal Medium" panose="020B0604020202020204" charset="0"/>
      <p:regular r:id="rId50"/>
      <p:bold r:id="rId5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3" roundtripDataSignature="AMtx7mi/lpdfXiarUujGbAyIqRnCKKpmO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1" d="100"/>
          <a:sy n="71" d="100"/>
        </p:scale>
        <p:origin x="69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2.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5.fntdata"/><Relationship Id="rId47" Type="http://schemas.openxmlformats.org/officeDocument/2006/relationships/font" Target="fonts/font10.fntdata"/><Relationship Id="rId50" Type="http://schemas.openxmlformats.org/officeDocument/2006/relationships/font" Target="fonts/font13.fntdata"/><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1.fntdata"/><Relationship Id="rId46"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4.fntdata"/><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font" Target="fonts/font3.fntdata"/><Relationship Id="rId45" Type="http://schemas.openxmlformats.org/officeDocument/2006/relationships/font" Target="fonts/font8.fntdata"/><Relationship Id="rId53" Type="http://customschemas.google.com/relationships/presentationmetadata" Target="meta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2.fntdata"/><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6.fntdata"/><Relationship Id="rId48" Type="http://schemas.openxmlformats.org/officeDocument/2006/relationships/font" Target="fonts/font11.fntdata"/><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14.fntdata"/><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1107387401"/>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a:xfrm>
            <a:off x="3884613" y="8685213"/>
            <a:ext cx="2971800" cy="458787"/>
          </a:xfrm>
          <a:prstGeom prst="rect">
            <a:avLst/>
          </a:prstGeom>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8250704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a:xfrm>
            <a:off x="3884613" y="8685213"/>
            <a:ext cx="2971800" cy="458787"/>
          </a:xfrm>
          <a:prstGeom prst="rect">
            <a:avLst/>
          </a:prstGeom>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5497378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42533996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1778369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9127162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42272739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4722722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532608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6549307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42082804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9036762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3034290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9861439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351418989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271647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1413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215132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897802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225757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26165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739714323"/>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 id="2147483696" r:id="rId18"/>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10.pn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7.xml"/><Relationship Id="rId6" Type="http://schemas.openxmlformats.org/officeDocument/2006/relationships/image" Target="NULL"/><Relationship Id="rId5" Type="http://schemas.openxmlformats.org/officeDocument/2006/relationships/image" Target="../media/image11.png"/><Relationship Id="rId4" Type="http://schemas.openxmlformats.org/officeDocument/2006/relationships/image" Target="NUL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328542" y="3646160"/>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a:solidFill>
                  <a:schemeClr val="bg1"/>
                </a:solidFill>
                <a:latin typeface="Times New Roman" panose="02020603050405020304" pitchFamily="18" charset="0"/>
                <a:cs typeface="Times New Roman" panose="02020603050405020304" pitchFamily="18" charset="0"/>
              </a:rPr>
              <a:t>Nael</a:t>
            </a:r>
            <a:r>
              <a:rPr lang="en-US" sz="2400" dirty="0">
                <a:solidFill>
                  <a:schemeClr val="bg1"/>
                </a:solidFill>
                <a:latin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cs typeface="Times New Roman" panose="02020603050405020304" pitchFamily="18" charset="0"/>
              </a:rPr>
              <a:t>Yousry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57150" y="2346421"/>
            <a:ext cx="6026971" cy="707886"/>
          </a:xfrm>
          <a:prstGeom prst="rect">
            <a:avLst/>
          </a:prstGeom>
          <a:noFill/>
        </p:spPr>
        <p:txBody>
          <a:bodyPr wrap="none" rtlCol="0">
            <a:spAutoFit/>
          </a:bodyPr>
          <a:lstStyle/>
          <a:p>
            <a:r>
              <a:rPr lang="en-US" sz="4000" b="1" dirty="0" smtClean="0">
                <a:solidFill>
                  <a:srgbClr val="00B0F0"/>
                </a:solidFill>
                <a:latin typeface="Times New Roman" panose="02020603050405020304" pitchFamily="18" charset="0"/>
                <a:cs typeface="Times New Roman" panose="02020603050405020304" pitchFamily="18" charset="0"/>
              </a:rPr>
              <a:t>Project </a:t>
            </a:r>
            <a:r>
              <a:rPr lang="en-US" sz="4000" b="1" dirty="0">
                <a:solidFill>
                  <a:srgbClr val="00B0F0"/>
                </a:solidFill>
                <a:latin typeface="Times New Roman" panose="02020603050405020304" pitchFamily="18" charset="0"/>
                <a:cs typeface="Times New Roman" panose="02020603050405020304" pitchFamily="18" charset="0"/>
              </a:rPr>
              <a:t>Time Management</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5</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 xmlns:a16="http://schemas.microsoft.com/office/drawing/2014/main" id="{FA59789B-D841-DB76-25B9-1348B202C2B5}"/>
              </a:ext>
            </a:extLst>
          </p:cNvPr>
          <p:cNvSpPr txBox="1"/>
          <p:nvPr/>
        </p:nvSpPr>
        <p:spPr>
          <a:xfrm>
            <a:off x="329269" y="3122940"/>
            <a:ext cx="1560042" cy="523220"/>
          </a:xfrm>
          <a:prstGeom prst="rect">
            <a:avLst/>
          </a:prstGeom>
          <a:noFill/>
        </p:spPr>
        <p:txBody>
          <a:bodyPr wrap="non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PMG212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 xmlns:a16="http://schemas.microsoft.com/office/drawing/2014/main" id="{1BBD67B8-DB49-942C-018D-7F74C671F260}"/>
              </a:ext>
            </a:extLst>
          </p:cNvPr>
          <p:cNvSpPr txBox="1"/>
          <p:nvPr/>
        </p:nvSpPr>
        <p:spPr>
          <a:xfrm>
            <a:off x="329269" y="4197912"/>
            <a:ext cx="4886463" cy="461665"/>
          </a:xfrm>
          <a:prstGeom prst="rect">
            <a:avLst/>
          </a:prstGeom>
          <a:noFill/>
        </p:spPr>
        <p:txBody>
          <a:bodyPr wrap="square" rtlCol="0">
            <a:spAutoFit/>
          </a:bodyPr>
          <a:lstStyle/>
          <a:p>
            <a:r>
              <a:rPr lang="en-US" sz="2400" dirty="0" smtClean="0">
                <a:solidFill>
                  <a:schemeClr val="bg1"/>
                </a:solidFill>
                <a:latin typeface="Times New Roman" panose="02020603050405020304" pitchFamily="18" charset="0"/>
                <a:cs typeface="Times New Roman" panose="02020603050405020304" pitchFamily="18" charset="0"/>
              </a:rPr>
              <a:t>Presented </a:t>
            </a:r>
            <a:r>
              <a:rPr lang="en-US" sz="2400" dirty="0">
                <a:solidFill>
                  <a:schemeClr val="bg1"/>
                </a:solidFill>
                <a:latin typeface="Times New Roman" panose="02020603050405020304" pitchFamily="18" charset="0"/>
                <a:cs typeface="Times New Roman" panose="02020603050405020304" pitchFamily="18" charset="0"/>
              </a:rPr>
              <a:t>by Dr. </a:t>
            </a:r>
            <a:r>
              <a:rPr lang="en-US" sz="2400" dirty="0" err="1" smtClean="0">
                <a:solidFill>
                  <a:schemeClr val="bg1"/>
                </a:solidFill>
                <a:latin typeface="Times New Roman" panose="02020603050405020304" pitchFamily="18" charset="0"/>
                <a:cs typeface="Times New Roman" panose="02020603050405020304" pitchFamily="18" charset="0"/>
              </a:rPr>
              <a:t>Amira</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Elfekky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122629" y="4827387"/>
            <a:ext cx="6096000" cy="861774"/>
          </a:xfrm>
          <a:prstGeom prst="rect">
            <a:avLst/>
          </a:prstGeom>
        </p:spPr>
        <p:txBody>
          <a:bodyPr>
            <a:spAutoFit/>
          </a:bodyPr>
          <a:lstStyle/>
          <a:p>
            <a:pPr algn="r" rtl="1">
              <a:buClr>
                <a:schemeClr val="dk1"/>
              </a:buClr>
              <a:buSzPts val="5200"/>
            </a:pPr>
            <a:r>
              <a:rPr lang="ar-EG" sz="3200" b="1" dirty="0">
                <a:solidFill>
                  <a:srgbClr val="24A9E1"/>
                </a:solidFill>
                <a:latin typeface="Tahoma" panose="020B0604030504040204" pitchFamily="34" charset="0"/>
                <a:ea typeface="Tahoma" panose="020B0604030504040204" pitchFamily="34" charset="0"/>
                <a:cs typeface="Tahoma" panose="020B0604030504040204" pitchFamily="34" charset="0"/>
              </a:rPr>
              <a:t>مقرر: إداره وقت المشروع</a:t>
            </a:r>
            <a:endParaRPr lang="en-US" sz="32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algn="r" rtl="1">
              <a:buClr>
                <a:schemeClr val="dk1"/>
              </a:buClr>
              <a:buSzPts val="5200"/>
            </a:pPr>
            <a:r>
              <a:rPr lang="ar-EG"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ال</a:t>
            </a:r>
            <a:r>
              <a:rPr lang="ar-SA"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فصل </a:t>
            </a:r>
            <a:r>
              <a:rPr lang="ar-EG"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ال</a:t>
            </a:r>
            <a:r>
              <a:rPr lang="ar-SA"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دراسي </a:t>
            </a:r>
            <a:r>
              <a:rPr lang="ar-EG"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الثالث 2023 </a:t>
            </a:r>
            <a:r>
              <a:rPr lang="ar-SA"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a:t>
            </a:r>
            <a:endParaRPr lang="en-US" b="1" dirty="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4" name="Rectangle 3"/>
          <p:cNvSpPr/>
          <p:nvPr/>
        </p:nvSpPr>
        <p:spPr>
          <a:xfrm>
            <a:off x="3048000" y="1982450"/>
            <a:ext cx="6096000" cy="2893100"/>
          </a:xfrm>
          <a:prstGeom prst="rect">
            <a:avLst/>
          </a:prstGeom>
        </p:spPr>
        <p:txBody>
          <a:bodyPr>
            <a:spAutoFit/>
          </a:bodyPr>
          <a:lstStyle/>
          <a:p>
            <a:pPr marL="571500" lvl="0" indent="-571500">
              <a:buSzPts val="2400"/>
              <a:buFont typeface="Courier New"/>
              <a:buChar char="o"/>
            </a:pPr>
            <a:r>
              <a:rPr lang="en-US" dirty="0">
                <a:latin typeface="Calibri"/>
                <a:ea typeface="Calibri"/>
                <a:cs typeface="Calibri"/>
                <a:sym typeface="Calibri"/>
              </a:rPr>
              <a:t>What is Planning?</a:t>
            </a:r>
            <a:endParaRPr lang="en-US" dirty="0"/>
          </a:p>
          <a:p>
            <a:pPr marL="571500" lvl="0" indent="-571500">
              <a:buSzPts val="2400"/>
              <a:buFont typeface="Courier New"/>
              <a:buChar char="o"/>
            </a:pPr>
            <a:r>
              <a:rPr lang="en-US" dirty="0">
                <a:latin typeface="Calibri"/>
                <a:ea typeface="Calibri"/>
                <a:cs typeface="Calibri"/>
                <a:sym typeface="Calibri"/>
              </a:rPr>
              <a:t>Planning vs Scheduling</a:t>
            </a:r>
            <a:endParaRPr lang="en-US" dirty="0"/>
          </a:p>
          <a:p>
            <a:pPr marL="571500" lvl="0" indent="-571500">
              <a:buSzPts val="2400"/>
              <a:buFont typeface="Courier New"/>
              <a:buChar char="o"/>
            </a:pPr>
            <a:r>
              <a:rPr lang="en-US" dirty="0">
                <a:latin typeface="Calibri"/>
                <a:ea typeface="Calibri"/>
                <a:cs typeface="Calibri"/>
                <a:sym typeface="Calibri"/>
              </a:rPr>
              <a:t>Plan vs Planning</a:t>
            </a:r>
            <a:endParaRPr lang="en-US" dirty="0"/>
          </a:p>
          <a:p>
            <a:pPr marL="571500" lvl="0" indent="-571500">
              <a:buSzPts val="2400"/>
              <a:buFont typeface="Courier New"/>
              <a:buChar char="o"/>
            </a:pPr>
            <a:r>
              <a:rPr lang="en-US" dirty="0">
                <a:latin typeface="Calibri"/>
                <a:ea typeface="Calibri"/>
                <a:cs typeface="Calibri"/>
                <a:sym typeface="Calibri"/>
              </a:rPr>
              <a:t>Planning Effort</a:t>
            </a:r>
            <a:endParaRPr lang="en-US" dirty="0"/>
          </a:p>
          <a:p>
            <a:pPr marL="571500" lvl="0" indent="-571500">
              <a:buSzPts val="2400"/>
              <a:buFont typeface="Courier New"/>
              <a:buChar char="o"/>
            </a:pPr>
            <a:r>
              <a:rPr lang="en-US" dirty="0">
                <a:latin typeface="Calibri"/>
                <a:ea typeface="Calibri"/>
                <a:cs typeface="Calibri"/>
                <a:sym typeface="Calibri"/>
              </a:rPr>
              <a:t>Planning Team</a:t>
            </a:r>
            <a:endParaRPr lang="en-US" dirty="0"/>
          </a:p>
          <a:p>
            <a:pPr marL="571500" lvl="0" indent="-571500">
              <a:buSzPts val="2400"/>
              <a:buFont typeface="Courier New"/>
              <a:buChar char="o"/>
            </a:pPr>
            <a:r>
              <a:rPr lang="en-US" dirty="0">
                <a:latin typeface="Calibri"/>
                <a:ea typeface="Calibri"/>
                <a:cs typeface="Calibri"/>
                <a:sym typeface="Calibri"/>
              </a:rPr>
              <a:t>Elements of Project Plan</a:t>
            </a:r>
            <a:endParaRPr lang="en-US" dirty="0"/>
          </a:p>
          <a:p>
            <a:pPr marL="571500" lvl="0" indent="-571500">
              <a:buSzPts val="2400"/>
              <a:buFont typeface="Courier New"/>
              <a:buChar char="o"/>
            </a:pPr>
            <a:r>
              <a:rPr lang="en-US" dirty="0">
                <a:latin typeface="Calibri"/>
                <a:ea typeface="Calibri"/>
                <a:cs typeface="Calibri"/>
                <a:sym typeface="Calibri"/>
              </a:rPr>
              <a:t>Questions Planner Asks- Fundamentals</a:t>
            </a:r>
            <a:endParaRPr lang="en-US" dirty="0"/>
          </a:p>
          <a:p>
            <a:pPr marL="571500" lvl="0" indent="-571500">
              <a:buSzPts val="2400"/>
              <a:buFont typeface="Courier New"/>
              <a:buChar char="o"/>
            </a:pPr>
            <a:r>
              <a:rPr lang="en-US" dirty="0">
                <a:latin typeface="Calibri"/>
                <a:ea typeface="Calibri"/>
                <a:cs typeface="Calibri"/>
                <a:sym typeface="Calibri"/>
              </a:rPr>
              <a:t>Questions Planner Asks- Tasks</a:t>
            </a:r>
            <a:endParaRPr lang="en-US" dirty="0"/>
          </a:p>
          <a:p>
            <a:pPr marL="571500" lvl="0" indent="-571500">
              <a:buSzPts val="2400"/>
              <a:buFont typeface="Courier New"/>
              <a:buChar char="o"/>
            </a:pPr>
            <a:r>
              <a:rPr lang="en-US" dirty="0">
                <a:latin typeface="Calibri"/>
                <a:ea typeface="Calibri"/>
                <a:cs typeface="Calibri"/>
                <a:sym typeface="Calibri"/>
              </a:rPr>
              <a:t>Questions Planner Asks</a:t>
            </a:r>
            <a:endParaRPr lang="en-US" dirty="0"/>
          </a:p>
          <a:p>
            <a:pPr marL="571500" lvl="0" indent="-571500">
              <a:buSzPts val="2400"/>
              <a:buFont typeface="Courier New"/>
              <a:buChar char="o"/>
            </a:pPr>
            <a:r>
              <a:rPr lang="en-US" dirty="0">
                <a:latin typeface="Calibri"/>
                <a:ea typeface="Calibri"/>
                <a:cs typeface="Calibri"/>
                <a:sym typeface="Calibri"/>
              </a:rPr>
              <a:t>Deliverables Associated with the Plan</a:t>
            </a:r>
            <a:endParaRPr lang="en-US" dirty="0"/>
          </a:p>
          <a:p>
            <a:pPr marL="571500" lvl="0" indent="-571500">
              <a:buSzPts val="2400"/>
              <a:buFont typeface="Courier New"/>
              <a:buChar char="o"/>
            </a:pPr>
            <a:r>
              <a:rPr lang="en-US" dirty="0">
                <a:latin typeface="Calibri"/>
                <a:ea typeface="Calibri"/>
                <a:cs typeface="Calibri"/>
                <a:sym typeface="Calibri"/>
              </a:rPr>
              <a:t>Project Planning and Setup </a:t>
            </a:r>
            <a:endParaRPr lang="en-US" dirty="0"/>
          </a:p>
          <a:p>
            <a:pPr marL="571500" lvl="0" indent="-571500">
              <a:buSzPts val="2400"/>
              <a:buFont typeface="Courier New"/>
              <a:buChar char="o"/>
            </a:pPr>
            <a:r>
              <a:rPr lang="en-US" dirty="0">
                <a:latin typeface="Calibri"/>
                <a:ea typeface="Calibri"/>
                <a:cs typeface="Calibri"/>
                <a:sym typeface="Calibri"/>
              </a:rPr>
              <a:t>What Is Setup?</a:t>
            </a:r>
            <a:endParaRPr lang="en-US" dirty="0"/>
          </a:p>
          <a:p>
            <a:pPr marL="571500" lvl="0" indent="-571500">
              <a:buSzPts val="2400"/>
              <a:buFont typeface="Courier New"/>
              <a:buChar char="o"/>
            </a:pPr>
            <a:r>
              <a:rPr lang="en-US" dirty="0">
                <a:latin typeface="Calibri"/>
                <a:ea typeface="Calibri"/>
                <a:cs typeface="Calibri"/>
                <a:sym typeface="Calibri"/>
              </a:rPr>
              <a:t>Keys to Successful Setup</a:t>
            </a:r>
            <a:endParaRPr lang="en-US" dirty="0"/>
          </a:p>
        </p:txBody>
      </p:sp>
    </p:spTree>
    <p:extLst>
      <p:ext uri="{BB962C8B-B14F-4D97-AF65-F5344CB8AC3E}">
        <p14:creationId xmlns:p14="http://schemas.microsoft.com/office/powerpoint/2010/main" val="252306012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5262979"/>
          </a:xfrm>
          <a:prstGeom prst="rect">
            <a:avLst/>
          </a:prstGeom>
          <a:noFill/>
        </p:spPr>
        <p:txBody>
          <a:bodyPr wrap="square">
            <a:spAutoFit/>
          </a:bodyPr>
          <a:lstStyle/>
          <a:p>
            <a:pPr marL="571500" lvl="0" indent="-571500">
              <a:buFont typeface="Wingdings" panose="05000000000000000000" pitchFamily="2" charset="2"/>
              <a:buChar char="Ø"/>
              <a:defRPr/>
            </a:pPr>
            <a:r>
              <a:rPr lang="en-US" sz="2400" dirty="0">
                <a:solidFill>
                  <a:schemeClr val="tx1">
                    <a:lumMod val="65000"/>
                    <a:lumOff val="35000"/>
                  </a:schemeClr>
                </a:solidFill>
              </a:rPr>
              <a:t>What is Planning?</a:t>
            </a:r>
          </a:p>
          <a:p>
            <a:pPr marL="571500" lvl="0" indent="-571500">
              <a:buFont typeface="Wingdings" panose="05000000000000000000" pitchFamily="2" charset="2"/>
              <a:buChar char="Ø"/>
              <a:defRPr/>
            </a:pPr>
            <a:r>
              <a:rPr lang="en-US" sz="2400" dirty="0">
                <a:solidFill>
                  <a:schemeClr val="tx1">
                    <a:lumMod val="65000"/>
                    <a:lumOff val="35000"/>
                  </a:schemeClr>
                </a:solidFill>
              </a:rPr>
              <a:t>Planning vs Scheduling</a:t>
            </a:r>
          </a:p>
          <a:p>
            <a:pPr marL="571500" lvl="0" indent="-571500">
              <a:buFont typeface="Wingdings" panose="05000000000000000000" pitchFamily="2" charset="2"/>
              <a:buChar char="Ø"/>
              <a:defRPr/>
            </a:pPr>
            <a:r>
              <a:rPr lang="en-US" sz="2400" dirty="0">
                <a:solidFill>
                  <a:schemeClr val="tx1">
                    <a:lumMod val="65000"/>
                    <a:lumOff val="35000"/>
                  </a:schemeClr>
                </a:solidFill>
              </a:rPr>
              <a:t>Plan vs Planning</a:t>
            </a:r>
          </a:p>
          <a:p>
            <a:pPr marL="571500" lvl="0" indent="-571500">
              <a:buFont typeface="Wingdings" panose="05000000000000000000" pitchFamily="2" charset="2"/>
              <a:buChar char="Ø"/>
              <a:defRPr/>
            </a:pPr>
            <a:r>
              <a:rPr lang="en-US" sz="2400" dirty="0">
                <a:solidFill>
                  <a:schemeClr val="tx1">
                    <a:lumMod val="65000"/>
                    <a:lumOff val="35000"/>
                  </a:schemeClr>
                </a:solidFill>
              </a:rPr>
              <a:t>Planning Effort</a:t>
            </a:r>
          </a:p>
          <a:p>
            <a:pPr marL="571500" lvl="0" indent="-571500">
              <a:buFont typeface="Wingdings" panose="05000000000000000000" pitchFamily="2" charset="2"/>
              <a:buChar char="Ø"/>
              <a:defRPr/>
            </a:pPr>
            <a:r>
              <a:rPr lang="en-US" sz="2400" dirty="0">
                <a:solidFill>
                  <a:schemeClr val="tx1">
                    <a:lumMod val="65000"/>
                    <a:lumOff val="35000"/>
                  </a:schemeClr>
                </a:solidFill>
              </a:rPr>
              <a:t>Planning Team</a:t>
            </a:r>
          </a:p>
          <a:p>
            <a:pPr marL="571500" lvl="0" indent="-571500">
              <a:buFont typeface="Wingdings" panose="05000000000000000000" pitchFamily="2" charset="2"/>
              <a:buChar char="Ø"/>
              <a:defRPr/>
            </a:pPr>
            <a:r>
              <a:rPr lang="en-US" sz="2400" dirty="0">
                <a:solidFill>
                  <a:schemeClr val="tx1">
                    <a:lumMod val="65000"/>
                    <a:lumOff val="35000"/>
                  </a:schemeClr>
                </a:solidFill>
              </a:rPr>
              <a:t>Elements of Project Plan</a:t>
            </a:r>
          </a:p>
          <a:p>
            <a:pPr marL="571500" lvl="0" indent="-571500">
              <a:buFont typeface="Wingdings" panose="05000000000000000000" pitchFamily="2" charset="2"/>
              <a:buChar char="Ø"/>
              <a:defRPr/>
            </a:pPr>
            <a:r>
              <a:rPr lang="en-US" sz="2400" dirty="0">
                <a:solidFill>
                  <a:schemeClr val="tx1">
                    <a:lumMod val="65000"/>
                    <a:lumOff val="35000"/>
                  </a:schemeClr>
                </a:solidFill>
              </a:rPr>
              <a:t>Questions Planner Asks- Fundamentals</a:t>
            </a:r>
          </a:p>
          <a:p>
            <a:pPr marL="571500" lvl="0" indent="-571500">
              <a:buFont typeface="Wingdings" panose="05000000000000000000" pitchFamily="2" charset="2"/>
              <a:buChar char="Ø"/>
              <a:defRPr/>
            </a:pPr>
            <a:r>
              <a:rPr lang="en-US" sz="2400" dirty="0">
                <a:solidFill>
                  <a:schemeClr val="tx1">
                    <a:lumMod val="65000"/>
                    <a:lumOff val="35000"/>
                  </a:schemeClr>
                </a:solidFill>
              </a:rPr>
              <a:t>Questions Planner Asks- Tasks</a:t>
            </a:r>
          </a:p>
          <a:p>
            <a:pPr marL="571500" lvl="0" indent="-571500">
              <a:buFont typeface="Wingdings" panose="05000000000000000000" pitchFamily="2" charset="2"/>
              <a:buChar char="Ø"/>
              <a:defRPr/>
            </a:pPr>
            <a:r>
              <a:rPr lang="en-US" sz="2400" dirty="0">
                <a:solidFill>
                  <a:schemeClr val="tx1">
                    <a:lumMod val="65000"/>
                    <a:lumOff val="35000"/>
                  </a:schemeClr>
                </a:solidFill>
              </a:rPr>
              <a:t>Questions Planner Asks</a:t>
            </a:r>
          </a:p>
          <a:p>
            <a:pPr marL="571500" lvl="0" indent="-571500">
              <a:buFont typeface="Wingdings" panose="05000000000000000000" pitchFamily="2" charset="2"/>
              <a:buChar char="Ø"/>
              <a:defRPr/>
            </a:pPr>
            <a:r>
              <a:rPr lang="en-US" sz="2400" dirty="0">
                <a:solidFill>
                  <a:schemeClr val="tx1">
                    <a:lumMod val="65000"/>
                    <a:lumOff val="35000"/>
                  </a:schemeClr>
                </a:solidFill>
              </a:rPr>
              <a:t>Deliverables Associated with the Plan</a:t>
            </a:r>
          </a:p>
          <a:p>
            <a:pPr marL="571500" lvl="0" indent="-571500">
              <a:buFont typeface="Wingdings" panose="05000000000000000000" pitchFamily="2" charset="2"/>
              <a:buChar char="Ø"/>
              <a:defRPr/>
            </a:pPr>
            <a:r>
              <a:rPr lang="en-US" sz="2400" dirty="0">
                <a:solidFill>
                  <a:schemeClr val="tx1">
                    <a:lumMod val="65000"/>
                    <a:lumOff val="35000"/>
                  </a:schemeClr>
                </a:solidFill>
              </a:rPr>
              <a:t>Project Planning and Setup </a:t>
            </a:r>
          </a:p>
          <a:p>
            <a:pPr marL="571500" lvl="0" indent="-571500">
              <a:buFont typeface="Wingdings" panose="05000000000000000000" pitchFamily="2" charset="2"/>
              <a:buChar char="Ø"/>
              <a:defRPr/>
            </a:pPr>
            <a:r>
              <a:rPr lang="en-US" sz="2400" dirty="0">
                <a:solidFill>
                  <a:schemeClr val="tx1">
                    <a:lumMod val="65000"/>
                    <a:lumOff val="35000"/>
                  </a:schemeClr>
                </a:solidFill>
              </a:rPr>
              <a:t>What Is Setup?</a:t>
            </a:r>
          </a:p>
          <a:p>
            <a:pPr marL="571500" lvl="0" indent="-571500">
              <a:buFont typeface="Wingdings" panose="05000000000000000000" pitchFamily="2" charset="2"/>
              <a:buChar char="Ø"/>
              <a:defRPr/>
            </a:pPr>
            <a:r>
              <a:rPr lang="en-US" sz="2400" dirty="0">
                <a:solidFill>
                  <a:schemeClr val="tx1">
                    <a:lumMod val="65000"/>
                    <a:lumOff val="35000"/>
                  </a:schemeClr>
                </a:solidFill>
              </a:rPr>
              <a:t>Keys to Successful Setup</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914670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4462760"/>
          </a:xfrm>
          <a:prstGeom prst="rect">
            <a:avLst/>
          </a:prstGeom>
          <a:noFill/>
        </p:spPr>
        <p:txBody>
          <a:bodyPr wrap="square">
            <a:spAutoFit/>
          </a:bodyPr>
          <a:lstStyle/>
          <a:p>
            <a:pPr marL="571500" lvl="0" indent="-571500">
              <a:buFont typeface="Wingdings" panose="05000000000000000000" pitchFamily="2" charset="2"/>
              <a:buChar char="Ø"/>
              <a:defRPr/>
            </a:pPr>
            <a:r>
              <a:rPr lang="en-US" sz="2400" b="1" dirty="0">
                <a:solidFill>
                  <a:schemeClr val="tx1">
                    <a:lumMod val="65000"/>
                    <a:lumOff val="35000"/>
                  </a:schemeClr>
                </a:solidFill>
              </a:rPr>
              <a:t>What is Planning?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vs Scheduling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 vs Planning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Effort</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Team</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Elements of Project Plan</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 Fundamentals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 Tasks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Deliverables Associated with the Plan</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Project Planning and Setup </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What Is Setup?</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Keys to Successful Setup</a:t>
            </a:r>
          </a:p>
          <a:p>
            <a:pPr marL="571500" indent="-571500" defTabSz="914400" eaLnBrk="1" fontAlgn="auto" latinLnBrk="0" hangingPunct="1">
              <a:buClr>
                <a:srgbClr val="BFBFBF"/>
              </a:buClr>
              <a:buSzPts val="2400"/>
              <a:buFont typeface="Courier New"/>
              <a:buChar char="o"/>
              <a:tabLst/>
              <a:defRPr/>
            </a:pPr>
            <a:endParaRPr lang="en-US" sz="2000" dirty="0">
              <a:solidFill>
                <a:srgbClr val="BFBFBF"/>
              </a:solidFill>
              <a:latin typeface="Calibri"/>
              <a:ea typeface="Calibri"/>
              <a:cs typeface="Calibri"/>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318714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76539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1160640"/>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What is Planning</a:t>
            </a:r>
            <a:r>
              <a:rPr lang="en-US" sz="2800" b="1" dirty="0" smtClean="0">
                <a:latin typeface="Times New Roman" panose="02020603050405020304" pitchFamily="18" charset="0"/>
                <a:cs typeface="Times New Roman" panose="02020603050405020304" pitchFamily="18" charset="0"/>
              </a:rPr>
              <a:t>?</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1" name="Google Shape;131;p4"/>
          <p:cNvSpPr/>
          <p:nvPr/>
        </p:nvSpPr>
        <p:spPr>
          <a:xfrm>
            <a:off x="933029" y="2498060"/>
            <a:ext cx="10504693" cy="3508653"/>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None/>
            </a:pPr>
            <a:r>
              <a:rPr lang="en-US" sz="3200" b="0" i="0" u="none" strike="noStrike" cap="none" dirty="0">
                <a:solidFill>
                  <a:srgbClr val="000000"/>
                </a:solidFill>
                <a:latin typeface="Calibri"/>
                <a:ea typeface="Calibri"/>
                <a:cs typeface="Calibri"/>
                <a:sym typeface="Calibri"/>
              </a:rPr>
              <a:t>Making decisions now with the objective of influencing the future. (AACE)</a:t>
            </a:r>
            <a:endParaRPr dirty="0"/>
          </a:p>
          <a:p>
            <a:pPr marL="0" marR="0" lvl="0" indent="0" algn="just" rtl="0">
              <a:lnSpc>
                <a:spcPct val="100000"/>
              </a:lnSpc>
              <a:spcBef>
                <a:spcPts val="1800"/>
              </a:spcBef>
              <a:spcAft>
                <a:spcPts val="0"/>
              </a:spcAft>
              <a:buNone/>
            </a:pPr>
            <a:r>
              <a:rPr lang="en-US" sz="3200" b="0" i="0" u="none" strike="noStrike" cap="none" dirty="0" smtClean="0">
                <a:solidFill>
                  <a:srgbClr val="000000"/>
                </a:solidFill>
                <a:latin typeface="Calibri"/>
                <a:ea typeface="Calibri"/>
                <a:cs typeface="Calibri"/>
                <a:sym typeface="Calibri"/>
              </a:rPr>
              <a:t>A detailed </a:t>
            </a:r>
            <a:r>
              <a:rPr lang="en-US" sz="3200" b="0" i="0" u="none" strike="noStrike" cap="none" dirty="0">
                <a:solidFill>
                  <a:srgbClr val="000000"/>
                </a:solidFill>
                <a:latin typeface="Calibri"/>
                <a:ea typeface="Calibri"/>
                <a:cs typeface="Calibri"/>
                <a:sym typeface="Calibri"/>
              </a:rPr>
              <a:t>scheme, program, or method worked out beforehand for the accomplishment of an objective: “ A plan of attack”. (American Heritage Dictionary)</a:t>
            </a:r>
            <a:endParaRPr dirty="0"/>
          </a:p>
          <a:p>
            <a:pPr marL="0" marR="0" lvl="0" indent="0" algn="just" rtl="0">
              <a:lnSpc>
                <a:spcPct val="100000"/>
              </a:lnSpc>
              <a:spcBef>
                <a:spcPts val="1800"/>
              </a:spcBef>
              <a:spcAft>
                <a:spcPts val="0"/>
              </a:spcAft>
              <a:buNone/>
            </a:pPr>
            <a:endParaRPr sz="3200" b="0" i="0" u="none" strike="noStrike" cap="none" dirty="0">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212006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76539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1160640"/>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What is Planning</a:t>
            </a:r>
            <a:r>
              <a:rPr lang="en-US" sz="2800" b="1" dirty="0" smtClean="0">
                <a:latin typeface="Times New Roman" panose="02020603050405020304" pitchFamily="18" charset="0"/>
                <a:cs typeface="Times New Roman" panose="02020603050405020304" pitchFamily="18" charset="0"/>
              </a:rPr>
              <a:t>?</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Google Shape;143;p5"/>
          <p:cNvSpPr/>
          <p:nvPr/>
        </p:nvSpPr>
        <p:spPr>
          <a:xfrm>
            <a:off x="801696" y="2182929"/>
            <a:ext cx="10695761" cy="2062103"/>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3200"/>
              <a:buFont typeface="Calibri"/>
              <a:buNone/>
            </a:pPr>
            <a:r>
              <a:rPr lang="en-US" sz="3200" b="0" i="0" u="none" strike="noStrike" cap="none" dirty="0">
                <a:solidFill>
                  <a:srgbClr val="000000"/>
                </a:solidFill>
                <a:latin typeface="Calibri"/>
                <a:ea typeface="Calibri"/>
                <a:cs typeface="Calibri"/>
                <a:sym typeface="Calibri"/>
              </a:rPr>
              <a:t>The construction industry is notoriously risky. Much of the preparatory work and planning that precedes construction projects can be viewed as the formulation of Risk Allocation between the contracting parties.</a:t>
            </a:r>
            <a:endParaRPr dirty="0"/>
          </a:p>
        </p:txBody>
      </p:sp>
      <p:sp>
        <p:nvSpPr>
          <p:cNvPr id="12" name="Google Shape;144;p5"/>
          <p:cNvSpPr txBox="1"/>
          <p:nvPr/>
        </p:nvSpPr>
        <p:spPr>
          <a:xfrm>
            <a:off x="2661409" y="4617765"/>
            <a:ext cx="6303633" cy="1261884"/>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Clr>
                <a:srgbClr val="800000"/>
              </a:buClr>
              <a:buSzPts val="2400"/>
              <a:buFont typeface="Noto Sans Symbols"/>
              <a:buNone/>
            </a:pPr>
            <a:r>
              <a:rPr lang="en-US" sz="2400" b="0" i="0" u="sng" dirty="0">
                <a:solidFill>
                  <a:schemeClr val="dk1"/>
                </a:solidFill>
                <a:latin typeface="Trebuchet MS"/>
                <a:ea typeface="Trebuchet MS"/>
                <a:cs typeface="Trebuchet MS"/>
                <a:sym typeface="Trebuchet MS"/>
              </a:rPr>
              <a:t>The 6P’s</a:t>
            </a:r>
            <a:r>
              <a:rPr lang="en-US" sz="2400" b="0" i="0" dirty="0">
                <a:solidFill>
                  <a:schemeClr val="dk1"/>
                </a:solidFill>
                <a:latin typeface="Trebuchet MS"/>
                <a:ea typeface="Trebuchet MS"/>
                <a:cs typeface="Trebuchet MS"/>
                <a:sym typeface="Trebuchet MS"/>
              </a:rPr>
              <a:t>!</a:t>
            </a:r>
            <a:endParaRPr dirty="0"/>
          </a:p>
          <a:p>
            <a:pPr marL="0" marR="0" lvl="0" indent="0" algn="ctr" rtl="0">
              <a:spcBef>
                <a:spcPts val="1200"/>
              </a:spcBef>
              <a:spcAft>
                <a:spcPts val="0"/>
              </a:spcAft>
              <a:buClr>
                <a:srgbClr val="800000"/>
              </a:buClr>
              <a:buSzPts val="2400"/>
              <a:buFont typeface="Noto Sans Symbols"/>
              <a:buNone/>
            </a:pPr>
            <a:r>
              <a:rPr lang="en-US" sz="2400" b="0" i="0" dirty="0">
                <a:solidFill>
                  <a:srgbClr val="FF0000"/>
                </a:solidFill>
                <a:latin typeface="Trebuchet MS"/>
                <a:ea typeface="Trebuchet MS"/>
                <a:cs typeface="Trebuchet MS"/>
                <a:sym typeface="Trebuchet MS"/>
              </a:rPr>
              <a:t>P</a:t>
            </a:r>
            <a:r>
              <a:rPr lang="en-US" sz="2400" b="0" i="0" dirty="0">
                <a:solidFill>
                  <a:schemeClr val="dk1"/>
                </a:solidFill>
                <a:latin typeface="Trebuchet MS"/>
                <a:ea typeface="Trebuchet MS"/>
                <a:cs typeface="Trebuchet MS"/>
                <a:sym typeface="Trebuchet MS"/>
              </a:rPr>
              <a:t>roper </a:t>
            </a:r>
            <a:r>
              <a:rPr lang="en-US" sz="2400" b="0" i="0" dirty="0">
                <a:solidFill>
                  <a:srgbClr val="FF0000"/>
                </a:solidFill>
                <a:latin typeface="Trebuchet MS"/>
                <a:ea typeface="Trebuchet MS"/>
                <a:cs typeface="Trebuchet MS"/>
                <a:sym typeface="Trebuchet MS"/>
              </a:rPr>
              <a:t>P</a:t>
            </a:r>
            <a:r>
              <a:rPr lang="en-US" sz="2400" b="0" i="0" dirty="0">
                <a:solidFill>
                  <a:schemeClr val="dk1"/>
                </a:solidFill>
                <a:latin typeface="Trebuchet MS"/>
                <a:ea typeface="Trebuchet MS"/>
                <a:cs typeface="Trebuchet MS"/>
                <a:sym typeface="Trebuchet MS"/>
              </a:rPr>
              <a:t>rior </a:t>
            </a:r>
            <a:r>
              <a:rPr lang="en-US" sz="2400" b="0" i="0" dirty="0">
                <a:solidFill>
                  <a:srgbClr val="FF0000"/>
                </a:solidFill>
                <a:latin typeface="Trebuchet MS"/>
                <a:ea typeface="Trebuchet MS"/>
                <a:cs typeface="Trebuchet MS"/>
                <a:sym typeface="Trebuchet MS"/>
              </a:rPr>
              <a:t>P</a:t>
            </a:r>
            <a:r>
              <a:rPr lang="en-US" sz="2400" b="0" i="0" dirty="0">
                <a:solidFill>
                  <a:schemeClr val="dk1"/>
                </a:solidFill>
                <a:latin typeface="Trebuchet MS"/>
                <a:ea typeface="Trebuchet MS"/>
                <a:cs typeface="Trebuchet MS"/>
                <a:sym typeface="Trebuchet MS"/>
              </a:rPr>
              <a:t>lanning </a:t>
            </a:r>
            <a:r>
              <a:rPr lang="en-US" sz="2400" b="0" i="0" dirty="0">
                <a:solidFill>
                  <a:srgbClr val="FF0000"/>
                </a:solidFill>
                <a:latin typeface="Trebuchet MS"/>
                <a:ea typeface="Trebuchet MS"/>
                <a:cs typeface="Trebuchet MS"/>
                <a:sym typeface="Trebuchet MS"/>
              </a:rPr>
              <a:t>P</a:t>
            </a:r>
            <a:r>
              <a:rPr lang="en-US" sz="2400" b="0" i="0" dirty="0">
                <a:solidFill>
                  <a:schemeClr val="dk1"/>
                </a:solidFill>
                <a:latin typeface="Trebuchet MS"/>
                <a:ea typeface="Trebuchet MS"/>
                <a:cs typeface="Trebuchet MS"/>
                <a:sym typeface="Trebuchet MS"/>
              </a:rPr>
              <a:t>revents </a:t>
            </a:r>
            <a:r>
              <a:rPr lang="en-US" sz="2400" b="0" i="0" dirty="0">
                <a:solidFill>
                  <a:srgbClr val="FF0000"/>
                </a:solidFill>
                <a:latin typeface="Trebuchet MS"/>
                <a:ea typeface="Trebuchet MS"/>
                <a:cs typeface="Trebuchet MS"/>
                <a:sym typeface="Trebuchet MS"/>
              </a:rPr>
              <a:t>P</a:t>
            </a:r>
            <a:r>
              <a:rPr lang="en-US" sz="2400" b="0" i="0" dirty="0">
                <a:solidFill>
                  <a:schemeClr val="dk1"/>
                </a:solidFill>
                <a:latin typeface="Trebuchet MS"/>
                <a:ea typeface="Trebuchet MS"/>
                <a:cs typeface="Trebuchet MS"/>
                <a:sym typeface="Trebuchet MS"/>
              </a:rPr>
              <a:t>oor </a:t>
            </a:r>
            <a:r>
              <a:rPr lang="en-US" sz="2400" b="0" i="0" dirty="0">
                <a:solidFill>
                  <a:srgbClr val="FF0000"/>
                </a:solidFill>
                <a:latin typeface="Trebuchet MS"/>
                <a:ea typeface="Trebuchet MS"/>
                <a:cs typeface="Trebuchet MS"/>
                <a:sym typeface="Trebuchet MS"/>
              </a:rPr>
              <a:t>P</a:t>
            </a:r>
            <a:r>
              <a:rPr lang="en-US" sz="2400" b="0" i="0" dirty="0">
                <a:solidFill>
                  <a:schemeClr val="dk1"/>
                </a:solidFill>
                <a:latin typeface="Trebuchet MS"/>
                <a:ea typeface="Trebuchet MS"/>
                <a:cs typeface="Trebuchet MS"/>
                <a:sym typeface="Trebuchet MS"/>
              </a:rPr>
              <a:t>erformance!</a:t>
            </a:r>
            <a:endParaRPr dirty="0"/>
          </a:p>
        </p:txBody>
      </p:sp>
    </p:spTree>
    <p:extLst>
      <p:ext uri="{BB962C8B-B14F-4D97-AF65-F5344CB8AC3E}">
        <p14:creationId xmlns:p14="http://schemas.microsoft.com/office/powerpoint/2010/main" val="3591006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4524315"/>
          </a:xfrm>
          <a:prstGeom prst="rect">
            <a:avLst/>
          </a:prstGeom>
          <a:noFill/>
        </p:spPr>
        <p:txBody>
          <a:bodyPr wrap="square">
            <a:spAutoFit/>
          </a:bodyPr>
          <a:lstStyle/>
          <a:p>
            <a:pPr marL="571500" lvl="0" indent="-571500">
              <a:buClr>
                <a:srgbClr val="BFBFBF"/>
              </a:buClr>
              <a:buSzPts val="2400"/>
              <a:buFont typeface="Courier New"/>
              <a:buChar char="o"/>
              <a:defRPr/>
            </a:pPr>
            <a:r>
              <a:rPr lang="en-US" sz="2000" dirty="0">
                <a:solidFill>
                  <a:srgbClr val="BFBFBF"/>
                </a:solidFill>
                <a:latin typeface="Calibri"/>
                <a:ea typeface="Calibri"/>
                <a:cs typeface="Calibri"/>
              </a:rPr>
              <a:t>What is Planning?</a:t>
            </a:r>
          </a:p>
          <a:p>
            <a:pPr marL="571500" indent="-571500">
              <a:buSzPts val="2400"/>
              <a:buFont typeface="Wingdings" panose="05000000000000000000" pitchFamily="2" charset="2"/>
              <a:buChar char="Ø"/>
              <a:defRPr/>
            </a:pPr>
            <a:r>
              <a:rPr lang="en-US" sz="2400" b="1" dirty="0">
                <a:solidFill>
                  <a:schemeClr val="tx1">
                    <a:lumMod val="65000"/>
                    <a:lumOff val="35000"/>
                  </a:schemeClr>
                </a:solidFill>
              </a:rPr>
              <a:t>Planning vs Scheduling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 vs Planning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Effort</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Team</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Elements of Project Plan</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 Fundamentals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 Tasks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Deliverables Associated with the Plan</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Project Planning and Setup </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What Is Setup?</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Keys to Successful Setup</a:t>
            </a:r>
          </a:p>
          <a:p>
            <a:pPr marL="571500" indent="-571500" defTabSz="914400" eaLnBrk="1" fontAlgn="auto" latinLnBrk="0" hangingPunct="1">
              <a:buClr>
                <a:srgbClr val="BFBFBF"/>
              </a:buClr>
              <a:buSzPts val="2400"/>
              <a:buFont typeface="Courier New"/>
              <a:buChar char="o"/>
              <a:tabLst/>
              <a:defRPr/>
            </a:pPr>
            <a:endParaRPr lang="en-US" sz="2000" dirty="0">
              <a:solidFill>
                <a:srgbClr val="BFBFBF"/>
              </a:solidFill>
              <a:latin typeface="Calibri"/>
              <a:ea typeface="Calibri"/>
              <a:cs typeface="Calibri"/>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851316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8386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1160640"/>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Planning vs Scheduling</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Google Shape;170;p7"/>
          <p:cNvSpPr/>
          <p:nvPr/>
        </p:nvSpPr>
        <p:spPr>
          <a:xfrm>
            <a:off x="1321812" y="2794820"/>
            <a:ext cx="8573862" cy="1013098"/>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Clr>
                <a:srgbClr val="000000"/>
              </a:buClr>
              <a:buSzPts val="2400"/>
              <a:buFont typeface="Noto Sans Symbols"/>
              <a:buNone/>
            </a:pPr>
            <a:r>
              <a:rPr lang="en-US" sz="2400" b="0" i="0" dirty="0">
                <a:solidFill>
                  <a:srgbClr val="000000"/>
                </a:solidFill>
                <a:latin typeface="Trebuchet MS"/>
                <a:ea typeface="Trebuchet MS"/>
                <a:cs typeface="Trebuchet MS"/>
                <a:sym typeface="Trebuchet MS"/>
              </a:rPr>
              <a:t>A </a:t>
            </a:r>
            <a:r>
              <a:rPr lang="en-US" sz="2400" b="1" i="1" dirty="0">
                <a:solidFill>
                  <a:srgbClr val="C00000"/>
                </a:solidFill>
                <a:latin typeface="Trebuchet MS"/>
                <a:ea typeface="Trebuchet MS"/>
                <a:cs typeface="Trebuchet MS"/>
                <a:sym typeface="Trebuchet MS"/>
              </a:rPr>
              <a:t>Plan</a:t>
            </a:r>
            <a:r>
              <a:rPr lang="en-US" sz="2400" b="0" i="0" dirty="0">
                <a:solidFill>
                  <a:srgbClr val="000000"/>
                </a:solidFill>
                <a:latin typeface="Trebuchet MS"/>
                <a:ea typeface="Trebuchet MS"/>
                <a:cs typeface="Trebuchet MS"/>
                <a:sym typeface="Trebuchet MS"/>
              </a:rPr>
              <a:t> is a </a:t>
            </a:r>
            <a:r>
              <a:rPr lang="en-US" sz="2400" b="1" i="0" dirty="0">
                <a:solidFill>
                  <a:srgbClr val="000000"/>
                </a:solidFill>
                <a:latin typeface="Trebuchet MS"/>
                <a:ea typeface="Trebuchet MS"/>
                <a:cs typeface="Trebuchet MS"/>
                <a:sym typeface="Trebuchet MS"/>
              </a:rPr>
              <a:t>logical sequence </a:t>
            </a:r>
            <a:r>
              <a:rPr lang="en-US" sz="2400" b="0" i="0" dirty="0">
                <a:solidFill>
                  <a:srgbClr val="000000"/>
                </a:solidFill>
                <a:latin typeface="Trebuchet MS"/>
                <a:ea typeface="Trebuchet MS"/>
                <a:cs typeface="Trebuchet MS"/>
                <a:sym typeface="Trebuchet MS"/>
              </a:rPr>
              <a:t>of events to accomplish a goal. </a:t>
            </a:r>
            <a:endParaRPr dirty="0"/>
          </a:p>
          <a:p>
            <a:pPr marL="0" marR="0" lvl="0" indent="0" algn="l" rtl="0">
              <a:spcBef>
                <a:spcPts val="1200"/>
              </a:spcBef>
              <a:spcAft>
                <a:spcPts val="0"/>
              </a:spcAft>
              <a:buClr>
                <a:schemeClr val="dk2"/>
              </a:buClr>
              <a:buSzPts val="2400"/>
              <a:buFont typeface="Noto Sans Symbols"/>
              <a:buNone/>
            </a:pPr>
            <a:endParaRPr sz="2400" b="0" i="0" dirty="0">
              <a:solidFill>
                <a:srgbClr val="000000"/>
              </a:solidFill>
              <a:latin typeface="Trebuchet MS"/>
              <a:ea typeface="Trebuchet MS"/>
              <a:cs typeface="Trebuchet MS"/>
              <a:sym typeface="Trebuchet MS"/>
            </a:endParaRPr>
          </a:p>
        </p:txBody>
      </p:sp>
      <p:sp>
        <p:nvSpPr>
          <p:cNvPr id="12" name="Google Shape;171;p7"/>
          <p:cNvSpPr/>
          <p:nvPr/>
        </p:nvSpPr>
        <p:spPr>
          <a:xfrm>
            <a:off x="1321811" y="4329117"/>
            <a:ext cx="8364623" cy="1382430"/>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Clr>
                <a:srgbClr val="000000"/>
              </a:buClr>
              <a:buSzPts val="2400"/>
              <a:buFont typeface="Noto Sans Symbols"/>
              <a:buNone/>
            </a:pPr>
            <a:r>
              <a:rPr lang="en-US" sz="2400" b="0" i="0" dirty="0">
                <a:solidFill>
                  <a:srgbClr val="000000"/>
                </a:solidFill>
                <a:latin typeface="Trebuchet MS"/>
                <a:ea typeface="Trebuchet MS"/>
                <a:cs typeface="Trebuchet MS"/>
                <a:sym typeface="Trebuchet MS"/>
              </a:rPr>
              <a:t>A </a:t>
            </a:r>
            <a:r>
              <a:rPr lang="en-US" sz="2400" b="1" i="1" dirty="0">
                <a:solidFill>
                  <a:srgbClr val="C00000"/>
                </a:solidFill>
                <a:latin typeface="Trebuchet MS"/>
                <a:ea typeface="Trebuchet MS"/>
                <a:cs typeface="Trebuchet MS"/>
                <a:sym typeface="Trebuchet MS"/>
              </a:rPr>
              <a:t>Schedule</a:t>
            </a:r>
            <a:r>
              <a:rPr lang="en-US" sz="2400" b="0" i="0" dirty="0">
                <a:solidFill>
                  <a:srgbClr val="000000"/>
                </a:solidFill>
                <a:latin typeface="Trebuchet MS"/>
                <a:ea typeface="Trebuchet MS"/>
                <a:cs typeface="Trebuchet MS"/>
                <a:sym typeface="Trebuchet MS"/>
              </a:rPr>
              <a:t> incorporates </a:t>
            </a:r>
            <a:r>
              <a:rPr lang="en-US" sz="2400" b="1" i="0" dirty="0">
                <a:solidFill>
                  <a:srgbClr val="000000"/>
                </a:solidFill>
                <a:latin typeface="Trebuchet MS"/>
                <a:ea typeface="Trebuchet MS"/>
                <a:cs typeface="Trebuchet MS"/>
                <a:sym typeface="Trebuchet MS"/>
              </a:rPr>
              <a:t>durations</a:t>
            </a:r>
            <a:r>
              <a:rPr lang="en-US" sz="2400" b="0" i="0" dirty="0">
                <a:solidFill>
                  <a:srgbClr val="000000"/>
                </a:solidFill>
                <a:latin typeface="Trebuchet MS"/>
                <a:ea typeface="Trebuchet MS"/>
                <a:cs typeface="Trebuchet MS"/>
                <a:sym typeface="Trebuchet MS"/>
              </a:rPr>
              <a:t> and </a:t>
            </a:r>
            <a:r>
              <a:rPr lang="en-US" sz="2400" b="1" i="0" dirty="0">
                <a:solidFill>
                  <a:srgbClr val="000000"/>
                </a:solidFill>
                <a:latin typeface="Trebuchet MS"/>
                <a:ea typeface="Trebuchet MS"/>
                <a:cs typeface="Trebuchet MS"/>
                <a:sym typeface="Trebuchet MS"/>
              </a:rPr>
              <a:t>dates</a:t>
            </a:r>
            <a:r>
              <a:rPr lang="en-US" sz="2400" b="0" i="0" dirty="0">
                <a:solidFill>
                  <a:srgbClr val="000000"/>
                </a:solidFill>
                <a:latin typeface="Trebuchet MS"/>
                <a:ea typeface="Trebuchet MS"/>
                <a:cs typeface="Trebuchet MS"/>
                <a:sym typeface="Trebuchet MS"/>
              </a:rPr>
              <a:t> into the sequence of events necessary to accomplish the Plan.</a:t>
            </a:r>
            <a:endParaRPr dirty="0"/>
          </a:p>
          <a:p>
            <a:pPr marL="0" marR="0" lvl="0" indent="0" algn="l" rtl="0">
              <a:spcBef>
                <a:spcPts val="1200"/>
              </a:spcBef>
              <a:spcAft>
                <a:spcPts val="0"/>
              </a:spcAft>
              <a:buClr>
                <a:schemeClr val="dk2"/>
              </a:buClr>
              <a:buSzPts val="2400"/>
              <a:buFont typeface="Noto Sans Symbols"/>
              <a:buNone/>
            </a:pPr>
            <a:endParaRPr sz="2400" b="0" i="0" dirty="0">
              <a:solidFill>
                <a:srgbClr val="000000"/>
              </a:solidFill>
              <a:latin typeface="Trebuchet MS"/>
              <a:ea typeface="Trebuchet MS"/>
              <a:cs typeface="Trebuchet MS"/>
              <a:sym typeface="Trebuchet MS"/>
            </a:endParaRPr>
          </a:p>
        </p:txBody>
      </p:sp>
    </p:spTree>
    <p:extLst>
      <p:ext uri="{BB962C8B-B14F-4D97-AF65-F5344CB8AC3E}">
        <p14:creationId xmlns:p14="http://schemas.microsoft.com/office/powerpoint/2010/main" val="1437557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4524315"/>
          </a:xfrm>
          <a:prstGeom prst="rect">
            <a:avLst/>
          </a:prstGeom>
          <a:noFill/>
        </p:spPr>
        <p:txBody>
          <a:bodyPr wrap="square">
            <a:spAutoFit/>
          </a:bodyPr>
          <a:lstStyle/>
          <a:p>
            <a:pPr marL="571500" lvl="0" indent="-571500">
              <a:buClr>
                <a:srgbClr val="BFBFBF"/>
              </a:buClr>
              <a:buSzPts val="2400"/>
              <a:buFont typeface="Courier New"/>
              <a:buChar char="o"/>
              <a:defRPr/>
            </a:pPr>
            <a:r>
              <a:rPr lang="en-US" sz="2000" dirty="0">
                <a:solidFill>
                  <a:srgbClr val="BFBFBF"/>
                </a:solidFill>
                <a:latin typeface="Calibri"/>
                <a:ea typeface="Calibri"/>
                <a:cs typeface="Calibri"/>
              </a:rPr>
              <a:t>What is Planning?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vs Scheduling</a:t>
            </a:r>
          </a:p>
          <a:p>
            <a:pPr marL="571500" indent="-571500">
              <a:buSzPts val="2400"/>
              <a:buFont typeface="Wingdings" panose="05000000000000000000" pitchFamily="2" charset="2"/>
              <a:buChar char="Ø"/>
              <a:defRPr/>
            </a:pPr>
            <a:r>
              <a:rPr lang="en-US" sz="2400" b="1" dirty="0">
                <a:solidFill>
                  <a:schemeClr val="tx1">
                    <a:lumMod val="65000"/>
                    <a:lumOff val="35000"/>
                  </a:schemeClr>
                </a:solidFill>
              </a:rPr>
              <a:t>Plan vs Planning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Effort</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Team</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Elements of Project Plan</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 Fundamentals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 Tasks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Deliverables Associated with the Plan</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Project Planning and Setup </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What Is Setup?</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Keys to Successful Setup</a:t>
            </a:r>
          </a:p>
          <a:p>
            <a:pPr marL="571500" indent="-571500" defTabSz="914400" eaLnBrk="1" fontAlgn="auto" latinLnBrk="0" hangingPunct="1">
              <a:buClr>
                <a:srgbClr val="BFBFBF"/>
              </a:buClr>
              <a:buSzPts val="2400"/>
              <a:buFont typeface="Courier New"/>
              <a:buChar char="o"/>
              <a:tabLst/>
              <a:defRPr/>
            </a:pPr>
            <a:endParaRPr lang="en-US" sz="2000" dirty="0">
              <a:solidFill>
                <a:srgbClr val="BFBFBF"/>
              </a:solidFill>
              <a:latin typeface="Calibri"/>
              <a:ea typeface="Calibri"/>
              <a:cs typeface="Calibri"/>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036436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8386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1160640"/>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Plan vs Planning</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3" name="Google Shape;197;p9"/>
          <p:cNvSpPr/>
          <p:nvPr/>
        </p:nvSpPr>
        <p:spPr>
          <a:xfrm>
            <a:off x="1719449" y="2815968"/>
            <a:ext cx="8723870" cy="23083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222222"/>
                </a:solidFill>
                <a:latin typeface="arial"/>
                <a:ea typeface="arial"/>
                <a:cs typeface="arial"/>
                <a:sym typeface="arial"/>
              </a:rPr>
              <a:t>“</a:t>
            </a:r>
            <a:r>
              <a:rPr lang="en-US" sz="2400" b="1" dirty="0">
                <a:solidFill>
                  <a:srgbClr val="222222"/>
                </a:solidFill>
                <a:latin typeface="arial"/>
                <a:ea typeface="arial"/>
                <a:cs typeface="arial"/>
                <a:sym typeface="arial"/>
              </a:rPr>
              <a:t>Plans are of little importance</a:t>
            </a:r>
            <a:r>
              <a:rPr lang="en-US" sz="2400" dirty="0">
                <a:solidFill>
                  <a:srgbClr val="222222"/>
                </a:solidFill>
                <a:latin typeface="arial"/>
                <a:ea typeface="arial"/>
                <a:cs typeface="arial"/>
                <a:sym typeface="arial"/>
              </a:rPr>
              <a:t>, but </a:t>
            </a:r>
            <a:r>
              <a:rPr lang="en-US" sz="2400" b="1" dirty="0">
                <a:solidFill>
                  <a:srgbClr val="222222"/>
                </a:solidFill>
                <a:latin typeface="arial"/>
                <a:ea typeface="arial"/>
                <a:cs typeface="arial"/>
                <a:sym typeface="arial"/>
              </a:rPr>
              <a:t>planning</a:t>
            </a:r>
            <a:r>
              <a:rPr lang="en-US" sz="2400" dirty="0">
                <a:solidFill>
                  <a:srgbClr val="222222"/>
                </a:solidFill>
                <a:latin typeface="arial"/>
                <a:ea typeface="arial"/>
                <a:cs typeface="arial"/>
                <a:sym typeface="arial"/>
              </a:rPr>
              <a:t> is essential”</a:t>
            </a:r>
            <a:endParaRPr dirty="0"/>
          </a:p>
          <a:p>
            <a:pPr marL="914400" marR="0" lvl="2" indent="0" algn="l" rtl="0">
              <a:spcBef>
                <a:spcPts val="0"/>
              </a:spcBef>
              <a:spcAft>
                <a:spcPts val="0"/>
              </a:spcAft>
              <a:buNone/>
            </a:pPr>
            <a:r>
              <a:rPr lang="en-US" sz="2400" b="0" i="0" u="none" strike="noStrike" cap="none" dirty="0">
                <a:solidFill>
                  <a:srgbClr val="222222"/>
                </a:solidFill>
                <a:latin typeface="arial"/>
                <a:ea typeface="arial"/>
                <a:cs typeface="arial"/>
                <a:sym typeface="arial"/>
              </a:rPr>
              <a:t>					     (</a:t>
            </a:r>
            <a:r>
              <a:rPr lang="en-US" sz="1800" b="0" i="1" u="none" strike="noStrike" cap="none" dirty="0">
                <a:solidFill>
                  <a:srgbClr val="222222"/>
                </a:solidFill>
                <a:latin typeface="arial"/>
                <a:ea typeface="arial"/>
                <a:cs typeface="arial"/>
                <a:sym typeface="arial"/>
              </a:rPr>
              <a:t>Winston Churchill)</a:t>
            </a:r>
            <a:endParaRPr dirty="0"/>
          </a:p>
          <a:p>
            <a:pPr marL="0" marR="0" lvl="0" indent="0" algn="l" rtl="0">
              <a:spcBef>
                <a:spcPts val="0"/>
              </a:spcBef>
              <a:spcAft>
                <a:spcPts val="0"/>
              </a:spcAft>
              <a:buNone/>
            </a:pPr>
            <a:endParaRPr sz="2400" dirty="0">
              <a:solidFill>
                <a:srgbClr val="222222"/>
              </a:solidFill>
              <a:latin typeface="arial"/>
              <a:ea typeface="arial"/>
              <a:cs typeface="arial"/>
              <a:sym typeface="arial"/>
            </a:endParaRPr>
          </a:p>
          <a:p>
            <a:pPr marL="0" marR="0" lvl="0" indent="0" algn="l" rtl="0">
              <a:spcBef>
                <a:spcPts val="0"/>
              </a:spcBef>
              <a:spcAft>
                <a:spcPts val="0"/>
              </a:spcAft>
              <a:buNone/>
            </a:pPr>
            <a:endParaRPr sz="2400" dirty="0">
              <a:solidFill>
                <a:srgbClr val="222222"/>
              </a:solidFill>
              <a:latin typeface="arial"/>
              <a:ea typeface="arial"/>
              <a:cs typeface="arial"/>
              <a:sym typeface="arial"/>
            </a:endParaRPr>
          </a:p>
          <a:p>
            <a:pPr marL="0" marR="0" lvl="0" indent="0" algn="l" rtl="0">
              <a:spcBef>
                <a:spcPts val="0"/>
              </a:spcBef>
              <a:spcAft>
                <a:spcPts val="0"/>
              </a:spcAft>
              <a:buNone/>
            </a:pPr>
            <a:r>
              <a:rPr lang="en-US" sz="2400" dirty="0">
                <a:solidFill>
                  <a:srgbClr val="222222"/>
                </a:solidFill>
                <a:latin typeface="arial"/>
                <a:ea typeface="arial"/>
                <a:cs typeface="arial"/>
                <a:sym typeface="arial"/>
              </a:rPr>
              <a:t> “</a:t>
            </a:r>
            <a:r>
              <a:rPr lang="en-US" sz="2400" b="1" dirty="0">
                <a:solidFill>
                  <a:srgbClr val="222222"/>
                </a:solidFill>
                <a:latin typeface="arial"/>
                <a:ea typeface="arial"/>
                <a:cs typeface="arial"/>
                <a:sym typeface="arial"/>
              </a:rPr>
              <a:t>Plans</a:t>
            </a:r>
            <a:r>
              <a:rPr lang="en-US" sz="2400" dirty="0">
                <a:solidFill>
                  <a:srgbClr val="222222"/>
                </a:solidFill>
                <a:latin typeface="arial"/>
                <a:ea typeface="arial"/>
                <a:cs typeface="arial"/>
                <a:sym typeface="arial"/>
              </a:rPr>
              <a:t> are worthless, but </a:t>
            </a:r>
            <a:r>
              <a:rPr lang="en-US" sz="2400" b="1" dirty="0">
                <a:solidFill>
                  <a:srgbClr val="222222"/>
                </a:solidFill>
                <a:latin typeface="arial"/>
                <a:ea typeface="arial"/>
                <a:cs typeface="arial"/>
                <a:sym typeface="arial"/>
              </a:rPr>
              <a:t>planning</a:t>
            </a:r>
            <a:r>
              <a:rPr lang="en-US" sz="2400" dirty="0">
                <a:solidFill>
                  <a:srgbClr val="222222"/>
                </a:solidFill>
                <a:latin typeface="arial"/>
                <a:ea typeface="arial"/>
                <a:cs typeface="arial"/>
                <a:sym typeface="arial"/>
              </a:rPr>
              <a:t> is everything”</a:t>
            </a:r>
            <a:endParaRPr dirty="0"/>
          </a:p>
          <a:p>
            <a:pPr marL="1371600" marR="0" lvl="3" indent="0" algn="l" rtl="0">
              <a:spcBef>
                <a:spcPts val="0"/>
              </a:spcBef>
              <a:spcAft>
                <a:spcPts val="0"/>
              </a:spcAft>
              <a:buNone/>
            </a:pPr>
            <a:r>
              <a:rPr lang="en-US" sz="2400" b="0" i="0" u="none" strike="noStrike" cap="none" dirty="0">
                <a:solidFill>
                  <a:srgbClr val="222222"/>
                </a:solidFill>
                <a:latin typeface="arial"/>
                <a:ea typeface="arial"/>
                <a:cs typeface="arial"/>
                <a:sym typeface="arial"/>
              </a:rPr>
              <a:t>				       (</a:t>
            </a:r>
            <a:r>
              <a:rPr lang="en-US" sz="1800" b="0" i="1" u="none" strike="noStrike" cap="none" dirty="0">
                <a:solidFill>
                  <a:srgbClr val="222222"/>
                </a:solidFill>
                <a:latin typeface="arial"/>
                <a:ea typeface="arial"/>
                <a:cs typeface="arial"/>
                <a:sym typeface="arial"/>
              </a:rPr>
              <a:t>D. Eisenhower)</a:t>
            </a:r>
            <a:r>
              <a:rPr lang="en-US" sz="2400" b="0" i="0" u="none" strike="noStrike" cap="none" dirty="0">
                <a:solidFill>
                  <a:srgbClr val="222222"/>
                </a:solidFill>
                <a:latin typeface="arial"/>
                <a:ea typeface="arial"/>
                <a:cs typeface="arial"/>
                <a:sym typeface="arial"/>
              </a:rPr>
              <a:t>	</a:t>
            </a:r>
            <a:endParaRPr sz="24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38810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4524315"/>
          </a:xfrm>
          <a:prstGeom prst="rect">
            <a:avLst/>
          </a:prstGeom>
          <a:noFill/>
        </p:spPr>
        <p:txBody>
          <a:bodyPr wrap="square">
            <a:spAutoFit/>
          </a:bodyPr>
          <a:lstStyle/>
          <a:p>
            <a:pPr marL="571500" lvl="0" indent="-571500">
              <a:buClr>
                <a:srgbClr val="BFBFBF"/>
              </a:buClr>
              <a:buSzPts val="2400"/>
              <a:buFont typeface="Courier New"/>
              <a:buChar char="o"/>
              <a:defRPr/>
            </a:pPr>
            <a:r>
              <a:rPr lang="en-US" sz="2000" dirty="0">
                <a:solidFill>
                  <a:srgbClr val="BFBFBF"/>
                </a:solidFill>
                <a:latin typeface="Calibri"/>
                <a:ea typeface="Calibri"/>
                <a:cs typeface="Calibri"/>
              </a:rPr>
              <a:t>What is Planning?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vs Scheduling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 vs Planning</a:t>
            </a:r>
          </a:p>
          <a:p>
            <a:pPr marL="571500" indent="-571500">
              <a:buSzPts val="2400"/>
              <a:buFont typeface="Wingdings" panose="05000000000000000000" pitchFamily="2" charset="2"/>
              <a:buChar char="Ø"/>
              <a:defRPr/>
            </a:pPr>
            <a:r>
              <a:rPr lang="en-US" sz="2400" b="1" dirty="0">
                <a:solidFill>
                  <a:schemeClr val="tx1">
                    <a:lumMod val="65000"/>
                    <a:lumOff val="35000"/>
                  </a:schemeClr>
                </a:solidFill>
              </a:rPr>
              <a:t>Planning Effort</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Team</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Elements of Project Plan</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 Fundamentals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 Tasks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Deliverables Associated with the Plan</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Project Planning and Setup </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What Is Setup?</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Keys to Successful Setup</a:t>
            </a:r>
          </a:p>
          <a:p>
            <a:pPr marL="571500" indent="-571500" defTabSz="914400" eaLnBrk="1" fontAlgn="auto" latinLnBrk="0" hangingPunct="1">
              <a:buClr>
                <a:srgbClr val="BFBFBF"/>
              </a:buClr>
              <a:buSzPts val="2400"/>
              <a:buFont typeface="Courier New"/>
              <a:buChar char="o"/>
              <a:tabLst/>
              <a:defRPr/>
            </a:pPr>
            <a:endParaRPr lang="en-US" sz="2000" dirty="0">
              <a:solidFill>
                <a:srgbClr val="BFBFBF"/>
              </a:solidFill>
              <a:latin typeface="Calibri"/>
              <a:ea typeface="Calibri"/>
              <a:cs typeface="Calibri"/>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447484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438" y="168386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1160640"/>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Planning Effort</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11" name="Google Shape;223;p11"/>
          <p:cNvPicPr preferRelativeResize="0"/>
          <p:nvPr/>
        </p:nvPicPr>
        <p:blipFill rotWithShape="1">
          <a:blip r:embed="rId3">
            <a:alphaModFix/>
          </a:blip>
          <a:srcRect/>
          <a:stretch/>
        </p:blipFill>
        <p:spPr>
          <a:xfrm>
            <a:off x="2292625" y="1589445"/>
            <a:ext cx="6101556" cy="3646557"/>
          </a:xfrm>
          <a:prstGeom prst="rect">
            <a:avLst/>
          </a:prstGeom>
          <a:noFill/>
          <a:ln>
            <a:noFill/>
          </a:ln>
        </p:spPr>
      </p:pic>
      <p:sp>
        <p:nvSpPr>
          <p:cNvPr id="12" name="Google Shape;224;p11"/>
          <p:cNvSpPr txBox="1"/>
          <p:nvPr/>
        </p:nvSpPr>
        <p:spPr>
          <a:xfrm>
            <a:off x="1617837" y="5122657"/>
            <a:ext cx="7439025" cy="365125"/>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Clr>
                <a:srgbClr val="800000"/>
              </a:buClr>
              <a:buSzPts val="2400"/>
              <a:buFont typeface="Noto Sans Symbols"/>
              <a:buNone/>
            </a:pPr>
            <a:r>
              <a:rPr lang="en-US" sz="2400">
                <a:solidFill>
                  <a:srgbClr val="000000"/>
                </a:solidFill>
                <a:latin typeface="Trebuchet MS"/>
                <a:ea typeface="Trebuchet MS"/>
                <a:cs typeface="Trebuchet MS"/>
                <a:sym typeface="Trebuchet MS"/>
              </a:rPr>
              <a:t>Planning involves the efficient use of the 4 Resources!</a:t>
            </a:r>
            <a:endParaRPr/>
          </a:p>
        </p:txBody>
      </p:sp>
      <p:sp>
        <p:nvSpPr>
          <p:cNvPr id="14" name="Google Shape;225;p11"/>
          <p:cNvSpPr txBox="1"/>
          <p:nvPr/>
        </p:nvSpPr>
        <p:spPr>
          <a:xfrm>
            <a:off x="1986348" y="5591270"/>
            <a:ext cx="6067425" cy="365125"/>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Clr>
                <a:srgbClr val="800000"/>
              </a:buClr>
              <a:buSzPts val="2400"/>
              <a:buFont typeface="Noto Sans Symbols"/>
              <a:buNone/>
            </a:pPr>
            <a:r>
              <a:rPr lang="en-US" sz="2400" dirty="0">
                <a:solidFill>
                  <a:srgbClr val="000000"/>
                </a:solidFill>
                <a:latin typeface="Trebuchet MS"/>
                <a:ea typeface="Trebuchet MS"/>
                <a:cs typeface="Trebuchet MS"/>
                <a:sym typeface="Trebuchet MS"/>
              </a:rPr>
              <a:t>That being; </a:t>
            </a:r>
            <a:r>
              <a:rPr lang="en-US" sz="2400" dirty="0">
                <a:solidFill>
                  <a:srgbClr val="FF0000"/>
                </a:solidFill>
                <a:latin typeface="Trebuchet MS"/>
                <a:ea typeface="Trebuchet MS"/>
                <a:cs typeface="Trebuchet MS"/>
                <a:sym typeface="Trebuchet MS"/>
              </a:rPr>
              <a:t>Time</a:t>
            </a:r>
            <a:r>
              <a:rPr lang="en-US" sz="2400" dirty="0">
                <a:solidFill>
                  <a:srgbClr val="000000"/>
                </a:solidFill>
                <a:latin typeface="Trebuchet MS"/>
                <a:ea typeface="Trebuchet MS"/>
                <a:cs typeface="Trebuchet MS"/>
                <a:sym typeface="Trebuchet MS"/>
              </a:rPr>
              <a:t>, </a:t>
            </a:r>
            <a:r>
              <a:rPr lang="en-US" sz="2400" dirty="0">
                <a:solidFill>
                  <a:srgbClr val="0000FF"/>
                </a:solidFill>
                <a:latin typeface="Trebuchet MS"/>
                <a:ea typeface="Trebuchet MS"/>
                <a:cs typeface="Trebuchet MS"/>
                <a:sym typeface="Trebuchet MS"/>
              </a:rPr>
              <a:t>Money</a:t>
            </a:r>
            <a:r>
              <a:rPr lang="en-US" sz="2400" dirty="0">
                <a:solidFill>
                  <a:srgbClr val="000000"/>
                </a:solidFill>
                <a:latin typeface="Trebuchet MS"/>
                <a:ea typeface="Trebuchet MS"/>
                <a:cs typeface="Trebuchet MS"/>
                <a:sym typeface="Trebuchet MS"/>
              </a:rPr>
              <a:t>, </a:t>
            </a:r>
            <a:r>
              <a:rPr lang="en-US" sz="2400" dirty="0">
                <a:solidFill>
                  <a:srgbClr val="009900"/>
                </a:solidFill>
                <a:latin typeface="Trebuchet MS"/>
                <a:ea typeface="Trebuchet MS"/>
                <a:cs typeface="Trebuchet MS"/>
                <a:sym typeface="Trebuchet MS"/>
              </a:rPr>
              <a:t>People</a:t>
            </a:r>
            <a:r>
              <a:rPr lang="en-US" sz="2400" dirty="0">
                <a:solidFill>
                  <a:srgbClr val="000000"/>
                </a:solidFill>
                <a:latin typeface="Trebuchet MS"/>
                <a:ea typeface="Trebuchet MS"/>
                <a:cs typeface="Trebuchet MS"/>
                <a:sym typeface="Trebuchet MS"/>
              </a:rPr>
              <a:t> &amp; </a:t>
            </a:r>
            <a:r>
              <a:rPr lang="en-US" sz="2400" dirty="0">
                <a:solidFill>
                  <a:srgbClr val="FF00FF"/>
                </a:solidFill>
                <a:latin typeface="Trebuchet MS"/>
                <a:ea typeface="Trebuchet MS"/>
                <a:cs typeface="Trebuchet MS"/>
                <a:sym typeface="Trebuchet MS"/>
              </a:rPr>
              <a:t>Material</a:t>
            </a:r>
            <a:endParaRPr dirty="0"/>
          </a:p>
        </p:txBody>
      </p:sp>
    </p:spTree>
    <p:extLst>
      <p:ext uri="{BB962C8B-B14F-4D97-AF65-F5344CB8AC3E}">
        <p14:creationId xmlns:p14="http://schemas.microsoft.com/office/powerpoint/2010/main" val="4000753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4524315"/>
          </a:xfrm>
          <a:prstGeom prst="rect">
            <a:avLst/>
          </a:prstGeom>
          <a:noFill/>
        </p:spPr>
        <p:txBody>
          <a:bodyPr wrap="square">
            <a:spAutoFit/>
          </a:bodyPr>
          <a:lstStyle/>
          <a:p>
            <a:pPr marL="571500" lvl="0" indent="-571500">
              <a:buClr>
                <a:srgbClr val="BFBFBF"/>
              </a:buClr>
              <a:buSzPts val="2400"/>
              <a:buFont typeface="Courier New"/>
              <a:buChar char="o"/>
              <a:defRPr/>
            </a:pPr>
            <a:r>
              <a:rPr lang="en-US" sz="2000" dirty="0">
                <a:solidFill>
                  <a:srgbClr val="BFBFBF"/>
                </a:solidFill>
                <a:latin typeface="Calibri"/>
                <a:ea typeface="Calibri"/>
                <a:cs typeface="Calibri"/>
              </a:rPr>
              <a:t>What is Planning?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vs Scheduling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 vs Planning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Effort</a:t>
            </a:r>
          </a:p>
          <a:p>
            <a:pPr marL="571500" indent="-571500">
              <a:buSzPts val="2400"/>
              <a:buFont typeface="Wingdings" panose="05000000000000000000" pitchFamily="2" charset="2"/>
              <a:buChar char="Ø"/>
              <a:defRPr/>
            </a:pPr>
            <a:r>
              <a:rPr lang="en-US" sz="2400" b="1" dirty="0">
                <a:solidFill>
                  <a:schemeClr val="tx1">
                    <a:lumMod val="65000"/>
                    <a:lumOff val="35000"/>
                  </a:schemeClr>
                </a:solidFill>
              </a:rPr>
              <a:t>Planning Team</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Elements of Project Plan</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 Fundamentals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 Tasks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Deliverables Associated with the Plan</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Project Planning and Setup </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What Is Setup?</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Keys to Successful Setup</a:t>
            </a:r>
          </a:p>
          <a:p>
            <a:pPr marL="571500" indent="-571500" defTabSz="914400" eaLnBrk="1" fontAlgn="auto" latinLnBrk="0" hangingPunct="1">
              <a:buClr>
                <a:srgbClr val="BFBFBF"/>
              </a:buClr>
              <a:buSzPts val="2400"/>
              <a:buFont typeface="Courier New"/>
              <a:buChar char="o"/>
              <a:tabLst/>
              <a:defRPr/>
            </a:pPr>
            <a:endParaRPr lang="en-US" sz="2000" dirty="0">
              <a:solidFill>
                <a:srgbClr val="BFBFBF"/>
              </a:solidFill>
              <a:latin typeface="Calibri"/>
              <a:ea typeface="Calibri"/>
              <a:cs typeface="Calibri"/>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127169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438" y="168386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1160640"/>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Planning Team</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Google Shape;251;p13"/>
          <p:cNvSpPr txBox="1"/>
          <p:nvPr/>
        </p:nvSpPr>
        <p:spPr>
          <a:xfrm>
            <a:off x="1244955" y="2327699"/>
            <a:ext cx="9702090" cy="4963930"/>
          </a:xfrm>
          <a:prstGeom prst="rect">
            <a:avLst/>
          </a:prstGeom>
          <a:noFill/>
          <a:ln>
            <a:noFill/>
          </a:ln>
        </p:spPr>
        <p:txBody>
          <a:bodyPr spcFirstLastPara="1" wrap="square" lIns="76200" tIns="38100" rIns="76200" bIns="38100" anchor="t" anchorCtr="0">
            <a:noAutofit/>
          </a:bodyPr>
          <a:lstStyle/>
          <a:p>
            <a:pPr marL="0" marR="0" lvl="0" indent="0" algn="l" rtl="0">
              <a:lnSpc>
                <a:spcPct val="95000"/>
              </a:lnSpc>
              <a:spcBef>
                <a:spcPts val="0"/>
              </a:spcBef>
              <a:spcAft>
                <a:spcPts val="0"/>
              </a:spcAft>
              <a:buClr>
                <a:srgbClr val="262626"/>
              </a:buClr>
              <a:buSzPts val="1680"/>
              <a:buFont typeface="Arial"/>
              <a:buNone/>
            </a:pPr>
            <a:r>
              <a:rPr lang="en-US" sz="2400" dirty="0">
                <a:solidFill>
                  <a:srgbClr val="262626"/>
                </a:solidFill>
                <a:latin typeface="Arial"/>
                <a:ea typeface="Arial"/>
                <a:cs typeface="Arial"/>
                <a:sym typeface="Arial"/>
              </a:rPr>
              <a:t>Who makes up the TEAM to develop the Plan?</a:t>
            </a:r>
            <a:endParaRPr dirty="0"/>
          </a:p>
          <a:p>
            <a:pPr marL="0" marR="0" lvl="0" indent="0" algn="l" rtl="0">
              <a:lnSpc>
                <a:spcPct val="95000"/>
              </a:lnSpc>
              <a:spcBef>
                <a:spcPts val="1000"/>
              </a:spcBef>
              <a:spcAft>
                <a:spcPts val="0"/>
              </a:spcAft>
              <a:buClr>
                <a:schemeClr val="dk2"/>
              </a:buClr>
              <a:buSzPts val="1680"/>
              <a:buFont typeface="Arial"/>
              <a:buNone/>
            </a:pPr>
            <a:r>
              <a:rPr lang="en-US" sz="2400" dirty="0">
                <a:solidFill>
                  <a:schemeClr val="dk2"/>
                </a:solidFill>
                <a:latin typeface="Arial"/>
                <a:ea typeface="Arial"/>
                <a:cs typeface="Arial"/>
                <a:sym typeface="Arial"/>
              </a:rPr>
              <a:t>	</a:t>
            </a:r>
            <a:endParaRPr dirty="0"/>
          </a:p>
          <a:p>
            <a:pPr marL="857250" marR="0" lvl="1" indent="-400050" algn="l" rtl="0">
              <a:lnSpc>
                <a:spcPct val="95000"/>
              </a:lnSpc>
              <a:spcBef>
                <a:spcPts val="500"/>
              </a:spcBef>
              <a:spcAft>
                <a:spcPts val="0"/>
              </a:spcAft>
              <a:buClr>
                <a:schemeClr val="dk1"/>
              </a:buClr>
              <a:buSzPts val="2400"/>
              <a:buFont typeface="Noto Sans Symbols"/>
              <a:buChar char="▪"/>
            </a:pPr>
            <a:r>
              <a:rPr lang="en-US" sz="2400" b="0" i="0" u="none" strike="noStrike" cap="none" dirty="0">
                <a:solidFill>
                  <a:schemeClr val="dk1"/>
                </a:solidFill>
                <a:latin typeface="Arial"/>
                <a:ea typeface="Arial"/>
                <a:cs typeface="Arial"/>
                <a:sym typeface="Arial"/>
              </a:rPr>
              <a:t>Project Manager </a:t>
            </a:r>
            <a:endParaRPr dirty="0"/>
          </a:p>
          <a:p>
            <a:pPr marL="857250" marR="0" lvl="1" indent="-400050" algn="l" rtl="0">
              <a:lnSpc>
                <a:spcPct val="95000"/>
              </a:lnSpc>
              <a:spcBef>
                <a:spcPts val="500"/>
              </a:spcBef>
              <a:spcAft>
                <a:spcPts val="0"/>
              </a:spcAft>
              <a:buClr>
                <a:schemeClr val="dk1"/>
              </a:buClr>
              <a:buSzPts val="2400"/>
              <a:buFont typeface="Noto Sans Symbols"/>
              <a:buChar char="▪"/>
            </a:pPr>
            <a:r>
              <a:rPr lang="en-US" sz="2400" b="0" i="0" u="none" strike="noStrike" cap="none" dirty="0">
                <a:solidFill>
                  <a:schemeClr val="dk1"/>
                </a:solidFill>
                <a:latin typeface="Arial"/>
                <a:ea typeface="Arial"/>
                <a:cs typeface="Arial"/>
                <a:sym typeface="Arial"/>
              </a:rPr>
              <a:t>Engineering </a:t>
            </a:r>
            <a:r>
              <a:rPr lang="en-US" sz="2400" b="0" i="0" u="none" strike="noStrike" cap="none" dirty="0" smtClean="0">
                <a:solidFill>
                  <a:schemeClr val="dk1"/>
                </a:solidFill>
                <a:latin typeface="Arial"/>
                <a:ea typeface="Arial"/>
                <a:cs typeface="Arial"/>
                <a:sym typeface="Arial"/>
              </a:rPr>
              <a:t>Manager </a:t>
            </a:r>
            <a:endParaRPr dirty="0"/>
          </a:p>
          <a:p>
            <a:pPr marL="857250" marR="0" lvl="1" indent="-400050" algn="l" rtl="0">
              <a:lnSpc>
                <a:spcPct val="95000"/>
              </a:lnSpc>
              <a:spcBef>
                <a:spcPts val="500"/>
              </a:spcBef>
              <a:spcAft>
                <a:spcPts val="0"/>
              </a:spcAft>
              <a:buClr>
                <a:schemeClr val="dk1"/>
              </a:buClr>
              <a:buSzPts val="2400"/>
              <a:buFont typeface="Noto Sans Symbols"/>
              <a:buChar char="▪"/>
            </a:pPr>
            <a:r>
              <a:rPr lang="en-US" sz="2400" b="0" i="0" u="none" strike="noStrike" cap="none" dirty="0">
                <a:solidFill>
                  <a:schemeClr val="dk1"/>
                </a:solidFill>
                <a:latin typeface="Arial"/>
                <a:ea typeface="Arial"/>
                <a:cs typeface="Arial"/>
                <a:sym typeface="Arial"/>
              </a:rPr>
              <a:t>Discipline Leads</a:t>
            </a:r>
            <a:endParaRPr dirty="0"/>
          </a:p>
          <a:p>
            <a:pPr marL="857250" marR="0" lvl="1" indent="-400050" algn="l" rtl="0">
              <a:lnSpc>
                <a:spcPct val="95000"/>
              </a:lnSpc>
              <a:spcBef>
                <a:spcPts val="500"/>
              </a:spcBef>
              <a:spcAft>
                <a:spcPts val="0"/>
              </a:spcAft>
              <a:buClr>
                <a:schemeClr val="dk1"/>
              </a:buClr>
              <a:buSzPts val="2400"/>
              <a:buFont typeface="Noto Sans Symbols"/>
              <a:buChar char="▪"/>
            </a:pPr>
            <a:r>
              <a:rPr lang="en-US" sz="2400" b="0" i="0" u="none" strike="noStrike" cap="none" dirty="0">
                <a:solidFill>
                  <a:schemeClr val="dk1"/>
                </a:solidFill>
                <a:latin typeface="Arial"/>
                <a:ea typeface="Arial"/>
                <a:cs typeface="Arial"/>
                <a:sym typeface="Arial"/>
              </a:rPr>
              <a:t>Construction </a:t>
            </a:r>
            <a:r>
              <a:rPr lang="en-US" sz="2400" b="0" i="0" u="none" strike="noStrike" cap="none" dirty="0" smtClean="0">
                <a:solidFill>
                  <a:schemeClr val="dk1"/>
                </a:solidFill>
                <a:latin typeface="Arial"/>
                <a:ea typeface="Arial"/>
                <a:cs typeface="Arial"/>
                <a:sym typeface="Arial"/>
              </a:rPr>
              <a:t>Manager</a:t>
            </a:r>
            <a:endParaRPr dirty="0"/>
          </a:p>
          <a:p>
            <a:pPr marL="857250" marR="0" lvl="2" indent="-400050" algn="l" rtl="0">
              <a:lnSpc>
                <a:spcPct val="95000"/>
              </a:lnSpc>
              <a:spcBef>
                <a:spcPts val="500"/>
              </a:spcBef>
              <a:spcAft>
                <a:spcPts val="0"/>
              </a:spcAft>
              <a:buClr>
                <a:schemeClr val="dk1"/>
              </a:buClr>
              <a:buSzPts val="2400"/>
              <a:buFont typeface="Noto Sans Symbols"/>
              <a:buChar char="▪"/>
            </a:pPr>
            <a:r>
              <a:rPr lang="en-US" sz="2400" b="0" i="0" u="none" strike="noStrike" cap="none" dirty="0">
                <a:solidFill>
                  <a:schemeClr val="dk1"/>
                </a:solidFill>
                <a:latin typeface="Arial"/>
                <a:ea typeface="Arial"/>
                <a:cs typeface="Arial"/>
                <a:sym typeface="Arial"/>
              </a:rPr>
              <a:t>Craft Superintendents</a:t>
            </a:r>
            <a:endParaRPr dirty="0"/>
          </a:p>
        </p:txBody>
      </p:sp>
    </p:spTree>
    <p:extLst>
      <p:ext uri="{BB962C8B-B14F-4D97-AF65-F5344CB8AC3E}">
        <p14:creationId xmlns:p14="http://schemas.microsoft.com/office/powerpoint/2010/main" val="3067570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438" y="168386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1160640"/>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Planning Team</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Google Shape;263;p14"/>
          <p:cNvSpPr txBox="1"/>
          <p:nvPr/>
        </p:nvSpPr>
        <p:spPr>
          <a:xfrm>
            <a:off x="1501601" y="2649257"/>
            <a:ext cx="9702090" cy="4963930"/>
          </a:xfrm>
          <a:prstGeom prst="rect">
            <a:avLst/>
          </a:prstGeom>
          <a:noFill/>
          <a:ln>
            <a:noFill/>
          </a:ln>
        </p:spPr>
        <p:txBody>
          <a:bodyPr spcFirstLastPara="1" wrap="square" lIns="76200" tIns="38100" rIns="76200" bIns="38100" anchor="t" anchorCtr="0">
            <a:noAutofit/>
          </a:bodyPr>
          <a:lstStyle/>
          <a:p>
            <a:pPr marL="0" marR="0" lvl="0" indent="0" algn="l" rtl="0">
              <a:lnSpc>
                <a:spcPct val="95000"/>
              </a:lnSpc>
              <a:spcBef>
                <a:spcPts val="0"/>
              </a:spcBef>
              <a:spcAft>
                <a:spcPts val="0"/>
              </a:spcAft>
              <a:buClr>
                <a:srgbClr val="262626"/>
              </a:buClr>
              <a:buSzPts val="1680"/>
              <a:buFont typeface="Arial"/>
              <a:buNone/>
            </a:pPr>
            <a:r>
              <a:rPr lang="en-US" sz="2400" b="0" i="0" u="none" strike="noStrike" cap="none" dirty="0">
                <a:solidFill>
                  <a:srgbClr val="262626"/>
                </a:solidFill>
                <a:latin typeface="Arial"/>
                <a:ea typeface="Arial"/>
                <a:cs typeface="Arial"/>
                <a:sym typeface="Arial"/>
              </a:rPr>
              <a:t>Who makes up the TEAM to develop the Plan?</a:t>
            </a:r>
            <a:endParaRPr dirty="0"/>
          </a:p>
          <a:p>
            <a:pPr marL="0" marR="0" lvl="0" indent="0" algn="l" rtl="0">
              <a:lnSpc>
                <a:spcPct val="95000"/>
              </a:lnSpc>
              <a:spcBef>
                <a:spcPts val="1000"/>
              </a:spcBef>
              <a:spcAft>
                <a:spcPts val="0"/>
              </a:spcAft>
              <a:buClr>
                <a:srgbClr val="44546A"/>
              </a:buClr>
              <a:buSzPts val="1680"/>
              <a:buFont typeface="Arial"/>
              <a:buNone/>
            </a:pPr>
            <a:r>
              <a:rPr lang="en-US" sz="2400" b="0" i="0" u="none" strike="noStrike" cap="none" dirty="0">
                <a:solidFill>
                  <a:srgbClr val="44546A"/>
                </a:solidFill>
                <a:latin typeface="Arial"/>
                <a:ea typeface="Arial"/>
                <a:cs typeface="Arial"/>
                <a:sym typeface="Arial"/>
              </a:rPr>
              <a:t>	</a:t>
            </a:r>
            <a:endParaRPr dirty="0"/>
          </a:p>
          <a:p>
            <a:pPr marL="857250" marR="0" lvl="1" indent="-400050" algn="l" rtl="0">
              <a:lnSpc>
                <a:spcPct val="95000"/>
              </a:lnSpc>
              <a:spcBef>
                <a:spcPts val="500"/>
              </a:spcBef>
              <a:spcAft>
                <a:spcPts val="0"/>
              </a:spcAft>
              <a:buClr>
                <a:srgbClr val="000000"/>
              </a:buClr>
              <a:buSzPts val="2400"/>
              <a:buFont typeface="Noto Sans Symbols"/>
              <a:buChar char="▪"/>
            </a:pPr>
            <a:r>
              <a:rPr lang="en-US" sz="2400" b="1" i="0" u="none" strike="noStrike" cap="none" dirty="0">
                <a:solidFill>
                  <a:srgbClr val="000000"/>
                </a:solidFill>
                <a:latin typeface="Arial"/>
                <a:ea typeface="Arial"/>
                <a:cs typeface="Arial"/>
                <a:sym typeface="Arial"/>
              </a:rPr>
              <a:t>Project Controls </a:t>
            </a:r>
            <a:endParaRPr dirty="0"/>
          </a:p>
          <a:p>
            <a:pPr marL="1314450" marR="0" lvl="3" indent="-400050" algn="l" rtl="0">
              <a:lnSpc>
                <a:spcPct val="95000"/>
              </a:lnSpc>
              <a:spcBef>
                <a:spcPts val="500"/>
              </a:spcBef>
              <a:spcAft>
                <a:spcPts val="0"/>
              </a:spcAft>
              <a:buClr>
                <a:srgbClr val="757070"/>
              </a:buClr>
              <a:buSzPts val="2200"/>
              <a:buFont typeface="Noto Sans Symbols"/>
              <a:buChar char="▪"/>
            </a:pPr>
            <a:r>
              <a:rPr lang="en-US" sz="2200" b="1" i="0" u="none" strike="noStrike" cap="none" dirty="0">
                <a:solidFill>
                  <a:srgbClr val="757070"/>
                </a:solidFill>
                <a:latin typeface="Arial"/>
                <a:ea typeface="Arial"/>
                <a:cs typeface="Arial"/>
                <a:sym typeface="Arial"/>
              </a:rPr>
              <a:t>Planning / Scheduling</a:t>
            </a:r>
            <a:endParaRPr dirty="0"/>
          </a:p>
          <a:p>
            <a:pPr marL="1314450" marR="0" lvl="3" indent="-400050" algn="l" rtl="0">
              <a:lnSpc>
                <a:spcPct val="95000"/>
              </a:lnSpc>
              <a:spcBef>
                <a:spcPts val="500"/>
              </a:spcBef>
              <a:spcAft>
                <a:spcPts val="0"/>
              </a:spcAft>
              <a:buClr>
                <a:srgbClr val="757070"/>
              </a:buClr>
              <a:buSzPts val="2200"/>
              <a:buFont typeface="Noto Sans Symbols"/>
              <a:buChar char="▪"/>
            </a:pPr>
            <a:r>
              <a:rPr lang="en-US" sz="2200" b="0" i="0" u="none" strike="noStrike" cap="none" dirty="0">
                <a:solidFill>
                  <a:srgbClr val="757070"/>
                </a:solidFill>
                <a:latin typeface="Arial"/>
                <a:ea typeface="Arial"/>
                <a:cs typeface="Arial"/>
                <a:sym typeface="Arial"/>
              </a:rPr>
              <a:t>Cost Controls</a:t>
            </a:r>
            <a:endParaRPr dirty="0"/>
          </a:p>
          <a:p>
            <a:pPr marL="1314450" marR="0" lvl="3" indent="-400050" algn="l" rtl="0">
              <a:lnSpc>
                <a:spcPct val="95000"/>
              </a:lnSpc>
              <a:spcBef>
                <a:spcPts val="500"/>
              </a:spcBef>
              <a:spcAft>
                <a:spcPts val="0"/>
              </a:spcAft>
              <a:buClr>
                <a:srgbClr val="757070"/>
              </a:buClr>
              <a:buSzPts val="2200"/>
              <a:buFont typeface="Noto Sans Symbols"/>
              <a:buChar char="▪"/>
            </a:pPr>
            <a:r>
              <a:rPr lang="en-US" sz="2200" b="0" i="0" u="none" strike="noStrike" cap="none" dirty="0">
                <a:solidFill>
                  <a:srgbClr val="757070"/>
                </a:solidFill>
                <a:latin typeface="Arial"/>
                <a:ea typeface="Arial"/>
                <a:cs typeface="Arial"/>
                <a:sym typeface="Arial"/>
              </a:rPr>
              <a:t>Estimating</a:t>
            </a:r>
            <a:endParaRPr dirty="0"/>
          </a:p>
          <a:p>
            <a:pPr marL="857250" marR="0" lvl="1" indent="-400050" algn="l" rtl="0">
              <a:lnSpc>
                <a:spcPct val="95000"/>
              </a:lnSpc>
              <a:spcBef>
                <a:spcPts val="500"/>
              </a:spcBef>
              <a:spcAft>
                <a:spcPts val="0"/>
              </a:spcAft>
              <a:buClr>
                <a:srgbClr val="262626"/>
              </a:buClr>
              <a:buSzPts val="2400"/>
              <a:buFont typeface="Noto Sans Symbols"/>
              <a:buChar char="▪"/>
            </a:pPr>
            <a:r>
              <a:rPr lang="en-US" sz="2400" b="0" i="0" u="none" strike="noStrike" cap="none" dirty="0">
                <a:solidFill>
                  <a:srgbClr val="262626"/>
                </a:solidFill>
                <a:latin typeface="Arial"/>
                <a:ea typeface="Arial"/>
                <a:cs typeface="Arial"/>
                <a:sym typeface="Arial"/>
              </a:rPr>
              <a:t>Procurement  - Major Suppliers</a:t>
            </a:r>
            <a:endParaRPr dirty="0"/>
          </a:p>
        </p:txBody>
      </p:sp>
    </p:spTree>
    <p:extLst>
      <p:ext uri="{BB962C8B-B14F-4D97-AF65-F5344CB8AC3E}">
        <p14:creationId xmlns:p14="http://schemas.microsoft.com/office/powerpoint/2010/main" val="40233772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4524315"/>
          </a:xfrm>
          <a:prstGeom prst="rect">
            <a:avLst/>
          </a:prstGeom>
          <a:noFill/>
        </p:spPr>
        <p:txBody>
          <a:bodyPr wrap="square">
            <a:spAutoFit/>
          </a:bodyPr>
          <a:lstStyle/>
          <a:p>
            <a:pPr marL="571500" lvl="0" indent="-571500">
              <a:buClr>
                <a:srgbClr val="BFBFBF"/>
              </a:buClr>
              <a:buSzPts val="2400"/>
              <a:buFont typeface="Courier New"/>
              <a:buChar char="o"/>
              <a:defRPr/>
            </a:pPr>
            <a:r>
              <a:rPr lang="en-US" sz="2000" dirty="0">
                <a:solidFill>
                  <a:srgbClr val="BFBFBF"/>
                </a:solidFill>
                <a:latin typeface="Calibri"/>
                <a:ea typeface="Calibri"/>
                <a:cs typeface="Calibri"/>
              </a:rPr>
              <a:t>What is Planning?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vs Scheduling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 vs Planning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Effort</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Team</a:t>
            </a:r>
          </a:p>
          <a:p>
            <a:pPr marL="571500" indent="-571500">
              <a:buSzPts val="2400"/>
              <a:buFont typeface="Wingdings" panose="05000000000000000000" pitchFamily="2" charset="2"/>
              <a:buChar char="Ø"/>
              <a:defRPr/>
            </a:pPr>
            <a:r>
              <a:rPr lang="en-US" sz="2400" b="1" dirty="0">
                <a:solidFill>
                  <a:schemeClr val="tx1">
                    <a:lumMod val="65000"/>
                    <a:lumOff val="35000"/>
                  </a:schemeClr>
                </a:solidFill>
              </a:rPr>
              <a:t>Elements of Project Plan</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 Fundamentals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 Tasks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Deliverables Associated with the Plan</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Project Planning and Setup </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What Is Setup?</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Keys to Successful Setup</a:t>
            </a:r>
          </a:p>
          <a:p>
            <a:pPr marL="571500" indent="-571500" defTabSz="914400" eaLnBrk="1" fontAlgn="auto" latinLnBrk="0" hangingPunct="1">
              <a:buClr>
                <a:srgbClr val="BFBFBF"/>
              </a:buClr>
              <a:buSzPts val="2400"/>
              <a:buFont typeface="Courier New"/>
              <a:buChar char="o"/>
              <a:tabLst/>
              <a:defRPr/>
            </a:pPr>
            <a:endParaRPr lang="en-US" sz="2000" dirty="0">
              <a:solidFill>
                <a:srgbClr val="BFBFBF"/>
              </a:solidFill>
              <a:latin typeface="Calibri"/>
              <a:ea typeface="Calibri"/>
              <a:cs typeface="Calibri"/>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786730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438" y="162666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1160640"/>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Elements of Project Plan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18" name="Google Shape;289;p16"/>
          <p:cNvPicPr preferRelativeResize="0"/>
          <p:nvPr/>
        </p:nvPicPr>
        <p:blipFill rotWithShape="1">
          <a:blip r:embed="rId3">
            <a:alphaModFix/>
          </a:blip>
          <a:srcRect/>
          <a:stretch/>
        </p:blipFill>
        <p:spPr>
          <a:xfrm>
            <a:off x="907678" y="1846925"/>
            <a:ext cx="4622059" cy="3400936"/>
          </a:xfrm>
          <a:prstGeom prst="rect">
            <a:avLst/>
          </a:prstGeom>
          <a:noFill/>
          <a:ln>
            <a:noFill/>
          </a:ln>
        </p:spPr>
      </p:pic>
      <p:sp>
        <p:nvSpPr>
          <p:cNvPr id="20" name="Google Shape;292;p16"/>
          <p:cNvSpPr txBox="1"/>
          <p:nvPr/>
        </p:nvSpPr>
        <p:spPr>
          <a:xfrm>
            <a:off x="2180407" y="5493401"/>
            <a:ext cx="7602980" cy="430887"/>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Clr>
                <a:srgbClr val="800000"/>
              </a:buClr>
              <a:buSzPts val="2800"/>
              <a:buFont typeface="Noto Sans Symbols"/>
              <a:buNone/>
            </a:pPr>
            <a:r>
              <a:rPr lang="en-US" sz="2800" dirty="0">
                <a:solidFill>
                  <a:srgbClr val="000000"/>
                </a:solidFill>
                <a:latin typeface="Arial"/>
                <a:ea typeface="Arial"/>
                <a:cs typeface="Arial"/>
                <a:sym typeface="Arial"/>
              </a:rPr>
              <a:t>Planning is the efficient use of the 4 Resources</a:t>
            </a:r>
            <a:r>
              <a:rPr lang="en-US" sz="2400" dirty="0">
                <a:solidFill>
                  <a:srgbClr val="000000"/>
                </a:solidFill>
                <a:latin typeface="Trebuchet MS"/>
                <a:ea typeface="Trebuchet MS"/>
                <a:cs typeface="Trebuchet MS"/>
                <a:sym typeface="Trebuchet MS"/>
              </a:rPr>
              <a:t>!</a:t>
            </a:r>
            <a:endParaRPr dirty="0"/>
          </a:p>
        </p:txBody>
      </p:sp>
      <p:sp>
        <p:nvSpPr>
          <p:cNvPr id="21" name="Google Shape;293;p16"/>
          <p:cNvSpPr txBox="1"/>
          <p:nvPr/>
        </p:nvSpPr>
        <p:spPr>
          <a:xfrm>
            <a:off x="3529013" y="6111471"/>
            <a:ext cx="4485427" cy="369332"/>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Clr>
                <a:srgbClr val="800000"/>
              </a:buClr>
              <a:buSzPts val="2400"/>
              <a:buFont typeface="Noto Sans Symbols"/>
              <a:buNone/>
            </a:pPr>
            <a:r>
              <a:rPr lang="en-US" sz="2400">
                <a:solidFill>
                  <a:srgbClr val="FF0000"/>
                </a:solidFill>
                <a:latin typeface="Trebuchet MS"/>
                <a:ea typeface="Trebuchet MS"/>
                <a:cs typeface="Trebuchet MS"/>
                <a:sym typeface="Trebuchet MS"/>
              </a:rPr>
              <a:t>Time</a:t>
            </a:r>
            <a:r>
              <a:rPr lang="en-US" sz="2400">
                <a:solidFill>
                  <a:srgbClr val="000000"/>
                </a:solidFill>
                <a:latin typeface="Trebuchet MS"/>
                <a:ea typeface="Trebuchet MS"/>
                <a:cs typeface="Trebuchet MS"/>
                <a:sym typeface="Trebuchet MS"/>
              </a:rPr>
              <a:t>, </a:t>
            </a:r>
            <a:r>
              <a:rPr lang="en-US" sz="2400">
                <a:solidFill>
                  <a:srgbClr val="0000FF"/>
                </a:solidFill>
                <a:latin typeface="Trebuchet MS"/>
                <a:ea typeface="Trebuchet MS"/>
                <a:cs typeface="Trebuchet MS"/>
                <a:sym typeface="Trebuchet MS"/>
              </a:rPr>
              <a:t>Money</a:t>
            </a:r>
            <a:r>
              <a:rPr lang="en-US" sz="2400">
                <a:solidFill>
                  <a:srgbClr val="000000"/>
                </a:solidFill>
                <a:latin typeface="Trebuchet MS"/>
                <a:ea typeface="Trebuchet MS"/>
                <a:cs typeface="Trebuchet MS"/>
                <a:sym typeface="Trebuchet MS"/>
              </a:rPr>
              <a:t>, </a:t>
            </a:r>
            <a:r>
              <a:rPr lang="en-US" sz="2400">
                <a:solidFill>
                  <a:srgbClr val="009900"/>
                </a:solidFill>
                <a:latin typeface="Trebuchet MS"/>
                <a:ea typeface="Trebuchet MS"/>
                <a:cs typeface="Trebuchet MS"/>
                <a:sym typeface="Trebuchet MS"/>
              </a:rPr>
              <a:t>People</a:t>
            </a:r>
            <a:r>
              <a:rPr lang="en-US" sz="2400">
                <a:solidFill>
                  <a:srgbClr val="000000"/>
                </a:solidFill>
                <a:latin typeface="Trebuchet MS"/>
                <a:ea typeface="Trebuchet MS"/>
                <a:cs typeface="Trebuchet MS"/>
                <a:sym typeface="Trebuchet MS"/>
              </a:rPr>
              <a:t> &amp; </a:t>
            </a:r>
            <a:r>
              <a:rPr lang="en-US" sz="2400">
                <a:solidFill>
                  <a:srgbClr val="FF00FF"/>
                </a:solidFill>
                <a:latin typeface="Trebuchet MS"/>
                <a:ea typeface="Trebuchet MS"/>
                <a:cs typeface="Trebuchet MS"/>
                <a:sym typeface="Trebuchet MS"/>
              </a:rPr>
              <a:t>Material</a:t>
            </a:r>
            <a:endParaRPr/>
          </a:p>
        </p:txBody>
      </p:sp>
      <p:pic>
        <p:nvPicPr>
          <p:cNvPr id="22" name="Google Shape;289;p16"/>
          <p:cNvPicPr preferRelativeResize="0"/>
          <p:nvPr/>
        </p:nvPicPr>
        <p:blipFill rotWithShape="1">
          <a:blip r:embed="rId3">
            <a:alphaModFix/>
          </a:blip>
          <a:srcRect/>
          <a:stretch/>
        </p:blipFill>
        <p:spPr>
          <a:xfrm>
            <a:off x="907678" y="1846925"/>
            <a:ext cx="4622059" cy="3400936"/>
          </a:xfrm>
          <a:prstGeom prst="rect">
            <a:avLst/>
          </a:prstGeom>
          <a:noFill/>
          <a:ln>
            <a:noFill/>
          </a:ln>
        </p:spPr>
      </p:pic>
      <p:sp>
        <p:nvSpPr>
          <p:cNvPr id="23" name="Google Shape;290;p16"/>
          <p:cNvSpPr txBox="1"/>
          <p:nvPr/>
        </p:nvSpPr>
        <p:spPr>
          <a:xfrm>
            <a:off x="5981897" y="1671146"/>
            <a:ext cx="5251621" cy="3963759"/>
          </a:xfrm>
          <a:prstGeom prst="rect">
            <a:avLst/>
          </a:prstGeom>
          <a:noFill/>
          <a:ln w="12700" cap="flat" cmpd="sng">
            <a:solidFill>
              <a:srgbClr val="000000"/>
            </a:solidFill>
            <a:prstDash val="solid"/>
            <a:miter lim="800000"/>
            <a:headEnd type="none" w="sm" len="sm"/>
            <a:tailEnd type="none" w="sm" len="sm"/>
          </a:ln>
        </p:spPr>
        <p:txBody>
          <a:bodyPr spcFirstLastPara="1" wrap="square" lIns="76200" tIns="38100" rIns="76200" bIns="38100" anchor="t" anchorCtr="0">
            <a:noAutofit/>
          </a:bodyPr>
          <a:lstStyle/>
          <a:p>
            <a:pPr marL="0" marR="0" lvl="0" indent="0" algn="ctr" rtl="0">
              <a:lnSpc>
                <a:spcPct val="95000"/>
              </a:lnSpc>
              <a:spcBef>
                <a:spcPts val="0"/>
              </a:spcBef>
              <a:spcAft>
                <a:spcPts val="0"/>
              </a:spcAft>
              <a:buClr>
                <a:srgbClr val="DF0126"/>
              </a:buClr>
              <a:buSzPts val="1400"/>
              <a:buFont typeface="Arial"/>
              <a:buNone/>
            </a:pPr>
            <a:r>
              <a:rPr lang="en-US" sz="2000" b="1" i="1" u="none" strike="noStrike" cap="none" dirty="0">
                <a:solidFill>
                  <a:srgbClr val="000000"/>
                </a:solidFill>
                <a:latin typeface="Arial"/>
                <a:ea typeface="Arial"/>
                <a:cs typeface="Arial"/>
                <a:sym typeface="Arial"/>
              </a:rPr>
              <a:t>Project Plan</a:t>
            </a:r>
            <a:endParaRPr dirty="0"/>
          </a:p>
          <a:p>
            <a:pPr marL="228600" marR="0" lvl="0" indent="-228600" algn="l" rtl="0">
              <a:lnSpc>
                <a:spcPct val="95000"/>
              </a:lnSpc>
              <a:spcBef>
                <a:spcPts val="1000"/>
              </a:spcBef>
              <a:spcAft>
                <a:spcPts val="0"/>
              </a:spcAft>
              <a:buClr>
                <a:srgbClr val="DF0126"/>
              </a:buClr>
              <a:buSzPts val="1400"/>
              <a:buFont typeface="Arial"/>
              <a:buChar char="•"/>
            </a:pPr>
            <a:r>
              <a:rPr lang="en-US" sz="2000" b="0" i="0" u="none" strike="noStrike" cap="none" dirty="0">
                <a:solidFill>
                  <a:srgbClr val="000000"/>
                </a:solidFill>
                <a:latin typeface="Arial"/>
                <a:ea typeface="Arial"/>
                <a:cs typeface="Arial"/>
                <a:sym typeface="Arial"/>
              </a:rPr>
              <a:t>Identifies the Project </a:t>
            </a:r>
            <a:r>
              <a:rPr lang="en-US" sz="2000" b="1" i="0" u="none" strike="noStrike" cap="none" dirty="0">
                <a:solidFill>
                  <a:srgbClr val="000000"/>
                </a:solidFill>
                <a:latin typeface="Arial"/>
                <a:ea typeface="Arial"/>
                <a:cs typeface="Arial"/>
                <a:sym typeface="Arial"/>
              </a:rPr>
              <a:t>goals </a:t>
            </a:r>
            <a:endParaRPr dirty="0"/>
          </a:p>
          <a:p>
            <a:pPr marL="228600" marR="0" lvl="0" indent="-228600" algn="l" rtl="0">
              <a:lnSpc>
                <a:spcPct val="95000"/>
              </a:lnSpc>
              <a:spcBef>
                <a:spcPts val="1000"/>
              </a:spcBef>
              <a:spcAft>
                <a:spcPts val="0"/>
              </a:spcAft>
              <a:buClr>
                <a:srgbClr val="DF0126"/>
              </a:buClr>
              <a:buSzPts val="1400"/>
              <a:buFont typeface="Arial"/>
              <a:buChar char="•"/>
            </a:pPr>
            <a:r>
              <a:rPr lang="en-US" sz="2000" b="0" i="0" u="none" strike="noStrike" cap="none" dirty="0">
                <a:solidFill>
                  <a:srgbClr val="000000"/>
                </a:solidFill>
                <a:latin typeface="Arial"/>
                <a:ea typeface="Arial"/>
                <a:cs typeface="Arial"/>
                <a:sym typeface="Arial"/>
              </a:rPr>
              <a:t>Encompasses the </a:t>
            </a:r>
            <a:r>
              <a:rPr lang="en-US" sz="2000" b="1" i="0" u="none" strike="noStrike" cap="none" dirty="0">
                <a:solidFill>
                  <a:srgbClr val="000000"/>
                </a:solidFill>
                <a:latin typeface="Arial"/>
                <a:ea typeface="Arial"/>
                <a:cs typeface="Arial"/>
                <a:sym typeface="Arial"/>
              </a:rPr>
              <a:t>Scope of Work</a:t>
            </a:r>
            <a:r>
              <a:rPr lang="en-US" sz="2000" b="0" i="0" u="none" strike="noStrike" cap="none" dirty="0">
                <a:solidFill>
                  <a:srgbClr val="000000"/>
                </a:solidFill>
                <a:latin typeface="Arial"/>
                <a:ea typeface="Arial"/>
                <a:cs typeface="Arial"/>
                <a:sym typeface="Arial"/>
              </a:rPr>
              <a:t>.</a:t>
            </a:r>
            <a:endParaRPr dirty="0"/>
          </a:p>
          <a:p>
            <a:pPr marL="228600" marR="0" lvl="0" indent="-228600" algn="l" rtl="0">
              <a:lnSpc>
                <a:spcPct val="95000"/>
              </a:lnSpc>
              <a:spcBef>
                <a:spcPts val="1000"/>
              </a:spcBef>
              <a:spcAft>
                <a:spcPts val="0"/>
              </a:spcAft>
              <a:buClr>
                <a:srgbClr val="DF0126"/>
              </a:buClr>
              <a:buSzPts val="1400"/>
              <a:buFont typeface="Arial"/>
              <a:buChar char="•"/>
            </a:pPr>
            <a:r>
              <a:rPr lang="en-US" sz="2000" b="0" i="0" u="none" strike="noStrike" cap="none" dirty="0">
                <a:solidFill>
                  <a:srgbClr val="000000"/>
                </a:solidFill>
                <a:latin typeface="Arial"/>
                <a:ea typeface="Arial"/>
                <a:cs typeface="Arial"/>
                <a:sym typeface="Arial"/>
              </a:rPr>
              <a:t>Defines the Project </a:t>
            </a:r>
            <a:r>
              <a:rPr lang="en-US" sz="2000" b="1" i="0" u="none" strike="noStrike" cap="none" dirty="0">
                <a:solidFill>
                  <a:srgbClr val="000000"/>
                </a:solidFill>
                <a:latin typeface="Arial"/>
                <a:ea typeface="Arial"/>
                <a:cs typeface="Arial"/>
                <a:sym typeface="Arial"/>
              </a:rPr>
              <a:t>Execution Plan</a:t>
            </a:r>
            <a:r>
              <a:rPr lang="en-US" sz="2000" b="0" i="0" u="none" strike="noStrike" cap="none" dirty="0">
                <a:solidFill>
                  <a:srgbClr val="000000"/>
                </a:solidFill>
                <a:latin typeface="Arial"/>
                <a:ea typeface="Arial"/>
                <a:cs typeface="Arial"/>
                <a:sym typeface="Arial"/>
              </a:rPr>
              <a:t>.</a:t>
            </a:r>
            <a:endParaRPr dirty="0"/>
          </a:p>
          <a:p>
            <a:pPr marL="228600" marR="0" lvl="0" indent="-228600" algn="l" rtl="0">
              <a:lnSpc>
                <a:spcPct val="95000"/>
              </a:lnSpc>
              <a:spcBef>
                <a:spcPts val="1000"/>
              </a:spcBef>
              <a:spcAft>
                <a:spcPts val="0"/>
              </a:spcAft>
              <a:buClr>
                <a:srgbClr val="DF0126"/>
              </a:buClr>
              <a:buSzPts val="1400"/>
              <a:buFont typeface="Arial"/>
              <a:buChar char="•"/>
            </a:pPr>
            <a:r>
              <a:rPr lang="en-US" sz="2000" b="0" i="0" u="none" strike="noStrike" cap="none" dirty="0">
                <a:solidFill>
                  <a:srgbClr val="000000"/>
                </a:solidFill>
                <a:latin typeface="Arial"/>
                <a:ea typeface="Arial"/>
                <a:cs typeface="Arial"/>
                <a:sym typeface="Arial"/>
              </a:rPr>
              <a:t>Incorporates decisions that can </a:t>
            </a:r>
            <a:r>
              <a:rPr lang="en-US" sz="2000" b="1" i="0" u="none" strike="noStrike" cap="none" dirty="0">
                <a:solidFill>
                  <a:srgbClr val="000000"/>
                </a:solidFill>
                <a:latin typeface="Arial"/>
                <a:ea typeface="Arial"/>
                <a:cs typeface="Arial"/>
                <a:sym typeface="Arial"/>
              </a:rPr>
              <a:t>influence the future</a:t>
            </a:r>
            <a:r>
              <a:rPr lang="en-US" sz="2000" b="0" i="0" u="none" strike="noStrike" cap="none" dirty="0">
                <a:solidFill>
                  <a:srgbClr val="000000"/>
                </a:solidFill>
                <a:latin typeface="Arial"/>
                <a:ea typeface="Arial"/>
                <a:cs typeface="Arial"/>
                <a:sym typeface="Arial"/>
              </a:rPr>
              <a:t>.</a:t>
            </a:r>
            <a:endParaRPr dirty="0"/>
          </a:p>
          <a:p>
            <a:pPr marL="228600" marR="0" lvl="0" indent="-228600" algn="l" rtl="0">
              <a:lnSpc>
                <a:spcPct val="95000"/>
              </a:lnSpc>
              <a:spcBef>
                <a:spcPts val="1000"/>
              </a:spcBef>
              <a:spcAft>
                <a:spcPts val="0"/>
              </a:spcAft>
              <a:buClr>
                <a:srgbClr val="DF0126"/>
              </a:buClr>
              <a:buSzPts val="1400"/>
              <a:buFont typeface="Arial"/>
              <a:buChar char="•"/>
            </a:pPr>
            <a:r>
              <a:rPr lang="en-US" sz="2000" b="0" i="0" u="none" strike="noStrike" cap="none" dirty="0">
                <a:solidFill>
                  <a:srgbClr val="000000"/>
                </a:solidFill>
                <a:latin typeface="Arial"/>
                <a:ea typeface="Arial"/>
                <a:cs typeface="Arial"/>
                <a:sym typeface="Arial"/>
              </a:rPr>
              <a:t>Is a </a:t>
            </a:r>
            <a:r>
              <a:rPr lang="en-US" sz="2000" b="1" i="0" u="none" strike="noStrike" cap="none" dirty="0">
                <a:solidFill>
                  <a:srgbClr val="000000"/>
                </a:solidFill>
                <a:latin typeface="Arial"/>
                <a:ea typeface="Arial"/>
                <a:cs typeface="Arial"/>
                <a:sym typeface="Arial"/>
              </a:rPr>
              <a:t>sequence of activities </a:t>
            </a:r>
            <a:r>
              <a:rPr lang="en-US" sz="2000" b="0" i="0" u="none" strike="noStrike" cap="none" dirty="0">
                <a:solidFill>
                  <a:srgbClr val="000000"/>
                </a:solidFill>
                <a:latin typeface="Arial"/>
                <a:ea typeface="Arial"/>
                <a:cs typeface="Arial"/>
                <a:sym typeface="Arial"/>
              </a:rPr>
              <a:t>with which the Project Goals can be accomplished. </a:t>
            </a:r>
            <a:endParaRPr dirty="0"/>
          </a:p>
          <a:p>
            <a:pPr marL="228600" marR="0" lvl="0" indent="-228600" algn="l" rtl="0">
              <a:lnSpc>
                <a:spcPct val="95000"/>
              </a:lnSpc>
              <a:spcBef>
                <a:spcPts val="1000"/>
              </a:spcBef>
              <a:spcAft>
                <a:spcPts val="0"/>
              </a:spcAft>
              <a:buClr>
                <a:srgbClr val="DF0126"/>
              </a:buClr>
              <a:buSzPts val="1400"/>
              <a:buFont typeface="Arial"/>
              <a:buChar char="•"/>
            </a:pPr>
            <a:r>
              <a:rPr lang="en-US" sz="2000" b="0" i="0" u="none" strike="noStrike" cap="none" dirty="0">
                <a:solidFill>
                  <a:srgbClr val="000000"/>
                </a:solidFill>
                <a:latin typeface="Arial"/>
                <a:ea typeface="Arial"/>
                <a:cs typeface="Arial"/>
                <a:sym typeface="Arial"/>
              </a:rPr>
              <a:t>Identifies the </a:t>
            </a:r>
            <a:r>
              <a:rPr lang="en-US" sz="2000" b="1" i="0" u="none" strike="noStrike" cap="none" dirty="0">
                <a:solidFill>
                  <a:srgbClr val="000000"/>
                </a:solidFill>
                <a:latin typeface="Arial"/>
                <a:ea typeface="Arial"/>
                <a:cs typeface="Arial"/>
                <a:sym typeface="Arial"/>
              </a:rPr>
              <a:t>resources</a:t>
            </a:r>
            <a:r>
              <a:rPr lang="en-US" sz="2000" b="0" i="0" u="none" strike="noStrike" cap="none" dirty="0">
                <a:solidFill>
                  <a:srgbClr val="000000"/>
                </a:solidFill>
                <a:latin typeface="Arial"/>
                <a:ea typeface="Arial"/>
                <a:cs typeface="Arial"/>
                <a:sym typeface="Arial"/>
              </a:rPr>
              <a:t> required and </a:t>
            </a:r>
            <a:r>
              <a:rPr lang="en-US" sz="2000" b="1" i="0" u="none" strike="noStrike" cap="none" dirty="0">
                <a:solidFill>
                  <a:srgbClr val="000000"/>
                </a:solidFill>
                <a:latin typeface="Arial"/>
                <a:ea typeface="Arial"/>
                <a:cs typeface="Arial"/>
                <a:sym typeface="Arial"/>
              </a:rPr>
              <a:t>cost</a:t>
            </a:r>
            <a:r>
              <a:rPr lang="en-US" sz="2000" b="0" i="0" u="none" strike="noStrike" cap="none" dirty="0">
                <a:solidFill>
                  <a:srgbClr val="000000"/>
                </a:solidFill>
                <a:latin typeface="Arial"/>
                <a:ea typeface="Arial"/>
                <a:cs typeface="Arial"/>
                <a:sym typeface="Arial"/>
              </a:rPr>
              <a:t>.</a:t>
            </a:r>
            <a:endParaRPr sz="2000" b="0" i="0" u="none" strike="noStrike" cap="none" dirty="0">
              <a:solidFill>
                <a:srgbClr val="F35B1B"/>
              </a:solidFill>
              <a:latin typeface="Arial"/>
              <a:ea typeface="Arial"/>
              <a:cs typeface="Arial"/>
              <a:sym typeface="Arial"/>
            </a:endParaRPr>
          </a:p>
        </p:txBody>
      </p:sp>
    </p:spTree>
    <p:extLst>
      <p:ext uri="{BB962C8B-B14F-4D97-AF65-F5344CB8AC3E}">
        <p14:creationId xmlns:p14="http://schemas.microsoft.com/office/powerpoint/2010/main" val="646248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438" y="162666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1160640"/>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Elements of Project Plan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4" name="Google Shape;305;p17"/>
          <p:cNvSpPr txBox="1"/>
          <p:nvPr/>
        </p:nvSpPr>
        <p:spPr>
          <a:xfrm>
            <a:off x="793420" y="2171635"/>
            <a:ext cx="9895536" cy="4172734"/>
          </a:xfrm>
          <a:prstGeom prst="rect">
            <a:avLst/>
          </a:prstGeom>
          <a:noFill/>
          <a:ln>
            <a:noFill/>
          </a:ln>
        </p:spPr>
        <p:txBody>
          <a:bodyPr spcFirstLastPara="1" wrap="square" lIns="76200" tIns="38100" rIns="76200" bIns="38100" anchor="t" anchorCtr="0">
            <a:noAutofit/>
          </a:bodyPr>
          <a:lstStyle/>
          <a:p>
            <a:pPr marL="395288" marR="0" lvl="0" indent="-395288" algn="l" rtl="0">
              <a:lnSpc>
                <a:spcPct val="95000"/>
              </a:lnSpc>
              <a:spcBef>
                <a:spcPts val="0"/>
              </a:spcBef>
              <a:spcAft>
                <a:spcPts val="0"/>
              </a:spcAft>
              <a:buClr>
                <a:srgbClr val="262626"/>
              </a:buClr>
              <a:buSzPts val="2400"/>
              <a:buFont typeface="Noto Sans Symbols"/>
              <a:buChar char="▪"/>
            </a:pPr>
            <a:r>
              <a:rPr lang="en-US" sz="2800" b="1" dirty="0">
                <a:solidFill>
                  <a:srgbClr val="262626"/>
                </a:solidFill>
                <a:sym typeface="Arial"/>
              </a:rPr>
              <a:t>Scope </a:t>
            </a:r>
            <a:r>
              <a:rPr lang="en-US" sz="2800" b="1" dirty="0" smtClean="0">
                <a:solidFill>
                  <a:srgbClr val="262626"/>
                </a:solidFill>
                <a:sym typeface="Arial"/>
              </a:rPr>
              <a:t>Definition</a:t>
            </a:r>
            <a:endParaRPr sz="2800" b="1" dirty="0">
              <a:solidFill>
                <a:srgbClr val="262626"/>
              </a:solidFill>
              <a:sym typeface="Arial"/>
            </a:endParaRPr>
          </a:p>
          <a:p>
            <a:pPr marL="395288" marR="0" lvl="0" indent="-395288" algn="l" rtl="0">
              <a:lnSpc>
                <a:spcPct val="95000"/>
              </a:lnSpc>
              <a:spcBef>
                <a:spcPts val="1000"/>
              </a:spcBef>
              <a:spcAft>
                <a:spcPts val="0"/>
              </a:spcAft>
              <a:buClr>
                <a:srgbClr val="262626"/>
              </a:buClr>
              <a:buSzPts val="2400"/>
              <a:buFont typeface="Noto Sans Symbols"/>
              <a:buChar char="▪"/>
            </a:pPr>
            <a:r>
              <a:rPr lang="en-US" sz="2800" b="1" dirty="0">
                <a:solidFill>
                  <a:srgbClr val="262626"/>
                </a:solidFill>
                <a:sym typeface="Arial"/>
              </a:rPr>
              <a:t>Execution strategy (EPC, D&amp;B, C etc</a:t>
            </a:r>
            <a:r>
              <a:rPr lang="en-US" sz="2800" b="1" dirty="0" smtClean="0">
                <a:solidFill>
                  <a:srgbClr val="262626"/>
                </a:solidFill>
                <a:sym typeface="Arial"/>
              </a:rPr>
              <a:t>.)</a:t>
            </a:r>
            <a:endParaRPr sz="2800" b="1" dirty="0">
              <a:solidFill>
                <a:srgbClr val="262626"/>
              </a:solidFill>
              <a:sym typeface="Arial"/>
            </a:endParaRPr>
          </a:p>
          <a:p>
            <a:pPr marL="395288" marR="0" lvl="0" indent="-395288" algn="l" rtl="0">
              <a:lnSpc>
                <a:spcPct val="95000"/>
              </a:lnSpc>
              <a:spcBef>
                <a:spcPts val="1000"/>
              </a:spcBef>
              <a:spcAft>
                <a:spcPts val="0"/>
              </a:spcAft>
              <a:buClr>
                <a:srgbClr val="262626"/>
              </a:buClr>
              <a:buSzPts val="2400"/>
              <a:buFont typeface="Noto Sans Symbols"/>
              <a:buChar char="▪"/>
            </a:pPr>
            <a:r>
              <a:rPr lang="en-US" sz="2800" b="1" dirty="0">
                <a:solidFill>
                  <a:srgbClr val="262626"/>
                </a:solidFill>
                <a:sym typeface="Arial"/>
              </a:rPr>
              <a:t>Contract </a:t>
            </a:r>
            <a:r>
              <a:rPr lang="en-US" sz="2800" b="1" dirty="0" smtClean="0">
                <a:solidFill>
                  <a:srgbClr val="262626"/>
                </a:solidFill>
                <a:sym typeface="Arial"/>
              </a:rPr>
              <a:t>requirement</a:t>
            </a:r>
            <a:endParaRPr sz="2800" b="1" dirty="0">
              <a:solidFill>
                <a:srgbClr val="262626"/>
              </a:solidFill>
              <a:sym typeface="Arial"/>
            </a:endParaRPr>
          </a:p>
          <a:p>
            <a:pPr marL="395288" marR="0" lvl="0" indent="-395288" algn="l" rtl="0">
              <a:lnSpc>
                <a:spcPct val="95000"/>
              </a:lnSpc>
              <a:spcBef>
                <a:spcPts val="1000"/>
              </a:spcBef>
              <a:spcAft>
                <a:spcPts val="0"/>
              </a:spcAft>
              <a:buClr>
                <a:srgbClr val="262626"/>
              </a:buClr>
              <a:buSzPts val="2400"/>
              <a:buFont typeface="Noto Sans Symbols"/>
              <a:buChar char="▪"/>
            </a:pPr>
            <a:r>
              <a:rPr lang="en-US" sz="2800" b="1" dirty="0">
                <a:solidFill>
                  <a:srgbClr val="262626"/>
                </a:solidFill>
                <a:sym typeface="Arial"/>
              </a:rPr>
              <a:t>Discipline </a:t>
            </a:r>
            <a:r>
              <a:rPr lang="en-US" sz="2800" b="1" dirty="0" smtClean="0">
                <a:solidFill>
                  <a:srgbClr val="262626"/>
                </a:solidFill>
                <a:sym typeface="Arial"/>
              </a:rPr>
              <a:t>integration</a:t>
            </a:r>
            <a:endParaRPr sz="2800" b="1" dirty="0">
              <a:solidFill>
                <a:srgbClr val="262626"/>
              </a:solidFill>
              <a:sym typeface="Arial"/>
            </a:endParaRPr>
          </a:p>
          <a:p>
            <a:pPr marL="395288" marR="0" lvl="0" indent="-395288" algn="l" rtl="0">
              <a:lnSpc>
                <a:spcPct val="95000"/>
              </a:lnSpc>
              <a:spcBef>
                <a:spcPts val="1000"/>
              </a:spcBef>
              <a:spcAft>
                <a:spcPts val="0"/>
              </a:spcAft>
              <a:buClr>
                <a:srgbClr val="262626"/>
              </a:buClr>
              <a:buSzPts val="2400"/>
              <a:buFont typeface="Noto Sans Symbols"/>
              <a:buChar char="▪"/>
            </a:pPr>
            <a:r>
              <a:rPr lang="en-US" sz="2800" b="1" dirty="0">
                <a:solidFill>
                  <a:srgbClr val="262626"/>
                </a:solidFill>
                <a:sym typeface="Arial"/>
              </a:rPr>
              <a:t>Work Breakdown Structure (WBS)</a:t>
            </a:r>
            <a:endParaRPr sz="1600" b="1" dirty="0"/>
          </a:p>
          <a:p>
            <a:pPr marL="228600" marR="0" lvl="0" indent="-121920" algn="l" rtl="0">
              <a:lnSpc>
                <a:spcPct val="95000"/>
              </a:lnSpc>
              <a:spcBef>
                <a:spcPts val="1000"/>
              </a:spcBef>
              <a:spcAft>
                <a:spcPts val="0"/>
              </a:spcAft>
              <a:buClr>
                <a:schemeClr val="dk1"/>
              </a:buClr>
              <a:buSzPts val="1680"/>
              <a:buFont typeface="Arial"/>
              <a:buNone/>
            </a:pPr>
            <a:endParaRPr sz="2800" b="1" dirty="0">
              <a:solidFill>
                <a:srgbClr val="262626"/>
              </a:solidFill>
              <a:sym typeface="Arial"/>
            </a:endParaRPr>
          </a:p>
        </p:txBody>
      </p:sp>
    </p:spTree>
    <p:extLst>
      <p:ext uri="{BB962C8B-B14F-4D97-AF65-F5344CB8AC3E}">
        <p14:creationId xmlns:p14="http://schemas.microsoft.com/office/powerpoint/2010/main" val="27607485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438" y="162666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1160640"/>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Elements of Project Plan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Google Shape;317;p18"/>
          <p:cNvSpPr txBox="1"/>
          <p:nvPr/>
        </p:nvSpPr>
        <p:spPr>
          <a:xfrm>
            <a:off x="1262952" y="2064917"/>
            <a:ext cx="9895536" cy="3819515"/>
          </a:xfrm>
          <a:prstGeom prst="rect">
            <a:avLst/>
          </a:prstGeom>
          <a:noFill/>
          <a:ln>
            <a:noFill/>
          </a:ln>
        </p:spPr>
        <p:txBody>
          <a:bodyPr spcFirstLastPara="1" wrap="square" lIns="76200" tIns="38100" rIns="76200" bIns="38100" anchor="t" anchorCtr="0">
            <a:noAutofit/>
          </a:bodyPr>
          <a:lstStyle/>
          <a:p>
            <a:pPr marL="395288" marR="0" lvl="0" indent="-395288" algn="l" rtl="0">
              <a:lnSpc>
                <a:spcPct val="95000"/>
              </a:lnSpc>
              <a:spcBef>
                <a:spcPts val="0"/>
              </a:spcBef>
              <a:spcAft>
                <a:spcPts val="0"/>
              </a:spcAft>
              <a:buClr>
                <a:srgbClr val="262626"/>
              </a:buClr>
              <a:buSzPts val="2400"/>
              <a:buFont typeface="Noto Sans Symbols"/>
              <a:buChar char="▪"/>
            </a:pPr>
            <a:r>
              <a:rPr lang="en-US" sz="2400" b="1" i="0" u="none" strike="noStrike" cap="none" dirty="0">
                <a:solidFill>
                  <a:srgbClr val="262626"/>
                </a:solidFill>
                <a:sym typeface="Arial"/>
              </a:rPr>
              <a:t>Organizational Breakdown Structure</a:t>
            </a:r>
            <a:endParaRPr b="1" dirty="0"/>
          </a:p>
          <a:p>
            <a:pPr marL="395288" marR="0" lvl="0" indent="-242888" algn="l" rtl="0">
              <a:lnSpc>
                <a:spcPct val="95000"/>
              </a:lnSpc>
              <a:spcBef>
                <a:spcPts val="1000"/>
              </a:spcBef>
              <a:spcAft>
                <a:spcPts val="0"/>
              </a:spcAft>
              <a:buClr>
                <a:schemeClr val="dk1"/>
              </a:buClr>
              <a:buSzPts val="2400"/>
              <a:buFont typeface="Noto Sans Symbols"/>
              <a:buNone/>
            </a:pPr>
            <a:endParaRPr sz="2400" b="1" i="0" u="none" strike="noStrike" cap="none" dirty="0">
              <a:solidFill>
                <a:srgbClr val="262626"/>
              </a:solidFill>
              <a:sym typeface="Arial"/>
            </a:endParaRPr>
          </a:p>
          <a:p>
            <a:pPr marL="395288" marR="0" lvl="0" indent="-395288" algn="l" rtl="0">
              <a:lnSpc>
                <a:spcPct val="95000"/>
              </a:lnSpc>
              <a:spcBef>
                <a:spcPts val="1000"/>
              </a:spcBef>
              <a:spcAft>
                <a:spcPts val="0"/>
              </a:spcAft>
              <a:buClr>
                <a:srgbClr val="262626"/>
              </a:buClr>
              <a:buSzPts val="2400"/>
              <a:buFont typeface="Noto Sans Symbols"/>
              <a:buChar char="▪"/>
            </a:pPr>
            <a:r>
              <a:rPr lang="en-US" sz="2400" b="1" i="0" u="none" strike="noStrike" cap="none" dirty="0">
                <a:solidFill>
                  <a:srgbClr val="262626"/>
                </a:solidFill>
                <a:sym typeface="Arial"/>
              </a:rPr>
              <a:t>Work and Planning Packaging</a:t>
            </a:r>
            <a:endParaRPr b="1" dirty="0"/>
          </a:p>
          <a:p>
            <a:pPr marL="395288" marR="0" lvl="0" indent="-242888" algn="l" rtl="0">
              <a:lnSpc>
                <a:spcPct val="95000"/>
              </a:lnSpc>
              <a:spcBef>
                <a:spcPts val="1000"/>
              </a:spcBef>
              <a:spcAft>
                <a:spcPts val="0"/>
              </a:spcAft>
              <a:buClr>
                <a:schemeClr val="dk1"/>
              </a:buClr>
              <a:buSzPts val="2400"/>
              <a:buFont typeface="Noto Sans Symbols"/>
              <a:buNone/>
            </a:pPr>
            <a:endParaRPr sz="2400" b="1" i="0" u="none" strike="noStrike" cap="none" dirty="0">
              <a:solidFill>
                <a:srgbClr val="262626"/>
              </a:solidFill>
              <a:sym typeface="Arial"/>
            </a:endParaRPr>
          </a:p>
          <a:p>
            <a:pPr marL="395288" marR="0" lvl="0" indent="-395288" algn="l" rtl="0">
              <a:lnSpc>
                <a:spcPct val="95000"/>
              </a:lnSpc>
              <a:spcBef>
                <a:spcPts val="1000"/>
              </a:spcBef>
              <a:spcAft>
                <a:spcPts val="0"/>
              </a:spcAft>
              <a:buClr>
                <a:srgbClr val="262626"/>
              </a:buClr>
              <a:buSzPts val="2400"/>
              <a:buFont typeface="Noto Sans Symbols"/>
              <a:buChar char="▪"/>
            </a:pPr>
            <a:r>
              <a:rPr lang="en-US" sz="2400" b="1" i="0" u="none" strike="noStrike" cap="none" dirty="0">
                <a:solidFill>
                  <a:srgbClr val="262626"/>
                </a:solidFill>
                <a:sym typeface="Arial"/>
              </a:rPr>
              <a:t>Identifying / Defining the activities &amp; milestones necessary</a:t>
            </a:r>
            <a:endParaRPr b="1" dirty="0"/>
          </a:p>
          <a:p>
            <a:pPr marL="395288" marR="0" lvl="0" indent="-242888" algn="l" rtl="0">
              <a:lnSpc>
                <a:spcPct val="95000"/>
              </a:lnSpc>
              <a:spcBef>
                <a:spcPts val="1000"/>
              </a:spcBef>
              <a:spcAft>
                <a:spcPts val="0"/>
              </a:spcAft>
              <a:buClr>
                <a:schemeClr val="dk1"/>
              </a:buClr>
              <a:buSzPts val="2400"/>
              <a:buFont typeface="Noto Sans Symbols"/>
              <a:buNone/>
            </a:pPr>
            <a:endParaRPr sz="2400" b="1" i="0" u="none" strike="noStrike" cap="none" dirty="0">
              <a:solidFill>
                <a:srgbClr val="262626"/>
              </a:solidFill>
              <a:sym typeface="Arial"/>
            </a:endParaRPr>
          </a:p>
          <a:p>
            <a:pPr marL="395288" marR="0" lvl="0" indent="-395288" algn="l" rtl="0">
              <a:lnSpc>
                <a:spcPct val="95000"/>
              </a:lnSpc>
              <a:spcBef>
                <a:spcPts val="1000"/>
              </a:spcBef>
              <a:spcAft>
                <a:spcPts val="0"/>
              </a:spcAft>
              <a:buClr>
                <a:srgbClr val="262626"/>
              </a:buClr>
              <a:buSzPts val="2400"/>
              <a:buFont typeface="Noto Sans Symbols"/>
              <a:buChar char="▪"/>
            </a:pPr>
            <a:r>
              <a:rPr lang="en-US" sz="2400" b="1" i="0" u="none" strike="noStrike" cap="none" dirty="0">
                <a:solidFill>
                  <a:srgbClr val="262626"/>
                </a:solidFill>
                <a:sym typeface="Arial"/>
              </a:rPr>
              <a:t>Level of detail</a:t>
            </a:r>
            <a:endParaRPr b="1" dirty="0"/>
          </a:p>
          <a:p>
            <a:pPr marL="228600" marR="0" lvl="0" indent="-121920" algn="l" rtl="0">
              <a:lnSpc>
                <a:spcPct val="95000"/>
              </a:lnSpc>
              <a:spcBef>
                <a:spcPts val="1000"/>
              </a:spcBef>
              <a:spcAft>
                <a:spcPts val="0"/>
              </a:spcAft>
              <a:buClr>
                <a:schemeClr val="dk1"/>
              </a:buClr>
              <a:buSzPts val="1680"/>
              <a:buFont typeface="Arial"/>
              <a:buNone/>
            </a:pPr>
            <a:endParaRPr sz="2400" b="1" i="0" u="none" strike="noStrike" cap="none" dirty="0">
              <a:solidFill>
                <a:srgbClr val="262626"/>
              </a:solidFill>
              <a:sym typeface="Arial"/>
            </a:endParaRPr>
          </a:p>
        </p:txBody>
      </p:sp>
    </p:spTree>
    <p:extLst>
      <p:ext uri="{BB962C8B-B14F-4D97-AF65-F5344CB8AC3E}">
        <p14:creationId xmlns:p14="http://schemas.microsoft.com/office/powerpoint/2010/main" val="2761343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4524315"/>
          </a:xfrm>
          <a:prstGeom prst="rect">
            <a:avLst/>
          </a:prstGeom>
          <a:noFill/>
        </p:spPr>
        <p:txBody>
          <a:bodyPr wrap="square">
            <a:spAutoFit/>
          </a:bodyPr>
          <a:lstStyle/>
          <a:p>
            <a:pPr marL="571500" lvl="0" indent="-571500">
              <a:buClr>
                <a:srgbClr val="BFBFBF"/>
              </a:buClr>
              <a:buSzPts val="2400"/>
              <a:buFont typeface="Courier New"/>
              <a:buChar char="o"/>
              <a:defRPr/>
            </a:pPr>
            <a:r>
              <a:rPr lang="en-US" sz="2000" dirty="0">
                <a:solidFill>
                  <a:srgbClr val="BFBFBF"/>
                </a:solidFill>
                <a:latin typeface="Calibri"/>
                <a:ea typeface="Calibri"/>
                <a:cs typeface="Calibri"/>
              </a:rPr>
              <a:t>What is Planning?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vs Scheduling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 vs Planning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Effort</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Team</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Elements of Project Plan</a:t>
            </a:r>
          </a:p>
          <a:p>
            <a:pPr marL="571500" indent="-571500">
              <a:buClr>
                <a:srgbClr val="BFBFBF"/>
              </a:buClr>
              <a:buSzPts val="2400"/>
              <a:buFont typeface="Courier New"/>
              <a:buChar char="o"/>
              <a:defRPr/>
            </a:pPr>
            <a:r>
              <a:rPr lang="en-US" sz="2400" b="1" dirty="0">
                <a:solidFill>
                  <a:schemeClr val="tx1">
                    <a:lumMod val="65000"/>
                    <a:lumOff val="35000"/>
                  </a:schemeClr>
                </a:solidFill>
              </a:rPr>
              <a:t>Questions Planner Asks- Fundamentals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 Tasks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Deliverables Associated with the Plan</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Project Planning and Setup </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What Is Setup?</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Keys to Successful Setup</a:t>
            </a:r>
          </a:p>
          <a:p>
            <a:pPr marL="571500" indent="-571500" defTabSz="914400" eaLnBrk="1" fontAlgn="auto" latinLnBrk="0" hangingPunct="1">
              <a:buClr>
                <a:srgbClr val="BFBFBF"/>
              </a:buClr>
              <a:buSzPts val="2400"/>
              <a:buFont typeface="Courier New"/>
              <a:buChar char="o"/>
              <a:tabLst/>
              <a:defRPr/>
            </a:pPr>
            <a:endParaRPr lang="en-US" sz="2000" dirty="0">
              <a:solidFill>
                <a:srgbClr val="BFBFBF"/>
              </a:solidFill>
              <a:latin typeface="Calibri"/>
              <a:ea typeface="Calibri"/>
              <a:cs typeface="Calibri"/>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151438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438" y="162666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1160640"/>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Questions Planner Asks- Fundamentals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Google Shape;343;p20"/>
          <p:cNvSpPr txBox="1"/>
          <p:nvPr/>
        </p:nvSpPr>
        <p:spPr>
          <a:xfrm>
            <a:off x="1092922" y="2158789"/>
            <a:ext cx="9941874" cy="3569129"/>
          </a:xfrm>
          <a:prstGeom prst="rect">
            <a:avLst/>
          </a:prstGeom>
          <a:noFill/>
          <a:ln>
            <a:noFill/>
          </a:ln>
        </p:spPr>
        <p:txBody>
          <a:bodyPr spcFirstLastPara="1" wrap="square" lIns="74600" tIns="38100" rIns="74600" bIns="38100" anchor="t" anchorCtr="0">
            <a:noAutofit/>
          </a:bodyPr>
          <a:lstStyle/>
          <a:p>
            <a:pPr marL="457200" marR="0" lvl="0" indent="-457200" algn="l" rtl="0">
              <a:lnSpc>
                <a:spcPct val="150000"/>
              </a:lnSpc>
              <a:spcBef>
                <a:spcPts val="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What is the </a:t>
            </a:r>
            <a:r>
              <a:rPr lang="en-US" sz="2400" b="1" dirty="0">
                <a:solidFill>
                  <a:srgbClr val="000000"/>
                </a:solidFill>
                <a:latin typeface="Arial"/>
                <a:ea typeface="Arial"/>
                <a:cs typeface="Arial"/>
                <a:sym typeface="Arial"/>
              </a:rPr>
              <a:t>scope of work</a:t>
            </a:r>
            <a:r>
              <a:rPr lang="en-US" sz="2400" dirty="0">
                <a:solidFill>
                  <a:srgbClr val="000000"/>
                </a:solidFill>
                <a:latin typeface="Arial"/>
                <a:ea typeface="Arial"/>
                <a:cs typeface="Arial"/>
                <a:sym typeface="Arial"/>
              </a:rPr>
              <a:t>?</a:t>
            </a:r>
            <a:endParaRPr dirty="0"/>
          </a:p>
          <a:p>
            <a:pPr marL="457200" marR="0" lvl="0" indent="-457200" algn="l" rtl="0">
              <a:lnSpc>
                <a:spcPct val="150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What is the </a:t>
            </a:r>
            <a:r>
              <a:rPr lang="en-US" sz="2400" b="1" dirty="0">
                <a:solidFill>
                  <a:srgbClr val="000000"/>
                </a:solidFill>
                <a:latin typeface="Arial"/>
                <a:ea typeface="Arial"/>
                <a:cs typeface="Arial"/>
                <a:sym typeface="Arial"/>
              </a:rPr>
              <a:t>execution strategy</a:t>
            </a:r>
            <a:r>
              <a:rPr lang="en-US" sz="2400" dirty="0">
                <a:solidFill>
                  <a:srgbClr val="000000"/>
                </a:solidFill>
                <a:latin typeface="Arial"/>
                <a:ea typeface="Arial"/>
                <a:cs typeface="Arial"/>
                <a:sym typeface="Arial"/>
              </a:rPr>
              <a:t>? E? EP? EPC? EPCM? CM? PMC?</a:t>
            </a:r>
            <a:endParaRPr dirty="0"/>
          </a:p>
          <a:p>
            <a:pPr marL="457200" marR="0" lvl="0" indent="-457200" algn="l" rtl="0">
              <a:lnSpc>
                <a:spcPct val="150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When is the official contract </a:t>
            </a:r>
            <a:r>
              <a:rPr lang="en-US" sz="2400" b="1" dirty="0">
                <a:solidFill>
                  <a:srgbClr val="000000"/>
                </a:solidFill>
                <a:latin typeface="Arial"/>
                <a:ea typeface="Arial"/>
                <a:cs typeface="Arial"/>
                <a:sym typeface="Arial"/>
              </a:rPr>
              <a:t>award</a:t>
            </a:r>
            <a:r>
              <a:rPr lang="en-US" sz="2400" dirty="0">
                <a:solidFill>
                  <a:srgbClr val="000000"/>
                </a:solidFill>
                <a:latin typeface="Arial"/>
                <a:ea typeface="Arial"/>
                <a:cs typeface="Arial"/>
                <a:sym typeface="Arial"/>
              </a:rPr>
              <a:t> or </a:t>
            </a:r>
            <a:r>
              <a:rPr lang="en-US" sz="2400" b="1" dirty="0">
                <a:solidFill>
                  <a:srgbClr val="000000"/>
                </a:solidFill>
                <a:latin typeface="Arial"/>
                <a:ea typeface="Arial"/>
                <a:cs typeface="Arial"/>
                <a:sym typeface="Arial"/>
              </a:rPr>
              <a:t>notice to proceed date</a:t>
            </a:r>
            <a:r>
              <a:rPr lang="en-US" sz="2400" dirty="0">
                <a:solidFill>
                  <a:srgbClr val="000000"/>
                </a:solidFill>
                <a:latin typeface="Arial"/>
                <a:ea typeface="Arial"/>
                <a:cs typeface="Arial"/>
                <a:sym typeface="Arial"/>
              </a:rPr>
              <a:t>?</a:t>
            </a:r>
            <a:endParaRPr dirty="0"/>
          </a:p>
          <a:p>
            <a:pPr marL="457200" marR="0" lvl="0" indent="-457200" algn="l" rtl="0">
              <a:lnSpc>
                <a:spcPct val="150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What constitutes </a:t>
            </a:r>
            <a:r>
              <a:rPr lang="en-US" sz="2400" b="1" dirty="0">
                <a:solidFill>
                  <a:srgbClr val="000000"/>
                </a:solidFill>
                <a:latin typeface="Arial"/>
                <a:ea typeface="Arial"/>
                <a:cs typeface="Arial"/>
                <a:sym typeface="Arial"/>
              </a:rPr>
              <a:t>completion</a:t>
            </a:r>
            <a:r>
              <a:rPr lang="en-US" sz="2400" dirty="0">
                <a:solidFill>
                  <a:srgbClr val="000000"/>
                </a:solidFill>
                <a:latin typeface="Arial"/>
                <a:ea typeface="Arial"/>
                <a:cs typeface="Arial"/>
                <a:sym typeface="Arial"/>
              </a:rPr>
              <a:t>? </a:t>
            </a:r>
            <a:endParaRPr dirty="0"/>
          </a:p>
        </p:txBody>
      </p:sp>
    </p:spTree>
    <p:extLst>
      <p:ext uri="{BB962C8B-B14F-4D97-AF65-F5344CB8AC3E}">
        <p14:creationId xmlns:p14="http://schemas.microsoft.com/office/powerpoint/2010/main" val="276110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4524315"/>
          </a:xfrm>
          <a:prstGeom prst="rect">
            <a:avLst/>
          </a:prstGeom>
          <a:noFill/>
        </p:spPr>
        <p:txBody>
          <a:bodyPr wrap="square">
            <a:spAutoFit/>
          </a:bodyPr>
          <a:lstStyle/>
          <a:p>
            <a:pPr marL="571500" lvl="0" indent="-571500">
              <a:buClr>
                <a:srgbClr val="BFBFBF"/>
              </a:buClr>
              <a:buSzPts val="2400"/>
              <a:buFont typeface="Courier New"/>
              <a:buChar char="o"/>
              <a:defRPr/>
            </a:pPr>
            <a:r>
              <a:rPr lang="en-US" sz="2000" dirty="0">
                <a:solidFill>
                  <a:srgbClr val="BFBFBF"/>
                </a:solidFill>
                <a:latin typeface="Calibri"/>
                <a:ea typeface="Calibri"/>
                <a:cs typeface="Calibri"/>
              </a:rPr>
              <a:t>What is Planning?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vs Scheduling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 vs Planning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Effort</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Team</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Elements of Project Plan</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 Fundamentals</a:t>
            </a:r>
          </a:p>
          <a:p>
            <a:pPr marL="571500" indent="-571500">
              <a:buClr>
                <a:srgbClr val="BFBFBF"/>
              </a:buClr>
              <a:buSzPts val="2400"/>
              <a:buFont typeface="Courier New"/>
              <a:buChar char="o"/>
              <a:defRPr/>
            </a:pPr>
            <a:r>
              <a:rPr lang="en-US" sz="2400" b="1" dirty="0">
                <a:solidFill>
                  <a:schemeClr val="tx1">
                    <a:lumMod val="65000"/>
                    <a:lumOff val="35000"/>
                  </a:schemeClr>
                </a:solidFill>
              </a:rPr>
              <a:t>Questions Planner Asks- Tasks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Deliverables Associated with the Plan</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Project Planning and Setup </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What Is Setup?</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Keys to Successful Setup</a:t>
            </a:r>
          </a:p>
          <a:p>
            <a:pPr marL="571500" indent="-571500" defTabSz="914400" eaLnBrk="1" fontAlgn="auto" latinLnBrk="0" hangingPunct="1">
              <a:buClr>
                <a:srgbClr val="BFBFBF"/>
              </a:buClr>
              <a:buSzPts val="2400"/>
              <a:buFont typeface="Courier New"/>
              <a:buChar char="o"/>
              <a:tabLst/>
              <a:defRPr/>
            </a:pPr>
            <a:endParaRPr lang="en-US" sz="2000" dirty="0">
              <a:solidFill>
                <a:srgbClr val="BFBFBF"/>
              </a:solidFill>
              <a:latin typeface="Calibri"/>
              <a:ea typeface="Calibri"/>
              <a:cs typeface="Calibri"/>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048993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438" y="162666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1160640"/>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Questions Planner Asks- Tasks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Google Shape;369;p22"/>
          <p:cNvSpPr txBox="1"/>
          <p:nvPr/>
        </p:nvSpPr>
        <p:spPr>
          <a:xfrm>
            <a:off x="780331" y="2089815"/>
            <a:ext cx="11123281" cy="3286897"/>
          </a:xfrm>
          <a:prstGeom prst="rect">
            <a:avLst/>
          </a:prstGeom>
          <a:noFill/>
          <a:ln>
            <a:noFill/>
          </a:ln>
        </p:spPr>
        <p:txBody>
          <a:bodyPr spcFirstLastPara="1" wrap="square" lIns="76200" tIns="38100" rIns="76200" bIns="38100" anchor="t" anchorCtr="0">
            <a:noAutofit/>
          </a:bodyPr>
          <a:lstStyle/>
          <a:p>
            <a:pPr marL="395288" marR="0" lvl="0" indent="-395288" algn="l" rtl="0">
              <a:lnSpc>
                <a:spcPct val="150000"/>
              </a:lnSpc>
              <a:spcBef>
                <a:spcPts val="0"/>
              </a:spcBef>
              <a:spcAft>
                <a:spcPts val="0"/>
              </a:spcAft>
              <a:buClr>
                <a:srgbClr val="000000"/>
              </a:buClr>
              <a:buSzPts val="2400"/>
              <a:buFont typeface="Noto Sans Symbols"/>
              <a:buChar char="▪"/>
            </a:pPr>
            <a:r>
              <a:rPr lang="en-US" sz="2400" b="1" dirty="0">
                <a:solidFill>
                  <a:srgbClr val="000000"/>
                </a:solidFill>
                <a:latin typeface="Arial"/>
                <a:ea typeface="Arial"/>
                <a:cs typeface="Arial"/>
                <a:sym typeface="Arial"/>
              </a:rPr>
              <a:t>What tasks </a:t>
            </a:r>
            <a:r>
              <a:rPr lang="en-US" sz="2400" dirty="0">
                <a:solidFill>
                  <a:srgbClr val="000000"/>
                </a:solidFill>
                <a:latin typeface="Arial"/>
                <a:ea typeface="Arial"/>
                <a:cs typeface="Arial"/>
                <a:sym typeface="Arial"/>
              </a:rPr>
              <a:t>will be performed? (Scope)</a:t>
            </a:r>
            <a:endParaRPr dirty="0"/>
          </a:p>
          <a:p>
            <a:pPr marL="395288" marR="0" lvl="0" indent="-395288" algn="l" rtl="0">
              <a:lnSpc>
                <a:spcPct val="150000"/>
              </a:lnSpc>
              <a:spcBef>
                <a:spcPts val="1000"/>
              </a:spcBef>
              <a:spcAft>
                <a:spcPts val="0"/>
              </a:spcAft>
              <a:buClr>
                <a:srgbClr val="000000"/>
              </a:buClr>
              <a:buSzPts val="2400"/>
              <a:buFont typeface="Noto Sans Symbols"/>
              <a:buChar char="▪"/>
            </a:pPr>
            <a:r>
              <a:rPr lang="en-US" sz="2400" b="1" dirty="0">
                <a:solidFill>
                  <a:srgbClr val="000000"/>
                </a:solidFill>
                <a:latin typeface="Arial"/>
                <a:ea typeface="Arial"/>
                <a:cs typeface="Arial"/>
                <a:sym typeface="Arial"/>
              </a:rPr>
              <a:t>How </a:t>
            </a:r>
            <a:r>
              <a:rPr lang="en-US" sz="2400" dirty="0">
                <a:solidFill>
                  <a:srgbClr val="000000"/>
                </a:solidFill>
                <a:latin typeface="Arial"/>
                <a:ea typeface="Arial"/>
                <a:cs typeface="Arial"/>
                <a:sym typeface="Arial"/>
              </a:rPr>
              <a:t>will the tasks be performed? (Execution Plan)</a:t>
            </a:r>
            <a:endParaRPr dirty="0"/>
          </a:p>
          <a:p>
            <a:pPr marL="395288" marR="0" lvl="0" indent="-395288" algn="l" rtl="0">
              <a:lnSpc>
                <a:spcPct val="150000"/>
              </a:lnSpc>
              <a:spcBef>
                <a:spcPts val="1000"/>
              </a:spcBef>
              <a:spcAft>
                <a:spcPts val="0"/>
              </a:spcAft>
              <a:buClr>
                <a:srgbClr val="000000"/>
              </a:buClr>
              <a:buSzPts val="2400"/>
              <a:buFont typeface="Noto Sans Symbols"/>
              <a:buChar char="▪"/>
            </a:pPr>
            <a:r>
              <a:rPr lang="en-US" sz="2400" b="1" dirty="0">
                <a:solidFill>
                  <a:srgbClr val="000000"/>
                </a:solidFill>
                <a:latin typeface="Arial"/>
                <a:ea typeface="Arial"/>
                <a:cs typeface="Arial"/>
                <a:sym typeface="Arial"/>
              </a:rPr>
              <a:t>What </a:t>
            </a:r>
            <a:r>
              <a:rPr lang="en-US" sz="2400" dirty="0">
                <a:solidFill>
                  <a:srgbClr val="000000"/>
                </a:solidFill>
                <a:latin typeface="Arial"/>
                <a:ea typeface="Arial"/>
                <a:cs typeface="Arial"/>
                <a:sym typeface="Arial"/>
              </a:rPr>
              <a:t>is the </a:t>
            </a:r>
            <a:r>
              <a:rPr lang="en-US" sz="2400" b="1" dirty="0">
                <a:solidFill>
                  <a:srgbClr val="000000"/>
                </a:solidFill>
                <a:latin typeface="Arial"/>
                <a:ea typeface="Arial"/>
                <a:cs typeface="Arial"/>
                <a:sym typeface="Arial"/>
              </a:rPr>
              <a:t>sequence </a:t>
            </a:r>
            <a:r>
              <a:rPr lang="en-US" sz="2400" dirty="0">
                <a:solidFill>
                  <a:srgbClr val="000000"/>
                </a:solidFill>
                <a:latin typeface="Arial"/>
                <a:ea typeface="Arial"/>
                <a:cs typeface="Arial"/>
                <a:sym typeface="Arial"/>
              </a:rPr>
              <a:t>the tasks will be performed? (Execution Plan &amp; Resources)</a:t>
            </a:r>
            <a:endParaRPr dirty="0"/>
          </a:p>
          <a:p>
            <a:pPr marL="395288" marR="0" lvl="0" indent="-395288" algn="l" rtl="0">
              <a:lnSpc>
                <a:spcPct val="150000"/>
              </a:lnSpc>
              <a:spcBef>
                <a:spcPts val="1000"/>
              </a:spcBef>
              <a:spcAft>
                <a:spcPts val="0"/>
              </a:spcAft>
              <a:buClr>
                <a:srgbClr val="000000"/>
              </a:buClr>
              <a:buSzPts val="2400"/>
              <a:buFont typeface="Noto Sans Symbols"/>
              <a:buChar char="▪"/>
            </a:pPr>
            <a:r>
              <a:rPr lang="en-US" sz="2400" b="1" dirty="0">
                <a:solidFill>
                  <a:srgbClr val="000000"/>
                </a:solidFill>
                <a:latin typeface="Arial"/>
                <a:ea typeface="Arial"/>
                <a:cs typeface="Arial"/>
                <a:sym typeface="Arial"/>
              </a:rPr>
              <a:t>Who </a:t>
            </a:r>
            <a:r>
              <a:rPr lang="en-US" sz="2400" dirty="0">
                <a:solidFill>
                  <a:srgbClr val="000000"/>
                </a:solidFill>
                <a:latin typeface="Arial"/>
                <a:ea typeface="Arial"/>
                <a:cs typeface="Arial"/>
                <a:sym typeface="Arial"/>
              </a:rPr>
              <a:t>will perform the tasks?  (Resources &amp; Execution Plan)</a:t>
            </a:r>
            <a:endParaRPr sz="2400" dirty="0">
              <a:solidFill>
                <a:srgbClr val="44546A"/>
              </a:solidFill>
              <a:latin typeface="Arial"/>
              <a:ea typeface="Arial"/>
              <a:cs typeface="Arial"/>
              <a:sym typeface="Arial"/>
            </a:endParaRPr>
          </a:p>
          <a:p>
            <a:pPr marL="228600" marR="0" lvl="0" indent="-228600" algn="l" rtl="0">
              <a:lnSpc>
                <a:spcPct val="150000"/>
              </a:lnSpc>
              <a:spcBef>
                <a:spcPts val="1000"/>
              </a:spcBef>
              <a:spcAft>
                <a:spcPts val="0"/>
              </a:spcAft>
              <a:buClr>
                <a:schemeClr val="dk1"/>
              </a:buClr>
              <a:buSzPts val="2400"/>
              <a:buFont typeface="Noto Sans Symbols"/>
              <a:buNone/>
            </a:pPr>
            <a:endParaRPr sz="2400" dirty="0">
              <a:solidFill>
                <a:srgbClr val="44546A"/>
              </a:solidFill>
              <a:latin typeface="Arial"/>
              <a:ea typeface="Arial"/>
              <a:cs typeface="Arial"/>
              <a:sym typeface="Arial"/>
            </a:endParaRPr>
          </a:p>
        </p:txBody>
      </p:sp>
    </p:spTree>
    <p:extLst>
      <p:ext uri="{BB962C8B-B14F-4D97-AF65-F5344CB8AC3E}">
        <p14:creationId xmlns:p14="http://schemas.microsoft.com/office/powerpoint/2010/main" val="3198938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4524315"/>
          </a:xfrm>
          <a:prstGeom prst="rect">
            <a:avLst/>
          </a:prstGeom>
          <a:noFill/>
        </p:spPr>
        <p:txBody>
          <a:bodyPr wrap="square">
            <a:spAutoFit/>
          </a:bodyPr>
          <a:lstStyle/>
          <a:p>
            <a:pPr marL="571500" lvl="0" indent="-571500">
              <a:buClr>
                <a:srgbClr val="BFBFBF"/>
              </a:buClr>
              <a:buSzPts val="2400"/>
              <a:buFont typeface="Courier New"/>
              <a:buChar char="o"/>
              <a:defRPr/>
            </a:pPr>
            <a:r>
              <a:rPr lang="en-US" sz="2000" dirty="0">
                <a:solidFill>
                  <a:srgbClr val="BFBFBF"/>
                </a:solidFill>
                <a:latin typeface="Calibri"/>
                <a:ea typeface="Calibri"/>
                <a:cs typeface="Calibri"/>
              </a:rPr>
              <a:t>What is Planning?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vs Scheduling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 vs Planning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Effort</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Team</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Elements of Project Plan</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 Fundamentals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 Tasks</a:t>
            </a:r>
          </a:p>
          <a:p>
            <a:pPr marL="571500" indent="-571500">
              <a:buClr>
                <a:srgbClr val="BFBFBF"/>
              </a:buClr>
              <a:buSzPts val="2400"/>
              <a:buFont typeface="Courier New"/>
              <a:buChar char="o"/>
              <a:defRPr/>
            </a:pPr>
            <a:r>
              <a:rPr lang="en-US" sz="2400" b="1" dirty="0">
                <a:solidFill>
                  <a:schemeClr val="tx1">
                    <a:lumMod val="65000"/>
                    <a:lumOff val="35000"/>
                  </a:schemeClr>
                </a:solidFill>
              </a:rPr>
              <a:t>Questions Planner Asks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Deliverables Associated with the Plan</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Project Planning and Setup </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What Is Setup?</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Keys to Successful Setup</a:t>
            </a:r>
          </a:p>
          <a:p>
            <a:pPr marL="571500" indent="-571500" defTabSz="914400" eaLnBrk="1" fontAlgn="auto" latinLnBrk="0" hangingPunct="1">
              <a:buClr>
                <a:srgbClr val="BFBFBF"/>
              </a:buClr>
              <a:buSzPts val="2400"/>
              <a:buFont typeface="Courier New"/>
              <a:buChar char="o"/>
              <a:tabLst/>
              <a:defRPr/>
            </a:pPr>
            <a:endParaRPr lang="en-US" sz="2000" dirty="0">
              <a:solidFill>
                <a:srgbClr val="BFBFBF"/>
              </a:solidFill>
              <a:latin typeface="Calibri"/>
              <a:ea typeface="Calibri"/>
              <a:cs typeface="Calibri"/>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337577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438" y="162666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1160640"/>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Questions Planner </a:t>
            </a:r>
            <a:r>
              <a:rPr lang="en-US" sz="2800" b="1" dirty="0" smtClean="0">
                <a:latin typeface="Times New Roman" panose="02020603050405020304" pitchFamily="18" charset="0"/>
                <a:cs typeface="Times New Roman" panose="02020603050405020304" pitchFamily="18" charset="0"/>
              </a:rPr>
              <a:t>Ask</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Google Shape;395;p24"/>
          <p:cNvSpPr txBox="1"/>
          <p:nvPr/>
        </p:nvSpPr>
        <p:spPr>
          <a:xfrm>
            <a:off x="617438" y="2141974"/>
            <a:ext cx="11195222" cy="2616715"/>
          </a:xfrm>
          <a:prstGeom prst="rect">
            <a:avLst/>
          </a:prstGeom>
          <a:noFill/>
          <a:ln>
            <a:noFill/>
          </a:ln>
        </p:spPr>
        <p:txBody>
          <a:bodyPr spcFirstLastPara="1" wrap="square" lIns="74600" tIns="38100" rIns="74600" bIns="38100" anchor="t" anchorCtr="0">
            <a:noAutofit/>
          </a:bodyPr>
          <a:lstStyle/>
          <a:p>
            <a:pPr marL="395288" marR="0" lvl="0" indent="-395288" algn="l" rtl="0">
              <a:lnSpc>
                <a:spcPct val="150000"/>
              </a:lnSpc>
              <a:spcBef>
                <a:spcPts val="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Where is the </a:t>
            </a:r>
            <a:r>
              <a:rPr lang="en-US" sz="2400" b="1" dirty="0">
                <a:solidFill>
                  <a:srgbClr val="000000"/>
                </a:solidFill>
                <a:latin typeface="Arial"/>
                <a:ea typeface="Arial"/>
                <a:cs typeface="Arial"/>
                <a:sym typeface="Arial"/>
              </a:rPr>
              <a:t>equipment list</a:t>
            </a:r>
            <a:r>
              <a:rPr lang="en-US" sz="2400" dirty="0">
                <a:solidFill>
                  <a:srgbClr val="000000"/>
                </a:solidFill>
                <a:latin typeface="Arial"/>
                <a:ea typeface="Arial"/>
                <a:cs typeface="Arial"/>
                <a:sym typeface="Arial"/>
              </a:rPr>
              <a:t>, is there any exotic material used? </a:t>
            </a:r>
            <a:r>
              <a:rPr lang="en-US" sz="1200" dirty="0">
                <a:solidFill>
                  <a:srgbClr val="000000"/>
                </a:solidFill>
                <a:latin typeface="Arial"/>
                <a:ea typeface="Arial"/>
                <a:cs typeface="Arial"/>
                <a:sym typeface="Arial"/>
              </a:rPr>
              <a:t>(Scope &amp; Execution Plan)</a:t>
            </a:r>
            <a:endParaRPr dirty="0"/>
          </a:p>
          <a:p>
            <a:pPr marL="395288" marR="0" lvl="0" indent="-395288" algn="l" rtl="0">
              <a:lnSpc>
                <a:spcPct val="150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How many </a:t>
            </a:r>
            <a:r>
              <a:rPr lang="en-US" sz="2400" b="1" dirty="0">
                <a:solidFill>
                  <a:srgbClr val="000000"/>
                </a:solidFill>
                <a:latin typeface="Arial"/>
                <a:ea typeface="Arial"/>
                <a:cs typeface="Arial"/>
                <a:sym typeface="Arial"/>
              </a:rPr>
              <a:t>subcontractors</a:t>
            </a:r>
            <a:r>
              <a:rPr lang="en-US" sz="2400" dirty="0">
                <a:solidFill>
                  <a:srgbClr val="000000"/>
                </a:solidFill>
                <a:latin typeface="Arial"/>
                <a:ea typeface="Arial"/>
                <a:cs typeface="Arial"/>
                <a:sym typeface="Arial"/>
              </a:rPr>
              <a:t> do we plan to use? </a:t>
            </a:r>
            <a:r>
              <a:rPr lang="en-US" sz="1200" dirty="0">
                <a:solidFill>
                  <a:srgbClr val="000000"/>
                </a:solidFill>
                <a:latin typeface="Arial"/>
                <a:ea typeface="Arial"/>
                <a:cs typeface="Arial"/>
                <a:sym typeface="Arial"/>
              </a:rPr>
              <a:t>(Execution Plan &amp; Resources)</a:t>
            </a:r>
            <a:endParaRPr dirty="0"/>
          </a:p>
          <a:p>
            <a:pPr marL="395288" marR="0" lvl="0" indent="-395288" algn="l" rtl="0">
              <a:lnSpc>
                <a:spcPct val="150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What </a:t>
            </a:r>
            <a:r>
              <a:rPr lang="en-US" sz="2400" b="1" dirty="0">
                <a:solidFill>
                  <a:srgbClr val="000000"/>
                </a:solidFill>
                <a:latin typeface="Arial"/>
                <a:ea typeface="Arial"/>
                <a:cs typeface="Arial"/>
                <a:sym typeface="Arial"/>
              </a:rPr>
              <a:t>Permits</a:t>
            </a:r>
            <a:r>
              <a:rPr lang="en-US" sz="2400" dirty="0">
                <a:solidFill>
                  <a:srgbClr val="000000"/>
                </a:solidFill>
                <a:latin typeface="Arial"/>
                <a:ea typeface="Arial"/>
                <a:cs typeface="Arial"/>
                <a:sym typeface="Arial"/>
              </a:rPr>
              <a:t> are required and who is responsible for them? </a:t>
            </a:r>
            <a:r>
              <a:rPr lang="en-US" sz="1200" dirty="0">
                <a:solidFill>
                  <a:srgbClr val="000000"/>
                </a:solidFill>
                <a:latin typeface="Arial"/>
                <a:ea typeface="Arial"/>
                <a:cs typeface="Arial"/>
                <a:sym typeface="Arial"/>
              </a:rPr>
              <a:t>(Scope &amp; Execution Plan)</a:t>
            </a:r>
            <a:endParaRPr dirty="0"/>
          </a:p>
          <a:p>
            <a:pPr marL="395288" marR="0" lvl="0" indent="-395288" algn="l" rtl="0">
              <a:lnSpc>
                <a:spcPct val="150000"/>
              </a:lnSpc>
              <a:spcBef>
                <a:spcPts val="1000"/>
              </a:spcBef>
              <a:spcAft>
                <a:spcPts val="0"/>
              </a:spcAft>
              <a:buClr>
                <a:srgbClr val="000000"/>
              </a:buClr>
              <a:buSzPts val="2400"/>
              <a:buFont typeface="Noto Sans Symbols"/>
              <a:buChar char="▪"/>
            </a:pPr>
            <a:r>
              <a:rPr lang="en-US" sz="2400" b="1" dirty="0">
                <a:solidFill>
                  <a:srgbClr val="000000"/>
                </a:solidFill>
                <a:latin typeface="Arial"/>
                <a:ea typeface="Arial"/>
                <a:cs typeface="Arial"/>
                <a:sym typeface="Arial"/>
              </a:rPr>
              <a:t>Where</a:t>
            </a:r>
            <a:r>
              <a:rPr lang="en-US" sz="2400" dirty="0">
                <a:solidFill>
                  <a:srgbClr val="000000"/>
                </a:solidFill>
                <a:latin typeface="Arial"/>
                <a:ea typeface="Arial"/>
                <a:cs typeface="Arial"/>
                <a:sym typeface="Arial"/>
              </a:rPr>
              <a:t> is the Project to be executed?  </a:t>
            </a:r>
            <a:r>
              <a:rPr lang="en-US" sz="1200" dirty="0">
                <a:solidFill>
                  <a:srgbClr val="000000"/>
                </a:solidFill>
                <a:latin typeface="Arial"/>
                <a:ea typeface="Arial"/>
                <a:cs typeface="Arial"/>
                <a:sym typeface="Arial"/>
              </a:rPr>
              <a:t>(Scope, Execution Plan &amp; Resources)</a:t>
            </a:r>
            <a:endParaRPr dirty="0"/>
          </a:p>
        </p:txBody>
      </p:sp>
    </p:spTree>
    <p:extLst>
      <p:ext uri="{BB962C8B-B14F-4D97-AF65-F5344CB8AC3E}">
        <p14:creationId xmlns:p14="http://schemas.microsoft.com/office/powerpoint/2010/main" val="3112195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4524315"/>
          </a:xfrm>
          <a:prstGeom prst="rect">
            <a:avLst/>
          </a:prstGeom>
          <a:noFill/>
        </p:spPr>
        <p:txBody>
          <a:bodyPr wrap="square">
            <a:spAutoFit/>
          </a:bodyPr>
          <a:lstStyle/>
          <a:p>
            <a:pPr marL="571500" lvl="0" indent="-571500">
              <a:buClr>
                <a:srgbClr val="BFBFBF"/>
              </a:buClr>
              <a:buSzPts val="2400"/>
              <a:buFont typeface="Courier New"/>
              <a:buChar char="o"/>
              <a:defRPr/>
            </a:pPr>
            <a:r>
              <a:rPr lang="en-US" sz="2000" dirty="0">
                <a:solidFill>
                  <a:srgbClr val="BFBFBF"/>
                </a:solidFill>
                <a:latin typeface="Calibri"/>
                <a:ea typeface="Calibri"/>
                <a:cs typeface="Calibri"/>
              </a:rPr>
              <a:t>What is Planning?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vs Scheduling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 vs Planning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Effort</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Team</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Elements of Project Plan</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 Fundamentals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 Tasks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a:t>
            </a:r>
          </a:p>
          <a:p>
            <a:pPr marL="571500" indent="-571500">
              <a:buClr>
                <a:srgbClr val="BFBFBF"/>
              </a:buClr>
              <a:buSzPts val="2400"/>
              <a:buFont typeface="Courier New"/>
              <a:buChar char="o"/>
              <a:defRPr/>
            </a:pPr>
            <a:r>
              <a:rPr lang="en-US" sz="2400" b="1" dirty="0">
                <a:solidFill>
                  <a:schemeClr val="tx1">
                    <a:lumMod val="65000"/>
                    <a:lumOff val="35000"/>
                  </a:schemeClr>
                </a:solidFill>
              </a:rPr>
              <a:t>Deliverables Associated with the Plan</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Project Planning and Setup </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What Is Setup?</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Keys to Successful Setup</a:t>
            </a:r>
          </a:p>
          <a:p>
            <a:pPr marL="571500" indent="-571500" defTabSz="914400" eaLnBrk="1" fontAlgn="auto" latinLnBrk="0" hangingPunct="1">
              <a:buClr>
                <a:srgbClr val="BFBFBF"/>
              </a:buClr>
              <a:buSzPts val="2400"/>
              <a:buFont typeface="Courier New"/>
              <a:buChar char="o"/>
              <a:tabLst/>
              <a:defRPr/>
            </a:pPr>
            <a:endParaRPr lang="en-US" sz="2000" dirty="0">
              <a:solidFill>
                <a:srgbClr val="BFBFBF"/>
              </a:solidFill>
              <a:latin typeface="Calibri"/>
              <a:ea typeface="Calibri"/>
              <a:cs typeface="Calibri"/>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117347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438" y="162666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1160640"/>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Deliverables Associated with the Plan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Google Shape;421;p26"/>
          <p:cNvSpPr/>
          <p:nvPr/>
        </p:nvSpPr>
        <p:spPr>
          <a:xfrm>
            <a:off x="756886" y="1993878"/>
            <a:ext cx="10663881" cy="3556059"/>
          </a:xfrm>
          <a:prstGeom prst="rect">
            <a:avLst/>
          </a:prstGeom>
          <a:noFill/>
          <a:ln>
            <a:noFill/>
          </a:ln>
        </p:spPr>
        <p:txBody>
          <a:bodyPr spcFirstLastPara="1" wrap="square" lIns="74600" tIns="38100" rIns="74600" bIns="38100" anchor="t" anchorCtr="0">
            <a:noAutofit/>
          </a:bodyPr>
          <a:lstStyle/>
          <a:p>
            <a:pPr marL="233363" marR="0" lvl="0" indent="-233363" algn="l" rtl="0">
              <a:lnSpc>
                <a:spcPct val="150000"/>
              </a:lnSpc>
              <a:spcBef>
                <a:spcPts val="0"/>
              </a:spcBef>
              <a:spcAft>
                <a:spcPts val="0"/>
              </a:spcAft>
              <a:buClr>
                <a:srgbClr val="000000"/>
              </a:buClr>
              <a:buSzPts val="2000"/>
              <a:buFont typeface="Noto Sans Symbols"/>
              <a:buNone/>
            </a:pPr>
            <a:r>
              <a:rPr lang="en-US" sz="2000" b="1" i="0" u="none" strike="noStrike" cap="none" dirty="0">
                <a:solidFill>
                  <a:srgbClr val="000000"/>
                </a:solidFill>
                <a:latin typeface="Arial"/>
                <a:ea typeface="Arial"/>
                <a:cs typeface="Arial"/>
                <a:sym typeface="Arial"/>
              </a:rPr>
              <a:t>The Plan</a:t>
            </a:r>
            <a:r>
              <a:rPr lang="en-US" sz="2000" b="0" i="0" u="none" strike="noStrike" cap="none" dirty="0">
                <a:solidFill>
                  <a:srgbClr val="000000"/>
                </a:solidFill>
                <a:latin typeface="Arial"/>
                <a:ea typeface="Arial"/>
                <a:cs typeface="Arial"/>
                <a:sym typeface="Arial"/>
              </a:rPr>
              <a:t> - How to achieve the Project’s Goals. In a  Level II Schedule format </a:t>
            </a:r>
            <a:endParaRPr dirty="0"/>
          </a:p>
          <a:p>
            <a:pPr marL="0" marR="0" lvl="0" indent="0" algn="l" rtl="0">
              <a:lnSpc>
                <a:spcPct val="150000"/>
              </a:lnSpc>
              <a:spcBef>
                <a:spcPts val="1000"/>
              </a:spcBef>
              <a:spcAft>
                <a:spcPts val="0"/>
              </a:spcAft>
              <a:buClr>
                <a:srgbClr val="000000"/>
              </a:buClr>
              <a:buSzPts val="2000"/>
              <a:buFont typeface="Noto Sans Symbols"/>
              <a:buNone/>
            </a:pPr>
            <a:r>
              <a:rPr lang="en-US" sz="2000" b="1" i="0" u="none" strike="noStrike" cap="none" dirty="0">
                <a:solidFill>
                  <a:srgbClr val="000000"/>
                </a:solidFill>
                <a:latin typeface="Arial"/>
                <a:ea typeface="Arial"/>
                <a:cs typeface="Arial"/>
                <a:sym typeface="Arial"/>
              </a:rPr>
              <a:t>The Scope Book</a:t>
            </a:r>
            <a:r>
              <a:rPr lang="en-US" sz="2000" b="0" i="0" u="none" strike="noStrike" cap="none" dirty="0">
                <a:solidFill>
                  <a:srgbClr val="000000"/>
                </a:solidFill>
                <a:latin typeface="Arial"/>
                <a:ea typeface="Arial"/>
                <a:cs typeface="Arial"/>
                <a:sym typeface="Arial"/>
              </a:rPr>
              <a:t> - A written document detailing our understanding  of the Project’s Goals and therefore the basis of Plan.</a:t>
            </a:r>
            <a:endParaRPr dirty="0"/>
          </a:p>
          <a:p>
            <a:pPr marL="0" marR="0" lvl="0" indent="0" algn="l" rtl="0">
              <a:lnSpc>
                <a:spcPct val="150000"/>
              </a:lnSpc>
              <a:spcBef>
                <a:spcPts val="1000"/>
              </a:spcBef>
              <a:spcAft>
                <a:spcPts val="0"/>
              </a:spcAft>
              <a:buClr>
                <a:srgbClr val="000000"/>
              </a:buClr>
              <a:buSzPts val="2000"/>
              <a:buFont typeface="Noto Sans Symbols"/>
              <a:buNone/>
            </a:pPr>
            <a:r>
              <a:rPr lang="en-US" sz="2000" b="1" i="0" u="none" strike="noStrike" cap="none" dirty="0">
                <a:solidFill>
                  <a:srgbClr val="000000"/>
                </a:solidFill>
                <a:latin typeface="Arial"/>
                <a:ea typeface="Arial"/>
                <a:cs typeface="Arial"/>
                <a:sym typeface="Arial"/>
              </a:rPr>
              <a:t>The Execution Plan</a:t>
            </a:r>
            <a:r>
              <a:rPr lang="en-US" sz="2000" b="0" i="0" u="none" strike="noStrike" cap="none" dirty="0">
                <a:solidFill>
                  <a:srgbClr val="000000"/>
                </a:solidFill>
                <a:latin typeface="Arial"/>
                <a:ea typeface="Arial"/>
                <a:cs typeface="Arial"/>
                <a:sym typeface="Arial"/>
              </a:rPr>
              <a:t> - A written document detailing the deliverables that support the Plan and the Risks that the Project is willing to accept and the resources that will be used on the Project.</a:t>
            </a:r>
            <a:endParaRPr dirty="0"/>
          </a:p>
        </p:txBody>
      </p:sp>
    </p:spTree>
    <p:extLst>
      <p:ext uri="{BB962C8B-B14F-4D97-AF65-F5344CB8AC3E}">
        <p14:creationId xmlns:p14="http://schemas.microsoft.com/office/powerpoint/2010/main" val="1970366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438" y="162666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1160640"/>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Deliverables Associated with the Plan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Google Shape;433;p27"/>
          <p:cNvSpPr/>
          <p:nvPr/>
        </p:nvSpPr>
        <p:spPr>
          <a:xfrm>
            <a:off x="778220" y="2551450"/>
            <a:ext cx="10061445" cy="2709534"/>
          </a:xfrm>
          <a:prstGeom prst="rect">
            <a:avLst/>
          </a:prstGeom>
          <a:noFill/>
          <a:ln>
            <a:noFill/>
          </a:ln>
        </p:spPr>
        <p:txBody>
          <a:bodyPr spcFirstLastPara="1" wrap="square" lIns="74600" tIns="38100" rIns="74600" bIns="38100" anchor="t" anchorCtr="0">
            <a:noAutofit/>
          </a:bodyPr>
          <a:lstStyle/>
          <a:p>
            <a:pPr marL="0" marR="0" lvl="0" indent="0" algn="l" rtl="0">
              <a:lnSpc>
                <a:spcPct val="150000"/>
              </a:lnSpc>
              <a:spcBef>
                <a:spcPts val="0"/>
              </a:spcBef>
              <a:spcAft>
                <a:spcPts val="0"/>
              </a:spcAft>
              <a:buClr>
                <a:srgbClr val="000000"/>
              </a:buClr>
              <a:buSzPts val="2000"/>
              <a:buFont typeface="Noto Sans Symbols"/>
              <a:buNone/>
            </a:pPr>
            <a:r>
              <a:rPr lang="en-US" sz="2000" b="1" i="0" dirty="0">
                <a:solidFill>
                  <a:srgbClr val="000000"/>
                </a:solidFill>
                <a:latin typeface="Arial"/>
                <a:ea typeface="Arial"/>
                <a:cs typeface="Arial"/>
                <a:sym typeface="Arial"/>
              </a:rPr>
              <a:t>Estimate</a:t>
            </a:r>
            <a:r>
              <a:rPr lang="en-US" sz="2000" b="0" i="0" dirty="0">
                <a:solidFill>
                  <a:srgbClr val="000000"/>
                </a:solidFill>
                <a:latin typeface="Arial"/>
                <a:ea typeface="Arial"/>
                <a:cs typeface="Arial"/>
                <a:sym typeface="Arial"/>
              </a:rPr>
              <a:t> - To the accuracy allowed, based on the information given or developed. </a:t>
            </a:r>
            <a:endParaRPr dirty="0"/>
          </a:p>
          <a:p>
            <a:pPr marL="0" marR="0" lvl="0" indent="0" algn="l" rtl="0">
              <a:lnSpc>
                <a:spcPct val="150000"/>
              </a:lnSpc>
              <a:spcBef>
                <a:spcPts val="1000"/>
              </a:spcBef>
              <a:spcAft>
                <a:spcPts val="0"/>
              </a:spcAft>
              <a:buClr>
                <a:srgbClr val="000000"/>
              </a:buClr>
              <a:buSzPts val="2000"/>
              <a:buFont typeface="Noto Sans Symbols"/>
              <a:buNone/>
            </a:pPr>
            <a:r>
              <a:rPr lang="en-US" sz="2000" b="1" i="0" dirty="0">
                <a:solidFill>
                  <a:srgbClr val="000000"/>
                </a:solidFill>
                <a:latin typeface="Arial"/>
                <a:ea typeface="Arial"/>
                <a:cs typeface="Arial"/>
                <a:sym typeface="Arial"/>
              </a:rPr>
              <a:t>Budget</a:t>
            </a:r>
            <a:r>
              <a:rPr lang="en-US" sz="2000" b="0" i="0" dirty="0">
                <a:solidFill>
                  <a:srgbClr val="000000"/>
                </a:solidFill>
                <a:latin typeface="Arial"/>
                <a:ea typeface="Arial"/>
                <a:cs typeface="Arial"/>
                <a:sym typeface="Arial"/>
              </a:rPr>
              <a:t> - Cost of the Plan as presented and based on the Estimate.</a:t>
            </a:r>
            <a:endParaRPr dirty="0"/>
          </a:p>
          <a:p>
            <a:pPr marL="0" marR="0" lvl="0" indent="0" algn="l" rtl="0">
              <a:lnSpc>
                <a:spcPct val="150000"/>
              </a:lnSpc>
              <a:spcBef>
                <a:spcPts val="1000"/>
              </a:spcBef>
              <a:spcAft>
                <a:spcPts val="0"/>
              </a:spcAft>
              <a:buClr>
                <a:srgbClr val="000000"/>
              </a:buClr>
              <a:buSzPts val="2000"/>
              <a:buFont typeface="Noto Sans Symbols"/>
              <a:buNone/>
            </a:pPr>
            <a:r>
              <a:rPr lang="en-US" sz="2000" b="1" i="0" dirty="0">
                <a:solidFill>
                  <a:srgbClr val="000000"/>
                </a:solidFill>
                <a:latin typeface="Arial"/>
                <a:ea typeface="Arial"/>
                <a:cs typeface="Arial"/>
                <a:sym typeface="Arial"/>
              </a:rPr>
              <a:t>Basis </a:t>
            </a:r>
            <a:r>
              <a:rPr lang="en-US" sz="2000" b="0" i="0" dirty="0">
                <a:solidFill>
                  <a:srgbClr val="000000"/>
                </a:solidFill>
                <a:latin typeface="Arial"/>
                <a:ea typeface="Arial"/>
                <a:cs typeface="Arial"/>
                <a:sym typeface="Arial"/>
              </a:rPr>
              <a:t>- Underlying Assumptions used in the development of the Plan and the Execution Plan.</a:t>
            </a:r>
            <a:endParaRPr dirty="0"/>
          </a:p>
        </p:txBody>
      </p:sp>
    </p:spTree>
    <p:extLst>
      <p:ext uri="{BB962C8B-B14F-4D97-AF65-F5344CB8AC3E}">
        <p14:creationId xmlns:p14="http://schemas.microsoft.com/office/powerpoint/2010/main" val="2189072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4585871"/>
          </a:xfrm>
          <a:prstGeom prst="rect">
            <a:avLst/>
          </a:prstGeom>
          <a:noFill/>
        </p:spPr>
        <p:txBody>
          <a:bodyPr wrap="square">
            <a:spAutoFit/>
          </a:bodyPr>
          <a:lstStyle/>
          <a:p>
            <a:pPr marL="571500" lvl="0" indent="-571500">
              <a:buClr>
                <a:srgbClr val="BFBFBF"/>
              </a:buClr>
              <a:buSzPts val="2400"/>
              <a:buFont typeface="Courier New"/>
              <a:buChar char="o"/>
              <a:defRPr/>
            </a:pPr>
            <a:r>
              <a:rPr lang="en-US" sz="2000" dirty="0">
                <a:solidFill>
                  <a:srgbClr val="BFBFBF"/>
                </a:solidFill>
                <a:latin typeface="Calibri"/>
                <a:ea typeface="Calibri"/>
                <a:cs typeface="Calibri"/>
              </a:rPr>
              <a:t>What is Planning?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vs Scheduling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 vs Planning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Effort</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Team</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Elements of Project Plan</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 Fundamentals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 Tasks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Deliverables Associated with the Plan</a:t>
            </a:r>
          </a:p>
          <a:p>
            <a:pPr marL="571500" indent="-571500">
              <a:buClr>
                <a:srgbClr val="BFBFBF"/>
              </a:buClr>
              <a:buSzPts val="2400"/>
              <a:buFont typeface="Courier New"/>
              <a:buChar char="o"/>
              <a:defRPr/>
            </a:pPr>
            <a:r>
              <a:rPr lang="en-US" sz="2400" b="1" dirty="0">
                <a:solidFill>
                  <a:schemeClr val="tx1">
                    <a:lumMod val="65000"/>
                    <a:lumOff val="35000"/>
                  </a:schemeClr>
                </a:solidFill>
              </a:rPr>
              <a:t>Project Planning and Setup </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What Is Setup?</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Keys to Successful Setup</a:t>
            </a:r>
          </a:p>
          <a:p>
            <a:pPr marL="571500" indent="-571500" defTabSz="914400" eaLnBrk="1" fontAlgn="auto" latinLnBrk="0" hangingPunct="1">
              <a:buClr>
                <a:srgbClr val="BFBFBF"/>
              </a:buClr>
              <a:buSzPts val="2400"/>
              <a:buFont typeface="Courier New"/>
              <a:buChar char="o"/>
              <a:tabLst/>
              <a:defRPr/>
            </a:pPr>
            <a:endParaRPr lang="en-US" sz="2000" dirty="0">
              <a:solidFill>
                <a:srgbClr val="BFBFBF"/>
              </a:solidFill>
              <a:latin typeface="Calibri"/>
              <a:ea typeface="Calibri"/>
              <a:cs typeface="Calibri"/>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344619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438" y="162666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1160640"/>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Planning and Setup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Google Shape;459;p29"/>
          <p:cNvSpPr txBox="1"/>
          <p:nvPr/>
        </p:nvSpPr>
        <p:spPr>
          <a:xfrm>
            <a:off x="928638" y="2195993"/>
            <a:ext cx="10382504" cy="3750398"/>
          </a:xfrm>
          <a:prstGeom prst="rect">
            <a:avLst/>
          </a:prstGeom>
          <a:noFill/>
          <a:ln>
            <a:noFill/>
          </a:ln>
        </p:spPr>
        <p:txBody>
          <a:bodyPr spcFirstLastPara="1" wrap="square" lIns="91425" tIns="45700" rIns="91425" bIns="45700" anchor="t" anchorCtr="0">
            <a:noAutofit/>
          </a:bodyPr>
          <a:lstStyle/>
          <a:p>
            <a:pPr marL="0" marR="0" lvl="0" indent="0" algn="l" rtl="0">
              <a:lnSpc>
                <a:spcPct val="150000"/>
              </a:lnSpc>
              <a:spcBef>
                <a:spcPts val="0"/>
              </a:spcBef>
              <a:spcAft>
                <a:spcPts val="0"/>
              </a:spcAft>
              <a:buClr>
                <a:schemeClr val="dk1"/>
              </a:buClr>
              <a:buSzPts val="2000"/>
              <a:buFont typeface="Arial"/>
              <a:buNone/>
            </a:pPr>
            <a:r>
              <a:rPr lang="en-US" sz="2000" dirty="0">
                <a:solidFill>
                  <a:schemeClr val="dk1"/>
                </a:solidFill>
                <a:latin typeface="Arial"/>
                <a:ea typeface="Arial"/>
                <a:cs typeface="Arial"/>
                <a:sym typeface="Arial"/>
              </a:rPr>
              <a:t>“Front-end planning is arguably the single most important process in the facility project lifecycle. It creates strong early links between the business or mission need and the project’s strategy, scope, cost, and schedule and maintains these links throughout the project life.”</a:t>
            </a:r>
            <a:endParaRPr dirty="0"/>
          </a:p>
          <a:p>
            <a:pPr marL="0" marR="0" lvl="0" indent="0" algn="l" rtl="0">
              <a:lnSpc>
                <a:spcPct val="150000"/>
              </a:lnSpc>
              <a:spcBef>
                <a:spcPts val="1000"/>
              </a:spcBef>
              <a:spcAft>
                <a:spcPts val="0"/>
              </a:spcAft>
              <a:buClr>
                <a:schemeClr val="dk1"/>
              </a:buClr>
              <a:buSzPts val="2000"/>
              <a:buFont typeface="Arial"/>
              <a:buNone/>
            </a:pPr>
            <a:endParaRPr sz="2000" dirty="0">
              <a:solidFill>
                <a:schemeClr val="dk1"/>
              </a:solidFill>
              <a:latin typeface="Arial"/>
              <a:ea typeface="Arial"/>
              <a:cs typeface="Arial"/>
              <a:sym typeface="Arial"/>
            </a:endParaRPr>
          </a:p>
          <a:p>
            <a:pPr marL="0" marR="0" lvl="0" indent="0" algn="r" rtl="0">
              <a:lnSpc>
                <a:spcPct val="150000"/>
              </a:lnSpc>
              <a:spcBef>
                <a:spcPts val="1000"/>
              </a:spcBef>
              <a:spcAft>
                <a:spcPts val="0"/>
              </a:spcAft>
              <a:buClr>
                <a:schemeClr val="dk1"/>
              </a:buClr>
              <a:buSzPts val="2000"/>
              <a:buFont typeface="Arial"/>
              <a:buNone/>
            </a:pPr>
            <a:r>
              <a:rPr lang="en-US" sz="2000" i="1" dirty="0">
                <a:solidFill>
                  <a:schemeClr val="dk1"/>
                </a:solidFill>
                <a:latin typeface="Arial"/>
                <a:ea typeface="Arial"/>
                <a:cs typeface="Arial"/>
                <a:sym typeface="Arial"/>
              </a:rPr>
              <a:t>From Construction Industry Institute (CII)</a:t>
            </a:r>
            <a:endParaRPr dirty="0"/>
          </a:p>
          <a:p>
            <a:pPr marL="228600" marR="0" lvl="0" indent="-101600" algn="l" rtl="0">
              <a:lnSpc>
                <a:spcPct val="150000"/>
              </a:lnSpc>
              <a:spcBef>
                <a:spcPts val="1000"/>
              </a:spcBef>
              <a:spcAft>
                <a:spcPts val="0"/>
              </a:spcAft>
              <a:buClr>
                <a:schemeClr val="dk1"/>
              </a:buClr>
              <a:buSzPts val="2000"/>
              <a:buFont typeface="Arial"/>
              <a:buNone/>
            </a:pPr>
            <a:endParaRPr sz="2000" dirty="0">
              <a:solidFill>
                <a:schemeClr val="dk1"/>
              </a:solidFill>
              <a:latin typeface="Arial"/>
              <a:ea typeface="Arial"/>
              <a:cs typeface="Arial"/>
              <a:sym typeface="Arial"/>
            </a:endParaRPr>
          </a:p>
          <a:p>
            <a:pPr marL="0" marR="0" lvl="0" indent="0" algn="l" rtl="0">
              <a:lnSpc>
                <a:spcPct val="90000"/>
              </a:lnSpc>
              <a:spcBef>
                <a:spcPts val="1000"/>
              </a:spcBef>
              <a:spcAft>
                <a:spcPts val="0"/>
              </a:spcAft>
              <a:buClr>
                <a:schemeClr val="dk1"/>
              </a:buClr>
              <a:buSzPts val="2000"/>
              <a:buFont typeface="Arial"/>
              <a:buNone/>
            </a:pPr>
            <a:endParaRPr sz="2000"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138045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4585871"/>
          </a:xfrm>
          <a:prstGeom prst="rect">
            <a:avLst/>
          </a:prstGeom>
          <a:noFill/>
        </p:spPr>
        <p:txBody>
          <a:bodyPr wrap="square">
            <a:spAutoFit/>
          </a:bodyPr>
          <a:lstStyle/>
          <a:p>
            <a:pPr marL="571500" lvl="0" indent="-571500">
              <a:buClr>
                <a:srgbClr val="BFBFBF"/>
              </a:buClr>
              <a:buSzPts val="2400"/>
              <a:buFont typeface="Courier New"/>
              <a:buChar char="o"/>
              <a:defRPr/>
            </a:pPr>
            <a:r>
              <a:rPr lang="en-US" sz="2000" dirty="0">
                <a:solidFill>
                  <a:srgbClr val="BFBFBF"/>
                </a:solidFill>
                <a:latin typeface="Calibri"/>
                <a:ea typeface="Calibri"/>
                <a:cs typeface="Calibri"/>
              </a:rPr>
              <a:t>What is Planning?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vs Scheduling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 vs Planning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Effort</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Team</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Elements of Project Plan</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 Fundamentals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 Tasks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Deliverables Associated with the Plan</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Project Planning and Setup </a:t>
            </a:r>
          </a:p>
          <a:p>
            <a:pPr marL="571500" indent="-571500">
              <a:buClr>
                <a:srgbClr val="BFBFBF"/>
              </a:buClr>
              <a:buSzPts val="2400"/>
              <a:buFont typeface="Courier New"/>
              <a:buChar char="o"/>
              <a:defRPr/>
            </a:pPr>
            <a:r>
              <a:rPr lang="en-US" sz="2400" b="1" dirty="0">
                <a:solidFill>
                  <a:schemeClr val="tx1">
                    <a:lumMod val="65000"/>
                    <a:lumOff val="35000"/>
                  </a:schemeClr>
                </a:solidFill>
              </a:rPr>
              <a:t>What Is Setup?</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Keys to Successful Setup</a:t>
            </a:r>
          </a:p>
          <a:p>
            <a:pPr marL="571500" indent="-571500" defTabSz="914400" eaLnBrk="1" fontAlgn="auto" latinLnBrk="0" hangingPunct="1">
              <a:buClr>
                <a:srgbClr val="BFBFBF"/>
              </a:buClr>
              <a:buSzPts val="2400"/>
              <a:buFont typeface="Courier New"/>
              <a:buChar char="o"/>
              <a:tabLst/>
              <a:defRPr/>
            </a:pPr>
            <a:endParaRPr lang="en-US" sz="2000" dirty="0">
              <a:solidFill>
                <a:srgbClr val="BFBFBF"/>
              </a:solidFill>
              <a:latin typeface="Calibri"/>
              <a:ea typeface="Calibri"/>
              <a:cs typeface="Calibri"/>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845966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438" y="162666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1160640"/>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Setup?</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Google Shape;485;p31"/>
          <p:cNvSpPr txBox="1"/>
          <p:nvPr/>
        </p:nvSpPr>
        <p:spPr>
          <a:xfrm>
            <a:off x="595668" y="2138843"/>
            <a:ext cx="6170401" cy="2153417"/>
          </a:xfrm>
          <a:prstGeom prst="rect">
            <a:avLst/>
          </a:prstGeom>
          <a:noFill/>
          <a:ln>
            <a:noFill/>
          </a:ln>
        </p:spPr>
        <p:txBody>
          <a:bodyPr spcFirstLastPara="1" wrap="square" lIns="91425" tIns="45700" rIns="91425" bIns="45700" anchor="t" anchorCtr="0">
            <a:normAutofit/>
          </a:bodyPr>
          <a:lstStyle/>
          <a:p>
            <a:pPr marL="0" marR="0" lvl="0" indent="0" algn="just" rtl="0">
              <a:lnSpc>
                <a:spcPct val="150000"/>
              </a:lnSpc>
              <a:spcBef>
                <a:spcPts val="0"/>
              </a:spcBef>
              <a:spcAft>
                <a:spcPts val="0"/>
              </a:spcAft>
              <a:buClr>
                <a:srgbClr val="000000"/>
              </a:buClr>
              <a:buSzPts val="2000"/>
              <a:buFont typeface="Arial"/>
              <a:buNone/>
            </a:pPr>
            <a:r>
              <a:rPr lang="en-US" sz="2000">
                <a:solidFill>
                  <a:srgbClr val="000000"/>
                </a:solidFill>
                <a:latin typeface="Arial"/>
                <a:ea typeface="Arial"/>
                <a:cs typeface="Arial"/>
                <a:sym typeface="Arial"/>
              </a:rPr>
              <a:t>Performance management setup is establishing how the project is going to do this progression—well and fast.</a:t>
            </a:r>
            <a:endParaRPr/>
          </a:p>
          <a:p>
            <a:pPr marL="0" marR="0" lvl="0" indent="0" algn="l" rtl="0">
              <a:lnSpc>
                <a:spcPct val="150000"/>
              </a:lnSpc>
              <a:spcBef>
                <a:spcPts val="1000"/>
              </a:spcBef>
              <a:spcAft>
                <a:spcPts val="0"/>
              </a:spcAft>
              <a:buClr>
                <a:schemeClr val="dk1"/>
              </a:buClr>
              <a:buSzPts val="2000"/>
              <a:buFont typeface="Arial"/>
              <a:buNone/>
            </a:pPr>
            <a:endParaRPr sz="2000">
              <a:solidFill>
                <a:srgbClr val="000000"/>
              </a:solidFill>
              <a:latin typeface="Arial"/>
              <a:ea typeface="Arial"/>
              <a:cs typeface="Arial"/>
              <a:sym typeface="Arial"/>
            </a:endParaRPr>
          </a:p>
          <a:p>
            <a:pPr marL="0" marR="0" lvl="0" indent="0" algn="l" rtl="0">
              <a:lnSpc>
                <a:spcPct val="150000"/>
              </a:lnSpc>
              <a:spcBef>
                <a:spcPts val="1000"/>
              </a:spcBef>
              <a:spcAft>
                <a:spcPts val="0"/>
              </a:spcAft>
              <a:buClr>
                <a:schemeClr val="dk1"/>
              </a:buClr>
              <a:buSzPts val="2000"/>
              <a:buFont typeface="Arial"/>
              <a:buNone/>
            </a:pPr>
            <a:endParaRPr sz="2000">
              <a:solidFill>
                <a:srgbClr val="000000"/>
              </a:solidFill>
              <a:latin typeface="Arial"/>
              <a:ea typeface="Arial"/>
              <a:cs typeface="Arial"/>
              <a:sym typeface="Arial"/>
            </a:endParaRPr>
          </a:p>
          <a:p>
            <a:pPr marL="0" marR="0" lvl="0" indent="0" algn="l" rtl="0">
              <a:lnSpc>
                <a:spcPct val="90000"/>
              </a:lnSpc>
              <a:spcBef>
                <a:spcPts val="1000"/>
              </a:spcBef>
              <a:spcAft>
                <a:spcPts val="0"/>
              </a:spcAft>
              <a:buClr>
                <a:schemeClr val="dk1"/>
              </a:buClr>
              <a:buSzPts val="2000"/>
              <a:buFont typeface="Arial"/>
              <a:buNone/>
            </a:pPr>
            <a:endParaRPr sz="2000">
              <a:solidFill>
                <a:srgbClr val="000000"/>
              </a:solidFill>
              <a:latin typeface="Arial"/>
              <a:ea typeface="Arial"/>
              <a:cs typeface="Arial"/>
              <a:sym typeface="Arial"/>
            </a:endParaRPr>
          </a:p>
        </p:txBody>
      </p:sp>
      <p:pic>
        <p:nvPicPr>
          <p:cNvPr id="13" name="Google Shape;486;p31"/>
          <p:cNvPicPr preferRelativeResize="0"/>
          <p:nvPr/>
        </p:nvPicPr>
        <p:blipFill rotWithShape="1">
          <a:blip r:embed="rId3">
            <a:alphaModFix/>
          </a:blip>
          <a:srcRect/>
          <a:stretch/>
        </p:blipFill>
        <p:spPr>
          <a:xfrm>
            <a:off x="7132112" y="1026978"/>
            <a:ext cx="5035732" cy="5383235"/>
          </a:xfrm>
          <a:prstGeom prst="rect">
            <a:avLst/>
          </a:prstGeom>
          <a:noFill/>
          <a:ln>
            <a:noFill/>
          </a:ln>
        </p:spPr>
      </p:pic>
    </p:spTree>
    <p:extLst>
      <p:ext uri="{BB962C8B-B14F-4D97-AF65-F5344CB8AC3E}">
        <p14:creationId xmlns:p14="http://schemas.microsoft.com/office/powerpoint/2010/main" val="2885110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4585871"/>
          </a:xfrm>
          <a:prstGeom prst="rect">
            <a:avLst/>
          </a:prstGeom>
          <a:noFill/>
        </p:spPr>
        <p:txBody>
          <a:bodyPr wrap="square">
            <a:spAutoFit/>
          </a:bodyPr>
          <a:lstStyle/>
          <a:p>
            <a:pPr marL="571500" lvl="0" indent="-571500">
              <a:buClr>
                <a:srgbClr val="BFBFBF"/>
              </a:buClr>
              <a:buSzPts val="2400"/>
              <a:buFont typeface="Courier New"/>
              <a:buChar char="o"/>
              <a:defRPr/>
            </a:pPr>
            <a:r>
              <a:rPr lang="en-US" sz="2000" dirty="0">
                <a:solidFill>
                  <a:srgbClr val="BFBFBF"/>
                </a:solidFill>
                <a:latin typeface="Calibri"/>
                <a:ea typeface="Calibri"/>
                <a:cs typeface="Calibri"/>
              </a:rPr>
              <a:t>What is Planning?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vs Scheduling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 vs Planning</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Effort</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Planning Team</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Elements of Project Plan</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 Fundamentals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 Tasks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Questions Planner Asks</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Deliverables Associated with the Plan</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Project Planning and Setup </a:t>
            </a:r>
          </a:p>
          <a:p>
            <a:pPr marL="571500" indent="-571500">
              <a:buClr>
                <a:srgbClr val="BFBFBF"/>
              </a:buClr>
              <a:buSzPts val="2400"/>
              <a:buFont typeface="Courier New"/>
              <a:buChar char="o"/>
              <a:defRPr/>
            </a:pPr>
            <a:r>
              <a:rPr lang="en-US" sz="2000" dirty="0">
                <a:solidFill>
                  <a:srgbClr val="BFBFBF"/>
                </a:solidFill>
                <a:latin typeface="Calibri"/>
                <a:ea typeface="Calibri"/>
                <a:cs typeface="Calibri"/>
              </a:rPr>
              <a:t>What Is Setup?</a:t>
            </a:r>
          </a:p>
          <a:p>
            <a:pPr marL="571500" indent="-571500">
              <a:buClr>
                <a:srgbClr val="BFBFBF"/>
              </a:buClr>
              <a:buSzPts val="2400"/>
              <a:buFont typeface="Courier New"/>
              <a:buChar char="o"/>
              <a:defRPr/>
            </a:pPr>
            <a:r>
              <a:rPr lang="en-US" sz="2400" b="1" dirty="0">
                <a:solidFill>
                  <a:schemeClr val="tx1">
                    <a:lumMod val="65000"/>
                    <a:lumOff val="35000"/>
                  </a:schemeClr>
                </a:solidFill>
              </a:rPr>
              <a:t>Keys to Successful Setup</a:t>
            </a:r>
          </a:p>
          <a:p>
            <a:pPr marL="571500" indent="-571500" defTabSz="914400" eaLnBrk="1" fontAlgn="auto" latinLnBrk="0" hangingPunct="1">
              <a:buClr>
                <a:srgbClr val="BFBFBF"/>
              </a:buClr>
              <a:buSzPts val="2400"/>
              <a:buFont typeface="Courier New"/>
              <a:buChar char="o"/>
              <a:tabLst/>
              <a:defRPr/>
            </a:pPr>
            <a:endParaRPr lang="en-US" sz="2000" dirty="0">
              <a:solidFill>
                <a:srgbClr val="BFBFBF"/>
              </a:solidFill>
              <a:latin typeface="Calibri"/>
              <a:ea typeface="Calibri"/>
              <a:cs typeface="Calibri"/>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785128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438" y="162666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1160640"/>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Keys to Successful Setup</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Google Shape;512;p33"/>
          <p:cNvSpPr txBox="1"/>
          <p:nvPr/>
        </p:nvSpPr>
        <p:spPr>
          <a:xfrm>
            <a:off x="2617120" y="1571141"/>
            <a:ext cx="8095279" cy="4988682"/>
          </a:xfrm>
          <a:prstGeom prst="rect">
            <a:avLst/>
          </a:prstGeom>
          <a:noFill/>
          <a:ln>
            <a:noFill/>
          </a:ln>
        </p:spPr>
        <p:txBody>
          <a:bodyPr spcFirstLastPara="1" wrap="square" lIns="91425" tIns="45700" rIns="91425" bIns="45700" anchor="t" anchorCtr="0">
            <a:normAutofit/>
          </a:bodyPr>
          <a:lstStyle/>
          <a:p>
            <a:pPr marL="228600" marR="0" lvl="0" indent="-228600" algn="just" rtl="0">
              <a:lnSpc>
                <a:spcPct val="150000"/>
              </a:lnSpc>
              <a:spcBef>
                <a:spcPts val="0"/>
              </a:spcBef>
              <a:spcAft>
                <a:spcPts val="0"/>
              </a:spcAft>
              <a:buClr>
                <a:srgbClr val="000000"/>
              </a:buClr>
              <a:buSzPts val="2000"/>
              <a:buFont typeface="Noto Sans Symbols"/>
              <a:buChar char="▪"/>
            </a:pPr>
            <a:r>
              <a:rPr lang="en-US" sz="2000" dirty="0">
                <a:solidFill>
                  <a:srgbClr val="000000"/>
                </a:solidFill>
                <a:latin typeface="Arial"/>
                <a:ea typeface="Arial"/>
                <a:cs typeface="Arial"/>
                <a:sym typeface="Arial"/>
              </a:rPr>
              <a:t>Utilize a Scope Packaging Matrix.</a:t>
            </a:r>
            <a:endParaRPr dirty="0"/>
          </a:p>
          <a:p>
            <a:pPr marL="228600" marR="0" lvl="0" indent="-228600" algn="just" rtl="0">
              <a:lnSpc>
                <a:spcPct val="150000"/>
              </a:lnSpc>
              <a:spcBef>
                <a:spcPts val="1000"/>
              </a:spcBef>
              <a:spcAft>
                <a:spcPts val="0"/>
              </a:spcAft>
              <a:buClr>
                <a:srgbClr val="000000"/>
              </a:buClr>
              <a:buSzPts val="2000"/>
              <a:buFont typeface="Noto Sans Symbols"/>
              <a:buChar char="▪"/>
            </a:pPr>
            <a:r>
              <a:rPr lang="en-US" sz="2000" dirty="0">
                <a:solidFill>
                  <a:srgbClr val="000000"/>
                </a:solidFill>
                <a:latin typeface="Arial"/>
                <a:ea typeface="Arial"/>
                <a:cs typeface="Arial"/>
                <a:sym typeface="Arial"/>
              </a:rPr>
              <a:t>Ensure the baseline is owned.</a:t>
            </a:r>
            <a:endParaRPr dirty="0"/>
          </a:p>
          <a:p>
            <a:pPr marL="228600" marR="0" lvl="0" indent="-228600" algn="just" rtl="0">
              <a:lnSpc>
                <a:spcPct val="150000"/>
              </a:lnSpc>
              <a:spcBef>
                <a:spcPts val="1000"/>
              </a:spcBef>
              <a:spcAft>
                <a:spcPts val="0"/>
              </a:spcAft>
              <a:buClr>
                <a:srgbClr val="000000"/>
              </a:buClr>
              <a:buSzPts val="2000"/>
              <a:buFont typeface="Noto Sans Symbols"/>
              <a:buChar char="▪"/>
            </a:pPr>
            <a:r>
              <a:rPr lang="en-US" sz="2000" dirty="0">
                <a:solidFill>
                  <a:srgbClr val="000000"/>
                </a:solidFill>
                <a:latin typeface="Arial"/>
                <a:ea typeface="Arial"/>
                <a:cs typeface="Arial"/>
                <a:sym typeface="Arial"/>
              </a:rPr>
              <a:t>Strive for less detail and more clarity.</a:t>
            </a:r>
            <a:endParaRPr dirty="0"/>
          </a:p>
          <a:p>
            <a:pPr marL="228600" marR="0" lvl="0" indent="-228600" algn="just" rtl="0">
              <a:lnSpc>
                <a:spcPct val="150000"/>
              </a:lnSpc>
              <a:spcBef>
                <a:spcPts val="1000"/>
              </a:spcBef>
              <a:spcAft>
                <a:spcPts val="0"/>
              </a:spcAft>
              <a:buClr>
                <a:srgbClr val="000000"/>
              </a:buClr>
              <a:buSzPts val="2000"/>
              <a:buFont typeface="Noto Sans Symbols"/>
              <a:buChar char="▪"/>
            </a:pPr>
            <a:r>
              <a:rPr lang="en-US" sz="2000" dirty="0">
                <a:solidFill>
                  <a:srgbClr val="000000"/>
                </a:solidFill>
                <a:latin typeface="Arial"/>
                <a:ea typeface="Arial"/>
                <a:cs typeface="Arial"/>
                <a:sym typeface="Arial"/>
              </a:rPr>
              <a:t>Emphasize timeliness, especially related to trending and change management.</a:t>
            </a:r>
            <a:endParaRPr dirty="0"/>
          </a:p>
          <a:p>
            <a:pPr marL="228600" marR="0" lvl="0" indent="-228600" algn="just" rtl="0">
              <a:lnSpc>
                <a:spcPct val="150000"/>
              </a:lnSpc>
              <a:spcBef>
                <a:spcPts val="1000"/>
              </a:spcBef>
              <a:spcAft>
                <a:spcPts val="0"/>
              </a:spcAft>
              <a:buClr>
                <a:srgbClr val="000000"/>
              </a:buClr>
              <a:buSzPts val="2000"/>
              <a:buFont typeface="Noto Sans Symbols"/>
              <a:buChar char="▪"/>
            </a:pPr>
            <a:r>
              <a:rPr lang="en-US" sz="2000" dirty="0">
                <a:solidFill>
                  <a:srgbClr val="000000"/>
                </a:solidFill>
                <a:latin typeface="Arial"/>
                <a:ea typeface="Arial"/>
                <a:cs typeface="Arial"/>
                <a:sym typeface="Arial"/>
              </a:rPr>
              <a:t>Focus on the data, not the tools, for data-driven decisions.</a:t>
            </a:r>
            <a:endParaRPr dirty="0"/>
          </a:p>
          <a:p>
            <a:pPr marL="228600" marR="0" lvl="0" indent="-228600" algn="just" rtl="0">
              <a:lnSpc>
                <a:spcPct val="150000"/>
              </a:lnSpc>
              <a:spcBef>
                <a:spcPts val="1000"/>
              </a:spcBef>
              <a:spcAft>
                <a:spcPts val="0"/>
              </a:spcAft>
              <a:buClr>
                <a:srgbClr val="000000"/>
              </a:buClr>
              <a:buSzPts val="2000"/>
              <a:buFont typeface="Noto Sans Symbols"/>
              <a:buChar char="▪"/>
            </a:pPr>
            <a:r>
              <a:rPr lang="en-US" sz="2000" dirty="0">
                <a:solidFill>
                  <a:srgbClr val="000000"/>
                </a:solidFill>
                <a:latin typeface="Arial"/>
                <a:ea typeface="Arial"/>
                <a:cs typeface="Arial"/>
                <a:sym typeface="Arial"/>
              </a:rPr>
              <a:t>Hold rigorous (but few and short) performance review meetings.</a:t>
            </a:r>
            <a:endParaRPr dirty="0"/>
          </a:p>
          <a:p>
            <a:pPr marL="228600" marR="0" lvl="0" indent="-228600" algn="just" rtl="0">
              <a:lnSpc>
                <a:spcPct val="150000"/>
              </a:lnSpc>
              <a:spcBef>
                <a:spcPts val="1000"/>
              </a:spcBef>
              <a:spcAft>
                <a:spcPts val="0"/>
              </a:spcAft>
              <a:buClr>
                <a:srgbClr val="000000"/>
              </a:buClr>
              <a:buSzPts val="2000"/>
              <a:buFont typeface="Noto Sans Symbols"/>
              <a:buChar char="▪"/>
            </a:pPr>
            <a:r>
              <a:rPr lang="en-US" sz="2000" dirty="0">
                <a:solidFill>
                  <a:srgbClr val="000000"/>
                </a:solidFill>
                <a:latin typeface="Arial"/>
                <a:ea typeface="Arial"/>
                <a:cs typeface="Arial"/>
                <a:sym typeface="Arial"/>
              </a:rPr>
              <a:t>Produce analytics versus reports.</a:t>
            </a:r>
            <a:endParaRPr dirty="0"/>
          </a:p>
          <a:p>
            <a:pPr marL="0" marR="0" lvl="0" indent="0" algn="l" rtl="0">
              <a:lnSpc>
                <a:spcPct val="150000"/>
              </a:lnSpc>
              <a:spcBef>
                <a:spcPts val="1000"/>
              </a:spcBef>
              <a:spcAft>
                <a:spcPts val="0"/>
              </a:spcAft>
              <a:buClr>
                <a:schemeClr val="dk1"/>
              </a:buClr>
              <a:buSzPts val="2000"/>
              <a:buFont typeface="Arial"/>
              <a:buNone/>
            </a:pPr>
            <a:endParaRPr sz="2000" dirty="0">
              <a:solidFill>
                <a:srgbClr val="000000"/>
              </a:solidFill>
              <a:latin typeface="Arial"/>
              <a:ea typeface="Arial"/>
              <a:cs typeface="Arial"/>
              <a:sym typeface="Arial"/>
            </a:endParaRPr>
          </a:p>
          <a:p>
            <a:pPr marL="0" marR="0" lvl="0" indent="0" algn="l" rtl="0">
              <a:lnSpc>
                <a:spcPct val="150000"/>
              </a:lnSpc>
              <a:spcBef>
                <a:spcPts val="1000"/>
              </a:spcBef>
              <a:spcAft>
                <a:spcPts val="0"/>
              </a:spcAft>
              <a:buClr>
                <a:schemeClr val="dk1"/>
              </a:buClr>
              <a:buSzPts val="2000"/>
              <a:buFont typeface="Arial"/>
              <a:buNone/>
            </a:pPr>
            <a:endParaRPr sz="2000" dirty="0">
              <a:solidFill>
                <a:srgbClr val="000000"/>
              </a:solidFill>
              <a:latin typeface="Arial"/>
              <a:ea typeface="Arial"/>
              <a:cs typeface="Arial"/>
              <a:sym typeface="Arial"/>
            </a:endParaRPr>
          </a:p>
          <a:p>
            <a:pPr marL="0" marR="0" lvl="0" indent="0" algn="l" rtl="0">
              <a:lnSpc>
                <a:spcPct val="90000"/>
              </a:lnSpc>
              <a:spcBef>
                <a:spcPts val="1000"/>
              </a:spcBef>
              <a:spcAft>
                <a:spcPts val="0"/>
              </a:spcAft>
              <a:buClr>
                <a:schemeClr val="dk1"/>
              </a:buClr>
              <a:buSzPts val="2000"/>
              <a:buFont typeface="Arial"/>
              <a:buNone/>
            </a:pPr>
            <a:endParaRPr sz="2000" dirty="0">
              <a:solidFill>
                <a:srgbClr val="000000"/>
              </a:solidFill>
              <a:latin typeface="Arial"/>
              <a:ea typeface="Arial"/>
              <a:cs typeface="Arial"/>
              <a:sym typeface="Arial"/>
            </a:endParaRPr>
          </a:p>
        </p:txBody>
      </p:sp>
    </p:spTree>
    <p:extLst>
      <p:ext uri="{BB962C8B-B14F-4D97-AF65-F5344CB8AC3E}">
        <p14:creationId xmlns:p14="http://schemas.microsoft.com/office/powerpoint/2010/main" val="1691363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9571272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589246620"/>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Theme2</Template>
  <TotalTime>244</TotalTime>
  <Words>1548</Words>
  <Application>Microsoft Office PowerPoint</Application>
  <PresentationFormat>Widescreen</PresentationFormat>
  <Paragraphs>387</Paragraphs>
  <Slides>35</Slides>
  <Notes>2</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35</vt:i4>
      </vt:variant>
    </vt:vector>
  </HeadingPairs>
  <TitlesOfParts>
    <vt:vector size="48" baseType="lpstr">
      <vt:lpstr>Calibri Light</vt:lpstr>
      <vt:lpstr>Calibri</vt:lpstr>
      <vt:lpstr>Times New Roman</vt:lpstr>
      <vt:lpstr>Courier New</vt:lpstr>
      <vt:lpstr>Trebuchet MS</vt:lpstr>
      <vt:lpstr>Arial</vt:lpstr>
      <vt:lpstr>Noto Sans Symbols</vt:lpstr>
      <vt:lpstr>Tahoma</vt:lpstr>
      <vt:lpstr>Roboto Light</vt:lpstr>
      <vt:lpstr>Wingdings</vt:lpstr>
      <vt:lpstr>Arial</vt:lpstr>
      <vt:lpstr>Tajawal Medium</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Amira El. Fekky</cp:lastModifiedBy>
  <cp:revision>14</cp:revision>
  <dcterms:created xsi:type="dcterms:W3CDTF">2021-08-03T13:03:26Z</dcterms:created>
  <dcterms:modified xsi:type="dcterms:W3CDTF">2024-02-28T09:13:16Z</dcterms:modified>
</cp:coreProperties>
</file>