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536" r:id="rId5"/>
    <p:sldId id="544" r:id="rId6"/>
    <p:sldId id="603" r:id="rId7"/>
    <p:sldId id="545" r:id="rId8"/>
    <p:sldId id="598" r:id="rId9"/>
    <p:sldId id="604" r:id="rId10"/>
    <p:sldId id="621" r:id="rId11"/>
    <p:sldId id="537" r:id="rId12"/>
    <p:sldId id="643" r:id="rId13"/>
    <p:sldId id="606" r:id="rId14"/>
    <p:sldId id="546" r:id="rId15"/>
    <p:sldId id="547" r:id="rId16"/>
    <p:sldId id="588" r:id="rId17"/>
    <p:sldId id="633" r:id="rId18"/>
    <p:sldId id="634" r:id="rId19"/>
    <p:sldId id="607" r:id="rId20"/>
    <p:sldId id="635" r:id="rId21"/>
    <p:sldId id="581" r:id="rId22"/>
    <p:sldId id="641" r:id="rId23"/>
    <p:sldId id="629" r:id="rId24"/>
    <p:sldId id="551" r:id="rId25"/>
    <p:sldId id="630" r:id="rId26"/>
    <p:sldId id="628" r:id="rId27"/>
    <p:sldId id="609" r:id="rId28"/>
    <p:sldId id="600" r:id="rId29"/>
    <p:sldId id="631" r:id="rId30"/>
    <p:sldId id="610" r:id="rId31"/>
    <p:sldId id="636" r:id="rId32"/>
    <p:sldId id="637" r:id="rId33"/>
    <p:sldId id="638" r:id="rId34"/>
    <p:sldId id="639" r:id="rId35"/>
    <p:sldId id="642" r:id="rId36"/>
    <p:sldId id="549" r:id="rId37"/>
    <p:sldId id="640" r:id="rId38"/>
    <p:sldId id="583" r:id="rId39"/>
    <p:sldId id="582" r:id="rId40"/>
    <p:sldId id="624" r:id="rId41"/>
    <p:sldId id="548" r:id="rId42"/>
    <p:sldId id="593" r:id="rId43"/>
    <p:sldId id="615" r:id="rId44"/>
    <p:sldId id="617" r:id="rId45"/>
    <p:sldId id="618" r:id="rId46"/>
    <p:sldId id="563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36"/>
            <p14:sldId id="544"/>
            <p14:sldId id="603"/>
            <p14:sldId id="545"/>
            <p14:sldId id="598"/>
            <p14:sldId id="604"/>
            <p14:sldId id="621"/>
            <p14:sldId id="537"/>
            <p14:sldId id="643"/>
            <p14:sldId id="606"/>
            <p14:sldId id="546"/>
            <p14:sldId id="547"/>
            <p14:sldId id="588"/>
            <p14:sldId id="633"/>
            <p14:sldId id="634"/>
            <p14:sldId id="607"/>
            <p14:sldId id="635"/>
            <p14:sldId id="581"/>
            <p14:sldId id="641"/>
            <p14:sldId id="629"/>
            <p14:sldId id="551"/>
            <p14:sldId id="630"/>
            <p14:sldId id="628"/>
            <p14:sldId id="609"/>
            <p14:sldId id="600"/>
            <p14:sldId id="631"/>
            <p14:sldId id="610"/>
            <p14:sldId id="636"/>
            <p14:sldId id="637"/>
            <p14:sldId id="638"/>
            <p14:sldId id="639"/>
            <p14:sldId id="642"/>
            <p14:sldId id="549"/>
            <p14:sldId id="640"/>
            <p14:sldId id="583"/>
            <p14:sldId id="582"/>
            <p14:sldId id="624"/>
            <p14:sldId id="548"/>
            <p14:sldId id="593"/>
            <p14:sldId id="615"/>
            <p14:sldId id="617"/>
            <p14:sldId id="618"/>
            <p14:sldId id="56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FFD200"/>
    <a:srgbClr val="000000"/>
    <a:srgbClr val="F58221"/>
    <a:srgbClr val="669BBC"/>
    <a:srgbClr val="203E5F"/>
    <a:srgbClr val="00AEEF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90164" autoAdjust="0"/>
  </p:normalViewPr>
  <p:slideViewPr>
    <p:cSldViewPr snapToGrid="0">
      <p:cViewPr varScale="1">
        <p:scale>
          <a:sx n="66" d="100"/>
          <a:sy n="66" d="100"/>
        </p:scale>
        <p:origin x="762" y="66"/>
      </p:cViewPr>
      <p:guideLst/>
    </p:cSldViewPr>
  </p:slideViewPr>
  <p:outlineViewPr>
    <p:cViewPr>
      <p:scale>
        <a:sx n="33" d="100"/>
        <a:sy n="33" d="100"/>
      </p:scale>
      <p:origin x="0" y="-30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C17558-A5C5-4460-85F7-B7288DC53BAE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MY"/>
        </a:p>
      </dgm:t>
    </dgm:pt>
    <dgm:pt modelId="{53826101-22A1-4A92-9A99-EECF96BADCBC}">
      <dgm:prSet phldrT="[Text]" custT="1"/>
      <dgm:spPr/>
      <dgm:t>
        <a:bodyPr/>
        <a:lstStyle/>
        <a:p>
          <a:r>
            <a:rPr lang="ar-EG" sz="1900" kern="1200" dirty="0" smtClean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تتبع مشاهدات الصفحة ومعدل الارتداد</a:t>
          </a:r>
          <a:endParaRPr lang="en-MY" sz="1900" kern="1200" dirty="0">
            <a:solidFill>
              <a:schemeClr val="bg1"/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gm:t>
    </dgm:pt>
    <dgm:pt modelId="{20275442-7968-4282-9AFA-7FC5E3988F1A}" type="parTrans" cxnId="{E3E7AFFF-93B6-4130-A5D1-717B3DB63CDD}">
      <dgm:prSet/>
      <dgm:spPr/>
      <dgm:t>
        <a:bodyPr/>
        <a:lstStyle/>
        <a:p>
          <a:endParaRPr lang="en-MY"/>
        </a:p>
      </dgm:t>
    </dgm:pt>
    <dgm:pt modelId="{05A1DB40-FC99-48BF-9F89-3E98598F8888}" type="sibTrans" cxnId="{E3E7AFFF-93B6-4130-A5D1-717B3DB63CDD}">
      <dgm:prSet/>
      <dgm:spPr/>
      <dgm:t>
        <a:bodyPr/>
        <a:lstStyle/>
        <a:p>
          <a:endParaRPr lang="en-MY"/>
        </a:p>
      </dgm:t>
    </dgm:pt>
    <dgm:pt modelId="{B6209526-FA40-40D4-BEB7-B4614694C533}">
      <dgm:prSet phldrT="[Text]"/>
      <dgm:spPr/>
      <dgm:t>
        <a:bodyPr/>
        <a:lstStyle/>
        <a:p>
          <a:r>
            <a:rPr lang="ar-EG" dirty="0" smtClean="0"/>
            <a:t>الخطوه الاولى </a:t>
          </a:r>
          <a:endParaRPr lang="en-MY" dirty="0"/>
        </a:p>
      </dgm:t>
    </dgm:pt>
    <dgm:pt modelId="{5DAA9DC7-91D0-4A15-AF58-7353F348663C}" type="parTrans" cxnId="{715DBB59-472A-44FC-BC5F-132EC0533C01}">
      <dgm:prSet/>
      <dgm:spPr/>
      <dgm:t>
        <a:bodyPr/>
        <a:lstStyle/>
        <a:p>
          <a:endParaRPr lang="en-MY"/>
        </a:p>
      </dgm:t>
    </dgm:pt>
    <dgm:pt modelId="{5418BC1A-4C3B-463F-9E19-D3FB5FDBF9E0}" type="sibTrans" cxnId="{715DBB59-472A-44FC-BC5F-132EC0533C01}">
      <dgm:prSet/>
      <dgm:spPr/>
      <dgm:t>
        <a:bodyPr/>
        <a:lstStyle/>
        <a:p>
          <a:endParaRPr lang="en-MY"/>
        </a:p>
      </dgm:t>
    </dgm:pt>
    <dgm:pt modelId="{BCC43A52-18B4-4169-8903-E7D4674DAC7A}">
      <dgm:prSet phldrT="[Text]" custT="1"/>
      <dgm:spPr/>
      <dgm:t>
        <a:bodyPr/>
        <a:lstStyle/>
        <a:p>
          <a:r>
            <a:rPr lang="ar-EG" sz="1900" kern="1200" dirty="0" smtClean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تحليل  تدفق المستخدم</a:t>
          </a:r>
          <a:endParaRPr lang="en-MY" sz="1900" kern="1200" dirty="0">
            <a:solidFill>
              <a:schemeClr val="bg1"/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gm:t>
    </dgm:pt>
    <dgm:pt modelId="{4A235786-138D-40A5-83A0-F572311F2D37}" type="parTrans" cxnId="{BBE32664-0849-4FF6-8F34-135FA9B00F31}">
      <dgm:prSet/>
      <dgm:spPr/>
      <dgm:t>
        <a:bodyPr/>
        <a:lstStyle/>
        <a:p>
          <a:endParaRPr lang="en-MY"/>
        </a:p>
      </dgm:t>
    </dgm:pt>
    <dgm:pt modelId="{037FF7A3-9442-4693-BD2D-62C67B33688D}" type="sibTrans" cxnId="{BBE32664-0849-4FF6-8F34-135FA9B00F31}">
      <dgm:prSet/>
      <dgm:spPr/>
      <dgm:t>
        <a:bodyPr/>
        <a:lstStyle/>
        <a:p>
          <a:endParaRPr lang="en-MY"/>
        </a:p>
      </dgm:t>
    </dgm:pt>
    <dgm:pt modelId="{6D400F3B-7375-4ABD-A481-F3FD061524B1}">
      <dgm:prSet phldrT="[Text]"/>
      <dgm:spPr/>
      <dgm:t>
        <a:bodyPr/>
        <a:lstStyle/>
        <a:p>
          <a:r>
            <a:rPr lang="ar-EG" dirty="0" smtClean="0"/>
            <a:t>الخطوه الثانية</a:t>
          </a:r>
          <a:endParaRPr lang="en-MY" dirty="0"/>
        </a:p>
      </dgm:t>
    </dgm:pt>
    <dgm:pt modelId="{5C82BCE3-7E94-4636-A5AB-E1C54744CB58}" type="parTrans" cxnId="{ADD940E9-3C1D-4475-B002-5689992CB963}">
      <dgm:prSet/>
      <dgm:spPr/>
      <dgm:t>
        <a:bodyPr/>
        <a:lstStyle/>
        <a:p>
          <a:endParaRPr lang="en-MY"/>
        </a:p>
      </dgm:t>
    </dgm:pt>
    <dgm:pt modelId="{8E7BD865-3702-4898-8523-E3D3C0CD3FA6}" type="sibTrans" cxnId="{ADD940E9-3C1D-4475-B002-5689992CB963}">
      <dgm:prSet/>
      <dgm:spPr/>
      <dgm:t>
        <a:bodyPr/>
        <a:lstStyle/>
        <a:p>
          <a:endParaRPr lang="en-MY"/>
        </a:p>
      </dgm:t>
    </dgm:pt>
    <dgm:pt modelId="{5A860BE0-0C46-4D17-9E82-C85FFECD42EC}">
      <dgm:prSet phldrT="[Text]" custT="1"/>
      <dgm:spPr/>
      <dgm:t>
        <a:bodyPr/>
        <a:lstStyle/>
        <a:p>
          <a:r>
            <a:rPr lang="ar-EG" sz="1900" kern="1200" dirty="0" smtClean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استخدام تقرير تدفق السلوك</a:t>
          </a:r>
          <a:endParaRPr lang="en-MY" sz="1900" kern="1200" dirty="0">
            <a:solidFill>
              <a:schemeClr val="bg1"/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gm:t>
    </dgm:pt>
    <dgm:pt modelId="{432675E8-8C90-4167-9D8E-585C3CA0F12F}" type="parTrans" cxnId="{6F472F66-5E52-43A6-BD33-48FE075C62B7}">
      <dgm:prSet/>
      <dgm:spPr/>
      <dgm:t>
        <a:bodyPr/>
        <a:lstStyle/>
        <a:p>
          <a:endParaRPr lang="en-MY"/>
        </a:p>
      </dgm:t>
    </dgm:pt>
    <dgm:pt modelId="{02844646-3CAE-41E7-A54A-12923AF8C36E}" type="sibTrans" cxnId="{6F472F66-5E52-43A6-BD33-48FE075C62B7}">
      <dgm:prSet/>
      <dgm:spPr/>
      <dgm:t>
        <a:bodyPr/>
        <a:lstStyle/>
        <a:p>
          <a:endParaRPr lang="en-MY"/>
        </a:p>
      </dgm:t>
    </dgm:pt>
    <dgm:pt modelId="{2FE9CF0E-8B1B-4155-A8A9-33A51D8913F3}">
      <dgm:prSet phldrT="[Text]"/>
      <dgm:spPr/>
      <dgm:t>
        <a:bodyPr/>
        <a:lstStyle/>
        <a:p>
          <a:r>
            <a:rPr lang="ar-EG" dirty="0" smtClean="0"/>
            <a:t>الخطوه الثالثة</a:t>
          </a:r>
          <a:endParaRPr lang="en-MY" dirty="0"/>
        </a:p>
      </dgm:t>
    </dgm:pt>
    <dgm:pt modelId="{87EC35EC-F85A-4BA6-8FBD-94ED4359AB86}" type="parTrans" cxnId="{0DA05FE3-57D6-4B18-9828-996F8CF3D984}">
      <dgm:prSet/>
      <dgm:spPr/>
      <dgm:t>
        <a:bodyPr/>
        <a:lstStyle/>
        <a:p>
          <a:endParaRPr lang="en-MY"/>
        </a:p>
      </dgm:t>
    </dgm:pt>
    <dgm:pt modelId="{109CD448-2996-4980-BB53-1965342E37D7}" type="sibTrans" cxnId="{0DA05FE3-57D6-4B18-9828-996F8CF3D984}">
      <dgm:prSet/>
      <dgm:spPr/>
      <dgm:t>
        <a:bodyPr/>
        <a:lstStyle/>
        <a:p>
          <a:endParaRPr lang="en-MY"/>
        </a:p>
      </dgm:t>
    </dgm:pt>
    <dgm:pt modelId="{21487CB9-665E-4ED1-B6BD-51D1462FAD10}" type="pres">
      <dgm:prSet presAssocID="{93C17558-A5C5-4460-85F7-B7288DC53BA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MY"/>
        </a:p>
      </dgm:t>
    </dgm:pt>
    <dgm:pt modelId="{7FAF7387-9D68-4860-BE78-BDD145D32BCA}" type="pres">
      <dgm:prSet presAssocID="{53826101-22A1-4A92-9A99-EECF96BADCBC}" presName="composite" presStyleCnt="0"/>
      <dgm:spPr/>
    </dgm:pt>
    <dgm:pt modelId="{9330FF38-5850-4ED9-8B8F-13A32A943EB7}" type="pres">
      <dgm:prSet presAssocID="{53826101-22A1-4A92-9A99-EECF96BADCBC}" presName="bentUpArrow1" presStyleLbl="alignImgPlace1" presStyleIdx="0" presStyleCnt="2"/>
      <dgm:spPr/>
    </dgm:pt>
    <dgm:pt modelId="{74C4F634-46A8-4E38-B53C-7947054E4BC4}" type="pres">
      <dgm:prSet presAssocID="{53826101-22A1-4A92-9A99-EECF96BADCBC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01C2979E-ACBC-4A4E-9650-B4B5E9142EF8}" type="pres">
      <dgm:prSet presAssocID="{53826101-22A1-4A92-9A99-EECF96BADCBC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6ED06E60-C293-4ED5-BF98-57FD60EC6993}" type="pres">
      <dgm:prSet presAssocID="{05A1DB40-FC99-48BF-9F89-3E98598F8888}" presName="sibTrans" presStyleCnt="0"/>
      <dgm:spPr/>
    </dgm:pt>
    <dgm:pt modelId="{0C9E211B-1688-43D6-A7BE-A83F59923289}" type="pres">
      <dgm:prSet presAssocID="{BCC43A52-18B4-4169-8903-E7D4674DAC7A}" presName="composite" presStyleCnt="0"/>
      <dgm:spPr/>
    </dgm:pt>
    <dgm:pt modelId="{66F23747-7511-4975-B3B1-78EDA5D64769}" type="pres">
      <dgm:prSet presAssocID="{BCC43A52-18B4-4169-8903-E7D4674DAC7A}" presName="bentUpArrow1" presStyleLbl="alignImgPlace1" presStyleIdx="1" presStyleCnt="2"/>
      <dgm:spPr/>
    </dgm:pt>
    <dgm:pt modelId="{8D23657A-2641-4022-9D79-C687E6B5252C}" type="pres">
      <dgm:prSet presAssocID="{BCC43A52-18B4-4169-8903-E7D4674DAC7A}" presName="ParentText" presStyleLbl="node1" presStyleIdx="1" presStyleCnt="3" custLinFactNeighborX="-12112" custLinFactNeighborY="-1389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1901600F-9909-48E9-B8D0-7F1671823026}" type="pres">
      <dgm:prSet presAssocID="{BCC43A52-18B4-4169-8903-E7D4674DAC7A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FE19D2E0-1365-4D46-B2E4-4A40228882FA}" type="pres">
      <dgm:prSet presAssocID="{037FF7A3-9442-4693-BD2D-62C67B33688D}" presName="sibTrans" presStyleCnt="0"/>
      <dgm:spPr/>
    </dgm:pt>
    <dgm:pt modelId="{91524940-6FAA-4748-935E-4B3EAD98E76B}" type="pres">
      <dgm:prSet presAssocID="{5A860BE0-0C46-4D17-9E82-C85FFECD42EC}" presName="composite" presStyleCnt="0"/>
      <dgm:spPr/>
    </dgm:pt>
    <dgm:pt modelId="{A0D6932C-401B-4E20-93DA-F6B8FD1F66F4}" type="pres">
      <dgm:prSet presAssocID="{5A860BE0-0C46-4D17-9E82-C85FFECD42EC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257A96C7-27A3-4B31-AD43-21800A634929}" type="pres">
      <dgm:prSet presAssocID="{5A860BE0-0C46-4D17-9E82-C85FFECD42EC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715DBB59-472A-44FC-BC5F-132EC0533C01}" srcId="{53826101-22A1-4A92-9A99-EECF96BADCBC}" destId="{B6209526-FA40-40D4-BEB7-B4614694C533}" srcOrd="0" destOrd="0" parTransId="{5DAA9DC7-91D0-4A15-AF58-7353F348663C}" sibTransId="{5418BC1A-4C3B-463F-9E19-D3FB5FDBF9E0}"/>
    <dgm:cxn modelId="{E3E7AFFF-93B6-4130-A5D1-717B3DB63CDD}" srcId="{93C17558-A5C5-4460-85F7-B7288DC53BAE}" destId="{53826101-22A1-4A92-9A99-EECF96BADCBC}" srcOrd="0" destOrd="0" parTransId="{20275442-7968-4282-9AFA-7FC5E3988F1A}" sibTransId="{05A1DB40-FC99-48BF-9F89-3E98598F8888}"/>
    <dgm:cxn modelId="{6F472F66-5E52-43A6-BD33-48FE075C62B7}" srcId="{93C17558-A5C5-4460-85F7-B7288DC53BAE}" destId="{5A860BE0-0C46-4D17-9E82-C85FFECD42EC}" srcOrd="2" destOrd="0" parTransId="{432675E8-8C90-4167-9D8E-585C3CA0F12F}" sibTransId="{02844646-3CAE-41E7-A54A-12923AF8C36E}"/>
    <dgm:cxn modelId="{1F58C426-159B-4ACD-B801-A870F51B13F7}" type="presOf" srcId="{6D400F3B-7375-4ABD-A481-F3FD061524B1}" destId="{1901600F-9909-48E9-B8D0-7F1671823026}" srcOrd="0" destOrd="0" presId="urn:microsoft.com/office/officeart/2005/8/layout/StepDownProcess"/>
    <dgm:cxn modelId="{0DA05FE3-57D6-4B18-9828-996F8CF3D984}" srcId="{5A860BE0-0C46-4D17-9E82-C85FFECD42EC}" destId="{2FE9CF0E-8B1B-4155-A8A9-33A51D8913F3}" srcOrd="0" destOrd="0" parTransId="{87EC35EC-F85A-4BA6-8FBD-94ED4359AB86}" sibTransId="{109CD448-2996-4980-BB53-1965342E37D7}"/>
    <dgm:cxn modelId="{55AA7E5F-A8DF-4BC0-9075-DDCD7D7E1602}" type="presOf" srcId="{5A860BE0-0C46-4D17-9E82-C85FFECD42EC}" destId="{A0D6932C-401B-4E20-93DA-F6B8FD1F66F4}" srcOrd="0" destOrd="0" presId="urn:microsoft.com/office/officeart/2005/8/layout/StepDownProcess"/>
    <dgm:cxn modelId="{ADD940E9-3C1D-4475-B002-5689992CB963}" srcId="{BCC43A52-18B4-4169-8903-E7D4674DAC7A}" destId="{6D400F3B-7375-4ABD-A481-F3FD061524B1}" srcOrd="0" destOrd="0" parTransId="{5C82BCE3-7E94-4636-A5AB-E1C54744CB58}" sibTransId="{8E7BD865-3702-4898-8523-E3D3C0CD3FA6}"/>
    <dgm:cxn modelId="{C0324E0F-3849-4250-9305-DDDAD3AC3B43}" type="presOf" srcId="{2FE9CF0E-8B1B-4155-A8A9-33A51D8913F3}" destId="{257A96C7-27A3-4B31-AD43-21800A634929}" srcOrd="0" destOrd="0" presId="urn:microsoft.com/office/officeart/2005/8/layout/StepDownProcess"/>
    <dgm:cxn modelId="{12028A0A-42AA-473A-9F41-6B57EE15C2F1}" type="presOf" srcId="{BCC43A52-18B4-4169-8903-E7D4674DAC7A}" destId="{8D23657A-2641-4022-9D79-C687E6B5252C}" srcOrd="0" destOrd="0" presId="urn:microsoft.com/office/officeart/2005/8/layout/StepDownProcess"/>
    <dgm:cxn modelId="{ABF33CC9-4EF9-4313-A764-FFFEB16C1248}" type="presOf" srcId="{93C17558-A5C5-4460-85F7-B7288DC53BAE}" destId="{21487CB9-665E-4ED1-B6BD-51D1462FAD10}" srcOrd="0" destOrd="0" presId="urn:microsoft.com/office/officeart/2005/8/layout/StepDownProcess"/>
    <dgm:cxn modelId="{C48D7ED4-25E2-4EC7-8C41-46C4B3459B58}" type="presOf" srcId="{B6209526-FA40-40D4-BEB7-B4614694C533}" destId="{01C2979E-ACBC-4A4E-9650-B4B5E9142EF8}" srcOrd="0" destOrd="0" presId="urn:microsoft.com/office/officeart/2005/8/layout/StepDownProcess"/>
    <dgm:cxn modelId="{43503361-85DE-4DB4-A15E-9523D5F1A1A8}" type="presOf" srcId="{53826101-22A1-4A92-9A99-EECF96BADCBC}" destId="{74C4F634-46A8-4E38-B53C-7947054E4BC4}" srcOrd="0" destOrd="0" presId="urn:microsoft.com/office/officeart/2005/8/layout/StepDownProcess"/>
    <dgm:cxn modelId="{BBE32664-0849-4FF6-8F34-135FA9B00F31}" srcId="{93C17558-A5C5-4460-85F7-B7288DC53BAE}" destId="{BCC43A52-18B4-4169-8903-E7D4674DAC7A}" srcOrd="1" destOrd="0" parTransId="{4A235786-138D-40A5-83A0-F572311F2D37}" sibTransId="{037FF7A3-9442-4693-BD2D-62C67B33688D}"/>
    <dgm:cxn modelId="{9202410B-2918-4FDE-86A4-60A0811994AB}" type="presParOf" srcId="{21487CB9-665E-4ED1-B6BD-51D1462FAD10}" destId="{7FAF7387-9D68-4860-BE78-BDD145D32BCA}" srcOrd="0" destOrd="0" presId="urn:microsoft.com/office/officeart/2005/8/layout/StepDownProcess"/>
    <dgm:cxn modelId="{A1F12598-FD3B-4970-8268-441D20C0C866}" type="presParOf" srcId="{7FAF7387-9D68-4860-BE78-BDD145D32BCA}" destId="{9330FF38-5850-4ED9-8B8F-13A32A943EB7}" srcOrd="0" destOrd="0" presId="urn:microsoft.com/office/officeart/2005/8/layout/StepDownProcess"/>
    <dgm:cxn modelId="{2AEB8409-C3E5-409B-A53F-FA975B59ED80}" type="presParOf" srcId="{7FAF7387-9D68-4860-BE78-BDD145D32BCA}" destId="{74C4F634-46A8-4E38-B53C-7947054E4BC4}" srcOrd="1" destOrd="0" presId="urn:microsoft.com/office/officeart/2005/8/layout/StepDownProcess"/>
    <dgm:cxn modelId="{2116BD55-F4E3-4A0D-8CFD-6BE29362BA2D}" type="presParOf" srcId="{7FAF7387-9D68-4860-BE78-BDD145D32BCA}" destId="{01C2979E-ACBC-4A4E-9650-B4B5E9142EF8}" srcOrd="2" destOrd="0" presId="urn:microsoft.com/office/officeart/2005/8/layout/StepDownProcess"/>
    <dgm:cxn modelId="{C0333E04-3BC5-46BE-9E08-27CE5B048D81}" type="presParOf" srcId="{21487CB9-665E-4ED1-B6BD-51D1462FAD10}" destId="{6ED06E60-C293-4ED5-BF98-57FD60EC6993}" srcOrd="1" destOrd="0" presId="urn:microsoft.com/office/officeart/2005/8/layout/StepDownProcess"/>
    <dgm:cxn modelId="{C4859F34-92E3-4980-9260-93A708597345}" type="presParOf" srcId="{21487CB9-665E-4ED1-B6BD-51D1462FAD10}" destId="{0C9E211B-1688-43D6-A7BE-A83F59923289}" srcOrd="2" destOrd="0" presId="urn:microsoft.com/office/officeart/2005/8/layout/StepDownProcess"/>
    <dgm:cxn modelId="{0741A4D2-1EA6-4250-86B2-B910B344525F}" type="presParOf" srcId="{0C9E211B-1688-43D6-A7BE-A83F59923289}" destId="{66F23747-7511-4975-B3B1-78EDA5D64769}" srcOrd="0" destOrd="0" presId="urn:microsoft.com/office/officeart/2005/8/layout/StepDownProcess"/>
    <dgm:cxn modelId="{378C62C5-5978-499C-BE8A-9DC7AC0B6231}" type="presParOf" srcId="{0C9E211B-1688-43D6-A7BE-A83F59923289}" destId="{8D23657A-2641-4022-9D79-C687E6B5252C}" srcOrd="1" destOrd="0" presId="urn:microsoft.com/office/officeart/2005/8/layout/StepDownProcess"/>
    <dgm:cxn modelId="{D1F1CE96-47A4-437A-B1C3-EE635E95A787}" type="presParOf" srcId="{0C9E211B-1688-43D6-A7BE-A83F59923289}" destId="{1901600F-9909-48E9-B8D0-7F1671823026}" srcOrd="2" destOrd="0" presId="urn:microsoft.com/office/officeart/2005/8/layout/StepDownProcess"/>
    <dgm:cxn modelId="{FEF86433-ADD6-40C9-BA22-9D9DE239F125}" type="presParOf" srcId="{21487CB9-665E-4ED1-B6BD-51D1462FAD10}" destId="{FE19D2E0-1365-4D46-B2E4-4A40228882FA}" srcOrd="3" destOrd="0" presId="urn:microsoft.com/office/officeart/2005/8/layout/StepDownProcess"/>
    <dgm:cxn modelId="{4D25266A-2E34-4B61-A097-4396BE6667A6}" type="presParOf" srcId="{21487CB9-665E-4ED1-B6BD-51D1462FAD10}" destId="{91524940-6FAA-4748-935E-4B3EAD98E76B}" srcOrd="4" destOrd="0" presId="urn:microsoft.com/office/officeart/2005/8/layout/StepDownProcess"/>
    <dgm:cxn modelId="{ED4F81F8-29EE-43AF-9DC1-CBDD347841F6}" type="presParOf" srcId="{91524940-6FAA-4748-935E-4B3EAD98E76B}" destId="{A0D6932C-401B-4E20-93DA-F6B8FD1F66F4}" srcOrd="0" destOrd="0" presId="urn:microsoft.com/office/officeart/2005/8/layout/StepDownProcess"/>
    <dgm:cxn modelId="{DE0F7BE0-12B2-42D2-BCCC-F5E38742EA87}" type="presParOf" srcId="{91524940-6FAA-4748-935E-4B3EAD98E76B}" destId="{257A96C7-27A3-4B31-AD43-21800A634929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A2441B-4649-4560-879D-B2215EFAA712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MY"/>
        </a:p>
      </dgm:t>
    </dgm:pt>
    <dgm:pt modelId="{E4AA0BC2-D3E6-4163-849F-36C364EF75C5}">
      <dgm:prSet phldrT="[Text]" custT="1"/>
      <dgm:spPr>
        <a:solidFill>
          <a:srgbClr val="C00000"/>
        </a:solidFill>
      </dgm:spPr>
      <dgm:t>
        <a:bodyPr/>
        <a:lstStyle/>
        <a:p>
          <a:pPr rtl="1"/>
          <a:r>
            <a:rPr lang="ar-EG" sz="1800" dirty="0" smtClean="0">
              <a:solidFill>
                <a:schemeClr val="bg1"/>
              </a:solidFill>
            </a:rPr>
            <a:t>اربط </a:t>
          </a:r>
          <a:r>
            <a:rPr lang="en-MY" sz="1800" dirty="0" smtClean="0">
              <a:solidFill>
                <a:schemeClr val="bg1"/>
              </a:solidFill>
            </a:rPr>
            <a:t>Google Ads </a:t>
          </a:r>
          <a:r>
            <a:rPr lang="ar-EG" sz="1800" dirty="0" smtClean="0">
              <a:solidFill>
                <a:schemeClr val="bg1"/>
              </a:solidFill>
            </a:rPr>
            <a:t>مع </a:t>
          </a:r>
          <a:r>
            <a:rPr lang="en-MY" sz="1800" dirty="0" smtClean="0">
              <a:solidFill>
                <a:schemeClr val="bg1"/>
              </a:solidFill>
            </a:rPr>
            <a:t>Google Analytics</a:t>
          </a:r>
          <a:endParaRPr lang="en-MY" sz="1800" dirty="0">
            <a:solidFill>
              <a:schemeClr val="bg1"/>
            </a:solidFill>
          </a:endParaRPr>
        </a:p>
      </dgm:t>
    </dgm:pt>
    <dgm:pt modelId="{8A8C0CBF-1906-48ED-98C9-6EFE4A190BEA}" type="parTrans" cxnId="{B2293EB8-23B0-49E0-8CA8-E1133A0C1C1E}">
      <dgm:prSet/>
      <dgm:spPr/>
      <dgm:t>
        <a:bodyPr/>
        <a:lstStyle/>
        <a:p>
          <a:endParaRPr lang="en-MY"/>
        </a:p>
      </dgm:t>
    </dgm:pt>
    <dgm:pt modelId="{DFB927D2-1E33-4091-A353-3FCFCB1EB1B6}" type="sibTrans" cxnId="{B2293EB8-23B0-49E0-8CA8-E1133A0C1C1E}">
      <dgm:prSet/>
      <dgm:spPr/>
      <dgm:t>
        <a:bodyPr/>
        <a:lstStyle/>
        <a:p>
          <a:endParaRPr lang="en-MY"/>
        </a:p>
      </dgm:t>
    </dgm:pt>
    <dgm:pt modelId="{3BCC509F-17B5-4AE8-872C-D96E3E8BA537}">
      <dgm:prSet phldrT="[Text]" custT="1"/>
      <dgm:spPr>
        <a:solidFill>
          <a:srgbClr val="FF0000"/>
        </a:solidFill>
      </dgm:spPr>
      <dgm:t>
        <a:bodyPr/>
        <a:lstStyle/>
        <a:p>
          <a:r>
            <a:rPr lang="ar-EG" sz="1800" dirty="0" smtClean="0">
              <a:solidFill>
                <a:schemeClr val="bg1"/>
              </a:solidFill>
            </a:rPr>
            <a:t>تحليل سلوك الزوار بعد النقر على الإعلان</a:t>
          </a:r>
          <a:endParaRPr lang="en-MY" sz="1800" dirty="0">
            <a:solidFill>
              <a:schemeClr val="bg1"/>
            </a:solidFill>
          </a:endParaRPr>
        </a:p>
      </dgm:t>
    </dgm:pt>
    <dgm:pt modelId="{008C6DF3-C200-467F-8C15-5196B4879363}" type="parTrans" cxnId="{CCF63035-0159-42BF-8AF1-5DDF113DFAB6}">
      <dgm:prSet/>
      <dgm:spPr/>
      <dgm:t>
        <a:bodyPr/>
        <a:lstStyle/>
        <a:p>
          <a:endParaRPr lang="en-MY"/>
        </a:p>
      </dgm:t>
    </dgm:pt>
    <dgm:pt modelId="{34D26576-F549-4646-A63E-15B3FB34A5BE}" type="sibTrans" cxnId="{CCF63035-0159-42BF-8AF1-5DDF113DFAB6}">
      <dgm:prSet/>
      <dgm:spPr/>
      <dgm:t>
        <a:bodyPr/>
        <a:lstStyle/>
        <a:p>
          <a:endParaRPr lang="en-MY"/>
        </a:p>
      </dgm:t>
    </dgm:pt>
    <dgm:pt modelId="{33703DE2-FF61-4086-8432-C41D322A977D}">
      <dgm:prSet phldrT="[Text]" custT="1"/>
      <dgm:spPr>
        <a:solidFill>
          <a:srgbClr val="FFC000"/>
        </a:solidFill>
      </dgm:spPr>
      <dgm:t>
        <a:bodyPr/>
        <a:lstStyle/>
        <a:p>
          <a:pPr algn="r" rtl="1"/>
          <a:r>
            <a:rPr lang="ar-EG" sz="1800" b="0" i="0" dirty="0" smtClean="0"/>
            <a:t>تتبع نتائج </a:t>
          </a:r>
          <a:r>
            <a:rPr lang="en-MY" sz="1800" b="0" i="0" dirty="0" smtClean="0"/>
            <a:t>Google Ads </a:t>
          </a:r>
          <a:r>
            <a:rPr lang="ar-EG" sz="1800" b="0" i="0" dirty="0" smtClean="0"/>
            <a:t>من خلال المقاييس الرئيسية مثل عدد مرات العرض على الصفحة والنقرات والتحويلات وما إلى ذلك</a:t>
          </a:r>
          <a:endParaRPr lang="en-MY" sz="1800" dirty="0"/>
        </a:p>
      </dgm:t>
    </dgm:pt>
    <dgm:pt modelId="{C9C3AB0B-329C-44FC-AC77-FA4A68461FFA}" type="parTrans" cxnId="{1C85AAA5-E460-441D-8931-4B3F00FCADC3}">
      <dgm:prSet/>
      <dgm:spPr/>
      <dgm:t>
        <a:bodyPr/>
        <a:lstStyle/>
        <a:p>
          <a:endParaRPr lang="en-MY"/>
        </a:p>
      </dgm:t>
    </dgm:pt>
    <dgm:pt modelId="{BA839B7F-BA27-47BF-8416-9D25A2086A3D}" type="sibTrans" cxnId="{1C85AAA5-E460-441D-8931-4B3F00FCADC3}">
      <dgm:prSet/>
      <dgm:spPr/>
      <dgm:t>
        <a:bodyPr/>
        <a:lstStyle/>
        <a:p>
          <a:endParaRPr lang="en-MY"/>
        </a:p>
      </dgm:t>
    </dgm:pt>
    <dgm:pt modelId="{012261A7-71AA-40C1-9AF9-7E9156738475}">
      <dgm:prSet phldrT="[Text]" custT="1"/>
      <dgm:spPr>
        <a:solidFill>
          <a:srgbClr val="92D050"/>
        </a:solidFill>
      </dgm:spPr>
      <dgm:t>
        <a:bodyPr/>
        <a:lstStyle/>
        <a:p>
          <a:pPr algn="r"/>
          <a:r>
            <a:rPr lang="ar-EG" sz="1800" dirty="0" smtClean="0"/>
            <a:t>مدة الجلسة </a:t>
          </a:r>
        </a:p>
        <a:p>
          <a:pPr algn="r"/>
          <a:r>
            <a:rPr lang="ar-EG" sz="1800" dirty="0" smtClean="0"/>
            <a:t>الصفحات الاكثر زيارة </a:t>
          </a:r>
        </a:p>
        <a:p>
          <a:pPr algn="r"/>
          <a:r>
            <a:rPr lang="ar-EG" sz="1800" dirty="0" smtClean="0"/>
            <a:t>معدل الارتداد</a:t>
          </a:r>
          <a:endParaRPr lang="en-MY" sz="1800" dirty="0"/>
        </a:p>
      </dgm:t>
    </dgm:pt>
    <dgm:pt modelId="{AE810B0A-DE2B-49DD-8C79-55873EF2510D}" type="parTrans" cxnId="{FB1FB1FD-BD21-4519-9E6B-D52AC292BDF4}">
      <dgm:prSet/>
      <dgm:spPr/>
      <dgm:t>
        <a:bodyPr/>
        <a:lstStyle/>
        <a:p>
          <a:endParaRPr lang="en-MY"/>
        </a:p>
      </dgm:t>
    </dgm:pt>
    <dgm:pt modelId="{93943005-DF69-448A-ACC1-EBD94B55AF11}" type="sibTrans" cxnId="{FB1FB1FD-BD21-4519-9E6B-D52AC292BDF4}">
      <dgm:prSet/>
      <dgm:spPr/>
      <dgm:t>
        <a:bodyPr/>
        <a:lstStyle/>
        <a:p>
          <a:endParaRPr lang="en-MY"/>
        </a:p>
      </dgm:t>
    </dgm:pt>
    <dgm:pt modelId="{1E5C0BC1-982D-4491-86A6-16FE82F6020C}">
      <dgm:prSet phldrT="[Text]" custT="1"/>
      <dgm:spPr>
        <a:solidFill>
          <a:srgbClr val="669BBC"/>
        </a:solidFill>
      </dgm:spPr>
      <dgm:t>
        <a:bodyPr/>
        <a:lstStyle/>
        <a:p>
          <a:r>
            <a:rPr lang="ar-EG" sz="1800" dirty="0" smtClean="0"/>
            <a:t>نشئ تقارير تركز على الجوانب المهمة، مثل الحملات الأكثر نجاحًا أو الكلمات الرئيسية ذات الأداء الأفضل</a:t>
          </a:r>
          <a:endParaRPr lang="en-MY" sz="1800" dirty="0"/>
        </a:p>
      </dgm:t>
    </dgm:pt>
    <dgm:pt modelId="{EDB2058D-76ED-4185-95B7-403BF9BF0CA2}" type="parTrans" cxnId="{73A29CA2-DDB6-4F52-B66F-1D2C6D607FDA}">
      <dgm:prSet/>
      <dgm:spPr/>
      <dgm:t>
        <a:bodyPr/>
        <a:lstStyle/>
        <a:p>
          <a:endParaRPr lang="en-MY"/>
        </a:p>
      </dgm:t>
    </dgm:pt>
    <dgm:pt modelId="{EBA10769-E9D5-4BA6-A2A5-6362BFB9CAC7}" type="sibTrans" cxnId="{73A29CA2-DDB6-4F52-B66F-1D2C6D607FDA}">
      <dgm:prSet/>
      <dgm:spPr/>
      <dgm:t>
        <a:bodyPr/>
        <a:lstStyle/>
        <a:p>
          <a:endParaRPr lang="en-MY"/>
        </a:p>
      </dgm:t>
    </dgm:pt>
    <dgm:pt modelId="{39E9DC23-282A-408B-9447-39EB75B49F16}" type="pres">
      <dgm:prSet presAssocID="{BDA2441B-4649-4560-879D-B2215EFAA71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MY"/>
        </a:p>
      </dgm:t>
    </dgm:pt>
    <dgm:pt modelId="{19E71F58-91C5-476A-9EED-5C9CB71313F1}" type="pres">
      <dgm:prSet presAssocID="{E4AA0BC2-D3E6-4163-849F-36C364EF75C5}" presName="node" presStyleLbl="node1" presStyleIdx="0" presStyleCnt="5" custLinFactNeighborX="7768" custLinFactNeighborY="2291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A23F0E36-16B5-45C0-BAA1-C01C83273E53}" type="pres">
      <dgm:prSet presAssocID="{DFB927D2-1E33-4091-A353-3FCFCB1EB1B6}" presName="sibTrans" presStyleLbl="sibTrans1D1" presStyleIdx="0" presStyleCnt="4"/>
      <dgm:spPr/>
      <dgm:t>
        <a:bodyPr/>
        <a:lstStyle/>
        <a:p>
          <a:endParaRPr lang="en-MY"/>
        </a:p>
      </dgm:t>
    </dgm:pt>
    <dgm:pt modelId="{0362ABB8-8B3B-4858-ADD2-49A0D275B175}" type="pres">
      <dgm:prSet presAssocID="{DFB927D2-1E33-4091-A353-3FCFCB1EB1B6}" presName="connectorText" presStyleLbl="sibTrans1D1" presStyleIdx="0" presStyleCnt="4"/>
      <dgm:spPr/>
      <dgm:t>
        <a:bodyPr/>
        <a:lstStyle/>
        <a:p>
          <a:endParaRPr lang="en-MY"/>
        </a:p>
      </dgm:t>
    </dgm:pt>
    <dgm:pt modelId="{938980FE-4C16-4A4A-9C9E-10D08227B31B}" type="pres">
      <dgm:prSet presAssocID="{3BCC509F-17B5-4AE8-872C-D96E3E8BA53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E930FCB3-6C24-4893-9291-5067CEF30C8F}" type="pres">
      <dgm:prSet presAssocID="{34D26576-F549-4646-A63E-15B3FB34A5BE}" presName="sibTrans" presStyleLbl="sibTrans1D1" presStyleIdx="1" presStyleCnt="4"/>
      <dgm:spPr/>
      <dgm:t>
        <a:bodyPr/>
        <a:lstStyle/>
        <a:p>
          <a:endParaRPr lang="en-MY"/>
        </a:p>
      </dgm:t>
    </dgm:pt>
    <dgm:pt modelId="{DCD2ABCF-88CF-4110-86E5-2206708E2CCC}" type="pres">
      <dgm:prSet presAssocID="{34D26576-F549-4646-A63E-15B3FB34A5BE}" presName="connectorText" presStyleLbl="sibTrans1D1" presStyleIdx="1" presStyleCnt="4"/>
      <dgm:spPr/>
      <dgm:t>
        <a:bodyPr/>
        <a:lstStyle/>
        <a:p>
          <a:endParaRPr lang="en-MY"/>
        </a:p>
      </dgm:t>
    </dgm:pt>
    <dgm:pt modelId="{9C38C4E9-F79C-47C0-8E41-2271F6DBD3DD}" type="pres">
      <dgm:prSet presAssocID="{33703DE2-FF61-4086-8432-C41D322A977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9208C6F0-6624-4F67-A60E-B5B0AABE372B}" type="pres">
      <dgm:prSet presAssocID="{BA839B7F-BA27-47BF-8416-9D25A2086A3D}" presName="sibTrans" presStyleLbl="sibTrans1D1" presStyleIdx="2" presStyleCnt="4"/>
      <dgm:spPr/>
      <dgm:t>
        <a:bodyPr/>
        <a:lstStyle/>
        <a:p>
          <a:endParaRPr lang="en-MY"/>
        </a:p>
      </dgm:t>
    </dgm:pt>
    <dgm:pt modelId="{485C78F4-CA8A-4A32-8F74-7BA296517F36}" type="pres">
      <dgm:prSet presAssocID="{BA839B7F-BA27-47BF-8416-9D25A2086A3D}" presName="connectorText" presStyleLbl="sibTrans1D1" presStyleIdx="2" presStyleCnt="4"/>
      <dgm:spPr/>
      <dgm:t>
        <a:bodyPr/>
        <a:lstStyle/>
        <a:p>
          <a:endParaRPr lang="en-MY"/>
        </a:p>
      </dgm:t>
    </dgm:pt>
    <dgm:pt modelId="{D5D322B8-C868-4D3D-9B82-6025709CD376}" type="pres">
      <dgm:prSet presAssocID="{012261A7-71AA-40C1-9AF9-7E9156738475}" presName="node" presStyleLbl="node1" presStyleIdx="3" presStyleCnt="5" custLinFactNeighborX="-1788" custLinFactNeighborY="-1301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C588AFE9-C625-4B0D-A6A7-E85F57CE54C8}" type="pres">
      <dgm:prSet presAssocID="{93943005-DF69-448A-ACC1-EBD94B55AF11}" presName="sibTrans" presStyleLbl="sibTrans1D1" presStyleIdx="3" presStyleCnt="4"/>
      <dgm:spPr/>
      <dgm:t>
        <a:bodyPr/>
        <a:lstStyle/>
        <a:p>
          <a:endParaRPr lang="en-MY"/>
        </a:p>
      </dgm:t>
    </dgm:pt>
    <dgm:pt modelId="{5FCF9069-597B-418D-9BD6-2B2A99D14F40}" type="pres">
      <dgm:prSet presAssocID="{93943005-DF69-448A-ACC1-EBD94B55AF11}" presName="connectorText" presStyleLbl="sibTrans1D1" presStyleIdx="3" presStyleCnt="4"/>
      <dgm:spPr/>
      <dgm:t>
        <a:bodyPr/>
        <a:lstStyle/>
        <a:p>
          <a:endParaRPr lang="en-MY"/>
        </a:p>
      </dgm:t>
    </dgm:pt>
    <dgm:pt modelId="{FB8C78D2-DE93-4EBD-986B-D3DB72B6F76B}" type="pres">
      <dgm:prSet presAssocID="{1E5C0BC1-982D-4491-86A6-16FE82F6020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B583BA60-AF79-4049-B8B9-0630F0FB6BCA}" type="presOf" srcId="{DFB927D2-1E33-4091-A353-3FCFCB1EB1B6}" destId="{0362ABB8-8B3B-4858-ADD2-49A0D275B175}" srcOrd="1" destOrd="0" presId="urn:microsoft.com/office/officeart/2005/8/layout/bProcess3"/>
    <dgm:cxn modelId="{B2293EB8-23B0-49E0-8CA8-E1133A0C1C1E}" srcId="{BDA2441B-4649-4560-879D-B2215EFAA712}" destId="{E4AA0BC2-D3E6-4163-849F-36C364EF75C5}" srcOrd="0" destOrd="0" parTransId="{8A8C0CBF-1906-48ED-98C9-6EFE4A190BEA}" sibTransId="{DFB927D2-1E33-4091-A353-3FCFCB1EB1B6}"/>
    <dgm:cxn modelId="{9B024452-E2A9-4786-B30B-81426DFDF6B6}" type="presOf" srcId="{BA839B7F-BA27-47BF-8416-9D25A2086A3D}" destId="{485C78F4-CA8A-4A32-8F74-7BA296517F36}" srcOrd="1" destOrd="0" presId="urn:microsoft.com/office/officeart/2005/8/layout/bProcess3"/>
    <dgm:cxn modelId="{1C85AAA5-E460-441D-8931-4B3F00FCADC3}" srcId="{BDA2441B-4649-4560-879D-B2215EFAA712}" destId="{33703DE2-FF61-4086-8432-C41D322A977D}" srcOrd="2" destOrd="0" parTransId="{C9C3AB0B-329C-44FC-AC77-FA4A68461FFA}" sibTransId="{BA839B7F-BA27-47BF-8416-9D25A2086A3D}"/>
    <dgm:cxn modelId="{0580634A-E28E-49D8-BAF2-04C4ADFC7E06}" type="presOf" srcId="{012261A7-71AA-40C1-9AF9-7E9156738475}" destId="{D5D322B8-C868-4D3D-9B82-6025709CD376}" srcOrd="0" destOrd="0" presId="urn:microsoft.com/office/officeart/2005/8/layout/bProcess3"/>
    <dgm:cxn modelId="{335C3C50-B08F-42C5-9F6D-859D97A7BE8B}" type="presOf" srcId="{E4AA0BC2-D3E6-4163-849F-36C364EF75C5}" destId="{19E71F58-91C5-476A-9EED-5C9CB71313F1}" srcOrd="0" destOrd="0" presId="urn:microsoft.com/office/officeart/2005/8/layout/bProcess3"/>
    <dgm:cxn modelId="{8308C24E-8EF2-443E-86F8-8E7CDDF9912A}" type="presOf" srcId="{BA839B7F-BA27-47BF-8416-9D25A2086A3D}" destId="{9208C6F0-6624-4F67-A60E-B5B0AABE372B}" srcOrd="0" destOrd="0" presId="urn:microsoft.com/office/officeart/2005/8/layout/bProcess3"/>
    <dgm:cxn modelId="{73A29CA2-DDB6-4F52-B66F-1D2C6D607FDA}" srcId="{BDA2441B-4649-4560-879D-B2215EFAA712}" destId="{1E5C0BC1-982D-4491-86A6-16FE82F6020C}" srcOrd="4" destOrd="0" parTransId="{EDB2058D-76ED-4185-95B7-403BF9BF0CA2}" sibTransId="{EBA10769-E9D5-4BA6-A2A5-6362BFB9CAC7}"/>
    <dgm:cxn modelId="{825C65ED-659C-4542-B46A-A8A16C1A4554}" type="presOf" srcId="{93943005-DF69-448A-ACC1-EBD94B55AF11}" destId="{C588AFE9-C625-4B0D-A6A7-E85F57CE54C8}" srcOrd="0" destOrd="0" presId="urn:microsoft.com/office/officeart/2005/8/layout/bProcess3"/>
    <dgm:cxn modelId="{E3FDD526-B5DE-4E9F-B586-A45DCFCF4D4B}" type="presOf" srcId="{BDA2441B-4649-4560-879D-B2215EFAA712}" destId="{39E9DC23-282A-408B-9447-39EB75B49F16}" srcOrd="0" destOrd="0" presId="urn:microsoft.com/office/officeart/2005/8/layout/bProcess3"/>
    <dgm:cxn modelId="{1287F038-6948-49F7-B9EC-B2FD321823FE}" type="presOf" srcId="{34D26576-F549-4646-A63E-15B3FB34A5BE}" destId="{E930FCB3-6C24-4893-9291-5067CEF30C8F}" srcOrd="0" destOrd="0" presId="urn:microsoft.com/office/officeart/2005/8/layout/bProcess3"/>
    <dgm:cxn modelId="{BA755E99-F002-4E2F-A731-63DA84C24D45}" type="presOf" srcId="{3BCC509F-17B5-4AE8-872C-D96E3E8BA537}" destId="{938980FE-4C16-4A4A-9C9E-10D08227B31B}" srcOrd="0" destOrd="0" presId="urn:microsoft.com/office/officeart/2005/8/layout/bProcess3"/>
    <dgm:cxn modelId="{C081E550-1972-4897-918A-B1783C27A284}" type="presOf" srcId="{DFB927D2-1E33-4091-A353-3FCFCB1EB1B6}" destId="{A23F0E36-16B5-45C0-BAA1-C01C83273E53}" srcOrd="0" destOrd="0" presId="urn:microsoft.com/office/officeart/2005/8/layout/bProcess3"/>
    <dgm:cxn modelId="{BAEE5427-57A1-47A4-88C9-F1A592AA957F}" type="presOf" srcId="{33703DE2-FF61-4086-8432-C41D322A977D}" destId="{9C38C4E9-F79C-47C0-8E41-2271F6DBD3DD}" srcOrd="0" destOrd="0" presId="urn:microsoft.com/office/officeart/2005/8/layout/bProcess3"/>
    <dgm:cxn modelId="{B0976026-D7E5-4230-8983-2F4D9DADCF19}" type="presOf" srcId="{93943005-DF69-448A-ACC1-EBD94B55AF11}" destId="{5FCF9069-597B-418D-9BD6-2B2A99D14F40}" srcOrd="1" destOrd="0" presId="urn:microsoft.com/office/officeart/2005/8/layout/bProcess3"/>
    <dgm:cxn modelId="{8BA34548-5856-4CDD-99EB-BE5B47356348}" type="presOf" srcId="{1E5C0BC1-982D-4491-86A6-16FE82F6020C}" destId="{FB8C78D2-DE93-4EBD-986B-D3DB72B6F76B}" srcOrd="0" destOrd="0" presId="urn:microsoft.com/office/officeart/2005/8/layout/bProcess3"/>
    <dgm:cxn modelId="{FB1FB1FD-BD21-4519-9E6B-D52AC292BDF4}" srcId="{BDA2441B-4649-4560-879D-B2215EFAA712}" destId="{012261A7-71AA-40C1-9AF9-7E9156738475}" srcOrd="3" destOrd="0" parTransId="{AE810B0A-DE2B-49DD-8C79-55873EF2510D}" sibTransId="{93943005-DF69-448A-ACC1-EBD94B55AF11}"/>
    <dgm:cxn modelId="{0BF22282-9B6C-462B-884D-D48E9D5605CB}" type="presOf" srcId="{34D26576-F549-4646-A63E-15B3FB34A5BE}" destId="{DCD2ABCF-88CF-4110-86E5-2206708E2CCC}" srcOrd="1" destOrd="0" presId="urn:microsoft.com/office/officeart/2005/8/layout/bProcess3"/>
    <dgm:cxn modelId="{CCF63035-0159-42BF-8AF1-5DDF113DFAB6}" srcId="{BDA2441B-4649-4560-879D-B2215EFAA712}" destId="{3BCC509F-17B5-4AE8-872C-D96E3E8BA537}" srcOrd="1" destOrd="0" parTransId="{008C6DF3-C200-467F-8C15-5196B4879363}" sibTransId="{34D26576-F549-4646-A63E-15B3FB34A5BE}"/>
    <dgm:cxn modelId="{B89C6564-EB5F-4CB1-A988-596C4F634BE4}" type="presParOf" srcId="{39E9DC23-282A-408B-9447-39EB75B49F16}" destId="{19E71F58-91C5-476A-9EED-5C9CB71313F1}" srcOrd="0" destOrd="0" presId="urn:microsoft.com/office/officeart/2005/8/layout/bProcess3"/>
    <dgm:cxn modelId="{F9B4E7A5-5C37-4659-B76C-04FE1B988C85}" type="presParOf" srcId="{39E9DC23-282A-408B-9447-39EB75B49F16}" destId="{A23F0E36-16B5-45C0-BAA1-C01C83273E53}" srcOrd="1" destOrd="0" presId="urn:microsoft.com/office/officeart/2005/8/layout/bProcess3"/>
    <dgm:cxn modelId="{89EBC490-2772-481B-B918-B6CC980B646C}" type="presParOf" srcId="{A23F0E36-16B5-45C0-BAA1-C01C83273E53}" destId="{0362ABB8-8B3B-4858-ADD2-49A0D275B175}" srcOrd="0" destOrd="0" presId="urn:microsoft.com/office/officeart/2005/8/layout/bProcess3"/>
    <dgm:cxn modelId="{470379AA-7139-4D55-8534-CBA29DF4B358}" type="presParOf" srcId="{39E9DC23-282A-408B-9447-39EB75B49F16}" destId="{938980FE-4C16-4A4A-9C9E-10D08227B31B}" srcOrd="2" destOrd="0" presId="urn:microsoft.com/office/officeart/2005/8/layout/bProcess3"/>
    <dgm:cxn modelId="{7228D2FA-2463-4759-AE89-BD7C3BEB8C8A}" type="presParOf" srcId="{39E9DC23-282A-408B-9447-39EB75B49F16}" destId="{E930FCB3-6C24-4893-9291-5067CEF30C8F}" srcOrd="3" destOrd="0" presId="urn:microsoft.com/office/officeart/2005/8/layout/bProcess3"/>
    <dgm:cxn modelId="{3AEBCD86-F3AD-4AF9-8FEA-EF2BE6844BD5}" type="presParOf" srcId="{E930FCB3-6C24-4893-9291-5067CEF30C8F}" destId="{DCD2ABCF-88CF-4110-86E5-2206708E2CCC}" srcOrd="0" destOrd="0" presId="urn:microsoft.com/office/officeart/2005/8/layout/bProcess3"/>
    <dgm:cxn modelId="{785C107C-F965-4BEF-97C9-987A6950366C}" type="presParOf" srcId="{39E9DC23-282A-408B-9447-39EB75B49F16}" destId="{9C38C4E9-F79C-47C0-8E41-2271F6DBD3DD}" srcOrd="4" destOrd="0" presId="urn:microsoft.com/office/officeart/2005/8/layout/bProcess3"/>
    <dgm:cxn modelId="{5FD2B2E2-4DF1-4511-8D80-C5ACFFDA6845}" type="presParOf" srcId="{39E9DC23-282A-408B-9447-39EB75B49F16}" destId="{9208C6F0-6624-4F67-A60E-B5B0AABE372B}" srcOrd="5" destOrd="0" presId="urn:microsoft.com/office/officeart/2005/8/layout/bProcess3"/>
    <dgm:cxn modelId="{201B13AE-64B2-4D9E-B7ED-2BC9EDD5AE31}" type="presParOf" srcId="{9208C6F0-6624-4F67-A60E-B5B0AABE372B}" destId="{485C78F4-CA8A-4A32-8F74-7BA296517F36}" srcOrd="0" destOrd="0" presId="urn:microsoft.com/office/officeart/2005/8/layout/bProcess3"/>
    <dgm:cxn modelId="{EC9CFC25-4531-4901-B94D-BCE96BCAFE86}" type="presParOf" srcId="{39E9DC23-282A-408B-9447-39EB75B49F16}" destId="{D5D322B8-C868-4D3D-9B82-6025709CD376}" srcOrd="6" destOrd="0" presId="urn:microsoft.com/office/officeart/2005/8/layout/bProcess3"/>
    <dgm:cxn modelId="{67ACC166-61DA-48AF-A49E-7AEA2BD32CF8}" type="presParOf" srcId="{39E9DC23-282A-408B-9447-39EB75B49F16}" destId="{C588AFE9-C625-4B0D-A6A7-E85F57CE54C8}" srcOrd="7" destOrd="0" presId="urn:microsoft.com/office/officeart/2005/8/layout/bProcess3"/>
    <dgm:cxn modelId="{7ED6C7A4-4F64-4392-A47A-D6581DD0B815}" type="presParOf" srcId="{C588AFE9-C625-4B0D-A6A7-E85F57CE54C8}" destId="{5FCF9069-597B-418D-9BD6-2B2A99D14F40}" srcOrd="0" destOrd="0" presId="urn:microsoft.com/office/officeart/2005/8/layout/bProcess3"/>
    <dgm:cxn modelId="{06F4ACDF-571C-4083-AE32-B0C35EF7C4B8}" type="presParOf" srcId="{39E9DC23-282A-408B-9447-39EB75B49F16}" destId="{FB8C78D2-DE93-4EBD-986B-D3DB72B6F76B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2EFB3E-FA08-44F6-8A6E-EADC6D6B15E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MY"/>
        </a:p>
      </dgm:t>
    </dgm:pt>
    <dgm:pt modelId="{4D647B79-C914-483B-92E3-C09FAA72D5B7}">
      <dgm:prSet phldrT="[Text]" custT="1"/>
      <dgm:spPr>
        <a:solidFill>
          <a:srgbClr val="669BBC"/>
        </a:solidFill>
      </dgm:spPr>
      <dgm:t>
        <a:bodyPr/>
        <a:lstStyle/>
        <a:p>
          <a:pPr rtl="1"/>
          <a:r>
            <a:rPr lang="ar-EG" sz="2000" b="1" dirty="0" smtClean="0"/>
            <a:t>إدارة علاقات العملاء (</a:t>
          </a:r>
          <a:r>
            <a:rPr lang="en-MY" sz="2000" b="1" dirty="0" smtClean="0"/>
            <a:t>CRM)</a:t>
          </a:r>
          <a:endParaRPr lang="en-MY" sz="2000" dirty="0"/>
        </a:p>
      </dgm:t>
    </dgm:pt>
    <dgm:pt modelId="{0CC8BA06-65F1-4BE4-A398-5185BA6559E3}" type="parTrans" cxnId="{C73D9479-32CA-4E4A-A917-33E54799D2F1}">
      <dgm:prSet/>
      <dgm:spPr/>
      <dgm:t>
        <a:bodyPr/>
        <a:lstStyle/>
        <a:p>
          <a:endParaRPr lang="en-MY"/>
        </a:p>
      </dgm:t>
    </dgm:pt>
    <dgm:pt modelId="{10FB9334-A3AD-4220-8781-3BBC5FA291F7}" type="sibTrans" cxnId="{C73D9479-32CA-4E4A-A917-33E54799D2F1}">
      <dgm:prSet/>
      <dgm:spPr/>
      <dgm:t>
        <a:bodyPr/>
        <a:lstStyle/>
        <a:p>
          <a:endParaRPr lang="en-MY"/>
        </a:p>
      </dgm:t>
    </dgm:pt>
    <dgm:pt modelId="{5F7DE048-3EC5-4369-9B61-BAE2594A0923}">
      <dgm:prSet phldrT="[Text]" custT="1"/>
      <dgm:spPr>
        <a:ln>
          <a:solidFill>
            <a:srgbClr val="FF0000"/>
          </a:solidFill>
        </a:ln>
      </dgm:spPr>
      <dgm:t>
        <a:bodyPr/>
        <a:lstStyle/>
        <a:p>
          <a:r>
            <a:rPr lang="ar-EG" sz="2000" b="1" dirty="0" smtClean="0"/>
            <a:t>التسويق الرقمي</a:t>
          </a:r>
          <a:endParaRPr lang="en-MY" sz="2000" b="1" dirty="0"/>
        </a:p>
      </dgm:t>
    </dgm:pt>
    <dgm:pt modelId="{0D16B76A-6D4C-4A29-90AB-92264C04750E}" type="parTrans" cxnId="{F3B53287-44C0-4FA9-8611-518E0058A494}">
      <dgm:prSet/>
      <dgm:spPr/>
      <dgm:t>
        <a:bodyPr/>
        <a:lstStyle/>
        <a:p>
          <a:endParaRPr lang="en-MY"/>
        </a:p>
      </dgm:t>
    </dgm:pt>
    <dgm:pt modelId="{9670DFEF-B7BF-4656-8DBB-A148673EF3FD}" type="sibTrans" cxnId="{F3B53287-44C0-4FA9-8611-518E0058A494}">
      <dgm:prSet/>
      <dgm:spPr/>
      <dgm:t>
        <a:bodyPr/>
        <a:lstStyle/>
        <a:p>
          <a:endParaRPr lang="en-MY"/>
        </a:p>
      </dgm:t>
    </dgm:pt>
    <dgm:pt modelId="{10756E1D-05BC-4F37-9DCE-2DAB251CAE5E}">
      <dgm:prSet phldrT="[Text]"/>
      <dgm:spPr>
        <a:solidFill>
          <a:srgbClr val="F58221"/>
        </a:solidFill>
      </dgm:spPr>
      <dgm:t>
        <a:bodyPr/>
        <a:lstStyle/>
        <a:p>
          <a:r>
            <a:rPr lang="ar-EG" dirty="0" smtClean="0"/>
            <a:t>تحليل البيانات</a:t>
          </a:r>
          <a:endParaRPr lang="en-MY" dirty="0"/>
        </a:p>
      </dgm:t>
    </dgm:pt>
    <dgm:pt modelId="{C0557075-F378-49D3-BE99-F53F7F37F3BB}" type="parTrans" cxnId="{2A707EDC-E7AA-4FDE-9074-8B19C4659F36}">
      <dgm:prSet/>
      <dgm:spPr/>
      <dgm:t>
        <a:bodyPr/>
        <a:lstStyle/>
        <a:p>
          <a:endParaRPr lang="en-MY"/>
        </a:p>
      </dgm:t>
    </dgm:pt>
    <dgm:pt modelId="{7F9214FC-5E63-448C-831C-0EC8768D0E73}" type="sibTrans" cxnId="{2A707EDC-E7AA-4FDE-9074-8B19C4659F36}">
      <dgm:prSet/>
      <dgm:spPr/>
      <dgm:t>
        <a:bodyPr/>
        <a:lstStyle/>
        <a:p>
          <a:endParaRPr lang="en-MY"/>
        </a:p>
      </dgm:t>
    </dgm:pt>
    <dgm:pt modelId="{AE76D9D8-5C99-4C0D-87A8-FE7D04CDDE0A}">
      <dgm:prSet phldrT="[Text]"/>
      <dgm:spPr>
        <a:ln>
          <a:solidFill>
            <a:srgbClr val="000000"/>
          </a:solidFill>
        </a:ln>
      </dgm:spPr>
      <dgm:t>
        <a:bodyPr/>
        <a:lstStyle/>
        <a:p>
          <a:r>
            <a:rPr lang="ar-EG" dirty="0" smtClean="0"/>
            <a:t>التواصل والمبيعات</a:t>
          </a:r>
          <a:endParaRPr lang="en-MY" dirty="0"/>
        </a:p>
      </dgm:t>
    </dgm:pt>
    <dgm:pt modelId="{34D46D1F-4C40-4C91-9F85-A28652DD80EE}" type="parTrans" cxnId="{669BF808-49B1-46D7-8C6B-C6B682B2DBDD}">
      <dgm:prSet/>
      <dgm:spPr/>
      <dgm:t>
        <a:bodyPr/>
        <a:lstStyle/>
        <a:p>
          <a:endParaRPr lang="en-MY"/>
        </a:p>
      </dgm:t>
    </dgm:pt>
    <dgm:pt modelId="{ADC7B894-B5E4-4698-83DF-FC58EEF9BAB3}" type="sibTrans" cxnId="{669BF808-49B1-46D7-8C6B-C6B682B2DBDD}">
      <dgm:prSet/>
      <dgm:spPr/>
      <dgm:t>
        <a:bodyPr/>
        <a:lstStyle/>
        <a:p>
          <a:endParaRPr lang="en-MY"/>
        </a:p>
      </dgm:t>
    </dgm:pt>
    <dgm:pt modelId="{13721A79-10E5-41E2-ACBB-A1FD150F5AFF}">
      <dgm:prSet phldrT="[Text]"/>
      <dgm:spPr>
        <a:solidFill>
          <a:srgbClr val="2D3956"/>
        </a:solidFill>
        <a:ln>
          <a:solidFill>
            <a:srgbClr val="FFD200"/>
          </a:solidFill>
        </a:ln>
      </dgm:spPr>
      <dgm:t>
        <a:bodyPr/>
        <a:lstStyle/>
        <a:p>
          <a:r>
            <a:rPr lang="ar-EG" dirty="0" smtClean="0"/>
            <a:t>اتمتة التسويق</a:t>
          </a:r>
          <a:endParaRPr lang="en-MY" dirty="0"/>
        </a:p>
      </dgm:t>
    </dgm:pt>
    <dgm:pt modelId="{9F3096E9-4D64-4993-9850-E7F5F269CB99}" type="parTrans" cxnId="{DDA52264-AB5E-40EC-A49C-50FB8E8516DF}">
      <dgm:prSet/>
      <dgm:spPr/>
      <dgm:t>
        <a:bodyPr/>
        <a:lstStyle/>
        <a:p>
          <a:endParaRPr lang="en-MY"/>
        </a:p>
      </dgm:t>
    </dgm:pt>
    <dgm:pt modelId="{1968599C-C7A2-412B-9B21-731EC0A442E5}" type="sibTrans" cxnId="{DDA52264-AB5E-40EC-A49C-50FB8E8516DF}">
      <dgm:prSet/>
      <dgm:spPr/>
      <dgm:t>
        <a:bodyPr/>
        <a:lstStyle/>
        <a:p>
          <a:endParaRPr lang="en-MY"/>
        </a:p>
      </dgm:t>
    </dgm:pt>
    <dgm:pt modelId="{7423DAEC-2D4E-45B0-8614-57BE8D827094}" type="pres">
      <dgm:prSet presAssocID="{2F2EFB3E-FA08-44F6-8A6E-EADC6D6B15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MY"/>
        </a:p>
      </dgm:t>
    </dgm:pt>
    <dgm:pt modelId="{97CF81EB-23D0-4517-8CF7-B723078BFF1D}" type="pres">
      <dgm:prSet presAssocID="{4D647B79-C914-483B-92E3-C09FAA72D5B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C324339F-9472-4709-ADE1-3B62A0652B58}" type="pres">
      <dgm:prSet presAssocID="{10FB9334-A3AD-4220-8781-3BBC5FA291F7}" presName="sibTrans" presStyleCnt="0"/>
      <dgm:spPr/>
    </dgm:pt>
    <dgm:pt modelId="{CDE841D0-33B7-45BE-A797-21828D034A3F}" type="pres">
      <dgm:prSet presAssocID="{5F7DE048-3EC5-4369-9B61-BAE2594A0923}" presName="node" presStyleLbl="node1" presStyleIdx="1" presStyleCnt="5" custLinFactNeighborX="-225" custLinFactNeighborY="357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40B51E5B-917A-4181-A1A1-E6BF7AD702B2}" type="pres">
      <dgm:prSet presAssocID="{9670DFEF-B7BF-4656-8DBB-A148673EF3FD}" presName="sibTrans" presStyleCnt="0"/>
      <dgm:spPr/>
    </dgm:pt>
    <dgm:pt modelId="{4CC5415B-84D1-466C-B1AE-B77AAFCCB991}" type="pres">
      <dgm:prSet presAssocID="{10756E1D-05BC-4F37-9DCE-2DAB251CAE5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6C9A1DD8-0332-4FE7-B471-5D6151718247}" type="pres">
      <dgm:prSet presAssocID="{7F9214FC-5E63-448C-831C-0EC8768D0E73}" presName="sibTrans" presStyleCnt="0"/>
      <dgm:spPr/>
    </dgm:pt>
    <dgm:pt modelId="{084270D7-8E01-446F-8BA4-DC4CC8022CC8}" type="pres">
      <dgm:prSet presAssocID="{AE76D9D8-5C99-4C0D-87A8-FE7D04CDDE0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8E3F8A0C-5E1B-4FCA-82FE-19C2DCFFABAD}" type="pres">
      <dgm:prSet presAssocID="{ADC7B894-B5E4-4698-83DF-FC58EEF9BAB3}" presName="sibTrans" presStyleCnt="0"/>
      <dgm:spPr/>
    </dgm:pt>
    <dgm:pt modelId="{033B6751-A935-4A25-9679-DE2C3675563D}" type="pres">
      <dgm:prSet presAssocID="{13721A79-10E5-41E2-ACBB-A1FD150F5AF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669BF808-49B1-46D7-8C6B-C6B682B2DBDD}" srcId="{2F2EFB3E-FA08-44F6-8A6E-EADC6D6B15ED}" destId="{AE76D9D8-5C99-4C0D-87A8-FE7D04CDDE0A}" srcOrd="3" destOrd="0" parTransId="{34D46D1F-4C40-4C91-9F85-A28652DD80EE}" sibTransId="{ADC7B894-B5E4-4698-83DF-FC58EEF9BAB3}"/>
    <dgm:cxn modelId="{6648D8F2-4AFD-40AA-9F36-37CC73C9B172}" type="presOf" srcId="{13721A79-10E5-41E2-ACBB-A1FD150F5AFF}" destId="{033B6751-A935-4A25-9679-DE2C3675563D}" srcOrd="0" destOrd="0" presId="urn:microsoft.com/office/officeart/2005/8/layout/default"/>
    <dgm:cxn modelId="{F3B53287-44C0-4FA9-8611-518E0058A494}" srcId="{2F2EFB3E-FA08-44F6-8A6E-EADC6D6B15ED}" destId="{5F7DE048-3EC5-4369-9B61-BAE2594A0923}" srcOrd="1" destOrd="0" parTransId="{0D16B76A-6D4C-4A29-90AB-92264C04750E}" sibTransId="{9670DFEF-B7BF-4656-8DBB-A148673EF3FD}"/>
    <dgm:cxn modelId="{2F7DAA6B-25C5-4EA7-8033-880F044E8A05}" type="presOf" srcId="{4D647B79-C914-483B-92E3-C09FAA72D5B7}" destId="{97CF81EB-23D0-4517-8CF7-B723078BFF1D}" srcOrd="0" destOrd="0" presId="urn:microsoft.com/office/officeart/2005/8/layout/default"/>
    <dgm:cxn modelId="{C73D9479-32CA-4E4A-A917-33E54799D2F1}" srcId="{2F2EFB3E-FA08-44F6-8A6E-EADC6D6B15ED}" destId="{4D647B79-C914-483B-92E3-C09FAA72D5B7}" srcOrd="0" destOrd="0" parTransId="{0CC8BA06-65F1-4BE4-A398-5185BA6559E3}" sibTransId="{10FB9334-A3AD-4220-8781-3BBC5FA291F7}"/>
    <dgm:cxn modelId="{DF30594F-F6FA-4F51-9DAA-B74B11F87D00}" type="presOf" srcId="{AE76D9D8-5C99-4C0D-87A8-FE7D04CDDE0A}" destId="{084270D7-8E01-446F-8BA4-DC4CC8022CC8}" srcOrd="0" destOrd="0" presId="urn:microsoft.com/office/officeart/2005/8/layout/default"/>
    <dgm:cxn modelId="{90EB5826-E75F-4570-85C4-518E7B0B58DF}" type="presOf" srcId="{5F7DE048-3EC5-4369-9B61-BAE2594A0923}" destId="{CDE841D0-33B7-45BE-A797-21828D034A3F}" srcOrd="0" destOrd="0" presId="urn:microsoft.com/office/officeart/2005/8/layout/default"/>
    <dgm:cxn modelId="{7BBA0F06-BB1B-48DD-8A14-8D32661DAD8B}" type="presOf" srcId="{10756E1D-05BC-4F37-9DCE-2DAB251CAE5E}" destId="{4CC5415B-84D1-466C-B1AE-B77AAFCCB991}" srcOrd="0" destOrd="0" presId="urn:microsoft.com/office/officeart/2005/8/layout/default"/>
    <dgm:cxn modelId="{2A707EDC-E7AA-4FDE-9074-8B19C4659F36}" srcId="{2F2EFB3E-FA08-44F6-8A6E-EADC6D6B15ED}" destId="{10756E1D-05BC-4F37-9DCE-2DAB251CAE5E}" srcOrd="2" destOrd="0" parTransId="{C0557075-F378-49D3-BE99-F53F7F37F3BB}" sibTransId="{7F9214FC-5E63-448C-831C-0EC8768D0E73}"/>
    <dgm:cxn modelId="{DDA52264-AB5E-40EC-A49C-50FB8E8516DF}" srcId="{2F2EFB3E-FA08-44F6-8A6E-EADC6D6B15ED}" destId="{13721A79-10E5-41E2-ACBB-A1FD150F5AFF}" srcOrd="4" destOrd="0" parTransId="{9F3096E9-4D64-4993-9850-E7F5F269CB99}" sibTransId="{1968599C-C7A2-412B-9B21-731EC0A442E5}"/>
    <dgm:cxn modelId="{7CD46E13-80B5-4735-AB8A-424DAF31A05C}" type="presOf" srcId="{2F2EFB3E-FA08-44F6-8A6E-EADC6D6B15ED}" destId="{7423DAEC-2D4E-45B0-8614-57BE8D827094}" srcOrd="0" destOrd="0" presId="urn:microsoft.com/office/officeart/2005/8/layout/default"/>
    <dgm:cxn modelId="{E827C3DB-6F6A-48E4-A2CA-AD9E40F868A2}" type="presParOf" srcId="{7423DAEC-2D4E-45B0-8614-57BE8D827094}" destId="{97CF81EB-23D0-4517-8CF7-B723078BFF1D}" srcOrd="0" destOrd="0" presId="urn:microsoft.com/office/officeart/2005/8/layout/default"/>
    <dgm:cxn modelId="{7E4BD887-5159-4C47-BA25-0961EFEA0A43}" type="presParOf" srcId="{7423DAEC-2D4E-45B0-8614-57BE8D827094}" destId="{C324339F-9472-4709-ADE1-3B62A0652B58}" srcOrd="1" destOrd="0" presId="urn:microsoft.com/office/officeart/2005/8/layout/default"/>
    <dgm:cxn modelId="{7396C417-4E7B-4E50-AA8D-A80C7AB695B9}" type="presParOf" srcId="{7423DAEC-2D4E-45B0-8614-57BE8D827094}" destId="{CDE841D0-33B7-45BE-A797-21828D034A3F}" srcOrd="2" destOrd="0" presId="urn:microsoft.com/office/officeart/2005/8/layout/default"/>
    <dgm:cxn modelId="{809E38AE-7367-4D09-9775-6286D0629601}" type="presParOf" srcId="{7423DAEC-2D4E-45B0-8614-57BE8D827094}" destId="{40B51E5B-917A-4181-A1A1-E6BF7AD702B2}" srcOrd="3" destOrd="0" presId="urn:microsoft.com/office/officeart/2005/8/layout/default"/>
    <dgm:cxn modelId="{A78241A9-D802-4FE7-B620-2526130816CD}" type="presParOf" srcId="{7423DAEC-2D4E-45B0-8614-57BE8D827094}" destId="{4CC5415B-84D1-466C-B1AE-B77AAFCCB991}" srcOrd="4" destOrd="0" presId="urn:microsoft.com/office/officeart/2005/8/layout/default"/>
    <dgm:cxn modelId="{3D808F28-6195-417D-85AB-46C45E8952AD}" type="presParOf" srcId="{7423DAEC-2D4E-45B0-8614-57BE8D827094}" destId="{6C9A1DD8-0332-4FE7-B471-5D6151718247}" srcOrd="5" destOrd="0" presId="urn:microsoft.com/office/officeart/2005/8/layout/default"/>
    <dgm:cxn modelId="{EA569906-B466-4060-A604-CC2FE631495C}" type="presParOf" srcId="{7423DAEC-2D4E-45B0-8614-57BE8D827094}" destId="{084270D7-8E01-446F-8BA4-DC4CC8022CC8}" srcOrd="6" destOrd="0" presId="urn:microsoft.com/office/officeart/2005/8/layout/default"/>
    <dgm:cxn modelId="{D7D3B1F5-9366-4555-BD6D-A20EF1B4EBC9}" type="presParOf" srcId="{7423DAEC-2D4E-45B0-8614-57BE8D827094}" destId="{8E3F8A0C-5E1B-4FCA-82FE-19C2DCFFABAD}" srcOrd="7" destOrd="0" presId="urn:microsoft.com/office/officeart/2005/8/layout/default"/>
    <dgm:cxn modelId="{23B4BEDE-29BC-41D9-9BC9-2626964C62EF}" type="presParOf" srcId="{7423DAEC-2D4E-45B0-8614-57BE8D827094}" destId="{033B6751-A935-4A25-9679-DE2C3675563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30FF38-5850-4ED9-8B8F-13A32A943EB7}">
      <dsp:nvSpPr>
        <dsp:cNvPr id="0" name=""/>
        <dsp:cNvSpPr/>
      </dsp:nvSpPr>
      <dsp:spPr>
        <a:xfrm rot="5400000">
          <a:off x="964290" y="1356002"/>
          <a:ext cx="1199267" cy="13653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C4F634-46A8-4E38-B53C-7947054E4BC4}">
      <dsp:nvSpPr>
        <dsp:cNvPr id="0" name=""/>
        <dsp:cNvSpPr/>
      </dsp:nvSpPr>
      <dsp:spPr>
        <a:xfrm>
          <a:off x="646557" y="26590"/>
          <a:ext cx="2018859" cy="141313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900" kern="1200" dirty="0" smtClean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تتبع مشاهدات الصفحة ومعدل الارتداد</a:t>
          </a:r>
          <a:endParaRPr lang="en-MY" sz="1900" kern="1200" dirty="0">
            <a:solidFill>
              <a:schemeClr val="bg1"/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sp:txBody>
      <dsp:txXfrm>
        <a:off x="715553" y="95586"/>
        <a:ext cx="1880867" cy="1275144"/>
      </dsp:txXfrm>
    </dsp:sp>
    <dsp:sp modelId="{01C2979E-ACBC-4A4E-9650-B4B5E9142EF8}">
      <dsp:nvSpPr>
        <dsp:cNvPr id="0" name=""/>
        <dsp:cNvSpPr/>
      </dsp:nvSpPr>
      <dsp:spPr>
        <a:xfrm>
          <a:off x="2665417" y="161365"/>
          <a:ext cx="1468326" cy="1142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EG" sz="2800" kern="1200" dirty="0" smtClean="0"/>
            <a:t>الخطوه الاولى </a:t>
          </a:r>
          <a:endParaRPr lang="en-MY" sz="2800" kern="1200" dirty="0"/>
        </a:p>
      </dsp:txBody>
      <dsp:txXfrm>
        <a:off x="2665417" y="161365"/>
        <a:ext cx="1468326" cy="1142159"/>
      </dsp:txXfrm>
    </dsp:sp>
    <dsp:sp modelId="{66F23747-7511-4975-B3B1-78EDA5D64769}">
      <dsp:nvSpPr>
        <dsp:cNvPr id="0" name=""/>
        <dsp:cNvSpPr/>
      </dsp:nvSpPr>
      <dsp:spPr>
        <a:xfrm rot="5400000">
          <a:off x="2638139" y="2943420"/>
          <a:ext cx="1199267" cy="13653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3657A-2641-4022-9D79-C687E6B5252C}">
      <dsp:nvSpPr>
        <dsp:cNvPr id="0" name=""/>
        <dsp:cNvSpPr/>
      </dsp:nvSpPr>
      <dsp:spPr>
        <a:xfrm>
          <a:off x="2075882" y="1417611"/>
          <a:ext cx="2018859" cy="141313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900" kern="1200" dirty="0" smtClean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تحليل  تدفق المستخدم</a:t>
          </a:r>
          <a:endParaRPr lang="en-MY" sz="1900" kern="1200" dirty="0">
            <a:solidFill>
              <a:schemeClr val="bg1"/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sp:txBody>
      <dsp:txXfrm>
        <a:off x="2144878" y="1486607"/>
        <a:ext cx="1880867" cy="1275144"/>
      </dsp:txXfrm>
    </dsp:sp>
    <dsp:sp modelId="{1901600F-9909-48E9-B8D0-7F1671823026}">
      <dsp:nvSpPr>
        <dsp:cNvPr id="0" name=""/>
        <dsp:cNvSpPr/>
      </dsp:nvSpPr>
      <dsp:spPr>
        <a:xfrm>
          <a:off x="4339266" y="1748784"/>
          <a:ext cx="1468326" cy="1142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EG" sz="2800" kern="1200" dirty="0" smtClean="0"/>
            <a:t>الخطوه الثانية</a:t>
          </a:r>
          <a:endParaRPr lang="en-MY" sz="2800" kern="1200" dirty="0"/>
        </a:p>
      </dsp:txBody>
      <dsp:txXfrm>
        <a:off x="4339266" y="1748784"/>
        <a:ext cx="1468326" cy="1142159"/>
      </dsp:txXfrm>
    </dsp:sp>
    <dsp:sp modelId="{A0D6932C-401B-4E20-93DA-F6B8FD1F66F4}">
      <dsp:nvSpPr>
        <dsp:cNvPr id="0" name=""/>
        <dsp:cNvSpPr/>
      </dsp:nvSpPr>
      <dsp:spPr>
        <a:xfrm>
          <a:off x="3994256" y="3201427"/>
          <a:ext cx="2018859" cy="141313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900" kern="1200" dirty="0" smtClean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استخدام تقرير تدفق السلوك</a:t>
          </a:r>
          <a:endParaRPr lang="en-MY" sz="1900" kern="1200" dirty="0">
            <a:solidFill>
              <a:schemeClr val="bg1"/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sp:txBody>
      <dsp:txXfrm>
        <a:off x="4063252" y="3270423"/>
        <a:ext cx="1880867" cy="1275144"/>
      </dsp:txXfrm>
    </dsp:sp>
    <dsp:sp modelId="{257A96C7-27A3-4B31-AD43-21800A634929}">
      <dsp:nvSpPr>
        <dsp:cNvPr id="0" name=""/>
        <dsp:cNvSpPr/>
      </dsp:nvSpPr>
      <dsp:spPr>
        <a:xfrm>
          <a:off x="6013116" y="3336202"/>
          <a:ext cx="1468326" cy="1142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EG" sz="2800" kern="1200" dirty="0" smtClean="0"/>
            <a:t>الخطوه الثالثة</a:t>
          </a:r>
          <a:endParaRPr lang="en-MY" sz="2800" kern="1200" dirty="0"/>
        </a:p>
      </dsp:txBody>
      <dsp:txXfrm>
        <a:off x="6013116" y="3336202"/>
        <a:ext cx="1468326" cy="1142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3F0E36-16B5-45C0-BAA1-C01C83273E53}">
      <dsp:nvSpPr>
        <dsp:cNvPr id="0" name=""/>
        <dsp:cNvSpPr/>
      </dsp:nvSpPr>
      <dsp:spPr>
        <a:xfrm>
          <a:off x="2774773" y="1597021"/>
          <a:ext cx="3608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1048"/>
              </a:moveTo>
              <a:lnTo>
                <a:pt x="197538" y="81048"/>
              </a:lnTo>
              <a:lnTo>
                <a:pt x="197538" y="45720"/>
              </a:lnTo>
              <a:lnTo>
                <a:pt x="3608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500" kern="1200"/>
        </a:p>
      </dsp:txBody>
      <dsp:txXfrm>
        <a:off x="2945385" y="1639786"/>
        <a:ext cx="19653" cy="5911"/>
      </dsp:txXfrm>
    </dsp:sp>
    <dsp:sp modelId="{19E71F58-91C5-476A-9EED-5C9CB71313F1}">
      <dsp:nvSpPr>
        <dsp:cNvPr id="0" name=""/>
        <dsp:cNvSpPr/>
      </dsp:nvSpPr>
      <dsp:spPr>
        <a:xfrm>
          <a:off x="206472" y="907040"/>
          <a:ext cx="2570100" cy="154206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 smtClean="0">
              <a:solidFill>
                <a:schemeClr val="bg1"/>
              </a:solidFill>
            </a:rPr>
            <a:t>اربط </a:t>
          </a:r>
          <a:r>
            <a:rPr lang="en-MY" sz="1800" kern="1200" dirty="0" smtClean="0">
              <a:solidFill>
                <a:schemeClr val="bg1"/>
              </a:solidFill>
            </a:rPr>
            <a:t>Google Ads </a:t>
          </a:r>
          <a:r>
            <a:rPr lang="ar-EG" sz="1800" kern="1200" dirty="0" smtClean="0">
              <a:solidFill>
                <a:schemeClr val="bg1"/>
              </a:solidFill>
            </a:rPr>
            <a:t>مع </a:t>
          </a:r>
          <a:r>
            <a:rPr lang="en-MY" sz="1800" kern="1200" dirty="0" smtClean="0">
              <a:solidFill>
                <a:schemeClr val="bg1"/>
              </a:solidFill>
            </a:rPr>
            <a:t>Google Analytics</a:t>
          </a:r>
          <a:endParaRPr lang="en-MY" sz="1800" kern="1200" dirty="0">
            <a:solidFill>
              <a:schemeClr val="bg1"/>
            </a:solidFill>
          </a:endParaRPr>
        </a:p>
      </dsp:txBody>
      <dsp:txXfrm>
        <a:off x="206472" y="907040"/>
        <a:ext cx="2570100" cy="1542060"/>
      </dsp:txXfrm>
    </dsp:sp>
    <dsp:sp modelId="{E930FCB3-6C24-4893-9291-5067CEF30C8F}">
      <dsp:nvSpPr>
        <dsp:cNvPr id="0" name=""/>
        <dsp:cNvSpPr/>
      </dsp:nvSpPr>
      <dsp:spPr>
        <a:xfrm>
          <a:off x="5736351" y="1597021"/>
          <a:ext cx="56052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052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500" kern="1200"/>
        </a:p>
      </dsp:txBody>
      <dsp:txXfrm>
        <a:off x="6001834" y="1639786"/>
        <a:ext cx="29556" cy="5911"/>
      </dsp:txXfrm>
    </dsp:sp>
    <dsp:sp modelId="{938980FE-4C16-4A4A-9C9E-10D08227B31B}">
      <dsp:nvSpPr>
        <dsp:cNvPr id="0" name=""/>
        <dsp:cNvSpPr/>
      </dsp:nvSpPr>
      <dsp:spPr>
        <a:xfrm>
          <a:off x="3168050" y="871711"/>
          <a:ext cx="2570100" cy="1542060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 smtClean="0">
              <a:solidFill>
                <a:schemeClr val="bg1"/>
              </a:solidFill>
            </a:rPr>
            <a:t>تحليل سلوك الزوار بعد النقر على الإعلان</a:t>
          </a:r>
          <a:endParaRPr lang="en-MY" sz="1800" kern="1200" dirty="0">
            <a:solidFill>
              <a:schemeClr val="bg1"/>
            </a:solidFill>
          </a:endParaRPr>
        </a:p>
      </dsp:txBody>
      <dsp:txXfrm>
        <a:off x="3168050" y="871711"/>
        <a:ext cx="2570100" cy="1542060"/>
      </dsp:txXfrm>
    </dsp:sp>
    <dsp:sp modelId="{9208C6F0-6624-4F67-A60E-B5B0AABE372B}">
      <dsp:nvSpPr>
        <dsp:cNvPr id="0" name=""/>
        <dsp:cNvSpPr/>
      </dsp:nvSpPr>
      <dsp:spPr>
        <a:xfrm>
          <a:off x="1285050" y="2411971"/>
          <a:ext cx="6329274" cy="540460"/>
        </a:xfrm>
        <a:custGeom>
          <a:avLst/>
          <a:gdLst/>
          <a:ahLst/>
          <a:cxnLst/>
          <a:rect l="0" t="0" r="0" b="0"/>
          <a:pathLst>
            <a:path>
              <a:moveTo>
                <a:pt x="6329274" y="0"/>
              </a:moveTo>
              <a:lnTo>
                <a:pt x="6329274" y="287330"/>
              </a:lnTo>
              <a:lnTo>
                <a:pt x="0" y="287330"/>
              </a:lnTo>
              <a:lnTo>
                <a:pt x="0" y="54046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500" kern="1200"/>
        </a:p>
      </dsp:txBody>
      <dsp:txXfrm>
        <a:off x="4290812" y="2679246"/>
        <a:ext cx="317749" cy="5911"/>
      </dsp:txXfrm>
    </dsp:sp>
    <dsp:sp modelId="{9C38C4E9-F79C-47C0-8E41-2271F6DBD3DD}">
      <dsp:nvSpPr>
        <dsp:cNvPr id="0" name=""/>
        <dsp:cNvSpPr/>
      </dsp:nvSpPr>
      <dsp:spPr>
        <a:xfrm>
          <a:off x="6329274" y="871711"/>
          <a:ext cx="2570100" cy="1542060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0" i="0" kern="1200" dirty="0" smtClean="0"/>
            <a:t>تتبع نتائج </a:t>
          </a:r>
          <a:r>
            <a:rPr lang="en-MY" sz="1800" b="0" i="0" kern="1200" dirty="0" smtClean="0"/>
            <a:t>Google Ads </a:t>
          </a:r>
          <a:r>
            <a:rPr lang="ar-EG" sz="1800" b="0" i="0" kern="1200" dirty="0" smtClean="0"/>
            <a:t>من خلال المقاييس الرئيسية مثل عدد مرات العرض على الصفحة والنقرات والتحويلات وما إلى ذلك</a:t>
          </a:r>
          <a:endParaRPr lang="en-MY" sz="1800" kern="1200" dirty="0"/>
        </a:p>
      </dsp:txBody>
      <dsp:txXfrm>
        <a:off x="6329274" y="871711"/>
        <a:ext cx="2570100" cy="1542060"/>
      </dsp:txXfrm>
    </dsp:sp>
    <dsp:sp modelId="{C588AFE9-C625-4B0D-A6A7-E85F57CE54C8}">
      <dsp:nvSpPr>
        <dsp:cNvPr id="0" name=""/>
        <dsp:cNvSpPr/>
      </dsp:nvSpPr>
      <dsp:spPr>
        <a:xfrm>
          <a:off x="2568300" y="3710142"/>
          <a:ext cx="5673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775" y="45720"/>
              </a:lnTo>
              <a:lnTo>
                <a:pt x="300775" y="65782"/>
              </a:lnTo>
              <a:lnTo>
                <a:pt x="567350" y="6578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500" kern="1200"/>
        </a:p>
      </dsp:txBody>
      <dsp:txXfrm>
        <a:off x="2837018" y="3752907"/>
        <a:ext cx="29914" cy="5911"/>
      </dsp:txXfrm>
    </dsp:sp>
    <dsp:sp modelId="{D5D322B8-C868-4D3D-9B82-6025709CD376}">
      <dsp:nvSpPr>
        <dsp:cNvPr id="0" name=""/>
        <dsp:cNvSpPr/>
      </dsp:nvSpPr>
      <dsp:spPr>
        <a:xfrm>
          <a:off x="0" y="2984832"/>
          <a:ext cx="2570100" cy="1542060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 smtClean="0"/>
            <a:t>مدة الجلسة </a:t>
          </a:r>
        </a:p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 smtClean="0"/>
            <a:t>الصفحات الاكثر زيارة </a:t>
          </a:r>
        </a:p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 smtClean="0"/>
            <a:t>معدل الارتداد</a:t>
          </a:r>
          <a:endParaRPr lang="en-MY" sz="1800" kern="1200" dirty="0"/>
        </a:p>
      </dsp:txBody>
      <dsp:txXfrm>
        <a:off x="0" y="2984832"/>
        <a:ext cx="2570100" cy="1542060"/>
      </dsp:txXfrm>
    </dsp:sp>
    <dsp:sp modelId="{FB8C78D2-DE93-4EBD-986B-D3DB72B6F76B}">
      <dsp:nvSpPr>
        <dsp:cNvPr id="0" name=""/>
        <dsp:cNvSpPr/>
      </dsp:nvSpPr>
      <dsp:spPr>
        <a:xfrm>
          <a:off x="3168050" y="3004895"/>
          <a:ext cx="2570100" cy="1542060"/>
        </a:xfrm>
        <a:prstGeom prst="rect">
          <a:avLst/>
        </a:prstGeom>
        <a:solidFill>
          <a:srgbClr val="669BB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 smtClean="0"/>
            <a:t>نشئ تقارير تركز على الجوانب المهمة، مثل الحملات الأكثر نجاحًا أو الكلمات الرئيسية ذات الأداء الأفضل</a:t>
          </a:r>
          <a:endParaRPr lang="en-MY" sz="1800" kern="1200" dirty="0"/>
        </a:p>
      </dsp:txBody>
      <dsp:txXfrm>
        <a:off x="3168050" y="3004895"/>
        <a:ext cx="2570100" cy="15420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F81EB-23D0-4517-8CF7-B723078BFF1D}">
      <dsp:nvSpPr>
        <dsp:cNvPr id="0" name=""/>
        <dsp:cNvSpPr/>
      </dsp:nvSpPr>
      <dsp:spPr>
        <a:xfrm>
          <a:off x="774507" y="549"/>
          <a:ext cx="2103025" cy="1261815"/>
        </a:xfrm>
        <a:prstGeom prst="rect">
          <a:avLst/>
        </a:prstGeom>
        <a:solidFill>
          <a:srgbClr val="669BB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1" kern="1200" dirty="0" smtClean="0"/>
            <a:t>إدارة علاقات العملاء (</a:t>
          </a:r>
          <a:r>
            <a:rPr lang="en-MY" sz="2000" b="1" kern="1200" dirty="0" smtClean="0"/>
            <a:t>CRM)</a:t>
          </a:r>
          <a:endParaRPr lang="en-MY" sz="2000" kern="1200" dirty="0"/>
        </a:p>
      </dsp:txBody>
      <dsp:txXfrm>
        <a:off x="774507" y="549"/>
        <a:ext cx="2103025" cy="1261815"/>
      </dsp:txXfrm>
    </dsp:sp>
    <dsp:sp modelId="{CDE841D0-33B7-45BE-A797-21828D034A3F}">
      <dsp:nvSpPr>
        <dsp:cNvPr id="0" name=""/>
        <dsp:cNvSpPr/>
      </dsp:nvSpPr>
      <dsp:spPr>
        <a:xfrm>
          <a:off x="3083104" y="45659"/>
          <a:ext cx="2103025" cy="1261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1" kern="1200" dirty="0" smtClean="0"/>
            <a:t>التسويق الرقمي</a:t>
          </a:r>
          <a:endParaRPr lang="en-MY" sz="2000" b="1" kern="1200" dirty="0"/>
        </a:p>
      </dsp:txBody>
      <dsp:txXfrm>
        <a:off x="3083104" y="45659"/>
        <a:ext cx="2103025" cy="1261815"/>
      </dsp:txXfrm>
    </dsp:sp>
    <dsp:sp modelId="{4CC5415B-84D1-466C-B1AE-B77AAFCCB991}">
      <dsp:nvSpPr>
        <dsp:cNvPr id="0" name=""/>
        <dsp:cNvSpPr/>
      </dsp:nvSpPr>
      <dsp:spPr>
        <a:xfrm>
          <a:off x="774507" y="1472667"/>
          <a:ext cx="2103025" cy="1261815"/>
        </a:xfrm>
        <a:prstGeom prst="rect">
          <a:avLst/>
        </a:prstGeom>
        <a:solidFill>
          <a:srgbClr val="F5822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600" kern="1200" dirty="0" smtClean="0"/>
            <a:t>تحليل البيانات</a:t>
          </a:r>
          <a:endParaRPr lang="en-MY" sz="3600" kern="1200" dirty="0"/>
        </a:p>
      </dsp:txBody>
      <dsp:txXfrm>
        <a:off x="774507" y="1472667"/>
        <a:ext cx="2103025" cy="1261815"/>
      </dsp:txXfrm>
    </dsp:sp>
    <dsp:sp modelId="{084270D7-8E01-446F-8BA4-DC4CC8022CC8}">
      <dsp:nvSpPr>
        <dsp:cNvPr id="0" name=""/>
        <dsp:cNvSpPr/>
      </dsp:nvSpPr>
      <dsp:spPr>
        <a:xfrm>
          <a:off x="3087836" y="1472667"/>
          <a:ext cx="2103025" cy="1261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600" kern="1200" dirty="0" smtClean="0"/>
            <a:t>التواصل والمبيعات</a:t>
          </a:r>
          <a:endParaRPr lang="en-MY" sz="3600" kern="1200" dirty="0"/>
        </a:p>
      </dsp:txBody>
      <dsp:txXfrm>
        <a:off x="3087836" y="1472667"/>
        <a:ext cx="2103025" cy="1261815"/>
      </dsp:txXfrm>
    </dsp:sp>
    <dsp:sp modelId="{033B6751-A935-4A25-9679-DE2C3675563D}">
      <dsp:nvSpPr>
        <dsp:cNvPr id="0" name=""/>
        <dsp:cNvSpPr/>
      </dsp:nvSpPr>
      <dsp:spPr>
        <a:xfrm>
          <a:off x="1931172" y="2944785"/>
          <a:ext cx="2103025" cy="1261815"/>
        </a:xfrm>
        <a:prstGeom prst="rect">
          <a:avLst/>
        </a:prstGeom>
        <a:solidFill>
          <a:srgbClr val="2D3956"/>
        </a:solidFill>
        <a:ln w="12700" cap="flat" cmpd="sng" algn="ctr">
          <a:solidFill>
            <a:srgbClr val="FFD2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600" kern="1200" dirty="0" smtClean="0"/>
            <a:t>اتمتة التسويق</a:t>
          </a:r>
          <a:endParaRPr lang="en-MY" sz="3600" kern="1200" dirty="0"/>
        </a:p>
      </dsp:txBody>
      <dsp:txXfrm>
        <a:off x="1931172" y="2944785"/>
        <a:ext cx="2103025" cy="1261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38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811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63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3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631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4207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87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465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484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891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y.hsoub.com/marketing/inbound-marketing/%D8%A7%D9%84%D8%AA%D8%B3%D9%88%D9%8A%D9%82-%D8%A8%D8%A7%D9%84%D9%85%D8%AD%D8%AA%D9%88%D9%89%D8%8C-%D9%85%D8%B9%D9%86%D8%A7%D9%87-%D9%88%D8%A3%D9%87%D9%85%D9%8A%D8%AA%D9%87-r72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hyperlink" Target="https://academy.hsoub.com/marketing/search-engine-optimisation/%D8%A7%D8%AE%D8%AA%D9%8A%D8%A7%D8%B1-%D8%A7%D9%84%D9%83%D9%84%D9%85%D8%A7%D8%AA-%D8%A7%D9%84%D9%85%D9%81%D8%AA%D8%A7%D8%AD%D9%8A%D8%A9-%D8%A7%D9%84%D9%85%D9%86%D8%A7%D8%B3%D8%A8%D8%A9-%D9%84%D9%85%D9%88%D9%82%D8%B9%D9%83-%D8%A7%D9%84%D8%A5%D9%84%D9%83%D8%AA%D8%B1%D9%88%D9%86%D9%8A-r492/" TargetMode="External"/><Relationship Id="rId4" Type="http://schemas.openxmlformats.org/officeDocument/2006/relationships/hyperlink" Target="https://academy.hsoub.com/marketing/search-engine-optimisation/%D9%86%D8%B5%D8%A7%D8%A6%D8%AD-%D8%AA%D8%AD%D8%B3%D9%8A%D9%86-%D9%85%D8%AD%D8%B1%D9%83%D8%A7%D8%AA-%D8%A7%D9%84%D8%A8%D8%AD%D8%AB-%D9%84%D9%84%D9%85%D9%88%D8%A7%D9%82%D8%B9-%D8%A7%D9%84%D8%AC%D8%AF%D9%8A%D8%AF%D8%A9-r521/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fastercapital.com/arabpreneur/%D8%AA%D8%AA%D8%A8%D8%B9-%D8%A7%D9%84%D8%AA%D8%AD%D9%88%D9%8A%D9%84--%D9%83%D9%8A%D9%81%D9%8A%D8%A9-%D8%AA%D8%AA%D8%A8%D8%B9-%D9%88%D9%82%D9%8A%D8%A7%D8%B3-%D9%85%D8%AF%D9%89-%D9%81%D8%B9%D8%A7%D9%84%D9%8A%D8%A9-%D8%AD%D9%85%D9%84%D8%A7%D8%AA%D9%83-%D8%A7%D9%84%D8%AA%D8%B3%D9%88%D9%8A%D9%82%D9%8A%D8%A9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hyperlink" Target="https://fastercapital.com/arabpreneur/%D8%A3%D8%AE%D8%A8%D8%A7%D8%B1-SKK-%D9%84%D9%84%D9%81%D9%88%D8%B1%D9%83%D8%B3--%D8%A7%D9%84%D8%A8%D9%82%D8%A7%D8%A1-%D8%B9%D9%84%D9%89-%D8%A7%D8%B7%D9%84%D8%A7%D8%B9-%D9%88%D8%A7%D8%AA%D8%AE%D8%A7%D8%B0-%D9%82%D8%B1%D8%A7%D8%B1%D8%A7%D8%AA-%D9%85%D8%B3%D8%AA%D9%86%D9%8A%D8%B1%D8%A9.html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digitalnexa.com/ar-sa/content-inbound-marketing/hubspot-marketing-automation-platform/hubspot-marketing-automation-services-partner-agency-riyadh#:~:text=%D9%8A%D9%8F%D9%85%D9%83%D9%86%20%D8%A7%D8%B9%D8%AA%D8%A8%D8%A7%D8%B1%20HubSpot%20%D9%85%D9%86%D8%B5%D8%A9%20%D9%84%D9%84%D8%AA%D8%B3%D9%88%D9%8A%D9%82,%D9%84%D9%83%D9%84%20%D8%A7%D9%84%D8%A5%D8%AC%D8%B1%D8%A7%D8%A1%D8%A7%D8%AA%20%D9%88%D8%A7%D9%84%D8%A3%D9%86%D8%B4%D8%B7%D8%A9%20%D8%B9%D8%A8%D8%B1%20%D8%A7%D9%84%D9%86%D8%B8%D8%A7%D9%85.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hyperlink" Target="https://www.hubspot.com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94617" y="2345754"/>
            <a:ext cx="4538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 smtClean="0">
                <a:solidFill>
                  <a:srgbClr val="00AEEF"/>
                </a:solidFill>
                <a:latin typeface="+mj-lt"/>
                <a:cs typeface="Times New Roman"/>
              </a:rPr>
              <a:t>أدوات</a:t>
            </a:r>
            <a:r>
              <a:rPr lang="ar-SA" sz="3600" b="1" dirty="0" smtClean="0">
                <a:solidFill>
                  <a:srgbClr val="00AEEF"/>
                </a:solidFill>
                <a:latin typeface="+mj-lt"/>
                <a:cs typeface="Times New Roman"/>
              </a:rPr>
              <a:t> </a:t>
            </a:r>
            <a:r>
              <a:rPr lang="ar-SA" sz="3600" b="1" dirty="0">
                <a:solidFill>
                  <a:srgbClr val="00AEEF"/>
                </a:solidFill>
                <a:latin typeface="+mj-lt"/>
                <a:cs typeface="Times New Roman"/>
              </a:rPr>
              <a:t>تحليلات بيانات التسويق</a:t>
            </a:r>
            <a:endParaRPr lang="en-US" sz="3600" b="1" dirty="0">
              <a:solidFill>
                <a:srgbClr val="00AEEF"/>
              </a:solidFill>
              <a:latin typeface="+mj-lt"/>
              <a:cs typeface="Times New Roman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29269" y="581099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المحاضرة </a:t>
            </a:r>
            <a:r>
              <a:rPr lang="ar-EG" sz="2800" b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السادسة</a:t>
            </a:r>
            <a:endParaRPr lang="en-US" sz="2800" b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475065" y="4887664"/>
            <a:ext cx="1225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MKT213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0C19C1-1189-2F4B-4A5F-BC7820FA69EF}"/>
              </a:ext>
            </a:extLst>
          </p:cNvPr>
          <p:cNvSpPr txBox="1"/>
          <p:nvPr/>
        </p:nvSpPr>
        <p:spPr>
          <a:xfrm>
            <a:off x="1166713" y="3866496"/>
            <a:ext cx="267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i="0" dirty="0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إ</a:t>
            </a:r>
            <a:r>
              <a:rPr lang="ar-SA" sz="2400" dirty="0">
                <a:latin typeface="Alexandria" charset="0"/>
                <a:cs typeface="Alexandria" charset="0"/>
              </a:rPr>
              <a:t>عداد د. محسن مرشد</a:t>
            </a:r>
          </a:p>
        </p:txBody>
      </p:sp>
    </p:spTree>
    <p:extLst>
      <p:ext uri="{BB962C8B-B14F-4D97-AF65-F5344CB8AC3E}">
        <p14:creationId xmlns:p14="http://schemas.microsoft.com/office/powerpoint/2010/main" val="3184809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671712" y="1242056"/>
            <a:ext cx="770978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u="sng" dirty="0">
                <a:cs typeface="Calibri" panose="020F0502020204030204" pitchFamily="34" charset="0"/>
              </a:rPr>
              <a:t>تناولنا في المحاضرة السابقة </a:t>
            </a:r>
            <a:r>
              <a:rPr lang="ar-EG" sz="2800" b="1" dirty="0">
                <a:cs typeface="Calibri" panose="020F0502020204030204" pitchFamily="34" charset="0"/>
              </a:rPr>
              <a:t>:</a:t>
            </a:r>
          </a:p>
          <a:p>
            <a:pPr algn="r" rtl="1"/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(</a:t>
            </a:r>
            <a:r>
              <a:rPr lang="en-MY" sz="2800" b="1" dirty="0">
                <a:latin typeface="Calibri" panose="020F0502020204030204" pitchFamily="34" charset="0"/>
                <a:cs typeface="Calibri" panose="020F0502020204030204" pitchFamily="34" charset="0"/>
              </a:rPr>
              <a:t>SEO</a:t>
            </a: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البيانات.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الويب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التنبؤية. </a:t>
            </a: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 البيانات</a:t>
            </a:r>
            <a:r>
              <a:rPr lang="ar-S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الن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صية</a:t>
            </a:r>
            <a:r>
              <a:rPr lang="ar-S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الاستماع الاجتماعي. 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الخلاصة</a:t>
            </a:r>
            <a:r>
              <a:rPr lang="ar-SA" sz="2800" dirty="0">
                <a:latin typeface="Alexandria" charset="0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631" y="2225546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86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45756" y="1457499"/>
            <a:ext cx="77097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sz="2800" b="1" dirty="0">
              <a:latin typeface="+mj-lt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en-MY" sz="2800" dirty="0"/>
              <a:t>Advanced Excel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en-MY" sz="2800" dirty="0" smtClean="0"/>
              <a:t>SPSS</a:t>
            </a:r>
          </a:p>
          <a:p>
            <a:pPr marL="514350" lvl="0" indent="-514350" algn="r" rtl="1">
              <a:buFont typeface="+mj-lt"/>
              <a:buAutoNum type="arabicPeriod"/>
            </a:pPr>
            <a:r>
              <a:rPr lang="en-MY" sz="2800" dirty="0" smtClean="0"/>
              <a:t>Google Analytics</a:t>
            </a:r>
            <a:endParaRPr lang="ar-SA" sz="2800" b="1" dirty="0" smtClean="0">
              <a:latin typeface="+mj-lt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en-MY" sz="2800" dirty="0" smtClean="0"/>
              <a:t>Python</a:t>
            </a:r>
            <a:endParaRPr lang="ar-SA" sz="2800" b="1" dirty="0">
              <a:latin typeface="+mj-lt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en-MY" sz="2800" dirty="0" smtClean="0"/>
              <a:t>Google </a:t>
            </a:r>
            <a:r>
              <a:rPr lang="en-MY" sz="2800" dirty="0" err="1" smtClean="0"/>
              <a:t>AdWords</a:t>
            </a:r>
            <a:endParaRPr lang="ar-EG" sz="2800" dirty="0" smtClean="0"/>
          </a:p>
          <a:p>
            <a:pPr marL="514350" lvl="0" indent="-514350" algn="r" rtl="1">
              <a:buFont typeface="+mj-lt"/>
              <a:buAutoNum type="arabicPeriod"/>
            </a:pPr>
            <a:r>
              <a:rPr lang="en-MY" sz="2800" dirty="0" err="1" smtClean="0"/>
              <a:t>HubSpot</a:t>
            </a:r>
            <a:endParaRPr lang="en-MY" sz="2800" dirty="0"/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cs typeface="Calibri" panose="020F0502020204030204" pitchFamily="34" charset="0"/>
              </a:rPr>
              <a:t>الخلاصة</a:t>
            </a:r>
            <a:r>
              <a:rPr lang="ar-SA" sz="2800" dirty="0"/>
              <a:t>.</a:t>
            </a:r>
            <a:endParaRPr lang="ar-EG" sz="2800" dirty="0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0823" y="2238703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9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220742" y="3740248"/>
            <a:ext cx="4747323" cy="276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2800" b="1" dirty="0" smtClean="0"/>
              <a:t> </a:t>
            </a:r>
          </a:p>
          <a:p>
            <a:pPr lvl="0" algn="ctr" rtl="1"/>
            <a:endParaRPr lang="ar-EG" sz="2800" b="1" dirty="0" smtClean="0"/>
          </a:p>
          <a:p>
            <a:pPr lvl="0" algn="ctr" rtl="1"/>
            <a:r>
              <a:rPr lang="ar-EG" sz="2800" b="1" dirty="0" smtClean="0"/>
              <a:t>الإكسل المتقدم</a:t>
            </a:r>
          </a:p>
          <a:p>
            <a:pPr lvl="0" algn="ctr" rtl="1"/>
            <a:r>
              <a:rPr lang="en-MY" sz="2800" b="1" dirty="0" smtClean="0"/>
              <a:t> </a:t>
            </a:r>
            <a:r>
              <a:rPr lang="en-MY" sz="2800" b="1" dirty="0"/>
              <a:t>Advanced </a:t>
            </a:r>
            <a:r>
              <a:rPr lang="en-MY" sz="2800" b="1" dirty="0" smtClean="0"/>
              <a:t>Excel</a:t>
            </a:r>
            <a:endParaRPr lang="ar-EG" sz="2800" b="1" dirty="0" smtClean="0"/>
          </a:p>
          <a:p>
            <a:pPr lvl="0" algn="ctr" rtl="1"/>
            <a:r>
              <a:rPr lang="ar-EG" sz="2800" b="1" dirty="0" smtClean="0"/>
              <a:t> </a:t>
            </a:r>
            <a:endParaRPr lang="en-MY" sz="2800" b="1" dirty="0"/>
          </a:p>
        </p:txBody>
      </p:sp>
    </p:spTree>
    <p:extLst>
      <p:ext uri="{BB962C8B-B14F-4D97-AF65-F5344CB8AC3E}">
        <p14:creationId xmlns:p14="http://schemas.microsoft.com/office/powerpoint/2010/main" val="377204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62404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691008" y="165309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800" b="1" dirty="0" smtClean="0"/>
              <a:t>Advanced Excel</a:t>
            </a:r>
            <a:r>
              <a:rPr lang="ar-EG" sz="2800" dirty="0" smtClean="0"/>
              <a:t>1. </a:t>
            </a:r>
            <a:r>
              <a:rPr lang="ar-EG" sz="2800" b="1" dirty="0"/>
              <a:t>الإكسل المتقدم </a:t>
            </a:r>
            <a:endParaRPr lang="en-MY" sz="2800" b="1" dirty="0"/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F1DEFC3-BEA6-CDDA-9BBC-16A061B61A73}"/>
              </a:ext>
            </a:extLst>
          </p:cNvPr>
          <p:cNvSpPr txBox="1"/>
          <p:nvPr/>
        </p:nvSpPr>
        <p:spPr>
          <a:xfrm>
            <a:off x="1741714" y="2246624"/>
            <a:ext cx="85895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q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يشير برنامج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الإكسل المتقدم في تحليل البيانات التسويقية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إلى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ستخدام تقنيات وأدوات متطورة لتحليل وفهم البيانات التسويقية بشكل أعمق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مثال .</a:t>
            </a:r>
          </a:p>
          <a:p>
            <a:pPr marL="342900" lvl="0" indent="-342900" algn="just" rtl="1">
              <a:buFont typeface="Wingdings" panose="05000000000000000000" pitchFamily="2" charset="2"/>
              <a:buChar char="q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يحتوي إكسل على مجموعة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واسعة من الدوال الإحصائية والمالية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التي تساعد في إجراء تحليلات معقدة، مثل الانحدار والتحليل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الزمني.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q"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يوفر إكسل أدوات رسم بياني قوية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مما يساعد في تحويل البيانات إلى مخططات ورسوم بيانية تسهل فهم المعلومات وتقديمها بطريقة بصرية. </a:t>
            </a:r>
            <a:endParaRPr lang="ar-EG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q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يمكن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للمستخدمين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إجراء تعديلات سريعة على البيانات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وتحليل النتائج في الوقت الفعلي، مما يسهل اتخاذ القرارات السريعة</a:t>
            </a:r>
            <a:r>
              <a:rPr lang="ar-EG" sz="2400" dirty="0" smtClean="0">
                <a:latin typeface="+mj-lt"/>
              </a:rPr>
              <a:t>.</a:t>
            </a:r>
            <a:endParaRPr lang="ar-EG" sz="2400" dirty="0" smtClean="0">
              <a:latin typeface="+mj-lt"/>
              <a:cs typeface="Calibri" panose="020F0502020204030204" pitchFamily="34" charset="0"/>
            </a:endParaRPr>
          </a:p>
          <a:p>
            <a:pPr lvl="0" algn="just" rtl="1"/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2405" y="2693811"/>
            <a:ext cx="1831547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402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320798" y="127198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758791" y="155149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018138" y="1476303"/>
            <a:ext cx="9079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1.1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تقنيات وأدوات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الاكسل المتطورة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لتحليل وفهم البيانات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التسويقية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F1DEFC3-BEA6-CDDA-9BBC-16A061B61A73}"/>
              </a:ext>
            </a:extLst>
          </p:cNvPr>
          <p:cNvSpPr txBox="1"/>
          <p:nvPr/>
        </p:nvSpPr>
        <p:spPr>
          <a:xfrm>
            <a:off x="4271963" y="2481178"/>
            <a:ext cx="6059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301638"/>
              </p:ext>
            </p:extLst>
          </p:nvPr>
        </p:nvGraphicFramePr>
        <p:xfrm>
          <a:off x="3113852" y="2125080"/>
          <a:ext cx="8635628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28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027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2400" kern="120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الوصف</a:t>
                      </a:r>
                      <a:endParaRPr lang="en-MY" sz="2400" kern="12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400" kern="120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الاداة</a:t>
                      </a:r>
                      <a:endParaRPr lang="en-MY" sz="2400" kern="12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استخدام أدوات مثل </a:t>
                      </a:r>
                      <a:r>
                        <a:rPr lang="ar-EG" sz="2400" b="1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الجداول المحورية </a:t>
                      </a:r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لتحليل كميات كبيرة من البيانات، مما يساعد في استخراج الأنماط والرؤى.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تحليل البيانات الكبيرة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استخدام الصيغ المتقدمة مثل </a:t>
                      </a:r>
                      <a:r>
                        <a:rPr lang="ar-EG" sz="2400" b="1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الانحدار الخطي للتنبؤ بالمبيعات </a:t>
                      </a:r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المستقبلية بناءً على بيانات سابقة</a:t>
                      </a:r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توقعات المبيعات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1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إنشاء مخططات بيانية لتمثيل الاتجاهات في البيانات </a:t>
                      </a:r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التسويقية بمرور الوقت، مثل تغيرات المبيعات أو تفاعل العملاء.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تحليل الاتجاهات: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8446" y="989592"/>
            <a:ext cx="4021162" cy="27435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0948" y="3450784"/>
            <a:ext cx="3342816" cy="19528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36220" y="5344686"/>
            <a:ext cx="3338936" cy="15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7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87956" y="122803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914404" y="1372973"/>
            <a:ext cx="9345750" cy="54247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بيانات عن المبيعات الشهرية في السنة الماضية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720965" y="1398176"/>
            <a:ext cx="12726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MY" sz="2800" b="1" dirty="0">
                <a:latin typeface="Calibri" panose="020F0502020204030204" pitchFamily="34" charset="0"/>
                <a:cs typeface="Calibri" panose="020F0502020204030204" pitchFamily="34" charset="0"/>
              </a:rPr>
              <a:t>1.2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استخدام الانحدار الخطي في إكسل لتوقع الايرادات المستقبلية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51956"/>
            <a:ext cx="2569954" cy="23458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7166562" y="2015592"/>
            <a:ext cx="470463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EG" sz="14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dirty="0"/>
              <a:t> </a:t>
            </a:r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الخطوات:</a:t>
            </a:r>
          </a:p>
          <a:p>
            <a:pPr marL="285750" lvl="0" indent="-285750" algn="just" rtl="1">
              <a:buFont typeface="Wingdings" panose="05000000000000000000" pitchFamily="2" charset="2"/>
              <a:buChar char="ü"/>
            </a:pP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إدخال البيانات في إكسل 2016: قم بإدخال البيانات في جدول، حيث تكون الأشهر في العمود </a:t>
            </a:r>
            <a:r>
              <a:rPr lang="en-MY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والايرادات في العمود </a:t>
            </a:r>
            <a:r>
              <a:rPr lang="en-MY" dirty="0">
                <a:latin typeface="Calibri" panose="020F0502020204030204" pitchFamily="34" charset="0"/>
                <a:cs typeface="Calibri" panose="020F0502020204030204" pitchFamily="34" charset="0"/>
              </a:rPr>
              <a:t>B.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إدخال البيانات في إكسل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: تأكد من إدخال البيانات في جدول كما هو موضح .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endParaRPr lang="ar-EG" sz="2000" dirty="0">
              <a:latin typeface="+mj-lt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+mj-lt"/>
              </a:rPr>
              <a:t>استخدام دالة </a:t>
            </a:r>
            <a:r>
              <a:rPr lang="en-MY" sz="2000" b="1" dirty="0" err="1">
                <a:latin typeface="+mj-lt"/>
              </a:rPr>
              <a:t>FORECAST.LINEAR</a:t>
            </a:r>
            <a:r>
              <a:rPr lang="en-MY" sz="2000" b="1" dirty="0">
                <a:latin typeface="+mj-lt"/>
              </a:rPr>
              <a:t>: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endParaRPr lang="ar-EG" sz="2000" dirty="0" smtClean="0">
              <a:latin typeface="+mj-lt"/>
            </a:endParaRPr>
          </a:p>
          <a:p>
            <a:pPr lvl="0" algn="just" rtl="1"/>
            <a:r>
              <a:rPr lang="en-MY" sz="2000" b="1" dirty="0">
                <a:latin typeface="+mj-lt"/>
              </a:rPr>
              <a:t>=</a:t>
            </a:r>
            <a:r>
              <a:rPr lang="en-MY" sz="2000" b="1" dirty="0" err="1">
                <a:latin typeface="+mj-lt"/>
              </a:rPr>
              <a:t>FORECAST.LINEAR</a:t>
            </a:r>
            <a:r>
              <a:rPr lang="en-MY" sz="2000" b="1" dirty="0">
                <a:latin typeface="+mj-lt"/>
              </a:rPr>
              <a:t>(13, </a:t>
            </a:r>
            <a:r>
              <a:rPr lang="en-MY" sz="2000" b="1" dirty="0" err="1" smtClean="0">
                <a:latin typeface="+mj-lt"/>
              </a:rPr>
              <a:t>B1:B12</a:t>
            </a:r>
            <a:r>
              <a:rPr lang="en-MY" sz="2000" b="1" dirty="0" smtClean="0">
                <a:latin typeface="+mj-lt"/>
              </a:rPr>
              <a:t>, </a:t>
            </a:r>
            <a:r>
              <a:rPr lang="en-MY" sz="2000" b="1" dirty="0" err="1" smtClean="0">
                <a:latin typeface="+mj-lt"/>
              </a:rPr>
              <a:t>A1:A12</a:t>
            </a:r>
            <a:r>
              <a:rPr lang="en-MY" sz="2000" b="1" dirty="0" smtClean="0">
                <a:latin typeface="+mj-lt"/>
              </a:rPr>
              <a:t>)</a:t>
            </a:r>
            <a:endParaRPr lang="en-MY" sz="2000" b="1" dirty="0">
              <a:latin typeface="+mj-lt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endParaRPr lang="en-MY" sz="2000" dirty="0">
              <a:latin typeface="+mj-lt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اختر خلية فارغة حيث تريد عرض توقع االايرادات.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أدخل الصيغة التالية لتوقع ايرادات ا الشهر 13:</a:t>
            </a:r>
          </a:p>
          <a:p>
            <a:pPr lvl="0" algn="just" rtl="1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= 117355.5</a:t>
            </a:r>
            <a:endParaRPr lang="en-MY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en-MY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en-MY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666456" y="2346452"/>
            <a:ext cx="3545127" cy="203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431" y="1155765"/>
            <a:ext cx="2486025" cy="32709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6178" y="3278293"/>
            <a:ext cx="4086225" cy="27908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3108" y="5308915"/>
            <a:ext cx="3714750" cy="358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73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925545" y="122803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46250" y="1559582"/>
            <a:ext cx="9345750" cy="49428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587312" y="1591360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1.3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مثال عملي لإنشاء مخططات بيانية في إكسل لتحليل الاتجاهات في البيانات التسويقية، مثل تغيرات المبيعات على مدار عدة أشهر</a:t>
            </a:r>
            <a:r>
              <a:rPr lang="ar-EG" sz="2800" dirty="0"/>
              <a:t>.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6546235" y="2445331"/>
            <a:ext cx="536969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000" b="1" dirty="0" smtClean="0">
                <a:latin typeface="+mj-lt"/>
              </a:rPr>
              <a:t>الخطوات: </a:t>
            </a:r>
            <a:endParaRPr lang="ar-EG" sz="2000" b="1" dirty="0">
              <a:latin typeface="+mj-lt"/>
            </a:endParaRPr>
          </a:p>
          <a:p>
            <a:pPr marL="457200" lvl="0" indent="-457200" algn="just" rtl="1">
              <a:buFont typeface="+mj-lt"/>
              <a:buAutoNum type="arabicPeriod"/>
            </a:pPr>
            <a:r>
              <a:rPr lang="ar-EG" sz="2000" dirty="0" smtClean="0">
                <a:latin typeface="+mj-lt"/>
              </a:rPr>
              <a:t>أفتح </a:t>
            </a:r>
            <a:r>
              <a:rPr lang="ar-EG" sz="2000" dirty="0">
                <a:latin typeface="+mj-lt"/>
              </a:rPr>
              <a:t>إكسل وقم بإدخال البيانات في ورقة جديدة كما هو موضح في </a:t>
            </a:r>
            <a:r>
              <a:rPr lang="ar-EG" sz="2000" dirty="0" smtClean="0">
                <a:latin typeface="+mj-lt"/>
              </a:rPr>
              <a:t>الجدول.</a:t>
            </a:r>
          </a:p>
          <a:p>
            <a:pPr marL="457200" lvl="0" indent="-457200" algn="just" rtl="1">
              <a:buFont typeface="+mj-lt"/>
              <a:buAutoNum type="arabicPeriod"/>
            </a:pPr>
            <a:r>
              <a:rPr lang="ar-EG" sz="2000" dirty="0">
                <a:latin typeface="+mj-lt"/>
              </a:rPr>
              <a:t>اذهب إلى علامة التبويب "إدراج" (</a:t>
            </a:r>
            <a:r>
              <a:rPr lang="en-MY" sz="2000" dirty="0">
                <a:latin typeface="+mj-lt"/>
              </a:rPr>
              <a:t>Insert) </a:t>
            </a:r>
            <a:r>
              <a:rPr lang="ar-EG" sz="2000" dirty="0">
                <a:latin typeface="+mj-lt"/>
              </a:rPr>
              <a:t>في الشريط </a:t>
            </a:r>
            <a:r>
              <a:rPr lang="ar-EG" sz="2000" dirty="0" smtClean="0">
                <a:latin typeface="+mj-lt"/>
              </a:rPr>
              <a:t>العلوي.</a:t>
            </a:r>
          </a:p>
          <a:p>
            <a:pPr marL="457200" lvl="0" indent="-457200" algn="just" rtl="1">
              <a:buFont typeface="+mj-lt"/>
              <a:buAutoNum type="arabicPeriod"/>
            </a:pPr>
            <a:r>
              <a:rPr lang="ar-EG" sz="2000" dirty="0">
                <a:latin typeface="+mj-lt"/>
              </a:rPr>
              <a:t>اختر "مخطط خطي" (</a:t>
            </a:r>
            <a:r>
              <a:rPr lang="en-MY" sz="2000" dirty="0">
                <a:latin typeface="+mj-lt"/>
              </a:rPr>
              <a:t>Line Chart) </a:t>
            </a:r>
            <a:r>
              <a:rPr lang="ar-EG" sz="2000" dirty="0">
                <a:latin typeface="+mj-lt"/>
              </a:rPr>
              <a:t>أو "مخطط عمودي" (</a:t>
            </a:r>
            <a:r>
              <a:rPr lang="en-MY" sz="2000" dirty="0">
                <a:latin typeface="+mj-lt"/>
              </a:rPr>
              <a:t>Column Chart) </a:t>
            </a:r>
            <a:r>
              <a:rPr lang="ar-EG" sz="2000" dirty="0">
                <a:latin typeface="+mj-lt"/>
              </a:rPr>
              <a:t>من قائمة </a:t>
            </a:r>
            <a:r>
              <a:rPr lang="ar-EG" sz="2000" dirty="0" smtClean="0">
                <a:latin typeface="+mj-lt"/>
              </a:rPr>
              <a:t>المخططات.</a:t>
            </a:r>
          </a:p>
          <a:p>
            <a:pPr marL="457200" lvl="0" indent="-457200" algn="just" rtl="1">
              <a:buFont typeface="+mj-lt"/>
              <a:buAutoNum type="arabicPeriod"/>
            </a:pPr>
            <a:r>
              <a:rPr lang="ar-EG" sz="2000" b="1" dirty="0">
                <a:latin typeface="+mj-lt"/>
              </a:rPr>
              <a:t>تحليل الاتجاهات</a:t>
            </a:r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EG" sz="2000" dirty="0">
                <a:latin typeface="+mj-lt"/>
              </a:rPr>
              <a:t>بمجرد إنشاء المخطط، يمكنك تحليل الاتجاهات:</a:t>
            </a:r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EG" sz="2000" b="1" dirty="0">
                <a:latin typeface="+mj-lt"/>
              </a:rPr>
              <a:t>تغيرات المبيعات</a:t>
            </a:r>
            <a:r>
              <a:rPr lang="ar-EG" sz="2000" dirty="0">
                <a:latin typeface="+mj-lt"/>
              </a:rPr>
              <a:t>: لاحظ الارتفاع في المبيعات خلال الأشهر </a:t>
            </a:r>
            <a:r>
              <a:rPr lang="ar-EG" sz="2000" dirty="0" smtClean="0">
                <a:latin typeface="+mj-lt"/>
              </a:rPr>
              <a:t>الشتوية  </a:t>
            </a:r>
            <a:r>
              <a:rPr lang="ar-EG" sz="2000" dirty="0">
                <a:latin typeface="+mj-lt"/>
              </a:rPr>
              <a:t>(</a:t>
            </a:r>
            <a:r>
              <a:rPr lang="ar-EG" sz="2000" b="1" dirty="0">
                <a:latin typeface="+mj-lt"/>
              </a:rPr>
              <a:t>مثل </a:t>
            </a:r>
            <a:r>
              <a:rPr lang="ar-EG" sz="2000" b="1" dirty="0" smtClean="0">
                <a:latin typeface="+mj-lt"/>
              </a:rPr>
              <a:t>اكتوبر ونوفمبر</a:t>
            </a:r>
            <a:r>
              <a:rPr lang="ar-EG" sz="2000" dirty="0" smtClean="0">
                <a:latin typeface="+mj-lt"/>
              </a:rPr>
              <a:t>).</a:t>
            </a:r>
            <a:endParaRPr lang="ar-EG" sz="2000" dirty="0">
              <a:latin typeface="+mj-lt"/>
            </a:endParaRPr>
          </a:p>
          <a:p>
            <a:pPr marL="457200" lvl="0" indent="-457200" algn="just" rtl="1">
              <a:buFont typeface="Wingdings" panose="05000000000000000000" pitchFamily="2" charset="2"/>
              <a:buChar char="§"/>
            </a:pPr>
            <a:r>
              <a:rPr lang="ar-EG" sz="2000" b="1" dirty="0">
                <a:latin typeface="+mj-lt"/>
              </a:rPr>
              <a:t>المقارنة</a:t>
            </a:r>
            <a:r>
              <a:rPr lang="ar-EG" sz="2000" dirty="0">
                <a:latin typeface="+mj-lt"/>
              </a:rPr>
              <a:t>: يمكنك إضافة بيانات من منتجات أخرى أو مقاييس أخرى لمقارنة الأداء.</a:t>
            </a:r>
            <a:endParaRPr lang="ar-EG" sz="2000" dirty="0" smtClean="0">
              <a:latin typeface="+mj-lt"/>
            </a:endParaRPr>
          </a:p>
          <a:p>
            <a:pPr lvl="0" algn="just" rtl="1"/>
            <a:r>
              <a:rPr lang="ar-EG" sz="1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05451"/>
            <a:ext cx="2133600" cy="1647612"/>
          </a:xfrm>
          <a:prstGeom prst="rect">
            <a:avLst/>
          </a:prstGeom>
        </p:spPr>
      </p:pic>
      <p:sp>
        <p:nvSpPr>
          <p:cNvPr id="4" name="AutoShape 2" descr="blob:https://web.whatsapp.com/a4f68105-f310-4eee-8ac9-2a16bdc4ed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1240" y="1228035"/>
            <a:ext cx="3540495" cy="3905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5571" y="3390283"/>
            <a:ext cx="3784599" cy="346771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94726" y="3473356"/>
            <a:ext cx="420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FF0000"/>
                </a:solidFill>
              </a:rPr>
              <a:t>2</a:t>
            </a:r>
            <a:endParaRPr lang="en-MY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8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792752" y="1153148"/>
            <a:ext cx="345335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723787" y="1653094"/>
            <a:ext cx="10281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dirty="0" smtClean="0"/>
              <a:t>1</a:t>
            </a:r>
            <a:r>
              <a:rPr lang="ar-EG" sz="2800" b="1" dirty="0"/>
              <a:t>.4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 قائمة بأهم الدوال المستخدمة في تحليلات البيانات التسويقية باستخدام </a:t>
            </a:r>
            <a:r>
              <a:rPr lang="en-MY" sz="2800" dirty="0" smtClean="0"/>
              <a:t>Excel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266588"/>
              </p:ext>
            </p:extLst>
          </p:nvPr>
        </p:nvGraphicFramePr>
        <p:xfrm>
          <a:off x="1480457" y="2111551"/>
          <a:ext cx="8853715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6021"/>
                <a:gridCol w="455769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الوصف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الدالة 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تستخدم لجمع القيم في نطاق محدد بناءً على شرط.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دالة </a:t>
                      </a:r>
                      <a:r>
                        <a:rPr lang="en-MY" sz="1800" b="0" kern="12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SUMIF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تحسب متوسط القيم في نطاق بناءً على شرط.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دالة </a:t>
                      </a:r>
                      <a:r>
                        <a:rPr lang="en-MY" sz="1800" b="0" kern="12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AVERAGEIF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تستخدم لدمج نصوص متعددة، مثل دمج أسماء العملاء مع تفاصيل أخرى.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دالة </a:t>
                      </a:r>
                      <a:r>
                        <a:rPr lang="en-MY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CONCATENATE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تستخدم لإنشاء شروط، مثل تقييم أداء الحملات.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دالة </a:t>
                      </a:r>
                      <a:r>
                        <a:rPr lang="en-MY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IF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تستخدم لترتيب البيانات، مثل ترتيب المنتجات بناءً على المبيعات.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دالة </a:t>
                      </a:r>
                      <a:r>
                        <a:rPr lang="en-MY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RANK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تساعد في البحث عن بيانات معينة في جدول وإرجاع قيمة من عمود آخر.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1800" b="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دالة </a:t>
                      </a:r>
                      <a:r>
                        <a:rPr lang="en-MY" sz="1800" b="0" kern="12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VLOOKUP</a:t>
                      </a:r>
                      <a:endParaRPr lang="en-MY" sz="18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776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3060" y="4524019"/>
            <a:ext cx="4747323" cy="1471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en-US" sz="2800" b="1" dirty="0"/>
              <a:t>SPSS (Statistical Package for the Social Sciences)</a:t>
            </a:r>
            <a:endParaRPr lang="en-MY" sz="2800" b="1" dirty="0"/>
          </a:p>
        </p:txBody>
      </p:sp>
    </p:spTree>
    <p:extLst>
      <p:ext uri="{BB962C8B-B14F-4D97-AF65-F5344CB8AC3E}">
        <p14:creationId xmlns:p14="http://schemas.microsoft.com/office/powerpoint/2010/main" val="332787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23423" y="125219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5630205" y="1595804"/>
            <a:ext cx="749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SPSS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1901370" y="2017204"/>
            <a:ext cx="849093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برنامج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SPSS (Statistical Package for the Social Sciences)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هو أداة قوية لتحليل البيانات، ويستخدم بشكل واسع في تحليل البيانات التسويقية).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استخدامه : </a:t>
            </a:r>
          </a:p>
          <a:p>
            <a:pPr marL="514350" indent="-514350" algn="just" rtl="1">
              <a:buFont typeface="+mj-lt"/>
              <a:buAutoNum type="romanLcPeriod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يمكن استخدام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SPSS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لتحليل البيانات المستمدة من الاستطلاعات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أو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الاستبيانات التي تقيس آراء العملاء وتفضيلاتهم.</a:t>
            </a:r>
          </a:p>
          <a:p>
            <a:pPr marL="514350" indent="-514350" algn="just" rtl="1">
              <a:buFont typeface="+mj-lt"/>
              <a:buAutoNum type="romanLcPeriod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يوفر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SPSS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أدوات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لحساب المتوسطات، والانحراف المعياري</a:t>
            </a:r>
            <a:r>
              <a:rPr lang="ar-EG" sz="24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، والنسب المئوية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،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مما يساعد في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فهم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البيانات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الأساسية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14350" indent="-514350" algn="just" rtl="1">
              <a:buFont typeface="+mj-lt"/>
              <a:buAutoNum type="romanLcPeriod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يمكن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استخدامه لفهم الفئات المختلفة من العملاء وتحديد خصائص كل فئة.</a:t>
            </a:r>
          </a:p>
          <a:p>
            <a:pPr marL="514350" indent="-514350" algn="just" rtl="1">
              <a:buFont typeface="+mj-lt"/>
              <a:buAutoNum type="romanLcPeriod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يستخدم لتقدير تأثير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العوامل المختلفة (مثل الإنفاق الإعلاني) على المبيعات</a:t>
            </a:r>
            <a:r>
              <a:rPr lang="ar-EG" sz="2400" dirty="0"/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endParaRPr lang="ar-EG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7836" y="3567398"/>
            <a:ext cx="2069937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11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792752" y="1153148"/>
            <a:ext cx="345335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626178" y="1565480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3200" b="1" dirty="0" smtClean="0"/>
              <a:t> 2.1 </a:t>
            </a:r>
            <a:r>
              <a:rPr lang="ar-EG" sz="3200" b="1" dirty="0" smtClean="0"/>
              <a:t>تطبيقات </a:t>
            </a:r>
            <a:r>
              <a:rPr lang="en-US" sz="3200" b="1" dirty="0" smtClean="0"/>
              <a:t>SPSS </a:t>
            </a:r>
            <a:r>
              <a:rPr lang="ar-EG" sz="3200" b="1" dirty="0" smtClean="0"/>
              <a:t> في تحليل البيانات التسويقية</a:t>
            </a:r>
            <a:endParaRPr lang="ar-EG" sz="3200" b="1" dirty="0"/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967411"/>
              </p:ext>
            </p:extLst>
          </p:nvPr>
        </p:nvGraphicFramePr>
        <p:xfrm>
          <a:off x="1191694" y="2097260"/>
          <a:ext cx="9171506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83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531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1686">
                <a:tc>
                  <a:txBody>
                    <a:bodyPr/>
                    <a:lstStyle/>
                    <a:p>
                      <a:pPr algn="r"/>
                      <a:r>
                        <a:rPr lang="ar-EG" sz="2000" dirty="0" smtClean="0"/>
                        <a:t>الوصف</a:t>
                      </a:r>
                      <a:endParaRPr lang="en-MY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 smtClean="0"/>
                        <a:t>التحليل </a:t>
                      </a:r>
                      <a:endParaRPr lang="en-MY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39906">
                <a:tc>
                  <a:txBody>
                    <a:bodyPr/>
                    <a:lstStyle/>
                    <a:p>
                      <a:pPr algn="r"/>
                      <a:r>
                        <a:rPr lang="ar-EG" sz="2000" dirty="0" smtClean="0"/>
                        <a:t>يساعد في </a:t>
                      </a:r>
                      <a:r>
                        <a:rPr lang="ar-EG" sz="2000" b="1" dirty="0" smtClean="0"/>
                        <a:t>قياس العلاقة بين متغيرات متعددة </a:t>
                      </a:r>
                      <a:r>
                        <a:rPr lang="ar-EG" sz="2000" dirty="0" smtClean="0"/>
                        <a:t>مثل تأثير الدعاية على المبيعات.</a:t>
                      </a:r>
                      <a:endParaRPr lang="en-MY" sz="20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تحليل الارتباط  </a:t>
                      </a:r>
                      <a:r>
                        <a:rPr lang="en-MY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Correlation Analysis:</a:t>
                      </a:r>
                      <a:endParaRPr lang="en-MY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39906">
                <a:tc>
                  <a:txBody>
                    <a:bodyPr/>
                    <a:lstStyle/>
                    <a:p>
                      <a:pPr algn="r"/>
                      <a:r>
                        <a:rPr lang="ar-EG" sz="2000" dirty="0" smtClean="0"/>
                        <a:t>يمكن استخدامه </a:t>
                      </a:r>
                      <a:r>
                        <a:rPr lang="ar-EG" sz="2000" b="1" dirty="0" smtClean="0"/>
                        <a:t>لفهم العلاقات بين أكثر </a:t>
                      </a:r>
                      <a:r>
                        <a:rPr lang="ar-EG" sz="2000" dirty="0" smtClean="0"/>
                        <a:t>من متغير في الوقت نفسه</a:t>
                      </a:r>
                      <a:r>
                        <a:rPr lang="ar-EG" sz="20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20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تحليل متعدد المتغيرات  </a:t>
                      </a:r>
                      <a:r>
                        <a:rPr lang="en-MY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Multivariate Analysis:</a:t>
                      </a:r>
                      <a:endParaRPr lang="en-MY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9906">
                <a:tc>
                  <a:txBody>
                    <a:bodyPr/>
                    <a:lstStyle/>
                    <a:p>
                      <a:pPr algn="r"/>
                      <a:r>
                        <a:rPr lang="ar-EG" sz="2000" dirty="0" smtClean="0"/>
                        <a:t>يُستخدم </a:t>
                      </a:r>
                      <a:r>
                        <a:rPr lang="ar-EG" sz="2000" b="1" dirty="0" smtClean="0"/>
                        <a:t>لتوقع المبيعات أو تفاعل العملاء</a:t>
                      </a:r>
                      <a:r>
                        <a:rPr lang="ar-EG" sz="2000" dirty="0" smtClean="0"/>
                        <a:t> بناءً على البيانات السابقة.</a:t>
                      </a:r>
                      <a:endParaRPr lang="en-MY" sz="20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تحليل السلاسل الزمنية (</a:t>
                      </a:r>
                      <a:r>
                        <a:rPr lang="en-MY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 Series Analysis):</a:t>
                      </a:r>
                      <a:r>
                        <a:rPr lang="ar-EG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MY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18126"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dirty="0" smtClean="0"/>
                        <a:t>إنشاء المخططات</a:t>
                      </a:r>
                      <a:r>
                        <a:rPr lang="ar-EG" sz="2000" dirty="0" smtClean="0"/>
                        <a:t>: يمكن لـ </a:t>
                      </a:r>
                      <a:r>
                        <a:rPr lang="en-MY" sz="2000" dirty="0" smtClean="0"/>
                        <a:t>SPSS </a:t>
                      </a:r>
                      <a:r>
                        <a:rPr lang="ar-EG" sz="2000" dirty="0" smtClean="0"/>
                        <a:t>إنشاء مجموعة متنوعة من الرسوم البيانية والتصورات </a:t>
                      </a:r>
                      <a:r>
                        <a:rPr lang="ar-EG" sz="2000" b="1" dirty="0" smtClean="0"/>
                        <a:t>لمساعدة الفرق التسويقية</a:t>
                      </a:r>
                      <a:r>
                        <a:rPr lang="ar-EG" sz="2000" dirty="0" smtClean="0"/>
                        <a:t> في فهم النتائج بطريقة بصرية.</a:t>
                      </a:r>
                      <a:endParaRPr lang="en-MY" sz="20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التصور البياني</a:t>
                      </a:r>
                      <a:endParaRPr lang="en-MY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4496" y="3392239"/>
            <a:ext cx="1654556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3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-101600" y="1020257"/>
            <a:ext cx="12293600" cy="42716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810998" y="1031685"/>
            <a:ext cx="8519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2.2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/>
              <a:t>مثال تطبيقي: تحليل رضا العملاء باستخدام </a:t>
            </a:r>
            <a:r>
              <a:rPr lang="en-MY" sz="3200" b="1" dirty="0"/>
              <a:t>SPSS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101600" y="1124767"/>
            <a:ext cx="118872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ar-EG" sz="2000" b="1" dirty="0"/>
              <a:t>الخطوة 1: جمع البيانات</a:t>
            </a:r>
          </a:p>
          <a:p>
            <a:pPr algn="r"/>
            <a:r>
              <a:rPr lang="ar-EG" sz="2000" dirty="0"/>
              <a:t>افترض أن لديك استبيانًا يتضمن الأسئلة التالية حول رضا العملاء عن منتج معين:</a:t>
            </a:r>
          </a:p>
          <a:p>
            <a:pPr algn="r"/>
            <a:r>
              <a:rPr lang="ar-EG" sz="2000" b="1" dirty="0"/>
              <a:t>السؤال 1</a:t>
            </a:r>
            <a:r>
              <a:rPr lang="ar-EG" sz="2000" dirty="0"/>
              <a:t>: ما مدى رضاك عن </a:t>
            </a:r>
            <a:r>
              <a:rPr lang="ar-EG" sz="2000" b="1" dirty="0"/>
              <a:t>جودة المنتج</a:t>
            </a:r>
            <a:r>
              <a:rPr lang="ar-EG" sz="2000" dirty="0"/>
              <a:t>؟ (1 = غير راضٍ، 5 = راضٍ جدًا)</a:t>
            </a:r>
          </a:p>
          <a:p>
            <a:pPr algn="r"/>
            <a:r>
              <a:rPr lang="ar-EG" sz="2000" b="1" dirty="0"/>
              <a:t>السؤال 2</a:t>
            </a:r>
            <a:r>
              <a:rPr lang="ar-EG" sz="2000" dirty="0"/>
              <a:t>: ما مدى رضاك عن خدمة العملاء؟ (1 = غير راضٍ، 5 = راضٍ جدًا)</a:t>
            </a:r>
          </a:p>
          <a:p>
            <a:pPr algn="r"/>
            <a:r>
              <a:rPr lang="ar-EG" sz="2000" b="1" dirty="0"/>
              <a:t>السؤال 3</a:t>
            </a:r>
            <a:r>
              <a:rPr lang="ar-EG" sz="2000" dirty="0"/>
              <a:t>: هل ستوصي بالمنتج لأصدقائك؟ (نعم/لا)</a:t>
            </a:r>
          </a:p>
          <a:p>
            <a:pPr algn="r" rtl="1"/>
            <a:r>
              <a:rPr lang="ar-EG" sz="2000" dirty="0" smtClean="0"/>
              <a:t>2</a:t>
            </a:r>
            <a:r>
              <a:rPr lang="ar-EG" sz="2000" b="1" dirty="0" smtClean="0"/>
              <a:t>. ادخال البيانات</a:t>
            </a:r>
            <a:endParaRPr lang="ar-EG" sz="2000" b="1" dirty="0"/>
          </a:p>
          <a:p>
            <a:pPr marL="457200" indent="-457200" algn="r" rtl="1">
              <a:buAutoNum type="arabicPeriod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تثبث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برنامج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SPSS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 من خلال الرابط التالي 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https://</a:t>
            </a:r>
            <a:r>
              <a:rPr lang="en-US" sz="20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www.ibm.com</a:t>
            </a:r>
            <a:r>
              <a:rPr lang="en-US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US" sz="20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spss</a:t>
            </a:r>
            <a:endParaRPr lang="ar-EG" sz="20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AutoNum type="arabicPeriod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افتح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SPSS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وأنشئ ملف بيانات جديد.</a:t>
            </a:r>
          </a:p>
          <a:p>
            <a:pPr marL="342900" indent="-342900" algn="r" rtl="1">
              <a:buAutoNum type="arabicPeriod"/>
            </a:pPr>
            <a:r>
              <a:rPr lang="ar-EG" sz="2000" dirty="0" smtClean="0"/>
              <a:t>انتقل </a:t>
            </a:r>
            <a:r>
              <a:rPr lang="ar-EG" sz="2000" dirty="0"/>
              <a:t>إلى </a:t>
            </a:r>
            <a:r>
              <a:rPr lang="en-MY" sz="2000" b="1" dirty="0"/>
              <a:t>Variable View</a:t>
            </a:r>
            <a:r>
              <a:rPr lang="en-MY" sz="2000" dirty="0"/>
              <a:t> </a:t>
            </a:r>
            <a:r>
              <a:rPr lang="ar-EG" sz="2000" dirty="0"/>
              <a:t>لتحديد المتغيرات التي ستدخل البيانات لها.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sz="2000" b="1" dirty="0" smtClean="0"/>
              <a:t> المتغيرات : </a:t>
            </a:r>
            <a:r>
              <a:rPr lang="ar-EG" sz="2000" b="1" dirty="0"/>
              <a:t>جودة المنتج</a:t>
            </a:r>
            <a:r>
              <a:rPr lang="en-MY" sz="2000" b="1" dirty="0"/>
              <a:t>-</a:t>
            </a:r>
            <a:r>
              <a:rPr lang="ar-EG" sz="2000" b="1" dirty="0"/>
              <a:t> خدمة العملاء</a:t>
            </a:r>
            <a:r>
              <a:rPr lang="en-MY" sz="2000" b="1" dirty="0"/>
              <a:t>-</a:t>
            </a:r>
            <a:r>
              <a:rPr lang="ar-EG" sz="2000" b="1" dirty="0" smtClean="0"/>
              <a:t>التوصية</a:t>
            </a:r>
          </a:p>
          <a:p>
            <a:pPr algn="r" rtl="1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أدخل البيانات في جدول البيانات (</a:t>
            </a:r>
            <a:r>
              <a:rPr lang="en-MY" sz="2000" b="1" dirty="0">
                <a:latin typeface="Calibri" panose="020F0502020204030204" pitchFamily="34" charset="0"/>
                <a:cs typeface="Calibri" panose="020F0502020204030204" pitchFamily="34" charset="0"/>
              </a:rPr>
              <a:t>Data View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كما هو موضح</a:t>
            </a:r>
          </a:p>
          <a:p>
            <a:pPr algn="r" rtl="1"/>
            <a:endParaRPr lang="ar-EG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19381" y="1094355"/>
            <a:ext cx="3912598" cy="1706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12697" y="2920342"/>
            <a:ext cx="7239671" cy="19877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8574" y="3632023"/>
            <a:ext cx="3221343" cy="2326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8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03822" y="1355613"/>
            <a:ext cx="11288177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4016327" y="1397983"/>
            <a:ext cx="8519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2.2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.1 </a:t>
            </a:r>
            <a:r>
              <a:rPr lang="ar-EG" sz="3200" b="1" dirty="0"/>
              <a:t>مثال تطبيقي: تحليل رضا العملاء باستخدام </a:t>
            </a:r>
            <a:r>
              <a:rPr lang="en-MY" sz="3200" b="1" dirty="0" smtClean="0"/>
              <a:t>SPSS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4891312" y="2025128"/>
            <a:ext cx="67699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الخطوة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3: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إجراء التحليل الوصفي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اذهب إلى 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Analyze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&gt; Descriptive Statistics &gt; Frequencies.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حدد المتغيرات (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جودة المنتج، خدمة العملاء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) واضغط على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OK.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ستظهر النتائج في نافذة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Output،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والتي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تتضمن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نسب وعدد التكرارات.</a:t>
            </a:r>
            <a:endParaRPr lang="ar-EG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138" y="1015292"/>
            <a:ext cx="3755263" cy="28495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821" y="3964754"/>
            <a:ext cx="4128423" cy="214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3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0" y="1355612"/>
            <a:ext cx="12191999" cy="53618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672114" y="1311956"/>
            <a:ext cx="8519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2.2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.2 </a:t>
            </a:r>
            <a:r>
              <a:rPr lang="ar-EG" sz="3200" b="1" dirty="0"/>
              <a:t>مثال تطبيقي: تحليل رضا العملاء باستخدام </a:t>
            </a:r>
            <a:r>
              <a:rPr lang="en-MY" sz="3200" b="1" dirty="0"/>
              <a:t>SPSS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6168571" y="1867436"/>
            <a:ext cx="563359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/>
              <a:t>الخطوة 4: اختبار </a:t>
            </a:r>
            <a:r>
              <a:rPr lang="ar-EG" sz="2400" b="1" dirty="0" smtClean="0"/>
              <a:t>الفرضيات</a:t>
            </a:r>
            <a:endParaRPr lang="en-US" sz="2400" b="1" dirty="0" smtClean="0"/>
          </a:p>
          <a:p>
            <a:pPr algn="r" rtl="1"/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لنفرض أنك ترغب في معرفة ما إذا كان هناك اختلاف معنوي في رضا العملاء عن جودة المنتج بناءً على خدمة العملاء</a:t>
            </a:r>
            <a:r>
              <a:rPr lang="ar-EG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اذهب إلى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Analyze &gt; Compare Means &gt; Independent-Samples T Test.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حدد "جودة المنتج"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كالمتغير المعتمد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و"خدمة العملاء"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كمتغير المجموعة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اضغط على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OK</a:t>
            </a:r>
            <a:r>
              <a:rPr lang="en-US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r" rtl="1"/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الخطوة 5: تفسير النتائج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ستظهر نتائج اختبار </a:t>
            </a:r>
            <a:r>
              <a:rPr lang="en-MY" sz="2200" dirty="0">
                <a:latin typeface="Calibri" panose="020F0502020204030204" pitchFamily="34" charset="0"/>
                <a:cs typeface="Calibri" panose="020F0502020204030204" pitchFamily="34" charset="0"/>
              </a:rPr>
              <a:t>t-test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في نافذة </a:t>
            </a:r>
            <a:r>
              <a:rPr lang="en-MY" sz="2200" dirty="0">
                <a:latin typeface="Calibri" panose="020F0502020204030204" pitchFamily="34" charset="0"/>
                <a:cs typeface="Calibri" panose="020F0502020204030204" pitchFamily="34" charset="0"/>
              </a:rPr>
              <a:t>Output.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تحقق من قيمة </a:t>
            </a:r>
            <a:r>
              <a:rPr lang="en-MY" sz="2200" dirty="0">
                <a:latin typeface="Calibri" panose="020F0502020204030204" pitchFamily="34" charset="0"/>
                <a:cs typeface="Calibri" panose="020F0502020204030204" pitchFamily="34" charset="0"/>
              </a:rPr>
              <a:t>p (p-value):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إذا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كانت </a:t>
            </a:r>
            <a:r>
              <a:rPr lang="en-MY" sz="2200" b="1" dirty="0">
                <a:latin typeface="Calibri" panose="020F0502020204030204" pitchFamily="34" charset="0"/>
                <a:cs typeface="Calibri" panose="020F0502020204030204" pitchFamily="34" charset="0"/>
              </a:rPr>
              <a:t>p &lt; 0.05،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فهذا يعني أن هناك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اختلافًا معنويًا في رضا العملاء عن جودة المنتج بناءً على تقييمهم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لخدمة العملاء.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25" y="1921206"/>
            <a:ext cx="3987491" cy="228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431" y="3653616"/>
            <a:ext cx="6277851" cy="321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1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680233" y="1739905"/>
            <a:ext cx="10480294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626178" y="1645368"/>
            <a:ext cx="119031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/>
              <a:t>2.3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مثال تطبيقي: تحليل تأثير الحملات الإعلانية على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المبيعات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6920380" y="2168044"/>
            <a:ext cx="494258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الخطوة 1: جمع البيانات</a:t>
            </a:r>
          </a:p>
          <a:p>
            <a:pPr algn="r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افترض أن لديك بيانات حول مبيعات منتج ما والإنفاق على الحملات الإعلانية على مدار 6 أشهر. أدخل البيانات كما هو موضح في الجدول</a:t>
            </a:r>
          </a:p>
          <a:p>
            <a:pPr algn="r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الخطوة 2: إجراء تحليل الانحدار</a:t>
            </a:r>
          </a:p>
          <a:p>
            <a:pPr algn="r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لتحليل العلاقة بين الإنفاق على الحملات الإعلانية والمبيعات، يمكنك استخدام تحليل الانحدار</a:t>
            </a:r>
          </a:p>
          <a:p>
            <a:pPr algn="r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اختيار تحليل الانحدار:</a:t>
            </a:r>
          </a:p>
          <a:p>
            <a:pPr algn="r" rtl="1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اذهب إلى </a:t>
            </a:r>
            <a:r>
              <a:rPr lang="en-MY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Analyze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 &gt; Regression &gt; Linear</a:t>
            </a: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حدد المبيعات كمتغير تابع والانفاق كمتغير مستقل ومن ثم اضغط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ok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3" y="1609418"/>
            <a:ext cx="2829320" cy="20100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3416" y="1976934"/>
            <a:ext cx="2743583" cy="18957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6503" y="3632023"/>
            <a:ext cx="2943636" cy="17079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4946" y="3089548"/>
            <a:ext cx="3277410" cy="253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5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680233" y="1739905"/>
            <a:ext cx="10480294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485572" y="1654770"/>
            <a:ext cx="119031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/>
              <a:t>2.4.1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مثال تطبيقي: تحليل تأثير الحملات الإعلانية على المبيعات : </a:t>
            </a:r>
            <a:endParaRPr lang="en-MY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6420746" y="2168044"/>
            <a:ext cx="544222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b="1" dirty="0"/>
              <a:t>الخطوة 4: تفسير النتائج</a:t>
            </a:r>
          </a:p>
          <a:p>
            <a:pPr algn="r" rtl="1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ستظهر النتائج في نافذة </a:t>
            </a:r>
            <a:r>
              <a:rPr lang="en-MY" sz="2000" b="1" dirty="0">
                <a:latin typeface="Calibri" panose="020F0502020204030204" pitchFamily="34" charset="0"/>
                <a:cs typeface="Calibri" panose="020F0502020204030204" pitchFamily="34" charset="0"/>
              </a:rPr>
              <a:t>Output</a:t>
            </a:r>
          </a:p>
          <a:p>
            <a:pPr algn="r" rtl="1"/>
            <a:r>
              <a:rPr lang="en-MY" sz="2000" b="1" dirty="0">
                <a:latin typeface="Calibri" panose="020F0502020204030204" pitchFamily="34" charset="0"/>
                <a:cs typeface="Calibri" panose="020F0502020204030204" pitchFamily="34" charset="0"/>
              </a:rPr>
              <a:t>Beta Coefficient: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إذا كانت قيمة بيتا لـ الانفاق الاعلاني إيجابية وقيمة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p.value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 اقل من 5%، فهذا يشير إلى أن زيادة الإنفاق على الحملات الإعلانية مرتبطة بزيادة في </a:t>
            </a:r>
            <a:r>
              <a:rPr lang="ar-EG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المبيعات.</a:t>
            </a:r>
            <a:endParaRPr lang="ar-EG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endParaRPr lang="ar-EG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من خلال هذا المثال، يمكنك رؤية كيف يمكن استخدام </a:t>
            </a:r>
            <a:r>
              <a:rPr lang="en-MY" sz="2000" b="1" dirty="0">
                <a:latin typeface="Calibri" panose="020F0502020204030204" pitchFamily="34" charset="0"/>
                <a:cs typeface="Calibri" panose="020F0502020204030204" pitchFamily="34" charset="0"/>
              </a:rPr>
              <a:t>SPSS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لتحليل تأثير الحملات الإعلانية على المبيعات، مما يساعد الشركات في اتخاذ قرارات تسويقية مستندة إلى </a:t>
            </a:r>
            <a:r>
              <a:rPr lang="ar-EG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البيانات.</a:t>
            </a:r>
            <a:endParaRPr lang="en-MY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7859" y="1015384"/>
            <a:ext cx="6420746" cy="395342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-122364" y="1983378"/>
            <a:ext cx="1674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dirty="0"/>
              <a:t>Beta Coefficient</a:t>
            </a:r>
          </a:p>
        </p:txBody>
      </p:sp>
    </p:spTree>
    <p:extLst>
      <p:ext uri="{BB962C8B-B14F-4D97-AF65-F5344CB8AC3E}">
        <p14:creationId xmlns:p14="http://schemas.microsoft.com/office/powerpoint/2010/main" val="253745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762168" y="3988957"/>
            <a:ext cx="4747323" cy="3490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>
              <a:lnSpc>
                <a:spcPct val="120000"/>
              </a:lnSpc>
            </a:pPr>
            <a:r>
              <a:rPr lang="en-MY" sz="2800" b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lvl="0" algn="ctr" rtl="1">
              <a:lnSpc>
                <a:spcPct val="120000"/>
              </a:lnSpc>
            </a:pPr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Google Analytics</a:t>
            </a:r>
            <a:endParaRPr lang="ar-EG" sz="28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البيانات التحليلية الأكثر أهمية في تحليلات جوجل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05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84396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78872" y="1351963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61134" y="1453217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3.1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3200" dirty="0" smtClean="0"/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/>
              <a:t>شرح تنصيب جوجل اناليتكس </a:t>
            </a:r>
            <a:r>
              <a:rPr lang="en-MY" sz="3200" b="1" dirty="0"/>
              <a:t>Google Analytics</a:t>
            </a:r>
          </a:p>
          <a:p>
            <a:pPr algn="r" rtl="1"/>
            <a:r>
              <a:rPr lang="en-MY" sz="3200" dirty="0" smtClean="0">
                <a:cs typeface="Calibri" panose="020F0502020204030204" pitchFamily="34" charset="0"/>
              </a:rPr>
              <a:t>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1901372" y="2203597"/>
            <a:ext cx="82264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EG" sz="2000" dirty="0" smtClean="0">
                <a:latin typeface="+mj-lt"/>
                <a:cs typeface="Calibri" panose="020F0502020204030204" pitchFamily="34" charset="0"/>
              </a:rPr>
              <a:t>هنا في هذا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الرابط شرح تنصيب جوجل اناليتكس 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Google Analytics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لموقعك خطوة </a:t>
            </a:r>
            <a:r>
              <a:rPr lang="ar-EG" sz="2000" dirty="0" smtClean="0">
                <a:latin typeface="+mj-lt"/>
                <a:cs typeface="Calibri" panose="020F0502020204030204" pitchFamily="34" charset="0"/>
              </a:rPr>
              <a:t>بخطوة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en-MY" sz="2000" dirty="0" smtClean="0">
                <a:latin typeface="+mj-lt"/>
                <a:cs typeface="Calibri" panose="020F0502020204030204" pitchFamily="34" charset="0"/>
              </a:rPr>
              <a:t>https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://</a:t>
            </a:r>
            <a:r>
              <a:rPr lang="en-MY" sz="2000" dirty="0" err="1">
                <a:latin typeface="+mj-lt"/>
                <a:cs typeface="Calibri" panose="020F0502020204030204" pitchFamily="34" charset="0"/>
              </a:rPr>
              <a:t>www.digitaliyat.com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/</a:t>
            </a:r>
            <a:r>
              <a:rPr lang="en-MY" sz="2000" dirty="0" err="1">
                <a:latin typeface="+mj-lt"/>
                <a:cs typeface="Calibri" panose="020F0502020204030204" pitchFamily="34" charset="0"/>
              </a:rPr>
              <a:t>google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-analytics/</a:t>
            </a:r>
            <a:endParaRPr lang="ar-EG" sz="2000" dirty="0"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871" y="2911483"/>
            <a:ext cx="9345751" cy="241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20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470693" y="1155868"/>
            <a:ext cx="372130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661134" y="1253345"/>
            <a:ext cx="9345750" cy="43913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176" y="1862594"/>
            <a:ext cx="8868230" cy="36673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109964" y="1323985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3.2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3200" dirty="0" smtClean="0"/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/>
              <a:t>المقاييس الاساسية في </a:t>
            </a:r>
            <a:r>
              <a:rPr lang="en-MY" sz="3200" b="1" dirty="0" smtClean="0"/>
              <a:t>Google </a:t>
            </a:r>
            <a:r>
              <a:rPr lang="en-MY" sz="3200" b="1" dirty="0"/>
              <a:t>Analytics</a:t>
            </a:r>
          </a:p>
          <a:p>
            <a:pPr algn="r" rtl="1"/>
            <a:r>
              <a:rPr lang="en-MY" sz="3200" dirty="0" smtClean="0">
                <a:cs typeface="Calibri" panose="020F0502020204030204" pitchFamily="34" charset="0"/>
              </a:rPr>
              <a:t>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0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001487" y="1586483"/>
            <a:ext cx="933739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3.2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مقياس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الجلسات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Sessions)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) في  جوجل اناليتكس</a:t>
            </a:r>
          </a:p>
          <a:p>
            <a:pPr algn="ctr" rtl="1"/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32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2246849" y="2205054"/>
            <a:ext cx="809202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الجلسة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 :تبدأ عندما يقوم المستخدم بزيارة موقع ويب وتستمر حتى يغادر الموقع أو تبقى نشطة لفترة زمنية معينة (</a:t>
            </a:r>
            <a:r>
              <a:rPr lang="ar-EG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عادة 30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دقيقة من عدم </a:t>
            </a:r>
            <a:r>
              <a:rPr lang="ar-EG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النشاط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). 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غالبًا ما يتم استخدام </a:t>
            </a:r>
            <a:r>
              <a:rPr lang="ar-EG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المصطلحين الزيارة والجلسة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بشكل متبادل، لكن "الجلسة" تُعتبر الأكثر دقة من الناحية الفنية.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زيادة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الزيارات: تُعد الخطوة الأولى في تنمية عملك التجاري الرقمي.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تحويل الزوار: من المهم </a:t>
            </a:r>
            <a:r>
              <a:rPr lang="ar-EG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تحويل أكبر عدد ممكن من الزوار من عملاء محتملين إلى عملاء دائمين.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تجربة المستخدم: </a:t>
            </a:r>
            <a:r>
              <a:rPr lang="ar-EG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تعتمد عملية التحويل بشكل رئيسي على تجربة الزوار أثناء تصفح الموقع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تحسين الموقع: يجب التركيز على </a:t>
            </a:r>
            <a:r>
              <a:rPr lang="ar-EG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تحسين تجربة المستخدم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تقديم محتوى جذاب: يسهم في تعزيز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ولاء العملاء للعلامة التجارية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641" y="2806724"/>
            <a:ext cx="198341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5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872221" y="1586483"/>
            <a:ext cx="84666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3.2.1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لماذا يعتبر مقياس الجلسات او الزيارات مهمًا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32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3" y="2195733"/>
            <a:ext cx="9345751" cy="4055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8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778383" y="165535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397212" y="1674403"/>
            <a:ext cx="846665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 smtClean="0"/>
              <a:t>3.2.2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.تحليل</a:t>
            </a:r>
            <a:r>
              <a:rPr lang="en-US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إجمالي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عدد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الزيارات في </a:t>
            </a:r>
            <a:r>
              <a:rPr lang="ar-EG" sz="2800" dirty="0"/>
              <a:t> 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جوجل اناليتكس</a:t>
            </a:r>
          </a:p>
          <a:p>
            <a:pPr algn="ctr" rtl="1"/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32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5341256" y="2190913"/>
            <a:ext cx="67828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إجمالي عدد الزيارات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: يعكس أداء موقعك الإلكتروني بشكل عام.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تصنيف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الزوار: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زوار لمرة واحدة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: الذين يزورون الموقع مرة واحدة فقط.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زوار متكررين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: الذين يعودون بانتظام.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قياس النجاح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: يوضح قدرة موقعك على جذب الزوار للعودة مرة أخرى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0" indent="-342900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جوجل هي أداة مهمة لتحليل أداء موقعك الإلكتروني، حيث تُظهر إجمالي عدد الزيارات خلال فترة معينة</a:t>
            </a:r>
            <a:r>
              <a:rPr lang="ar-EG" sz="2400" dirty="0"/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8687" y="1155869"/>
            <a:ext cx="5269677" cy="5566228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125602" y="2190913"/>
            <a:ext cx="4422692" cy="639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451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470693" y="1155868"/>
            <a:ext cx="372130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632444" y="1253344"/>
            <a:ext cx="9345750" cy="43913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326784" y="1366069"/>
            <a:ext cx="84666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3200" b="1" dirty="0" smtClean="0"/>
              <a:t>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3.2.3 تحليل مصدر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الزيارات في </a:t>
            </a:r>
            <a:r>
              <a:rPr lang="ar-EG" sz="2400" dirty="0"/>
              <a:t> 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جوجل اناليتكس</a:t>
            </a:r>
          </a:p>
          <a:p>
            <a:pPr algn="r"/>
            <a:endParaRPr lang="ar-EG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5268687" y="1862306"/>
            <a:ext cx="56171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endParaRPr lang="ar-EG" sz="2400" dirty="0"/>
          </a:p>
          <a:p>
            <a:pPr lvl="0" algn="r" rtl="1"/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توضح تحليلات جوجل مصدر الزيارات، </a:t>
            </a:r>
            <a:r>
              <a:rPr lang="ar-EG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مما </a:t>
            </a:r>
            <a:r>
              <a:rPr lang="ar-EG" sz="20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يساعدك </a:t>
            </a:r>
            <a:r>
              <a:rPr lang="ar-EG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في معرفة من أين يأتي الزوار إلى موقعك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. تتضمن هذه المصادر:</a:t>
            </a:r>
          </a:p>
          <a:p>
            <a:pPr lvl="0" algn="r" rtl="1"/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r" rtl="1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الزيارات المباشرة: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الزوار الذين يدخلون عنوان الموقع مباشرة.</a:t>
            </a:r>
          </a:p>
          <a:p>
            <a:pPr lvl="0" algn="r" rtl="1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الزيارات من محركات البحث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الزوار الذين يأتون من نتائج البحث.</a:t>
            </a:r>
          </a:p>
          <a:p>
            <a:pPr lvl="0" algn="r" rtl="1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الزيارات من وسائل التواصل الاجتماعي: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الزوار الذين يصلون عبر منصات التواصل الاجتماعي.</a:t>
            </a:r>
          </a:p>
          <a:p>
            <a:pPr lvl="0" algn="r" rtl="1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الزيارات من الإحالات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الزوار الذين ينقرون على روابط من مواقع أخرى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r" rtl="1"/>
            <a:r>
              <a:rPr lang="ar-EG" sz="2000" dirty="0"/>
              <a:t>	</a:t>
            </a:r>
            <a:endParaRPr lang="en-MY" sz="2000" b="1" u="sng" dirty="0"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57" y="1502887"/>
            <a:ext cx="5155543" cy="425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5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36523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46250" y="1632198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701179" y="1622962"/>
            <a:ext cx="94908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 smtClean="0"/>
              <a:t>3</a:t>
            </a:r>
            <a:r>
              <a:rPr lang="en-MY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المعلومات الديموغرافية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في </a:t>
            </a:r>
            <a:r>
              <a:rPr lang="ar-EG" sz="2400" dirty="0"/>
              <a:t> 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جوجل اناليتكس</a:t>
            </a:r>
          </a:p>
          <a:p>
            <a:pPr algn="r" rtl="1"/>
            <a:endParaRPr lang="ar-EG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ar-EG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5529942" y="2102456"/>
            <a:ext cx="666205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توضح اداة تحليلات الجوجل جميع المعلومات المتعلقة بالمناطق الجغرافية، بالإضافة إلى </a:t>
            </a: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جنس، وأعمار، واهتمامات الزوار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. يمكنك استخدام هذه المعلومات: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تحديد احتياجات العملاء: فهم ما يريده عملاؤك بدقة من المنتجات والخدمات.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معرفة عوامل الجذب: التعرف على ما يجذب العملاء إلى منتجاتك.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تحديد نقاط التسعير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: تحديد الأسعار المناسبة التي تتماشى مع توقعات العملاء.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الإعلانات المدفوعة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: معرفة أنواع الإعلانات التي يتفاعل معها العملاء بشكل أفضل.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تحسين العروض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: تحسين منتجاتك وخدماتك بناءً على احتياجات </a:t>
            </a:r>
            <a:r>
              <a:rPr lang="ar-EG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العملاء.</a:t>
            </a:r>
            <a:endParaRPr lang="ar-EG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زيادة فعالية الحملات التسويقية: تعزيز استراتيجيات التسويق بناءً على البيانات المستخلص.</a:t>
            </a:r>
            <a:endParaRPr lang="en-MY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314" y="1365238"/>
            <a:ext cx="4702627" cy="504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5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36523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46250" y="1632198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701179" y="1622962"/>
            <a:ext cx="94908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4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مشاهدات الصفحات و الكلمات المفتاحية</a:t>
            </a:r>
          </a:p>
          <a:p>
            <a:pPr algn="r" rtl="1"/>
            <a:endParaRPr lang="ar-EG" sz="3200" dirty="0"/>
          </a:p>
          <a:p>
            <a:pPr algn="r" rtl="1"/>
            <a:endParaRPr lang="ar-EG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ar-EG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5180078" y="2238444"/>
            <a:ext cx="6968379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من خلال </a:t>
            </a: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معرفة الصفحات الأكثر زيارة على موقعك الإلكتروني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، يمكنك زيادة عدد الصفحات التي تضم محتوى مشابهًا وذلك لنشر 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المزيد من المحتوى الذي يقبل عليه العملاء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 وفي المقابل، تستطيع معرفة الصفحات غير الفعالة والتي تحتاج إلى تحسين من خلال </a:t>
            </a: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معرفة أهم صفحات الخروج على موقعك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. تعد هذه الصفحات مؤشرًا على مدى فاعلية جهودك في 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تحسين محركات البحث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إن 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الكلمات المفتاحية التي تجذب الزوار إلى موقعك الإلكتروني</a:t>
            </a:r>
            <a:r>
              <a:rPr lang="ar-EG" sz="1900" dirty="0">
                <a:latin typeface="Calibri" panose="020F0502020204030204" pitchFamily="34" charset="0"/>
                <a:cs typeface="Calibri" panose="020F0502020204030204" pitchFamily="34" charset="0"/>
              </a:rPr>
              <a:t> هي من أهم المعلومات التي يجب عليك معرفتها، إذ تخبرك بالمصطلحات </a:t>
            </a:r>
            <a:r>
              <a:rPr lang="ar-EG" sz="1900" b="1" dirty="0">
                <a:latin typeface="Calibri" panose="020F0502020204030204" pitchFamily="34" charset="0"/>
                <a:cs typeface="Calibri" panose="020F0502020204030204" pitchFamily="34" charset="0"/>
              </a:rPr>
              <a:t>التي يستخدمها الزوار عند البحث والتي تقودهم إلى العثور على موقعك </a:t>
            </a:r>
            <a:r>
              <a:rPr lang="ar-EG" sz="19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الإلكتروني</a:t>
            </a:r>
            <a:r>
              <a:rPr lang="ar-EG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5309" y="1365238"/>
            <a:ext cx="5375387" cy="4952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1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406433"/>
            <a:ext cx="9345750" cy="53109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537029" y="1376056"/>
            <a:ext cx="1111188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3200" b="1" dirty="0" smtClean="0"/>
              <a:t> </a:t>
            </a:r>
            <a:r>
              <a:rPr lang="en-MY" sz="2800" b="1" dirty="0" smtClean="0"/>
              <a:t>3.</a:t>
            </a:r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ar-EG" sz="2800" b="1" dirty="0" smtClean="0"/>
              <a:t>تحليل </a:t>
            </a:r>
            <a:r>
              <a:rPr lang="ar-EG" sz="2800" b="1" dirty="0"/>
              <a:t>سلوك المستخدم باستخدام </a:t>
            </a:r>
            <a:r>
              <a:rPr lang="en-MY" sz="2800" b="1" dirty="0"/>
              <a:t>Google </a:t>
            </a:r>
            <a:r>
              <a:rPr lang="en-MY" sz="2800" b="1" dirty="0" smtClean="0"/>
              <a:t>Analytics</a:t>
            </a:r>
            <a:r>
              <a:rPr lang="ar-EG" sz="2800" b="1" dirty="0" smtClean="0"/>
              <a:t>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(مثال عملي)</a:t>
            </a:r>
            <a:r>
              <a:rPr lang="ar-EG" sz="2800" b="1" dirty="0" smtClean="0"/>
              <a:t>:</a:t>
            </a:r>
            <a:endParaRPr lang="ar-EG" sz="2800" b="1" dirty="0"/>
          </a:p>
          <a:p>
            <a:pPr algn="ctr" rtl="1"/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-467036" y="2235870"/>
            <a:ext cx="7728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endParaRPr lang="ar-EG" sz="2400" dirty="0"/>
          </a:p>
          <a:p>
            <a:pPr lvl="0" algn="just" rtl="1"/>
            <a:endParaRPr lang="ar-EG" sz="2400" dirty="0"/>
          </a:p>
          <a:p>
            <a:pPr lvl="0" algn="just" rtl="1"/>
            <a:endParaRPr lang="ar-EG" sz="2400" dirty="0"/>
          </a:p>
          <a:p>
            <a:pPr lvl="0" algn="just" rtl="1"/>
            <a:r>
              <a:rPr lang="ar-EG" sz="2400" dirty="0"/>
              <a:t>	</a:t>
            </a:r>
            <a:endParaRPr lang="en-MY" sz="2800" b="1" u="sng" dirty="0">
              <a:solidFill>
                <a:srgbClr val="C00000"/>
              </a:solidFill>
              <a:latin typeface="+mj-lt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30989056"/>
              </p:ext>
            </p:extLst>
          </p:nvPr>
        </p:nvGraphicFramePr>
        <p:xfrm>
          <a:off x="792190" y="2084971"/>
          <a:ext cx="8128000" cy="4641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7029" y="2438866"/>
            <a:ext cx="4034971" cy="401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9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901206" y="5128404"/>
            <a:ext cx="474732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3200" b="1" dirty="0" smtClean="0"/>
              <a:t>لغة بايثون </a:t>
            </a:r>
          </a:p>
          <a:p>
            <a:pPr algn="ctr" rtl="1"/>
            <a:r>
              <a:rPr lang="en-MY" sz="3200" b="1" dirty="0"/>
              <a:t>Python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84396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78872" y="1351963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891877" y="1421082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4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3200" dirty="0" smtClean="0"/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لغة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بايثون </a:t>
            </a:r>
            <a:r>
              <a:rPr lang="en-MY" sz="3200" dirty="0" smtClean="0">
                <a:cs typeface="Calibri" panose="020F0502020204030204" pitchFamily="34" charset="0"/>
              </a:rPr>
              <a:t>Python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2743201" y="2234086"/>
            <a:ext cx="70362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en-MY" sz="2000" b="1" dirty="0">
                <a:latin typeface="+mj-lt"/>
                <a:cs typeface="Calibri" panose="020F0502020204030204" pitchFamily="34" charset="0"/>
              </a:rPr>
              <a:t>Python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هي لغة برمجة مرنة وسهلة الاستخدام، مما يجعلها خيارًا مثاليًا للمبتدئين والمحترفين على حد سواء.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EG" sz="2000" b="1" dirty="0">
                <a:latin typeface="+mj-lt"/>
                <a:cs typeface="Calibri" panose="020F0502020204030204" pitchFamily="34" charset="0"/>
              </a:rPr>
              <a:t> تُستخدم لغة البرمجة </a:t>
            </a:r>
            <a:r>
              <a:rPr lang="en-MY" sz="2000" b="1" dirty="0">
                <a:latin typeface="+mj-lt"/>
                <a:cs typeface="Calibri" panose="020F0502020204030204" pitchFamily="34" charset="0"/>
              </a:rPr>
              <a:t>Python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بشكل واسع في تحليل البيانات التسويقية بفضل مكتباتها القوية وأدواتها المتقدمة.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en-MY" sz="2000" b="1" dirty="0">
                <a:latin typeface="+mj-lt"/>
                <a:cs typeface="Calibri" panose="020F0502020204030204" pitchFamily="34" charset="0"/>
              </a:rPr>
              <a:t>Python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أداة قوية لتحليل البيانات التسويقية، حيث توفر مكتبات </a:t>
            </a:r>
            <a:r>
              <a:rPr lang="ar-EG" sz="2000" b="1" dirty="0" smtClean="0">
                <a:latin typeface="+mj-lt"/>
                <a:cs typeface="Calibri" panose="020F0502020204030204" pitchFamily="34" charset="0"/>
              </a:rPr>
              <a:t>وميزات تساعد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على معالجة وتحليل البيانات بشكل </a:t>
            </a:r>
            <a:r>
              <a:rPr lang="ar-EG" sz="2000" b="1" dirty="0" smtClean="0">
                <a:latin typeface="+mj-lt"/>
                <a:cs typeface="Calibri" panose="020F0502020204030204" pitchFamily="34" charset="0"/>
              </a:rPr>
              <a:t>فعّال.</a:t>
            </a:r>
            <a:endParaRPr lang="ar-EG" sz="2000" b="1" dirty="0"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871" y="4198985"/>
            <a:ext cx="2319991" cy="108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3383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8713" y="1155869"/>
            <a:ext cx="30324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42398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994255" y="1397642"/>
            <a:ext cx="8466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4.1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اتستخدام لغة البرمجة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Python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بشكل واسع في تحليل البيانات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التسويقية</a:t>
            </a:r>
            <a:endParaRPr lang="en-MY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439419"/>
              </p:ext>
            </p:extLst>
          </p:nvPr>
        </p:nvGraphicFramePr>
        <p:xfrm>
          <a:off x="2032000" y="2039199"/>
          <a:ext cx="8128000" cy="33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60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19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يمكنك استخدام مكتبات مثل </a:t>
                      </a:r>
                      <a:r>
                        <a:rPr lang="en-MY" dirty="0" smtClean="0"/>
                        <a:t>Beautiful Soup </a:t>
                      </a:r>
                      <a:r>
                        <a:rPr lang="ar-EG" dirty="0" smtClean="0"/>
                        <a:t>و</a:t>
                      </a:r>
                      <a:r>
                        <a:rPr lang="en-MY" dirty="0" err="1" smtClean="0"/>
                        <a:t>Scrapy</a:t>
                      </a:r>
                      <a:r>
                        <a:rPr lang="en-MY" dirty="0" smtClean="0"/>
                        <a:t> </a:t>
                      </a:r>
                      <a:r>
                        <a:rPr lang="ar-EG" dirty="0" smtClean="0"/>
                        <a:t>لجمع البيانات من مواقع الويب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ar-EG" dirty="0" smtClean="0"/>
                        <a:t>جمع البيانات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تُعتبر مكتبة </a:t>
                      </a:r>
                      <a:r>
                        <a:rPr lang="en-MY" dirty="0" smtClean="0"/>
                        <a:t>Pandas </a:t>
                      </a:r>
                      <a:r>
                        <a:rPr lang="ar-EG" dirty="0" smtClean="0"/>
                        <a:t>من أقوى الأدوات لتجهيز وتحليل البيانات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ar-EG" dirty="0" smtClean="0"/>
                        <a:t>تنظيف البيانات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r" rtl="1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ar-EG" dirty="0" smtClean="0"/>
                        <a:t>استخدام </a:t>
                      </a:r>
                      <a:r>
                        <a:rPr lang="en-MY" dirty="0" smtClean="0"/>
                        <a:t>Pandas </a:t>
                      </a:r>
                      <a:r>
                        <a:rPr lang="ar-EG" dirty="0" smtClean="0"/>
                        <a:t>لإجراء التحليلات الوصفية، مثل حساب المتوسطات والانحرافات المعيارية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ar-EG" dirty="0" smtClean="0"/>
                        <a:t>تحليل البيانات</a:t>
                      </a:r>
                    </a:p>
                    <a:p>
                      <a:pPr algn="r"/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يمكن استخدام </a:t>
                      </a:r>
                      <a:r>
                        <a:rPr lang="en-MY" dirty="0" err="1" smtClean="0"/>
                        <a:t>Scikit</a:t>
                      </a:r>
                      <a:r>
                        <a:rPr lang="en-MY" dirty="0" smtClean="0"/>
                        <a:t>-learn </a:t>
                      </a:r>
                      <a:r>
                        <a:rPr lang="ar-EG" dirty="0" smtClean="0"/>
                        <a:t>لتطبيق نماذج الانحدار، مثل الانحدار الخطي، لتوقع المبيعات بناءً على عوامل مثل الإنفاق الإعلاني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dirty="0" smtClean="0"/>
                        <a:t>4.توقعات المبيعات</a:t>
                      </a:r>
                      <a:endParaRPr lang="en-MY" dirty="0"/>
                    </a:p>
                  </a:txBody>
                  <a:tcPr/>
                </a:tc>
              </a:tr>
              <a:tr h="320040">
                <a:tc>
                  <a:txBody>
                    <a:bodyPr/>
                    <a:lstStyle/>
                    <a:p>
                      <a:pPr algn="r" rtl="1"/>
                      <a:r>
                        <a:rPr lang="ar-EG" dirty="0" smtClean="0"/>
                        <a:t>يمكنك استخدام </a:t>
                      </a:r>
                      <a:r>
                        <a:rPr lang="en-MY" dirty="0" err="1" smtClean="0"/>
                        <a:t>Scikit</a:t>
                      </a:r>
                      <a:r>
                        <a:rPr lang="en-MY" dirty="0" smtClean="0"/>
                        <a:t>-learn </a:t>
                      </a:r>
                      <a:r>
                        <a:rPr lang="ar-EG" dirty="0" smtClean="0"/>
                        <a:t>لتطبيق تقنيات مثل التجميع (</a:t>
                      </a:r>
                      <a:r>
                        <a:rPr lang="en-MY" dirty="0" smtClean="0"/>
                        <a:t>Clustering) </a:t>
                      </a:r>
                      <a:r>
                        <a:rPr lang="ar-EG" dirty="0" smtClean="0"/>
                        <a:t>لفهم سلوك العملاء وتحديد الفئات المستهدفة.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dirty="0" smtClean="0"/>
                        <a:t>5. تحليل سلوك العملاء</a:t>
                      </a:r>
                      <a:endParaRPr lang="en-MY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238" y="4655563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8332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19989" y="1155869"/>
            <a:ext cx="10536582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005750" y="1162874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/>
              <a:t> 5.2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مثال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عملي 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البيانات 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تسويقية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بايثون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4054821" y="1936739"/>
            <a:ext cx="742971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تحميل </a:t>
            </a:r>
            <a:r>
              <a:rPr lang="en-MY" sz="2000" dirty="0" smtClean="0">
                <a:latin typeface="+mj-lt"/>
                <a:cs typeface="Calibri" panose="020F0502020204030204" pitchFamily="34" charset="0"/>
              </a:rPr>
              <a:t>Python</a:t>
            </a:r>
            <a:r>
              <a:rPr lang="ar-EG" sz="2000" dirty="0" smtClean="0">
                <a:latin typeface="+mj-lt"/>
                <a:cs typeface="Calibri" panose="020F0502020204030204" pitchFamily="34" charset="0"/>
              </a:rPr>
              <a:t> -زيارة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الموقع </a:t>
            </a:r>
            <a:r>
              <a:rPr lang="ar-EG" sz="2000" dirty="0" smtClean="0">
                <a:latin typeface="+mj-lt"/>
                <a:cs typeface="Calibri" panose="020F0502020204030204" pitchFamily="34" charset="0"/>
              </a:rPr>
              <a:t>الرسمي: اذهب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إلى </a:t>
            </a:r>
            <a:r>
              <a:rPr lang="en-MY" sz="2000" dirty="0" err="1" smtClean="0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python.org</a:t>
            </a:r>
            <a:endParaRPr lang="ar-EG" sz="2000" dirty="0" smtClean="0">
              <a:solidFill>
                <a:srgbClr val="0070C0"/>
              </a:solidFill>
              <a:latin typeface="+mj-lt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sz="2000" dirty="0"/>
              <a:t>في الصفحة الرئيسية، سترى زر "</a:t>
            </a:r>
            <a:r>
              <a:rPr lang="en-MY" sz="2000" dirty="0"/>
              <a:t>Download" </a:t>
            </a:r>
            <a:r>
              <a:rPr lang="ar-EG" sz="2000" dirty="0"/>
              <a:t>مع اسم نظام التشغيل الخاص بك (مثل </a:t>
            </a:r>
            <a:r>
              <a:rPr lang="en-MY" sz="2000" dirty="0"/>
              <a:t>Windows </a:t>
            </a:r>
            <a:r>
              <a:rPr lang="ar-EG" sz="2000" dirty="0"/>
              <a:t>أو </a:t>
            </a:r>
            <a:r>
              <a:rPr lang="en-MY" sz="2000" dirty="0" err="1"/>
              <a:t>macOS</a:t>
            </a:r>
            <a:r>
              <a:rPr lang="en-MY" sz="2000" dirty="0"/>
              <a:t>). </a:t>
            </a:r>
            <a:r>
              <a:rPr lang="ar-EG" sz="2000" dirty="0"/>
              <a:t>اضغط </a:t>
            </a:r>
            <a:r>
              <a:rPr lang="ar-EG" sz="2000" dirty="0" smtClean="0"/>
              <a:t>عليه </a:t>
            </a:r>
            <a:r>
              <a:rPr lang="ar-EG" sz="2000" b="1" dirty="0" smtClean="0"/>
              <a:t>وتابع الخطوات من 1-6.</a:t>
            </a:r>
            <a:endParaRPr lang="ar-EG" sz="2000" b="1" dirty="0">
              <a:latin typeface="+mj-lt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q"/>
            </a:pPr>
            <a:r>
              <a:rPr lang="ar-EG" sz="2000" dirty="0"/>
              <a:t>باستخدام مكتبة في </a:t>
            </a:r>
            <a:r>
              <a:rPr lang="en-MY" sz="2000" dirty="0"/>
              <a:t>python </a:t>
            </a:r>
            <a:r>
              <a:rPr lang="ar-EG" sz="2000" dirty="0"/>
              <a:t>تسمى </a:t>
            </a:r>
            <a:r>
              <a:rPr lang="en-MY" sz="2000" dirty="0"/>
              <a:t>pandas </a:t>
            </a:r>
            <a:r>
              <a:rPr lang="ar-EG" sz="2000" dirty="0"/>
              <a:t> </a:t>
            </a:r>
            <a:r>
              <a:rPr lang="ar-EG" sz="2000" dirty="0" smtClean="0"/>
              <a:t>ملف نستدعي  </a:t>
            </a:r>
            <a:r>
              <a:rPr lang="ar-EG" sz="2000" dirty="0"/>
              <a:t>اكسل في بايثون واعمل لها </a:t>
            </a:r>
            <a:r>
              <a:rPr lang="ar-EG" sz="2000" dirty="0" smtClean="0"/>
              <a:t>جدول كما في </a:t>
            </a:r>
            <a:r>
              <a:rPr lang="ar-EG" sz="2000" b="1" dirty="0" smtClean="0"/>
              <a:t>الخطوه 6</a:t>
            </a:r>
          </a:p>
          <a:p>
            <a:pPr marL="342900" indent="-342900" algn="r" rtl="1">
              <a:buFont typeface="Wingdings" panose="05000000000000000000" pitchFamily="2" charset="2"/>
              <a:buChar char="q"/>
            </a:pPr>
            <a:r>
              <a:rPr lang="ar-EG" sz="2000" dirty="0" smtClean="0">
                <a:latin typeface="+mj-lt"/>
                <a:cs typeface="Calibri" panose="020F0502020204030204" pitchFamily="34" charset="0"/>
              </a:rPr>
              <a:t> إنشاء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ورقة عمل جديدة</a:t>
            </a:r>
          </a:p>
          <a:p>
            <a:pPr marL="342900" indent="-342900" algn="r" rtl="1">
              <a:buFont typeface="Wingdings" panose="05000000000000000000" pitchFamily="2" charset="2"/>
              <a:buChar char="q"/>
            </a:pPr>
            <a:r>
              <a:rPr lang="ar-EG" sz="2000" dirty="0" smtClean="0">
                <a:latin typeface="+mj-lt"/>
                <a:cs typeface="Calibri" panose="020F0502020204030204" pitchFamily="34" charset="0"/>
              </a:rPr>
              <a:t>إنشاء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"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Word Cloud"</a:t>
            </a:r>
            <a:endParaRPr lang="ar-EG" sz="2000" dirty="0">
              <a:latin typeface="+mj-lt"/>
              <a:cs typeface="Calibri" panose="020F0502020204030204" pitchFamily="34" charset="0"/>
            </a:endParaRPr>
          </a:p>
          <a:p>
            <a:pPr algn="r" rtl="1"/>
            <a:endParaRPr lang="ar-EG" dirty="0"/>
          </a:p>
          <a:p>
            <a:pPr algn="r" rtl="1"/>
            <a:r>
              <a:rPr lang="ar-EG" sz="1600" dirty="0" smtClean="0"/>
              <a:t> </a:t>
            </a:r>
            <a:endParaRPr lang="ar-EG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916" y="982425"/>
            <a:ext cx="2029108" cy="15653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3076" y="2606942"/>
            <a:ext cx="2177143" cy="16789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6" y="4318319"/>
            <a:ext cx="2772162" cy="15477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4067" y="3000023"/>
            <a:ext cx="2946401" cy="18576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1440" y="4813732"/>
            <a:ext cx="3070982" cy="14441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22561" y="4318319"/>
            <a:ext cx="2419273" cy="201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00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385834" y="1162262"/>
            <a:ext cx="10907765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154351" y="1148442"/>
            <a:ext cx="9007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3200" b="1" dirty="0" smtClean="0"/>
              <a:t>2</a:t>
            </a:r>
            <a:r>
              <a:rPr lang="en-MY" sz="3200" b="1" dirty="0" smtClean="0"/>
              <a:t>.1</a:t>
            </a:r>
            <a:r>
              <a:rPr lang="ar-EG" sz="3200" b="1" dirty="0" smtClean="0"/>
              <a:t>.</a:t>
            </a:r>
            <a:r>
              <a:rPr lang="en-US" sz="3200" b="1" dirty="0" smtClean="0"/>
              <a:t>4</a:t>
            </a:r>
            <a:r>
              <a:rPr lang="ar-EG" sz="3200" b="1" dirty="0" smtClean="0"/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تطبيق عملي لتحليل البيانات التسويقية باستخدام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بايثون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6486296" y="1737621"/>
            <a:ext cx="5519091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b="1" dirty="0"/>
              <a:t>سنقوم ببناء مشروع بسيط لتحليل بيانات المبيعات. سنستخدم مكتبة </a:t>
            </a:r>
            <a:r>
              <a:rPr lang="en-US" b="1" dirty="0" smtClean="0"/>
              <a:t>pandas</a:t>
            </a:r>
          </a:p>
          <a:p>
            <a:pPr algn="r" rtl="1"/>
            <a:r>
              <a:rPr lang="ar-EG" dirty="0"/>
              <a:t>الخطوة 1: إعداد البيانات</a:t>
            </a:r>
          </a:p>
          <a:p>
            <a:pPr algn="r" rtl="1"/>
            <a:r>
              <a:rPr lang="ar-EG" dirty="0"/>
              <a:t>لنفترض أن لدينا ملفًا </a:t>
            </a:r>
            <a:r>
              <a:rPr lang="en-MY" dirty="0"/>
              <a:t>CSV </a:t>
            </a:r>
            <a:r>
              <a:rPr lang="ar-EG" dirty="0"/>
              <a:t>يسمى </a:t>
            </a:r>
            <a:r>
              <a:rPr lang="en-MY" dirty="0" err="1"/>
              <a:t>sales_data.csv</a:t>
            </a:r>
            <a:r>
              <a:rPr lang="en-MY" dirty="0"/>
              <a:t> </a:t>
            </a:r>
            <a:r>
              <a:rPr lang="ar-EG" dirty="0"/>
              <a:t>يحتوي على بيانات المبيعات، بالشكل </a:t>
            </a:r>
            <a:r>
              <a:rPr lang="ar-EG" dirty="0" smtClean="0"/>
              <a:t>التالي</a:t>
            </a:r>
            <a:endParaRPr lang="en-US" dirty="0" smtClean="0"/>
          </a:p>
          <a:p>
            <a:pPr algn="r" rtl="1"/>
            <a:r>
              <a:rPr lang="ar-EG" dirty="0"/>
              <a:t>الخطوة 2: قراءة </a:t>
            </a:r>
            <a:r>
              <a:rPr lang="ar-EG" dirty="0" smtClean="0"/>
              <a:t>البيانات</a:t>
            </a:r>
            <a:endParaRPr lang="en-MY" dirty="0" smtClean="0"/>
          </a:p>
          <a:p>
            <a:pPr algn="r" rtl="1"/>
            <a:r>
              <a:rPr lang="ar-EG" dirty="0"/>
              <a:t>الخطوة 3: تنظيف </a:t>
            </a:r>
            <a:r>
              <a:rPr lang="ar-EG" dirty="0" smtClean="0"/>
              <a:t>البيانات</a:t>
            </a:r>
            <a:endParaRPr lang="en-MY" dirty="0" smtClean="0"/>
          </a:p>
          <a:p>
            <a:pPr algn="r"/>
            <a:r>
              <a:rPr lang="ar-EG" b="1" dirty="0"/>
              <a:t>الخطوة 4: تحليل البيانات</a:t>
            </a:r>
          </a:p>
          <a:p>
            <a:pPr algn="r"/>
            <a:r>
              <a:rPr lang="ar-EG" dirty="0"/>
              <a:t>لنحسب إجمالي المبيعات لكل منتج</a:t>
            </a:r>
            <a:r>
              <a:rPr lang="ar-EG" dirty="0" smtClean="0"/>
              <a:t>.</a:t>
            </a:r>
            <a:endParaRPr lang="en-MY" dirty="0" smtClean="0"/>
          </a:p>
          <a:p>
            <a:pPr algn="r"/>
            <a:r>
              <a:rPr lang="ar-EG" b="1" dirty="0" smtClean="0"/>
              <a:t>الخطوة </a:t>
            </a:r>
            <a:r>
              <a:rPr lang="ar-EG" b="1" dirty="0"/>
              <a:t>5: تصوير </a:t>
            </a:r>
            <a:r>
              <a:rPr lang="ar-EG" b="1" dirty="0" smtClean="0"/>
              <a:t>البيانات</a:t>
            </a:r>
            <a:endParaRPr lang="ar-EG" b="1" dirty="0"/>
          </a:p>
          <a:p>
            <a:pPr algn="r"/>
            <a:r>
              <a:rPr lang="ar-EG" dirty="0"/>
              <a:t>سنقوم بإنشاء رسم بياني يوضح إجمالي المبيعات لكل منتج</a:t>
            </a:r>
          </a:p>
          <a:p>
            <a:pPr algn="r"/>
            <a:endParaRPr lang="ar-EG" dirty="0"/>
          </a:p>
          <a:p>
            <a:pPr algn="r" rtl="1"/>
            <a:endParaRPr lang="en-US" dirty="0" smtClean="0"/>
          </a:p>
          <a:p>
            <a:pPr algn="r" rtl="1"/>
            <a:endParaRPr lang="ar-EG" dirty="0"/>
          </a:p>
          <a:p>
            <a:pPr algn="r" rtl="1"/>
            <a:r>
              <a:rPr lang="ar-EG" sz="1600" dirty="0" smtClean="0"/>
              <a:t> </a:t>
            </a:r>
            <a:endParaRPr lang="ar-EG" sz="1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4" y="954326"/>
            <a:ext cx="3231861" cy="23312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487" y="1882160"/>
            <a:ext cx="4299741" cy="20148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228" y="2593575"/>
            <a:ext cx="6098582" cy="24006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9086" y="4037193"/>
            <a:ext cx="5491461" cy="21082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2612" y="4391864"/>
            <a:ext cx="6535062" cy="2302736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 flipH="1" flipV="1">
            <a:off x="3154352" y="1882160"/>
            <a:ext cx="6831477" cy="5707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49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/>
              <a:t>إعلانات جوجل</a:t>
            </a:r>
            <a:endParaRPr lang="en-MY" sz="2800" b="1" dirty="0"/>
          </a:p>
          <a:p>
            <a:pPr algn="ctr" rtl="1">
              <a:lnSpc>
                <a:spcPct val="120000"/>
              </a:lnSpc>
            </a:pPr>
            <a:r>
              <a:rPr lang="en-MY" sz="2800" b="1" dirty="0"/>
              <a:t>Google </a:t>
            </a:r>
            <a:r>
              <a:rPr lang="en-MY" sz="2800" b="1" dirty="0" err="1"/>
              <a:t>AdWords</a:t>
            </a:r>
            <a:r>
              <a:rPr lang="en-US" sz="2800" b="1" dirty="0"/>
              <a:t> or </a:t>
            </a:r>
            <a:r>
              <a:rPr lang="en-MY" sz="2800" b="1" dirty="0"/>
              <a:t>Google Ads</a:t>
            </a:r>
            <a:endParaRPr lang="ar-EG" sz="2800" b="1" dirty="0"/>
          </a:p>
          <a:p>
            <a:pPr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12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848561" y="126197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31163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النتائج: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EG" b="1" dirty="0"/>
              <a:t>قيمة عمر العميل (</a:t>
            </a:r>
            <a:r>
              <a:rPr lang="en-MY" b="1" dirty="0"/>
              <a:t>CLV)</a:t>
            </a:r>
            <a:r>
              <a:rPr lang="en-MY" dirty="0"/>
              <a:t> </a:t>
            </a:r>
            <a:r>
              <a:rPr lang="ar-EG" dirty="0"/>
              <a:t>هي 1500 دولار.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939391" y="1662707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Google 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Awards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2284393" y="2310382"/>
            <a:ext cx="78867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Google 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AdWords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،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المعروف الآن باسم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Google Ads،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هو نظام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إعلانات عبر الإنترنت تقدمه شركة جوجل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والمصدر الرئيسي لدخلها</a:t>
            </a:r>
            <a:r>
              <a:rPr lang="ar-EG" sz="2400" dirty="0"/>
              <a:t> 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يتيح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للمعلنين عرض إعلاناتهم على صفحات نتائج البحث في جوجل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ومواقع الويب، وتطبيقات الهواتف المحمولة.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تعد الإعلانات المدفوعة عنصراً أساسياً في أي استراتيجية للتسويق الرقمي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ومع ذلك، بدون رؤى وتحليلات مناسبة، قد يكون من الصعب تحديد 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  <a:hlinkClick r:id="rId3" tooltip="تتبع التحويل  كيفية تتبع وقياس مدى فعالية حملاتك التسويقية"/>
              </a:rPr>
              <a:t>مدى فعالية حملاتك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 المدفوعة 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  <a:hlinkClick r:id="rId4" tooltip="أخبار SKK للفوركس  البقاء على اطلاع واتخاذ قرارات مستنيرة"/>
              </a:rPr>
              <a:t>واتخاذ قرارات مستنيرة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 لتحسين أدائها.</a:t>
            </a:r>
            <a:r>
              <a:rPr lang="ar-EG" sz="2400" dirty="0"/>
              <a:t> </a:t>
            </a:r>
            <a:endParaRPr lang="ar-EG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995" y="2284473"/>
            <a:ext cx="2185398" cy="263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51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15465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751731" y="1697222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5   كيفية العمل</a:t>
            </a:r>
            <a:r>
              <a:rPr lang="ar-EG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 Google </a:t>
            </a:r>
            <a:r>
              <a:rPr lang="en-MY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AdWords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1578217" y="2001924"/>
            <a:ext cx="881368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نموذج الدفع بالنقرة </a:t>
            </a:r>
            <a:r>
              <a:rPr lang="en-MY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PPC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): 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) يدفع </a:t>
            </a:r>
            <a:r>
              <a:rPr lang="ar-EG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المعلنون مقابل كل نقرة على إعلاناتهم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، مما يعني أنك تدفع فقط عندما ينقر المستخدم على الإعلان.</a:t>
            </a: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استهداف الجمهور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يمكنك استهداف إعلاناتك بناءً على عدة عوامل مثل الموقع الجغرافي،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الاهتمامات، والعمر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الأداء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توفر 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Google Ads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أدوات لتحليل أداء الإعلانات، مما يساعدك في تحسين الحملات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u="sng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EG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فوائد </a:t>
            </a:r>
            <a:r>
              <a:rPr lang="en-MY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Google Ads:</a:t>
            </a:r>
          </a:p>
          <a:p>
            <a:pPr marL="342900" indent="-342900" algn="just" rtl="1">
              <a:buFont typeface="Courier New" panose="02070309020205020404" pitchFamily="49" charset="0"/>
              <a:buChar char="o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زيادة الرؤية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يساعدك على الوصول إلى جمهور أوسع وزيادة الوعي بعلامتك التجارية.</a:t>
            </a:r>
          </a:p>
          <a:p>
            <a:pPr marL="342900" indent="-342900" algn="just" rtl="1">
              <a:buFont typeface="Courier New" panose="02070309020205020404" pitchFamily="49" charset="0"/>
              <a:buChar char="o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تحديد الميزانية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يمكنك تحديد ميزانية يومية أو شهرية تناسبك.</a:t>
            </a:r>
          </a:p>
          <a:p>
            <a:pPr marL="342900" indent="-342900" algn="just" rtl="1">
              <a:buFont typeface="Courier New" panose="02070309020205020404" pitchFamily="49" charset="0"/>
              <a:buChar char="o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تحقيق نتائج سريعة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يمكنك رؤية نتائج الحملات بشكل أسرع مقارنة بالطرق </a:t>
            </a:r>
            <a:r>
              <a:rPr lang="ar-EG" sz="2800" dirty="0">
                <a:solidFill>
                  <a:srgbClr val="C00000"/>
                </a:solidFill>
                <a:latin typeface="+mj-lt"/>
              </a:rPr>
              <a:t>التقليدية</a:t>
            </a:r>
            <a:r>
              <a:rPr lang="ar-EG" sz="2800" b="1" dirty="0">
                <a:solidFill>
                  <a:srgbClr val="C00000"/>
                </a:solidFill>
                <a:latin typeface="+mj-lt"/>
              </a:rPr>
              <a:t>.</a:t>
            </a:r>
            <a:endParaRPr lang="en-MY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804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08780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10680992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النتائج: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EG" b="1" dirty="0"/>
              <a:t>قيمة عمر العميل (</a:t>
            </a:r>
            <a:r>
              <a:rPr lang="en-MY" b="1" dirty="0"/>
              <a:t>CLV)</a:t>
            </a:r>
            <a:r>
              <a:rPr lang="en-MY" dirty="0"/>
              <a:t> </a:t>
            </a:r>
            <a:r>
              <a:rPr lang="ar-EG" dirty="0"/>
              <a:t>هي 1500 دولار.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353951" y="1596648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5.2 أهمية تحليل بيانات  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Google 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Awards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346" y="2247482"/>
            <a:ext cx="10271967" cy="3151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80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428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060993" y="156261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882690" y="1609967"/>
            <a:ext cx="970235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5.3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كيفية استخدام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Google Ads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لفهم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أداء الحملات الإعلانية وتحسينها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1776685" y="1888294"/>
            <a:ext cx="839402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b="1" dirty="0"/>
              <a:t>استخدام التحليلات</a:t>
            </a:r>
            <a:r>
              <a:rPr lang="ar-EG" sz="2000" dirty="0"/>
              <a:t>: راقب أداء الحملة باستخدام </a:t>
            </a:r>
            <a:r>
              <a:rPr lang="en-MY" sz="2000" dirty="0"/>
              <a:t>Google Analytics </a:t>
            </a:r>
            <a:r>
              <a:rPr lang="ar-EG" sz="2000" dirty="0"/>
              <a:t>.</a:t>
            </a:r>
            <a:endParaRPr lang="ar-EG" sz="2000" dirty="0" smtClean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 smtClean="0"/>
              <a:t>تابع </a:t>
            </a:r>
            <a:r>
              <a:rPr lang="ar-EG" sz="2000" dirty="0"/>
              <a:t>مؤشرات الأداء </a:t>
            </a:r>
            <a:r>
              <a:rPr lang="ar-EG" sz="2000" dirty="0" smtClean="0"/>
              <a:t>الرئيسية على </a:t>
            </a:r>
            <a:r>
              <a:rPr lang="en-MY" sz="2000" dirty="0"/>
              <a:t>Google Ads Dashboard</a:t>
            </a:r>
            <a:r>
              <a:rPr lang="ar-EG" sz="2000" dirty="0" smtClean="0"/>
              <a:t> </a:t>
            </a:r>
            <a:r>
              <a:rPr lang="ar-EG" sz="2000" dirty="0"/>
              <a:t>مثل </a:t>
            </a:r>
            <a:r>
              <a:rPr lang="ar-EG" sz="2000" dirty="0"/>
              <a:t>نسبة النقر إلى الظهور (</a:t>
            </a:r>
            <a:r>
              <a:rPr lang="en-MY" sz="2000" dirty="0" err="1"/>
              <a:t>CTR</a:t>
            </a:r>
            <a:r>
              <a:rPr lang="en-MY" sz="2000" dirty="0"/>
              <a:t>) </a:t>
            </a:r>
            <a:r>
              <a:rPr lang="ar-EG" sz="2000" dirty="0"/>
              <a:t>وتكلفة النقرة </a:t>
            </a:r>
            <a:r>
              <a:rPr lang="ar-EG" sz="2000" dirty="0" smtClean="0"/>
              <a:t> «</a:t>
            </a:r>
            <a:r>
              <a:rPr lang="en-MY" sz="2000" dirty="0" smtClean="0"/>
              <a:t>CPC</a:t>
            </a:r>
            <a:r>
              <a:rPr lang="ar-EG" sz="2000" dirty="0" smtClean="0"/>
              <a:t>» </a:t>
            </a:r>
            <a:r>
              <a:rPr lang="en-MY" sz="2000" dirty="0" smtClean="0"/>
              <a:t> </a:t>
            </a:r>
            <a:r>
              <a:rPr lang="ar-EG" sz="2000" dirty="0"/>
              <a:t>ومعدل التحويل</a:t>
            </a:r>
            <a:r>
              <a:rPr lang="ar-EG" sz="2000" dirty="0" smtClean="0"/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en-US" sz="2000" dirty="0" smtClean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b="1" dirty="0"/>
              <a:t>الاستفادة من الميزات المتقدمة</a:t>
            </a:r>
            <a:r>
              <a:rPr lang="ar-EG" sz="2000" dirty="0"/>
              <a:t>: استخدم ميزات مثل الإعلانات الديناميكية، وإعادة الاستهداف، والمزيد من الأدوات التي تقدمها </a:t>
            </a:r>
            <a:r>
              <a:rPr lang="en-US" sz="2000" dirty="0" smtClean="0"/>
              <a:t> </a:t>
            </a:r>
            <a:r>
              <a:rPr lang="en-MY" sz="2000" dirty="0" smtClean="0"/>
              <a:t>Google </a:t>
            </a:r>
            <a:r>
              <a:rPr lang="ar-EG" sz="2000" dirty="0"/>
              <a:t>لتعزيز </a:t>
            </a:r>
            <a:r>
              <a:rPr lang="ar-EG" sz="2000" dirty="0" smtClean="0"/>
              <a:t>الحملات</a:t>
            </a:r>
            <a:r>
              <a:rPr lang="en-US" sz="2000" dirty="0" smtClean="0"/>
              <a:t>.</a:t>
            </a:r>
            <a:endParaRPr lang="ar-EG" sz="2000" dirty="0" smtClean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en-US" sz="2000" dirty="0" smtClean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كتابة إعلانات جذابة: تأكد من أن نص الإعلان واضح وجذاب ويحتوي على دعوة إلى العمل (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CTA)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قوية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ar-EG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MY" sz="2800" b="1" u="sng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3229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2156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-339025" y="1341534"/>
            <a:ext cx="9345750" cy="4512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/>
              <a:t>https://www.youtube.com/watch?v=i17IihNm0dA</a:t>
            </a:r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436139" y="1375836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rtl="1">
              <a:defRPr sz="3200" b="1"/>
            </a:lvl1pPr>
          </a:lstStyle>
          <a:p>
            <a:pPr algn="r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5.4 </a:t>
            </a:r>
            <a:r>
              <a:rPr lang="ar-EG" dirty="0"/>
              <a:t>تحليل البيانات التسويقية في </a:t>
            </a:r>
            <a:r>
              <a:rPr lang="en-MY" dirty="0"/>
              <a:t>Google Ads 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940714" y="1952347"/>
            <a:ext cx="9345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v"/>
            </a:pPr>
            <a:endParaRPr lang="en-MY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MY" sz="800" dirty="0">
              <a:solidFill>
                <a:srgbClr val="C00000"/>
              </a:solidFill>
              <a:latin typeface="+mj-lt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60279035"/>
              </p:ext>
            </p:extLst>
          </p:nvPr>
        </p:nvGraphicFramePr>
        <p:xfrm>
          <a:off x="-324679" y="1444148"/>
          <a:ext cx="890620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3589" y="3744687"/>
            <a:ext cx="6578411" cy="311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5195441"/>
            <a:ext cx="474732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3200" b="1" dirty="0" smtClean="0">
                <a:latin typeface="+mj-lt"/>
              </a:rPr>
              <a:t> </a:t>
            </a:r>
            <a:r>
              <a:rPr lang="en-MY" sz="3200" b="1" dirty="0" err="1"/>
              <a:t>HubSpot</a:t>
            </a:r>
            <a:endParaRPr lang="ar-EG" sz="3200" b="1" dirty="0"/>
          </a:p>
          <a:p>
            <a:pPr algn="ctr" rtl="1"/>
            <a:r>
              <a:rPr lang="ar-EG" sz="3200" b="1" dirty="0">
                <a:hlinkClick r:id="rId4"/>
              </a:rPr>
              <a:t>منصة "هب سبوت"</a:t>
            </a:r>
          </a:p>
          <a:p>
            <a:pPr algn="ctr" rtl="1"/>
            <a:endParaRPr lang="en-MY" sz="3200" dirty="0"/>
          </a:p>
          <a:p>
            <a:pPr lvl="0" rtl="1"/>
            <a:endParaRPr lang="en-US" sz="3200" b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666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73195" y="13191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63503" y="1375547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157803" y="1319145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6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3200" dirty="0" smtClean="0"/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منصة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«هب سبوت»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6125030" y="1901027"/>
            <a:ext cx="4499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400" dirty="0">
                <a:latin typeface="+mj-lt"/>
                <a:cs typeface="Calibri" panose="020F0502020204030204" pitchFamily="34" charset="0"/>
              </a:rPr>
              <a:t>هو </a:t>
            </a:r>
            <a:r>
              <a:rPr lang="ar-EG" sz="2400" dirty="0"/>
              <a:t>منصة "هب سبوت" (</a:t>
            </a:r>
            <a:r>
              <a:rPr lang="en-MY" sz="2400" dirty="0" err="1"/>
              <a:t>HubSpot</a:t>
            </a:r>
            <a:r>
              <a:rPr lang="en-MY" sz="2400" dirty="0"/>
              <a:t>) </a:t>
            </a:r>
            <a:r>
              <a:rPr lang="ar-EG" sz="2400" dirty="0"/>
              <a:t>هي منصة تسويق وإدارة علاقات العملاء (</a:t>
            </a:r>
            <a:r>
              <a:rPr lang="en-MY" sz="2400" dirty="0"/>
              <a:t>CRM) </a:t>
            </a:r>
            <a:r>
              <a:rPr lang="ar-EG" sz="2400" dirty="0"/>
              <a:t>متكاملة تساعد الشركات على تحسين استراتيجيات التسويق والمبيعات. توفر "هب سبوت" مجموعة من الأدوات والخدمات التي تشمل: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48135090"/>
              </p:ext>
            </p:extLst>
          </p:nvPr>
        </p:nvGraphicFramePr>
        <p:xfrm>
          <a:off x="899886" y="1319145"/>
          <a:ext cx="5965370" cy="4207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44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213050" y="96413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8" y="1351963"/>
            <a:ext cx="9700421" cy="48637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305141" y="1390028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>
                <a:latin typeface="+mj-lt"/>
              </a:rPr>
              <a:t> </a:t>
            </a:r>
            <a:r>
              <a:rPr lang="en-MY" sz="3200" b="1" dirty="0">
                <a:latin typeface="+mj-lt"/>
                <a:cs typeface="Calibri" panose="020F0502020204030204" pitchFamily="34" charset="0"/>
              </a:rPr>
              <a:t>6.1</a:t>
            </a:r>
            <a:r>
              <a:rPr lang="ar-EG" sz="3200" b="1" dirty="0" smtClean="0">
                <a:latin typeface="+mj-lt"/>
                <a:cs typeface="Calibri" panose="020F0502020204030204" pitchFamily="34" charset="0"/>
              </a:rPr>
              <a:t>انشاء حساب على هب سبوت</a:t>
            </a:r>
            <a:endParaRPr lang="en-MY" sz="3200" b="1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D49B629-A710-F119-EA46-044B5624E5D2}"/>
              </a:ext>
            </a:extLst>
          </p:cNvPr>
          <p:cNvSpPr txBox="1"/>
          <p:nvPr/>
        </p:nvSpPr>
        <p:spPr>
          <a:xfrm>
            <a:off x="5419523" y="2045218"/>
            <a:ext cx="527704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b="1" dirty="0" smtClean="0"/>
              <a:t> </a:t>
            </a:r>
            <a:r>
              <a:rPr lang="ar-EG" sz="2400" b="1" dirty="0" smtClean="0"/>
              <a:t>زيارة </a:t>
            </a:r>
            <a:r>
              <a:rPr lang="ar-EG" sz="2400" b="1" dirty="0"/>
              <a:t>الموقع</a:t>
            </a:r>
            <a:r>
              <a:rPr lang="ar-EG" sz="2400" dirty="0"/>
              <a:t>: اذهب إلى </a:t>
            </a:r>
            <a:r>
              <a:rPr lang="ar-EG" sz="2400" dirty="0">
                <a:hlinkClick r:id="rId4"/>
              </a:rPr>
              <a:t>موقع     </a:t>
            </a:r>
            <a:r>
              <a:rPr lang="ar-EG" sz="2400" dirty="0"/>
              <a:t> </a:t>
            </a:r>
            <a:r>
              <a:rPr lang="en-MY" sz="2400" dirty="0" smtClean="0">
                <a:hlinkClick r:id="rId4"/>
              </a:rPr>
              <a:t>https</a:t>
            </a:r>
            <a:r>
              <a:rPr lang="en-MY" sz="2400" dirty="0">
                <a:hlinkClick r:id="rId4"/>
              </a:rPr>
              <a:t>://</a:t>
            </a:r>
            <a:r>
              <a:rPr lang="en-MY" sz="2400" dirty="0" err="1">
                <a:hlinkClick r:id="rId4"/>
              </a:rPr>
              <a:t>www.hubspot.com</a:t>
            </a:r>
            <a:r>
              <a:rPr lang="en-MY" sz="2400" dirty="0" smtClean="0">
                <a:hlinkClick r:id="rId4"/>
              </a:rPr>
              <a:t>/</a:t>
            </a:r>
            <a:r>
              <a:rPr lang="ar-EG" sz="2400" dirty="0" smtClean="0"/>
              <a:t> (1)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/>
              <a:t> </a:t>
            </a:r>
            <a:r>
              <a:rPr lang="ar-EG" sz="2400" b="1" dirty="0"/>
              <a:t>احصل على النسخة المجانية </a:t>
            </a:r>
            <a:r>
              <a:rPr lang="ar-EG" sz="2400" dirty="0"/>
              <a:t>لإنشاء حساب جديد. </a:t>
            </a:r>
            <a:r>
              <a:rPr lang="ar-EG" sz="2400" dirty="0" smtClean="0"/>
              <a:t>(2)</a:t>
            </a:r>
            <a:endParaRPr lang="en-US" sz="2400" dirty="0" smtClean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/>
              <a:t>بمجرد إعداد الحساب</a:t>
            </a:r>
            <a:r>
              <a:rPr lang="ar-EG" sz="2400" dirty="0"/>
              <a:t>، يمكنك البدء في استكشاف الأدوات المتاحة: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en-MY" sz="2400" b="1" dirty="0" smtClean="0"/>
              <a:t>CRM</a:t>
            </a:r>
            <a:r>
              <a:rPr lang="en-MY" sz="2400" dirty="0" smtClean="0"/>
              <a:t>  </a:t>
            </a:r>
            <a:r>
              <a:rPr lang="ar-EG" sz="2400" dirty="0" smtClean="0"/>
              <a:t>:</a:t>
            </a:r>
            <a:r>
              <a:rPr lang="ar-EG" sz="2400" b="1" dirty="0" smtClean="0"/>
              <a:t>إدارة </a:t>
            </a:r>
            <a:r>
              <a:rPr lang="ar-EG" sz="2400" b="1" dirty="0"/>
              <a:t>العلاقات مع العملاء</a:t>
            </a:r>
            <a:r>
              <a:rPr lang="ar-EG" sz="2400" dirty="0" smtClean="0"/>
              <a:t>.(3)</a:t>
            </a:r>
            <a:endParaRPr lang="ar-EG" sz="2400" dirty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/>
              <a:t>التسويق</a:t>
            </a:r>
            <a:r>
              <a:rPr lang="ar-EG" sz="2400" dirty="0"/>
              <a:t>: </a:t>
            </a:r>
            <a:r>
              <a:rPr lang="ar-EG" sz="2400" b="1" dirty="0"/>
              <a:t>لإنشاء حملات تسويقية عبر البريد </a:t>
            </a:r>
            <a:r>
              <a:rPr lang="ar-EG" sz="2400" dirty="0"/>
              <a:t>الإلكتروني أو </a:t>
            </a:r>
            <a:r>
              <a:rPr lang="ar-EG" sz="2400" u="sng" dirty="0"/>
              <a:t>وسائل التواصل الاجتماعي</a:t>
            </a:r>
            <a:r>
              <a:rPr lang="ar-EG" sz="2400" dirty="0" smtClean="0"/>
              <a:t>. (4)</a:t>
            </a:r>
            <a:endParaRPr lang="ar-EG" sz="2400" dirty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/>
              <a:t>المبيعات</a:t>
            </a:r>
            <a:r>
              <a:rPr lang="ar-EG" sz="2400" dirty="0"/>
              <a:t>: لتتبع </a:t>
            </a:r>
            <a:r>
              <a:rPr lang="ar-EG" sz="2400" b="1" u="sng" dirty="0"/>
              <a:t>الفرص البيعية وإدارة الاتصالات</a:t>
            </a:r>
            <a:r>
              <a:rPr lang="ar-EG" sz="2400" dirty="0"/>
              <a:t>.</a:t>
            </a:r>
          </a:p>
          <a:p>
            <a:pPr algn="r" rtl="1"/>
            <a:endParaRPr lang="ar-EG" sz="700" dirty="0"/>
          </a:p>
          <a:p>
            <a:pPr algn="r" rtl="1"/>
            <a:endParaRPr lang="ar-EG" sz="1400" b="1" dirty="0" smtClean="0"/>
          </a:p>
          <a:p>
            <a:pPr algn="r" rtl="1"/>
            <a:endParaRPr lang="ar-EG" sz="7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58234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ar-EG" dirty="0">
                <a:cs typeface="Calibri" panose="020F0502020204030204" pitchFamily="34" charset="0"/>
              </a:rPr>
              <a:t>. </a:t>
            </a:r>
            <a:endParaRPr lang="ar-EG" sz="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273" y="1141569"/>
            <a:ext cx="2657846" cy="1996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0157" y="2500160"/>
            <a:ext cx="2438740" cy="16290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756" y="3155465"/>
            <a:ext cx="2857899" cy="32863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7119" y="4138014"/>
            <a:ext cx="2476846" cy="224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4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46496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772712" y="1614135"/>
            <a:ext cx="933799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3200" b="1" dirty="0" smtClean="0"/>
              <a:t>7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الخلاصة</a:t>
            </a:r>
            <a:r>
              <a:rPr lang="ar-EG" sz="4000" b="1" dirty="0"/>
              <a:t>: </a:t>
            </a:r>
            <a:endParaRPr lang="en-US" sz="40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9C65F96-7E46-51F3-3626-DE7ADC66D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42" y="2623457"/>
            <a:ext cx="2305140" cy="20727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E17B397-19E8-153F-BE0A-C74B1ECAF1D5}"/>
              </a:ext>
            </a:extLst>
          </p:cNvPr>
          <p:cNvSpPr txBox="1"/>
          <p:nvPr/>
        </p:nvSpPr>
        <p:spPr>
          <a:xfrm>
            <a:off x="3130000" y="2322746"/>
            <a:ext cx="68104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تعتبر أدوات تحليلات بيانات التسويق ضرورية لفهم الأداء وتحسين استراتيجيات التسويق. استخدام هذه الأدوات بشكل فعال يمكن أن يساعد الشركات في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زيادة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النجاح في جهودها التسويقية.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611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السادسة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1231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endParaRPr lang="ar-EG" sz="3200" dirty="0"/>
          </a:p>
          <a:p>
            <a:pPr algn="ctr">
              <a:lnSpc>
                <a:spcPct val="120000"/>
              </a:lnSpc>
            </a:pPr>
            <a:r>
              <a:rPr lang="ar-EG" sz="3200" b="1" dirty="0"/>
              <a:t>شكراً لحسن </a:t>
            </a:r>
            <a:r>
              <a:rPr lang="ar-EG" sz="3200" b="1" dirty="0" smtClean="0"/>
              <a:t>استماعكم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713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aca13214-df29-4e3c-a050-857c0bf7bd8e"/>
    <ds:schemaRef ds:uri="http://www.w3.org/XML/1998/namespace"/>
    <ds:schemaRef ds:uri="688354b5-287c-4cda-825e-1d7935aea40e"/>
    <ds:schemaRef ds:uri="http://purl.org/dc/terms/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7106</TotalTime>
  <Words>2481</Words>
  <Application>Microsoft Office PowerPoint</Application>
  <PresentationFormat>Widescreen</PresentationFormat>
  <Paragraphs>328</Paragraphs>
  <Slides>43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Courier New</vt:lpstr>
      <vt:lpstr>Microsoft Uighur</vt:lpstr>
      <vt:lpstr>Roboto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ok 2all</cp:lastModifiedBy>
  <cp:revision>410</cp:revision>
  <dcterms:created xsi:type="dcterms:W3CDTF">2023-04-29T09:08:00Z</dcterms:created>
  <dcterms:modified xsi:type="dcterms:W3CDTF">2024-11-01T22:19:59Z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