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256" r:id="rId6"/>
    <p:sldId id="505" r:id="rId7"/>
    <p:sldId id="506" r:id="rId8"/>
    <p:sldId id="500" r:id="rId9"/>
    <p:sldId id="481" r:id="rId10"/>
    <p:sldId id="482" r:id="rId11"/>
    <p:sldId id="483" r:id="rId12"/>
    <p:sldId id="484" r:id="rId13"/>
    <p:sldId id="485" r:id="rId14"/>
    <p:sldId id="486" r:id="rId15"/>
    <p:sldId id="487" r:id="rId16"/>
    <p:sldId id="488" r:id="rId17"/>
    <p:sldId id="501" r:id="rId18"/>
    <p:sldId id="502" r:id="rId19"/>
    <p:sldId id="503"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05"/>
            <p14:sldId id="506"/>
            <p14:sldId id="500"/>
            <p14:sldId id="481"/>
            <p14:sldId id="482"/>
            <p14:sldId id="483"/>
            <p14:sldId id="484"/>
            <p14:sldId id="485"/>
            <p14:sldId id="486"/>
            <p14:sldId id="487"/>
            <p14:sldId id="488"/>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p:scale>
          <a:sx n="76" d="100"/>
          <a:sy n="76" d="100"/>
        </p:scale>
        <p:origin x="664" y="10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image" Target="../media/image9.sv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555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INTRO</a:t>
            </a:r>
            <a:endParaRPr lang="en-US" sz="2800" b="1" dirty="0">
              <a:solidFill>
                <a:schemeClr val="bg1"/>
              </a:solidFill>
              <a:latin typeface="Alexandria" charset="0"/>
              <a:cs typeface="Alexandria" charset="0"/>
            </a:endParaRPr>
          </a:p>
        </p:txBody>
      </p:sp>
      <p:sp>
        <p:nvSpPr>
          <p:cNvPr id="46" name="TextBox 45"/>
          <p:cNvSpPr txBox="1"/>
          <p:nvPr/>
        </p:nvSpPr>
        <p:spPr>
          <a:xfrm>
            <a:off x="673669" y="5289500"/>
            <a:ext cx="1502334" cy="461665"/>
          </a:xfrm>
          <a:prstGeom prst="rect">
            <a:avLst/>
          </a:prstGeom>
          <a:noFill/>
        </p:spPr>
        <p:txBody>
          <a:bodyPr wrap="none" rtlCol="0">
            <a:spAutoFit/>
          </a:bodyPr>
          <a:lstStyle/>
          <a:p>
            <a:r>
              <a:rPr lang="en-US" sz="2400" b="1" dirty="0">
                <a:solidFill>
                  <a:srgbClr val="2D3956"/>
                </a:solidFill>
                <a:latin typeface="Tajawal Medium" panose="00000600000000000000" pitchFamily="2" charset="-78"/>
                <a:cs typeface="Tajawal Medium" panose="00000600000000000000" pitchFamily="2" charset="-78"/>
              </a:rPr>
              <a:t>DGM 125</a:t>
            </a:r>
            <a:endParaRPr lang="en-US" sz="24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pic>
        <p:nvPicPr>
          <p:cNvPr id="8" name="Audio Recording May 12, 2025 at 11:04:43 PM">
            <a:hlinkClick r:id="" action="ppaction://media"/>
            <a:extLst>
              <a:ext uri="{FF2B5EF4-FFF2-40B4-BE49-F238E27FC236}">
                <a16:creationId xmlns:a16="http://schemas.microsoft.com/office/drawing/2014/main" id="{EF40B912-398D-E943-0972-07E1A240F59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87543" y="5629049"/>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6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EB7F6BF-4EF3-8C6F-57A7-8CD9C3CDC2FB}"/>
              </a:ext>
            </a:extLst>
          </p:cNvPr>
          <p:cNvSpPr txBox="1"/>
          <p:nvPr/>
        </p:nvSpPr>
        <p:spPr>
          <a:xfrm>
            <a:off x="8259621" y="1295367"/>
            <a:ext cx="4113898" cy="523220"/>
          </a:xfrm>
          <a:prstGeom prst="rect">
            <a:avLst/>
          </a:prstGeom>
          <a:noFill/>
        </p:spPr>
        <p:txBody>
          <a:bodyPr wrap="square" rtlCol="0">
            <a:spAutoFit/>
          </a:bodyPr>
          <a:lstStyle/>
          <a:p>
            <a:r>
              <a:rPr lang="ar-SA" sz="2800" b="1" dirty="0">
                <a:latin typeface="Al-Jazeera-Arabic-Regular" pitchFamily="2" charset="-78"/>
                <a:ea typeface="Calibri" panose="020F0502020204030204" pitchFamily="34" charset="0"/>
                <a:cs typeface="Al-Jazeera-Arabic-Regular" pitchFamily="2" charset="-78"/>
              </a:rPr>
              <a:t>توصيف المقرر</a:t>
            </a:r>
            <a:endParaRPr lang="en-US" sz="2000" b="1" dirty="0">
              <a:latin typeface="Al-Jazeera-Arabic-Regular" pitchFamily="2" charset="-78"/>
              <a:ea typeface="Calibri" panose="020F0502020204030204" pitchFamily="34" charset="0"/>
              <a:cs typeface="Al-Jazeera-Arabic-Regular" pitchFamily="2" charset="-78"/>
            </a:endParaRPr>
          </a:p>
        </p:txBody>
      </p:sp>
      <p:sp>
        <p:nvSpPr>
          <p:cNvPr id="3" name="TextBox 2">
            <a:extLst>
              <a:ext uri="{FF2B5EF4-FFF2-40B4-BE49-F238E27FC236}">
                <a16:creationId xmlns:a16="http://schemas.microsoft.com/office/drawing/2014/main" id="{AC2AA3EC-BCBE-F12C-5B51-BCC61BF60407}"/>
              </a:ext>
            </a:extLst>
          </p:cNvPr>
          <p:cNvSpPr txBox="1"/>
          <p:nvPr/>
        </p:nvSpPr>
        <p:spPr>
          <a:xfrm>
            <a:off x="990600" y="1932444"/>
            <a:ext cx="9550791" cy="3235501"/>
          </a:xfrm>
          <a:prstGeom prst="rect">
            <a:avLst/>
          </a:prstGeom>
          <a:noFill/>
        </p:spPr>
        <p:txBody>
          <a:bodyPr wrap="square" rtlCol="0">
            <a:spAutoFit/>
          </a:bodyPr>
          <a:lstStyle/>
          <a:p>
            <a:pPr marL="548640" marR="548640" algn="just" rtl="1">
              <a:lnSpc>
                <a:spcPct val="107000"/>
              </a:lnSpc>
              <a:spcBef>
                <a:spcPts val="1000"/>
              </a:spcBef>
              <a:spcAft>
                <a:spcPts val="800"/>
              </a:spcAft>
            </a:pPr>
            <a:r>
              <a:rPr lang="ar-EG" sz="2400" dirty="0">
                <a:solidFill>
                  <a:srgbClr val="404040"/>
                </a:solidFill>
                <a:latin typeface="Al-Jazeera-Arabic-Regular" pitchFamily="2" charset="-78"/>
                <a:ea typeface="Calibri" panose="020F0502020204030204" pitchFamily="34" charset="0"/>
                <a:cs typeface="Al-Jazeera-Arabic-Regular" pitchFamily="2" charset="-78"/>
              </a:rPr>
              <a:t>يحتوي المقرر على المبادئ الأساسية في عناصر التصميم الجرافيكي، مثل التكوين، اللون، التخطيط، التصميم والتكوين وفقاً لقواع التصميم ووفقاً للوسيلة الإعلامية التي يتم استخدامها لعرض هذا التصميم. كما يحتوي على تعريف بالأدوات والتقنيات المختلفة لإنشاء مشاريع التصميم الجرافيكي في كافة مجالات الإعلام المرئي التقليدية والحديثة، مثل الشعارات والملصقات ونشرات السوشيال ميديا واستخداماته في البث التليفزيوني. باستخدام أدوات التصميم الأساسية وتطبيقها.</a:t>
            </a:r>
          </a:p>
        </p:txBody>
      </p:sp>
      <p:pic>
        <p:nvPicPr>
          <p:cNvPr id="6" name="Audio Recording May 12, 2025 at 11:06:34 PM">
            <a:hlinkClick r:id="" action="ppaction://media"/>
            <a:extLst>
              <a:ext uri="{FF2B5EF4-FFF2-40B4-BE49-F238E27FC236}">
                <a16:creationId xmlns:a16="http://schemas.microsoft.com/office/drawing/2014/main" id="{15C49765-E3DC-B760-ACEA-41114861168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6601" y="5702131"/>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6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5641" y="947299"/>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EB7F6BF-4EF3-8C6F-57A7-8CD9C3CDC2FB}"/>
              </a:ext>
            </a:extLst>
          </p:cNvPr>
          <p:cNvSpPr txBox="1"/>
          <p:nvPr/>
        </p:nvSpPr>
        <p:spPr>
          <a:xfrm>
            <a:off x="8078102" y="1155869"/>
            <a:ext cx="4113898" cy="523220"/>
          </a:xfrm>
          <a:prstGeom prst="rect">
            <a:avLst/>
          </a:prstGeom>
          <a:noFill/>
        </p:spPr>
        <p:txBody>
          <a:bodyPr wrap="square" rtlCol="0">
            <a:spAutoFit/>
          </a:bodyPr>
          <a:lstStyle/>
          <a:p>
            <a:r>
              <a:rPr lang="ar-SA" sz="2800" b="1" dirty="0">
                <a:latin typeface="Al-Jazeera-Arabic-Regular" pitchFamily="2" charset="-78"/>
                <a:ea typeface="Calibri" panose="020F0502020204030204" pitchFamily="34" charset="0"/>
                <a:cs typeface="Al-Jazeera-Arabic-Regular" pitchFamily="2" charset="-78"/>
              </a:rPr>
              <a:t>مخرجات التعلم</a:t>
            </a:r>
          </a:p>
        </p:txBody>
      </p:sp>
      <p:sp>
        <p:nvSpPr>
          <p:cNvPr id="3" name="TextBox 2">
            <a:extLst>
              <a:ext uri="{FF2B5EF4-FFF2-40B4-BE49-F238E27FC236}">
                <a16:creationId xmlns:a16="http://schemas.microsoft.com/office/drawing/2014/main" id="{AC2AA3EC-BCBE-F12C-5B51-BCC61BF60407}"/>
              </a:ext>
            </a:extLst>
          </p:cNvPr>
          <p:cNvSpPr txBox="1"/>
          <p:nvPr/>
        </p:nvSpPr>
        <p:spPr>
          <a:xfrm>
            <a:off x="1428750" y="1805767"/>
            <a:ext cx="9112641" cy="4041043"/>
          </a:xfrm>
          <a:prstGeom prst="rect">
            <a:avLst/>
          </a:prstGeom>
          <a:noFill/>
        </p:spPr>
        <p:txBody>
          <a:bodyPr wrap="square" rtlCol="0">
            <a:spAutoFit/>
          </a:bodyPr>
          <a:lstStyle/>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وضع استراتيجية مراحل التصميم من بناء المفهوم إلى التسليم النهائي وذلك لحل مشاكل الاتصال بشكل خلاق</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إنشاء حلول اتصال تخاطب الجماهير والسياقات ، من خلال التعرف على العوامل البشرية التي تحدد قرارات التصميم</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استخدام أدوات وتقنيات التطبيق ذات الصلة في إنشاء إنتاج الرسائل المرئية</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تطبيق مبادئ التصميم الجرافيكي في التفكير وتطوير وإنتاج الرسائل المرئية</a:t>
            </a:r>
            <a:r>
              <a:rPr lang="en-GB" sz="2400" dirty="0">
                <a:effectLst/>
                <a:latin typeface="Al-Jazeera-Arabic-Regular" pitchFamily="2" charset="-78"/>
                <a:ea typeface="Calibri" panose="020F0502020204030204" pitchFamily="34" charset="0"/>
                <a:cs typeface="Al-Jazeera-Arabic-Regular" pitchFamily="2" charset="-78"/>
              </a:rPr>
              <a:t>.</a:t>
            </a:r>
            <a:endParaRPr lang="en-EG" sz="2400"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400" dirty="0">
                <a:effectLst/>
                <a:latin typeface="Al-Jazeera-Arabic-Regular" pitchFamily="2" charset="-78"/>
                <a:ea typeface="Calibri" panose="020F0502020204030204" pitchFamily="34" charset="0"/>
                <a:cs typeface="Al-Jazeera-Arabic-Regular" pitchFamily="2" charset="-78"/>
              </a:rPr>
              <a:t>التعرف على تاريخ التصميم والنظريات الألوان.</a:t>
            </a:r>
            <a:endParaRPr lang="en-EG" sz="2400" dirty="0">
              <a:effectLst/>
              <a:latin typeface="Al-Jazeera-Arabic-Regular" pitchFamily="2" charset="-78"/>
              <a:ea typeface="Calibri" panose="020F0502020204030204" pitchFamily="34" charset="0"/>
              <a:cs typeface="Al-Jazeera-Arabic-Regular" pitchFamily="2" charset="-78"/>
            </a:endParaRPr>
          </a:p>
        </p:txBody>
      </p:sp>
      <p:pic>
        <p:nvPicPr>
          <p:cNvPr id="6" name="Audio Recording May 19, 2023 at 11:22:22 PM" descr="Audio Recording May 19, 2023 at 11:22:22 PM">
            <a:hlinkClick r:id="" action="ppaction://media"/>
            <a:extLst>
              <a:ext uri="{FF2B5EF4-FFF2-40B4-BE49-F238E27FC236}">
                <a16:creationId xmlns:a16="http://schemas.microsoft.com/office/drawing/2014/main" id="{8B0BB082-FE82-4A39-AEFB-8B439495FE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51044" y="5440410"/>
            <a:ext cx="812800" cy="812800"/>
          </a:xfrm>
          <a:prstGeom prst="rect">
            <a:avLst/>
          </a:prstGeom>
        </p:spPr>
      </p:pic>
    </p:spTree>
    <p:extLst>
      <p:ext uri="{BB962C8B-B14F-4D97-AF65-F5344CB8AC3E}">
        <p14:creationId xmlns:p14="http://schemas.microsoft.com/office/powerpoint/2010/main" val="405443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0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5641" y="947298"/>
            <a:ext cx="7643559" cy="5409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8716093-74EC-284D-7404-9D242CA27B72}"/>
              </a:ext>
            </a:extLst>
          </p:cNvPr>
          <p:cNvSpPr txBox="1"/>
          <p:nvPr/>
        </p:nvSpPr>
        <p:spPr>
          <a:xfrm>
            <a:off x="-317011" y="1130638"/>
            <a:ext cx="8417320" cy="6647974"/>
          </a:xfrm>
          <a:prstGeom prst="rect">
            <a:avLst/>
          </a:prstGeom>
          <a:noFill/>
        </p:spPr>
        <p:txBody>
          <a:bodyPr wrap="square" rtlCol="0">
            <a:spAutoFit/>
          </a:bodyPr>
          <a:lstStyle/>
          <a:p>
            <a:pPr algn="r" rtl="1">
              <a:lnSpc>
                <a:spcPts val="3280"/>
              </a:lnSpc>
            </a:pPr>
            <a:r>
              <a:rPr lang="ar-SA" sz="2400" b="1" dirty="0">
                <a:latin typeface="Al-Jazeera-Arabic-Regular" pitchFamily="2" charset="-78"/>
                <a:cs typeface="Al-Jazeera-Arabic-Regular" pitchFamily="2" charset="-78"/>
              </a:rPr>
              <a:t>يحتوى المقرر على الموضوعات التالية:</a:t>
            </a:r>
          </a:p>
          <a:p>
            <a:pPr algn="r" rtl="1">
              <a:lnSpc>
                <a:spcPts val="3280"/>
              </a:lnSpc>
            </a:pPr>
            <a:r>
              <a:rPr lang="ar-SA" sz="2400" dirty="0">
                <a:solidFill>
                  <a:srgbClr val="2D3956"/>
                </a:solidFill>
                <a:latin typeface="Al-Jazeera-Arabic-Regular" pitchFamily="2" charset="-78"/>
                <a:cs typeface="Al-Jazeera-Arabic-Regular" pitchFamily="2" charset="-78"/>
              </a:rPr>
              <a:t>١- مقدمة عن الجرافيك</a:t>
            </a:r>
          </a:p>
          <a:p>
            <a:pPr algn="r" rtl="1">
              <a:lnSpc>
                <a:spcPts val="3280"/>
              </a:lnSpc>
            </a:pPr>
            <a:r>
              <a:rPr lang="ar-SA" sz="2400" dirty="0">
                <a:solidFill>
                  <a:srgbClr val="2D3956"/>
                </a:solidFill>
                <a:latin typeface="Al-Jazeera-Arabic-Regular" pitchFamily="2" charset="-78"/>
                <a:cs typeface="Al-Jazeera-Arabic-Regular" pitchFamily="2" charset="-78"/>
              </a:rPr>
              <a:t>٢- التصميم الجرافيكي الرقمي</a:t>
            </a:r>
          </a:p>
          <a:p>
            <a:pPr algn="r" rtl="1">
              <a:lnSpc>
                <a:spcPts val="3280"/>
              </a:lnSpc>
            </a:pPr>
            <a:r>
              <a:rPr lang="ar-EG" sz="2400" dirty="0">
                <a:solidFill>
                  <a:srgbClr val="2D3956"/>
                </a:solidFill>
                <a:latin typeface="Al-Jazeera-Arabic-Regular" pitchFamily="2" charset="-78"/>
                <a:cs typeface="Al-Jazeera-Arabic-Regular" pitchFamily="2" charset="-78"/>
              </a:rPr>
              <a:t>٣- أساسيات التصميم جزء ١</a:t>
            </a:r>
          </a:p>
          <a:p>
            <a:pPr algn="r" rtl="1">
              <a:lnSpc>
                <a:spcPts val="3280"/>
              </a:lnSpc>
            </a:pPr>
            <a:r>
              <a:rPr lang="ar-EG" sz="2400" dirty="0">
                <a:solidFill>
                  <a:srgbClr val="2D3956"/>
                </a:solidFill>
                <a:latin typeface="Al-Jazeera-Arabic-Regular" pitchFamily="2" charset="-78"/>
                <a:cs typeface="Al-Jazeera-Arabic-Regular" pitchFamily="2" charset="-78"/>
              </a:rPr>
              <a:t>٤- أساسيات التصميم جزء ٢</a:t>
            </a:r>
          </a:p>
          <a:p>
            <a:pPr algn="r" rtl="1">
              <a:lnSpc>
                <a:spcPts val="3280"/>
              </a:lnSpc>
            </a:pPr>
            <a:r>
              <a:rPr lang="ar-EG" sz="2400" dirty="0">
                <a:solidFill>
                  <a:srgbClr val="2D3956"/>
                </a:solidFill>
                <a:latin typeface="Al-Jazeera-Arabic-Regular" pitchFamily="2" charset="-78"/>
                <a:cs typeface="Al-Jazeera-Arabic-Regular" pitchFamily="2" charset="-78"/>
              </a:rPr>
              <a:t>٥- أساسيات التصميم والكتابات</a:t>
            </a:r>
          </a:p>
          <a:p>
            <a:pPr algn="r" rtl="1">
              <a:lnSpc>
                <a:spcPts val="3280"/>
              </a:lnSpc>
            </a:pPr>
            <a:r>
              <a:rPr lang="ar-EG" sz="2400" dirty="0">
                <a:solidFill>
                  <a:srgbClr val="2D3956"/>
                </a:solidFill>
                <a:latin typeface="Al-Jazeera-Arabic-Regular" pitchFamily="2" charset="-78"/>
                <a:cs typeface="Al-Jazeera-Arabic-Regular" pitchFamily="2" charset="-78"/>
              </a:rPr>
              <a:t>٦- اللون في التصميم</a:t>
            </a:r>
          </a:p>
          <a:p>
            <a:pPr algn="r" rtl="1">
              <a:lnSpc>
                <a:spcPts val="3280"/>
              </a:lnSpc>
            </a:pPr>
            <a:r>
              <a:rPr lang="ar-EG" sz="2400" dirty="0">
                <a:solidFill>
                  <a:srgbClr val="2D3956"/>
                </a:solidFill>
                <a:latin typeface="Al-Jazeera-Arabic-Regular" pitchFamily="2" charset="-78"/>
                <a:cs typeface="Al-Jazeera-Arabic-Regular" pitchFamily="2" charset="-78"/>
              </a:rPr>
              <a:t>٧- الملمس – الضوء والظل – الفراغ – التصميم الإبتكاري</a:t>
            </a:r>
          </a:p>
          <a:p>
            <a:pPr algn="r" rtl="1">
              <a:lnSpc>
                <a:spcPts val="3280"/>
              </a:lnSpc>
            </a:pPr>
            <a:r>
              <a:rPr lang="ar-EG" sz="2400" dirty="0">
                <a:solidFill>
                  <a:srgbClr val="2D3956"/>
                </a:solidFill>
                <a:latin typeface="Al-Jazeera-Arabic-Regular" pitchFamily="2" charset="-78"/>
                <a:cs typeface="Al-Jazeera-Arabic-Regular" pitchFamily="2" charset="-78"/>
              </a:rPr>
              <a:t>٨- أنواع الشعارات وأسس التصميم</a:t>
            </a:r>
          </a:p>
          <a:p>
            <a:pPr algn="r" rtl="1">
              <a:lnSpc>
                <a:spcPts val="3280"/>
              </a:lnSpc>
            </a:pPr>
            <a:r>
              <a:rPr lang="ar-EG" sz="2400" dirty="0">
                <a:solidFill>
                  <a:srgbClr val="2D3956"/>
                </a:solidFill>
                <a:latin typeface="Al-Jazeera-Arabic-Regular" pitchFamily="2" charset="-78"/>
                <a:cs typeface="Al-Jazeera-Arabic-Regular" pitchFamily="2" charset="-78"/>
              </a:rPr>
              <a:t>٩- مبادئ الفوتوشوب ١</a:t>
            </a:r>
          </a:p>
          <a:p>
            <a:pPr algn="r" rtl="1">
              <a:lnSpc>
                <a:spcPts val="3280"/>
              </a:lnSpc>
            </a:pPr>
            <a:r>
              <a:rPr lang="ar-EG" sz="2400" dirty="0">
                <a:solidFill>
                  <a:srgbClr val="2D3956"/>
                </a:solidFill>
                <a:latin typeface="Al-Jazeera-Arabic-Regular" pitchFamily="2" charset="-78"/>
                <a:cs typeface="Al-Jazeera-Arabic-Regular" pitchFamily="2" charset="-78"/>
              </a:rPr>
              <a:t>١٠- مبادئ الفوتوشوب ٢</a:t>
            </a:r>
          </a:p>
          <a:p>
            <a:pPr algn="r" rtl="1">
              <a:lnSpc>
                <a:spcPts val="3280"/>
              </a:lnSpc>
            </a:pPr>
            <a:r>
              <a:rPr lang="ar-EG" sz="2400" dirty="0">
                <a:solidFill>
                  <a:srgbClr val="2D3956"/>
                </a:solidFill>
                <a:latin typeface="Al-Jazeera-Arabic-Regular" pitchFamily="2" charset="-78"/>
                <a:cs typeface="Al-Jazeera-Arabic-Regular" pitchFamily="2" charset="-78"/>
              </a:rPr>
              <a:t>١١- مراجعة</a:t>
            </a:r>
          </a:p>
          <a:p>
            <a:pPr algn="r" rtl="1"/>
            <a:endParaRPr lang="ar-EG" sz="2400" dirty="0">
              <a:solidFill>
                <a:srgbClr val="2D3956"/>
              </a:solidFill>
              <a:latin typeface="Al-Jazeera-Arabic-Regular" pitchFamily="2" charset="-78"/>
              <a:cs typeface="Al-Jazeera-Arabic-Regular" pitchFamily="2" charset="-78"/>
            </a:endParaRPr>
          </a:p>
          <a:p>
            <a:pPr algn="r" rtl="1"/>
            <a:endParaRPr lang="ar-EG" sz="2400" dirty="0">
              <a:solidFill>
                <a:srgbClr val="2D3956"/>
              </a:solidFill>
              <a:latin typeface="Al-Jazeera-Arabic-Regular" pitchFamily="2" charset="-78"/>
              <a:cs typeface="Al-Jazeera-Arabic-Regular" pitchFamily="2" charset="-78"/>
            </a:endParaRPr>
          </a:p>
          <a:p>
            <a:pPr algn="r" rtl="1"/>
            <a:endParaRPr lang="ar-EG" sz="2400" dirty="0">
              <a:solidFill>
                <a:srgbClr val="2D3956"/>
              </a:solidFill>
              <a:latin typeface="Al-Jazeera-Arabic-Regular" pitchFamily="2" charset="-78"/>
              <a:cs typeface="Al-Jazeera-Arabic-Regular" pitchFamily="2" charset="-78"/>
            </a:endParaRPr>
          </a:p>
          <a:p>
            <a:pPr algn="r" rtl="1"/>
            <a:endParaRPr lang="en-US" sz="2400" dirty="0">
              <a:solidFill>
                <a:srgbClr val="2D3956"/>
              </a:solidFill>
              <a:latin typeface="Al-Jazeera-Arabic-Regular" pitchFamily="2" charset="-78"/>
              <a:cs typeface="Al-Jazeera-Arabic-Regular" pitchFamily="2" charset="-78"/>
            </a:endParaRPr>
          </a:p>
        </p:txBody>
      </p:sp>
      <p:sp>
        <p:nvSpPr>
          <p:cNvPr id="8" name="TextBox 7">
            <a:extLst>
              <a:ext uri="{FF2B5EF4-FFF2-40B4-BE49-F238E27FC236}">
                <a16:creationId xmlns:a16="http://schemas.microsoft.com/office/drawing/2014/main" id="{FFA6EEBE-317B-1EE9-7C62-AA1BC07B9CC9}"/>
              </a:ext>
            </a:extLst>
          </p:cNvPr>
          <p:cNvSpPr txBox="1"/>
          <p:nvPr/>
        </p:nvSpPr>
        <p:spPr>
          <a:xfrm>
            <a:off x="9115519" y="3136611"/>
            <a:ext cx="2319336" cy="584775"/>
          </a:xfrm>
          <a:prstGeom prst="rect">
            <a:avLst/>
          </a:prstGeom>
          <a:noFill/>
        </p:spPr>
        <p:txBody>
          <a:bodyPr wrap="square">
            <a:spAutoFit/>
          </a:bodyPr>
          <a:lstStyle/>
          <a:p>
            <a:pPr algn="r" rtl="1"/>
            <a:r>
              <a:rPr lang="ar-SA" sz="3200" b="1" dirty="0">
                <a:solidFill>
                  <a:schemeClr val="bg1"/>
                </a:solidFill>
                <a:latin typeface="Al-Jazeera-Arabic-Regular" pitchFamily="2" charset="-78"/>
                <a:cs typeface="Al-Jazeera-Arabic-Regular" pitchFamily="2" charset="-78"/>
              </a:rPr>
              <a:t>الموضوعات</a:t>
            </a:r>
            <a:endParaRPr lang="en-EG" sz="2400" dirty="0">
              <a:solidFill>
                <a:schemeClr val="bg1"/>
              </a:solidFill>
            </a:endParaRPr>
          </a:p>
        </p:txBody>
      </p:sp>
      <p:pic>
        <p:nvPicPr>
          <p:cNvPr id="9" name="Audio Recording May 19, 2023 at 11:22:46 PM" descr="Audio Recording May 19, 2023 at 11:22:46 PM">
            <a:hlinkClick r:id="" action="ppaction://media"/>
            <a:extLst>
              <a:ext uri="{FF2B5EF4-FFF2-40B4-BE49-F238E27FC236}">
                <a16:creationId xmlns:a16="http://schemas.microsoft.com/office/drawing/2014/main" id="{A1F3373F-F7D2-A172-0891-A32260EBD9F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06515" y="5544299"/>
            <a:ext cx="812800" cy="812800"/>
          </a:xfrm>
          <a:prstGeom prst="rect">
            <a:avLst/>
          </a:prstGeom>
        </p:spPr>
      </p:pic>
    </p:spTree>
    <p:extLst>
      <p:ext uri="{BB962C8B-B14F-4D97-AF65-F5344CB8AC3E}">
        <p14:creationId xmlns:p14="http://schemas.microsoft.com/office/powerpoint/2010/main" val="2390176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74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00AEEF"/>
              </a:solidFill>
              <a:highlight>
                <a:srgbClr val="00AEEF"/>
              </a:highlight>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20262" y="2113279"/>
            <a:ext cx="4382774" cy="327570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ما هو الجرافيك</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تاريخ الجرافيك</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الفنون الجميلة والتصميم الجرافيكي</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تصميم الجرافيك والتصميم التجاري</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عمق معنى التصميم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19:28 PM">
            <a:hlinkClick r:id="" action="ppaction://media"/>
            <a:extLst>
              <a:ext uri="{FF2B5EF4-FFF2-40B4-BE49-F238E27FC236}">
                <a16:creationId xmlns:a16="http://schemas.microsoft.com/office/drawing/2014/main" id="{1A2C1C4B-9E85-BE30-FEDD-CD64E3F57C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673222"/>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235237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بداية الفن الرقمي</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مميزات الفن الرقمي </a:t>
            </a:r>
            <a:r>
              <a:rPr lang="en-US" sz="2000" dirty="0">
                <a:solidFill>
                  <a:schemeClr val="bg1"/>
                </a:solidFill>
                <a:latin typeface="Al-Jazeera-Arabic-Regular" pitchFamily="2" charset="-78"/>
                <a:cs typeface="Al-Jazeera-Arabic-Regular" pitchFamily="2" charset="-78"/>
              </a:rPr>
              <a:t>Digital Art</a:t>
            </a:r>
            <a:endParaRPr lang="ar-SA"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أهمية الفن الرقمي</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الفن الرقمي المعتمد كلياً على الكمبيوتر</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pPr marL="0" algn="r" defTabSz="914400" rtl="1" eaLnBrk="1" latinLnBrk="0" hangingPunct="1"/>
            <a:r>
              <a:rPr lang="ar-SA" sz="3200" b="1" dirty="0">
                <a:latin typeface="Al-Jazeera-Arabic-Regular" pitchFamily="2" charset="-78"/>
                <a:cs typeface="Al-Jazeera-Arabic-Regular" pitchFamily="2" charset="-78"/>
              </a:rPr>
              <a:t>التصميم الجرافيكي الرقمي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2</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0:11 PM">
            <a:hlinkClick r:id="" action="ppaction://media"/>
            <a:extLst>
              <a:ext uri="{FF2B5EF4-FFF2-40B4-BE49-F238E27FC236}">
                <a16:creationId xmlns:a16="http://schemas.microsoft.com/office/drawing/2014/main" id="{95BCF3DF-5778-9E9A-787C-FFB3BCC854B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90250" y="5711322"/>
            <a:ext cx="812800" cy="812800"/>
          </a:xfrm>
          <a:prstGeom prst="rect">
            <a:avLst/>
          </a:prstGeom>
        </p:spPr>
      </p:pic>
    </p:spTree>
    <p:extLst>
      <p:ext uri="{BB962C8B-B14F-4D97-AF65-F5344CB8AC3E}">
        <p14:creationId xmlns:p14="http://schemas.microsoft.com/office/powerpoint/2010/main" val="9125746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8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281404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 مدراس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أهمية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الهدف من التصميم</a:t>
            </a:r>
            <a:endParaRPr lang="en-US" sz="2000"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الفرق بين الفن والتصميم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مراحل عملية التصميم</a:t>
            </a:r>
          </a:p>
          <a:p>
            <a:pPr marL="457200" indent="-457200" algn="r" rtl="1">
              <a:lnSpc>
                <a:spcPct val="15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الأفكار والطبيعة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(١)</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3</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1:27 PM">
            <a:hlinkClick r:id="" action="ppaction://media"/>
            <a:extLst>
              <a:ext uri="{FF2B5EF4-FFF2-40B4-BE49-F238E27FC236}">
                <a16:creationId xmlns:a16="http://schemas.microsoft.com/office/drawing/2014/main" id="{9B6B4BF7-FDFB-19C1-3F17-F1CAD0641C7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893563"/>
            <a:ext cx="812800" cy="812800"/>
          </a:xfrm>
          <a:prstGeom prst="rect">
            <a:avLst/>
          </a:prstGeom>
        </p:spPr>
      </p:pic>
    </p:spTree>
    <p:extLst>
      <p:ext uri="{BB962C8B-B14F-4D97-AF65-F5344CB8AC3E}">
        <p14:creationId xmlns:p14="http://schemas.microsoft.com/office/powerpoint/2010/main" val="21077076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6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14164" y="2486901"/>
            <a:ext cx="4669257" cy="2352375"/>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الإدراك البصري ودوره في تنمية الابتكار</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Gestalt theory</a:t>
            </a:r>
            <a:r>
              <a:rPr lang="ar-SA" sz="2000" b="1" dirty="0">
                <a:solidFill>
                  <a:schemeClr val="bg1"/>
                </a:solidFill>
                <a:latin typeface="Al-Jazeera-Arabic-Regular" pitchFamily="2" charset="-78"/>
                <a:cs typeface="Al-Jazeera-Arabic-Regular" pitchFamily="2" charset="-78"/>
              </a:rPr>
              <a:t> نظرية </a:t>
            </a:r>
            <a:r>
              <a:rPr lang="ar-SA" sz="2000" b="1" dirty="0" err="1">
                <a:solidFill>
                  <a:schemeClr val="bg1"/>
                </a:solidFill>
                <a:latin typeface="Al-Jazeera-Arabic-Regular" pitchFamily="2" charset="-78"/>
                <a:cs typeface="Al-Jazeera-Arabic-Regular" pitchFamily="2" charset="-78"/>
              </a:rPr>
              <a:t>جشطلت</a:t>
            </a:r>
            <a:r>
              <a:rPr lang="ar-SA" sz="2000" b="1" dirty="0">
                <a:solidFill>
                  <a:schemeClr val="bg1"/>
                </a:solidFill>
                <a:latin typeface="Al-Jazeera-Arabic-Regular" pitchFamily="2" charset="-78"/>
                <a:cs typeface="Al-Jazeera-Arabic-Regular" pitchFamily="2" charset="-78"/>
              </a:rPr>
              <a:t> </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عناصر التصميم</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    - النقطة</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    - الخط</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a:t>
            </a:r>
            <a:r>
              <a:rPr lang="en-US" sz="3200" b="1" dirty="0">
                <a:latin typeface="Al-Jazeera-Arabic-Regular" pitchFamily="2" charset="-78"/>
                <a:cs typeface="Al-Jazeera-Arabic-Regular" pitchFamily="2" charset="-78"/>
              </a:rPr>
              <a:t>2</a:t>
            </a:r>
            <a:r>
              <a:rPr lang="ar-SA" sz="3200" b="1" dirty="0">
                <a:latin typeface="Al-Jazeera-Arabic-Regular" pitchFamily="2" charset="-78"/>
                <a:cs typeface="Al-Jazeera-Arabic-Regular" pitchFamily="2" charset="-78"/>
              </a:rPr>
              <a:t>)</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4</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2:39 PM">
            <a:hlinkClick r:id="" action="ppaction://media"/>
            <a:extLst>
              <a:ext uri="{FF2B5EF4-FFF2-40B4-BE49-F238E27FC236}">
                <a16:creationId xmlns:a16="http://schemas.microsoft.com/office/drawing/2014/main" id="{2BFD5888-4824-10C7-80DB-0392667C2E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33100" y="5673222"/>
            <a:ext cx="812800" cy="812800"/>
          </a:xfrm>
          <a:prstGeom prst="rect">
            <a:avLst/>
          </a:prstGeom>
        </p:spPr>
      </p:pic>
    </p:spTree>
    <p:extLst>
      <p:ext uri="{BB962C8B-B14F-4D97-AF65-F5344CB8AC3E}">
        <p14:creationId xmlns:p14="http://schemas.microsoft.com/office/powerpoint/2010/main" val="32770254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6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60147" y="2502094"/>
            <a:ext cx="4669257" cy="1888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عناصر التصميم</a:t>
            </a:r>
          </a:p>
          <a:p>
            <a:pPr algn="r" rtl="1">
              <a:lnSpc>
                <a:spcPct val="150000"/>
              </a:lnSpc>
            </a:pPr>
            <a:r>
              <a:rPr lang="ar-SA" sz="2000" b="1" dirty="0">
                <a:solidFill>
                  <a:schemeClr val="bg1"/>
                </a:solidFill>
                <a:latin typeface="Al-Jazeera-Arabic-Regular" pitchFamily="2" charset="-78"/>
                <a:cs typeface="Al-Jazeera-Arabic-Regular" pitchFamily="2" charset="-78"/>
              </a:rPr>
              <a:t>            - المساحات</a:t>
            </a:r>
          </a:p>
          <a:p>
            <a:pPr algn="r" rtl="1">
              <a:lnSpc>
                <a:spcPct val="150000"/>
              </a:lnSpc>
            </a:pPr>
            <a:r>
              <a:rPr lang="ar-SA" sz="2000" b="1" dirty="0">
                <a:solidFill>
                  <a:schemeClr val="bg1"/>
                </a:solidFill>
                <a:latin typeface="Al-Jazeera-Arabic-Regular" pitchFamily="2" charset="-78"/>
                <a:cs typeface="Al-Jazeera-Arabic-Regular" pitchFamily="2" charset="-78"/>
              </a:rPr>
              <a:t>            - الأشكال ثلاثية الأبعاد</a:t>
            </a:r>
          </a:p>
          <a:p>
            <a:pPr marL="285750" indent="-28575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الكتابات ( </a:t>
            </a:r>
            <a:r>
              <a:rPr lang="en-US" sz="2000" b="1" dirty="0">
                <a:solidFill>
                  <a:schemeClr val="bg1"/>
                </a:solidFill>
                <a:latin typeface="Al-Jazeera-Arabic-Regular" pitchFamily="2" charset="-78"/>
                <a:cs typeface="Al-Jazeera-Arabic-Regular" pitchFamily="2" charset="-78"/>
              </a:rPr>
              <a:t>Typography</a:t>
            </a:r>
            <a:r>
              <a:rPr lang="ar-SA" sz="2000" b="1" dirty="0">
                <a:solidFill>
                  <a:schemeClr val="bg1"/>
                </a:solidFill>
                <a:latin typeface="Al-Jazeera-Arabic-Regular" pitchFamily="2" charset="-78"/>
                <a:cs typeface="Al-Jazeera-Arabic-Regular" pitchFamily="2" charset="-78"/>
              </a:rPr>
              <a:t>)</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والكتابات</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5</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3:30 PM">
            <a:hlinkClick r:id="" action="ppaction://media"/>
            <a:extLst>
              <a:ext uri="{FF2B5EF4-FFF2-40B4-BE49-F238E27FC236}">
                <a16:creationId xmlns:a16="http://schemas.microsoft.com/office/drawing/2014/main" id="{20412588-31DA-6F8B-04CD-683A8B3841D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71444" y="5730372"/>
            <a:ext cx="812800" cy="812800"/>
          </a:xfrm>
          <a:prstGeom prst="rect">
            <a:avLst/>
          </a:prstGeom>
        </p:spPr>
      </p:pic>
    </p:spTree>
    <p:extLst>
      <p:ext uri="{BB962C8B-B14F-4D97-AF65-F5344CB8AC3E}">
        <p14:creationId xmlns:p14="http://schemas.microsoft.com/office/powerpoint/2010/main" val="40948192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9341" y="2913499"/>
            <a:ext cx="4669257"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تعريف وخصائص اللون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عجلة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نظرية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معاني الألوان وتأثيراتها النفسية</a:t>
            </a:r>
            <a:endParaRPr lang="en-US"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اللون في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6</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24:31 PM">
            <a:hlinkClick r:id="" action="ppaction://media"/>
            <a:extLst>
              <a:ext uri="{FF2B5EF4-FFF2-40B4-BE49-F238E27FC236}">
                <a16:creationId xmlns:a16="http://schemas.microsoft.com/office/drawing/2014/main" id="{C66190E5-CD44-2E2B-4095-47C176C9BD5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71444" y="5673222"/>
            <a:ext cx="812800" cy="812800"/>
          </a:xfrm>
          <a:prstGeom prst="rect">
            <a:avLst/>
          </a:prstGeom>
        </p:spPr>
      </p:pic>
    </p:spTree>
    <p:extLst>
      <p:ext uri="{BB962C8B-B14F-4D97-AF65-F5344CB8AC3E}">
        <p14:creationId xmlns:p14="http://schemas.microsoft.com/office/powerpoint/2010/main" val="32854468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9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72695" y="2790634"/>
            <a:ext cx="4195904"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الملمس </a:t>
            </a:r>
            <a:r>
              <a:rPr lang="en-US" sz="2000" b="1" dirty="0">
                <a:solidFill>
                  <a:schemeClr val="bg1"/>
                </a:solidFill>
                <a:latin typeface="Al-Jazeera-Arabic-Regular" pitchFamily="2" charset="-78"/>
                <a:cs typeface="Al-Jazeera-Arabic-Regular" pitchFamily="2" charset="-78"/>
              </a:rPr>
              <a:t>Texture</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الإضاءة والظل </a:t>
            </a:r>
            <a:r>
              <a:rPr lang="en-US" sz="2000" b="1" dirty="0">
                <a:solidFill>
                  <a:schemeClr val="bg1"/>
                </a:solidFill>
                <a:latin typeface="Al-Jazeera-Arabic-Regular" pitchFamily="2" charset="-78"/>
                <a:cs typeface="Al-Jazeera-Arabic-Regular" pitchFamily="2" charset="-78"/>
              </a:rPr>
              <a:t>Light &amp; Shadow</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الفراغ </a:t>
            </a:r>
            <a:r>
              <a:rPr lang="en-US" sz="2000" b="1" dirty="0">
                <a:solidFill>
                  <a:schemeClr val="bg1"/>
                </a:solidFill>
                <a:latin typeface="Al-Jazeera-Arabic-Regular" pitchFamily="2" charset="-78"/>
                <a:cs typeface="Al-Jazeera-Arabic-Regular" pitchFamily="2" charset="-78"/>
              </a:rPr>
              <a:t>Space</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طرق </a:t>
            </a:r>
            <a:r>
              <a:rPr lang="ar-EG" sz="2000" b="1" i="0" dirty="0">
                <a:solidFill>
                  <a:schemeClr val="bg1"/>
                </a:solidFill>
                <a:effectLst/>
                <a:latin typeface="Al-Jazeera-Arabic-Regular" pitchFamily="2" charset="-78"/>
                <a:cs typeface="Al-Jazeera-Arabic-Regular" pitchFamily="2" charset="-78"/>
              </a:rPr>
              <a:t>رفع مهارة المصمم الابتكارية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الملمس – الضوء والظل – الفراغ – التصميم الابتكاري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7</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32:25 PM">
            <a:hlinkClick r:id="" action="ppaction://media"/>
            <a:extLst>
              <a:ext uri="{FF2B5EF4-FFF2-40B4-BE49-F238E27FC236}">
                <a16:creationId xmlns:a16="http://schemas.microsoft.com/office/drawing/2014/main" id="{8BB3A904-8E6E-AC87-2CBB-4E2248029A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05317" y="5881427"/>
            <a:ext cx="812800" cy="812800"/>
          </a:xfrm>
          <a:prstGeom prst="rect">
            <a:avLst/>
          </a:prstGeom>
        </p:spPr>
      </p:pic>
    </p:spTree>
    <p:extLst>
      <p:ext uri="{BB962C8B-B14F-4D97-AF65-F5344CB8AC3E}">
        <p14:creationId xmlns:p14="http://schemas.microsoft.com/office/powerpoint/2010/main" val="56508682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84594" y="3237106"/>
            <a:ext cx="3654109" cy="967381"/>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أنواع الشعارات </a:t>
            </a:r>
            <a:r>
              <a:rPr lang="en-US" sz="2000" b="1" dirty="0">
                <a:solidFill>
                  <a:schemeClr val="bg1"/>
                </a:solidFill>
                <a:latin typeface="Al-Jazeera-Arabic-Regular" pitchFamily="2" charset="-78"/>
                <a:cs typeface="Al-Jazeera-Arabic-Regular" pitchFamily="2" charset="-78"/>
              </a:rPr>
              <a:t>logos Types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أساسيات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أنواع الشعارات </a:t>
            </a:r>
            <a:r>
              <a:rPr lang="en-US" sz="3200" b="1" dirty="0">
                <a:latin typeface="Al-Jazeera-Arabic-Regular" pitchFamily="2" charset="-78"/>
                <a:cs typeface="Al-Jazeera-Arabic-Regular" pitchFamily="2" charset="-78"/>
              </a:rPr>
              <a:t>Logos Types</a:t>
            </a:r>
          </a:p>
          <a:p>
            <a:pPr marL="0" algn="ctr" defTabSz="914400" rtl="1" eaLnBrk="1" latinLnBrk="0" hangingPunct="1"/>
            <a:r>
              <a:rPr lang="ar-SA" sz="3200" b="1" dirty="0">
                <a:latin typeface="Al-Jazeera-Arabic-Regular" pitchFamily="2" charset="-78"/>
                <a:cs typeface="Al-Jazeera-Arabic-Regular" pitchFamily="2" charset="-78"/>
              </a:rPr>
              <a:t>وأسس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8</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41:46 PM">
            <a:hlinkClick r:id="" action="ppaction://media"/>
            <a:extLst>
              <a:ext uri="{FF2B5EF4-FFF2-40B4-BE49-F238E27FC236}">
                <a16:creationId xmlns:a16="http://schemas.microsoft.com/office/drawing/2014/main" id="{A6746AB7-CE13-33F3-396D-F0D4E82040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77844" y="5759265"/>
            <a:ext cx="812800" cy="812800"/>
          </a:xfrm>
          <a:prstGeom prst="rect">
            <a:avLst/>
          </a:prstGeom>
        </p:spPr>
      </p:pic>
    </p:spTree>
    <p:extLst>
      <p:ext uri="{BB962C8B-B14F-4D97-AF65-F5344CB8AC3E}">
        <p14:creationId xmlns:p14="http://schemas.microsoft.com/office/powerpoint/2010/main" val="37064119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84594" y="2791564"/>
            <a:ext cx="3654109" cy="1888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Photoshop Interface</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New File Options</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Navigation</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Brush Tool</a:t>
            </a:r>
            <a:endParaRPr lang="ar-SA"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9</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5756" y="425241"/>
            <a:ext cx="2362200" cy="142875"/>
          </a:xfrm>
          <a:prstGeom prst="rect">
            <a:avLst/>
          </a:prstGeom>
        </p:spPr>
      </p:pic>
      <p:pic>
        <p:nvPicPr>
          <p:cNvPr id="3" name="Audio Recording May 12, 2025 at 11:42:31 PM">
            <a:hlinkClick r:id="" action="ppaction://media"/>
            <a:extLst>
              <a:ext uri="{FF2B5EF4-FFF2-40B4-BE49-F238E27FC236}">
                <a16:creationId xmlns:a16="http://schemas.microsoft.com/office/drawing/2014/main" id="{D3A0F5AE-F166-F437-53B2-F3DCB46EA0E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760139" y="5711322"/>
            <a:ext cx="812800" cy="812800"/>
          </a:xfrm>
          <a:prstGeom prst="rect">
            <a:avLst/>
          </a:prstGeom>
        </p:spPr>
      </p:pic>
    </p:spTree>
    <p:extLst>
      <p:ext uri="{BB962C8B-B14F-4D97-AF65-F5344CB8AC3E}">
        <p14:creationId xmlns:p14="http://schemas.microsoft.com/office/powerpoint/2010/main" val="1342477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1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4" y="3092785"/>
            <a:ext cx="4395550" cy="1427186"/>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Working with Layers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Photoshop selection tools</a:t>
            </a: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Typing Tools</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 ٢</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10</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May 12, 2025 at 11:43:06 PM">
            <a:hlinkClick r:id="" action="ppaction://media"/>
            <a:extLst>
              <a:ext uri="{FF2B5EF4-FFF2-40B4-BE49-F238E27FC236}">
                <a16:creationId xmlns:a16="http://schemas.microsoft.com/office/drawing/2014/main" id="{FC062423-17D6-9BC0-03FE-70D0167968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746" y="5673222"/>
            <a:ext cx="812800" cy="812800"/>
          </a:xfrm>
          <a:prstGeom prst="rect">
            <a:avLst/>
          </a:prstGeom>
        </p:spPr>
      </p:pic>
    </p:spTree>
    <p:extLst>
      <p:ext uri="{BB962C8B-B14F-4D97-AF65-F5344CB8AC3E}">
        <p14:creationId xmlns:p14="http://schemas.microsoft.com/office/powerpoint/2010/main" val="25926417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2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3874" y="2502094"/>
            <a:ext cx="4395550"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استقبال أسئلة الطلبة واستفساراتهم عن المنهج</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مراجعــــــــــــة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4" name="Audio Recording May 17, 2023 at 1:03:07 AM" descr="Audio Recording May 17, 2023 at 1:03:07 AM">
            <a:hlinkClick r:id="" action="ppaction://media"/>
            <a:extLst>
              <a:ext uri="{FF2B5EF4-FFF2-40B4-BE49-F238E27FC236}">
                <a16:creationId xmlns:a16="http://schemas.microsoft.com/office/drawing/2014/main" id="{64EDAAE5-8832-AB44-A74D-559B8347873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17162" y="5893563"/>
            <a:ext cx="812800" cy="812800"/>
          </a:xfrm>
          <a:prstGeom prst="rect">
            <a:avLst/>
          </a:prstGeom>
        </p:spPr>
      </p:pic>
    </p:spTree>
    <p:extLst>
      <p:ext uri="{BB962C8B-B14F-4D97-AF65-F5344CB8AC3E}">
        <p14:creationId xmlns:p14="http://schemas.microsoft.com/office/powerpoint/2010/main" val="6772696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312"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36880"/>
            <a:ext cx="6975022" cy="640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117506" y="885696"/>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822D9D65-28C8-4940-A2F2-B5E93CDE2F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2856" y="2353136"/>
            <a:ext cx="2986288" cy="3690778"/>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5C4333-2376-4E28-AD88-768FB6412CDF}"/>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3093</TotalTime>
  <Words>420</Words>
  <Application>Microsoft Macintosh PowerPoint</Application>
  <PresentationFormat>Widescreen</PresentationFormat>
  <Paragraphs>96</Paragraphs>
  <Slides>17</Slides>
  <Notes>1</Notes>
  <HiddenSlides>0</HiddenSlides>
  <MMClips>15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Al-Jazeera-Arabic-Bold</vt:lpstr>
      <vt:lpstr>Al-Jazeera-Arabic-Regular</vt: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10</cp:revision>
  <dcterms:created xsi:type="dcterms:W3CDTF">2023-04-29T09:08:00Z</dcterms:created>
  <dcterms:modified xsi:type="dcterms:W3CDTF">2025-05-12T20:45:00Z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