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8" r:id="rId2"/>
    <p:sldId id="259" r:id="rId3"/>
    <p:sldId id="349" r:id="rId4"/>
    <p:sldId id="354" r:id="rId5"/>
    <p:sldId id="342" r:id="rId6"/>
    <p:sldId id="393" r:id="rId7"/>
    <p:sldId id="394" r:id="rId8"/>
    <p:sldId id="341" r:id="rId9"/>
    <p:sldId id="346" r:id="rId10"/>
    <p:sldId id="364" r:id="rId11"/>
    <p:sldId id="350" r:id="rId12"/>
    <p:sldId id="365" r:id="rId13"/>
    <p:sldId id="351" r:id="rId14"/>
    <p:sldId id="352" r:id="rId15"/>
    <p:sldId id="353" r:id="rId16"/>
    <p:sldId id="355" r:id="rId17"/>
    <p:sldId id="357" r:id="rId18"/>
    <p:sldId id="358" r:id="rId19"/>
    <p:sldId id="359" r:id="rId20"/>
    <p:sldId id="395" r:id="rId21"/>
    <p:sldId id="396" r:id="rId22"/>
    <p:sldId id="397" r:id="rId23"/>
    <p:sldId id="398" r:id="rId24"/>
    <p:sldId id="399" r:id="rId25"/>
    <p:sldId id="360" r:id="rId26"/>
    <p:sldId id="391" r:id="rId27"/>
    <p:sldId id="392" r:id="rId28"/>
    <p:sldId id="361" r:id="rId29"/>
    <p:sldId id="362" r:id="rId30"/>
    <p:sldId id="366" r:id="rId31"/>
    <p:sldId id="363" r:id="rId32"/>
    <p:sldId id="367" r:id="rId33"/>
    <p:sldId id="339" r:id="rId34"/>
    <p:sldId id="400" r:id="rId35"/>
    <p:sldId id="401" r:id="rId36"/>
    <p:sldId id="402" r:id="rId37"/>
    <p:sldId id="297" r:id="rId38"/>
    <p:sldId id="403" r:id="rId39"/>
    <p:sldId id="404" r:id="rId40"/>
    <p:sldId id="405" r:id="rId41"/>
    <p:sldId id="406" r:id="rId42"/>
    <p:sldId id="407" r:id="rId43"/>
    <p:sldId id="29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colorful4" csCatId="colorful" phldr="1"/>
      <dgm:spPr/>
      <dgm:t>
        <a:bodyPr/>
        <a:lstStyle/>
        <a:p>
          <a:endParaRPr lang="en-US"/>
        </a:p>
      </dgm:t>
    </dgm:pt>
    <dgm:pt modelId="{8C37F099-419E-4CA9-88B3-3137776E1D0B}">
      <dgm:prSet phldrT="[Text]" custT="1"/>
      <dgm:spPr/>
      <dgm:t>
        <a:bodyPr/>
        <a:lstStyle/>
        <a:p>
          <a:r>
            <a:rPr lang="en-US" sz="3200" b="1" u="none" dirty="0">
              <a:solidFill>
                <a:srgbClr val="002060"/>
              </a:solidFill>
            </a:rPr>
            <a:t>Elasticity</a:t>
          </a:r>
          <a:endParaRPr lang="en-US" sz="3200" u="none" dirty="0">
            <a:solidFill>
              <a:srgbClr val="002060"/>
            </a:solidFill>
          </a:endParaRPr>
        </a:p>
      </dgm:t>
    </dgm:pt>
    <dgm:pt modelId="{71D3CD04-7E10-4821-BF3E-A292F3A4C8F5}" type="parTrans" cxnId="{B39E731B-3FE9-4A6E-A947-8EF781C45EB0}">
      <dgm:prSet/>
      <dgm:spPr/>
      <dgm:t>
        <a:bodyPr/>
        <a:lstStyle/>
        <a:p>
          <a:endParaRPr lang="en-US" sz="3200">
            <a:solidFill>
              <a:srgbClr val="002060"/>
            </a:solidFill>
          </a:endParaRPr>
        </a:p>
      </dgm:t>
    </dgm:pt>
    <dgm:pt modelId="{95D7A808-A6FD-46E7-8441-F719CE8825AC}" type="sibTrans" cxnId="{B39E731B-3FE9-4A6E-A947-8EF781C45EB0}">
      <dgm:prSet/>
      <dgm:spPr/>
      <dgm:t>
        <a:bodyPr/>
        <a:lstStyle/>
        <a:p>
          <a:endParaRPr lang="en-US" sz="3200">
            <a:solidFill>
              <a:srgbClr val="002060"/>
            </a:solidFill>
          </a:endParaRPr>
        </a:p>
      </dgm:t>
    </dgm:pt>
    <dgm:pt modelId="{EB6DBA91-AB13-4391-9522-D507BC3863D7}">
      <dgm:prSet phldrT="[Text]" custT="1"/>
      <dgm:spPr/>
      <dgm:t>
        <a:bodyPr/>
        <a:lstStyle/>
        <a:p>
          <a:r>
            <a:rPr lang="en-US" sz="3200" b="1" dirty="0">
              <a:solidFill>
                <a:srgbClr val="002060"/>
              </a:solidFill>
            </a:rPr>
            <a:t>Elasticity OF Demand </a:t>
          </a:r>
        </a:p>
      </dgm:t>
    </dgm:pt>
    <dgm:pt modelId="{ADDD8985-2968-4824-BE42-16D1B21B71C9}" type="parTrans" cxnId="{BF38A89D-A248-4A1A-A8A2-4D49861AAE87}">
      <dgm:prSet custT="1"/>
      <dgm:spPr/>
      <dgm:t>
        <a:bodyPr/>
        <a:lstStyle/>
        <a:p>
          <a:endParaRPr lang="en-US" sz="3200">
            <a:solidFill>
              <a:srgbClr val="002060"/>
            </a:solidFill>
          </a:endParaRPr>
        </a:p>
      </dgm:t>
    </dgm:pt>
    <dgm:pt modelId="{72EEE9D6-5AC5-4C73-A818-E87124F6B222}" type="sibTrans" cxnId="{BF38A89D-A248-4A1A-A8A2-4D49861AAE87}">
      <dgm:prSet/>
      <dgm:spPr/>
      <dgm:t>
        <a:bodyPr/>
        <a:lstStyle/>
        <a:p>
          <a:endParaRPr lang="en-US" sz="3200">
            <a:solidFill>
              <a:srgbClr val="002060"/>
            </a:solidFill>
          </a:endParaRPr>
        </a:p>
      </dgm:t>
    </dgm:pt>
    <dgm:pt modelId="{238D064E-9831-47DC-8E91-604DFCF6616D}">
      <dgm:prSet phldrT="[Text]" custT="1"/>
      <dgm:spPr/>
      <dgm:t>
        <a:bodyPr/>
        <a:lstStyle/>
        <a:p>
          <a:pPr algn="ctr"/>
          <a:r>
            <a:rPr lang="en-US" sz="3200" b="1" dirty="0">
              <a:solidFill>
                <a:srgbClr val="002060"/>
              </a:solidFill>
            </a:rPr>
            <a:t>Elasticity OF Supply </a:t>
          </a:r>
          <a:endParaRPr lang="en-US" sz="3200" dirty="0">
            <a:solidFill>
              <a:srgbClr val="002060"/>
            </a:solidFill>
          </a:endParaRPr>
        </a:p>
      </dgm:t>
    </dgm:pt>
    <dgm:pt modelId="{B39A5048-8FE0-41D9-9CF3-7866A0BAFBA9}" type="parTrans" cxnId="{ED057AE7-050C-4116-9D65-37090A496A2C}">
      <dgm:prSet custT="1"/>
      <dgm:spPr/>
      <dgm:t>
        <a:bodyPr/>
        <a:lstStyle/>
        <a:p>
          <a:endParaRPr lang="en-US" sz="3200">
            <a:solidFill>
              <a:srgbClr val="002060"/>
            </a:solidFill>
          </a:endParaRPr>
        </a:p>
      </dgm:t>
    </dgm:pt>
    <dgm:pt modelId="{BB58FF96-5A5B-4312-B707-BE43C18A2C6F}" type="sibTrans" cxnId="{ED057AE7-050C-4116-9D65-37090A496A2C}">
      <dgm:prSet/>
      <dgm:spPr/>
      <dgm:t>
        <a:bodyPr/>
        <a:lstStyle/>
        <a:p>
          <a:endParaRPr lang="en-US" sz="3200">
            <a:solidFill>
              <a:srgbClr val="002060"/>
            </a:solidFill>
          </a:endParaRPr>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 modelId="{9AE1BB10-1519-4FF0-8992-2B0DD6B68736}" type="pres">
      <dgm:prSet presAssocID="{8C37F099-419E-4CA9-88B3-3137776E1D0B}" presName="root1" presStyleCnt="0"/>
      <dgm:spPr/>
    </dgm:pt>
    <dgm:pt modelId="{A0303DAC-0463-4A57-96ED-DC622FDA6796}" type="pres">
      <dgm:prSet presAssocID="{8C37F099-419E-4CA9-88B3-3137776E1D0B}" presName="LevelOneTextNode" presStyleLbl="node0" presStyleIdx="0" presStyleCnt="1">
        <dgm:presLayoutVars>
          <dgm:chPref val="3"/>
        </dgm:presLayoutVars>
      </dgm:prSet>
      <dgm:spPr/>
    </dgm:pt>
    <dgm:pt modelId="{4D1E61FB-423D-4E38-BEBD-492C62310C02}" type="pres">
      <dgm:prSet presAssocID="{8C37F099-419E-4CA9-88B3-3137776E1D0B}" presName="level2hierChild" presStyleCnt="0"/>
      <dgm:spPr/>
    </dgm:pt>
    <dgm:pt modelId="{23B42755-3D88-4207-8147-A0D2B01165F1}" type="pres">
      <dgm:prSet presAssocID="{ADDD8985-2968-4824-BE42-16D1B21B71C9}" presName="conn2-1" presStyleLbl="parChTrans1D2" presStyleIdx="0" presStyleCnt="2"/>
      <dgm:spPr/>
    </dgm:pt>
    <dgm:pt modelId="{B8417B30-83C8-4217-AB97-B27DE5C529A3}" type="pres">
      <dgm:prSet presAssocID="{ADDD8985-2968-4824-BE42-16D1B21B71C9}" presName="connTx" presStyleLbl="parChTrans1D2" presStyleIdx="0" presStyleCnt="2"/>
      <dgm:spPr/>
    </dgm:pt>
    <dgm:pt modelId="{857A47EF-2CAC-4783-AF89-A39440AD0A66}" type="pres">
      <dgm:prSet presAssocID="{EB6DBA91-AB13-4391-9522-D507BC3863D7}" presName="root2" presStyleCnt="0"/>
      <dgm:spPr/>
    </dgm:pt>
    <dgm:pt modelId="{9CB37297-5449-4030-9D29-F37C40758063}" type="pres">
      <dgm:prSet presAssocID="{EB6DBA91-AB13-4391-9522-D507BC3863D7}" presName="LevelTwoTextNode" presStyleLbl="node2" presStyleIdx="0" presStyleCnt="2">
        <dgm:presLayoutVars>
          <dgm:chPref val="3"/>
        </dgm:presLayoutVars>
      </dgm:prSet>
      <dgm:spPr/>
    </dgm:pt>
    <dgm:pt modelId="{E38124BD-7228-4017-B24E-149018057447}" type="pres">
      <dgm:prSet presAssocID="{EB6DBA91-AB13-4391-9522-D507BC3863D7}" presName="level3hierChild" presStyleCnt="0"/>
      <dgm:spPr/>
    </dgm:pt>
    <dgm:pt modelId="{0EEBF074-AF75-4A0C-ACED-B7ACD5D9F227}" type="pres">
      <dgm:prSet presAssocID="{B39A5048-8FE0-41D9-9CF3-7866A0BAFBA9}" presName="conn2-1" presStyleLbl="parChTrans1D2" presStyleIdx="1" presStyleCnt="2"/>
      <dgm:spPr/>
    </dgm:pt>
    <dgm:pt modelId="{A0444C55-AE85-4D93-8C77-574F07F7E037}" type="pres">
      <dgm:prSet presAssocID="{B39A5048-8FE0-41D9-9CF3-7866A0BAFBA9}" presName="connTx" presStyleLbl="parChTrans1D2" presStyleIdx="1" presStyleCnt="2"/>
      <dgm:spPr/>
    </dgm:pt>
    <dgm:pt modelId="{13204CC5-C7B9-4015-A1BD-D4A8CC8E6C81}" type="pres">
      <dgm:prSet presAssocID="{238D064E-9831-47DC-8E91-604DFCF6616D}" presName="root2" presStyleCnt="0"/>
      <dgm:spPr/>
    </dgm:pt>
    <dgm:pt modelId="{606AF125-D575-459B-AF9A-C3BCDADEC5C5}" type="pres">
      <dgm:prSet presAssocID="{238D064E-9831-47DC-8E91-604DFCF6616D}" presName="LevelTwoTextNode" presStyleLbl="node2" presStyleIdx="1" presStyleCnt="2">
        <dgm:presLayoutVars>
          <dgm:chPref val="3"/>
        </dgm:presLayoutVars>
      </dgm:prSet>
      <dgm:spPr/>
    </dgm:pt>
    <dgm:pt modelId="{AF39EDE6-ED3F-4508-8C09-ACC552E1240E}" type="pres">
      <dgm:prSet presAssocID="{238D064E-9831-47DC-8E91-604DFCF6616D}" presName="level3hierChild" presStyleCnt="0"/>
      <dgm:spPr/>
    </dgm:pt>
  </dgm:ptLst>
  <dgm:cxnLst>
    <dgm:cxn modelId="{F1B2B310-44E6-42A4-8F45-B644FABB6AA5}" type="presOf" srcId="{B39A5048-8FE0-41D9-9CF3-7866A0BAFBA9}" destId="{0EEBF074-AF75-4A0C-ACED-B7ACD5D9F227}" srcOrd="0" destOrd="0" presId="urn:microsoft.com/office/officeart/2005/8/layout/hierarchy2"/>
    <dgm:cxn modelId="{B39E731B-3FE9-4A6E-A947-8EF781C45EB0}" srcId="{93E950A7-E976-40AC-88D4-FAD7467629FD}" destId="{8C37F099-419E-4CA9-88B3-3137776E1D0B}" srcOrd="0" destOrd="0" parTransId="{71D3CD04-7E10-4821-BF3E-A292F3A4C8F5}" sibTransId="{95D7A808-A6FD-46E7-8441-F719CE8825AC}"/>
    <dgm:cxn modelId="{8224053B-B0F8-4FD0-B8C3-FE5237E0800D}" type="presOf" srcId="{93E950A7-E976-40AC-88D4-FAD7467629FD}" destId="{C2FB8DBD-658C-48DE-BDF5-D18018A054B0}" srcOrd="0" destOrd="0" presId="urn:microsoft.com/office/officeart/2005/8/layout/hierarchy2"/>
    <dgm:cxn modelId="{F7926B57-8DD8-4C62-8867-1085539E8B3B}" type="presOf" srcId="{238D064E-9831-47DC-8E91-604DFCF6616D}" destId="{606AF125-D575-459B-AF9A-C3BCDADEC5C5}" srcOrd="0" destOrd="0" presId="urn:microsoft.com/office/officeart/2005/8/layout/hierarchy2"/>
    <dgm:cxn modelId="{BF38A89D-A248-4A1A-A8A2-4D49861AAE87}" srcId="{8C37F099-419E-4CA9-88B3-3137776E1D0B}" destId="{EB6DBA91-AB13-4391-9522-D507BC3863D7}" srcOrd="0" destOrd="0" parTransId="{ADDD8985-2968-4824-BE42-16D1B21B71C9}" sibTransId="{72EEE9D6-5AC5-4C73-A818-E87124F6B222}"/>
    <dgm:cxn modelId="{AEECBBD6-107E-42F7-B55E-E3BEEE6E57A1}" type="presOf" srcId="{B39A5048-8FE0-41D9-9CF3-7866A0BAFBA9}" destId="{A0444C55-AE85-4D93-8C77-574F07F7E037}" srcOrd="1" destOrd="0" presId="urn:microsoft.com/office/officeart/2005/8/layout/hierarchy2"/>
    <dgm:cxn modelId="{591A96D9-2967-4735-B393-57B2F1B7D872}" type="presOf" srcId="{ADDD8985-2968-4824-BE42-16D1B21B71C9}" destId="{23B42755-3D88-4207-8147-A0D2B01165F1}" srcOrd="0" destOrd="0" presId="urn:microsoft.com/office/officeart/2005/8/layout/hierarchy2"/>
    <dgm:cxn modelId="{1665DDDA-5BB2-41AB-843E-BAF452572FA9}" type="presOf" srcId="{ADDD8985-2968-4824-BE42-16D1B21B71C9}" destId="{B8417B30-83C8-4217-AB97-B27DE5C529A3}" srcOrd="1" destOrd="0" presId="urn:microsoft.com/office/officeart/2005/8/layout/hierarchy2"/>
    <dgm:cxn modelId="{ED057AE7-050C-4116-9D65-37090A496A2C}" srcId="{8C37F099-419E-4CA9-88B3-3137776E1D0B}" destId="{238D064E-9831-47DC-8E91-604DFCF6616D}" srcOrd="1" destOrd="0" parTransId="{B39A5048-8FE0-41D9-9CF3-7866A0BAFBA9}" sibTransId="{BB58FF96-5A5B-4312-B707-BE43C18A2C6F}"/>
    <dgm:cxn modelId="{871CBBE7-0A07-4863-97D9-F9FD43A2E08E}" type="presOf" srcId="{EB6DBA91-AB13-4391-9522-D507BC3863D7}" destId="{9CB37297-5449-4030-9D29-F37C40758063}" srcOrd="0" destOrd="0" presId="urn:microsoft.com/office/officeart/2005/8/layout/hierarchy2"/>
    <dgm:cxn modelId="{4B298BF4-5057-4B9D-A77A-0F8595C11183}" type="presOf" srcId="{8C37F099-419E-4CA9-88B3-3137776E1D0B}" destId="{A0303DAC-0463-4A57-96ED-DC622FDA6796}" srcOrd="0" destOrd="0" presId="urn:microsoft.com/office/officeart/2005/8/layout/hierarchy2"/>
    <dgm:cxn modelId="{F8BB7639-4783-428C-B24F-6684DFA272AA}" type="presParOf" srcId="{C2FB8DBD-658C-48DE-BDF5-D18018A054B0}" destId="{9AE1BB10-1519-4FF0-8992-2B0DD6B68736}" srcOrd="0" destOrd="0" presId="urn:microsoft.com/office/officeart/2005/8/layout/hierarchy2"/>
    <dgm:cxn modelId="{7C0C64DE-A6D8-4379-9B3B-0BB16A55276C}" type="presParOf" srcId="{9AE1BB10-1519-4FF0-8992-2B0DD6B68736}" destId="{A0303DAC-0463-4A57-96ED-DC622FDA6796}" srcOrd="0" destOrd="0" presId="urn:microsoft.com/office/officeart/2005/8/layout/hierarchy2"/>
    <dgm:cxn modelId="{F73E1579-3A43-416F-A892-7790468E4220}" type="presParOf" srcId="{9AE1BB10-1519-4FF0-8992-2B0DD6B68736}" destId="{4D1E61FB-423D-4E38-BEBD-492C62310C02}" srcOrd="1" destOrd="0" presId="urn:microsoft.com/office/officeart/2005/8/layout/hierarchy2"/>
    <dgm:cxn modelId="{D762D490-1DA3-4B45-8802-EA9301D0A202}" type="presParOf" srcId="{4D1E61FB-423D-4E38-BEBD-492C62310C02}" destId="{23B42755-3D88-4207-8147-A0D2B01165F1}" srcOrd="0" destOrd="0" presId="urn:microsoft.com/office/officeart/2005/8/layout/hierarchy2"/>
    <dgm:cxn modelId="{CFC76DD3-B5B6-4843-B0B2-E56ADD78574E}" type="presParOf" srcId="{23B42755-3D88-4207-8147-A0D2B01165F1}" destId="{B8417B30-83C8-4217-AB97-B27DE5C529A3}" srcOrd="0" destOrd="0" presId="urn:microsoft.com/office/officeart/2005/8/layout/hierarchy2"/>
    <dgm:cxn modelId="{067431C4-22B4-4A73-BABD-18FF8A710458}" type="presParOf" srcId="{4D1E61FB-423D-4E38-BEBD-492C62310C02}" destId="{857A47EF-2CAC-4783-AF89-A39440AD0A66}" srcOrd="1" destOrd="0" presId="urn:microsoft.com/office/officeart/2005/8/layout/hierarchy2"/>
    <dgm:cxn modelId="{DF39DD5F-3FC1-47DF-AD60-C3728ABF711D}" type="presParOf" srcId="{857A47EF-2CAC-4783-AF89-A39440AD0A66}" destId="{9CB37297-5449-4030-9D29-F37C40758063}" srcOrd="0" destOrd="0" presId="urn:microsoft.com/office/officeart/2005/8/layout/hierarchy2"/>
    <dgm:cxn modelId="{042B4427-1153-4C4A-AD35-F31904BA3DF0}" type="presParOf" srcId="{857A47EF-2CAC-4783-AF89-A39440AD0A66}" destId="{E38124BD-7228-4017-B24E-149018057447}" srcOrd="1" destOrd="0" presId="urn:microsoft.com/office/officeart/2005/8/layout/hierarchy2"/>
    <dgm:cxn modelId="{90FD5D9F-77D9-4D3C-AD01-6A2012D34E73}" type="presParOf" srcId="{4D1E61FB-423D-4E38-BEBD-492C62310C02}" destId="{0EEBF074-AF75-4A0C-ACED-B7ACD5D9F227}" srcOrd="2" destOrd="0" presId="urn:microsoft.com/office/officeart/2005/8/layout/hierarchy2"/>
    <dgm:cxn modelId="{9ED4244B-162A-4448-A140-02844E39AC3D}" type="presParOf" srcId="{0EEBF074-AF75-4A0C-ACED-B7ACD5D9F227}" destId="{A0444C55-AE85-4D93-8C77-574F07F7E037}" srcOrd="0" destOrd="0" presId="urn:microsoft.com/office/officeart/2005/8/layout/hierarchy2"/>
    <dgm:cxn modelId="{5C11CF35-9F51-45FE-A708-D61701962E42}" type="presParOf" srcId="{4D1E61FB-423D-4E38-BEBD-492C62310C02}" destId="{13204CC5-C7B9-4015-A1BD-D4A8CC8E6C81}" srcOrd="3" destOrd="0" presId="urn:microsoft.com/office/officeart/2005/8/layout/hierarchy2"/>
    <dgm:cxn modelId="{1181567C-AA14-4A9A-8AC5-FC7B60E0B694}" type="presParOf" srcId="{13204CC5-C7B9-4015-A1BD-D4A8CC8E6C81}" destId="{606AF125-D575-459B-AF9A-C3BCDADEC5C5}" srcOrd="0" destOrd="0" presId="urn:microsoft.com/office/officeart/2005/8/layout/hierarchy2"/>
    <dgm:cxn modelId="{05F3120B-CC3A-47A0-8224-0B458D2EE0C6}" type="presParOf" srcId="{13204CC5-C7B9-4015-A1BD-D4A8CC8E6C81}" destId="{AF39EDE6-ED3F-4508-8C09-ACC552E1240E}" srcOrd="1" destOrd="0" presId="urn:microsoft.com/office/officeart/2005/8/layout/hierarchy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colorful4" csCatId="colorful" phldr="1"/>
      <dgm:spPr/>
      <dgm:t>
        <a:bodyPr/>
        <a:lstStyle/>
        <a:p>
          <a:endParaRPr lang="en-US"/>
        </a:p>
      </dgm:t>
    </dgm:pt>
    <dgm:pt modelId="{EB6DBA91-AB13-4391-9522-D507BC3863D7}">
      <dgm:prSet phldrT="[Text]" custT="1"/>
      <dgm:spPr/>
      <dgm:t>
        <a:bodyPr/>
        <a:lstStyle/>
        <a:p>
          <a:r>
            <a:rPr lang="en-US" sz="4800" b="1" dirty="0">
              <a:solidFill>
                <a:srgbClr val="002060"/>
              </a:solidFill>
            </a:rPr>
            <a:t>1) Elasticity OF Demand </a:t>
          </a:r>
        </a:p>
      </dgm:t>
    </dgm:pt>
    <dgm:pt modelId="{ADDD8985-2968-4824-BE42-16D1B21B71C9}" type="parTrans" cxnId="{BF38A89D-A248-4A1A-A8A2-4D49861AAE87}">
      <dgm:prSet custT="1"/>
      <dgm:spPr/>
      <dgm:t>
        <a:bodyPr/>
        <a:lstStyle/>
        <a:p>
          <a:endParaRPr lang="en-US" sz="3200">
            <a:solidFill>
              <a:srgbClr val="002060"/>
            </a:solidFill>
          </a:endParaRPr>
        </a:p>
      </dgm:t>
    </dgm:pt>
    <dgm:pt modelId="{72EEE9D6-5AC5-4C73-A818-E87124F6B222}" type="sibTrans" cxnId="{BF38A89D-A248-4A1A-A8A2-4D49861AAE87}">
      <dgm:prSet/>
      <dgm:spPr/>
      <dgm:t>
        <a:bodyPr/>
        <a:lstStyle/>
        <a:p>
          <a:endParaRPr lang="en-US" sz="3200">
            <a:solidFill>
              <a:srgbClr val="002060"/>
            </a:solidFill>
          </a:endParaRPr>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 modelId="{C7E701D7-B607-47D9-A919-71666702DD49}" type="pres">
      <dgm:prSet presAssocID="{EB6DBA91-AB13-4391-9522-D507BC3863D7}" presName="root1" presStyleCnt="0"/>
      <dgm:spPr/>
    </dgm:pt>
    <dgm:pt modelId="{0272C249-F29C-402A-86E4-F18D3941DA23}" type="pres">
      <dgm:prSet presAssocID="{EB6DBA91-AB13-4391-9522-D507BC3863D7}" presName="LevelOneTextNode" presStyleLbl="node0" presStyleIdx="0" presStyleCnt="1">
        <dgm:presLayoutVars>
          <dgm:chPref val="3"/>
        </dgm:presLayoutVars>
      </dgm:prSet>
      <dgm:spPr/>
    </dgm:pt>
    <dgm:pt modelId="{64F9DD0F-A0DD-4E98-94BE-674F55EB5310}" type="pres">
      <dgm:prSet presAssocID="{EB6DBA91-AB13-4391-9522-D507BC3863D7}" presName="level2hierChild" presStyleCnt="0"/>
      <dgm:spPr/>
    </dgm:pt>
  </dgm:ptLst>
  <dgm:cxnLst>
    <dgm:cxn modelId="{8224053B-B0F8-4FD0-B8C3-FE5237E0800D}" type="presOf" srcId="{93E950A7-E976-40AC-88D4-FAD7467629FD}" destId="{C2FB8DBD-658C-48DE-BDF5-D18018A054B0}" srcOrd="0" destOrd="0" presId="urn:microsoft.com/office/officeart/2005/8/layout/hierarchy2"/>
    <dgm:cxn modelId="{0A268793-6E06-4860-A89B-D6A437B5F389}" type="presOf" srcId="{EB6DBA91-AB13-4391-9522-D507BC3863D7}" destId="{0272C249-F29C-402A-86E4-F18D3941DA23}" srcOrd="0" destOrd="0" presId="urn:microsoft.com/office/officeart/2005/8/layout/hierarchy2"/>
    <dgm:cxn modelId="{BF38A89D-A248-4A1A-A8A2-4D49861AAE87}" srcId="{93E950A7-E976-40AC-88D4-FAD7467629FD}" destId="{EB6DBA91-AB13-4391-9522-D507BC3863D7}" srcOrd="0" destOrd="0" parTransId="{ADDD8985-2968-4824-BE42-16D1B21B71C9}" sibTransId="{72EEE9D6-5AC5-4C73-A818-E87124F6B222}"/>
    <dgm:cxn modelId="{FD1FA33C-9FD7-4251-BFC8-B471582983BC}" type="presParOf" srcId="{C2FB8DBD-658C-48DE-BDF5-D18018A054B0}" destId="{C7E701D7-B607-47D9-A919-71666702DD49}" srcOrd="0" destOrd="0" presId="urn:microsoft.com/office/officeart/2005/8/layout/hierarchy2"/>
    <dgm:cxn modelId="{9D7E7557-D84C-4F6D-9E8F-23B8F25CC683}" type="presParOf" srcId="{C7E701D7-B607-47D9-A919-71666702DD49}" destId="{0272C249-F29C-402A-86E4-F18D3941DA23}" srcOrd="0" destOrd="0" presId="urn:microsoft.com/office/officeart/2005/8/layout/hierarchy2"/>
    <dgm:cxn modelId="{0DE588B8-8F21-411F-B554-D9F7257DAAEE}" type="presParOf" srcId="{C7E701D7-B607-47D9-A919-71666702DD49}" destId="{64F9DD0F-A0DD-4E98-94BE-674F55EB5310}" srcOrd="1" destOrd="0" presId="urn:microsoft.com/office/officeart/2005/8/layout/hierarchy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1" loCatId="hierarchy" qsTypeId="urn:microsoft.com/office/officeart/2005/8/quickstyle/simple4" qsCatId="simple" csTypeId="urn:microsoft.com/office/officeart/2005/8/colors/colorful4" csCatId="colorful" phldr="1"/>
      <dgm:spPr/>
      <dgm:t>
        <a:bodyPr/>
        <a:lstStyle/>
        <a:p>
          <a:endParaRPr lang="en-US"/>
        </a:p>
      </dgm:t>
    </dgm:pt>
    <dgm:pt modelId="{8C37F099-419E-4CA9-88B3-3137776E1D0B}">
      <dgm:prSet phldrT="[Text]" custT="1"/>
      <dgm:spPr/>
      <dgm:t>
        <a:bodyPr/>
        <a:lstStyle/>
        <a:p>
          <a:r>
            <a:rPr lang="en-US" sz="1400" b="1" u="none" dirty="0"/>
            <a:t>Elasticity of Demand</a:t>
          </a:r>
          <a:endParaRPr lang="en-US" sz="1400" u="none" dirty="0"/>
        </a:p>
      </dgm:t>
    </dgm:pt>
    <dgm:pt modelId="{71D3CD04-7E10-4821-BF3E-A292F3A4C8F5}" type="parTrans" cxnId="{B39E731B-3FE9-4A6E-A947-8EF781C45EB0}">
      <dgm:prSet/>
      <dgm:spPr/>
      <dgm:t>
        <a:bodyPr/>
        <a:lstStyle/>
        <a:p>
          <a:endParaRPr lang="en-US"/>
        </a:p>
      </dgm:t>
    </dgm:pt>
    <dgm:pt modelId="{95D7A808-A6FD-46E7-8441-F719CE8825AC}" type="sibTrans" cxnId="{B39E731B-3FE9-4A6E-A947-8EF781C45EB0}">
      <dgm:prSet/>
      <dgm:spPr/>
      <dgm:t>
        <a:bodyPr/>
        <a:lstStyle/>
        <a:p>
          <a:endParaRPr lang="en-US"/>
        </a:p>
      </dgm:t>
    </dgm:pt>
    <dgm:pt modelId="{EB6DBA91-AB13-4391-9522-D507BC3863D7}">
      <dgm:prSet phldrT="[Text]" custT="1"/>
      <dgm:spPr/>
      <dgm:t>
        <a:bodyPr/>
        <a:lstStyle/>
        <a:p>
          <a:r>
            <a:rPr lang="en-US" sz="1400" b="1" dirty="0"/>
            <a:t>Price elasticity </a:t>
          </a:r>
        </a:p>
      </dgm:t>
    </dgm:pt>
    <dgm:pt modelId="{ADDD8985-2968-4824-BE42-16D1B21B71C9}" type="parTrans" cxnId="{BF38A89D-A248-4A1A-A8A2-4D49861AAE87}">
      <dgm:prSet/>
      <dgm:spPr/>
      <dgm:t>
        <a:bodyPr/>
        <a:lstStyle/>
        <a:p>
          <a:endParaRPr lang="en-US"/>
        </a:p>
      </dgm:t>
    </dgm:pt>
    <dgm:pt modelId="{72EEE9D6-5AC5-4C73-A818-E87124F6B222}" type="sibTrans" cxnId="{BF38A89D-A248-4A1A-A8A2-4D49861AAE87}">
      <dgm:prSet/>
      <dgm:spPr/>
      <dgm:t>
        <a:bodyPr/>
        <a:lstStyle/>
        <a:p>
          <a:endParaRPr lang="en-US"/>
        </a:p>
      </dgm:t>
    </dgm:pt>
    <dgm:pt modelId="{80F180C6-25BC-4C5A-A20D-2A7904B86B47}">
      <dgm:prSet phldrT="[Text]" custT="1"/>
      <dgm:spPr/>
      <dgm:t>
        <a:bodyPr/>
        <a:lstStyle/>
        <a:p>
          <a:r>
            <a:rPr lang="en-US" sz="1400" b="1" dirty="0"/>
            <a:t>Cross elasticity </a:t>
          </a:r>
        </a:p>
      </dgm:t>
    </dgm:pt>
    <dgm:pt modelId="{3A91A0BF-9890-4A6B-9083-F0EBC1146CE0}" type="parTrans" cxnId="{EC088F81-5781-4EDE-BBF4-6CE6CF36F352}">
      <dgm:prSet/>
      <dgm:spPr/>
      <dgm:t>
        <a:bodyPr/>
        <a:lstStyle/>
        <a:p>
          <a:endParaRPr lang="en-US"/>
        </a:p>
      </dgm:t>
    </dgm:pt>
    <dgm:pt modelId="{B605024E-147C-4F64-BB5C-B47B3B7D8DA5}" type="sibTrans" cxnId="{EC088F81-5781-4EDE-BBF4-6CE6CF36F352}">
      <dgm:prSet/>
      <dgm:spPr/>
      <dgm:t>
        <a:bodyPr/>
        <a:lstStyle/>
        <a:p>
          <a:endParaRPr lang="en-US"/>
        </a:p>
      </dgm:t>
    </dgm:pt>
    <dgm:pt modelId="{ABFDA128-DAEE-4FA1-B575-569823360642}">
      <dgm:prSet phldrT="[Text]" custT="1"/>
      <dgm:spPr/>
      <dgm:t>
        <a:bodyPr/>
        <a:lstStyle/>
        <a:p>
          <a:r>
            <a:rPr lang="en-US" sz="1400" dirty="0"/>
            <a:t>Normal goods</a:t>
          </a:r>
        </a:p>
        <a:p>
          <a:r>
            <a:rPr lang="en-US" sz="1400" dirty="0"/>
            <a:t>Inferior goods</a:t>
          </a:r>
          <a:endParaRPr lang="en-US" sz="1300" dirty="0"/>
        </a:p>
      </dgm:t>
    </dgm:pt>
    <dgm:pt modelId="{2B320D2C-5518-4524-A670-6C7C5CA33CD3}" type="parTrans" cxnId="{79E02C21-CDDD-49D5-9D04-50DE0E10BDFD}">
      <dgm:prSet/>
      <dgm:spPr/>
      <dgm:t>
        <a:bodyPr/>
        <a:lstStyle/>
        <a:p>
          <a:endParaRPr lang="en-US"/>
        </a:p>
      </dgm:t>
    </dgm:pt>
    <dgm:pt modelId="{7116C036-45D2-4565-9F6E-B6C51ED9AECC}" type="sibTrans" cxnId="{79E02C21-CDDD-49D5-9D04-50DE0E10BDFD}">
      <dgm:prSet/>
      <dgm:spPr/>
      <dgm:t>
        <a:bodyPr/>
        <a:lstStyle/>
        <a:p>
          <a:endParaRPr lang="en-US"/>
        </a:p>
      </dgm:t>
    </dgm:pt>
    <dgm:pt modelId="{28526EBA-10A9-4050-A488-B3D1970D7DB3}">
      <dgm:prSet phldrT="[Text]" custT="1"/>
      <dgm:spPr/>
      <dgm:t>
        <a:bodyPr/>
        <a:lstStyle/>
        <a:p>
          <a:r>
            <a:rPr lang="en-US" sz="1400" b="1"/>
            <a:t>Income elasticity </a:t>
          </a:r>
        </a:p>
      </dgm:t>
    </dgm:pt>
    <dgm:pt modelId="{0A8BE7FA-0DC3-4F6A-BFCF-BDA6765E2F3C}" type="parTrans" cxnId="{2FA1A0E3-3A0E-4E63-9CAE-A3109A5070EA}">
      <dgm:prSet/>
      <dgm:spPr/>
      <dgm:t>
        <a:bodyPr/>
        <a:lstStyle/>
        <a:p>
          <a:endParaRPr lang="en-US"/>
        </a:p>
      </dgm:t>
    </dgm:pt>
    <dgm:pt modelId="{516B3DAA-95A5-4ECA-88EA-74AD464CC0B1}" type="sibTrans" cxnId="{2FA1A0E3-3A0E-4E63-9CAE-A3109A5070EA}">
      <dgm:prSet/>
      <dgm:spPr/>
      <dgm:t>
        <a:bodyPr/>
        <a:lstStyle/>
        <a:p>
          <a:endParaRPr lang="en-US"/>
        </a:p>
      </dgm:t>
    </dgm:pt>
    <dgm:pt modelId="{238D064E-9831-47DC-8E91-604DFCF6616D}">
      <dgm:prSet phldrT="[Text]" custT="1"/>
      <dgm:spPr/>
      <dgm:t>
        <a:bodyPr/>
        <a:lstStyle/>
        <a:p>
          <a:pPr algn="l"/>
          <a:r>
            <a:rPr lang="en-US" sz="1400"/>
            <a:t>- Elastic</a:t>
          </a:r>
        </a:p>
        <a:p>
          <a:pPr algn="l"/>
          <a:r>
            <a:rPr lang="en-US" sz="1400"/>
            <a:t>-Inelastic</a:t>
          </a:r>
        </a:p>
        <a:p>
          <a:pPr algn="l"/>
          <a:r>
            <a:rPr lang="en-US" sz="1400"/>
            <a:t>-Unit elastic </a:t>
          </a:r>
        </a:p>
        <a:p>
          <a:pPr algn="l"/>
          <a:r>
            <a:rPr lang="en-US" sz="1400"/>
            <a:t>- Perfectly elastic</a:t>
          </a:r>
        </a:p>
        <a:p>
          <a:pPr algn="l"/>
          <a:r>
            <a:rPr lang="en-US" sz="1400"/>
            <a:t>-perfectly inelastic</a:t>
          </a:r>
        </a:p>
      </dgm:t>
    </dgm:pt>
    <dgm:pt modelId="{B39A5048-8FE0-41D9-9CF3-7866A0BAFBA9}" type="parTrans" cxnId="{ED057AE7-050C-4116-9D65-37090A496A2C}">
      <dgm:prSet/>
      <dgm:spPr/>
      <dgm:t>
        <a:bodyPr/>
        <a:lstStyle/>
        <a:p>
          <a:endParaRPr lang="en-US"/>
        </a:p>
      </dgm:t>
    </dgm:pt>
    <dgm:pt modelId="{BB58FF96-5A5B-4312-B707-BE43C18A2C6F}" type="sibTrans" cxnId="{ED057AE7-050C-4116-9D65-37090A496A2C}">
      <dgm:prSet/>
      <dgm:spPr/>
      <dgm:t>
        <a:bodyPr/>
        <a:lstStyle/>
        <a:p>
          <a:endParaRPr lang="en-US"/>
        </a:p>
      </dgm:t>
    </dgm:pt>
    <dgm:pt modelId="{F3EA39C0-0E27-409A-B80F-2B0F740E1E91}">
      <dgm:prSet phldrT="[Text]" custT="1"/>
      <dgm:spPr/>
      <dgm:t>
        <a:bodyPr/>
        <a:lstStyle/>
        <a:p>
          <a:pPr algn="l">
            <a:buClr>
              <a:srgbClr val="CC0066"/>
            </a:buClr>
            <a:buSzPct val="120000"/>
            <a:buFont typeface="Wingdings" panose="05000000000000000000" pitchFamily="2" charset="2"/>
            <a:buChar char="§"/>
          </a:pPr>
          <a:r>
            <a:rPr lang="en-US" altLang="en-US" sz="1400"/>
            <a:t>a </a:t>
          </a:r>
          <a:r>
            <a:rPr lang="en-US" altLang="en-US" sz="1400" i="1"/>
            <a:t>substitute</a:t>
          </a:r>
          <a:r>
            <a:rPr lang="en-US" altLang="en-US" sz="1400"/>
            <a:t> </a:t>
          </a:r>
        </a:p>
        <a:p>
          <a:pPr algn="l">
            <a:buClr>
              <a:srgbClr val="CC0066"/>
            </a:buClr>
            <a:buSzPct val="120000"/>
            <a:buFont typeface="Wingdings" panose="05000000000000000000" pitchFamily="2" charset="2"/>
            <a:buChar char="§"/>
          </a:pPr>
          <a:r>
            <a:rPr lang="en-US" altLang="en-US" sz="1400"/>
            <a:t>a </a:t>
          </a:r>
          <a:r>
            <a:rPr lang="en-US" altLang="en-US" sz="1400" i="1"/>
            <a:t>complement</a:t>
          </a:r>
          <a:r>
            <a:rPr lang="en-US" altLang="en-US" sz="1400"/>
            <a:t>.</a:t>
          </a:r>
          <a:endParaRPr lang="en-US" sz="1400"/>
        </a:p>
      </dgm:t>
    </dgm:pt>
    <dgm:pt modelId="{DB50AF38-55AA-482A-868B-E4483FED7ACD}" type="parTrans" cxnId="{F647AD16-EA55-49CA-B7E6-42A2D5D44AB6}">
      <dgm:prSet/>
      <dgm:spPr/>
      <dgm:t>
        <a:bodyPr/>
        <a:lstStyle/>
        <a:p>
          <a:endParaRPr lang="en-US"/>
        </a:p>
      </dgm:t>
    </dgm:pt>
    <dgm:pt modelId="{FA634724-ACC1-40AE-B573-1569DE66F3C1}" type="sibTrans" cxnId="{F647AD16-EA55-49CA-B7E6-42A2D5D44AB6}">
      <dgm:prSet/>
      <dgm:spPr/>
      <dgm:t>
        <a:bodyPr/>
        <a:lstStyle/>
        <a:p>
          <a:endParaRPr lang="en-US"/>
        </a:p>
      </dgm:t>
    </dgm:pt>
    <dgm:pt modelId="{638CA433-FE98-4357-A489-53BEF8A131D1}" type="pres">
      <dgm:prSet presAssocID="{93E950A7-E976-40AC-88D4-FAD7467629FD}" presName="hierChild1" presStyleCnt="0">
        <dgm:presLayoutVars>
          <dgm:chPref val="1"/>
          <dgm:dir/>
          <dgm:animOne val="branch"/>
          <dgm:animLvl val="lvl"/>
          <dgm:resizeHandles/>
        </dgm:presLayoutVars>
      </dgm:prSet>
      <dgm:spPr/>
    </dgm:pt>
    <dgm:pt modelId="{689C3136-8430-444C-B34F-D7A4112678F8}" type="pres">
      <dgm:prSet presAssocID="{8C37F099-419E-4CA9-88B3-3137776E1D0B}" presName="hierRoot1" presStyleCnt="0"/>
      <dgm:spPr/>
    </dgm:pt>
    <dgm:pt modelId="{2B4ED30C-7B87-46AA-952B-8B5C29FA6151}" type="pres">
      <dgm:prSet presAssocID="{8C37F099-419E-4CA9-88B3-3137776E1D0B}" presName="composite" presStyleCnt="0"/>
      <dgm:spPr/>
    </dgm:pt>
    <dgm:pt modelId="{52FC635C-1A24-49A0-A8D4-4309BE721EEB}" type="pres">
      <dgm:prSet presAssocID="{8C37F099-419E-4CA9-88B3-3137776E1D0B}" presName="background" presStyleLbl="node0" presStyleIdx="0" presStyleCnt="1"/>
      <dgm:spPr/>
    </dgm:pt>
    <dgm:pt modelId="{BD981414-005A-4C2A-94DD-D8E8B28922D6}" type="pres">
      <dgm:prSet presAssocID="{8C37F099-419E-4CA9-88B3-3137776E1D0B}" presName="text" presStyleLbl="fgAcc0" presStyleIdx="0" presStyleCnt="1" custScaleX="155556">
        <dgm:presLayoutVars>
          <dgm:chPref val="3"/>
        </dgm:presLayoutVars>
      </dgm:prSet>
      <dgm:spPr/>
    </dgm:pt>
    <dgm:pt modelId="{4135C894-13BD-4AE1-950D-74D27DC9C2BA}" type="pres">
      <dgm:prSet presAssocID="{8C37F099-419E-4CA9-88B3-3137776E1D0B}" presName="hierChild2" presStyleCnt="0"/>
      <dgm:spPr/>
    </dgm:pt>
    <dgm:pt modelId="{D3A5C2D2-5F22-4CA6-A466-C0E586A6DAF5}" type="pres">
      <dgm:prSet presAssocID="{ADDD8985-2968-4824-BE42-16D1B21B71C9}" presName="Name10" presStyleLbl="parChTrans1D2" presStyleIdx="0" presStyleCnt="3"/>
      <dgm:spPr/>
    </dgm:pt>
    <dgm:pt modelId="{9BC0BB04-F4E9-4935-9985-D5421210069B}" type="pres">
      <dgm:prSet presAssocID="{EB6DBA91-AB13-4391-9522-D507BC3863D7}" presName="hierRoot2" presStyleCnt="0"/>
      <dgm:spPr/>
    </dgm:pt>
    <dgm:pt modelId="{4F4BE743-D723-4CC3-8EF5-D5E2F5ACD790}" type="pres">
      <dgm:prSet presAssocID="{EB6DBA91-AB13-4391-9522-D507BC3863D7}" presName="composite2" presStyleCnt="0"/>
      <dgm:spPr/>
    </dgm:pt>
    <dgm:pt modelId="{A4B9CBB5-0CBD-430C-86D3-E97B436D4B42}" type="pres">
      <dgm:prSet presAssocID="{EB6DBA91-AB13-4391-9522-D507BC3863D7}" presName="background2" presStyleLbl="node2" presStyleIdx="0" presStyleCnt="3"/>
      <dgm:spPr/>
    </dgm:pt>
    <dgm:pt modelId="{F0E61A77-FEEF-43F1-86F6-AE44D3294578}" type="pres">
      <dgm:prSet presAssocID="{EB6DBA91-AB13-4391-9522-D507BC3863D7}" presName="text2" presStyleLbl="fgAcc2" presStyleIdx="0" presStyleCnt="3">
        <dgm:presLayoutVars>
          <dgm:chPref val="3"/>
        </dgm:presLayoutVars>
      </dgm:prSet>
      <dgm:spPr/>
    </dgm:pt>
    <dgm:pt modelId="{3A385FD4-A737-48D2-8690-36FE6A2E1155}" type="pres">
      <dgm:prSet presAssocID="{EB6DBA91-AB13-4391-9522-D507BC3863D7}" presName="hierChild3" presStyleCnt="0"/>
      <dgm:spPr/>
    </dgm:pt>
    <dgm:pt modelId="{7A0FF08A-3B1C-4347-972D-7C509C13A060}" type="pres">
      <dgm:prSet presAssocID="{B39A5048-8FE0-41D9-9CF3-7866A0BAFBA9}" presName="Name17" presStyleLbl="parChTrans1D3" presStyleIdx="0" presStyleCnt="3"/>
      <dgm:spPr/>
    </dgm:pt>
    <dgm:pt modelId="{1EC3E180-59AC-4CDA-A5DD-C243DB261A80}" type="pres">
      <dgm:prSet presAssocID="{238D064E-9831-47DC-8E91-604DFCF6616D}" presName="hierRoot3" presStyleCnt="0"/>
      <dgm:spPr/>
    </dgm:pt>
    <dgm:pt modelId="{B7F64F45-85CD-4517-BA9D-75B55B77D826}" type="pres">
      <dgm:prSet presAssocID="{238D064E-9831-47DC-8E91-604DFCF6616D}" presName="composite3" presStyleCnt="0"/>
      <dgm:spPr/>
    </dgm:pt>
    <dgm:pt modelId="{14032421-C61D-46A1-AD7E-EF7B16EDABD0}" type="pres">
      <dgm:prSet presAssocID="{238D064E-9831-47DC-8E91-604DFCF6616D}" presName="background3" presStyleLbl="node3" presStyleIdx="0" presStyleCnt="3"/>
      <dgm:spPr/>
    </dgm:pt>
    <dgm:pt modelId="{B4BE5F9A-55DD-44FD-BB87-D55A5F87B4C4}" type="pres">
      <dgm:prSet presAssocID="{238D064E-9831-47DC-8E91-604DFCF6616D}" presName="text3" presStyleLbl="fgAcc3" presStyleIdx="0" presStyleCnt="3" custScaleY="170050">
        <dgm:presLayoutVars>
          <dgm:chPref val="3"/>
        </dgm:presLayoutVars>
      </dgm:prSet>
      <dgm:spPr/>
    </dgm:pt>
    <dgm:pt modelId="{9F62E826-8804-4D34-8950-DE70BCE762FF}" type="pres">
      <dgm:prSet presAssocID="{238D064E-9831-47DC-8E91-604DFCF6616D}" presName="hierChild4" presStyleCnt="0"/>
      <dgm:spPr/>
    </dgm:pt>
    <dgm:pt modelId="{6BFC06BF-B39B-4CD5-A218-A191593554A4}" type="pres">
      <dgm:prSet presAssocID="{3A91A0BF-9890-4A6B-9083-F0EBC1146CE0}" presName="Name10" presStyleLbl="parChTrans1D2" presStyleIdx="1" presStyleCnt="3"/>
      <dgm:spPr/>
    </dgm:pt>
    <dgm:pt modelId="{D5D1694B-D2AB-468C-B7A2-99818A01BBBB}" type="pres">
      <dgm:prSet presAssocID="{80F180C6-25BC-4C5A-A20D-2A7904B86B47}" presName="hierRoot2" presStyleCnt="0"/>
      <dgm:spPr/>
    </dgm:pt>
    <dgm:pt modelId="{0EEFEECB-4BED-4258-AB60-2C722EA24B1C}" type="pres">
      <dgm:prSet presAssocID="{80F180C6-25BC-4C5A-A20D-2A7904B86B47}" presName="composite2" presStyleCnt="0"/>
      <dgm:spPr/>
    </dgm:pt>
    <dgm:pt modelId="{48A96623-CEE9-4392-8D0C-D6CE5A2B96D3}" type="pres">
      <dgm:prSet presAssocID="{80F180C6-25BC-4C5A-A20D-2A7904B86B47}" presName="background2" presStyleLbl="node2" presStyleIdx="1" presStyleCnt="3"/>
      <dgm:spPr/>
    </dgm:pt>
    <dgm:pt modelId="{866CC45A-943C-4912-93A5-9E7826265902}" type="pres">
      <dgm:prSet presAssocID="{80F180C6-25BC-4C5A-A20D-2A7904B86B47}" presName="text2" presStyleLbl="fgAcc2" presStyleIdx="1" presStyleCnt="3">
        <dgm:presLayoutVars>
          <dgm:chPref val="3"/>
        </dgm:presLayoutVars>
      </dgm:prSet>
      <dgm:spPr/>
    </dgm:pt>
    <dgm:pt modelId="{DD9EAE23-1658-4B6E-9C78-1465E31EA9C0}" type="pres">
      <dgm:prSet presAssocID="{80F180C6-25BC-4C5A-A20D-2A7904B86B47}" presName="hierChild3" presStyleCnt="0"/>
      <dgm:spPr/>
    </dgm:pt>
    <dgm:pt modelId="{F1D2ED18-EF15-4196-BBFC-CB684F0D5B68}" type="pres">
      <dgm:prSet presAssocID="{DB50AF38-55AA-482A-868B-E4483FED7ACD}" presName="Name17" presStyleLbl="parChTrans1D3" presStyleIdx="1" presStyleCnt="3"/>
      <dgm:spPr/>
    </dgm:pt>
    <dgm:pt modelId="{92639DD9-A49A-498D-B696-F1D623F25B0C}" type="pres">
      <dgm:prSet presAssocID="{F3EA39C0-0E27-409A-B80F-2B0F740E1E91}" presName="hierRoot3" presStyleCnt="0"/>
      <dgm:spPr/>
    </dgm:pt>
    <dgm:pt modelId="{D5713F8D-ED34-4B5C-869E-40BA95AD9B56}" type="pres">
      <dgm:prSet presAssocID="{F3EA39C0-0E27-409A-B80F-2B0F740E1E91}" presName="composite3" presStyleCnt="0"/>
      <dgm:spPr/>
    </dgm:pt>
    <dgm:pt modelId="{A49A06D2-C534-43B6-A8DB-FB96CDA0DE42}" type="pres">
      <dgm:prSet presAssocID="{F3EA39C0-0E27-409A-B80F-2B0F740E1E91}" presName="background3" presStyleLbl="node3" presStyleIdx="1" presStyleCnt="3"/>
      <dgm:spPr/>
    </dgm:pt>
    <dgm:pt modelId="{76A3EABD-8C03-4CDB-8951-1649C8F90681}" type="pres">
      <dgm:prSet presAssocID="{F3EA39C0-0E27-409A-B80F-2B0F740E1E91}" presName="text3" presStyleLbl="fgAcc3" presStyleIdx="1" presStyleCnt="3">
        <dgm:presLayoutVars>
          <dgm:chPref val="3"/>
        </dgm:presLayoutVars>
      </dgm:prSet>
      <dgm:spPr/>
    </dgm:pt>
    <dgm:pt modelId="{906C6BC0-5654-4342-9E2B-3D39628AB1E1}" type="pres">
      <dgm:prSet presAssocID="{F3EA39C0-0E27-409A-B80F-2B0F740E1E91}" presName="hierChild4" presStyleCnt="0"/>
      <dgm:spPr/>
    </dgm:pt>
    <dgm:pt modelId="{01C41B4B-7977-4E8F-8B30-380CC2B0C0D3}" type="pres">
      <dgm:prSet presAssocID="{0A8BE7FA-0DC3-4F6A-BFCF-BDA6765E2F3C}" presName="Name10" presStyleLbl="parChTrans1D2" presStyleIdx="2" presStyleCnt="3"/>
      <dgm:spPr/>
    </dgm:pt>
    <dgm:pt modelId="{2691A4B4-D8F3-462A-95B8-A286FF2ECA64}" type="pres">
      <dgm:prSet presAssocID="{28526EBA-10A9-4050-A488-B3D1970D7DB3}" presName="hierRoot2" presStyleCnt="0"/>
      <dgm:spPr/>
    </dgm:pt>
    <dgm:pt modelId="{14DCCF21-028E-42E4-9F3F-8FD7DAB24FE0}" type="pres">
      <dgm:prSet presAssocID="{28526EBA-10A9-4050-A488-B3D1970D7DB3}" presName="composite2" presStyleCnt="0"/>
      <dgm:spPr/>
    </dgm:pt>
    <dgm:pt modelId="{BD740823-43A8-46F9-A402-993FA0BEF548}" type="pres">
      <dgm:prSet presAssocID="{28526EBA-10A9-4050-A488-B3D1970D7DB3}" presName="background2" presStyleLbl="node2" presStyleIdx="2" presStyleCnt="3"/>
      <dgm:spPr/>
    </dgm:pt>
    <dgm:pt modelId="{FEB6B436-7CAF-4ABA-BF97-80F53B96FD49}" type="pres">
      <dgm:prSet presAssocID="{28526EBA-10A9-4050-A488-B3D1970D7DB3}" presName="text2" presStyleLbl="fgAcc2" presStyleIdx="2" presStyleCnt="3">
        <dgm:presLayoutVars>
          <dgm:chPref val="3"/>
        </dgm:presLayoutVars>
      </dgm:prSet>
      <dgm:spPr/>
    </dgm:pt>
    <dgm:pt modelId="{CE72B8AE-D2ED-4923-BDCD-201BE30CC063}" type="pres">
      <dgm:prSet presAssocID="{28526EBA-10A9-4050-A488-B3D1970D7DB3}" presName="hierChild3" presStyleCnt="0"/>
      <dgm:spPr/>
    </dgm:pt>
    <dgm:pt modelId="{388C8451-6B9D-4B6D-A62C-7AF367827BDF}" type="pres">
      <dgm:prSet presAssocID="{2B320D2C-5518-4524-A670-6C7C5CA33CD3}" presName="Name17" presStyleLbl="parChTrans1D3" presStyleIdx="2" presStyleCnt="3"/>
      <dgm:spPr/>
    </dgm:pt>
    <dgm:pt modelId="{0A1A4B80-7120-46C3-9517-0827B8A57641}" type="pres">
      <dgm:prSet presAssocID="{ABFDA128-DAEE-4FA1-B575-569823360642}" presName="hierRoot3" presStyleCnt="0"/>
      <dgm:spPr/>
    </dgm:pt>
    <dgm:pt modelId="{2E311B21-49A9-4B75-A270-1009CF4DFB54}" type="pres">
      <dgm:prSet presAssocID="{ABFDA128-DAEE-4FA1-B575-569823360642}" presName="composite3" presStyleCnt="0"/>
      <dgm:spPr/>
    </dgm:pt>
    <dgm:pt modelId="{8E47BE8C-3253-4BB1-BA77-D9613ED35973}" type="pres">
      <dgm:prSet presAssocID="{ABFDA128-DAEE-4FA1-B575-569823360642}" presName="background3" presStyleLbl="node3" presStyleIdx="2" presStyleCnt="3"/>
      <dgm:spPr/>
    </dgm:pt>
    <dgm:pt modelId="{06BD2FBE-78AA-4D25-92E3-F271A25C9276}" type="pres">
      <dgm:prSet presAssocID="{ABFDA128-DAEE-4FA1-B575-569823360642}" presName="text3" presStyleLbl="fgAcc3" presStyleIdx="2" presStyleCnt="3">
        <dgm:presLayoutVars>
          <dgm:chPref val="3"/>
        </dgm:presLayoutVars>
      </dgm:prSet>
      <dgm:spPr/>
    </dgm:pt>
    <dgm:pt modelId="{F9AC2BC3-2D37-4917-94FF-679B57092799}" type="pres">
      <dgm:prSet presAssocID="{ABFDA128-DAEE-4FA1-B575-569823360642}" presName="hierChild4" presStyleCnt="0"/>
      <dgm:spPr/>
    </dgm:pt>
  </dgm:ptLst>
  <dgm:cxnLst>
    <dgm:cxn modelId="{F27B6C13-8D3D-469E-8CDD-B184E82D5C31}" type="presOf" srcId="{B39A5048-8FE0-41D9-9CF3-7866A0BAFBA9}" destId="{7A0FF08A-3B1C-4347-972D-7C509C13A060}" srcOrd="0" destOrd="0" presId="urn:microsoft.com/office/officeart/2005/8/layout/hierarchy1"/>
    <dgm:cxn modelId="{F647AD16-EA55-49CA-B7E6-42A2D5D44AB6}" srcId="{80F180C6-25BC-4C5A-A20D-2A7904B86B47}" destId="{F3EA39C0-0E27-409A-B80F-2B0F740E1E91}" srcOrd="0" destOrd="0" parTransId="{DB50AF38-55AA-482A-868B-E4483FED7ACD}" sibTransId="{FA634724-ACC1-40AE-B573-1569DE66F3C1}"/>
    <dgm:cxn modelId="{64C9BD1A-753E-46AD-84DD-C096D6D78E51}" type="presOf" srcId="{ADDD8985-2968-4824-BE42-16D1B21B71C9}" destId="{D3A5C2D2-5F22-4CA6-A466-C0E586A6DAF5}" srcOrd="0" destOrd="0" presId="urn:microsoft.com/office/officeart/2005/8/layout/hierarchy1"/>
    <dgm:cxn modelId="{B39E731B-3FE9-4A6E-A947-8EF781C45EB0}" srcId="{93E950A7-E976-40AC-88D4-FAD7467629FD}" destId="{8C37F099-419E-4CA9-88B3-3137776E1D0B}" srcOrd="0" destOrd="0" parTransId="{71D3CD04-7E10-4821-BF3E-A292F3A4C8F5}" sibTransId="{95D7A808-A6FD-46E7-8441-F719CE8825AC}"/>
    <dgm:cxn modelId="{79E02C21-CDDD-49D5-9D04-50DE0E10BDFD}" srcId="{28526EBA-10A9-4050-A488-B3D1970D7DB3}" destId="{ABFDA128-DAEE-4FA1-B575-569823360642}" srcOrd="0" destOrd="0" parTransId="{2B320D2C-5518-4524-A670-6C7C5CA33CD3}" sibTransId="{7116C036-45D2-4565-9F6E-B6C51ED9AECC}"/>
    <dgm:cxn modelId="{8035505C-11DB-4C68-A3EB-7956473CF693}" type="presOf" srcId="{3A91A0BF-9890-4A6B-9083-F0EBC1146CE0}" destId="{6BFC06BF-B39B-4CD5-A218-A191593554A4}" srcOrd="0" destOrd="0" presId="urn:microsoft.com/office/officeart/2005/8/layout/hierarchy1"/>
    <dgm:cxn modelId="{7C3FC066-A8B5-4457-8F1F-2C5C34457949}" type="presOf" srcId="{80F180C6-25BC-4C5A-A20D-2A7904B86B47}" destId="{866CC45A-943C-4912-93A5-9E7826265902}" srcOrd="0" destOrd="0" presId="urn:microsoft.com/office/officeart/2005/8/layout/hierarchy1"/>
    <dgm:cxn modelId="{537A4548-93E4-45D1-B4AC-537F771B25AD}" type="presOf" srcId="{238D064E-9831-47DC-8E91-604DFCF6616D}" destId="{B4BE5F9A-55DD-44FD-BB87-D55A5F87B4C4}" srcOrd="0" destOrd="0" presId="urn:microsoft.com/office/officeart/2005/8/layout/hierarchy1"/>
    <dgm:cxn modelId="{EC088F81-5781-4EDE-BBF4-6CE6CF36F352}" srcId="{8C37F099-419E-4CA9-88B3-3137776E1D0B}" destId="{80F180C6-25BC-4C5A-A20D-2A7904B86B47}" srcOrd="1" destOrd="0" parTransId="{3A91A0BF-9890-4A6B-9083-F0EBC1146CE0}" sibTransId="{B605024E-147C-4F64-BB5C-B47B3B7D8DA5}"/>
    <dgm:cxn modelId="{9557909B-BA16-4BB8-8854-9BD14D106594}" type="presOf" srcId="{93E950A7-E976-40AC-88D4-FAD7467629FD}" destId="{638CA433-FE98-4357-A489-53BEF8A131D1}" srcOrd="0" destOrd="0" presId="urn:microsoft.com/office/officeart/2005/8/layout/hierarchy1"/>
    <dgm:cxn modelId="{BF38A89D-A248-4A1A-A8A2-4D49861AAE87}" srcId="{8C37F099-419E-4CA9-88B3-3137776E1D0B}" destId="{EB6DBA91-AB13-4391-9522-D507BC3863D7}" srcOrd="0" destOrd="0" parTransId="{ADDD8985-2968-4824-BE42-16D1B21B71C9}" sibTransId="{72EEE9D6-5AC5-4C73-A818-E87124F6B222}"/>
    <dgm:cxn modelId="{22F79FBC-EE79-4595-813C-5AA822A6ADED}" type="presOf" srcId="{DB50AF38-55AA-482A-868B-E4483FED7ACD}" destId="{F1D2ED18-EF15-4196-BBFC-CB684F0D5B68}" srcOrd="0" destOrd="0" presId="urn:microsoft.com/office/officeart/2005/8/layout/hierarchy1"/>
    <dgm:cxn modelId="{CE8DA9BD-BCB1-47DA-802A-DD8A5639ECAD}" type="presOf" srcId="{EB6DBA91-AB13-4391-9522-D507BC3863D7}" destId="{F0E61A77-FEEF-43F1-86F6-AE44D3294578}" srcOrd="0" destOrd="0" presId="urn:microsoft.com/office/officeart/2005/8/layout/hierarchy1"/>
    <dgm:cxn modelId="{9F9E6BCA-6346-4923-BBE0-86B1CA27F2FE}" type="presOf" srcId="{F3EA39C0-0E27-409A-B80F-2B0F740E1E91}" destId="{76A3EABD-8C03-4CDB-8951-1649C8F90681}" srcOrd="0" destOrd="0" presId="urn:microsoft.com/office/officeart/2005/8/layout/hierarchy1"/>
    <dgm:cxn modelId="{40CCCAD2-523E-4C49-A8A6-49F5BFB9D0AB}" type="presOf" srcId="{ABFDA128-DAEE-4FA1-B575-569823360642}" destId="{06BD2FBE-78AA-4D25-92E3-F271A25C9276}" srcOrd="0" destOrd="0" presId="urn:microsoft.com/office/officeart/2005/8/layout/hierarchy1"/>
    <dgm:cxn modelId="{B575DAD2-FAE8-416B-9956-123F81B344C1}" type="presOf" srcId="{28526EBA-10A9-4050-A488-B3D1970D7DB3}" destId="{FEB6B436-7CAF-4ABA-BF97-80F53B96FD49}" srcOrd="0" destOrd="0" presId="urn:microsoft.com/office/officeart/2005/8/layout/hierarchy1"/>
    <dgm:cxn modelId="{2592C0D6-C080-4EF7-959D-5D0F096BAA70}" type="presOf" srcId="{2B320D2C-5518-4524-A670-6C7C5CA33CD3}" destId="{388C8451-6B9D-4B6D-A62C-7AF367827BDF}" srcOrd="0" destOrd="0" presId="urn:microsoft.com/office/officeart/2005/8/layout/hierarchy1"/>
    <dgm:cxn modelId="{432348D7-6CEE-4553-85FE-382A96431162}" type="presOf" srcId="{0A8BE7FA-0DC3-4F6A-BFCF-BDA6765E2F3C}" destId="{01C41B4B-7977-4E8F-8B30-380CC2B0C0D3}" srcOrd="0" destOrd="0" presId="urn:microsoft.com/office/officeart/2005/8/layout/hierarchy1"/>
    <dgm:cxn modelId="{2FA1A0E3-3A0E-4E63-9CAE-A3109A5070EA}" srcId="{8C37F099-419E-4CA9-88B3-3137776E1D0B}" destId="{28526EBA-10A9-4050-A488-B3D1970D7DB3}" srcOrd="2" destOrd="0" parTransId="{0A8BE7FA-0DC3-4F6A-BFCF-BDA6765E2F3C}" sibTransId="{516B3DAA-95A5-4ECA-88EA-74AD464CC0B1}"/>
    <dgm:cxn modelId="{ED057AE7-050C-4116-9D65-37090A496A2C}" srcId="{EB6DBA91-AB13-4391-9522-D507BC3863D7}" destId="{238D064E-9831-47DC-8E91-604DFCF6616D}" srcOrd="0" destOrd="0" parTransId="{B39A5048-8FE0-41D9-9CF3-7866A0BAFBA9}" sibTransId="{BB58FF96-5A5B-4312-B707-BE43C18A2C6F}"/>
    <dgm:cxn modelId="{685441EF-A6A2-48E2-8260-70E743FC6ADB}" type="presOf" srcId="{8C37F099-419E-4CA9-88B3-3137776E1D0B}" destId="{BD981414-005A-4C2A-94DD-D8E8B28922D6}" srcOrd="0" destOrd="0" presId="urn:microsoft.com/office/officeart/2005/8/layout/hierarchy1"/>
    <dgm:cxn modelId="{AFC7E371-062D-4FCE-9BEC-5048BD791AB5}" type="presParOf" srcId="{638CA433-FE98-4357-A489-53BEF8A131D1}" destId="{689C3136-8430-444C-B34F-D7A4112678F8}" srcOrd="0" destOrd="0" presId="urn:microsoft.com/office/officeart/2005/8/layout/hierarchy1"/>
    <dgm:cxn modelId="{772919E8-9AD7-465D-82A3-D648EA7F1587}" type="presParOf" srcId="{689C3136-8430-444C-B34F-D7A4112678F8}" destId="{2B4ED30C-7B87-46AA-952B-8B5C29FA6151}" srcOrd="0" destOrd="0" presId="urn:microsoft.com/office/officeart/2005/8/layout/hierarchy1"/>
    <dgm:cxn modelId="{35585C3B-A94E-4137-9266-A712DC8528E5}" type="presParOf" srcId="{2B4ED30C-7B87-46AA-952B-8B5C29FA6151}" destId="{52FC635C-1A24-49A0-A8D4-4309BE721EEB}" srcOrd="0" destOrd="0" presId="urn:microsoft.com/office/officeart/2005/8/layout/hierarchy1"/>
    <dgm:cxn modelId="{2D439D93-A1AC-4C1A-909A-7BAD721AEDA2}" type="presParOf" srcId="{2B4ED30C-7B87-46AA-952B-8B5C29FA6151}" destId="{BD981414-005A-4C2A-94DD-D8E8B28922D6}" srcOrd="1" destOrd="0" presId="urn:microsoft.com/office/officeart/2005/8/layout/hierarchy1"/>
    <dgm:cxn modelId="{D109BCDE-C8F7-4144-B26B-CBAE6DC5B9D7}" type="presParOf" srcId="{689C3136-8430-444C-B34F-D7A4112678F8}" destId="{4135C894-13BD-4AE1-950D-74D27DC9C2BA}" srcOrd="1" destOrd="0" presId="urn:microsoft.com/office/officeart/2005/8/layout/hierarchy1"/>
    <dgm:cxn modelId="{EDA04A98-9D3B-4651-A68E-B9D176D31E82}" type="presParOf" srcId="{4135C894-13BD-4AE1-950D-74D27DC9C2BA}" destId="{D3A5C2D2-5F22-4CA6-A466-C0E586A6DAF5}" srcOrd="0" destOrd="0" presId="urn:microsoft.com/office/officeart/2005/8/layout/hierarchy1"/>
    <dgm:cxn modelId="{DF3978B6-2A3B-4EBA-B903-D9DF539147A4}" type="presParOf" srcId="{4135C894-13BD-4AE1-950D-74D27DC9C2BA}" destId="{9BC0BB04-F4E9-4935-9985-D5421210069B}" srcOrd="1" destOrd="0" presId="urn:microsoft.com/office/officeart/2005/8/layout/hierarchy1"/>
    <dgm:cxn modelId="{459AE42D-6DB1-44D7-8B27-ECDBD8A7A91E}" type="presParOf" srcId="{9BC0BB04-F4E9-4935-9985-D5421210069B}" destId="{4F4BE743-D723-4CC3-8EF5-D5E2F5ACD790}" srcOrd="0" destOrd="0" presId="urn:microsoft.com/office/officeart/2005/8/layout/hierarchy1"/>
    <dgm:cxn modelId="{54F3F570-C9A4-4CF3-A6BE-FDC4E03B17AC}" type="presParOf" srcId="{4F4BE743-D723-4CC3-8EF5-D5E2F5ACD790}" destId="{A4B9CBB5-0CBD-430C-86D3-E97B436D4B42}" srcOrd="0" destOrd="0" presId="urn:microsoft.com/office/officeart/2005/8/layout/hierarchy1"/>
    <dgm:cxn modelId="{1500B53D-A327-4C56-8F9F-818E566D2374}" type="presParOf" srcId="{4F4BE743-D723-4CC3-8EF5-D5E2F5ACD790}" destId="{F0E61A77-FEEF-43F1-86F6-AE44D3294578}" srcOrd="1" destOrd="0" presId="urn:microsoft.com/office/officeart/2005/8/layout/hierarchy1"/>
    <dgm:cxn modelId="{6AC066ED-4270-46CC-ADFD-918CA9CCA249}" type="presParOf" srcId="{9BC0BB04-F4E9-4935-9985-D5421210069B}" destId="{3A385FD4-A737-48D2-8690-36FE6A2E1155}" srcOrd="1" destOrd="0" presId="urn:microsoft.com/office/officeart/2005/8/layout/hierarchy1"/>
    <dgm:cxn modelId="{D1B32AEB-FCA7-4013-80A8-89CA5FCC9DA2}" type="presParOf" srcId="{3A385FD4-A737-48D2-8690-36FE6A2E1155}" destId="{7A0FF08A-3B1C-4347-972D-7C509C13A060}" srcOrd="0" destOrd="0" presId="urn:microsoft.com/office/officeart/2005/8/layout/hierarchy1"/>
    <dgm:cxn modelId="{76BECB3F-DA2B-4B19-BB59-06D8CBC0F07D}" type="presParOf" srcId="{3A385FD4-A737-48D2-8690-36FE6A2E1155}" destId="{1EC3E180-59AC-4CDA-A5DD-C243DB261A80}" srcOrd="1" destOrd="0" presId="urn:microsoft.com/office/officeart/2005/8/layout/hierarchy1"/>
    <dgm:cxn modelId="{7D89E78E-1178-4FF8-ADF1-03E51EB04CD3}" type="presParOf" srcId="{1EC3E180-59AC-4CDA-A5DD-C243DB261A80}" destId="{B7F64F45-85CD-4517-BA9D-75B55B77D826}" srcOrd="0" destOrd="0" presId="urn:microsoft.com/office/officeart/2005/8/layout/hierarchy1"/>
    <dgm:cxn modelId="{25A4716A-8154-41CC-9CFF-47D2B273BEBD}" type="presParOf" srcId="{B7F64F45-85CD-4517-BA9D-75B55B77D826}" destId="{14032421-C61D-46A1-AD7E-EF7B16EDABD0}" srcOrd="0" destOrd="0" presId="urn:microsoft.com/office/officeart/2005/8/layout/hierarchy1"/>
    <dgm:cxn modelId="{9BE8A4D8-1F8A-4209-A560-0D4A291F7B9B}" type="presParOf" srcId="{B7F64F45-85CD-4517-BA9D-75B55B77D826}" destId="{B4BE5F9A-55DD-44FD-BB87-D55A5F87B4C4}" srcOrd="1" destOrd="0" presId="urn:microsoft.com/office/officeart/2005/8/layout/hierarchy1"/>
    <dgm:cxn modelId="{2815B6BB-6A18-43EC-937C-7482CB8E4DC5}" type="presParOf" srcId="{1EC3E180-59AC-4CDA-A5DD-C243DB261A80}" destId="{9F62E826-8804-4D34-8950-DE70BCE762FF}" srcOrd="1" destOrd="0" presId="urn:microsoft.com/office/officeart/2005/8/layout/hierarchy1"/>
    <dgm:cxn modelId="{EB4C5105-5FB5-4F3F-887A-BD1508E5C5F1}" type="presParOf" srcId="{4135C894-13BD-4AE1-950D-74D27DC9C2BA}" destId="{6BFC06BF-B39B-4CD5-A218-A191593554A4}" srcOrd="2" destOrd="0" presId="urn:microsoft.com/office/officeart/2005/8/layout/hierarchy1"/>
    <dgm:cxn modelId="{C39688B7-89F7-4697-BAE0-BBE107DDAA62}" type="presParOf" srcId="{4135C894-13BD-4AE1-950D-74D27DC9C2BA}" destId="{D5D1694B-D2AB-468C-B7A2-99818A01BBBB}" srcOrd="3" destOrd="0" presId="urn:microsoft.com/office/officeart/2005/8/layout/hierarchy1"/>
    <dgm:cxn modelId="{E6BC9FA2-8744-4B35-8BE3-602691151842}" type="presParOf" srcId="{D5D1694B-D2AB-468C-B7A2-99818A01BBBB}" destId="{0EEFEECB-4BED-4258-AB60-2C722EA24B1C}" srcOrd="0" destOrd="0" presId="urn:microsoft.com/office/officeart/2005/8/layout/hierarchy1"/>
    <dgm:cxn modelId="{63388C2B-AD5A-43CA-946C-23BFE2AA2D4F}" type="presParOf" srcId="{0EEFEECB-4BED-4258-AB60-2C722EA24B1C}" destId="{48A96623-CEE9-4392-8D0C-D6CE5A2B96D3}" srcOrd="0" destOrd="0" presId="urn:microsoft.com/office/officeart/2005/8/layout/hierarchy1"/>
    <dgm:cxn modelId="{5B89B722-4783-4056-B050-4A0E526B09B3}" type="presParOf" srcId="{0EEFEECB-4BED-4258-AB60-2C722EA24B1C}" destId="{866CC45A-943C-4912-93A5-9E7826265902}" srcOrd="1" destOrd="0" presId="urn:microsoft.com/office/officeart/2005/8/layout/hierarchy1"/>
    <dgm:cxn modelId="{769A9B80-22BB-468E-B450-8392010E5FC0}" type="presParOf" srcId="{D5D1694B-D2AB-468C-B7A2-99818A01BBBB}" destId="{DD9EAE23-1658-4B6E-9C78-1465E31EA9C0}" srcOrd="1" destOrd="0" presId="urn:microsoft.com/office/officeart/2005/8/layout/hierarchy1"/>
    <dgm:cxn modelId="{300A2091-BDC3-4B4B-8097-0A4088E7F0EC}" type="presParOf" srcId="{DD9EAE23-1658-4B6E-9C78-1465E31EA9C0}" destId="{F1D2ED18-EF15-4196-BBFC-CB684F0D5B68}" srcOrd="0" destOrd="0" presId="urn:microsoft.com/office/officeart/2005/8/layout/hierarchy1"/>
    <dgm:cxn modelId="{A873A07E-3544-4A1F-8D94-420C15BA9388}" type="presParOf" srcId="{DD9EAE23-1658-4B6E-9C78-1465E31EA9C0}" destId="{92639DD9-A49A-498D-B696-F1D623F25B0C}" srcOrd="1" destOrd="0" presId="urn:microsoft.com/office/officeart/2005/8/layout/hierarchy1"/>
    <dgm:cxn modelId="{CBB42E34-40F7-4AA0-988E-C921FCB8EEAA}" type="presParOf" srcId="{92639DD9-A49A-498D-B696-F1D623F25B0C}" destId="{D5713F8D-ED34-4B5C-869E-40BA95AD9B56}" srcOrd="0" destOrd="0" presId="urn:microsoft.com/office/officeart/2005/8/layout/hierarchy1"/>
    <dgm:cxn modelId="{A6F71797-AA1A-4BF4-B3B2-DA0A52C819D5}" type="presParOf" srcId="{D5713F8D-ED34-4B5C-869E-40BA95AD9B56}" destId="{A49A06D2-C534-43B6-A8DB-FB96CDA0DE42}" srcOrd="0" destOrd="0" presId="urn:microsoft.com/office/officeart/2005/8/layout/hierarchy1"/>
    <dgm:cxn modelId="{215364DE-41B3-4AC5-969D-6D21421F402F}" type="presParOf" srcId="{D5713F8D-ED34-4B5C-869E-40BA95AD9B56}" destId="{76A3EABD-8C03-4CDB-8951-1649C8F90681}" srcOrd="1" destOrd="0" presId="urn:microsoft.com/office/officeart/2005/8/layout/hierarchy1"/>
    <dgm:cxn modelId="{19FCFC14-AA66-44C2-8FB3-E4EC2611851F}" type="presParOf" srcId="{92639DD9-A49A-498D-B696-F1D623F25B0C}" destId="{906C6BC0-5654-4342-9E2B-3D39628AB1E1}" srcOrd="1" destOrd="0" presId="urn:microsoft.com/office/officeart/2005/8/layout/hierarchy1"/>
    <dgm:cxn modelId="{C9AADCD3-9E34-4759-906F-2A2A8177875D}" type="presParOf" srcId="{4135C894-13BD-4AE1-950D-74D27DC9C2BA}" destId="{01C41B4B-7977-4E8F-8B30-380CC2B0C0D3}" srcOrd="4" destOrd="0" presId="urn:microsoft.com/office/officeart/2005/8/layout/hierarchy1"/>
    <dgm:cxn modelId="{51166EC8-6F8C-4496-9875-948FDCA181FC}" type="presParOf" srcId="{4135C894-13BD-4AE1-950D-74D27DC9C2BA}" destId="{2691A4B4-D8F3-462A-95B8-A286FF2ECA64}" srcOrd="5" destOrd="0" presId="urn:microsoft.com/office/officeart/2005/8/layout/hierarchy1"/>
    <dgm:cxn modelId="{7A3F778A-93FB-4A4D-AE40-3B52C334F7D2}" type="presParOf" srcId="{2691A4B4-D8F3-462A-95B8-A286FF2ECA64}" destId="{14DCCF21-028E-42E4-9F3F-8FD7DAB24FE0}" srcOrd="0" destOrd="0" presId="urn:microsoft.com/office/officeart/2005/8/layout/hierarchy1"/>
    <dgm:cxn modelId="{86F894C0-E6F3-4EFC-ADD5-0ED5ED318474}" type="presParOf" srcId="{14DCCF21-028E-42E4-9F3F-8FD7DAB24FE0}" destId="{BD740823-43A8-46F9-A402-993FA0BEF548}" srcOrd="0" destOrd="0" presId="urn:microsoft.com/office/officeart/2005/8/layout/hierarchy1"/>
    <dgm:cxn modelId="{88A71995-ED9C-4294-9474-EBE94B8260FD}" type="presParOf" srcId="{14DCCF21-028E-42E4-9F3F-8FD7DAB24FE0}" destId="{FEB6B436-7CAF-4ABA-BF97-80F53B96FD49}" srcOrd="1" destOrd="0" presId="urn:microsoft.com/office/officeart/2005/8/layout/hierarchy1"/>
    <dgm:cxn modelId="{DBC3593D-650D-4F89-AC5E-F3C9E2515ABA}" type="presParOf" srcId="{2691A4B4-D8F3-462A-95B8-A286FF2ECA64}" destId="{CE72B8AE-D2ED-4923-BDCD-201BE30CC063}" srcOrd="1" destOrd="0" presId="urn:microsoft.com/office/officeart/2005/8/layout/hierarchy1"/>
    <dgm:cxn modelId="{44C31534-50B6-4A93-B115-51536B443E74}" type="presParOf" srcId="{CE72B8AE-D2ED-4923-BDCD-201BE30CC063}" destId="{388C8451-6B9D-4B6D-A62C-7AF367827BDF}" srcOrd="0" destOrd="0" presId="urn:microsoft.com/office/officeart/2005/8/layout/hierarchy1"/>
    <dgm:cxn modelId="{26C3B6D1-0AD0-4837-9A0B-995D1BEBB2F8}" type="presParOf" srcId="{CE72B8AE-D2ED-4923-BDCD-201BE30CC063}" destId="{0A1A4B80-7120-46C3-9517-0827B8A57641}" srcOrd="1" destOrd="0" presId="urn:microsoft.com/office/officeart/2005/8/layout/hierarchy1"/>
    <dgm:cxn modelId="{3A7E48E7-9B48-45E4-858E-0E9D0C7204AE}" type="presParOf" srcId="{0A1A4B80-7120-46C3-9517-0827B8A57641}" destId="{2E311B21-49A9-4B75-A270-1009CF4DFB54}" srcOrd="0" destOrd="0" presId="urn:microsoft.com/office/officeart/2005/8/layout/hierarchy1"/>
    <dgm:cxn modelId="{7C0B329B-4ECD-4416-BD7D-578C7F03FD84}" type="presParOf" srcId="{2E311B21-49A9-4B75-A270-1009CF4DFB54}" destId="{8E47BE8C-3253-4BB1-BA77-D9613ED35973}" srcOrd="0" destOrd="0" presId="urn:microsoft.com/office/officeart/2005/8/layout/hierarchy1"/>
    <dgm:cxn modelId="{5C32F229-8306-4263-BC9E-3A95861E2841}" type="presParOf" srcId="{2E311B21-49A9-4B75-A270-1009CF4DFB54}" destId="{06BD2FBE-78AA-4D25-92E3-F271A25C9276}" srcOrd="1" destOrd="0" presId="urn:microsoft.com/office/officeart/2005/8/layout/hierarchy1"/>
    <dgm:cxn modelId="{240ED598-61E9-465B-86F0-052CD2F2B328}" type="presParOf" srcId="{0A1A4B80-7120-46C3-9517-0827B8A57641}" destId="{F9AC2BC3-2D37-4917-94FF-679B57092799}"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1" loCatId="hierarchy" qsTypeId="urn:microsoft.com/office/officeart/2005/8/quickstyle/simple4" qsCatId="simple" csTypeId="urn:microsoft.com/office/officeart/2005/8/colors/colorful4" csCatId="colorful" phldr="1"/>
      <dgm:spPr/>
      <dgm:t>
        <a:bodyPr/>
        <a:lstStyle/>
        <a:p>
          <a:endParaRPr lang="en-US"/>
        </a:p>
      </dgm:t>
    </dgm:pt>
    <dgm:pt modelId="{8C37F099-419E-4CA9-88B3-3137776E1D0B}">
      <dgm:prSet phldrT="[Text]" custT="1"/>
      <dgm:spPr/>
      <dgm:t>
        <a:bodyPr/>
        <a:lstStyle/>
        <a:p>
          <a:r>
            <a:rPr lang="en-US" sz="1400" b="1" u="none" dirty="0"/>
            <a:t>Elasticity of Demand</a:t>
          </a:r>
          <a:endParaRPr lang="en-US" sz="1400" u="none" dirty="0"/>
        </a:p>
      </dgm:t>
    </dgm:pt>
    <dgm:pt modelId="{71D3CD04-7E10-4821-BF3E-A292F3A4C8F5}" type="parTrans" cxnId="{B39E731B-3FE9-4A6E-A947-8EF781C45EB0}">
      <dgm:prSet/>
      <dgm:spPr/>
      <dgm:t>
        <a:bodyPr/>
        <a:lstStyle/>
        <a:p>
          <a:endParaRPr lang="en-US"/>
        </a:p>
      </dgm:t>
    </dgm:pt>
    <dgm:pt modelId="{95D7A808-A6FD-46E7-8441-F719CE8825AC}" type="sibTrans" cxnId="{B39E731B-3FE9-4A6E-A947-8EF781C45EB0}">
      <dgm:prSet/>
      <dgm:spPr/>
      <dgm:t>
        <a:bodyPr/>
        <a:lstStyle/>
        <a:p>
          <a:endParaRPr lang="en-US"/>
        </a:p>
      </dgm:t>
    </dgm:pt>
    <dgm:pt modelId="{EB6DBA91-AB13-4391-9522-D507BC3863D7}">
      <dgm:prSet phldrT="[Text]" custT="1"/>
      <dgm:spPr/>
      <dgm:t>
        <a:bodyPr/>
        <a:lstStyle/>
        <a:p>
          <a:r>
            <a:rPr lang="en-US" sz="1400" b="1" dirty="0"/>
            <a:t>Price elasticity </a:t>
          </a:r>
        </a:p>
      </dgm:t>
    </dgm:pt>
    <dgm:pt modelId="{ADDD8985-2968-4824-BE42-16D1B21B71C9}" type="parTrans" cxnId="{BF38A89D-A248-4A1A-A8A2-4D49861AAE87}">
      <dgm:prSet/>
      <dgm:spPr/>
      <dgm:t>
        <a:bodyPr/>
        <a:lstStyle/>
        <a:p>
          <a:endParaRPr lang="en-US"/>
        </a:p>
      </dgm:t>
    </dgm:pt>
    <dgm:pt modelId="{72EEE9D6-5AC5-4C73-A818-E87124F6B222}" type="sibTrans" cxnId="{BF38A89D-A248-4A1A-A8A2-4D49861AAE87}">
      <dgm:prSet/>
      <dgm:spPr/>
      <dgm:t>
        <a:bodyPr/>
        <a:lstStyle/>
        <a:p>
          <a:endParaRPr lang="en-US"/>
        </a:p>
      </dgm:t>
    </dgm:pt>
    <dgm:pt modelId="{80F180C6-25BC-4C5A-A20D-2A7904B86B47}">
      <dgm:prSet phldrT="[Text]" custT="1"/>
      <dgm:spPr/>
      <dgm:t>
        <a:bodyPr/>
        <a:lstStyle/>
        <a:p>
          <a:r>
            <a:rPr lang="en-US" sz="1400" b="1" dirty="0"/>
            <a:t>Cross elasticity </a:t>
          </a:r>
        </a:p>
      </dgm:t>
    </dgm:pt>
    <dgm:pt modelId="{3A91A0BF-9890-4A6B-9083-F0EBC1146CE0}" type="parTrans" cxnId="{EC088F81-5781-4EDE-BBF4-6CE6CF36F352}">
      <dgm:prSet/>
      <dgm:spPr/>
      <dgm:t>
        <a:bodyPr/>
        <a:lstStyle/>
        <a:p>
          <a:endParaRPr lang="en-US"/>
        </a:p>
      </dgm:t>
    </dgm:pt>
    <dgm:pt modelId="{B605024E-147C-4F64-BB5C-B47B3B7D8DA5}" type="sibTrans" cxnId="{EC088F81-5781-4EDE-BBF4-6CE6CF36F352}">
      <dgm:prSet/>
      <dgm:spPr/>
      <dgm:t>
        <a:bodyPr/>
        <a:lstStyle/>
        <a:p>
          <a:endParaRPr lang="en-US"/>
        </a:p>
      </dgm:t>
    </dgm:pt>
    <dgm:pt modelId="{ABFDA128-DAEE-4FA1-B575-569823360642}">
      <dgm:prSet phldrT="[Text]" custT="1"/>
      <dgm:spPr/>
      <dgm:t>
        <a:bodyPr/>
        <a:lstStyle/>
        <a:p>
          <a:r>
            <a:rPr lang="en-US" sz="1400" dirty="0"/>
            <a:t>Normal goods</a:t>
          </a:r>
        </a:p>
        <a:p>
          <a:r>
            <a:rPr lang="en-US" sz="1400" dirty="0"/>
            <a:t>Inferior goods</a:t>
          </a:r>
          <a:endParaRPr lang="en-US" sz="1300" dirty="0"/>
        </a:p>
      </dgm:t>
    </dgm:pt>
    <dgm:pt modelId="{2B320D2C-5518-4524-A670-6C7C5CA33CD3}" type="parTrans" cxnId="{79E02C21-CDDD-49D5-9D04-50DE0E10BDFD}">
      <dgm:prSet/>
      <dgm:spPr/>
      <dgm:t>
        <a:bodyPr/>
        <a:lstStyle/>
        <a:p>
          <a:endParaRPr lang="en-US"/>
        </a:p>
      </dgm:t>
    </dgm:pt>
    <dgm:pt modelId="{7116C036-45D2-4565-9F6E-B6C51ED9AECC}" type="sibTrans" cxnId="{79E02C21-CDDD-49D5-9D04-50DE0E10BDFD}">
      <dgm:prSet/>
      <dgm:spPr/>
      <dgm:t>
        <a:bodyPr/>
        <a:lstStyle/>
        <a:p>
          <a:endParaRPr lang="en-US"/>
        </a:p>
      </dgm:t>
    </dgm:pt>
    <dgm:pt modelId="{28526EBA-10A9-4050-A488-B3D1970D7DB3}">
      <dgm:prSet phldrT="[Text]" custT="1"/>
      <dgm:spPr/>
      <dgm:t>
        <a:bodyPr/>
        <a:lstStyle/>
        <a:p>
          <a:r>
            <a:rPr lang="en-US" sz="1400" b="1"/>
            <a:t>Income elasticity </a:t>
          </a:r>
        </a:p>
      </dgm:t>
    </dgm:pt>
    <dgm:pt modelId="{0A8BE7FA-0DC3-4F6A-BFCF-BDA6765E2F3C}" type="parTrans" cxnId="{2FA1A0E3-3A0E-4E63-9CAE-A3109A5070EA}">
      <dgm:prSet/>
      <dgm:spPr/>
      <dgm:t>
        <a:bodyPr/>
        <a:lstStyle/>
        <a:p>
          <a:endParaRPr lang="en-US"/>
        </a:p>
      </dgm:t>
    </dgm:pt>
    <dgm:pt modelId="{516B3DAA-95A5-4ECA-88EA-74AD464CC0B1}" type="sibTrans" cxnId="{2FA1A0E3-3A0E-4E63-9CAE-A3109A5070EA}">
      <dgm:prSet/>
      <dgm:spPr/>
      <dgm:t>
        <a:bodyPr/>
        <a:lstStyle/>
        <a:p>
          <a:endParaRPr lang="en-US"/>
        </a:p>
      </dgm:t>
    </dgm:pt>
    <dgm:pt modelId="{238D064E-9831-47DC-8E91-604DFCF6616D}">
      <dgm:prSet phldrT="[Text]" custT="1"/>
      <dgm:spPr/>
      <dgm:t>
        <a:bodyPr/>
        <a:lstStyle/>
        <a:p>
          <a:pPr algn="l"/>
          <a:r>
            <a:rPr lang="en-US" sz="1400"/>
            <a:t>- Elastic</a:t>
          </a:r>
        </a:p>
        <a:p>
          <a:pPr algn="l"/>
          <a:r>
            <a:rPr lang="en-US" sz="1400"/>
            <a:t>-Inelastic</a:t>
          </a:r>
        </a:p>
        <a:p>
          <a:pPr algn="l"/>
          <a:r>
            <a:rPr lang="en-US" sz="1400"/>
            <a:t>-Unit elastic </a:t>
          </a:r>
        </a:p>
        <a:p>
          <a:pPr algn="l"/>
          <a:r>
            <a:rPr lang="en-US" sz="1400"/>
            <a:t>- Perfectly elastic</a:t>
          </a:r>
        </a:p>
        <a:p>
          <a:pPr algn="l"/>
          <a:r>
            <a:rPr lang="en-US" sz="1400"/>
            <a:t>-perfectly inelastic</a:t>
          </a:r>
        </a:p>
      </dgm:t>
    </dgm:pt>
    <dgm:pt modelId="{B39A5048-8FE0-41D9-9CF3-7866A0BAFBA9}" type="parTrans" cxnId="{ED057AE7-050C-4116-9D65-37090A496A2C}">
      <dgm:prSet/>
      <dgm:spPr/>
      <dgm:t>
        <a:bodyPr/>
        <a:lstStyle/>
        <a:p>
          <a:endParaRPr lang="en-US"/>
        </a:p>
      </dgm:t>
    </dgm:pt>
    <dgm:pt modelId="{BB58FF96-5A5B-4312-B707-BE43C18A2C6F}" type="sibTrans" cxnId="{ED057AE7-050C-4116-9D65-37090A496A2C}">
      <dgm:prSet/>
      <dgm:spPr/>
      <dgm:t>
        <a:bodyPr/>
        <a:lstStyle/>
        <a:p>
          <a:endParaRPr lang="en-US"/>
        </a:p>
      </dgm:t>
    </dgm:pt>
    <dgm:pt modelId="{F3EA39C0-0E27-409A-B80F-2B0F740E1E91}">
      <dgm:prSet phldrT="[Text]" custT="1"/>
      <dgm:spPr/>
      <dgm:t>
        <a:bodyPr/>
        <a:lstStyle/>
        <a:p>
          <a:pPr algn="l">
            <a:buClr>
              <a:srgbClr val="CC0066"/>
            </a:buClr>
            <a:buSzPct val="120000"/>
            <a:buFont typeface="Wingdings" panose="05000000000000000000" pitchFamily="2" charset="2"/>
            <a:buChar char="§"/>
          </a:pPr>
          <a:r>
            <a:rPr lang="en-US" altLang="en-US" sz="1400"/>
            <a:t>a </a:t>
          </a:r>
          <a:r>
            <a:rPr lang="en-US" altLang="en-US" sz="1400" i="1"/>
            <a:t>substitute</a:t>
          </a:r>
          <a:r>
            <a:rPr lang="en-US" altLang="en-US" sz="1400"/>
            <a:t> </a:t>
          </a:r>
        </a:p>
        <a:p>
          <a:pPr algn="l">
            <a:buClr>
              <a:srgbClr val="CC0066"/>
            </a:buClr>
            <a:buSzPct val="120000"/>
            <a:buFont typeface="Wingdings" panose="05000000000000000000" pitchFamily="2" charset="2"/>
            <a:buChar char="§"/>
          </a:pPr>
          <a:r>
            <a:rPr lang="en-US" altLang="en-US" sz="1400"/>
            <a:t>a </a:t>
          </a:r>
          <a:r>
            <a:rPr lang="en-US" altLang="en-US" sz="1400" i="1"/>
            <a:t>complement</a:t>
          </a:r>
          <a:r>
            <a:rPr lang="en-US" altLang="en-US" sz="1400"/>
            <a:t>.</a:t>
          </a:r>
          <a:endParaRPr lang="en-US" sz="1400"/>
        </a:p>
      </dgm:t>
    </dgm:pt>
    <dgm:pt modelId="{DB50AF38-55AA-482A-868B-E4483FED7ACD}" type="parTrans" cxnId="{F647AD16-EA55-49CA-B7E6-42A2D5D44AB6}">
      <dgm:prSet/>
      <dgm:spPr/>
      <dgm:t>
        <a:bodyPr/>
        <a:lstStyle/>
        <a:p>
          <a:endParaRPr lang="en-US"/>
        </a:p>
      </dgm:t>
    </dgm:pt>
    <dgm:pt modelId="{FA634724-ACC1-40AE-B573-1569DE66F3C1}" type="sibTrans" cxnId="{F647AD16-EA55-49CA-B7E6-42A2D5D44AB6}">
      <dgm:prSet/>
      <dgm:spPr/>
      <dgm:t>
        <a:bodyPr/>
        <a:lstStyle/>
        <a:p>
          <a:endParaRPr lang="en-US"/>
        </a:p>
      </dgm:t>
    </dgm:pt>
    <dgm:pt modelId="{638CA433-FE98-4357-A489-53BEF8A131D1}" type="pres">
      <dgm:prSet presAssocID="{93E950A7-E976-40AC-88D4-FAD7467629FD}" presName="hierChild1" presStyleCnt="0">
        <dgm:presLayoutVars>
          <dgm:chPref val="1"/>
          <dgm:dir/>
          <dgm:animOne val="branch"/>
          <dgm:animLvl val="lvl"/>
          <dgm:resizeHandles/>
        </dgm:presLayoutVars>
      </dgm:prSet>
      <dgm:spPr/>
    </dgm:pt>
    <dgm:pt modelId="{689C3136-8430-444C-B34F-D7A4112678F8}" type="pres">
      <dgm:prSet presAssocID="{8C37F099-419E-4CA9-88B3-3137776E1D0B}" presName="hierRoot1" presStyleCnt="0"/>
      <dgm:spPr/>
    </dgm:pt>
    <dgm:pt modelId="{2B4ED30C-7B87-46AA-952B-8B5C29FA6151}" type="pres">
      <dgm:prSet presAssocID="{8C37F099-419E-4CA9-88B3-3137776E1D0B}" presName="composite" presStyleCnt="0"/>
      <dgm:spPr/>
    </dgm:pt>
    <dgm:pt modelId="{52FC635C-1A24-49A0-A8D4-4309BE721EEB}" type="pres">
      <dgm:prSet presAssocID="{8C37F099-419E-4CA9-88B3-3137776E1D0B}" presName="background" presStyleLbl="node0" presStyleIdx="0" presStyleCnt="1"/>
      <dgm:spPr/>
    </dgm:pt>
    <dgm:pt modelId="{BD981414-005A-4C2A-94DD-D8E8B28922D6}" type="pres">
      <dgm:prSet presAssocID="{8C37F099-419E-4CA9-88B3-3137776E1D0B}" presName="text" presStyleLbl="fgAcc0" presStyleIdx="0" presStyleCnt="1" custScaleX="155556">
        <dgm:presLayoutVars>
          <dgm:chPref val="3"/>
        </dgm:presLayoutVars>
      </dgm:prSet>
      <dgm:spPr/>
    </dgm:pt>
    <dgm:pt modelId="{4135C894-13BD-4AE1-950D-74D27DC9C2BA}" type="pres">
      <dgm:prSet presAssocID="{8C37F099-419E-4CA9-88B3-3137776E1D0B}" presName="hierChild2" presStyleCnt="0"/>
      <dgm:spPr/>
    </dgm:pt>
    <dgm:pt modelId="{D3A5C2D2-5F22-4CA6-A466-C0E586A6DAF5}" type="pres">
      <dgm:prSet presAssocID="{ADDD8985-2968-4824-BE42-16D1B21B71C9}" presName="Name10" presStyleLbl="parChTrans1D2" presStyleIdx="0" presStyleCnt="3"/>
      <dgm:spPr/>
    </dgm:pt>
    <dgm:pt modelId="{9BC0BB04-F4E9-4935-9985-D5421210069B}" type="pres">
      <dgm:prSet presAssocID="{EB6DBA91-AB13-4391-9522-D507BC3863D7}" presName="hierRoot2" presStyleCnt="0"/>
      <dgm:spPr/>
    </dgm:pt>
    <dgm:pt modelId="{4F4BE743-D723-4CC3-8EF5-D5E2F5ACD790}" type="pres">
      <dgm:prSet presAssocID="{EB6DBA91-AB13-4391-9522-D507BC3863D7}" presName="composite2" presStyleCnt="0"/>
      <dgm:spPr/>
    </dgm:pt>
    <dgm:pt modelId="{A4B9CBB5-0CBD-430C-86D3-E97B436D4B42}" type="pres">
      <dgm:prSet presAssocID="{EB6DBA91-AB13-4391-9522-D507BC3863D7}" presName="background2" presStyleLbl="node2" presStyleIdx="0" presStyleCnt="3"/>
      <dgm:spPr/>
    </dgm:pt>
    <dgm:pt modelId="{F0E61A77-FEEF-43F1-86F6-AE44D3294578}" type="pres">
      <dgm:prSet presAssocID="{EB6DBA91-AB13-4391-9522-D507BC3863D7}" presName="text2" presStyleLbl="fgAcc2" presStyleIdx="0" presStyleCnt="3">
        <dgm:presLayoutVars>
          <dgm:chPref val="3"/>
        </dgm:presLayoutVars>
      </dgm:prSet>
      <dgm:spPr/>
    </dgm:pt>
    <dgm:pt modelId="{3A385FD4-A737-48D2-8690-36FE6A2E1155}" type="pres">
      <dgm:prSet presAssocID="{EB6DBA91-AB13-4391-9522-D507BC3863D7}" presName="hierChild3" presStyleCnt="0"/>
      <dgm:spPr/>
    </dgm:pt>
    <dgm:pt modelId="{7A0FF08A-3B1C-4347-972D-7C509C13A060}" type="pres">
      <dgm:prSet presAssocID="{B39A5048-8FE0-41D9-9CF3-7866A0BAFBA9}" presName="Name17" presStyleLbl="parChTrans1D3" presStyleIdx="0" presStyleCnt="3"/>
      <dgm:spPr/>
    </dgm:pt>
    <dgm:pt modelId="{1EC3E180-59AC-4CDA-A5DD-C243DB261A80}" type="pres">
      <dgm:prSet presAssocID="{238D064E-9831-47DC-8E91-604DFCF6616D}" presName="hierRoot3" presStyleCnt="0"/>
      <dgm:spPr/>
    </dgm:pt>
    <dgm:pt modelId="{B7F64F45-85CD-4517-BA9D-75B55B77D826}" type="pres">
      <dgm:prSet presAssocID="{238D064E-9831-47DC-8E91-604DFCF6616D}" presName="composite3" presStyleCnt="0"/>
      <dgm:spPr/>
    </dgm:pt>
    <dgm:pt modelId="{14032421-C61D-46A1-AD7E-EF7B16EDABD0}" type="pres">
      <dgm:prSet presAssocID="{238D064E-9831-47DC-8E91-604DFCF6616D}" presName="background3" presStyleLbl="node3" presStyleIdx="0" presStyleCnt="3"/>
      <dgm:spPr/>
    </dgm:pt>
    <dgm:pt modelId="{B4BE5F9A-55DD-44FD-BB87-D55A5F87B4C4}" type="pres">
      <dgm:prSet presAssocID="{238D064E-9831-47DC-8E91-604DFCF6616D}" presName="text3" presStyleLbl="fgAcc3" presStyleIdx="0" presStyleCnt="3" custScaleY="170050">
        <dgm:presLayoutVars>
          <dgm:chPref val="3"/>
        </dgm:presLayoutVars>
      </dgm:prSet>
      <dgm:spPr/>
    </dgm:pt>
    <dgm:pt modelId="{9F62E826-8804-4D34-8950-DE70BCE762FF}" type="pres">
      <dgm:prSet presAssocID="{238D064E-9831-47DC-8E91-604DFCF6616D}" presName="hierChild4" presStyleCnt="0"/>
      <dgm:spPr/>
    </dgm:pt>
    <dgm:pt modelId="{6BFC06BF-B39B-4CD5-A218-A191593554A4}" type="pres">
      <dgm:prSet presAssocID="{3A91A0BF-9890-4A6B-9083-F0EBC1146CE0}" presName="Name10" presStyleLbl="parChTrans1D2" presStyleIdx="1" presStyleCnt="3"/>
      <dgm:spPr/>
    </dgm:pt>
    <dgm:pt modelId="{D5D1694B-D2AB-468C-B7A2-99818A01BBBB}" type="pres">
      <dgm:prSet presAssocID="{80F180C6-25BC-4C5A-A20D-2A7904B86B47}" presName="hierRoot2" presStyleCnt="0"/>
      <dgm:spPr/>
    </dgm:pt>
    <dgm:pt modelId="{0EEFEECB-4BED-4258-AB60-2C722EA24B1C}" type="pres">
      <dgm:prSet presAssocID="{80F180C6-25BC-4C5A-A20D-2A7904B86B47}" presName="composite2" presStyleCnt="0"/>
      <dgm:spPr/>
    </dgm:pt>
    <dgm:pt modelId="{48A96623-CEE9-4392-8D0C-D6CE5A2B96D3}" type="pres">
      <dgm:prSet presAssocID="{80F180C6-25BC-4C5A-A20D-2A7904B86B47}" presName="background2" presStyleLbl="node2" presStyleIdx="1" presStyleCnt="3"/>
      <dgm:spPr/>
    </dgm:pt>
    <dgm:pt modelId="{866CC45A-943C-4912-93A5-9E7826265902}" type="pres">
      <dgm:prSet presAssocID="{80F180C6-25BC-4C5A-A20D-2A7904B86B47}" presName="text2" presStyleLbl="fgAcc2" presStyleIdx="1" presStyleCnt="3">
        <dgm:presLayoutVars>
          <dgm:chPref val="3"/>
        </dgm:presLayoutVars>
      </dgm:prSet>
      <dgm:spPr/>
    </dgm:pt>
    <dgm:pt modelId="{DD9EAE23-1658-4B6E-9C78-1465E31EA9C0}" type="pres">
      <dgm:prSet presAssocID="{80F180C6-25BC-4C5A-A20D-2A7904B86B47}" presName="hierChild3" presStyleCnt="0"/>
      <dgm:spPr/>
    </dgm:pt>
    <dgm:pt modelId="{F1D2ED18-EF15-4196-BBFC-CB684F0D5B68}" type="pres">
      <dgm:prSet presAssocID="{DB50AF38-55AA-482A-868B-E4483FED7ACD}" presName="Name17" presStyleLbl="parChTrans1D3" presStyleIdx="1" presStyleCnt="3"/>
      <dgm:spPr/>
    </dgm:pt>
    <dgm:pt modelId="{92639DD9-A49A-498D-B696-F1D623F25B0C}" type="pres">
      <dgm:prSet presAssocID="{F3EA39C0-0E27-409A-B80F-2B0F740E1E91}" presName="hierRoot3" presStyleCnt="0"/>
      <dgm:spPr/>
    </dgm:pt>
    <dgm:pt modelId="{D5713F8D-ED34-4B5C-869E-40BA95AD9B56}" type="pres">
      <dgm:prSet presAssocID="{F3EA39C0-0E27-409A-B80F-2B0F740E1E91}" presName="composite3" presStyleCnt="0"/>
      <dgm:spPr/>
    </dgm:pt>
    <dgm:pt modelId="{A49A06D2-C534-43B6-A8DB-FB96CDA0DE42}" type="pres">
      <dgm:prSet presAssocID="{F3EA39C0-0E27-409A-B80F-2B0F740E1E91}" presName="background3" presStyleLbl="node3" presStyleIdx="1" presStyleCnt="3"/>
      <dgm:spPr/>
    </dgm:pt>
    <dgm:pt modelId="{76A3EABD-8C03-4CDB-8951-1649C8F90681}" type="pres">
      <dgm:prSet presAssocID="{F3EA39C0-0E27-409A-B80F-2B0F740E1E91}" presName="text3" presStyleLbl="fgAcc3" presStyleIdx="1" presStyleCnt="3">
        <dgm:presLayoutVars>
          <dgm:chPref val="3"/>
        </dgm:presLayoutVars>
      </dgm:prSet>
      <dgm:spPr/>
    </dgm:pt>
    <dgm:pt modelId="{906C6BC0-5654-4342-9E2B-3D39628AB1E1}" type="pres">
      <dgm:prSet presAssocID="{F3EA39C0-0E27-409A-B80F-2B0F740E1E91}" presName="hierChild4" presStyleCnt="0"/>
      <dgm:spPr/>
    </dgm:pt>
    <dgm:pt modelId="{01C41B4B-7977-4E8F-8B30-380CC2B0C0D3}" type="pres">
      <dgm:prSet presAssocID="{0A8BE7FA-0DC3-4F6A-BFCF-BDA6765E2F3C}" presName="Name10" presStyleLbl="parChTrans1D2" presStyleIdx="2" presStyleCnt="3"/>
      <dgm:spPr/>
    </dgm:pt>
    <dgm:pt modelId="{2691A4B4-D8F3-462A-95B8-A286FF2ECA64}" type="pres">
      <dgm:prSet presAssocID="{28526EBA-10A9-4050-A488-B3D1970D7DB3}" presName="hierRoot2" presStyleCnt="0"/>
      <dgm:spPr/>
    </dgm:pt>
    <dgm:pt modelId="{14DCCF21-028E-42E4-9F3F-8FD7DAB24FE0}" type="pres">
      <dgm:prSet presAssocID="{28526EBA-10A9-4050-A488-B3D1970D7DB3}" presName="composite2" presStyleCnt="0"/>
      <dgm:spPr/>
    </dgm:pt>
    <dgm:pt modelId="{BD740823-43A8-46F9-A402-993FA0BEF548}" type="pres">
      <dgm:prSet presAssocID="{28526EBA-10A9-4050-A488-B3D1970D7DB3}" presName="background2" presStyleLbl="node2" presStyleIdx="2" presStyleCnt="3"/>
      <dgm:spPr/>
    </dgm:pt>
    <dgm:pt modelId="{FEB6B436-7CAF-4ABA-BF97-80F53B96FD49}" type="pres">
      <dgm:prSet presAssocID="{28526EBA-10A9-4050-A488-B3D1970D7DB3}" presName="text2" presStyleLbl="fgAcc2" presStyleIdx="2" presStyleCnt="3">
        <dgm:presLayoutVars>
          <dgm:chPref val="3"/>
        </dgm:presLayoutVars>
      </dgm:prSet>
      <dgm:spPr/>
    </dgm:pt>
    <dgm:pt modelId="{CE72B8AE-D2ED-4923-BDCD-201BE30CC063}" type="pres">
      <dgm:prSet presAssocID="{28526EBA-10A9-4050-A488-B3D1970D7DB3}" presName="hierChild3" presStyleCnt="0"/>
      <dgm:spPr/>
    </dgm:pt>
    <dgm:pt modelId="{388C8451-6B9D-4B6D-A62C-7AF367827BDF}" type="pres">
      <dgm:prSet presAssocID="{2B320D2C-5518-4524-A670-6C7C5CA33CD3}" presName="Name17" presStyleLbl="parChTrans1D3" presStyleIdx="2" presStyleCnt="3"/>
      <dgm:spPr/>
    </dgm:pt>
    <dgm:pt modelId="{0A1A4B80-7120-46C3-9517-0827B8A57641}" type="pres">
      <dgm:prSet presAssocID="{ABFDA128-DAEE-4FA1-B575-569823360642}" presName="hierRoot3" presStyleCnt="0"/>
      <dgm:spPr/>
    </dgm:pt>
    <dgm:pt modelId="{2E311B21-49A9-4B75-A270-1009CF4DFB54}" type="pres">
      <dgm:prSet presAssocID="{ABFDA128-DAEE-4FA1-B575-569823360642}" presName="composite3" presStyleCnt="0"/>
      <dgm:spPr/>
    </dgm:pt>
    <dgm:pt modelId="{8E47BE8C-3253-4BB1-BA77-D9613ED35973}" type="pres">
      <dgm:prSet presAssocID="{ABFDA128-DAEE-4FA1-B575-569823360642}" presName="background3" presStyleLbl="node3" presStyleIdx="2" presStyleCnt="3"/>
      <dgm:spPr/>
    </dgm:pt>
    <dgm:pt modelId="{06BD2FBE-78AA-4D25-92E3-F271A25C9276}" type="pres">
      <dgm:prSet presAssocID="{ABFDA128-DAEE-4FA1-B575-569823360642}" presName="text3" presStyleLbl="fgAcc3" presStyleIdx="2" presStyleCnt="3">
        <dgm:presLayoutVars>
          <dgm:chPref val="3"/>
        </dgm:presLayoutVars>
      </dgm:prSet>
      <dgm:spPr/>
    </dgm:pt>
    <dgm:pt modelId="{F9AC2BC3-2D37-4917-94FF-679B57092799}" type="pres">
      <dgm:prSet presAssocID="{ABFDA128-DAEE-4FA1-B575-569823360642}" presName="hierChild4" presStyleCnt="0"/>
      <dgm:spPr/>
    </dgm:pt>
  </dgm:ptLst>
  <dgm:cxnLst>
    <dgm:cxn modelId="{F27B6C13-8D3D-469E-8CDD-B184E82D5C31}" type="presOf" srcId="{B39A5048-8FE0-41D9-9CF3-7866A0BAFBA9}" destId="{7A0FF08A-3B1C-4347-972D-7C509C13A060}" srcOrd="0" destOrd="0" presId="urn:microsoft.com/office/officeart/2005/8/layout/hierarchy1"/>
    <dgm:cxn modelId="{F647AD16-EA55-49CA-B7E6-42A2D5D44AB6}" srcId="{80F180C6-25BC-4C5A-A20D-2A7904B86B47}" destId="{F3EA39C0-0E27-409A-B80F-2B0F740E1E91}" srcOrd="0" destOrd="0" parTransId="{DB50AF38-55AA-482A-868B-E4483FED7ACD}" sibTransId="{FA634724-ACC1-40AE-B573-1569DE66F3C1}"/>
    <dgm:cxn modelId="{64C9BD1A-753E-46AD-84DD-C096D6D78E51}" type="presOf" srcId="{ADDD8985-2968-4824-BE42-16D1B21B71C9}" destId="{D3A5C2D2-5F22-4CA6-A466-C0E586A6DAF5}" srcOrd="0" destOrd="0" presId="urn:microsoft.com/office/officeart/2005/8/layout/hierarchy1"/>
    <dgm:cxn modelId="{B39E731B-3FE9-4A6E-A947-8EF781C45EB0}" srcId="{93E950A7-E976-40AC-88D4-FAD7467629FD}" destId="{8C37F099-419E-4CA9-88B3-3137776E1D0B}" srcOrd="0" destOrd="0" parTransId="{71D3CD04-7E10-4821-BF3E-A292F3A4C8F5}" sibTransId="{95D7A808-A6FD-46E7-8441-F719CE8825AC}"/>
    <dgm:cxn modelId="{79E02C21-CDDD-49D5-9D04-50DE0E10BDFD}" srcId="{28526EBA-10A9-4050-A488-B3D1970D7DB3}" destId="{ABFDA128-DAEE-4FA1-B575-569823360642}" srcOrd="0" destOrd="0" parTransId="{2B320D2C-5518-4524-A670-6C7C5CA33CD3}" sibTransId="{7116C036-45D2-4565-9F6E-B6C51ED9AECC}"/>
    <dgm:cxn modelId="{8035505C-11DB-4C68-A3EB-7956473CF693}" type="presOf" srcId="{3A91A0BF-9890-4A6B-9083-F0EBC1146CE0}" destId="{6BFC06BF-B39B-4CD5-A218-A191593554A4}" srcOrd="0" destOrd="0" presId="urn:microsoft.com/office/officeart/2005/8/layout/hierarchy1"/>
    <dgm:cxn modelId="{7C3FC066-A8B5-4457-8F1F-2C5C34457949}" type="presOf" srcId="{80F180C6-25BC-4C5A-A20D-2A7904B86B47}" destId="{866CC45A-943C-4912-93A5-9E7826265902}" srcOrd="0" destOrd="0" presId="urn:microsoft.com/office/officeart/2005/8/layout/hierarchy1"/>
    <dgm:cxn modelId="{537A4548-93E4-45D1-B4AC-537F771B25AD}" type="presOf" srcId="{238D064E-9831-47DC-8E91-604DFCF6616D}" destId="{B4BE5F9A-55DD-44FD-BB87-D55A5F87B4C4}" srcOrd="0" destOrd="0" presId="urn:microsoft.com/office/officeart/2005/8/layout/hierarchy1"/>
    <dgm:cxn modelId="{EC088F81-5781-4EDE-BBF4-6CE6CF36F352}" srcId="{8C37F099-419E-4CA9-88B3-3137776E1D0B}" destId="{80F180C6-25BC-4C5A-A20D-2A7904B86B47}" srcOrd="1" destOrd="0" parTransId="{3A91A0BF-9890-4A6B-9083-F0EBC1146CE0}" sibTransId="{B605024E-147C-4F64-BB5C-B47B3B7D8DA5}"/>
    <dgm:cxn modelId="{9557909B-BA16-4BB8-8854-9BD14D106594}" type="presOf" srcId="{93E950A7-E976-40AC-88D4-FAD7467629FD}" destId="{638CA433-FE98-4357-A489-53BEF8A131D1}" srcOrd="0" destOrd="0" presId="urn:microsoft.com/office/officeart/2005/8/layout/hierarchy1"/>
    <dgm:cxn modelId="{BF38A89D-A248-4A1A-A8A2-4D49861AAE87}" srcId="{8C37F099-419E-4CA9-88B3-3137776E1D0B}" destId="{EB6DBA91-AB13-4391-9522-D507BC3863D7}" srcOrd="0" destOrd="0" parTransId="{ADDD8985-2968-4824-BE42-16D1B21B71C9}" sibTransId="{72EEE9D6-5AC5-4C73-A818-E87124F6B222}"/>
    <dgm:cxn modelId="{22F79FBC-EE79-4595-813C-5AA822A6ADED}" type="presOf" srcId="{DB50AF38-55AA-482A-868B-E4483FED7ACD}" destId="{F1D2ED18-EF15-4196-BBFC-CB684F0D5B68}" srcOrd="0" destOrd="0" presId="urn:microsoft.com/office/officeart/2005/8/layout/hierarchy1"/>
    <dgm:cxn modelId="{CE8DA9BD-BCB1-47DA-802A-DD8A5639ECAD}" type="presOf" srcId="{EB6DBA91-AB13-4391-9522-D507BC3863D7}" destId="{F0E61A77-FEEF-43F1-86F6-AE44D3294578}" srcOrd="0" destOrd="0" presId="urn:microsoft.com/office/officeart/2005/8/layout/hierarchy1"/>
    <dgm:cxn modelId="{9F9E6BCA-6346-4923-BBE0-86B1CA27F2FE}" type="presOf" srcId="{F3EA39C0-0E27-409A-B80F-2B0F740E1E91}" destId="{76A3EABD-8C03-4CDB-8951-1649C8F90681}" srcOrd="0" destOrd="0" presId="urn:microsoft.com/office/officeart/2005/8/layout/hierarchy1"/>
    <dgm:cxn modelId="{40CCCAD2-523E-4C49-A8A6-49F5BFB9D0AB}" type="presOf" srcId="{ABFDA128-DAEE-4FA1-B575-569823360642}" destId="{06BD2FBE-78AA-4D25-92E3-F271A25C9276}" srcOrd="0" destOrd="0" presId="urn:microsoft.com/office/officeart/2005/8/layout/hierarchy1"/>
    <dgm:cxn modelId="{B575DAD2-FAE8-416B-9956-123F81B344C1}" type="presOf" srcId="{28526EBA-10A9-4050-A488-B3D1970D7DB3}" destId="{FEB6B436-7CAF-4ABA-BF97-80F53B96FD49}" srcOrd="0" destOrd="0" presId="urn:microsoft.com/office/officeart/2005/8/layout/hierarchy1"/>
    <dgm:cxn modelId="{2592C0D6-C080-4EF7-959D-5D0F096BAA70}" type="presOf" srcId="{2B320D2C-5518-4524-A670-6C7C5CA33CD3}" destId="{388C8451-6B9D-4B6D-A62C-7AF367827BDF}" srcOrd="0" destOrd="0" presId="urn:microsoft.com/office/officeart/2005/8/layout/hierarchy1"/>
    <dgm:cxn modelId="{432348D7-6CEE-4553-85FE-382A96431162}" type="presOf" srcId="{0A8BE7FA-0DC3-4F6A-BFCF-BDA6765E2F3C}" destId="{01C41B4B-7977-4E8F-8B30-380CC2B0C0D3}" srcOrd="0" destOrd="0" presId="urn:microsoft.com/office/officeart/2005/8/layout/hierarchy1"/>
    <dgm:cxn modelId="{2FA1A0E3-3A0E-4E63-9CAE-A3109A5070EA}" srcId="{8C37F099-419E-4CA9-88B3-3137776E1D0B}" destId="{28526EBA-10A9-4050-A488-B3D1970D7DB3}" srcOrd="2" destOrd="0" parTransId="{0A8BE7FA-0DC3-4F6A-BFCF-BDA6765E2F3C}" sibTransId="{516B3DAA-95A5-4ECA-88EA-74AD464CC0B1}"/>
    <dgm:cxn modelId="{ED057AE7-050C-4116-9D65-37090A496A2C}" srcId="{EB6DBA91-AB13-4391-9522-D507BC3863D7}" destId="{238D064E-9831-47DC-8E91-604DFCF6616D}" srcOrd="0" destOrd="0" parTransId="{B39A5048-8FE0-41D9-9CF3-7866A0BAFBA9}" sibTransId="{BB58FF96-5A5B-4312-B707-BE43C18A2C6F}"/>
    <dgm:cxn modelId="{685441EF-A6A2-48E2-8260-70E743FC6ADB}" type="presOf" srcId="{8C37F099-419E-4CA9-88B3-3137776E1D0B}" destId="{BD981414-005A-4C2A-94DD-D8E8B28922D6}" srcOrd="0" destOrd="0" presId="urn:microsoft.com/office/officeart/2005/8/layout/hierarchy1"/>
    <dgm:cxn modelId="{AFC7E371-062D-4FCE-9BEC-5048BD791AB5}" type="presParOf" srcId="{638CA433-FE98-4357-A489-53BEF8A131D1}" destId="{689C3136-8430-444C-B34F-D7A4112678F8}" srcOrd="0" destOrd="0" presId="urn:microsoft.com/office/officeart/2005/8/layout/hierarchy1"/>
    <dgm:cxn modelId="{772919E8-9AD7-465D-82A3-D648EA7F1587}" type="presParOf" srcId="{689C3136-8430-444C-B34F-D7A4112678F8}" destId="{2B4ED30C-7B87-46AA-952B-8B5C29FA6151}" srcOrd="0" destOrd="0" presId="urn:microsoft.com/office/officeart/2005/8/layout/hierarchy1"/>
    <dgm:cxn modelId="{35585C3B-A94E-4137-9266-A712DC8528E5}" type="presParOf" srcId="{2B4ED30C-7B87-46AA-952B-8B5C29FA6151}" destId="{52FC635C-1A24-49A0-A8D4-4309BE721EEB}" srcOrd="0" destOrd="0" presId="urn:microsoft.com/office/officeart/2005/8/layout/hierarchy1"/>
    <dgm:cxn modelId="{2D439D93-A1AC-4C1A-909A-7BAD721AEDA2}" type="presParOf" srcId="{2B4ED30C-7B87-46AA-952B-8B5C29FA6151}" destId="{BD981414-005A-4C2A-94DD-D8E8B28922D6}" srcOrd="1" destOrd="0" presId="urn:microsoft.com/office/officeart/2005/8/layout/hierarchy1"/>
    <dgm:cxn modelId="{D109BCDE-C8F7-4144-B26B-CBAE6DC5B9D7}" type="presParOf" srcId="{689C3136-8430-444C-B34F-D7A4112678F8}" destId="{4135C894-13BD-4AE1-950D-74D27DC9C2BA}" srcOrd="1" destOrd="0" presId="urn:microsoft.com/office/officeart/2005/8/layout/hierarchy1"/>
    <dgm:cxn modelId="{EDA04A98-9D3B-4651-A68E-B9D176D31E82}" type="presParOf" srcId="{4135C894-13BD-4AE1-950D-74D27DC9C2BA}" destId="{D3A5C2D2-5F22-4CA6-A466-C0E586A6DAF5}" srcOrd="0" destOrd="0" presId="urn:microsoft.com/office/officeart/2005/8/layout/hierarchy1"/>
    <dgm:cxn modelId="{DF3978B6-2A3B-4EBA-B903-D9DF539147A4}" type="presParOf" srcId="{4135C894-13BD-4AE1-950D-74D27DC9C2BA}" destId="{9BC0BB04-F4E9-4935-9985-D5421210069B}" srcOrd="1" destOrd="0" presId="urn:microsoft.com/office/officeart/2005/8/layout/hierarchy1"/>
    <dgm:cxn modelId="{459AE42D-6DB1-44D7-8B27-ECDBD8A7A91E}" type="presParOf" srcId="{9BC0BB04-F4E9-4935-9985-D5421210069B}" destId="{4F4BE743-D723-4CC3-8EF5-D5E2F5ACD790}" srcOrd="0" destOrd="0" presId="urn:microsoft.com/office/officeart/2005/8/layout/hierarchy1"/>
    <dgm:cxn modelId="{54F3F570-C9A4-4CF3-A6BE-FDC4E03B17AC}" type="presParOf" srcId="{4F4BE743-D723-4CC3-8EF5-D5E2F5ACD790}" destId="{A4B9CBB5-0CBD-430C-86D3-E97B436D4B42}" srcOrd="0" destOrd="0" presId="urn:microsoft.com/office/officeart/2005/8/layout/hierarchy1"/>
    <dgm:cxn modelId="{1500B53D-A327-4C56-8F9F-818E566D2374}" type="presParOf" srcId="{4F4BE743-D723-4CC3-8EF5-D5E2F5ACD790}" destId="{F0E61A77-FEEF-43F1-86F6-AE44D3294578}" srcOrd="1" destOrd="0" presId="urn:microsoft.com/office/officeart/2005/8/layout/hierarchy1"/>
    <dgm:cxn modelId="{6AC066ED-4270-46CC-ADFD-918CA9CCA249}" type="presParOf" srcId="{9BC0BB04-F4E9-4935-9985-D5421210069B}" destId="{3A385FD4-A737-48D2-8690-36FE6A2E1155}" srcOrd="1" destOrd="0" presId="urn:microsoft.com/office/officeart/2005/8/layout/hierarchy1"/>
    <dgm:cxn modelId="{D1B32AEB-FCA7-4013-80A8-89CA5FCC9DA2}" type="presParOf" srcId="{3A385FD4-A737-48D2-8690-36FE6A2E1155}" destId="{7A0FF08A-3B1C-4347-972D-7C509C13A060}" srcOrd="0" destOrd="0" presId="urn:microsoft.com/office/officeart/2005/8/layout/hierarchy1"/>
    <dgm:cxn modelId="{76BECB3F-DA2B-4B19-BB59-06D8CBC0F07D}" type="presParOf" srcId="{3A385FD4-A737-48D2-8690-36FE6A2E1155}" destId="{1EC3E180-59AC-4CDA-A5DD-C243DB261A80}" srcOrd="1" destOrd="0" presId="urn:microsoft.com/office/officeart/2005/8/layout/hierarchy1"/>
    <dgm:cxn modelId="{7D89E78E-1178-4FF8-ADF1-03E51EB04CD3}" type="presParOf" srcId="{1EC3E180-59AC-4CDA-A5DD-C243DB261A80}" destId="{B7F64F45-85CD-4517-BA9D-75B55B77D826}" srcOrd="0" destOrd="0" presId="urn:microsoft.com/office/officeart/2005/8/layout/hierarchy1"/>
    <dgm:cxn modelId="{25A4716A-8154-41CC-9CFF-47D2B273BEBD}" type="presParOf" srcId="{B7F64F45-85CD-4517-BA9D-75B55B77D826}" destId="{14032421-C61D-46A1-AD7E-EF7B16EDABD0}" srcOrd="0" destOrd="0" presId="urn:microsoft.com/office/officeart/2005/8/layout/hierarchy1"/>
    <dgm:cxn modelId="{9BE8A4D8-1F8A-4209-A560-0D4A291F7B9B}" type="presParOf" srcId="{B7F64F45-85CD-4517-BA9D-75B55B77D826}" destId="{B4BE5F9A-55DD-44FD-BB87-D55A5F87B4C4}" srcOrd="1" destOrd="0" presId="urn:microsoft.com/office/officeart/2005/8/layout/hierarchy1"/>
    <dgm:cxn modelId="{2815B6BB-6A18-43EC-937C-7482CB8E4DC5}" type="presParOf" srcId="{1EC3E180-59AC-4CDA-A5DD-C243DB261A80}" destId="{9F62E826-8804-4D34-8950-DE70BCE762FF}" srcOrd="1" destOrd="0" presId="urn:microsoft.com/office/officeart/2005/8/layout/hierarchy1"/>
    <dgm:cxn modelId="{EB4C5105-5FB5-4F3F-887A-BD1508E5C5F1}" type="presParOf" srcId="{4135C894-13BD-4AE1-950D-74D27DC9C2BA}" destId="{6BFC06BF-B39B-4CD5-A218-A191593554A4}" srcOrd="2" destOrd="0" presId="urn:microsoft.com/office/officeart/2005/8/layout/hierarchy1"/>
    <dgm:cxn modelId="{C39688B7-89F7-4697-BAE0-BBE107DDAA62}" type="presParOf" srcId="{4135C894-13BD-4AE1-950D-74D27DC9C2BA}" destId="{D5D1694B-D2AB-468C-B7A2-99818A01BBBB}" srcOrd="3" destOrd="0" presId="urn:microsoft.com/office/officeart/2005/8/layout/hierarchy1"/>
    <dgm:cxn modelId="{E6BC9FA2-8744-4B35-8BE3-602691151842}" type="presParOf" srcId="{D5D1694B-D2AB-468C-B7A2-99818A01BBBB}" destId="{0EEFEECB-4BED-4258-AB60-2C722EA24B1C}" srcOrd="0" destOrd="0" presId="urn:microsoft.com/office/officeart/2005/8/layout/hierarchy1"/>
    <dgm:cxn modelId="{63388C2B-AD5A-43CA-946C-23BFE2AA2D4F}" type="presParOf" srcId="{0EEFEECB-4BED-4258-AB60-2C722EA24B1C}" destId="{48A96623-CEE9-4392-8D0C-D6CE5A2B96D3}" srcOrd="0" destOrd="0" presId="urn:microsoft.com/office/officeart/2005/8/layout/hierarchy1"/>
    <dgm:cxn modelId="{5B89B722-4783-4056-B050-4A0E526B09B3}" type="presParOf" srcId="{0EEFEECB-4BED-4258-AB60-2C722EA24B1C}" destId="{866CC45A-943C-4912-93A5-9E7826265902}" srcOrd="1" destOrd="0" presId="urn:microsoft.com/office/officeart/2005/8/layout/hierarchy1"/>
    <dgm:cxn modelId="{769A9B80-22BB-468E-B450-8392010E5FC0}" type="presParOf" srcId="{D5D1694B-D2AB-468C-B7A2-99818A01BBBB}" destId="{DD9EAE23-1658-4B6E-9C78-1465E31EA9C0}" srcOrd="1" destOrd="0" presId="urn:microsoft.com/office/officeart/2005/8/layout/hierarchy1"/>
    <dgm:cxn modelId="{300A2091-BDC3-4B4B-8097-0A4088E7F0EC}" type="presParOf" srcId="{DD9EAE23-1658-4B6E-9C78-1465E31EA9C0}" destId="{F1D2ED18-EF15-4196-BBFC-CB684F0D5B68}" srcOrd="0" destOrd="0" presId="urn:microsoft.com/office/officeart/2005/8/layout/hierarchy1"/>
    <dgm:cxn modelId="{A873A07E-3544-4A1F-8D94-420C15BA9388}" type="presParOf" srcId="{DD9EAE23-1658-4B6E-9C78-1465E31EA9C0}" destId="{92639DD9-A49A-498D-B696-F1D623F25B0C}" srcOrd="1" destOrd="0" presId="urn:microsoft.com/office/officeart/2005/8/layout/hierarchy1"/>
    <dgm:cxn modelId="{CBB42E34-40F7-4AA0-988E-C921FCB8EEAA}" type="presParOf" srcId="{92639DD9-A49A-498D-B696-F1D623F25B0C}" destId="{D5713F8D-ED34-4B5C-869E-40BA95AD9B56}" srcOrd="0" destOrd="0" presId="urn:microsoft.com/office/officeart/2005/8/layout/hierarchy1"/>
    <dgm:cxn modelId="{A6F71797-AA1A-4BF4-B3B2-DA0A52C819D5}" type="presParOf" srcId="{D5713F8D-ED34-4B5C-869E-40BA95AD9B56}" destId="{A49A06D2-C534-43B6-A8DB-FB96CDA0DE42}" srcOrd="0" destOrd="0" presId="urn:microsoft.com/office/officeart/2005/8/layout/hierarchy1"/>
    <dgm:cxn modelId="{215364DE-41B3-4AC5-969D-6D21421F402F}" type="presParOf" srcId="{D5713F8D-ED34-4B5C-869E-40BA95AD9B56}" destId="{76A3EABD-8C03-4CDB-8951-1649C8F90681}" srcOrd="1" destOrd="0" presId="urn:microsoft.com/office/officeart/2005/8/layout/hierarchy1"/>
    <dgm:cxn modelId="{19FCFC14-AA66-44C2-8FB3-E4EC2611851F}" type="presParOf" srcId="{92639DD9-A49A-498D-B696-F1D623F25B0C}" destId="{906C6BC0-5654-4342-9E2B-3D39628AB1E1}" srcOrd="1" destOrd="0" presId="urn:microsoft.com/office/officeart/2005/8/layout/hierarchy1"/>
    <dgm:cxn modelId="{C9AADCD3-9E34-4759-906F-2A2A8177875D}" type="presParOf" srcId="{4135C894-13BD-4AE1-950D-74D27DC9C2BA}" destId="{01C41B4B-7977-4E8F-8B30-380CC2B0C0D3}" srcOrd="4" destOrd="0" presId="urn:microsoft.com/office/officeart/2005/8/layout/hierarchy1"/>
    <dgm:cxn modelId="{51166EC8-6F8C-4496-9875-948FDCA181FC}" type="presParOf" srcId="{4135C894-13BD-4AE1-950D-74D27DC9C2BA}" destId="{2691A4B4-D8F3-462A-95B8-A286FF2ECA64}" srcOrd="5" destOrd="0" presId="urn:microsoft.com/office/officeart/2005/8/layout/hierarchy1"/>
    <dgm:cxn modelId="{7A3F778A-93FB-4A4D-AE40-3B52C334F7D2}" type="presParOf" srcId="{2691A4B4-D8F3-462A-95B8-A286FF2ECA64}" destId="{14DCCF21-028E-42E4-9F3F-8FD7DAB24FE0}" srcOrd="0" destOrd="0" presId="urn:microsoft.com/office/officeart/2005/8/layout/hierarchy1"/>
    <dgm:cxn modelId="{86F894C0-E6F3-4EFC-ADD5-0ED5ED318474}" type="presParOf" srcId="{14DCCF21-028E-42E4-9F3F-8FD7DAB24FE0}" destId="{BD740823-43A8-46F9-A402-993FA0BEF548}" srcOrd="0" destOrd="0" presId="urn:microsoft.com/office/officeart/2005/8/layout/hierarchy1"/>
    <dgm:cxn modelId="{88A71995-ED9C-4294-9474-EBE94B8260FD}" type="presParOf" srcId="{14DCCF21-028E-42E4-9F3F-8FD7DAB24FE0}" destId="{FEB6B436-7CAF-4ABA-BF97-80F53B96FD49}" srcOrd="1" destOrd="0" presId="urn:microsoft.com/office/officeart/2005/8/layout/hierarchy1"/>
    <dgm:cxn modelId="{DBC3593D-650D-4F89-AC5E-F3C9E2515ABA}" type="presParOf" srcId="{2691A4B4-D8F3-462A-95B8-A286FF2ECA64}" destId="{CE72B8AE-D2ED-4923-BDCD-201BE30CC063}" srcOrd="1" destOrd="0" presId="urn:microsoft.com/office/officeart/2005/8/layout/hierarchy1"/>
    <dgm:cxn modelId="{44C31534-50B6-4A93-B115-51536B443E74}" type="presParOf" srcId="{CE72B8AE-D2ED-4923-BDCD-201BE30CC063}" destId="{388C8451-6B9D-4B6D-A62C-7AF367827BDF}" srcOrd="0" destOrd="0" presId="urn:microsoft.com/office/officeart/2005/8/layout/hierarchy1"/>
    <dgm:cxn modelId="{26C3B6D1-0AD0-4837-9A0B-995D1BEBB2F8}" type="presParOf" srcId="{CE72B8AE-D2ED-4923-BDCD-201BE30CC063}" destId="{0A1A4B80-7120-46C3-9517-0827B8A57641}" srcOrd="1" destOrd="0" presId="urn:microsoft.com/office/officeart/2005/8/layout/hierarchy1"/>
    <dgm:cxn modelId="{3A7E48E7-9B48-45E4-858E-0E9D0C7204AE}" type="presParOf" srcId="{0A1A4B80-7120-46C3-9517-0827B8A57641}" destId="{2E311B21-49A9-4B75-A270-1009CF4DFB54}" srcOrd="0" destOrd="0" presId="urn:microsoft.com/office/officeart/2005/8/layout/hierarchy1"/>
    <dgm:cxn modelId="{7C0B329B-4ECD-4416-BD7D-578C7F03FD84}" type="presParOf" srcId="{2E311B21-49A9-4B75-A270-1009CF4DFB54}" destId="{8E47BE8C-3253-4BB1-BA77-D9613ED35973}" srcOrd="0" destOrd="0" presId="urn:microsoft.com/office/officeart/2005/8/layout/hierarchy1"/>
    <dgm:cxn modelId="{5C32F229-8306-4263-BC9E-3A95861E2841}" type="presParOf" srcId="{2E311B21-49A9-4B75-A270-1009CF4DFB54}" destId="{06BD2FBE-78AA-4D25-92E3-F271A25C9276}" srcOrd="1" destOrd="0" presId="urn:microsoft.com/office/officeart/2005/8/layout/hierarchy1"/>
    <dgm:cxn modelId="{240ED598-61E9-465B-86F0-052CD2F2B328}" type="presParOf" srcId="{0A1A4B80-7120-46C3-9517-0827B8A57641}" destId="{F9AC2BC3-2D37-4917-94FF-679B57092799}"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colorful4" csCatId="colorful" phldr="1"/>
      <dgm:spPr/>
      <dgm:t>
        <a:bodyPr/>
        <a:lstStyle/>
        <a:p>
          <a:endParaRPr lang="en-US"/>
        </a:p>
      </dgm:t>
    </dgm:pt>
    <dgm:pt modelId="{EB6DBA91-AB13-4391-9522-D507BC3863D7}">
      <dgm:prSet phldrT="[Text]" custT="1"/>
      <dgm:spPr/>
      <dgm:t>
        <a:bodyPr/>
        <a:lstStyle/>
        <a:p>
          <a:r>
            <a:rPr lang="en-US" sz="4800" b="1" dirty="0">
              <a:solidFill>
                <a:srgbClr val="002060"/>
              </a:solidFill>
            </a:rPr>
            <a:t>2) Elasticity OF Supply </a:t>
          </a:r>
        </a:p>
      </dgm:t>
    </dgm:pt>
    <dgm:pt modelId="{ADDD8985-2968-4824-BE42-16D1B21B71C9}" type="parTrans" cxnId="{BF38A89D-A248-4A1A-A8A2-4D49861AAE87}">
      <dgm:prSet custT="1"/>
      <dgm:spPr/>
      <dgm:t>
        <a:bodyPr/>
        <a:lstStyle/>
        <a:p>
          <a:endParaRPr lang="en-US" sz="3200">
            <a:solidFill>
              <a:srgbClr val="002060"/>
            </a:solidFill>
          </a:endParaRPr>
        </a:p>
      </dgm:t>
    </dgm:pt>
    <dgm:pt modelId="{72EEE9D6-5AC5-4C73-A818-E87124F6B222}" type="sibTrans" cxnId="{BF38A89D-A248-4A1A-A8A2-4D49861AAE87}">
      <dgm:prSet/>
      <dgm:spPr/>
      <dgm:t>
        <a:bodyPr/>
        <a:lstStyle/>
        <a:p>
          <a:endParaRPr lang="en-US" sz="3200">
            <a:solidFill>
              <a:srgbClr val="002060"/>
            </a:solidFill>
          </a:endParaRPr>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 modelId="{C7E701D7-B607-47D9-A919-71666702DD49}" type="pres">
      <dgm:prSet presAssocID="{EB6DBA91-AB13-4391-9522-D507BC3863D7}" presName="root1" presStyleCnt="0"/>
      <dgm:spPr/>
    </dgm:pt>
    <dgm:pt modelId="{0272C249-F29C-402A-86E4-F18D3941DA23}" type="pres">
      <dgm:prSet presAssocID="{EB6DBA91-AB13-4391-9522-D507BC3863D7}" presName="LevelOneTextNode" presStyleLbl="node0" presStyleIdx="0" presStyleCnt="1">
        <dgm:presLayoutVars>
          <dgm:chPref val="3"/>
        </dgm:presLayoutVars>
      </dgm:prSet>
      <dgm:spPr/>
    </dgm:pt>
    <dgm:pt modelId="{64F9DD0F-A0DD-4E98-94BE-674F55EB5310}" type="pres">
      <dgm:prSet presAssocID="{EB6DBA91-AB13-4391-9522-D507BC3863D7}" presName="level2hierChild" presStyleCnt="0"/>
      <dgm:spPr/>
    </dgm:pt>
  </dgm:ptLst>
  <dgm:cxnLst>
    <dgm:cxn modelId="{8224053B-B0F8-4FD0-B8C3-FE5237E0800D}" type="presOf" srcId="{93E950A7-E976-40AC-88D4-FAD7467629FD}" destId="{C2FB8DBD-658C-48DE-BDF5-D18018A054B0}" srcOrd="0" destOrd="0" presId="urn:microsoft.com/office/officeart/2005/8/layout/hierarchy2"/>
    <dgm:cxn modelId="{0A268793-6E06-4860-A89B-D6A437B5F389}" type="presOf" srcId="{EB6DBA91-AB13-4391-9522-D507BC3863D7}" destId="{0272C249-F29C-402A-86E4-F18D3941DA23}" srcOrd="0" destOrd="0" presId="urn:microsoft.com/office/officeart/2005/8/layout/hierarchy2"/>
    <dgm:cxn modelId="{BF38A89D-A248-4A1A-A8A2-4D49861AAE87}" srcId="{93E950A7-E976-40AC-88D4-FAD7467629FD}" destId="{EB6DBA91-AB13-4391-9522-D507BC3863D7}" srcOrd="0" destOrd="0" parTransId="{ADDD8985-2968-4824-BE42-16D1B21B71C9}" sibTransId="{72EEE9D6-5AC5-4C73-A818-E87124F6B222}"/>
    <dgm:cxn modelId="{FD1FA33C-9FD7-4251-BFC8-B471582983BC}" type="presParOf" srcId="{C2FB8DBD-658C-48DE-BDF5-D18018A054B0}" destId="{C7E701D7-B607-47D9-A919-71666702DD49}" srcOrd="0" destOrd="0" presId="urn:microsoft.com/office/officeart/2005/8/layout/hierarchy2"/>
    <dgm:cxn modelId="{9D7E7557-D84C-4F6D-9E8F-23B8F25CC683}" type="presParOf" srcId="{C7E701D7-B607-47D9-A919-71666702DD49}" destId="{0272C249-F29C-402A-86E4-F18D3941DA23}" srcOrd="0" destOrd="0" presId="urn:microsoft.com/office/officeart/2005/8/layout/hierarchy2"/>
    <dgm:cxn modelId="{0DE588B8-8F21-411F-B554-D9F7257DAAEE}" type="presParOf" srcId="{C7E701D7-B607-47D9-A919-71666702DD49}" destId="{64F9DD0F-A0DD-4E98-94BE-674F55EB5310}" srcOrd="1" destOrd="0" presId="urn:microsoft.com/office/officeart/2005/8/layout/hierarchy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03DAC-0463-4A57-96ED-DC622FDA6796}">
      <dsp:nvSpPr>
        <dsp:cNvPr id="0" name=""/>
        <dsp:cNvSpPr/>
      </dsp:nvSpPr>
      <dsp:spPr>
        <a:xfrm>
          <a:off x="3993" y="1382918"/>
          <a:ext cx="3716381" cy="1858190"/>
        </a:xfrm>
        <a:prstGeom prst="roundRect">
          <a:avLst>
            <a:gd name="adj" fmla="val 100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u="none" kern="1200" dirty="0">
              <a:solidFill>
                <a:srgbClr val="002060"/>
              </a:solidFill>
            </a:rPr>
            <a:t>Elasticity</a:t>
          </a:r>
          <a:endParaRPr lang="en-US" sz="3200" u="none" kern="1200" dirty="0">
            <a:solidFill>
              <a:srgbClr val="002060"/>
            </a:solidFill>
          </a:endParaRPr>
        </a:p>
      </dsp:txBody>
      <dsp:txXfrm>
        <a:off x="58418" y="1437343"/>
        <a:ext cx="3607531" cy="1749340"/>
      </dsp:txXfrm>
    </dsp:sp>
    <dsp:sp modelId="{23B42755-3D88-4207-8147-A0D2B01165F1}">
      <dsp:nvSpPr>
        <dsp:cNvPr id="0" name=""/>
        <dsp:cNvSpPr/>
      </dsp:nvSpPr>
      <dsp:spPr>
        <a:xfrm rot="19457599">
          <a:off x="3548303" y="1741616"/>
          <a:ext cx="1830694" cy="72333"/>
        </a:xfrm>
        <a:custGeom>
          <a:avLst/>
          <a:gdLst/>
          <a:ahLst/>
          <a:cxnLst/>
          <a:rect l="0" t="0" r="0" b="0"/>
          <a:pathLst>
            <a:path>
              <a:moveTo>
                <a:pt x="0" y="36166"/>
              </a:moveTo>
              <a:lnTo>
                <a:pt x="1830694" y="36166"/>
              </a:lnTo>
            </a:path>
          </a:pathLst>
        </a:custGeom>
        <a:noFill/>
        <a:ln w="12700" cap="flat" cmpd="sng" algn="ctr">
          <a:solidFill>
            <a:schemeClr val="accent5">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7883" y="1732016"/>
        <a:ext cx="91534" cy="91534"/>
      </dsp:txXfrm>
    </dsp:sp>
    <dsp:sp modelId="{9CB37297-5449-4030-9D29-F37C40758063}">
      <dsp:nvSpPr>
        <dsp:cNvPr id="0" name=""/>
        <dsp:cNvSpPr/>
      </dsp:nvSpPr>
      <dsp:spPr>
        <a:xfrm>
          <a:off x="5206926" y="314458"/>
          <a:ext cx="3716381" cy="1858190"/>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002060"/>
              </a:solidFill>
            </a:rPr>
            <a:t>Elasticity OF Demand </a:t>
          </a:r>
        </a:p>
      </dsp:txBody>
      <dsp:txXfrm>
        <a:off x="5261351" y="368883"/>
        <a:ext cx="3607531" cy="1749340"/>
      </dsp:txXfrm>
    </dsp:sp>
    <dsp:sp modelId="{0EEBF074-AF75-4A0C-ACED-B7ACD5D9F227}">
      <dsp:nvSpPr>
        <dsp:cNvPr id="0" name=""/>
        <dsp:cNvSpPr/>
      </dsp:nvSpPr>
      <dsp:spPr>
        <a:xfrm rot="2142401">
          <a:off x="3548303" y="2810076"/>
          <a:ext cx="1830694" cy="72333"/>
        </a:xfrm>
        <a:custGeom>
          <a:avLst/>
          <a:gdLst/>
          <a:ahLst/>
          <a:cxnLst/>
          <a:rect l="0" t="0" r="0" b="0"/>
          <a:pathLst>
            <a:path>
              <a:moveTo>
                <a:pt x="0" y="36166"/>
              </a:moveTo>
              <a:lnTo>
                <a:pt x="1830694" y="36166"/>
              </a:lnTo>
            </a:path>
          </a:pathLst>
        </a:custGeom>
        <a:noFill/>
        <a:ln w="12700" cap="flat" cmpd="sng" algn="ctr">
          <a:solidFill>
            <a:schemeClr val="accent5">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7883" y="2800475"/>
        <a:ext cx="91534" cy="91534"/>
      </dsp:txXfrm>
    </dsp:sp>
    <dsp:sp modelId="{606AF125-D575-459B-AF9A-C3BCDADEC5C5}">
      <dsp:nvSpPr>
        <dsp:cNvPr id="0" name=""/>
        <dsp:cNvSpPr/>
      </dsp:nvSpPr>
      <dsp:spPr>
        <a:xfrm>
          <a:off x="5206926" y="2451377"/>
          <a:ext cx="3716381" cy="1858190"/>
        </a:xfrm>
        <a:prstGeom prst="roundRect">
          <a:avLst>
            <a:gd name="adj" fmla="val 1000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002060"/>
              </a:solidFill>
            </a:rPr>
            <a:t>Elasticity OF Supply </a:t>
          </a:r>
          <a:endParaRPr lang="en-US" sz="3200" kern="1200" dirty="0">
            <a:solidFill>
              <a:srgbClr val="002060"/>
            </a:solidFill>
          </a:endParaRPr>
        </a:p>
      </dsp:txBody>
      <dsp:txXfrm>
        <a:off x="5261351" y="2505802"/>
        <a:ext cx="3607531" cy="17493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2C249-F29C-402A-86E4-F18D3941DA23}">
      <dsp:nvSpPr>
        <dsp:cNvPr id="0" name=""/>
        <dsp:cNvSpPr/>
      </dsp:nvSpPr>
      <dsp:spPr>
        <a:xfrm>
          <a:off x="617207" y="0"/>
          <a:ext cx="6359080" cy="3179540"/>
        </a:xfrm>
        <a:prstGeom prst="roundRect">
          <a:avLst>
            <a:gd name="adj" fmla="val 100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1) Elasticity OF Demand </a:t>
          </a:r>
        </a:p>
      </dsp:txBody>
      <dsp:txXfrm>
        <a:off x="710333" y="93126"/>
        <a:ext cx="6172828" cy="29932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C8451-6B9D-4B6D-A62C-7AF367827BDF}">
      <dsp:nvSpPr>
        <dsp:cNvPr id="0" name=""/>
        <dsp:cNvSpPr/>
      </dsp:nvSpPr>
      <dsp:spPr>
        <a:xfrm>
          <a:off x="6193800"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1C41B4B-7977-4E8F-8B30-380CC2B0C0D3}">
      <dsp:nvSpPr>
        <dsp:cNvPr id="0" name=""/>
        <dsp:cNvSpPr/>
      </dsp:nvSpPr>
      <dsp:spPr>
        <a:xfrm>
          <a:off x="4379085" y="967142"/>
          <a:ext cx="1860435" cy="442699"/>
        </a:xfrm>
        <a:custGeom>
          <a:avLst/>
          <a:gdLst/>
          <a:ahLst/>
          <a:cxnLst/>
          <a:rect l="0" t="0" r="0" b="0"/>
          <a:pathLst>
            <a:path>
              <a:moveTo>
                <a:pt x="0" y="0"/>
              </a:moveTo>
              <a:lnTo>
                <a:pt x="0" y="301686"/>
              </a:lnTo>
              <a:lnTo>
                <a:pt x="1860435" y="301686"/>
              </a:lnTo>
              <a:lnTo>
                <a:pt x="1860435"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1D2ED18-EF15-4196-BBFC-CB684F0D5B68}">
      <dsp:nvSpPr>
        <dsp:cNvPr id="0" name=""/>
        <dsp:cNvSpPr/>
      </dsp:nvSpPr>
      <dsp:spPr>
        <a:xfrm>
          <a:off x="4333365"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BFC06BF-B39B-4CD5-A218-A191593554A4}">
      <dsp:nvSpPr>
        <dsp:cNvPr id="0" name=""/>
        <dsp:cNvSpPr/>
      </dsp:nvSpPr>
      <dsp:spPr>
        <a:xfrm>
          <a:off x="4333365" y="967142"/>
          <a:ext cx="91440" cy="442699"/>
        </a:xfrm>
        <a:custGeom>
          <a:avLst/>
          <a:gdLst/>
          <a:ahLst/>
          <a:cxnLst/>
          <a:rect l="0" t="0" r="0" b="0"/>
          <a:pathLst>
            <a:path>
              <a:moveTo>
                <a:pt x="45720" y="0"/>
              </a:moveTo>
              <a:lnTo>
                <a:pt x="4572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A0FF08A-3B1C-4347-972D-7C509C13A060}">
      <dsp:nvSpPr>
        <dsp:cNvPr id="0" name=""/>
        <dsp:cNvSpPr/>
      </dsp:nvSpPr>
      <dsp:spPr>
        <a:xfrm>
          <a:off x="2472929"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3A5C2D2-5F22-4CA6-A466-C0E586A6DAF5}">
      <dsp:nvSpPr>
        <dsp:cNvPr id="0" name=""/>
        <dsp:cNvSpPr/>
      </dsp:nvSpPr>
      <dsp:spPr>
        <a:xfrm>
          <a:off x="2518649" y="967142"/>
          <a:ext cx="1860435" cy="442699"/>
        </a:xfrm>
        <a:custGeom>
          <a:avLst/>
          <a:gdLst/>
          <a:ahLst/>
          <a:cxnLst/>
          <a:rect l="0" t="0" r="0" b="0"/>
          <a:pathLst>
            <a:path>
              <a:moveTo>
                <a:pt x="1860435" y="0"/>
              </a:moveTo>
              <a:lnTo>
                <a:pt x="1860435" y="301686"/>
              </a:lnTo>
              <a:lnTo>
                <a:pt x="0" y="301686"/>
              </a:lnTo>
              <a:lnTo>
                <a:pt x="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2FC635C-1A24-49A0-A8D4-4309BE721EEB}">
      <dsp:nvSpPr>
        <dsp:cNvPr id="0" name=""/>
        <dsp:cNvSpPr/>
      </dsp:nvSpPr>
      <dsp:spPr>
        <a:xfrm>
          <a:off x="3195168" y="561"/>
          <a:ext cx="2367833" cy="9665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981414-005A-4C2A-94DD-D8E8B28922D6}">
      <dsp:nvSpPr>
        <dsp:cNvPr id="0" name=""/>
        <dsp:cNvSpPr/>
      </dsp:nvSpPr>
      <dsp:spPr>
        <a:xfrm>
          <a:off x="3364298" y="161235"/>
          <a:ext cx="2367833" cy="966580"/>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none" kern="1200" dirty="0"/>
            <a:t>Elasticity of Demand</a:t>
          </a:r>
          <a:endParaRPr lang="en-US" sz="1400" u="none" kern="1200" dirty="0"/>
        </a:p>
      </dsp:txBody>
      <dsp:txXfrm>
        <a:off x="3392608" y="189545"/>
        <a:ext cx="2311213" cy="909960"/>
      </dsp:txXfrm>
    </dsp:sp>
    <dsp:sp modelId="{A4B9CBB5-0CBD-430C-86D3-E97B436D4B42}">
      <dsp:nvSpPr>
        <dsp:cNvPr id="0" name=""/>
        <dsp:cNvSpPr/>
      </dsp:nvSpPr>
      <dsp:spPr>
        <a:xfrm>
          <a:off x="1757562"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0E61A77-FEEF-43F1-86F6-AE44D3294578}">
      <dsp:nvSpPr>
        <dsp:cNvPr id="0" name=""/>
        <dsp:cNvSpPr/>
      </dsp:nvSpPr>
      <dsp:spPr>
        <a:xfrm>
          <a:off x="1926692"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Price elasticity </a:t>
          </a:r>
        </a:p>
      </dsp:txBody>
      <dsp:txXfrm>
        <a:off x="1955002" y="1598825"/>
        <a:ext cx="1465554" cy="909960"/>
      </dsp:txXfrm>
    </dsp:sp>
    <dsp:sp modelId="{14032421-C61D-46A1-AD7E-EF7B16EDABD0}">
      <dsp:nvSpPr>
        <dsp:cNvPr id="0" name=""/>
        <dsp:cNvSpPr/>
      </dsp:nvSpPr>
      <dsp:spPr>
        <a:xfrm>
          <a:off x="1757562" y="2819121"/>
          <a:ext cx="1522174" cy="164367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4BE5F9A-55DD-44FD-BB87-D55A5F87B4C4}">
      <dsp:nvSpPr>
        <dsp:cNvPr id="0" name=""/>
        <dsp:cNvSpPr/>
      </dsp:nvSpPr>
      <dsp:spPr>
        <a:xfrm>
          <a:off x="1926692" y="2979795"/>
          <a:ext cx="1522174" cy="164367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Elastic</a:t>
          </a:r>
        </a:p>
        <a:p>
          <a:pPr marL="0" lvl="0" indent="0" algn="l" defTabSz="622300">
            <a:lnSpc>
              <a:spcPct val="90000"/>
            </a:lnSpc>
            <a:spcBef>
              <a:spcPct val="0"/>
            </a:spcBef>
            <a:spcAft>
              <a:spcPct val="35000"/>
            </a:spcAft>
            <a:buNone/>
          </a:pPr>
          <a:r>
            <a:rPr lang="en-US" sz="1400" kern="1200"/>
            <a:t>-Inelastic</a:t>
          </a:r>
        </a:p>
        <a:p>
          <a:pPr marL="0" lvl="0" indent="0" algn="l" defTabSz="622300">
            <a:lnSpc>
              <a:spcPct val="90000"/>
            </a:lnSpc>
            <a:spcBef>
              <a:spcPct val="0"/>
            </a:spcBef>
            <a:spcAft>
              <a:spcPct val="35000"/>
            </a:spcAft>
            <a:buNone/>
          </a:pPr>
          <a:r>
            <a:rPr lang="en-US" sz="1400" kern="1200"/>
            <a:t>-Unit elastic </a:t>
          </a:r>
        </a:p>
        <a:p>
          <a:pPr marL="0" lvl="0" indent="0" algn="l" defTabSz="622300">
            <a:lnSpc>
              <a:spcPct val="90000"/>
            </a:lnSpc>
            <a:spcBef>
              <a:spcPct val="0"/>
            </a:spcBef>
            <a:spcAft>
              <a:spcPct val="35000"/>
            </a:spcAft>
            <a:buNone/>
          </a:pPr>
          <a:r>
            <a:rPr lang="en-US" sz="1400" kern="1200"/>
            <a:t>- Perfectly elastic</a:t>
          </a:r>
        </a:p>
        <a:p>
          <a:pPr marL="0" lvl="0" indent="0" algn="l" defTabSz="622300">
            <a:lnSpc>
              <a:spcPct val="90000"/>
            </a:lnSpc>
            <a:spcBef>
              <a:spcPct val="0"/>
            </a:spcBef>
            <a:spcAft>
              <a:spcPct val="35000"/>
            </a:spcAft>
            <a:buNone/>
          </a:pPr>
          <a:r>
            <a:rPr lang="en-US" sz="1400" kern="1200"/>
            <a:t>-perfectly inelastic</a:t>
          </a:r>
        </a:p>
      </dsp:txBody>
      <dsp:txXfrm>
        <a:off x="1971275" y="3024378"/>
        <a:ext cx="1433008" cy="1554504"/>
      </dsp:txXfrm>
    </dsp:sp>
    <dsp:sp modelId="{48A96623-CEE9-4392-8D0C-D6CE5A2B96D3}">
      <dsp:nvSpPr>
        <dsp:cNvPr id="0" name=""/>
        <dsp:cNvSpPr/>
      </dsp:nvSpPr>
      <dsp:spPr>
        <a:xfrm>
          <a:off x="3617997"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66CC45A-943C-4912-93A5-9E7826265902}">
      <dsp:nvSpPr>
        <dsp:cNvPr id="0" name=""/>
        <dsp:cNvSpPr/>
      </dsp:nvSpPr>
      <dsp:spPr>
        <a:xfrm>
          <a:off x="3787128"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Cross elasticity </a:t>
          </a:r>
        </a:p>
      </dsp:txBody>
      <dsp:txXfrm>
        <a:off x="3815438" y="1598825"/>
        <a:ext cx="1465554" cy="909960"/>
      </dsp:txXfrm>
    </dsp:sp>
    <dsp:sp modelId="{A49A06D2-C534-43B6-A8DB-FB96CDA0DE42}">
      <dsp:nvSpPr>
        <dsp:cNvPr id="0" name=""/>
        <dsp:cNvSpPr/>
      </dsp:nvSpPr>
      <dsp:spPr>
        <a:xfrm>
          <a:off x="3617997"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6A3EABD-8C03-4CDB-8951-1649C8F90681}">
      <dsp:nvSpPr>
        <dsp:cNvPr id="0" name=""/>
        <dsp:cNvSpPr/>
      </dsp:nvSpPr>
      <dsp:spPr>
        <a:xfrm>
          <a:off x="3787128"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substitute</a:t>
          </a:r>
          <a:r>
            <a:rPr lang="en-US" altLang="en-US" sz="1400" kern="1200"/>
            <a:t> </a:t>
          </a:r>
        </a:p>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complement</a:t>
          </a:r>
          <a:r>
            <a:rPr lang="en-US" altLang="en-US" sz="1400" kern="1200"/>
            <a:t>.</a:t>
          </a:r>
          <a:endParaRPr lang="en-US" sz="1400" kern="1200"/>
        </a:p>
      </dsp:txBody>
      <dsp:txXfrm>
        <a:off x="3815438" y="3008105"/>
        <a:ext cx="1465554" cy="909960"/>
      </dsp:txXfrm>
    </dsp:sp>
    <dsp:sp modelId="{BD740823-43A8-46F9-A402-993FA0BEF548}">
      <dsp:nvSpPr>
        <dsp:cNvPr id="0" name=""/>
        <dsp:cNvSpPr/>
      </dsp:nvSpPr>
      <dsp:spPr>
        <a:xfrm>
          <a:off x="5478433"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EB6B436-7CAF-4ABA-BF97-80F53B96FD49}">
      <dsp:nvSpPr>
        <dsp:cNvPr id="0" name=""/>
        <dsp:cNvSpPr/>
      </dsp:nvSpPr>
      <dsp:spPr>
        <a:xfrm>
          <a:off x="5647564"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Income elasticity </a:t>
          </a:r>
        </a:p>
      </dsp:txBody>
      <dsp:txXfrm>
        <a:off x="5675874" y="1598825"/>
        <a:ext cx="1465554" cy="909960"/>
      </dsp:txXfrm>
    </dsp:sp>
    <dsp:sp modelId="{8E47BE8C-3253-4BB1-BA77-D9613ED35973}">
      <dsp:nvSpPr>
        <dsp:cNvPr id="0" name=""/>
        <dsp:cNvSpPr/>
      </dsp:nvSpPr>
      <dsp:spPr>
        <a:xfrm>
          <a:off x="5478433"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6BD2FBE-78AA-4D25-92E3-F271A25C9276}">
      <dsp:nvSpPr>
        <dsp:cNvPr id="0" name=""/>
        <dsp:cNvSpPr/>
      </dsp:nvSpPr>
      <dsp:spPr>
        <a:xfrm>
          <a:off x="5647564"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Normal goods</a:t>
          </a:r>
        </a:p>
        <a:p>
          <a:pPr marL="0" lvl="0" indent="0" algn="ctr" defTabSz="622300">
            <a:lnSpc>
              <a:spcPct val="90000"/>
            </a:lnSpc>
            <a:spcBef>
              <a:spcPct val="0"/>
            </a:spcBef>
            <a:spcAft>
              <a:spcPct val="35000"/>
            </a:spcAft>
            <a:buNone/>
          </a:pPr>
          <a:r>
            <a:rPr lang="en-US" sz="1400" kern="1200" dirty="0"/>
            <a:t>Inferior goods</a:t>
          </a:r>
          <a:endParaRPr lang="en-US" sz="1300" kern="1200" dirty="0"/>
        </a:p>
      </dsp:txBody>
      <dsp:txXfrm>
        <a:off x="5675874" y="3008105"/>
        <a:ext cx="1465554" cy="9099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C8451-6B9D-4B6D-A62C-7AF367827BDF}">
      <dsp:nvSpPr>
        <dsp:cNvPr id="0" name=""/>
        <dsp:cNvSpPr/>
      </dsp:nvSpPr>
      <dsp:spPr>
        <a:xfrm>
          <a:off x="6193800"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01C41B4B-7977-4E8F-8B30-380CC2B0C0D3}">
      <dsp:nvSpPr>
        <dsp:cNvPr id="0" name=""/>
        <dsp:cNvSpPr/>
      </dsp:nvSpPr>
      <dsp:spPr>
        <a:xfrm>
          <a:off x="4379085" y="967142"/>
          <a:ext cx="1860435" cy="442699"/>
        </a:xfrm>
        <a:custGeom>
          <a:avLst/>
          <a:gdLst/>
          <a:ahLst/>
          <a:cxnLst/>
          <a:rect l="0" t="0" r="0" b="0"/>
          <a:pathLst>
            <a:path>
              <a:moveTo>
                <a:pt x="0" y="0"/>
              </a:moveTo>
              <a:lnTo>
                <a:pt x="0" y="301686"/>
              </a:lnTo>
              <a:lnTo>
                <a:pt x="1860435" y="301686"/>
              </a:lnTo>
              <a:lnTo>
                <a:pt x="1860435"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1D2ED18-EF15-4196-BBFC-CB684F0D5B68}">
      <dsp:nvSpPr>
        <dsp:cNvPr id="0" name=""/>
        <dsp:cNvSpPr/>
      </dsp:nvSpPr>
      <dsp:spPr>
        <a:xfrm>
          <a:off x="4333365"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6BFC06BF-B39B-4CD5-A218-A191593554A4}">
      <dsp:nvSpPr>
        <dsp:cNvPr id="0" name=""/>
        <dsp:cNvSpPr/>
      </dsp:nvSpPr>
      <dsp:spPr>
        <a:xfrm>
          <a:off x="4333365" y="967142"/>
          <a:ext cx="91440" cy="442699"/>
        </a:xfrm>
        <a:custGeom>
          <a:avLst/>
          <a:gdLst/>
          <a:ahLst/>
          <a:cxnLst/>
          <a:rect l="0" t="0" r="0" b="0"/>
          <a:pathLst>
            <a:path>
              <a:moveTo>
                <a:pt x="45720" y="0"/>
              </a:moveTo>
              <a:lnTo>
                <a:pt x="4572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A0FF08A-3B1C-4347-972D-7C509C13A060}">
      <dsp:nvSpPr>
        <dsp:cNvPr id="0" name=""/>
        <dsp:cNvSpPr/>
      </dsp:nvSpPr>
      <dsp:spPr>
        <a:xfrm>
          <a:off x="2472929" y="2376421"/>
          <a:ext cx="91440" cy="442699"/>
        </a:xfrm>
        <a:custGeom>
          <a:avLst/>
          <a:gdLst/>
          <a:ahLst/>
          <a:cxnLst/>
          <a:rect l="0" t="0" r="0" b="0"/>
          <a:pathLst>
            <a:path>
              <a:moveTo>
                <a:pt x="45720" y="0"/>
              </a:moveTo>
              <a:lnTo>
                <a:pt x="45720" y="442699"/>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3A5C2D2-5F22-4CA6-A466-C0E586A6DAF5}">
      <dsp:nvSpPr>
        <dsp:cNvPr id="0" name=""/>
        <dsp:cNvSpPr/>
      </dsp:nvSpPr>
      <dsp:spPr>
        <a:xfrm>
          <a:off x="2518649" y="967142"/>
          <a:ext cx="1860435" cy="442699"/>
        </a:xfrm>
        <a:custGeom>
          <a:avLst/>
          <a:gdLst/>
          <a:ahLst/>
          <a:cxnLst/>
          <a:rect l="0" t="0" r="0" b="0"/>
          <a:pathLst>
            <a:path>
              <a:moveTo>
                <a:pt x="1860435" y="0"/>
              </a:moveTo>
              <a:lnTo>
                <a:pt x="1860435" y="301686"/>
              </a:lnTo>
              <a:lnTo>
                <a:pt x="0" y="301686"/>
              </a:lnTo>
              <a:lnTo>
                <a:pt x="0" y="442699"/>
              </a:lnTo>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2FC635C-1A24-49A0-A8D4-4309BE721EEB}">
      <dsp:nvSpPr>
        <dsp:cNvPr id="0" name=""/>
        <dsp:cNvSpPr/>
      </dsp:nvSpPr>
      <dsp:spPr>
        <a:xfrm>
          <a:off x="3195168" y="561"/>
          <a:ext cx="2367833" cy="96658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981414-005A-4C2A-94DD-D8E8B28922D6}">
      <dsp:nvSpPr>
        <dsp:cNvPr id="0" name=""/>
        <dsp:cNvSpPr/>
      </dsp:nvSpPr>
      <dsp:spPr>
        <a:xfrm>
          <a:off x="3364298" y="161235"/>
          <a:ext cx="2367833" cy="966580"/>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none" kern="1200" dirty="0"/>
            <a:t>Elasticity of Demand</a:t>
          </a:r>
          <a:endParaRPr lang="en-US" sz="1400" u="none" kern="1200" dirty="0"/>
        </a:p>
      </dsp:txBody>
      <dsp:txXfrm>
        <a:off x="3392608" y="189545"/>
        <a:ext cx="2311213" cy="909960"/>
      </dsp:txXfrm>
    </dsp:sp>
    <dsp:sp modelId="{A4B9CBB5-0CBD-430C-86D3-E97B436D4B42}">
      <dsp:nvSpPr>
        <dsp:cNvPr id="0" name=""/>
        <dsp:cNvSpPr/>
      </dsp:nvSpPr>
      <dsp:spPr>
        <a:xfrm>
          <a:off x="1757562"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0E61A77-FEEF-43F1-86F6-AE44D3294578}">
      <dsp:nvSpPr>
        <dsp:cNvPr id="0" name=""/>
        <dsp:cNvSpPr/>
      </dsp:nvSpPr>
      <dsp:spPr>
        <a:xfrm>
          <a:off x="1926692"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Price elasticity </a:t>
          </a:r>
        </a:p>
      </dsp:txBody>
      <dsp:txXfrm>
        <a:off x="1955002" y="1598825"/>
        <a:ext cx="1465554" cy="909960"/>
      </dsp:txXfrm>
    </dsp:sp>
    <dsp:sp modelId="{14032421-C61D-46A1-AD7E-EF7B16EDABD0}">
      <dsp:nvSpPr>
        <dsp:cNvPr id="0" name=""/>
        <dsp:cNvSpPr/>
      </dsp:nvSpPr>
      <dsp:spPr>
        <a:xfrm>
          <a:off x="1757562" y="2819121"/>
          <a:ext cx="1522174" cy="164367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4BE5F9A-55DD-44FD-BB87-D55A5F87B4C4}">
      <dsp:nvSpPr>
        <dsp:cNvPr id="0" name=""/>
        <dsp:cNvSpPr/>
      </dsp:nvSpPr>
      <dsp:spPr>
        <a:xfrm>
          <a:off x="1926692" y="2979795"/>
          <a:ext cx="1522174" cy="164367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 Elastic</a:t>
          </a:r>
        </a:p>
        <a:p>
          <a:pPr marL="0" lvl="0" indent="0" algn="l" defTabSz="622300">
            <a:lnSpc>
              <a:spcPct val="90000"/>
            </a:lnSpc>
            <a:spcBef>
              <a:spcPct val="0"/>
            </a:spcBef>
            <a:spcAft>
              <a:spcPct val="35000"/>
            </a:spcAft>
            <a:buNone/>
          </a:pPr>
          <a:r>
            <a:rPr lang="en-US" sz="1400" kern="1200"/>
            <a:t>-Inelastic</a:t>
          </a:r>
        </a:p>
        <a:p>
          <a:pPr marL="0" lvl="0" indent="0" algn="l" defTabSz="622300">
            <a:lnSpc>
              <a:spcPct val="90000"/>
            </a:lnSpc>
            <a:spcBef>
              <a:spcPct val="0"/>
            </a:spcBef>
            <a:spcAft>
              <a:spcPct val="35000"/>
            </a:spcAft>
            <a:buNone/>
          </a:pPr>
          <a:r>
            <a:rPr lang="en-US" sz="1400" kern="1200"/>
            <a:t>-Unit elastic </a:t>
          </a:r>
        </a:p>
        <a:p>
          <a:pPr marL="0" lvl="0" indent="0" algn="l" defTabSz="622300">
            <a:lnSpc>
              <a:spcPct val="90000"/>
            </a:lnSpc>
            <a:spcBef>
              <a:spcPct val="0"/>
            </a:spcBef>
            <a:spcAft>
              <a:spcPct val="35000"/>
            </a:spcAft>
            <a:buNone/>
          </a:pPr>
          <a:r>
            <a:rPr lang="en-US" sz="1400" kern="1200"/>
            <a:t>- Perfectly elastic</a:t>
          </a:r>
        </a:p>
        <a:p>
          <a:pPr marL="0" lvl="0" indent="0" algn="l" defTabSz="622300">
            <a:lnSpc>
              <a:spcPct val="90000"/>
            </a:lnSpc>
            <a:spcBef>
              <a:spcPct val="0"/>
            </a:spcBef>
            <a:spcAft>
              <a:spcPct val="35000"/>
            </a:spcAft>
            <a:buNone/>
          </a:pPr>
          <a:r>
            <a:rPr lang="en-US" sz="1400" kern="1200"/>
            <a:t>-perfectly inelastic</a:t>
          </a:r>
        </a:p>
      </dsp:txBody>
      <dsp:txXfrm>
        <a:off x="1971275" y="3024378"/>
        <a:ext cx="1433008" cy="1554504"/>
      </dsp:txXfrm>
    </dsp:sp>
    <dsp:sp modelId="{48A96623-CEE9-4392-8D0C-D6CE5A2B96D3}">
      <dsp:nvSpPr>
        <dsp:cNvPr id="0" name=""/>
        <dsp:cNvSpPr/>
      </dsp:nvSpPr>
      <dsp:spPr>
        <a:xfrm>
          <a:off x="3617997"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66CC45A-943C-4912-93A5-9E7826265902}">
      <dsp:nvSpPr>
        <dsp:cNvPr id="0" name=""/>
        <dsp:cNvSpPr/>
      </dsp:nvSpPr>
      <dsp:spPr>
        <a:xfrm>
          <a:off x="3787128"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Cross elasticity </a:t>
          </a:r>
        </a:p>
      </dsp:txBody>
      <dsp:txXfrm>
        <a:off x="3815438" y="1598825"/>
        <a:ext cx="1465554" cy="909960"/>
      </dsp:txXfrm>
    </dsp:sp>
    <dsp:sp modelId="{A49A06D2-C534-43B6-A8DB-FB96CDA0DE42}">
      <dsp:nvSpPr>
        <dsp:cNvPr id="0" name=""/>
        <dsp:cNvSpPr/>
      </dsp:nvSpPr>
      <dsp:spPr>
        <a:xfrm>
          <a:off x="3617997"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6A3EABD-8C03-4CDB-8951-1649C8F90681}">
      <dsp:nvSpPr>
        <dsp:cNvPr id="0" name=""/>
        <dsp:cNvSpPr/>
      </dsp:nvSpPr>
      <dsp:spPr>
        <a:xfrm>
          <a:off x="3787128"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substitute</a:t>
          </a:r>
          <a:r>
            <a:rPr lang="en-US" altLang="en-US" sz="1400" kern="1200"/>
            <a:t> </a:t>
          </a:r>
        </a:p>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a:t>a </a:t>
          </a:r>
          <a:r>
            <a:rPr lang="en-US" altLang="en-US" sz="1400" i="1" kern="1200"/>
            <a:t>complement</a:t>
          </a:r>
          <a:r>
            <a:rPr lang="en-US" altLang="en-US" sz="1400" kern="1200"/>
            <a:t>.</a:t>
          </a:r>
          <a:endParaRPr lang="en-US" sz="1400" kern="1200"/>
        </a:p>
      </dsp:txBody>
      <dsp:txXfrm>
        <a:off x="3815438" y="3008105"/>
        <a:ext cx="1465554" cy="909960"/>
      </dsp:txXfrm>
    </dsp:sp>
    <dsp:sp modelId="{BD740823-43A8-46F9-A402-993FA0BEF548}">
      <dsp:nvSpPr>
        <dsp:cNvPr id="0" name=""/>
        <dsp:cNvSpPr/>
      </dsp:nvSpPr>
      <dsp:spPr>
        <a:xfrm>
          <a:off x="5478433" y="1409841"/>
          <a:ext cx="1522174" cy="96658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EB6B436-7CAF-4ABA-BF97-80F53B96FD49}">
      <dsp:nvSpPr>
        <dsp:cNvPr id="0" name=""/>
        <dsp:cNvSpPr/>
      </dsp:nvSpPr>
      <dsp:spPr>
        <a:xfrm>
          <a:off x="5647564" y="157051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Income elasticity </a:t>
          </a:r>
        </a:p>
      </dsp:txBody>
      <dsp:txXfrm>
        <a:off x="5675874" y="1598825"/>
        <a:ext cx="1465554" cy="909960"/>
      </dsp:txXfrm>
    </dsp:sp>
    <dsp:sp modelId="{8E47BE8C-3253-4BB1-BA77-D9613ED35973}">
      <dsp:nvSpPr>
        <dsp:cNvPr id="0" name=""/>
        <dsp:cNvSpPr/>
      </dsp:nvSpPr>
      <dsp:spPr>
        <a:xfrm>
          <a:off x="5478433" y="2819121"/>
          <a:ext cx="1522174" cy="96658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06BD2FBE-78AA-4D25-92E3-F271A25C9276}">
      <dsp:nvSpPr>
        <dsp:cNvPr id="0" name=""/>
        <dsp:cNvSpPr/>
      </dsp:nvSpPr>
      <dsp:spPr>
        <a:xfrm>
          <a:off x="5647564" y="2979795"/>
          <a:ext cx="1522174" cy="966580"/>
        </a:xfrm>
        <a:prstGeom prst="roundRect">
          <a:avLst>
            <a:gd name="adj" fmla="val 10000"/>
          </a:avLst>
        </a:prstGeom>
        <a:solidFill>
          <a:schemeClr val="lt1">
            <a:alpha val="90000"/>
            <a:hueOff val="0"/>
            <a:satOff val="0"/>
            <a:lumOff val="0"/>
            <a:alphaOff val="0"/>
          </a:schemeClr>
        </a:solidFill>
        <a:ln w="6350" cap="flat" cmpd="sng" algn="ctr">
          <a:solidFill>
            <a:schemeClr val="accent6">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Normal goods</a:t>
          </a:r>
        </a:p>
        <a:p>
          <a:pPr marL="0" lvl="0" indent="0" algn="ctr" defTabSz="622300">
            <a:lnSpc>
              <a:spcPct val="90000"/>
            </a:lnSpc>
            <a:spcBef>
              <a:spcPct val="0"/>
            </a:spcBef>
            <a:spcAft>
              <a:spcPct val="35000"/>
            </a:spcAft>
            <a:buNone/>
          </a:pPr>
          <a:r>
            <a:rPr lang="en-US" sz="1400" kern="1200" dirty="0"/>
            <a:t>Inferior goods</a:t>
          </a:r>
          <a:endParaRPr lang="en-US" sz="1300" kern="1200" dirty="0"/>
        </a:p>
      </dsp:txBody>
      <dsp:txXfrm>
        <a:off x="5675874" y="3008105"/>
        <a:ext cx="1465554" cy="9099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2C249-F29C-402A-86E4-F18D3941DA23}">
      <dsp:nvSpPr>
        <dsp:cNvPr id="0" name=""/>
        <dsp:cNvSpPr/>
      </dsp:nvSpPr>
      <dsp:spPr>
        <a:xfrm>
          <a:off x="617207" y="0"/>
          <a:ext cx="6359080" cy="3179540"/>
        </a:xfrm>
        <a:prstGeom prst="roundRect">
          <a:avLst>
            <a:gd name="adj" fmla="val 10000"/>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2) Elasticity OF Supply </a:t>
          </a:r>
        </a:p>
      </dsp:txBody>
      <dsp:txXfrm>
        <a:off x="710333" y="93126"/>
        <a:ext cx="6172828" cy="299328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9AD360-9724-4001-ACE8-7F57512ED8F6}" type="datetimeFigureOut">
              <a:rPr lang="en-US" smtClean="0"/>
              <a:t>03/02/2023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4D3F9F-3A3F-42E1-A9C5-19399D1C258D}" type="slidenum">
              <a:rPr lang="en-US" smtClean="0"/>
              <a:t>‹#›</a:t>
            </a:fld>
            <a:endParaRPr lang="en-US"/>
          </a:p>
        </p:txBody>
      </p:sp>
    </p:spTree>
    <p:extLst>
      <p:ext uri="{BB962C8B-B14F-4D97-AF65-F5344CB8AC3E}">
        <p14:creationId xmlns:p14="http://schemas.microsoft.com/office/powerpoint/2010/main" val="2736040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03/02/2023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03/02/2023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03/02/2023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03/02/2023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03/02/2023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03/02/2023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03/02/2023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03/02/2023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03/02/2023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03/02/2023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03/02/2023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03/02/2023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8.emf"/><Relationship Id="rId7" Type="http://schemas.openxmlformats.org/officeDocument/2006/relationships/diagramLayout" Target="../diagrams/layout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10.emf"/><Relationship Id="rId10" Type="http://schemas.microsoft.com/office/2007/relationships/diagramDrawing" Target="../diagrams/drawing1.xml"/><Relationship Id="rId4" Type="http://schemas.openxmlformats.org/officeDocument/2006/relationships/image" Target="../media/image9.emf"/><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8.emf"/><Relationship Id="rId7" Type="http://schemas.openxmlformats.org/officeDocument/2006/relationships/diagramLayout" Target="../diagrams/layout2.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0.emf"/><Relationship Id="rId10" Type="http://schemas.microsoft.com/office/2007/relationships/diagramDrawing" Target="../diagrams/drawing2.xml"/><Relationship Id="rId4" Type="http://schemas.openxmlformats.org/officeDocument/2006/relationships/image" Target="../media/image9.emf"/><Relationship Id="rId9" Type="http://schemas.openxmlformats.org/officeDocument/2006/relationships/diagramColors" Target="../diagrams/colors2.xml"/></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8.emf"/><Relationship Id="rId7" Type="http://schemas.openxmlformats.org/officeDocument/2006/relationships/diagramLayout" Target="../diagrams/layout3.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10.emf"/><Relationship Id="rId10" Type="http://schemas.microsoft.com/office/2007/relationships/diagramDrawing" Target="../diagrams/drawing3.xml"/><Relationship Id="rId4" Type="http://schemas.openxmlformats.org/officeDocument/2006/relationships/image" Target="../media/image9.emf"/><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1.pn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8.emf"/><Relationship Id="rId7" Type="http://schemas.openxmlformats.org/officeDocument/2006/relationships/diagramLayout" Target="../diagrams/layout4.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4.xml"/><Relationship Id="rId5" Type="http://schemas.openxmlformats.org/officeDocument/2006/relationships/image" Target="../media/image10.emf"/><Relationship Id="rId10" Type="http://schemas.microsoft.com/office/2007/relationships/diagramDrawing" Target="../diagrams/drawing4.xml"/><Relationship Id="rId4" Type="http://schemas.openxmlformats.org/officeDocument/2006/relationships/image" Target="../media/image9.emf"/><Relationship Id="rId9" Type="http://schemas.openxmlformats.org/officeDocument/2006/relationships/diagramColors" Target="../diagrams/colors4.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8.emf"/><Relationship Id="rId7" Type="http://schemas.openxmlformats.org/officeDocument/2006/relationships/diagramLayout" Target="../diagrams/layout5.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5.xml"/><Relationship Id="rId5" Type="http://schemas.openxmlformats.org/officeDocument/2006/relationships/image" Target="../media/image10.emf"/><Relationship Id="rId10" Type="http://schemas.microsoft.com/office/2007/relationships/diagramDrawing" Target="../diagrams/drawing5.xml"/><Relationship Id="rId4" Type="http://schemas.openxmlformats.org/officeDocument/2006/relationships/image" Target="../media/image9.emf"/><Relationship Id="rId9" Type="http://schemas.openxmlformats.org/officeDocument/2006/relationships/diagramColors" Target="../diagrams/colors5.xml"/></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270.png"/><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5" name="TextBox 4">
            <a:extLst>
              <a:ext uri="{FF2B5EF4-FFF2-40B4-BE49-F238E27FC236}">
                <a16:creationId xmlns:a16="http://schemas.microsoft.com/office/drawing/2014/main" id="{9A90FB8F-A152-AE40-74BB-CFAF59D86022}"/>
              </a:ext>
            </a:extLst>
          </p:cNvPr>
          <p:cNvSpPr txBox="1"/>
          <p:nvPr/>
        </p:nvSpPr>
        <p:spPr>
          <a:xfrm>
            <a:off x="2765161" y="1198147"/>
            <a:ext cx="536666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Introduction to Economics</a:t>
            </a:r>
          </a:p>
          <a:p>
            <a:r>
              <a:rPr lang="en-US" sz="2800" dirty="0">
                <a:solidFill>
                  <a:srgbClr val="24A9E1"/>
                </a:solidFill>
                <a:latin typeface="Tajawal Medium" panose="00000600000000000000" pitchFamily="2" charset="-78"/>
                <a:cs typeface="Tajawal Medium" panose="00000600000000000000" pitchFamily="2" charset="-78"/>
              </a:rPr>
              <a:t>Prepared by Ms. Dina </a:t>
            </a:r>
            <a:r>
              <a:rPr lang="en-US" sz="2800" dirty="0" err="1">
                <a:solidFill>
                  <a:srgbClr val="24A9E1"/>
                </a:solidFill>
                <a:latin typeface="Tajawal Medium" panose="00000600000000000000" pitchFamily="2" charset="-78"/>
                <a:cs typeface="Tajawal Medium" panose="00000600000000000000" pitchFamily="2" charset="-78"/>
              </a:rPr>
              <a:t>ElWakkad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A92BCF78-FAEB-3596-20FD-6D3FF137D2B3}"/>
              </a:ext>
            </a:extLst>
          </p:cNvPr>
          <p:cNvSpPr txBox="1"/>
          <p:nvPr/>
        </p:nvSpPr>
        <p:spPr>
          <a:xfrm>
            <a:off x="5291361" y="5324468"/>
            <a:ext cx="1637563"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MGM112</a:t>
            </a:r>
          </a:p>
          <a:p>
            <a:pPr algn="ctr"/>
            <a:r>
              <a:rPr lang="en-US" sz="2800" dirty="0">
                <a:solidFill>
                  <a:schemeClr val="bg1"/>
                </a:solidFill>
                <a:latin typeface="Tajawal Medium" panose="00000600000000000000" pitchFamily="2" charset="-78"/>
                <a:cs typeface="Tajawal Medium" panose="00000600000000000000" pitchFamily="2" charset="-78"/>
              </a:rPr>
              <a:t>Elasticity</a:t>
            </a: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Elasticity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pic>
        <p:nvPicPr>
          <p:cNvPr id="12" name="Picture 11">
            <a:extLst>
              <a:ext uri="{FF2B5EF4-FFF2-40B4-BE49-F238E27FC236}">
                <a16:creationId xmlns:a16="http://schemas.microsoft.com/office/drawing/2014/main" id="{94AAF355-260C-FA32-7783-1C965A3CC946}"/>
              </a:ext>
            </a:extLst>
          </p:cNvPr>
          <p:cNvPicPr>
            <a:picLocks noChangeAspect="1"/>
          </p:cNvPicPr>
          <p:nvPr/>
        </p:nvPicPr>
        <p:blipFill rotWithShape="1">
          <a:blip r:embed="rId6"/>
          <a:srcRect l="61087" t="31682" r="13913" b="56525"/>
          <a:stretch/>
        </p:blipFill>
        <p:spPr>
          <a:xfrm>
            <a:off x="428495" y="1752997"/>
            <a:ext cx="11335010" cy="3006240"/>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Types of Elasticity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graphicFrame>
        <p:nvGraphicFramePr>
          <p:cNvPr id="10" name="Diagram 9">
            <a:extLst>
              <a:ext uri="{FF2B5EF4-FFF2-40B4-BE49-F238E27FC236}">
                <a16:creationId xmlns:a16="http://schemas.microsoft.com/office/drawing/2014/main" id="{BD1A3D0F-8242-BFA3-54C3-7DC47BBEBF17}"/>
              </a:ext>
            </a:extLst>
          </p:cNvPr>
          <p:cNvGraphicFramePr/>
          <p:nvPr>
            <p:extLst>
              <p:ext uri="{D42A27DB-BD31-4B8C-83A1-F6EECF244321}">
                <p14:modId xmlns:p14="http://schemas.microsoft.com/office/powerpoint/2010/main" val="2431104963"/>
              </p:ext>
            </p:extLst>
          </p:nvPr>
        </p:nvGraphicFramePr>
        <p:xfrm>
          <a:off x="1992489" y="1325217"/>
          <a:ext cx="8927301" cy="462402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809290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Types of Elasticity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graphicFrame>
        <p:nvGraphicFramePr>
          <p:cNvPr id="10" name="Diagram 9">
            <a:extLst>
              <a:ext uri="{FF2B5EF4-FFF2-40B4-BE49-F238E27FC236}">
                <a16:creationId xmlns:a16="http://schemas.microsoft.com/office/drawing/2014/main" id="{BD1A3D0F-8242-BFA3-54C3-7DC47BBEBF17}"/>
              </a:ext>
            </a:extLst>
          </p:cNvPr>
          <p:cNvGraphicFramePr/>
          <p:nvPr>
            <p:extLst>
              <p:ext uri="{D42A27DB-BD31-4B8C-83A1-F6EECF244321}">
                <p14:modId xmlns:p14="http://schemas.microsoft.com/office/powerpoint/2010/main" val="2120514791"/>
              </p:ext>
            </p:extLst>
          </p:nvPr>
        </p:nvGraphicFramePr>
        <p:xfrm>
          <a:off x="2617306" y="1867462"/>
          <a:ext cx="7593494" cy="31795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035317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Types of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graphicFrame>
        <p:nvGraphicFramePr>
          <p:cNvPr id="10" name="Diagram 9">
            <a:extLst>
              <a:ext uri="{FF2B5EF4-FFF2-40B4-BE49-F238E27FC236}">
                <a16:creationId xmlns:a16="http://schemas.microsoft.com/office/drawing/2014/main" id="{BD1A3D0F-8242-BFA3-54C3-7DC47BBEBF17}"/>
              </a:ext>
            </a:extLst>
          </p:cNvPr>
          <p:cNvGraphicFramePr/>
          <p:nvPr>
            <p:extLst>
              <p:ext uri="{D42A27DB-BD31-4B8C-83A1-F6EECF244321}">
                <p14:modId xmlns:p14="http://schemas.microsoft.com/office/powerpoint/2010/main" val="229054967"/>
              </p:ext>
            </p:extLst>
          </p:nvPr>
        </p:nvGraphicFramePr>
        <p:xfrm>
          <a:off x="1992489" y="1325217"/>
          <a:ext cx="8927301" cy="462402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261402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2)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962A4002-179B-45D8-9777-E5DF93B52B81}"/>
              </a:ext>
            </a:extLst>
          </p:cNvPr>
          <p:cNvSpPr>
            <a:spLocks noGrp="1" noChangeArrowheads="1"/>
          </p:cNvSpPr>
          <p:nvPr/>
        </p:nvSpPr>
        <p:spPr bwMode="auto">
          <a:xfrm>
            <a:off x="651740" y="1833450"/>
            <a:ext cx="6835738"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pPr>
            <a:r>
              <a:rPr lang="en-US" altLang="en-US" sz="2800" dirty="0"/>
              <a:t>In the Figure, an increase in supply brings </a:t>
            </a:r>
          </a:p>
          <a:p>
            <a:pPr lvl="1" indent="0" eaLnBrk="1" hangingPunct="1">
              <a:buClr>
                <a:schemeClr val="tx1"/>
              </a:buClr>
              <a:buSzPct val="120000"/>
              <a:buFont typeface="Wingdings" panose="05000000000000000000" pitchFamily="2" charset="2"/>
              <a:buChar char="§"/>
              <a:tabLst>
                <a:tab pos="342900" algn="l"/>
              </a:tabLst>
            </a:pPr>
            <a:r>
              <a:rPr lang="en-US" altLang="en-US" sz="2800" dirty="0"/>
              <a:t> A large fall in price</a:t>
            </a:r>
          </a:p>
          <a:p>
            <a:pPr lvl="1" indent="0" eaLnBrk="1" hangingPunct="1">
              <a:buClr>
                <a:schemeClr val="tx1"/>
              </a:buClr>
              <a:buSzPct val="120000"/>
              <a:buFont typeface="Wingdings" panose="05000000000000000000" pitchFamily="2" charset="2"/>
              <a:buChar char="§"/>
              <a:tabLst>
                <a:tab pos="342900" algn="l"/>
              </a:tabLst>
            </a:pPr>
            <a:r>
              <a:rPr lang="en-US" altLang="en-US" sz="2800" dirty="0"/>
              <a:t> A small increase in the quantity demanded</a:t>
            </a:r>
          </a:p>
          <a:p>
            <a:pPr lvl="1" indent="0" defTabSz="342900" eaLnBrk="1" hangingPunct="1">
              <a:tabLst>
                <a:tab pos="461963" algn="l"/>
              </a:tabLst>
            </a:pPr>
            <a:endParaRPr lang="en-US" altLang="en-US" sz="3600" dirty="0">
              <a:solidFill>
                <a:srgbClr val="0070C0"/>
              </a:solidFill>
            </a:endParaRPr>
          </a:p>
        </p:txBody>
      </p:sp>
      <p:pic>
        <p:nvPicPr>
          <p:cNvPr id="11" name="Picture 10" descr="fig0401ad">
            <a:extLst>
              <a:ext uri="{FF2B5EF4-FFF2-40B4-BE49-F238E27FC236}">
                <a16:creationId xmlns:a16="http://schemas.microsoft.com/office/drawing/2014/main" id="{DB6DB02D-9E68-E857-2B9D-A1787266A9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64180" y="1735331"/>
            <a:ext cx="41148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3504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2)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962A4002-179B-45D8-9777-E5DF93B52B81}"/>
              </a:ext>
            </a:extLst>
          </p:cNvPr>
          <p:cNvSpPr>
            <a:spLocks noGrp="1" noChangeArrowheads="1"/>
          </p:cNvSpPr>
          <p:nvPr/>
        </p:nvSpPr>
        <p:spPr bwMode="auto">
          <a:xfrm>
            <a:off x="651740" y="1833450"/>
            <a:ext cx="6835738"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defRPr/>
            </a:pPr>
            <a:r>
              <a:rPr lang="en-US" sz="2800" dirty="0"/>
              <a:t>In The Figure, an increase in supply brings</a:t>
            </a:r>
          </a:p>
          <a:p>
            <a:pPr marL="355600" lvl="1" indent="-241300" eaLnBrk="1" hangingPunct="1">
              <a:buClr>
                <a:schemeClr val="tx1"/>
              </a:buClr>
              <a:buSzPct val="120000"/>
              <a:buFont typeface="Wingdings" panose="05000000000000000000" pitchFamily="2" charset="2"/>
              <a:buChar char="§"/>
              <a:tabLst>
                <a:tab pos="342900" algn="l"/>
              </a:tabLst>
              <a:defRPr/>
            </a:pPr>
            <a:r>
              <a:rPr lang="en-US" sz="2800" dirty="0"/>
              <a:t>A small fall in price</a:t>
            </a:r>
          </a:p>
          <a:p>
            <a:pPr marL="355600" lvl="1" indent="-241300" eaLnBrk="1" hangingPunct="1">
              <a:buClr>
                <a:schemeClr val="tx1"/>
              </a:buClr>
              <a:buSzPct val="120000"/>
              <a:buFont typeface="Wingdings" panose="05000000000000000000" pitchFamily="2" charset="2"/>
              <a:buChar char="§"/>
              <a:tabLst>
                <a:tab pos="342900" algn="l"/>
              </a:tabLst>
              <a:defRPr/>
            </a:pPr>
            <a:r>
              <a:rPr lang="en-US" sz="2800" dirty="0"/>
              <a:t>A large increase in the quantity demanded</a:t>
            </a:r>
          </a:p>
          <a:p>
            <a:pPr lvl="1" indent="0" defTabSz="342900" eaLnBrk="1" hangingPunct="1">
              <a:tabLst>
                <a:tab pos="461963" algn="l"/>
              </a:tabLst>
            </a:pPr>
            <a:endParaRPr lang="en-US" altLang="en-US" sz="3600" dirty="0">
              <a:solidFill>
                <a:srgbClr val="0070C0"/>
              </a:solidFill>
            </a:endParaRPr>
          </a:p>
        </p:txBody>
      </p:sp>
      <p:pic>
        <p:nvPicPr>
          <p:cNvPr id="10" name="Picture 9" descr="fig0401bd">
            <a:extLst>
              <a:ext uri="{FF2B5EF4-FFF2-40B4-BE49-F238E27FC236}">
                <a16:creationId xmlns:a16="http://schemas.microsoft.com/office/drawing/2014/main" id="{E93F27E5-4E77-8F05-BF48-E87B9C47F28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87478" y="1510675"/>
            <a:ext cx="4143375"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2340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a)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962A4002-179B-45D8-9777-E5DF93B52B81}"/>
              </a:ext>
            </a:extLst>
          </p:cNvPr>
          <p:cNvSpPr>
            <a:spLocks noGrp="1" noChangeArrowheads="1"/>
          </p:cNvSpPr>
          <p:nvPr/>
        </p:nvSpPr>
        <p:spPr bwMode="auto">
          <a:xfrm>
            <a:off x="1747098" y="1569349"/>
            <a:ext cx="9177640" cy="4240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461963" algn="l"/>
              </a:tabLst>
            </a:pPr>
            <a:r>
              <a:rPr lang="en-US" altLang="en-US" sz="2800" dirty="0">
                <a:solidFill>
                  <a:srgbClr val="0070C0"/>
                </a:solidFill>
              </a:rPr>
              <a:t>The contrast between the two outcomes highlights the need for:</a:t>
            </a:r>
          </a:p>
          <a:p>
            <a:pPr lvl="1" indent="0" defTabSz="342900" eaLnBrk="1" hangingPunct="1">
              <a:buClr>
                <a:srgbClr val="E6AF00"/>
              </a:buClr>
              <a:buSzPct val="75000"/>
              <a:tabLst>
                <a:tab pos="461963" algn="l"/>
              </a:tabLst>
            </a:pPr>
            <a:r>
              <a:rPr lang="en-US" altLang="en-US" sz="2800" b="1" dirty="0"/>
              <a:t>	A measure of the responsiveness of the quantity 	demanded to a price change.</a:t>
            </a:r>
          </a:p>
          <a:p>
            <a:pPr lvl="1" indent="0" defTabSz="342900" eaLnBrk="1" hangingPunct="1">
              <a:tabLst>
                <a:tab pos="461963" algn="l"/>
              </a:tabLst>
            </a:pPr>
            <a:r>
              <a:rPr lang="en-US" altLang="en-US" sz="2800" dirty="0"/>
              <a:t>The </a:t>
            </a:r>
            <a:r>
              <a:rPr lang="en-US" altLang="en-US" sz="2800" b="1" u="sng" dirty="0">
                <a:solidFill>
                  <a:srgbClr val="FF0000"/>
                </a:solidFill>
              </a:rPr>
              <a:t>price elasticity of demand </a:t>
            </a:r>
            <a:r>
              <a:rPr lang="en-US" altLang="en-US" sz="2800" dirty="0"/>
              <a:t>is a measure of the responsiveness of </a:t>
            </a:r>
            <a:r>
              <a:rPr lang="en-US" altLang="en-US" sz="2800" u="sng" dirty="0"/>
              <a:t>the quantity demanded </a:t>
            </a:r>
            <a:r>
              <a:rPr lang="en-US" altLang="en-US" sz="2800" dirty="0"/>
              <a:t>of a good to </a:t>
            </a:r>
            <a:r>
              <a:rPr lang="en-US" altLang="en-US" sz="2800" u="sng" dirty="0"/>
              <a:t>a change in its price </a:t>
            </a:r>
            <a:r>
              <a:rPr lang="en-US" altLang="en-US" sz="2800" dirty="0"/>
              <a:t>when all other influences on buying plans remain the same.</a:t>
            </a:r>
          </a:p>
          <a:p>
            <a:pPr lvl="1" indent="0" defTabSz="342900" eaLnBrk="1" hangingPunct="1">
              <a:tabLst>
                <a:tab pos="461963" algn="l"/>
              </a:tabLst>
            </a:pPr>
            <a:endParaRPr lang="en-US" altLang="en-US" sz="3600" dirty="0">
              <a:solidFill>
                <a:srgbClr val="0070C0"/>
              </a:solidFill>
            </a:endParaRPr>
          </a:p>
        </p:txBody>
      </p:sp>
    </p:spTree>
    <p:extLst>
      <p:ext uri="{BB962C8B-B14F-4D97-AF65-F5344CB8AC3E}">
        <p14:creationId xmlns:p14="http://schemas.microsoft.com/office/powerpoint/2010/main" val="3015714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a)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1489852" y="2164419"/>
                <a:ext cx="9533101" cy="223721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Demand</a:t>
                </a:r>
              </a:p>
              <a:p>
                <a:pPr lvl="1" indent="0" eaLnBrk="1" hangingPunct="1"/>
                <a:r>
                  <a:rPr lang="en-US" altLang="en-US" dirty="0"/>
                  <a:t>The price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b="1" i="0" smtClean="0">
                          <a:solidFill>
                            <a:srgbClr val="FF0000"/>
                          </a:solidFill>
                        </a:rPr>
                        <m:t>Ed</m:t>
                      </m:r>
                      <m:r>
                        <a:rPr lang="en-US" b="1" i="1" smtClean="0">
                          <a:solidFill>
                            <a:srgbClr val="FF0000"/>
                          </a:solidFill>
                          <a:latin typeface="Cambria Math" panose="02040503050406030204" pitchFamily="18" charset="0"/>
                        </a:rPr>
                        <m:t>= </m:t>
                      </m:r>
                      <m:f>
                        <m:fPr>
                          <m:ctrlPr>
                            <a:rPr lang="pt-BR" altLang="en-US" b="1" i="1" smtClean="0">
                              <a:solidFill>
                                <a:srgbClr val="FF0000"/>
                              </a:solidFill>
                              <a:latin typeface="Cambria Math" panose="02040503050406030204" pitchFamily="18" charset="0"/>
                            </a:rPr>
                          </m:ctrlPr>
                        </m:fPr>
                        <m:num>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quantity</m:t>
                          </m:r>
                          <m:r>
                            <m:rPr>
                              <m:nor/>
                            </m:rPr>
                            <a:rPr lang="en-US" altLang="en-US" b="1" dirty="0">
                              <a:solidFill>
                                <a:srgbClr val="FF0000"/>
                              </a:solidFill>
                            </a:rPr>
                            <m:t> </m:t>
                          </m:r>
                          <m:r>
                            <m:rPr>
                              <m:nor/>
                            </m:rPr>
                            <a:rPr lang="en-US" altLang="en-US" b="1" dirty="0">
                              <a:solidFill>
                                <a:srgbClr val="FF0000"/>
                              </a:solidFill>
                            </a:rPr>
                            <m:t>demanded</m:t>
                          </m:r>
                          <m:r>
                            <m:rPr>
                              <m:nor/>
                            </m:rPr>
                            <a:rPr lang="en-US" altLang="en-US" b="1" i="0" dirty="0" smtClean="0">
                              <a:solidFill>
                                <a:srgbClr val="FF0000"/>
                              </a:solidFill>
                            </a:rPr>
                            <m:t> (</m:t>
                          </m:r>
                          <m:r>
                            <m:rPr>
                              <m:nor/>
                            </m:rPr>
                            <a:rPr lang="en-US" b="1">
                              <a:solidFill>
                                <a:srgbClr val="FF0000"/>
                              </a:solidFill>
                            </a:rPr>
                            <m:t>%</m:t>
                          </m:r>
                          <m:r>
                            <m:rPr>
                              <m:nor/>
                            </m:rPr>
                            <a:rPr lang="en-US" b="1">
                              <a:solidFill>
                                <a:srgbClr val="FF0000"/>
                              </a:solidFill>
                            </a:rPr>
                            <m:t>∆</m:t>
                          </m:r>
                          <m:r>
                            <m:rPr>
                              <m:nor/>
                            </m:rPr>
                            <a:rPr lang="en-US" b="1">
                              <a:solidFill>
                                <a:srgbClr val="FF0000"/>
                              </a:solidFill>
                            </a:rPr>
                            <m:t>Qd</m:t>
                          </m:r>
                          <m:r>
                            <m:rPr>
                              <m:nor/>
                            </m:rPr>
                            <a:rPr lang="en-US" altLang="en-US" b="1" i="0" dirty="0" smtClean="0">
                              <a:solidFill>
                                <a:srgbClr val="FF0000"/>
                              </a:solidFill>
                            </a:rPr>
                            <m:t>)</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 </m:t>
                          </m:r>
                        </m:num>
                        <m:den>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price</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m:t>
                          </m:r>
                          <m:r>
                            <m:rPr>
                              <m:nor/>
                            </m:rPr>
                            <a:rPr lang="en-US" b="1">
                              <a:solidFill>
                                <a:srgbClr val="FF0000"/>
                              </a:solidFill>
                            </a:rPr>
                            <m:t>%</m:t>
                          </m:r>
                          <m:r>
                            <m:rPr>
                              <m:nor/>
                            </m:rPr>
                            <a:rPr lang="en-US" b="1">
                              <a:solidFill>
                                <a:srgbClr val="FF0000"/>
                              </a:solidFill>
                            </a:rPr>
                            <m:t>∆</m:t>
                          </m:r>
                          <m:r>
                            <m:rPr>
                              <m:nor/>
                            </m:rPr>
                            <a:rPr lang="en-US" b="1">
                              <a:solidFill>
                                <a:srgbClr val="FF0000"/>
                              </a:solidFill>
                            </a:rPr>
                            <m:t>P</m:t>
                          </m:r>
                          <m:r>
                            <a:rPr lang="en-US" altLang="en-US" b="1" i="1" dirty="0" smtClean="0">
                              <a:solidFill>
                                <a:srgbClr val="FF0000"/>
                              </a:solidFill>
                              <a:latin typeface="Cambria Math" panose="02040503050406030204" pitchFamily="18" charset="0"/>
                            </a:rPr>
                            <m:t>)</m:t>
                          </m:r>
                        </m:den>
                      </m:f>
                    </m:oMath>
                  </m:oMathPara>
                </a14:m>
                <a:endParaRPr lang="en-US" altLang="en-US" b="1" dirty="0"/>
              </a:p>
              <a:p>
                <a:pPr lvl="1" indent="0" eaLnBrk="1" hangingPunct="1"/>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xmlns="">
          <p:sp>
            <p:nvSpPr>
              <p:cNvPr id="9" name="Rectangle 8">
                <a:extLst>
                  <a:ext uri="{FF2B5EF4-FFF2-40B4-BE49-F238E27FC236}">
                    <a16:creationId xmlns:a16="http://schemas.microsoft.com/office/drawing/2014/main" id="{390F6117-5F21-C684-4815-6EF5F3AC2D5B}"/>
                  </a:ext>
                </a:extLst>
              </p:cNvPr>
              <p:cNvSpPr>
                <a:spLocks noGrp="1" noRot="1" noChangeAspect="1" noMove="1" noResize="1" noEditPoints="1" noAdjustHandles="1" noChangeArrowheads="1" noChangeShapeType="1" noTextEdit="1"/>
              </p:cNvSpPr>
              <p:nvPr/>
            </p:nvSpPr>
            <p:spPr bwMode="auto">
              <a:xfrm>
                <a:off x="1489852" y="2164419"/>
                <a:ext cx="9533101" cy="2237214"/>
              </a:xfrm>
              <a:prstGeom prst="rect">
                <a:avLst/>
              </a:prstGeom>
              <a:blipFill>
                <a:blip r:embed="rId8"/>
                <a:stretch>
                  <a:fillRect l="-959" t="-218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80743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a)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1819294" y="1552908"/>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Demand</a:t>
                </a: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smtClean="0">
                          <a:solidFill>
                            <a:srgbClr val="0070C0"/>
                          </a:solidFill>
                        </a:rPr>
                        <m:t>Qd</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a:solidFill>
                                <a:srgbClr val="0070C0"/>
                              </a:solidFill>
                            </a:rPr>
                            <m:t>Qd</m:t>
                          </m:r>
                        </m:num>
                        <m:den>
                          <m:r>
                            <m:rPr>
                              <m:nor/>
                            </m:rPr>
                            <a:rPr lang="en-US" b="1">
                              <a:solidFill>
                                <a:srgbClr val="0070C0"/>
                              </a:solidFill>
                            </a:rPr>
                            <m:t>Qd</m:t>
                          </m:r>
                          <m:r>
                            <m:rPr>
                              <m:nor/>
                            </m:rPr>
                            <a:rPr lang="en-US" b="1">
                              <a:solidFill>
                                <a:srgbClr val="0070C0"/>
                              </a:solidFill>
                            </a:rPr>
                            <m:t>.</m:t>
                          </m:r>
                          <m:r>
                            <m:rPr>
                              <m:nor/>
                            </m:rPr>
                            <a:rPr lang="en-US" b="1">
                              <a:solidFill>
                                <a:srgbClr val="0070C0"/>
                              </a:solidFill>
                            </a:rPr>
                            <m:t>average</m:t>
                          </m:r>
                        </m:den>
                      </m:f>
                    </m:oMath>
                  </m:oMathPara>
                </a14:m>
                <a:endParaRPr lang="en-US" altLang="en-US" b="1" dirty="0">
                  <a:solidFill>
                    <a:srgbClr val="0070C0"/>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i="0" smtClean="0">
                          <a:solidFill>
                            <a:srgbClr val="0070C0"/>
                          </a:solidFill>
                        </a:rPr>
                        <m:t>P</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i="0" smtClean="0">
                              <a:solidFill>
                                <a:srgbClr val="0070C0"/>
                              </a:solidFill>
                            </a:rPr>
                            <m:t>P</m:t>
                          </m:r>
                        </m:num>
                        <m:den>
                          <m:r>
                            <m:rPr>
                              <m:nor/>
                            </m:rPr>
                            <a:rPr lang="en-US" b="1" i="0" smtClean="0">
                              <a:solidFill>
                                <a:srgbClr val="0070C0"/>
                              </a:solidFill>
                            </a:rPr>
                            <m:t>P</m:t>
                          </m:r>
                          <m:r>
                            <m:rPr>
                              <m:nor/>
                            </m:rPr>
                            <a:rPr lang="en-US" b="1">
                              <a:solidFill>
                                <a:srgbClr val="0070C0"/>
                              </a:solidFill>
                            </a:rPr>
                            <m:t>.</m:t>
                          </m:r>
                          <m:r>
                            <m:rPr>
                              <m:nor/>
                            </m:rPr>
                            <a:rPr lang="en-US" b="1">
                              <a:solidFill>
                                <a:srgbClr val="0070C0"/>
                              </a:solidFill>
                            </a:rPr>
                            <m:t>average</m:t>
                          </m:r>
                        </m:den>
                      </m:f>
                    </m:oMath>
                  </m:oMathPara>
                </a14:m>
                <a:endParaRPr lang="en-US" altLang="en-US" b="1" dirty="0"/>
              </a:p>
              <a:p>
                <a:pPr lvl="1" indent="0" algn="ctr" eaLnBrk="1" hangingPunct="1"/>
                <a14:m>
                  <m:oMathPara xmlns:m="http://schemas.openxmlformats.org/officeDocument/2006/math">
                    <m:oMathParaPr>
                      <m:jc m:val="centerGroup"/>
                    </m:oMathParaPr>
                    <m:oMath xmlns:m="http://schemas.openxmlformats.org/officeDocument/2006/math">
                      <m:r>
                        <m:rPr>
                          <m:nor/>
                        </m:rPr>
                        <a:rPr lang="en-US" sz="2000" smtClean="0">
                          <a:solidFill>
                            <a:schemeClr val="tx1"/>
                          </a:solidFill>
                        </a:rPr>
                        <m:t>Qd</m:t>
                      </m:r>
                      <m:r>
                        <m:rPr>
                          <m:nor/>
                        </m:rPr>
                        <a:rPr lang="en-US" sz="2000" smtClean="0">
                          <a:solidFill>
                            <a:schemeClr val="tx1"/>
                          </a:solidFill>
                        </a:rPr>
                        <m:t>.</m:t>
                      </m:r>
                      <m:r>
                        <m:rPr>
                          <m:nor/>
                        </m:rPr>
                        <a:rPr lang="en-US" sz="2000" smtClean="0">
                          <a:solidFill>
                            <a:schemeClr val="tx1"/>
                          </a:solidFill>
                        </a:rPr>
                        <m:t>average</m:t>
                      </m:r>
                      <m:r>
                        <a:rPr lang="en-US" sz="2000" b="0" i="1" smtClean="0">
                          <a:solidFill>
                            <a:schemeClr val="tx1"/>
                          </a:solidFill>
                          <a:latin typeface="Cambria Math" panose="02040503050406030204" pitchFamily="18" charset="0"/>
                        </a:rPr>
                        <m:t>= </m:t>
                      </m:r>
                      <m:f>
                        <m:fPr>
                          <m:ctrlPr>
                            <a:rPr lang="pt-BR" altLang="en-US" sz="2000" i="1" smtClean="0">
                              <a:solidFill>
                                <a:schemeClr val="tx1"/>
                              </a:solidFill>
                              <a:latin typeface="Cambria Math" panose="02040503050406030204" pitchFamily="18" charset="0"/>
                            </a:rPr>
                          </m:ctrlPr>
                        </m:fPr>
                        <m:num>
                          <m:r>
                            <m:rPr>
                              <m:nor/>
                            </m:rPr>
                            <a:rPr lang="en-US" sz="2000" b="0" i="0" smtClean="0">
                              <a:solidFill>
                                <a:schemeClr val="tx1"/>
                              </a:solidFill>
                            </a:rPr>
                            <m:t>Sum</m:t>
                          </m:r>
                          <m:r>
                            <m:rPr>
                              <m:nor/>
                            </m:rPr>
                            <a:rPr lang="en-US" sz="2000" b="0" i="0" smtClean="0">
                              <a:solidFill>
                                <a:schemeClr val="tx1"/>
                              </a:solidFill>
                            </a:rPr>
                            <m:t> </m:t>
                          </m:r>
                          <m:r>
                            <m:rPr>
                              <m:nor/>
                            </m:rPr>
                            <a:rPr lang="en-US" sz="2000">
                              <a:solidFill>
                                <a:schemeClr val="tx1"/>
                              </a:solidFill>
                            </a:rPr>
                            <m:t>Qd</m:t>
                          </m:r>
                        </m:num>
                        <m:den>
                          <m:r>
                            <m:rPr>
                              <m:nor/>
                            </m:rPr>
                            <a:rPr lang="en-US" sz="2000" b="0" i="0" smtClean="0">
                              <a:solidFill>
                                <a:schemeClr val="tx1"/>
                              </a:solidFill>
                            </a:rPr>
                            <m:t>n</m:t>
                          </m:r>
                        </m:den>
                      </m:f>
                    </m:oMath>
                  </m:oMathPara>
                </a14:m>
                <a:endParaRPr lang="en-US" altLang="en-US" sz="2000" dirty="0">
                  <a:solidFill>
                    <a:schemeClr val="tx1"/>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0" i="0" smtClean="0">
                          <a:solidFill>
                            <a:schemeClr val="tx1"/>
                          </a:solidFill>
                        </a:rPr>
                        <m:t>P</m:t>
                      </m:r>
                      <m:r>
                        <m:rPr>
                          <m:nor/>
                        </m:rPr>
                        <a:rPr lang="en-US" sz="2000" smtClean="0">
                          <a:solidFill>
                            <a:schemeClr val="tx1"/>
                          </a:solidFill>
                        </a:rPr>
                        <m:t>.</m:t>
                      </m:r>
                      <m:r>
                        <m:rPr>
                          <m:nor/>
                        </m:rPr>
                        <a:rPr lang="en-US" sz="2000" smtClean="0">
                          <a:solidFill>
                            <a:schemeClr val="tx1"/>
                          </a:solidFill>
                        </a:rPr>
                        <m:t>average</m:t>
                      </m:r>
                      <m:r>
                        <a:rPr lang="en-US" sz="2000" b="0" i="1" smtClean="0">
                          <a:solidFill>
                            <a:schemeClr val="tx1"/>
                          </a:solidFill>
                          <a:latin typeface="Cambria Math" panose="02040503050406030204" pitchFamily="18" charset="0"/>
                        </a:rPr>
                        <m:t>=</m:t>
                      </m:r>
                      <m:f>
                        <m:fPr>
                          <m:ctrlPr>
                            <a:rPr lang="pt-BR" altLang="en-US" sz="2000" i="1">
                              <a:latin typeface="Cambria Math" panose="02040503050406030204" pitchFamily="18" charset="0"/>
                            </a:rPr>
                          </m:ctrlPr>
                        </m:fPr>
                        <m:num>
                          <m:r>
                            <m:rPr>
                              <m:nor/>
                            </m:rPr>
                            <a:rPr lang="en-US" sz="2000"/>
                            <m:t>Sum</m:t>
                          </m:r>
                          <m:r>
                            <m:rPr>
                              <m:nor/>
                            </m:rPr>
                            <a:rPr lang="en-US" sz="2000"/>
                            <m:t> </m:t>
                          </m:r>
                          <m:r>
                            <m:rPr>
                              <m:nor/>
                            </m:rPr>
                            <a:rPr lang="en-US" sz="2000" b="0" i="0" smtClean="0"/>
                            <m:t>P</m:t>
                          </m:r>
                        </m:num>
                        <m:den>
                          <m:r>
                            <m:rPr>
                              <m:nor/>
                            </m:rPr>
                            <a:rPr lang="en-US" sz="2000"/>
                            <m:t>n</m:t>
                          </m:r>
                        </m:den>
                      </m:f>
                    </m:oMath>
                  </m:oMathPara>
                </a14:m>
                <a:endParaRPr lang="en-US" altLang="en-US" sz="2000" dirty="0">
                  <a:solidFill>
                    <a:schemeClr val="tx1"/>
                  </a:solidFill>
                </a:endParaRPr>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xmlns="">
          <p:sp>
            <p:nvSpPr>
              <p:cNvPr id="9" name="Rectangle 8">
                <a:extLst>
                  <a:ext uri="{FF2B5EF4-FFF2-40B4-BE49-F238E27FC236}">
                    <a16:creationId xmlns:a16="http://schemas.microsoft.com/office/drawing/2014/main" id="{390F6117-5F21-C684-4815-6EF5F3AC2D5B}"/>
                  </a:ext>
                </a:extLst>
              </p:cNvPr>
              <p:cNvSpPr>
                <a:spLocks noGrp="1" noRot="1" noChangeAspect="1" noMove="1" noResize="1" noEditPoints="1" noAdjustHandles="1" noChangeArrowheads="1" noChangeShapeType="1" noTextEdit="1"/>
              </p:cNvSpPr>
              <p:nvPr/>
            </p:nvSpPr>
            <p:spPr bwMode="auto">
              <a:xfrm>
                <a:off x="1819294" y="1552908"/>
                <a:ext cx="9533101" cy="4339162"/>
              </a:xfrm>
              <a:prstGeom prst="rect">
                <a:avLst/>
              </a:prstGeom>
              <a:blipFill>
                <a:blip r:embed="rId8"/>
                <a:stretch>
                  <a:fillRect l="-959" t="-112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533687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a)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755374" y="1352820"/>
            <a:ext cx="10893287" cy="433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ctr"/>
            <a:r>
              <a:rPr lang="en-US" altLang="en-US" dirty="0"/>
              <a:t>Numerical Example:</a:t>
            </a:r>
          </a:p>
          <a:p>
            <a:pPr lvl="1" indent="0" eaLnBrk="1" hangingPunct="1"/>
            <a:r>
              <a:rPr lang="en-US" sz="1800" dirty="0">
                <a:solidFill>
                  <a:srgbClr val="FF0000"/>
                </a:solidFill>
                <a:effectLst/>
                <a:latin typeface="Times New Roman" panose="02020603050405020304" pitchFamily="18" charset="0"/>
                <a:ea typeface="Times New Roman" panose="02020603050405020304" pitchFamily="18" charset="0"/>
              </a:rPr>
              <a:t>Using the following data Using the mid -point formula to get elasticities</a:t>
            </a:r>
          </a:p>
          <a:p>
            <a:pPr lvl="1" indent="0" eaLnBrk="1" hangingPunct="1"/>
            <a:r>
              <a:rPr lang="en-US" sz="1800" dirty="0">
                <a:solidFill>
                  <a:srgbClr val="FF0000"/>
                </a:solidFill>
                <a:effectLst/>
                <a:latin typeface="Times New Roman" panose="02020603050405020304" pitchFamily="18" charset="0"/>
                <a:ea typeface="Times New Roman" panose="02020603050405020304" pitchFamily="18" charset="0"/>
              </a:rPr>
              <a:t> </a:t>
            </a:r>
            <a:endParaRPr lang="en-US" sz="2000" dirty="0">
              <a:solidFill>
                <a:srgbClr val="0070C0"/>
              </a:solidFill>
            </a:endParaRPr>
          </a:p>
          <a:p>
            <a:pPr lvl="1" indent="0" eaLnBrk="1" hangingPunct="1"/>
            <a:endParaRPr lang="en-US" sz="2000" dirty="0">
              <a:solidFill>
                <a:srgbClr val="0070C0"/>
              </a:solidFill>
            </a:endParaRPr>
          </a:p>
          <a:p>
            <a:pPr lvl="1" indent="0" eaLnBrk="1" hangingPunct="1"/>
            <a:endParaRPr lang="en-US" sz="2000" dirty="0">
              <a:solidFill>
                <a:srgbClr val="0070C0"/>
              </a:solidFill>
            </a:endParaRPr>
          </a:p>
          <a:p>
            <a:pPr lvl="1" indent="0" eaLnBrk="1" hangingPunct="1"/>
            <a:endParaRPr lang="en-US" sz="2000" dirty="0">
              <a:solidFill>
                <a:srgbClr val="0070C0"/>
              </a:solidFill>
            </a:endParaRPr>
          </a:p>
          <a:p>
            <a:pPr lvl="1" indent="0" eaLnBrk="1" hangingPunct="1"/>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p:graphicFrame>
        <p:nvGraphicFramePr>
          <p:cNvPr id="12" name="Table 11">
            <a:extLst>
              <a:ext uri="{FF2B5EF4-FFF2-40B4-BE49-F238E27FC236}">
                <a16:creationId xmlns:a16="http://schemas.microsoft.com/office/drawing/2014/main" id="{3833F603-7A68-6679-4C6A-CD12A3EFEFDC}"/>
              </a:ext>
            </a:extLst>
          </p:cNvPr>
          <p:cNvGraphicFramePr>
            <a:graphicFrameLocks noGrp="1"/>
          </p:cNvGraphicFramePr>
          <p:nvPr>
            <p:extLst>
              <p:ext uri="{D42A27DB-BD31-4B8C-83A1-F6EECF244321}">
                <p14:modId xmlns:p14="http://schemas.microsoft.com/office/powerpoint/2010/main" val="2828952587"/>
              </p:ext>
            </p:extLst>
          </p:nvPr>
        </p:nvGraphicFramePr>
        <p:xfrm>
          <a:off x="1411985" y="2567676"/>
          <a:ext cx="1803746" cy="991913"/>
        </p:xfrm>
        <a:graphic>
          <a:graphicData uri="http://schemas.openxmlformats.org/drawingml/2006/table">
            <a:tbl>
              <a:tblPr firstRow="1" firstCol="1" bandRow="1">
                <a:tableStyleId>{5940675A-B579-460E-94D1-54222C63F5DA}</a:tableStyleId>
              </a:tblPr>
              <a:tblGrid>
                <a:gridCol w="1046618">
                  <a:extLst>
                    <a:ext uri="{9D8B030D-6E8A-4147-A177-3AD203B41FA5}">
                      <a16:colId xmlns:a16="http://schemas.microsoft.com/office/drawing/2014/main" val="2099600278"/>
                    </a:ext>
                  </a:extLst>
                </a:gridCol>
                <a:gridCol w="757128">
                  <a:extLst>
                    <a:ext uri="{9D8B030D-6E8A-4147-A177-3AD203B41FA5}">
                      <a16:colId xmlns:a16="http://schemas.microsoft.com/office/drawing/2014/main" val="2837041028"/>
                    </a:ext>
                  </a:extLst>
                </a:gridCol>
              </a:tblGrid>
              <a:tr h="332385">
                <a:tc>
                  <a:txBody>
                    <a:bodyPr/>
                    <a:lstStyle/>
                    <a:p>
                      <a:pPr marL="0" marR="0" algn="ctr">
                        <a:spcBef>
                          <a:spcPts val="0"/>
                        </a:spcBef>
                        <a:spcAft>
                          <a:spcPts val="0"/>
                        </a:spcAft>
                      </a:pPr>
                      <a:r>
                        <a:rPr lang="en-US" sz="2000" b="1" dirty="0">
                          <a:solidFill>
                            <a:srgbClr val="FF0000"/>
                          </a:solidFill>
                          <a:effectLst/>
                        </a:rPr>
                        <a:t>Price</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a:solidFill>
                            <a:srgbClr val="FF0000"/>
                          </a:solidFill>
                          <a:effectLst/>
                        </a:rPr>
                        <a:t>Qd</a:t>
                      </a:r>
                      <a:endParaRPr lang="en-US" sz="18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55119820"/>
                  </a:ext>
                </a:extLst>
              </a:tr>
              <a:tr h="329764">
                <a:tc>
                  <a:txBody>
                    <a:bodyPr/>
                    <a:lstStyle/>
                    <a:p>
                      <a:pPr marL="0" marR="0" algn="ctr">
                        <a:spcBef>
                          <a:spcPts val="0"/>
                        </a:spcBef>
                        <a:spcAft>
                          <a:spcPts val="0"/>
                        </a:spcAft>
                      </a:pPr>
                      <a:r>
                        <a:rPr lang="en-US" sz="2000" b="1">
                          <a:solidFill>
                            <a:srgbClr val="FF0000"/>
                          </a:solidFill>
                          <a:effectLst/>
                        </a:rPr>
                        <a:t>20.5</a:t>
                      </a:r>
                      <a:endParaRPr lang="en-US" sz="1800" b="1">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FF0000"/>
                          </a:solidFill>
                          <a:effectLst/>
                        </a:rPr>
                        <a:t>9</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639085201"/>
                  </a:ext>
                </a:extLst>
              </a:tr>
              <a:tr h="329764">
                <a:tc>
                  <a:txBody>
                    <a:bodyPr/>
                    <a:lstStyle/>
                    <a:p>
                      <a:pPr marL="0" marR="0" algn="ctr">
                        <a:spcBef>
                          <a:spcPts val="0"/>
                        </a:spcBef>
                        <a:spcAft>
                          <a:spcPts val="0"/>
                        </a:spcAft>
                      </a:pPr>
                      <a:r>
                        <a:rPr lang="en-US" sz="2000" b="1" dirty="0">
                          <a:solidFill>
                            <a:srgbClr val="FF0000"/>
                          </a:solidFill>
                          <a:effectLst/>
                        </a:rPr>
                        <a:t>19.5</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FF0000"/>
                          </a:solidFill>
                          <a:effectLst/>
                        </a:rPr>
                        <a:t>11</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87971889"/>
                  </a:ext>
                </a:extLst>
              </a:tr>
            </a:tbl>
          </a:graphicData>
        </a:graphic>
      </p:graphicFrame>
      <p:pic>
        <p:nvPicPr>
          <p:cNvPr id="16" name="Picture 15" descr="fig0402g">
            <a:extLst>
              <a:ext uri="{FF2B5EF4-FFF2-40B4-BE49-F238E27FC236}">
                <a16:creationId xmlns:a16="http://schemas.microsoft.com/office/drawing/2014/main" id="{E9EC90AD-0ACD-47CF-9F4E-9FF4955255F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61043" y="2543651"/>
            <a:ext cx="4938344" cy="3148331"/>
          </a:xfrm>
          <a:prstGeom prst="rect">
            <a:avLst/>
          </a:prstGeom>
          <a:noFill/>
          <a:ln>
            <a:noFill/>
          </a:ln>
        </p:spPr>
      </p:pic>
    </p:spTree>
    <p:extLst>
      <p:ext uri="{BB962C8B-B14F-4D97-AF65-F5344CB8AC3E}">
        <p14:creationId xmlns:p14="http://schemas.microsoft.com/office/powerpoint/2010/main" val="3554717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a)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556591" y="1352820"/>
                <a:ext cx="11092070" cy="459642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ctr"/>
                <a:r>
                  <a:rPr lang="en-US" altLang="en-US" dirty="0"/>
                  <a:t>Numerical Example:</a:t>
                </a:r>
              </a:p>
              <a:p>
                <a:pPr lvl="1" indent="0" algn="ctr" eaLnBrk="1" hangingPunct="1"/>
                <a:r>
                  <a:rPr lang="en-US" sz="1800" dirty="0">
                    <a:solidFill>
                      <a:srgbClr val="FF0000"/>
                    </a:solidFill>
                    <a:effectLst/>
                    <a:latin typeface="Times New Roman" panose="02020603050405020304" pitchFamily="18" charset="0"/>
                    <a:ea typeface="Times New Roman" panose="02020603050405020304" pitchFamily="18" charset="0"/>
                  </a:rPr>
                  <a:t> </a:t>
                </a:r>
                <a:r>
                  <a:rPr lang="en-US" sz="2000" b="1" u="sng" dirty="0">
                    <a:solidFill>
                      <a:srgbClr val="0070C0"/>
                    </a:solidFill>
                  </a:rPr>
                  <a:t>The Answer:</a:t>
                </a:r>
              </a:p>
              <a:p>
                <a:pPr lvl="1" indent="0" eaLnBrk="1" hangingPunct="1"/>
                <a:endParaRPr lang="en-US" sz="2000" dirty="0">
                  <a:solidFill>
                    <a:srgbClr val="0070C0"/>
                  </a:solidFill>
                </a:endParaRPr>
              </a:p>
              <a:p>
                <a:pPr lvl="1" indent="0" eaLnBrk="1" hangingPunct="1"/>
                <a:endParaRPr lang="en-US" sz="2000" dirty="0">
                  <a:solidFill>
                    <a:srgbClr val="0070C0"/>
                  </a:solidFill>
                </a:endParaRPr>
              </a:p>
              <a:p>
                <a:pPr lvl="1" indent="0" algn="ctr" eaLnBrk="1" hangingPunct="1"/>
                <a14:m>
                  <m:oMath xmlns:m="http://schemas.openxmlformats.org/officeDocument/2006/math">
                    <m:r>
                      <m:rPr>
                        <m:nor/>
                      </m:rPr>
                      <a:rPr lang="en-US" b="1" i="0" smtClean="0">
                        <a:solidFill>
                          <a:srgbClr val="002060"/>
                        </a:solidFill>
                      </a:rPr>
                      <m:t>Ed</m:t>
                    </m:r>
                    <m:r>
                      <a:rPr lang="en-US" b="1" i="1" smtClean="0">
                        <a:solidFill>
                          <a:srgbClr val="002060"/>
                        </a:solidFill>
                        <a:latin typeface="Cambria Math" panose="02040503050406030204" pitchFamily="18" charset="0"/>
                      </a:rPr>
                      <m:t>= </m:t>
                    </m:r>
                    <m:f>
                      <m:fPr>
                        <m:ctrlPr>
                          <a:rPr lang="pt-BR" altLang="en-US" b="1" i="1" smtClean="0">
                            <a:solidFill>
                              <a:srgbClr val="002060"/>
                            </a:solidFill>
                            <a:latin typeface="Cambria Math" panose="02040503050406030204" pitchFamily="18" charset="0"/>
                          </a:rPr>
                        </m:ctrlPr>
                      </m:fPr>
                      <m:num>
                        <m:r>
                          <m:rPr>
                            <m:nor/>
                          </m:rPr>
                          <a:rPr lang="en-US" altLang="en-US" b="1" i="0" smtClean="0">
                            <a:solidFill>
                              <a:srgbClr val="002060"/>
                            </a:solidFill>
                            <a:latin typeface="Cambria Math" panose="02040503050406030204" pitchFamily="18" charset="0"/>
                          </a:rPr>
                          <m:t>%</m:t>
                        </m:r>
                        <m:r>
                          <m:rPr>
                            <m:nor/>
                          </m:rPr>
                          <a:rPr lang="en-US" b="1">
                            <a:solidFill>
                              <a:srgbClr val="002060"/>
                            </a:solidFill>
                          </a:rPr>
                          <m:t>∆</m:t>
                        </m:r>
                        <m:r>
                          <m:rPr>
                            <m:nor/>
                          </m:rPr>
                          <a:rPr lang="en-US" b="1">
                            <a:solidFill>
                              <a:srgbClr val="002060"/>
                            </a:solidFill>
                          </a:rPr>
                          <m:t>Qd</m:t>
                        </m:r>
                      </m:num>
                      <m:den>
                        <m:r>
                          <m:rPr>
                            <m:nor/>
                          </m:rPr>
                          <a:rPr lang="en-US" b="1">
                            <a:solidFill>
                              <a:srgbClr val="002060"/>
                            </a:solidFill>
                          </a:rPr>
                          <m:t>%</m:t>
                        </m:r>
                        <m:r>
                          <m:rPr>
                            <m:nor/>
                          </m:rPr>
                          <a:rPr lang="en-US" b="1">
                            <a:solidFill>
                              <a:srgbClr val="002060"/>
                            </a:solidFill>
                          </a:rPr>
                          <m:t>∆</m:t>
                        </m:r>
                        <m:r>
                          <m:rPr>
                            <m:nor/>
                          </m:rPr>
                          <a:rPr lang="en-US" b="1">
                            <a:solidFill>
                              <a:srgbClr val="002060"/>
                            </a:solidFill>
                          </a:rPr>
                          <m:t>P</m:t>
                        </m:r>
                      </m:den>
                    </m:f>
                  </m:oMath>
                </a14:m>
                <a:r>
                  <a:rPr lang="en-US" altLang="en-US" b="1" dirty="0">
                    <a:solidFill>
                      <a:srgbClr val="002060"/>
                    </a:solidFill>
                  </a:rPr>
                  <a:t> = </a:t>
                </a:r>
                <a:r>
                  <a:rPr lang="en-US" b="1" dirty="0">
                    <a:solidFill>
                      <a:srgbClr val="002060"/>
                    </a:solidFill>
                  </a:rPr>
                  <a:t>│20% / 5 %│ = 4</a:t>
                </a:r>
                <a:endParaRPr lang="en-US" altLang="en-US" b="1" dirty="0">
                  <a:solidFill>
                    <a:srgbClr val="002060"/>
                  </a:solidFill>
                </a:endParaRPr>
              </a:p>
              <a:p>
                <a:pPr lvl="1" indent="0" eaLnBrk="1" hangingPunct="1"/>
                <a:endParaRPr lang="en-US" altLang="en-US" dirty="0"/>
              </a:p>
              <a:p>
                <a:pPr lvl="1" indent="0" eaLnBrk="1" hangingPunct="1"/>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xmlns="">
          <p:sp>
            <p:nvSpPr>
              <p:cNvPr id="9" name="Rectangle 8">
                <a:extLst>
                  <a:ext uri="{FF2B5EF4-FFF2-40B4-BE49-F238E27FC236}">
                    <a16:creationId xmlns:a16="http://schemas.microsoft.com/office/drawing/2014/main" id="{390F6117-5F21-C684-4815-6EF5F3AC2D5B}"/>
                  </a:ext>
                </a:extLst>
              </p:cNvPr>
              <p:cNvSpPr>
                <a:spLocks noGrp="1" noRot="1" noChangeAspect="1" noMove="1" noResize="1" noEditPoints="1" noAdjustHandles="1" noChangeArrowheads="1" noChangeShapeType="1" noTextEdit="1"/>
              </p:cNvSpPr>
              <p:nvPr/>
            </p:nvSpPr>
            <p:spPr bwMode="auto">
              <a:xfrm>
                <a:off x="556591" y="1352820"/>
                <a:ext cx="11092070" cy="4596424"/>
              </a:xfrm>
              <a:prstGeom prst="rect">
                <a:avLst/>
              </a:prstGeom>
              <a:blipFill>
                <a:blip r:embed="rId8"/>
                <a:stretch>
                  <a:fillRect t="-1061"/>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graphicFrame>
        <p:nvGraphicFramePr>
          <p:cNvPr id="14" name="Table 13">
            <a:extLst>
              <a:ext uri="{FF2B5EF4-FFF2-40B4-BE49-F238E27FC236}">
                <a16:creationId xmlns:a16="http://schemas.microsoft.com/office/drawing/2014/main" id="{E0A2963C-B168-B01C-83F2-BCE2B7B52F8B}"/>
              </a:ext>
            </a:extLst>
          </p:cNvPr>
          <p:cNvGraphicFramePr>
            <a:graphicFrameLocks noGrp="1"/>
          </p:cNvGraphicFramePr>
          <p:nvPr>
            <p:extLst>
              <p:ext uri="{D42A27DB-BD31-4B8C-83A1-F6EECF244321}">
                <p14:modId xmlns:p14="http://schemas.microsoft.com/office/powerpoint/2010/main" val="83722736"/>
              </p:ext>
            </p:extLst>
          </p:nvPr>
        </p:nvGraphicFramePr>
        <p:xfrm>
          <a:off x="1014365" y="2477844"/>
          <a:ext cx="4386469" cy="731520"/>
        </p:xfrm>
        <a:graphic>
          <a:graphicData uri="http://schemas.openxmlformats.org/drawingml/2006/table">
            <a:tbl>
              <a:tblPr firstRow="1" firstCol="1" bandRow="1">
                <a:tableStyleId>{5940675A-B579-460E-94D1-54222C63F5DA}</a:tableStyleId>
              </a:tblPr>
              <a:tblGrid>
                <a:gridCol w="821635">
                  <a:extLst>
                    <a:ext uri="{9D8B030D-6E8A-4147-A177-3AD203B41FA5}">
                      <a16:colId xmlns:a16="http://schemas.microsoft.com/office/drawing/2014/main" val="620465289"/>
                    </a:ext>
                  </a:extLst>
                </a:gridCol>
                <a:gridCol w="1388518">
                  <a:extLst>
                    <a:ext uri="{9D8B030D-6E8A-4147-A177-3AD203B41FA5}">
                      <a16:colId xmlns:a16="http://schemas.microsoft.com/office/drawing/2014/main" val="1373997498"/>
                    </a:ext>
                  </a:extLst>
                </a:gridCol>
                <a:gridCol w="2176316">
                  <a:extLst>
                    <a:ext uri="{9D8B030D-6E8A-4147-A177-3AD203B41FA5}">
                      <a16:colId xmlns:a16="http://schemas.microsoft.com/office/drawing/2014/main" val="2615810349"/>
                    </a:ext>
                  </a:extLst>
                </a:gridCol>
              </a:tblGrid>
              <a:tr h="0">
                <a:tc>
                  <a:txBody>
                    <a:bodyPr/>
                    <a:lstStyle/>
                    <a:p>
                      <a:pPr marL="0" marR="0" algn="ctr">
                        <a:spcBef>
                          <a:spcPts val="0"/>
                        </a:spcBef>
                        <a:spcAft>
                          <a:spcPts val="0"/>
                        </a:spcAft>
                      </a:pPr>
                      <a:r>
                        <a:rPr lang="en-US" sz="1600" dirty="0">
                          <a:effectLst/>
                        </a:rPr>
                        <a:t>∆</a:t>
                      </a:r>
                      <a:r>
                        <a:rPr lang="en-US" sz="1600" dirty="0" err="1">
                          <a:effectLst/>
                        </a:rPr>
                        <a:t>Qd</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dirty="0" err="1">
                          <a:effectLst/>
                        </a:rPr>
                        <a:t>Qd</a:t>
                      </a:r>
                      <a:r>
                        <a:rPr lang="en-US" sz="1600" dirty="0">
                          <a:effectLst/>
                        </a:rPr>
                        <a:t>-average</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dirty="0">
                          <a:effectLst/>
                        </a:rPr>
                        <a:t>%∆</a:t>
                      </a:r>
                      <a:r>
                        <a:rPr lang="en-US" sz="1600" dirty="0" err="1">
                          <a:effectLst/>
                        </a:rPr>
                        <a:t>Qd</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137613112"/>
                  </a:ext>
                </a:extLst>
              </a:tr>
              <a:tr h="0">
                <a:tc>
                  <a:txBody>
                    <a:bodyPr/>
                    <a:lstStyle/>
                    <a:p>
                      <a:pPr marL="0" marR="0" algn="ctr">
                        <a:spcBef>
                          <a:spcPts val="0"/>
                        </a:spcBef>
                        <a:spcAft>
                          <a:spcPts val="0"/>
                        </a:spcAft>
                      </a:pPr>
                      <a:r>
                        <a:rPr lang="en-US" sz="1600" dirty="0">
                          <a:effectLst/>
                        </a:rPr>
                        <a:t>2</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a:effectLst/>
                        </a:rPr>
                        <a:t>(9+11)/2 = 10</a:t>
                      </a:r>
                      <a:endParaRPr lang="en-US" sz="14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dirty="0">
                          <a:effectLst/>
                        </a:rPr>
                        <a:t>∆</a:t>
                      </a:r>
                      <a:r>
                        <a:rPr lang="en-US" sz="1600" dirty="0" err="1">
                          <a:effectLst/>
                        </a:rPr>
                        <a:t>Qd</a:t>
                      </a:r>
                      <a:r>
                        <a:rPr lang="en-US" sz="1600" dirty="0">
                          <a:effectLst/>
                        </a:rPr>
                        <a:t> / </a:t>
                      </a:r>
                      <a:r>
                        <a:rPr lang="en-US" sz="1600" dirty="0" err="1">
                          <a:effectLst/>
                        </a:rPr>
                        <a:t>Qd</a:t>
                      </a:r>
                      <a:r>
                        <a:rPr lang="en-US" sz="1600" dirty="0">
                          <a:effectLst/>
                        </a:rPr>
                        <a:t>-average * 100</a:t>
                      </a:r>
                      <a:endParaRPr lang="en-US" sz="1400" dirty="0">
                        <a:effectLst/>
                      </a:endParaRPr>
                    </a:p>
                    <a:p>
                      <a:pPr marL="0" marR="0" algn="ctr">
                        <a:spcBef>
                          <a:spcPts val="0"/>
                        </a:spcBef>
                        <a:spcAft>
                          <a:spcPts val="0"/>
                        </a:spcAft>
                      </a:pPr>
                      <a:r>
                        <a:rPr lang="en-US" sz="1600" dirty="0">
                          <a:effectLst/>
                        </a:rPr>
                        <a:t> = 20%</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652906030"/>
                  </a:ext>
                </a:extLst>
              </a:tr>
            </a:tbl>
          </a:graphicData>
        </a:graphic>
      </p:graphicFrame>
      <p:graphicFrame>
        <p:nvGraphicFramePr>
          <p:cNvPr id="15" name="Table 14">
            <a:extLst>
              <a:ext uri="{FF2B5EF4-FFF2-40B4-BE49-F238E27FC236}">
                <a16:creationId xmlns:a16="http://schemas.microsoft.com/office/drawing/2014/main" id="{960999E3-F344-CFAA-EDAF-A483846D7295}"/>
              </a:ext>
            </a:extLst>
          </p:cNvPr>
          <p:cNvGraphicFramePr>
            <a:graphicFrameLocks noGrp="1"/>
          </p:cNvGraphicFramePr>
          <p:nvPr>
            <p:extLst>
              <p:ext uri="{D42A27DB-BD31-4B8C-83A1-F6EECF244321}">
                <p14:modId xmlns:p14="http://schemas.microsoft.com/office/powerpoint/2010/main" val="3909505204"/>
              </p:ext>
            </p:extLst>
          </p:nvPr>
        </p:nvGraphicFramePr>
        <p:xfrm>
          <a:off x="6546628" y="2425765"/>
          <a:ext cx="4527582" cy="835679"/>
        </p:xfrm>
        <a:graphic>
          <a:graphicData uri="http://schemas.openxmlformats.org/drawingml/2006/table">
            <a:tbl>
              <a:tblPr firstRow="1" firstCol="1" bandRow="1">
                <a:tableStyleId>{5940675A-B579-460E-94D1-54222C63F5DA}</a:tableStyleId>
              </a:tblPr>
              <a:tblGrid>
                <a:gridCol w="663788">
                  <a:extLst>
                    <a:ext uri="{9D8B030D-6E8A-4147-A177-3AD203B41FA5}">
                      <a16:colId xmlns:a16="http://schemas.microsoft.com/office/drawing/2014/main" val="4183612512"/>
                    </a:ext>
                  </a:extLst>
                </a:gridCol>
                <a:gridCol w="1836211">
                  <a:extLst>
                    <a:ext uri="{9D8B030D-6E8A-4147-A177-3AD203B41FA5}">
                      <a16:colId xmlns:a16="http://schemas.microsoft.com/office/drawing/2014/main" val="1927003476"/>
                    </a:ext>
                  </a:extLst>
                </a:gridCol>
                <a:gridCol w="2027583">
                  <a:extLst>
                    <a:ext uri="{9D8B030D-6E8A-4147-A177-3AD203B41FA5}">
                      <a16:colId xmlns:a16="http://schemas.microsoft.com/office/drawing/2014/main" val="2824764428"/>
                    </a:ext>
                  </a:extLst>
                </a:gridCol>
              </a:tblGrid>
              <a:tr h="278560">
                <a:tc>
                  <a:txBody>
                    <a:bodyPr/>
                    <a:lstStyle/>
                    <a:p>
                      <a:pPr marL="0" marR="0" algn="ctr">
                        <a:spcBef>
                          <a:spcPts val="0"/>
                        </a:spcBef>
                        <a:spcAft>
                          <a:spcPts val="0"/>
                        </a:spcAft>
                      </a:pPr>
                      <a:r>
                        <a:rPr lang="en-US" sz="1600" dirty="0">
                          <a:effectLst/>
                        </a:rPr>
                        <a:t>∆P</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a:effectLst/>
                        </a:rPr>
                        <a:t>P-average</a:t>
                      </a:r>
                      <a:endParaRPr lang="en-US" sz="14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dirty="0">
                          <a:effectLst/>
                        </a:rPr>
                        <a:t>%∆P</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36515915"/>
                  </a:ext>
                </a:extLst>
              </a:tr>
              <a:tr h="557119">
                <a:tc>
                  <a:txBody>
                    <a:bodyPr/>
                    <a:lstStyle/>
                    <a:p>
                      <a:pPr marL="0" marR="0" algn="ctr">
                        <a:spcBef>
                          <a:spcPts val="0"/>
                        </a:spcBef>
                        <a:spcAft>
                          <a:spcPts val="0"/>
                        </a:spcAft>
                      </a:pPr>
                      <a:r>
                        <a:rPr lang="en-US" sz="1600">
                          <a:effectLst/>
                        </a:rPr>
                        <a:t>1</a:t>
                      </a:r>
                      <a:endParaRPr lang="en-US" sz="14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dirty="0">
                          <a:effectLst/>
                        </a:rPr>
                        <a:t>(20.5+19.5)/2 = 20</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1600" dirty="0">
                          <a:effectLst/>
                        </a:rPr>
                        <a:t>∆P / P-average * 100</a:t>
                      </a:r>
                      <a:endParaRPr lang="en-US" sz="1400" dirty="0">
                        <a:effectLst/>
                      </a:endParaRPr>
                    </a:p>
                    <a:p>
                      <a:pPr marL="0" marR="0" algn="ctr">
                        <a:spcBef>
                          <a:spcPts val="0"/>
                        </a:spcBef>
                        <a:spcAft>
                          <a:spcPts val="0"/>
                        </a:spcAft>
                      </a:pPr>
                      <a:r>
                        <a:rPr lang="en-US" sz="1600" dirty="0">
                          <a:effectLst/>
                        </a:rPr>
                        <a:t> = 5%</a:t>
                      </a:r>
                      <a:endParaRPr lang="en-US" sz="14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426674347"/>
                  </a:ext>
                </a:extLst>
              </a:tr>
            </a:tbl>
          </a:graphicData>
        </a:graphic>
      </p:graphicFrame>
      <p:sp>
        <p:nvSpPr>
          <p:cNvPr id="11" name="TextBox 10">
            <a:extLst>
              <a:ext uri="{FF2B5EF4-FFF2-40B4-BE49-F238E27FC236}">
                <a16:creationId xmlns:a16="http://schemas.microsoft.com/office/drawing/2014/main" id="{775281C9-7E35-5AF8-E124-4F34AD40B8B5}"/>
              </a:ext>
            </a:extLst>
          </p:cNvPr>
          <p:cNvSpPr txBox="1"/>
          <p:nvPr/>
        </p:nvSpPr>
        <p:spPr>
          <a:xfrm>
            <a:off x="2701253" y="4345467"/>
            <a:ext cx="7509547" cy="830997"/>
          </a:xfrm>
          <a:prstGeom prst="rect">
            <a:avLst/>
          </a:prstGeom>
          <a:noFill/>
        </p:spPr>
        <p:txBody>
          <a:bodyPr wrap="square">
            <a:spAutoFit/>
          </a:bodyPr>
          <a:lstStyle/>
          <a:p>
            <a:pPr marR="0" lvl="0" rtl="0">
              <a:spcBef>
                <a:spcPts val="0"/>
              </a:spcBef>
              <a:spcAft>
                <a:spcPts val="0"/>
              </a:spcAft>
            </a:pPr>
            <a:r>
              <a:rPr lang="en-US" sz="1600" b="1" u="sng" dirty="0">
                <a:latin typeface="Times New Roman" panose="02020603050405020304" pitchFamily="18" charset="0"/>
              </a:rPr>
              <a:t>This value means:</a:t>
            </a:r>
          </a:p>
          <a:p>
            <a:pPr marR="0" lvl="0" rtl="0">
              <a:spcBef>
                <a:spcPts val="0"/>
              </a:spcBef>
              <a:spcAft>
                <a:spcPts val="0"/>
              </a:spcAft>
            </a:pPr>
            <a:r>
              <a:rPr lang="en-US" sz="1600" dirty="0">
                <a:latin typeface="Times New Roman" panose="02020603050405020304" pitchFamily="18" charset="0"/>
              </a:rPr>
              <a:t> A 10 percent increase in the </a:t>
            </a:r>
            <a:r>
              <a:rPr lang="en-US" sz="1600" dirty="0">
                <a:effectLst/>
                <a:latin typeface="Times New Roman" panose="02020603050405020304" pitchFamily="18" charset="0"/>
                <a:ea typeface="Times New Roman" panose="02020603050405020304" pitchFamily="18" charset="0"/>
              </a:rPr>
              <a:t>price will decrease the quantity demanded by 40 percent</a:t>
            </a:r>
          </a:p>
          <a:p>
            <a:pPr marR="0" lvl="0" rtl="0">
              <a:spcBef>
                <a:spcPts val="0"/>
              </a:spcBef>
              <a:spcAft>
                <a:spcPts val="0"/>
              </a:spcAft>
            </a:pPr>
            <a:r>
              <a:rPr lang="en-US" sz="1600" dirty="0">
                <a:latin typeface="Times New Roman" panose="02020603050405020304" pitchFamily="18" charset="0"/>
              </a:rPr>
              <a:t>A 1 percent increase in the </a:t>
            </a:r>
            <a:r>
              <a:rPr lang="en-US" sz="1600" dirty="0">
                <a:effectLst/>
                <a:latin typeface="Times New Roman" panose="02020603050405020304" pitchFamily="18" charset="0"/>
                <a:ea typeface="Times New Roman" panose="02020603050405020304" pitchFamily="18" charset="0"/>
              </a:rPr>
              <a:t>price will decrease the quantity demanded by 4 percent</a:t>
            </a:r>
            <a:endParaRPr lang="en-US" sz="16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884744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584775"/>
          </a:xfrm>
          <a:prstGeom prst="rect">
            <a:avLst/>
          </a:prstGeom>
          <a:noFill/>
        </p:spPr>
        <p:txBody>
          <a:bodyPr wrap="square">
            <a:spAutoFit/>
          </a:bodyPr>
          <a:lstStyle/>
          <a:p>
            <a:pPr algn="ctr"/>
            <a:r>
              <a:rPr lang="en-US" sz="3200" b="1" dirty="0">
                <a:solidFill>
                  <a:schemeClr val="bg1"/>
                </a:solidFill>
              </a:rPr>
              <a:t>a) Types of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11" name="TextBox 10">
            <a:extLst>
              <a:ext uri="{FF2B5EF4-FFF2-40B4-BE49-F238E27FC236}">
                <a16:creationId xmlns:a16="http://schemas.microsoft.com/office/drawing/2014/main" id="{944266D5-99D9-A234-C7EC-C030F1BC98C8}"/>
              </a:ext>
            </a:extLst>
          </p:cNvPr>
          <p:cNvSpPr txBox="1"/>
          <p:nvPr/>
        </p:nvSpPr>
        <p:spPr>
          <a:xfrm>
            <a:off x="9520030" y="543056"/>
            <a:ext cx="1381539" cy="461665"/>
          </a:xfrm>
          <a:prstGeom prst="rect">
            <a:avLst/>
          </a:prstGeom>
          <a:noFill/>
        </p:spPr>
        <p:txBody>
          <a:bodyPr wrap="square">
            <a:spAutoFit/>
          </a:bodyPr>
          <a:lstStyle/>
          <a:p>
            <a:pPr algn="ctr"/>
            <a:r>
              <a:rPr lang="en-US" sz="2400" b="1" u="sng" dirty="0">
                <a:effectLst/>
                <a:highlight>
                  <a:srgbClr val="FFFF00"/>
                </a:highlight>
                <a:latin typeface="Times New Roman" panose="02020603050405020304" pitchFamily="18" charset="0"/>
                <a:ea typeface="Times New Roman" panose="02020603050405020304" pitchFamily="18" charset="0"/>
              </a:rPr>
              <a:t>5 Types</a:t>
            </a:r>
            <a:endParaRPr lang="en-US" sz="2400" dirty="0">
              <a:highlight>
                <a:srgbClr val="FFFF00"/>
              </a:highlight>
            </a:endParaRPr>
          </a:p>
        </p:txBody>
      </p:sp>
      <p:pic>
        <p:nvPicPr>
          <p:cNvPr id="21" name="Picture 20">
            <a:extLst>
              <a:ext uri="{FF2B5EF4-FFF2-40B4-BE49-F238E27FC236}">
                <a16:creationId xmlns:a16="http://schemas.microsoft.com/office/drawing/2014/main" id="{514BD176-6D90-8EFC-36F6-4216A160B874}"/>
              </a:ext>
            </a:extLst>
          </p:cNvPr>
          <p:cNvPicPr>
            <a:picLocks noChangeAspect="1"/>
          </p:cNvPicPr>
          <p:nvPr/>
        </p:nvPicPr>
        <p:blipFill rotWithShape="1">
          <a:blip r:embed="rId6"/>
          <a:srcRect l="40326" t="31410" r="14674" b="10245"/>
          <a:stretch/>
        </p:blipFill>
        <p:spPr>
          <a:xfrm>
            <a:off x="1874166" y="1228354"/>
            <a:ext cx="9151644" cy="5537366"/>
          </a:xfrm>
          <a:prstGeom prst="rect">
            <a:avLst/>
          </a:prstGeom>
        </p:spPr>
      </p:pic>
      <p:sp>
        <p:nvSpPr>
          <p:cNvPr id="10" name="TextBox 9">
            <a:extLst>
              <a:ext uri="{FF2B5EF4-FFF2-40B4-BE49-F238E27FC236}">
                <a16:creationId xmlns:a16="http://schemas.microsoft.com/office/drawing/2014/main" id="{E7ED0E25-5429-5602-AB56-EE54A02D57BA}"/>
              </a:ext>
            </a:extLst>
          </p:cNvPr>
          <p:cNvSpPr txBox="1"/>
          <p:nvPr/>
        </p:nvSpPr>
        <p:spPr>
          <a:xfrm>
            <a:off x="299147" y="2543926"/>
            <a:ext cx="1520018" cy="2031325"/>
          </a:xfrm>
          <a:prstGeom prst="rect">
            <a:avLst/>
          </a:prstGeom>
          <a:noFill/>
        </p:spPr>
        <p:txBody>
          <a:bodyPr wrap="square">
            <a:spAutoFit/>
          </a:bodyPr>
          <a:lstStyle/>
          <a:p>
            <a:pPr marL="0" marR="0">
              <a:spcBef>
                <a:spcPts val="0"/>
              </a:spcBef>
              <a:spcAft>
                <a:spcPts val="0"/>
              </a:spcAft>
            </a:pPr>
            <a:r>
              <a:rPr lang="en-US" sz="1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price </a:t>
            </a:r>
            <a:r>
              <a:rPr lang="en-US" sz="1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1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if a relatively large price increase leads to a relatively small decrease in the quantity demanded.</a:t>
            </a:r>
            <a:endParaRPr lang="en-US" sz="105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721255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584775"/>
          </a:xfrm>
          <a:prstGeom prst="rect">
            <a:avLst/>
          </a:prstGeom>
          <a:noFill/>
        </p:spPr>
        <p:txBody>
          <a:bodyPr wrap="square">
            <a:spAutoFit/>
          </a:bodyPr>
          <a:lstStyle/>
          <a:p>
            <a:pPr algn="ctr"/>
            <a:r>
              <a:rPr lang="en-US" sz="3200" b="1" dirty="0">
                <a:solidFill>
                  <a:schemeClr val="bg1"/>
                </a:solidFill>
              </a:rPr>
              <a:t>a) Types of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11" name="TextBox 10">
            <a:extLst>
              <a:ext uri="{FF2B5EF4-FFF2-40B4-BE49-F238E27FC236}">
                <a16:creationId xmlns:a16="http://schemas.microsoft.com/office/drawing/2014/main" id="{944266D5-99D9-A234-C7EC-C030F1BC98C8}"/>
              </a:ext>
            </a:extLst>
          </p:cNvPr>
          <p:cNvSpPr txBox="1"/>
          <p:nvPr/>
        </p:nvSpPr>
        <p:spPr>
          <a:xfrm>
            <a:off x="9520030" y="543056"/>
            <a:ext cx="1381539" cy="461665"/>
          </a:xfrm>
          <a:prstGeom prst="rect">
            <a:avLst/>
          </a:prstGeom>
          <a:noFill/>
        </p:spPr>
        <p:txBody>
          <a:bodyPr wrap="square">
            <a:spAutoFit/>
          </a:bodyPr>
          <a:lstStyle/>
          <a:p>
            <a:pPr algn="ctr"/>
            <a:r>
              <a:rPr lang="en-US" sz="2400" b="1" u="sng" dirty="0">
                <a:effectLst/>
                <a:highlight>
                  <a:srgbClr val="FFFF00"/>
                </a:highlight>
                <a:latin typeface="Times New Roman" panose="02020603050405020304" pitchFamily="18" charset="0"/>
                <a:ea typeface="Times New Roman" panose="02020603050405020304" pitchFamily="18" charset="0"/>
              </a:rPr>
              <a:t>5 Types</a:t>
            </a:r>
            <a:endParaRPr lang="en-US" sz="2400" dirty="0">
              <a:highlight>
                <a:srgbClr val="FFFF00"/>
              </a:highlight>
            </a:endParaRPr>
          </a:p>
        </p:txBody>
      </p:sp>
      <p:pic>
        <p:nvPicPr>
          <p:cNvPr id="10" name="Picture 9">
            <a:extLst>
              <a:ext uri="{FF2B5EF4-FFF2-40B4-BE49-F238E27FC236}">
                <a16:creationId xmlns:a16="http://schemas.microsoft.com/office/drawing/2014/main" id="{CC9DC8F4-1A6A-50D3-9D7F-ADFC5BEDEC1D}"/>
              </a:ext>
            </a:extLst>
          </p:cNvPr>
          <p:cNvPicPr>
            <a:picLocks noChangeAspect="1"/>
          </p:cNvPicPr>
          <p:nvPr/>
        </p:nvPicPr>
        <p:blipFill rotWithShape="1">
          <a:blip r:embed="rId6"/>
          <a:srcRect l="44239" t="27367" r="21916" b="10245"/>
          <a:stretch/>
        </p:blipFill>
        <p:spPr>
          <a:xfrm>
            <a:off x="2057567" y="1190831"/>
            <a:ext cx="8298436" cy="5280174"/>
          </a:xfrm>
          <a:prstGeom prst="rect">
            <a:avLst/>
          </a:prstGeom>
        </p:spPr>
      </p:pic>
    </p:spTree>
    <p:extLst>
      <p:ext uri="{BB962C8B-B14F-4D97-AF65-F5344CB8AC3E}">
        <p14:creationId xmlns:p14="http://schemas.microsoft.com/office/powerpoint/2010/main" val="3221719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281632" y="2084283"/>
            <a:ext cx="7457638" cy="270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0" lvl="1" indent="0" eaLnBrk="1" hangingPunct="1">
              <a:buClrTx/>
            </a:pPr>
            <a:r>
              <a:rPr lang="en-US" b="1" dirty="0">
                <a:solidFill>
                  <a:srgbClr val="E6AF00"/>
                </a:solidFill>
              </a:rPr>
              <a:t>Price elasticity varies along a linear demand curve </a:t>
            </a:r>
          </a:p>
          <a:p>
            <a:pPr marL="5143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At prices </a:t>
            </a:r>
            <a:r>
              <a:rPr lang="en-US" sz="1800" u="sng" dirty="0">
                <a:solidFill>
                  <a:srgbClr val="0070C0"/>
                </a:solidFill>
                <a:effectLst/>
                <a:latin typeface="Times New Roman" panose="02020603050405020304" pitchFamily="18" charset="0"/>
                <a:ea typeface="Times New Roman" panose="02020603050405020304" pitchFamily="18" charset="0"/>
              </a:rPr>
              <a:t>above</a:t>
            </a:r>
            <a:r>
              <a:rPr lang="en-US" sz="1800" b="0" dirty="0">
                <a:solidFill>
                  <a:schemeClr val="tx1"/>
                </a:solidFill>
                <a:effectLst/>
                <a:latin typeface="Times New Roman" panose="02020603050405020304" pitchFamily="18" charset="0"/>
                <a:ea typeface="Times New Roman" panose="02020603050405020304" pitchFamily="18" charset="0"/>
              </a:rPr>
              <a:t> the mid-point of the demand curve, </a:t>
            </a:r>
            <a:r>
              <a:rPr lang="en-US" sz="1800" u="sng" dirty="0">
                <a:solidFill>
                  <a:srgbClr val="0070C0"/>
                </a:solidFill>
                <a:effectLst/>
                <a:latin typeface="Times New Roman" panose="02020603050405020304" pitchFamily="18" charset="0"/>
                <a:ea typeface="Times New Roman" panose="02020603050405020304" pitchFamily="18" charset="0"/>
              </a:rPr>
              <a:t>demand is elastic</a:t>
            </a:r>
            <a:r>
              <a:rPr lang="en-US" sz="1800" b="0" dirty="0">
                <a:solidFill>
                  <a:schemeClr val="tx1"/>
                </a:solidFill>
                <a:effectLst/>
                <a:latin typeface="Times New Roman" panose="02020603050405020304" pitchFamily="18" charset="0"/>
                <a:ea typeface="Times New Roman" panose="02020603050405020304" pitchFamily="18" charset="0"/>
              </a:rPr>
              <a:t>.</a:t>
            </a:r>
          </a:p>
          <a:p>
            <a:pPr marL="2857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 </a:t>
            </a:r>
          </a:p>
          <a:p>
            <a:pPr marL="5143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At </a:t>
            </a:r>
            <a:r>
              <a:rPr lang="en-US" sz="1800" u="sng" dirty="0">
                <a:solidFill>
                  <a:srgbClr val="0070C0"/>
                </a:solidFill>
                <a:latin typeface="Times New Roman" panose="02020603050405020304" pitchFamily="18" charset="0"/>
              </a:rPr>
              <a:t>the mid-point </a:t>
            </a:r>
            <a:r>
              <a:rPr lang="en-US" sz="1800" b="0" dirty="0">
                <a:solidFill>
                  <a:schemeClr val="tx1"/>
                </a:solidFill>
                <a:effectLst/>
                <a:latin typeface="Times New Roman" panose="02020603050405020304" pitchFamily="18" charset="0"/>
                <a:ea typeface="Times New Roman" panose="02020603050405020304" pitchFamily="18" charset="0"/>
              </a:rPr>
              <a:t>of the demand curve, </a:t>
            </a:r>
            <a:r>
              <a:rPr lang="en-US" sz="1800" u="sng" dirty="0">
                <a:solidFill>
                  <a:srgbClr val="0070C0"/>
                </a:solidFill>
                <a:latin typeface="Times New Roman" panose="02020603050405020304" pitchFamily="18" charset="0"/>
              </a:rPr>
              <a:t>demand is Unit elastic</a:t>
            </a:r>
            <a:r>
              <a:rPr lang="en-US" sz="1800" b="0" dirty="0">
                <a:solidFill>
                  <a:schemeClr val="tx1"/>
                </a:solidFill>
                <a:effectLst/>
                <a:latin typeface="Times New Roman" panose="02020603050405020304" pitchFamily="18" charset="0"/>
                <a:ea typeface="Times New Roman" panose="02020603050405020304" pitchFamily="18" charset="0"/>
              </a:rPr>
              <a:t>.</a:t>
            </a:r>
          </a:p>
          <a:p>
            <a:pPr marL="514350" marR="0" indent="-285750">
              <a:spcBef>
                <a:spcPts val="0"/>
              </a:spcBef>
              <a:spcAft>
                <a:spcPts val="0"/>
              </a:spcAft>
              <a:buFont typeface="Arial" panose="020B0604020202020204" pitchFamily="34" charset="0"/>
              <a:buChar char="•"/>
            </a:pPr>
            <a:endParaRPr lang="en-US" sz="1800" b="0" dirty="0">
              <a:solidFill>
                <a:schemeClr val="tx1"/>
              </a:solidFill>
              <a:latin typeface="Times New Roman" panose="02020603050405020304" pitchFamily="18" charset="0"/>
              <a:ea typeface="Times New Roman" panose="02020603050405020304" pitchFamily="18" charset="0"/>
            </a:endParaRPr>
          </a:p>
          <a:p>
            <a:pPr marL="514350" marR="0" indent="-285750">
              <a:spcBef>
                <a:spcPts val="0"/>
              </a:spcBef>
              <a:spcAft>
                <a:spcPts val="0"/>
              </a:spcAft>
              <a:buFont typeface="Arial" panose="020B0604020202020204" pitchFamily="34" charset="0"/>
              <a:buChar char="•"/>
            </a:pPr>
            <a:r>
              <a:rPr lang="en-US" sz="1800" b="0" dirty="0">
                <a:solidFill>
                  <a:schemeClr val="tx1"/>
                </a:solidFill>
                <a:effectLst/>
                <a:latin typeface="Times New Roman" panose="02020603050405020304" pitchFamily="18" charset="0"/>
                <a:ea typeface="Times New Roman" panose="02020603050405020304" pitchFamily="18" charset="0"/>
              </a:rPr>
              <a:t>At prices </a:t>
            </a:r>
            <a:r>
              <a:rPr lang="en-US" sz="1800" u="sng" dirty="0">
                <a:solidFill>
                  <a:srgbClr val="0070C0"/>
                </a:solidFill>
                <a:latin typeface="Times New Roman" panose="02020603050405020304" pitchFamily="18" charset="0"/>
              </a:rPr>
              <a:t>below</a:t>
            </a:r>
            <a:r>
              <a:rPr lang="en-US" sz="1800" b="0" dirty="0">
                <a:solidFill>
                  <a:schemeClr val="tx1"/>
                </a:solidFill>
                <a:effectLst/>
                <a:latin typeface="Times New Roman" panose="02020603050405020304" pitchFamily="18" charset="0"/>
                <a:ea typeface="Times New Roman" panose="02020603050405020304" pitchFamily="18" charset="0"/>
              </a:rPr>
              <a:t> the mid-point of the demand curve, </a:t>
            </a:r>
            <a:r>
              <a:rPr lang="en-US" sz="1800" u="sng" dirty="0">
                <a:solidFill>
                  <a:srgbClr val="0070C0"/>
                </a:solidFill>
                <a:latin typeface="Times New Roman" panose="02020603050405020304" pitchFamily="18" charset="0"/>
              </a:rPr>
              <a:t>demand is inelastic</a:t>
            </a:r>
            <a:endParaRPr lang="en-US" altLang="en-US" sz="1800" u="sng" dirty="0">
              <a:solidFill>
                <a:srgbClr val="0070C0"/>
              </a:solidFill>
              <a:latin typeface="Times New Roman" panose="02020603050405020304" pitchFamily="18" charset="0"/>
            </a:endParaRPr>
          </a:p>
          <a:p>
            <a:pPr marL="457200" lvl="1" indent="-342900" algn="ctr" eaLnBrk="1" hangingPunct="1">
              <a:spcBef>
                <a:spcPct val="0"/>
              </a:spcBef>
              <a:spcAft>
                <a:spcPct val="0"/>
              </a:spcAft>
              <a:buFont typeface="Arial" panose="020B0604020202020204" pitchFamily="34" charset="0"/>
              <a:buChar char="•"/>
            </a:pPr>
            <a:endParaRPr lang="en-US" altLang="en-US" dirty="0"/>
          </a:p>
          <a:p>
            <a:pPr lvl="1" indent="0" eaLnBrk="1" hangingPunct="1"/>
            <a:endParaRPr lang="en-US" altLang="en-US" dirty="0"/>
          </a:p>
        </p:txBody>
      </p:sp>
      <p:pic>
        <p:nvPicPr>
          <p:cNvPr id="12" name="Picture 11" descr="Chart, line chart&#10;&#10;Description automatically generated">
            <a:extLst>
              <a:ext uri="{FF2B5EF4-FFF2-40B4-BE49-F238E27FC236}">
                <a16:creationId xmlns:a16="http://schemas.microsoft.com/office/drawing/2014/main" id="{FC935E60-DC0D-78A7-C7B7-DB1894604E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95212" y="1854324"/>
            <a:ext cx="4169287" cy="3736329"/>
          </a:xfrm>
          <a:prstGeom prst="rect">
            <a:avLst/>
          </a:prstGeom>
        </p:spPr>
      </p:pic>
      <p:sp>
        <p:nvSpPr>
          <p:cNvPr id="14" name="TextBox 13">
            <a:extLst>
              <a:ext uri="{FF2B5EF4-FFF2-40B4-BE49-F238E27FC236}">
                <a16:creationId xmlns:a16="http://schemas.microsoft.com/office/drawing/2014/main" id="{693AF9B9-ACD0-B558-5C6A-908D7918598E}"/>
              </a:ext>
            </a:extLst>
          </p:cNvPr>
          <p:cNvSpPr txBox="1"/>
          <p:nvPr/>
        </p:nvSpPr>
        <p:spPr>
          <a:xfrm>
            <a:off x="2362274" y="544500"/>
            <a:ext cx="6758460" cy="584775"/>
          </a:xfrm>
          <a:prstGeom prst="rect">
            <a:avLst/>
          </a:prstGeom>
          <a:noFill/>
        </p:spPr>
        <p:txBody>
          <a:bodyPr wrap="square">
            <a:spAutoFit/>
          </a:bodyPr>
          <a:lstStyle/>
          <a:p>
            <a:pPr algn="ctr"/>
            <a:r>
              <a:rPr lang="en-US" sz="3200" b="1" dirty="0">
                <a:solidFill>
                  <a:schemeClr val="bg1"/>
                </a:solidFill>
              </a:rPr>
              <a:t>a) Types of Price Elasticity of Demand</a:t>
            </a:r>
          </a:p>
        </p:txBody>
      </p:sp>
    </p:spTree>
    <p:extLst>
      <p:ext uri="{BB962C8B-B14F-4D97-AF65-F5344CB8AC3E}">
        <p14:creationId xmlns:p14="http://schemas.microsoft.com/office/powerpoint/2010/main" val="3913934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1046922" y="1597361"/>
            <a:ext cx="10284332"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R="0" lvl="0" rt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1) The closeness of substitutes </a:t>
            </a:r>
            <a:r>
              <a:rPr lang="en-US" sz="1800" b="1" i="1" u="sng" dirty="0">
                <a:solidFill>
                  <a:srgbClr val="00B0F0"/>
                </a:solidFill>
                <a:effectLst/>
                <a:highlight>
                  <a:srgbClr val="FFFF00"/>
                </a:highlight>
                <a:latin typeface="Times New Roman" panose="02020603050405020304" pitchFamily="18" charset="0"/>
                <a:ea typeface="Times New Roman" panose="02020603050405020304" pitchFamily="18" charset="0"/>
              </a:rPr>
              <a:t>(+VE)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rgbClr val="FF0000"/>
                </a:solidFill>
                <a:effectLst/>
                <a:latin typeface="Times New Roman" panose="02020603050405020304" pitchFamily="18" charset="0"/>
                <a:ea typeface="Times New Roman" panose="02020603050405020304" pitchFamily="18" charset="0"/>
              </a:rPr>
              <a:t>The closer / many the substitutes </a:t>
            </a:r>
            <a:r>
              <a:rPr lang="en-US" sz="1800" b="0" dirty="0">
                <a:solidFill>
                  <a:schemeClr val="tx1"/>
                </a:solidFill>
                <a:effectLst/>
                <a:latin typeface="Times New Roman" panose="02020603050405020304" pitchFamily="18" charset="0"/>
                <a:ea typeface="Times New Roman" panose="02020603050405020304" pitchFamily="18" charset="0"/>
              </a:rPr>
              <a:t>for a good or service → the more elastic are the demand for the good or service → </a:t>
            </a:r>
            <a:r>
              <a:rPr lang="en-US" sz="1800" dirty="0">
                <a:solidFill>
                  <a:srgbClr val="FF0000"/>
                </a:solidFill>
                <a:effectLst/>
                <a:latin typeface="Times New Roman" panose="02020603050405020304" pitchFamily="18" charset="0"/>
                <a:ea typeface="Times New Roman" panose="02020603050405020304" pitchFamily="18" charset="0"/>
              </a:rPr>
              <a:t>Luxuries</a:t>
            </a:r>
            <a:r>
              <a:rPr lang="en-US" sz="1800" b="0" dirty="0">
                <a:solidFill>
                  <a:schemeClr val="tx1"/>
                </a:solidFill>
                <a:effectLst/>
                <a:latin typeface="Times New Roman" panose="02020603050405020304" pitchFamily="18" charset="0"/>
                <a:ea typeface="Times New Roman" panose="02020603050405020304" pitchFamily="18" charset="0"/>
              </a:rPr>
              <a:t>, such as exotic vacations</a:t>
            </a:r>
          </a:p>
          <a:p>
            <a:pPr marL="0" marR="0">
              <a:spcBef>
                <a:spcPts val="0"/>
              </a:spcBef>
              <a:spcAft>
                <a:spcPts val="0"/>
              </a:spcAft>
              <a:tabLst>
                <a:tab pos="1809115" algn="l"/>
              </a:tabLst>
            </a:pPr>
            <a:r>
              <a:rPr lang="en-US" sz="1800" b="0" dirty="0">
                <a:solidFill>
                  <a:schemeClr val="tx1"/>
                </a:solidFill>
                <a:effectLst/>
                <a:latin typeface="Times New Roman" panose="02020603050405020304" pitchFamily="18" charset="0"/>
                <a:ea typeface="Times New Roman" panose="02020603050405020304" pitchFamily="18" charset="0"/>
              </a:rPr>
              <a:t> </a:t>
            </a: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rgbClr val="FF0000"/>
                </a:solidFill>
                <a:effectLst/>
                <a:latin typeface="Times New Roman" panose="02020603050405020304" pitchFamily="18" charset="0"/>
                <a:ea typeface="Times New Roman" panose="02020603050405020304" pitchFamily="18" charset="0"/>
              </a:rPr>
              <a:t>The Fewer the substitutes </a:t>
            </a:r>
            <a:r>
              <a:rPr lang="en-US" sz="1800" b="0" dirty="0">
                <a:solidFill>
                  <a:schemeClr val="tx1"/>
                </a:solidFill>
                <a:effectLst/>
                <a:latin typeface="Times New Roman" panose="02020603050405020304" pitchFamily="18" charset="0"/>
                <a:ea typeface="Times New Roman" panose="02020603050405020304" pitchFamily="18" charset="0"/>
              </a:rPr>
              <a:t>for a good or service → Inelastic demand for the good or service → Luxuries, such as exotic vacations → </a:t>
            </a:r>
            <a:r>
              <a:rPr lang="en-US" sz="1800" dirty="0">
                <a:solidFill>
                  <a:srgbClr val="FF0000"/>
                </a:solidFill>
                <a:effectLst/>
                <a:latin typeface="Times New Roman" panose="02020603050405020304" pitchFamily="18" charset="0"/>
                <a:ea typeface="Times New Roman" panose="02020603050405020304" pitchFamily="18" charset="0"/>
              </a:rPr>
              <a:t>Necessities</a:t>
            </a:r>
            <a:r>
              <a:rPr lang="en-US" sz="1800" b="0" dirty="0">
                <a:solidFill>
                  <a:schemeClr val="tx1"/>
                </a:solidFill>
                <a:effectLst/>
                <a:latin typeface="Times New Roman" panose="02020603050405020304" pitchFamily="18" charset="0"/>
                <a:ea typeface="Times New Roman" panose="02020603050405020304" pitchFamily="18" charset="0"/>
              </a:rPr>
              <a:t>, such as food or housing</a:t>
            </a:r>
          </a:p>
          <a:p>
            <a:pPr marL="457200" marR="0">
              <a:spcBef>
                <a:spcPts val="0"/>
              </a:spcBef>
              <a:spcAft>
                <a:spcPts val="0"/>
              </a:spcAft>
            </a:pP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 </a:t>
            </a:r>
          </a:p>
          <a:p>
            <a:pPr marR="0" lv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2) Proportion of Income Spent on the Good </a:t>
            </a:r>
            <a:r>
              <a:rPr lang="en-US" sz="1800" b="1" i="1" u="sng" dirty="0">
                <a:solidFill>
                  <a:srgbClr val="00B0F0"/>
                </a:solidFill>
                <a:effectLst/>
                <a:highlight>
                  <a:srgbClr val="FFFF00"/>
                </a:highlight>
                <a:latin typeface="Times New Roman" panose="02020603050405020304" pitchFamily="18" charset="0"/>
                <a:ea typeface="Times New Roman" panose="02020603050405020304" pitchFamily="18" charset="0"/>
              </a:rPr>
              <a:t>(+VE)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chemeClr val="tx1"/>
                </a:solidFill>
                <a:effectLst/>
                <a:latin typeface="Times New Roman" panose="02020603050405020304" pitchFamily="18" charset="0"/>
                <a:ea typeface="Times New Roman" panose="02020603050405020304" pitchFamily="18" charset="0"/>
              </a:rPr>
              <a:t>The greater the proportion of income consumers spend on a good, the larger is the elasticity of demand for that good.</a:t>
            </a:r>
          </a:p>
          <a:p>
            <a:pPr marL="0" marR="0">
              <a:spcBef>
                <a:spcPts val="0"/>
              </a:spcBef>
              <a:spcAft>
                <a:spcPts val="0"/>
              </a:spcAft>
              <a:tabLst>
                <a:tab pos="1809115" algn="l"/>
              </a:tabLst>
            </a:pPr>
            <a:r>
              <a:rPr lang="en-US" sz="1800" dirty="0">
                <a:effectLst/>
                <a:latin typeface="Times New Roman" panose="02020603050405020304" pitchFamily="18" charset="0"/>
                <a:ea typeface="Times New Roman" panose="02020603050405020304" pitchFamily="18" charset="0"/>
              </a:rPr>
              <a:t> </a:t>
            </a:r>
          </a:p>
          <a:p>
            <a:pPr marR="0" lv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3) Time Elapsed Since Price Change </a:t>
            </a:r>
            <a:r>
              <a:rPr lang="en-US" sz="1800" b="1" i="1" u="sng" dirty="0">
                <a:solidFill>
                  <a:srgbClr val="00B0F0"/>
                </a:solidFill>
                <a:effectLst/>
                <a:highlight>
                  <a:srgbClr val="FFFF00"/>
                </a:highlight>
                <a:latin typeface="Times New Roman" panose="02020603050405020304" pitchFamily="18" charset="0"/>
                <a:ea typeface="Times New Roman" panose="02020603050405020304" pitchFamily="18" charset="0"/>
              </a:rPr>
              <a:t>(+VE)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800" dirty="0">
                <a:solidFill>
                  <a:schemeClr val="tx1"/>
                </a:solidFill>
                <a:effectLst/>
                <a:latin typeface="Times New Roman" panose="02020603050405020304" pitchFamily="18" charset="0"/>
                <a:ea typeface="Times New Roman" panose="02020603050405020304" pitchFamily="18" charset="0"/>
              </a:rPr>
              <a:t>The more time consumers have to adjust to a price change, or the longer that a good can be stored without losing its value, the more elastic is the demand for that good</a:t>
            </a:r>
          </a:p>
          <a:p>
            <a:pPr marL="0" marR="0">
              <a:spcBef>
                <a:spcPts val="0"/>
              </a:spcBef>
              <a:spcAft>
                <a:spcPts val="0"/>
              </a:spcAft>
              <a:tabLst>
                <a:tab pos="1809115" algn="l"/>
              </a:tabLst>
            </a:pPr>
            <a:r>
              <a:rPr lang="en-US" sz="1800" dirty="0">
                <a:solidFill>
                  <a:schemeClr val="tx1"/>
                </a:solidFill>
                <a:effectLst/>
                <a:latin typeface="Times New Roman" panose="02020603050405020304" pitchFamily="18" charset="0"/>
                <a:ea typeface="Times New Roman" panose="02020603050405020304" pitchFamily="18" charset="0"/>
              </a:rPr>
              <a:t> </a:t>
            </a:r>
          </a:p>
          <a:p>
            <a:pPr lvl="1" indent="0" eaLnBrk="1" hangingPunct="1"/>
            <a:endParaRPr lang="en-US" altLang="en-US" dirty="0"/>
          </a:p>
        </p:txBody>
      </p:sp>
      <p:sp>
        <p:nvSpPr>
          <p:cNvPr id="14" name="TextBox 13">
            <a:extLst>
              <a:ext uri="{FF2B5EF4-FFF2-40B4-BE49-F238E27FC236}">
                <a16:creationId xmlns:a16="http://schemas.microsoft.com/office/drawing/2014/main" id="{693AF9B9-ACD0-B558-5C6A-908D7918598E}"/>
              </a:ext>
            </a:extLst>
          </p:cNvPr>
          <p:cNvSpPr txBox="1"/>
          <p:nvPr/>
        </p:nvSpPr>
        <p:spPr>
          <a:xfrm>
            <a:off x="2440788" y="703918"/>
            <a:ext cx="6758460" cy="400110"/>
          </a:xfrm>
          <a:prstGeom prst="rect">
            <a:avLst/>
          </a:prstGeom>
          <a:noFill/>
        </p:spPr>
        <p:txBody>
          <a:bodyPr wrap="square">
            <a:spAutoFit/>
          </a:bodyPr>
          <a:lstStyle/>
          <a:p>
            <a:pPr algn="ctr"/>
            <a:r>
              <a:rPr lang="en-US" sz="2000" b="1" dirty="0">
                <a:solidFill>
                  <a:schemeClr val="bg1"/>
                </a:solidFill>
              </a:rPr>
              <a:t>a) Factors That Influence the Price Elasticity of Demand</a:t>
            </a:r>
          </a:p>
        </p:txBody>
      </p:sp>
    </p:spTree>
    <p:extLst>
      <p:ext uri="{BB962C8B-B14F-4D97-AF65-F5344CB8AC3E}">
        <p14:creationId xmlns:p14="http://schemas.microsoft.com/office/powerpoint/2010/main" val="611803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275796" y="1727486"/>
                <a:ext cx="8554494"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b="1" u="sng" dirty="0">
                    <a:solidFill>
                      <a:srgbClr val="00B0F0"/>
                    </a:solidFill>
                    <a:effectLst/>
                    <a:latin typeface="Times New Roman" panose="02020603050405020304" pitchFamily="18" charset="0"/>
                    <a:ea typeface="Times New Roman" panose="02020603050405020304" pitchFamily="18" charset="0"/>
                  </a:rPr>
                  <a:t>The cross elasticity of demand:</a:t>
                </a:r>
                <a:endParaRPr lang="en-US"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r>
                  <a:rPr lang="en-US" sz="2000" b="0" dirty="0">
                    <a:solidFill>
                      <a:schemeClr val="tx1"/>
                    </a:solidFill>
                    <a:effectLst/>
                    <a:latin typeface="Times New Roman" panose="02020603050405020304" pitchFamily="18" charset="0"/>
                    <a:ea typeface="Times New Roman" panose="02020603050405020304" pitchFamily="18" charset="0"/>
                  </a:rPr>
                  <a:t>It is a measure of the responsiveness of demand for a good to a change in the price of a substitute or a complement, other things remaining the same.</a:t>
                </a:r>
                <a:endParaRPr lang="en-US" sz="2000" b="0" dirty="0">
                  <a:solidFill>
                    <a:schemeClr val="tx1"/>
                  </a:solidFill>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endParaRPr lang="en-US" altLang="en-US" sz="2000" b="0" dirty="0">
                  <a:solidFill>
                    <a:schemeClr val="tx1"/>
                  </a:solidFill>
                  <a:latin typeface="Times New Roman" panose="02020603050405020304" pitchFamily="18" charset="0"/>
                </a:endParaRPr>
              </a:p>
              <a:p>
                <a:pPr marL="0" marR="0">
                  <a:spcBef>
                    <a:spcPts val="0"/>
                  </a:spcBef>
                  <a:spcAft>
                    <a:spcPts val="0"/>
                  </a:spcAft>
                  <a:tabLst>
                    <a:tab pos="2312670" algn="l"/>
                  </a:tabLst>
                </a:pPr>
                <a:r>
                  <a:rPr lang="en-US" altLang="en-US" sz="2000" dirty="0"/>
                  <a:t>The cross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FF0000"/>
                          </a:solidFill>
                        </a:rPr>
                        <m:t>Ecd</m:t>
                      </m:r>
                      <m:r>
                        <a:rPr lang="en-US" sz="2000" b="1" i="1" smtClean="0">
                          <a:solidFill>
                            <a:srgbClr val="FF0000"/>
                          </a:solidFill>
                          <a:latin typeface="Cambria Math" panose="02040503050406030204" pitchFamily="18" charset="0"/>
                        </a:rPr>
                        <m:t>= </m:t>
                      </m:r>
                      <m:f>
                        <m:fPr>
                          <m:ctrlPr>
                            <a:rPr lang="pt-BR" altLang="en-US" sz="2000" b="1" i="1" smtClean="0">
                              <a:solidFill>
                                <a:srgbClr val="FF0000"/>
                              </a:solidFill>
                              <a:latin typeface="Cambria Math" panose="02040503050406030204" pitchFamily="18" charset="0"/>
                            </a:rPr>
                          </m:ctrlPr>
                        </m:fPr>
                        <m:num>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m:rPr>
                              <m:nor/>
                            </m:rPr>
                            <a:rPr lang="en-US" altLang="en-US" sz="2000" b="1" dirty="0">
                              <a:solidFill>
                                <a:srgbClr val="FF0000"/>
                              </a:solidFill>
                            </a:rPr>
                            <m:t>quantity</m:t>
                          </m:r>
                          <m:r>
                            <m:rPr>
                              <m:nor/>
                            </m:rPr>
                            <a:rPr lang="en-US" altLang="en-US" sz="2000" b="1" dirty="0">
                              <a:solidFill>
                                <a:srgbClr val="FF0000"/>
                              </a:solidFill>
                            </a:rPr>
                            <m:t> </m:t>
                          </m:r>
                          <m:r>
                            <m:rPr>
                              <m:nor/>
                            </m:rPr>
                            <a:rPr lang="en-US" altLang="en-US" sz="2000" b="1" dirty="0">
                              <a:solidFill>
                                <a:srgbClr val="FF0000"/>
                              </a:solidFill>
                            </a:rPr>
                            <m:t>demanded</m:t>
                          </m:r>
                          <m:r>
                            <m:rPr>
                              <m:nor/>
                            </m:rPr>
                            <a:rPr lang="en-US" altLang="en-US" sz="2000" b="1" i="0" dirty="0" smtClean="0">
                              <a:solidFill>
                                <a:srgbClr val="FF0000"/>
                              </a:solidFill>
                            </a:rPr>
                            <m:t> (</m:t>
                          </m:r>
                          <m:r>
                            <m:rPr>
                              <m:nor/>
                            </m:rPr>
                            <a:rPr lang="en-US" sz="2000" b="1">
                              <a:solidFill>
                                <a:srgbClr val="FF0000"/>
                              </a:solidFill>
                            </a:rPr>
                            <m:t>%</m:t>
                          </m:r>
                          <m:r>
                            <m:rPr>
                              <m:nor/>
                            </m:rPr>
                            <a:rPr lang="en-US" sz="2000" b="1">
                              <a:solidFill>
                                <a:srgbClr val="FF0000"/>
                              </a:solidFill>
                            </a:rPr>
                            <m:t>∆</m:t>
                          </m:r>
                          <m:r>
                            <m:rPr>
                              <m:nor/>
                            </m:rPr>
                            <a:rPr lang="en-US" sz="2000" b="1">
                              <a:solidFill>
                                <a:srgbClr val="FF0000"/>
                              </a:solidFill>
                            </a:rPr>
                            <m:t>Qd</m:t>
                          </m:r>
                          <m:r>
                            <m:rPr>
                              <m:nor/>
                            </m:rPr>
                            <a:rPr lang="en-US" altLang="en-US" sz="2000" b="1" i="0" dirty="0" smtClean="0">
                              <a:solidFill>
                                <a:srgbClr val="FF0000"/>
                              </a:solidFill>
                            </a:rPr>
                            <m:t>)</m:t>
                          </m:r>
                          <m:r>
                            <m:rPr>
                              <m:nor/>
                            </m:rPr>
                            <a:rPr lang="en-US" altLang="en-US" sz="2000" b="1" dirty="0">
                              <a:solidFill>
                                <a:srgbClr val="FF0000"/>
                              </a:solidFill>
                            </a:rPr>
                            <m:t> </m:t>
                          </m:r>
                          <m:r>
                            <a:rPr lang="en-US" altLang="en-US" sz="2000" b="1" i="1" dirty="0" smtClean="0">
                              <a:solidFill>
                                <a:srgbClr val="FF0000"/>
                              </a:solidFill>
                              <a:latin typeface="Cambria Math" panose="02040503050406030204" pitchFamily="18" charset="0"/>
                            </a:rPr>
                            <m:t> </m:t>
                          </m:r>
                        </m:num>
                        <m:den>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m:rPr>
                              <m:nor/>
                            </m:rPr>
                            <a:rPr lang="en-US" altLang="en-US" sz="2000" b="1" dirty="0">
                              <a:solidFill>
                                <a:srgbClr val="FF0000"/>
                              </a:solidFill>
                            </a:rPr>
                            <m:t>price</m:t>
                          </m:r>
                          <m:r>
                            <m:rPr>
                              <m:nor/>
                            </m:rPr>
                            <a:rPr lang="en-US" altLang="en-US" sz="2000" b="1" i="1" dirty="0">
                              <a:solidFill>
                                <a:srgbClr val="FF0000"/>
                              </a:solidFill>
                            </a:rPr>
                            <m:t>of</m:t>
                          </m:r>
                          <m:r>
                            <m:rPr>
                              <m:nor/>
                            </m:rPr>
                            <a:rPr lang="en-US" altLang="en-US" sz="2000" b="1" i="1" dirty="0">
                              <a:solidFill>
                                <a:srgbClr val="FF0000"/>
                              </a:solidFill>
                            </a:rPr>
                            <m:t> </m:t>
                          </m:r>
                          <m:r>
                            <m:rPr>
                              <m:nor/>
                            </m:rPr>
                            <a:rPr lang="en-US" altLang="en-US" sz="2000" b="1" dirty="0">
                              <a:solidFill>
                                <a:srgbClr val="FF0000"/>
                              </a:solidFill>
                            </a:rPr>
                            <m:t>substitute</m:t>
                          </m:r>
                          <m:r>
                            <m:rPr>
                              <m:nor/>
                            </m:rPr>
                            <a:rPr lang="en-US" altLang="en-US" sz="2000" b="1" dirty="0">
                              <a:solidFill>
                                <a:srgbClr val="FF0000"/>
                              </a:solidFill>
                            </a:rPr>
                            <m:t> </m:t>
                          </m:r>
                          <m:r>
                            <m:rPr>
                              <m:nor/>
                            </m:rPr>
                            <a:rPr lang="en-US" altLang="en-US" sz="2000" b="1" dirty="0">
                              <a:solidFill>
                                <a:srgbClr val="FF0000"/>
                              </a:solidFill>
                            </a:rPr>
                            <m:t>or</m:t>
                          </m:r>
                          <m:r>
                            <m:rPr>
                              <m:nor/>
                            </m:rPr>
                            <a:rPr lang="en-US" altLang="en-US" sz="2000" b="1" dirty="0">
                              <a:solidFill>
                                <a:srgbClr val="FF0000"/>
                              </a:solidFill>
                            </a:rPr>
                            <m:t> </m:t>
                          </m:r>
                          <m:r>
                            <m:rPr>
                              <m:nor/>
                            </m:rPr>
                            <a:rPr lang="en-US" altLang="en-US" sz="2000" b="1" dirty="0">
                              <a:solidFill>
                                <a:srgbClr val="FF0000"/>
                              </a:solidFill>
                            </a:rPr>
                            <m:t>complement</m:t>
                          </m:r>
                          <m:r>
                            <a:rPr lang="en-US" altLang="en-US" sz="2000" b="1" i="0" dirty="0" smtClean="0">
                              <a:solidFill>
                                <a:srgbClr val="FF0000"/>
                              </a:solidFill>
                              <a:latin typeface="Cambria Math" panose="02040503050406030204" pitchFamily="18" charset="0"/>
                            </a:rPr>
                            <m:t> </m:t>
                          </m:r>
                          <m:r>
                            <a:rPr lang="en-US" altLang="en-US" sz="2000" b="1" i="1" dirty="0" smtClean="0">
                              <a:solidFill>
                                <a:srgbClr val="FF0000"/>
                              </a:solidFill>
                              <a:latin typeface="Cambria Math" panose="02040503050406030204" pitchFamily="18" charset="0"/>
                            </a:rPr>
                            <m:t>(</m:t>
                          </m:r>
                          <m:r>
                            <m:rPr>
                              <m:nor/>
                            </m:rPr>
                            <a:rPr lang="en-US" sz="2000" b="1">
                              <a:solidFill>
                                <a:srgbClr val="FF0000"/>
                              </a:solidFill>
                            </a:rPr>
                            <m:t>%</m:t>
                          </m:r>
                          <m:r>
                            <m:rPr>
                              <m:nor/>
                            </m:rPr>
                            <a:rPr lang="en-US" sz="2000" b="1">
                              <a:solidFill>
                                <a:srgbClr val="FF0000"/>
                              </a:solidFill>
                            </a:rPr>
                            <m:t>∆</m:t>
                          </m:r>
                          <m:r>
                            <m:rPr>
                              <m:nor/>
                            </m:rPr>
                            <a:rPr lang="en-US" sz="2000" b="1">
                              <a:solidFill>
                                <a:srgbClr val="FF0000"/>
                              </a:solidFill>
                            </a:rPr>
                            <m:t>Ps</m:t>
                          </m:r>
                          <m:r>
                            <m:rPr>
                              <m:nor/>
                            </m:rPr>
                            <a:rPr lang="en-US" sz="2000" b="1" i="0" smtClean="0">
                              <a:solidFill>
                                <a:srgbClr val="FF0000"/>
                              </a:solidFill>
                            </a:rPr>
                            <m:t>/</m:t>
                          </m:r>
                          <m:r>
                            <m:rPr>
                              <m:nor/>
                            </m:rPr>
                            <a:rPr lang="en-US" sz="2000" b="1" i="0" smtClean="0">
                              <a:solidFill>
                                <a:srgbClr val="FF0000"/>
                              </a:solidFill>
                            </a:rPr>
                            <m:t>c</m:t>
                          </m:r>
                          <m:r>
                            <a:rPr lang="en-US" altLang="en-US" sz="2000" b="1" i="1" dirty="0" smtClean="0">
                              <a:solidFill>
                                <a:srgbClr val="FF0000"/>
                              </a:solidFill>
                              <a:latin typeface="Cambria Math" panose="02040503050406030204" pitchFamily="18" charset="0"/>
                            </a:rPr>
                            <m:t>)</m:t>
                          </m:r>
                        </m:den>
                      </m:f>
                    </m:oMath>
                  </m:oMathPara>
                </a14:m>
                <a:endParaRPr lang="en-US" altLang="en-US" b="1" dirty="0"/>
              </a:p>
            </p:txBody>
          </p:sp>
        </mc:Choice>
        <mc:Fallback xmlns="">
          <p:sp>
            <p:nvSpPr>
              <p:cNvPr id="9" name="Rectangle 8">
                <a:extLst>
                  <a:ext uri="{FF2B5EF4-FFF2-40B4-BE49-F238E27FC236}">
                    <a16:creationId xmlns:a16="http://schemas.microsoft.com/office/drawing/2014/main" id="{390F6117-5F21-C684-4815-6EF5F3AC2D5B}"/>
                  </a:ext>
                </a:extLst>
              </p:cNvPr>
              <p:cNvSpPr>
                <a:spLocks noGrp="1" noRot="1" noChangeAspect="1" noMove="1" noResize="1" noEditPoints="1" noAdjustHandles="1" noChangeArrowheads="1" noChangeShapeType="1" noTextEdit="1"/>
              </p:cNvSpPr>
              <p:nvPr/>
            </p:nvSpPr>
            <p:spPr bwMode="auto">
              <a:xfrm>
                <a:off x="275796" y="1727486"/>
                <a:ext cx="8554494" cy="4339162"/>
              </a:xfrm>
              <a:prstGeom prst="rect">
                <a:avLst/>
              </a:prstGeom>
              <a:blipFill>
                <a:blip r:embed="rId8"/>
                <a:stretch>
                  <a:fillRect l="-1140" t="-140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10" name="TextBox 9">
            <a:extLst>
              <a:ext uri="{FF2B5EF4-FFF2-40B4-BE49-F238E27FC236}">
                <a16:creationId xmlns:a16="http://schemas.microsoft.com/office/drawing/2014/main" id="{E01B5C60-4C71-993B-A701-D32B5FEFC824}"/>
              </a:ext>
            </a:extLst>
          </p:cNvPr>
          <p:cNvSpPr txBox="1"/>
          <p:nvPr/>
        </p:nvSpPr>
        <p:spPr>
          <a:xfrm>
            <a:off x="2206851" y="639705"/>
            <a:ext cx="6758460" cy="523220"/>
          </a:xfrm>
          <a:prstGeom prst="rect">
            <a:avLst/>
          </a:prstGeom>
          <a:noFill/>
        </p:spPr>
        <p:txBody>
          <a:bodyPr wrap="square">
            <a:spAutoFit/>
          </a:bodyPr>
          <a:lstStyle/>
          <a:p>
            <a:pPr algn="ctr"/>
            <a:r>
              <a:rPr lang="en-US" sz="2800" b="1" dirty="0">
                <a:solidFill>
                  <a:schemeClr val="bg1"/>
                </a:solidFill>
              </a:rPr>
              <a:t>b) The Cross Elasticity of Demand</a:t>
            </a:r>
          </a:p>
        </p:txBody>
      </p:sp>
      <p:graphicFrame>
        <p:nvGraphicFramePr>
          <p:cNvPr id="11" name="Table 10">
            <a:extLst>
              <a:ext uri="{FF2B5EF4-FFF2-40B4-BE49-F238E27FC236}">
                <a16:creationId xmlns:a16="http://schemas.microsoft.com/office/drawing/2014/main" id="{8951CFAF-E784-942E-B162-8595F5C042BB}"/>
              </a:ext>
            </a:extLst>
          </p:cNvPr>
          <p:cNvGraphicFramePr>
            <a:graphicFrameLocks noGrp="1"/>
          </p:cNvGraphicFramePr>
          <p:nvPr>
            <p:extLst>
              <p:ext uri="{D42A27DB-BD31-4B8C-83A1-F6EECF244321}">
                <p14:modId xmlns:p14="http://schemas.microsoft.com/office/powerpoint/2010/main" val="3265589075"/>
              </p:ext>
            </p:extLst>
          </p:nvPr>
        </p:nvGraphicFramePr>
        <p:xfrm>
          <a:off x="772146" y="4272659"/>
          <a:ext cx="6827640" cy="975360"/>
        </p:xfrm>
        <a:graphic>
          <a:graphicData uri="http://schemas.openxmlformats.org/drawingml/2006/table">
            <a:tbl>
              <a:tblPr firstRow="1" firstCol="1" bandRow="1">
                <a:tableStyleId>{5940675A-B579-460E-94D1-54222C63F5DA}</a:tableStyleId>
              </a:tblPr>
              <a:tblGrid>
                <a:gridCol w="3413820">
                  <a:extLst>
                    <a:ext uri="{9D8B030D-6E8A-4147-A177-3AD203B41FA5}">
                      <a16:colId xmlns:a16="http://schemas.microsoft.com/office/drawing/2014/main" val="133780324"/>
                    </a:ext>
                  </a:extLst>
                </a:gridCol>
                <a:gridCol w="3413820">
                  <a:extLst>
                    <a:ext uri="{9D8B030D-6E8A-4147-A177-3AD203B41FA5}">
                      <a16:colId xmlns:a16="http://schemas.microsoft.com/office/drawing/2014/main" val="3966794671"/>
                    </a:ext>
                  </a:extLst>
                </a:gridCol>
              </a:tblGrid>
              <a:tr h="271905">
                <a:tc>
                  <a:txBody>
                    <a:bodyPr/>
                    <a:lstStyle/>
                    <a:p>
                      <a:pPr marL="0" marR="0" algn="ctr">
                        <a:spcBef>
                          <a:spcPts val="0"/>
                        </a:spcBef>
                        <a:spcAft>
                          <a:spcPts val="0"/>
                        </a:spcAft>
                        <a:tabLst>
                          <a:tab pos="2312670" algn="l"/>
                        </a:tabLst>
                      </a:pPr>
                      <a:r>
                        <a:rPr lang="en-US" sz="2400" b="1" dirty="0">
                          <a:effectLst/>
                        </a:rPr>
                        <a:t>a substitute good</a:t>
                      </a:r>
                      <a:endParaRPr lang="en-US" sz="20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400" b="1" dirty="0">
                          <a:effectLst/>
                        </a:rPr>
                        <a:t>a complement good</a:t>
                      </a:r>
                      <a:endParaRPr lang="en-US" sz="20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785206663"/>
                  </a:ext>
                </a:extLst>
              </a:tr>
              <a:tr h="488336">
                <a:tc>
                  <a:txBody>
                    <a:bodyPr/>
                    <a:lstStyle/>
                    <a:p>
                      <a:pPr marL="0" marR="0" algn="ctr">
                        <a:spcBef>
                          <a:spcPts val="0"/>
                        </a:spcBef>
                        <a:spcAft>
                          <a:spcPts val="0"/>
                        </a:spcAft>
                        <a:tabLst>
                          <a:tab pos="2312670" algn="l"/>
                        </a:tabLst>
                      </a:pPr>
                      <a:r>
                        <a:rPr lang="en-US" sz="2000" b="0" dirty="0">
                          <a:effectLst/>
                        </a:rPr>
                        <a:t>Price of a substitute good ↑</a:t>
                      </a:r>
                      <a:endParaRPr lang="en-US" sz="1800" b="0" dirty="0">
                        <a:effectLst/>
                      </a:endParaRPr>
                    </a:p>
                    <a:p>
                      <a:pPr marL="0" marR="0" algn="ctr">
                        <a:spcBef>
                          <a:spcPts val="0"/>
                        </a:spcBef>
                        <a:spcAft>
                          <a:spcPts val="0"/>
                        </a:spcAft>
                        <a:tabLst>
                          <a:tab pos="2312670" algn="l"/>
                        </a:tabLst>
                      </a:pPr>
                      <a:r>
                        <a:rPr lang="en-US" sz="2000" b="1" dirty="0" err="1">
                          <a:effectLst/>
                          <a:highlight>
                            <a:srgbClr val="FFFF00"/>
                          </a:highlight>
                        </a:rPr>
                        <a:t>Ecd</a:t>
                      </a:r>
                      <a:r>
                        <a:rPr lang="en-US" sz="2000" b="1" dirty="0">
                          <a:effectLst/>
                          <a:highlight>
                            <a:srgbClr val="FFFF00"/>
                          </a:highlight>
                        </a:rPr>
                        <a:t> &gt; 0 (positive)</a:t>
                      </a:r>
                      <a:r>
                        <a:rPr lang="en-US" sz="2000" b="1" dirty="0">
                          <a:effectLst/>
                        </a:rPr>
                        <a:t> </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000" b="0" dirty="0">
                          <a:effectLst/>
                        </a:rPr>
                        <a:t>Price of a complement ↑</a:t>
                      </a:r>
                      <a:endParaRPr lang="en-US" sz="1800" b="0" dirty="0">
                        <a:effectLst/>
                      </a:endParaRPr>
                    </a:p>
                    <a:p>
                      <a:pPr marL="0" marR="0" algn="ctr">
                        <a:spcBef>
                          <a:spcPts val="0"/>
                        </a:spcBef>
                        <a:spcAft>
                          <a:spcPts val="0"/>
                        </a:spcAft>
                        <a:tabLst>
                          <a:tab pos="2312670" algn="l"/>
                        </a:tabLst>
                      </a:pPr>
                      <a:r>
                        <a:rPr lang="en-US" sz="2000" b="1" dirty="0" err="1">
                          <a:effectLst/>
                          <a:highlight>
                            <a:srgbClr val="FFFF00"/>
                          </a:highlight>
                        </a:rPr>
                        <a:t>Ecd</a:t>
                      </a:r>
                      <a:r>
                        <a:rPr lang="en-US" sz="2000" b="1" dirty="0">
                          <a:effectLst/>
                          <a:highlight>
                            <a:srgbClr val="FFFF00"/>
                          </a:highlight>
                        </a:rPr>
                        <a:t> &lt; 0 (negative)</a:t>
                      </a:r>
                      <a:endParaRPr lang="en-US" sz="1800" b="1"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542862098"/>
                  </a:ext>
                </a:extLst>
              </a:tr>
            </a:tbl>
          </a:graphicData>
        </a:graphic>
      </p:graphicFrame>
      <p:pic>
        <p:nvPicPr>
          <p:cNvPr id="12" name="Picture 11" descr="fig0407c">
            <a:extLst>
              <a:ext uri="{FF2B5EF4-FFF2-40B4-BE49-F238E27FC236}">
                <a16:creationId xmlns:a16="http://schemas.microsoft.com/office/drawing/2014/main" id="{9132007A-AC17-480A-80AB-5B67CD688257}"/>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316235" y="1742876"/>
            <a:ext cx="3756440" cy="3938985"/>
          </a:xfrm>
          <a:prstGeom prst="rect">
            <a:avLst/>
          </a:prstGeom>
          <a:noFill/>
          <a:ln>
            <a:noFill/>
          </a:ln>
        </p:spPr>
      </p:pic>
    </p:spTree>
    <p:extLst>
      <p:ext uri="{BB962C8B-B14F-4D97-AF65-F5344CB8AC3E}">
        <p14:creationId xmlns:p14="http://schemas.microsoft.com/office/powerpoint/2010/main" val="37501211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275795" y="1727486"/>
                <a:ext cx="11068065"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b="1" u="sng" dirty="0">
                    <a:solidFill>
                      <a:srgbClr val="00B0F0"/>
                    </a:solidFill>
                    <a:effectLst/>
                    <a:latin typeface="Times New Roman" panose="02020603050405020304" pitchFamily="18" charset="0"/>
                    <a:ea typeface="Times New Roman" panose="02020603050405020304" pitchFamily="18" charset="0"/>
                  </a:rPr>
                  <a:t>The Income  elasticity of demand:</a:t>
                </a:r>
                <a:endParaRPr lang="en-US"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r>
                  <a:rPr lang="en-US" sz="2000" b="0" dirty="0">
                    <a:solidFill>
                      <a:schemeClr val="tx1"/>
                    </a:solidFill>
                    <a:effectLst/>
                    <a:latin typeface="Times New Roman" panose="02020603050405020304" pitchFamily="18" charset="0"/>
                    <a:ea typeface="Times New Roman" panose="02020603050405020304" pitchFamily="18" charset="0"/>
                  </a:rPr>
                  <a:t>the degree of responsiveness of a change in demand for a product due to the change in the income.</a:t>
                </a:r>
                <a:endParaRPr lang="en-US" sz="2000" b="0" dirty="0">
                  <a:solidFill>
                    <a:schemeClr val="tx1"/>
                  </a:solidFill>
                  <a:latin typeface="Times New Roman" panose="02020603050405020304" pitchFamily="18" charset="0"/>
                  <a:ea typeface="Times New Roman" panose="02020603050405020304" pitchFamily="18" charset="0"/>
                </a:endParaRPr>
              </a:p>
              <a:p>
                <a:pPr marL="0" marR="0">
                  <a:spcBef>
                    <a:spcPts val="0"/>
                  </a:spcBef>
                  <a:spcAft>
                    <a:spcPts val="0"/>
                  </a:spcAft>
                  <a:tabLst>
                    <a:tab pos="2312670" algn="l"/>
                  </a:tabLst>
                </a:pPr>
                <a:r>
                  <a:rPr lang="en-US" altLang="en-US" sz="2000" dirty="0"/>
                  <a:t>The income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FF0000"/>
                          </a:solidFill>
                        </a:rPr>
                        <m:t>Eid</m:t>
                      </m:r>
                      <m:r>
                        <a:rPr lang="en-US" sz="2000" b="1" i="1" smtClean="0">
                          <a:solidFill>
                            <a:srgbClr val="FF0000"/>
                          </a:solidFill>
                          <a:latin typeface="Cambria Math" panose="02040503050406030204" pitchFamily="18" charset="0"/>
                        </a:rPr>
                        <m:t>= </m:t>
                      </m:r>
                      <m:f>
                        <m:fPr>
                          <m:ctrlPr>
                            <a:rPr lang="pt-BR" altLang="en-US" sz="2000" b="1" i="1" smtClean="0">
                              <a:solidFill>
                                <a:srgbClr val="FF0000"/>
                              </a:solidFill>
                              <a:latin typeface="Cambria Math" panose="02040503050406030204" pitchFamily="18" charset="0"/>
                            </a:rPr>
                          </m:ctrlPr>
                        </m:fPr>
                        <m:num>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m:rPr>
                              <m:nor/>
                            </m:rPr>
                            <a:rPr lang="en-US" altLang="en-US" sz="2000" b="1" dirty="0">
                              <a:solidFill>
                                <a:srgbClr val="FF0000"/>
                              </a:solidFill>
                            </a:rPr>
                            <m:t>quantity</m:t>
                          </m:r>
                          <m:r>
                            <m:rPr>
                              <m:nor/>
                            </m:rPr>
                            <a:rPr lang="en-US" altLang="en-US" sz="2000" b="1" dirty="0">
                              <a:solidFill>
                                <a:srgbClr val="FF0000"/>
                              </a:solidFill>
                            </a:rPr>
                            <m:t> </m:t>
                          </m:r>
                          <m:r>
                            <m:rPr>
                              <m:nor/>
                            </m:rPr>
                            <a:rPr lang="en-US" altLang="en-US" sz="2000" b="1" dirty="0">
                              <a:solidFill>
                                <a:srgbClr val="FF0000"/>
                              </a:solidFill>
                            </a:rPr>
                            <m:t>demanded</m:t>
                          </m:r>
                          <m:r>
                            <m:rPr>
                              <m:nor/>
                            </m:rPr>
                            <a:rPr lang="en-US" altLang="en-US" sz="2000" b="1" dirty="0" smtClean="0">
                              <a:solidFill>
                                <a:srgbClr val="FF0000"/>
                              </a:solidFill>
                            </a:rPr>
                            <m:t> (</m:t>
                          </m:r>
                          <m:r>
                            <m:rPr>
                              <m:nor/>
                            </m:rPr>
                            <a:rPr lang="en-US" sz="2000" b="1">
                              <a:solidFill>
                                <a:srgbClr val="FF0000"/>
                              </a:solidFill>
                            </a:rPr>
                            <m:t>%</m:t>
                          </m:r>
                          <m:r>
                            <m:rPr>
                              <m:nor/>
                            </m:rPr>
                            <a:rPr lang="en-US" sz="2000" b="1">
                              <a:solidFill>
                                <a:srgbClr val="FF0000"/>
                              </a:solidFill>
                            </a:rPr>
                            <m:t>∆</m:t>
                          </m:r>
                          <m:r>
                            <m:rPr>
                              <m:nor/>
                            </m:rPr>
                            <a:rPr lang="en-US" sz="2000" b="1">
                              <a:solidFill>
                                <a:srgbClr val="FF0000"/>
                              </a:solidFill>
                            </a:rPr>
                            <m:t>Qd</m:t>
                          </m:r>
                          <m:r>
                            <m:rPr>
                              <m:nor/>
                            </m:rPr>
                            <a:rPr lang="en-US" altLang="en-US" sz="2000" b="1" dirty="0" smtClean="0">
                              <a:solidFill>
                                <a:srgbClr val="FF0000"/>
                              </a:solidFill>
                            </a:rPr>
                            <m:t>)</m:t>
                          </m:r>
                          <m:r>
                            <m:rPr>
                              <m:nor/>
                            </m:rPr>
                            <a:rPr lang="en-US" altLang="en-US" sz="2000" b="1" dirty="0">
                              <a:solidFill>
                                <a:srgbClr val="FF0000"/>
                              </a:solidFill>
                            </a:rPr>
                            <m:t> </m:t>
                          </m:r>
                          <m:r>
                            <a:rPr lang="en-US" altLang="en-US" sz="2000" b="1" i="0" dirty="0" smtClean="0">
                              <a:solidFill>
                                <a:srgbClr val="FF0000"/>
                              </a:solidFill>
                              <a:latin typeface="Cambria Math" panose="02040503050406030204" pitchFamily="18" charset="0"/>
                            </a:rPr>
                            <m:t> </m:t>
                          </m:r>
                        </m:num>
                        <m:den>
                          <m:r>
                            <m:rPr>
                              <m:nor/>
                            </m:rPr>
                            <a:rPr lang="en-US" altLang="en-US" sz="2000" b="1" dirty="0">
                              <a:solidFill>
                                <a:srgbClr val="FF0000"/>
                              </a:solidFill>
                            </a:rPr>
                            <m:t>Percentage</m:t>
                          </m:r>
                          <m:r>
                            <m:rPr>
                              <m:nor/>
                            </m:rPr>
                            <a:rPr lang="en-US" altLang="en-US" sz="2000" b="1" dirty="0">
                              <a:solidFill>
                                <a:srgbClr val="FF0000"/>
                              </a:solidFill>
                            </a:rPr>
                            <m:t> </m:t>
                          </m:r>
                          <m:r>
                            <m:rPr>
                              <m:nor/>
                            </m:rPr>
                            <a:rPr lang="en-US" altLang="en-US" sz="2000" b="1" dirty="0">
                              <a:solidFill>
                                <a:srgbClr val="FF0000"/>
                              </a:solidFill>
                            </a:rPr>
                            <m:t>change</m:t>
                          </m:r>
                          <m:r>
                            <m:rPr>
                              <m:nor/>
                            </m:rPr>
                            <a:rPr lang="en-US" altLang="en-US" sz="2000" b="1" dirty="0">
                              <a:solidFill>
                                <a:srgbClr val="FF0000"/>
                              </a:solidFill>
                            </a:rPr>
                            <m:t> </m:t>
                          </m:r>
                          <m:r>
                            <m:rPr>
                              <m:nor/>
                            </m:rPr>
                            <a:rPr lang="en-US" altLang="en-US" sz="2000" b="1" dirty="0">
                              <a:solidFill>
                                <a:srgbClr val="FF0000"/>
                              </a:solidFill>
                            </a:rPr>
                            <m:t>in</m:t>
                          </m:r>
                          <m:r>
                            <m:rPr>
                              <m:nor/>
                            </m:rPr>
                            <a:rPr lang="en-US" altLang="en-US" sz="2000" b="1" dirty="0">
                              <a:solidFill>
                                <a:srgbClr val="FF0000"/>
                              </a:solidFill>
                            </a:rPr>
                            <m:t> </m:t>
                          </m:r>
                          <m:r>
                            <a:rPr lang="en-US" altLang="en-US" sz="2000" b="1" i="0" dirty="0" smtClean="0">
                              <a:solidFill>
                                <a:srgbClr val="FF0000"/>
                              </a:solidFill>
                              <a:latin typeface="Cambria Math" panose="02040503050406030204" pitchFamily="18" charset="0"/>
                            </a:rPr>
                            <m:t>𝐢𝐧𝐜𝐨𝐦𝐞</m:t>
                          </m:r>
                          <m:r>
                            <a:rPr lang="en-US" altLang="en-US" sz="2000" b="1" i="0" dirty="0" smtClean="0">
                              <a:solidFill>
                                <a:srgbClr val="FF0000"/>
                              </a:solidFill>
                              <a:latin typeface="Cambria Math" panose="02040503050406030204" pitchFamily="18" charset="0"/>
                            </a:rPr>
                            <m:t>(</m:t>
                          </m:r>
                          <m:r>
                            <m:rPr>
                              <m:nor/>
                            </m:rPr>
                            <a:rPr lang="en-US" sz="2000" b="1">
                              <a:solidFill>
                                <a:srgbClr val="FF0000"/>
                              </a:solidFill>
                            </a:rPr>
                            <m:t>%</m:t>
                          </m:r>
                          <m:r>
                            <m:rPr>
                              <m:nor/>
                            </m:rPr>
                            <a:rPr lang="en-US" sz="2000" b="1">
                              <a:solidFill>
                                <a:srgbClr val="FF0000"/>
                              </a:solidFill>
                            </a:rPr>
                            <m:t>∆</m:t>
                          </m:r>
                          <m:r>
                            <m:rPr>
                              <m:nor/>
                            </m:rPr>
                            <a:rPr lang="en-US" sz="2000" b="1" smtClean="0">
                              <a:solidFill>
                                <a:srgbClr val="FF0000"/>
                              </a:solidFill>
                            </a:rPr>
                            <m:t>I</m:t>
                          </m:r>
                          <m:r>
                            <a:rPr lang="en-US" altLang="en-US" sz="2000" b="1" i="0" dirty="0" smtClean="0">
                              <a:solidFill>
                                <a:srgbClr val="FF0000"/>
                              </a:solidFill>
                              <a:latin typeface="Cambria Math" panose="02040503050406030204" pitchFamily="18" charset="0"/>
                            </a:rPr>
                            <m:t>)</m:t>
                          </m:r>
                        </m:den>
                      </m:f>
                    </m:oMath>
                  </m:oMathPara>
                </a14:m>
                <a:endParaRPr lang="en-US" altLang="en-US" b="1" dirty="0"/>
              </a:p>
            </p:txBody>
          </p:sp>
        </mc:Choice>
        <mc:Fallback xmlns="">
          <p:sp>
            <p:nvSpPr>
              <p:cNvPr id="9" name="Rectangle 8">
                <a:extLst>
                  <a:ext uri="{FF2B5EF4-FFF2-40B4-BE49-F238E27FC236}">
                    <a16:creationId xmlns:a16="http://schemas.microsoft.com/office/drawing/2014/main" id="{390F6117-5F21-C684-4815-6EF5F3AC2D5B}"/>
                  </a:ext>
                </a:extLst>
              </p:cNvPr>
              <p:cNvSpPr>
                <a:spLocks noGrp="1" noRot="1" noChangeAspect="1" noMove="1" noResize="1" noEditPoints="1" noAdjustHandles="1" noChangeArrowheads="1" noChangeShapeType="1" noTextEdit="1"/>
              </p:cNvSpPr>
              <p:nvPr/>
            </p:nvSpPr>
            <p:spPr bwMode="auto">
              <a:xfrm>
                <a:off x="275795" y="1727486"/>
                <a:ext cx="11068065" cy="4339162"/>
              </a:xfrm>
              <a:prstGeom prst="rect">
                <a:avLst/>
              </a:prstGeom>
              <a:blipFill>
                <a:blip r:embed="rId8"/>
                <a:stretch>
                  <a:fillRect l="-881" t="-140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10" name="TextBox 9">
            <a:extLst>
              <a:ext uri="{FF2B5EF4-FFF2-40B4-BE49-F238E27FC236}">
                <a16:creationId xmlns:a16="http://schemas.microsoft.com/office/drawing/2014/main" id="{E01B5C60-4C71-993B-A701-D32B5FEFC824}"/>
              </a:ext>
            </a:extLst>
          </p:cNvPr>
          <p:cNvSpPr txBox="1"/>
          <p:nvPr/>
        </p:nvSpPr>
        <p:spPr>
          <a:xfrm>
            <a:off x="2206851" y="642798"/>
            <a:ext cx="6758460" cy="523220"/>
          </a:xfrm>
          <a:prstGeom prst="rect">
            <a:avLst/>
          </a:prstGeom>
          <a:noFill/>
        </p:spPr>
        <p:txBody>
          <a:bodyPr wrap="square">
            <a:spAutoFit/>
          </a:bodyPr>
          <a:lstStyle/>
          <a:p>
            <a:pPr algn="ctr"/>
            <a:r>
              <a:rPr lang="en-US" sz="2800" b="1" dirty="0">
                <a:solidFill>
                  <a:schemeClr val="bg1"/>
                </a:solidFill>
              </a:rPr>
              <a:t>c) The Income  Elasticity of Demand</a:t>
            </a:r>
          </a:p>
        </p:txBody>
      </p:sp>
      <p:graphicFrame>
        <p:nvGraphicFramePr>
          <p:cNvPr id="13" name="Table 12">
            <a:extLst>
              <a:ext uri="{FF2B5EF4-FFF2-40B4-BE49-F238E27FC236}">
                <a16:creationId xmlns:a16="http://schemas.microsoft.com/office/drawing/2014/main" id="{921016A1-D413-B385-9BC8-0A229937D84D}"/>
              </a:ext>
            </a:extLst>
          </p:cNvPr>
          <p:cNvGraphicFramePr>
            <a:graphicFrameLocks noGrp="1"/>
          </p:cNvGraphicFramePr>
          <p:nvPr>
            <p:extLst>
              <p:ext uri="{D42A27DB-BD31-4B8C-83A1-F6EECF244321}">
                <p14:modId xmlns:p14="http://schemas.microsoft.com/office/powerpoint/2010/main" val="2018940829"/>
              </p:ext>
            </p:extLst>
          </p:nvPr>
        </p:nvGraphicFramePr>
        <p:xfrm>
          <a:off x="755374" y="3492453"/>
          <a:ext cx="10033175" cy="2225040"/>
        </p:xfrm>
        <a:graphic>
          <a:graphicData uri="http://schemas.openxmlformats.org/drawingml/2006/table">
            <a:tbl>
              <a:tblPr firstRow="1" firstCol="1" bandRow="1">
                <a:tableStyleId>{5940675A-B579-460E-94D1-54222C63F5DA}</a:tableStyleId>
              </a:tblPr>
              <a:tblGrid>
                <a:gridCol w="4942965">
                  <a:extLst>
                    <a:ext uri="{9D8B030D-6E8A-4147-A177-3AD203B41FA5}">
                      <a16:colId xmlns:a16="http://schemas.microsoft.com/office/drawing/2014/main" val="1527204520"/>
                    </a:ext>
                  </a:extLst>
                </a:gridCol>
                <a:gridCol w="5090210">
                  <a:extLst>
                    <a:ext uri="{9D8B030D-6E8A-4147-A177-3AD203B41FA5}">
                      <a16:colId xmlns:a16="http://schemas.microsoft.com/office/drawing/2014/main" val="3677225262"/>
                    </a:ext>
                  </a:extLst>
                </a:gridCol>
              </a:tblGrid>
              <a:tr h="0">
                <a:tc>
                  <a:txBody>
                    <a:bodyPr/>
                    <a:lstStyle/>
                    <a:p>
                      <a:pPr marL="0" marR="0" algn="ctr">
                        <a:spcBef>
                          <a:spcPts val="0"/>
                        </a:spcBef>
                        <a:spcAft>
                          <a:spcPts val="0"/>
                        </a:spcAft>
                        <a:tabLst>
                          <a:tab pos="2312670" algn="l"/>
                        </a:tabLst>
                      </a:pPr>
                      <a:r>
                        <a:rPr lang="en-US" sz="2000" b="1" dirty="0">
                          <a:solidFill>
                            <a:srgbClr val="002060"/>
                          </a:solidFill>
                          <a:effectLst/>
                        </a:rPr>
                        <a:t>a normal good</a:t>
                      </a:r>
                      <a:endParaRPr lang="en-US" sz="20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2000" b="1" dirty="0">
                          <a:solidFill>
                            <a:srgbClr val="002060"/>
                          </a:solidFill>
                          <a:effectLst/>
                        </a:rPr>
                        <a:t>An inferior good</a:t>
                      </a:r>
                      <a:endParaRPr lang="en-US" sz="20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495836318"/>
                  </a:ext>
                </a:extLst>
              </a:tr>
              <a:tr h="1234211">
                <a:tc>
                  <a:txBody>
                    <a:bodyPr/>
                    <a:lstStyle/>
                    <a:p>
                      <a:pPr marL="0" marR="0" algn="just">
                        <a:spcBef>
                          <a:spcPts val="0"/>
                        </a:spcBef>
                        <a:spcAft>
                          <a:spcPts val="0"/>
                        </a:spcAft>
                        <a:tabLst>
                          <a:tab pos="2312670" algn="l"/>
                        </a:tabLst>
                      </a:pPr>
                      <a:endParaRPr lang="en-US" sz="1800" dirty="0">
                        <a:effectLst/>
                        <a:highlight>
                          <a:srgbClr val="FFFF00"/>
                        </a:highlight>
                      </a:endParaRPr>
                    </a:p>
                    <a:p>
                      <a:pPr marL="0" marR="0" algn="just">
                        <a:spcBef>
                          <a:spcPts val="0"/>
                        </a:spcBef>
                        <a:spcAft>
                          <a:spcPts val="0"/>
                        </a:spcAft>
                        <a:tabLst>
                          <a:tab pos="2312670" algn="l"/>
                        </a:tabLst>
                      </a:pPr>
                      <a:r>
                        <a:rPr lang="en-US" sz="1800" dirty="0">
                          <a:effectLst/>
                          <a:highlight>
                            <a:srgbClr val="FFFF00"/>
                          </a:highlight>
                        </a:rPr>
                        <a:t>Eid &gt; 1</a:t>
                      </a:r>
                      <a:r>
                        <a:rPr lang="en-US" sz="1800" dirty="0">
                          <a:effectLst/>
                        </a:rPr>
                        <a:t> → demand is</a:t>
                      </a:r>
                      <a:r>
                        <a:rPr lang="en-US" sz="1800" u="heavy" dirty="0">
                          <a:effectLst/>
                        </a:rPr>
                        <a:t> income</a:t>
                      </a:r>
                      <a:r>
                        <a:rPr lang="en-US" sz="1800" dirty="0">
                          <a:effectLst/>
                        </a:rPr>
                        <a:t> </a:t>
                      </a:r>
                      <a:r>
                        <a:rPr lang="en-US" sz="1800" u="heavy" dirty="0">
                          <a:effectLst/>
                        </a:rPr>
                        <a:t>elastic</a:t>
                      </a:r>
                      <a:r>
                        <a:rPr lang="en-US" sz="1800" dirty="0">
                          <a:effectLst/>
                        </a:rPr>
                        <a:t> and the good is a normal good.</a:t>
                      </a:r>
                    </a:p>
                    <a:p>
                      <a:pPr marL="0" marR="0" algn="just">
                        <a:spcBef>
                          <a:spcPts val="0"/>
                        </a:spcBef>
                        <a:spcAft>
                          <a:spcPts val="0"/>
                        </a:spcAft>
                        <a:tabLst>
                          <a:tab pos="2312670" algn="l"/>
                        </a:tabLst>
                      </a:pPr>
                      <a:r>
                        <a:rPr lang="en-US" sz="1800" dirty="0">
                          <a:effectLst/>
                        </a:rPr>
                        <a:t> </a:t>
                      </a:r>
                    </a:p>
                    <a:p>
                      <a:pPr marL="0" marR="0" algn="just">
                        <a:spcBef>
                          <a:spcPts val="0"/>
                        </a:spcBef>
                        <a:spcAft>
                          <a:spcPts val="0"/>
                        </a:spcAft>
                        <a:tabLst>
                          <a:tab pos="2312670" algn="l"/>
                        </a:tabLst>
                      </a:pPr>
                      <a:r>
                        <a:rPr lang="en-US" sz="1800" dirty="0">
                          <a:effectLst/>
                          <a:highlight>
                            <a:srgbClr val="FFFF00"/>
                          </a:highlight>
                        </a:rPr>
                        <a:t>0 &lt;Eid &lt; 1</a:t>
                      </a:r>
                      <a:r>
                        <a:rPr lang="en-US" sz="1800" dirty="0">
                          <a:effectLst/>
                        </a:rPr>
                        <a:t> → demand is </a:t>
                      </a:r>
                      <a:r>
                        <a:rPr lang="en-US" sz="1800" u="heavy" dirty="0">
                          <a:effectLst/>
                        </a:rPr>
                        <a:t>income inelastic</a:t>
                      </a:r>
                      <a:r>
                        <a:rPr lang="en-US" sz="1800" dirty="0">
                          <a:effectLst/>
                        </a:rPr>
                        <a:t> and the good is a normal good.</a:t>
                      </a:r>
                    </a:p>
                    <a:p>
                      <a:pPr marL="0" marR="0" algn="ctr">
                        <a:spcBef>
                          <a:spcPts val="0"/>
                        </a:spcBef>
                        <a:spcAft>
                          <a:spcPts val="0"/>
                        </a:spcAft>
                        <a:tabLst>
                          <a:tab pos="2312670" algn="l"/>
                        </a:tabLst>
                      </a:pPr>
                      <a:r>
                        <a:rPr lang="en-US" sz="1800" dirty="0">
                          <a:effectLst/>
                        </a:rPr>
                        <a:t> </a:t>
                      </a:r>
                      <a:r>
                        <a:rPr lang="en-US" sz="1800" b="1" dirty="0">
                          <a:effectLst/>
                          <a:highlight>
                            <a:srgbClr val="00FFFF"/>
                          </a:highlight>
                        </a:rPr>
                        <a:t>+ Eid</a:t>
                      </a:r>
                      <a:endParaRPr lang="en-US" sz="1800" b="1" dirty="0">
                        <a:effectLst/>
                        <a:highlight>
                          <a:srgbClr val="00FFFF"/>
                        </a:highligh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spcBef>
                          <a:spcPts val="0"/>
                        </a:spcBef>
                        <a:spcAft>
                          <a:spcPts val="0"/>
                        </a:spcAft>
                        <a:tabLst>
                          <a:tab pos="2312670" algn="l"/>
                        </a:tabLst>
                      </a:pPr>
                      <a:endParaRPr lang="en-US" sz="1800" dirty="0">
                        <a:effectLst/>
                        <a:highlight>
                          <a:srgbClr val="FFFF00"/>
                        </a:highlight>
                      </a:endParaRPr>
                    </a:p>
                    <a:p>
                      <a:pPr marL="0" marR="0">
                        <a:spcBef>
                          <a:spcPts val="0"/>
                        </a:spcBef>
                        <a:spcAft>
                          <a:spcPts val="0"/>
                        </a:spcAft>
                        <a:tabLst>
                          <a:tab pos="2312670" algn="l"/>
                        </a:tabLst>
                      </a:pPr>
                      <a:r>
                        <a:rPr lang="en-US" sz="1800" dirty="0">
                          <a:effectLst/>
                          <a:highlight>
                            <a:srgbClr val="FFFF00"/>
                          </a:highlight>
                        </a:rPr>
                        <a:t>Eid &lt; 0 (negative)</a:t>
                      </a:r>
                      <a:r>
                        <a:rPr lang="en-US" sz="1800" dirty="0">
                          <a:effectLst/>
                        </a:rPr>
                        <a:t> → the good is an inferior good.</a:t>
                      </a:r>
                    </a:p>
                    <a:p>
                      <a:pPr marL="0" marR="0" algn="ctr">
                        <a:spcBef>
                          <a:spcPts val="0"/>
                        </a:spcBef>
                        <a:spcAft>
                          <a:spcPts val="0"/>
                        </a:spcAft>
                        <a:tabLst>
                          <a:tab pos="2312670" algn="l"/>
                        </a:tabLst>
                      </a:pPr>
                      <a:r>
                        <a:rPr lang="en-US" sz="1800" b="1" dirty="0">
                          <a:effectLst/>
                          <a:highlight>
                            <a:srgbClr val="00FFFF"/>
                          </a:highlight>
                        </a:rPr>
                        <a:t>-Eid</a:t>
                      </a:r>
                      <a:endParaRPr lang="en-US" sz="1800" b="1" dirty="0">
                        <a:effectLst/>
                        <a:highlight>
                          <a:srgbClr val="00FFFF"/>
                        </a:highligh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123750862"/>
                  </a:ext>
                </a:extLst>
              </a:tr>
            </a:tbl>
          </a:graphicData>
        </a:graphic>
      </p:graphicFrame>
    </p:spTree>
    <p:extLst>
      <p:ext uri="{BB962C8B-B14F-4D97-AF65-F5344CB8AC3E}">
        <p14:creationId xmlns:p14="http://schemas.microsoft.com/office/powerpoint/2010/main" val="1919832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Types of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graphicFrame>
        <p:nvGraphicFramePr>
          <p:cNvPr id="10" name="Diagram 9">
            <a:extLst>
              <a:ext uri="{FF2B5EF4-FFF2-40B4-BE49-F238E27FC236}">
                <a16:creationId xmlns:a16="http://schemas.microsoft.com/office/drawing/2014/main" id="{BD1A3D0F-8242-BFA3-54C3-7DC47BBEBF17}"/>
              </a:ext>
            </a:extLst>
          </p:cNvPr>
          <p:cNvGraphicFramePr/>
          <p:nvPr/>
        </p:nvGraphicFramePr>
        <p:xfrm>
          <a:off x="1992489" y="1325217"/>
          <a:ext cx="8927301" cy="462402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16110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Suppose the price of burgers increases from $2 to $3 each. The degree to which quantity demanded responds to this price increase depends on the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price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the price elasticity of supply.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income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cross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tabLst>
                <a:tab pos="3270885" algn="l"/>
              </a:tabLst>
            </a:pPr>
            <a:r>
              <a:rPr lang="en-US" sz="18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equal to the ________ in the ________ divided by the ________ in the ________.</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percentage change; price; percentage change;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change; price; change;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percentage change; quantity demanded; percentage change; price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change; quantity demanded; change; price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fontAlgn="base">
              <a:spcBef>
                <a:spcPts val="0"/>
              </a:spcBef>
              <a:spcAft>
                <a:spcPts val="0"/>
              </a:spcAft>
              <a:buNone/>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108799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If a 6 percent decrease in the price leads to a 5 percent increase in the quantity demanded, the price elasticity of demand is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0.30.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0.60.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0.83. </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( 0.05 / 0.06 )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1.20.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Taco Bell's economists determine that the price elasticity of demand for their tacos is 2.0. So, if Taco Bell raises the price of its tacos by 6.0 percent, the quantity demanded will decrease by ________ percent.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2.0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3.0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6.0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12.0 </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( 2 * 6% )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64821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for DVDs is 2. If the price of a DVD increased by 2 percent, the quantity demanded will ________.</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decrease by 2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not change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decrease by 4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decrease by 1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elasticity of demand for a good is 0.8, then a</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1 percent rise in the price leads to a 0.8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one dollar rise in the price leads to a 0.8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1 percent rise in the price leads to an 80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1 percent rise in the price leads to an 8 percent decrease in the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356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perfectly inelastic when</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shifts in the supply curve results in no change in price.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the good in question has perfect substitutes.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shifts of the supply curve results in no change in quantity demanded.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shifts of the supply curve results in no change in the total revenue from sales.</a:t>
            </a:r>
          </a:p>
          <a:p>
            <a:pPr marL="0" marR="0" indent="0">
              <a:spcBef>
                <a:spcPts val="0"/>
              </a:spcBef>
              <a:spcAft>
                <a:spcPts val="0"/>
              </a:spcAft>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good with a vertical demand curve has a demand with</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unit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infinite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zero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varying elasticity.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49850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demand for a good is perfectly elastic, the price elasticity of demand is ______ and the demand curve is</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________.</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infinite; vertical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zero; vertical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zero; horizontal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tabLst>
                <a:tab pos="3270885" algn="l"/>
              </a:tabLst>
            </a:pPr>
            <a:r>
              <a:rPr lang="en-US" sz="1800" b="1" u="sng" dirty="0">
                <a:effectLst/>
                <a:latin typeface="Times New Roman" panose="02020603050405020304" pitchFamily="18" charset="0"/>
                <a:ea typeface="Times New Roman" panose="02020603050405020304" pitchFamily="18" charset="0"/>
              </a:rPr>
              <a:t>D) infinite; horizontal</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5.00; decrease; 5.00</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tabLst>
                <a:tab pos="3270885" algn="l"/>
              </a:tabLst>
            </a:pPr>
            <a:r>
              <a:rPr lang="en-US" sz="1800" b="1" u="none" strike="noStrike" dirty="0">
                <a:effectLst/>
                <a:latin typeface="Times New Roman" panose="0202060305040502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Price elasticity of demand is not influenced by: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the number of substitutes available.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the proportion of the consumer’s budget spent on the good.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the length of the time period under consideration.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d. the units of measurement used for price or for quantity demanded. </a:t>
            </a:r>
            <a:endParaRPr lang="en-US" sz="1800" dirty="0">
              <a:effectLst/>
              <a:latin typeface="Times New Roman" panose="02020603050405020304" pitchFamily="18" charset="0"/>
              <a:ea typeface="Times New Roman" panose="02020603050405020304" pitchFamily="18" charset="0"/>
            </a:endParaRP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246117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Types of Elasticity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graphicFrame>
        <p:nvGraphicFramePr>
          <p:cNvPr id="10" name="Diagram 9">
            <a:extLst>
              <a:ext uri="{FF2B5EF4-FFF2-40B4-BE49-F238E27FC236}">
                <a16:creationId xmlns:a16="http://schemas.microsoft.com/office/drawing/2014/main" id="{BD1A3D0F-8242-BFA3-54C3-7DC47BBEBF17}"/>
              </a:ext>
            </a:extLst>
          </p:cNvPr>
          <p:cNvGraphicFramePr/>
          <p:nvPr>
            <p:extLst>
              <p:ext uri="{D42A27DB-BD31-4B8C-83A1-F6EECF244321}">
                <p14:modId xmlns:p14="http://schemas.microsoft.com/office/powerpoint/2010/main" val="367161681"/>
              </p:ext>
            </p:extLst>
          </p:nvPr>
        </p:nvGraphicFramePr>
        <p:xfrm>
          <a:off x="2617306" y="1867462"/>
          <a:ext cx="7593494" cy="31795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279426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2) Price Elasticity of Supply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962A4002-179B-45D8-9777-E5DF93B52B81}"/>
              </a:ext>
            </a:extLst>
          </p:cNvPr>
          <p:cNvSpPr>
            <a:spLocks noGrp="1" noChangeArrowheads="1"/>
          </p:cNvSpPr>
          <p:nvPr/>
        </p:nvSpPr>
        <p:spPr bwMode="auto">
          <a:xfrm>
            <a:off x="651740" y="1833450"/>
            <a:ext cx="7328452"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tabLst>
                <a:tab pos="395288" algn="l"/>
              </a:tabLst>
            </a:pPr>
            <a:r>
              <a:rPr lang="en-US" altLang="en-US" sz="2800" dirty="0"/>
              <a:t>When demand increases, is the change in the quantity supplied small or large?</a:t>
            </a:r>
          </a:p>
          <a:p>
            <a:pPr lvl="1" indent="0">
              <a:tabLst>
                <a:tab pos="395288" algn="l"/>
              </a:tabLst>
            </a:pPr>
            <a:r>
              <a:rPr lang="en-US" altLang="en-US" sz="2800" dirty="0"/>
              <a:t>In the Figure, an increase in demand brings</a:t>
            </a:r>
          </a:p>
          <a:p>
            <a:pPr lvl="1" indent="0">
              <a:buClr>
                <a:schemeClr val="tx1"/>
              </a:buClr>
              <a:buSzPct val="75000"/>
              <a:buFont typeface="Webdings" panose="05030102010509060703" pitchFamily="18" charset="2"/>
              <a:buChar char="&lt;"/>
              <a:tabLst>
                <a:tab pos="395288" algn="l"/>
              </a:tabLst>
            </a:pPr>
            <a:r>
              <a:rPr lang="en-US" altLang="en-US" sz="2800" dirty="0"/>
              <a:t> A large rise in price</a:t>
            </a:r>
          </a:p>
          <a:p>
            <a:pPr lvl="1" indent="0">
              <a:buClr>
                <a:schemeClr val="tx1"/>
              </a:buClr>
              <a:buSzPct val="75000"/>
              <a:buFont typeface="Webdings" panose="05030102010509060703" pitchFamily="18" charset="2"/>
              <a:buChar char="&lt;"/>
              <a:tabLst>
                <a:tab pos="395288" algn="l"/>
              </a:tabLst>
            </a:pPr>
            <a:r>
              <a:rPr lang="en-US" altLang="en-US" sz="2800" dirty="0"/>
              <a:t> A small increase in the quantity supplied</a:t>
            </a:r>
          </a:p>
          <a:p>
            <a:pPr lvl="1" indent="0" defTabSz="342900" eaLnBrk="1" hangingPunct="1">
              <a:tabLst>
                <a:tab pos="461963" algn="l"/>
              </a:tabLst>
            </a:pPr>
            <a:endParaRPr lang="en-US" altLang="en-US" sz="3600" dirty="0">
              <a:solidFill>
                <a:srgbClr val="0070C0"/>
              </a:solidFill>
            </a:endParaRPr>
          </a:p>
        </p:txBody>
      </p:sp>
      <p:pic>
        <p:nvPicPr>
          <p:cNvPr id="10" name="Picture 14" descr="fig0409ad">
            <a:extLst>
              <a:ext uri="{FF2B5EF4-FFF2-40B4-BE49-F238E27FC236}">
                <a16:creationId xmlns:a16="http://schemas.microsoft.com/office/drawing/2014/main" id="{7877CA0B-3BE9-0472-3EDA-061D865F707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59756" y="1610200"/>
            <a:ext cx="43053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839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2) Price Elasticity of Supply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962A4002-179B-45D8-9777-E5DF93B52B81}"/>
              </a:ext>
            </a:extLst>
          </p:cNvPr>
          <p:cNvSpPr>
            <a:spLocks noGrp="1" noChangeArrowheads="1"/>
          </p:cNvSpPr>
          <p:nvPr/>
        </p:nvSpPr>
        <p:spPr bwMode="auto">
          <a:xfrm>
            <a:off x="651740" y="1833450"/>
            <a:ext cx="7328452"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a:tabLst>
                <a:tab pos="395288" algn="l"/>
              </a:tabLst>
            </a:pPr>
            <a:r>
              <a:rPr lang="en-US" altLang="en-US" sz="2800" dirty="0"/>
              <a:t>In the Figure, an increase in demand brings</a:t>
            </a:r>
          </a:p>
          <a:p>
            <a:pPr lvl="1" indent="0" defTabSz="342900">
              <a:buClr>
                <a:schemeClr val="tx1"/>
              </a:buClr>
              <a:buSzPct val="75000"/>
              <a:buFont typeface="Webdings" panose="05030102010509060703" pitchFamily="18" charset="2"/>
              <a:buChar char="&lt;"/>
              <a:tabLst>
                <a:tab pos="395288" algn="l"/>
              </a:tabLst>
            </a:pPr>
            <a:r>
              <a:rPr lang="en-US" altLang="en-US" sz="2800" dirty="0"/>
              <a:t> A small rise in price</a:t>
            </a:r>
          </a:p>
          <a:p>
            <a:pPr lvl="1" indent="0" defTabSz="342900">
              <a:buClr>
                <a:schemeClr val="tx1"/>
              </a:buClr>
              <a:buSzPct val="75000"/>
              <a:buFont typeface="Webdings" panose="05030102010509060703" pitchFamily="18" charset="2"/>
              <a:buChar char="&lt;"/>
              <a:tabLst>
                <a:tab pos="395288" algn="l"/>
              </a:tabLst>
            </a:pPr>
            <a:r>
              <a:rPr lang="en-US" altLang="en-US" sz="2800" dirty="0"/>
              <a:t> A large increase in the 	quantity supplied</a:t>
            </a:r>
          </a:p>
          <a:p>
            <a:pPr lvl="1" indent="0" defTabSz="342900" eaLnBrk="1" hangingPunct="1">
              <a:tabLst>
                <a:tab pos="461963" algn="l"/>
              </a:tabLst>
            </a:pPr>
            <a:endParaRPr lang="en-US" altLang="en-US" sz="3600" dirty="0">
              <a:solidFill>
                <a:srgbClr val="0070C0"/>
              </a:solidFill>
            </a:endParaRPr>
          </a:p>
        </p:txBody>
      </p:sp>
      <p:pic>
        <p:nvPicPr>
          <p:cNvPr id="11" name="Picture 11" descr="fig0409bd">
            <a:extLst>
              <a:ext uri="{FF2B5EF4-FFF2-40B4-BE49-F238E27FC236}">
                <a16:creationId xmlns:a16="http://schemas.microsoft.com/office/drawing/2014/main" id="{3694EDA5-910A-1FCD-7AB5-FDF650BC10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1902" y="1735331"/>
            <a:ext cx="4305300"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044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2) Price Elasticity of Supply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962A4002-179B-45D8-9777-E5DF93B52B81}"/>
              </a:ext>
            </a:extLst>
          </p:cNvPr>
          <p:cNvSpPr>
            <a:spLocks noGrp="1" noChangeArrowheads="1"/>
          </p:cNvSpPr>
          <p:nvPr/>
        </p:nvSpPr>
        <p:spPr bwMode="auto">
          <a:xfrm>
            <a:off x="1653629" y="1360383"/>
            <a:ext cx="9177640" cy="44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395288" algn="l"/>
              </a:tabLst>
            </a:pPr>
            <a:r>
              <a:rPr lang="en-US" altLang="en-US" sz="2800" dirty="0">
                <a:solidFill>
                  <a:srgbClr val="0070C0"/>
                </a:solidFill>
              </a:rPr>
              <a:t>The contrast between the two outcomes highlights the need for:</a:t>
            </a:r>
          </a:p>
          <a:p>
            <a:pPr lvl="1" indent="0" defTabSz="342900" eaLnBrk="1" hangingPunct="1">
              <a:buClr>
                <a:schemeClr val="tx1"/>
              </a:buClr>
              <a:buSzPct val="75000"/>
              <a:buFont typeface="Webdings" panose="05030102010509060703" pitchFamily="18" charset="2"/>
              <a:buChar char="&lt;"/>
              <a:tabLst>
                <a:tab pos="395288" algn="l"/>
              </a:tabLst>
            </a:pPr>
            <a:r>
              <a:rPr lang="en-US" altLang="en-US" sz="2800" b="1" dirty="0"/>
              <a:t> A measure of the responsiveness of the quantity 	supplied to a price change.</a:t>
            </a:r>
          </a:p>
          <a:p>
            <a:pPr lvl="1" indent="0" defTabSz="342900" eaLnBrk="1" hangingPunct="1">
              <a:tabLst>
                <a:tab pos="461963" algn="l"/>
              </a:tabLst>
            </a:pPr>
            <a:r>
              <a:rPr lang="en-US" altLang="en-US" sz="2800" dirty="0"/>
              <a:t>The </a:t>
            </a:r>
            <a:r>
              <a:rPr lang="en-US" altLang="en-US" sz="2800" b="1" u="sng" dirty="0">
                <a:solidFill>
                  <a:srgbClr val="FF0000"/>
                </a:solidFill>
              </a:rPr>
              <a:t>price elasticity of supply </a:t>
            </a:r>
            <a:r>
              <a:rPr lang="en-US" altLang="en-US" sz="2800" dirty="0"/>
              <a:t>is a measure of the responsiveness of </a:t>
            </a:r>
            <a:r>
              <a:rPr lang="en-US" altLang="en-US" sz="2800" u="sng" dirty="0"/>
              <a:t>the quantity supplied </a:t>
            </a:r>
            <a:r>
              <a:rPr lang="en-US" altLang="en-US" sz="2800" dirty="0"/>
              <a:t>to a </a:t>
            </a:r>
            <a:r>
              <a:rPr lang="en-US" altLang="en-US" sz="2800" u="sng" dirty="0"/>
              <a:t>change in the price</a:t>
            </a:r>
            <a:r>
              <a:rPr lang="en-US" altLang="en-US" sz="2800" dirty="0"/>
              <a:t> of a good when all other influences on selling plans remain the same.</a:t>
            </a:r>
          </a:p>
          <a:p>
            <a:pPr lvl="1" indent="0" defTabSz="342900" eaLnBrk="1" hangingPunct="1">
              <a:tabLst>
                <a:tab pos="461963" algn="l"/>
              </a:tabLst>
            </a:pPr>
            <a:endParaRPr lang="en-US" altLang="en-US" sz="3600" dirty="0">
              <a:solidFill>
                <a:srgbClr val="0070C0"/>
              </a:solidFill>
            </a:endParaRPr>
          </a:p>
        </p:txBody>
      </p:sp>
    </p:spTree>
    <p:extLst>
      <p:ext uri="{BB962C8B-B14F-4D97-AF65-F5344CB8AC3E}">
        <p14:creationId xmlns:p14="http://schemas.microsoft.com/office/powerpoint/2010/main" val="3832344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1608636" y="2102544"/>
                <a:ext cx="9533101" cy="2250466"/>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Supply</a:t>
                </a:r>
              </a:p>
              <a:p>
                <a:pPr lvl="1" indent="0" eaLnBrk="1" hangingPunct="1"/>
                <a:r>
                  <a:rPr lang="en-US" altLang="en-US" dirty="0"/>
                  <a:t>The price elasticity of supply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b="1" i="0" smtClean="0">
                          <a:solidFill>
                            <a:srgbClr val="FF0000"/>
                          </a:solidFill>
                        </a:rPr>
                        <m:t>Es</m:t>
                      </m:r>
                      <m:r>
                        <a:rPr lang="en-US" b="1" i="1" smtClean="0">
                          <a:solidFill>
                            <a:srgbClr val="FF0000"/>
                          </a:solidFill>
                          <a:latin typeface="Cambria Math" panose="02040503050406030204" pitchFamily="18" charset="0"/>
                        </a:rPr>
                        <m:t>= </m:t>
                      </m:r>
                      <m:f>
                        <m:fPr>
                          <m:ctrlPr>
                            <a:rPr lang="pt-BR" altLang="en-US" b="1" i="1" smtClean="0">
                              <a:solidFill>
                                <a:srgbClr val="FF0000"/>
                              </a:solidFill>
                              <a:latin typeface="Cambria Math" panose="02040503050406030204" pitchFamily="18" charset="0"/>
                            </a:rPr>
                          </m:ctrlPr>
                        </m:fPr>
                        <m:num>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quantity</m:t>
                          </m:r>
                          <m:r>
                            <m:rPr>
                              <m:nor/>
                            </m:rPr>
                            <a:rPr lang="en-US" altLang="en-US" b="1" dirty="0">
                              <a:solidFill>
                                <a:srgbClr val="FF0000"/>
                              </a:solidFill>
                            </a:rPr>
                            <m:t> </m:t>
                          </m:r>
                          <m:r>
                            <m:rPr>
                              <m:nor/>
                            </m:rPr>
                            <a:rPr lang="en-US" altLang="en-US" b="1" i="0" dirty="0" smtClean="0">
                              <a:solidFill>
                                <a:srgbClr val="FF0000"/>
                              </a:solidFill>
                            </a:rPr>
                            <m:t>suppli</m:t>
                          </m:r>
                          <m:r>
                            <m:rPr>
                              <m:nor/>
                            </m:rPr>
                            <a:rPr lang="en-US" altLang="en-US" b="1" dirty="0">
                              <a:solidFill>
                                <a:srgbClr val="FF0000"/>
                              </a:solidFill>
                            </a:rPr>
                            <m:t>ed</m:t>
                          </m:r>
                          <m:r>
                            <m:rPr>
                              <m:nor/>
                            </m:rPr>
                            <a:rPr lang="en-US" altLang="en-US" b="1" i="0" dirty="0" smtClean="0">
                              <a:solidFill>
                                <a:srgbClr val="FF0000"/>
                              </a:solidFill>
                            </a:rPr>
                            <m:t> (</m:t>
                          </m:r>
                          <m:r>
                            <m:rPr>
                              <m:nor/>
                            </m:rPr>
                            <a:rPr lang="en-US" b="1">
                              <a:solidFill>
                                <a:srgbClr val="FF0000"/>
                              </a:solidFill>
                            </a:rPr>
                            <m:t>%</m:t>
                          </m:r>
                          <m:r>
                            <m:rPr>
                              <m:nor/>
                            </m:rPr>
                            <a:rPr lang="en-US" b="1">
                              <a:solidFill>
                                <a:srgbClr val="FF0000"/>
                              </a:solidFill>
                            </a:rPr>
                            <m:t>∆</m:t>
                          </m:r>
                          <m:r>
                            <m:rPr>
                              <m:nor/>
                            </m:rPr>
                            <a:rPr lang="en-US" b="1">
                              <a:solidFill>
                                <a:srgbClr val="FF0000"/>
                              </a:solidFill>
                            </a:rPr>
                            <m:t>Qs</m:t>
                          </m:r>
                          <m:r>
                            <m:rPr>
                              <m:nor/>
                            </m:rPr>
                            <a:rPr lang="en-US" altLang="en-US" b="1" i="0" dirty="0" smtClean="0">
                              <a:solidFill>
                                <a:srgbClr val="FF0000"/>
                              </a:solidFill>
                            </a:rPr>
                            <m:t>)</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 </m:t>
                          </m:r>
                        </m:num>
                        <m:den>
                          <m:r>
                            <m:rPr>
                              <m:nor/>
                            </m:rPr>
                            <a:rPr lang="en-US" altLang="en-US" b="1" dirty="0">
                              <a:solidFill>
                                <a:srgbClr val="FF0000"/>
                              </a:solidFill>
                            </a:rPr>
                            <m:t>Percentage</m:t>
                          </m:r>
                          <m:r>
                            <m:rPr>
                              <m:nor/>
                            </m:rPr>
                            <a:rPr lang="en-US" altLang="en-US" b="1" dirty="0">
                              <a:solidFill>
                                <a:srgbClr val="FF0000"/>
                              </a:solidFill>
                            </a:rPr>
                            <m:t> </m:t>
                          </m:r>
                          <m:r>
                            <m:rPr>
                              <m:nor/>
                            </m:rPr>
                            <a:rPr lang="en-US" altLang="en-US" b="1" dirty="0">
                              <a:solidFill>
                                <a:srgbClr val="FF0000"/>
                              </a:solidFill>
                            </a:rPr>
                            <m:t>change</m:t>
                          </m:r>
                          <m:r>
                            <m:rPr>
                              <m:nor/>
                            </m:rPr>
                            <a:rPr lang="en-US" altLang="en-US" b="1" dirty="0">
                              <a:solidFill>
                                <a:srgbClr val="FF0000"/>
                              </a:solidFill>
                            </a:rPr>
                            <m:t> </m:t>
                          </m:r>
                          <m:r>
                            <m:rPr>
                              <m:nor/>
                            </m:rPr>
                            <a:rPr lang="en-US" altLang="en-US" b="1" dirty="0">
                              <a:solidFill>
                                <a:srgbClr val="FF0000"/>
                              </a:solidFill>
                            </a:rPr>
                            <m:t>in</m:t>
                          </m:r>
                          <m:r>
                            <m:rPr>
                              <m:nor/>
                            </m:rPr>
                            <a:rPr lang="en-US" altLang="en-US" b="1" dirty="0">
                              <a:solidFill>
                                <a:srgbClr val="FF0000"/>
                              </a:solidFill>
                            </a:rPr>
                            <m:t> </m:t>
                          </m:r>
                          <m:r>
                            <m:rPr>
                              <m:nor/>
                            </m:rPr>
                            <a:rPr lang="en-US" altLang="en-US" b="1" dirty="0">
                              <a:solidFill>
                                <a:srgbClr val="FF0000"/>
                              </a:solidFill>
                            </a:rPr>
                            <m:t>price</m:t>
                          </m:r>
                          <m:r>
                            <m:rPr>
                              <m:nor/>
                            </m:rPr>
                            <a:rPr lang="en-US" altLang="en-US" b="1" dirty="0">
                              <a:solidFill>
                                <a:srgbClr val="FF0000"/>
                              </a:solidFill>
                            </a:rPr>
                            <m:t> </m:t>
                          </m:r>
                          <m:r>
                            <a:rPr lang="en-US" altLang="en-US" b="1" i="1" dirty="0" smtClean="0">
                              <a:solidFill>
                                <a:srgbClr val="FF0000"/>
                              </a:solidFill>
                              <a:latin typeface="Cambria Math" panose="02040503050406030204" pitchFamily="18" charset="0"/>
                            </a:rPr>
                            <m:t>(</m:t>
                          </m:r>
                          <m:r>
                            <m:rPr>
                              <m:nor/>
                            </m:rPr>
                            <a:rPr lang="en-US" b="1">
                              <a:solidFill>
                                <a:srgbClr val="FF0000"/>
                              </a:solidFill>
                            </a:rPr>
                            <m:t>%</m:t>
                          </m:r>
                          <m:r>
                            <m:rPr>
                              <m:nor/>
                            </m:rPr>
                            <a:rPr lang="en-US" b="1">
                              <a:solidFill>
                                <a:srgbClr val="FF0000"/>
                              </a:solidFill>
                            </a:rPr>
                            <m:t>∆</m:t>
                          </m:r>
                          <m:r>
                            <m:rPr>
                              <m:nor/>
                            </m:rPr>
                            <a:rPr lang="en-US" b="1">
                              <a:solidFill>
                                <a:srgbClr val="FF0000"/>
                              </a:solidFill>
                            </a:rPr>
                            <m:t>P</m:t>
                          </m:r>
                          <m:r>
                            <a:rPr lang="en-US" altLang="en-US" b="1" i="1" dirty="0" smtClean="0">
                              <a:solidFill>
                                <a:srgbClr val="FF0000"/>
                              </a:solidFill>
                              <a:latin typeface="Cambria Math" panose="02040503050406030204" pitchFamily="18" charset="0"/>
                            </a:rPr>
                            <m:t>)</m:t>
                          </m:r>
                        </m:den>
                      </m:f>
                    </m:oMath>
                  </m:oMathPara>
                </a14:m>
                <a:endParaRPr lang="en-US" altLang="en-US" b="1" dirty="0"/>
              </a:p>
              <a:p>
                <a:pPr lvl="1" indent="0" eaLnBrk="1" hangingPunct="1"/>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xmlns="">
          <p:sp>
            <p:nvSpPr>
              <p:cNvPr id="9" name="Rectangle 8">
                <a:extLst>
                  <a:ext uri="{FF2B5EF4-FFF2-40B4-BE49-F238E27FC236}">
                    <a16:creationId xmlns:a16="http://schemas.microsoft.com/office/drawing/2014/main" id="{390F6117-5F21-C684-4815-6EF5F3AC2D5B}"/>
                  </a:ext>
                </a:extLst>
              </p:cNvPr>
              <p:cNvSpPr>
                <a:spLocks noGrp="1" noRot="1" noChangeAspect="1" noMove="1" noResize="1" noEditPoints="1" noAdjustHandles="1" noChangeArrowheads="1" noChangeShapeType="1" noTextEdit="1"/>
              </p:cNvSpPr>
              <p:nvPr/>
            </p:nvSpPr>
            <p:spPr bwMode="auto">
              <a:xfrm>
                <a:off x="1608636" y="2102544"/>
                <a:ext cx="9533101" cy="2250466"/>
              </a:xfrm>
              <a:prstGeom prst="rect">
                <a:avLst/>
              </a:prstGeom>
              <a:blipFill>
                <a:blip r:embed="rId8"/>
                <a:stretch>
                  <a:fillRect l="-1023" t="-2168"/>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10" name="TextBox 9">
            <a:extLst>
              <a:ext uri="{FF2B5EF4-FFF2-40B4-BE49-F238E27FC236}">
                <a16:creationId xmlns:a16="http://schemas.microsoft.com/office/drawing/2014/main" id="{836DE4B4-2DD7-8F19-FF4A-96437FE4921C}"/>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2) Price Elasticity of Supply</a:t>
            </a:r>
          </a:p>
        </p:txBody>
      </p:sp>
    </p:spTree>
    <p:extLst>
      <p:ext uri="{BB962C8B-B14F-4D97-AF65-F5344CB8AC3E}">
        <p14:creationId xmlns:p14="http://schemas.microsoft.com/office/powerpoint/2010/main" val="29094103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646331"/>
          </a:xfrm>
          <a:prstGeom prst="rect">
            <a:avLst/>
          </a:prstGeom>
          <a:noFill/>
        </p:spPr>
        <p:txBody>
          <a:bodyPr wrap="square">
            <a:spAutoFit/>
          </a:bodyPr>
          <a:lstStyle/>
          <a:p>
            <a:pPr algn="ctr"/>
            <a:r>
              <a:rPr lang="en-US" sz="3600" b="1" dirty="0">
                <a:solidFill>
                  <a:schemeClr val="bg1"/>
                </a:solidFill>
              </a:rPr>
              <a:t>a) Price Elasticity of Demand</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1819294" y="1552908"/>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dirty="0"/>
                  <a:t>Calculating Price Elasticity of Demand</a:t>
                </a: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smtClean="0">
                          <a:solidFill>
                            <a:srgbClr val="0070C0"/>
                          </a:solidFill>
                        </a:rPr>
                        <m:t>Qs</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a:solidFill>
                                <a:srgbClr val="0070C0"/>
                              </a:solidFill>
                            </a:rPr>
                            <m:t>Q</m:t>
                          </m:r>
                          <m:r>
                            <a:rPr lang="en-US" b="1" i="1" smtClean="0">
                              <a:solidFill>
                                <a:srgbClr val="0070C0"/>
                              </a:solidFill>
                              <a:latin typeface="Cambria Math" panose="02040503050406030204" pitchFamily="18" charset="0"/>
                            </a:rPr>
                            <m:t>𝒔</m:t>
                          </m:r>
                        </m:num>
                        <m:den>
                          <m:r>
                            <m:rPr>
                              <m:nor/>
                            </m:rPr>
                            <a:rPr lang="en-US" b="1">
                              <a:solidFill>
                                <a:srgbClr val="0070C0"/>
                              </a:solidFill>
                            </a:rPr>
                            <m:t>Q</m:t>
                          </m:r>
                          <m:r>
                            <m:rPr>
                              <m:nor/>
                            </m:rPr>
                            <a:rPr lang="en-US" b="1" i="0" smtClean="0">
                              <a:solidFill>
                                <a:srgbClr val="0070C0"/>
                              </a:solidFill>
                            </a:rPr>
                            <m:t>s</m:t>
                          </m:r>
                          <m:r>
                            <m:rPr>
                              <m:nor/>
                            </m:rPr>
                            <a:rPr lang="en-US" b="1">
                              <a:solidFill>
                                <a:srgbClr val="0070C0"/>
                              </a:solidFill>
                            </a:rPr>
                            <m:t>.</m:t>
                          </m:r>
                          <m:r>
                            <m:rPr>
                              <m:nor/>
                            </m:rPr>
                            <a:rPr lang="en-US" b="1">
                              <a:solidFill>
                                <a:srgbClr val="0070C0"/>
                              </a:solidFill>
                            </a:rPr>
                            <m:t>average</m:t>
                          </m:r>
                        </m:den>
                      </m:f>
                    </m:oMath>
                  </m:oMathPara>
                </a14:m>
                <a:endParaRPr lang="en-US" altLang="en-US" b="1" dirty="0">
                  <a:solidFill>
                    <a:srgbClr val="0070C0"/>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b="1" smtClean="0">
                          <a:solidFill>
                            <a:srgbClr val="0070C0"/>
                          </a:solidFill>
                        </a:rPr>
                        <m:t>%</m:t>
                      </m:r>
                      <m:r>
                        <m:rPr>
                          <m:nor/>
                        </m:rPr>
                        <a:rPr lang="en-US" b="1" smtClean="0">
                          <a:solidFill>
                            <a:srgbClr val="0070C0"/>
                          </a:solidFill>
                        </a:rPr>
                        <m:t>∆</m:t>
                      </m:r>
                      <m:r>
                        <m:rPr>
                          <m:nor/>
                        </m:rPr>
                        <a:rPr lang="en-US" b="1" i="0" smtClean="0">
                          <a:solidFill>
                            <a:srgbClr val="0070C0"/>
                          </a:solidFill>
                        </a:rPr>
                        <m:t>P</m:t>
                      </m:r>
                      <m:r>
                        <a:rPr lang="en-US" b="1" i="1" smtClean="0">
                          <a:solidFill>
                            <a:srgbClr val="0070C0"/>
                          </a:solidFill>
                          <a:latin typeface="Cambria Math" panose="02040503050406030204" pitchFamily="18" charset="0"/>
                        </a:rPr>
                        <m:t>= </m:t>
                      </m:r>
                      <m:f>
                        <m:fPr>
                          <m:ctrlPr>
                            <a:rPr lang="pt-BR" altLang="en-US" b="1" i="1" smtClean="0">
                              <a:solidFill>
                                <a:srgbClr val="0070C0"/>
                              </a:solidFill>
                              <a:latin typeface="Cambria Math" panose="02040503050406030204" pitchFamily="18" charset="0"/>
                            </a:rPr>
                          </m:ctrlPr>
                        </m:fPr>
                        <m:num>
                          <m:r>
                            <m:rPr>
                              <m:nor/>
                            </m:rPr>
                            <a:rPr lang="en-US" b="1">
                              <a:solidFill>
                                <a:srgbClr val="0070C0"/>
                              </a:solidFill>
                            </a:rPr>
                            <m:t>∆</m:t>
                          </m:r>
                          <m:r>
                            <m:rPr>
                              <m:nor/>
                            </m:rPr>
                            <a:rPr lang="en-US" b="1" i="0" smtClean="0">
                              <a:solidFill>
                                <a:srgbClr val="0070C0"/>
                              </a:solidFill>
                            </a:rPr>
                            <m:t>P</m:t>
                          </m:r>
                        </m:num>
                        <m:den>
                          <m:r>
                            <m:rPr>
                              <m:nor/>
                            </m:rPr>
                            <a:rPr lang="en-US" b="1" i="0" smtClean="0">
                              <a:solidFill>
                                <a:srgbClr val="0070C0"/>
                              </a:solidFill>
                            </a:rPr>
                            <m:t>P</m:t>
                          </m:r>
                          <m:r>
                            <m:rPr>
                              <m:nor/>
                            </m:rPr>
                            <a:rPr lang="en-US" b="1">
                              <a:solidFill>
                                <a:srgbClr val="0070C0"/>
                              </a:solidFill>
                            </a:rPr>
                            <m:t>.</m:t>
                          </m:r>
                          <m:r>
                            <m:rPr>
                              <m:nor/>
                            </m:rPr>
                            <a:rPr lang="en-US" b="1">
                              <a:solidFill>
                                <a:srgbClr val="0070C0"/>
                              </a:solidFill>
                            </a:rPr>
                            <m:t>average</m:t>
                          </m:r>
                        </m:den>
                      </m:f>
                    </m:oMath>
                  </m:oMathPara>
                </a14:m>
                <a:endParaRPr lang="en-US" altLang="en-US" b="1" dirty="0"/>
              </a:p>
              <a:p>
                <a:pPr lvl="1" indent="0" algn="ctr" eaLnBrk="1" hangingPunct="1"/>
                <a14:m>
                  <m:oMathPara xmlns:m="http://schemas.openxmlformats.org/officeDocument/2006/math">
                    <m:oMathParaPr>
                      <m:jc m:val="centerGroup"/>
                    </m:oMathParaPr>
                    <m:oMath xmlns:m="http://schemas.openxmlformats.org/officeDocument/2006/math">
                      <m:r>
                        <m:rPr>
                          <m:nor/>
                        </m:rPr>
                        <a:rPr lang="en-US" smtClean="0">
                          <a:solidFill>
                            <a:schemeClr val="tx1"/>
                          </a:solidFill>
                        </a:rPr>
                        <m:t>Q</m:t>
                      </m:r>
                      <m:r>
                        <m:rPr>
                          <m:nor/>
                        </m:rPr>
                        <a:rPr lang="en-US" b="0" i="0" smtClean="0">
                          <a:solidFill>
                            <a:schemeClr val="tx1"/>
                          </a:solidFill>
                        </a:rPr>
                        <m:t>s</m:t>
                      </m:r>
                      <m:r>
                        <m:rPr>
                          <m:nor/>
                        </m:rPr>
                        <a:rPr lang="en-US" smtClean="0">
                          <a:solidFill>
                            <a:schemeClr val="tx1"/>
                          </a:solidFill>
                        </a:rPr>
                        <m:t>.</m:t>
                      </m:r>
                      <m:r>
                        <m:rPr>
                          <m:nor/>
                        </m:rPr>
                        <a:rPr lang="en-US" smtClean="0">
                          <a:solidFill>
                            <a:schemeClr val="tx1"/>
                          </a:solidFill>
                        </a:rPr>
                        <m:t>average</m:t>
                      </m:r>
                      <m:r>
                        <a:rPr lang="en-US" b="0" i="1" smtClean="0">
                          <a:solidFill>
                            <a:schemeClr val="tx1"/>
                          </a:solidFill>
                          <a:latin typeface="Cambria Math" panose="02040503050406030204" pitchFamily="18" charset="0"/>
                        </a:rPr>
                        <m:t>= </m:t>
                      </m:r>
                      <m:f>
                        <m:fPr>
                          <m:ctrlPr>
                            <a:rPr lang="pt-BR" altLang="en-US" i="1" smtClean="0">
                              <a:solidFill>
                                <a:schemeClr val="tx1"/>
                              </a:solidFill>
                              <a:latin typeface="Cambria Math" panose="02040503050406030204" pitchFamily="18" charset="0"/>
                            </a:rPr>
                          </m:ctrlPr>
                        </m:fPr>
                        <m:num>
                          <m:r>
                            <m:rPr>
                              <m:nor/>
                            </m:rPr>
                            <a:rPr lang="en-US" b="0" i="0" smtClean="0">
                              <a:solidFill>
                                <a:schemeClr val="tx1"/>
                              </a:solidFill>
                            </a:rPr>
                            <m:t>Sum</m:t>
                          </m:r>
                          <m:r>
                            <m:rPr>
                              <m:nor/>
                            </m:rPr>
                            <a:rPr lang="en-US" b="0" i="0" smtClean="0">
                              <a:solidFill>
                                <a:schemeClr val="tx1"/>
                              </a:solidFill>
                            </a:rPr>
                            <m:t> </m:t>
                          </m:r>
                          <m:r>
                            <m:rPr>
                              <m:nor/>
                            </m:rPr>
                            <a:rPr lang="en-US">
                              <a:solidFill>
                                <a:schemeClr val="tx1"/>
                              </a:solidFill>
                            </a:rPr>
                            <m:t>Q</m:t>
                          </m:r>
                          <m:r>
                            <m:rPr>
                              <m:nor/>
                            </m:rPr>
                            <a:rPr lang="en-US" b="0" i="0" smtClean="0">
                              <a:solidFill>
                                <a:schemeClr val="tx1"/>
                              </a:solidFill>
                            </a:rPr>
                            <m:t>s</m:t>
                          </m:r>
                        </m:num>
                        <m:den>
                          <m:r>
                            <m:rPr>
                              <m:nor/>
                            </m:rPr>
                            <a:rPr lang="en-US" b="0" i="0" smtClean="0">
                              <a:solidFill>
                                <a:schemeClr val="tx1"/>
                              </a:solidFill>
                            </a:rPr>
                            <m:t>n</m:t>
                          </m:r>
                        </m:den>
                      </m:f>
                    </m:oMath>
                  </m:oMathPara>
                </a14:m>
                <a:endParaRPr lang="en-US" altLang="en-US" dirty="0">
                  <a:solidFill>
                    <a:schemeClr val="tx1"/>
                  </a:solidFill>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m:t>P</m:t>
                      </m:r>
                      <m:r>
                        <m:rPr>
                          <m:nor/>
                        </m:rPr>
                        <a:rPr lang="en-US"/>
                        <m:t>.</m:t>
                      </m:r>
                      <m:r>
                        <m:rPr>
                          <m:nor/>
                        </m:rPr>
                        <a:rPr lang="en-US"/>
                        <m:t>average</m:t>
                      </m:r>
                      <m:r>
                        <a:rPr lang="en-US" i="1">
                          <a:latin typeface="Cambria Math" panose="02040503050406030204" pitchFamily="18" charset="0"/>
                        </a:rPr>
                        <m:t>=</m:t>
                      </m:r>
                      <m:f>
                        <m:fPr>
                          <m:ctrlPr>
                            <a:rPr lang="pt-BR" altLang="en-US" i="1">
                              <a:latin typeface="Cambria Math" panose="02040503050406030204" pitchFamily="18" charset="0"/>
                            </a:rPr>
                          </m:ctrlPr>
                        </m:fPr>
                        <m:num>
                          <m:r>
                            <m:rPr>
                              <m:nor/>
                            </m:rPr>
                            <a:rPr lang="en-US"/>
                            <m:t>Sum</m:t>
                          </m:r>
                          <m:r>
                            <m:rPr>
                              <m:nor/>
                            </m:rPr>
                            <a:rPr lang="en-US"/>
                            <m:t> </m:t>
                          </m:r>
                          <m:r>
                            <m:rPr>
                              <m:nor/>
                            </m:rPr>
                            <a:rPr lang="en-US"/>
                            <m:t>P</m:t>
                          </m:r>
                        </m:num>
                        <m:den>
                          <m:r>
                            <m:rPr>
                              <m:nor/>
                            </m:rPr>
                            <a:rPr lang="en-US"/>
                            <m:t>n</m:t>
                          </m:r>
                        </m:den>
                      </m:f>
                    </m:oMath>
                  </m:oMathPara>
                </a14:m>
                <a:endParaRPr lang="en-US" altLang="en-US" dirty="0"/>
              </a:p>
              <a:p>
                <a:pPr lvl="1" indent="0" algn="ctr" eaLnBrk="1" hangingPunct="1">
                  <a:spcBef>
                    <a:spcPct val="0"/>
                  </a:spcBef>
                  <a:spcAft>
                    <a:spcPct val="0"/>
                  </a:spcAft>
                </a:pPr>
                <a:endParaRPr lang="en-US" altLang="en-US" dirty="0"/>
              </a:p>
              <a:p>
                <a:pPr lvl="1" indent="0" eaLnBrk="1" hangingPunct="1"/>
                <a:endParaRPr lang="en-US" altLang="en-US" dirty="0"/>
              </a:p>
            </p:txBody>
          </p:sp>
        </mc:Choice>
        <mc:Fallback xmlns="">
          <p:sp>
            <p:nvSpPr>
              <p:cNvPr id="9" name="Rectangle 8">
                <a:extLst>
                  <a:ext uri="{FF2B5EF4-FFF2-40B4-BE49-F238E27FC236}">
                    <a16:creationId xmlns:a16="http://schemas.microsoft.com/office/drawing/2014/main" id="{390F6117-5F21-C684-4815-6EF5F3AC2D5B}"/>
                  </a:ext>
                </a:extLst>
              </p:cNvPr>
              <p:cNvSpPr>
                <a:spLocks noGrp="1" noRot="1" noChangeAspect="1" noMove="1" noResize="1" noEditPoints="1" noAdjustHandles="1" noChangeArrowheads="1" noChangeShapeType="1" noTextEdit="1"/>
              </p:cNvSpPr>
              <p:nvPr/>
            </p:nvSpPr>
            <p:spPr bwMode="auto">
              <a:xfrm>
                <a:off x="1819294" y="1552908"/>
                <a:ext cx="9533101" cy="4339162"/>
              </a:xfrm>
              <a:prstGeom prst="rect">
                <a:avLst/>
              </a:prstGeom>
              <a:blipFill>
                <a:blip r:embed="rId8"/>
                <a:stretch>
                  <a:fillRect l="-959" t="-112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4363660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4B33441-5E7D-BC90-CB7B-ED256B11E3B1}"/>
              </a:ext>
            </a:extLst>
          </p:cNvPr>
          <p:cNvSpPr txBox="1"/>
          <p:nvPr/>
        </p:nvSpPr>
        <p:spPr>
          <a:xfrm>
            <a:off x="2362274" y="544500"/>
            <a:ext cx="6758460" cy="584775"/>
          </a:xfrm>
          <a:prstGeom prst="rect">
            <a:avLst/>
          </a:prstGeom>
          <a:noFill/>
        </p:spPr>
        <p:txBody>
          <a:bodyPr wrap="square">
            <a:spAutoFit/>
          </a:bodyPr>
          <a:lstStyle/>
          <a:p>
            <a:pPr algn="ctr"/>
            <a:r>
              <a:rPr lang="en-US" sz="3200" b="1" dirty="0">
                <a:solidFill>
                  <a:schemeClr val="bg1"/>
                </a:solidFill>
              </a:rPr>
              <a:t>2) Types of Price Elasticity of Supply</a:t>
            </a: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11" name="TextBox 10">
            <a:extLst>
              <a:ext uri="{FF2B5EF4-FFF2-40B4-BE49-F238E27FC236}">
                <a16:creationId xmlns:a16="http://schemas.microsoft.com/office/drawing/2014/main" id="{944266D5-99D9-A234-C7EC-C030F1BC98C8}"/>
              </a:ext>
            </a:extLst>
          </p:cNvPr>
          <p:cNvSpPr txBox="1"/>
          <p:nvPr/>
        </p:nvSpPr>
        <p:spPr>
          <a:xfrm>
            <a:off x="9520030" y="543056"/>
            <a:ext cx="1381539" cy="461665"/>
          </a:xfrm>
          <a:prstGeom prst="rect">
            <a:avLst/>
          </a:prstGeom>
          <a:noFill/>
        </p:spPr>
        <p:txBody>
          <a:bodyPr wrap="square">
            <a:spAutoFit/>
          </a:bodyPr>
          <a:lstStyle/>
          <a:p>
            <a:pPr algn="ctr"/>
            <a:r>
              <a:rPr lang="en-US" sz="2400" b="1" u="sng" dirty="0">
                <a:effectLst/>
                <a:highlight>
                  <a:srgbClr val="FFFF00"/>
                </a:highlight>
                <a:latin typeface="Times New Roman" panose="02020603050405020304" pitchFamily="18" charset="0"/>
                <a:ea typeface="Times New Roman" panose="02020603050405020304" pitchFamily="18" charset="0"/>
              </a:rPr>
              <a:t>3 Types</a:t>
            </a:r>
            <a:endParaRPr lang="en-US" sz="2400" dirty="0">
              <a:highlight>
                <a:srgbClr val="FFFF00"/>
              </a:highlight>
            </a:endParaRPr>
          </a:p>
        </p:txBody>
      </p:sp>
      <p:pic>
        <p:nvPicPr>
          <p:cNvPr id="10" name="Picture 9">
            <a:extLst>
              <a:ext uri="{FF2B5EF4-FFF2-40B4-BE49-F238E27FC236}">
                <a16:creationId xmlns:a16="http://schemas.microsoft.com/office/drawing/2014/main" id="{1ED96881-CD51-A69E-6814-8E05E87585D9}"/>
              </a:ext>
            </a:extLst>
          </p:cNvPr>
          <p:cNvPicPr>
            <a:picLocks noChangeAspect="1"/>
          </p:cNvPicPr>
          <p:nvPr/>
        </p:nvPicPr>
        <p:blipFill rotWithShape="1">
          <a:blip r:embed="rId6"/>
          <a:srcRect l="39456" t="28781" r="13913" b="25399"/>
          <a:stretch/>
        </p:blipFill>
        <p:spPr>
          <a:xfrm>
            <a:off x="2362274" y="1305278"/>
            <a:ext cx="9099525" cy="5027009"/>
          </a:xfrm>
          <a:prstGeom prst="rect">
            <a:avLst/>
          </a:prstGeom>
        </p:spPr>
      </p:pic>
    </p:spTree>
    <p:extLst>
      <p:ext uri="{BB962C8B-B14F-4D97-AF65-F5344CB8AC3E}">
        <p14:creationId xmlns:p14="http://schemas.microsoft.com/office/powerpoint/2010/main" val="37665551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a16="http://schemas.microsoft.com/office/drawing/2014/main" id="{B204687A-C368-0DC0-013A-DB37D0B69CCE}"/>
              </a:ext>
            </a:extLst>
          </p:cNvPr>
          <p:cNvSpPr>
            <a:spLocks noGrp="1" noChangeArrowheads="1"/>
          </p:cNvSpPr>
          <p:nvPr/>
        </p:nvSpPr>
        <p:spPr bwMode="auto">
          <a:xfrm>
            <a:off x="1272209" y="1752997"/>
            <a:ext cx="8938591"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endParaRPr lang="en-US" altLang="en-US" dirty="0"/>
          </a:p>
        </p:txBody>
      </p:sp>
      <p:sp>
        <p:nvSpPr>
          <p:cNvPr id="9" name="Rectangle 8">
            <a:extLst>
              <a:ext uri="{FF2B5EF4-FFF2-40B4-BE49-F238E27FC236}">
                <a16:creationId xmlns:a16="http://schemas.microsoft.com/office/drawing/2014/main" id="{390F6117-5F21-C684-4815-6EF5F3AC2D5B}"/>
              </a:ext>
            </a:extLst>
          </p:cNvPr>
          <p:cNvSpPr>
            <a:spLocks noGrp="1" noChangeArrowheads="1"/>
          </p:cNvSpPr>
          <p:nvPr/>
        </p:nvSpPr>
        <p:spPr bwMode="auto">
          <a:xfrm>
            <a:off x="1046922" y="1597361"/>
            <a:ext cx="10284332"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0"/>
              </a:spcAft>
              <a:buFont typeface="+mj-lt"/>
              <a:buAutoNum type="arabicPeriod"/>
            </a:pPr>
            <a:r>
              <a:rPr lang="en-US" sz="1800" b="1" u="sng" dirty="0">
                <a:solidFill>
                  <a:srgbClr val="00B0F0"/>
                </a:solidFill>
                <a:effectLst/>
                <a:latin typeface="Arial" panose="020B0604020202020204" pitchFamily="34" charset="0"/>
                <a:ea typeface="Calibri" panose="020F0502020204030204" pitchFamily="34" charset="0"/>
              </a:rPr>
              <a:t>Resource Substitution Possibilities </a:t>
            </a:r>
            <a:r>
              <a:rPr lang="en-US" sz="1800" b="1" u="sng" dirty="0">
                <a:solidFill>
                  <a:srgbClr val="000000"/>
                </a:solidFill>
                <a:effectLst/>
                <a:highlight>
                  <a:srgbClr val="FFFF00"/>
                </a:highlight>
                <a:latin typeface="Arial" panose="020B0604020202020204" pitchFamily="34" charset="0"/>
                <a:ea typeface="Calibri" panose="020F0502020204030204" pitchFamily="34" charset="0"/>
              </a:rPr>
              <a:t>( + VE )</a:t>
            </a:r>
            <a:r>
              <a:rPr lang="en-US" sz="1800" b="1" u="sng" dirty="0">
                <a:solidFill>
                  <a:srgbClr val="00B0F0"/>
                </a:solidFill>
                <a:effectLst/>
                <a:latin typeface="Arial" panose="020B0604020202020204" pitchFamily="34" charset="0"/>
                <a:ea typeface="Calibri" panose="020F0502020204030204" pitchFamily="34" charset="0"/>
              </a:rPr>
              <a:t> </a:t>
            </a:r>
            <a:endParaRPr lang="en-US" sz="1800" dirty="0">
              <a:solidFill>
                <a:srgbClr val="000000"/>
              </a:solidFill>
              <a:effectLst/>
              <a:latin typeface="Arial" panose="020B0604020202020204" pitchFamily="34" charset="0"/>
              <a:ea typeface="Calibri" panose="020F0502020204030204" pitchFamily="34" charset="0"/>
            </a:endParaRPr>
          </a:p>
          <a:p>
            <a:pPr marL="0" marR="0">
              <a:spcBef>
                <a:spcPts val="0"/>
              </a:spcBef>
              <a:spcAft>
                <a:spcPts val="0"/>
              </a:spcAft>
              <a:tabLst>
                <a:tab pos="3270885" algn="l"/>
              </a:tabLst>
            </a:pPr>
            <a:r>
              <a:rPr lang="en-US" sz="1800" dirty="0">
                <a:solidFill>
                  <a:schemeClr val="tx1"/>
                </a:solidFill>
                <a:effectLst/>
                <a:latin typeface="Times New Roman" panose="02020603050405020304" pitchFamily="18" charset="0"/>
                <a:ea typeface="Times New Roman" panose="02020603050405020304" pitchFamily="18" charset="0"/>
              </a:rPr>
              <a:t>The easier it is to substitute among the resources used to produce a good or service, the greater is its elasticity of supply.</a:t>
            </a:r>
          </a:p>
          <a:p>
            <a:pPr marL="457200" marR="0">
              <a:spcBef>
                <a:spcPts val="0"/>
              </a:spcBef>
              <a:spcAft>
                <a:spcPts val="0"/>
              </a:spcAft>
            </a:pP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 </a:t>
            </a:r>
          </a:p>
          <a:p>
            <a:pPr marR="0" lvl="0">
              <a:spcBef>
                <a:spcPts val="0"/>
              </a:spcBef>
              <a:spcAft>
                <a:spcPts val="0"/>
              </a:spcAft>
              <a:tabLst>
                <a:tab pos="1809115" algn="l"/>
              </a:tabLst>
            </a:pPr>
            <a:r>
              <a:rPr lang="en-US" sz="1800" b="1" i="1" u="sng" dirty="0">
                <a:solidFill>
                  <a:srgbClr val="00B0F0"/>
                </a:solidFill>
                <a:effectLst/>
                <a:latin typeface="Times New Roman" panose="02020603050405020304" pitchFamily="18" charset="0"/>
                <a:ea typeface="Times New Roman" panose="02020603050405020304" pitchFamily="18" charset="0"/>
              </a:rPr>
              <a:t>2) </a:t>
            </a:r>
            <a:r>
              <a:rPr lang="en-US" sz="1800" b="1" u="sng" dirty="0">
                <a:solidFill>
                  <a:srgbClr val="00B0F0"/>
                </a:solidFill>
                <a:effectLst/>
                <a:latin typeface="Times New Roman" panose="02020603050405020304" pitchFamily="18" charset="0"/>
                <a:ea typeface="Times New Roman" panose="02020603050405020304" pitchFamily="18" charset="0"/>
              </a:rPr>
              <a:t>Time Frame for Supply Decision </a:t>
            </a:r>
            <a:r>
              <a:rPr lang="en-US" sz="1800" b="1" u="sng" dirty="0">
                <a:solidFill>
                  <a:srgbClr val="000000"/>
                </a:solidFill>
                <a:effectLst/>
                <a:highlight>
                  <a:srgbClr val="FFFF00"/>
                </a:highlight>
                <a:latin typeface="Arial" panose="020B0604020202020204" pitchFamily="34" charset="0"/>
                <a:ea typeface="Calibri" panose="020F0502020204030204" pitchFamily="34" charset="0"/>
              </a:rPr>
              <a:t>( + VE )</a:t>
            </a:r>
            <a:r>
              <a:rPr lang="en-US" sz="1800" b="1" u="sng" dirty="0">
                <a:solidFill>
                  <a:srgbClr val="00B0F0"/>
                </a:solidFill>
                <a:effectLst/>
                <a:latin typeface="Arial" panose="020B0604020202020204" pitchFamily="34" charset="0"/>
                <a:ea typeface="Calibri" panose="020F0502020204030204" pitchFamily="34" charset="0"/>
              </a:rPr>
              <a:t> </a:t>
            </a:r>
          </a:p>
          <a:p>
            <a:pPr marL="0" marR="0">
              <a:spcBef>
                <a:spcPts val="0"/>
              </a:spcBef>
              <a:spcAft>
                <a:spcPts val="0"/>
              </a:spcAft>
              <a:tabLst>
                <a:tab pos="3270885" algn="l"/>
              </a:tabLst>
            </a:pPr>
            <a:r>
              <a:rPr lang="en-US" sz="2000" dirty="0">
                <a:effectLst/>
                <a:latin typeface="Times New Roman" panose="02020603050405020304" pitchFamily="18" charset="0"/>
                <a:ea typeface="Times New Roman" panose="02020603050405020304" pitchFamily="18" charset="0"/>
              </a:rPr>
              <a:t>The more time that passes after a price change, the greater is the elasticity of supply.</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3270885" algn="l"/>
              </a:tabLst>
            </a:pPr>
            <a:r>
              <a:rPr lang="en-US" sz="2000" b="1" i="1" dirty="0">
                <a:solidFill>
                  <a:schemeClr val="tx1"/>
                </a:solidFill>
                <a:effectLst/>
                <a:latin typeface="Times New Roman" panose="02020603050405020304" pitchFamily="18" charset="0"/>
                <a:ea typeface="Times New Roman" panose="02020603050405020304" pitchFamily="18" charset="0"/>
              </a:rPr>
              <a:t>Momentary supply</a:t>
            </a:r>
            <a:r>
              <a:rPr lang="en-US" sz="2000" dirty="0">
                <a:solidFill>
                  <a:schemeClr val="tx1"/>
                </a:solidFill>
                <a:effectLst/>
                <a:latin typeface="Times New Roman" panose="02020603050405020304" pitchFamily="18" charset="0"/>
                <a:ea typeface="Times New Roman" panose="02020603050405020304" pitchFamily="18" charset="0"/>
              </a:rPr>
              <a:t> is </a:t>
            </a:r>
            <a:r>
              <a:rPr lang="en-US" sz="2000" b="1" dirty="0">
                <a:solidFill>
                  <a:schemeClr val="tx1"/>
                </a:solidFill>
                <a:effectLst/>
                <a:latin typeface="Times New Roman" panose="02020603050405020304" pitchFamily="18" charset="0"/>
                <a:ea typeface="Times New Roman" panose="02020603050405020304" pitchFamily="18" charset="0"/>
              </a:rPr>
              <a:t>perfectly inelastic</a:t>
            </a:r>
            <a:r>
              <a:rPr lang="en-US" sz="2000" dirty="0">
                <a:solidFill>
                  <a:schemeClr val="tx1"/>
                </a:solidFill>
                <a:effectLst/>
                <a:latin typeface="Times New Roman" panose="02020603050405020304" pitchFamily="18" charset="0"/>
                <a:ea typeface="Times New Roman" panose="02020603050405020304" pitchFamily="18" charset="0"/>
              </a:rPr>
              <a:t>:</a:t>
            </a:r>
            <a:endParaRPr lang="en-US" sz="1800" dirty="0">
              <a:solidFill>
                <a:schemeClr val="tx1"/>
              </a:solidFill>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tabLst>
                <a:tab pos="3270885" algn="l"/>
              </a:tabLst>
            </a:pPr>
            <a:r>
              <a:rPr lang="en-US" sz="2000" dirty="0">
                <a:effectLst/>
                <a:latin typeface="Times New Roman" panose="02020603050405020304" pitchFamily="18" charset="0"/>
                <a:ea typeface="Times New Roman" panose="02020603050405020304" pitchFamily="18" charset="0"/>
              </a:rPr>
              <a:t> The quantity supplied immediately following a price change is constant.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tabLst>
                <a:tab pos="3270885" algn="l"/>
              </a:tabLst>
            </a:pPr>
            <a:r>
              <a:rPr lang="en-US" sz="2000" b="1" i="1" dirty="0">
                <a:solidFill>
                  <a:schemeClr val="tx1"/>
                </a:solidFill>
                <a:effectLst/>
                <a:latin typeface="Times New Roman" panose="02020603050405020304" pitchFamily="18" charset="0"/>
                <a:ea typeface="Times New Roman" panose="02020603050405020304" pitchFamily="18" charset="0"/>
              </a:rPr>
              <a:t>Short-run supply</a:t>
            </a:r>
            <a:r>
              <a:rPr lang="en-US" sz="2000" dirty="0">
                <a:solidFill>
                  <a:schemeClr val="tx1"/>
                </a:solidFill>
                <a:effectLst/>
                <a:latin typeface="Times New Roman" panose="02020603050405020304" pitchFamily="18" charset="0"/>
                <a:ea typeface="Times New Roman" panose="02020603050405020304" pitchFamily="18" charset="0"/>
              </a:rPr>
              <a:t> is </a:t>
            </a:r>
            <a:r>
              <a:rPr lang="en-US" sz="2000" b="1" dirty="0">
                <a:solidFill>
                  <a:schemeClr val="tx1"/>
                </a:solidFill>
                <a:effectLst/>
                <a:latin typeface="Times New Roman" panose="02020603050405020304" pitchFamily="18" charset="0"/>
                <a:ea typeface="Times New Roman" panose="02020603050405020304" pitchFamily="18" charset="0"/>
              </a:rPr>
              <a:t>somewhat elastic</a:t>
            </a:r>
            <a:r>
              <a:rPr lang="en-US" sz="2000" dirty="0">
                <a:solidFill>
                  <a:schemeClr val="tx1"/>
                </a:solidFill>
                <a:effectLst/>
                <a:latin typeface="Times New Roman" panose="02020603050405020304" pitchFamily="18" charset="0"/>
                <a:ea typeface="Times New Roman" panose="02020603050405020304" pitchFamily="18" charset="0"/>
              </a:rPr>
              <a:t>.</a:t>
            </a:r>
          </a:p>
          <a:p>
            <a:pPr marR="0" lvl="0">
              <a:spcBef>
                <a:spcPts val="0"/>
              </a:spcBef>
              <a:spcAft>
                <a:spcPts val="0"/>
              </a:spcAft>
              <a:tabLst>
                <a:tab pos="3270885" algn="l"/>
              </a:tabLst>
            </a:pPr>
            <a:endParaRPr lang="en-US" sz="1800" dirty="0">
              <a:solidFill>
                <a:schemeClr val="tx1"/>
              </a:solidFill>
              <a:effectLst/>
              <a:latin typeface="Times New Roman" panose="02020603050405020304" pitchFamily="18" charset="0"/>
              <a:ea typeface="Times New Roman" panose="02020603050405020304" pitchFamily="18" charset="0"/>
            </a:endParaRPr>
          </a:p>
          <a:p>
            <a:pPr marL="342900" indent="-342900">
              <a:spcBef>
                <a:spcPts val="0"/>
              </a:spcBef>
              <a:spcAft>
                <a:spcPts val="0"/>
              </a:spcAft>
              <a:buFont typeface="Symbol" panose="05050102010706020507" pitchFamily="18" charset="2"/>
              <a:buChar char=""/>
              <a:tabLst>
                <a:tab pos="3270885" algn="l"/>
              </a:tabLst>
            </a:pPr>
            <a:r>
              <a:rPr lang="en-US" sz="2000" i="1" dirty="0">
                <a:solidFill>
                  <a:schemeClr val="tx1"/>
                </a:solidFill>
                <a:latin typeface="Times New Roman" panose="02020603050405020304" pitchFamily="18" charset="0"/>
              </a:rPr>
              <a:t>Long-run supply is the most elastic.  </a:t>
            </a:r>
          </a:p>
          <a:p>
            <a:pPr lvl="1" indent="0" eaLnBrk="1" hangingPunct="1"/>
            <a:endParaRPr lang="en-US" altLang="en-US" dirty="0"/>
          </a:p>
        </p:txBody>
      </p:sp>
      <p:sp>
        <p:nvSpPr>
          <p:cNvPr id="14" name="TextBox 13">
            <a:extLst>
              <a:ext uri="{FF2B5EF4-FFF2-40B4-BE49-F238E27FC236}">
                <a16:creationId xmlns:a16="http://schemas.microsoft.com/office/drawing/2014/main" id="{693AF9B9-ACD0-B558-5C6A-908D7918598E}"/>
              </a:ext>
            </a:extLst>
          </p:cNvPr>
          <p:cNvSpPr txBox="1"/>
          <p:nvPr/>
        </p:nvSpPr>
        <p:spPr>
          <a:xfrm>
            <a:off x="2440788" y="703918"/>
            <a:ext cx="6758460" cy="400110"/>
          </a:xfrm>
          <a:prstGeom prst="rect">
            <a:avLst/>
          </a:prstGeom>
          <a:noFill/>
        </p:spPr>
        <p:txBody>
          <a:bodyPr wrap="square">
            <a:spAutoFit/>
          </a:bodyPr>
          <a:lstStyle/>
          <a:p>
            <a:pPr algn="ctr"/>
            <a:r>
              <a:rPr lang="en-US" sz="2000" b="1" dirty="0">
                <a:solidFill>
                  <a:schemeClr val="bg1"/>
                </a:solidFill>
              </a:rPr>
              <a:t>2) Factors That Influence the Price Elasticity of Supply</a:t>
            </a:r>
          </a:p>
        </p:txBody>
      </p:sp>
    </p:spTree>
    <p:extLst>
      <p:ext uri="{BB962C8B-B14F-4D97-AF65-F5344CB8AC3E}">
        <p14:creationId xmlns:p14="http://schemas.microsoft.com/office/powerpoint/2010/main" val="42376362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971003"/>
            <a:ext cx="9630648" cy="3482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endPar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The price elasticity of supply tends to be: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Smaller in the long run than in the short run. </a:t>
            </a: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b. Smaller in the short run than in the long run.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larger in the short run than in the long run.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Unrelated to the length of time.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the price increased by 5%, given that elasticity is 5, quantity supplied will: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a. increase by 25%.  </a:t>
            </a:r>
            <a:r>
              <a:rPr lang="en-US" sz="1800" dirty="0">
                <a:effectLst/>
                <a:latin typeface="Times New Roman" panose="02020603050405020304" pitchFamily="18" charset="0"/>
                <a:ea typeface="Times New Roman" panose="02020603050405020304" pitchFamily="18" charset="0"/>
              </a:rPr>
              <a:t>(5*0.05) *100 = 25%</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decrease by 1%.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decrease by 25%.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None of the above.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82358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the price elasticity of supply is unit elastic how does quantity supplied change in response to a 25% increase in price?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Quantity supplied increase by 50%.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Quantity supplied decrease by 50%.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Quantity supplied decrease by 25%.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d. Quantity supplied increase by 25%.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the price of a movie ticket increases by 4 percent and the quantity of movies supplied rises by 2 percent, the price elasticity of supply is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2.0.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4.0.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c. 0.5</a:t>
            </a:r>
            <a:r>
              <a:rPr lang="en-US" sz="1800" dirty="0">
                <a:effectLst/>
                <a:latin typeface="Times New Roman" panose="02020603050405020304" pitchFamily="18" charset="0"/>
                <a:ea typeface="Times New Roman" panose="02020603050405020304" pitchFamily="18" charset="0"/>
              </a:rPr>
              <a:t>.  (0.02/0.04 = 0.5)</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Some amount that cannot be determined without more information.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378112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If a 3% increase in price leads to an 10% decrease in quantity demanded, demand is</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 Perfectly elastic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b. Elastic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Unit elastic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Inelastic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8. A perfectly elastic supply curve is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a. Vertical straight line </a:t>
            </a:r>
          </a:p>
          <a:p>
            <a:pPr marL="0" marR="0" indent="0">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b. Horizontal straight line </a:t>
            </a:r>
            <a:endParaRPr lang="en-US" sz="18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Downward-sloping straight line</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d. An upward-sloping straight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50280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533769" y="1815293"/>
            <a:ext cx="1054504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Which of the following effects a product’s price elasticity of demand?</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 Availability of substitution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the time factor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necessity of the product is to consumers </a:t>
            </a: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d. all of the above</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marR="0" indent="0" algn="just">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rPr>
              <a:t>Other things being equal, the price elasticity of demand for a product will be more elastic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b="1" u="sng" dirty="0">
                <a:effectLst/>
                <a:latin typeface="Times New Roman" panose="02020603050405020304" pitchFamily="18" charset="0"/>
                <a:ea typeface="Times New Roman" panose="02020603050405020304" pitchFamily="18" charset="0"/>
              </a:rPr>
              <a:t>a. if spending on the item is a very large proportion of the household’s budget </a:t>
            </a:r>
            <a:endParaRPr lang="en-US" sz="18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b. if spending on the item is a very small proportion of the household’s budget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c. when the price of the product is very low </a:t>
            </a:r>
          </a:p>
          <a:p>
            <a:pPr marL="0" marR="0" indent="0" algn="just">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d. for a product with no close substitutes </a:t>
            </a:r>
          </a:p>
          <a:p>
            <a:pPr marL="0" marR="0" indent="0">
              <a:spcBef>
                <a:spcPts val="0"/>
              </a:spcBef>
              <a:spcAft>
                <a:spcPts val="0"/>
              </a:spcAft>
              <a:buNone/>
            </a:pPr>
            <a:r>
              <a:rPr lang="en-US" sz="1800" dirty="0">
                <a:effectLst/>
                <a:latin typeface="Times New Roman" panose="02020603050405020304" pitchFamily="18" charset="0"/>
                <a:ea typeface="Times New Roman" panose="02020603050405020304" pitchFamily="18" charset="0"/>
              </a:rPr>
              <a:t> </a:t>
            </a:r>
          </a:p>
          <a:p>
            <a:pPr marL="0" indent="0">
              <a:spcBef>
                <a:spcPts val="0"/>
              </a:spcBef>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624945" y="61181"/>
            <a:ext cx="1183844" cy="1578460"/>
          </a:xfrm>
          <a:prstGeom prst="rect">
            <a:avLst/>
          </a:prstGeom>
        </p:spPr>
      </p:pic>
      <p:sp>
        <p:nvSpPr>
          <p:cNvPr id="10" name="TextBox 9">
            <a:extLst>
              <a:ext uri="{FF2B5EF4-FFF2-40B4-BE49-F238E27FC236}">
                <a16:creationId xmlns:a16="http://schemas.microsoft.com/office/drawing/2014/main" id="{55ACCD43-571D-6443-4C2F-FC36469DC21B}"/>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4227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766935" y="427978"/>
            <a:ext cx="5556517" cy="923330"/>
          </a:xfrm>
          <a:prstGeom prst="rect">
            <a:avLst/>
          </a:prstGeom>
          <a:noFill/>
        </p:spPr>
        <p:txBody>
          <a:bodyPr wrap="square">
            <a:spAutoFit/>
          </a:bodyPr>
          <a:lstStyle/>
          <a:p>
            <a:r>
              <a:rPr lang="en-US" sz="5400" dirty="0">
                <a:solidFill>
                  <a:schemeClr val="bg1"/>
                </a:solidFill>
              </a:rPr>
              <a:t>Summary outlines</a:t>
            </a:r>
            <a:endParaRPr lang="en-US" sz="2400" b="1" dirty="0">
              <a:solidFill>
                <a:schemeClr val="bg1"/>
              </a:solidFill>
            </a:endParaRPr>
          </a:p>
        </p:txBody>
      </p:sp>
      <p:sp>
        <p:nvSpPr>
          <p:cNvPr id="7" name="Rectangle 3">
            <a:extLst>
              <a:ext uri="{FF2B5EF4-FFF2-40B4-BE49-F238E27FC236}">
                <a16:creationId xmlns:a16="http://schemas.microsoft.com/office/drawing/2014/main" id="{DDFD9652-C932-DFB3-6CD6-BB42D866A520}"/>
              </a:ext>
            </a:extLst>
          </p:cNvPr>
          <p:cNvSpPr txBox="1">
            <a:spLocks noChangeArrowheads="1"/>
          </p:cNvSpPr>
          <p:nvPr/>
        </p:nvSpPr>
        <p:spPr>
          <a:xfrm>
            <a:off x="945612" y="1643269"/>
            <a:ext cx="10300775" cy="392264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7155">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Font typeface="Arial" panose="020B0604020202020204" pitchFamily="34" charset="0"/>
              <a:buNone/>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342900" indent="-342900">
              <a:spcBef>
                <a:spcPts val="0"/>
              </a:spcBef>
              <a:buFont typeface="Symbol" panose="05050102010706020507" pitchFamily="18" charset="2"/>
              <a:buChar char=""/>
              <a:tabLst>
                <a:tab pos="2160270" algn="l"/>
              </a:tabLst>
            </a:pPr>
            <a:endParaRPr lang="en-US" sz="1900" dirty="0">
              <a:latin typeface="Palatino Linotype" panose="0204050205050503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200" dirty="0">
              <a:latin typeface="Palatino Linotype" panose="02040502050505030304" pitchFamily="18" charset="0"/>
              <a:ea typeface="Times New Roman" panose="02020603050405020304" pitchFamily="18" charset="0"/>
              <a:cs typeface="Palatino Linotype" panose="02040502050505030304" pitchFamily="18" charset="0"/>
            </a:endParaRPr>
          </a:p>
          <a:p>
            <a:pPr marL="457200" lvl="1" indent="0">
              <a:buFont typeface="Arial" panose="020B0604020202020204" pitchFamily="34" charset="0"/>
              <a:buNone/>
              <a:defRPr/>
            </a:pPr>
            <a:endParaRPr lang="en-US" altLang="en-US" sz="1200" dirty="0"/>
          </a:p>
          <a:p>
            <a:pPr marL="457200" lvl="1" indent="0">
              <a:buFont typeface="Arial" panose="020B0604020202020204" pitchFamily="34" charset="0"/>
              <a:buNone/>
              <a:defRPr/>
            </a:pPr>
            <a:endParaRPr lang="en-US" altLang="en-US" sz="1200" dirty="0"/>
          </a:p>
        </p:txBody>
      </p:sp>
      <p:sp>
        <p:nvSpPr>
          <p:cNvPr id="9" name="Content Placeholder 2">
            <a:extLst>
              <a:ext uri="{FF2B5EF4-FFF2-40B4-BE49-F238E27FC236}">
                <a16:creationId xmlns:a16="http://schemas.microsoft.com/office/drawing/2014/main" id="{C1FD9CED-F059-C555-24E5-76FD913B7BF8}"/>
              </a:ext>
            </a:extLst>
          </p:cNvPr>
          <p:cNvSpPr txBox="1">
            <a:spLocks/>
          </p:cNvSpPr>
          <p:nvPr/>
        </p:nvSpPr>
        <p:spPr>
          <a:xfrm>
            <a:off x="838200" y="1825625"/>
            <a:ext cx="105156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dirty="0"/>
              <a:t>Elasticity of Demand</a:t>
            </a:r>
          </a:p>
          <a:p>
            <a:pPr lvl="1"/>
            <a:r>
              <a:rPr lang="en-US" dirty="0">
                <a:solidFill>
                  <a:srgbClr val="002060"/>
                </a:solidFill>
              </a:rPr>
              <a:t>Price Elasticity of Demand (Definition- Calculate – Types - Factors)</a:t>
            </a:r>
          </a:p>
          <a:p>
            <a:pPr lvl="1"/>
            <a:r>
              <a:rPr lang="en-US" dirty="0">
                <a:solidFill>
                  <a:srgbClr val="002060"/>
                </a:solidFill>
              </a:rPr>
              <a:t>Cross Elasticity of Demand (Definition- Calculate – Types )</a:t>
            </a:r>
          </a:p>
          <a:p>
            <a:pPr lvl="1"/>
            <a:r>
              <a:rPr lang="en-US" dirty="0">
                <a:solidFill>
                  <a:srgbClr val="002060"/>
                </a:solidFill>
              </a:rPr>
              <a:t>Income Elasticity of Demand (Definition- Calculate – Types )</a:t>
            </a:r>
          </a:p>
          <a:p>
            <a:pPr marL="514350" lvl="1" indent="-514350">
              <a:spcBef>
                <a:spcPts val="1000"/>
              </a:spcBef>
              <a:buFont typeface="+mj-lt"/>
              <a:buAutoNum type="arabicPeriod" startAt="2"/>
            </a:pPr>
            <a:r>
              <a:rPr lang="en-US" sz="2800" dirty="0"/>
              <a:t>Elasticity of Supply</a:t>
            </a:r>
            <a:r>
              <a:rPr lang="ar-EG" sz="2800" dirty="0"/>
              <a:t> </a:t>
            </a:r>
            <a:r>
              <a:rPr lang="en-US" sz="2800" dirty="0"/>
              <a:t>(Definition- Calculate – Types - Factors)</a:t>
            </a:r>
          </a:p>
          <a:p>
            <a:pPr marL="457200" lvl="1" indent="0">
              <a:buNone/>
            </a:pPr>
            <a:endParaRPr lang="en-US" dirty="0"/>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
        <p:nvSpPr>
          <p:cNvPr id="10" name="TextBox 9">
            <a:extLst>
              <a:ext uri="{FF2B5EF4-FFF2-40B4-BE49-F238E27FC236}">
                <a16:creationId xmlns:a16="http://schemas.microsoft.com/office/drawing/2014/main" id="{AD2F254A-6622-9A28-213E-2AD511A5A90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376598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766935" y="427978"/>
            <a:ext cx="5556517" cy="923330"/>
          </a:xfrm>
          <a:prstGeom prst="rect">
            <a:avLst/>
          </a:prstGeom>
          <a:noFill/>
        </p:spPr>
        <p:txBody>
          <a:bodyPr wrap="square">
            <a:spAutoFit/>
          </a:bodyPr>
          <a:lstStyle/>
          <a:p>
            <a:r>
              <a:rPr lang="en-US" sz="5400" dirty="0">
                <a:solidFill>
                  <a:schemeClr val="bg1"/>
                </a:solidFill>
              </a:rPr>
              <a:t>Important Notes</a:t>
            </a:r>
            <a:endParaRPr lang="en-US" sz="2400" b="1" dirty="0">
              <a:solidFill>
                <a:schemeClr val="bg1"/>
              </a:solidFill>
            </a:endParaRPr>
          </a:p>
        </p:txBody>
      </p:sp>
      <p:sp>
        <p:nvSpPr>
          <p:cNvPr id="7" name="Rectangle 3">
            <a:extLst>
              <a:ext uri="{FF2B5EF4-FFF2-40B4-BE49-F238E27FC236}">
                <a16:creationId xmlns:a16="http://schemas.microsoft.com/office/drawing/2014/main" id="{DDFD9652-C932-DFB3-6CD6-BB42D866A520}"/>
              </a:ext>
            </a:extLst>
          </p:cNvPr>
          <p:cNvSpPr txBox="1">
            <a:spLocks noChangeArrowheads="1"/>
          </p:cNvSpPr>
          <p:nvPr/>
        </p:nvSpPr>
        <p:spPr>
          <a:xfrm>
            <a:off x="945612" y="1643269"/>
            <a:ext cx="10300775" cy="392264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7155">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Font typeface="Arial" panose="020B0604020202020204" pitchFamily="34" charset="0"/>
              <a:buNone/>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342900" indent="-342900">
              <a:spcBef>
                <a:spcPts val="0"/>
              </a:spcBef>
              <a:buFont typeface="Symbol" panose="05050102010706020507" pitchFamily="18" charset="2"/>
              <a:buChar char=""/>
              <a:tabLst>
                <a:tab pos="2160270" algn="l"/>
              </a:tabLst>
            </a:pPr>
            <a:endParaRPr lang="en-US" sz="1900" dirty="0">
              <a:latin typeface="Palatino Linotype" panose="0204050205050503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200" dirty="0">
              <a:latin typeface="Palatino Linotype" panose="02040502050505030304" pitchFamily="18" charset="0"/>
              <a:ea typeface="Times New Roman" panose="02020603050405020304" pitchFamily="18" charset="0"/>
              <a:cs typeface="Palatino Linotype" panose="02040502050505030304" pitchFamily="18" charset="0"/>
            </a:endParaRPr>
          </a:p>
          <a:p>
            <a:pPr marL="457200" lvl="1" indent="0">
              <a:buFont typeface="Arial" panose="020B0604020202020204" pitchFamily="34" charset="0"/>
              <a:buNone/>
              <a:defRPr/>
            </a:pPr>
            <a:endParaRPr lang="en-US" altLang="en-US" sz="1200" dirty="0"/>
          </a:p>
          <a:p>
            <a:pPr marL="457200" lvl="1" indent="0">
              <a:buFont typeface="Arial" panose="020B0604020202020204" pitchFamily="34" charset="0"/>
              <a:buNone/>
              <a:defRPr/>
            </a:pPr>
            <a:endParaRPr lang="en-US" altLang="en-US" sz="1200" dirty="0"/>
          </a:p>
        </p:txBody>
      </p:sp>
      <p:sp>
        <p:nvSpPr>
          <p:cNvPr id="9" name="Content Placeholder 2">
            <a:extLst>
              <a:ext uri="{FF2B5EF4-FFF2-40B4-BE49-F238E27FC236}">
                <a16:creationId xmlns:a16="http://schemas.microsoft.com/office/drawing/2014/main" id="{C1FD9CED-F059-C555-24E5-76FD913B7BF8}"/>
              </a:ext>
            </a:extLst>
          </p:cNvPr>
          <p:cNvSpPr txBox="1">
            <a:spLocks/>
          </p:cNvSpPr>
          <p:nvPr/>
        </p:nvSpPr>
        <p:spPr>
          <a:xfrm>
            <a:off x="730787" y="1676339"/>
            <a:ext cx="10515600"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Definition of Elasticity:</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Elasticity measures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responsiveness of a variable to a change in another variable.</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a:spcBef>
                <a:spcPts val="1200"/>
              </a:spcBef>
              <a:spcAft>
                <a:spcPts val="0"/>
              </a:spcAft>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Definition of Elasticity of demand: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measures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responsiveness of the quantity demanded to change in price.</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defined as the magnitude of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percentage change in quantity demanded divided by the percentage change in price.</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estimated at 1.4.  This value means a one percent increase in the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price will decrease the quantity demanded by 1.4 percent</a:t>
            </a:r>
            <a:endParaRPr lang="en-US" sz="3600" dirty="0"/>
          </a:p>
          <a:p>
            <a:endParaRPr lang="en-US" dirty="0"/>
          </a:p>
          <a:p>
            <a:endParaRPr lang="en-US" dirty="0"/>
          </a:p>
          <a:p>
            <a:endParaRPr lang="en-US" dirty="0"/>
          </a:p>
          <a:p>
            <a:endParaRPr lang="en-US" dirty="0"/>
          </a:p>
        </p:txBody>
      </p:sp>
      <p:sp>
        <p:nvSpPr>
          <p:cNvPr id="10" name="TextBox 9">
            <a:extLst>
              <a:ext uri="{FF2B5EF4-FFF2-40B4-BE49-F238E27FC236}">
                <a16:creationId xmlns:a16="http://schemas.microsoft.com/office/drawing/2014/main" id="{AD2F254A-6622-9A28-213E-2AD511A5A90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620983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Rectangle 3">
            <a:extLst>
              <a:ext uri="{FF2B5EF4-FFF2-40B4-BE49-F238E27FC236}">
                <a16:creationId xmlns:a16="http://schemas.microsoft.com/office/drawing/2014/main" id="{DDFD9652-C932-DFB3-6CD6-BB42D866A520}"/>
              </a:ext>
            </a:extLst>
          </p:cNvPr>
          <p:cNvSpPr txBox="1">
            <a:spLocks noChangeArrowheads="1"/>
          </p:cNvSpPr>
          <p:nvPr/>
        </p:nvSpPr>
        <p:spPr>
          <a:xfrm>
            <a:off x="945612" y="1643269"/>
            <a:ext cx="10300775" cy="392264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7155">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Font typeface="Arial" panose="020B0604020202020204" pitchFamily="34" charset="0"/>
              <a:buNone/>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342900" indent="-342900">
              <a:spcBef>
                <a:spcPts val="0"/>
              </a:spcBef>
              <a:buFont typeface="Symbol" panose="05050102010706020507" pitchFamily="18" charset="2"/>
              <a:buChar char=""/>
              <a:tabLst>
                <a:tab pos="2160270" algn="l"/>
              </a:tabLst>
            </a:pPr>
            <a:endParaRPr lang="en-US" sz="1900" dirty="0">
              <a:latin typeface="Palatino Linotype" panose="0204050205050503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200" dirty="0">
              <a:latin typeface="Palatino Linotype" panose="02040502050505030304" pitchFamily="18" charset="0"/>
              <a:ea typeface="Times New Roman" panose="02020603050405020304" pitchFamily="18" charset="0"/>
              <a:cs typeface="Palatino Linotype" panose="02040502050505030304" pitchFamily="18" charset="0"/>
            </a:endParaRPr>
          </a:p>
          <a:p>
            <a:pPr marL="457200" lvl="1" indent="0">
              <a:buFont typeface="Arial" panose="020B0604020202020204" pitchFamily="34" charset="0"/>
              <a:buNone/>
              <a:defRPr/>
            </a:pPr>
            <a:endParaRPr lang="en-US" altLang="en-US" sz="1200" dirty="0"/>
          </a:p>
          <a:p>
            <a:pPr marL="457200" lvl="1" indent="0">
              <a:buFont typeface="Arial" panose="020B0604020202020204" pitchFamily="34" charset="0"/>
              <a:buNone/>
              <a:defRPr/>
            </a:pPr>
            <a:endParaRPr lang="en-US" altLang="en-US" sz="1200" dirty="0"/>
          </a:p>
        </p:txBody>
      </p:sp>
      <p:sp>
        <p:nvSpPr>
          <p:cNvPr id="9" name="Content Placeholder 2">
            <a:extLst>
              <a:ext uri="{FF2B5EF4-FFF2-40B4-BE49-F238E27FC236}">
                <a16:creationId xmlns:a16="http://schemas.microsoft.com/office/drawing/2014/main" id="{C1FD9CED-F059-C555-24E5-76FD913B7BF8}"/>
              </a:ext>
            </a:extLst>
          </p:cNvPr>
          <p:cNvSpPr txBox="1">
            <a:spLocks/>
          </p:cNvSpPr>
          <p:nvPr/>
        </p:nvSpPr>
        <p:spPr>
          <a:xfrm>
            <a:off x="838200" y="1825625"/>
            <a:ext cx="105156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1200"/>
              </a:spcBef>
              <a:spcAft>
                <a:spcPts val="0"/>
              </a:spcAft>
            </a:pPr>
            <a:r>
              <a:rPr lang="en-US" sz="18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Measure of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estimated at 0.03.  This value means a 10 percent increase in the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price of oil will decrease the quantity of oil demanded by 0.3 percent.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20 percent increase in the quantity demanded results from a 10 percent decline in its price.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is 2.</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5 percent increase in the quantity demanded results from a 10 percent decline in its price. The price elasticity of demand is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0.5.</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decreases by 3 percent and as a result the quantity demanded increases by 12 percent, the price elasticity of demand equals </a:t>
            </a:r>
            <a:r>
              <a:rPr lang="en-US" sz="18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4.</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Using average price and average quantity, calculate the price elasticity of demand if a price rise from $8 to $10 and decreases the quantity demanded from 20 units to 15 units. Calculate The price elasticity of demand.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
        <p:nvSpPr>
          <p:cNvPr id="10" name="TextBox 9">
            <a:extLst>
              <a:ext uri="{FF2B5EF4-FFF2-40B4-BE49-F238E27FC236}">
                <a16:creationId xmlns:a16="http://schemas.microsoft.com/office/drawing/2014/main" id="{AD2F254A-6622-9A28-213E-2AD511A5A90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E37FE9C-CE8E-7D97-FD96-22F179E9AF95}"/>
              </a:ext>
            </a:extLst>
          </p:cNvPr>
          <p:cNvSpPr txBox="1"/>
          <p:nvPr/>
        </p:nvSpPr>
        <p:spPr>
          <a:xfrm>
            <a:off x="2766935" y="427978"/>
            <a:ext cx="5556517" cy="923330"/>
          </a:xfrm>
          <a:prstGeom prst="rect">
            <a:avLst/>
          </a:prstGeom>
          <a:noFill/>
        </p:spPr>
        <p:txBody>
          <a:bodyPr wrap="square">
            <a:spAutoFit/>
          </a:bodyPr>
          <a:lstStyle/>
          <a:p>
            <a:r>
              <a:rPr lang="en-US" sz="5400" dirty="0">
                <a:solidFill>
                  <a:schemeClr val="bg1"/>
                </a:solidFill>
              </a:rPr>
              <a:t>Important Notes</a:t>
            </a:r>
            <a:endParaRPr lang="en-US" sz="2400" b="1" dirty="0">
              <a:solidFill>
                <a:schemeClr val="bg1"/>
              </a:solidFill>
            </a:endParaRPr>
          </a:p>
        </p:txBody>
      </p:sp>
      <p:pic>
        <p:nvPicPr>
          <p:cNvPr id="22" name="Picture 21">
            <a:extLst>
              <a:ext uri="{FF2B5EF4-FFF2-40B4-BE49-F238E27FC236}">
                <a16:creationId xmlns:a16="http://schemas.microsoft.com/office/drawing/2014/main" id="{FA47948E-E500-D077-C898-17F3BE2B975E}"/>
              </a:ext>
            </a:extLst>
          </p:cNvPr>
          <p:cNvPicPr>
            <a:picLocks noChangeAspect="1"/>
          </p:cNvPicPr>
          <p:nvPr/>
        </p:nvPicPr>
        <p:blipFill rotWithShape="1">
          <a:blip r:embed="rId6"/>
          <a:srcRect l="38044" t="33615" r="18152" b="32552"/>
          <a:stretch/>
        </p:blipFill>
        <p:spPr>
          <a:xfrm>
            <a:off x="3048001" y="4572828"/>
            <a:ext cx="5340627" cy="2319131"/>
          </a:xfrm>
          <a:prstGeom prst="rect">
            <a:avLst/>
          </a:prstGeom>
        </p:spPr>
      </p:pic>
    </p:spTree>
    <p:extLst>
      <p:ext uri="{BB962C8B-B14F-4D97-AF65-F5344CB8AC3E}">
        <p14:creationId xmlns:p14="http://schemas.microsoft.com/office/powerpoint/2010/main" val="36175994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Rectangle 3">
            <a:extLst>
              <a:ext uri="{FF2B5EF4-FFF2-40B4-BE49-F238E27FC236}">
                <a16:creationId xmlns:a16="http://schemas.microsoft.com/office/drawing/2014/main" id="{DDFD9652-C932-DFB3-6CD6-BB42D866A520}"/>
              </a:ext>
            </a:extLst>
          </p:cNvPr>
          <p:cNvSpPr txBox="1">
            <a:spLocks noChangeArrowheads="1"/>
          </p:cNvSpPr>
          <p:nvPr/>
        </p:nvSpPr>
        <p:spPr>
          <a:xfrm>
            <a:off x="945612" y="1643269"/>
            <a:ext cx="10300775" cy="392264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7155">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Font typeface="Arial" panose="020B0604020202020204" pitchFamily="34" charset="0"/>
              <a:buNone/>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342900" indent="-342900">
              <a:spcBef>
                <a:spcPts val="0"/>
              </a:spcBef>
              <a:buFont typeface="Symbol" panose="05050102010706020507" pitchFamily="18" charset="2"/>
              <a:buChar char=""/>
              <a:tabLst>
                <a:tab pos="2160270" algn="l"/>
              </a:tabLst>
            </a:pPr>
            <a:endParaRPr lang="en-US" sz="1900" dirty="0">
              <a:latin typeface="Palatino Linotype" panose="0204050205050503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200" dirty="0">
              <a:latin typeface="Palatino Linotype" panose="02040502050505030304" pitchFamily="18" charset="0"/>
              <a:ea typeface="Times New Roman" panose="02020603050405020304" pitchFamily="18" charset="0"/>
              <a:cs typeface="Palatino Linotype" panose="02040502050505030304" pitchFamily="18" charset="0"/>
            </a:endParaRPr>
          </a:p>
          <a:p>
            <a:pPr marL="457200" lvl="1" indent="0">
              <a:buFont typeface="Arial" panose="020B0604020202020204" pitchFamily="34" charset="0"/>
              <a:buNone/>
              <a:defRPr/>
            </a:pPr>
            <a:endParaRPr lang="en-US" altLang="en-US" sz="1200" dirty="0"/>
          </a:p>
          <a:p>
            <a:pPr marL="457200" lvl="1" indent="0">
              <a:buFont typeface="Arial" panose="020B0604020202020204" pitchFamily="34" charset="0"/>
              <a:buNone/>
              <a:defRPr/>
            </a:pPr>
            <a:endParaRPr lang="en-US" altLang="en-US" sz="1200" dirty="0"/>
          </a:p>
        </p:txBody>
      </p:sp>
      <p:sp>
        <p:nvSpPr>
          <p:cNvPr id="9" name="Content Placeholder 2">
            <a:extLst>
              <a:ext uri="{FF2B5EF4-FFF2-40B4-BE49-F238E27FC236}">
                <a16:creationId xmlns:a16="http://schemas.microsoft.com/office/drawing/2014/main" id="{C1FD9CED-F059-C555-24E5-76FD913B7BF8}"/>
              </a:ext>
            </a:extLst>
          </p:cNvPr>
          <p:cNvSpPr txBox="1">
            <a:spLocks/>
          </p:cNvSpPr>
          <p:nvPr/>
        </p:nvSpPr>
        <p:spPr>
          <a:xfrm>
            <a:off x="838199" y="1643269"/>
            <a:ext cx="10515600"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Types of Price Elasticity of demand: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Dan sells newspapers. Dan says that a 5 percent increase in the price of a newspaper will decrease the quantity of newspapers demanded by 9 percent. According to Dan, the demand for newspapers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quantity demanded changes by a relatively small amount for a given change in price, then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elasticity is between 0 and 1,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inelastic if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price elasticity of demand is less than 1</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a 20 percent increase in the price results in a 10 percent decrease in the quantity demanded, then the demand for used cars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price inelastic if a relatively large price increase leads to a relatively small decrease in the quantity demanded.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
        <p:nvSpPr>
          <p:cNvPr id="10" name="TextBox 9">
            <a:extLst>
              <a:ext uri="{FF2B5EF4-FFF2-40B4-BE49-F238E27FC236}">
                <a16:creationId xmlns:a16="http://schemas.microsoft.com/office/drawing/2014/main" id="{AD2F254A-6622-9A28-213E-2AD511A5A90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5D4B262-05CE-09CD-6D35-6917574AEAB3}"/>
              </a:ext>
            </a:extLst>
          </p:cNvPr>
          <p:cNvSpPr txBox="1"/>
          <p:nvPr/>
        </p:nvSpPr>
        <p:spPr>
          <a:xfrm>
            <a:off x="2766935" y="427978"/>
            <a:ext cx="5556517" cy="923330"/>
          </a:xfrm>
          <a:prstGeom prst="rect">
            <a:avLst/>
          </a:prstGeom>
          <a:noFill/>
        </p:spPr>
        <p:txBody>
          <a:bodyPr wrap="square">
            <a:spAutoFit/>
          </a:bodyPr>
          <a:lstStyle/>
          <a:p>
            <a:r>
              <a:rPr lang="en-US" sz="5400" dirty="0">
                <a:solidFill>
                  <a:schemeClr val="bg1"/>
                </a:solidFill>
              </a:rPr>
              <a:t>Important Notes</a:t>
            </a:r>
            <a:endParaRPr lang="en-US" sz="2400" b="1" dirty="0">
              <a:solidFill>
                <a:schemeClr val="bg1"/>
              </a:solidFill>
            </a:endParaRPr>
          </a:p>
        </p:txBody>
      </p:sp>
    </p:spTree>
    <p:extLst>
      <p:ext uri="{BB962C8B-B14F-4D97-AF65-F5344CB8AC3E}">
        <p14:creationId xmlns:p14="http://schemas.microsoft.com/office/powerpoint/2010/main" val="25228071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Rectangle 3">
            <a:extLst>
              <a:ext uri="{FF2B5EF4-FFF2-40B4-BE49-F238E27FC236}">
                <a16:creationId xmlns:a16="http://schemas.microsoft.com/office/drawing/2014/main" id="{DDFD9652-C932-DFB3-6CD6-BB42D866A520}"/>
              </a:ext>
            </a:extLst>
          </p:cNvPr>
          <p:cNvSpPr txBox="1">
            <a:spLocks noChangeArrowheads="1"/>
          </p:cNvSpPr>
          <p:nvPr/>
        </p:nvSpPr>
        <p:spPr>
          <a:xfrm>
            <a:off x="945612" y="1643269"/>
            <a:ext cx="10300775" cy="392264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7155">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Font typeface="Arial" panose="020B0604020202020204" pitchFamily="34" charset="0"/>
              <a:buNone/>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342900" indent="-342900">
              <a:spcBef>
                <a:spcPts val="0"/>
              </a:spcBef>
              <a:buFont typeface="Symbol" panose="05050102010706020507" pitchFamily="18" charset="2"/>
              <a:buChar char=""/>
              <a:tabLst>
                <a:tab pos="2160270" algn="l"/>
              </a:tabLst>
            </a:pPr>
            <a:endParaRPr lang="en-US" sz="1900" dirty="0">
              <a:latin typeface="Palatino Linotype" panose="0204050205050503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200" dirty="0">
              <a:latin typeface="Palatino Linotype" panose="02040502050505030304" pitchFamily="18" charset="0"/>
              <a:ea typeface="Times New Roman" panose="02020603050405020304" pitchFamily="18" charset="0"/>
              <a:cs typeface="Palatino Linotype" panose="02040502050505030304" pitchFamily="18" charset="0"/>
            </a:endParaRPr>
          </a:p>
          <a:p>
            <a:pPr marL="457200" lvl="1" indent="0">
              <a:buFont typeface="Arial" panose="020B0604020202020204" pitchFamily="34" charset="0"/>
              <a:buNone/>
              <a:defRPr/>
            </a:pPr>
            <a:endParaRPr lang="en-US" altLang="en-US" sz="1200" dirty="0"/>
          </a:p>
          <a:p>
            <a:pPr marL="457200" lvl="1" indent="0">
              <a:buFont typeface="Arial" panose="020B0604020202020204" pitchFamily="34" charset="0"/>
              <a:buNone/>
              <a:defRPr/>
            </a:pPr>
            <a:endParaRPr lang="en-US" altLang="en-US" sz="1200" dirty="0"/>
          </a:p>
        </p:txBody>
      </p:sp>
      <p:sp>
        <p:nvSpPr>
          <p:cNvPr id="9" name="Content Placeholder 2">
            <a:extLst>
              <a:ext uri="{FF2B5EF4-FFF2-40B4-BE49-F238E27FC236}">
                <a16:creationId xmlns:a16="http://schemas.microsoft.com/office/drawing/2014/main" id="{C1FD9CED-F059-C555-24E5-76FD913B7BF8}"/>
              </a:ext>
            </a:extLst>
          </p:cNvPr>
          <p:cNvSpPr txBox="1">
            <a:spLocks/>
          </p:cNvSpPr>
          <p:nvPr/>
        </p:nvSpPr>
        <p:spPr>
          <a:xfrm>
            <a:off x="838199" y="1643269"/>
            <a:ext cx="10515600"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4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Types of Price Elasticity of demand: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rtl="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a consumer is relatively insensitive to changes in the price of a good, then the consumer's demand for the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price of a good increases from $3 to $4, and the quantity demand remains unchanged, then the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perfectly inelastic.</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demand for a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when the price increases, the quantity demanded will decrease by a greater percentage than the price increased</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demand for a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the price elasticity of demand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greater than 1.</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When the percentage change in quantity demanded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equals</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than the percentage change in price, the demand for the good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unit elastic.</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When the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price elasticity of demand for a good 0</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the demand curve is </a:t>
            </a:r>
            <a:r>
              <a:rPr lang="en-US" sz="2400"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vertical</a:t>
            </a:r>
            <a:r>
              <a:rPr lang="en-US" sz="24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24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457200" marR="0">
              <a:lnSpc>
                <a:spcPct val="107000"/>
              </a:lnSpc>
              <a:spcBef>
                <a:spcPts val="0"/>
              </a:spcBef>
              <a:spcAft>
                <a:spcPts val="800"/>
              </a:spcAft>
            </a:pPr>
            <a:r>
              <a:rPr lang="en-US" sz="1800" b="1" dirty="0">
                <a:effectLst/>
                <a:latin typeface="Times New Roman" panose="02020603050405020304" pitchFamily="18" charset="0"/>
                <a:ea typeface="Calibri" panose="020F0502020204030204" pitchFamily="34" charset="0"/>
                <a:cs typeface="Arial" panose="020B0604020202020204" pitchFamily="34" charset="0"/>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
        <p:nvSpPr>
          <p:cNvPr id="10" name="TextBox 9">
            <a:extLst>
              <a:ext uri="{FF2B5EF4-FFF2-40B4-BE49-F238E27FC236}">
                <a16:creationId xmlns:a16="http://schemas.microsoft.com/office/drawing/2014/main" id="{AD2F254A-6622-9A28-213E-2AD511A5A90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5D4B262-05CE-09CD-6D35-6917574AEAB3}"/>
              </a:ext>
            </a:extLst>
          </p:cNvPr>
          <p:cNvSpPr txBox="1"/>
          <p:nvPr/>
        </p:nvSpPr>
        <p:spPr>
          <a:xfrm>
            <a:off x="2766935" y="427978"/>
            <a:ext cx="5556517" cy="923330"/>
          </a:xfrm>
          <a:prstGeom prst="rect">
            <a:avLst/>
          </a:prstGeom>
          <a:noFill/>
        </p:spPr>
        <p:txBody>
          <a:bodyPr wrap="square">
            <a:spAutoFit/>
          </a:bodyPr>
          <a:lstStyle/>
          <a:p>
            <a:r>
              <a:rPr lang="en-US" sz="5400" dirty="0">
                <a:solidFill>
                  <a:schemeClr val="bg1"/>
                </a:solidFill>
              </a:rPr>
              <a:t>Important Notes</a:t>
            </a:r>
            <a:endParaRPr lang="en-US" sz="2400" b="1" dirty="0">
              <a:solidFill>
                <a:schemeClr val="bg1"/>
              </a:solidFill>
            </a:endParaRPr>
          </a:p>
        </p:txBody>
      </p:sp>
    </p:spTree>
    <p:extLst>
      <p:ext uri="{BB962C8B-B14F-4D97-AF65-F5344CB8AC3E}">
        <p14:creationId xmlns:p14="http://schemas.microsoft.com/office/powerpoint/2010/main" val="11093538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Rectangle 3">
            <a:extLst>
              <a:ext uri="{FF2B5EF4-FFF2-40B4-BE49-F238E27FC236}">
                <a16:creationId xmlns:a16="http://schemas.microsoft.com/office/drawing/2014/main" id="{DDFD9652-C932-DFB3-6CD6-BB42D866A520}"/>
              </a:ext>
            </a:extLst>
          </p:cNvPr>
          <p:cNvSpPr txBox="1">
            <a:spLocks noChangeArrowheads="1"/>
          </p:cNvSpPr>
          <p:nvPr/>
        </p:nvSpPr>
        <p:spPr>
          <a:xfrm>
            <a:off x="945612" y="1643269"/>
            <a:ext cx="10300775" cy="392264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7155">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Font typeface="Arial" panose="020B0604020202020204" pitchFamily="34" charset="0"/>
              <a:buNone/>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342900" indent="-342900">
              <a:spcBef>
                <a:spcPts val="0"/>
              </a:spcBef>
              <a:buFont typeface="Symbol" panose="05050102010706020507" pitchFamily="18" charset="2"/>
              <a:buChar char=""/>
              <a:tabLst>
                <a:tab pos="2160270" algn="l"/>
              </a:tabLst>
            </a:pPr>
            <a:endParaRPr lang="en-US" sz="1900" dirty="0">
              <a:latin typeface="Palatino Linotype" panose="0204050205050503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200" dirty="0">
              <a:latin typeface="Palatino Linotype" panose="02040502050505030304" pitchFamily="18" charset="0"/>
              <a:ea typeface="Times New Roman" panose="02020603050405020304" pitchFamily="18" charset="0"/>
              <a:cs typeface="Palatino Linotype" panose="02040502050505030304" pitchFamily="18" charset="0"/>
            </a:endParaRPr>
          </a:p>
          <a:p>
            <a:pPr marL="457200" lvl="1" indent="0">
              <a:buFont typeface="Arial" panose="020B0604020202020204" pitchFamily="34" charset="0"/>
              <a:buNone/>
              <a:defRPr/>
            </a:pPr>
            <a:endParaRPr lang="en-US" altLang="en-US" sz="1200" dirty="0"/>
          </a:p>
          <a:p>
            <a:pPr marL="457200" lvl="1" indent="0">
              <a:buFont typeface="Arial" panose="020B0604020202020204" pitchFamily="34" charset="0"/>
              <a:buNone/>
              <a:defRPr/>
            </a:pPr>
            <a:endParaRPr lang="en-US" altLang="en-US" sz="1200" dirty="0"/>
          </a:p>
        </p:txBody>
      </p:sp>
      <p:sp>
        <p:nvSpPr>
          <p:cNvPr id="9" name="Content Placeholder 2">
            <a:extLst>
              <a:ext uri="{FF2B5EF4-FFF2-40B4-BE49-F238E27FC236}">
                <a16:creationId xmlns:a16="http://schemas.microsoft.com/office/drawing/2014/main" id="{C1FD9CED-F059-C555-24E5-76FD913B7BF8}"/>
              </a:ext>
            </a:extLst>
          </p:cNvPr>
          <p:cNvSpPr txBox="1">
            <a:spLocks/>
          </p:cNvSpPr>
          <p:nvPr/>
        </p:nvSpPr>
        <p:spPr>
          <a:xfrm>
            <a:off x="463826" y="1643269"/>
            <a:ext cx="10889973"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Types of Price Elasticity of supply:</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If the supply curve is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vertical</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then supply is relatively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perfectly inelastic</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elasticity of supply for paintings by Picasso is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perfectly inelastic</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The elasticity of supply equals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infinity</a:t>
            </a:r>
            <a:r>
              <a:rPr lang="en-US"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if the supply curve is </a:t>
            </a:r>
            <a:r>
              <a:rPr lang="en-US" b="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horizontal</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endParaRPr lang="en-US" dirty="0"/>
          </a:p>
          <a:p>
            <a:pPr lvl="1"/>
            <a:endParaRPr lang="en-US" dirty="0"/>
          </a:p>
          <a:p>
            <a:pPr marL="514350" indent="-514350">
              <a:buFont typeface="+mj-lt"/>
              <a:buAutoNum type="arabicPeriod"/>
            </a:pPr>
            <a:endParaRPr lang="en-US" dirty="0"/>
          </a:p>
          <a:p>
            <a:endParaRPr lang="en-US" dirty="0"/>
          </a:p>
          <a:p>
            <a:endParaRPr lang="en-US" dirty="0"/>
          </a:p>
          <a:p>
            <a:endParaRPr lang="en-US" dirty="0"/>
          </a:p>
          <a:p>
            <a:endParaRPr lang="en-US" dirty="0"/>
          </a:p>
        </p:txBody>
      </p:sp>
      <p:sp>
        <p:nvSpPr>
          <p:cNvPr id="10" name="TextBox 9">
            <a:extLst>
              <a:ext uri="{FF2B5EF4-FFF2-40B4-BE49-F238E27FC236}">
                <a16:creationId xmlns:a16="http://schemas.microsoft.com/office/drawing/2014/main" id="{AD2F254A-6622-9A28-213E-2AD511A5A90D}"/>
              </a:ext>
            </a:extLst>
          </p:cNvPr>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5D4B262-05CE-09CD-6D35-6917574AEAB3}"/>
              </a:ext>
            </a:extLst>
          </p:cNvPr>
          <p:cNvSpPr txBox="1"/>
          <p:nvPr/>
        </p:nvSpPr>
        <p:spPr>
          <a:xfrm>
            <a:off x="2766935" y="427978"/>
            <a:ext cx="5556517" cy="923330"/>
          </a:xfrm>
          <a:prstGeom prst="rect">
            <a:avLst/>
          </a:prstGeom>
          <a:noFill/>
        </p:spPr>
        <p:txBody>
          <a:bodyPr wrap="square">
            <a:spAutoFit/>
          </a:bodyPr>
          <a:lstStyle/>
          <a:p>
            <a:r>
              <a:rPr lang="en-US" sz="5400" dirty="0">
                <a:solidFill>
                  <a:schemeClr val="bg1"/>
                </a:solidFill>
              </a:rPr>
              <a:t>Important Notes</a:t>
            </a:r>
            <a:endParaRPr lang="en-US" sz="2400" b="1" dirty="0">
              <a:solidFill>
                <a:schemeClr val="bg1"/>
              </a:solidFill>
            </a:endParaRPr>
          </a:p>
        </p:txBody>
      </p:sp>
    </p:spTree>
    <p:extLst>
      <p:ext uri="{BB962C8B-B14F-4D97-AF65-F5344CB8AC3E}">
        <p14:creationId xmlns:p14="http://schemas.microsoft.com/office/powerpoint/2010/main" val="8820535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sp>
        <p:nvSpPr>
          <p:cNvPr id="2" name="Title 1">
            <a:extLst>
              <a:ext uri="{FF2B5EF4-FFF2-40B4-BE49-F238E27FC236}">
                <a16:creationId xmlns:a16="http://schemas.microsoft.com/office/drawing/2014/main" id="{56C2A8F7-E27F-1B0F-34B8-BA0456E6F993}"/>
              </a:ext>
            </a:extLst>
          </p:cNvPr>
          <p:cNvSpPr txBox="1">
            <a:spLocks/>
          </p:cNvSpPr>
          <p:nvPr/>
        </p:nvSpPr>
        <p:spPr>
          <a:xfrm>
            <a:off x="1156252" y="4524157"/>
            <a:ext cx="3508513"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600" b="1" dirty="0">
                <a:solidFill>
                  <a:schemeClr val="bg1"/>
                </a:solidFill>
              </a:rPr>
              <a:t>Thank You</a:t>
            </a:r>
          </a:p>
        </p:txBody>
      </p:sp>
    </p:spTree>
    <p:extLst>
      <p:ext uri="{BB962C8B-B14F-4D97-AF65-F5344CB8AC3E}">
        <p14:creationId xmlns:p14="http://schemas.microsoft.com/office/powerpoint/2010/main" val="31720273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1310</TotalTime>
  <Words>2904</Words>
  <Application>Microsoft Office PowerPoint</Application>
  <PresentationFormat>Widescreen</PresentationFormat>
  <Paragraphs>500</Paragraphs>
  <Slides>43</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Arial</vt:lpstr>
      <vt:lpstr>Calibri</vt:lpstr>
      <vt:lpstr>Calibri Light</vt:lpstr>
      <vt:lpstr>Cambria Math</vt:lpstr>
      <vt:lpstr>Courier New</vt:lpstr>
      <vt:lpstr>Palatino Linotype</vt:lpstr>
      <vt:lpstr>Symbol</vt:lpstr>
      <vt:lpstr>Tajawal Medium</vt:lpstr>
      <vt:lpstr>Times New Roman</vt:lpstr>
      <vt:lpstr>Webdings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دينا سمير السيد حسن علي الوقاد</cp:lastModifiedBy>
  <cp:revision>267</cp:revision>
  <dcterms:created xsi:type="dcterms:W3CDTF">2021-08-03T13:03:26Z</dcterms:created>
  <dcterms:modified xsi:type="dcterms:W3CDTF">2023-02-03T12:56:40Z</dcterms:modified>
</cp:coreProperties>
</file>