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 id="2147483686" r:id="rId3"/>
  </p:sldMasterIdLst>
  <p:notesMasterIdLst>
    <p:notesMasterId r:id="rId49"/>
  </p:notesMasterIdLst>
  <p:sldIdLst>
    <p:sldId id="480" r:id="rId4"/>
    <p:sldId id="518" r:id="rId5"/>
    <p:sldId id="568" r:id="rId6"/>
    <p:sldId id="579" r:id="rId7"/>
    <p:sldId id="596" r:id="rId8"/>
    <p:sldId id="569" r:id="rId9"/>
    <p:sldId id="525" r:id="rId10"/>
    <p:sldId id="599" r:id="rId11"/>
    <p:sldId id="537" r:id="rId12"/>
    <p:sldId id="524" r:id="rId13"/>
    <p:sldId id="535" r:id="rId14"/>
    <p:sldId id="600" r:id="rId15"/>
    <p:sldId id="582" r:id="rId16"/>
    <p:sldId id="573" r:id="rId17"/>
    <p:sldId id="602" r:id="rId18"/>
    <p:sldId id="581" r:id="rId19"/>
    <p:sldId id="610" r:id="rId20"/>
    <p:sldId id="484" r:id="rId21"/>
    <p:sldId id="539" r:id="rId22"/>
    <p:sldId id="540" r:id="rId23"/>
    <p:sldId id="541" r:id="rId24"/>
    <p:sldId id="604" r:id="rId25"/>
    <p:sldId id="603" r:id="rId26"/>
    <p:sldId id="559" r:id="rId27"/>
    <p:sldId id="598" r:id="rId28"/>
    <p:sldId id="575" r:id="rId29"/>
    <p:sldId id="583" r:id="rId30"/>
    <p:sldId id="585" r:id="rId31"/>
    <p:sldId id="565" r:id="rId32"/>
    <p:sldId id="606" r:id="rId33"/>
    <p:sldId id="558" r:id="rId34"/>
    <p:sldId id="271" r:id="rId35"/>
    <p:sldId id="530" r:id="rId36"/>
    <p:sldId id="580" r:id="rId37"/>
    <p:sldId id="532" r:id="rId38"/>
    <p:sldId id="586" r:id="rId39"/>
    <p:sldId id="589" r:id="rId40"/>
    <p:sldId id="576" r:id="rId41"/>
    <p:sldId id="605" r:id="rId42"/>
    <p:sldId id="607" r:id="rId43"/>
    <p:sldId id="593" r:id="rId44"/>
    <p:sldId id="608" r:id="rId45"/>
    <p:sldId id="609" r:id="rId46"/>
    <p:sldId id="594"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8"/>
            <p14:sldId id="568"/>
            <p14:sldId id="579"/>
            <p14:sldId id="596"/>
            <p14:sldId id="569"/>
            <p14:sldId id="525"/>
            <p14:sldId id="599"/>
            <p14:sldId id="537"/>
            <p14:sldId id="524"/>
            <p14:sldId id="535"/>
            <p14:sldId id="600"/>
            <p14:sldId id="582"/>
            <p14:sldId id="573"/>
            <p14:sldId id="602"/>
            <p14:sldId id="581"/>
            <p14:sldId id="610"/>
            <p14:sldId id="484"/>
            <p14:sldId id="539"/>
            <p14:sldId id="540"/>
            <p14:sldId id="541"/>
            <p14:sldId id="604"/>
            <p14:sldId id="603"/>
            <p14:sldId id="559"/>
            <p14:sldId id="598"/>
            <p14:sldId id="575"/>
            <p14:sldId id="583"/>
            <p14:sldId id="585"/>
            <p14:sldId id="565"/>
            <p14:sldId id="606"/>
            <p14:sldId id="558"/>
            <p14:sldId id="271"/>
            <p14:sldId id="530"/>
            <p14:sldId id="580"/>
            <p14:sldId id="532"/>
            <p14:sldId id="586"/>
            <p14:sldId id="589"/>
            <p14:sldId id="576"/>
            <p14:sldId id="605"/>
            <p14:sldId id="607"/>
            <p14:sldId id="593"/>
            <p14:sldId id="608"/>
            <p14:sldId id="609"/>
            <p14:sldId id="5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FFFFFF"/>
    <a:srgbClr val="F9FBFD"/>
    <a:srgbClr val="EFF5FB"/>
    <a:srgbClr val="2D3956"/>
    <a:srgbClr val="FFFFCC"/>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3738" autoAdjust="0"/>
  </p:normalViewPr>
  <p:slideViewPr>
    <p:cSldViewPr snapToGrid="0">
      <p:cViewPr varScale="1">
        <p:scale>
          <a:sx n="60" d="100"/>
          <a:sy n="60" d="100"/>
        </p:scale>
        <p:origin x="79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51077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031309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119059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007930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629624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9104555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88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2876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2597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813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43681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5715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78450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5542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50337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4894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1007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00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41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44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748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775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37051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8267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77367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23004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14251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96292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748800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7552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07456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95221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31985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197393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4099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2904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75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15137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1455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3946474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3" r:id="rId15"/>
    <p:sldLayoutId id="214748368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8747725"/>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g"/><Relationship Id="rId7"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8.jpg"/><Relationship Id="rId5" Type="http://schemas.openxmlformats.org/officeDocument/2006/relationships/image" Target="../media/image7.jpeg"/><Relationship Id="rId4" Type="http://schemas.openxmlformats.org/officeDocument/2006/relationships/image" Target="../media/image6.pn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42.xml"/><Relationship Id="rId5" Type="http://schemas.openxmlformats.org/officeDocument/2006/relationships/image" Target="../media/image16.png"/><Relationship Id="rId4" Type="http://schemas.openxmlformats.org/officeDocument/2006/relationships/image" Target="../media/image15.sv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42.xml"/><Relationship Id="rId6" Type="http://schemas.openxmlformats.org/officeDocument/2006/relationships/image" Target="../media/image19.jpg"/><Relationship Id="rId5" Type="http://schemas.openxmlformats.org/officeDocument/2006/relationships/image" Target="../media/image18.png"/><Relationship Id="rId4" Type="http://schemas.openxmlformats.org/officeDocument/2006/relationships/image" Target="../media/image15.sv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42.xml"/><Relationship Id="rId5" Type="http://schemas.openxmlformats.org/officeDocument/2006/relationships/image" Target="../media/image16.png"/><Relationship Id="rId4" Type="http://schemas.openxmlformats.org/officeDocument/2006/relationships/image" Target="../media/image15.sv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42.xml"/><Relationship Id="rId5" Type="http://schemas.openxmlformats.org/officeDocument/2006/relationships/image" Target="../media/image16.png"/><Relationship Id="rId4" Type="http://schemas.openxmlformats.org/officeDocument/2006/relationships/image" Target="../media/image15.sv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42.xml"/><Relationship Id="rId5" Type="http://schemas.openxmlformats.org/officeDocument/2006/relationships/image" Target="../media/image18.png"/><Relationship Id="rId4" Type="http://schemas.openxmlformats.org/officeDocument/2006/relationships/image" Target="../media/image15.sv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3.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43.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4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5.sv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42.xml"/><Relationship Id="rId6" Type="http://schemas.openxmlformats.org/officeDocument/2006/relationships/image" Target="../media/image25.png"/><Relationship Id="rId5" Type="http://schemas.openxmlformats.org/officeDocument/2006/relationships/image" Target="../media/image23.png"/><Relationship Id="rId4" Type="http://schemas.openxmlformats.org/officeDocument/2006/relationships/image" Target="../media/image15.svg"/></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3.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3.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3.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43.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0.png"/><Relationship Id="rId1" Type="http://schemas.openxmlformats.org/officeDocument/2006/relationships/slideLayout" Target="../slideLayouts/slideLayout43.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3.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3.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3.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6.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3.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3.xml"/></Relationships>
</file>

<file path=ppt/slides/_rels/slide3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6.xml"/></Relationships>
</file>

<file path=ppt/slides/_rels/slide3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15.svg"/><Relationship Id="rId2" Type="http://schemas.openxmlformats.org/officeDocument/2006/relationships/image" Target="../media/image37.jpeg"/><Relationship Id="rId1" Type="http://schemas.openxmlformats.org/officeDocument/2006/relationships/slideLayout" Target="../slideLayouts/slideLayout29.xml"/><Relationship Id="rId6" Type="http://schemas.openxmlformats.org/officeDocument/2006/relationships/image" Target="../media/image14.png"/><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7006693" y="-119551"/>
            <a:ext cx="6830264" cy="684055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14625" y="4100283"/>
            <a:ext cx="4886463" cy="400110"/>
          </a:xfrm>
          <a:prstGeom prst="rect">
            <a:avLst/>
          </a:prstGeom>
          <a:noFill/>
        </p:spPr>
        <p:txBody>
          <a:bodyPr wrap="square" rtlCol="0">
            <a:spAutoFit/>
          </a:bodyPr>
          <a:lstStyle/>
          <a:p>
            <a:pPr algn="ctr"/>
            <a:r>
              <a:rPr lang="en-US" sz="2000" b="1" dirty="0">
                <a:solidFill>
                  <a:srgbClr val="C00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06204" y="1517124"/>
            <a:ext cx="6685259" cy="1523109"/>
          </a:xfrm>
          <a:prstGeom prst="rect">
            <a:avLst/>
          </a:prstGeom>
          <a:noFill/>
        </p:spPr>
        <p:txBody>
          <a:bodyPr wrap="square" rtlCol="0">
            <a:spAutoFit/>
          </a:bodyPr>
          <a:lstStyle/>
          <a:p>
            <a:pPr algn="ctr" rtl="1">
              <a:lnSpc>
                <a:spcPct val="107000"/>
              </a:lnSpc>
              <a:spcAft>
                <a:spcPts val="800"/>
              </a:spcAft>
            </a:pPr>
            <a:r>
              <a:rPr lang="ar-EG" sz="3200" b="1" dirty="0">
                <a:solidFill>
                  <a:srgbClr val="C00000"/>
                </a:solidFill>
                <a:latin typeface="Calibri" panose="020F0502020204030204" pitchFamily="34" charset="0"/>
                <a:ea typeface="Calibri" panose="020F0502020204030204" pitchFamily="34" charset="0"/>
                <a:cs typeface="mohammad bold art 1"/>
              </a:rPr>
              <a:t>كتابة الأخبار والتقرير الصحفي</a:t>
            </a:r>
          </a:p>
          <a:p>
            <a:pPr algn="ctr" rtl="1">
              <a:lnSpc>
                <a:spcPct val="107000"/>
              </a:lnSpc>
              <a:spcAft>
                <a:spcPts val="800"/>
              </a:spcAft>
            </a:pPr>
            <a:r>
              <a:rPr lang="en-US" sz="2400" b="1" dirty="0">
                <a:solidFill>
                  <a:srgbClr val="C00000"/>
                </a:solidFill>
                <a:latin typeface="Adobe Caslon Pro" panose="0205050205050A020403"/>
                <a:ea typeface="Calibri" panose="020F0502020204030204" pitchFamily="34" charset="0"/>
                <a:cs typeface="Adobe Arabic" panose="02040503050201020203" pitchFamily="18" charset="-78"/>
              </a:rPr>
              <a:t>News Writing and Journalistic report</a:t>
            </a:r>
            <a:endParaRPr lang="ar-EG" sz="2400" b="1" dirty="0">
              <a:solidFill>
                <a:srgbClr val="C00000"/>
              </a:solidFill>
              <a:latin typeface="Adobe Caslon Pro" panose="0205050205050A020403"/>
              <a:ea typeface="Calibri" panose="020F0502020204030204" pitchFamily="34" charset="0"/>
              <a:cs typeface="Adobe Arabic" panose="02040503050201020203" pitchFamily="18"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No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6717078" y="6320892"/>
            <a:ext cx="1260281" cy="400110"/>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DGM 212</a:t>
            </a:r>
          </a:p>
        </p:txBody>
      </p:sp>
      <p:sp>
        <p:nvSpPr>
          <p:cNvPr id="14" name="Oval 13">
            <a:extLst>
              <a:ext uri="{FF2B5EF4-FFF2-40B4-BE49-F238E27FC236}">
                <a16:creationId xmlns:a16="http://schemas.microsoft.com/office/drawing/2014/main" id="{46F3C90B-EB3F-EA91-08C5-03400C278827}"/>
              </a:ext>
            </a:extLst>
          </p:cNvPr>
          <p:cNvSpPr/>
          <p:nvPr/>
        </p:nvSpPr>
        <p:spPr>
          <a:xfrm>
            <a:off x="7006693" y="-78327"/>
            <a:ext cx="6604100" cy="663367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888642"/>
          </a:xfrm>
          <a:prstGeom prst="rect">
            <a:avLst/>
          </a:prstGeom>
        </p:spPr>
      </p:pic>
      <p:sp>
        <p:nvSpPr>
          <p:cNvPr id="9" name="TextBox 8">
            <a:extLst>
              <a:ext uri="{FF2B5EF4-FFF2-40B4-BE49-F238E27FC236}">
                <a16:creationId xmlns:a16="http://schemas.microsoft.com/office/drawing/2014/main" id="{46C1260A-3907-48ED-BEFD-4B4EBFDAFAD2}"/>
              </a:ext>
            </a:extLst>
          </p:cNvPr>
          <p:cNvSpPr txBox="1"/>
          <p:nvPr/>
        </p:nvSpPr>
        <p:spPr>
          <a:xfrm>
            <a:off x="-109028" y="3108592"/>
            <a:ext cx="7115721" cy="461665"/>
          </a:xfrm>
          <a:prstGeom prst="rect">
            <a:avLst/>
          </a:prstGeom>
          <a:noFill/>
        </p:spPr>
        <p:txBody>
          <a:bodyPr wrap="square" rtlCol="0">
            <a:spAutoFit/>
          </a:bodyPr>
          <a:lstStyle/>
          <a:p>
            <a:pPr algn="ctr" rtl="1"/>
            <a:r>
              <a:rPr lang="ar-EG" sz="2400" b="1" dirty="0">
                <a:solidFill>
                  <a:srgbClr val="002776"/>
                </a:solidFill>
                <a:ea typeface="Calibri" panose="020F0502020204030204" pitchFamily="34" charset="0"/>
              </a:rPr>
              <a:t>تقنيات الصحافة الغامرة والسرد الصحفى الغامر</a:t>
            </a:r>
            <a:endParaRPr lang="ar-EG" sz="2400" b="1" dirty="0">
              <a:solidFill>
                <a:schemeClr val="accent1">
                  <a:lumMod val="75000"/>
                </a:schemeClr>
              </a:solidFill>
              <a:latin typeface="Calibri" panose="020F0502020204030204" pitchFamily="34" charset="0"/>
              <a:ea typeface="Calibri" panose="020F0502020204030204" pitchFamily="34" charset="0"/>
              <a:cs typeface="mohammad bold art 1"/>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a:xfrm>
            <a:off x="5341168" y="786682"/>
            <a:ext cx="6601902" cy="5936315"/>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EG" sz="2000" b="1" dirty="0">
                <a:solidFill>
                  <a:srgbClr val="002060"/>
                </a:solidFill>
              </a:rPr>
              <a:t> </a:t>
            </a:r>
            <a:endParaRPr lang="en-US" sz="2000" b="1"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F9D0A813-852E-427D-AC34-C1F0054B73D8}"/>
              </a:ext>
            </a:extLst>
          </p:cNvPr>
          <p:cNvSpPr/>
          <p:nvPr/>
        </p:nvSpPr>
        <p:spPr>
          <a:xfrm>
            <a:off x="156604" y="1906752"/>
            <a:ext cx="3344825"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1524233"/>
            <a:ext cx="3132657"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2" y="1353955"/>
            <a:ext cx="3592246"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10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2" name="Rectangle: Rounded Corners 11">
            <a:extLst>
              <a:ext uri="{FF2B5EF4-FFF2-40B4-BE49-F238E27FC236}">
                <a16:creationId xmlns:a16="http://schemas.microsoft.com/office/drawing/2014/main" id="{82DB72EC-5150-4CFA-8CC4-49C49CEDC14F}"/>
              </a:ext>
            </a:extLst>
          </p:cNvPr>
          <p:cNvSpPr/>
          <p:nvPr/>
        </p:nvSpPr>
        <p:spPr>
          <a:xfrm>
            <a:off x="1928535" y="658092"/>
            <a:ext cx="2146594" cy="69746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latin typeface="AngsanaUPC" panose="02020603050405020304" pitchFamily="18" charset="-34"/>
                <a:cs typeface="AngsanaUPC" panose="02020603050405020304" pitchFamily="18" charset="-34"/>
              </a:rPr>
              <a:t>Remember </a:t>
            </a:r>
            <a:r>
              <a:rPr lang="en-US" sz="2400" b="1" dirty="0">
                <a:solidFill>
                  <a:schemeClr val="bg1"/>
                </a:solidFill>
                <a:latin typeface="AngsanaUPC" panose="02020603050405020304" pitchFamily="18" charset="-34"/>
                <a:cs typeface="AngsanaUPC" panose="02020603050405020304" pitchFamily="18" charset="-34"/>
              </a:rPr>
              <a:t>Lecture 9</a:t>
            </a:r>
            <a:endParaRPr lang="ar-EG" sz="2400" b="1" dirty="0">
              <a:solidFill>
                <a:schemeClr val="bg1"/>
              </a:solidFill>
              <a:latin typeface="AngsanaUPC" panose="02020603050405020304" pitchFamily="18" charset="-34"/>
              <a:cs typeface="+mj-cs"/>
            </a:endParaRPr>
          </a:p>
        </p:txBody>
      </p:sp>
      <p:sp>
        <p:nvSpPr>
          <p:cNvPr id="10" name="Rectangle 9">
            <a:extLst>
              <a:ext uri="{FF2B5EF4-FFF2-40B4-BE49-F238E27FC236}">
                <a16:creationId xmlns:a16="http://schemas.microsoft.com/office/drawing/2014/main" id="{1414DBBA-F136-40CC-8E11-441EDE7A160F}"/>
              </a:ext>
            </a:extLst>
          </p:cNvPr>
          <p:cNvSpPr/>
          <p:nvPr/>
        </p:nvSpPr>
        <p:spPr>
          <a:xfrm flipV="1">
            <a:off x="1963162" y="44049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ounded Rectangle 13"/>
          <p:cNvSpPr/>
          <p:nvPr/>
        </p:nvSpPr>
        <p:spPr>
          <a:xfrm>
            <a:off x="4449461" y="660527"/>
            <a:ext cx="7227919" cy="606247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07000"/>
              </a:lnSpc>
              <a:spcAft>
                <a:spcPts val="800"/>
              </a:spcAft>
              <a:buFont typeface="Wingdings" panose="05000000000000000000" pitchFamily="2" charset="2"/>
              <a:buChar char="Ø"/>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صحافة الذكاء الاصطناعي.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Artificial Intelligence Journalism</a:t>
            </a:r>
            <a:endParaRPr lang="en-US" sz="11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Wingdings" panose="05000000000000000000" pitchFamily="2" charset="2"/>
              <a:buChar char=""/>
              <a:tabLst>
                <a:tab pos="457200" algn="l"/>
              </a:tabLst>
            </a:pPr>
            <a:r>
              <a:rPr lang="ar-EG"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دمج تطبيقات الذكاء الاصطناعى فى العمل الصحفى.</a:t>
            </a:r>
            <a:endParaRPr lang="en-US" sz="1200" dirty="0">
              <a:latin typeface="Times New Roman" panose="02020603050405020304" pitchFamily="18" charset="0"/>
              <a:ea typeface="Times New Roman" panose="02020603050405020304" pitchFamily="18" charset="0"/>
            </a:endParaRPr>
          </a:p>
          <a:p>
            <a:pPr marL="342900" indent="-342900" algn="justLow" rtl="1">
              <a:lnSpc>
                <a:spcPct val="107000"/>
              </a:lnSpc>
              <a:spcAft>
                <a:spcPts val="800"/>
              </a:spcAft>
              <a:buFont typeface="Wingdings" panose="05000000000000000000" pitchFamily="2" charset="2"/>
              <a:buChar char="Ø"/>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الأسباب الرئيسية التي تجعل الذكاء الاصطناعي مهمًا في الصحافة</a:t>
            </a:r>
            <a:endParaRPr lang="en-US" sz="11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Wingdings" panose="05000000000000000000" pitchFamily="2" charset="2"/>
              <a:buChar char=""/>
              <a:tabLst>
                <a:tab pos="457200" algn="l"/>
              </a:tabLst>
            </a:pPr>
            <a:r>
              <a:rPr lang="ar-EG"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مزايا استخدام الذكاء الاصطناعي في جمع الأخبار وإنشاء المحتوى</a:t>
            </a:r>
            <a:endParaRPr lang="en-US" sz="1200" dirty="0">
              <a:latin typeface="Times New Roman" panose="02020603050405020304" pitchFamily="18" charset="0"/>
              <a:ea typeface="Times New Roman" panose="02020603050405020304" pitchFamily="18" charset="0"/>
            </a:endParaRPr>
          </a:p>
          <a:p>
            <a:pPr marL="342900" lvl="0" indent="-342900" algn="justLow" rtl="1">
              <a:spcAft>
                <a:spcPts val="0"/>
              </a:spcAft>
              <a:buFont typeface="Wingdings" panose="05000000000000000000" pitchFamily="2" charset="2"/>
              <a:buChar char=""/>
              <a:tabLst>
                <a:tab pos="457200" algn="l"/>
              </a:tabLst>
            </a:pPr>
            <a:r>
              <a:rPr lang="ar-EG"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ما يجب التفكير فيه عند استخدام الذكاء الاصطناعي في غرف الاخبار</a:t>
            </a:r>
            <a:endParaRPr lang="en-US" sz="1200" dirty="0">
              <a:latin typeface="Times New Roman" panose="02020603050405020304" pitchFamily="18" charset="0"/>
              <a:ea typeface="Times New Roman" panose="02020603050405020304" pitchFamily="18" charset="0"/>
            </a:endParaRPr>
          </a:p>
          <a:p>
            <a:pPr algn="justLow" rtl="1">
              <a:lnSpc>
                <a:spcPct val="107000"/>
              </a:lnSpc>
              <a:spcAft>
                <a:spcPts val="800"/>
              </a:spcAft>
            </a:pP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الذكاء الاصطناعي وتطوير الصحافة</a:t>
            </a:r>
            <a:endParaRPr lang="en-US" sz="11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Wingdings" panose="05000000000000000000" pitchFamily="2" charset="2"/>
              <a:buChar char=""/>
              <a:tabLst>
                <a:tab pos="457200" algn="l"/>
              </a:tabLst>
            </a:pPr>
            <a:r>
              <a:rPr lang="ar-SA"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البيانات الضخمة والصحافة</a:t>
            </a:r>
            <a:endParaRPr lang="en-US" sz="1200" dirty="0">
              <a:latin typeface="Times New Roman" panose="02020603050405020304" pitchFamily="18" charset="0"/>
              <a:ea typeface="Times New Roman" panose="02020603050405020304" pitchFamily="18" charset="0"/>
            </a:endParaRPr>
          </a:p>
          <a:p>
            <a:pPr marL="342900" lvl="0" indent="-342900" algn="justLow" rtl="1">
              <a:lnSpc>
                <a:spcPct val="150000"/>
              </a:lnSpc>
              <a:spcAft>
                <a:spcPts val="0"/>
              </a:spcAft>
              <a:buFont typeface="Wingdings" panose="05000000000000000000" pitchFamily="2" charset="2"/>
              <a:buChar char=""/>
              <a:tabLst>
                <a:tab pos="457200" algn="l"/>
              </a:tabLst>
            </a:pPr>
            <a:r>
              <a:rPr lang="ar-SA"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الاستفادة من الأتمتة</a:t>
            </a:r>
            <a:endParaRPr lang="en-US" sz="1200" dirty="0">
              <a:latin typeface="Times New Roman" panose="02020603050405020304" pitchFamily="18" charset="0"/>
              <a:ea typeface="Times New Roman" panose="02020603050405020304" pitchFamily="18" charset="0"/>
            </a:endParaRPr>
          </a:p>
          <a:p>
            <a:pPr marL="342900" lvl="0" indent="-342900" algn="justLow" rtl="1">
              <a:lnSpc>
                <a:spcPct val="150000"/>
              </a:lnSpc>
              <a:spcAft>
                <a:spcPts val="0"/>
              </a:spcAft>
              <a:buFont typeface="Wingdings" panose="05000000000000000000" pitchFamily="2" charset="2"/>
              <a:buChar char=""/>
              <a:tabLst>
                <a:tab pos="457200" algn="l"/>
              </a:tabLst>
            </a:pPr>
            <a:r>
              <a:rPr lang="ar-SA"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أهم الممارسات الحديثة</a:t>
            </a:r>
            <a:r>
              <a:rPr lang="ar-EG"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للعمل الصحفى فى ظل توظيف تقنيات الذكاء الاصطناعي</a:t>
            </a:r>
            <a:endParaRPr lang="en-US" sz="1200" dirty="0">
              <a:latin typeface="Times New Roman" panose="02020603050405020304" pitchFamily="18" charset="0"/>
              <a:ea typeface="Times New Roman" panose="02020603050405020304" pitchFamily="18" charset="0"/>
            </a:endParaRPr>
          </a:p>
          <a:p>
            <a:pPr marL="342900" lvl="0" indent="-342900" algn="justLow" rtl="1">
              <a:lnSpc>
                <a:spcPct val="150000"/>
              </a:lnSpc>
              <a:spcAft>
                <a:spcPts val="0"/>
              </a:spcAft>
              <a:buFont typeface="Wingdings" panose="05000000000000000000" pitchFamily="2" charset="2"/>
              <a:buChar char=""/>
              <a:tabLst>
                <a:tab pos="457200" algn="l"/>
              </a:tabLst>
            </a:pPr>
            <a:r>
              <a:rPr lang="ar-EG"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إرشادات أخلاقيات الذكاء الاصطناعي</a:t>
            </a:r>
            <a:endParaRPr lang="en-US" sz="1200" dirty="0">
              <a:latin typeface="Times New Roman" panose="02020603050405020304" pitchFamily="18" charset="0"/>
              <a:ea typeface="Times New Roman" panose="02020603050405020304" pitchFamily="18" charset="0"/>
            </a:endParaRPr>
          </a:p>
          <a:p>
            <a:pPr marL="342900" lvl="0" indent="-342900" algn="justLow" rtl="1">
              <a:lnSpc>
                <a:spcPct val="106000"/>
              </a:lnSpc>
              <a:spcAft>
                <a:spcPts val="0"/>
              </a:spcAft>
              <a:buFont typeface="Wingdings" panose="05000000000000000000" pitchFamily="2" charset="2"/>
              <a:buChar char=""/>
              <a:tabLst>
                <a:tab pos="457200" algn="l"/>
              </a:tabLst>
            </a:pPr>
            <a:r>
              <a:rPr lang="ar-SA"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أدوات صناعة المحتوى المكتوب وتحريره وإعادة صياغته </a:t>
            </a:r>
            <a:endParaRPr lang="en-US" sz="1200" dirty="0">
              <a:latin typeface="Times New Roman" panose="02020603050405020304" pitchFamily="18" charset="0"/>
              <a:ea typeface="Times New Roman" panose="02020603050405020304" pitchFamily="18" charset="0"/>
            </a:endParaRPr>
          </a:p>
          <a:p>
            <a:pPr marL="342900" lvl="0" indent="-342900" algn="justLow" rtl="1">
              <a:lnSpc>
                <a:spcPct val="150000"/>
              </a:lnSpc>
              <a:spcAft>
                <a:spcPts val="0"/>
              </a:spcAft>
              <a:buFont typeface="Wingdings" panose="05000000000000000000" pitchFamily="2" charset="2"/>
              <a:buChar char=""/>
              <a:tabLst>
                <a:tab pos="457200" algn="l"/>
              </a:tabLst>
            </a:pPr>
            <a:r>
              <a:rPr lang="ar-SA"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تحديات وعقبات موجة الابتكار التكنولوجي المقبلة</a:t>
            </a:r>
            <a:endParaRPr lang="en-US" sz="12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84479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14330" y="92168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96877" y="92168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10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15EF9A56-F53B-46C3-8A18-C44B5CF88158}"/>
              </a:ext>
            </a:extLst>
          </p:cNvPr>
          <p:cNvSpPr/>
          <p:nvPr/>
        </p:nvSpPr>
        <p:spPr>
          <a:xfrm flipV="1">
            <a:off x="2153017" y="290265"/>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4198" y="458050"/>
            <a:ext cx="3073697" cy="30973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p:cNvPicPr>
            <a:picLocks noChangeAspect="1"/>
          </p:cNvPicPr>
          <p:nvPr/>
        </p:nvPicPr>
        <p:blipFill>
          <a:blip r:embed="rId4"/>
          <a:stretch>
            <a:fillRect/>
          </a:stretch>
        </p:blipFill>
        <p:spPr>
          <a:xfrm>
            <a:off x="8989454" y="3677469"/>
            <a:ext cx="2935270" cy="29841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93217" y="508999"/>
            <a:ext cx="3077623" cy="30464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924280" y="3730081"/>
            <a:ext cx="2951061" cy="28229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15"/>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616380" y="646561"/>
            <a:ext cx="3251833" cy="28484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Picture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07978" y="3753824"/>
            <a:ext cx="2602189" cy="27754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6877" y="3805539"/>
            <a:ext cx="2923504" cy="26720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83555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906751"/>
            <a:ext cx="3701147" cy="3679208"/>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10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3" name="Rectangle 12">
            <a:extLst>
              <a:ext uri="{FF2B5EF4-FFF2-40B4-BE49-F238E27FC236}">
                <a16:creationId xmlns:a16="http://schemas.microsoft.com/office/drawing/2014/main" id="{C0D1CFB8-8726-4437-9A49-8D00B2404F03}"/>
              </a:ext>
            </a:extLst>
          </p:cNvPr>
          <p:cNvSpPr/>
          <p:nvPr/>
        </p:nvSpPr>
        <p:spPr>
          <a:xfrm flipV="1">
            <a:off x="1963162" y="208292"/>
            <a:ext cx="7365251"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ounded Rectangle 14"/>
          <p:cNvSpPr/>
          <p:nvPr/>
        </p:nvSpPr>
        <p:spPr>
          <a:xfrm>
            <a:off x="4159876" y="457280"/>
            <a:ext cx="7717317" cy="5982157"/>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EG" sz="2000" b="1" dirty="0">
                <a:solidFill>
                  <a:srgbClr val="002060"/>
                </a:solidFill>
              </a:rPr>
              <a:t> </a:t>
            </a:r>
            <a:endParaRPr lang="en-US" sz="2000" b="1"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Rounded Rectangle 1"/>
          <p:cNvSpPr/>
          <p:nvPr/>
        </p:nvSpPr>
        <p:spPr>
          <a:xfrm>
            <a:off x="4250028" y="627734"/>
            <a:ext cx="7627165" cy="563139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50000"/>
              </a:lnSpc>
              <a:spcAft>
                <a:spcPts val="0"/>
              </a:spcAft>
              <a:buFont typeface="Wingdings" panose="05000000000000000000" pitchFamily="2" charset="2"/>
              <a:buChar char=""/>
              <a:tabLst>
                <a:tab pos="457200" algn="l"/>
              </a:tabLst>
            </a:pPr>
            <a:r>
              <a:rPr lang="ar-EG" sz="20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تمهيد.</a:t>
            </a:r>
            <a:endParaRPr lang="en-US" sz="2000" dirty="0">
              <a:latin typeface="Times New Roman" panose="02020603050405020304" pitchFamily="18" charset="0"/>
              <a:ea typeface="Times New Roman" panose="02020603050405020304" pitchFamily="18" charset="0"/>
            </a:endParaRPr>
          </a:p>
          <a:p>
            <a:pPr marL="342900" lvl="0" indent="-342900" algn="r" rtl="1">
              <a:lnSpc>
                <a:spcPct val="150000"/>
              </a:lnSpc>
              <a:spcAft>
                <a:spcPts val="0"/>
              </a:spcAft>
              <a:buFont typeface="Wingdings" panose="05000000000000000000" pitchFamily="2" charset="2"/>
              <a:buChar char=""/>
              <a:tabLst>
                <a:tab pos="457200" algn="l"/>
              </a:tabLst>
            </a:pPr>
            <a:r>
              <a:rPr lang="ar-EG" sz="2000" b="1" dirty="0">
                <a:solidFill>
                  <a:srgbClr val="1F4E79"/>
                </a:solidFill>
                <a:latin typeface="Times New Roman" panose="02020603050405020304" pitchFamily="18" charset="0"/>
                <a:ea typeface="Calibri" panose="020F0502020204030204" pitchFamily="34" charset="0"/>
                <a:cs typeface="Times New Roman" panose="02020603050405020304" pitchFamily="18" charset="0"/>
              </a:rPr>
              <a:t>أولاً: مفهوم الصحافة الغامرة. </a:t>
            </a:r>
            <a:endParaRPr lang="en-US" sz="2000" dirty="0">
              <a:latin typeface="Times New Roman" panose="02020603050405020304" pitchFamily="18" charset="0"/>
              <a:ea typeface="Times New Roman" panose="02020603050405020304" pitchFamily="18" charset="0"/>
            </a:endParaRPr>
          </a:p>
          <a:p>
            <a:pPr marL="342900" lvl="0" indent="-342900" algn="r" rtl="1">
              <a:lnSpc>
                <a:spcPct val="150000"/>
              </a:lnSpc>
              <a:spcAft>
                <a:spcPts val="0"/>
              </a:spcAft>
              <a:buFont typeface="Wingdings" panose="05000000000000000000" pitchFamily="2" charset="2"/>
              <a:buChar char=""/>
              <a:tabLst>
                <a:tab pos="457200" algn="l"/>
              </a:tabLst>
            </a:pPr>
            <a:r>
              <a:rPr lang="ar-EG" sz="2000" b="1" dirty="0">
                <a:solidFill>
                  <a:srgbClr val="203864"/>
                </a:solidFill>
                <a:latin typeface="Times New Roman" panose="02020603050405020304" pitchFamily="18" charset="0"/>
                <a:ea typeface="Calibri" panose="020F0502020204030204" pitchFamily="34" charset="0"/>
                <a:cs typeface="Times New Roman" panose="02020603050405020304" pitchFamily="18" charset="0"/>
              </a:rPr>
              <a:t>ثانياً: نشأة وتطور الصحافة الغامرة.</a:t>
            </a:r>
            <a:endParaRPr lang="en-US" sz="2000" dirty="0">
              <a:latin typeface="Times New Roman" panose="02020603050405020304" pitchFamily="18" charset="0"/>
              <a:ea typeface="Times New Roman" panose="02020603050405020304" pitchFamily="18" charset="0"/>
            </a:endParaRPr>
          </a:p>
          <a:p>
            <a:pPr marL="342900" lvl="0" indent="-342900" algn="r" rtl="1">
              <a:lnSpc>
                <a:spcPct val="150000"/>
              </a:lnSpc>
              <a:spcAft>
                <a:spcPts val="0"/>
              </a:spcAft>
              <a:buFont typeface="Wingdings" panose="05000000000000000000" pitchFamily="2" charset="2"/>
              <a:buChar char=""/>
              <a:tabLst>
                <a:tab pos="457200" algn="l"/>
              </a:tabLst>
            </a:pPr>
            <a:r>
              <a:rPr lang="ar-EG" sz="2000" b="1" dirty="0">
                <a:solidFill>
                  <a:srgbClr val="203864"/>
                </a:solidFill>
                <a:latin typeface="Times New Roman" panose="02020603050405020304" pitchFamily="18" charset="0"/>
                <a:ea typeface="Calibri" panose="020F0502020204030204" pitchFamily="34" charset="0"/>
                <a:cs typeface="Times New Roman" panose="02020603050405020304" pitchFamily="18" charset="0"/>
              </a:rPr>
              <a:t>ثالثاً: أنواع الصحافة الغامرة.</a:t>
            </a:r>
            <a:endParaRPr lang="en-US" sz="2000" dirty="0">
              <a:latin typeface="Times New Roman" panose="02020603050405020304" pitchFamily="18" charset="0"/>
              <a:ea typeface="Times New Roman" panose="02020603050405020304" pitchFamily="18" charset="0"/>
            </a:endParaRPr>
          </a:p>
          <a:p>
            <a:pPr marL="342900" lvl="0" indent="-342900" algn="r" rtl="1">
              <a:lnSpc>
                <a:spcPct val="150000"/>
              </a:lnSpc>
              <a:spcAft>
                <a:spcPts val="0"/>
              </a:spcAft>
              <a:buFont typeface="Wingdings" panose="05000000000000000000" pitchFamily="2" charset="2"/>
              <a:buChar char=""/>
              <a:tabLst>
                <a:tab pos="457200" algn="l"/>
              </a:tabLst>
            </a:pPr>
            <a:r>
              <a:rPr lang="ar-EG" sz="2000" b="1" dirty="0">
                <a:solidFill>
                  <a:srgbClr val="203864"/>
                </a:solidFill>
                <a:latin typeface="Times New Roman" panose="02020603050405020304" pitchFamily="18" charset="0"/>
                <a:ea typeface="Calibri" panose="020F0502020204030204" pitchFamily="34" charset="0"/>
                <a:cs typeface="Times New Roman" panose="02020603050405020304" pitchFamily="18" charset="0"/>
              </a:rPr>
              <a:t>رابعاً: تقنيات الصحافة الغامرة.</a:t>
            </a:r>
            <a:endParaRPr lang="en-US" sz="2000" dirty="0">
              <a:latin typeface="Times New Roman" panose="02020603050405020304" pitchFamily="18" charset="0"/>
              <a:ea typeface="Times New Roman" panose="02020603050405020304" pitchFamily="18" charset="0"/>
            </a:endParaRPr>
          </a:p>
          <a:p>
            <a:pPr marL="342900" lvl="0" indent="-342900" algn="r" rtl="1">
              <a:lnSpc>
                <a:spcPct val="150000"/>
              </a:lnSpc>
              <a:spcAft>
                <a:spcPts val="800"/>
              </a:spcAft>
              <a:buFont typeface="Wingdings" panose="05000000000000000000" pitchFamily="2" charset="2"/>
              <a:buChar char=""/>
              <a:tabLst>
                <a:tab pos="457200" algn="l"/>
              </a:tabLst>
            </a:pPr>
            <a:r>
              <a:rPr lang="ar-EG" sz="2000" b="1" dirty="0">
                <a:solidFill>
                  <a:srgbClr val="203864"/>
                </a:solidFill>
                <a:latin typeface="Times New Roman" panose="02020603050405020304" pitchFamily="18" charset="0"/>
                <a:ea typeface="Calibri" panose="020F0502020204030204" pitchFamily="34" charset="0"/>
                <a:cs typeface="Times New Roman" panose="02020603050405020304" pitchFamily="18" charset="0"/>
              </a:rPr>
              <a:t>خامساً: صحافة الواقع الافتراضي.</a:t>
            </a:r>
            <a:endParaRPr lang="en-US" sz="2000" dirty="0">
              <a:latin typeface="Times New Roman" panose="02020603050405020304" pitchFamily="18" charset="0"/>
              <a:ea typeface="Times New Roman" panose="02020603050405020304" pitchFamily="18" charset="0"/>
            </a:endParaRPr>
          </a:p>
          <a:p>
            <a:pPr marL="342900" lvl="0" indent="-342900" algn="r" rtl="1">
              <a:lnSpc>
                <a:spcPct val="150000"/>
              </a:lnSpc>
              <a:spcAft>
                <a:spcPts val="0"/>
              </a:spcAft>
              <a:buFont typeface="Wingdings" panose="05000000000000000000" pitchFamily="2" charset="2"/>
              <a:buChar char=""/>
              <a:tabLst>
                <a:tab pos="457200" algn="l"/>
              </a:tabLst>
            </a:pPr>
            <a:r>
              <a:rPr lang="ar-EG" sz="2000" b="1" dirty="0">
                <a:solidFill>
                  <a:srgbClr val="203864"/>
                </a:solidFill>
                <a:latin typeface="Times New Roman" panose="02020603050405020304" pitchFamily="18" charset="0"/>
                <a:ea typeface="Calibri" panose="020F0502020204030204" pitchFamily="34" charset="0"/>
                <a:cs typeface="Times New Roman" panose="02020603050405020304" pitchFamily="18" charset="0"/>
              </a:rPr>
              <a:t>سادساً: صحافة الفيديو 360 °</a:t>
            </a:r>
            <a:endParaRPr lang="en-US" sz="2000" dirty="0">
              <a:latin typeface="Times New Roman" panose="02020603050405020304" pitchFamily="18" charset="0"/>
              <a:ea typeface="Times New Roman" panose="02020603050405020304" pitchFamily="18" charset="0"/>
            </a:endParaRPr>
          </a:p>
          <a:p>
            <a:pPr marL="342900" lvl="0" indent="-342900" algn="r" rtl="1">
              <a:lnSpc>
                <a:spcPct val="150000"/>
              </a:lnSpc>
              <a:spcAft>
                <a:spcPts val="0"/>
              </a:spcAft>
              <a:buFont typeface="Wingdings" panose="05000000000000000000" pitchFamily="2" charset="2"/>
              <a:buChar char=""/>
              <a:tabLst>
                <a:tab pos="457200" algn="l"/>
              </a:tabLst>
            </a:pPr>
            <a:r>
              <a:rPr lang="ar-EG" sz="2000" b="1" dirty="0">
                <a:solidFill>
                  <a:srgbClr val="1F4E79"/>
                </a:solidFill>
                <a:latin typeface="Times New Roman" panose="02020603050405020304" pitchFamily="18" charset="0"/>
                <a:ea typeface="Calibri" panose="020F0502020204030204" pitchFamily="34" charset="0"/>
                <a:cs typeface="Times New Roman" panose="02020603050405020304" pitchFamily="18" charset="0"/>
              </a:rPr>
              <a:t>سابعاً: تجارب عالمية وعربية لاستخدام تقنية تصوير 360 ° فى المجال الصحفي</a:t>
            </a:r>
            <a:endParaRPr lang="en-US" sz="2000" dirty="0">
              <a:latin typeface="Times New Roman" panose="02020603050405020304" pitchFamily="18" charset="0"/>
              <a:ea typeface="Times New Roman" panose="02020603050405020304" pitchFamily="18" charset="0"/>
            </a:endParaRPr>
          </a:p>
          <a:p>
            <a:pPr marL="342900" lvl="0" indent="-342900" algn="r" rtl="1">
              <a:lnSpc>
                <a:spcPct val="150000"/>
              </a:lnSpc>
              <a:buFont typeface="Wingdings" panose="05000000000000000000" pitchFamily="2" charset="2"/>
              <a:buChar char=""/>
              <a:tabLst>
                <a:tab pos="457200" algn="l"/>
              </a:tabLst>
            </a:pPr>
            <a:r>
              <a:rPr lang="ar-EG"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خاتمة.</a:t>
            </a:r>
            <a:endParaRPr lang="en-US" sz="2000" dirty="0">
              <a:latin typeface="Times New Roman" panose="02020603050405020304" pitchFamily="18" charset="0"/>
              <a:ea typeface="Times New Roman" panose="02020603050405020304" pitchFamily="18" charset="0"/>
            </a:endParaRPr>
          </a:p>
          <a:p>
            <a:pPr marL="342900" lvl="0" indent="-342900" algn="r" rtl="1">
              <a:lnSpc>
                <a:spcPct val="150000"/>
              </a:lnSpc>
              <a:buFont typeface="Wingdings" panose="05000000000000000000" pitchFamily="2" charset="2"/>
              <a:buChar char=""/>
              <a:tabLst>
                <a:tab pos="457200" algn="l"/>
              </a:tabLst>
            </a:pPr>
            <a:r>
              <a:rPr lang="ar-EG" sz="2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المصادر والمراجع.</a:t>
            </a:r>
            <a:endParaRPr lang="en-US" sz="2000" dirty="0">
              <a:latin typeface="Times New Roman" panose="02020603050405020304" pitchFamily="18" charset="0"/>
              <a:ea typeface="Times New Roman" panose="02020603050405020304" pitchFamily="18" charset="0"/>
            </a:endParaRPr>
          </a:p>
          <a:p>
            <a:pPr algn="r" rtl="1">
              <a:lnSpc>
                <a:spcPct val="150000"/>
              </a:lnSpc>
              <a:spcAft>
                <a:spcPts val="800"/>
              </a:spcAft>
            </a:pPr>
            <a:r>
              <a:rPr lang="ar-EG" sz="2000" dirty="0">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847787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4EC29DA9-7318-4127-9D51-B13B125D9CD9}"/>
              </a:ext>
            </a:extLst>
          </p:cNvPr>
          <p:cNvSpPr/>
          <p:nvPr/>
        </p:nvSpPr>
        <p:spPr>
          <a:xfrm flipV="1">
            <a:off x="1963162" y="46335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ounded Rectangle 14"/>
          <p:cNvSpPr/>
          <p:nvPr/>
        </p:nvSpPr>
        <p:spPr>
          <a:xfrm>
            <a:off x="5040445" y="1084235"/>
            <a:ext cx="7022766" cy="508521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chemeClr val="accent1">
                    <a:lumMod val="50000"/>
                  </a:schemeClr>
                </a:solidFill>
                <a:latin typeface="Calibri" panose="020F0502020204030204" pitchFamily="34" charset="0"/>
                <a:ea typeface="Calibri" panose="020F0502020204030204" pitchFamily="34" charset="0"/>
                <a:cs typeface="+mj-cs"/>
              </a:rPr>
              <a:t>        </a:t>
            </a:r>
            <a:r>
              <a:rPr lang="ar-EG" sz="2000" dirty="0">
                <a:solidFill>
                  <a:schemeClr val="accent1">
                    <a:lumMod val="50000"/>
                  </a:schemeClr>
                </a:solidFill>
                <a:latin typeface="Calibri" panose="020F0502020204030204" pitchFamily="34" charset="0"/>
                <a:ea typeface="Calibri" panose="020F0502020204030204" pitchFamily="34" charset="0"/>
                <a:cs typeface="+mj-cs"/>
              </a:rPr>
              <a:t>استمراراً لتطويع التقنيات الحديثة لخدمة العمل الصحفي، ظهرت وسيلة جديدة لتكنولوجيا الجوانب الحسية المتعددة وإحاطة المُشاهد بالقصة، حيث تحقق القصة الإخبارية تأثيراً جديداً للواقعية؛ مما يغير العلاقة بين المتلقي والمحتوى، كما تُغير دور الصحفي والمتلقي. مما أوجد قالباً جديداً يستطيع فيه المتلقي أن ينغمس مع الأحداث، وأن يشعر بشعور من يخوضها.</a:t>
            </a:r>
            <a:endParaRPr lang="en-US" sz="2000" dirty="0">
              <a:solidFill>
                <a:schemeClr val="accent1">
                  <a:lumMod val="50000"/>
                </a:schemeClr>
              </a:solidFill>
              <a:latin typeface="Calibri" panose="020F0502020204030204" pitchFamily="34" charset="0"/>
              <a:ea typeface="Calibri" panose="020F0502020204030204" pitchFamily="34" charset="0"/>
              <a:cs typeface="+mj-cs"/>
            </a:endParaRPr>
          </a:p>
          <a:p>
            <a:pPr algn="justLow" rtl="1">
              <a:lnSpc>
                <a:spcPct val="150000"/>
              </a:lnSpc>
            </a:pPr>
            <a:r>
              <a:rPr lang="ar-EG" sz="2000" dirty="0">
                <a:solidFill>
                  <a:schemeClr val="accent1">
                    <a:lumMod val="50000"/>
                  </a:schemeClr>
                </a:solidFill>
                <a:ea typeface="Calibri" panose="020F0502020204030204" pitchFamily="34" charset="0"/>
                <a:cs typeface="+mj-cs"/>
              </a:rPr>
              <a:t>       فالصحافة الغامرة أو صحافة الواقع الافتراضي واستخدام تقنية التصوير </a:t>
            </a:r>
            <a:r>
              <a:rPr lang="en-US" sz="2000" dirty="0">
                <a:solidFill>
                  <a:schemeClr val="accent1">
                    <a:lumMod val="50000"/>
                  </a:schemeClr>
                </a:solidFill>
                <a:latin typeface="Times New Roman" panose="02020603050405020304" pitchFamily="18" charset="0"/>
                <a:ea typeface="Calibri" panose="020F0502020204030204" pitchFamily="34" charset="0"/>
                <a:cs typeface="+mj-cs"/>
              </a:rPr>
              <a:t>360</a:t>
            </a:r>
            <a:r>
              <a:rPr lang="ar-EG" sz="2000" dirty="0">
                <a:solidFill>
                  <a:schemeClr val="accent1">
                    <a:lumMod val="50000"/>
                  </a:schemeClr>
                </a:solidFill>
                <a:ea typeface="Calibri" panose="020F0502020204030204" pitchFamily="34" charset="0"/>
                <a:cs typeface="+mj-cs"/>
              </a:rPr>
              <a:t>°عرفت انتشاراً كبيراً واستخداماً ملحوظاً، واتخذت وسائل إعلام عالمية وعربية من هذه التقنيات فرصة لتجارب صحفية تفاعلية مختلفة، وإداركاً منهم لأهمية تلك التقنية فقد استخدمتها لتغطية الأحداث الخاصة، والأزمات الإنسانية والحروب</a:t>
            </a:r>
            <a:endParaRPr lang="en-US" sz="2000" dirty="0">
              <a:solidFill>
                <a:schemeClr val="accent1">
                  <a:lumMod val="50000"/>
                </a:schemeClr>
              </a:solidFill>
              <a:latin typeface="Calibri" panose="020F0502020204030204" pitchFamily="34" charset="0"/>
              <a:ea typeface="Calibri" panose="020F0502020204030204" pitchFamily="34" charset="0"/>
              <a:cs typeface="+mj-cs"/>
            </a:endParaRPr>
          </a:p>
        </p:txBody>
      </p:sp>
      <p:sp>
        <p:nvSpPr>
          <p:cNvPr id="16" name="Rounded Rectangle 15"/>
          <p:cNvSpPr/>
          <p:nvPr/>
        </p:nvSpPr>
        <p:spPr>
          <a:xfrm>
            <a:off x="10454639" y="522154"/>
            <a:ext cx="1737361" cy="56208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rtl="1">
              <a:buFont typeface="Wingdings" panose="05000000000000000000" pitchFamily="2" charset="2"/>
              <a:buChar char="Ø"/>
            </a:pPr>
            <a:r>
              <a:rPr lang="ar-EG" sz="2400" b="1" dirty="0">
                <a:solidFill>
                  <a:srgbClr val="002060"/>
                </a:solidFill>
              </a:rPr>
              <a:t>تمهيد...</a:t>
            </a:r>
            <a:endParaRPr lang="en-US" sz="2400" b="1" dirty="0">
              <a:solidFill>
                <a:srgbClr val="002060"/>
              </a:solidFill>
            </a:endParaRPr>
          </a:p>
        </p:txBody>
      </p:sp>
      <p:pic>
        <p:nvPicPr>
          <p:cNvPr id="2" name="Picture 1"/>
          <p:cNvPicPr>
            <a:picLocks noChangeAspect="1"/>
          </p:cNvPicPr>
          <p:nvPr/>
        </p:nvPicPr>
        <p:blipFill>
          <a:blip r:embed="rId3"/>
          <a:stretch>
            <a:fillRect/>
          </a:stretch>
        </p:blipFill>
        <p:spPr>
          <a:xfrm>
            <a:off x="275830" y="1131007"/>
            <a:ext cx="4656778" cy="47241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04729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981581" y="921685"/>
            <a:ext cx="10679964" cy="561842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ومع الصحافة الغامرة، بدأت منصات إعلامية كبيرة تجد ضآلتها، وأصبح أمام صحفييها قالب جديد يساعد على أتمتة قصصهم الإخبارية أكثر، واعتبارها قالباً تقنياً جديداً لنقل الأخبار والقصص، فالصحافة الغامرة تستلزم وجود ثقافة جديدة من السرد الإخباري، تجلعها أكثر جودة وأقدر على التأثير بإيجايبة على حياة الناس، وتعكس إمكانياتها وقدراتها فى توسيع مدارك المتلقي، وتقوية الرابط العاطفي بينه وبين القصة؛ إذ ينعكس تأثيرها على انتقال الجمهور من "قراءة الخبر" إلى معايشة الخبر.</a:t>
            </a:r>
            <a:r>
              <a:rPr lang="ar-EG"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rPr>
              <a:t>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ولهذا السبب فقد أطلقت المؤسسات الإخبارية الكبري مثل:</a:t>
            </a:r>
          </a:p>
          <a:p>
            <a:pPr algn="justLow" rtl="1">
              <a:lnSpc>
                <a:spcPct val="150000"/>
              </a:lnSpc>
              <a:spcAft>
                <a:spcPts val="800"/>
              </a:spcAf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a:t>
            </a:r>
            <a:r>
              <a:rPr lang="en-US" sz="2400" dirty="0" err="1">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NewYork</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Times</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&amp;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The Guardian</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مؤخراً مشاريع صحفية اعتماداً على تقنيات الصحافة الغامرة التى قدمتها لأول مرة "نوني ديلابينيا" فى عام 2010، حيث تسعى هذه المؤسسات الإخبارية إلى استخدام الصحافة الغامرة، وبالأخص الواقع الافتراضي وفيديو 360 ° لخلق تفاعل وتعاطف أعمق مع جماهيرها.</a:t>
            </a:r>
            <a:endParaRPr lang="en-US" sz="16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10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4EC29DA9-7318-4127-9D51-B13B125D9CD9}"/>
              </a:ext>
            </a:extLst>
          </p:cNvPr>
          <p:cNvSpPr/>
          <p:nvPr/>
        </p:nvSpPr>
        <p:spPr>
          <a:xfrm flipV="1">
            <a:off x="1963162" y="46335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69158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43944" y="1182884"/>
            <a:ext cx="11171792" cy="44149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8" name="Rectangle 17">
            <a:extLst>
              <a:ext uri="{FF2B5EF4-FFF2-40B4-BE49-F238E27FC236}">
                <a16:creationId xmlns:a16="http://schemas.microsoft.com/office/drawing/2014/main" id="{9BFC32B8-BDEE-2CBC-DFF5-CD482608568C}"/>
              </a:ext>
            </a:extLst>
          </p:cNvPr>
          <p:cNvSpPr/>
          <p:nvPr/>
        </p:nvSpPr>
        <p:spPr>
          <a:xfrm>
            <a:off x="140458" y="6138171"/>
            <a:ext cx="1127520" cy="66270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atin typeface="Adobe Caslon Pro Bold" panose="0205070206050A020403"/>
                <a:ea typeface="Roboto Light" panose="02000000000000000000" pitchFamily="2" charset="0"/>
                <a:cs typeface="+mj-cs"/>
              </a:rPr>
              <a:t>Lecture No.10</a:t>
            </a:r>
            <a:r>
              <a:rPr lang="en-US" b="1" dirty="0">
                <a:latin typeface="Adobe Caslon Pro Bold" panose="0205070206050A020403"/>
                <a:ea typeface="Roboto Light" panose="02000000000000000000" pitchFamily="2" charset="0"/>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dirty="0">
                <a:solidFill>
                  <a:schemeClr val="bg1"/>
                </a:solidFill>
                <a:latin typeface="Adobe Caslon Pro Bold" panose="0205070206050A020403" pitchFamily="18" charset="0"/>
              </a:rPr>
              <a:t>www.midocean.ae</a:t>
            </a:r>
          </a:p>
        </p:txBody>
      </p:sp>
      <p:sp>
        <p:nvSpPr>
          <p:cNvPr id="3" name="Rectangle: Rounded Corners 2">
            <a:extLst>
              <a:ext uri="{FF2B5EF4-FFF2-40B4-BE49-F238E27FC236}">
                <a16:creationId xmlns:a16="http://schemas.microsoft.com/office/drawing/2014/main" id="{8C8040BB-5005-4A01-8199-D2F318910643}"/>
              </a:ext>
            </a:extLst>
          </p:cNvPr>
          <p:cNvSpPr/>
          <p:nvPr/>
        </p:nvSpPr>
        <p:spPr>
          <a:xfrm>
            <a:off x="879300" y="1190180"/>
            <a:ext cx="10701080" cy="541064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يستخدم مصطلح الصحافة الغامرة لوصف شكل ناشئ من التقارير الإخبارية التى تسعى إلى الإفادة من التحسينات التكنولوجية للبيئات الإفتراضية وعروض الواقع الافتراضي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VR</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والفيديو 360 ° درجة، وأصبحت الصحافة الغامرة متاحة وشائعة بشكل متزايد فى الآونة الأخيرة، نتيجة لتأسيس أقسام الفيديو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360</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بصحف الجارديان والنيويورك تايمز، وهى تُقدم بشكل أساسي فى شكلين أحدهما الفيديو 360 ° والذى يمكن أن يغمر الجماهير فى مشاهد إخبارية حقيقية تم التقاطها بواسطة معدات التصوير، نظراً لأنه من السهل تطوير شكل المنتج الجديد؛ فقد تم استخدامه على نطاق واسع فى صناعة الإعلام، ومع ذلك يؤدي نقص التفاعل والتجسيد إلى انخفاض مشاركة المستخدم فى أخبار الفيديو 360 °، ويعرف الشكل الآخر باسم أخبار الواقع الافتراضي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VR NEWS</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والذى يولد رقمياً تجربة تحاكي العالم الحقيقي عن كثب باستخدام تقنيات الواقع الافتراضي، ويتضمن التفاعل بين المستخدمين والبيئات الافتراضية فى أخبار الواقع الافتراضي إحساساً أقوى بالانغماس.</a:t>
            </a:r>
            <a:endParaRPr lang="en-US" sz="16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E3538382-6877-4D4B-A9BB-81B03268B330}"/>
              </a:ext>
            </a:extLst>
          </p:cNvPr>
          <p:cNvSpPr/>
          <p:nvPr/>
        </p:nvSpPr>
        <p:spPr>
          <a:xfrm flipV="1">
            <a:off x="496495" y="263761"/>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7856112" y="493065"/>
            <a:ext cx="3471072" cy="67806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أولاً: مفهوم الصحافة الغامرة </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Graphic 21">
            <a:extLst>
              <a:ext uri="{FF2B5EF4-FFF2-40B4-BE49-F238E27FC236}">
                <a16:creationId xmlns:a16="http://schemas.microsoft.com/office/drawing/2014/main" id="{D3E24F5F-8C0C-429A-880B-E216696EC58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6397" y="257833"/>
            <a:ext cx="1963162" cy="916662"/>
          </a:xfrm>
          <a:prstGeom prst="rect">
            <a:avLst/>
          </a:prstGeom>
        </p:spPr>
      </p:pic>
    </p:spTree>
    <p:extLst>
      <p:ext uri="{BB962C8B-B14F-4D97-AF65-F5344CB8AC3E}">
        <p14:creationId xmlns:p14="http://schemas.microsoft.com/office/powerpoint/2010/main" val="17030973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915250" y="1163623"/>
            <a:ext cx="9043629" cy="455579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95535" y="6183267"/>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No:10 </a:t>
            </a:r>
            <a:endParaRPr lang="en-US" sz="24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37995" y="504695"/>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4" name="Rectangle: Rounded Corners 3">
            <a:extLst>
              <a:ext uri="{FF2B5EF4-FFF2-40B4-BE49-F238E27FC236}">
                <a16:creationId xmlns:a16="http://schemas.microsoft.com/office/drawing/2014/main" id="{247F9690-99D7-4C19-93D0-DF685F306259}"/>
              </a:ext>
            </a:extLst>
          </p:cNvPr>
          <p:cNvSpPr/>
          <p:nvPr/>
        </p:nvSpPr>
        <p:spPr>
          <a:xfrm>
            <a:off x="858202" y="1146744"/>
            <a:ext cx="10891234" cy="4809911"/>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إن التعريف الأكثر شيوعاً للصحافة الغامرة هو التعريف الذى صاغته "نوني ديلابينيا" وهى رائدة فى هذا المجال، حيث تستخدم هذا المصطلح للإشارة إلى إنتاج الأخبار بطريقة تسمح للناس بالحصول على تجارب من منظور الشخص الأول للأحداث أو المواقف الموصوفة فى القصص الإخبارية، وتتمثل الفكرة الأساسية للصحافة الغامرة فى السماح للمشارك، الذى يتم تمثيله عادة كصورة رمزية رقمية، بالدخول فعلياً إلى سيناريو معاد إنشاؤه يمثل القصة الإخبارية، ويمنح الإحساس بالتواجد الذى يتم الحصول عليه من خلال نظام غامر سواء كان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Cave)</a:t>
            </a:r>
            <a:r>
              <a:rPr lang="ar-EG"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أو شاشات عرض مثبتة على الرأس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HMD</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الوصول من خلالها للأصوات، وربما المشاعر والعواطف التى تصاحب الأخبار.</a:t>
            </a:r>
            <a:endParaRPr lang="en-US" sz="16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CC07DA1C-A698-4037-B632-EF0816752B38}"/>
              </a:ext>
            </a:extLst>
          </p:cNvPr>
          <p:cNvSpPr/>
          <p:nvPr/>
        </p:nvSpPr>
        <p:spPr>
          <a:xfrm>
            <a:off x="2619284" y="223974"/>
            <a:ext cx="7369070" cy="7877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ar-EG" sz="2800" b="1" dirty="0">
                <a:solidFill>
                  <a:schemeClr val="bg1"/>
                </a:solidFill>
                <a:latin typeface="Adobe Arabic" panose="02040503050201020203" pitchFamily="18" charset="-78"/>
                <a:ea typeface="Calibri" panose="020F0502020204030204" pitchFamily="34" charset="0"/>
                <a:cs typeface="Adobe Arabic" panose="02040503050201020203" pitchFamily="18" charset="-78"/>
              </a:rPr>
              <a:t> </a:t>
            </a:r>
            <a:endParaRPr lang="ar-EG" dirty="0">
              <a:solidFill>
                <a:schemeClr val="bg1"/>
              </a:solidFill>
            </a:endParaRPr>
          </a:p>
        </p:txBody>
      </p:sp>
      <p:sp>
        <p:nvSpPr>
          <p:cNvPr id="14" name="Rectangle 13">
            <a:extLst>
              <a:ext uri="{FF2B5EF4-FFF2-40B4-BE49-F238E27FC236}">
                <a16:creationId xmlns:a16="http://schemas.microsoft.com/office/drawing/2014/main" id="{3E3BA237-8C6F-4B73-9B9A-3497B8FBCBCE}"/>
              </a:ext>
            </a:extLst>
          </p:cNvPr>
          <p:cNvSpPr/>
          <p:nvPr/>
        </p:nvSpPr>
        <p:spPr>
          <a:xfrm flipV="1">
            <a:off x="2502378" y="420748"/>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2095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404575" y="1460802"/>
            <a:ext cx="7447787" cy="45911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8" name="Rectangle 17">
            <a:extLst>
              <a:ext uri="{FF2B5EF4-FFF2-40B4-BE49-F238E27FC236}">
                <a16:creationId xmlns:a16="http://schemas.microsoft.com/office/drawing/2014/main" id="{9BFC32B8-BDEE-2CBC-DFF5-CD482608568C}"/>
              </a:ext>
            </a:extLst>
          </p:cNvPr>
          <p:cNvSpPr/>
          <p:nvPr/>
        </p:nvSpPr>
        <p:spPr>
          <a:xfrm>
            <a:off x="217268" y="6089636"/>
            <a:ext cx="1194441"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1"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281145" y="6083850"/>
            <a:ext cx="1221233"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No : 10</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2706058" y="38344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188C2CC5-43D6-4D8D-87AD-B68B86A67F67}"/>
              </a:ext>
            </a:extLst>
          </p:cNvPr>
          <p:cNvSpPr/>
          <p:nvPr/>
        </p:nvSpPr>
        <p:spPr>
          <a:xfrm>
            <a:off x="4687910" y="1617839"/>
            <a:ext cx="7213654" cy="4481848"/>
          </a:xfrm>
          <a:prstGeom prst="roundRect">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accent1">
                    <a:lumMod val="50000"/>
                  </a:schemeClr>
                </a:solidFill>
                <a:ea typeface="Calibri" panose="020F0502020204030204" pitchFamily="34" charset="0"/>
                <a:cs typeface="Times New Roman" panose="02020603050405020304" pitchFamily="18" charset="0"/>
              </a:rPr>
              <a:t>فى عام 1987 صاغ "جارون لانير" مصطلح الواقع الافتراضي، وصمم أول سماعة رأس تجارية للواقع الافتراضي، وفى عام 1989 طور "ستيف مان" أول جهاز حاسوبي قابل للارتداء وظيفي ومتصل بالشبكة، وفى عام 1990 صاغ مهندس الفضاء  "توماس بي كودل" مصطلح الواقع المعزز </a:t>
            </a:r>
            <a:r>
              <a:rPr lang="en-US" sz="2400" dirty="0">
                <a:solidFill>
                  <a:schemeClr val="accent1">
                    <a:lumMod val="50000"/>
                  </a:schemeClr>
                </a:solidFill>
                <a:latin typeface="Times New Roman" panose="02020603050405020304" pitchFamily="18" charset="0"/>
                <a:ea typeface="Calibri" panose="020F0502020204030204" pitchFamily="34" charset="0"/>
              </a:rPr>
              <a:t>AR</a:t>
            </a:r>
            <a:r>
              <a:rPr lang="ar-EG" sz="2400" dirty="0">
                <a:solidFill>
                  <a:schemeClr val="accent1">
                    <a:lumMod val="50000"/>
                  </a:schemeClr>
                </a:solidFill>
                <a:latin typeface="Times New Roman" panose="02020603050405020304" pitchFamily="18" charset="0"/>
                <a:ea typeface="Calibri" panose="020F0502020204030204" pitchFamily="34" charset="0"/>
              </a:rPr>
              <a:t> والذى تم استخدامه فى الأخبار والصحافة ووسائل الإعلام لزيادة تجربة الجمهور مع الواقع، وانتشرت سماعات الرأس </a:t>
            </a:r>
            <a:r>
              <a:rPr lang="en-US" sz="2400" dirty="0">
                <a:solidFill>
                  <a:schemeClr val="accent1">
                    <a:lumMod val="50000"/>
                  </a:schemeClr>
                </a:solidFill>
                <a:latin typeface="Times New Roman" panose="02020603050405020304" pitchFamily="18" charset="0"/>
                <a:ea typeface="Calibri" panose="020F0502020204030204" pitchFamily="34" charset="0"/>
              </a:rPr>
              <a:t>VR</a:t>
            </a:r>
            <a:r>
              <a:rPr lang="ar-EG" sz="2400" dirty="0">
                <a:solidFill>
                  <a:schemeClr val="accent1">
                    <a:lumMod val="50000"/>
                  </a:schemeClr>
                </a:solidFill>
                <a:latin typeface="Times New Roman" panose="02020603050405020304" pitchFamily="18" charset="0"/>
                <a:ea typeface="Calibri" panose="020F0502020204030204" pitchFamily="34" charset="0"/>
              </a:rPr>
              <a:t> الموجهة للمستهلكين ومنصات </a:t>
            </a:r>
            <a:r>
              <a:rPr lang="en-US" sz="2400" dirty="0">
                <a:solidFill>
                  <a:schemeClr val="accent1">
                    <a:lumMod val="50000"/>
                  </a:schemeClr>
                </a:solidFill>
                <a:latin typeface="Times New Roman" panose="02020603050405020304" pitchFamily="18" charset="0"/>
                <a:ea typeface="Calibri" panose="020F0502020204030204" pitchFamily="34" charset="0"/>
              </a:rPr>
              <a:t>AR</a:t>
            </a:r>
            <a:r>
              <a:rPr lang="ar-EG" sz="2400" dirty="0">
                <a:solidFill>
                  <a:schemeClr val="accent1">
                    <a:lumMod val="50000"/>
                  </a:schemeClr>
                </a:solidFill>
                <a:latin typeface="Times New Roman" panose="02020603050405020304" pitchFamily="18" charset="0"/>
                <a:ea typeface="Calibri" panose="020F0502020204030204" pitchFamily="34" charset="0"/>
              </a:rPr>
              <a:t>عبر </a:t>
            </a:r>
            <a:r>
              <a:rPr lang="en-US" sz="2400" dirty="0">
                <a:solidFill>
                  <a:schemeClr val="accent1">
                    <a:lumMod val="50000"/>
                  </a:schemeClr>
                </a:solidFill>
                <a:latin typeface="Times New Roman" panose="02020603050405020304" pitchFamily="18" charset="0"/>
                <a:ea typeface="Calibri" panose="020F0502020204030204" pitchFamily="34" charset="0"/>
              </a:rPr>
              <a:t>Samsung Galaxy s9 </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4747F8BA-6199-411A-9CD0-250499275D62}"/>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10" name="Rounded Rectangle 9"/>
          <p:cNvSpPr/>
          <p:nvPr/>
        </p:nvSpPr>
        <p:spPr>
          <a:xfrm>
            <a:off x="7122017" y="719074"/>
            <a:ext cx="4256682" cy="67806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solidFill>
                  <a:schemeClr val="accent1">
                    <a:lumMod val="50000"/>
                  </a:schemeClr>
                </a:solidFill>
                <a:ea typeface="Calibri" panose="020F0502020204030204" pitchFamily="34" charset="0"/>
                <a:cs typeface="Times New Roman" panose="02020603050405020304" pitchFamily="18" charset="0"/>
              </a:rPr>
              <a:t>ثانياً: نشأة وتطور الصحافة الغامرة.</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3051" y="1173094"/>
            <a:ext cx="3831196" cy="43312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56421663"/>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237148" y="1076028"/>
            <a:ext cx="7880127" cy="48423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895606" y="6309494"/>
            <a:ext cx="212762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No:10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4237149" y="1171995"/>
            <a:ext cx="7787319" cy="452099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وفى الموجة الثانية من تطور الواقع الافتراضي، عندما كانت التكنولوجيا أكثر تقدماً ويمكن لمنظمات مثل ناسا البدء فى استخدامها للتعليم والتدريب، ظهرت الأفكار الأولى حول كيفية تطبيق الواقع الافتراضي على الممارسات الإعلامية، وبدأ العمل المبكر على أفكار الواقع الافتراضي وتقديم الواقع الافتراضي كخطوة منطقية تالية للاتصالات، وذلك مع نظرية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Levy&amp; Biocca</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1995 والتى تُشير إلى أن الواقع الافتراضي سيمكن الصحفيين من التغلب على الزمان والمكان من خلال خلق إحساس من جانب الجمهور بالتواجد فى مواقع بعيدة، وأحداث ذات أهمية إخبارية.</a:t>
            </a:r>
            <a:endParaRPr lang="en-US" sz="16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455206" y="244675"/>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16114" y="-1"/>
            <a:ext cx="2470340" cy="888275"/>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204105" y="6340150"/>
            <a:ext cx="2616200" cy="400110"/>
          </a:xfrm>
          <a:prstGeom prst="rect">
            <a:avLst/>
          </a:prstGeom>
          <a:noFill/>
        </p:spPr>
        <p:txBody>
          <a:bodyPr wrap="square" rtlCol="0">
            <a:spAutoFit/>
          </a:bodyPr>
          <a:lstStyle/>
          <a:p>
            <a:pPr algn="ctr"/>
            <a:r>
              <a:rPr lang="en-US" sz="2000" b="1" dirty="0">
                <a:solidFill>
                  <a:srgbClr val="002060"/>
                </a:solidFill>
                <a:latin typeface="Adobe Caslon Pro Bold"/>
                <a:cs typeface="Adobe Arabic" panose="02040503050201020203" pitchFamily="18" charset="-78"/>
              </a:rPr>
              <a:t>www.midocean.ae</a:t>
            </a:r>
          </a:p>
        </p:txBody>
      </p:sp>
      <p:sp>
        <p:nvSpPr>
          <p:cNvPr id="15" name="Rectangle 14">
            <a:extLst>
              <a:ext uri="{FF2B5EF4-FFF2-40B4-BE49-F238E27FC236}">
                <a16:creationId xmlns:a16="http://schemas.microsoft.com/office/drawing/2014/main" id="{2C4193F9-33CF-4369-944E-7A32AC3C4F13}"/>
              </a:ext>
            </a:extLst>
          </p:cNvPr>
          <p:cNvSpPr/>
          <p:nvPr/>
        </p:nvSpPr>
        <p:spPr>
          <a:xfrm>
            <a:off x="2899100" y="509259"/>
            <a:ext cx="735808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289527"/>
            <a:ext cx="4208118" cy="3695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80823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373588" y="1107491"/>
            <a:ext cx="9449503" cy="42529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043189" y="1349299"/>
            <a:ext cx="10580357" cy="430893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وعليه يمكن تتبع الأصول التكنولوجية للواقع الافتراضي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VR</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إلى أكثر من نصف قرن، ولكن تطوره الحقيقي حدث منذ بضع سنوات فقط مع انتشار أجهزة التصوير التجارية، والتطورات الحديثة فى تقنية فيديو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360</a:t>
            </a:r>
            <a:r>
              <a:rPr lang="ar-EG"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درجة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والتى أسهمت فى تبني تقنية الواقع الافتراضي على نطاق واسع من قبل عامة الناس، وحدثت هذه العملية بالتوازي مع دخول الشركات الإعلامية إلى المرحلة الرقمية، فقد غيرت الإنترنت آليات إنتاج المحتوى والوصول إليه، وبدأت حقبة جديدة تتميز بالتقارب، فيوجد فى هذا العصر تنوع وتعدد فى الشاشات التى يمكن للجمهور استخدامها لاستهلاك المعلومات؛ مما يُجبر وسائل الإعلام على إعادة صناعة نفسها والبحث عن طرق جديدة للبقاء على قيد الحياة فى بانوراما الوسائط الحالية.</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351746" y="6213110"/>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37995" y="504695"/>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6" name="Rectangle: Rounded Corners 5">
            <a:extLst>
              <a:ext uri="{FF2B5EF4-FFF2-40B4-BE49-F238E27FC236}">
                <a16:creationId xmlns:a16="http://schemas.microsoft.com/office/drawing/2014/main" id="{CC07DA1C-A698-4037-B632-EF0816752B38}"/>
              </a:ext>
            </a:extLst>
          </p:cNvPr>
          <p:cNvSpPr/>
          <p:nvPr/>
        </p:nvSpPr>
        <p:spPr>
          <a:xfrm>
            <a:off x="2619284" y="223974"/>
            <a:ext cx="7369070" cy="7877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ar-EG" sz="2800" b="1" dirty="0">
                <a:solidFill>
                  <a:schemeClr val="bg1"/>
                </a:solidFill>
                <a:latin typeface="Adobe Arabic" panose="02040503050201020203" pitchFamily="18" charset="-78"/>
                <a:ea typeface="Calibri" panose="020F0502020204030204" pitchFamily="34" charset="0"/>
                <a:cs typeface="Adobe Arabic" panose="02040503050201020203" pitchFamily="18" charset="-78"/>
              </a:rPr>
              <a:t> </a:t>
            </a:r>
            <a:endParaRPr lang="ar-EG" dirty="0">
              <a:solidFill>
                <a:schemeClr val="bg1"/>
              </a:solidFill>
            </a:endParaRPr>
          </a:p>
        </p:txBody>
      </p:sp>
      <p:sp>
        <p:nvSpPr>
          <p:cNvPr id="14" name="Rectangle 13">
            <a:extLst>
              <a:ext uri="{FF2B5EF4-FFF2-40B4-BE49-F238E27FC236}">
                <a16:creationId xmlns:a16="http://schemas.microsoft.com/office/drawing/2014/main" id="{3E3BA237-8C6F-4B73-9B9A-3497B8FBCBCE}"/>
              </a:ext>
            </a:extLst>
          </p:cNvPr>
          <p:cNvSpPr/>
          <p:nvPr/>
        </p:nvSpPr>
        <p:spPr>
          <a:xfrm flipV="1">
            <a:off x="2502378" y="420748"/>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7002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034472" y="1332832"/>
            <a:ext cx="8538693" cy="44689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850811" y="5779686"/>
            <a:ext cx="183175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37995" y="504695"/>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925070" y="1434357"/>
            <a:ext cx="9419299" cy="470305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النوع الأول: الصحافة الغامرة التفاعلية أو منخفضة المستوى:</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وهى التى توفر المعلومات فى أشكال جديدة مثل ألعاب الكمبيوتر، والمجتمعات عبر الإنترنت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Second Life</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والتى يمكن أن تمنح الأشخاص مستوى معين من الخبرة عبر التنقل بين الكم الهائل من المعلومات الرقمية التى قد تكون متاحة حول موضوع معين، وتتضمن الصحافة الغامرة منخفضة المستوى أشكال أخرى، مثل الألعاب الإخبارية والأفلام الوثائقية التفاعلية، وهى طرق لاستكشاف القصص الغامرة، وتتضمن هذه التنسيقات التفاعلية جداراً رابعاً يعمل كحاجز يمنع المستخدم من الانغماس الحقيقي (المرتبط بمفهوم التواجد)، ولكنه يسمح بالمشاركة والتفاعل، حيث يدخل المستخدم إلى عالم يتم تمثيله رقمياً من خلال واجهة حاسوب تقليدية، وهناك عنصر اختيار، حيث يمكن للمستخدم تحديد الإجراءات من بين مجموعة من الاحتمالات، والتحقيق فى مواضيع وجوانب مختلفة من القصة الإخبارية الأساسية.</a:t>
            </a:r>
            <a:endParaRPr lang="en-US" sz="20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CC07DA1C-A698-4037-B632-EF0816752B38}"/>
              </a:ext>
            </a:extLst>
          </p:cNvPr>
          <p:cNvSpPr/>
          <p:nvPr/>
        </p:nvSpPr>
        <p:spPr>
          <a:xfrm>
            <a:off x="2619284" y="223974"/>
            <a:ext cx="7369070" cy="7877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ar-EG" sz="2800" b="1" dirty="0">
                <a:solidFill>
                  <a:schemeClr val="bg1"/>
                </a:solidFill>
                <a:latin typeface="Adobe Arabic" panose="02040503050201020203" pitchFamily="18" charset="-78"/>
                <a:ea typeface="Calibri" panose="020F0502020204030204" pitchFamily="34" charset="0"/>
                <a:cs typeface="Adobe Arabic" panose="02040503050201020203" pitchFamily="18" charset="-78"/>
              </a:rPr>
              <a:t> </a:t>
            </a:r>
            <a:endParaRPr lang="ar-EG" dirty="0">
              <a:solidFill>
                <a:schemeClr val="bg1"/>
              </a:solidFill>
            </a:endParaRPr>
          </a:p>
        </p:txBody>
      </p:sp>
      <p:sp>
        <p:nvSpPr>
          <p:cNvPr id="14" name="Rectangle 13">
            <a:extLst>
              <a:ext uri="{FF2B5EF4-FFF2-40B4-BE49-F238E27FC236}">
                <a16:creationId xmlns:a16="http://schemas.microsoft.com/office/drawing/2014/main" id="{3E3BA237-8C6F-4B73-9B9A-3497B8FBCBCE}"/>
              </a:ext>
            </a:extLst>
          </p:cNvPr>
          <p:cNvSpPr/>
          <p:nvPr/>
        </p:nvSpPr>
        <p:spPr>
          <a:xfrm flipV="1">
            <a:off x="2502378" y="420748"/>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5112913" y="1579666"/>
            <a:ext cx="5584588" cy="7494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sz="2400" b="1" dirty="0">
              <a:solidFill>
                <a:srgbClr val="002060"/>
              </a:solidFill>
            </a:endParaRPr>
          </a:p>
        </p:txBody>
      </p:sp>
      <p:sp>
        <p:nvSpPr>
          <p:cNvPr id="15" name="Rounded Rectangle 14"/>
          <p:cNvSpPr/>
          <p:nvPr/>
        </p:nvSpPr>
        <p:spPr>
          <a:xfrm>
            <a:off x="6581104" y="500240"/>
            <a:ext cx="3407250" cy="67806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solidFill>
                  <a:schemeClr val="accent1">
                    <a:lumMod val="50000"/>
                  </a:schemeClr>
                </a:solidFill>
                <a:ea typeface="Calibri" panose="020F0502020204030204" pitchFamily="34" charset="0"/>
                <a:cs typeface="Times New Roman" panose="02020603050405020304" pitchFamily="18" charset="0"/>
              </a:rPr>
              <a:t>ثالثاً: أنواع الصحافة الغامرة.</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876184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049698" y="952802"/>
            <a:ext cx="9683568" cy="458511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16114" y="6307613"/>
            <a:ext cx="212762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57183" y="290394"/>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16114" y="-1"/>
            <a:ext cx="2470340" cy="888275"/>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2049698" y="6372141"/>
            <a:ext cx="2616200" cy="369332"/>
          </a:xfrm>
          <a:prstGeom prst="rect">
            <a:avLst/>
          </a:prstGeom>
          <a:noFill/>
        </p:spPr>
        <p:txBody>
          <a:bodyPr wrap="square" rtlCol="0">
            <a:spAutoFit/>
          </a:bodyPr>
          <a:lstStyle/>
          <a:p>
            <a:pPr algn="ctr"/>
            <a:r>
              <a:rPr lang="en-US" b="1" dirty="0">
                <a:solidFill>
                  <a:srgbClr val="002060"/>
                </a:solidFill>
                <a:latin typeface="Times New Roman" panose="02020603050405020304" pitchFamily="18" charset="0"/>
                <a:cs typeface="Times New Roman" panose="02020603050405020304" pitchFamily="18" charset="0"/>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2586454" y="1149667"/>
            <a:ext cx="9198736" cy="419506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النوع الثاني: الصحافة الغامرة عالية المستوى:</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وهى على العكس من الصحافة الغامرة منخفضة المستوى، فيمكن من خلال الصحافة العميقة الغامرة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Deep Immersive Journalism </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نقل إحساس الناس بالمكان إلى مساحة يتم فيها إجراء عمل موثوق به يرون أنه يحدث فى الواقع، والأهم من ذلك أن جسدهم هو الذى يشارك فى هذا العمل.</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ويتم التعبير عن الصحافة الغامرة بكامل إمكانياتها من خلال تقنيات ومعدات الواقع الافتراضي والغامر، والتى تسمح بالتجارب المرئية والحسية فى بيئة اصطناعية ثلاثية الأبعاد، ويُعد تطوير التقنيات الحسية التى تقضي على الحدود المادية أكثر مجالات الاستكشاف نمواً لتجربة فكرة الصحافة الغامرة العميقة؛ لأنها تسمح برفع أشكال تواصلية جديدة.</a:t>
            </a:r>
            <a:endParaRPr lang="en-US" sz="20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2C4193F9-33CF-4369-944E-7A32AC3C4F13}"/>
              </a:ext>
            </a:extLst>
          </p:cNvPr>
          <p:cNvSpPr/>
          <p:nvPr/>
        </p:nvSpPr>
        <p:spPr>
          <a:xfrm>
            <a:off x="2586454" y="509259"/>
            <a:ext cx="767072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91404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3979572" y="1251666"/>
            <a:ext cx="8091708" cy="498672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EG" sz="2000" dirty="0">
                <a:solidFill>
                  <a:schemeClr val="accent1">
                    <a:lumMod val="50000"/>
                  </a:schemeClr>
                </a:solidFill>
                <a:ea typeface="Calibri" panose="020F0502020204030204" pitchFamily="34" charset="0"/>
                <a:cs typeface="Times New Roman" panose="02020603050405020304" pitchFamily="18" charset="0"/>
              </a:rPr>
              <a:t>سهل التغيير  التكنولوجي حدوث تحول فى طبيعة وتأثير التواصل وسرد القصص، حيث أفسحت وسائل الإعلام التقليدية المجال أمام شبكة تفاعلية من الوسائط المتنقلة والغامرة بشكل متزايد، وأسهمت الوسائط الرقمية المنتشرة فى كل مكان والمتعددة الحواس والقابلة للإرتداء بشكل متزايد فيما يسمي بالوسائط التجريبية فى تمكين المستخدم من تجربة القصص كمشارك فى سرد الشخص الأول. بدلاً من مجرد مشاهدة القصة أو الاستماع إليها، أو قراءتها، وتطبق المؤسسات الإخبارية الرئيسية بشكل متزايد تقنيات غامرة فى إنتاجها الصحفي، ويستخدمون مجموعات من التقنيات الجديدة مثل:</a:t>
            </a:r>
          </a:p>
          <a:p>
            <a:pPr algn="justLow" rtl="1">
              <a:lnSpc>
                <a:spcPct val="150000"/>
              </a:lnSpc>
              <a:spcAft>
                <a:spcPts val="800"/>
              </a:spcAft>
            </a:pPr>
            <a:r>
              <a:rPr lang="ar-EG" sz="2000" dirty="0">
                <a:solidFill>
                  <a:schemeClr val="accent1">
                    <a:lumMod val="50000"/>
                  </a:schemeClr>
                </a:solidFill>
                <a:ea typeface="Calibri" panose="020F0502020204030204" pitchFamily="34" charset="0"/>
                <a:cs typeface="Times New Roman" panose="02020603050405020304" pitchFamily="18" charset="0"/>
              </a:rPr>
              <a:t>1. </a:t>
            </a:r>
            <a:r>
              <a:rPr lang="ar-EG"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الفيديو 360 °:</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وهو عبارة عن تجارب تم إنشاؤها بواسطة كاميرات 360 °، ورغم ذلك أحياناً ما يطلق عليها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VR</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فهي بشكل أكثر دقة عبارة عن أفلام كروية تسمح بالتفاعل من خلال النظر حولك واختيار المكان الذى تبحث فيه فى بيئة ما.</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endParaRPr lang="ar-EG" sz="2000" b="0" i="0" dirty="0">
              <a:solidFill>
                <a:schemeClr val="accent1">
                  <a:lumMod val="50000"/>
                </a:schemeClr>
              </a:solidFill>
              <a:effectLst/>
              <a:latin typeface="Söhne"/>
              <a:cs typeface="+mj-cs"/>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C773E2E1-5095-451C-9E4C-CC9E00CA7C18}"/>
              </a:ext>
            </a:extLst>
          </p:cNvPr>
          <p:cNvSpPr/>
          <p:nvPr/>
        </p:nvSpPr>
        <p:spPr>
          <a:xfrm flipV="1">
            <a:off x="2577320" y="36107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7917802" y="491813"/>
            <a:ext cx="3600313" cy="75985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رابعاً: تقنيات الصحافة الغامرة.</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stretch>
            <a:fillRect/>
          </a:stretch>
        </p:blipFill>
        <p:spPr>
          <a:xfrm>
            <a:off x="97777" y="1589081"/>
            <a:ext cx="3753006" cy="41662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516057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4146997" y="829229"/>
            <a:ext cx="7657314" cy="523672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2. الواقع الافتراضي: </a:t>
            </a:r>
            <a:r>
              <a:rPr lang="en-US" sz="20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Virtual Reality (VR)</a:t>
            </a:r>
            <a:r>
              <a:rPr lang="ar-EG"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تشجع تقنية الواقع الافتراضي على إنشاء روايات جديدة غامرة أو بعبارة أخرى يُتيح للمستخدم الانغماس فى القصة، حتي يتمكن من تجربة الأخبار بطريقة مختلفة، لذلك فإن تقنية الواقع الافتراضي تقدم لنا مفهوم الصحافة الغامرة؛ لأنها لا تُتيح لنا فقط التجارب المرئية، ولكن الحسية أيضا، وذلك فى بيئة اصطناعية ثلاثية الأبعاد، ف</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هو عبارة عن تقنية تستخدم الصور ومقاطع الفيديو الرقمية ثلاثية الأبعاد؛ لإنشاء تجارب بصرية افتراضية للمستخدمين</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بمعنى آخر، تقوم تقنية الواقع الافتراضي بإعادة إنتاج العالم الذي نعيشه ولكن بشكل رقمي، باستخدام الصور والمجسمات ثلاثية الأبعاد، وهو ما يخلق تجربة غامرة للمستخدم تجعله يشعر وكأنه جزءًا من هذا العالم الافتراضي</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C773E2E1-5095-451C-9E4C-CC9E00CA7C18}"/>
              </a:ext>
            </a:extLst>
          </p:cNvPr>
          <p:cNvSpPr/>
          <p:nvPr/>
        </p:nvSpPr>
        <p:spPr>
          <a:xfrm flipV="1">
            <a:off x="2577320" y="36107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p:cNvPicPr/>
          <p:nvPr/>
        </p:nvPicPr>
        <p:blipFill>
          <a:blip r:embed="rId3">
            <a:extLst>
              <a:ext uri="{28A0092B-C50C-407E-A947-70E740481C1C}">
                <a14:useLocalDpi xmlns:a14="http://schemas.microsoft.com/office/drawing/2010/main" val="0"/>
              </a:ext>
            </a:extLst>
          </a:blip>
          <a:stretch>
            <a:fillRect/>
          </a:stretch>
        </p:blipFill>
        <p:spPr>
          <a:xfrm>
            <a:off x="115239" y="1150961"/>
            <a:ext cx="3902969" cy="45932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21154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376963" y="789252"/>
            <a:ext cx="7462467" cy="59498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3372065" y="826202"/>
            <a:ext cx="8819935" cy="571553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وتُعد تقنية الواقع الإفتراضى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VR</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من التقنيات التى تنقل المستخدم من بيئته التى يتواجد بها إلى واقع جديد من خلال نظارة ذكية ونظام صوتى ثلاثي الأبعاد لتعزيز تجربة المستخدم بأكبر قدر ممكن، وهى تعتمد على فيديوهات معينة تكون غالبًا مصممة بتقنية 360 درجة مثل تلك التى يُتيحها فيس بوك ويوتيوب، والتى تسمح للمستخدم بمشاهدة المنظر الموجود أمامه من جميع الزوايا وكأنه يتواجد بالفعل فى ذلك المكان.</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وهناك العديد من أنواع نظارات الواقع الافتراضى منها التى تعتمد على استخدام الهواتف الذكية ووضعه داخل النظارة، ومنها التى تعتمد على اتصال النظارة بجهاز الكمبيوتر، ومن أجل الوصول لإحساس الواقع الإفتراضى فإنه يجرى تقسيم الشاشة إلى جزأين، فيما يقوم النظام بإرسال صورتين لنفس المشهد للدماغ للمطابقة، وهنا يشعر المستخدم بأنه بالفعل داخل هذا المشهد "الواقع الافتراضي"، ويمكن الانتقال بداخله من خلال تحريك الرأس فقط، مع وجود بعض الأجهزة البسيطة التى تساهم فى عملية الإدخال، ولعل أبرز نماذجها نظارة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Gear </a:t>
            </a:r>
            <a:r>
              <a:rPr lang="en-US" sz="2000" dirty="0" err="1">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Vr</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من سامسونج.</a:t>
            </a:r>
            <a:endParaRPr lang="en-US" sz="20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47335" y="260085"/>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25962" y="-54010"/>
            <a:ext cx="2470340" cy="628189"/>
          </a:xfrm>
          <a:prstGeom prst="rect">
            <a:avLst/>
          </a:prstGeom>
        </p:spPr>
      </p:pic>
      <p:sp>
        <p:nvSpPr>
          <p:cNvPr id="15" name="Rectangle 14">
            <a:extLst>
              <a:ext uri="{FF2B5EF4-FFF2-40B4-BE49-F238E27FC236}">
                <a16:creationId xmlns:a16="http://schemas.microsoft.com/office/drawing/2014/main" id="{2C4193F9-33CF-4369-944E-7A32AC3C4F13}"/>
              </a:ext>
            </a:extLst>
          </p:cNvPr>
          <p:cNvSpPr/>
          <p:nvPr/>
        </p:nvSpPr>
        <p:spPr>
          <a:xfrm>
            <a:off x="2586454" y="509259"/>
            <a:ext cx="767072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6"/>
          <a:stretch>
            <a:fillRect/>
          </a:stretch>
        </p:blipFill>
        <p:spPr>
          <a:xfrm>
            <a:off x="182934" y="1223492"/>
            <a:ext cx="3189131" cy="44392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76967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376964" y="1084144"/>
            <a:ext cx="7217768" cy="56549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4468969" y="1084145"/>
            <a:ext cx="7125762" cy="542064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750"/>
              </a:spcAft>
            </a:pPr>
            <a:r>
              <a:rPr lang="ar-EG" sz="2000" dirty="0">
                <a:solidFill>
                  <a:schemeClr val="accent1">
                    <a:lumMod val="50000"/>
                  </a:schemeClr>
                </a:solidFill>
                <a:latin typeface="Helvetica" panose="020B0604020202020204" pitchFamily="34" charset="0"/>
                <a:ea typeface="Times New Roman" panose="02020603050405020304" pitchFamily="18" charset="0"/>
                <a:cs typeface="+mj-cs"/>
              </a:rPr>
              <a:t>ومن الأمثلة على تقنية الواقع الافتراضي </a:t>
            </a:r>
            <a:r>
              <a:rPr lang="en-US" sz="2000" dirty="0">
                <a:solidFill>
                  <a:srgbClr val="4472C4">
                    <a:lumMod val="50000"/>
                  </a:srgbClr>
                </a:solidFill>
                <a:latin typeface="Adobe Caslon Pro"/>
                <a:ea typeface="Times New Roman" panose="02020603050405020304" pitchFamily="18" charset="0"/>
                <a:cs typeface="+mj-cs"/>
              </a:rPr>
              <a:t>Virtual Reality</a:t>
            </a:r>
            <a:r>
              <a:rPr lang="ar-EG" sz="2000" dirty="0">
                <a:solidFill>
                  <a:schemeClr val="accent1">
                    <a:lumMod val="50000"/>
                  </a:schemeClr>
                </a:solidFill>
                <a:latin typeface="Adobe Caslon Pro"/>
                <a:ea typeface="Times New Roman" panose="02020603050405020304" pitchFamily="18" charset="0"/>
                <a:cs typeface="+mj-cs"/>
              </a:rPr>
              <a:t> ذلك </a:t>
            </a:r>
            <a:r>
              <a:rPr lang="ar-EG" sz="2000" dirty="0">
                <a:solidFill>
                  <a:schemeClr val="accent1">
                    <a:lumMod val="50000"/>
                  </a:schemeClr>
                </a:solidFill>
                <a:latin typeface="Helvetica" panose="020B0604020202020204" pitchFamily="34" charset="0"/>
                <a:ea typeface="Times New Roman" panose="02020603050405020304" pitchFamily="18" charset="0"/>
                <a:cs typeface="+mj-cs"/>
              </a:rPr>
              <a:t>ال</a:t>
            </a:r>
            <a:r>
              <a:rPr lang="ar-SA" sz="2000" dirty="0">
                <a:solidFill>
                  <a:schemeClr val="accent1">
                    <a:lumMod val="50000"/>
                  </a:schemeClr>
                </a:solidFill>
                <a:latin typeface="Helvetica" panose="020B0604020202020204" pitchFamily="34" charset="0"/>
                <a:ea typeface="Times New Roman" panose="02020603050405020304" pitchFamily="18" charset="0"/>
                <a:cs typeface="+mj-cs"/>
              </a:rPr>
              <a:t>لقاء </a:t>
            </a:r>
            <a:r>
              <a:rPr lang="ar-EG" sz="2000" dirty="0">
                <a:solidFill>
                  <a:schemeClr val="accent1">
                    <a:lumMod val="50000"/>
                  </a:schemeClr>
                </a:solidFill>
                <a:latin typeface="Helvetica" panose="020B0604020202020204" pitchFamily="34" charset="0"/>
                <a:ea typeface="Times New Roman" panose="02020603050405020304" pitchFamily="18" charset="0"/>
                <a:cs typeface="+mj-cs"/>
              </a:rPr>
              <a:t>ال</a:t>
            </a:r>
            <a:r>
              <a:rPr lang="ar-SA" sz="2000" dirty="0">
                <a:solidFill>
                  <a:schemeClr val="accent1">
                    <a:lumMod val="50000"/>
                  </a:schemeClr>
                </a:solidFill>
                <a:latin typeface="Helvetica" panose="020B0604020202020204" pitchFamily="34" charset="0"/>
                <a:ea typeface="Times New Roman" panose="02020603050405020304" pitchFamily="18" charset="0"/>
                <a:cs typeface="+mj-cs"/>
              </a:rPr>
              <a:t>مؤثر </a:t>
            </a:r>
            <a:r>
              <a:rPr lang="ar-EG" sz="2000" dirty="0">
                <a:solidFill>
                  <a:schemeClr val="accent1">
                    <a:lumMod val="50000"/>
                  </a:schemeClr>
                </a:solidFill>
                <a:latin typeface="Helvetica" panose="020B0604020202020204" pitchFamily="34" charset="0"/>
                <a:ea typeface="Times New Roman" panose="02020603050405020304" pitchFamily="18" charset="0"/>
                <a:cs typeface="+mj-cs"/>
              </a:rPr>
              <a:t>الذى </a:t>
            </a:r>
            <a:r>
              <a:rPr lang="ar-SA" sz="2000" dirty="0">
                <a:solidFill>
                  <a:schemeClr val="accent1">
                    <a:lumMod val="50000"/>
                  </a:schemeClr>
                </a:solidFill>
                <a:latin typeface="Helvetica" panose="020B0604020202020204" pitchFamily="34" charset="0"/>
                <a:ea typeface="Times New Roman" panose="02020603050405020304" pitchFamily="18" charset="0"/>
                <a:cs typeface="+mj-cs"/>
              </a:rPr>
              <a:t>بثته محطة </a:t>
            </a:r>
            <a:r>
              <a:rPr lang="en-US" sz="2000" dirty="0">
                <a:solidFill>
                  <a:srgbClr val="4472C4">
                    <a:lumMod val="50000"/>
                  </a:srgbClr>
                </a:solidFill>
                <a:latin typeface="Adobe Caslon Pro"/>
                <a:ea typeface="Times New Roman" panose="02020603050405020304" pitchFamily="18" charset="0"/>
                <a:cs typeface="+mj-cs"/>
              </a:rPr>
              <a:t>MBC</a:t>
            </a:r>
            <a:r>
              <a:rPr lang="ar-SA" sz="2000" dirty="0">
                <a:solidFill>
                  <a:schemeClr val="accent1">
                    <a:lumMod val="50000"/>
                  </a:schemeClr>
                </a:solidFill>
                <a:latin typeface="Helvetica" panose="020B0604020202020204" pitchFamily="34" charset="0"/>
                <a:ea typeface="Times New Roman" panose="02020603050405020304" pitchFamily="18" charset="0"/>
                <a:cs typeface="+mj-cs"/>
              </a:rPr>
              <a:t> الكورية الجنوبية</a:t>
            </a:r>
            <a:r>
              <a:rPr lang="en-US" sz="2000" dirty="0">
                <a:solidFill>
                  <a:schemeClr val="accent1">
                    <a:lumMod val="50000"/>
                  </a:schemeClr>
                </a:solidFill>
                <a:latin typeface="Helvetica" panose="020B0604020202020204" pitchFamily="34" charset="0"/>
                <a:ea typeface="Times New Roman" panose="02020603050405020304" pitchFamily="18" charset="0"/>
                <a:cs typeface="+mj-cs"/>
              </a:rPr>
              <a:t> </a:t>
            </a:r>
            <a:r>
              <a:rPr lang="ar-SA" sz="2000" dirty="0">
                <a:solidFill>
                  <a:schemeClr val="accent1">
                    <a:lumMod val="50000"/>
                  </a:schemeClr>
                </a:solidFill>
                <a:latin typeface="Helvetica" panose="020B0604020202020204" pitchFamily="34" charset="0"/>
                <a:ea typeface="Times New Roman" panose="02020603050405020304" pitchFamily="18" charset="0"/>
                <a:cs typeface="+mj-cs"/>
              </a:rPr>
              <a:t>عندما تمكنت أم من لقاء طفلتها التي توفيت قبل سنوات عبر تقنية الواقع الافتراضي، فكان هذا ا</a:t>
            </a:r>
            <a:r>
              <a:rPr lang="ar-EG" sz="2000" dirty="0">
                <a:solidFill>
                  <a:schemeClr val="accent1">
                    <a:lumMod val="50000"/>
                  </a:schemeClr>
                </a:solidFill>
                <a:latin typeface="Helvetica" panose="020B0604020202020204" pitchFamily="34" charset="0"/>
                <a:ea typeface="Times New Roman" panose="02020603050405020304" pitchFamily="18" charset="0"/>
                <a:cs typeface="+mj-cs"/>
              </a:rPr>
              <a:t>لأ</a:t>
            </a:r>
            <a:r>
              <a:rPr lang="ar-SA" sz="2000" dirty="0">
                <a:solidFill>
                  <a:schemeClr val="accent1">
                    <a:lumMod val="50000"/>
                  </a:schemeClr>
                </a:solidFill>
                <a:latin typeface="Helvetica" panose="020B0604020202020204" pitchFamily="34" charset="0"/>
                <a:ea typeface="Times New Roman" panose="02020603050405020304" pitchFamily="18" charset="0"/>
                <a:cs typeface="+mj-cs"/>
              </a:rPr>
              <a:t>مر ليس مجرد لقطات عابرة بتكنولوجيا متقدمة، بل </a:t>
            </a:r>
            <a:r>
              <a:rPr lang="ar-EG" sz="2000" dirty="0">
                <a:solidFill>
                  <a:schemeClr val="accent1">
                    <a:lumMod val="50000"/>
                  </a:schemeClr>
                </a:solidFill>
                <a:latin typeface="Helvetica" panose="020B0604020202020204" pitchFamily="34" charset="0"/>
                <a:ea typeface="Times New Roman" panose="02020603050405020304" pitchFamily="18" charset="0"/>
                <a:cs typeface="+mj-cs"/>
              </a:rPr>
              <a:t>أ</a:t>
            </a:r>
            <a:r>
              <a:rPr lang="ar-SA" sz="2000" dirty="0">
                <a:solidFill>
                  <a:schemeClr val="accent1">
                    <a:lumMod val="50000"/>
                  </a:schemeClr>
                </a:solidFill>
                <a:latin typeface="Helvetica" panose="020B0604020202020204" pitchFamily="34" charset="0"/>
                <a:ea typeface="Times New Roman" panose="02020603050405020304" pitchFamily="18" charset="0"/>
                <a:cs typeface="+mj-cs"/>
              </a:rPr>
              <a:t>نها لحظات من المشاعر التي وهبها الذكاء ال</a:t>
            </a:r>
            <a:r>
              <a:rPr lang="ar-EG" sz="2000" dirty="0">
                <a:solidFill>
                  <a:schemeClr val="accent1">
                    <a:lumMod val="50000"/>
                  </a:schemeClr>
                </a:solidFill>
                <a:latin typeface="Helvetica" panose="020B0604020202020204" pitchFamily="34" charset="0"/>
                <a:ea typeface="Times New Roman" panose="02020603050405020304" pitchFamily="18" charset="0"/>
                <a:cs typeface="+mj-cs"/>
              </a:rPr>
              <a:t>إ</a:t>
            </a:r>
            <a:r>
              <a:rPr lang="ar-SA" sz="2000" dirty="0">
                <a:solidFill>
                  <a:schemeClr val="accent1">
                    <a:lumMod val="50000"/>
                  </a:schemeClr>
                </a:solidFill>
                <a:latin typeface="Helvetica" panose="020B0604020202020204" pitchFamily="34" charset="0"/>
                <a:ea typeface="Times New Roman" panose="02020603050405020304" pitchFamily="18" charset="0"/>
                <a:cs typeface="+mj-cs"/>
              </a:rPr>
              <a:t>ص</a:t>
            </a:r>
            <a:r>
              <a:rPr lang="ar-EG" sz="2000" dirty="0">
                <a:solidFill>
                  <a:schemeClr val="accent1">
                    <a:lumMod val="50000"/>
                  </a:schemeClr>
                </a:solidFill>
                <a:latin typeface="Helvetica" panose="020B0604020202020204" pitchFamily="34" charset="0"/>
                <a:ea typeface="Times New Roman" panose="02020603050405020304" pitchFamily="18" charset="0"/>
                <a:cs typeface="+mj-cs"/>
              </a:rPr>
              <a:t>ط</a:t>
            </a:r>
            <a:r>
              <a:rPr lang="ar-SA" sz="2000" dirty="0">
                <a:solidFill>
                  <a:schemeClr val="accent1">
                    <a:lumMod val="50000"/>
                  </a:schemeClr>
                </a:solidFill>
                <a:latin typeface="Helvetica" panose="020B0604020202020204" pitchFamily="34" charset="0"/>
                <a:ea typeface="Times New Roman" panose="02020603050405020304" pitchFamily="18" charset="0"/>
                <a:cs typeface="+mj-cs"/>
              </a:rPr>
              <a:t>ناعي والتقنيات الحديثة التي سخرت لص</a:t>
            </a:r>
            <a:r>
              <a:rPr lang="ar-EG" sz="2000" dirty="0">
                <a:solidFill>
                  <a:schemeClr val="accent1">
                    <a:lumMod val="50000"/>
                  </a:schemeClr>
                </a:solidFill>
                <a:latin typeface="Helvetica" panose="020B0604020202020204" pitchFamily="34" charset="0"/>
                <a:ea typeface="Times New Roman" panose="02020603050405020304" pitchFamily="18" charset="0"/>
                <a:cs typeface="+mj-cs"/>
              </a:rPr>
              <a:t>ُ</a:t>
            </a:r>
            <a:r>
              <a:rPr lang="ar-SA" sz="2000" dirty="0">
                <a:solidFill>
                  <a:schemeClr val="accent1">
                    <a:lumMod val="50000"/>
                  </a:schemeClr>
                </a:solidFill>
                <a:latin typeface="Helvetica" panose="020B0604020202020204" pitchFamily="34" charset="0"/>
                <a:ea typeface="Times New Roman" panose="02020603050405020304" pitchFamily="18" charset="0"/>
                <a:cs typeface="+mj-cs"/>
              </a:rPr>
              <a:t>نع القصص ا</a:t>
            </a:r>
            <a:r>
              <a:rPr lang="ar-EG" sz="2000" dirty="0">
                <a:solidFill>
                  <a:schemeClr val="accent1">
                    <a:lumMod val="50000"/>
                  </a:schemeClr>
                </a:solidFill>
                <a:latin typeface="Helvetica" panose="020B0604020202020204" pitchFamily="34" charset="0"/>
                <a:ea typeface="Times New Roman" panose="02020603050405020304" pitchFamily="18" charset="0"/>
                <a:cs typeface="+mj-cs"/>
              </a:rPr>
              <a:t>لإ</a:t>
            </a:r>
            <a:r>
              <a:rPr lang="ar-SA" sz="2000" dirty="0">
                <a:solidFill>
                  <a:schemeClr val="accent1">
                    <a:lumMod val="50000"/>
                  </a:schemeClr>
                </a:solidFill>
                <a:latin typeface="Helvetica" panose="020B0604020202020204" pitchFamily="34" charset="0"/>
                <a:ea typeface="Times New Roman" panose="02020603050405020304" pitchFamily="18" charset="0"/>
                <a:cs typeface="+mj-cs"/>
              </a:rPr>
              <a:t>نسانية والتفاعلية وتمكنت من أن تهب الشعور الأسري لتلك ال</a:t>
            </a:r>
            <a:r>
              <a:rPr lang="ar-EG" sz="2000" dirty="0">
                <a:solidFill>
                  <a:schemeClr val="accent1">
                    <a:lumMod val="50000"/>
                  </a:schemeClr>
                </a:solidFill>
                <a:latin typeface="Helvetica" panose="020B0604020202020204" pitchFamily="34" charset="0"/>
                <a:ea typeface="Times New Roman" panose="02020603050405020304" pitchFamily="18" charset="0"/>
                <a:cs typeface="+mj-cs"/>
              </a:rPr>
              <a:t>أ</a:t>
            </a:r>
            <a:r>
              <a:rPr lang="ar-SA" sz="2000" dirty="0">
                <a:solidFill>
                  <a:schemeClr val="accent1">
                    <a:lumMod val="50000"/>
                  </a:schemeClr>
                </a:solidFill>
                <a:latin typeface="Helvetica" panose="020B0604020202020204" pitchFamily="34" charset="0"/>
                <a:ea typeface="Times New Roman" panose="02020603050405020304" pitchFamily="18" charset="0"/>
                <a:cs typeface="+mj-cs"/>
              </a:rPr>
              <a:t>م وعائلتها عبر هذه التقنية التي تركز على صناعة مشاهد مختلفة خالية من الجمود ومليئة بالإحساس ال</a:t>
            </a:r>
            <a:r>
              <a:rPr lang="ar-EG" sz="2000" dirty="0">
                <a:solidFill>
                  <a:schemeClr val="accent1">
                    <a:lumMod val="50000"/>
                  </a:schemeClr>
                </a:solidFill>
                <a:latin typeface="Helvetica" panose="020B0604020202020204" pitchFamily="34" charset="0"/>
                <a:ea typeface="Times New Roman" panose="02020603050405020304" pitchFamily="18" charset="0"/>
                <a:cs typeface="+mj-cs"/>
              </a:rPr>
              <a:t>إ</a:t>
            </a:r>
            <a:r>
              <a:rPr lang="ar-SA" sz="2000" dirty="0">
                <a:solidFill>
                  <a:schemeClr val="accent1">
                    <a:lumMod val="50000"/>
                  </a:schemeClr>
                </a:solidFill>
                <a:latin typeface="Helvetica" panose="020B0604020202020204" pitchFamily="34" charset="0"/>
                <a:ea typeface="Times New Roman" panose="02020603050405020304" pitchFamily="18" charset="0"/>
                <a:cs typeface="+mj-cs"/>
              </a:rPr>
              <a:t>نساني بواسطة  مجموعة من المؤثرات البصرية والصوتية الاصطناعية</a:t>
            </a:r>
            <a:r>
              <a:rPr lang="en-US" sz="2000" dirty="0">
                <a:solidFill>
                  <a:schemeClr val="accent1">
                    <a:lumMod val="50000"/>
                  </a:schemeClr>
                </a:solidFill>
                <a:latin typeface="Helvetica" panose="020B0604020202020204" pitchFamily="34" charset="0"/>
                <a:ea typeface="Times New Roman" panose="02020603050405020304" pitchFamily="18" charset="0"/>
                <a:cs typeface="+mj-cs"/>
              </a:rPr>
              <a:t>.</a:t>
            </a:r>
            <a:endParaRPr lang="en-US" sz="2000" dirty="0">
              <a:solidFill>
                <a:schemeClr val="accent1">
                  <a:lumMod val="50000"/>
                </a:schemeClr>
              </a:solidFill>
              <a:effectLst/>
              <a:latin typeface="Calibri" panose="020F0502020204030204" pitchFamily="34" charset="0"/>
              <a:ea typeface="Calibri" panose="020F0502020204030204" pitchFamily="34" charset="0"/>
              <a:cs typeface="+mj-cs"/>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47335" y="260085"/>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25962" y="-54010"/>
            <a:ext cx="2470340" cy="628189"/>
          </a:xfrm>
          <a:prstGeom prst="rect">
            <a:avLst/>
          </a:prstGeom>
        </p:spPr>
      </p:pic>
      <p:sp>
        <p:nvSpPr>
          <p:cNvPr id="15" name="Rectangle 14">
            <a:extLst>
              <a:ext uri="{FF2B5EF4-FFF2-40B4-BE49-F238E27FC236}">
                <a16:creationId xmlns:a16="http://schemas.microsoft.com/office/drawing/2014/main" id="{2C4193F9-33CF-4369-944E-7A32AC3C4F13}"/>
              </a:ext>
            </a:extLst>
          </p:cNvPr>
          <p:cNvSpPr/>
          <p:nvPr/>
        </p:nvSpPr>
        <p:spPr>
          <a:xfrm>
            <a:off x="2586454" y="509259"/>
            <a:ext cx="767072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6"/>
          <a:stretch>
            <a:fillRect/>
          </a:stretch>
        </p:blipFill>
        <p:spPr>
          <a:xfrm>
            <a:off x="512764" y="1356037"/>
            <a:ext cx="3619500" cy="38599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703073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491" y="614879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9" name="Rectangle: Rounded Corners 8">
            <a:extLst>
              <a:ext uri="{FF2B5EF4-FFF2-40B4-BE49-F238E27FC236}">
                <a16:creationId xmlns:a16="http://schemas.microsoft.com/office/drawing/2014/main" id="{44617C1D-C624-4934-B227-79E4022ABC37}"/>
              </a:ext>
            </a:extLst>
          </p:cNvPr>
          <p:cNvSpPr/>
          <p:nvPr/>
        </p:nvSpPr>
        <p:spPr>
          <a:xfrm>
            <a:off x="3322749" y="1429555"/>
            <a:ext cx="8740462" cy="493260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يجمع الواقع الافتراضي بين استخدام الأجهزة والبرامج؛ وذلك من أجل إنشاء تجارب غامرة يمكنها خداع العين والدماغ. وتقوم الأجهزة بدعم التنبيه الحسي والمحاكاة، مثل الأصوات واللمس والشم ودرجة الحرارة وغيرها. بينما تقوم البرامج بإنشاء البيئة الافتراضية المقدمة للمستخدمين</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عمل أنظمة الواقع الافتراضي يتم من خلال محاكاة أكبر عدد ممكن من الحواس لخداع العقل البشري، والانغماس في البيئة الافتراضية. ولتحقيق ذلك، يتم استخدام أجهزة خاصة مثل</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نظارات العالم الافتراضي</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وهي كالتالي</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1. شاشات العرض المثبتة على الرأس </a:t>
            </a:r>
            <a:r>
              <a:rPr lang="en-US" sz="20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HMDs</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يتم ارتداء الـ</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HDMs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على الرأس، حيث توفر عرضًا ثلاثي الأبعاد للعالم الافتراضي</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وتوفر هذه الشاشات تجارب بصرية واقعية، من خلال تقديم مجال رؤية ومعدل إطار يشبه الرؤية البشرية</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ounded Rectangle 2"/>
          <p:cNvSpPr/>
          <p:nvPr/>
        </p:nvSpPr>
        <p:spPr>
          <a:xfrm>
            <a:off x="7405352" y="648218"/>
            <a:ext cx="4126305" cy="65651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Ø"/>
            </a:pP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آلية عمل الواقع الافتراضي </a:t>
            </a:r>
            <a:r>
              <a:rPr lang="en-US" sz="24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VR</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7" name="Rectangle: Rounded Corners 9">
            <a:extLst>
              <a:ext uri="{FF2B5EF4-FFF2-40B4-BE49-F238E27FC236}">
                <a16:creationId xmlns:a16="http://schemas.microsoft.com/office/drawing/2014/main" id="{844810E4-E8A9-2051-4D02-31024B944D7B}"/>
              </a:ext>
            </a:extLst>
          </p:cNvPr>
          <p:cNvSpPr/>
          <p:nvPr/>
        </p:nvSpPr>
        <p:spPr>
          <a:xfrm>
            <a:off x="283169" y="5619630"/>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8491" y="1486965"/>
            <a:ext cx="3297157" cy="35565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47954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3305568" y="1102799"/>
            <a:ext cx="8731876" cy="448828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3" name="Rectangle: Rounded Corners 12">
            <a:extLst>
              <a:ext uri="{FF2B5EF4-FFF2-40B4-BE49-F238E27FC236}">
                <a16:creationId xmlns:a16="http://schemas.microsoft.com/office/drawing/2014/main" id="{576D290E-6F93-4C05-9D5B-98DD25FD1766}"/>
              </a:ext>
            </a:extLst>
          </p:cNvPr>
          <p:cNvSpPr/>
          <p:nvPr/>
        </p:nvSpPr>
        <p:spPr>
          <a:xfrm>
            <a:off x="3175101" y="829228"/>
            <a:ext cx="8667482" cy="476186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2. سماعات الرأس ذات الصوت المكاني </a:t>
            </a:r>
            <a:r>
              <a:rPr lang="en-US" sz="20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Headphones with Spatial Audio</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توفر سماعات الرأس ذات الصوت المكاني مشهدًا صوتيًا يتطابق مع المشاهد المرئية التي تقدمها الـ</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HDMs.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وتخلق هذه السماعات محاكاة للمشاهد الصوتية التي يمكن توقعها في بيئة حقيقية مماثلة</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3. قفازات اللمس </a:t>
            </a:r>
            <a:r>
              <a:rPr lang="en-US" sz="20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Tactile Gloves</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قفاز اللمس هو عبارة عن جهاز يغطي اليد، ويخلق تفاعلًا نشطًا بين المستخدم والبيئة الافتراضية؛ للشعور باللمس. فعلى سبيل المثال، تعطي هذه القفازات إحساسًا بدرجة الحرارة</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4. الجيروسكوبات ومقاييس التسارع</a:t>
            </a:r>
            <a:r>
              <a:rPr lang="en-US" sz="20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Gyroscopes &amp; Accelerometers</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تُستخدم هذه الوسائل لتتبع الرأس والحركة التي تضبط البيئة الافتراضية، وفقًا لموضع المستخدم داخل الغرفة واتجاه الرأس</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F56FAD29-1E5F-4EE5-A723-A0CC3D5C272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22C64CF4-8DB2-4EDF-815B-40020BB9E194}"/>
              </a:ext>
            </a:extLst>
          </p:cNvPr>
          <p:cNvSpPr/>
          <p:nvPr/>
        </p:nvSpPr>
        <p:spPr>
          <a:xfrm flipV="1">
            <a:off x="2804603" y="25557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Rectangle: Rounded Corners 9">
            <a:extLst>
              <a:ext uri="{FF2B5EF4-FFF2-40B4-BE49-F238E27FC236}">
                <a16:creationId xmlns:a16="http://schemas.microsoft.com/office/drawing/2014/main" id="{844810E4-E8A9-2051-4D02-31024B944D7B}"/>
              </a:ext>
            </a:extLst>
          </p:cNvPr>
          <p:cNvSpPr/>
          <p:nvPr/>
        </p:nvSpPr>
        <p:spPr>
          <a:xfrm>
            <a:off x="97776" y="6054729"/>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48591" y="933087"/>
            <a:ext cx="3126509" cy="42708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682786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582136" y="477102"/>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Rounded Corners 12">
            <a:extLst>
              <a:ext uri="{FF2B5EF4-FFF2-40B4-BE49-F238E27FC236}">
                <a16:creationId xmlns:a16="http://schemas.microsoft.com/office/drawing/2014/main" id="{91E9BF52-28C9-494B-93CB-9777C13CF261}"/>
              </a:ext>
            </a:extLst>
          </p:cNvPr>
          <p:cNvSpPr/>
          <p:nvPr/>
        </p:nvSpPr>
        <p:spPr>
          <a:xfrm>
            <a:off x="2204618" y="1171977"/>
            <a:ext cx="9334853" cy="499700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spcAft>
                <a:spcPts val="800"/>
              </a:spcAft>
              <a:buFont typeface="Wingdings" panose="05000000000000000000" pitchFamily="2" charset="2"/>
              <a:buChar char="Ø"/>
            </a:pP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أمثلة لاستخدامات الواقع الافتراضي</a:t>
            </a:r>
            <a:r>
              <a:rPr lang="en-US"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a:t>
            </a:r>
          </a:p>
          <a:p>
            <a:pPr marL="342900" indent="-342900" algn="justLow" rtl="1">
              <a:lnSpc>
                <a:spcPct val="150000"/>
              </a:lnSpc>
              <a:spcAft>
                <a:spcPts val="800"/>
              </a:spcAft>
              <a:buFont typeface="Wingdings" panose="05000000000000000000" pitchFamily="2" charset="2"/>
              <a:buChar char="Ø"/>
            </a:pP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هناك العديد من الأمثلة لاستخدامات الواقع الافتراضي، يتمثل أبرزها في التالي</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SzPts val="1000"/>
              <a:buFont typeface="Symbol" panose="05050102010706020507" pitchFamily="18" charset="2"/>
              <a:buChar char=""/>
              <a:tabLst>
                <a:tab pos="457200" algn="l"/>
              </a:tabLst>
            </a:pPr>
            <a:r>
              <a:rPr lang="ar-SA"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اليوتيوب</a:t>
            </a:r>
            <a:r>
              <a:rPr lang="en-US" sz="20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YouTube:</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تحتوي منصة اليوتيوب على تطبيق</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VR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خاص بها، يسمح للمستخدمين بمشاهدة مقاطع الفيديو في البيئات الافتراضية التي يتم إنشاؤها بواسطة الكمبيوتر</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SzPts val="1000"/>
              <a:buFont typeface="Symbol" panose="05050102010706020507" pitchFamily="18" charset="2"/>
              <a:buChar char=""/>
              <a:tabLst>
                <a:tab pos="457200" algn="l"/>
              </a:tabLst>
            </a:pPr>
            <a:r>
              <a:rPr lang="ar-SA"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جوجل كارد بورد</a:t>
            </a:r>
            <a:r>
              <a:rPr lang="en-US" sz="20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Google Cardboard:</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ي</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عد هذا التطبيق ضروريًا لأي شخص يمتلك سماعة جوجل كارد بورد، حيث يقدم العديد من الوظائف الرائعة المضمنة، بما في ذلك جوجل إيرث</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 Google Earth.</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SzPts val="1000"/>
              <a:buFont typeface="Symbol" panose="05050102010706020507" pitchFamily="18" charset="2"/>
              <a:buChar char=""/>
              <a:tabLst>
                <a:tab pos="457200" algn="l"/>
              </a:tabLst>
            </a:pPr>
            <a:r>
              <a:rPr lang="ar-SA"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لعبة</a:t>
            </a:r>
            <a:r>
              <a:rPr lang="en-US" sz="20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Temple Run 2:</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تعد هذه اللعبة واحدة من أفضل الألعاب المتاحة على متجر جوجل وأبل، وتم إعادة تصميم هذه اللعبة لتكون بيئة افتراضية للمستخدمين، مما يسمح بوضعهم على المسارات والهروب من الوحوش التي تطاردهم</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8717D83C-D538-431A-A52D-2BB3F2A38BCD}"/>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14054" y="127754"/>
            <a:ext cx="2125418" cy="863919"/>
          </a:xfrm>
          <a:prstGeom prst="rect">
            <a:avLst/>
          </a:prstGeom>
        </p:spPr>
      </p:pic>
      <p:sp>
        <p:nvSpPr>
          <p:cNvPr id="5" name="Rectangle: Rounded Corners 9">
            <a:extLst>
              <a:ext uri="{FF2B5EF4-FFF2-40B4-BE49-F238E27FC236}">
                <a16:creationId xmlns:a16="http://schemas.microsoft.com/office/drawing/2014/main" id="{844810E4-E8A9-2051-4D02-31024B944D7B}"/>
              </a:ext>
            </a:extLst>
          </p:cNvPr>
          <p:cNvSpPr/>
          <p:nvPr/>
        </p:nvSpPr>
        <p:spPr>
          <a:xfrm>
            <a:off x="97776" y="6054729"/>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7947732"/>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807775" y="829228"/>
            <a:ext cx="3495324" cy="69764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7625" marR="47625" lvl="0" algn="just" rtl="1">
              <a:lnSpc>
                <a:spcPct val="150000"/>
              </a:lnSpc>
            </a:pPr>
            <a:endParaRPr lang="en-US"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282411" y="64152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537089" y="1180364"/>
            <a:ext cx="11514637" cy="483476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85750" indent="-285750" algn="justLow" rtl="1">
              <a:lnSpc>
                <a:spcPct val="150000"/>
              </a:lnSpc>
              <a:spcAft>
                <a:spcPts val="800"/>
              </a:spcAft>
              <a:buFont typeface="Wingdings" panose="05000000000000000000" pitchFamily="2" charset="2"/>
              <a:buChar char="Ø"/>
            </a:pP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مزايا وعيوب </a:t>
            </a: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الواقع الافتراضي </a:t>
            </a:r>
            <a:r>
              <a:rPr lang="en-US" sz="24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VR</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مثل أي تقنية حديثة يتمتع الواقع الافتراضي بالعديد من المزايا، كما ينطوي على بعض العيوب</a:t>
            </a:r>
            <a:r>
              <a:rPr lang="ar-EG"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a:t>
            </a:r>
            <a:r>
              <a:rPr lang="en-US"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a:t>
            </a:r>
            <a:r>
              <a:rPr lang="ar-SA"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وفيما يلي نرصد أبرز مزايا وعيوب الواقع الافتراضي</a:t>
            </a:r>
            <a:r>
              <a:rPr lang="en-US"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2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أولًا: المزايا</a:t>
            </a: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1. </a:t>
            </a:r>
            <a:r>
              <a:rPr lang="ar-SA"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المساعدة في استكشاف الأماكن دون الذهاب إليها بشكل فعلي، وهو ما يجعل حياة الناس أسهل وأكثر إمتاعًا، وخاصة إذا كان المرء ليس لديه ما يكفي من المال لاستكشاف كل شيء في العالم الحقيقي</a:t>
            </a:r>
            <a:r>
              <a:rPr lang="en-US"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2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2. </a:t>
            </a:r>
            <a:r>
              <a:rPr lang="ar-SA"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تحسين النظام التعليمي وتطويره، حيث تتجه معظم المؤسسات التعليمية في الوقت الحالي إلى استبدال طرق التعلم القديمة بطرق حديثة، يقوم من خلالها المعلمين بتعليم الطلاب بمساعدة أجهزة الواقع الافتراضي، والتي توفر لهم تجارب تخيلية غامرة</a:t>
            </a:r>
            <a:r>
              <a:rPr lang="en-US"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2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3. </a:t>
            </a:r>
            <a:r>
              <a:rPr lang="ar-SA"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توفير المزيد من فرص التدريب، والمساعدة في اكتساب المزيد من الخبرات العملية، من خلال خلق محاكاة لمواقف معينة، مثل إجراء عملية جراحية أو المشاركة في معارك قتالية افتراضية</a:t>
            </a:r>
            <a:r>
              <a:rPr lang="en-US"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2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4. </a:t>
            </a:r>
            <a:r>
              <a:rPr lang="ar-SA"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زيادة الاهتمام بالموضوعات والمشاركة بها، من خلال المعرفة العملية التي توفرها تقنية الواقع الافتراضي، والتي ت</a:t>
            </a:r>
            <a:r>
              <a:rPr lang="ar-EG"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a:t>
            </a:r>
            <a:r>
              <a:rPr lang="ar-SA"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عد أكثر إثارة للاهتمام من قراءة الكتب أو مشاهدة برنامج معين للتعرف على معلومات عن موضوع ما</a:t>
            </a:r>
            <a:r>
              <a:rPr lang="en-US"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2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800"/>
              </a:spcAft>
            </a:pPr>
            <a:r>
              <a:rPr lang="ar-EG"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a:t>
            </a:r>
            <a:endParaRPr lang="en-US" sz="12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BC627972-07F6-4D8F-98E7-AF13B8CDFBB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E47C874A-C870-4409-97D9-D90E548DD16B}"/>
              </a:ext>
            </a:extLst>
          </p:cNvPr>
          <p:cNvSpPr/>
          <p:nvPr/>
        </p:nvSpPr>
        <p:spPr>
          <a:xfrm flipV="1">
            <a:off x="2568116" y="28976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9">
            <a:extLst>
              <a:ext uri="{FF2B5EF4-FFF2-40B4-BE49-F238E27FC236}">
                <a16:creationId xmlns:a16="http://schemas.microsoft.com/office/drawing/2014/main" id="{844810E4-E8A9-2051-4D02-31024B944D7B}"/>
              </a:ext>
            </a:extLst>
          </p:cNvPr>
          <p:cNvSpPr/>
          <p:nvPr/>
        </p:nvSpPr>
        <p:spPr>
          <a:xfrm>
            <a:off x="537089" y="5886073"/>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05425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807775" y="829228"/>
            <a:ext cx="3495324" cy="69764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7625" marR="47625" lvl="0" algn="just" rtl="1">
              <a:lnSpc>
                <a:spcPct val="150000"/>
              </a:lnSpc>
            </a:pPr>
            <a:endParaRPr lang="en-US"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282411" y="64152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1514694" y="877165"/>
            <a:ext cx="10424229" cy="545471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ثانيًا: العيوب</a:t>
            </a: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1.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ارتفاع التكلفة، حيث أن التكنولوجيا والأجهزة المستخدمة في الواقع الافتراضي باهظة الثمن، وبالتالي فإن قلة قليلة من الناس هي فقط القادرة على تحمل تكلفة هذه التكنولوجيا، والاستفادة منها</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2.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تعتبر تقنية الواقع الافتراضي معقدة بصورة كبيرة، فليس من السهل على الجميع فهم هذه التكنولوجيا وكيفية استخدامها</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3.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إدمان الواقع الافتراضي، حيث أشارت العديد من الدراسات إلى أن الكثير من المراهقين وبعض البالغين أصبحوا مدمنين للواقع الافتراضي، وانعكس ذلك بشكل سلبي على حياتهم وصحتهم النفسية</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4.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التأثير على الصحة الجسدية بشكل سلبي، حيث يعاني العديد من الأشخاص الذين يستخدمون أجهزة الواقع الافتراضي من بعض المشكلات الجسدية مثل إجهاد العين والدوخة والغثيان</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5.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الانفصال عن العالم الحقيقي وعدم الانخراط به، فالكثير من المستخدمين لهذه التقنية أصبحوا معزولين تمامًا عن العالم المادي</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BC627972-07F6-4D8F-98E7-AF13B8CDFBB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E47C874A-C870-4409-97D9-D90E548DD16B}"/>
              </a:ext>
            </a:extLst>
          </p:cNvPr>
          <p:cNvSpPr/>
          <p:nvPr/>
        </p:nvSpPr>
        <p:spPr>
          <a:xfrm flipV="1">
            <a:off x="2568116" y="28976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61273" y="5886073"/>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2933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807775" y="829228"/>
            <a:ext cx="3495324" cy="69764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7625" marR="47625" lvl="0" algn="just" rtl="1">
              <a:lnSpc>
                <a:spcPct val="150000"/>
              </a:lnSpc>
            </a:pPr>
            <a:endParaRPr lang="en-US"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282411" y="64152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1180214" y="871045"/>
            <a:ext cx="10381635" cy="517951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3.الواقع المعزز </a:t>
            </a:r>
            <a:r>
              <a:rPr lang="en-US" sz="24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Augmented Reality</a:t>
            </a: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a:t>
            </a:r>
          </a:p>
          <a:p>
            <a:pPr algn="justLow" rtl="1">
              <a:lnSpc>
                <a:spcPct val="150000"/>
              </a:lnSpc>
              <a:spcAft>
                <a:spcPts val="800"/>
              </a:spcAft>
            </a:pP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تُعد تقنية الواقع المعزز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AR</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من التقنيات التى تعتمد على الواقع الفعلى الذى يعيشه المستخدم مع تعزيزه ببعض المعلومات والبيانات الإضافية، فمثلا يمكن ارتداء نظارة خاصة بالواقع المعزز ليرى المستخدم الشارع تمامًا كما هو، ولكن تظهر بعض البيانات والمعلومات الخاصة ببعض الأماكن التى يقع نظر المستخدم عليها، بما فى ذلك عرض بعض الإشارات أو الإرشادات التعريفية، وهى تعتمد على نظارة أيضا مشابهة لنظارات الواقع الافتراضى ولكن بتصميم مختلف. كما توجد هناك بعض التطبيقات الفعلية للواقع المعزز من قبل شركة مايكروسوفت وجوجل والتى تسمح للمستخدمين بمعرفة الكثير من الأمور حول العناصر التى تقع عينه عليها</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BC627972-07F6-4D8F-98E7-AF13B8CDFBB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E47C874A-C870-4409-97D9-D90E548DD16B}"/>
              </a:ext>
            </a:extLst>
          </p:cNvPr>
          <p:cNvSpPr/>
          <p:nvPr/>
        </p:nvSpPr>
        <p:spPr>
          <a:xfrm flipV="1">
            <a:off x="2568116" y="28976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9">
            <a:extLst>
              <a:ext uri="{FF2B5EF4-FFF2-40B4-BE49-F238E27FC236}">
                <a16:creationId xmlns:a16="http://schemas.microsoft.com/office/drawing/2014/main" id="{844810E4-E8A9-2051-4D02-31024B944D7B}"/>
              </a:ext>
            </a:extLst>
          </p:cNvPr>
          <p:cNvSpPr/>
          <p:nvPr/>
        </p:nvSpPr>
        <p:spPr>
          <a:xfrm>
            <a:off x="461273" y="5921499"/>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32036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3992450" y="705050"/>
            <a:ext cx="8100811" cy="569369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spcAft>
                <a:spcPts val="800"/>
              </a:spcAft>
              <a:buFont typeface="Wingdings" panose="05000000000000000000" pitchFamily="2" charset="2"/>
              <a:buChar char="Ø"/>
            </a:pP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آلية عمل الواقع المعزز.</a:t>
            </a:r>
            <a:endParaRPr lang="en-US" sz="1600" b="1"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مثل الواقع الافتراضي، يعمل أيضًا الواقع المعزز من خلال مجموعة من الأجهزة والأدوات، يتمثل أبرزها في التالي</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1. </a:t>
            </a:r>
            <a:r>
              <a:rPr lang="ar-SA"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شاشات العرض الرأسية </a:t>
            </a:r>
            <a:r>
              <a:rPr lang="en-US" sz="20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HUDs</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هي شاشة شفافة تعرض البيانات على المستخدمين أمام أعينهم، وبالتالي لن يحتاج المستخدم إلى النظر بعيدًا عن وجهات نظره المعتادة</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وقد تكون البيانات الإضافية المعروضة هي المسارات أو المواقع أو الخطط أو المحادثات مع مستخدمي الأجهزة الآخرين أو حتى الصور ومقاطع الفيديو ثلاثية الأبعاد</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2. عروض التصوير المجسم </a:t>
            </a:r>
            <a:r>
              <a:rPr lang="en-US" sz="20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Holographic Displays</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تعرض نظارات الواقع المعزز القائمة على هذه التقنية صورًا ثلاثية الأبعاد متراكبة على العالم الحقيقي</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باختصار توفر هذه التقنية للمستخدم تجربة واقع مختلط</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FADC2889-59EE-4EF3-B67E-8E33FCDBA44E}"/>
              </a:ext>
            </a:extLst>
          </p:cNvPr>
          <p:cNvSpPr/>
          <p:nvPr/>
        </p:nvSpPr>
        <p:spPr>
          <a:xfrm flipV="1">
            <a:off x="2552823" y="2989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7776" y="6054729"/>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558889" y="1041678"/>
            <a:ext cx="3175983" cy="45285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823336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4610636" y="974566"/>
            <a:ext cx="7302321" cy="443735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3. </a:t>
            </a:r>
            <a:r>
              <a:rPr lang="ar-SA"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النظارات الذكية </a:t>
            </a:r>
            <a:r>
              <a:rPr lang="en-US" sz="20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Smart Glasses</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نظارات الواقع المعزز الذكية هي نظارات يمكن ارتداؤها؛ لإضافة صورًا ثلاثية الأبعاد مثالية ورسوم متحركة ومقاطع فيديو وغيرها إلى مشاهد العالم الحقيقي. ويتم ذلك من خلال تراكب المعلومات التي تم إنشاؤها بواسطة الكمبيوتر أو المعلومات الرقمية في العالم الحقيقي للمستخدم</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4. </a:t>
            </a:r>
            <a:r>
              <a:rPr lang="ar-SA"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الأجهزة المحمولة</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يتم استخدام الأجهزة المحمولة مثل الهواتف الذكية وغيرها؛ لتثبيت تطبيقات الواقع المعزز عليها. فعلى سبيل المثال، يمكنك استخدام هاتفك الذكي لتجربة نماذج افتراضية للأثاث على أرضية منزلك</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1949966" cy="890596"/>
          </a:xfrm>
          <a:prstGeom prst="rect">
            <a:avLst/>
          </a:prstGeom>
        </p:spPr>
      </p:pic>
      <p:sp>
        <p:nvSpPr>
          <p:cNvPr id="9" name="Rectangle 8">
            <a:extLst>
              <a:ext uri="{FF2B5EF4-FFF2-40B4-BE49-F238E27FC236}">
                <a16:creationId xmlns:a16="http://schemas.microsoft.com/office/drawing/2014/main" id="{3F889F49-6AA9-4727-A7F5-16F1844EDB0B}"/>
              </a:ext>
            </a:extLst>
          </p:cNvPr>
          <p:cNvSpPr/>
          <p:nvPr/>
        </p:nvSpPr>
        <p:spPr>
          <a:xfrm flipV="1">
            <a:off x="2160725" y="364459"/>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9">
            <a:extLst>
              <a:ext uri="{FF2B5EF4-FFF2-40B4-BE49-F238E27FC236}">
                <a16:creationId xmlns:a16="http://schemas.microsoft.com/office/drawing/2014/main" id="{844810E4-E8A9-2051-4D02-31024B944D7B}"/>
              </a:ext>
            </a:extLst>
          </p:cNvPr>
          <p:cNvSpPr/>
          <p:nvPr/>
        </p:nvSpPr>
        <p:spPr>
          <a:xfrm>
            <a:off x="342475" y="6187527"/>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360313" y="1169863"/>
            <a:ext cx="4178010" cy="40467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894309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2849526" y="1417936"/>
            <a:ext cx="9244698" cy="471752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هناك الكثير من الأمثلة لاستخدامات الواقع المعزز، يتمثل أبرزها في التالي</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1. </a:t>
            </a: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تطبيق</a:t>
            </a:r>
            <a:r>
              <a:rPr lang="en-US" sz="24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Apple Measure:</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يعمل هذا التطبيق كشريط قياس، ويُمكّن المستخدمين من تحديد نقطتين أو أكثر في بيئتهم وقياس المسافة بينهما</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2. </a:t>
            </a: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سناب شات</a:t>
            </a:r>
            <a:r>
              <a:rPr lang="en-US" sz="24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Snapchat:</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تستخدم مرشحات هذا التطبيق الواقع المعزز؛ وذلك لتعديل صور المستخدمين</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3. </a:t>
            </a: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لعبة بوكيمون جو</a:t>
            </a:r>
            <a:r>
              <a:rPr lang="en-US" sz="24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a:t>
            </a:r>
            <a:r>
              <a:rPr lang="en-US" sz="2400" b="1" dirty="0" err="1">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Pokemon</a:t>
            </a:r>
            <a:r>
              <a:rPr lang="en-US" sz="24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Go:</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تستخدم هذه اللعبة الشهيرة نظام تحديد المواقع العالمي</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GPS </a:t>
            </a:r>
            <a:r>
              <a:rPr lang="ar-SA"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للاعب؛ لاكتشاف مكان ظهور مخلوقات البوكيمون في البيئة المحيطة به، والتقاطها</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395894" y="638068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Rounded Corners 4">
            <a:extLst>
              <a:ext uri="{FF2B5EF4-FFF2-40B4-BE49-F238E27FC236}">
                <a16:creationId xmlns:a16="http://schemas.microsoft.com/office/drawing/2014/main" id="{D1F1314F-6F47-407D-9372-158A40F4EB31}"/>
              </a:ext>
            </a:extLst>
          </p:cNvPr>
          <p:cNvSpPr/>
          <p:nvPr/>
        </p:nvSpPr>
        <p:spPr>
          <a:xfrm>
            <a:off x="7791718" y="722542"/>
            <a:ext cx="3013657" cy="61295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Ø"/>
            </a:pP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أمثلة على الواقع المعزز</a:t>
            </a: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751953" y="6251631"/>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37E86381-018F-5B6B-0A10-04CA65108DE4}"/>
              </a:ext>
            </a:extLst>
          </p:cNvPr>
          <p:cNvPicPr/>
          <p:nvPr/>
        </p:nvPicPr>
        <p:blipFill>
          <a:blip r:embed="rId3">
            <a:extLst>
              <a:ext uri="{28A0092B-C50C-407E-A947-70E740481C1C}">
                <a14:useLocalDpi xmlns:a14="http://schemas.microsoft.com/office/drawing/2010/main" val="0"/>
              </a:ext>
            </a:extLst>
          </a:blip>
          <a:stretch>
            <a:fillRect/>
          </a:stretch>
        </p:blipFill>
        <p:spPr>
          <a:xfrm>
            <a:off x="97776" y="1694612"/>
            <a:ext cx="2729683" cy="40098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923380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1727197" y="669701"/>
            <a:ext cx="10265365" cy="552360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spcAft>
                <a:spcPts val="800"/>
              </a:spcAft>
              <a:buFont typeface="Wingdings" panose="05000000000000000000" pitchFamily="2" charset="2"/>
              <a:buChar char="Ø"/>
            </a:pP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مميزات وعيوب الواقع المعزز </a:t>
            </a:r>
            <a:r>
              <a:rPr lang="en-US" sz="24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AR</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مثل الواقع الافتراضي، للواقع المعزز الكثير من المزايا وبعض العيو</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ب</a:t>
            </a:r>
            <a:r>
              <a:rPr lang="ar-EG"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وفيما يلي </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أ</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برز مزايا وعيوب تقنية الواقع المعزز</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0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أولًا: المزايا</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1.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الجمع بين العالم الحقيقي والعالم الافتراضي، حيث تعزز هذه التقنية تجربة المستخدم مع البيئة الطبيعية من خلال تقاطعها مع البيئة الافتراضية</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2.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سهولة الاستخدام، حيث تعد تقنية الواقع المعزز سهلة وبسيطة الاستخدام إلى حد ما مقارنة بتقنية الواقع الافتراضي</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3.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تعزيز التواصل الاجتماعي، حيث تكمن الفكرة وراء الواقع المعزز في ابتكار تقنية تجمع الأشخاص معًا بطريقة اجتماعية في البيئات والمساحات المختلفة مثل الألعاب</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ar-EG"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4.</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التعلم والممارسة، حيث أصبح تعلم أشياء جديدة وممارسة بعض المهارات أمرًا بسيطًا للغاية بفضل هذه التقنية</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8084"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Rounded Corners 9">
            <a:extLst>
              <a:ext uri="{FF2B5EF4-FFF2-40B4-BE49-F238E27FC236}">
                <a16:creationId xmlns:a16="http://schemas.microsoft.com/office/drawing/2014/main" id="{844810E4-E8A9-2051-4D02-31024B944D7B}"/>
              </a:ext>
            </a:extLst>
          </p:cNvPr>
          <p:cNvSpPr/>
          <p:nvPr/>
        </p:nvSpPr>
        <p:spPr>
          <a:xfrm>
            <a:off x="9885719" y="6193306"/>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8014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2036290" y="1350590"/>
            <a:ext cx="9103935" cy="3915177"/>
          </a:xfrm>
          <a:prstGeom prst="roundRect">
            <a:avLst/>
          </a:prstGeom>
          <a:solidFill>
            <a:schemeClr val="accent1">
              <a:lumMod val="20000"/>
              <a:lumOff val="80000"/>
            </a:schemeClr>
          </a:solidFill>
          <a:ln>
            <a:noFill/>
          </a:ln>
        </p:spPr>
        <p:style>
          <a:lnRef idx="2">
            <a:schemeClr val="accent1"/>
          </a:lnRef>
          <a:fillRef idx="1">
            <a:schemeClr val="lt1"/>
          </a:fillRef>
          <a:effectRef idx="0">
            <a:schemeClr val="accent1"/>
          </a:effectRef>
          <a:fontRef idx="minor">
            <a:schemeClr val="dk1"/>
          </a:fontRef>
        </p:style>
        <p:txBody>
          <a:bodyPr rtlCol="1" anchor="ctr"/>
          <a:lstStyle/>
          <a:p>
            <a:pPr algn="justLow" rtl="1">
              <a:lnSpc>
                <a:spcPct val="150000"/>
              </a:lnSpc>
              <a:spcAft>
                <a:spcPts val="800"/>
              </a:spcAft>
            </a:pPr>
            <a:r>
              <a:rPr lang="ar-SA"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ثانيًا: العيوب</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1.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ارتفاع التكلفة، فالأجهزة والمعدات الخاصة بهذه التقنية باهظة الثمن، ولا يستطيع الجميع تحمل تكلفتها</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2.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انتهاك الخصوصية، حيث يمكن اعتبار متطلبات إنشاء مجموعات بيانات وتحليلها وجمعها أحد العيوب الأساسية للواقع المعزز</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buSzPts val="1000"/>
              <a:tabLst>
                <a:tab pos="457200" algn="l"/>
              </a:tabLs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3.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الإدمان، فمن المعروف أن تقنية الواقع المعزز تسبب الإدمان وخاصة عندما يتم استخدامها في مجال الألعاب، حيث يظل اللاعب أسير للعبة لساعات طويلة، ويصاحب ذلك مشكلات جسدية ونفسية عديدة</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Rounded Corners 9">
            <a:extLst>
              <a:ext uri="{FF2B5EF4-FFF2-40B4-BE49-F238E27FC236}">
                <a16:creationId xmlns:a16="http://schemas.microsoft.com/office/drawing/2014/main" id="{844810E4-E8A9-2051-4D02-31024B944D7B}"/>
              </a:ext>
            </a:extLst>
          </p:cNvPr>
          <p:cNvSpPr/>
          <p:nvPr/>
        </p:nvSpPr>
        <p:spPr>
          <a:xfrm>
            <a:off x="461273" y="6186709"/>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30244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64992" y="894341"/>
            <a:ext cx="4128422" cy="405114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15177" y="894341"/>
            <a:ext cx="7841394" cy="4954002"/>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4: الواقع المختلط </a:t>
            </a:r>
            <a:r>
              <a:rPr lang="en-US" sz="24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Mixed Reality (MR)</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 كما يوحى اسمه فهو مزيج من العالم الحقيقي مع العالم الرقمي، وتخلق هذه التجربة بيئة تتعايش فيها التكنولوجيا والعالم المادى ويتفاعلان مع بعضهما البعض، ويمكننا أن نفهمه على أنه إلتقاء الواقع الافتراضي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VR</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والواقع المعزز </a:t>
            </a:r>
            <a:r>
              <a:rPr lang="en-US" sz="24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AR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ويتطلب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MR</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أيضا أغطية الرأس.</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r" rtl="1">
              <a:lnSpc>
                <a:spcPct val="150000"/>
              </a:lnSpc>
            </a:pPr>
            <a:r>
              <a:rPr lang="ar-EG" sz="2400" dirty="0">
                <a:solidFill>
                  <a:schemeClr val="accent1">
                    <a:lumMod val="50000"/>
                  </a:schemeClr>
                </a:solidFill>
                <a:ea typeface="Calibri" panose="020F0502020204030204" pitchFamily="34" charset="0"/>
                <a:cs typeface="Times New Roman" panose="02020603050405020304" pitchFamily="18" charset="0"/>
              </a:rPr>
              <a:t>ويمكن استخدام منصات الواقع المختلط فى سياقات متعددة لدمج العالم الحقيقي مع الواقع الافتراضي، والعكس بالعكس لإنتاج بيئات جديدة؛ حيث يمكن للأشياء المادية والرقمية أن تتعايش وتتفاعل معها فى الوقت الفعلى</a:t>
            </a:r>
            <a:r>
              <a:rPr lang="ar-EG" sz="2400" dirty="0">
                <a:ea typeface="Calibri" panose="020F0502020204030204" pitchFamily="34" charset="0"/>
                <a:cs typeface="Times New Roman" panose="02020603050405020304" pitchFamily="18" charset="0"/>
              </a:rPr>
              <a:t>.</a:t>
            </a:r>
            <a:r>
              <a:rPr lang="ar-EG" sz="2400" b="1" dirty="0">
                <a:ea typeface="Calibri" panose="020F0502020204030204" pitchFamily="34" charset="0"/>
                <a:cs typeface="Times New Roman" panose="02020603050405020304" pitchFamily="18" charset="0"/>
              </a:rPr>
              <a:t> </a:t>
            </a:r>
            <a:endParaRPr lang="ar-EG" sz="2400" dirty="0">
              <a:solidFill>
                <a:srgbClr val="002060"/>
              </a:solidFil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349045" y="6144197"/>
            <a:ext cx="26162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2060"/>
                </a:solidFill>
                <a:effectLst/>
                <a:uLnTx/>
                <a:uFillTx/>
                <a:latin typeface="Adobe Caslon Pro Bold" panose="0205070206050A020403"/>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916138" y="2585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9">
            <a:extLst>
              <a:ext uri="{FF2B5EF4-FFF2-40B4-BE49-F238E27FC236}">
                <a16:creationId xmlns:a16="http://schemas.microsoft.com/office/drawing/2014/main" id="{844810E4-E8A9-2051-4D02-31024B944D7B}"/>
              </a:ext>
            </a:extLst>
          </p:cNvPr>
          <p:cNvSpPr/>
          <p:nvPr/>
        </p:nvSpPr>
        <p:spPr>
          <a:xfrm>
            <a:off x="9929203" y="6163495"/>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pic>
        <p:nvPicPr>
          <p:cNvPr id="11" name="Picture 10"/>
          <p:cNvPicPr/>
          <p:nvPr/>
        </p:nvPicPr>
        <p:blipFill>
          <a:blip r:embed="rId3">
            <a:extLst>
              <a:ext uri="{28A0092B-C50C-407E-A947-70E740481C1C}">
                <a14:useLocalDpi xmlns:a14="http://schemas.microsoft.com/office/drawing/2010/main" val="0"/>
              </a:ext>
            </a:extLst>
          </a:blip>
          <a:stretch>
            <a:fillRect/>
          </a:stretch>
        </p:blipFill>
        <p:spPr>
          <a:xfrm>
            <a:off x="28491" y="1094704"/>
            <a:ext cx="3886686" cy="40954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203596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64992" y="894341"/>
            <a:ext cx="4128422" cy="405114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96980" y="1030310"/>
            <a:ext cx="10159591" cy="4327301"/>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5: الغمر المتعدد: </a:t>
            </a:r>
            <a:r>
              <a:rPr lang="en-US" sz="24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Multimmersion</a:t>
            </a: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باستخدام مرايا منحنية وشاشة عرض منحنية، ينشئ الغمر المتعدد بيئة افتراضية ذات إحساس دقيق بالعمق والأبعاد الثلاثية، إذ تحقق هذه التجربة الغامرة فى بيئة ثلاثية الأبعاد خالية من سماعات الرأس، وبالتالى نتجنب الآثار الجانبية الشائعة المرتبطة بسماعات الرأس (مثل الدوخة، والغثيان، وإرهاق العين، وما إلى ذلك). وهو تقنية مملوكة وتقدمها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Imagine 4D</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وتعمل على تشغيل بيئة العرض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3D</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الخاصة بـــ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TM Station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349045" y="6144197"/>
            <a:ext cx="26162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2060"/>
                </a:solidFill>
                <a:effectLst/>
                <a:uLnTx/>
                <a:uFillTx/>
                <a:latin typeface="Adobe Caslon Pro Bold" panose="0205070206050A020403"/>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916138" y="2585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9">
            <a:extLst>
              <a:ext uri="{FF2B5EF4-FFF2-40B4-BE49-F238E27FC236}">
                <a16:creationId xmlns:a16="http://schemas.microsoft.com/office/drawing/2014/main" id="{844810E4-E8A9-2051-4D02-31024B944D7B}"/>
              </a:ext>
            </a:extLst>
          </p:cNvPr>
          <p:cNvSpPr/>
          <p:nvPr/>
        </p:nvSpPr>
        <p:spPr>
          <a:xfrm>
            <a:off x="9694634" y="6144197"/>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48001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25940" y="1071860"/>
            <a:ext cx="4128422" cy="42342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2907" y="1124136"/>
            <a:ext cx="7282362" cy="4478174"/>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pPr>
            <a:r>
              <a:rPr lang="ar-EG" sz="2400" b="1" dirty="0">
                <a:solidFill>
                  <a:srgbClr val="4472C4">
                    <a:lumMod val="50000"/>
                  </a:srgbClr>
                </a:solidFill>
                <a:ea typeface="Calibri" panose="020F0502020204030204" pitchFamily="34" charset="0"/>
                <a:cs typeface="Times New Roman" panose="02020603050405020304" pitchFamily="18" charset="0"/>
              </a:rPr>
              <a:t>6: الواقع الممتد: </a:t>
            </a:r>
            <a:r>
              <a:rPr lang="en-US" sz="2400" b="1" dirty="0">
                <a:solidFill>
                  <a:srgbClr val="4472C4">
                    <a:lumMod val="50000"/>
                  </a:srgbClr>
                </a:solidFill>
                <a:latin typeface="Times New Roman" panose="02020603050405020304" pitchFamily="18" charset="0"/>
                <a:ea typeface="Calibri" panose="020F0502020204030204" pitchFamily="34" charset="0"/>
              </a:rPr>
              <a:t>Extended Reality (XR)</a:t>
            </a:r>
            <a:r>
              <a:rPr lang="ar-EG" sz="2400" b="1" dirty="0">
                <a:solidFill>
                  <a:srgbClr val="4472C4">
                    <a:lumMod val="50000"/>
                  </a:srgbClr>
                </a:solidFill>
                <a:latin typeface="Times New Roman" panose="02020603050405020304" pitchFamily="18" charset="0"/>
                <a:ea typeface="Calibri" panose="020F0502020204030204" pitchFamily="34" charset="0"/>
              </a:rPr>
              <a:t>: </a:t>
            </a:r>
            <a:r>
              <a:rPr lang="ar-EG" sz="2400" dirty="0">
                <a:solidFill>
                  <a:srgbClr val="4472C4">
                    <a:lumMod val="50000"/>
                  </a:srgbClr>
                </a:solidFill>
                <a:ea typeface="Calibri" panose="020F0502020204030204" pitchFamily="34" charset="0"/>
                <a:cs typeface="Times New Roman" panose="02020603050405020304" pitchFamily="18" charset="0"/>
              </a:rPr>
              <a:t>وهو المصطلح الشامل الذى يغطي الواقع الافتراضي </a:t>
            </a:r>
            <a:r>
              <a:rPr lang="en-US" sz="2400" dirty="0">
                <a:solidFill>
                  <a:srgbClr val="4472C4">
                    <a:lumMod val="50000"/>
                  </a:srgbClr>
                </a:solidFill>
                <a:latin typeface="Times New Roman" panose="02020603050405020304" pitchFamily="18" charset="0"/>
                <a:ea typeface="Calibri" panose="020F0502020204030204" pitchFamily="34" charset="0"/>
              </a:rPr>
              <a:t>VR </a:t>
            </a:r>
            <a:r>
              <a:rPr lang="ar-EG" sz="2400" dirty="0">
                <a:solidFill>
                  <a:srgbClr val="4472C4">
                    <a:lumMod val="50000"/>
                  </a:srgbClr>
                </a:solidFill>
                <a:latin typeface="Times New Roman" panose="02020603050405020304" pitchFamily="18" charset="0"/>
                <a:ea typeface="Calibri" panose="020F0502020204030204" pitchFamily="34" charset="0"/>
              </a:rPr>
              <a:t> والواقع المعزز </a:t>
            </a:r>
            <a:r>
              <a:rPr lang="en-US" sz="2400" dirty="0">
                <a:solidFill>
                  <a:srgbClr val="4472C4">
                    <a:lumMod val="50000"/>
                  </a:srgbClr>
                </a:solidFill>
                <a:latin typeface="Times New Roman" panose="02020603050405020304" pitchFamily="18" charset="0"/>
                <a:ea typeface="Calibri" panose="020F0502020204030204" pitchFamily="34" charset="0"/>
              </a:rPr>
              <a:t>AR</a:t>
            </a:r>
            <a:r>
              <a:rPr lang="ar-EG" sz="2400" dirty="0">
                <a:solidFill>
                  <a:srgbClr val="4472C4">
                    <a:lumMod val="50000"/>
                  </a:srgbClr>
                </a:solidFill>
                <a:latin typeface="Times New Roman" panose="02020603050405020304" pitchFamily="18" charset="0"/>
                <a:ea typeface="Calibri" panose="020F0502020204030204" pitchFamily="34" charset="0"/>
              </a:rPr>
              <a:t> والواقع المختلط </a:t>
            </a:r>
            <a:r>
              <a:rPr lang="en-US" sz="2400" dirty="0">
                <a:solidFill>
                  <a:srgbClr val="4472C4">
                    <a:lumMod val="50000"/>
                  </a:srgbClr>
                </a:solidFill>
                <a:latin typeface="Times New Roman" panose="02020603050405020304" pitchFamily="18" charset="0"/>
                <a:ea typeface="Calibri" panose="020F0502020204030204" pitchFamily="34" charset="0"/>
              </a:rPr>
              <a:t>MR</a:t>
            </a:r>
            <a:r>
              <a:rPr lang="ar-EG" sz="2400" dirty="0">
                <a:solidFill>
                  <a:srgbClr val="4472C4">
                    <a:lumMod val="50000"/>
                  </a:srgbClr>
                </a:solidFill>
                <a:latin typeface="Times New Roman" panose="02020603050405020304" pitchFamily="18" charset="0"/>
                <a:ea typeface="Calibri" panose="020F0502020204030204" pitchFamily="34" charset="0"/>
              </a:rPr>
              <a:t> و </a:t>
            </a:r>
            <a:r>
              <a:rPr lang="en-US" sz="2400" dirty="0">
                <a:solidFill>
                  <a:srgbClr val="4472C4">
                    <a:lumMod val="50000"/>
                  </a:srgbClr>
                </a:solidFill>
                <a:latin typeface="Times New Roman" panose="02020603050405020304" pitchFamily="18" charset="0"/>
                <a:ea typeface="Calibri" panose="020F0502020204030204" pitchFamily="34" charset="0"/>
              </a:rPr>
              <a:t>Imagine 4D, New Immersion</a:t>
            </a:r>
            <a:r>
              <a:rPr lang="ar-EG" sz="2400" dirty="0">
                <a:solidFill>
                  <a:srgbClr val="4472C4">
                    <a:lumMod val="50000"/>
                  </a:srgbClr>
                </a:solidFill>
                <a:latin typeface="Times New Roman" panose="02020603050405020304" pitchFamily="18" charset="0"/>
                <a:ea typeface="Calibri" panose="020F0502020204030204" pitchFamily="34" charset="0"/>
              </a:rPr>
              <a:t> الوسائط المتعددة.</a:t>
            </a:r>
            <a:endPar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algn="justLow" rtl="1">
              <a:lnSpc>
                <a:spcPct val="150000"/>
              </a:lnSpc>
              <a:spcAft>
                <a:spcPts val="800"/>
              </a:spcAft>
            </a:pP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7: الواقع المتقاطع : </a:t>
            </a:r>
            <a:r>
              <a:rPr lang="en-US" sz="24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Cross Reality</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هو مصطلح منتشر بين علماء الهندسة والحاسوب، وهو يُشير إلى أشكال جديدة من إنشاء محتوى الواقع حيث يمكن خلط جميع التقنيات المذكورة أعلاه؛ ويتم إحضار الأشياء الرقمية إلى العالم المادي، كما يتم إحضار الأشياء المادية إلى العالم الرقمي. </a:t>
            </a:r>
            <a:endParaRPr lang="en-US" sz="16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374804" y="632171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13C52CA0-A6B4-4625-9085-B55C081BE5B1}"/>
              </a:ext>
            </a:extLst>
          </p:cNvPr>
          <p:cNvSpPr/>
          <p:nvPr/>
        </p:nvSpPr>
        <p:spPr>
          <a:xfrm flipV="1">
            <a:off x="2023672" y="37897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9">
            <a:extLst>
              <a:ext uri="{FF2B5EF4-FFF2-40B4-BE49-F238E27FC236}">
                <a16:creationId xmlns:a16="http://schemas.microsoft.com/office/drawing/2014/main" id="{844810E4-E8A9-2051-4D02-31024B944D7B}"/>
              </a:ext>
            </a:extLst>
          </p:cNvPr>
          <p:cNvSpPr/>
          <p:nvPr/>
        </p:nvSpPr>
        <p:spPr>
          <a:xfrm>
            <a:off x="9138745" y="6187259"/>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283583" y="1041793"/>
            <a:ext cx="3807227" cy="46428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77114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841937" y="1607144"/>
            <a:ext cx="8628846" cy="3885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17487" y="6341127"/>
            <a:ext cx="2522112" cy="400110"/>
          </a:xfrm>
          <a:prstGeom prst="rect">
            <a:avLst/>
          </a:prstGeom>
          <a:noFill/>
        </p:spPr>
        <p:txBody>
          <a:bodyPr wrap="square" rtlCol="0">
            <a:spAutoFit/>
          </a:bodyPr>
          <a:lstStyle/>
          <a:p>
            <a:pPr algn="ctr"/>
            <a:r>
              <a:rPr lang="en-US" sz="2000" dirty="0">
                <a:solidFill>
                  <a:srgbClr val="002060"/>
                </a:solidFill>
                <a:latin typeface="Adobe Caslon Pro" panose="0205050205050A020403" pitchFamily="18" charset="0"/>
              </a:rPr>
              <a:t>www.midocean.ae</a:t>
            </a:r>
          </a:p>
        </p:txBody>
      </p:sp>
      <p:pic>
        <p:nvPicPr>
          <p:cNvPr id="10" name="Graphic 22">
            <a:extLst>
              <a:ext uri="{FF2B5EF4-FFF2-40B4-BE49-F238E27FC236}">
                <a16:creationId xmlns:a16="http://schemas.microsoft.com/office/drawing/2014/main" id="{D4B1044B-97AF-4D45-B09A-350C657F2538}"/>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97036" y="57923"/>
            <a:ext cx="1942563" cy="700324"/>
          </a:xfrm>
          <a:prstGeom prst="rect">
            <a:avLst/>
          </a:prstGeom>
        </p:spPr>
      </p:pic>
      <p:sp>
        <p:nvSpPr>
          <p:cNvPr id="3" name="Rounded Rectangle 2"/>
          <p:cNvSpPr/>
          <p:nvPr/>
        </p:nvSpPr>
        <p:spPr>
          <a:xfrm>
            <a:off x="4434178" y="608055"/>
            <a:ext cx="4503313" cy="66695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ctr" rtl="1">
              <a:lnSpc>
                <a:spcPct val="150000"/>
              </a:lnSpc>
              <a:spcAft>
                <a:spcPts val="800"/>
              </a:spcAft>
              <a:buFont typeface="Wingdings" panose="05000000000000000000" pitchFamily="2" charset="2"/>
              <a:buChar char="Ø"/>
            </a:pP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خامساً: صحافة الواقع الافتراضي.</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ounded Rectangle 7"/>
          <p:cNvSpPr/>
          <p:nvPr/>
        </p:nvSpPr>
        <p:spPr>
          <a:xfrm>
            <a:off x="1828800" y="1607144"/>
            <a:ext cx="9504163" cy="379926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توجد تقنية الواقع الافتراضي الغامر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IVR</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منذ 40 عاماً، لاستخدامه كوسيلة لمحاكاة الواقع المادي، ومع  ذلك فهى وسيلة لديها القدرة على تجاوز أي شئ تم تجربته من قبل من حيث تجاوز حدود الواقع المادي، فيهدف إلى توفير تجربة كاملة، من خلال حجب المعلومات من العالم الحقيقي، مع توفير معلومات عالية الدقة متعددة الحواس، حول واقع تم إنشاؤه بشكل مصطنع.</a:t>
            </a:r>
            <a:endParaRPr lang="en-US" sz="16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Rounded Corners 9">
            <a:extLst>
              <a:ext uri="{FF2B5EF4-FFF2-40B4-BE49-F238E27FC236}">
                <a16:creationId xmlns:a16="http://schemas.microsoft.com/office/drawing/2014/main" id="{844810E4-E8A9-2051-4D02-31024B944D7B}"/>
              </a:ext>
            </a:extLst>
          </p:cNvPr>
          <p:cNvSpPr/>
          <p:nvPr/>
        </p:nvSpPr>
        <p:spPr>
          <a:xfrm>
            <a:off x="735094" y="6226735"/>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73880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832434" y="1563319"/>
            <a:ext cx="9192581" cy="43659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8" name="Rectangle 17">
            <a:extLst>
              <a:ext uri="{FF2B5EF4-FFF2-40B4-BE49-F238E27FC236}">
                <a16:creationId xmlns:a16="http://schemas.microsoft.com/office/drawing/2014/main" id="{9BFC32B8-BDEE-2CBC-DFF5-CD482608568C}"/>
              </a:ext>
            </a:extLst>
          </p:cNvPr>
          <p:cNvSpPr/>
          <p:nvPr/>
        </p:nvSpPr>
        <p:spPr>
          <a:xfrm>
            <a:off x="10474231" y="5575314"/>
            <a:ext cx="1255489" cy="7078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Rectangle: Rounded Corners 12">
            <a:extLst>
              <a:ext uri="{FF2B5EF4-FFF2-40B4-BE49-F238E27FC236}">
                <a16:creationId xmlns:a16="http://schemas.microsoft.com/office/drawing/2014/main" id="{B64D5AF1-FCFE-4525-AA72-47533D7DA024}"/>
              </a:ext>
            </a:extLst>
          </p:cNvPr>
          <p:cNvSpPr/>
          <p:nvPr/>
        </p:nvSpPr>
        <p:spPr>
          <a:xfrm>
            <a:off x="1056068" y="1138798"/>
            <a:ext cx="9500402" cy="4555882"/>
          </a:xfrm>
          <a:prstGeom prst="roundRect">
            <a:avLst>
              <a:gd name="adj" fmla="val 6140"/>
            </a:avLst>
          </a:prstGeom>
          <a:solidFill>
            <a:schemeClr val="accent5">
              <a:lumMod val="20000"/>
              <a:lumOff val="80000"/>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وتُلبي أنظمة الواقع الافتراضي للمستخدم الحواس البصرية والسمعية فقط، وأحد العوامل التي تُسهم فى الدرجة العالية من الخيال للواقع الافتراضي هو الحس الحركي؛ حيث حالات الطوارئ التى تتسبب فى تغيير المحتوى فى الواقع الافتراضي استجابة لحركات رأس المستخدم فى العالم الحقيقي، فالصور المعروضة على شبكية العين تتغير باستمرار، حيث تستمر أعيننا فى التحرك عدة مرات فى الثانية، ويولد دماغنا بشكل استباقي الإحساس بعالم خارجي مستقر، وعلى عكس مشاهدة فيلم على شاشة خارجية، فإن الإنغماس فى الواقع الافتراضي يشبه التصور الواقعي، وهذا هو أحد الأسباب التى تجعل الدماغ ينظر إلى الواقع الافتراضي على أنه حقيقي أكثر من الأفلام، وتشمل العوامل الأخرى معلومات العمق المجسمة، وحجب المعلومات الخارجية.</a:t>
            </a:r>
            <a:endParaRPr lang="en-US" sz="16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556470" y="5575314"/>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No: 10</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9575800" y="6283200"/>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pic>
        <p:nvPicPr>
          <p:cNvPr id="9" name="Graphic 22">
            <a:extLst>
              <a:ext uri="{FF2B5EF4-FFF2-40B4-BE49-F238E27FC236}">
                <a16:creationId xmlns:a16="http://schemas.microsoft.com/office/drawing/2014/main" id="{E9551DE7-9BEE-4DA3-BB36-FD5CF0A3D3B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1231117" y="6228966"/>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560988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030310" y="1262130"/>
            <a:ext cx="9774120" cy="47007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6" name="Rectangle 25">
            <a:extLst>
              <a:ext uri="{FF2B5EF4-FFF2-40B4-BE49-F238E27FC236}">
                <a16:creationId xmlns:a16="http://schemas.microsoft.com/office/drawing/2014/main" id="{B9EB14D2-E346-45AF-85E7-47BD70DC3AAA}"/>
              </a:ext>
            </a:extLst>
          </p:cNvPr>
          <p:cNvSpPr/>
          <p:nvPr/>
        </p:nvSpPr>
        <p:spPr>
          <a:xfrm>
            <a:off x="3171103" y="1387078"/>
            <a:ext cx="4718734" cy="5170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latin typeface="Calibri" panose="020F0502020204030204" pitchFamily="34" charset="0"/>
              <a:ea typeface="Calibri" panose="020F0502020204030204" pitchFamily="34" charset="0"/>
              <a:cs typeface="+mj-cs"/>
            </a:endParaRPr>
          </a:p>
        </p:txBody>
      </p:sp>
      <p:sp>
        <p:nvSpPr>
          <p:cNvPr id="2" name="Rectangle: Rounded Corners 1">
            <a:extLst>
              <a:ext uri="{FF2B5EF4-FFF2-40B4-BE49-F238E27FC236}">
                <a16:creationId xmlns:a16="http://schemas.microsoft.com/office/drawing/2014/main" id="{CE391835-E0D6-4831-A53C-631792FFF84D}"/>
              </a:ext>
            </a:extLst>
          </p:cNvPr>
          <p:cNvSpPr/>
          <p:nvPr/>
        </p:nvSpPr>
        <p:spPr>
          <a:xfrm>
            <a:off x="1262130" y="1387078"/>
            <a:ext cx="9903854" cy="448568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400" dirty="0">
                <a:solidFill>
                  <a:schemeClr val="accent1">
                    <a:lumMod val="50000"/>
                  </a:schemeClr>
                </a:solidFill>
                <a:ea typeface="Calibri" panose="020F0502020204030204" pitchFamily="34" charset="0"/>
                <a:cs typeface="Times New Roman" panose="02020603050405020304" pitchFamily="18" charset="0"/>
              </a:rPr>
              <a:t>وتم استخدام تقنية الواقع الافتراضي فى مجال الصحافة، حيث تم اقتراح مفهوم أخبار الواقع الافتراضي الغامرة من قبل </a:t>
            </a:r>
            <a:r>
              <a:rPr lang="en-US" sz="2400" dirty="0">
                <a:solidFill>
                  <a:schemeClr val="accent1">
                    <a:lumMod val="50000"/>
                  </a:schemeClr>
                </a:solidFill>
                <a:latin typeface="Times New Roman" panose="02020603050405020304" pitchFamily="18" charset="0"/>
                <a:ea typeface="Calibri" panose="020F0502020204030204" pitchFamily="34" charset="0"/>
              </a:rPr>
              <a:t>Shin &amp; Pena </a:t>
            </a:r>
            <a:r>
              <a:rPr lang="ar-EG" sz="2400" dirty="0">
                <a:solidFill>
                  <a:schemeClr val="accent1">
                    <a:lumMod val="50000"/>
                  </a:schemeClr>
                </a:solidFill>
                <a:latin typeface="Times New Roman" panose="02020603050405020304" pitchFamily="18" charset="0"/>
                <a:ea typeface="Calibri" panose="020F0502020204030204" pitchFamily="34" charset="0"/>
              </a:rPr>
              <a:t> ويُشير مفهوم أخبار الواقع الافتراضي الغامرة إلى منتج إخباري يمكن المشاهدين من تجربة أحداث معينة وظروف معينة للتقارير الإخبارية من منظور الشخص الأول، وتتمثل الفكرة الأساسية فى السماح للمشاهدين بإدخال سيناريو مُعاد إنتاجه فعلياً لقصة إخبارية كصورة رمزية رقمية لتجربة القصة، على عكس أخبار الفيديو التقليدية ثنائية الأبعاد</a:t>
            </a:r>
            <a:endParaRPr lang="en-US" sz="2400" dirty="0">
              <a:solidFill>
                <a:schemeClr val="accent1">
                  <a:lumMod val="50000"/>
                </a:schemeClr>
              </a:solidFill>
              <a:effectLst/>
              <a:latin typeface="Calibri" panose="020F0502020204030204" pitchFamily="34" charset="0"/>
              <a:ea typeface="Calibri" panose="020F0502020204030204" pitchFamily="34" charset="0"/>
              <a:cs typeface="+mj-cs"/>
            </a:endParaRPr>
          </a:p>
        </p:txBody>
      </p:sp>
      <p:pic>
        <p:nvPicPr>
          <p:cNvPr id="7" name="Graphic 22">
            <a:extLst>
              <a:ext uri="{FF2B5EF4-FFF2-40B4-BE49-F238E27FC236}">
                <a16:creationId xmlns:a16="http://schemas.microsoft.com/office/drawing/2014/main" id="{38226893-7387-4545-9E65-3485C61CA2C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6" name="Rectangle 5">
            <a:extLst>
              <a:ext uri="{FF2B5EF4-FFF2-40B4-BE49-F238E27FC236}">
                <a16:creationId xmlns:a16="http://schemas.microsoft.com/office/drawing/2014/main" id="{25E018C8-E6D9-8F68-BAC6-E298E84AEBAC}"/>
              </a:ext>
            </a:extLst>
          </p:cNvPr>
          <p:cNvSpPr/>
          <p:nvPr/>
        </p:nvSpPr>
        <p:spPr>
          <a:xfrm flipV="1">
            <a:off x="287383" y="523997"/>
            <a:ext cx="9017075" cy="5076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
        <p:nvSpPr>
          <p:cNvPr id="8" name="Rectangle: Rounded Corners 9">
            <a:extLst>
              <a:ext uri="{FF2B5EF4-FFF2-40B4-BE49-F238E27FC236}">
                <a16:creationId xmlns:a16="http://schemas.microsoft.com/office/drawing/2014/main" id="{844810E4-E8A9-2051-4D02-31024B944D7B}"/>
              </a:ext>
            </a:extLst>
          </p:cNvPr>
          <p:cNvSpPr/>
          <p:nvPr/>
        </p:nvSpPr>
        <p:spPr>
          <a:xfrm>
            <a:off x="9473596" y="6136893"/>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162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1906073" y="1067245"/>
            <a:ext cx="9532583" cy="52804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6" name="Rectangle 25">
            <a:extLst>
              <a:ext uri="{FF2B5EF4-FFF2-40B4-BE49-F238E27FC236}">
                <a16:creationId xmlns:a16="http://schemas.microsoft.com/office/drawing/2014/main" id="{B9EB14D2-E346-45AF-85E7-47BD70DC3AAA}"/>
              </a:ext>
            </a:extLst>
          </p:cNvPr>
          <p:cNvSpPr/>
          <p:nvPr/>
        </p:nvSpPr>
        <p:spPr>
          <a:xfrm>
            <a:off x="255048" y="1317572"/>
            <a:ext cx="5107669" cy="50074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mj-cs"/>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192682" y="6175285"/>
            <a:ext cx="2616200" cy="400110"/>
          </a:xfrm>
          <a:prstGeom prst="rect">
            <a:avLst/>
          </a:prstGeom>
          <a:noFill/>
        </p:spPr>
        <p:txBody>
          <a:bodyPr wrap="square" rtlCol="0">
            <a:spAutoFit/>
          </a:bodyPr>
          <a:lstStyle/>
          <a:p>
            <a:pPr algn="ctr"/>
            <a:r>
              <a:rPr lang="en-US" sz="2000" dirty="0">
                <a:solidFill>
                  <a:schemeClr val="accent1">
                    <a:lumMod val="50000"/>
                  </a:schemeClr>
                </a:solidFill>
                <a:latin typeface="Adobe Caslon Pro" panose="0205050205050A020403" pitchFamily="18" charset="0"/>
              </a:rPr>
              <a:t>www.midocean.ae</a:t>
            </a:r>
          </a:p>
        </p:txBody>
      </p:sp>
      <p:sp>
        <p:nvSpPr>
          <p:cNvPr id="3" name="Rectangle 2">
            <a:extLst>
              <a:ext uri="{FF2B5EF4-FFF2-40B4-BE49-F238E27FC236}">
                <a16:creationId xmlns:a16="http://schemas.microsoft.com/office/drawing/2014/main" id="{705918BB-27F1-4234-B1E8-8E11B9D551A0}"/>
              </a:ext>
            </a:extLst>
          </p:cNvPr>
          <p:cNvSpPr/>
          <p:nvPr/>
        </p:nvSpPr>
        <p:spPr>
          <a:xfrm>
            <a:off x="2565" y="233362"/>
            <a:ext cx="6019806" cy="322845"/>
          </a:xfrm>
          <a:prstGeom prst="rect">
            <a:avLst/>
          </a:prstGeom>
        </p:spPr>
        <p:txBody>
          <a:bodyPr wrap="square">
            <a:spAutoFit/>
          </a:bodyPr>
          <a:lstStyle/>
          <a:p>
            <a:pPr algn="justLow" rtl="1">
              <a:lnSpc>
                <a:spcPct val="107000"/>
              </a:lnSpc>
              <a:spcAft>
                <a:spcPts val="800"/>
              </a:spcAft>
            </a:pPr>
            <a:r>
              <a:rPr lang="ar-SA" sz="1400" b="1" dirty="0">
                <a:latin typeface="Calibri" panose="020F0502020204030204" pitchFamily="34" charset="0"/>
                <a:ea typeface="Calibri" panose="020F0502020204030204" pitchFamily="34" charset="0"/>
                <a:cs typeface="Simplified Arabic" panose="02020603050405020304" pitchFamily="18" charset="-78"/>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890054F8-62D5-4C30-8321-6634721997BA}"/>
              </a:ext>
            </a:extLst>
          </p:cNvPr>
          <p:cNvSpPr/>
          <p:nvPr/>
        </p:nvSpPr>
        <p:spPr>
          <a:xfrm>
            <a:off x="2243818" y="1015397"/>
            <a:ext cx="9038073" cy="505776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وتوفر أنظمة الواقع الافتراضي الغامرة – على سبيل المثال : شاشات العرض المثبتة على الرأس والواقع الافتراضي عبر  الإنترنت للجمهور تجارب غير مسبوقة وغنية ومتنوعة تعزز تصوراتهم متعددة القنوات (التصورات المرئية، والسمعية، واللمسية، وحتى الإداراك الشمي والتذوقي، وسيؤدي سرد القصص الغامرة هذا إلى زيادة المشاركة العاطفية للجمهور فى الحدث الإخباري الحالى، وبالتالى فهو شكل من أشكال الأخبار العميقة الغامرة، فمن شأنه أن يغمر المشاهد بطريقة لا تستطيع التقارير الصحفية العادية تحقيقها، أنه نوع من الاستجابة ضد المعالجات القياسية أو التقليدية للأخبار والتى قد ينتج عنها عدم اهتمام الجمهور حتى لو كانت تنطوي على ألم بشري.</a:t>
            </a:r>
            <a:endParaRPr lang="en-US" sz="16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C86CBB78-63E7-4A95-B708-FDA11AE510C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12" name="Rectangle: Rounded Corners 9">
            <a:extLst>
              <a:ext uri="{FF2B5EF4-FFF2-40B4-BE49-F238E27FC236}">
                <a16:creationId xmlns:a16="http://schemas.microsoft.com/office/drawing/2014/main" id="{844810E4-E8A9-2051-4D02-31024B944D7B}"/>
              </a:ext>
            </a:extLst>
          </p:cNvPr>
          <p:cNvSpPr/>
          <p:nvPr/>
        </p:nvSpPr>
        <p:spPr>
          <a:xfrm>
            <a:off x="9932757" y="6060484"/>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336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A53D641E-C019-4AE5-8591-9FC7B5502741}"/>
              </a:ext>
            </a:extLst>
          </p:cNvPr>
          <p:cNvSpPr/>
          <p:nvPr/>
        </p:nvSpPr>
        <p:spPr>
          <a:xfrm>
            <a:off x="889742" y="824857"/>
            <a:ext cx="10252043" cy="568239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والفكرة الأساسية لصحافة الواقع الافتراضي هى السماح للمشارك بالدخول فعلياً إلى سيناريو معاد إنشاؤه فعلياً يمثل القصة الإخبارية، ويتم تمثيل المشارك عادة فى شكل أفاتار رقمي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digital Avatar</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 وتمثيل رقمي ثلاثي الأبعاد متحرك للمشارك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Animated 3D Digital Representation</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ورؤية العالم من منظور الشخص الأول لتلك الصورة الرمزية. </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وفى نظام غامر مثل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cave</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يري الشخص جسده الحقيقي، والآفاتار فقط من خلال الظلال والانعاكسات فى الكائنات الافتراضية فى البيئة، وعلى الرغم من أن الأشخاص الآخرين عبر الإنترنت يمكنهم أيضا مشاهدة الصورة الرمزية مباشرة، فى نظام مثل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HMD</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المتتبع للرأس سيرى الشخص الصورة الرمزية تحل محل جسده من وجهة نظر الشخص الأول، ومن الناحية المثالية اعتماداً على مدى تتبع الجسم ستتطابق حركات الجسم الافتراضي مع حركات الجسم الحقيقي للشخص. </a:t>
            </a:r>
            <a:endParaRPr lang="en-US" sz="20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3BED9A63-5C3C-4F13-99DF-EF1919D21EBB}"/>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21660" y="-46725"/>
            <a:ext cx="2470340" cy="890596"/>
          </a:xfrm>
          <a:prstGeom prst="rect">
            <a:avLst/>
          </a:prstGeom>
        </p:spPr>
      </p:pic>
      <p:sp>
        <p:nvSpPr>
          <p:cNvPr id="11" name="Rectangle 10">
            <a:extLst>
              <a:ext uri="{FF2B5EF4-FFF2-40B4-BE49-F238E27FC236}">
                <a16:creationId xmlns:a16="http://schemas.microsoft.com/office/drawing/2014/main" id="{F6C44403-886C-4B6C-9BA7-BB766B1C883F}"/>
              </a:ext>
            </a:extLst>
          </p:cNvPr>
          <p:cNvSpPr/>
          <p:nvPr/>
        </p:nvSpPr>
        <p:spPr>
          <a:xfrm flipV="1">
            <a:off x="889742" y="4682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Rectangle: Rounded Corners 9">
            <a:extLst>
              <a:ext uri="{FF2B5EF4-FFF2-40B4-BE49-F238E27FC236}">
                <a16:creationId xmlns:a16="http://schemas.microsoft.com/office/drawing/2014/main" id="{844810E4-E8A9-2051-4D02-31024B944D7B}"/>
              </a:ext>
            </a:extLst>
          </p:cNvPr>
          <p:cNvSpPr/>
          <p:nvPr/>
        </p:nvSpPr>
        <p:spPr>
          <a:xfrm>
            <a:off x="10085157" y="6328833"/>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476904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330497" y="836307"/>
            <a:ext cx="4128422" cy="5319794"/>
          </a:xfrm>
          <a:prstGeom prst="roundRect">
            <a:avLst>
              <a:gd name="adj" fmla="val 6140"/>
            </a:avLst>
          </a:prstGeom>
          <a:solidFill>
            <a:srgbClr val="4472C4">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58344" y="1067255"/>
            <a:ext cx="9764293" cy="4985815"/>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EG" sz="2400" dirty="0">
                <a:solidFill>
                  <a:srgbClr val="4472C4">
                    <a:lumMod val="50000"/>
                  </a:srgbClr>
                </a:solidFill>
                <a:latin typeface="Calibri" panose="020F0502020204030204" pitchFamily="34" charset="0"/>
                <a:ea typeface="Calibri" panose="020F0502020204030204" pitchFamily="34" charset="0"/>
                <a:cs typeface="Times New Roman" panose="02020603050405020304" pitchFamily="18" charset="0"/>
              </a:rPr>
              <a:t>ويمكن للمشارك أيضا إدخال القصة بأحد الأشكال المتعددة، فبصفته الشخصية (نفسه) يحصل الزائر على وصول مباشر إلى نسخة افتراضية من الموقع الذى تحدث فيه القصة، أو من خلال منظور شخصية صورت فى القصة الإخبارية، وسواء كانت زيارة الفضاء نفسه أو كموضوع فى السرد يُمنح المشارك وصولاً غير مسبوق إلى المشاهد والأصوات، وربما المشاعر والعواطف التى تصاحب الأخبار</a:t>
            </a:r>
            <a:r>
              <a:rPr lang="ar-EG" sz="2000" dirty="0">
                <a:solidFill>
                  <a:srgbClr val="4472C4">
                    <a:lumMod val="50000"/>
                  </a:srgbClr>
                </a:solidFill>
                <a:latin typeface="Calibri" panose="020F0502020204030204" pitchFamily="34" charset="0"/>
                <a:ea typeface="Calibri" panose="020F0502020204030204" pitchFamily="34" charset="0"/>
                <a:cs typeface="Times New Roman" panose="02020603050405020304" pitchFamily="18" charset="0"/>
              </a:rPr>
              <a:t>.</a:t>
            </a:r>
            <a:endParaRPr lang="en-US" sz="2000" dirty="0">
              <a:solidFill>
                <a:srgbClr val="4472C4">
                  <a:lumMod val="50000"/>
                </a:srgb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وقد أنتجت صحيفة نيويورك تايمز عام 2015 فيديو واقع افتراضي بعنوان" </a:t>
            </a:r>
            <a:r>
              <a:rPr lang="en-US" sz="24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The Displaced VR</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يتحدث عن أشخاص أجبروا على الفرار من بلدانهم التى مزقتها الحرب.</a:t>
            </a:r>
          </a:p>
        </p:txBody>
      </p:sp>
      <p:sp>
        <p:nvSpPr>
          <p:cNvPr id="2" name="TextBox 1">
            <a:extLst>
              <a:ext uri="{FF2B5EF4-FFF2-40B4-BE49-F238E27FC236}">
                <a16:creationId xmlns:a16="http://schemas.microsoft.com/office/drawing/2014/main" id="{6C96370C-0E93-23F8-01E6-0F65F4C191D2}"/>
              </a:ext>
            </a:extLst>
          </p:cNvPr>
          <p:cNvSpPr txBox="1"/>
          <p:nvPr/>
        </p:nvSpPr>
        <p:spPr>
          <a:xfrm>
            <a:off x="195965" y="6257834"/>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12555" y="405674"/>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9">
            <a:extLst>
              <a:ext uri="{FF2B5EF4-FFF2-40B4-BE49-F238E27FC236}">
                <a16:creationId xmlns:a16="http://schemas.microsoft.com/office/drawing/2014/main" id="{844810E4-E8A9-2051-4D02-31024B944D7B}"/>
              </a:ext>
            </a:extLst>
          </p:cNvPr>
          <p:cNvSpPr/>
          <p:nvPr/>
        </p:nvSpPr>
        <p:spPr>
          <a:xfrm>
            <a:off x="10010666" y="6257834"/>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97234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16487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7721" y="868677"/>
            <a:ext cx="9997098" cy="5432102"/>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Low" rtl="1">
              <a:lnSpc>
                <a:spcPct val="150000"/>
              </a:lnSpc>
              <a:spcAft>
                <a:spcPts val="800"/>
              </a:spcAft>
              <a:buFont typeface="Wingdings" panose="05000000000000000000" pitchFamily="2" charset="2"/>
              <a:buChar char="Ø"/>
            </a:pP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سادساً: صحافة الفيديو 360 °</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يولد هذه النوع من الصحافة إحساساً بالحضور ينقل المستخدمين إلى سيناريو مختلف، فيمكنهم مشاهدة قصة إخبارية معينة والشعور بأنهم موجودون بالفعل" ويتحقق هذا الوجود من خلال أنظمة الانغماس المختلفة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Cave </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أو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HMD</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وإنشاء عوالم افتراضية، والتى يمكن أن تسمى الترفيه ثلاثي الأبعاد.</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والتصوير بزاوية 360 ° هو إنتاج أصبح منتشراً فى قطاع الإعلام، نظراً لتكلفته المنخفضة نسبياً، ووقت إنتاجه القصير، فالصحافة الغامرة القائمة على الفيديو 360 ° تسمح للمتلقي بالمضي قدماً من خلال التغلب على حاجز التلفزيون أو (شاشة الكمبيوتر) والوصول مباشرة إلى مسرح الأحداث، بعبارة أخرى كما تقول نوني ديلابينا، المبادئ الأساسية للصحافة لا تتغير، والاختلاف الوحيد هو الشعور بالوجود فى القصة.</a:t>
            </a:r>
            <a:r>
              <a:rPr lang="ar-EG" sz="2000" dirty="0">
                <a:latin typeface="Calibri" panose="020F0502020204030204" pitchFamily="34" charset="0"/>
                <a:ea typeface="Calibri" panose="020F0502020204030204" pitchFamily="34" charset="0"/>
                <a:cs typeface="Times New Roman" panose="02020603050405020304" pitchFamily="18" charset="0"/>
              </a:rPr>
              <a:t> </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وفى هذا السياق يمكن تعريف هذه التقنية بأنها تمثيل للواقع يصف الأفعال ويروي الأحداث بناء على صور حقيقية مصورة بزاوية 360 ° تولد وهم التواجد فى الأحداث لدى المتلقي بمنظور الشخص الأول.</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endParaRPr lang="en-US" sz="16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20257" y="630077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9">
            <a:extLst>
              <a:ext uri="{FF2B5EF4-FFF2-40B4-BE49-F238E27FC236}">
                <a16:creationId xmlns:a16="http://schemas.microsoft.com/office/drawing/2014/main" id="{844810E4-E8A9-2051-4D02-31024B944D7B}"/>
              </a:ext>
            </a:extLst>
          </p:cNvPr>
          <p:cNvSpPr/>
          <p:nvPr/>
        </p:nvSpPr>
        <p:spPr>
          <a:xfrm>
            <a:off x="9898598" y="6236250"/>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020207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849560"/>
            <a:ext cx="4128422" cy="516487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8633" y="1280476"/>
            <a:ext cx="10148552" cy="5048964"/>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dirty="0">
                <a:solidFill>
                  <a:schemeClr val="accent1">
                    <a:lumMod val="50000"/>
                  </a:schemeClr>
                </a:solidFill>
                <a:ea typeface="Calibri" panose="020F0502020204030204" pitchFamily="34" charset="0"/>
                <a:cs typeface="Times New Roman" panose="02020603050405020304" pitchFamily="18" charset="0"/>
              </a:rPr>
              <a:t>ظهرت الصحافة الغامرة </a:t>
            </a:r>
            <a:r>
              <a:rPr lang="en-US" sz="2400" dirty="0">
                <a:solidFill>
                  <a:schemeClr val="accent1">
                    <a:lumMod val="50000"/>
                  </a:schemeClr>
                </a:solidFill>
                <a:latin typeface="Times New Roman" panose="02020603050405020304" pitchFamily="18" charset="0"/>
                <a:ea typeface="Calibri" panose="020F0502020204030204" pitchFamily="34" charset="0"/>
              </a:rPr>
              <a:t>Immersive Journalism</a:t>
            </a:r>
            <a:r>
              <a:rPr lang="ar-EG" sz="2400" dirty="0">
                <a:solidFill>
                  <a:schemeClr val="accent1">
                    <a:lumMod val="50000"/>
                  </a:schemeClr>
                </a:solidFill>
                <a:latin typeface="Times New Roman" panose="02020603050405020304" pitchFamily="18" charset="0"/>
                <a:ea typeface="Calibri" panose="020F0502020204030204" pitchFamily="34" charset="0"/>
              </a:rPr>
              <a:t> بإمكاناتها التى وفرتها والمعتمدة على تقنية الواقع الافتراضي لأول مرة من خلال الصحفية نوني ديلابينا من رواد مجال الواقع الافتراضي، وكان ذلك عام 2010، عندما أنتجت تقريراً عن الفقراء الجوعى فى لوس أنجلوس، وسمحت للجمهور بالدخول إلى عوالم التقارير واستكشاف المشاهد، والأصوات، والمشاعر، والأحاسيس المصاحبة للأخبار، وبعدها انتقلت تلك التجارب المبكرة إلى غرف الأخبار.</a:t>
            </a:r>
          </a:p>
          <a:p>
            <a:pPr algn="justLow" rtl="1">
              <a:lnSpc>
                <a:spcPct val="150000"/>
              </a:lnSpc>
            </a:pPr>
            <a:endParaRPr lang="ar-EG" sz="2400" b="0" i="0" dirty="0">
              <a:solidFill>
                <a:schemeClr val="accent1">
                  <a:lumMod val="50000"/>
                </a:schemeClr>
              </a:solidFill>
              <a:effectLst/>
              <a:latin typeface="Cairo"/>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491" y="63294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ounded Rectangle 3"/>
          <p:cNvSpPr/>
          <p:nvPr/>
        </p:nvSpPr>
        <p:spPr>
          <a:xfrm>
            <a:off x="2045142" y="1142482"/>
            <a:ext cx="8495534" cy="748838"/>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buFont typeface="Wingdings" panose="05000000000000000000" pitchFamily="2" charset="2"/>
              <a:buChar char="Ø"/>
            </a:pPr>
            <a:r>
              <a:rPr lang="ar-EG" sz="2400" b="1" dirty="0">
                <a:solidFill>
                  <a:schemeClr val="accent1">
                    <a:lumMod val="50000"/>
                  </a:schemeClr>
                </a:solidFill>
                <a:ea typeface="Calibri" panose="020F0502020204030204" pitchFamily="34" charset="0"/>
                <a:cs typeface="Times New Roman" panose="02020603050405020304" pitchFamily="18" charset="0"/>
              </a:rPr>
              <a:t>سابعاً: تجارب عالمية وعربية لاستخدام تقنية تصوير 360 ° فى المجال الصحفي</a:t>
            </a:r>
            <a:endParaRPr lang="ar-EG" sz="2400" b="1" dirty="0">
              <a:solidFill>
                <a:schemeClr val="accent1">
                  <a:lumMod val="50000"/>
                </a:schemeClr>
              </a:solidFill>
              <a:latin typeface="Cairo"/>
              <a:cs typeface="Times New Roman" panose="02020603050405020304" pitchFamily="18" charset="0"/>
            </a:endParaRPr>
          </a:p>
        </p:txBody>
      </p:sp>
      <p:sp>
        <p:nvSpPr>
          <p:cNvPr id="8" name="Rectangle: Rounded Corners 9">
            <a:extLst>
              <a:ext uri="{FF2B5EF4-FFF2-40B4-BE49-F238E27FC236}">
                <a16:creationId xmlns:a16="http://schemas.microsoft.com/office/drawing/2014/main" id="{844810E4-E8A9-2051-4D02-31024B944D7B}"/>
              </a:ext>
            </a:extLst>
          </p:cNvPr>
          <p:cNvSpPr/>
          <p:nvPr/>
        </p:nvSpPr>
        <p:spPr>
          <a:xfrm>
            <a:off x="9260342" y="6207386"/>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07611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849560"/>
            <a:ext cx="4128422" cy="516487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8633" y="894341"/>
            <a:ext cx="10148552" cy="5435099"/>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أيضا روت صحيفة النيويورك تايمز قصة رواد وكالة الفضاء الأمريكية (ناسا) وهم يتدربون فى بركان مونا لوا فى هاواي وهى بيئة شبيهة ببئية المريخ، ثم سرعان ما امتلأ متجر جوجل بتطبيقات مرتبطة بالمؤسسات الإخبارية الكبري مثل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C.N.N</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USA TODAY</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والغارديان،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B.B.C</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كانت تلك لحظة تحول فى استخدام تكنولوجيا الواقع الافتراضي فى صناعة الأخبار.</a:t>
            </a:r>
          </a:p>
          <a:p>
            <a:pPr algn="justLow" rtl="1">
              <a:lnSpc>
                <a:spcPct val="150000"/>
              </a:lnSpc>
              <a:spcAft>
                <a:spcPts val="800"/>
              </a:spcAft>
            </a:pP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ولا تُعد مقاطع الفيديو بنطاق 360 ° جديدة على وسائل التواصل الاجتماعى، حيث قدمتها منصة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YouTube</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فى مارس 2015 وجعلتها متاحة لإعلانات الفيديو بعد بضعة أشهر، ومنذ ذلك الحين تبنت بعض الشركات التكنولوجيا الجديدة خاصة مع النمو السريع فى هذا المجال، وظهرت قناة يوتيوب الواقع الافتراضي الرسمية التى تقوم بتحديث أعمالها بشكل منتظم مع روابط فيديوهات جديدة، وفى الآونة الآخيرة أتاح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Facebook</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أيضا هذه التقنية، ومواقع تواصل اجتماعى أخرى مثل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Instagram</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 </a:t>
            </a:r>
            <a:r>
              <a:rPr lang="en-US" sz="20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Snap</a:t>
            </a:r>
            <a:r>
              <a:rPr lang="ar-EG"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ببناء منصات واقع افتراضي، وبذلك نجد أن مواقع التواصل الاجتماعى ساعدت على انتشار هذه التقنية من خلال دعمها لها، حيث أصبحت متوافقة معها.</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323288" y="636024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9">
            <a:extLst>
              <a:ext uri="{FF2B5EF4-FFF2-40B4-BE49-F238E27FC236}">
                <a16:creationId xmlns:a16="http://schemas.microsoft.com/office/drawing/2014/main" id="{844810E4-E8A9-2051-4D02-31024B944D7B}"/>
              </a:ext>
            </a:extLst>
          </p:cNvPr>
          <p:cNvSpPr/>
          <p:nvPr/>
        </p:nvSpPr>
        <p:spPr>
          <a:xfrm>
            <a:off x="9260342" y="6031134"/>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58631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07770" y="668557"/>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8339" y="913539"/>
            <a:ext cx="10703955" cy="4829194"/>
          </a:xfrm>
          <a:prstGeom prst="roundRect">
            <a:avLst>
              <a:gd name="adj" fmla="val 6140"/>
            </a:avLst>
          </a:prstGeom>
          <a:solidFill>
            <a:srgbClr val="F9FBF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chemeClr val="accent1">
                    <a:lumMod val="50000"/>
                  </a:schemeClr>
                </a:solidFill>
                <a:ea typeface="Calibri" panose="020F0502020204030204" pitchFamily="34" charset="0"/>
                <a:cs typeface="Times New Roman" panose="02020603050405020304" pitchFamily="18" charset="0"/>
              </a:rPr>
              <a:t>وعلى المستوى العربي، جاء استخدام تقنية تصوير 360 ° والواقع الافتراضي فى تغطية الحروب والأزمات كمحاولة للتحرر من إطار الكاميرا وتوسيع حدود سرد القصص الإخبارية، حيث بدأ قسم التطوير والابتكار فى شبكة الجزيرة بالعمل على إنتاج قصص مصورة بتقنية 360 ° عام 2015، ونتج عن هذه الجهود تأسيس ستوديو الجزيرة كونتراست المختص فى سرد قصص المجتمعات المهمشة من جميع أنحاء العالم باستخدام التقنيات الحديثة، ونشرها على منصات الجزيرة الإنجليزية، وفى 2018 قام بترجمتها للعربية ونشرها على منصات الجزيرة العربية، والتى أصبحت أول منصة عربية متخصصة فى صحافة الواقع الافتراضي. </a:t>
            </a:r>
            <a:endParaRPr lang="ar-EG" sz="2400" b="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71773" y="6381284"/>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2334181" y="210071"/>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9">
            <a:extLst>
              <a:ext uri="{FF2B5EF4-FFF2-40B4-BE49-F238E27FC236}">
                <a16:creationId xmlns:a16="http://schemas.microsoft.com/office/drawing/2014/main" id="{844810E4-E8A9-2051-4D02-31024B944D7B}"/>
              </a:ext>
            </a:extLst>
          </p:cNvPr>
          <p:cNvSpPr/>
          <p:nvPr/>
        </p:nvSpPr>
        <p:spPr>
          <a:xfrm>
            <a:off x="9859962" y="6116700"/>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19276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07770" y="668557"/>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31065" y="912228"/>
            <a:ext cx="10703955" cy="4585523"/>
          </a:xfrm>
          <a:prstGeom prst="roundRect">
            <a:avLst>
              <a:gd name="adj" fmla="val 6140"/>
            </a:avLst>
          </a:prstGeom>
          <a:solidFill>
            <a:srgbClr val="F9FBF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وفى 3 ديسمبر عام 2015 نشر موقع المصري اليوم فيديو بزاوية 360 ° لمشروع تنمية شرق التفريعة. وكذلك قدم موقع مصراوي قصة مدعومة بالمعلومات ومصورة بتقنية 360 ° ترصد من أرض الواقع ما يدور فى العاصمة الإدارية الجديدة. وقد تم إطلاق موقع دبي 360 ° ليقدم صوراً بانورامية شاملة الرؤية تم تصويرها باستخدام تقنية 360 ° ليقدم جولة افتراضية عبر شبكة الإنترنت لمدينة دبي الإماراتية.</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71773" y="6381284"/>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2334181" y="210071"/>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9">
            <a:extLst>
              <a:ext uri="{FF2B5EF4-FFF2-40B4-BE49-F238E27FC236}">
                <a16:creationId xmlns:a16="http://schemas.microsoft.com/office/drawing/2014/main" id="{844810E4-E8A9-2051-4D02-31024B944D7B}"/>
              </a:ext>
            </a:extLst>
          </p:cNvPr>
          <p:cNvSpPr/>
          <p:nvPr/>
        </p:nvSpPr>
        <p:spPr>
          <a:xfrm>
            <a:off x="9859962" y="6116700"/>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79857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07770" y="668557"/>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32237" y="668557"/>
            <a:ext cx="10703955" cy="5372278"/>
          </a:xfrm>
          <a:prstGeom prst="roundRect">
            <a:avLst>
              <a:gd name="adj" fmla="val 6140"/>
            </a:avLst>
          </a:prstGeom>
          <a:solidFill>
            <a:srgbClr val="F9FBF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Low" rtl="1">
              <a:spcAft>
                <a:spcPts val="800"/>
              </a:spcAft>
              <a:buFont typeface="Wingdings" panose="05000000000000000000" pitchFamily="2" charset="2"/>
              <a:buChar char="Ø"/>
            </a:pPr>
            <a:r>
              <a:rPr lang="en-US" sz="20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خاتمة:</a:t>
            </a:r>
          </a:p>
          <a:p>
            <a:pPr algn="justLow" rtl="1">
              <a:lnSpc>
                <a:spcPct val="150000"/>
              </a:lnSpc>
              <a:spcAft>
                <a:spcPts val="800"/>
              </a:spcAft>
            </a:pPr>
            <a:r>
              <a:rPr lang="ar-EG" sz="2000" dirty="0">
                <a:solidFill>
                  <a:srgbClr val="002060"/>
                </a:solidFill>
                <a:latin typeface="Times New Roman" panose="02020603050405020304" pitchFamily="18" charset="0"/>
                <a:ea typeface="Calibri" panose="020F0502020204030204" pitchFamily="34" charset="0"/>
              </a:rPr>
              <a:t>صحافة الواقع الافتراضي الغامر وصحافة الفيديو، هاتان التقنيتان برعوا في تحويل مفهوم تقديم الأخبار والقصص، فمن خلال توظيف الواقع الافتراضي، استطاع الصحفيين إلقاء الضوء على القصص بطريقة تفاعلية وملموسة، حيث يمكن للمشاهدين الانغماس في الأحداث والشعور بأنهم يشاركون فيها مباشرةً. بينما قدمت صحافة الفيديو منصة قوية لتوثيق الأحداث بطريقة بصرية تُتيح للجمهور فهم السياق والتفاصيل بشكل أفضل.</a:t>
            </a:r>
          </a:p>
          <a:p>
            <a:pPr algn="justLow" rtl="1">
              <a:lnSpc>
                <a:spcPct val="150000"/>
              </a:lnSpc>
              <a:spcAft>
                <a:spcPts val="800"/>
              </a:spcAft>
            </a:pPr>
            <a:r>
              <a:rPr lang="ar-EG" sz="2000" dirty="0">
                <a:solidFill>
                  <a:srgbClr val="002060"/>
                </a:solidFill>
                <a:latin typeface="Times New Roman" panose="02020603050405020304" pitchFamily="18" charset="0"/>
                <a:ea typeface="Calibri" panose="020F0502020204030204" pitchFamily="34" charset="0"/>
              </a:rPr>
              <a:t>في نهاية المطاف، تبقى هذه التقنيات أدوات قوية للصحفيين لتعزيز التواصل ونقل القصص بشكل فعّال ومؤثر. ومع ذلك، يجب على الصحفيين الحفاظ على النزاهة والموضوعية في استخدام هذه التقنيات، وتجنب الانجراف نحو التأثيرات السلبية مثل التحريف ونقل الأخبار بشكل مغلوط.</a:t>
            </a:r>
          </a:p>
          <a:p>
            <a:pPr algn="justLow" rtl="1">
              <a:lnSpc>
                <a:spcPct val="150000"/>
              </a:lnSpc>
              <a:spcAft>
                <a:spcPts val="800"/>
              </a:spcAft>
            </a:pPr>
            <a:r>
              <a:rPr lang="ar-EG" sz="2000" dirty="0">
                <a:solidFill>
                  <a:srgbClr val="002060"/>
                </a:solidFill>
                <a:latin typeface="Times New Roman" panose="02020603050405020304" pitchFamily="18" charset="0"/>
                <a:ea typeface="Calibri" panose="020F0502020204030204" pitchFamily="34" charset="0"/>
              </a:rPr>
              <a:t>بهذه الطريقة، يمكن أن تستمر صحافة الواقع الافتراضي الغامر وصحافة الفيديو في تعزيز دور الصحافة في توفير المعرفة وتعزيز التواصل والفهم بين الناس، مما يُسهم في بناء مجتمعات أكثر توعية ومسؤولية.</a:t>
            </a:r>
            <a:endParaRPr lang="ar-EG" sz="2000" dirty="0">
              <a:solidFill>
                <a:srgbClr val="002060"/>
              </a:solidFill>
              <a:latin typeface="Times New Roman" panose="02020603050405020304" pitchFamily="18"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71773" y="6381284"/>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2334181" y="210071"/>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9">
            <a:extLst>
              <a:ext uri="{FF2B5EF4-FFF2-40B4-BE49-F238E27FC236}">
                <a16:creationId xmlns:a16="http://schemas.microsoft.com/office/drawing/2014/main" id="{844810E4-E8A9-2051-4D02-31024B944D7B}"/>
              </a:ext>
            </a:extLst>
          </p:cNvPr>
          <p:cNvSpPr/>
          <p:nvPr/>
        </p:nvSpPr>
        <p:spPr>
          <a:xfrm>
            <a:off x="9859962" y="6116700"/>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01341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00953" y="475374"/>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6081" y="1001502"/>
            <a:ext cx="10470524" cy="4303066"/>
          </a:xfrm>
          <a:prstGeom prst="roundRect">
            <a:avLst>
              <a:gd name="adj" fmla="val 6140"/>
            </a:avLst>
          </a:prstGeom>
          <a:solidFill>
            <a:srgbClr val="F9FBF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150000"/>
              </a:lnSpc>
              <a:spcAft>
                <a:spcPts val="800"/>
              </a:spcAft>
              <a:buFont typeface="Wingdings" panose="05000000000000000000" pitchFamily="2" charset="2"/>
              <a:buChar char="Ø"/>
            </a:pP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a:t>
            </a:r>
            <a:r>
              <a:rPr lang="ar-EG"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المصادر والمراجع:</a:t>
            </a:r>
          </a:p>
          <a:p>
            <a:pPr algn="justLow" rtl="1">
              <a:lnSpc>
                <a:spcPct val="150000"/>
              </a:lnSpc>
              <a:spcAft>
                <a:spcPts val="800"/>
              </a:spcAft>
            </a:pPr>
            <a:r>
              <a:rPr lang="ar-EG" sz="2400" b="1" dirty="0">
                <a:solidFill>
                  <a:srgbClr val="002060"/>
                </a:solidFill>
                <a:latin typeface="Times New Roman" panose="02020603050405020304" pitchFamily="18" charset="0"/>
                <a:ea typeface="Calibri" panose="020F0502020204030204" pitchFamily="34" charset="0"/>
                <a:cs typeface="+mj-cs"/>
              </a:rPr>
              <a:t>1.</a:t>
            </a:r>
            <a:r>
              <a:rPr lang="ar-EG" sz="2400" dirty="0">
                <a:solidFill>
                  <a:srgbClr val="002060"/>
                </a:solidFill>
                <a:latin typeface="Calibri" panose="020F0502020204030204" pitchFamily="34" charset="0"/>
                <a:ea typeface="Calibri" panose="020F0502020204030204" pitchFamily="34" charset="0"/>
                <a:cs typeface="+mj-cs"/>
              </a:rPr>
              <a:t>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سلوى أبو العلا الشريف، السرد الغامر وعناصر الصحافة الغامرة: قراءة نظرية، </a:t>
            </a: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مجلة البحوث الإعلامية</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جامعة الأزهر، كلية الإعلام، العدد السابع والستون، الجزء الثالث، أكتوبر 2023 </a:t>
            </a: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endParaRPr lang="ar-EG" sz="2400"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20257" y="63033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j-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2334181" y="210071"/>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9">
            <a:extLst>
              <a:ext uri="{FF2B5EF4-FFF2-40B4-BE49-F238E27FC236}">
                <a16:creationId xmlns:a16="http://schemas.microsoft.com/office/drawing/2014/main" id="{844810E4-E8A9-2051-4D02-31024B944D7B}"/>
              </a:ext>
            </a:extLst>
          </p:cNvPr>
          <p:cNvSpPr/>
          <p:nvPr/>
        </p:nvSpPr>
        <p:spPr>
          <a:xfrm>
            <a:off x="9962993" y="6238815"/>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No:10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6659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1994687" y="5629462"/>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7711" y="0"/>
            <a:ext cx="1864289" cy="87049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141904"/>
            <a:ext cx="2431152" cy="663639"/>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7250</TotalTime>
  <Words>4942</Words>
  <Application>Microsoft Office PowerPoint</Application>
  <PresentationFormat>Widescreen</PresentationFormat>
  <Paragraphs>234</Paragraphs>
  <Slides>45</Slides>
  <Notes>8</Notes>
  <HiddenSlides>0</HiddenSlides>
  <MMClips>0</MMClips>
  <ScaleCrop>false</ScaleCrop>
  <HeadingPairs>
    <vt:vector size="6" baseType="variant">
      <vt:variant>
        <vt:lpstr>Fonts Used</vt:lpstr>
      </vt:variant>
      <vt:variant>
        <vt:i4>16</vt:i4>
      </vt:variant>
      <vt:variant>
        <vt:lpstr>Theme</vt:lpstr>
      </vt:variant>
      <vt:variant>
        <vt:i4>3</vt:i4>
      </vt:variant>
      <vt:variant>
        <vt:lpstr>Slide Titles</vt:lpstr>
      </vt:variant>
      <vt:variant>
        <vt:i4>45</vt:i4>
      </vt:variant>
    </vt:vector>
  </HeadingPairs>
  <TitlesOfParts>
    <vt:vector size="64" baseType="lpstr">
      <vt:lpstr>Adobe Arabic</vt:lpstr>
      <vt:lpstr>Adobe Caslon Pro</vt:lpstr>
      <vt:lpstr>Adobe Caslon Pro Bold</vt:lpstr>
      <vt:lpstr>Adobe Kaiti Std R</vt:lpstr>
      <vt:lpstr>AngsanaUPC</vt:lpstr>
      <vt:lpstr>Arial</vt:lpstr>
      <vt:lpstr>Book Antiqua</vt:lpstr>
      <vt:lpstr>Cairo</vt:lpstr>
      <vt:lpstr>Calibri</vt:lpstr>
      <vt:lpstr>Calibri Light</vt:lpstr>
      <vt:lpstr>Helvetica</vt:lpstr>
      <vt:lpstr>Roboto Light</vt:lpstr>
      <vt:lpstr>Söhne</vt:lpstr>
      <vt:lpstr>Symbol</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cp:lastModifiedBy>
  <cp:revision>579</cp:revision>
  <dcterms:created xsi:type="dcterms:W3CDTF">2023-04-29T09:08:23Z</dcterms:created>
  <dcterms:modified xsi:type="dcterms:W3CDTF">2024-04-05T19:28:53Z</dcterms:modified>
</cp:coreProperties>
</file>