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entation.xml" ContentType="application/vnd.openxmlformats-officedocument.presentationml.presentation.main+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11.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0.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50"/>
  </p:notesMasterIdLst>
  <p:sldIdLst>
    <p:sldId id="299" r:id="rId2"/>
    <p:sldId id="303" r:id="rId3"/>
    <p:sldId id="325" r:id="rId4"/>
    <p:sldId id="259" r:id="rId5"/>
    <p:sldId id="321" r:id="rId6"/>
    <p:sldId id="326" r:id="rId7"/>
    <p:sldId id="322" r:id="rId8"/>
    <p:sldId id="327" r:id="rId9"/>
    <p:sldId id="323" r:id="rId10"/>
    <p:sldId id="328" r:id="rId11"/>
    <p:sldId id="324" r:id="rId12"/>
    <p:sldId id="260" r:id="rId13"/>
    <p:sldId id="317" r:id="rId14"/>
    <p:sldId id="318" r:id="rId15"/>
    <p:sldId id="319" r:id="rId16"/>
    <p:sldId id="262" r:id="rId17"/>
    <p:sldId id="314" r:id="rId18"/>
    <p:sldId id="316" r:id="rId19"/>
    <p:sldId id="310" r:id="rId20"/>
    <p:sldId id="311" r:id="rId21"/>
    <p:sldId id="312" r:id="rId22"/>
    <p:sldId id="313" r:id="rId23"/>
    <p:sldId id="329" r:id="rId24"/>
    <p:sldId id="264" r:id="rId25"/>
    <p:sldId id="265" r:id="rId26"/>
    <p:sldId id="266" r:id="rId27"/>
    <p:sldId id="330" r:id="rId28"/>
    <p:sldId id="267" r:id="rId29"/>
    <p:sldId id="268" r:id="rId30"/>
    <p:sldId id="270" r:id="rId31"/>
    <p:sldId id="271" r:id="rId32"/>
    <p:sldId id="272" r:id="rId33"/>
    <p:sldId id="273" r:id="rId34"/>
    <p:sldId id="331" r:id="rId35"/>
    <p:sldId id="275" r:id="rId36"/>
    <p:sldId id="276" r:id="rId37"/>
    <p:sldId id="277" r:id="rId38"/>
    <p:sldId id="278" r:id="rId39"/>
    <p:sldId id="332" r:id="rId40"/>
    <p:sldId id="280" r:id="rId41"/>
    <p:sldId id="281" r:id="rId42"/>
    <p:sldId id="282" r:id="rId43"/>
    <p:sldId id="283" r:id="rId44"/>
    <p:sldId id="284" r:id="rId45"/>
    <p:sldId id="333" r:id="rId46"/>
    <p:sldId id="286" r:id="rId47"/>
    <p:sldId id="287" r:id="rId48"/>
    <p:sldId id="334" r:id="rId49"/>
  </p:sldIdLst>
  <p:sldSz cx="12192000" cy="6858000"/>
  <p:notesSz cx="6858000" cy="9144000"/>
  <p:embeddedFontLst>
    <p:embeddedFont>
      <p:font typeface="Calibri" panose="020F0502020204030204" pitchFamily="34" charset="0"/>
      <p:regular r:id="rId51"/>
      <p:bold r:id="rId52"/>
      <p:italic r:id="rId53"/>
      <p:boldItalic r:id="rId54"/>
    </p:embeddedFont>
    <p:embeddedFont>
      <p:font typeface="Calibri Light" panose="020F0302020204030204" pitchFamily="34" charset="0"/>
      <p:regular r:id="rId55"/>
      <p:italic r:id="rId56"/>
    </p:embeddedFont>
    <p:embeddedFont>
      <p:font typeface="Impact" panose="020B0806030902050204" pitchFamily="34" charset="0"/>
      <p:regular r:id="rId57"/>
    </p:embeddedFont>
    <p:embeddedFont>
      <p:font typeface="Trebuchet MS" panose="020B0603020202020204" pitchFamily="34" charset="0"/>
      <p:regular r:id="rId58"/>
      <p:bold r:id="rId59"/>
      <p:italic r:id="rId60"/>
      <p:boldItalic r:id="rId6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5" roundtripDataSignature="AMtx7mj55FUsuB78Pw9fT9hPsfZzMgJk+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F0097D5-52B0-465F-B52A-580AA0B735CF}">
  <a:tblStyle styleId="{9F0097D5-52B0-465F-B52A-580AA0B735C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a:tcStyle>
        <a:tcBdr/>
        <a:fill>
          <a:solidFill>
            <a:srgbClr val="D0DEEF"/>
          </a:solidFill>
        </a:fill>
      </a:tcStyle>
    </a:band1H>
    <a:band2H>
      <a:tcTxStyle/>
      <a:tcStyle>
        <a:tcBdr/>
      </a:tcStyle>
    </a:band2H>
    <a:band1V>
      <a:tcTxStyle/>
      <a:tcStyle>
        <a:tcBdr/>
        <a:fill>
          <a:solidFill>
            <a:srgbClr val="D0DEEF"/>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8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8"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font" Target="fonts/font11.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1.fntdata"/><Relationship Id="rId72"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4.fntdata"/><Relationship Id="rId7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notesMaster" Target="notesMasters/notesMaster1.xml"/><Relationship Id="rId55"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77593755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351660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5168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02037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17083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94222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7035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345511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29074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2256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125505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29070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23290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57412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07953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78705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69727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08397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25982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38583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57419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48425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3910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3890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5" name="Google Shape;18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39496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9" name="Google Shape;19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55998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98808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80761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1" name="Google Shape;23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669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5" name="Google Shape;24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4838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15024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3" name="Google Shape;28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23490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5" name="Google Shape;29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275085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7" name="Google Shape;30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06501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91726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3" name="Google Shape;33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641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5" name="Google Shape;345;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222826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7" name="Google Shape;35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86811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9" name="Google Shape;36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72743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91202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5" name="Google Shape;39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35530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7" name="Google Shape;407;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521886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9" name="Google Shape;41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985739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1" name="Google Shape;43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890153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3" name="Google Shape;443;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174932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4432283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9" name="Google Shape;469;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263530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1" name="Google Shape;48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305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20854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38046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81881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176362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80431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587084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074379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64745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79685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066942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580275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06156174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17203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8521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610236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9173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146801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 id="2147483675" r:id="rId14"/>
    <p:sldLayoutId id="2147483677" r:id="rId15"/>
    <p:sldLayoutId id="2147483678"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5</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0896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4401164"/>
          </a:xfrm>
          <a:prstGeom prst="rect">
            <a:avLst/>
          </a:prstGeom>
          <a:noFill/>
          <a:ln>
            <a:noFill/>
          </a:ln>
        </p:spPr>
        <p:txBody>
          <a:bodyPr spcFirstLastPara="1" wrap="square" lIns="91425" tIns="45700" rIns="91425" bIns="45700" anchor="t" anchorCtr="0">
            <a:spAutoFit/>
          </a:bodyPr>
          <a:lstStyle/>
          <a:p>
            <a:pPr>
              <a:buClrTx/>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Integrating the Schedule and the Budget</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Schedule of Values</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Matching Cost Values to Tasks</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Planned vs. Actual Values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7686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4401164"/>
          </a:xfrm>
          <a:prstGeom prst="rect">
            <a:avLst/>
          </a:prstGeom>
          <a:noFill/>
          <a:ln>
            <a:noFill/>
          </a:ln>
        </p:spPr>
        <p:txBody>
          <a:bodyPr spcFirstLastPara="1" wrap="square" lIns="91425" tIns="45700" rIns="91425" bIns="45700" anchor="t" anchorCtr="0">
            <a:spAutoFit/>
          </a:bodyPr>
          <a:lstStyle/>
          <a:p>
            <a:pPr>
              <a:buClrTx/>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Integrating the Schedule and the Budget</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Schedule of Values</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Matching Cost Values to Tasks</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Planned vs. Actual Values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5513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9" name="Google Shape;129;p4"/>
          <p:cNvSpPr txBox="1"/>
          <p:nvPr/>
        </p:nvSpPr>
        <p:spPr>
          <a:xfrm>
            <a:off x="2849966" y="587927"/>
            <a:ext cx="4326689" cy="523180"/>
          </a:xfrm>
          <a:prstGeom prst="rect">
            <a:avLst/>
          </a:prstGeom>
          <a:noFill/>
          <a:ln>
            <a:noFill/>
          </a:ln>
        </p:spPr>
        <p:txBody>
          <a:bodyPr spcFirstLastPara="1" wrap="square" lIns="91425" tIns="45700" rIns="91425" bIns="45700" anchor="t" anchorCtr="0">
            <a:spAutoFit/>
          </a:bodyPr>
          <a:lstStyle/>
          <a:p>
            <a:pPr lvl="0"/>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Schedule of Values</a:t>
            </a:r>
          </a:p>
        </p:txBody>
      </p:sp>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a16="http://schemas.microsoft.com/office/drawing/2014/main" id="{2BC869EB-5623-4AA1-9123-4AF9DF916049}"/>
              </a:ext>
            </a:extLst>
          </p:cNvPr>
          <p:cNvSpPr/>
          <p:nvPr/>
        </p:nvSpPr>
        <p:spPr>
          <a:xfrm>
            <a:off x="681235" y="12496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Google Shape;131;p4"/>
          <p:cNvSpPr txBox="1"/>
          <p:nvPr/>
        </p:nvSpPr>
        <p:spPr>
          <a:xfrm>
            <a:off x="1136026" y="1933515"/>
            <a:ext cx="10033685" cy="3432812"/>
          </a:xfrm>
          <a:prstGeom prst="rect">
            <a:avLst/>
          </a:prstGeom>
          <a:noFill/>
          <a:ln>
            <a:noFill/>
          </a:ln>
        </p:spPr>
        <p:txBody>
          <a:bodyPr spcFirstLastPara="1" wrap="square" lIns="76200" tIns="38100" rIns="76200" bIns="38100" anchor="t" anchorCtr="0">
            <a:normAutofit fontScale="92500" lnSpcReduction="10000"/>
          </a:bodyPr>
          <a:lstStyle/>
          <a:p>
            <a:r>
              <a:rPr lang="en-US" sz="2800" b="1" dirty="0">
                <a:latin typeface="Calibri"/>
                <a:ea typeface="Calibri"/>
                <a:cs typeface="Calibri"/>
              </a:rPr>
              <a:t>Why Integration Matters</a:t>
            </a:r>
          </a:p>
          <a:p>
            <a:endParaRPr lang="en-US" sz="2800" b="1" dirty="0">
              <a:latin typeface="Calibri"/>
              <a:ea typeface="Calibri"/>
              <a:cs typeface="Calibri"/>
            </a:endParaRPr>
          </a:p>
          <a:p>
            <a:pPr marL="457200" indent="-457200">
              <a:lnSpc>
                <a:spcPct val="110000"/>
              </a:lnSpc>
              <a:buFont typeface="Wingdings" panose="05000000000000000000" pitchFamily="2" charset="2"/>
              <a:buChar char="q"/>
            </a:pPr>
            <a:r>
              <a:rPr lang="en-US" sz="2800" dirty="0">
                <a:latin typeface="Calibri"/>
                <a:ea typeface="Calibri"/>
                <a:cs typeface="Calibri"/>
              </a:rPr>
              <a:t>Project control depends on </a:t>
            </a:r>
            <a:r>
              <a:rPr lang="en-US" sz="2800" b="1" dirty="0">
                <a:latin typeface="Calibri"/>
                <a:ea typeface="Calibri"/>
                <a:cs typeface="Calibri"/>
              </a:rPr>
              <a:t>time + cost</a:t>
            </a:r>
          </a:p>
          <a:p>
            <a:pPr marL="457200" indent="-457200">
              <a:lnSpc>
                <a:spcPct val="110000"/>
              </a:lnSpc>
              <a:buFont typeface="Wingdings" panose="05000000000000000000" pitchFamily="2" charset="2"/>
              <a:buChar char="q"/>
            </a:pPr>
            <a:r>
              <a:rPr lang="en-US" sz="2800" dirty="0">
                <a:latin typeface="Calibri"/>
                <a:ea typeface="Calibri"/>
                <a:cs typeface="Calibri"/>
              </a:rPr>
              <a:t>Progress must be translated into earned value</a:t>
            </a:r>
          </a:p>
          <a:p>
            <a:pPr marL="457200" indent="-457200">
              <a:lnSpc>
                <a:spcPct val="110000"/>
              </a:lnSpc>
              <a:buFont typeface="Wingdings" panose="05000000000000000000" pitchFamily="2" charset="2"/>
              <a:buChar char="q"/>
            </a:pPr>
            <a:r>
              <a:rPr lang="en-US" sz="2800" dirty="0">
                <a:latin typeface="Calibri"/>
                <a:ea typeface="Calibri"/>
                <a:cs typeface="Calibri"/>
              </a:rPr>
              <a:t>Integration allows:</a:t>
            </a:r>
          </a:p>
          <a:p>
            <a:pPr marL="457200" lvl="1" indent="-457200">
              <a:lnSpc>
                <a:spcPct val="110000"/>
              </a:lnSpc>
              <a:buFont typeface="Wingdings" panose="05000000000000000000" pitchFamily="2" charset="2"/>
              <a:buChar char="q"/>
            </a:pPr>
            <a:r>
              <a:rPr lang="en-US" sz="2800" dirty="0">
                <a:latin typeface="Calibri"/>
                <a:ea typeface="Calibri"/>
                <a:cs typeface="Calibri"/>
              </a:rPr>
              <a:t>Accurate cost control</a:t>
            </a:r>
          </a:p>
          <a:p>
            <a:pPr marL="457200" lvl="1" indent="-457200">
              <a:lnSpc>
                <a:spcPct val="110000"/>
              </a:lnSpc>
              <a:buFont typeface="Wingdings" panose="05000000000000000000" pitchFamily="2" charset="2"/>
              <a:buChar char="q"/>
            </a:pPr>
            <a:r>
              <a:rPr lang="en-US" sz="2800" dirty="0">
                <a:latin typeface="Calibri"/>
                <a:ea typeface="Calibri"/>
                <a:cs typeface="Calibri"/>
              </a:rPr>
              <a:t>Reliable cash flow</a:t>
            </a:r>
          </a:p>
          <a:p>
            <a:pPr marL="457200" lvl="1" indent="-457200">
              <a:lnSpc>
                <a:spcPct val="110000"/>
              </a:lnSpc>
              <a:buFont typeface="Wingdings" panose="05000000000000000000" pitchFamily="2" charset="2"/>
              <a:buChar char="q"/>
            </a:pPr>
            <a:r>
              <a:rPr lang="en-US" sz="2800" dirty="0">
                <a:latin typeface="Calibri"/>
                <a:ea typeface="Calibri"/>
                <a:cs typeface="Calibri"/>
              </a:rPr>
              <a:t>Better forecasting</a:t>
            </a:r>
          </a:p>
        </p:txBody>
      </p:sp>
      <p:sp>
        <p:nvSpPr>
          <p:cNvPr id="18" name="Rectangle 17">
            <a:extLst>
              <a:ext uri="{FF2B5EF4-FFF2-40B4-BE49-F238E27FC236}">
                <a16:creationId xmlns:a16="http://schemas.microsoft.com/office/drawing/2014/main" id="{3985EAE6-BFA6-766D-A032-077E4DCB399E}"/>
              </a:ext>
            </a:extLst>
          </p:cNvPr>
          <p:cNvSpPr/>
          <p:nvPr/>
        </p:nvSpPr>
        <p:spPr>
          <a:xfrm>
            <a:off x="1173638"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a16="http://schemas.microsoft.com/office/drawing/2014/main" id="{463D680D-A11B-0A8A-63D5-DD2C6F3FD516}"/>
              </a:ext>
            </a:extLst>
          </p:cNvPr>
          <p:cNvSpPr txBox="1"/>
          <p:nvPr/>
        </p:nvSpPr>
        <p:spPr>
          <a:xfrm>
            <a:off x="1445509"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05E43288-C9C0-B2CA-0970-EB4E627B30CA}"/>
              </a:ext>
            </a:extLst>
          </p:cNvPr>
          <p:cNvSpPr txBox="1"/>
          <p:nvPr/>
        </p:nvSpPr>
        <p:spPr>
          <a:xfrm>
            <a:off x="1358455"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9" name="Google Shape;129;p4"/>
          <p:cNvSpPr txBox="1"/>
          <p:nvPr/>
        </p:nvSpPr>
        <p:spPr>
          <a:xfrm>
            <a:off x="2849966" y="587927"/>
            <a:ext cx="6746616" cy="523180"/>
          </a:xfrm>
          <a:prstGeom prst="rect">
            <a:avLst/>
          </a:prstGeom>
          <a:noFill/>
          <a:ln>
            <a:noFill/>
          </a:ln>
        </p:spPr>
        <p:txBody>
          <a:bodyPr spcFirstLastPara="1" wrap="square" lIns="91425" tIns="45700" rIns="91425" bIns="45700" anchor="t" anchorCtr="0">
            <a:spAutoFit/>
          </a:bodyPr>
          <a:lstStyle/>
          <a:p>
            <a:pPr lvl="0"/>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Schedule of Values</a:t>
            </a:r>
          </a:p>
        </p:txBody>
      </p:sp>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a16="http://schemas.microsoft.com/office/drawing/2014/main" id="{2BC869EB-5623-4AA1-9123-4AF9DF916049}"/>
              </a:ext>
            </a:extLst>
          </p:cNvPr>
          <p:cNvSpPr/>
          <p:nvPr/>
        </p:nvSpPr>
        <p:spPr>
          <a:xfrm>
            <a:off x="681235" y="12496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Google Shape;131;p4"/>
          <p:cNvSpPr txBox="1"/>
          <p:nvPr/>
        </p:nvSpPr>
        <p:spPr>
          <a:xfrm>
            <a:off x="1070752" y="1933515"/>
            <a:ext cx="10033685" cy="3358921"/>
          </a:xfrm>
          <a:prstGeom prst="rect">
            <a:avLst/>
          </a:prstGeom>
          <a:noFill/>
          <a:ln>
            <a:noFill/>
          </a:ln>
        </p:spPr>
        <p:txBody>
          <a:bodyPr spcFirstLastPara="1" wrap="square" lIns="76200" tIns="38100" rIns="76200" bIns="38100" anchor="t" anchorCtr="0">
            <a:normAutofit/>
          </a:bodyPr>
          <a:lstStyle/>
          <a:p>
            <a:pPr>
              <a:lnSpc>
                <a:spcPct val="90000"/>
              </a:lnSpc>
            </a:pPr>
            <a:r>
              <a:rPr lang="en-US" sz="2600" b="1" dirty="0">
                <a:latin typeface="Calibri"/>
                <a:ea typeface="Calibri"/>
                <a:cs typeface="Calibri"/>
              </a:rPr>
              <a:t>What is the Schedule of Values (SOV)?</a:t>
            </a:r>
          </a:p>
          <a:p>
            <a:pPr>
              <a:lnSpc>
                <a:spcPct val="90000"/>
              </a:lnSpc>
            </a:pPr>
            <a:endParaRPr lang="en-US" sz="2600" b="1" dirty="0">
              <a:latin typeface="Calibri"/>
              <a:ea typeface="Calibri"/>
              <a:cs typeface="Calibri"/>
            </a:endParaRPr>
          </a:p>
          <a:p>
            <a:pPr marL="457200" lvl="1" indent="-457200">
              <a:buFont typeface="Wingdings" panose="05000000000000000000" pitchFamily="2" charset="2"/>
              <a:buChar char="q"/>
            </a:pPr>
            <a:r>
              <a:rPr lang="en-US" sz="2600" dirty="0">
                <a:latin typeface="Calibri"/>
                <a:ea typeface="Calibri"/>
                <a:cs typeface="Calibri"/>
              </a:rPr>
              <a:t>Financial breakdown of the contract</a:t>
            </a:r>
          </a:p>
          <a:p>
            <a:pPr marL="457200" lvl="1" indent="-457200">
              <a:buFont typeface="Wingdings" panose="05000000000000000000" pitchFamily="2" charset="2"/>
              <a:buChar char="q"/>
            </a:pPr>
            <a:r>
              <a:rPr lang="en-US" sz="2600" dirty="0">
                <a:latin typeface="Calibri"/>
                <a:ea typeface="Calibri"/>
                <a:cs typeface="Calibri"/>
              </a:rPr>
              <a:t>Assigns </a:t>
            </a:r>
            <a:r>
              <a:rPr lang="en-US" sz="2600" b="1" dirty="0">
                <a:latin typeface="Calibri"/>
                <a:ea typeface="Calibri"/>
                <a:cs typeface="Calibri"/>
              </a:rPr>
              <a:t>dollar values to tasks</a:t>
            </a:r>
          </a:p>
          <a:p>
            <a:pPr marL="457200" lvl="1" indent="-457200">
              <a:buFont typeface="Wingdings" panose="05000000000000000000" pitchFamily="2" charset="2"/>
              <a:buChar char="q"/>
            </a:pPr>
            <a:r>
              <a:rPr lang="en-US" sz="2600" dirty="0">
                <a:latin typeface="Calibri"/>
                <a:ea typeface="Calibri"/>
                <a:cs typeface="Calibri"/>
              </a:rPr>
              <a:t>Total SOV = </a:t>
            </a:r>
            <a:r>
              <a:rPr lang="en-US" sz="2600" b="1" dirty="0">
                <a:latin typeface="Calibri"/>
                <a:ea typeface="Calibri"/>
                <a:cs typeface="Calibri"/>
              </a:rPr>
              <a:t>Total contract price</a:t>
            </a:r>
          </a:p>
          <a:p>
            <a:pPr marL="457200" lvl="1" indent="-457200">
              <a:buFont typeface="Wingdings" panose="05000000000000000000" pitchFamily="2" charset="2"/>
              <a:buChar char="q"/>
            </a:pPr>
            <a:r>
              <a:rPr lang="en-US" sz="2600" dirty="0">
                <a:latin typeface="Calibri"/>
                <a:ea typeface="Calibri"/>
                <a:cs typeface="Calibri"/>
              </a:rPr>
              <a:t>Used as the basis for:</a:t>
            </a:r>
          </a:p>
          <a:p>
            <a:pPr marL="457200" lvl="1" indent="-457200">
              <a:buFont typeface="Wingdings" panose="05000000000000000000" pitchFamily="2" charset="2"/>
              <a:buChar char="q"/>
            </a:pPr>
            <a:r>
              <a:rPr lang="en-US" sz="2600" dirty="0">
                <a:latin typeface="Calibri"/>
                <a:ea typeface="Calibri"/>
                <a:cs typeface="Calibri"/>
              </a:rPr>
              <a:t>Progress measurement</a:t>
            </a:r>
          </a:p>
          <a:p>
            <a:pPr marL="457200" lvl="1" indent="-457200">
              <a:buFont typeface="Wingdings" panose="05000000000000000000" pitchFamily="2" charset="2"/>
              <a:buChar char="q"/>
            </a:pPr>
            <a:r>
              <a:rPr lang="en-US" sz="2600" dirty="0">
                <a:latin typeface="Calibri"/>
                <a:ea typeface="Calibri"/>
                <a:cs typeface="Calibri"/>
              </a:rPr>
              <a:t>Payment approval</a:t>
            </a:r>
          </a:p>
        </p:txBody>
      </p:sp>
      <p:sp>
        <p:nvSpPr>
          <p:cNvPr id="18" name="Rectangle 17">
            <a:extLst>
              <a:ext uri="{FF2B5EF4-FFF2-40B4-BE49-F238E27FC236}">
                <a16:creationId xmlns:a16="http://schemas.microsoft.com/office/drawing/2014/main" id="{3985EAE6-BFA6-766D-A032-077E4DCB399E}"/>
              </a:ext>
            </a:extLst>
          </p:cNvPr>
          <p:cNvSpPr/>
          <p:nvPr/>
        </p:nvSpPr>
        <p:spPr>
          <a:xfrm>
            <a:off x="1173638"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a16="http://schemas.microsoft.com/office/drawing/2014/main" id="{463D680D-A11B-0A8A-63D5-DD2C6F3FD516}"/>
              </a:ext>
            </a:extLst>
          </p:cNvPr>
          <p:cNvSpPr txBox="1"/>
          <p:nvPr/>
        </p:nvSpPr>
        <p:spPr>
          <a:xfrm>
            <a:off x="1445509"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05E43288-C9C0-B2CA-0970-EB4E627B30CA}"/>
              </a:ext>
            </a:extLst>
          </p:cNvPr>
          <p:cNvSpPr txBox="1"/>
          <p:nvPr/>
        </p:nvSpPr>
        <p:spPr>
          <a:xfrm>
            <a:off x="1358455"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3432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4401164"/>
          </a:xfrm>
          <a:prstGeom prst="rect">
            <a:avLst/>
          </a:prstGeom>
          <a:noFill/>
          <a:ln>
            <a:noFill/>
          </a:ln>
        </p:spPr>
        <p:txBody>
          <a:bodyPr spcFirstLastPara="1" wrap="square" lIns="91425" tIns="45700" rIns="91425" bIns="45700" anchor="t" anchorCtr="0">
            <a:spAutoFit/>
          </a:bodyPr>
          <a:lstStyle/>
          <a:p>
            <a:pPr>
              <a:buClrTx/>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Integrating the Schedule and the Budget</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Schedule of Values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Matching Cost Values to Tasks</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Planned vs. Actual Values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2215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9" name="Google Shape;129;p4"/>
          <p:cNvSpPr txBox="1"/>
          <p:nvPr/>
        </p:nvSpPr>
        <p:spPr>
          <a:xfrm>
            <a:off x="2849966" y="587927"/>
            <a:ext cx="5351925" cy="523180"/>
          </a:xfrm>
          <a:prstGeom prst="rect">
            <a:avLst/>
          </a:prstGeom>
          <a:noFill/>
          <a:ln>
            <a:noFill/>
          </a:ln>
        </p:spPr>
        <p:txBody>
          <a:bodyPr spcFirstLastPara="1" wrap="square" lIns="91425" tIns="45700" rIns="91425" bIns="45700" anchor="t" anchorCtr="0">
            <a:spAutoFit/>
          </a:bodyPr>
          <a:lstStyle/>
          <a:p>
            <a:pPr lvl="0"/>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Matching Cost Values to Tasks</a:t>
            </a:r>
          </a:p>
        </p:txBody>
      </p:sp>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a16="http://schemas.microsoft.com/office/drawing/2014/main" id="{2BC869EB-5623-4AA1-9123-4AF9DF916049}"/>
              </a:ext>
            </a:extLst>
          </p:cNvPr>
          <p:cNvSpPr/>
          <p:nvPr/>
        </p:nvSpPr>
        <p:spPr>
          <a:xfrm>
            <a:off x="681235" y="12496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Google Shape;131;p4"/>
          <p:cNvSpPr txBox="1"/>
          <p:nvPr/>
        </p:nvSpPr>
        <p:spPr>
          <a:xfrm>
            <a:off x="1070752" y="1933515"/>
            <a:ext cx="10033685" cy="3478994"/>
          </a:xfrm>
          <a:prstGeom prst="rect">
            <a:avLst/>
          </a:prstGeom>
          <a:noFill/>
          <a:ln>
            <a:noFill/>
          </a:ln>
        </p:spPr>
        <p:txBody>
          <a:bodyPr spcFirstLastPara="1" wrap="square" lIns="76200" tIns="38100" rIns="76200" bIns="38100" anchor="t" anchorCtr="0">
            <a:normAutofit/>
          </a:bodyPr>
          <a:lstStyle/>
          <a:p>
            <a:r>
              <a:rPr lang="en-US" sz="2600" b="1" dirty="0">
                <a:latin typeface="Calibri"/>
                <a:ea typeface="Calibri"/>
                <a:cs typeface="Calibri"/>
              </a:rPr>
              <a:t>Matching Schedule Tasks to Budget</a:t>
            </a:r>
          </a:p>
          <a:p>
            <a:pPr lvl="1"/>
            <a:r>
              <a:rPr lang="en-US" sz="2600" dirty="0">
                <a:latin typeface="Calibri"/>
                <a:ea typeface="Calibri"/>
                <a:cs typeface="Calibri"/>
              </a:rPr>
              <a:t>Every schedule task must have:</a:t>
            </a:r>
          </a:p>
          <a:p>
            <a:pPr marL="457200" lvl="1" indent="-457200">
              <a:buFont typeface="Wingdings" panose="05000000000000000000" pitchFamily="2" charset="2"/>
              <a:buChar char="q"/>
            </a:pPr>
            <a:r>
              <a:rPr lang="en-US" sz="2600" dirty="0">
                <a:latin typeface="Calibri"/>
                <a:ea typeface="Calibri"/>
                <a:cs typeface="Calibri"/>
              </a:rPr>
              <a:t>A corresponding budget value</a:t>
            </a:r>
          </a:p>
          <a:p>
            <a:pPr marL="457200" lvl="1" indent="-457200">
              <a:buFont typeface="Wingdings" panose="05000000000000000000" pitchFamily="2" charset="2"/>
              <a:buChar char="q"/>
            </a:pPr>
            <a:r>
              <a:rPr lang="en-US" sz="2600" dirty="0">
                <a:latin typeface="Calibri"/>
                <a:ea typeface="Calibri"/>
                <a:cs typeface="Calibri"/>
              </a:rPr>
              <a:t>Task cost includes:</a:t>
            </a:r>
          </a:p>
          <a:p>
            <a:pPr marL="457200" lvl="1" indent="-457200">
              <a:buFont typeface="Wingdings" panose="05000000000000000000" pitchFamily="2" charset="2"/>
              <a:buChar char="q"/>
            </a:pPr>
            <a:r>
              <a:rPr lang="en-US" sz="2600" dirty="0">
                <a:latin typeface="Calibri"/>
                <a:ea typeface="Calibri"/>
                <a:cs typeface="Calibri"/>
              </a:rPr>
              <a:t>Direct cost</a:t>
            </a:r>
          </a:p>
          <a:p>
            <a:pPr marL="457200" lvl="1" indent="-457200">
              <a:buFont typeface="Wingdings" panose="05000000000000000000" pitchFamily="2" charset="2"/>
              <a:buChar char="q"/>
            </a:pPr>
            <a:r>
              <a:rPr lang="en-US" sz="2600" dirty="0">
                <a:latin typeface="Calibri"/>
                <a:ea typeface="Calibri"/>
                <a:cs typeface="Calibri"/>
              </a:rPr>
              <a:t>Overhead</a:t>
            </a:r>
          </a:p>
          <a:p>
            <a:pPr marL="457200" lvl="1" indent="-457200">
              <a:buFont typeface="Wingdings" panose="05000000000000000000" pitchFamily="2" charset="2"/>
              <a:buChar char="q"/>
            </a:pPr>
            <a:r>
              <a:rPr lang="en-US" sz="2600" dirty="0">
                <a:latin typeface="Calibri"/>
                <a:ea typeface="Calibri"/>
                <a:cs typeface="Calibri"/>
              </a:rPr>
              <a:t>Profit</a:t>
            </a:r>
          </a:p>
          <a:p>
            <a:pPr marL="457200" lvl="1" indent="-457200">
              <a:buFont typeface="Wingdings" panose="05000000000000000000" pitchFamily="2" charset="2"/>
              <a:buChar char="q"/>
            </a:pPr>
            <a:r>
              <a:rPr lang="en-US" sz="2600" dirty="0">
                <a:latin typeface="Calibri"/>
                <a:ea typeface="Calibri"/>
                <a:cs typeface="Calibri"/>
              </a:rPr>
              <a:t>Incorrect values = inaccurate project control</a:t>
            </a:r>
          </a:p>
        </p:txBody>
      </p:sp>
      <p:sp>
        <p:nvSpPr>
          <p:cNvPr id="18" name="Rectangle 17">
            <a:extLst>
              <a:ext uri="{FF2B5EF4-FFF2-40B4-BE49-F238E27FC236}">
                <a16:creationId xmlns:a16="http://schemas.microsoft.com/office/drawing/2014/main" id="{3985EAE6-BFA6-766D-A032-077E4DCB399E}"/>
              </a:ext>
            </a:extLst>
          </p:cNvPr>
          <p:cNvSpPr/>
          <p:nvPr/>
        </p:nvSpPr>
        <p:spPr>
          <a:xfrm>
            <a:off x="1173638"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a16="http://schemas.microsoft.com/office/drawing/2014/main" id="{463D680D-A11B-0A8A-63D5-DD2C6F3FD516}"/>
              </a:ext>
            </a:extLst>
          </p:cNvPr>
          <p:cNvSpPr txBox="1"/>
          <p:nvPr/>
        </p:nvSpPr>
        <p:spPr>
          <a:xfrm>
            <a:off x="1445509"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05E43288-C9C0-B2CA-0970-EB4E627B30CA}"/>
              </a:ext>
            </a:extLst>
          </p:cNvPr>
          <p:cNvSpPr txBox="1"/>
          <p:nvPr/>
        </p:nvSpPr>
        <p:spPr>
          <a:xfrm>
            <a:off x="1358455"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095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4401164"/>
          </a:xfrm>
          <a:prstGeom prst="rect">
            <a:avLst/>
          </a:prstGeom>
          <a:noFill/>
          <a:ln>
            <a:noFill/>
          </a:ln>
        </p:spPr>
        <p:txBody>
          <a:bodyPr spcFirstLastPara="1" wrap="square" lIns="91425" tIns="45700" rIns="91425" bIns="45700" anchor="t" anchorCtr="0">
            <a:spAutoFit/>
          </a:bodyPr>
          <a:lstStyle/>
          <a:p>
            <a:pPr>
              <a:buClrTx/>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Integrating the Schedule and the Budget</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Schedule of Values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Matching Cost Values to Tasks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Planned vs. Actual Values</a:t>
            </a:r>
            <a:endPar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4019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9" name="Google Shape;129;p4"/>
          <p:cNvSpPr txBox="1"/>
          <p:nvPr/>
        </p:nvSpPr>
        <p:spPr>
          <a:xfrm>
            <a:off x="2849966" y="587927"/>
            <a:ext cx="5028652" cy="738623"/>
          </a:xfrm>
          <a:prstGeom prst="rect">
            <a:avLst/>
          </a:prstGeom>
          <a:noFill/>
          <a:ln>
            <a:noFill/>
          </a:ln>
        </p:spPr>
        <p:txBody>
          <a:bodyPr spcFirstLastPara="1" wrap="square" lIns="91425" tIns="45700" rIns="91425" bIns="45700" anchor="t" anchorCtr="0">
            <a:spAutoFit/>
          </a:bodyPr>
          <a:lstStyle/>
          <a:p>
            <a:pPr lvl="0"/>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Planned vs. Actual Values</a:t>
            </a:r>
            <a:b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br>
            <a:endParaRPr b="1" dirty="0">
              <a:solidFill>
                <a:schemeClr val="tx1"/>
              </a:solidFill>
              <a:effectLst>
                <a:outerShdw blurRad="38100" dist="38100" dir="2700000" algn="tl">
                  <a:srgbClr val="000000">
                    <a:alpha val="43137"/>
                  </a:srgbClr>
                </a:outerShdw>
              </a:effectLst>
            </a:endParaRPr>
          </a:p>
        </p:txBody>
      </p:sp>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a16="http://schemas.microsoft.com/office/drawing/2014/main" id="{2BC869EB-5623-4AA1-9123-4AF9DF916049}"/>
              </a:ext>
            </a:extLst>
          </p:cNvPr>
          <p:cNvSpPr/>
          <p:nvPr/>
        </p:nvSpPr>
        <p:spPr>
          <a:xfrm>
            <a:off x="681235" y="12496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Google Shape;131;p4"/>
          <p:cNvSpPr txBox="1"/>
          <p:nvPr/>
        </p:nvSpPr>
        <p:spPr>
          <a:xfrm>
            <a:off x="1070752" y="1933515"/>
            <a:ext cx="10033685" cy="3002693"/>
          </a:xfrm>
          <a:prstGeom prst="rect">
            <a:avLst/>
          </a:prstGeom>
          <a:noFill/>
          <a:ln>
            <a:noFill/>
          </a:ln>
        </p:spPr>
        <p:txBody>
          <a:bodyPr spcFirstLastPara="1" wrap="square" lIns="76200" tIns="38100" rIns="76200" bIns="38100" anchor="t" anchorCtr="0">
            <a:normAutofit/>
          </a:bodyPr>
          <a:lstStyle/>
          <a:p>
            <a:r>
              <a:rPr lang="en-US" sz="2400" b="1" dirty="0"/>
              <a:t>Planned vs Actual Values</a:t>
            </a:r>
          </a:p>
          <a:p>
            <a:r>
              <a:rPr lang="en-US" sz="2400" dirty="0"/>
              <a:t>To analyze performance, assume:</a:t>
            </a:r>
          </a:p>
          <a:p>
            <a:r>
              <a:rPr lang="en-US" sz="2400" dirty="0"/>
              <a:t>Skilled labor</a:t>
            </a:r>
          </a:p>
          <a:p>
            <a:r>
              <a:rPr lang="en-US" sz="2400" dirty="0"/>
              <a:t>Proper tools &amp; materials</a:t>
            </a:r>
          </a:p>
          <a:p>
            <a:r>
              <a:rPr lang="en-US" sz="2400" dirty="0"/>
              <a:t>Optimal crew size</a:t>
            </a:r>
          </a:p>
          <a:p>
            <a:r>
              <a:rPr lang="en-US" sz="2400" dirty="0"/>
              <a:t>Continuous work</a:t>
            </a:r>
          </a:p>
          <a:p>
            <a:r>
              <a:rPr lang="en-US" sz="2400" dirty="0"/>
              <a:t>8-hour workday</a:t>
            </a:r>
          </a:p>
          <a:p>
            <a:r>
              <a:rPr lang="en-US" sz="2400" dirty="0"/>
              <a:t>These assumptions support accurate planning.</a:t>
            </a:r>
          </a:p>
        </p:txBody>
      </p:sp>
      <p:sp>
        <p:nvSpPr>
          <p:cNvPr id="18" name="Rectangle 17">
            <a:extLst>
              <a:ext uri="{FF2B5EF4-FFF2-40B4-BE49-F238E27FC236}">
                <a16:creationId xmlns:a16="http://schemas.microsoft.com/office/drawing/2014/main" id="{3985EAE6-BFA6-766D-A032-077E4DCB399E}"/>
              </a:ext>
            </a:extLst>
          </p:cNvPr>
          <p:cNvSpPr/>
          <p:nvPr/>
        </p:nvSpPr>
        <p:spPr>
          <a:xfrm>
            <a:off x="1173638"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a16="http://schemas.microsoft.com/office/drawing/2014/main" id="{463D680D-A11B-0A8A-63D5-DD2C6F3FD516}"/>
              </a:ext>
            </a:extLst>
          </p:cNvPr>
          <p:cNvSpPr txBox="1"/>
          <p:nvPr/>
        </p:nvSpPr>
        <p:spPr>
          <a:xfrm>
            <a:off x="1445509"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05E43288-C9C0-B2CA-0970-EB4E627B30CA}"/>
              </a:ext>
            </a:extLst>
          </p:cNvPr>
          <p:cNvSpPr txBox="1"/>
          <p:nvPr/>
        </p:nvSpPr>
        <p:spPr>
          <a:xfrm>
            <a:off x="1358455"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3855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4401164"/>
          </a:xfrm>
          <a:prstGeom prst="rect">
            <a:avLst/>
          </a:prstGeom>
          <a:noFill/>
          <a:ln>
            <a:noFill/>
          </a:ln>
        </p:spPr>
        <p:txBody>
          <a:bodyPr spcFirstLastPara="1" wrap="square" lIns="91425" tIns="45700" rIns="91425" bIns="45700" anchor="t" anchorCtr="0">
            <a:spAutoFit/>
          </a:bodyPr>
          <a:lstStyle/>
          <a:p>
            <a:pPr>
              <a:buClrTx/>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Integrating the Schedule and the Budget</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Schedule of Values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Matching Cost Values to Tasks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Planned vs. Actual Values</a:t>
            </a:r>
            <a:endPar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03109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9" name="Google Shape;129;p4"/>
          <p:cNvSpPr txBox="1"/>
          <p:nvPr/>
        </p:nvSpPr>
        <p:spPr>
          <a:xfrm>
            <a:off x="2849966" y="587927"/>
            <a:ext cx="2922529"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Critical Path</a:t>
            </a:r>
            <a:endParaRPr b="1" dirty="0">
              <a:solidFill>
                <a:schemeClr val="tx1"/>
              </a:solidFill>
              <a:effectLst>
                <a:outerShdw blurRad="38100" dist="38100" dir="2700000" algn="tl">
                  <a:srgbClr val="000000">
                    <a:alpha val="43137"/>
                  </a:srgbClr>
                </a:outerShdw>
              </a:effectLst>
            </a:endParaRPr>
          </a:p>
        </p:txBody>
      </p:sp>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a16="http://schemas.microsoft.com/office/drawing/2014/main" id="{2BC869EB-5623-4AA1-9123-4AF9DF916049}"/>
              </a:ext>
            </a:extLst>
          </p:cNvPr>
          <p:cNvSpPr/>
          <p:nvPr/>
        </p:nvSpPr>
        <p:spPr>
          <a:xfrm>
            <a:off x="681235" y="12496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Google Shape;131;p4"/>
          <p:cNvSpPr txBox="1"/>
          <p:nvPr/>
        </p:nvSpPr>
        <p:spPr>
          <a:xfrm>
            <a:off x="1070752" y="1933515"/>
            <a:ext cx="10033685" cy="3002693"/>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400"/>
              <a:buFont typeface="Noto Sans Symbols"/>
              <a:buNone/>
            </a:pPr>
            <a:r>
              <a:rPr lang="en-US" sz="2400" dirty="0">
                <a:solidFill>
                  <a:srgbClr val="000000"/>
                </a:solidFill>
                <a:latin typeface="Arial"/>
                <a:ea typeface="Arial"/>
                <a:cs typeface="Arial"/>
                <a:sym typeface="Arial"/>
              </a:rPr>
              <a:t>One or more continuous chains of </a:t>
            </a:r>
            <a:r>
              <a:rPr lang="en-US" sz="2400" dirty="0">
                <a:solidFill>
                  <a:srgbClr val="C00000"/>
                </a:solidFill>
                <a:latin typeface="Arial"/>
                <a:ea typeface="Arial"/>
                <a:cs typeface="Arial"/>
                <a:sym typeface="Arial"/>
              </a:rPr>
              <a:t>zero</a:t>
            </a:r>
            <a:r>
              <a:rPr lang="en-US" sz="2400" dirty="0">
                <a:solidFill>
                  <a:srgbClr val="000000"/>
                </a:solidFill>
                <a:latin typeface="Arial"/>
                <a:ea typeface="Arial"/>
                <a:cs typeface="Arial"/>
                <a:sym typeface="Arial"/>
              </a:rPr>
              <a:t> or</a:t>
            </a:r>
            <a:r>
              <a:rPr lang="en-US" sz="2400" dirty="0">
                <a:solidFill>
                  <a:srgbClr val="E30127"/>
                </a:solidFill>
                <a:latin typeface="Arial"/>
                <a:ea typeface="Arial"/>
                <a:cs typeface="Arial"/>
                <a:sym typeface="Arial"/>
              </a:rPr>
              <a:t> </a:t>
            </a:r>
            <a:r>
              <a:rPr lang="en-US" sz="2400" dirty="0">
                <a:solidFill>
                  <a:srgbClr val="C00000"/>
                </a:solidFill>
                <a:latin typeface="Arial"/>
                <a:ea typeface="Arial"/>
                <a:cs typeface="Arial"/>
                <a:sym typeface="Arial"/>
              </a:rPr>
              <a:t>negative</a:t>
            </a:r>
            <a:r>
              <a:rPr lang="en-US" sz="2400" dirty="0">
                <a:solidFill>
                  <a:srgbClr val="000000"/>
                </a:solidFill>
                <a:latin typeface="Arial"/>
                <a:ea typeface="Arial"/>
                <a:cs typeface="Arial"/>
                <a:sym typeface="Arial"/>
              </a:rPr>
              <a:t> float activities running from the start event to the finish event in the schedule.</a:t>
            </a:r>
            <a:endParaRPr dirty="0"/>
          </a:p>
          <a:p>
            <a:pPr marL="0" marR="0" lvl="0" indent="0" algn="l" rtl="0">
              <a:lnSpc>
                <a:spcPct val="90000"/>
              </a:lnSpc>
              <a:spcBef>
                <a:spcPts val="1000"/>
              </a:spcBef>
              <a:spcAft>
                <a:spcPts val="0"/>
              </a:spcAft>
              <a:buClr>
                <a:schemeClr val="dk1"/>
              </a:buClr>
              <a:buSzPts val="2400"/>
              <a:buFont typeface="Noto Sans Symbols"/>
              <a:buNone/>
            </a:pPr>
            <a:endParaRPr sz="24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dirty="0">
                <a:solidFill>
                  <a:srgbClr val="000000"/>
                </a:solidFill>
                <a:latin typeface="Arial"/>
                <a:ea typeface="Arial"/>
                <a:cs typeface="Arial"/>
                <a:sym typeface="Arial"/>
              </a:rPr>
              <a:t>The Critical Path is normally the Longest Path (longest series of continuous activities)  in the schedule.</a:t>
            </a:r>
            <a:endParaRPr dirty="0"/>
          </a:p>
          <a:p>
            <a:pPr marL="0" marR="0" lvl="0" indent="0" algn="l" rtl="0">
              <a:lnSpc>
                <a:spcPct val="90000"/>
              </a:lnSpc>
              <a:spcBef>
                <a:spcPts val="1000"/>
              </a:spcBef>
              <a:spcAft>
                <a:spcPts val="0"/>
              </a:spcAft>
              <a:buClr>
                <a:schemeClr val="dk1"/>
              </a:buClr>
              <a:buSzPts val="2400"/>
              <a:buFont typeface="Noto Sans Symbols"/>
              <a:buNone/>
            </a:pPr>
            <a:endParaRPr sz="24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dirty="0">
                <a:solidFill>
                  <a:srgbClr val="000000"/>
                </a:solidFill>
                <a:latin typeface="Arial"/>
                <a:ea typeface="Arial"/>
                <a:cs typeface="Arial"/>
                <a:sym typeface="Arial"/>
              </a:rPr>
              <a:t>Any activity on the critical path is called a </a:t>
            </a:r>
            <a:r>
              <a:rPr lang="en-US" sz="2400" dirty="0">
                <a:solidFill>
                  <a:srgbClr val="C00000"/>
                </a:solidFill>
                <a:latin typeface="Arial"/>
                <a:ea typeface="Arial"/>
                <a:cs typeface="Arial"/>
                <a:sym typeface="Arial"/>
              </a:rPr>
              <a:t>Critical Activity</a:t>
            </a:r>
            <a:r>
              <a:rPr lang="en-US" sz="2400" dirty="0">
                <a:solidFill>
                  <a:srgbClr val="000000"/>
                </a:solidFill>
                <a:latin typeface="Arial"/>
                <a:ea typeface="Arial"/>
                <a:cs typeface="Arial"/>
                <a:sym typeface="Arial"/>
              </a:rPr>
              <a:t>.</a:t>
            </a:r>
            <a:endParaRPr dirty="0"/>
          </a:p>
        </p:txBody>
      </p:sp>
      <p:sp>
        <p:nvSpPr>
          <p:cNvPr id="18" name="Rectangle 17">
            <a:extLst>
              <a:ext uri="{FF2B5EF4-FFF2-40B4-BE49-F238E27FC236}">
                <a16:creationId xmlns:a16="http://schemas.microsoft.com/office/drawing/2014/main" id="{3985EAE6-BFA6-766D-A032-077E4DCB399E}"/>
              </a:ext>
            </a:extLst>
          </p:cNvPr>
          <p:cNvSpPr/>
          <p:nvPr/>
        </p:nvSpPr>
        <p:spPr>
          <a:xfrm>
            <a:off x="1173638"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a16="http://schemas.microsoft.com/office/drawing/2014/main" id="{463D680D-A11B-0A8A-63D5-DD2C6F3FD516}"/>
              </a:ext>
            </a:extLst>
          </p:cNvPr>
          <p:cNvSpPr txBox="1"/>
          <p:nvPr/>
        </p:nvSpPr>
        <p:spPr>
          <a:xfrm>
            <a:off x="1445509"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05E43288-C9C0-B2CA-0970-EB4E627B30CA}"/>
              </a:ext>
            </a:extLst>
          </p:cNvPr>
          <p:cNvSpPr txBox="1"/>
          <p:nvPr/>
        </p:nvSpPr>
        <p:spPr>
          <a:xfrm>
            <a:off x="1358455"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62471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41" name="Google Shape;141;p5"/>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sp>
        <p:nvSpPr>
          <p:cNvPr id="143" name="Google Shape;143;p5"/>
          <p:cNvSpPr txBox="1"/>
          <p:nvPr/>
        </p:nvSpPr>
        <p:spPr>
          <a:xfrm>
            <a:off x="347520" y="2037450"/>
            <a:ext cx="8657935" cy="1537810"/>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800"/>
              <a:buFont typeface="Arial"/>
              <a:buNone/>
            </a:pPr>
            <a:r>
              <a:rPr lang="en-US" sz="2800" dirty="0">
                <a:solidFill>
                  <a:srgbClr val="000000"/>
                </a:solidFill>
                <a:latin typeface="Calibri"/>
                <a:ea typeface="Calibri"/>
                <a:cs typeface="Calibri"/>
                <a:sym typeface="Calibri"/>
              </a:rPr>
              <a:t>The critical path method (CPM) is a technique that’s used by project managers to create a project schedule and estimate the total duration of a project.</a:t>
            </a:r>
            <a:endParaRPr dirty="0"/>
          </a:p>
          <a:p>
            <a:pPr marL="0" marR="0" lvl="0" indent="0" algn="l" rtl="0">
              <a:lnSpc>
                <a:spcPct val="90000"/>
              </a:lnSpc>
              <a:spcBef>
                <a:spcPts val="1000"/>
              </a:spcBef>
              <a:spcAft>
                <a:spcPts val="0"/>
              </a:spcAft>
              <a:buClr>
                <a:schemeClr val="dk1"/>
              </a:buClr>
              <a:buSzPts val="2800"/>
              <a:buFont typeface="Arial"/>
              <a:buNone/>
            </a:pPr>
            <a:endParaRPr sz="2800" dirty="0">
              <a:solidFill>
                <a:srgbClr val="000000"/>
              </a:solidFill>
              <a:latin typeface="Calibri"/>
              <a:ea typeface="Calibri"/>
              <a:cs typeface="Calibri"/>
              <a:sym typeface="Calibri"/>
            </a:endParaRPr>
          </a:p>
        </p:txBody>
      </p:sp>
      <p:graphicFrame>
        <p:nvGraphicFramePr>
          <p:cNvPr id="144" name="Google Shape;144;p5"/>
          <p:cNvGraphicFramePr/>
          <p:nvPr/>
        </p:nvGraphicFramePr>
        <p:xfrm>
          <a:off x="8801972" y="897598"/>
          <a:ext cx="2890025" cy="4821050"/>
        </p:xfrm>
        <a:graphic>
          <a:graphicData uri="http://schemas.openxmlformats.org/drawingml/2006/table">
            <a:tbl>
              <a:tblPr firstRow="1" bandRow="1">
                <a:noFill/>
                <a:tableStyleId>{9F0097D5-52B0-465F-B52A-580AA0B735CF}</a:tableStyleId>
              </a:tblPr>
              <a:tblGrid>
                <a:gridCol w="956775">
                  <a:extLst>
                    <a:ext uri="{9D8B030D-6E8A-4147-A177-3AD203B41FA5}">
                      <a16:colId xmlns:a16="http://schemas.microsoft.com/office/drawing/2014/main" val="20000"/>
                    </a:ext>
                  </a:extLst>
                </a:gridCol>
                <a:gridCol w="1933250">
                  <a:extLst>
                    <a:ext uri="{9D8B030D-6E8A-4147-A177-3AD203B41FA5}">
                      <a16:colId xmlns:a16="http://schemas.microsoft.com/office/drawing/2014/main" val="20001"/>
                    </a:ext>
                  </a:extLst>
                </a:gridCol>
              </a:tblGrid>
              <a:tr h="370850">
                <a:tc>
                  <a:txBody>
                    <a:bodyPr/>
                    <a:lstStyle/>
                    <a:p>
                      <a:pPr marL="0" marR="0" lvl="0" indent="0" algn="ctr" rtl="0">
                        <a:spcBef>
                          <a:spcPts val="0"/>
                        </a:spcBef>
                        <a:spcAft>
                          <a:spcPts val="0"/>
                        </a:spcAft>
                        <a:buNone/>
                      </a:pPr>
                      <a:r>
                        <a:rPr lang="en-US" sz="1800" u="none" strike="noStrike" cap="none"/>
                        <a:t>Activity</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Duration</a:t>
                      </a:r>
                      <a:endParaRPr sz="18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ctr" rtl="0">
                        <a:spcBef>
                          <a:spcPts val="0"/>
                        </a:spcBef>
                        <a:spcAft>
                          <a:spcPts val="0"/>
                        </a:spcAft>
                        <a:buNone/>
                      </a:pPr>
                      <a:r>
                        <a:rPr lang="en-US" sz="1800" u="none" strike="noStrike" cap="none"/>
                        <a:t>A</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1</a:t>
                      </a:r>
                      <a:endParaRPr sz="1800" u="none" strike="noStrike" cap="none"/>
                    </a:p>
                  </a:txBody>
                  <a:tcPr marL="91450" marR="91450" marT="45725" marB="45725"/>
                </a:tc>
                <a:extLst>
                  <a:ext uri="{0D108BD9-81ED-4DB2-BD59-A6C34878D82A}">
                    <a16:rowId xmlns:a16="http://schemas.microsoft.com/office/drawing/2014/main" val="10001"/>
                  </a:ext>
                </a:extLst>
              </a:tr>
              <a:tr h="370850">
                <a:tc>
                  <a:txBody>
                    <a:bodyPr/>
                    <a:lstStyle/>
                    <a:p>
                      <a:pPr marL="0" marR="0" lvl="0" indent="0" algn="ctr" rtl="0">
                        <a:spcBef>
                          <a:spcPts val="0"/>
                        </a:spcBef>
                        <a:spcAft>
                          <a:spcPts val="0"/>
                        </a:spcAft>
                        <a:buNone/>
                      </a:pPr>
                      <a:r>
                        <a:rPr lang="en-US" sz="1800" u="none" strike="noStrike" cap="none"/>
                        <a:t>B</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7</a:t>
                      </a:r>
                      <a:endParaRPr sz="1800" u="none" strike="noStrike" cap="none"/>
                    </a:p>
                  </a:txBody>
                  <a:tcPr marL="91450" marR="91450" marT="45725" marB="45725"/>
                </a:tc>
                <a:extLst>
                  <a:ext uri="{0D108BD9-81ED-4DB2-BD59-A6C34878D82A}">
                    <a16:rowId xmlns:a16="http://schemas.microsoft.com/office/drawing/2014/main" val="10002"/>
                  </a:ext>
                </a:extLst>
              </a:tr>
              <a:tr h="370850">
                <a:tc>
                  <a:txBody>
                    <a:bodyPr/>
                    <a:lstStyle/>
                    <a:p>
                      <a:pPr marL="0" marR="0" lvl="0" indent="0" algn="ctr" rtl="0">
                        <a:spcBef>
                          <a:spcPts val="0"/>
                        </a:spcBef>
                        <a:spcAft>
                          <a:spcPts val="0"/>
                        </a:spcAft>
                        <a:buNone/>
                      </a:pPr>
                      <a:r>
                        <a:rPr lang="en-US" sz="1800" u="none" strike="noStrike" cap="none"/>
                        <a:t>C</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6</a:t>
                      </a:r>
                      <a:endParaRPr sz="1800" u="none" strike="noStrike" cap="none"/>
                    </a:p>
                  </a:txBody>
                  <a:tcPr marL="91450" marR="91450" marT="45725" marB="45725"/>
                </a:tc>
                <a:extLst>
                  <a:ext uri="{0D108BD9-81ED-4DB2-BD59-A6C34878D82A}">
                    <a16:rowId xmlns:a16="http://schemas.microsoft.com/office/drawing/2014/main" val="10003"/>
                  </a:ext>
                </a:extLst>
              </a:tr>
              <a:tr h="370850">
                <a:tc>
                  <a:txBody>
                    <a:bodyPr/>
                    <a:lstStyle/>
                    <a:p>
                      <a:pPr marL="0" marR="0" lvl="0" indent="0" algn="ctr" rtl="0">
                        <a:spcBef>
                          <a:spcPts val="0"/>
                        </a:spcBef>
                        <a:spcAft>
                          <a:spcPts val="0"/>
                        </a:spcAft>
                        <a:buNone/>
                      </a:pPr>
                      <a:r>
                        <a:rPr lang="en-US" sz="1800" u="none" strike="noStrike" cap="none"/>
                        <a:t>D</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4</a:t>
                      </a:r>
                      <a:endParaRPr sz="1800" u="none" strike="noStrike" cap="none"/>
                    </a:p>
                  </a:txBody>
                  <a:tcPr marL="91450" marR="91450" marT="45725" marB="45725"/>
                </a:tc>
                <a:extLst>
                  <a:ext uri="{0D108BD9-81ED-4DB2-BD59-A6C34878D82A}">
                    <a16:rowId xmlns:a16="http://schemas.microsoft.com/office/drawing/2014/main" val="10004"/>
                  </a:ext>
                </a:extLst>
              </a:tr>
              <a:tr h="370850">
                <a:tc>
                  <a:txBody>
                    <a:bodyPr/>
                    <a:lstStyle/>
                    <a:p>
                      <a:pPr marL="0" marR="0" lvl="0" indent="0" algn="ctr" rtl="0">
                        <a:spcBef>
                          <a:spcPts val="0"/>
                        </a:spcBef>
                        <a:spcAft>
                          <a:spcPts val="0"/>
                        </a:spcAft>
                        <a:buNone/>
                      </a:pPr>
                      <a:r>
                        <a:rPr lang="en-US" sz="1800" u="none" strike="noStrike" cap="none"/>
                        <a:t>E</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8</a:t>
                      </a:r>
                      <a:endParaRPr sz="1800" u="none" strike="noStrike" cap="none"/>
                    </a:p>
                  </a:txBody>
                  <a:tcPr marL="91450" marR="91450" marT="45725" marB="45725"/>
                </a:tc>
                <a:extLst>
                  <a:ext uri="{0D108BD9-81ED-4DB2-BD59-A6C34878D82A}">
                    <a16:rowId xmlns:a16="http://schemas.microsoft.com/office/drawing/2014/main" val="10005"/>
                  </a:ext>
                </a:extLst>
              </a:tr>
              <a:tr h="370850">
                <a:tc>
                  <a:txBody>
                    <a:bodyPr/>
                    <a:lstStyle/>
                    <a:p>
                      <a:pPr marL="0" marR="0" lvl="0" indent="0" algn="ctr" rtl="0">
                        <a:spcBef>
                          <a:spcPts val="0"/>
                        </a:spcBef>
                        <a:spcAft>
                          <a:spcPts val="0"/>
                        </a:spcAft>
                        <a:buNone/>
                      </a:pPr>
                      <a:r>
                        <a:rPr lang="en-US" sz="1800" u="none" strike="noStrike" cap="none"/>
                        <a:t>F</a:t>
                      </a:r>
                      <a:endParaRPr sz="1800" u="none" strike="noStrike" cap="none"/>
                    </a:p>
                  </a:txBody>
                  <a:tcPr marL="91450" marR="91450" marT="45725" marB="45725"/>
                </a:tc>
                <a:tc>
                  <a:txBody>
                    <a:bodyPr/>
                    <a:lstStyle/>
                    <a:p>
                      <a:pPr marL="0" marR="0" lvl="0" indent="0" algn="ctr" rtl="0">
                        <a:spcBef>
                          <a:spcPts val="0"/>
                        </a:spcBef>
                        <a:spcAft>
                          <a:spcPts val="0"/>
                        </a:spcAft>
                        <a:buNone/>
                      </a:pPr>
                      <a:r>
                        <a:rPr lang="en-US" sz="1800" u="none" strike="noStrike" cap="none"/>
                        <a:t>6</a:t>
                      </a:r>
                      <a:endParaRPr sz="1800" u="none" strike="noStrike" cap="none"/>
                    </a:p>
                  </a:txBody>
                  <a:tcPr marL="91450" marR="91450" marT="45725" marB="45725"/>
                </a:tc>
                <a:extLst>
                  <a:ext uri="{0D108BD9-81ED-4DB2-BD59-A6C34878D82A}">
                    <a16:rowId xmlns:a16="http://schemas.microsoft.com/office/drawing/2014/main" val="10006"/>
                  </a:ext>
                </a:extLst>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G</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4</a:t>
                      </a:r>
                      <a:endParaRPr sz="1800" u="none" strike="noStrike" cap="none">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7"/>
                  </a:ext>
                </a:extLst>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H</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3</a:t>
                      </a:r>
                      <a:endParaRPr sz="1800" u="none" strike="noStrike" cap="none">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8"/>
                  </a:ext>
                </a:extLst>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I</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5</a:t>
                      </a:r>
                      <a:endParaRPr sz="1800" u="none" strike="noStrike" cap="none">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9"/>
                  </a:ext>
                </a:extLst>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J</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5</a:t>
                      </a:r>
                      <a:endParaRPr sz="1800" u="none" strike="noStrike" cap="none">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10"/>
                  </a:ext>
                </a:extLst>
              </a:tr>
              <a:tr h="370850">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K</a:t>
                      </a:r>
                      <a:endParaRPr sz="1800"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chemeClr val="dk1"/>
                          </a:solidFill>
                          <a:latin typeface="Calibri"/>
                          <a:ea typeface="Calibri"/>
                          <a:cs typeface="Calibri"/>
                          <a:sym typeface="Calibri"/>
                        </a:rPr>
                        <a:t>3</a:t>
                      </a:r>
                      <a:endParaRPr sz="1800" u="none" strike="noStrike" cap="none">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11"/>
                  </a:ext>
                </a:extLst>
              </a:tr>
              <a:tr h="370850">
                <a:tc>
                  <a:txBody>
                    <a:bodyPr/>
                    <a:lstStyle/>
                    <a:p>
                      <a:pPr marL="0" marR="0" lvl="0" indent="0" algn="ctr" rtl="0">
                        <a:spcBef>
                          <a:spcPts val="0"/>
                        </a:spcBef>
                        <a:spcAft>
                          <a:spcPts val="0"/>
                        </a:spcAft>
                        <a:buNone/>
                      </a:pPr>
                      <a:r>
                        <a:rPr lang="en-US" sz="1800" u="none" strike="noStrike" cap="none">
                          <a:solidFill>
                            <a:srgbClr val="FF0000"/>
                          </a:solidFill>
                          <a:latin typeface="Calibri"/>
                          <a:ea typeface="Calibri"/>
                          <a:cs typeface="Calibri"/>
                          <a:sym typeface="Calibri"/>
                        </a:rPr>
                        <a:t>Sum</a:t>
                      </a:r>
                      <a:endParaRPr sz="1800" u="none" strike="noStrike" cap="none">
                        <a:solidFill>
                          <a:srgbClr val="FF0000"/>
                        </a:solidFill>
                        <a:latin typeface="Calibri"/>
                        <a:ea typeface="Calibri"/>
                        <a:cs typeface="Calibri"/>
                        <a:sym typeface="Calibri"/>
                      </a:endParaRPr>
                    </a:p>
                  </a:txBody>
                  <a:tcPr marL="91450" marR="91450" marT="45725" marB="45725"/>
                </a:tc>
                <a:tc>
                  <a:txBody>
                    <a:bodyPr/>
                    <a:lstStyle/>
                    <a:p>
                      <a:pPr marL="0" marR="0" lvl="0" indent="0" algn="ctr" rtl="0">
                        <a:spcBef>
                          <a:spcPts val="0"/>
                        </a:spcBef>
                        <a:spcAft>
                          <a:spcPts val="0"/>
                        </a:spcAft>
                        <a:buNone/>
                      </a:pPr>
                      <a:r>
                        <a:rPr lang="en-US" sz="1800" u="none" strike="noStrike" cap="none">
                          <a:solidFill>
                            <a:srgbClr val="FF0000"/>
                          </a:solidFill>
                          <a:latin typeface="Calibri"/>
                          <a:ea typeface="Calibri"/>
                          <a:cs typeface="Calibri"/>
                          <a:sym typeface="Calibri"/>
                        </a:rPr>
                        <a:t>52</a:t>
                      </a:r>
                      <a:endParaRPr sz="1800" u="none" strike="noStrike" cap="none">
                        <a:solidFill>
                          <a:srgbClr val="FF0000"/>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12"/>
                  </a:ext>
                </a:extLst>
              </a:tr>
            </a:tbl>
          </a:graphicData>
        </a:graphic>
      </p:graphicFrame>
      <p:pic>
        <p:nvPicPr>
          <p:cNvPr id="12"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54" name="Google Shape;154;p6"/>
          <p:cNvSpPr txBox="1"/>
          <p:nvPr/>
        </p:nvSpPr>
        <p:spPr>
          <a:xfrm>
            <a:off x="2131015" y="807134"/>
            <a:ext cx="8102613" cy="523180"/>
          </a:xfrm>
          <a:prstGeom prst="rect">
            <a:avLst/>
          </a:prstGeom>
          <a:noFill/>
          <a:ln>
            <a:noFill/>
          </a:ln>
        </p:spPr>
        <p:txBody>
          <a:bodyPr spcFirstLastPara="1" wrap="square" lIns="91425" tIns="45700" rIns="91425" bIns="45700" anchor="t" anchorCtr="0">
            <a:spAutoFit/>
          </a:bodyPr>
          <a:lstStyle/>
          <a:p>
            <a:pPr>
              <a:buClr>
                <a:srgbClr val="FFFFFF"/>
              </a:buClr>
              <a:buSzPts val="2800"/>
            </a:pPr>
            <a:r>
              <a:rPr lang="en-US" sz="2800" dirty="0">
                <a:solidFill>
                  <a:schemeClr val="tx1"/>
                </a:solidFill>
                <a:latin typeface="Calibri"/>
                <a:ea typeface="Calibri"/>
                <a:cs typeface="Calibri"/>
              </a:rPr>
              <a:t>Purpose of the Critical Path Method (CPM)</a:t>
            </a:r>
          </a:p>
        </p:txBody>
      </p:sp>
      <p:sp>
        <p:nvSpPr>
          <p:cNvPr id="156" name="Google Shape;156;p6"/>
          <p:cNvSpPr txBox="1"/>
          <p:nvPr/>
        </p:nvSpPr>
        <p:spPr>
          <a:xfrm>
            <a:off x="568612" y="2074752"/>
            <a:ext cx="10560626" cy="3068499"/>
          </a:xfrm>
          <a:prstGeom prst="rect">
            <a:avLst/>
          </a:prstGeom>
          <a:noFill/>
          <a:ln>
            <a:noFill/>
          </a:ln>
        </p:spPr>
        <p:txBody>
          <a:bodyPr spcFirstLastPara="1" wrap="square" lIns="76200" tIns="38100" rIns="76200" bIns="38100" anchor="t" anchorCtr="0">
            <a:normAutofit/>
          </a:bodyPr>
          <a:lstStyle/>
          <a:p>
            <a:pPr marL="457200" indent="-457200" fontAlgn="base">
              <a:buFont typeface="Wingdings" panose="05000000000000000000" pitchFamily="2" charset="2"/>
              <a:buChar char="Ø"/>
            </a:pPr>
            <a:r>
              <a:rPr lang="en-US" sz="2800" dirty="0">
                <a:latin typeface="Calibri"/>
                <a:ea typeface="Calibri"/>
                <a:cs typeface="Calibri"/>
              </a:rPr>
              <a:t>Developed to plan, schedule, and control complex projects</a:t>
            </a:r>
          </a:p>
          <a:p>
            <a:pPr marL="457200" indent="-457200" fontAlgn="base">
              <a:buFont typeface="Wingdings" panose="05000000000000000000" pitchFamily="2" charset="2"/>
              <a:buChar char="Ø"/>
            </a:pPr>
            <a:r>
              <a:rPr lang="en-US" sz="2800" dirty="0">
                <a:latin typeface="Calibri"/>
                <a:ea typeface="Calibri"/>
                <a:cs typeface="Calibri"/>
              </a:rPr>
              <a:t>Focuses on identifying the longest sequence of dependent activities</a:t>
            </a:r>
          </a:p>
          <a:p>
            <a:pPr marL="457200" indent="-457200" fontAlgn="base">
              <a:buFont typeface="Wingdings" panose="05000000000000000000" pitchFamily="2" charset="2"/>
              <a:buChar char="Ø"/>
            </a:pPr>
            <a:r>
              <a:rPr lang="en-US" sz="2800" dirty="0">
                <a:latin typeface="Calibri"/>
                <a:ea typeface="Calibri"/>
                <a:cs typeface="Calibri"/>
              </a:rPr>
              <a:t>Determines the shortest possible project duration</a:t>
            </a:r>
          </a:p>
          <a:p>
            <a:pPr marL="457200" indent="-457200" fontAlgn="base">
              <a:buFont typeface="Wingdings" panose="05000000000000000000" pitchFamily="2" charset="2"/>
              <a:buChar char="Ø"/>
            </a:pPr>
            <a:r>
              <a:rPr lang="en-US" sz="2800" dirty="0">
                <a:latin typeface="Calibri"/>
                <a:ea typeface="Calibri"/>
                <a:cs typeface="Calibri"/>
              </a:rPr>
              <a:t>Helps managers monitor project </a:t>
            </a:r>
            <a:r>
              <a:rPr lang="en-US" sz="2800" dirty="0"/>
              <a:t>progress and control delays</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40205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54" name="Google Shape;154;p6"/>
          <p:cNvSpPr txBox="1"/>
          <p:nvPr/>
        </p:nvSpPr>
        <p:spPr>
          <a:xfrm>
            <a:off x="2768587" y="757115"/>
            <a:ext cx="3567558" cy="523180"/>
          </a:xfrm>
          <a:prstGeom prst="rect">
            <a:avLst/>
          </a:prstGeom>
          <a:noFill/>
          <a:ln>
            <a:noFill/>
          </a:ln>
        </p:spPr>
        <p:txBody>
          <a:bodyPr spcFirstLastPara="1" wrap="square" lIns="91425" tIns="45700" rIns="91425" bIns="45700" anchor="t" anchorCtr="0">
            <a:spAutoFit/>
          </a:bodyPr>
          <a:lstStyle/>
          <a:p>
            <a:pPr lvl="0">
              <a:buClr>
                <a:srgbClr val="FFFFFF"/>
              </a:buClr>
              <a:buSzPts val="2800"/>
            </a:pPr>
            <a:r>
              <a:rPr lang="en-US" sz="2800" dirty="0">
                <a:solidFill>
                  <a:schemeClr val="tx1"/>
                </a:solidFill>
                <a:latin typeface="Calibri"/>
                <a:ea typeface="Calibri"/>
                <a:cs typeface="Calibri"/>
              </a:rPr>
              <a:t>Key Concepts of CPM</a:t>
            </a:r>
            <a:endParaRPr sz="2800" dirty="0">
              <a:solidFill>
                <a:schemeClr val="tx1"/>
              </a:solidFill>
              <a:latin typeface="Calibri"/>
              <a:ea typeface="Calibri"/>
              <a:cs typeface="Calibri"/>
              <a:sym typeface="Calibri"/>
            </a:endParaRPr>
          </a:p>
        </p:txBody>
      </p:sp>
      <p:sp>
        <p:nvSpPr>
          <p:cNvPr id="156" name="Google Shape;156;p6"/>
          <p:cNvSpPr txBox="1"/>
          <p:nvPr/>
        </p:nvSpPr>
        <p:spPr>
          <a:xfrm>
            <a:off x="568612" y="2074752"/>
            <a:ext cx="10560626" cy="3068499"/>
          </a:xfrm>
          <a:prstGeom prst="rect">
            <a:avLst/>
          </a:prstGeom>
          <a:noFill/>
          <a:ln>
            <a:noFill/>
          </a:ln>
        </p:spPr>
        <p:txBody>
          <a:bodyPr spcFirstLastPara="1" wrap="square" lIns="76200" tIns="38100" rIns="76200" bIns="38100" anchor="t" anchorCtr="0">
            <a:normAutofit/>
          </a:bodyPr>
          <a:lstStyle/>
          <a:p>
            <a:endParaRPr lang="en-US" sz="2400" b="1" dirty="0">
              <a:latin typeface="+mn-lt"/>
            </a:endParaRPr>
          </a:p>
          <a:p>
            <a:pPr marL="457200" indent="-457200">
              <a:lnSpc>
                <a:spcPct val="150000"/>
              </a:lnSpc>
              <a:buFont typeface="+mj-lt"/>
              <a:buAutoNum type="arabicPeriod"/>
            </a:pPr>
            <a:r>
              <a:rPr lang="en-US" sz="2400" b="1" dirty="0">
                <a:latin typeface="+mn-lt"/>
              </a:rPr>
              <a:t>Critical Tasks:</a:t>
            </a:r>
            <a:r>
              <a:rPr lang="en-US" sz="2400" dirty="0">
                <a:latin typeface="+mn-lt"/>
              </a:rPr>
              <a:t> Tasks that directly affect project completion date</a:t>
            </a:r>
          </a:p>
          <a:p>
            <a:pPr marL="457200" indent="-457200">
              <a:lnSpc>
                <a:spcPct val="150000"/>
              </a:lnSpc>
              <a:buFont typeface="+mj-lt"/>
              <a:buAutoNum type="arabicPeriod"/>
            </a:pPr>
            <a:r>
              <a:rPr lang="en-US" sz="2400" b="1" dirty="0">
                <a:latin typeface="+mn-lt"/>
              </a:rPr>
              <a:t>Concurrent Tasks:</a:t>
            </a:r>
            <a:r>
              <a:rPr lang="en-US" sz="2400" dirty="0">
                <a:latin typeface="+mn-lt"/>
              </a:rPr>
              <a:t> Can occur simultaneously with critical tasks</a:t>
            </a:r>
          </a:p>
          <a:p>
            <a:pPr marL="457200" indent="-457200">
              <a:lnSpc>
                <a:spcPct val="150000"/>
              </a:lnSpc>
              <a:buFont typeface="+mj-lt"/>
              <a:buAutoNum type="arabicPeriod"/>
            </a:pPr>
            <a:r>
              <a:rPr lang="en-US" sz="2400" b="1" dirty="0">
                <a:latin typeface="+mn-lt"/>
              </a:rPr>
              <a:t>Float (Slack):</a:t>
            </a:r>
            <a:r>
              <a:rPr lang="en-US" sz="2400" dirty="0">
                <a:latin typeface="+mn-lt"/>
              </a:rPr>
              <a:t> Extra time available for non-critical tasks</a:t>
            </a:r>
          </a:p>
          <a:p>
            <a:pPr marL="457200" indent="-457200">
              <a:lnSpc>
                <a:spcPct val="150000"/>
              </a:lnSpc>
              <a:buFont typeface="+mj-lt"/>
              <a:buAutoNum type="arabicPeriod"/>
            </a:pPr>
            <a:r>
              <a:rPr lang="en-US" sz="2400" b="1" dirty="0">
                <a:latin typeface="+mn-lt"/>
              </a:rPr>
              <a:t>Interdependency:</a:t>
            </a:r>
            <a:r>
              <a:rPr lang="en-US" sz="2400" dirty="0">
                <a:latin typeface="+mn-lt"/>
              </a:rPr>
              <a:t> Each critical task’s start and finish affect the next one</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29187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54" name="Google Shape;154;p6"/>
          <p:cNvSpPr txBox="1"/>
          <p:nvPr/>
        </p:nvSpPr>
        <p:spPr>
          <a:xfrm>
            <a:off x="2768586" y="757115"/>
            <a:ext cx="4740578" cy="523180"/>
          </a:xfrm>
          <a:prstGeom prst="rect">
            <a:avLst/>
          </a:prstGeom>
          <a:noFill/>
          <a:ln>
            <a:noFill/>
          </a:ln>
        </p:spPr>
        <p:txBody>
          <a:bodyPr spcFirstLastPara="1" wrap="square" lIns="91425" tIns="45700" rIns="91425" bIns="45700" anchor="t" anchorCtr="0">
            <a:spAutoFit/>
          </a:bodyPr>
          <a:lstStyle/>
          <a:p>
            <a:pPr>
              <a:buClr>
                <a:srgbClr val="FFFFFF"/>
              </a:buClr>
              <a:buSzPts val="2800"/>
            </a:pPr>
            <a:r>
              <a:rPr lang="en-US" sz="2800" dirty="0">
                <a:solidFill>
                  <a:schemeClr val="tx1"/>
                </a:solidFill>
                <a:latin typeface="Calibri"/>
                <a:ea typeface="Calibri"/>
                <a:cs typeface="Calibri"/>
              </a:rPr>
              <a:t>Importance of the Critical Path</a:t>
            </a:r>
            <a:endParaRPr sz="2800" dirty="0">
              <a:solidFill>
                <a:schemeClr val="tx1"/>
              </a:solidFill>
              <a:latin typeface="Calibri"/>
              <a:ea typeface="Calibri"/>
              <a:cs typeface="Calibri"/>
              <a:sym typeface="Calibri"/>
            </a:endParaRPr>
          </a:p>
        </p:txBody>
      </p:sp>
      <p:sp>
        <p:nvSpPr>
          <p:cNvPr id="156" name="Google Shape;156;p6"/>
          <p:cNvSpPr txBox="1"/>
          <p:nvPr/>
        </p:nvSpPr>
        <p:spPr>
          <a:xfrm>
            <a:off x="568612" y="2074752"/>
            <a:ext cx="10560626" cy="3068499"/>
          </a:xfrm>
          <a:prstGeom prst="rect">
            <a:avLst/>
          </a:prstGeom>
          <a:noFill/>
          <a:ln>
            <a:noFill/>
          </a:ln>
        </p:spPr>
        <p:txBody>
          <a:bodyPr spcFirstLastPara="1" wrap="square" lIns="76200" tIns="38100" rIns="76200" bIns="38100" anchor="t" anchorCtr="0">
            <a:normAutofit/>
          </a:bodyPr>
          <a:lstStyle/>
          <a:p>
            <a:endParaRPr lang="en-US" sz="2400" b="1" dirty="0"/>
          </a:p>
          <a:p>
            <a:pPr marL="457200" indent="-457200" fontAlgn="base">
              <a:buFont typeface="Wingdings" panose="05000000000000000000" pitchFamily="2" charset="2"/>
              <a:buChar char="Ø"/>
            </a:pPr>
            <a:r>
              <a:rPr lang="en-US" sz="2800" dirty="0">
                <a:latin typeface="Calibri"/>
                <a:ea typeface="Calibri"/>
                <a:cs typeface="Calibri"/>
              </a:rPr>
              <a:t>Represents the </a:t>
            </a:r>
            <a:r>
              <a:rPr lang="en-US" sz="2800" b="1" dirty="0">
                <a:latin typeface="Calibri"/>
                <a:ea typeface="Calibri"/>
                <a:cs typeface="Calibri"/>
              </a:rPr>
              <a:t>longest path </a:t>
            </a:r>
            <a:r>
              <a:rPr lang="en-US" sz="2800" dirty="0">
                <a:latin typeface="Calibri"/>
                <a:ea typeface="Calibri"/>
                <a:cs typeface="Calibri"/>
              </a:rPr>
              <a:t>through project activities</a:t>
            </a:r>
          </a:p>
          <a:p>
            <a:pPr marL="457200" indent="-457200" fontAlgn="base">
              <a:buFont typeface="Wingdings" panose="05000000000000000000" pitchFamily="2" charset="2"/>
              <a:buChar char="Ø"/>
            </a:pPr>
            <a:r>
              <a:rPr lang="en-US" sz="2800" dirty="0">
                <a:latin typeface="Calibri"/>
                <a:ea typeface="Calibri"/>
                <a:cs typeface="Calibri"/>
              </a:rPr>
              <a:t>Any delay in a critical task delays the </a:t>
            </a:r>
            <a:r>
              <a:rPr lang="en-US" sz="2800" b="1" dirty="0">
                <a:latin typeface="Calibri"/>
                <a:ea typeface="Calibri"/>
                <a:cs typeface="Calibri"/>
              </a:rPr>
              <a:t>entire project</a:t>
            </a:r>
          </a:p>
          <a:p>
            <a:pPr marL="457200" indent="-457200" fontAlgn="base">
              <a:buFont typeface="Wingdings" panose="05000000000000000000" pitchFamily="2" charset="2"/>
              <a:buChar char="Ø"/>
            </a:pPr>
            <a:r>
              <a:rPr lang="en-US" sz="2800" dirty="0">
                <a:latin typeface="Calibri"/>
                <a:ea typeface="Calibri"/>
                <a:cs typeface="Calibri"/>
              </a:rPr>
              <a:t>Used to identify which activities </a:t>
            </a:r>
            <a:r>
              <a:rPr lang="en-US" sz="2800" b="1" dirty="0">
                <a:latin typeface="Calibri"/>
                <a:ea typeface="Calibri"/>
                <a:cs typeface="Calibri"/>
              </a:rPr>
              <a:t>must start and finish on time</a:t>
            </a:r>
          </a:p>
          <a:p>
            <a:pPr marL="457200" indent="-457200" fontAlgn="base">
              <a:buFont typeface="Wingdings" panose="05000000000000000000" pitchFamily="2" charset="2"/>
              <a:buChar char="Ø"/>
            </a:pPr>
            <a:r>
              <a:rPr lang="en-US" sz="2800" dirty="0">
                <a:latin typeface="Calibri"/>
                <a:ea typeface="Calibri"/>
                <a:cs typeface="Calibri"/>
              </a:rPr>
              <a:t>Guides decision-making for resource allocation and risk management</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41488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stretch>
            <a:fillRect/>
          </a:stretch>
        </p:blipFill>
        <p:spPr>
          <a:xfrm>
            <a:off x="1281911" y="1782633"/>
            <a:ext cx="9286875" cy="3894079"/>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767721" y="1511956"/>
            <a:ext cx="11424279" cy="5632311"/>
          </a:xfrm>
          <a:prstGeom prst="rect">
            <a:avLst/>
          </a:prstGeom>
        </p:spPr>
        <p:txBody>
          <a:bodyPr wrap="square">
            <a:spAutoFit/>
          </a:bodyPr>
          <a:lstStyle/>
          <a:p>
            <a:pPr fontAlgn="base"/>
            <a:r>
              <a:rPr lang="en-US" sz="2800" b="1" dirty="0">
                <a:latin typeface="Calibri"/>
                <a:ea typeface="Calibri"/>
                <a:cs typeface="Calibri"/>
              </a:rPr>
              <a:t>Why use critical path analysis?</a:t>
            </a:r>
          </a:p>
          <a:p>
            <a:pPr fontAlgn="base"/>
            <a:endParaRPr lang="en-US" sz="2800" b="1" dirty="0">
              <a:latin typeface="Calibri"/>
              <a:ea typeface="Calibri"/>
              <a:cs typeface="Calibri"/>
            </a:endParaRPr>
          </a:p>
          <a:p>
            <a:pPr fontAlgn="base"/>
            <a:r>
              <a:rPr lang="en-US" sz="2800" dirty="0">
                <a:latin typeface="Calibri"/>
                <a:ea typeface="Calibri"/>
                <a:cs typeface="Calibri"/>
              </a:rPr>
              <a:t>CPA can provide valuable insight on how to plan projects, allocate resources, pace towards milestones, and schedule tasks. </a:t>
            </a:r>
          </a:p>
          <a:p>
            <a:pPr fontAlgn="base"/>
            <a:endParaRPr lang="en-US" sz="2800" dirty="0">
              <a:latin typeface="Calibri"/>
              <a:ea typeface="Calibri"/>
              <a:cs typeface="Calibri"/>
            </a:endParaRPr>
          </a:p>
          <a:p>
            <a:pPr fontAlgn="base"/>
            <a:r>
              <a:rPr lang="en-US" sz="2400" dirty="0">
                <a:latin typeface="Calibri"/>
                <a:ea typeface="Calibri"/>
                <a:cs typeface="Calibri"/>
              </a:rPr>
              <a:t>Here are some reasons why you should use the critical path method: </a:t>
            </a:r>
          </a:p>
          <a:p>
            <a:pPr marL="457200" indent="-457200" fontAlgn="base">
              <a:buFont typeface="Wingdings" panose="05000000000000000000" pitchFamily="2" charset="2"/>
              <a:buChar char="Ø"/>
            </a:pPr>
            <a:r>
              <a:rPr lang="en-US" sz="2800" b="1" dirty="0">
                <a:latin typeface="Calibri"/>
                <a:ea typeface="Calibri"/>
                <a:cs typeface="Calibri"/>
              </a:rPr>
              <a:t>Improves future planning</a:t>
            </a:r>
            <a:r>
              <a:rPr lang="en-US" sz="2800" dirty="0">
                <a:latin typeface="Calibri"/>
                <a:ea typeface="Calibri"/>
                <a:cs typeface="Calibri"/>
              </a:rPr>
              <a:t>: CPM can be used to compare expectations with actual progress. The data used from current projects can inform future project plans. </a:t>
            </a:r>
          </a:p>
          <a:p>
            <a:pPr marL="457200" indent="-457200" fontAlgn="base">
              <a:buFont typeface="Wingdings" panose="05000000000000000000" pitchFamily="2" charset="2"/>
              <a:buChar char="Ø"/>
            </a:pPr>
            <a:r>
              <a:rPr lang="en-US" sz="2800" b="1" dirty="0">
                <a:latin typeface="Calibri"/>
                <a:ea typeface="Calibri"/>
                <a:cs typeface="Calibri"/>
              </a:rPr>
              <a:t>Facilitates more effective resource management</a:t>
            </a:r>
            <a:r>
              <a:rPr lang="en-US" sz="2800" dirty="0">
                <a:latin typeface="Calibri"/>
                <a:ea typeface="Calibri"/>
                <a:cs typeface="Calibri"/>
              </a:rPr>
              <a:t>: CPM helps project managers prioritize tasks, giving them a better idea of how to avoid resource constraints. </a:t>
            </a:r>
          </a:p>
          <a:p>
            <a:pPr marL="457200" indent="-457200" fontAlgn="base">
              <a:buFont typeface="Wingdings" panose="05000000000000000000" pitchFamily="2" charset="2"/>
              <a:buChar char="Ø"/>
            </a:pPr>
            <a:endParaRPr lang="en-US" sz="2800" dirty="0">
              <a:latin typeface="Calibri"/>
              <a:ea typeface="Calibri"/>
              <a:cs typeface="Calibri"/>
            </a:endParaRPr>
          </a:p>
        </p:txBody>
      </p:sp>
    </p:spTree>
    <p:extLst>
      <p:ext uri="{BB962C8B-B14F-4D97-AF65-F5344CB8AC3E}">
        <p14:creationId xmlns:p14="http://schemas.microsoft.com/office/powerpoint/2010/main" val="12767160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681235" y="1782633"/>
            <a:ext cx="10448728" cy="2246769"/>
          </a:xfrm>
          <a:prstGeom prst="rect">
            <a:avLst/>
          </a:prstGeom>
        </p:spPr>
        <p:txBody>
          <a:bodyPr wrap="square">
            <a:spAutoFit/>
          </a:bodyPr>
          <a:lstStyle/>
          <a:p>
            <a:pPr marL="457200" indent="-457200" fontAlgn="base">
              <a:buFont typeface="Wingdings" panose="05000000000000000000" pitchFamily="2" charset="2"/>
              <a:buChar char="Ø"/>
            </a:pPr>
            <a:r>
              <a:rPr lang="en-US" sz="2800" b="1" dirty="0">
                <a:latin typeface="Calibri"/>
                <a:ea typeface="Calibri"/>
                <a:cs typeface="Calibri"/>
              </a:rPr>
              <a:t>Helps avoid bottlenecks</a:t>
            </a:r>
            <a:r>
              <a:rPr lang="en-US" sz="2800" dirty="0">
                <a:latin typeface="Calibri"/>
                <a:ea typeface="Calibri"/>
                <a:cs typeface="Calibri"/>
              </a:rPr>
              <a:t>: Bottlenecks in projects can result in lost valuable time. Plotting out project dependencies using a network diagram will give you a better idea of which activities can and can’t run in parallel, allowing you to schedule work accordingly.  </a:t>
            </a:r>
          </a:p>
          <a:p>
            <a:pPr marL="457200" indent="-457200" fontAlgn="base">
              <a:buFont typeface="Wingdings" panose="05000000000000000000" pitchFamily="2" charset="2"/>
              <a:buChar char="Ø"/>
            </a:pPr>
            <a:endParaRPr lang="en-US" sz="2800" dirty="0">
              <a:latin typeface="Calibri"/>
              <a:ea typeface="Calibri"/>
              <a:cs typeface="Calibri"/>
            </a:endParaRPr>
          </a:p>
        </p:txBody>
      </p:sp>
    </p:spTree>
    <p:extLst>
      <p:ext uri="{BB962C8B-B14F-4D97-AF65-F5344CB8AC3E}">
        <p14:creationId xmlns:p14="http://schemas.microsoft.com/office/powerpoint/2010/main" val="13007483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94181" y="1486240"/>
            <a:ext cx="10448728" cy="4401205"/>
          </a:xfrm>
          <a:prstGeom prst="rect">
            <a:avLst/>
          </a:prstGeom>
        </p:spPr>
        <p:txBody>
          <a:bodyPr wrap="square">
            <a:spAutoFit/>
          </a:bodyPr>
          <a:lstStyle/>
          <a:p>
            <a:pPr fontAlgn="base"/>
            <a:r>
              <a:rPr lang="en-US" sz="2800" b="1" dirty="0">
                <a:latin typeface="Calibri"/>
                <a:ea typeface="Calibri"/>
                <a:cs typeface="Calibri"/>
              </a:rPr>
              <a:t>The seven (7) steps in the CPM are: </a:t>
            </a:r>
          </a:p>
          <a:p>
            <a:pPr fontAlgn="base"/>
            <a:endParaRPr lang="en-US" sz="2800" b="1" dirty="0">
              <a:latin typeface="Calibri"/>
              <a:ea typeface="Calibri"/>
              <a:cs typeface="Calibri"/>
            </a:endParaRPr>
          </a:p>
          <a:p>
            <a:pPr marL="457200" indent="-457200" fontAlgn="base">
              <a:buFont typeface="Wingdings" panose="05000000000000000000" pitchFamily="2" charset="2"/>
              <a:buChar char="Ø"/>
            </a:pPr>
            <a:r>
              <a:rPr lang="en-US" sz="2800" dirty="0">
                <a:latin typeface="Calibri"/>
                <a:ea typeface="Calibri"/>
                <a:cs typeface="Calibri"/>
              </a:rPr>
              <a:t>Step 1: List of all activities required to complete the project </a:t>
            </a:r>
          </a:p>
          <a:p>
            <a:pPr marL="457200" indent="-457200" fontAlgn="base">
              <a:buFont typeface="Wingdings" panose="05000000000000000000" pitchFamily="2" charset="2"/>
              <a:buChar char="Ø"/>
            </a:pPr>
            <a:r>
              <a:rPr lang="en-US" sz="2800" dirty="0">
                <a:latin typeface="Calibri"/>
                <a:ea typeface="Calibri"/>
                <a:cs typeface="Calibri"/>
              </a:rPr>
              <a:t>Step 2: Determine the sequence of activities</a:t>
            </a:r>
          </a:p>
          <a:p>
            <a:pPr marL="457200" indent="-457200" fontAlgn="base">
              <a:buFont typeface="Wingdings" panose="05000000000000000000" pitchFamily="2" charset="2"/>
              <a:buChar char="Ø"/>
            </a:pPr>
            <a:r>
              <a:rPr lang="en-US" sz="2800" dirty="0">
                <a:latin typeface="Calibri"/>
                <a:ea typeface="Calibri"/>
                <a:cs typeface="Calibri"/>
              </a:rPr>
              <a:t>Step 3: Draw a network diagram</a:t>
            </a:r>
          </a:p>
          <a:p>
            <a:pPr marL="457200" indent="-457200" fontAlgn="base">
              <a:buFont typeface="Wingdings" panose="05000000000000000000" pitchFamily="2" charset="2"/>
              <a:buChar char="Ø"/>
            </a:pPr>
            <a:r>
              <a:rPr lang="en-US" sz="2800" dirty="0">
                <a:latin typeface="Calibri"/>
                <a:ea typeface="Calibri"/>
                <a:cs typeface="Calibri"/>
              </a:rPr>
              <a:t>Step 4: Determine the time that each activity will take to completion</a:t>
            </a:r>
          </a:p>
          <a:p>
            <a:pPr marL="457200" indent="-457200" fontAlgn="base">
              <a:buFont typeface="Wingdings" panose="05000000000000000000" pitchFamily="2" charset="2"/>
              <a:buChar char="Ø"/>
            </a:pPr>
            <a:r>
              <a:rPr lang="en-US" sz="2800" dirty="0">
                <a:latin typeface="Calibri"/>
                <a:ea typeface="Calibri"/>
                <a:cs typeface="Calibri"/>
              </a:rPr>
              <a:t>Step 5: Determine the dependencies between the activities</a:t>
            </a:r>
          </a:p>
          <a:p>
            <a:pPr marL="457200" indent="-457200" fontAlgn="base">
              <a:buFont typeface="Wingdings" panose="05000000000000000000" pitchFamily="2" charset="2"/>
              <a:buChar char="Ø"/>
            </a:pPr>
            <a:r>
              <a:rPr lang="en-US" sz="2800" dirty="0">
                <a:latin typeface="Calibri"/>
                <a:ea typeface="Calibri"/>
                <a:cs typeface="Calibri"/>
              </a:rPr>
              <a:t>Step 6: Determine the critical path</a:t>
            </a:r>
          </a:p>
          <a:p>
            <a:pPr marL="457200" indent="-457200" fontAlgn="base">
              <a:buFont typeface="Wingdings" panose="05000000000000000000" pitchFamily="2" charset="2"/>
              <a:buChar char="Ø"/>
            </a:pPr>
            <a:r>
              <a:rPr lang="en-US" sz="2800" dirty="0">
                <a:latin typeface="Calibri"/>
                <a:ea typeface="Calibri"/>
                <a:cs typeface="Calibri"/>
              </a:rPr>
              <a:t>Step 7: Update the network diagram as the project progresses</a:t>
            </a:r>
          </a:p>
        </p:txBody>
      </p:sp>
    </p:spTree>
    <p:extLst>
      <p:ext uri="{BB962C8B-B14F-4D97-AF65-F5344CB8AC3E}">
        <p14:creationId xmlns:p14="http://schemas.microsoft.com/office/powerpoint/2010/main" val="19142646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94180" y="1562260"/>
            <a:ext cx="10892969" cy="5386090"/>
          </a:xfrm>
          <a:prstGeom prst="rect">
            <a:avLst/>
          </a:prstGeom>
        </p:spPr>
        <p:txBody>
          <a:bodyPr wrap="square">
            <a:spAutoFit/>
          </a:bodyPr>
          <a:lstStyle/>
          <a:p>
            <a:pPr fontAlgn="base"/>
            <a:r>
              <a:rPr lang="en-US" sz="2800" b="1" dirty="0">
                <a:latin typeface="+mn-lt"/>
                <a:ea typeface="Calibri"/>
                <a:cs typeface="Calibri"/>
              </a:rPr>
              <a:t>The seven (7) steps in the CPM are: </a:t>
            </a:r>
          </a:p>
          <a:p>
            <a:pPr fontAlgn="base"/>
            <a:endParaRPr lang="en-US" sz="2800" b="1" dirty="0">
              <a:latin typeface="+mn-lt"/>
              <a:ea typeface="Calibri"/>
              <a:cs typeface="Calibri"/>
            </a:endParaRPr>
          </a:p>
          <a:p>
            <a:r>
              <a:rPr lang="en-US" sz="2400" b="1" dirty="0">
                <a:latin typeface="+mn-lt"/>
              </a:rPr>
              <a:t>Step 1 – List All Activities</a:t>
            </a:r>
          </a:p>
          <a:p>
            <a:r>
              <a:rPr lang="en-US" sz="2400" dirty="0"/>
              <a:t>List all the activities or tasks required to complete the project, such as measuring, cutting, assembling, painting, etc.</a:t>
            </a:r>
            <a:br>
              <a:rPr lang="en-US" sz="2400" dirty="0"/>
            </a:br>
            <a:r>
              <a:rPr lang="en-US" sz="2400" dirty="0"/>
              <a:t>Identify every task that contributes to the final deliverable to ensure nothing is overlooked.</a:t>
            </a:r>
          </a:p>
          <a:p>
            <a:endParaRPr lang="en-US" sz="2400" dirty="0">
              <a:latin typeface="+mn-lt"/>
              <a:ea typeface="Calibri"/>
              <a:cs typeface="Calibri"/>
            </a:endParaRPr>
          </a:p>
          <a:p>
            <a:r>
              <a:rPr lang="en-US" sz="2400" b="1" dirty="0">
                <a:latin typeface="+mn-lt"/>
              </a:rPr>
              <a:t>Step 2 – Determine the Sequence of Activities</a:t>
            </a:r>
          </a:p>
          <a:p>
            <a:r>
              <a:rPr lang="en-US" sz="2400" dirty="0"/>
              <a:t>Determine the order in which tasks should be performed.</a:t>
            </a:r>
            <a:br>
              <a:rPr lang="en-US" sz="2400" dirty="0"/>
            </a:br>
            <a:r>
              <a:rPr lang="en-US" sz="2400" dirty="0"/>
              <a:t>Identify which activities must be completed before others can begin and which can run in parallel.</a:t>
            </a:r>
          </a:p>
          <a:p>
            <a:pPr fontAlgn="base"/>
            <a:endParaRPr lang="en-US" sz="2400" dirty="0">
              <a:latin typeface="+mn-lt"/>
              <a:ea typeface="Calibri"/>
              <a:cs typeface="Calibri"/>
            </a:endParaRPr>
          </a:p>
          <a:p>
            <a:pPr fontAlgn="base"/>
            <a:endParaRPr lang="en-US" sz="2400" dirty="0">
              <a:latin typeface="+mn-lt"/>
              <a:ea typeface="Calibri"/>
              <a:cs typeface="Calibri"/>
            </a:endParaRPr>
          </a:p>
        </p:txBody>
      </p:sp>
    </p:spTree>
    <p:extLst>
      <p:ext uri="{BB962C8B-B14F-4D97-AF65-F5344CB8AC3E}">
        <p14:creationId xmlns:p14="http://schemas.microsoft.com/office/powerpoint/2010/main" val="4219678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94180" y="1562260"/>
            <a:ext cx="10892969" cy="5447645"/>
          </a:xfrm>
          <a:prstGeom prst="rect">
            <a:avLst/>
          </a:prstGeom>
        </p:spPr>
        <p:txBody>
          <a:bodyPr wrap="square">
            <a:spAutoFit/>
          </a:bodyPr>
          <a:lstStyle/>
          <a:p>
            <a:pPr fontAlgn="base"/>
            <a:r>
              <a:rPr lang="en-US" sz="2800" b="1" dirty="0">
                <a:latin typeface="+mn-lt"/>
                <a:ea typeface="Calibri"/>
                <a:cs typeface="Calibri"/>
              </a:rPr>
              <a:t>The seven (7) steps in the CPM are: </a:t>
            </a:r>
          </a:p>
          <a:p>
            <a:pPr fontAlgn="base"/>
            <a:endParaRPr lang="en-US" sz="2800" dirty="0">
              <a:latin typeface="+mn-lt"/>
              <a:ea typeface="Calibri"/>
              <a:cs typeface="Calibri"/>
            </a:endParaRPr>
          </a:p>
          <a:p>
            <a:r>
              <a:rPr lang="en-US" sz="2400" b="1" dirty="0"/>
              <a:t>Step 3 – Draw a Network Diagram</a:t>
            </a:r>
          </a:p>
          <a:p>
            <a:r>
              <a:rPr lang="en-US" sz="2400" dirty="0"/>
              <a:t>Draw a network diagram showing how all activities are connected.</a:t>
            </a:r>
            <a:br>
              <a:rPr lang="en-US" sz="2400" dirty="0"/>
            </a:br>
            <a:r>
              <a:rPr lang="en-US" sz="2400" dirty="0"/>
              <a:t>Use arrows to represent dependencies and boxes to represent activities.</a:t>
            </a:r>
          </a:p>
          <a:p>
            <a:br>
              <a:rPr lang="en-US" sz="2400" b="1" dirty="0">
                <a:latin typeface="+mn-lt"/>
              </a:rPr>
            </a:br>
            <a:r>
              <a:rPr lang="en-US" sz="2400" b="1" dirty="0">
                <a:latin typeface="+mn-lt"/>
              </a:rPr>
              <a:t>Step 4 – Determine Activity Duration</a:t>
            </a:r>
          </a:p>
          <a:p>
            <a:r>
              <a:rPr lang="en-US" sz="2400" dirty="0"/>
              <a:t>Estimate the time required to complete each activity.</a:t>
            </a:r>
            <a:br>
              <a:rPr lang="en-US" sz="2400" dirty="0"/>
            </a:br>
            <a:r>
              <a:rPr lang="en-US" sz="2400" dirty="0"/>
              <a:t>Base your estimates on available resources, experience, and task complexity.</a:t>
            </a:r>
          </a:p>
          <a:p>
            <a:endParaRPr lang="en-US" sz="2400" dirty="0">
              <a:latin typeface="+mn-lt"/>
              <a:ea typeface="Calibri"/>
              <a:cs typeface="Calibri"/>
            </a:endParaRPr>
          </a:p>
          <a:p>
            <a:r>
              <a:rPr lang="en-US" sz="2400" b="1" dirty="0">
                <a:latin typeface="+mn-lt"/>
              </a:rPr>
              <a:t>Step 5 – Identify Dependencies</a:t>
            </a:r>
          </a:p>
          <a:p>
            <a:r>
              <a:rPr lang="en-US" sz="2400" dirty="0"/>
              <a:t>Identify which activities depend on others to start or finish.</a:t>
            </a:r>
            <a:br>
              <a:rPr lang="en-US" sz="2400" dirty="0"/>
            </a:br>
            <a:r>
              <a:rPr lang="en-US" sz="2400" dirty="0"/>
              <a:t>This helps visualize constraints and prevents scheduling conflicts.</a:t>
            </a:r>
          </a:p>
          <a:p>
            <a:endParaRPr lang="en-US" sz="2800" dirty="0">
              <a:latin typeface="+mn-lt"/>
              <a:ea typeface="Calibri"/>
              <a:cs typeface="Calibri"/>
            </a:endParaRPr>
          </a:p>
        </p:txBody>
      </p:sp>
    </p:spTree>
    <p:extLst>
      <p:ext uri="{BB962C8B-B14F-4D97-AF65-F5344CB8AC3E}">
        <p14:creationId xmlns:p14="http://schemas.microsoft.com/office/powerpoint/2010/main" val="30780551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6" name="Google Shape;166;p7"/>
          <p:cNvSpPr txBox="1"/>
          <p:nvPr/>
        </p:nvSpPr>
        <p:spPr>
          <a:xfrm>
            <a:off x="2768587" y="757115"/>
            <a:ext cx="31567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dirty="0">
                <a:solidFill>
                  <a:schemeClr val="tx1"/>
                </a:solidFill>
                <a:latin typeface="Calibri"/>
                <a:ea typeface="Calibri"/>
                <a:cs typeface="Calibri"/>
                <a:sym typeface="Calibri"/>
              </a:rPr>
              <a:t>Critical Path method</a:t>
            </a:r>
            <a:endParaRPr sz="2800" b="0" i="0" u="none" strike="noStrike" cap="none" dirty="0">
              <a:solidFill>
                <a:schemeClr val="tx1"/>
              </a:solidFill>
              <a:latin typeface="Calibri"/>
              <a:ea typeface="Calibri"/>
              <a:cs typeface="Calibri"/>
              <a:sym typeface="Calibri"/>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94180" y="1562260"/>
            <a:ext cx="10892969" cy="5201424"/>
          </a:xfrm>
          <a:prstGeom prst="rect">
            <a:avLst/>
          </a:prstGeom>
        </p:spPr>
        <p:txBody>
          <a:bodyPr wrap="square">
            <a:spAutoFit/>
          </a:bodyPr>
          <a:lstStyle/>
          <a:p>
            <a:pPr fontAlgn="base"/>
            <a:r>
              <a:rPr lang="en-US" sz="2800" b="1" dirty="0">
                <a:latin typeface="+mn-lt"/>
                <a:ea typeface="Calibri"/>
                <a:cs typeface="Calibri"/>
              </a:rPr>
              <a:t>The seven (7) steps in the CPM are: </a:t>
            </a:r>
          </a:p>
          <a:p>
            <a:pPr fontAlgn="base"/>
            <a:endParaRPr lang="en-US" sz="2800" dirty="0">
              <a:latin typeface="+mn-lt"/>
              <a:ea typeface="Calibri"/>
              <a:cs typeface="Calibri"/>
            </a:endParaRPr>
          </a:p>
          <a:p>
            <a:r>
              <a:rPr lang="en-US" sz="2400" b="1" dirty="0"/>
              <a:t>Step 6 – Determine the Critical Path</a:t>
            </a:r>
          </a:p>
          <a:p>
            <a:r>
              <a:rPr lang="en-US" sz="2400" dirty="0"/>
              <a:t>Find the longest sequence of dependent activities that determines the shortest project duration.</a:t>
            </a:r>
            <a:br>
              <a:rPr lang="en-US" sz="2400" dirty="0"/>
            </a:br>
            <a:r>
              <a:rPr lang="en-US" sz="2400" dirty="0"/>
              <a:t>Delays in any of these critical activities will delay the entire project.</a:t>
            </a:r>
          </a:p>
          <a:p>
            <a:pPr fontAlgn="base"/>
            <a:endParaRPr lang="en-US" sz="2800" dirty="0">
              <a:ea typeface="Calibri"/>
              <a:cs typeface="Calibri"/>
            </a:endParaRPr>
          </a:p>
          <a:p>
            <a:r>
              <a:rPr lang="en-US" sz="2400" b="1" dirty="0">
                <a:latin typeface="+mn-lt"/>
              </a:rPr>
              <a:t>Step 7 – Update the Network Diagram</a:t>
            </a:r>
          </a:p>
          <a:p>
            <a:r>
              <a:rPr lang="en-US" sz="2400" dirty="0"/>
              <a:t>Regularly update the network diagram as the project progresses.</a:t>
            </a:r>
            <a:br>
              <a:rPr lang="en-US" sz="2400" dirty="0"/>
            </a:br>
            <a:r>
              <a:rPr lang="en-US" sz="2400" dirty="0"/>
              <a:t>Adjust for any changes in schedule, duration, or dependencies to keep the plan accurate.</a:t>
            </a:r>
            <a:br>
              <a:rPr lang="en-US" sz="2800" dirty="0">
                <a:latin typeface="+mn-lt"/>
                <a:ea typeface="Calibri"/>
                <a:cs typeface="Calibri"/>
              </a:rPr>
            </a:br>
            <a:endParaRPr lang="en-US" sz="2800" dirty="0">
              <a:latin typeface="+mn-lt"/>
              <a:ea typeface="Calibri"/>
              <a:cs typeface="Calibri"/>
            </a:endParaRPr>
          </a:p>
          <a:p>
            <a:pPr marL="457200" indent="-457200" fontAlgn="base">
              <a:buFont typeface="Wingdings" panose="05000000000000000000" pitchFamily="2" charset="2"/>
              <a:buChar char="Ø"/>
            </a:pPr>
            <a:endParaRPr lang="en-US" sz="2800" dirty="0">
              <a:latin typeface="+mn-lt"/>
              <a:ea typeface="Calibri"/>
              <a:cs typeface="Calibri"/>
            </a:endParaRPr>
          </a:p>
        </p:txBody>
      </p:sp>
    </p:spTree>
    <p:extLst>
      <p:ext uri="{BB962C8B-B14F-4D97-AF65-F5344CB8AC3E}">
        <p14:creationId xmlns:p14="http://schemas.microsoft.com/office/powerpoint/2010/main" val="2876990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4401164"/>
          </a:xfrm>
          <a:prstGeom prst="rect">
            <a:avLst/>
          </a:prstGeom>
          <a:noFill/>
          <a:ln>
            <a:noFill/>
          </a:ln>
        </p:spPr>
        <p:txBody>
          <a:bodyPr spcFirstLastPara="1" wrap="square" lIns="91425" tIns="45700" rIns="91425" bIns="45700" anchor="t" anchorCtr="0">
            <a:spAutoFit/>
          </a:bodyPr>
          <a:lstStyle/>
          <a:p>
            <a:pPr>
              <a:buClrTx/>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Integrating the Schedule and the Budget</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Schedule of Values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Matching Cost Values to Tasks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Planned vs. Actual Values</a:t>
            </a:r>
            <a:endPar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90596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92" name="Google Shape;192;p9"/>
          <p:cNvSpPr txBox="1"/>
          <p:nvPr/>
        </p:nvSpPr>
        <p:spPr>
          <a:xfrm>
            <a:off x="2249972" y="524356"/>
            <a:ext cx="4573909"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194" name="Google Shape;194;p9"/>
          <p:cNvSpPr/>
          <p:nvPr/>
        </p:nvSpPr>
        <p:spPr>
          <a:xfrm>
            <a:off x="402184" y="2018732"/>
            <a:ext cx="2966658"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Lead &amp; Lag</a:t>
            </a:r>
            <a:endParaRPr sz="3200" b="1" i="0">
              <a:solidFill>
                <a:srgbClr val="C00000"/>
              </a:solidFill>
              <a:latin typeface="Trebuchet MS"/>
              <a:ea typeface="Trebuchet MS"/>
              <a:cs typeface="Trebuchet MS"/>
              <a:sym typeface="Trebuchet MS"/>
            </a:endParaRPr>
          </a:p>
        </p:txBody>
      </p:sp>
      <p:sp>
        <p:nvSpPr>
          <p:cNvPr id="195" name="Google Shape;195;p9"/>
          <p:cNvSpPr txBox="1"/>
          <p:nvPr/>
        </p:nvSpPr>
        <p:spPr>
          <a:xfrm>
            <a:off x="615374" y="3087935"/>
            <a:ext cx="5027165" cy="1903600"/>
          </a:xfrm>
          <a:prstGeom prst="rect">
            <a:avLst/>
          </a:prstGeom>
          <a:noFill/>
          <a:ln>
            <a:noFill/>
          </a:ln>
        </p:spPr>
        <p:txBody>
          <a:bodyPr spcFirstLastPara="1" wrap="square" lIns="76200" tIns="38100" rIns="76200" bIns="38100" anchor="t" anchorCtr="0">
            <a:normAutofit fontScale="92500" lnSpcReduction="20000"/>
          </a:bodyPr>
          <a:lstStyle/>
          <a:p>
            <a:pPr marL="0" marR="0" lvl="0" indent="0" algn="l" rtl="0">
              <a:lnSpc>
                <a:spcPct val="90000"/>
              </a:lnSpc>
              <a:spcBef>
                <a:spcPts val="0"/>
              </a:spcBef>
              <a:spcAft>
                <a:spcPts val="0"/>
              </a:spcAft>
              <a:buClr>
                <a:srgbClr val="000000"/>
              </a:buClr>
              <a:buSzPct val="100000"/>
              <a:buFont typeface="Arial"/>
              <a:buNone/>
            </a:pPr>
            <a:r>
              <a:rPr lang="en-US" sz="2800" dirty="0">
                <a:solidFill>
                  <a:srgbClr val="000000"/>
                </a:solidFill>
                <a:latin typeface="Calibri"/>
                <a:ea typeface="Calibri"/>
                <a:cs typeface="Calibri"/>
                <a:sym typeface="Calibri"/>
              </a:rPr>
              <a:t>Lead and Lag are the duration unit of tasks.</a:t>
            </a:r>
            <a:endParaRPr dirty="0"/>
          </a:p>
          <a:p>
            <a:pPr marL="0" marR="0" lvl="0" indent="0" algn="l" rtl="0">
              <a:lnSpc>
                <a:spcPct val="90000"/>
              </a:lnSpc>
              <a:spcBef>
                <a:spcPts val="1000"/>
              </a:spcBef>
              <a:spcAft>
                <a:spcPts val="0"/>
              </a:spcAft>
              <a:buClr>
                <a:srgbClr val="000000"/>
              </a:buClr>
              <a:buSzPct val="100000"/>
              <a:buFont typeface="Arial"/>
              <a:buNone/>
            </a:pPr>
            <a:r>
              <a:rPr lang="en-US" sz="2800" dirty="0">
                <a:solidFill>
                  <a:srgbClr val="000000"/>
                </a:solidFill>
                <a:latin typeface="Calibri"/>
                <a:ea typeface="Calibri"/>
                <a:cs typeface="Calibri"/>
                <a:sym typeface="Calibri"/>
              </a:rPr>
              <a:t>Lead is portrayed by negative (-) sign</a:t>
            </a:r>
            <a:endParaRPr dirty="0"/>
          </a:p>
          <a:p>
            <a:pPr marL="0" marR="0" lvl="0" indent="0" algn="l" rtl="0">
              <a:lnSpc>
                <a:spcPct val="90000"/>
              </a:lnSpc>
              <a:spcBef>
                <a:spcPts val="1000"/>
              </a:spcBef>
              <a:spcAft>
                <a:spcPts val="0"/>
              </a:spcAft>
              <a:buClr>
                <a:srgbClr val="000000"/>
              </a:buClr>
              <a:buSzPct val="100000"/>
              <a:buFont typeface="Arial"/>
              <a:buNone/>
            </a:pPr>
            <a:r>
              <a:rPr lang="en-US" sz="2800" dirty="0">
                <a:solidFill>
                  <a:srgbClr val="000000"/>
                </a:solidFill>
                <a:latin typeface="Calibri"/>
                <a:ea typeface="Calibri"/>
                <a:cs typeface="Calibri"/>
                <a:sym typeface="Calibri"/>
              </a:rPr>
              <a:t>whereas Lag is by positive (+) sign.</a:t>
            </a:r>
            <a:endParaRPr sz="2800" b="0" i="0" u="none" strike="noStrike" cap="none" dirty="0">
              <a:solidFill>
                <a:srgbClr val="000000"/>
              </a:solidFill>
              <a:latin typeface="Calibri"/>
              <a:ea typeface="Calibri"/>
              <a:cs typeface="Calibri"/>
              <a:sym typeface="Calibri"/>
            </a:endParaRPr>
          </a:p>
        </p:txBody>
      </p:sp>
      <p:pic>
        <p:nvPicPr>
          <p:cNvPr id="196" name="Google Shape;196;p9"/>
          <p:cNvPicPr preferRelativeResize="0"/>
          <p:nvPr/>
        </p:nvPicPr>
        <p:blipFill rotWithShape="1">
          <a:blip r:embed="rId3">
            <a:alphaModFix/>
          </a:blip>
          <a:srcRect/>
          <a:stretch/>
        </p:blipFill>
        <p:spPr>
          <a:xfrm>
            <a:off x="5997732" y="2747252"/>
            <a:ext cx="5673430" cy="2167104"/>
          </a:xfrm>
          <a:prstGeom prst="rect">
            <a:avLst/>
          </a:prstGeom>
          <a:noFill/>
          <a:ln>
            <a:noFill/>
          </a:ln>
        </p:spPr>
      </p:pic>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6" name="Google Shape;206;p10"/>
          <p:cNvSpPr txBox="1"/>
          <p:nvPr/>
        </p:nvSpPr>
        <p:spPr>
          <a:xfrm>
            <a:off x="2269372" y="587927"/>
            <a:ext cx="445133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208" name="Google Shape;208;p10"/>
          <p:cNvSpPr/>
          <p:nvPr/>
        </p:nvSpPr>
        <p:spPr>
          <a:xfrm>
            <a:off x="786043" y="1752888"/>
            <a:ext cx="2966658"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Float</a:t>
            </a:r>
            <a:endParaRPr/>
          </a:p>
        </p:txBody>
      </p:sp>
      <p:grpSp>
        <p:nvGrpSpPr>
          <p:cNvPr id="209" name="Google Shape;209;p10"/>
          <p:cNvGrpSpPr/>
          <p:nvPr/>
        </p:nvGrpSpPr>
        <p:grpSpPr>
          <a:xfrm>
            <a:off x="1080668" y="2709122"/>
            <a:ext cx="9885492" cy="2678113"/>
            <a:chOff x="951385" y="2482206"/>
            <a:chExt cx="9885492" cy="2678113"/>
          </a:xfrm>
        </p:grpSpPr>
        <p:sp>
          <p:nvSpPr>
            <p:cNvPr id="210" name="Google Shape;210;p10"/>
            <p:cNvSpPr/>
            <p:nvPr/>
          </p:nvSpPr>
          <p:spPr>
            <a:xfrm>
              <a:off x="951385" y="2515737"/>
              <a:ext cx="2844800" cy="2644581"/>
            </a:xfrm>
            <a:prstGeom prst="rect">
              <a:avLst/>
            </a:prstGeom>
            <a:solidFill>
              <a:srgbClr val="FFFFFF"/>
            </a:solidFill>
            <a:ln w="508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211" name="Google Shape;211;p10"/>
            <p:cNvSpPr/>
            <p:nvPr/>
          </p:nvSpPr>
          <p:spPr>
            <a:xfrm>
              <a:off x="4733451" y="2482206"/>
              <a:ext cx="2638425" cy="2678113"/>
            </a:xfrm>
            <a:prstGeom prst="rect">
              <a:avLst/>
            </a:prstGeom>
            <a:solidFill>
              <a:srgbClr val="FFFFFF"/>
            </a:solidFill>
            <a:ln w="508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212" name="Google Shape;212;p10"/>
            <p:cNvSpPr/>
            <p:nvPr/>
          </p:nvSpPr>
          <p:spPr>
            <a:xfrm>
              <a:off x="8119240" y="2482206"/>
              <a:ext cx="2554288" cy="2649732"/>
            </a:xfrm>
            <a:prstGeom prst="rect">
              <a:avLst/>
            </a:prstGeom>
            <a:solidFill>
              <a:srgbClr val="FFFFFF"/>
            </a:solidFill>
            <a:ln w="508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213" name="Google Shape;213;p10"/>
            <p:cNvSpPr/>
            <p:nvPr/>
          </p:nvSpPr>
          <p:spPr>
            <a:xfrm>
              <a:off x="1073623" y="2488750"/>
              <a:ext cx="2397125" cy="2376488"/>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C00000"/>
                </a:buClr>
                <a:buSzPts val="2400"/>
                <a:buFont typeface="Noto Sans Symbols"/>
                <a:buNone/>
              </a:pPr>
              <a:r>
                <a:rPr lang="en-US" sz="2400" b="1" i="0" u="sng" strike="noStrike" cap="none" dirty="0">
                  <a:solidFill>
                    <a:srgbClr val="C00000"/>
                  </a:solidFill>
                  <a:latin typeface="Trebuchet MS"/>
                  <a:ea typeface="Trebuchet MS"/>
                  <a:cs typeface="Trebuchet MS"/>
                  <a:sym typeface="Trebuchet MS"/>
                </a:rPr>
                <a:t>Total Float</a:t>
              </a:r>
              <a:endParaRPr dirty="0"/>
            </a:p>
            <a:p>
              <a:pPr marL="0" marR="0" lvl="0" indent="0" algn="l" rtl="0">
                <a:lnSpc>
                  <a:spcPct val="100000"/>
                </a:lnSpc>
                <a:spcBef>
                  <a:spcPts val="0"/>
                </a:spcBef>
                <a:spcAft>
                  <a:spcPts val="0"/>
                </a:spcAft>
                <a:buClr>
                  <a:srgbClr val="44546A"/>
                </a:buClr>
                <a:buSzPts val="1800"/>
                <a:buFont typeface="Noto Sans Symbols"/>
                <a:buNone/>
              </a:pPr>
              <a:r>
                <a:rPr lang="en-US" sz="1800" b="1" i="0" u="none" strike="noStrike" cap="none" dirty="0">
                  <a:solidFill>
                    <a:srgbClr val="44546A"/>
                  </a:solidFill>
                  <a:latin typeface="Trebuchet MS"/>
                  <a:ea typeface="Trebuchet MS"/>
                  <a:cs typeface="Trebuchet MS"/>
                  <a:sym typeface="Trebuchet MS"/>
                </a:rPr>
                <a:t>Amount of time an activity can exceed its early finish date without affecting the project end date or other imposed dates. </a:t>
              </a:r>
              <a:endParaRPr dirty="0"/>
            </a:p>
          </p:txBody>
        </p:sp>
        <p:sp>
          <p:nvSpPr>
            <p:cNvPr id="214" name="Google Shape;214;p10"/>
            <p:cNvSpPr/>
            <p:nvPr/>
          </p:nvSpPr>
          <p:spPr>
            <a:xfrm>
              <a:off x="4865213" y="2483794"/>
              <a:ext cx="2393950" cy="2376487"/>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C00000"/>
                </a:buClr>
                <a:buSzPts val="2400"/>
                <a:buFont typeface="Noto Sans Symbols"/>
                <a:buNone/>
              </a:pPr>
              <a:r>
                <a:rPr lang="en-US" sz="2400" b="1" i="0" u="sng" strike="noStrike" cap="none" dirty="0">
                  <a:solidFill>
                    <a:srgbClr val="C00000"/>
                  </a:solidFill>
                  <a:latin typeface="Trebuchet MS"/>
                  <a:ea typeface="Trebuchet MS"/>
                  <a:cs typeface="Trebuchet MS"/>
                  <a:sym typeface="Trebuchet MS"/>
                </a:rPr>
                <a:t>Free Float</a:t>
              </a:r>
              <a:endParaRPr dirty="0"/>
            </a:p>
            <a:p>
              <a:pPr marL="0" marR="0" lvl="0" indent="0" algn="l" rtl="0">
                <a:lnSpc>
                  <a:spcPct val="100000"/>
                </a:lnSpc>
                <a:spcBef>
                  <a:spcPts val="0"/>
                </a:spcBef>
                <a:spcAft>
                  <a:spcPts val="0"/>
                </a:spcAft>
                <a:buClr>
                  <a:srgbClr val="44546A"/>
                </a:buClr>
                <a:buSzPts val="1800"/>
                <a:buFont typeface="Noto Sans Symbols"/>
                <a:buNone/>
              </a:pPr>
              <a:r>
                <a:rPr lang="en-US" sz="1800" b="1" i="0" u="none" strike="noStrike" cap="none" dirty="0">
                  <a:solidFill>
                    <a:srgbClr val="44546A"/>
                  </a:solidFill>
                  <a:latin typeface="Trebuchet MS"/>
                  <a:ea typeface="Trebuchet MS"/>
                  <a:cs typeface="Trebuchet MS"/>
                  <a:sym typeface="Trebuchet MS"/>
                </a:rPr>
                <a:t>Amount of time by which an activity can exceed its early finish date without affecting the early start date of any successor(s).</a:t>
              </a:r>
              <a:endParaRPr dirty="0"/>
            </a:p>
          </p:txBody>
        </p:sp>
        <p:sp>
          <p:nvSpPr>
            <p:cNvPr id="215" name="Google Shape;215;p10"/>
            <p:cNvSpPr/>
            <p:nvPr/>
          </p:nvSpPr>
          <p:spPr>
            <a:xfrm>
              <a:off x="8233377" y="2515738"/>
              <a:ext cx="2603500" cy="1552575"/>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C00000"/>
                </a:buClr>
                <a:buSzPts val="2400"/>
                <a:buFont typeface="Noto Sans Symbols"/>
                <a:buNone/>
              </a:pPr>
              <a:r>
                <a:rPr lang="en-US" sz="2400" b="1" i="0" u="sng" strike="noStrike" cap="none">
                  <a:solidFill>
                    <a:srgbClr val="C00000"/>
                  </a:solidFill>
                  <a:latin typeface="Trebuchet MS"/>
                  <a:ea typeface="Trebuchet MS"/>
                  <a:cs typeface="Trebuchet MS"/>
                  <a:sym typeface="Trebuchet MS"/>
                </a:rPr>
                <a:t>Negative Float</a:t>
              </a:r>
              <a:endParaRPr/>
            </a:p>
            <a:p>
              <a:pPr marL="0" marR="0" lvl="0" indent="0" algn="l" rtl="0">
                <a:lnSpc>
                  <a:spcPct val="100000"/>
                </a:lnSpc>
                <a:spcBef>
                  <a:spcPts val="0"/>
                </a:spcBef>
                <a:spcAft>
                  <a:spcPts val="0"/>
                </a:spcAft>
                <a:buClr>
                  <a:srgbClr val="44546A"/>
                </a:buClr>
                <a:buSzPts val="1800"/>
                <a:buFont typeface="Noto Sans Symbols"/>
                <a:buNone/>
              </a:pPr>
              <a:r>
                <a:rPr lang="en-US" sz="1800" b="1" i="0" u="none" strike="noStrike" cap="none">
                  <a:solidFill>
                    <a:srgbClr val="44546A"/>
                  </a:solidFill>
                  <a:latin typeface="Trebuchet MS"/>
                  <a:ea typeface="Trebuchet MS"/>
                  <a:cs typeface="Trebuchet MS"/>
                  <a:sym typeface="Trebuchet MS"/>
                </a:rPr>
                <a:t>Amount of time that the start or finish of any activity exceeds the time allowed.</a:t>
              </a:r>
              <a:endParaRPr/>
            </a:p>
          </p:txBody>
        </p:sp>
      </p:grpSp>
      <p:pic>
        <p:nvPicPr>
          <p:cNvPr id="1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9" name="Rectangle 18">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5" name="Google Shape;225;p11"/>
          <p:cNvSpPr txBox="1"/>
          <p:nvPr/>
        </p:nvSpPr>
        <p:spPr>
          <a:xfrm>
            <a:off x="2221492" y="614921"/>
            <a:ext cx="4684275"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227" name="Google Shape;227;p11"/>
          <p:cNvSpPr/>
          <p:nvPr/>
        </p:nvSpPr>
        <p:spPr>
          <a:xfrm>
            <a:off x="786043" y="1752888"/>
            <a:ext cx="10159048"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dirty="0">
                <a:solidFill>
                  <a:srgbClr val="C00000"/>
                </a:solidFill>
                <a:latin typeface="Trebuchet MS"/>
                <a:ea typeface="Trebuchet MS"/>
                <a:cs typeface="Trebuchet MS"/>
                <a:sym typeface="Trebuchet MS"/>
              </a:rPr>
              <a:t>The disadvantages of showing float on the schedule</a:t>
            </a:r>
            <a:endParaRPr sz="3200" b="1" i="0" u="none" strike="noStrike" cap="none" dirty="0">
              <a:solidFill>
                <a:srgbClr val="C00000"/>
              </a:solidFill>
              <a:latin typeface="Trebuchet MS"/>
              <a:ea typeface="Trebuchet MS"/>
              <a:cs typeface="Trebuchet MS"/>
              <a:sym typeface="Trebuchet MS"/>
            </a:endParaRPr>
          </a:p>
        </p:txBody>
      </p:sp>
      <p:sp>
        <p:nvSpPr>
          <p:cNvPr id="228" name="Google Shape;228;p11"/>
          <p:cNvSpPr txBox="1"/>
          <p:nvPr/>
        </p:nvSpPr>
        <p:spPr>
          <a:xfrm>
            <a:off x="843844" y="2574801"/>
            <a:ext cx="10515600" cy="2433638"/>
          </a:xfrm>
          <a:prstGeom prst="rect">
            <a:avLst/>
          </a:prstGeom>
          <a:solidFill>
            <a:srgbClr val="FBE4D4"/>
          </a:solidFill>
          <a:ln>
            <a:noFill/>
          </a:ln>
        </p:spPr>
        <p:txBody>
          <a:bodyPr spcFirstLastPara="1" wrap="square" lIns="91425" tIns="45700" rIns="91425" bIns="45700" anchor="t" anchorCtr="0">
            <a:normAutofit/>
          </a:bodyPr>
          <a:lstStyle/>
          <a:p>
            <a:pPr marL="336550" marR="0" lvl="0" indent="-336550" algn="l" rtl="0">
              <a:lnSpc>
                <a:spcPct val="100000"/>
              </a:lnSpc>
              <a:spcBef>
                <a:spcPts val="0"/>
              </a:spcBef>
              <a:spcAft>
                <a:spcPts val="0"/>
              </a:spcAft>
              <a:buClr>
                <a:srgbClr val="990000"/>
              </a:buClr>
              <a:buSzPts val="1680"/>
              <a:buFont typeface="Noto Sans Symbols"/>
              <a:buChar char="⬤"/>
            </a:pPr>
            <a:r>
              <a:rPr lang="en-US" sz="2400" b="0" i="0" u="none" strike="noStrike" cap="none" dirty="0">
                <a:solidFill>
                  <a:srgbClr val="000000"/>
                </a:solidFill>
                <a:latin typeface="Arial"/>
                <a:ea typeface="Arial"/>
                <a:cs typeface="Arial"/>
                <a:sym typeface="Arial"/>
              </a:rPr>
              <a:t>End user may delay start of activity thinking there is slack time</a:t>
            </a:r>
            <a:endParaRPr dirty="0"/>
          </a:p>
          <a:p>
            <a:pPr marL="336550" marR="0" lvl="0" indent="-336550" algn="l" rtl="0">
              <a:lnSpc>
                <a:spcPct val="100000"/>
              </a:lnSpc>
              <a:spcBef>
                <a:spcPts val="480"/>
              </a:spcBef>
              <a:spcAft>
                <a:spcPts val="0"/>
              </a:spcAft>
              <a:buClr>
                <a:srgbClr val="990000"/>
              </a:buClr>
              <a:buSzPts val="1680"/>
              <a:buFont typeface="Noto Sans Symbols"/>
              <a:buChar char="⬤"/>
            </a:pPr>
            <a:r>
              <a:rPr lang="en-US" sz="2400" b="0" i="0" u="none" strike="noStrike" cap="none" dirty="0">
                <a:solidFill>
                  <a:srgbClr val="000000"/>
                </a:solidFill>
                <a:latin typeface="Arial"/>
                <a:ea typeface="Arial"/>
                <a:cs typeface="Arial"/>
                <a:sym typeface="Arial"/>
              </a:rPr>
              <a:t>May cause false sense of security</a:t>
            </a:r>
            <a:endParaRPr dirty="0"/>
          </a:p>
          <a:p>
            <a:pPr marL="336550" marR="0" lvl="0" indent="-336550" algn="l" rtl="0">
              <a:lnSpc>
                <a:spcPct val="100000"/>
              </a:lnSpc>
              <a:spcBef>
                <a:spcPts val="480"/>
              </a:spcBef>
              <a:spcAft>
                <a:spcPts val="0"/>
              </a:spcAft>
              <a:buClr>
                <a:srgbClr val="990000"/>
              </a:buClr>
              <a:buSzPts val="1680"/>
              <a:buFont typeface="Noto Sans Symbols"/>
              <a:buChar char="⬤"/>
            </a:pPr>
            <a:r>
              <a:rPr lang="en-US" sz="2400" b="0" i="0" u="none" strike="noStrike" cap="none" dirty="0">
                <a:solidFill>
                  <a:srgbClr val="000000"/>
                </a:solidFill>
                <a:latin typeface="Arial"/>
                <a:ea typeface="Arial"/>
                <a:cs typeface="Arial"/>
                <a:sym typeface="Arial"/>
              </a:rPr>
              <a:t>Once used as an activity -- it’s gone forever</a:t>
            </a:r>
            <a:endParaRPr dirty="0"/>
          </a:p>
          <a:p>
            <a:pPr marL="336550" marR="0" lvl="0" indent="-336550" algn="l" rtl="0">
              <a:lnSpc>
                <a:spcPct val="100000"/>
              </a:lnSpc>
              <a:spcBef>
                <a:spcPts val="480"/>
              </a:spcBef>
              <a:spcAft>
                <a:spcPts val="0"/>
              </a:spcAft>
              <a:buClr>
                <a:srgbClr val="990000"/>
              </a:buClr>
              <a:buSzPts val="1680"/>
              <a:buFont typeface="Noto Sans Symbols"/>
              <a:buChar char="⬤"/>
            </a:pPr>
            <a:r>
              <a:rPr lang="en-US" sz="2400" b="0" i="0" u="none" strike="noStrike" cap="none" dirty="0">
                <a:solidFill>
                  <a:srgbClr val="000000"/>
                </a:solidFill>
                <a:latin typeface="Arial"/>
                <a:ea typeface="Arial"/>
                <a:cs typeface="Arial"/>
                <a:sym typeface="Arial"/>
              </a:rPr>
              <a:t>Assumes CPM is complete with correct logic</a:t>
            </a:r>
            <a:endParaRPr sz="2400" b="0" i="0" u="none" strike="noStrike" cap="none" dirty="0">
              <a:solidFill>
                <a:srgbClr val="000000"/>
              </a:solidFill>
              <a:latin typeface="Arial"/>
              <a:ea typeface="Arial"/>
              <a:cs typeface="Arial"/>
              <a:sym typeface="Arial"/>
            </a:endParaRPr>
          </a:p>
        </p:txBody>
      </p:sp>
      <p:pic>
        <p:nvPicPr>
          <p:cNvPr id="12"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4401164"/>
          </a:xfrm>
          <a:prstGeom prst="rect">
            <a:avLst/>
          </a:prstGeom>
          <a:noFill/>
          <a:ln>
            <a:noFill/>
          </a:ln>
        </p:spPr>
        <p:txBody>
          <a:bodyPr spcFirstLastPara="1" wrap="square" lIns="91425" tIns="45700" rIns="91425" bIns="45700" anchor="t" anchorCtr="0">
            <a:spAutoFit/>
          </a:bodyPr>
          <a:lstStyle/>
          <a:p>
            <a:pPr>
              <a:buClrTx/>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Integrating the Schedule and the Budget</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Schedule of Values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Matching Cost Values to Tasks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Planned vs. Actual Values</a:t>
            </a:r>
            <a:endPar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11576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8" name="Google Shape;238;p12"/>
          <p:cNvSpPr txBox="1"/>
          <p:nvPr/>
        </p:nvSpPr>
        <p:spPr>
          <a:xfrm>
            <a:off x="2138774" y="545524"/>
            <a:ext cx="4193787"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Scheduling Terminology</a:t>
            </a:r>
            <a:endParaRPr b="1" dirty="0">
              <a:solidFill>
                <a:schemeClr val="tx1"/>
              </a:solidFill>
              <a:effectLst>
                <a:outerShdw blurRad="38100" dist="38100" dir="2700000" algn="tl">
                  <a:srgbClr val="000000">
                    <a:alpha val="43137"/>
                  </a:srgbClr>
                </a:outerShdw>
              </a:effectLst>
            </a:endParaRPr>
          </a:p>
        </p:txBody>
      </p:sp>
      <p:sp>
        <p:nvSpPr>
          <p:cNvPr id="240" name="Google Shape;240;p12"/>
          <p:cNvSpPr/>
          <p:nvPr/>
        </p:nvSpPr>
        <p:spPr>
          <a:xfrm>
            <a:off x="0" y="2024117"/>
            <a:ext cx="7921625" cy="582211"/>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C00000"/>
              </a:buClr>
              <a:buSzPts val="3200"/>
              <a:buFont typeface="Noto Sans Symbols"/>
              <a:buNone/>
            </a:pPr>
            <a:r>
              <a:rPr lang="en-US" sz="3200" b="1" i="0">
                <a:solidFill>
                  <a:srgbClr val="C00000"/>
                </a:solidFill>
                <a:latin typeface="Trebuchet MS"/>
                <a:ea typeface="Trebuchet MS"/>
                <a:cs typeface="Trebuchet MS"/>
                <a:sym typeface="Trebuchet MS"/>
              </a:rPr>
              <a:t>Duration - Original / Remaining</a:t>
            </a:r>
            <a:endParaRPr/>
          </a:p>
        </p:txBody>
      </p:sp>
      <p:sp>
        <p:nvSpPr>
          <p:cNvPr id="241" name="Google Shape;241;p12"/>
          <p:cNvSpPr/>
          <p:nvPr/>
        </p:nvSpPr>
        <p:spPr>
          <a:xfrm>
            <a:off x="668637" y="2950500"/>
            <a:ext cx="5085618" cy="2018694"/>
          </a:xfrm>
          <a:prstGeom prst="rect">
            <a:avLst/>
          </a:prstGeom>
          <a:noFill/>
          <a:ln>
            <a:noFill/>
          </a:ln>
        </p:spPr>
        <p:txBody>
          <a:bodyPr spcFirstLastPara="1" wrap="square" lIns="91425" tIns="45700" rIns="91425" bIns="45700" anchor="t" anchorCtr="0">
            <a:spAutoFit/>
          </a:bodyPr>
          <a:lstStyle/>
          <a:p>
            <a:pPr marL="0" marR="0" lvl="0" indent="0" algn="l" rtl="0">
              <a:lnSpc>
                <a:spcPct val="70000"/>
              </a:lnSpc>
              <a:spcBef>
                <a:spcPts val="0"/>
              </a:spcBef>
              <a:spcAft>
                <a:spcPts val="0"/>
              </a:spcAft>
              <a:buNone/>
            </a:pPr>
            <a:r>
              <a:rPr lang="en-US" sz="4400" b="1" dirty="0">
                <a:solidFill>
                  <a:srgbClr val="000000"/>
                </a:solidFill>
                <a:latin typeface="Calibri"/>
                <a:ea typeface="Calibri"/>
                <a:cs typeface="Calibri"/>
                <a:sym typeface="Calibri"/>
              </a:rPr>
              <a:t>Duration: </a:t>
            </a:r>
            <a:r>
              <a:rPr lang="en-US" sz="4400" dirty="0">
                <a:solidFill>
                  <a:srgbClr val="000000"/>
                </a:solidFill>
                <a:latin typeface="Calibri"/>
                <a:ea typeface="Calibri"/>
                <a:cs typeface="Calibri"/>
                <a:sym typeface="Calibri"/>
              </a:rPr>
              <a:t>is the amount of time required to complete an activity.</a:t>
            </a:r>
            <a:endParaRPr dirty="0"/>
          </a:p>
        </p:txBody>
      </p:sp>
      <p:pic>
        <p:nvPicPr>
          <p:cNvPr id="242" name="Google Shape;242;p12"/>
          <p:cNvPicPr preferRelativeResize="0"/>
          <p:nvPr/>
        </p:nvPicPr>
        <p:blipFill rotWithShape="1">
          <a:blip r:embed="rId3">
            <a:alphaModFix/>
          </a:blip>
          <a:srcRect/>
          <a:stretch/>
        </p:blipFill>
        <p:spPr>
          <a:xfrm>
            <a:off x="7204363" y="2266869"/>
            <a:ext cx="4764979" cy="3655036"/>
          </a:xfrm>
          <a:prstGeom prst="rect">
            <a:avLst/>
          </a:prstGeom>
          <a:noFill/>
          <a:ln>
            <a:noFill/>
          </a:ln>
        </p:spPr>
      </p:pic>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52" name="Google Shape;252;p13"/>
          <p:cNvSpPr txBox="1"/>
          <p:nvPr/>
        </p:nvSpPr>
        <p:spPr>
          <a:xfrm>
            <a:off x="2085692" y="587927"/>
            <a:ext cx="390516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Scheduling Terminology</a:t>
            </a:r>
            <a:endParaRPr dirty="0"/>
          </a:p>
        </p:txBody>
      </p:sp>
      <p:sp>
        <p:nvSpPr>
          <p:cNvPr id="254" name="Google Shape;254;p13"/>
          <p:cNvSpPr txBox="1"/>
          <p:nvPr/>
        </p:nvSpPr>
        <p:spPr>
          <a:xfrm>
            <a:off x="1080668" y="2059531"/>
            <a:ext cx="9547569" cy="3561209"/>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C00000"/>
              </a:buClr>
              <a:buSzPts val="2800"/>
              <a:buFont typeface="Noto Sans Symbols"/>
              <a:buNone/>
            </a:pPr>
            <a:r>
              <a:rPr lang="en-US" sz="2800" b="0" i="0" u="none" strike="noStrike" cap="none" dirty="0">
                <a:solidFill>
                  <a:srgbClr val="C00000"/>
                </a:solidFill>
                <a:latin typeface="Calibri"/>
                <a:ea typeface="Calibri"/>
                <a:cs typeface="Calibri"/>
                <a:sym typeface="Calibri"/>
              </a:rPr>
              <a:t>Original Duration -</a:t>
            </a:r>
            <a:r>
              <a:rPr lang="en-US" sz="2800" b="0" i="0" u="none" strike="noStrike" cap="none" dirty="0">
                <a:solidFill>
                  <a:srgbClr val="000000"/>
                </a:solidFill>
                <a:latin typeface="Calibri"/>
                <a:ea typeface="Calibri"/>
                <a:cs typeface="Calibri"/>
                <a:sym typeface="Calibri"/>
              </a:rPr>
              <a:t> the planned estimate of the number of work periods required to accomplish an activity.</a:t>
            </a:r>
            <a:endParaRPr dirty="0"/>
          </a:p>
          <a:p>
            <a:pPr marL="228600" marR="0" lvl="0" indent="-228600" algn="l" rtl="0">
              <a:lnSpc>
                <a:spcPct val="90000"/>
              </a:lnSpc>
              <a:spcBef>
                <a:spcPts val="1000"/>
              </a:spcBef>
              <a:spcAft>
                <a:spcPts val="0"/>
              </a:spcAft>
              <a:buClr>
                <a:schemeClr val="dk1"/>
              </a:buClr>
              <a:buSzPts val="2800"/>
              <a:buFont typeface="Noto Sans Symbols"/>
              <a:buNone/>
            </a:pPr>
            <a:endParaRPr sz="2800" b="0" i="0" u="none" strike="noStrike" cap="none" dirty="0">
              <a:solidFill>
                <a:srgbClr val="000000"/>
              </a:solidFill>
              <a:latin typeface="Calibri"/>
              <a:ea typeface="Calibri"/>
              <a:cs typeface="Calibri"/>
              <a:sym typeface="Calibri"/>
            </a:endParaRPr>
          </a:p>
          <a:p>
            <a:pPr marL="0" marR="0" lvl="0" indent="0" algn="l" rtl="0">
              <a:lnSpc>
                <a:spcPct val="90000"/>
              </a:lnSpc>
              <a:spcBef>
                <a:spcPts val="1000"/>
              </a:spcBef>
              <a:spcAft>
                <a:spcPts val="0"/>
              </a:spcAft>
              <a:buClr>
                <a:srgbClr val="C00000"/>
              </a:buClr>
              <a:buSzPts val="2800"/>
              <a:buFont typeface="Noto Sans Symbols"/>
              <a:buNone/>
            </a:pPr>
            <a:r>
              <a:rPr lang="en-US" sz="2800" b="0" i="0" u="none" strike="noStrike" cap="none" dirty="0">
                <a:solidFill>
                  <a:srgbClr val="C00000"/>
                </a:solidFill>
                <a:latin typeface="Calibri"/>
                <a:ea typeface="Calibri"/>
                <a:cs typeface="Calibri"/>
                <a:sym typeface="Calibri"/>
              </a:rPr>
              <a:t>Remaining Duration -</a:t>
            </a:r>
            <a:r>
              <a:rPr lang="en-US" sz="2800" b="0" i="0" u="none" strike="noStrike" cap="none" dirty="0">
                <a:solidFill>
                  <a:srgbClr val="000000"/>
                </a:solidFill>
                <a:latin typeface="Calibri"/>
                <a:ea typeface="Calibri"/>
                <a:cs typeface="Calibri"/>
                <a:sym typeface="Calibri"/>
              </a:rPr>
              <a:t> the number of work periods currently forecast to complete the activity.</a:t>
            </a:r>
            <a:endParaRPr dirty="0"/>
          </a:p>
          <a:p>
            <a:pPr marL="228600" marR="0" lvl="0" indent="-228600" algn="l" rtl="0">
              <a:lnSpc>
                <a:spcPct val="90000"/>
              </a:lnSpc>
              <a:spcBef>
                <a:spcPts val="1000"/>
              </a:spcBef>
              <a:spcAft>
                <a:spcPts val="0"/>
              </a:spcAft>
              <a:buClr>
                <a:schemeClr val="dk1"/>
              </a:buClr>
              <a:buSzPts val="2800"/>
              <a:buFont typeface="Noto Sans Symbols"/>
              <a:buNone/>
            </a:pPr>
            <a:endParaRPr sz="2800" b="0" i="0" u="none" strike="noStrike" cap="none" dirty="0">
              <a:solidFill>
                <a:srgbClr val="000000"/>
              </a:solidFill>
              <a:latin typeface="Calibri"/>
              <a:ea typeface="Calibri"/>
              <a:cs typeface="Calibri"/>
              <a:sym typeface="Calibri"/>
            </a:endParaRPr>
          </a:p>
          <a:p>
            <a:pPr marL="228600" marR="0" lvl="0" indent="-228600" algn="l" rtl="0">
              <a:lnSpc>
                <a:spcPct val="90000"/>
              </a:lnSpc>
              <a:spcBef>
                <a:spcPts val="1000"/>
              </a:spcBef>
              <a:spcAft>
                <a:spcPts val="0"/>
              </a:spcAft>
              <a:buClr>
                <a:srgbClr val="000000"/>
              </a:buClr>
              <a:buSzPts val="2800"/>
              <a:buFont typeface="Noto Sans Symbols"/>
              <a:buNone/>
            </a:pPr>
            <a:r>
              <a:rPr lang="en-US" sz="2800" b="1" i="0" u="none" strike="noStrike" cap="none" dirty="0">
                <a:solidFill>
                  <a:srgbClr val="000000"/>
                </a:solidFill>
                <a:latin typeface="Calibri"/>
                <a:ea typeface="Calibri"/>
                <a:cs typeface="Calibri"/>
                <a:sym typeface="Calibri"/>
              </a:rPr>
              <a:t>Work periods </a:t>
            </a:r>
            <a:r>
              <a:rPr lang="en-US" sz="2800" b="0" i="0" u="none" strike="noStrike" cap="none" dirty="0">
                <a:solidFill>
                  <a:srgbClr val="000000"/>
                </a:solidFill>
                <a:latin typeface="Calibri"/>
                <a:ea typeface="Calibri"/>
                <a:cs typeface="Calibri"/>
                <a:sym typeface="Calibri"/>
              </a:rPr>
              <a:t>can be hours, days, weeks or months.</a:t>
            </a:r>
            <a:endParaRPr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8" name="Google Shape;278;p15"/>
          <p:cNvSpPr txBox="1"/>
          <p:nvPr/>
        </p:nvSpPr>
        <p:spPr>
          <a:xfrm>
            <a:off x="2190832" y="715288"/>
            <a:ext cx="390516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Estimate the duration</a:t>
            </a:r>
            <a:endParaRPr dirty="0">
              <a:sym typeface="Calibri"/>
            </a:endParaRPr>
          </a:p>
        </p:txBody>
      </p:sp>
      <p:sp>
        <p:nvSpPr>
          <p:cNvPr id="280" name="Google Shape;280;p15"/>
          <p:cNvSpPr txBox="1"/>
          <p:nvPr/>
        </p:nvSpPr>
        <p:spPr>
          <a:xfrm>
            <a:off x="1080668" y="1838679"/>
            <a:ext cx="10702925" cy="3670300"/>
          </a:xfrm>
          <a:prstGeom prst="rect">
            <a:avLst/>
          </a:prstGeom>
          <a:solidFill>
            <a:srgbClr val="FBE4D4"/>
          </a:solidFill>
          <a:ln>
            <a:noFill/>
          </a:ln>
        </p:spPr>
        <p:txBody>
          <a:bodyPr spcFirstLastPara="1" wrap="square" lIns="91425" tIns="45700" rIns="91425" bIns="45700" anchor="t" anchorCtr="0">
            <a:normAutofit/>
          </a:bodyPr>
          <a:lstStyle/>
          <a:p>
            <a:pPr marL="336550" marR="0" lvl="0" indent="-336550" algn="l" rtl="0">
              <a:lnSpc>
                <a:spcPct val="120000"/>
              </a:lnSpc>
              <a:spcBef>
                <a:spcPts val="0"/>
              </a:spcBef>
              <a:spcAft>
                <a:spcPts val="0"/>
              </a:spcAft>
              <a:buClr>
                <a:srgbClr val="990000"/>
              </a:buClr>
              <a:buSzPts val="1820"/>
              <a:buFont typeface="Noto Sans Symbols"/>
              <a:buChar char="⬤"/>
            </a:pPr>
            <a:r>
              <a:rPr lang="en-US" sz="2600" b="0" i="0" u="none" strike="noStrike" cap="none" dirty="0">
                <a:solidFill>
                  <a:srgbClr val="000000"/>
                </a:solidFill>
                <a:latin typeface="Arial"/>
                <a:ea typeface="Arial"/>
                <a:cs typeface="Arial"/>
                <a:sym typeface="Arial"/>
              </a:rPr>
              <a:t>Historical information</a:t>
            </a:r>
            <a:endParaRPr dirty="0"/>
          </a:p>
          <a:p>
            <a:pPr marL="336550" marR="0" lvl="0" indent="-336550" algn="l" rtl="0">
              <a:lnSpc>
                <a:spcPct val="120000"/>
              </a:lnSpc>
              <a:spcBef>
                <a:spcPts val="520"/>
              </a:spcBef>
              <a:spcAft>
                <a:spcPts val="0"/>
              </a:spcAft>
              <a:buClr>
                <a:srgbClr val="990000"/>
              </a:buClr>
              <a:buSzPts val="1820"/>
              <a:buFont typeface="Noto Sans Symbols"/>
              <a:buChar char="⬤"/>
            </a:pPr>
            <a:r>
              <a:rPr lang="en-US" sz="2600" b="0" i="0" u="none" strike="noStrike" cap="none" dirty="0">
                <a:solidFill>
                  <a:srgbClr val="000000"/>
                </a:solidFill>
                <a:latin typeface="Arial"/>
                <a:ea typeface="Arial"/>
                <a:cs typeface="Arial"/>
                <a:sym typeface="Arial"/>
              </a:rPr>
              <a:t>Market information</a:t>
            </a:r>
            <a:endParaRPr dirty="0"/>
          </a:p>
          <a:p>
            <a:pPr marL="336550" marR="0" lvl="0" indent="-336550" algn="l" rtl="0">
              <a:lnSpc>
                <a:spcPct val="120000"/>
              </a:lnSpc>
              <a:spcBef>
                <a:spcPts val="520"/>
              </a:spcBef>
              <a:spcAft>
                <a:spcPts val="0"/>
              </a:spcAft>
              <a:buClr>
                <a:srgbClr val="990000"/>
              </a:buClr>
              <a:buSzPts val="1820"/>
              <a:buFont typeface="Noto Sans Symbols"/>
              <a:buChar char="⬤"/>
            </a:pPr>
            <a:r>
              <a:rPr lang="en-US" sz="2600" b="0" i="0" u="none" strike="noStrike" cap="none" dirty="0">
                <a:solidFill>
                  <a:srgbClr val="000000"/>
                </a:solidFill>
                <a:latin typeface="Arial"/>
                <a:ea typeface="Arial"/>
                <a:cs typeface="Arial"/>
                <a:sym typeface="Arial"/>
              </a:rPr>
              <a:t>Rates of installation</a:t>
            </a:r>
            <a:endParaRPr dirty="0"/>
          </a:p>
          <a:p>
            <a:pPr marL="336550" marR="0" lvl="0" indent="-336550" algn="l" rtl="0">
              <a:lnSpc>
                <a:spcPct val="120000"/>
              </a:lnSpc>
              <a:spcBef>
                <a:spcPts val="520"/>
              </a:spcBef>
              <a:spcAft>
                <a:spcPts val="0"/>
              </a:spcAft>
              <a:buClr>
                <a:srgbClr val="990000"/>
              </a:buClr>
              <a:buSzPts val="1820"/>
              <a:buFont typeface="Noto Sans Symbols"/>
              <a:buChar char="⬤"/>
            </a:pPr>
            <a:r>
              <a:rPr lang="en-US" sz="2600" b="0" i="0" u="none" strike="noStrike" cap="none" dirty="0">
                <a:solidFill>
                  <a:srgbClr val="000000"/>
                </a:solidFill>
                <a:latin typeface="Arial"/>
                <a:ea typeface="Arial"/>
                <a:cs typeface="Arial"/>
                <a:sym typeface="Arial"/>
              </a:rPr>
              <a:t>What is a “Normal” rate of installation? How do we come up with this? Varies by area?</a:t>
            </a:r>
            <a:endParaRPr sz="2600" b="0" i="0" u="none" strike="noStrike" cap="none"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90" name="Google Shape;290;p16"/>
          <p:cNvSpPr txBox="1"/>
          <p:nvPr/>
        </p:nvSpPr>
        <p:spPr>
          <a:xfrm>
            <a:off x="2181733" y="563811"/>
            <a:ext cx="2144607"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Calendar(s)</a:t>
            </a:r>
            <a:endParaRPr dirty="0"/>
          </a:p>
        </p:txBody>
      </p:sp>
      <p:sp>
        <p:nvSpPr>
          <p:cNvPr id="292" name="Google Shape;292;p16"/>
          <p:cNvSpPr txBox="1"/>
          <p:nvPr/>
        </p:nvSpPr>
        <p:spPr>
          <a:xfrm>
            <a:off x="877330" y="2069070"/>
            <a:ext cx="9373158" cy="3733800"/>
          </a:xfrm>
          <a:prstGeom prst="rect">
            <a:avLst/>
          </a:prstGeom>
          <a:noFill/>
          <a:ln>
            <a:noFill/>
          </a:ln>
        </p:spPr>
        <p:txBody>
          <a:bodyPr spcFirstLastPara="1" wrap="square" lIns="76200" tIns="38100" rIns="76200" bIns="38100" anchor="t" anchorCtr="0">
            <a:normAutofit/>
          </a:bodyPr>
          <a:lstStyle/>
          <a:p>
            <a:pPr marL="404813" marR="0" lvl="0" indent="-404813" algn="l" rtl="0">
              <a:lnSpc>
                <a:spcPct val="90000"/>
              </a:lnSpc>
              <a:spcBef>
                <a:spcPts val="0"/>
              </a:spcBef>
              <a:spcAft>
                <a:spcPts val="0"/>
              </a:spcAft>
              <a:buClr>
                <a:srgbClr val="000000"/>
              </a:buClr>
              <a:buSzPts val="2400"/>
              <a:buFont typeface="Arial"/>
              <a:buNone/>
            </a:pPr>
            <a:r>
              <a:rPr lang="en-US" sz="2400" dirty="0">
                <a:solidFill>
                  <a:srgbClr val="000000"/>
                </a:solidFill>
                <a:latin typeface="Arial"/>
                <a:ea typeface="Arial"/>
                <a:cs typeface="Arial"/>
                <a:sym typeface="Arial"/>
              </a:rPr>
              <a:t>The work periods and holidays defined for the Project.  </a:t>
            </a:r>
            <a:endParaRPr dirty="0"/>
          </a:p>
          <a:p>
            <a:pPr marL="404813" marR="0" lvl="0" indent="-404813" algn="l" rtl="0">
              <a:lnSpc>
                <a:spcPct val="90000"/>
              </a:lnSpc>
              <a:spcBef>
                <a:spcPts val="10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There can be </a:t>
            </a:r>
            <a:r>
              <a:rPr lang="en-US" sz="2400" b="1" dirty="0">
                <a:solidFill>
                  <a:srgbClr val="000000"/>
                </a:solidFill>
                <a:latin typeface="Arial"/>
                <a:ea typeface="Arial"/>
                <a:cs typeface="Arial"/>
                <a:sym typeface="Arial"/>
              </a:rPr>
              <a:t>multiple Calendars </a:t>
            </a:r>
            <a:r>
              <a:rPr lang="en-US" sz="2400" dirty="0">
                <a:solidFill>
                  <a:srgbClr val="000000"/>
                </a:solidFill>
                <a:latin typeface="Arial"/>
                <a:ea typeface="Arial"/>
                <a:cs typeface="Arial"/>
                <a:sym typeface="Arial"/>
              </a:rPr>
              <a:t>on a Project: </a:t>
            </a:r>
            <a:endParaRPr dirty="0"/>
          </a:p>
          <a:p>
            <a:pPr marL="228600" marR="0" lvl="0" indent="-228600" algn="l" rtl="0">
              <a:lnSpc>
                <a:spcPct val="90000"/>
              </a:lnSpc>
              <a:spcBef>
                <a:spcPts val="1000"/>
              </a:spcBef>
              <a:spcAft>
                <a:spcPts val="0"/>
              </a:spcAft>
              <a:buClr>
                <a:srgbClr val="000000"/>
              </a:buClr>
              <a:buSzPts val="2400"/>
              <a:buFont typeface="Arial"/>
              <a:buChar char="•"/>
            </a:pPr>
            <a:r>
              <a:rPr lang="en-US" sz="2400" dirty="0">
                <a:solidFill>
                  <a:srgbClr val="000000"/>
                </a:solidFill>
                <a:latin typeface="Arial"/>
                <a:ea typeface="Arial"/>
                <a:cs typeface="Arial"/>
                <a:sym typeface="Arial"/>
              </a:rPr>
              <a:t>Engineering - 5 day work week</a:t>
            </a:r>
            <a:endParaRPr dirty="0"/>
          </a:p>
          <a:p>
            <a:pPr marL="228600" marR="0" lvl="0" indent="-228600" algn="l" rtl="0">
              <a:lnSpc>
                <a:spcPct val="90000"/>
              </a:lnSpc>
              <a:spcBef>
                <a:spcPts val="1000"/>
              </a:spcBef>
              <a:spcAft>
                <a:spcPts val="0"/>
              </a:spcAft>
              <a:buClr>
                <a:srgbClr val="000000"/>
              </a:buClr>
              <a:buSzPts val="2400"/>
              <a:buFont typeface="Arial"/>
              <a:buChar char="•"/>
            </a:pPr>
            <a:r>
              <a:rPr lang="en-US" sz="2400" dirty="0">
                <a:solidFill>
                  <a:srgbClr val="000000"/>
                </a:solidFill>
                <a:latin typeface="Arial"/>
                <a:ea typeface="Arial"/>
                <a:cs typeface="Arial"/>
                <a:sym typeface="Arial"/>
              </a:rPr>
              <a:t>Manufacturing - 7 day work week</a:t>
            </a:r>
            <a:endParaRPr dirty="0"/>
          </a:p>
          <a:p>
            <a:pPr marL="228600" marR="0" lvl="0" indent="-228600" algn="l" rtl="0">
              <a:lnSpc>
                <a:spcPct val="90000"/>
              </a:lnSpc>
              <a:spcBef>
                <a:spcPts val="1000"/>
              </a:spcBef>
              <a:spcAft>
                <a:spcPts val="0"/>
              </a:spcAft>
              <a:buClr>
                <a:srgbClr val="000000"/>
              </a:buClr>
              <a:buSzPts val="2400"/>
              <a:buFont typeface="Arial"/>
              <a:buChar char="•"/>
            </a:pPr>
            <a:r>
              <a:rPr lang="en-US" sz="2400" dirty="0">
                <a:solidFill>
                  <a:srgbClr val="000000"/>
                </a:solidFill>
                <a:latin typeface="Arial"/>
                <a:ea typeface="Arial"/>
                <a:cs typeface="Arial"/>
                <a:sym typeface="Arial"/>
              </a:rPr>
              <a:t>Construction - 6 day work week</a:t>
            </a:r>
            <a:endParaRPr dirty="0"/>
          </a:p>
          <a:p>
            <a:pPr marL="228600" marR="0" lvl="0" indent="-228600" algn="l" rtl="0">
              <a:lnSpc>
                <a:spcPct val="90000"/>
              </a:lnSpc>
              <a:spcBef>
                <a:spcPts val="1000"/>
              </a:spcBef>
              <a:spcAft>
                <a:spcPts val="0"/>
              </a:spcAft>
              <a:buClr>
                <a:srgbClr val="000000"/>
              </a:buClr>
              <a:buSzPts val="2400"/>
              <a:buFont typeface="Arial"/>
              <a:buChar char="•"/>
            </a:pPr>
            <a:r>
              <a:rPr lang="en-US" sz="2400" dirty="0">
                <a:solidFill>
                  <a:srgbClr val="000000"/>
                </a:solidFill>
                <a:latin typeface="Arial"/>
                <a:ea typeface="Arial"/>
                <a:cs typeface="Arial"/>
                <a:sym typeface="Arial"/>
              </a:rPr>
              <a:t>Different local Holidays ?</a:t>
            </a:r>
            <a:endParaRPr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302" name="Google Shape;302;p17"/>
          <p:cNvSpPr txBox="1"/>
          <p:nvPr/>
        </p:nvSpPr>
        <p:spPr>
          <a:xfrm>
            <a:off x="2250874" y="587927"/>
            <a:ext cx="3604917"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Project Assumptions</a:t>
            </a:r>
            <a:endParaRPr dirty="0">
              <a:sym typeface="Calibri"/>
            </a:endParaRPr>
          </a:p>
        </p:txBody>
      </p:sp>
      <p:sp>
        <p:nvSpPr>
          <p:cNvPr id="304" name="Google Shape;304;p17"/>
          <p:cNvSpPr txBox="1"/>
          <p:nvPr/>
        </p:nvSpPr>
        <p:spPr>
          <a:xfrm>
            <a:off x="877329" y="2069070"/>
            <a:ext cx="9956925" cy="2845286"/>
          </a:xfrm>
          <a:prstGeom prst="rect">
            <a:avLst/>
          </a:prstGeom>
          <a:noFill/>
          <a:ln>
            <a:noFill/>
          </a:ln>
        </p:spPr>
        <p:txBody>
          <a:bodyPr spcFirstLastPara="1" wrap="square" lIns="76200" tIns="38100" rIns="76200" bIns="38100" anchor="t" anchorCtr="0">
            <a:normAutofit/>
          </a:bodyPr>
          <a:lstStyle/>
          <a:p>
            <a:pPr marL="404813" marR="0" lvl="0" indent="-404813" algn="l" rtl="0">
              <a:lnSpc>
                <a:spcPct val="90000"/>
              </a:lnSpc>
              <a:spcBef>
                <a:spcPts val="0"/>
              </a:spcBef>
              <a:spcAft>
                <a:spcPts val="0"/>
              </a:spcAft>
              <a:buClr>
                <a:srgbClr val="000000"/>
              </a:buClr>
              <a:buSzPts val="2400"/>
              <a:buFont typeface="Arial"/>
              <a:buNone/>
            </a:pPr>
            <a:r>
              <a:rPr lang="en-US" sz="2400" dirty="0">
                <a:solidFill>
                  <a:srgbClr val="000000"/>
                </a:solidFill>
                <a:latin typeface="Arial"/>
                <a:ea typeface="Arial"/>
                <a:cs typeface="Arial"/>
                <a:sym typeface="Arial"/>
              </a:rPr>
              <a:t>Project assumptions are identified at the beginning of the project. Throughout the project life cycle, they will be refined and reanalyzed.</a:t>
            </a:r>
            <a:endParaRPr dirty="0"/>
          </a:p>
          <a:p>
            <a:pPr marL="404813" marR="0" lvl="0" indent="-404813"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 </a:t>
            </a:r>
            <a:endParaRPr dirty="0"/>
          </a:p>
          <a:p>
            <a:pPr marL="404813" marR="0" lvl="0" indent="-404813"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An assumption is what you believe to be true. These are anticipated events or circumstances that are expected during your project’s life cycle. You make assumptions based on your experience or the information available on hand.</a:t>
            </a:r>
            <a:endParaRPr sz="2400" b="0" i="0" u="none" strike="noStrike" cap="none"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14" name="Google Shape;314;p18"/>
          <p:cNvSpPr txBox="1"/>
          <p:nvPr/>
        </p:nvSpPr>
        <p:spPr>
          <a:xfrm>
            <a:off x="2318211" y="587907"/>
            <a:ext cx="3023905"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Project Constraints </a:t>
            </a:r>
            <a:endParaRPr dirty="0">
              <a:sym typeface="Calibri"/>
            </a:endParaRPr>
          </a:p>
        </p:txBody>
      </p:sp>
      <p:sp>
        <p:nvSpPr>
          <p:cNvPr id="316" name="Google Shape;316;p18"/>
          <p:cNvSpPr txBox="1"/>
          <p:nvPr/>
        </p:nvSpPr>
        <p:spPr>
          <a:xfrm>
            <a:off x="905038" y="2014403"/>
            <a:ext cx="9956925" cy="3740170"/>
          </a:xfrm>
          <a:prstGeom prst="rect">
            <a:avLst/>
          </a:prstGeom>
          <a:noFill/>
          <a:ln>
            <a:noFill/>
          </a:ln>
        </p:spPr>
        <p:txBody>
          <a:bodyPr spcFirstLastPara="1" wrap="square" lIns="76200" tIns="38100" rIns="76200" bIns="38100" anchor="t" anchorCtr="0">
            <a:normAutofit lnSpcReduction="10000"/>
          </a:bodyPr>
          <a:lstStyle/>
          <a:p>
            <a:pPr marL="404813" marR="0" lvl="0" indent="-404813" algn="l" rtl="0">
              <a:lnSpc>
                <a:spcPct val="9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Project Constraints are identified at the beginning of the project. Throughout the project life cycle, they will be refined and reanalyzed.</a:t>
            </a:r>
            <a:endParaRPr dirty="0"/>
          </a:p>
          <a:p>
            <a:pPr marL="404813" marR="0" lvl="0" indent="-404813" algn="l" rtl="0">
              <a:lnSpc>
                <a:spcPct val="90000"/>
              </a:lnSpc>
              <a:spcBef>
                <a:spcPts val="100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 </a:t>
            </a:r>
            <a:endParaRPr dirty="0"/>
          </a:p>
          <a:p>
            <a:pPr marL="404813" marR="0" lvl="0" indent="-404813"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These constraints are defined at the beginning of your project, and you must work within their boundaries.</a:t>
            </a:r>
            <a:endParaRPr dirty="0"/>
          </a:p>
          <a:p>
            <a:pPr marL="404813" marR="0" lvl="0" indent="-404813" algn="l" rtl="0">
              <a:lnSpc>
                <a:spcPct val="90000"/>
              </a:lnSpc>
              <a:spcBef>
                <a:spcPts val="10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a:p>
            <a:pPr marL="404813" marR="0" lvl="0" indent="-404813" algn="l" rtl="0">
              <a:lnSpc>
                <a:spcPct val="90000"/>
              </a:lnSpc>
              <a:spcBef>
                <a:spcPts val="1000"/>
              </a:spcBef>
              <a:spcAft>
                <a:spcPts val="0"/>
              </a:spcAft>
              <a:buClr>
                <a:srgbClr val="000000"/>
              </a:buClr>
              <a:buSzPts val="2400"/>
              <a:buFont typeface="Arial"/>
              <a:buNone/>
            </a:pPr>
            <a:r>
              <a:rPr lang="en-US" sz="2400" dirty="0">
                <a:solidFill>
                  <a:srgbClr val="000000"/>
                </a:solidFill>
                <a:latin typeface="Arial"/>
                <a:ea typeface="Arial"/>
                <a:cs typeface="Arial"/>
                <a:sym typeface="Arial"/>
              </a:rPr>
              <a:t>A constraint can be of two types:</a:t>
            </a:r>
            <a:endParaRPr dirty="0"/>
          </a:p>
          <a:p>
            <a:pPr marL="404813" marR="0" lvl="0" indent="-404813" algn="l" rtl="0">
              <a:lnSpc>
                <a:spcPct val="90000"/>
              </a:lnSpc>
              <a:spcBef>
                <a:spcPts val="1000"/>
              </a:spcBef>
              <a:spcAft>
                <a:spcPts val="0"/>
              </a:spcAft>
              <a:buClr>
                <a:srgbClr val="FF0000"/>
              </a:buClr>
              <a:buSzPts val="2400"/>
              <a:buFont typeface="Arial"/>
              <a:buNone/>
            </a:pPr>
            <a:r>
              <a:rPr lang="en-US" sz="2400" dirty="0" err="1">
                <a:solidFill>
                  <a:srgbClr val="FF0000"/>
                </a:solidFill>
                <a:latin typeface="Arial"/>
                <a:ea typeface="Arial"/>
                <a:cs typeface="Arial"/>
                <a:sym typeface="Arial"/>
              </a:rPr>
              <a:t>usiness</a:t>
            </a:r>
            <a:r>
              <a:rPr lang="en-US" sz="2400" dirty="0">
                <a:solidFill>
                  <a:srgbClr val="FF0000"/>
                </a:solidFill>
                <a:latin typeface="Arial"/>
                <a:ea typeface="Arial"/>
                <a:cs typeface="Arial"/>
                <a:sym typeface="Arial"/>
              </a:rPr>
              <a:t> Constraints</a:t>
            </a:r>
            <a:endParaRPr dirty="0"/>
          </a:p>
          <a:p>
            <a:pPr marL="404813" marR="0" lvl="0" indent="-404813" algn="l" rtl="0">
              <a:lnSpc>
                <a:spcPct val="90000"/>
              </a:lnSpc>
              <a:spcBef>
                <a:spcPts val="1000"/>
              </a:spcBef>
              <a:spcAft>
                <a:spcPts val="0"/>
              </a:spcAft>
              <a:buClr>
                <a:srgbClr val="FF0000"/>
              </a:buClr>
              <a:buSzPts val="2400"/>
              <a:buFont typeface="Arial"/>
              <a:buNone/>
            </a:pPr>
            <a:r>
              <a:rPr lang="en-US" sz="2400" dirty="0">
                <a:solidFill>
                  <a:srgbClr val="FF0000"/>
                </a:solidFill>
                <a:latin typeface="Arial"/>
                <a:ea typeface="Arial"/>
                <a:cs typeface="Arial"/>
                <a:sym typeface="Arial"/>
              </a:rPr>
              <a:t>Technical Constraints</a:t>
            </a:r>
            <a:endParaRPr sz="2400" b="0" i="0" u="none" strike="noStrike" cap="none" dirty="0">
              <a:solidFill>
                <a:srgbClr val="FF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4401164"/>
          </a:xfrm>
          <a:prstGeom prst="rect">
            <a:avLst/>
          </a:prstGeom>
          <a:noFill/>
          <a:ln>
            <a:noFill/>
          </a:ln>
        </p:spPr>
        <p:txBody>
          <a:bodyPr spcFirstLastPara="1" wrap="square" lIns="91425" tIns="45700" rIns="91425" bIns="45700" anchor="t" anchorCtr="0">
            <a:spAutoFit/>
          </a:bodyPr>
          <a:lstStyle/>
          <a:p>
            <a:pPr>
              <a:buClrTx/>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Integrating the Schedule and the Budget</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Schedule of Values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Matching Cost Values to Tasks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Planned vs. Actual Values</a:t>
            </a:r>
            <a:endPar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a:t>
            </a: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61299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40" name="Google Shape;340;p20"/>
          <p:cNvSpPr txBox="1"/>
          <p:nvPr/>
        </p:nvSpPr>
        <p:spPr>
          <a:xfrm>
            <a:off x="2157616" y="579603"/>
            <a:ext cx="3741395"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Scheduling Consists</a:t>
            </a:r>
            <a:endParaRPr dirty="0"/>
          </a:p>
        </p:txBody>
      </p:sp>
      <p:sp>
        <p:nvSpPr>
          <p:cNvPr id="342" name="Google Shape;342;p20"/>
          <p:cNvSpPr/>
          <p:nvPr/>
        </p:nvSpPr>
        <p:spPr>
          <a:xfrm>
            <a:off x="951720" y="1908776"/>
            <a:ext cx="5398174" cy="3234475"/>
          </a:xfrm>
          <a:prstGeom prst="rect">
            <a:avLst/>
          </a:prstGeom>
          <a:noFill/>
          <a:ln>
            <a:noFill/>
          </a:ln>
          <a:effectLst>
            <a:outerShdw blurRad="149987" dist="250190" dir="8460000" algn="ctr">
              <a:srgbClr val="000000">
                <a:alpha val="27843"/>
              </a:srgbClr>
            </a:outerShdw>
          </a:effectLst>
        </p:spPr>
        <p:txBody>
          <a:bodyPr spcFirstLastPara="1" wrap="square" lIns="90475" tIns="44450" rIns="90475" bIns="44450" anchor="t" anchorCtr="0">
            <a:spAutoFit/>
          </a:bodyPr>
          <a:lstStyle/>
          <a:p>
            <a:pPr marL="0" marR="0" lvl="0" indent="-114300" algn="l" rtl="0">
              <a:lnSpc>
                <a:spcPct val="150000"/>
              </a:lnSpc>
              <a:spcBef>
                <a:spcPts val="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Determining the </a:t>
            </a:r>
            <a:r>
              <a:rPr lang="en-US" sz="2400" b="1" i="0" dirty="0">
                <a:solidFill>
                  <a:srgbClr val="000000"/>
                </a:solidFill>
                <a:latin typeface="Arial"/>
                <a:ea typeface="Arial"/>
                <a:cs typeface="Arial"/>
                <a:sym typeface="Arial"/>
              </a:rPr>
              <a:t>activity duration's</a:t>
            </a:r>
            <a:r>
              <a:rPr lang="en-US" sz="2400" b="0" i="0" dirty="0">
                <a:solidFill>
                  <a:srgbClr val="000000"/>
                </a:solidFill>
                <a:latin typeface="Arial"/>
                <a:ea typeface="Arial"/>
                <a:cs typeface="Arial"/>
                <a:sym typeface="Arial"/>
              </a:rPr>
              <a:t>.</a:t>
            </a:r>
            <a:endParaRPr dirty="0"/>
          </a:p>
          <a:p>
            <a:pPr marL="0" marR="0" lvl="0" indent="-114300" algn="l" rtl="0">
              <a:lnSpc>
                <a:spcPct val="150000"/>
              </a:lnSpc>
              <a:spcBef>
                <a:spcPts val="72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a:t>
            </a:r>
            <a:r>
              <a:rPr lang="en-US" sz="2400" b="1" i="0" dirty="0">
                <a:solidFill>
                  <a:srgbClr val="000000"/>
                </a:solidFill>
                <a:latin typeface="Arial"/>
                <a:ea typeface="Arial"/>
                <a:cs typeface="Arial"/>
                <a:sym typeface="Arial"/>
              </a:rPr>
              <a:t>Ties</a:t>
            </a:r>
            <a:r>
              <a:rPr lang="en-US" sz="2400" b="0" i="0" dirty="0">
                <a:solidFill>
                  <a:srgbClr val="000000"/>
                </a:solidFill>
                <a:latin typeface="Arial"/>
                <a:ea typeface="Arial"/>
                <a:cs typeface="Arial"/>
                <a:sym typeface="Arial"/>
              </a:rPr>
              <a:t> individual plans together.</a:t>
            </a:r>
            <a:endParaRPr dirty="0"/>
          </a:p>
          <a:p>
            <a:pPr marL="0" marR="0" lvl="0" indent="-114300" algn="l" rtl="0">
              <a:lnSpc>
                <a:spcPct val="150000"/>
              </a:lnSpc>
              <a:spcBef>
                <a:spcPts val="72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a:t>
            </a:r>
            <a:r>
              <a:rPr lang="en-US" sz="2400" b="1" i="0" dirty="0">
                <a:solidFill>
                  <a:srgbClr val="000000"/>
                </a:solidFill>
                <a:latin typeface="Arial"/>
                <a:ea typeface="Arial"/>
                <a:cs typeface="Arial"/>
                <a:sym typeface="Arial"/>
              </a:rPr>
              <a:t>Timing</a:t>
            </a:r>
            <a:r>
              <a:rPr lang="en-US" sz="2400" b="0" i="0" dirty="0">
                <a:solidFill>
                  <a:srgbClr val="000000"/>
                </a:solidFill>
                <a:latin typeface="Arial"/>
                <a:ea typeface="Arial"/>
                <a:cs typeface="Arial"/>
                <a:sym typeface="Arial"/>
              </a:rPr>
              <a:t> of activities. </a:t>
            </a:r>
            <a:endParaRPr dirty="0"/>
          </a:p>
          <a:p>
            <a:pPr marL="0" marR="0" lvl="0" indent="-106679" algn="l" rtl="0">
              <a:lnSpc>
                <a:spcPct val="150000"/>
              </a:lnSpc>
              <a:spcBef>
                <a:spcPts val="720"/>
              </a:spcBef>
              <a:spcAft>
                <a:spcPts val="0"/>
              </a:spcAft>
              <a:buClr>
                <a:srgbClr val="0563C1"/>
              </a:buClr>
              <a:buSzPts val="1680"/>
              <a:buFont typeface="Noto Sans Symbols"/>
              <a:buChar char="■"/>
            </a:pPr>
            <a:r>
              <a:rPr lang="en-US" sz="2400" b="0" i="0" dirty="0">
                <a:solidFill>
                  <a:srgbClr val="000000"/>
                </a:solidFill>
                <a:latin typeface="Arial"/>
                <a:ea typeface="Arial"/>
                <a:cs typeface="Arial"/>
                <a:sym typeface="Arial"/>
              </a:rPr>
              <a:t> Minimizing </a:t>
            </a:r>
            <a:r>
              <a:rPr lang="en-US" sz="2400" b="1" i="0" dirty="0">
                <a:solidFill>
                  <a:srgbClr val="000000"/>
                </a:solidFill>
                <a:latin typeface="Arial"/>
                <a:ea typeface="Arial"/>
                <a:cs typeface="Arial"/>
                <a:sym typeface="Arial"/>
              </a:rPr>
              <a:t>resource conflicts</a:t>
            </a:r>
            <a:r>
              <a:rPr lang="en-US" sz="2400" b="0" i="0" dirty="0">
                <a:solidFill>
                  <a:srgbClr val="000000"/>
                </a:solidFill>
                <a:latin typeface="Arial"/>
                <a:ea typeface="Arial"/>
                <a:cs typeface="Arial"/>
                <a:sym typeface="Arial"/>
              </a:rPr>
              <a:t>.</a:t>
            </a:r>
            <a:endParaRPr dirty="0"/>
          </a:p>
          <a:p>
            <a:pPr marL="0" marR="0" lvl="0" indent="-114300" algn="l" rtl="0">
              <a:lnSpc>
                <a:spcPct val="150000"/>
              </a:lnSpc>
              <a:spcBef>
                <a:spcPts val="72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Identifying </a:t>
            </a:r>
            <a:r>
              <a:rPr lang="en-US" sz="2400" b="1" i="0" dirty="0">
                <a:solidFill>
                  <a:srgbClr val="000000"/>
                </a:solidFill>
                <a:latin typeface="Arial"/>
                <a:ea typeface="Arial"/>
                <a:cs typeface="Arial"/>
                <a:sym typeface="Arial"/>
              </a:rPr>
              <a:t>critical</a:t>
            </a:r>
            <a:r>
              <a:rPr lang="en-US" sz="2400" b="0" i="0" dirty="0">
                <a:solidFill>
                  <a:srgbClr val="000000"/>
                </a:solidFill>
                <a:latin typeface="Arial"/>
                <a:ea typeface="Arial"/>
                <a:cs typeface="Arial"/>
                <a:sym typeface="Arial"/>
              </a:rPr>
              <a:t> activities.</a:t>
            </a:r>
            <a:endParaRPr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52" name="Google Shape;352;p21"/>
          <p:cNvSpPr txBox="1"/>
          <p:nvPr/>
        </p:nvSpPr>
        <p:spPr>
          <a:xfrm>
            <a:off x="2184110" y="587927"/>
            <a:ext cx="3727747"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Scheduling Consists</a:t>
            </a:r>
            <a:endParaRPr dirty="0"/>
          </a:p>
        </p:txBody>
      </p:sp>
      <p:sp>
        <p:nvSpPr>
          <p:cNvPr id="354" name="Google Shape;354;p21"/>
          <p:cNvSpPr/>
          <p:nvPr/>
        </p:nvSpPr>
        <p:spPr>
          <a:xfrm>
            <a:off x="1080668" y="1893123"/>
            <a:ext cx="5934633" cy="3234475"/>
          </a:xfrm>
          <a:prstGeom prst="rect">
            <a:avLst/>
          </a:prstGeom>
          <a:noFill/>
          <a:ln>
            <a:noFill/>
          </a:ln>
          <a:effectLst>
            <a:outerShdw blurRad="44450" dist="27940" dir="5400000" algn="ctr">
              <a:srgbClr val="000000">
                <a:alpha val="31764"/>
              </a:srgbClr>
            </a:outerShdw>
          </a:effectLst>
        </p:spPr>
        <p:txBody>
          <a:bodyPr spcFirstLastPara="1" wrap="square" lIns="90475" tIns="44450" rIns="90475" bIns="44450" anchor="t" anchorCtr="0">
            <a:spAutoFit/>
          </a:bodyPr>
          <a:lstStyle/>
          <a:p>
            <a:pPr marL="0" marR="0" lvl="0" indent="-106679" algn="l" rtl="0">
              <a:lnSpc>
                <a:spcPct val="150000"/>
              </a:lnSpc>
              <a:spcBef>
                <a:spcPts val="0"/>
              </a:spcBef>
              <a:spcAft>
                <a:spcPts val="0"/>
              </a:spcAft>
              <a:buClr>
                <a:srgbClr val="0563C1"/>
              </a:buClr>
              <a:buSzPts val="1680"/>
              <a:buFont typeface="Noto Sans Symbols"/>
              <a:buChar char="■"/>
            </a:pPr>
            <a:r>
              <a:rPr lang="en-US" sz="2400" b="0" i="0" dirty="0">
                <a:solidFill>
                  <a:srgbClr val="000000"/>
                </a:solidFill>
                <a:latin typeface="Arial"/>
                <a:ea typeface="Arial"/>
                <a:cs typeface="Arial"/>
                <a:sym typeface="Arial"/>
              </a:rPr>
              <a:t>  Establishing  the </a:t>
            </a:r>
            <a:r>
              <a:rPr lang="en-US" sz="2400" b="1" i="0" dirty="0">
                <a:solidFill>
                  <a:srgbClr val="000000"/>
                </a:solidFill>
                <a:latin typeface="Arial"/>
                <a:ea typeface="Arial"/>
                <a:cs typeface="Arial"/>
                <a:sym typeface="Arial"/>
              </a:rPr>
              <a:t>baseline</a:t>
            </a:r>
            <a:r>
              <a:rPr lang="en-US" sz="2400" b="0" i="0" dirty="0">
                <a:solidFill>
                  <a:srgbClr val="000000"/>
                </a:solidFill>
                <a:latin typeface="Arial"/>
                <a:ea typeface="Arial"/>
                <a:cs typeface="Arial"/>
                <a:sym typeface="Arial"/>
              </a:rPr>
              <a:t>.</a:t>
            </a:r>
            <a:endParaRPr dirty="0"/>
          </a:p>
          <a:p>
            <a:pPr marL="0" marR="0" lvl="0" indent="-114300" algn="l" rtl="0">
              <a:lnSpc>
                <a:spcPct val="150000"/>
              </a:lnSpc>
              <a:spcBef>
                <a:spcPts val="720"/>
              </a:spcBef>
              <a:spcAft>
                <a:spcPts val="0"/>
              </a:spcAft>
              <a:buClr>
                <a:srgbClr val="0563C1"/>
              </a:buClr>
              <a:buSzPts val="1800"/>
              <a:buFont typeface="Noto Sans Symbols"/>
              <a:buChar char="■"/>
            </a:pPr>
            <a:r>
              <a:rPr lang="en-US" sz="2400" b="0" i="0" dirty="0">
                <a:solidFill>
                  <a:srgbClr val="000000"/>
                </a:solidFill>
                <a:latin typeface="Arial"/>
                <a:ea typeface="Arial"/>
                <a:cs typeface="Arial"/>
                <a:sym typeface="Arial"/>
              </a:rPr>
              <a:t>  Providing a </a:t>
            </a:r>
            <a:r>
              <a:rPr lang="en-US" sz="2400" b="1" i="0" dirty="0">
                <a:solidFill>
                  <a:srgbClr val="000000"/>
                </a:solidFill>
                <a:latin typeface="Arial"/>
                <a:ea typeface="Arial"/>
                <a:cs typeface="Arial"/>
                <a:sym typeface="Arial"/>
              </a:rPr>
              <a:t>tool</a:t>
            </a:r>
            <a:r>
              <a:rPr lang="en-US" sz="2400" b="0" i="0" dirty="0">
                <a:solidFill>
                  <a:srgbClr val="000000"/>
                </a:solidFill>
                <a:latin typeface="Arial"/>
                <a:ea typeface="Arial"/>
                <a:cs typeface="Arial"/>
                <a:sym typeface="Arial"/>
              </a:rPr>
              <a:t> for project </a:t>
            </a:r>
            <a:r>
              <a:rPr lang="en-US" sz="2400" b="1" i="0" dirty="0">
                <a:solidFill>
                  <a:srgbClr val="000000"/>
                </a:solidFill>
                <a:latin typeface="Arial"/>
                <a:ea typeface="Arial"/>
                <a:cs typeface="Arial"/>
                <a:sym typeface="Arial"/>
              </a:rPr>
              <a:t>evaluation</a:t>
            </a:r>
            <a:r>
              <a:rPr lang="en-US" sz="2400" b="0" i="0" dirty="0">
                <a:solidFill>
                  <a:srgbClr val="000000"/>
                </a:solidFill>
                <a:latin typeface="Arial"/>
                <a:ea typeface="Arial"/>
                <a:cs typeface="Arial"/>
                <a:sym typeface="Arial"/>
              </a:rPr>
              <a:t>. </a:t>
            </a:r>
            <a:endParaRPr dirty="0"/>
          </a:p>
          <a:p>
            <a:pPr marL="0" marR="0" lvl="0" indent="-106679" algn="l" rtl="0">
              <a:lnSpc>
                <a:spcPct val="150000"/>
              </a:lnSpc>
              <a:spcBef>
                <a:spcPts val="720"/>
              </a:spcBef>
              <a:spcAft>
                <a:spcPts val="0"/>
              </a:spcAft>
              <a:buClr>
                <a:srgbClr val="0563C1"/>
              </a:buClr>
              <a:buSzPts val="1680"/>
              <a:buFont typeface="Noto Sans Symbols"/>
              <a:buChar char="■"/>
            </a:pPr>
            <a:r>
              <a:rPr lang="en-US" sz="2400" b="0" i="0" dirty="0">
                <a:solidFill>
                  <a:srgbClr val="000000"/>
                </a:solidFill>
                <a:latin typeface="Arial"/>
                <a:ea typeface="Arial"/>
                <a:cs typeface="Arial"/>
                <a:sym typeface="Arial"/>
              </a:rPr>
              <a:t>  Provides outputs for </a:t>
            </a:r>
            <a:r>
              <a:rPr lang="en-US" sz="2400" b="1" i="0" dirty="0">
                <a:solidFill>
                  <a:srgbClr val="000000"/>
                </a:solidFill>
                <a:latin typeface="Arial"/>
                <a:ea typeface="Arial"/>
                <a:cs typeface="Arial"/>
                <a:sym typeface="Arial"/>
              </a:rPr>
              <a:t>analysis</a:t>
            </a:r>
            <a:r>
              <a:rPr lang="en-US" sz="2400" b="0" i="0" dirty="0">
                <a:solidFill>
                  <a:srgbClr val="000000"/>
                </a:solidFill>
                <a:latin typeface="Arial"/>
                <a:ea typeface="Arial"/>
                <a:cs typeface="Arial"/>
                <a:sym typeface="Arial"/>
              </a:rPr>
              <a:t>.</a:t>
            </a:r>
            <a:endParaRPr dirty="0"/>
          </a:p>
          <a:p>
            <a:pPr marL="0" marR="0" lvl="0" indent="-106679" algn="l" rtl="0">
              <a:lnSpc>
                <a:spcPct val="150000"/>
              </a:lnSpc>
              <a:spcBef>
                <a:spcPts val="720"/>
              </a:spcBef>
              <a:spcAft>
                <a:spcPts val="0"/>
              </a:spcAft>
              <a:buClr>
                <a:srgbClr val="0563C1"/>
              </a:buClr>
              <a:buSzPts val="1680"/>
              <a:buFont typeface="Noto Sans Symbols"/>
              <a:buChar char="■"/>
            </a:pPr>
            <a:r>
              <a:rPr lang="en-US" sz="2400" b="0" i="0" dirty="0">
                <a:solidFill>
                  <a:srgbClr val="000000"/>
                </a:solidFill>
                <a:latin typeface="Arial"/>
                <a:ea typeface="Arial"/>
                <a:cs typeface="Arial"/>
                <a:sym typeface="Arial"/>
              </a:rPr>
              <a:t>  </a:t>
            </a:r>
            <a:r>
              <a:rPr lang="en-US" sz="2400" b="1" i="0" dirty="0">
                <a:solidFill>
                  <a:srgbClr val="000000"/>
                </a:solidFill>
                <a:latin typeface="Arial"/>
                <a:ea typeface="Arial"/>
                <a:cs typeface="Arial"/>
                <a:sym typeface="Arial"/>
              </a:rPr>
              <a:t>Monitoring</a:t>
            </a:r>
            <a:r>
              <a:rPr lang="en-US" sz="2400" b="0" i="0" dirty="0">
                <a:solidFill>
                  <a:srgbClr val="000000"/>
                </a:solidFill>
                <a:latin typeface="Arial"/>
                <a:ea typeface="Arial"/>
                <a:cs typeface="Arial"/>
                <a:sym typeface="Arial"/>
              </a:rPr>
              <a:t> and analyzing progress.</a:t>
            </a:r>
            <a:endParaRPr dirty="0"/>
          </a:p>
          <a:p>
            <a:pPr marL="0" marR="0" lvl="0" indent="-106679" algn="l" rtl="0">
              <a:lnSpc>
                <a:spcPct val="150000"/>
              </a:lnSpc>
              <a:spcBef>
                <a:spcPts val="720"/>
              </a:spcBef>
              <a:spcAft>
                <a:spcPts val="0"/>
              </a:spcAft>
              <a:buClr>
                <a:srgbClr val="0563C1"/>
              </a:buClr>
              <a:buSzPts val="1680"/>
              <a:buFont typeface="Noto Sans Symbols"/>
              <a:buChar char="■"/>
            </a:pPr>
            <a:r>
              <a:rPr lang="en-US" sz="2400" b="0" i="0" dirty="0">
                <a:solidFill>
                  <a:srgbClr val="000000"/>
                </a:solidFill>
                <a:latin typeface="Arial"/>
                <a:ea typeface="Arial"/>
                <a:cs typeface="Arial"/>
                <a:sym typeface="Arial"/>
              </a:rPr>
              <a:t>  Assists in developing </a:t>
            </a:r>
            <a:r>
              <a:rPr lang="en-US" sz="2400" b="1" i="0" dirty="0">
                <a:solidFill>
                  <a:srgbClr val="000000"/>
                </a:solidFill>
                <a:latin typeface="Arial"/>
                <a:ea typeface="Arial"/>
                <a:cs typeface="Arial"/>
                <a:sym typeface="Arial"/>
              </a:rPr>
              <a:t>work-arounds</a:t>
            </a:r>
            <a:endParaRPr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64" name="Google Shape;364;p22"/>
          <p:cNvSpPr txBox="1"/>
          <p:nvPr/>
        </p:nvSpPr>
        <p:spPr>
          <a:xfrm>
            <a:off x="2224855" y="593038"/>
            <a:ext cx="3809634"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Information Gathering</a:t>
            </a:r>
            <a:endParaRPr dirty="0"/>
          </a:p>
        </p:txBody>
      </p:sp>
      <p:sp>
        <p:nvSpPr>
          <p:cNvPr id="366" name="Google Shape;366;p22"/>
          <p:cNvSpPr txBox="1"/>
          <p:nvPr/>
        </p:nvSpPr>
        <p:spPr>
          <a:xfrm>
            <a:off x="781768" y="1658282"/>
            <a:ext cx="10505443" cy="4495800"/>
          </a:xfrm>
          <a:prstGeom prst="rect">
            <a:avLst/>
          </a:prstGeom>
          <a:noFill/>
          <a:ln>
            <a:noFill/>
          </a:ln>
        </p:spPr>
        <p:txBody>
          <a:bodyPr spcFirstLastPara="1" wrap="square" lIns="76200" tIns="38100" rIns="76200" bIns="38100" anchor="t" anchorCtr="0">
            <a:normAutofit/>
          </a:bodyPr>
          <a:lstStyle/>
          <a:p>
            <a:pPr marL="230188" marR="0" lvl="0" indent="-230188" algn="ctr" rtl="0">
              <a:lnSpc>
                <a:spcPct val="95000"/>
              </a:lnSpc>
              <a:spcBef>
                <a:spcPts val="0"/>
              </a:spcBef>
              <a:spcAft>
                <a:spcPts val="0"/>
              </a:spcAft>
              <a:buClr>
                <a:schemeClr val="dk1"/>
              </a:buClr>
              <a:buSzPts val="2400"/>
              <a:buFont typeface="Arial"/>
              <a:buNone/>
            </a:pPr>
            <a:endParaRPr sz="2400" dirty="0">
              <a:solidFill>
                <a:srgbClr val="ED7D31"/>
              </a:solidFill>
              <a:latin typeface="Arial"/>
              <a:ea typeface="Arial"/>
              <a:cs typeface="Arial"/>
              <a:sym typeface="Arial"/>
            </a:endParaRPr>
          </a:p>
          <a:p>
            <a:pPr marL="688975" marR="0" lvl="1" indent="-344488" algn="l" rtl="0">
              <a:lnSpc>
                <a:spcPct val="95000"/>
              </a:lnSpc>
              <a:spcBef>
                <a:spcPts val="5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Information outlining the project is available in many forms and from many sources</a:t>
            </a:r>
            <a:endParaRPr dirty="0"/>
          </a:p>
          <a:p>
            <a:pPr marL="688975" marR="0" lvl="1" indent="-192087" algn="l" rtl="0">
              <a:lnSpc>
                <a:spcPct val="95000"/>
              </a:lnSpc>
              <a:spcBef>
                <a:spcPts val="5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688975" marR="0" lvl="1" indent="-344488" algn="l" rtl="0">
              <a:lnSpc>
                <a:spcPct val="95000"/>
              </a:lnSpc>
              <a:spcBef>
                <a:spcPts val="5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From the project scope description look for similar projects</a:t>
            </a:r>
            <a:endParaRPr dirty="0"/>
          </a:p>
          <a:p>
            <a:pPr marL="688975" marR="0" lvl="1" indent="-192087" algn="l" rtl="0">
              <a:lnSpc>
                <a:spcPct val="95000"/>
              </a:lnSpc>
              <a:spcBef>
                <a:spcPts val="5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688975" marR="0" lvl="1" indent="-344488" algn="l" rtl="0">
              <a:lnSpc>
                <a:spcPct val="95000"/>
              </a:lnSpc>
              <a:spcBef>
                <a:spcPts val="5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The Client - gather as much information about this Project and other similar Projects in which they have been involved.</a:t>
            </a:r>
            <a:endParaRPr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6" name="Google Shape;376;p23"/>
          <p:cNvSpPr txBox="1"/>
          <p:nvPr/>
        </p:nvSpPr>
        <p:spPr>
          <a:xfrm>
            <a:off x="2118902" y="598031"/>
            <a:ext cx="3836929"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Information Gathering</a:t>
            </a:r>
            <a:endParaRPr dirty="0"/>
          </a:p>
        </p:txBody>
      </p:sp>
      <p:sp>
        <p:nvSpPr>
          <p:cNvPr id="378" name="Google Shape;378;p23"/>
          <p:cNvSpPr txBox="1"/>
          <p:nvPr/>
        </p:nvSpPr>
        <p:spPr>
          <a:xfrm>
            <a:off x="938988" y="2037450"/>
            <a:ext cx="10033687" cy="3508764"/>
          </a:xfrm>
          <a:prstGeom prst="rect">
            <a:avLst/>
          </a:prstGeom>
          <a:noFill/>
          <a:ln>
            <a:noFill/>
          </a:ln>
        </p:spPr>
        <p:txBody>
          <a:bodyPr spcFirstLastPara="1" wrap="square" lIns="76200" tIns="38100" rIns="76200" bIns="38100" anchor="t" anchorCtr="0">
            <a:noAutofit/>
          </a:bodyPr>
          <a:lstStyle/>
          <a:p>
            <a:pPr marL="228600" marR="0" lvl="0" indent="-228600" algn="l" rtl="0">
              <a:lnSpc>
                <a:spcPct val="90000"/>
              </a:lnSpc>
              <a:spcBef>
                <a:spcPts val="0"/>
              </a:spcBef>
              <a:spcAft>
                <a:spcPts val="0"/>
              </a:spcAft>
              <a:buClr>
                <a:srgbClr val="C00000"/>
              </a:buClr>
              <a:buSzPts val="2400"/>
              <a:buFont typeface="Noto Sans Symbols"/>
              <a:buNone/>
            </a:pPr>
            <a:r>
              <a:rPr lang="en-US" sz="2400" b="1" dirty="0">
                <a:solidFill>
                  <a:srgbClr val="C00000"/>
                </a:solidFill>
                <a:latin typeface="Arial"/>
                <a:ea typeface="Arial"/>
                <a:cs typeface="Arial"/>
                <a:sym typeface="Arial"/>
              </a:rPr>
              <a:t>Asking about these simple questions</a:t>
            </a:r>
            <a:endParaRPr dirty="0"/>
          </a:p>
          <a:p>
            <a:pPr marL="228600" marR="0" lvl="0" indent="-228600" algn="l" rtl="0">
              <a:lnSpc>
                <a:spcPct val="90000"/>
              </a:lnSpc>
              <a:spcBef>
                <a:spcPts val="1000"/>
              </a:spcBef>
              <a:spcAft>
                <a:spcPts val="0"/>
              </a:spcAft>
              <a:buClr>
                <a:schemeClr val="dk1"/>
              </a:buClr>
              <a:buSzPts val="2400"/>
              <a:buFont typeface="Noto Sans Symbols"/>
              <a:buNone/>
            </a:pPr>
            <a:endParaRPr sz="2400" dirty="0">
              <a:solidFill>
                <a:srgbClr val="DF0126"/>
              </a:solidFill>
              <a:latin typeface="Arial"/>
              <a:ea typeface="Arial"/>
              <a:cs typeface="Arial"/>
              <a:sym typeface="Arial"/>
            </a:endParaRPr>
          </a:p>
          <a:p>
            <a:pPr marL="228600" marR="0" lvl="0" indent="-228600" algn="l" rtl="0">
              <a:lnSpc>
                <a:spcPct val="90000"/>
              </a:lnSpc>
              <a:spcBef>
                <a:spcPts val="1000"/>
              </a:spcBef>
              <a:spcAft>
                <a:spcPts val="0"/>
              </a:spcAft>
              <a:buClr>
                <a:srgbClr val="000000"/>
              </a:buClr>
              <a:buSzPts val="2400"/>
              <a:buFont typeface="Noto Sans Symbols"/>
              <a:buChar char="▪"/>
            </a:pPr>
            <a:r>
              <a:rPr lang="en-US" sz="2400" b="1" dirty="0">
                <a:solidFill>
                  <a:srgbClr val="000000"/>
                </a:solidFill>
                <a:latin typeface="Arial"/>
                <a:ea typeface="Arial"/>
                <a:cs typeface="Arial"/>
                <a:sym typeface="Arial"/>
              </a:rPr>
              <a:t>What</a:t>
            </a:r>
            <a:r>
              <a:rPr lang="en-US" sz="2400" dirty="0">
                <a:solidFill>
                  <a:srgbClr val="000000"/>
                </a:solidFill>
                <a:latin typeface="Arial"/>
                <a:ea typeface="Arial"/>
                <a:cs typeface="Arial"/>
                <a:sym typeface="Arial"/>
              </a:rPr>
              <a:t> are you </a:t>
            </a:r>
            <a:r>
              <a:rPr lang="en-US" sz="2400" b="1" dirty="0">
                <a:solidFill>
                  <a:srgbClr val="000000"/>
                </a:solidFill>
                <a:latin typeface="Arial"/>
                <a:ea typeface="Arial"/>
                <a:cs typeface="Arial"/>
                <a:sym typeface="Arial"/>
              </a:rPr>
              <a:t>going to do</a:t>
            </a:r>
            <a:r>
              <a:rPr lang="en-US" sz="2400" dirty="0">
                <a:solidFill>
                  <a:srgbClr val="000000"/>
                </a:solidFill>
                <a:latin typeface="Arial"/>
                <a:ea typeface="Arial"/>
                <a:cs typeface="Arial"/>
                <a:sym typeface="Arial"/>
              </a:rPr>
              <a:t>?</a:t>
            </a:r>
            <a:endParaRPr dirty="0"/>
          </a:p>
          <a:p>
            <a:pPr marL="228600" marR="0" lvl="0" indent="-228600" algn="l" rtl="0">
              <a:lnSpc>
                <a:spcPct val="90000"/>
              </a:lnSpc>
              <a:spcBef>
                <a:spcPts val="1000"/>
              </a:spcBef>
              <a:spcAft>
                <a:spcPts val="0"/>
              </a:spcAft>
              <a:buClr>
                <a:srgbClr val="000000"/>
              </a:buClr>
              <a:buSzPts val="2400"/>
              <a:buFont typeface="Noto Sans Symbols"/>
              <a:buChar char="▪"/>
            </a:pPr>
            <a:r>
              <a:rPr lang="en-US" sz="2400" b="1" dirty="0">
                <a:solidFill>
                  <a:srgbClr val="000000"/>
                </a:solidFill>
                <a:latin typeface="Arial"/>
                <a:ea typeface="Arial"/>
                <a:cs typeface="Arial"/>
                <a:sym typeface="Arial"/>
              </a:rPr>
              <a:t>How long </a:t>
            </a:r>
            <a:r>
              <a:rPr lang="en-US" sz="2400" dirty="0">
                <a:solidFill>
                  <a:srgbClr val="000000"/>
                </a:solidFill>
                <a:latin typeface="Arial"/>
                <a:ea typeface="Arial"/>
                <a:cs typeface="Arial"/>
                <a:sym typeface="Arial"/>
              </a:rPr>
              <a:t>is it </a:t>
            </a:r>
            <a:r>
              <a:rPr lang="en-US" sz="2400" b="1" dirty="0">
                <a:solidFill>
                  <a:srgbClr val="000000"/>
                </a:solidFill>
                <a:latin typeface="Arial"/>
                <a:ea typeface="Arial"/>
                <a:cs typeface="Arial"/>
                <a:sym typeface="Arial"/>
              </a:rPr>
              <a:t>going to take?</a:t>
            </a:r>
            <a:endParaRPr dirty="0"/>
          </a:p>
          <a:p>
            <a:pPr marL="228600" marR="0" lvl="0" indent="-228600" algn="l" rtl="0">
              <a:lnSpc>
                <a:spcPct val="90000"/>
              </a:lnSpc>
              <a:spcBef>
                <a:spcPts val="1000"/>
              </a:spcBef>
              <a:spcAft>
                <a:spcPts val="0"/>
              </a:spcAft>
              <a:buClr>
                <a:srgbClr val="000000"/>
              </a:buClr>
              <a:buSzPts val="2400"/>
              <a:buFont typeface="Noto Sans Symbols"/>
              <a:buChar char="▪"/>
            </a:pPr>
            <a:r>
              <a:rPr lang="en-US" sz="2400" b="1" dirty="0">
                <a:solidFill>
                  <a:srgbClr val="000000"/>
                </a:solidFill>
                <a:latin typeface="Arial"/>
                <a:ea typeface="Arial"/>
                <a:cs typeface="Arial"/>
                <a:sym typeface="Arial"/>
              </a:rPr>
              <a:t>What </a:t>
            </a:r>
            <a:r>
              <a:rPr lang="en-US" sz="2400" dirty="0">
                <a:solidFill>
                  <a:srgbClr val="000000"/>
                </a:solidFill>
                <a:latin typeface="Arial"/>
                <a:ea typeface="Arial"/>
                <a:cs typeface="Arial"/>
                <a:sym typeface="Arial"/>
              </a:rPr>
              <a:t>do you need </a:t>
            </a:r>
            <a:r>
              <a:rPr lang="en-US" sz="2400" b="1" dirty="0">
                <a:solidFill>
                  <a:srgbClr val="000000"/>
                </a:solidFill>
                <a:latin typeface="Arial"/>
                <a:ea typeface="Arial"/>
                <a:cs typeface="Arial"/>
                <a:sym typeface="Arial"/>
              </a:rPr>
              <a:t>to start </a:t>
            </a:r>
            <a:r>
              <a:rPr lang="en-US" sz="2400" dirty="0">
                <a:solidFill>
                  <a:srgbClr val="000000"/>
                </a:solidFill>
                <a:latin typeface="Arial"/>
                <a:ea typeface="Arial"/>
                <a:cs typeface="Arial"/>
                <a:sym typeface="Arial"/>
              </a:rPr>
              <a:t>the activity?</a:t>
            </a:r>
            <a:endParaRPr dirty="0"/>
          </a:p>
          <a:p>
            <a:pPr marL="228600" marR="0" lvl="0" indent="-228600" algn="l" rtl="0">
              <a:lnSpc>
                <a:spcPct val="90000"/>
              </a:lnSpc>
              <a:spcBef>
                <a:spcPts val="1000"/>
              </a:spcBef>
              <a:spcAft>
                <a:spcPts val="0"/>
              </a:spcAft>
              <a:buClr>
                <a:srgbClr val="000000"/>
              </a:buClr>
              <a:buSzPts val="2400"/>
              <a:buFont typeface="Noto Sans Symbols"/>
              <a:buChar char="▪"/>
            </a:pPr>
            <a:r>
              <a:rPr lang="en-US" sz="2400" b="1" dirty="0">
                <a:solidFill>
                  <a:srgbClr val="000000"/>
                </a:solidFill>
                <a:latin typeface="Arial"/>
                <a:ea typeface="Arial"/>
                <a:cs typeface="Arial"/>
                <a:sym typeface="Arial"/>
              </a:rPr>
              <a:t>What</a:t>
            </a:r>
            <a:r>
              <a:rPr lang="en-US" sz="2400" dirty="0">
                <a:solidFill>
                  <a:srgbClr val="000000"/>
                </a:solidFill>
                <a:latin typeface="Arial"/>
                <a:ea typeface="Arial"/>
                <a:cs typeface="Arial"/>
                <a:sym typeface="Arial"/>
              </a:rPr>
              <a:t> do you need </a:t>
            </a:r>
            <a:r>
              <a:rPr lang="en-US" sz="2400" b="1" dirty="0">
                <a:solidFill>
                  <a:srgbClr val="000000"/>
                </a:solidFill>
                <a:latin typeface="Arial"/>
                <a:ea typeface="Arial"/>
                <a:cs typeface="Arial"/>
                <a:sym typeface="Arial"/>
              </a:rPr>
              <a:t>to finish </a:t>
            </a:r>
            <a:r>
              <a:rPr lang="en-US" sz="2400" dirty="0">
                <a:solidFill>
                  <a:srgbClr val="000000"/>
                </a:solidFill>
                <a:latin typeface="Arial"/>
                <a:ea typeface="Arial"/>
                <a:cs typeface="Arial"/>
                <a:sym typeface="Arial"/>
              </a:rPr>
              <a:t>the activity?</a:t>
            </a:r>
            <a:endParaRPr sz="2400"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4401164"/>
          </a:xfrm>
          <a:prstGeom prst="rect">
            <a:avLst/>
          </a:prstGeom>
          <a:noFill/>
          <a:ln>
            <a:noFill/>
          </a:ln>
        </p:spPr>
        <p:txBody>
          <a:bodyPr spcFirstLastPara="1" wrap="square" lIns="91425" tIns="45700" rIns="91425" bIns="45700" anchor="t" anchorCtr="0">
            <a:spAutoFit/>
          </a:bodyPr>
          <a:lstStyle/>
          <a:p>
            <a:pPr>
              <a:buClrTx/>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Integrating the Schedule and the Budget</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Schedule of Values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Matching Cost Values to Tasks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Planned vs. Actual Values</a:t>
            </a:r>
            <a:endPar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of</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72257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402" name="Google Shape;402;p25"/>
          <p:cNvSpPr txBox="1"/>
          <p:nvPr/>
        </p:nvSpPr>
        <p:spPr>
          <a:xfrm>
            <a:off x="2085692" y="587907"/>
            <a:ext cx="3420295"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Develop the Schedule</a:t>
            </a:r>
            <a:endParaRPr dirty="0">
              <a:sym typeface="Calibri"/>
            </a:endParaRPr>
          </a:p>
        </p:txBody>
      </p:sp>
      <p:sp>
        <p:nvSpPr>
          <p:cNvPr id="404" name="Google Shape;404;p25"/>
          <p:cNvSpPr txBox="1"/>
          <p:nvPr/>
        </p:nvSpPr>
        <p:spPr>
          <a:xfrm>
            <a:off x="841519" y="2180902"/>
            <a:ext cx="6724276" cy="3419472"/>
          </a:xfrm>
          <a:prstGeom prst="rect">
            <a:avLst/>
          </a:prstGeom>
          <a:noFill/>
          <a:ln>
            <a:noFill/>
          </a:ln>
        </p:spPr>
        <p:txBody>
          <a:bodyPr spcFirstLastPara="1" wrap="square" lIns="91425" tIns="45700" rIns="91425" bIns="45700" anchor="t" anchorCtr="0">
            <a:noAutofit/>
          </a:bodyPr>
          <a:lstStyle/>
          <a:p>
            <a:pPr marL="852488" marR="0" lvl="1" indent="-395288" algn="l" rtl="0">
              <a:lnSpc>
                <a:spcPct val="100000"/>
              </a:lnSpc>
              <a:spcBef>
                <a:spcPts val="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Integrate</a:t>
            </a:r>
            <a:r>
              <a:rPr lang="en-US" sz="2400" b="0" i="0" u="none" strike="noStrike" cap="none" dirty="0">
                <a:solidFill>
                  <a:srgbClr val="000000"/>
                </a:solidFill>
                <a:latin typeface="Arial"/>
                <a:ea typeface="Arial"/>
                <a:cs typeface="Arial"/>
                <a:sym typeface="Arial"/>
              </a:rPr>
              <a:t> individual plans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Identify </a:t>
            </a:r>
            <a:r>
              <a:rPr lang="en-US" sz="2400" b="1" i="0" u="none" strike="noStrike" cap="none" dirty="0">
                <a:solidFill>
                  <a:srgbClr val="000000"/>
                </a:solidFill>
                <a:latin typeface="Arial"/>
                <a:ea typeface="Arial"/>
                <a:cs typeface="Arial"/>
                <a:sym typeface="Arial"/>
              </a:rPr>
              <a:t>activities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Determine activity </a:t>
            </a:r>
            <a:r>
              <a:rPr lang="en-US" sz="2400" b="1" i="0" u="none" strike="noStrike" cap="none" dirty="0">
                <a:solidFill>
                  <a:srgbClr val="000000"/>
                </a:solidFill>
                <a:latin typeface="Arial"/>
                <a:ea typeface="Arial"/>
                <a:cs typeface="Arial"/>
                <a:sym typeface="Arial"/>
              </a:rPr>
              <a:t>duration</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Determine activity </a:t>
            </a:r>
            <a:r>
              <a:rPr lang="en-US" sz="2400" b="1" i="0" u="none" strike="noStrike" cap="none" dirty="0">
                <a:solidFill>
                  <a:srgbClr val="000000"/>
                </a:solidFill>
                <a:latin typeface="Arial"/>
                <a:ea typeface="Arial"/>
                <a:cs typeface="Arial"/>
                <a:sym typeface="Arial"/>
              </a:rPr>
              <a:t>sequence</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Establish dependencies and </a:t>
            </a:r>
            <a:r>
              <a:rPr lang="en-US" sz="2400" b="1" i="0" u="none" strike="noStrike" cap="none" dirty="0">
                <a:solidFill>
                  <a:srgbClr val="000000"/>
                </a:solidFill>
                <a:latin typeface="Arial"/>
                <a:ea typeface="Arial"/>
                <a:cs typeface="Arial"/>
                <a:sym typeface="Arial"/>
              </a:rPr>
              <a:t>constraints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Identify </a:t>
            </a:r>
            <a:r>
              <a:rPr lang="en-US" sz="2400" b="1" i="0" u="none" strike="noStrike" cap="none" dirty="0">
                <a:solidFill>
                  <a:srgbClr val="000000"/>
                </a:solidFill>
                <a:latin typeface="Arial"/>
                <a:ea typeface="Arial"/>
                <a:cs typeface="Arial"/>
                <a:sym typeface="Arial"/>
              </a:rPr>
              <a:t>critical activities</a:t>
            </a:r>
            <a:endParaRPr dirty="0"/>
          </a:p>
          <a:p>
            <a:pPr marL="852488" marR="0" lvl="1" indent="-395288" algn="l" rtl="0">
              <a:lnSpc>
                <a:spcPct val="100000"/>
              </a:lnSpc>
              <a:spcBef>
                <a:spcPts val="4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Optimize the application of </a:t>
            </a:r>
            <a:r>
              <a:rPr lang="en-US" sz="2400" b="1" i="0" u="none" strike="noStrike" cap="none" dirty="0">
                <a:solidFill>
                  <a:srgbClr val="000000"/>
                </a:solidFill>
                <a:latin typeface="Arial"/>
                <a:ea typeface="Arial"/>
                <a:cs typeface="Arial"/>
                <a:sym typeface="Arial"/>
              </a:rPr>
              <a:t>resources</a:t>
            </a:r>
            <a:endParaRPr dirty="0"/>
          </a:p>
          <a:p>
            <a:pPr marL="852488" marR="0" lvl="1" indent="-242887" algn="l" rtl="0">
              <a:lnSpc>
                <a:spcPct val="100000"/>
              </a:lnSpc>
              <a:spcBef>
                <a:spcPts val="4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852488" marR="0" lvl="1" indent="-242887" algn="l" rtl="0">
              <a:lnSpc>
                <a:spcPct val="100000"/>
              </a:lnSpc>
              <a:spcBef>
                <a:spcPts val="4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228600" marR="0" lvl="0" indent="-76200" algn="l" rtl="0">
              <a:lnSpc>
                <a:spcPct val="91666"/>
              </a:lnSpc>
              <a:spcBef>
                <a:spcPts val="6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14" name="Google Shape;414;p26"/>
          <p:cNvSpPr txBox="1"/>
          <p:nvPr/>
        </p:nvSpPr>
        <p:spPr>
          <a:xfrm>
            <a:off x="2012776" y="715288"/>
            <a:ext cx="5379126"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Types of logic among the activities</a:t>
            </a:r>
            <a:endParaRPr dirty="0">
              <a:sym typeface="Calibri"/>
            </a:endParaRPr>
          </a:p>
        </p:txBody>
      </p:sp>
      <p:sp>
        <p:nvSpPr>
          <p:cNvPr id="416" name="Google Shape;416;p26"/>
          <p:cNvSpPr/>
          <p:nvPr/>
        </p:nvSpPr>
        <p:spPr>
          <a:xfrm>
            <a:off x="578568" y="2112145"/>
            <a:ext cx="7936782" cy="1200329"/>
          </a:xfrm>
          <a:prstGeom prst="rect">
            <a:avLst/>
          </a:prstGeom>
          <a:solidFill>
            <a:srgbClr val="FBE4D4"/>
          </a:solid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Mandatory/Hard logic </a:t>
            </a:r>
            <a:endParaRPr dirty="0"/>
          </a:p>
          <a:p>
            <a:pPr marL="457200" marR="0" lvl="0" indent="-457200" algn="l" rtl="0">
              <a:lnSpc>
                <a:spcPct val="150000"/>
              </a:lnSpc>
              <a:spcBef>
                <a:spcPts val="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Preferential/Preferred/Discretionary/soft logic</a:t>
            </a:r>
            <a:endParaRPr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6" name="Google Shape;426;p27"/>
          <p:cNvSpPr txBox="1"/>
          <p:nvPr/>
        </p:nvSpPr>
        <p:spPr>
          <a:xfrm>
            <a:off x="2411331" y="604041"/>
            <a:ext cx="4874159"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Developing an EPC Schedule</a:t>
            </a:r>
            <a:endParaRPr dirty="0"/>
          </a:p>
        </p:txBody>
      </p:sp>
      <p:sp>
        <p:nvSpPr>
          <p:cNvPr id="428" name="Google Shape;428;p27"/>
          <p:cNvSpPr txBox="1"/>
          <p:nvPr/>
        </p:nvSpPr>
        <p:spPr>
          <a:xfrm>
            <a:off x="2082687" y="1607687"/>
            <a:ext cx="7710430" cy="3903804"/>
          </a:xfrm>
          <a:prstGeom prst="rect">
            <a:avLst/>
          </a:prstGeom>
          <a:noFill/>
          <a:ln>
            <a:noFill/>
          </a:ln>
        </p:spPr>
        <p:txBody>
          <a:bodyPr spcFirstLastPara="1" wrap="square" lIns="91425" tIns="45700" rIns="91425" bIns="45700" anchor="t" anchorCtr="0">
            <a:noAutofit/>
          </a:bodyPr>
          <a:lstStyle/>
          <a:p>
            <a:pPr marL="228600" marR="0" lvl="0" indent="-228600" algn="l" rtl="0">
              <a:lnSpc>
                <a:spcPct val="150000"/>
              </a:lnSpc>
              <a:spcBef>
                <a:spcPts val="0"/>
              </a:spcBef>
              <a:spcAft>
                <a:spcPts val="0"/>
              </a:spcAft>
              <a:buClr>
                <a:srgbClr val="000000"/>
              </a:buClr>
              <a:buSzPts val="2000"/>
              <a:buFont typeface="Arial"/>
              <a:buChar char="•"/>
            </a:pPr>
            <a:r>
              <a:rPr lang="en-US" sz="2000" dirty="0">
                <a:solidFill>
                  <a:srgbClr val="000000"/>
                </a:solidFill>
                <a:latin typeface="Arial"/>
                <a:ea typeface="Arial"/>
                <a:cs typeface="Arial"/>
                <a:sym typeface="Arial"/>
              </a:rPr>
              <a:t>Engage in an </a:t>
            </a:r>
            <a:r>
              <a:rPr lang="en-US" sz="2000" b="1" dirty="0">
                <a:solidFill>
                  <a:srgbClr val="C00000"/>
                </a:solidFill>
                <a:latin typeface="Arial"/>
                <a:ea typeface="Arial"/>
                <a:cs typeface="Arial"/>
                <a:sym typeface="Arial"/>
              </a:rPr>
              <a:t>iterative process</a:t>
            </a:r>
            <a:r>
              <a:rPr lang="en-US" sz="2000" dirty="0">
                <a:solidFill>
                  <a:srgbClr val="000000"/>
                </a:solidFill>
                <a:latin typeface="Arial"/>
                <a:ea typeface="Arial"/>
                <a:cs typeface="Arial"/>
                <a:sym typeface="Arial"/>
              </a:rPr>
              <a:t>.</a:t>
            </a:r>
            <a:endParaRPr dirty="0"/>
          </a:p>
          <a:p>
            <a:pPr marL="685800" marR="0" lvl="1" indent="-228600" algn="l" rtl="0">
              <a:lnSpc>
                <a:spcPct val="150000"/>
              </a:lnSpc>
              <a:spcBef>
                <a:spcPts val="600"/>
              </a:spcBef>
              <a:spcAft>
                <a:spcPts val="0"/>
              </a:spcAft>
              <a:buClr>
                <a:srgbClr val="000000"/>
              </a:buClr>
              <a:buSzPts val="2000"/>
              <a:buFont typeface="Calibri"/>
              <a:buChar char="­"/>
            </a:pPr>
            <a:r>
              <a:rPr lang="en-US" sz="2000" b="1" i="0" u="none" strike="noStrike" cap="none" dirty="0">
                <a:solidFill>
                  <a:srgbClr val="000000"/>
                </a:solidFill>
                <a:latin typeface="Arial"/>
                <a:ea typeface="Arial"/>
                <a:cs typeface="Arial"/>
                <a:sym typeface="Arial"/>
              </a:rPr>
              <a:t>Starting</a:t>
            </a:r>
            <a:r>
              <a:rPr lang="en-US" sz="2000" b="0" i="0" u="none" strike="noStrike" cap="none" dirty="0">
                <a:solidFill>
                  <a:srgbClr val="000000"/>
                </a:solidFill>
                <a:latin typeface="Arial"/>
                <a:ea typeface="Arial"/>
                <a:cs typeface="Arial"/>
                <a:sym typeface="Arial"/>
              </a:rPr>
              <a:t> with </a:t>
            </a:r>
            <a:r>
              <a:rPr lang="en-US" sz="2000" b="1" i="0" u="none" strike="noStrike" cap="none" dirty="0">
                <a:solidFill>
                  <a:srgbClr val="000000"/>
                </a:solidFill>
                <a:latin typeface="Arial"/>
                <a:ea typeface="Arial"/>
                <a:cs typeface="Arial"/>
                <a:sym typeface="Arial"/>
              </a:rPr>
              <a:t>Level I and II</a:t>
            </a:r>
            <a:r>
              <a:rPr lang="en-US" sz="2000" b="0" i="0" u="none" strike="noStrike" cap="none" dirty="0">
                <a:solidFill>
                  <a:srgbClr val="000000"/>
                </a:solidFill>
                <a:latin typeface="Arial"/>
                <a:ea typeface="Arial"/>
                <a:cs typeface="Arial"/>
                <a:sym typeface="Arial"/>
              </a:rPr>
              <a:t>, build the schedule.</a:t>
            </a:r>
            <a:endParaRPr dirty="0"/>
          </a:p>
          <a:p>
            <a:pPr marL="685800" marR="0" lvl="1" indent="-228600" algn="l" rtl="0">
              <a:lnSpc>
                <a:spcPct val="150000"/>
              </a:lnSpc>
              <a:spcBef>
                <a:spcPts val="600"/>
              </a:spcBef>
              <a:spcAft>
                <a:spcPts val="0"/>
              </a:spcAft>
              <a:buClr>
                <a:srgbClr val="000000"/>
              </a:buClr>
              <a:buSzPts val="2000"/>
              <a:buFont typeface="Calibri"/>
              <a:buChar char="­"/>
            </a:pPr>
            <a:r>
              <a:rPr lang="en-US" sz="2000" b="1" i="0" u="none" strike="noStrike" cap="none" dirty="0">
                <a:solidFill>
                  <a:srgbClr val="000000"/>
                </a:solidFill>
                <a:latin typeface="Arial"/>
                <a:ea typeface="Arial"/>
                <a:cs typeface="Arial"/>
                <a:sym typeface="Arial"/>
              </a:rPr>
              <a:t>Check viability</a:t>
            </a:r>
            <a:r>
              <a:rPr lang="en-US" sz="2000" b="0" i="0" u="none" strike="noStrike" cap="none" dirty="0">
                <a:solidFill>
                  <a:srgbClr val="000000"/>
                </a:solidFill>
                <a:latin typeface="Arial"/>
                <a:ea typeface="Arial"/>
                <a:cs typeface="Arial"/>
                <a:sym typeface="Arial"/>
              </a:rPr>
              <a:t> (milestone comparisons, curves, etc.). </a:t>
            </a:r>
            <a:endParaRPr dirty="0"/>
          </a:p>
          <a:p>
            <a:pPr marL="685800" marR="0" lvl="1" indent="-228600" algn="l" rtl="0">
              <a:lnSpc>
                <a:spcPct val="150000"/>
              </a:lnSpc>
              <a:spcBef>
                <a:spcPts val="600"/>
              </a:spcBef>
              <a:spcAft>
                <a:spcPts val="0"/>
              </a:spcAft>
              <a:buClr>
                <a:srgbClr val="000000"/>
              </a:buClr>
              <a:buSzPts val="2000"/>
              <a:buFont typeface="Calibri"/>
              <a:buChar char="­"/>
            </a:pPr>
            <a:r>
              <a:rPr lang="en-US" sz="2000" b="0" i="0" u="none" strike="noStrike" cap="none" dirty="0">
                <a:solidFill>
                  <a:srgbClr val="000000"/>
                </a:solidFill>
                <a:latin typeface="Arial"/>
                <a:ea typeface="Arial"/>
                <a:cs typeface="Arial"/>
                <a:sym typeface="Arial"/>
              </a:rPr>
              <a:t>Build </a:t>
            </a:r>
            <a:r>
              <a:rPr lang="en-US" sz="2000" b="1" i="0" u="none" strike="noStrike" cap="none" dirty="0">
                <a:solidFill>
                  <a:srgbClr val="000000"/>
                </a:solidFill>
                <a:latin typeface="Arial"/>
                <a:ea typeface="Arial"/>
                <a:cs typeface="Arial"/>
                <a:sym typeface="Arial"/>
              </a:rPr>
              <a:t>Level III </a:t>
            </a:r>
            <a:r>
              <a:rPr lang="en-US" sz="2000" b="0" i="0" u="none" strike="noStrike" cap="none" dirty="0">
                <a:solidFill>
                  <a:srgbClr val="000000"/>
                </a:solidFill>
                <a:latin typeface="Arial"/>
                <a:ea typeface="Arial"/>
                <a:cs typeface="Arial"/>
                <a:sym typeface="Arial"/>
              </a:rPr>
              <a:t>with activity logic, resources, etc.</a:t>
            </a:r>
            <a:endParaRPr dirty="0"/>
          </a:p>
          <a:p>
            <a:pPr marL="685800" marR="0" lvl="1" indent="-228600" algn="l" rtl="0">
              <a:lnSpc>
                <a:spcPct val="150000"/>
              </a:lnSpc>
              <a:spcBef>
                <a:spcPts val="600"/>
              </a:spcBef>
              <a:spcAft>
                <a:spcPts val="0"/>
              </a:spcAft>
              <a:buClr>
                <a:srgbClr val="000000"/>
              </a:buClr>
              <a:buSzPts val="2000"/>
              <a:buFont typeface="Calibri"/>
              <a:buChar char="­"/>
            </a:pPr>
            <a:r>
              <a:rPr lang="en-US" sz="2000" b="1" i="0" u="none" strike="noStrike" cap="none" dirty="0">
                <a:solidFill>
                  <a:srgbClr val="000000"/>
                </a:solidFill>
                <a:latin typeface="Arial"/>
                <a:ea typeface="Arial"/>
                <a:cs typeface="Arial"/>
                <a:sym typeface="Arial"/>
              </a:rPr>
              <a:t>Confirm</a:t>
            </a:r>
            <a:r>
              <a:rPr lang="en-US" sz="2000" b="0" i="0" u="none" strike="noStrike" cap="none" dirty="0">
                <a:solidFill>
                  <a:srgbClr val="000000"/>
                </a:solidFill>
                <a:latin typeface="Arial"/>
                <a:ea typeface="Arial"/>
                <a:cs typeface="Arial"/>
                <a:sym typeface="Arial"/>
              </a:rPr>
              <a:t> Level I and II, and then finalize Level III baseline.</a:t>
            </a:r>
            <a:endParaRPr dirty="0"/>
          </a:p>
          <a:p>
            <a:pPr marL="228600" marR="0" lvl="0" indent="-228600" algn="l" rtl="0">
              <a:lnSpc>
                <a:spcPct val="150000"/>
              </a:lnSpc>
              <a:spcBef>
                <a:spcPts val="600"/>
              </a:spcBef>
              <a:spcAft>
                <a:spcPts val="0"/>
              </a:spcAft>
              <a:buClr>
                <a:srgbClr val="000000"/>
              </a:buClr>
              <a:buSzPts val="2000"/>
              <a:buFont typeface="Arial"/>
              <a:buChar char="•"/>
            </a:pPr>
            <a:r>
              <a:rPr lang="en-US" sz="2000" b="1" dirty="0">
                <a:solidFill>
                  <a:srgbClr val="000000"/>
                </a:solidFill>
                <a:latin typeface="Arial"/>
                <a:ea typeface="Arial"/>
                <a:cs typeface="Arial"/>
                <a:sym typeface="Arial"/>
              </a:rPr>
              <a:t>Planners facilitate discussions </a:t>
            </a:r>
            <a:r>
              <a:rPr lang="en-US" sz="2000" dirty="0">
                <a:solidFill>
                  <a:srgbClr val="000000"/>
                </a:solidFill>
                <a:latin typeface="Arial"/>
                <a:ea typeface="Arial"/>
                <a:cs typeface="Arial"/>
                <a:sym typeface="Arial"/>
              </a:rPr>
              <a:t>between Engineering, Procurement, Construction, and Startup team members, and interface between workgroups to optimize the overall schedule.</a:t>
            </a:r>
            <a:endParaRPr dirty="0"/>
          </a:p>
          <a:p>
            <a:pPr marL="228600" marR="0" lvl="0" indent="-101600" algn="l" rtl="0">
              <a:lnSpc>
                <a:spcPct val="100000"/>
              </a:lnSpc>
              <a:spcBef>
                <a:spcPts val="600"/>
              </a:spcBef>
              <a:spcAft>
                <a:spcPts val="0"/>
              </a:spcAft>
              <a:buClr>
                <a:schemeClr val="dk1"/>
              </a:buClr>
              <a:buSzPts val="2000"/>
              <a:buFont typeface="Arial"/>
              <a:buNone/>
            </a:pPr>
            <a:endParaRPr sz="2000"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8" name="Google Shape;438;p28"/>
          <p:cNvSpPr txBox="1"/>
          <p:nvPr/>
        </p:nvSpPr>
        <p:spPr>
          <a:xfrm>
            <a:off x="2440788" y="562910"/>
            <a:ext cx="4297523"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Communicate the Schedule</a:t>
            </a:r>
            <a:endParaRPr dirty="0"/>
          </a:p>
        </p:txBody>
      </p:sp>
      <p:sp>
        <p:nvSpPr>
          <p:cNvPr id="440" name="Google Shape;440;p28"/>
          <p:cNvSpPr txBox="1"/>
          <p:nvPr/>
        </p:nvSpPr>
        <p:spPr>
          <a:xfrm>
            <a:off x="651740" y="2209205"/>
            <a:ext cx="10838937" cy="2782330"/>
          </a:xfrm>
          <a:prstGeom prst="rect">
            <a:avLst/>
          </a:prstGeom>
          <a:noFill/>
          <a:ln>
            <a:noFill/>
          </a:ln>
        </p:spPr>
        <p:txBody>
          <a:bodyPr spcFirstLastPara="1" wrap="square" lIns="76200" tIns="38100" rIns="76200" bIns="38100" anchor="t" anchorCtr="0">
            <a:normAutofit/>
          </a:bodyPr>
          <a:lstStyle/>
          <a:p>
            <a:pPr marL="228600" marR="0" lvl="0" indent="-228600" algn="l" rtl="0">
              <a:lnSpc>
                <a:spcPct val="150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The project’s </a:t>
            </a:r>
            <a:r>
              <a:rPr lang="en-US" sz="2400" b="1" dirty="0">
                <a:solidFill>
                  <a:srgbClr val="000000"/>
                </a:solidFill>
                <a:latin typeface="Arial"/>
                <a:ea typeface="Arial"/>
                <a:cs typeface="Arial"/>
                <a:sym typeface="Arial"/>
              </a:rPr>
              <a:t>principal sequences</a:t>
            </a:r>
            <a:r>
              <a:rPr lang="en-US" sz="2400" b="1" i="1" dirty="0">
                <a:solidFill>
                  <a:srgbClr val="000000"/>
                </a:solidFill>
                <a:latin typeface="Arial"/>
                <a:ea typeface="Arial"/>
                <a:cs typeface="Arial"/>
                <a:sym typeface="Arial"/>
              </a:rPr>
              <a:t> </a:t>
            </a:r>
            <a:r>
              <a:rPr lang="en-US" sz="2400" dirty="0">
                <a:solidFill>
                  <a:srgbClr val="000000"/>
                </a:solidFill>
                <a:latin typeface="Arial"/>
                <a:ea typeface="Arial"/>
                <a:cs typeface="Arial"/>
                <a:sym typeface="Arial"/>
              </a:rPr>
              <a:t>and overall </a:t>
            </a:r>
            <a:r>
              <a:rPr lang="en-US" sz="2400" b="1" dirty="0">
                <a:solidFill>
                  <a:srgbClr val="000000"/>
                </a:solidFill>
                <a:latin typeface="Arial"/>
                <a:ea typeface="Arial"/>
                <a:cs typeface="Arial"/>
                <a:sym typeface="Arial"/>
              </a:rPr>
              <a:t>strategy </a:t>
            </a:r>
            <a:r>
              <a:rPr lang="en-US" sz="2400" dirty="0">
                <a:solidFill>
                  <a:srgbClr val="000000"/>
                </a:solidFill>
                <a:latin typeface="Arial"/>
                <a:ea typeface="Arial"/>
                <a:cs typeface="Arial"/>
                <a:sym typeface="Arial"/>
              </a:rPr>
              <a:t>is clear to the team.</a:t>
            </a:r>
            <a:endParaRPr dirty="0"/>
          </a:p>
          <a:p>
            <a:pPr marL="228600" marR="0" lvl="0" indent="-2286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The project must have </a:t>
            </a:r>
            <a:r>
              <a:rPr lang="en-US" sz="2400" b="1" dirty="0">
                <a:solidFill>
                  <a:srgbClr val="000000"/>
                </a:solidFill>
                <a:latin typeface="Arial"/>
                <a:ea typeface="Arial"/>
                <a:cs typeface="Arial"/>
                <a:sym typeface="Arial"/>
              </a:rPr>
              <a:t>basic boundaries</a:t>
            </a:r>
            <a:r>
              <a:rPr lang="en-US" sz="2400" b="1" i="1" dirty="0">
                <a:solidFill>
                  <a:srgbClr val="000000"/>
                </a:solidFill>
                <a:latin typeface="Arial"/>
                <a:ea typeface="Arial"/>
                <a:cs typeface="Arial"/>
                <a:sym typeface="Arial"/>
              </a:rPr>
              <a:t> </a:t>
            </a:r>
            <a:r>
              <a:rPr lang="en-US" sz="2400" dirty="0">
                <a:solidFill>
                  <a:srgbClr val="000000"/>
                </a:solidFill>
                <a:latin typeface="Arial"/>
                <a:ea typeface="Arial"/>
                <a:cs typeface="Arial"/>
                <a:sym typeface="Arial"/>
              </a:rPr>
              <a:t>and </a:t>
            </a:r>
            <a:r>
              <a:rPr lang="en-US" sz="2400" b="1" dirty="0">
                <a:solidFill>
                  <a:srgbClr val="000000"/>
                </a:solidFill>
                <a:latin typeface="Arial"/>
                <a:ea typeface="Arial"/>
                <a:cs typeface="Arial"/>
                <a:sym typeface="Arial"/>
              </a:rPr>
              <a:t>commitments identified</a:t>
            </a:r>
            <a:r>
              <a:rPr lang="en-US" sz="2400" dirty="0">
                <a:solidFill>
                  <a:srgbClr val="000000"/>
                </a:solidFill>
                <a:latin typeface="Arial"/>
                <a:ea typeface="Arial"/>
                <a:cs typeface="Arial"/>
                <a:sym typeface="Arial"/>
              </a:rPr>
              <a:t>. </a:t>
            </a:r>
            <a:endParaRPr dirty="0"/>
          </a:p>
          <a:p>
            <a:pPr marL="228600" marR="0" lvl="0" indent="-2286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The project needs a </a:t>
            </a:r>
            <a:r>
              <a:rPr lang="en-US" sz="2400" b="1" dirty="0">
                <a:solidFill>
                  <a:srgbClr val="000000"/>
                </a:solidFill>
                <a:latin typeface="Arial"/>
                <a:ea typeface="Arial"/>
                <a:cs typeface="Arial"/>
                <a:sym typeface="Arial"/>
              </a:rPr>
              <a:t>workable </a:t>
            </a:r>
            <a:r>
              <a:rPr lang="en-US" sz="2400" dirty="0">
                <a:solidFill>
                  <a:srgbClr val="000000"/>
                </a:solidFill>
                <a:latin typeface="Arial"/>
                <a:ea typeface="Arial"/>
                <a:cs typeface="Arial"/>
                <a:sym typeface="Arial"/>
              </a:rPr>
              <a:t>plan to accomplish its objectives and everyone </a:t>
            </a:r>
            <a:r>
              <a:rPr lang="en-US" sz="2400" b="1" dirty="0">
                <a:solidFill>
                  <a:srgbClr val="000000"/>
                </a:solidFill>
                <a:latin typeface="Arial"/>
                <a:ea typeface="Arial"/>
                <a:cs typeface="Arial"/>
                <a:sym typeface="Arial"/>
              </a:rPr>
              <a:t>understands their role</a:t>
            </a:r>
            <a:r>
              <a:rPr lang="en-US" sz="2400" dirty="0">
                <a:solidFill>
                  <a:srgbClr val="000000"/>
                </a:solidFill>
                <a:latin typeface="Arial"/>
                <a:ea typeface="Arial"/>
                <a:cs typeface="Arial"/>
                <a:sym typeface="Arial"/>
              </a:rPr>
              <a:t>.</a:t>
            </a:r>
            <a:endParaRPr dirty="0"/>
          </a:p>
          <a:p>
            <a:pPr marL="228600" marR="0" lvl="0" indent="-121920" algn="l" rtl="0">
              <a:lnSpc>
                <a:spcPct val="150000"/>
              </a:lnSpc>
              <a:spcBef>
                <a:spcPts val="1000"/>
              </a:spcBef>
              <a:spcAft>
                <a:spcPts val="0"/>
              </a:spcAft>
              <a:buClr>
                <a:srgbClr val="0563C1"/>
              </a:buClr>
              <a:buSzPts val="1680"/>
              <a:buFont typeface="Arial"/>
              <a:buNone/>
            </a:pPr>
            <a:endParaRPr sz="2400"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50" name="Google Shape;450;p29"/>
          <p:cNvSpPr txBox="1"/>
          <p:nvPr/>
        </p:nvSpPr>
        <p:spPr>
          <a:xfrm>
            <a:off x="2440788" y="652622"/>
            <a:ext cx="4150828"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solidFill>
                  <a:schemeClr val="tx1"/>
                </a:solidFill>
                <a:effectLst>
                  <a:outerShdw blurRad="38100" dist="38100" dir="2700000" algn="tl">
                    <a:srgbClr val="000000">
                      <a:alpha val="43137"/>
                    </a:srgbClr>
                  </a:outerShdw>
                </a:effectLst>
                <a:latin typeface="Calibri"/>
                <a:ea typeface="Calibri"/>
                <a:cs typeface="Calibri"/>
              </a:defRPr>
            </a:lvl1pPr>
          </a:lstStyle>
          <a:p>
            <a:r>
              <a:rPr lang="en-US" dirty="0">
                <a:sym typeface="Calibri"/>
              </a:rPr>
              <a:t>Implement the Schedule</a:t>
            </a:r>
            <a:endParaRPr dirty="0"/>
          </a:p>
        </p:txBody>
      </p:sp>
      <p:sp>
        <p:nvSpPr>
          <p:cNvPr id="452" name="Google Shape;452;p29"/>
          <p:cNvSpPr txBox="1"/>
          <p:nvPr/>
        </p:nvSpPr>
        <p:spPr>
          <a:xfrm>
            <a:off x="651740" y="1989564"/>
            <a:ext cx="11234491" cy="3376764"/>
          </a:xfrm>
          <a:prstGeom prst="rect">
            <a:avLst/>
          </a:prstGeom>
          <a:noFill/>
          <a:ln>
            <a:noFill/>
          </a:ln>
        </p:spPr>
        <p:txBody>
          <a:bodyPr spcFirstLastPara="1" wrap="square" lIns="76200" tIns="38100" rIns="76200" bIns="38100" anchor="t" anchorCtr="0">
            <a:normAutofit/>
          </a:bodyPr>
          <a:lstStyle/>
          <a:p>
            <a:pPr marL="0" marR="0" lvl="0" indent="0" algn="l" rtl="0">
              <a:lnSpc>
                <a:spcPct val="90000"/>
              </a:lnSpc>
              <a:spcBef>
                <a:spcPts val="0"/>
              </a:spcBef>
              <a:spcAft>
                <a:spcPts val="0"/>
              </a:spcAft>
              <a:buClr>
                <a:srgbClr val="000000"/>
              </a:buClr>
              <a:buSzPts val="2400"/>
              <a:buFont typeface="Noto Sans Symbols"/>
              <a:buNone/>
            </a:pPr>
            <a:r>
              <a:rPr lang="en-US" sz="2400" b="0" i="0" u="none" strike="noStrike" cap="none" dirty="0">
                <a:solidFill>
                  <a:srgbClr val="000000"/>
                </a:solidFill>
                <a:latin typeface="Arial"/>
                <a:ea typeface="Arial"/>
                <a:cs typeface="Arial"/>
                <a:sym typeface="Arial"/>
              </a:rPr>
              <a:t>Once everyone (including the Client) agrees on the Schedule, it becomes the </a:t>
            </a:r>
            <a:r>
              <a:rPr lang="en-US" sz="2400" b="1" i="0" u="none" strike="noStrike" cap="none" dirty="0">
                <a:solidFill>
                  <a:srgbClr val="000000"/>
                </a:solidFill>
                <a:latin typeface="Arial"/>
                <a:ea typeface="Arial"/>
                <a:cs typeface="Arial"/>
                <a:sym typeface="Arial"/>
              </a:rPr>
              <a:t>BASELINE</a:t>
            </a:r>
            <a:r>
              <a:rPr lang="en-US" sz="2400" b="0" i="0" u="none" strike="noStrike" cap="none" dirty="0">
                <a:solidFill>
                  <a:srgbClr val="000000"/>
                </a:solidFill>
                <a:latin typeface="Arial"/>
                <a:ea typeface="Arial"/>
                <a:cs typeface="Arial"/>
                <a:sym typeface="Arial"/>
              </a:rPr>
              <a:t> Schedule.</a:t>
            </a:r>
            <a:endParaRPr dirty="0"/>
          </a:p>
          <a:p>
            <a:pPr marL="0" marR="0" lvl="0" indent="0" algn="l" rtl="0">
              <a:lnSpc>
                <a:spcPct val="90000"/>
              </a:lnSpc>
              <a:spcBef>
                <a:spcPts val="10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b="0" i="0" u="none" strike="noStrike" cap="none" dirty="0">
                <a:solidFill>
                  <a:srgbClr val="000000"/>
                </a:solidFill>
                <a:latin typeface="Arial"/>
                <a:ea typeface="Arial"/>
                <a:cs typeface="Arial"/>
                <a:sym typeface="Arial"/>
              </a:rPr>
              <a:t>This the reference point from which the Project will be measured from and from which all </a:t>
            </a:r>
            <a:r>
              <a:rPr lang="en-US" sz="2400" b="1" i="0" u="none" strike="noStrike" cap="none" dirty="0">
                <a:solidFill>
                  <a:srgbClr val="000000"/>
                </a:solidFill>
                <a:latin typeface="Arial"/>
                <a:ea typeface="Arial"/>
                <a:cs typeface="Arial"/>
                <a:sym typeface="Arial"/>
              </a:rPr>
              <a:t>VARIANCES/</a:t>
            </a:r>
            <a:r>
              <a:rPr lang="en-US" sz="2400" b="0" i="0" u="none" strike="noStrike" cap="none" dirty="0">
                <a:solidFill>
                  <a:srgbClr val="000000"/>
                </a:solidFill>
                <a:latin typeface="Arial"/>
                <a:ea typeface="Arial"/>
                <a:cs typeface="Arial"/>
                <a:sym typeface="Arial"/>
              </a:rPr>
              <a:t> </a:t>
            </a:r>
            <a:r>
              <a:rPr lang="en-US" sz="2400" b="1" i="0" u="none" strike="noStrike" cap="none" dirty="0">
                <a:solidFill>
                  <a:srgbClr val="000000"/>
                </a:solidFill>
                <a:latin typeface="Arial"/>
                <a:ea typeface="Arial"/>
                <a:cs typeface="Arial"/>
                <a:sym typeface="Arial"/>
              </a:rPr>
              <a:t>CLAIMS</a:t>
            </a:r>
            <a:r>
              <a:rPr lang="en-US" sz="2400" b="0" i="0" u="none" strike="noStrike" cap="none" dirty="0">
                <a:solidFill>
                  <a:srgbClr val="E30127"/>
                </a:solidFill>
                <a:latin typeface="Arial"/>
                <a:ea typeface="Arial"/>
                <a:cs typeface="Arial"/>
                <a:sym typeface="Arial"/>
              </a:rPr>
              <a:t> </a:t>
            </a:r>
            <a:r>
              <a:rPr lang="en-US" sz="2400" b="0" i="0" u="none" strike="noStrike" cap="none" dirty="0">
                <a:solidFill>
                  <a:srgbClr val="000000"/>
                </a:solidFill>
                <a:latin typeface="Arial"/>
                <a:ea typeface="Arial"/>
                <a:cs typeface="Arial"/>
                <a:sym typeface="Arial"/>
              </a:rPr>
              <a:t>will be analyzed.</a:t>
            </a:r>
            <a:endParaRPr dirty="0"/>
          </a:p>
          <a:p>
            <a:pPr marL="0" marR="0" lvl="0" indent="0" algn="l" rtl="0">
              <a:lnSpc>
                <a:spcPct val="90000"/>
              </a:lnSpc>
              <a:spcBef>
                <a:spcPts val="1000"/>
              </a:spcBef>
              <a:spcAft>
                <a:spcPts val="0"/>
              </a:spcAft>
              <a:buClr>
                <a:schemeClr val="dk1"/>
              </a:buClr>
              <a:buSzPts val="2400"/>
              <a:buFont typeface="Noto Sans Symbols"/>
              <a:buNone/>
            </a:pPr>
            <a:endParaRPr sz="2400" b="0" i="0" u="none" strike="noStrike" cap="none"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0000"/>
              </a:buClr>
              <a:buSzPts val="2400"/>
              <a:buFont typeface="Noto Sans Symbols"/>
              <a:buNone/>
            </a:pPr>
            <a:r>
              <a:rPr lang="en-US" sz="2400" b="0" i="0" u="none" strike="noStrike" cap="none" dirty="0">
                <a:solidFill>
                  <a:srgbClr val="000000"/>
                </a:solidFill>
                <a:latin typeface="Arial"/>
                <a:ea typeface="Arial"/>
                <a:cs typeface="Arial"/>
                <a:sym typeface="Arial"/>
              </a:rPr>
              <a:t>A copy of this Schedule will be updated with actual progress and then it becomes the </a:t>
            </a:r>
            <a:r>
              <a:rPr lang="en-US" sz="2400" b="1" i="0" u="none" strike="noStrike" cap="none" dirty="0">
                <a:solidFill>
                  <a:srgbClr val="000000"/>
                </a:solidFill>
                <a:latin typeface="Arial"/>
                <a:ea typeface="Arial"/>
                <a:cs typeface="Arial"/>
                <a:sym typeface="Arial"/>
              </a:rPr>
              <a:t>Current Schedule  </a:t>
            </a:r>
            <a:r>
              <a:rPr lang="en-US" sz="2400" b="0" i="0" u="none" strike="noStrike" cap="none" dirty="0">
                <a:solidFill>
                  <a:srgbClr val="000000"/>
                </a:solidFill>
                <a:latin typeface="Arial"/>
                <a:ea typeface="Arial"/>
                <a:cs typeface="Arial"/>
                <a:sym typeface="Arial"/>
              </a:rPr>
              <a:t>which will change as the Project evolves.</a:t>
            </a:r>
            <a:endParaRPr sz="2400" b="0" i="0" u="none" strike="noStrike" cap="none"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458119" y="1655455"/>
            <a:ext cx="9902228" cy="4401164"/>
          </a:xfrm>
          <a:prstGeom prst="rect">
            <a:avLst/>
          </a:prstGeom>
          <a:noFill/>
          <a:ln>
            <a:noFill/>
          </a:ln>
        </p:spPr>
        <p:txBody>
          <a:bodyPr spcFirstLastPara="1" wrap="square" lIns="91425" tIns="45700" rIns="91425" bIns="45700" anchor="t" anchorCtr="0">
            <a:spAutoFit/>
          </a:bodyPr>
          <a:lstStyle/>
          <a:p>
            <a:pPr>
              <a:buClrTx/>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Integrating the Schedule and the Budget</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Schedule of Values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Matching Cost Values to Tasks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Planned vs. Actual Values</a:t>
            </a:r>
            <a:endPar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Critical Path method</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Terminology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the duration</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Scheduling Consists </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Develop the Schedule</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The common Scheduling Failures</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62570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7" name="Google Shape;477;p31"/>
          <p:cNvSpPr/>
          <p:nvPr/>
        </p:nvSpPr>
        <p:spPr>
          <a:xfrm>
            <a:off x="1998638" y="562910"/>
            <a:ext cx="6298466"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3200" b="1" dirty="0">
                <a:solidFill>
                  <a:schemeClr val="tx1"/>
                </a:solidFill>
                <a:effectLst>
                  <a:outerShdw blurRad="38100" dist="38100" dir="2700000" algn="tl">
                    <a:srgbClr val="000000">
                      <a:alpha val="43137"/>
                    </a:srgbClr>
                  </a:outerShdw>
                </a:effectLst>
                <a:latin typeface="Calibri"/>
                <a:ea typeface="Calibri"/>
                <a:cs typeface="Calibri"/>
                <a:sym typeface="Calibri"/>
              </a:rPr>
              <a:t>The common Scheduling Failures</a:t>
            </a:r>
            <a:endParaRPr sz="3200" b="1" dirty="0">
              <a:solidFill>
                <a:schemeClr val="tx1"/>
              </a:solidFill>
              <a:effectLst>
                <a:outerShdw blurRad="38100" dist="38100" dir="2700000" algn="tl">
                  <a:srgbClr val="000000">
                    <a:alpha val="43137"/>
                  </a:srgbClr>
                </a:outerShdw>
              </a:effectLst>
              <a:latin typeface="Calibri"/>
              <a:ea typeface="Calibri"/>
              <a:cs typeface="Calibri"/>
            </a:endParaRPr>
          </a:p>
        </p:txBody>
      </p:sp>
      <p:sp>
        <p:nvSpPr>
          <p:cNvPr id="478" name="Google Shape;478;p31"/>
          <p:cNvSpPr txBox="1"/>
          <p:nvPr/>
        </p:nvSpPr>
        <p:spPr>
          <a:xfrm>
            <a:off x="2438358" y="2011191"/>
            <a:ext cx="9442467" cy="2579186"/>
          </a:xfrm>
          <a:prstGeom prst="rect">
            <a:avLst/>
          </a:prstGeom>
          <a:noFill/>
          <a:ln>
            <a:noFill/>
          </a:ln>
        </p:spPr>
        <p:txBody>
          <a:bodyPr spcFirstLastPara="1" wrap="square" lIns="90475" tIns="44450" rIns="90475" bIns="44450" anchor="t" anchorCtr="0">
            <a:normAutofit/>
          </a:bodyPr>
          <a:lstStyle/>
          <a:p>
            <a:pPr marL="519113" marR="0" lvl="0" indent="-519113" algn="l" rtl="0">
              <a:lnSpc>
                <a:spcPct val="95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Lack of </a:t>
            </a:r>
            <a:r>
              <a:rPr lang="en-US" sz="2400" b="1" dirty="0">
                <a:solidFill>
                  <a:srgbClr val="000000"/>
                </a:solidFill>
                <a:latin typeface="Arial"/>
                <a:ea typeface="Arial"/>
                <a:cs typeface="Arial"/>
                <a:sym typeface="Arial"/>
              </a:rPr>
              <a:t>buy-in</a:t>
            </a:r>
            <a:r>
              <a:rPr lang="en-US" sz="2400" dirty="0">
                <a:solidFill>
                  <a:srgbClr val="000000"/>
                </a:solidFill>
                <a:latin typeface="Arial"/>
                <a:ea typeface="Arial"/>
                <a:cs typeface="Arial"/>
                <a:sym typeface="Arial"/>
              </a:rPr>
              <a:t> by all project team members</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Lack of </a:t>
            </a:r>
            <a:r>
              <a:rPr lang="en-US" sz="2400" b="1" dirty="0">
                <a:solidFill>
                  <a:srgbClr val="000000"/>
                </a:solidFill>
                <a:latin typeface="Arial"/>
                <a:ea typeface="Arial"/>
                <a:cs typeface="Arial"/>
                <a:sym typeface="Arial"/>
              </a:rPr>
              <a:t>planning</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Poorly </a:t>
            </a:r>
            <a:r>
              <a:rPr lang="en-US" sz="2400" b="1" dirty="0">
                <a:solidFill>
                  <a:srgbClr val="000000"/>
                </a:solidFill>
                <a:latin typeface="Arial"/>
                <a:ea typeface="Arial"/>
                <a:cs typeface="Arial"/>
                <a:sym typeface="Arial"/>
              </a:rPr>
              <a:t>defined activities</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Inappropriate scheduling </a:t>
            </a:r>
            <a:r>
              <a:rPr lang="en-US" sz="2400" b="1" dirty="0">
                <a:solidFill>
                  <a:srgbClr val="000000"/>
                </a:solidFill>
                <a:latin typeface="Arial"/>
                <a:ea typeface="Arial"/>
                <a:cs typeface="Arial"/>
                <a:sym typeface="Arial"/>
              </a:rPr>
              <a:t>detail</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Inadequate </a:t>
            </a:r>
            <a:r>
              <a:rPr lang="en-US" sz="2400" b="1" dirty="0">
                <a:solidFill>
                  <a:srgbClr val="000000"/>
                </a:solidFill>
                <a:latin typeface="Arial"/>
                <a:ea typeface="Arial"/>
                <a:cs typeface="Arial"/>
                <a:sym typeface="Arial"/>
              </a:rPr>
              <a:t>logic</a:t>
            </a:r>
            <a:r>
              <a:rPr lang="en-US" sz="2400" dirty="0">
                <a:solidFill>
                  <a:srgbClr val="000000"/>
                </a:solidFill>
                <a:latin typeface="Arial"/>
                <a:ea typeface="Arial"/>
                <a:cs typeface="Arial"/>
                <a:sym typeface="Arial"/>
              </a:rPr>
              <a:t> ties</a:t>
            </a:r>
            <a:endParaRPr sz="2400"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7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7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7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7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7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9" name="Google Shape;489;p32"/>
          <p:cNvSpPr/>
          <p:nvPr/>
        </p:nvSpPr>
        <p:spPr>
          <a:xfrm>
            <a:off x="2085692" y="630393"/>
            <a:ext cx="5807147"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32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The common Scheduling Failures</a:t>
            </a:r>
            <a:endParaRPr sz="1600" b="1" dirty="0">
              <a:solidFill>
                <a:schemeClr val="tx1"/>
              </a:solidFill>
              <a:effectLst>
                <a:outerShdw blurRad="38100" dist="38100" dir="2700000" algn="tl">
                  <a:srgbClr val="000000">
                    <a:alpha val="43137"/>
                  </a:srgbClr>
                </a:outerShdw>
              </a:effectLst>
            </a:endParaRPr>
          </a:p>
        </p:txBody>
      </p:sp>
      <p:sp>
        <p:nvSpPr>
          <p:cNvPr id="490" name="Google Shape;490;p32"/>
          <p:cNvSpPr txBox="1"/>
          <p:nvPr/>
        </p:nvSpPr>
        <p:spPr>
          <a:xfrm>
            <a:off x="2438358" y="1885561"/>
            <a:ext cx="9442467" cy="2590151"/>
          </a:xfrm>
          <a:prstGeom prst="rect">
            <a:avLst/>
          </a:prstGeom>
          <a:noFill/>
          <a:ln>
            <a:noFill/>
          </a:ln>
        </p:spPr>
        <p:txBody>
          <a:bodyPr spcFirstLastPara="1" wrap="square" lIns="90475" tIns="44450" rIns="90475" bIns="44450" anchor="t" anchorCtr="0">
            <a:normAutofit/>
          </a:bodyPr>
          <a:lstStyle/>
          <a:p>
            <a:pPr marL="519113" marR="0" lvl="0" indent="-519113" algn="l" rtl="0">
              <a:lnSpc>
                <a:spcPct val="95000"/>
              </a:lnSpc>
              <a:spcBef>
                <a:spcPts val="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Poor </a:t>
            </a:r>
            <a:r>
              <a:rPr lang="en-US" sz="2400" b="1" i="0" u="none" strike="noStrike" cap="none" dirty="0">
                <a:solidFill>
                  <a:srgbClr val="000000"/>
                </a:solidFill>
                <a:latin typeface="Arial"/>
                <a:ea typeface="Arial"/>
                <a:cs typeface="Arial"/>
                <a:sym typeface="Arial"/>
              </a:rPr>
              <a:t>duration</a:t>
            </a:r>
            <a:r>
              <a:rPr lang="en-US" sz="2400" b="0" i="0" u="none" strike="noStrike" cap="none" dirty="0">
                <a:solidFill>
                  <a:srgbClr val="000000"/>
                </a:solidFill>
                <a:latin typeface="Arial"/>
                <a:ea typeface="Arial"/>
                <a:cs typeface="Arial"/>
                <a:sym typeface="Arial"/>
              </a:rPr>
              <a:t> estimating</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Lack of </a:t>
            </a:r>
            <a:r>
              <a:rPr lang="en-US" sz="2400" b="1" i="0" u="none" strike="noStrike" cap="none" dirty="0">
                <a:solidFill>
                  <a:srgbClr val="000000"/>
                </a:solidFill>
                <a:latin typeface="Arial"/>
                <a:ea typeface="Arial"/>
                <a:cs typeface="Arial"/>
                <a:sym typeface="Arial"/>
              </a:rPr>
              <a:t>information</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Failure to disseminate </a:t>
            </a:r>
            <a:r>
              <a:rPr lang="en-US" sz="2400" b="0" i="0" u="none" strike="noStrike" cap="none" dirty="0">
                <a:solidFill>
                  <a:srgbClr val="000000"/>
                </a:solidFill>
                <a:latin typeface="Arial"/>
                <a:ea typeface="Arial"/>
                <a:cs typeface="Arial"/>
                <a:sym typeface="Arial"/>
              </a:rPr>
              <a:t>the proper information to all parties</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Excessive details</a:t>
            </a:r>
            <a:r>
              <a:rPr lang="en-US" sz="2400" b="0" i="0" u="none" strike="noStrike" cap="none" dirty="0">
                <a:solidFill>
                  <a:srgbClr val="000000"/>
                </a:solidFill>
                <a:latin typeface="Arial"/>
                <a:ea typeface="Arial"/>
                <a:cs typeface="Arial"/>
                <a:sym typeface="Arial"/>
              </a:rPr>
              <a:t> that overwhelm the sanity</a:t>
            </a:r>
            <a:endParaRPr dirty="0"/>
          </a:p>
          <a:p>
            <a:pPr marL="519113" marR="0" lvl="0" indent="-519113" algn="l" rtl="0">
              <a:lnSpc>
                <a:spcPct val="95000"/>
              </a:lnSpc>
              <a:spcBef>
                <a:spcPts val="1000"/>
              </a:spcBef>
              <a:spcAft>
                <a:spcPts val="0"/>
              </a:spcAft>
              <a:buClr>
                <a:srgbClr val="000000"/>
              </a:buClr>
              <a:buSzPts val="2400"/>
              <a:buFont typeface="Noto Sans Symbols"/>
              <a:buChar char="▪"/>
            </a:pPr>
            <a:r>
              <a:rPr lang="en-US" sz="2400" b="0" i="0" u="none" strike="noStrike" cap="none" dirty="0">
                <a:solidFill>
                  <a:srgbClr val="000000"/>
                </a:solidFill>
                <a:latin typeface="Arial"/>
                <a:ea typeface="Arial"/>
                <a:cs typeface="Arial"/>
                <a:sym typeface="Arial"/>
              </a:rPr>
              <a:t>Updates </a:t>
            </a:r>
            <a:r>
              <a:rPr lang="en-US" sz="2400" b="1" i="0" u="none" strike="noStrike" cap="none" dirty="0">
                <a:solidFill>
                  <a:srgbClr val="000000"/>
                </a:solidFill>
                <a:latin typeface="Arial"/>
                <a:ea typeface="Arial"/>
                <a:cs typeface="Arial"/>
                <a:sym typeface="Arial"/>
              </a:rPr>
              <a:t>without analysis</a:t>
            </a:r>
            <a:endParaRPr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2665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81235" y="5629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594181" y="34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9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9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9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9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19273926"/>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DD8DE94-1F1E-4B25-8FD9-AE0EDB15F397}"/>
</file>

<file path=customXml/itemProps2.xml><?xml version="1.0" encoding="utf-8"?>
<ds:datastoreItem xmlns:ds="http://schemas.openxmlformats.org/officeDocument/2006/customXml" ds:itemID="{D2BD9DF4-C1A0-4EE2-BD14-62A2DCB70FFC}"/>
</file>

<file path=customXml/itemProps3.xml><?xml version="1.0" encoding="utf-8"?>
<ds:datastoreItem xmlns:ds="http://schemas.openxmlformats.org/officeDocument/2006/customXml" ds:itemID="{BFD890F2-03A5-4A87-8FA5-B6D5C901F450}"/>
</file>

<file path=docProps/app.xml><?xml version="1.0" encoding="utf-8"?>
<Properties xmlns="http://schemas.openxmlformats.org/officeDocument/2006/extended-properties" xmlns:vt="http://schemas.openxmlformats.org/officeDocument/2006/docPropsVTypes">
  <Template>Theme2</Template>
  <TotalTime>1002</TotalTime>
  <Words>2202</Words>
  <Application>Microsoft Office PowerPoint</Application>
  <PresentationFormat>Widescreen</PresentationFormat>
  <Paragraphs>444</Paragraphs>
  <Slides>48</Slides>
  <Notes>47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Trebuchet MS</vt:lpstr>
      <vt:lpstr>Impact</vt:lpstr>
      <vt:lpstr>Alexandria</vt:lpstr>
      <vt:lpstr>Calibri Light</vt:lpstr>
      <vt:lpstr>Wingdings</vt:lpstr>
      <vt:lpstr>Calibri</vt:lpstr>
      <vt:lpstr>Noto Sans Symbols</vt:lpstr>
      <vt:lpstr>Arial</vt:lpstr>
      <vt:lpstr>Times New Roman</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win10</cp:lastModifiedBy>
  <cp:revision>38</cp:revision>
  <dcterms:created xsi:type="dcterms:W3CDTF">2021-08-03T13:03:26Z</dcterms:created>
  <dcterms:modified xsi:type="dcterms:W3CDTF">2026-02-23T22:49:08Z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