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6.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3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ink/ink1.xml" ContentType="application/inkml+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tags/tag8.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7.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7"/>
  </p:notesMasterIdLst>
  <p:sldIdLst>
    <p:sldId id="522" r:id="rId4"/>
    <p:sldId id="523" r:id="rId5"/>
    <p:sldId id="515" r:id="rId6"/>
    <p:sldId id="509" r:id="rId7"/>
    <p:sldId id="259" r:id="rId8"/>
    <p:sldId id="398" r:id="rId9"/>
    <p:sldId id="383" r:id="rId10"/>
    <p:sldId id="502" r:id="rId11"/>
    <p:sldId id="429" r:id="rId12"/>
    <p:sldId id="510" r:id="rId13"/>
    <p:sldId id="430" r:id="rId14"/>
    <p:sldId id="503" r:id="rId15"/>
    <p:sldId id="511" r:id="rId16"/>
    <p:sldId id="384" r:id="rId17"/>
    <p:sldId id="426" r:id="rId18"/>
    <p:sldId id="427" r:id="rId19"/>
    <p:sldId id="428" r:id="rId20"/>
    <p:sldId id="286" r:id="rId21"/>
    <p:sldId id="435" r:id="rId22"/>
    <p:sldId id="436" r:id="rId23"/>
    <p:sldId id="512" r:id="rId24"/>
    <p:sldId id="437" r:id="rId25"/>
    <p:sldId id="438" r:id="rId26"/>
    <p:sldId id="439" r:id="rId27"/>
    <p:sldId id="513" r:id="rId28"/>
    <p:sldId id="440" r:id="rId29"/>
    <p:sldId id="514" r:id="rId30"/>
    <p:sldId id="441" r:id="rId31"/>
    <p:sldId id="443" r:id="rId32"/>
    <p:sldId id="442" r:id="rId33"/>
    <p:sldId id="444" r:id="rId34"/>
    <p:sldId id="445" r:id="rId35"/>
    <p:sldId id="516" r:id="rId36"/>
    <p:sldId id="517" r:id="rId37"/>
    <p:sldId id="446" r:id="rId38"/>
    <p:sldId id="447" r:id="rId39"/>
    <p:sldId id="488" r:id="rId40"/>
    <p:sldId id="448" r:id="rId41"/>
    <p:sldId id="449" r:id="rId42"/>
    <p:sldId id="518" r:id="rId43"/>
    <p:sldId id="520" r:id="rId44"/>
    <p:sldId id="52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53" autoAdjust="0"/>
    <p:restoredTop sz="93447" autoAdjust="0"/>
  </p:normalViewPr>
  <p:slideViewPr>
    <p:cSldViewPr snapToGrid="0">
      <p:cViewPr varScale="1">
        <p:scale>
          <a:sx n="56" d="100"/>
          <a:sy n="56" d="100"/>
        </p:scale>
        <p:origin x="76"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commentAuthors" Target="commentAuthors.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10/20/2024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21307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827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1576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78110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3370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0182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7563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0667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84722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14</a:t>
            </a:fld>
            <a:endParaRPr lang="x-none"/>
          </a:p>
        </p:txBody>
      </p:sp>
    </p:spTree>
    <p:extLst>
      <p:ext uri="{BB962C8B-B14F-4D97-AF65-F5344CB8AC3E}">
        <p14:creationId xmlns:p14="http://schemas.microsoft.com/office/powerpoint/2010/main" val="1943376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1722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1289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55096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793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9409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068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55915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33725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64208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1880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03386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87460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92997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41458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74009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3389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09666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30696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0413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6175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6699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63049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1639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62881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Calibri"/>
                <a:ea typeface="+mn-ea"/>
                <a:cs typeface="+mn-cs"/>
              </a:rPr>
              <a:t>When a team collaborates on reports, websites, presentations, and other communication projects, the collective energy and expertise of the various members can lead to results that transcend what each  individual could do otherwise.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57899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13507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02158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419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05331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80561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6173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307104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278629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717031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167748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488942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159945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93207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507061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85150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89438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22851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01558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89367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8769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22064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67164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1186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87461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95481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735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16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211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145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45649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4142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2349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2.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6893179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041857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customXml" Target="../ink/ink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14.sv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16.sv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9.e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slideLayout" Target="../slideLayouts/slideLayout39.xml"/><Relationship Id="rId7" Type="http://schemas.openxmlformats.org/officeDocument/2006/relationships/image" Target="../media/image2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570854" y="6120825"/>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495945" y="2802749"/>
            <a:ext cx="7671660" cy="2017224"/>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WRITING SKILLS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ar-EG" sz="4400" b="1" dirty="0">
                <a:solidFill>
                  <a:srgbClr val="C00000"/>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مهارات العرض والكتابة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3</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ar-EG" sz="4400" b="1" dirty="0">
                <a:solidFill>
                  <a:srgbClr val="C00000"/>
                </a:solidFill>
                <a:latin typeface="Sakkal Majalla" panose="02000000000000000000" pitchFamily="2" charset="-78"/>
                <a:ea typeface="Poppins ExtraBold"/>
                <a:cs typeface="Sakkal Majalla" panose="02000000000000000000" pitchFamily="2" charset="-78"/>
                <a:sym typeface="Poppins ExtraBold"/>
              </a:rPr>
              <a:t>المحاضرة الثالثة </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145631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22D15D-EABE-1A19-535F-B9AAA1B453F6}"/>
              </a:ext>
            </a:extLst>
          </p:cNvPr>
          <p:cNvSpPr txBox="1"/>
          <p:nvPr/>
        </p:nvSpPr>
        <p:spPr>
          <a:xfrm>
            <a:off x="6436962" y="999063"/>
            <a:ext cx="6096000" cy="2585323"/>
          </a:xfrm>
          <a:prstGeom prst="rect">
            <a:avLst/>
          </a:prstGeom>
          <a:noFill/>
        </p:spPr>
        <p:txBody>
          <a:bodyPr wrap="square">
            <a:spAutoFit/>
          </a:bodyPr>
          <a:lstStyle/>
          <a:p>
            <a:pPr lvl="0" algn="ctr">
              <a:defRPr/>
            </a:pPr>
            <a:r>
              <a:rPr lang="ar-EG" sz="5400" b="1" dirty="0">
                <a:solidFill>
                  <a:prstClr val="black"/>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محاضرة رقم 3
إتقان مهارات الفريق 
والتواصل بين الأشخاص</a:t>
            </a:r>
            <a:endPar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p:txBody>
      </p:sp>
      <p:sp>
        <p:nvSpPr>
          <p:cNvPr id="2" name="TextBox 1">
            <a:extLst>
              <a:ext uri="{FF2B5EF4-FFF2-40B4-BE49-F238E27FC236}">
                <a16:creationId xmlns:a16="http://schemas.microsoft.com/office/drawing/2014/main" id="{D8C92E8C-3C5D-5E53-CC06-1C2494B7B29B}"/>
              </a:ext>
            </a:extLst>
          </p:cNvPr>
          <p:cNvSpPr txBox="1"/>
          <p:nvPr/>
        </p:nvSpPr>
        <p:spPr>
          <a:xfrm>
            <a:off x="5351220" y="3893949"/>
            <a:ext cx="6096000" cy="212365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Mastering Team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and Interpersonal Communication</a:t>
            </a:r>
          </a:p>
        </p:txBody>
      </p:sp>
    </p:spTree>
    <p:extLst>
      <p:ext uri="{BB962C8B-B14F-4D97-AF65-F5344CB8AC3E}">
        <p14:creationId xmlns:p14="http://schemas.microsoft.com/office/powerpoint/2010/main" val="2460838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4157870" y="579567"/>
            <a:ext cx="791480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YOUR REFERENCE </a:t>
            </a:r>
          </a:p>
        </p:txBody>
      </p:sp>
      <p:sp>
        <p:nvSpPr>
          <p:cNvPr id="8" name="TextBox 7"/>
          <p:cNvSpPr txBox="1"/>
          <p:nvPr/>
        </p:nvSpPr>
        <p:spPr>
          <a:xfrm>
            <a:off x="9923315" y="703918"/>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824180" y="1875679"/>
            <a:ext cx="3367820" cy="3367820"/>
          </a:xfrm>
          <a:prstGeom prst="rect">
            <a:avLst/>
          </a:prstGeom>
        </p:spPr>
      </p:pic>
      <p:pic>
        <p:nvPicPr>
          <p:cNvPr id="10" name="Picture 9">
            <a:extLst>
              <a:ext uri="{FF2B5EF4-FFF2-40B4-BE49-F238E27FC236}">
                <a16:creationId xmlns:a16="http://schemas.microsoft.com/office/drawing/2014/main" id="{F5B9A95C-CE05-E9E5-C948-5A533E55EF3B}"/>
              </a:ext>
            </a:extLst>
          </p:cNvPr>
          <p:cNvPicPr>
            <a:picLocks noChangeAspect="1"/>
          </p:cNvPicPr>
          <p:nvPr/>
        </p:nvPicPr>
        <p:blipFill>
          <a:blip r:embed="rId6"/>
          <a:stretch>
            <a:fillRect/>
          </a:stretch>
        </p:blipFill>
        <p:spPr>
          <a:xfrm>
            <a:off x="2974127" y="1164342"/>
            <a:ext cx="5654527" cy="4335488"/>
          </a:xfrm>
          <a:prstGeom prst="rect">
            <a:avLst/>
          </a:prstGeom>
        </p:spPr>
      </p:pic>
    </p:spTree>
    <p:extLst>
      <p:ext uri="{BB962C8B-B14F-4D97-AF65-F5344CB8AC3E}">
        <p14:creationId xmlns:p14="http://schemas.microsoft.com/office/powerpoint/2010/main" val="2480131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798164" y="684352"/>
            <a:ext cx="791480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a:t>
            </a:r>
            <a:r>
              <a:rPr lang="en-US" sz="2400" b="1" kern="0" dirty="0" err="1">
                <a:effectLst>
                  <a:outerShdw blurRad="38100" dist="38100" dir="2700000" algn="tl">
                    <a:srgbClr val="C0C0C0"/>
                  </a:outerShdw>
                </a:effectLst>
                <a:latin typeface="Tahoma"/>
              </a:rPr>
              <a:t>revious</a:t>
            </a:r>
            <a:r>
              <a:rPr lang="en-US" sz="2400" b="1" kern="0" dirty="0">
                <a:effectLst>
                  <a:outerShdw blurRad="38100" dist="38100" dir="2700000" algn="tl">
                    <a:srgbClr val="C0C0C0"/>
                  </a:outerShdw>
                </a:effectLst>
                <a:latin typeface="Tahoma"/>
              </a:rPr>
              <a:t> lecture </a:t>
            </a:r>
            <a:endPar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8" name="TextBox 7"/>
          <p:cNvSpPr txBox="1"/>
          <p:nvPr/>
        </p:nvSpPr>
        <p:spPr>
          <a:xfrm>
            <a:off x="10712969" y="843639"/>
            <a:ext cx="124264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4808886" y="1486497"/>
            <a:ext cx="5424740" cy="434062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r" rtl="1">
              <a:spcAft>
                <a:spcPts val="600"/>
              </a:spcAft>
              <a:buFont typeface="+mj-lt"/>
              <a:buAutoNum type="arabicPeriod"/>
              <a:defRPr/>
            </a:pPr>
            <a:r>
              <a:rPr lang="ar-EG" sz="2800" b="0" kern="0" dirty="0">
                <a:solidFill>
                  <a:srgbClr val="000000"/>
                </a:solidFill>
                <a:effectLst>
                  <a:outerShdw blurRad="50800" dist="38100" dir="8100000" algn="tr" rotWithShape="0">
                    <a:srgbClr val="808080">
                      <a:alpha val="40000"/>
                    </a:srgbClr>
                  </a:outerShdw>
                </a:effectLst>
                <a:latin typeface="Arial"/>
              </a:rPr>
              <a:t>ما هي الأخلاق؟ 
ما هو التواصل الأخلاقي؟ 
أمثلة على الرسائل غير الأخلاقية 
معضلة أخلاقية
السياق الثقافي العالي والمنخفض 
الاختلافات الثقافية</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Content Placeholder 2">
            <a:extLst>
              <a:ext uri="{FF2B5EF4-FFF2-40B4-BE49-F238E27FC236}">
                <a16:creationId xmlns:a16="http://schemas.microsoft.com/office/drawing/2014/main" id="{B70EB19B-BAA5-5CA5-1EB9-1587EE585D9D}"/>
              </a:ext>
            </a:extLst>
          </p:cNvPr>
          <p:cNvSpPr txBox="1">
            <a:spLocks/>
          </p:cNvSpPr>
          <p:nvPr/>
        </p:nvSpPr>
        <p:spPr bwMode="auto">
          <a:xfrm>
            <a:off x="1330826" y="1243749"/>
            <a:ext cx="5424740" cy="434062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What is ethics?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What is ethical communication?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Examples of Unethical </a:t>
            </a:r>
            <a:r>
              <a:rPr lang="ar-EG" sz="2800" b="0" kern="0" dirty="0">
                <a:solidFill>
                  <a:srgbClr val="000000"/>
                </a:solidFill>
                <a:effectLst>
                  <a:outerShdw blurRad="50800" dist="38100" dir="8100000" algn="tr" rotWithShape="0">
                    <a:srgbClr val="808080">
                      <a:alpha val="40000"/>
                    </a:srgbClr>
                  </a:outerShdw>
                </a:effectLst>
                <a:latin typeface="Arial"/>
              </a:rPr>
              <a:t>M</a:t>
            </a:r>
            <a:r>
              <a:rPr lang="en-GB" sz="2800" b="0" kern="0" dirty="0">
                <a:solidFill>
                  <a:srgbClr val="000000"/>
                </a:solidFill>
                <a:effectLst>
                  <a:outerShdw blurRad="50800" dist="38100" dir="8100000" algn="tr" rotWithShape="0">
                    <a:srgbClr val="808080">
                      <a:alpha val="40000"/>
                    </a:srgbClr>
                  </a:outerShdw>
                </a:effectLst>
                <a:latin typeface="Arial"/>
              </a:rPr>
              <a:t>e</a:t>
            </a:r>
            <a:r>
              <a:rPr lang="ar-EG" sz="2800" b="0" kern="0" dirty="0" err="1">
                <a:solidFill>
                  <a:srgbClr val="000000"/>
                </a:solidFill>
                <a:effectLst>
                  <a:outerShdw blurRad="50800" dist="38100" dir="8100000" algn="tr" rotWithShape="0">
                    <a:srgbClr val="808080">
                      <a:alpha val="40000"/>
                    </a:srgbClr>
                  </a:outerShdw>
                </a:effectLst>
                <a:latin typeface="Arial"/>
              </a:rPr>
              <a:t>ssages</a:t>
            </a:r>
            <a:r>
              <a:rPr lang="en-US" sz="2800" b="0" kern="0" dirty="0">
                <a:solidFill>
                  <a:srgbClr val="000000"/>
                </a:solidFill>
                <a:effectLst>
                  <a:outerShdw blurRad="50800" dist="38100" dir="8100000" algn="tr" rotWithShape="0">
                    <a:srgbClr val="808080">
                      <a:alpha val="40000"/>
                    </a:srgbClr>
                  </a:outerShdw>
                </a:effectLst>
                <a:latin typeface="Arial"/>
              </a:rPr>
              <a:t> </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An ethical dilemma</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High and low cultural context </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Culture differences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ts val="600"/>
              </a:spcAft>
              <a:buClrTx/>
              <a:buSzTx/>
              <a:buFontTx/>
              <a:buNone/>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518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additive="base">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additive="base">
                                        <p:cTn id="4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311468" y="644484"/>
            <a:ext cx="5569063" cy="584775"/>
          </a:xfrm>
          <a:prstGeom prst="rect">
            <a:avLst/>
          </a:prstGeom>
          <a:noFill/>
        </p:spPr>
        <p:txBody>
          <a:bodyPr wrap="square" rtlCol="0">
            <a:spAutoFit/>
          </a:bodyPr>
          <a:lstStyle/>
          <a:p>
            <a:r>
              <a:rPr lang="en-US" sz="3200" b="1" kern="0" dirty="0">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9956390" y="614826"/>
            <a:ext cx="1454244" cy="461665"/>
          </a:xfrm>
          <a:prstGeom prst="rect">
            <a:avLst/>
          </a:prstGeom>
          <a:noFill/>
        </p:spPr>
        <p:txBody>
          <a:bodyPr wrap="none" rtlCol="0">
            <a:spAutoFit/>
          </a:bodyPr>
          <a:lstStyle/>
          <a:p>
            <a:r>
              <a:rPr lang="en-US" sz="2400" kern="0" dirty="0">
                <a:effectLst>
                  <a:outerShdw blurRad="38100" dist="38100" dir="2700000" algn="tl">
                    <a:srgbClr val="C0C0C0"/>
                  </a:outerShdw>
                </a:effectLst>
                <a:latin typeface="Tahoma"/>
                <a:ea typeface="+mj-ea"/>
                <a:cs typeface="+mj-cs"/>
              </a:rPr>
              <a:t>Lecture 3</a:t>
            </a:r>
          </a:p>
        </p:txBody>
      </p:sp>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5564135" y="2057975"/>
            <a:ext cx="5119377"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r" rtl="1">
              <a:spcAft>
                <a:spcPts val="600"/>
              </a:spcAft>
              <a:buFont typeface="+mj-lt"/>
              <a:buAutoNum type="arabicPeriod"/>
              <a:defRPr/>
            </a:pPr>
            <a:r>
              <a:rPr lang="ar-EG" sz="2400" b="0" kern="0" dirty="0">
                <a:solidFill>
                  <a:srgbClr val="000000"/>
                </a:solidFill>
                <a:effectLst>
                  <a:outerShdw blurRad="50800" dist="38100" dir="8100000" algn="tr" rotWithShape="0">
                    <a:srgbClr val="808080">
                      <a:alpha val="40000"/>
                    </a:srgbClr>
                  </a:outerShdw>
                </a:effectLst>
                <a:latin typeface="Arial"/>
              </a:rPr>
              <a:t>أنواع العمل الجماعي 
مزايا وعيوب العمل الجماعي.
التعرف على أدوار أعضاء الفريق.
تحديد خصائص الفريق.
التواصل الفعال في فرق
التفريق بين مجموعة الفريق والعمل الجماعي.</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3" name="Content Placeholder 2">
            <a:extLst>
              <a:ext uri="{FF2B5EF4-FFF2-40B4-BE49-F238E27FC236}">
                <a16:creationId xmlns:a16="http://schemas.microsoft.com/office/drawing/2014/main" id="{98B95A03-E9A4-CC5F-0D9F-D26528FAFDDA}"/>
              </a:ext>
            </a:extLst>
          </p:cNvPr>
          <p:cNvSpPr txBox="1">
            <a:spLocks/>
          </p:cNvSpPr>
          <p:nvPr/>
        </p:nvSpPr>
        <p:spPr bwMode="auto">
          <a:xfrm>
            <a:off x="1272003" y="1742748"/>
            <a:ext cx="5569064" cy="337250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000" b="0" kern="0" dirty="0">
                <a:solidFill>
                  <a:srgbClr val="000000"/>
                </a:solidFill>
                <a:effectLst>
                  <a:outerShdw blurRad="50800" dist="38100" dir="8100000" algn="tr" rotWithShape="0">
                    <a:srgbClr val="808080">
                      <a:alpha val="40000"/>
                    </a:srgbClr>
                  </a:outerShdw>
                </a:effectLst>
                <a:latin typeface="Arial"/>
              </a:rPr>
              <a:t>Types of teamwork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Advantages and disadvantages of the teamwork.</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000" b="0" kern="0" dirty="0">
                <a:solidFill>
                  <a:srgbClr val="000000"/>
                </a:solidFill>
                <a:effectLst>
                  <a:outerShdw blurRad="50800" dist="38100" dir="8100000" algn="tr" rotWithShape="0">
                    <a:srgbClr val="808080">
                      <a:alpha val="40000"/>
                    </a:srgbClr>
                  </a:outerShdw>
                </a:effectLst>
                <a:latin typeface="Arial"/>
              </a:rPr>
              <a:t>Recognize team members roles.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team </a:t>
            </a:r>
            <a:r>
              <a:rPr lang="en-US" sz="2000" b="0" kern="0" dirty="0">
                <a:solidFill>
                  <a:srgbClr val="000000"/>
                </a:solidFill>
                <a:effectLst>
                  <a:outerShdw blurRad="50800" dist="38100" dir="8100000" algn="tr" rotWithShape="0">
                    <a:srgbClr val="808080">
                      <a:alpha val="40000"/>
                    </a:srgbClr>
                  </a:outerShdw>
                </a:effectLst>
                <a:latin typeface="Arial"/>
              </a:rPr>
              <a:t>characteristics.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Communicating effectively in teams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000" b="0" kern="0" dirty="0">
                <a:solidFill>
                  <a:srgbClr val="000000"/>
                </a:solidFill>
                <a:effectLst>
                  <a:outerShdw blurRad="50800" dist="38100" dir="8100000" algn="tr" rotWithShape="0">
                    <a:srgbClr val="808080">
                      <a:alpha val="40000"/>
                    </a:srgbClr>
                  </a:outerShdw>
                </a:effectLst>
                <a:latin typeface="Arial"/>
              </a:rPr>
              <a:t>Differentiate between team group and teamwork. </a:t>
            </a:r>
            <a:endPar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ts val="600"/>
              </a:spcAft>
              <a:buClrTx/>
              <a:buSzTx/>
              <a:buNone/>
              <a:tabLst/>
              <a:defRPr/>
            </a:pP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0090" y="581694"/>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The definition of the team </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3" name="TextBox 2">
            <a:extLst>
              <a:ext uri="{FF2B5EF4-FFF2-40B4-BE49-F238E27FC236}">
                <a16:creationId xmlns:a16="http://schemas.microsoft.com/office/drawing/2014/main" id="{DC794D07-4F6C-DD32-EC0F-E7B1B66DDB77}"/>
              </a:ext>
            </a:extLst>
          </p:cNvPr>
          <p:cNvSpPr txBox="1"/>
          <p:nvPr/>
        </p:nvSpPr>
        <p:spPr>
          <a:xfrm>
            <a:off x="6096000" y="1952793"/>
            <a:ext cx="3812102" cy="2862322"/>
          </a:xfrm>
          <a:prstGeom prst="rect">
            <a:avLst/>
          </a:prstGeom>
          <a:noFill/>
        </p:spPr>
        <p:txBody>
          <a:bodyPr wrap="square">
            <a:spAutoFit/>
          </a:bodyPr>
          <a:lstStyle/>
          <a:p>
            <a:pPr algn="r" rtl="1"/>
            <a:r>
              <a:rPr lang="ar-EG" sz="3600" dirty="0">
                <a:solidFill>
                  <a:srgbClr val="000000"/>
                </a:solidFill>
                <a:latin typeface="Times New Roman" panose="02020603050405020304" pitchFamily="18" charset="0"/>
              </a:rPr>
              <a:t>الفريق 
هي وحدة من شخصين أو أكثر يشتركون في مهمة ومسؤولية العمل لتحقيق هدفهم.</a:t>
            </a:r>
            <a:endParaRPr lang="en-GB" sz="40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
        <p:nvSpPr>
          <p:cNvPr id="4" name="TextBox 3">
            <a:extLst>
              <a:ext uri="{FF2B5EF4-FFF2-40B4-BE49-F238E27FC236}">
                <a16:creationId xmlns:a16="http://schemas.microsoft.com/office/drawing/2014/main" id="{52029487-608B-54D0-36FB-9B51594A6EAF}"/>
              </a:ext>
            </a:extLst>
          </p:cNvPr>
          <p:cNvSpPr txBox="1"/>
          <p:nvPr/>
        </p:nvSpPr>
        <p:spPr>
          <a:xfrm>
            <a:off x="1524000" y="1645017"/>
            <a:ext cx="4267200" cy="3477875"/>
          </a:xfrm>
          <a:prstGeom prst="rect">
            <a:avLst/>
          </a:prstGeom>
          <a:noFill/>
        </p:spPr>
        <p:txBody>
          <a:bodyPr wrap="square">
            <a:spAutoFit/>
          </a:bodyPr>
          <a:lstStyle/>
          <a:p>
            <a:r>
              <a:rPr lang="en-US" sz="2800" b="1" dirty="0">
                <a:solidFill>
                  <a:srgbClr val="000000"/>
                </a:solidFill>
                <a:latin typeface="Times New Roman" panose="02020603050405020304" pitchFamily="18" charset="0"/>
              </a:rPr>
              <a:t>A team </a:t>
            </a:r>
            <a:endParaRPr lang="en-GB" sz="2800" b="1" i="0" u="none" strike="noStrike" baseline="0" dirty="0">
              <a:solidFill>
                <a:srgbClr val="000000"/>
              </a:solidFill>
              <a:latin typeface="Times New Roman" panose="02020603050405020304" pitchFamily="18" charset="0"/>
            </a:endParaRPr>
          </a:p>
          <a:p>
            <a:r>
              <a:rPr lang="en-US" sz="3200" b="0" i="0" u="none" strike="noStrike" baseline="0" dirty="0">
                <a:solidFill>
                  <a:srgbClr val="000000"/>
                </a:solidFill>
                <a:latin typeface="Times New Roman" panose="02020603050405020304" pitchFamily="18" charset="0"/>
              </a:rPr>
              <a:t>is a unit of two or more people who share a mission and the responsibility for working to achieve their goal. </a:t>
            </a:r>
            <a:endParaRPr lang="en-GB" sz="32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1842234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1B1CB5E-8D5D-BABB-7FF0-82A7CC27FC4C}"/>
              </a:ext>
            </a:extLst>
          </p:cNvPr>
          <p:cNvSpPr txBox="1"/>
          <p:nvPr/>
        </p:nvSpPr>
        <p:spPr>
          <a:xfrm>
            <a:off x="9923315" y="608571"/>
            <a:ext cx="1454244" cy="461665"/>
          </a:xfrm>
          <a:prstGeom prst="rect">
            <a:avLst/>
          </a:prstGeom>
          <a:noFill/>
        </p:spPr>
        <p:txBody>
          <a:bodyPr wrap="none" rtlCol="0">
            <a:spAutoFit/>
          </a:bodyPr>
          <a:lstStyle/>
          <a:p>
            <a:r>
              <a:rPr lang="en-US" sz="2400" kern="0" dirty="0">
                <a:effectLst>
                  <a:outerShdw blurRad="38100" dist="38100" dir="2700000" algn="tl">
                    <a:srgbClr val="C0C0C0"/>
                  </a:outerShdw>
                </a:effectLst>
                <a:latin typeface="Tahoma"/>
                <a:ea typeface="+mj-ea"/>
                <a:cs typeface="+mj-cs"/>
              </a:rPr>
              <a:t>Lecture 3</a:t>
            </a:r>
          </a:p>
        </p:txBody>
      </p:sp>
      <p:sp>
        <p:nvSpPr>
          <p:cNvPr id="7" name="Title 5">
            <a:extLst>
              <a:ext uri="{FF2B5EF4-FFF2-40B4-BE49-F238E27FC236}">
                <a16:creationId xmlns:a16="http://schemas.microsoft.com/office/drawing/2014/main" id="{24E5B36B-29D2-D947-E10E-65D69A883BD3}"/>
              </a:ext>
            </a:extLst>
          </p:cNvPr>
          <p:cNvSpPr txBox="1">
            <a:spLocks/>
          </p:cNvSpPr>
          <p:nvPr/>
        </p:nvSpPr>
        <p:spPr bwMode="auto">
          <a:xfrm>
            <a:off x="1981200" y="259929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Communicating Effectively  </a:t>
            </a:r>
            <a:b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Teams</a:t>
            </a:r>
            <a:endParaRPr kumimoji="0" lang="ar-EG"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kern="0" dirty="0">
                <a:solidFill>
                  <a:srgbClr val="FFFFFF"/>
                </a:solidFill>
                <a:latin typeface="Tahoma"/>
              </a:rPr>
              <a:t>التواصل الفعال في الفرق</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30406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017163" y="638307"/>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4"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297544" y="1548732"/>
            <a:ext cx="6054877" cy="3760536"/>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justLow"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is a small group of employees </a:t>
            </a: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responsible for managing and performing</a:t>
            </a: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technical tasks deliver a product or</a:t>
            </a: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service to an external</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or internal customer. </a:t>
            </a:r>
          </a:p>
        </p:txBody>
      </p:sp>
      <p:sp>
        <p:nvSpPr>
          <p:cNvPr id="5" name="Rectangle 4">
            <a:extLst>
              <a:ext uri="{FF2B5EF4-FFF2-40B4-BE49-F238E27FC236}">
                <a16:creationId xmlns:a16="http://schemas.microsoft.com/office/drawing/2014/main" id="{57A62DF9-9384-2363-6AC6-AE2D36B443C3}"/>
              </a:ext>
            </a:extLst>
          </p:cNvPr>
          <p:cNvSpPr/>
          <p:nvPr/>
        </p:nvSpPr>
        <p:spPr>
          <a:xfrm>
            <a:off x="6096000" y="1883704"/>
            <a:ext cx="3921163" cy="2246769"/>
          </a:xfrm>
          <a:prstGeom prst="rect">
            <a:avLst/>
          </a:prstGeom>
        </p:spPr>
        <p:txBody>
          <a:bodyPr wrap="square">
            <a:spAutoFit/>
          </a:bodyPr>
          <a:lstStyle/>
          <a:p>
            <a:pPr algn="r" rtl="1"/>
            <a:r>
              <a:rPr lang="en-GB" sz="2800" dirty="0" err="1"/>
              <a:t>هي</a:t>
            </a:r>
            <a:r>
              <a:rPr lang="en-GB" sz="2800" dirty="0"/>
              <a:t> </a:t>
            </a:r>
            <a:r>
              <a:rPr lang="en-GB" sz="2800" dirty="0" err="1"/>
              <a:t>مجموعة</a:t>
            </a:r>
            <a:r>
              <a:rPr lang="en-GB" sz="2800" dirty="0"/>
              <a:t> </a:t>
            </a:r>
            <a:r>
              <a:rPr lang="en-GB" sz="2800" dirty="0" err="1"/>
              <a:t>صغيرة</a:t>
            </a:r>
            <a:r>
              <a:rPr lang="en-GB" sz="2800" dirty="0"/>
              <a:t> </a:t>
            </a:r>
            <a:r>
              <a:rPr lang="en-GB" sz="2800" dirty="0" err="1"/>
              <a:t>من</a:t>
            </a:r>
            <a:r>
              <a:rPr lang="en-GB" sz="2800" dirty="0"/>
              <a:t> </a:t>
            </a:r>
            <a:r>
              <a:rPr lang="en-GB" sz="2800" dirty="0" err="1"/>
              <a:t>الموظفين</a:t>
            </a:r>
            <a:r>
              <a:rPr lang="en-GB" sz="2800" dirty="0"/>
              <a:t> 
</a:t>
            </a:r>
            <a:r>
              <a:rPr lang="en-GB" sz="2800" dirty="0" err="1"/>
              <a:t>مسؤول</a:t>
            </a:r>
            <a:r>
              <a:rPr lang="en-GB" sz="2800" dirty="0"/>
              <a:t> </a:t>
            </a:r>
            <a:r>
              <a:rPr lang="en-GB" sz="2800" dirty="0" err="1"/>
              <a:t>عن</a:t>
            </a:r>
            <a:r>
              <a:rPr lang="en-GB" sz="2800" dirty="0"/>
              <a:t> </a:t>
            </a:r>
            <a:r>
              <a:rPr lang="en-GB" sz="2800" dirty="0" err="1"/>
              <a:t>الإدارة</a:t>
            </a:r>
            <a:r>
              <a:rPr lang="en-GB" sz="2800" dirty="0"/>
              <a:t> </a:t>
            </a:r>
            <a:r>
              <a:rPr lang="en-GB" sz="2800" dirty="0" err="1"/>
              <a:t>والأداء</a:t>
            </a:r>
            <a:r>
              <a:rPr lang="en-GB" sz="2800" dirty="0"/>
              <a:t>
 </a:t>
            </a:r>
            <a:r>
              <a:rPr lang="en-GB" sz="2800" dirty="0" err="1"/>
              <a:t>المهام</a:t>
            </a:r>
            <a:r>
              <a:rPr lang="en-GB" sz="2800" dirty="0"/>
              <a:t> </a:t>
            </a:r>
            <a:r>
              <a:rPr lang="en-GB" sz="2800" dirty="0" err="1"/>
              <a:t>الفنية</a:t>
            </a:r>
            <a:r>
              <a:rPr lang="en-GB" sz="2800" dirty="0"/>
              <a:t> </a:t>
            </a:r>
            <a:r>
              <a:rPr lang="en-GB" sz="2800" dirty="0" err="1"/>
              <a:t>تسليم</a:t>
            </a:r>
            <a:r>
              <a:rPr lang="en-GB" sz="2800" dirty="0"/>
              <a:t> </a:t>
            </a:r>
            <a:r>
              <a:rPr lang="en-GB" sz="2800" dirty="0" err="1"/>
              <a:t>منتج</a:t>
            </a:r>
            <a:r>
              <a:rPr lang="en-GB" sz="2800" dirty="0"/>
              <a:t> </a:t>
            </a:r>
            <a:r>
              <a:rPr lang="en-GB" sz="2800" dirty="0" err="1"/>
              <a:t>أو</a:t>
            </a:r>
            <a:r>
              <a:rPr lang="en-GB" sz="2800" dirty="0"/>
              <a:t>
 </a:t>
            </a:r>
            <a:r>
              <a:rPr lang="en-GB" sz="2800" dirty="0" err="1"/>
              <a:t>خدمة</a:t>
            </a:r>
            <a:r>
              <a:rPr lang="en-GB" sz="2800" dirty="0"/>
              <a:t> </a:t>
            </a:r>
            <a:r>
              <a:rPr lang="en-GB" sz="2800" dirty="0" err="1"/>
              <a:t>لعميل</a:t>
            </a:r>
            <a:r>
              <a:rPr lang="en-GB" sz="2800" dirty="0"/>
              <a:t> </a:t>
            </a:r>
            <a:r>
              <a:rPr lang="en-GB" sz="2800" dirty="0" err="1"/>
              <a:t>خارجي</a:t>
            </a:r>
            <a:r>
              <a:rPr lang="en-GB" sz="2800" dirty="0"/>
              <a:t> </a:t>
            </a:r>
            <a:r>
              <a:rPr lang="en-GB" sz="2800" dirty="0" err="1"/>
              <a:t>أو</a:t>
            </a:r>
            <a:r>
              <a:rPr lang="en-GB" sz="2800" dirty="0"/>
              <a:t> </a:t>
            </a:r>
            <a:r>
              <a:rPr lang="en-GB" sz="2800" dirty="0" err="1"/>
              <a:t>داخلي</a:t>
            </a:r>
            <a:r>
              <a:rPr lang="en-GB" sz="2800" dirty="0"/>
              <a:t>.</a:t>
            </a:r>
          </a:p>
        </p:txBody>
      </p:sp>
      <p:sp>
        <p:nvSpPr>
          <p:cNvPr id="8" name="Rectangle 7">
            <a:extLst>
              <a:ext uri="{FF2B5EF4-FFF2-40B4-BE49-F238E27FC236}">
                <a16:creationId xmlns:a16="http://schemas.microsoft.com/office/drawing/2014/main" id="{65F57DEE-D834-53C8-F828-9142DB11A85C}"/>
              </a:ext>
            </a:extLst>
          </p:cNvPr>
          <p:cNvSpPr/>
          <p:nvPr/>
        </p:nvSpPr>
        <p:spPr>
          <a:xfrm>
            <a:off x="6144038" y="1225566"/>
            <a:ext cx="3825086" cy="646331"/>
          </a:xfrm>
          <a:prstGeom prst="rect">
            <a:avLst/>
          </a:prstGeom>
        </p:spPr>
        <p:txBody>
          <a:bodyPr wrap="none">
            <a:spAutoFit/>
          </a:bodyPr>
          <a:lstStyle/>
          <a:p>
            <a:pPr algn="r" rtl="1"/>
            <a:r>
              <a:rPr lang="en-GB" sz="3600" dirty="0"/>
              <a:t>أ. </a:t>
            </a:r>
            <a:r>
              <a:rPr lang="en-GB" sz="3600" dirty="0" err="1"/>
              <a:t>فرق</a:t>
            </a:r>
            <a:r>
              <a:rPr lang="en-GB" sz="3600" dirty="0"/>
              <a:t> </a:t>
            </a:r>
            <a:r>
              <a:rPr lang="en-GB" sz="3600" dirty="0" err="1"/>
              <a:t>العمل</a:t>
            </a:r>
            <a:r>
              <a:rPr lang="en-GB" sz="3600" dirty="0"/>
              <a:t> </a:t>
            </a:r>
            <a:r>
              <a:rPr lang="en-GB" sz="3600" dirty="0" err="1"/>
              <a:t>ذاتية</a:t>
            </a:r>
            <a:r>
              <a:rPr lang="en-GB" sz="3600" dirty="0"/>
              <a:t> </a:t>
            </a:r>
            <a:r>
              <a:rPr lang="en-GB" sz="3600" dirty="0" err="1"/>
              <a:t>الإدارة</a:t>
            </a:r>
            <a:endParaRPr lang="en-GB" sz="3600" dirty="0"/>
          </a:p>
        </p:txBody>
      </p:sp>
      <p:sp>
        <p:nvSpPr>
          <p:cNvPr id="11" name="TextBox 10">
            <a:extLst>
              <a:ext uri="{FF2B5EF4-FFF2-40B4-BE49-F238E27FC236}">
                <a16:creationId xmlns:a16="http://schemas.microsoft.com/office/drawing/2014/main" id="{80DCECC4-0754-F8E4-5E5E-D7C8F87107AD}"/>
              </a:ext>
            </a:extLst>
          </p:cNvPr>
          <p:cNvSpPr txBox="1"/>
          <p:nvPr/>
        </p:nvSpPr>
        <p:spPr>
          <a:xfrm>
            <a:off x="2354629" y="510535"/>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A. Self-Managing Work Teams</a:t>
            </a:r>
            <a:endParaRPr kumimoji="0" lang="en-GB" sz="1400" b="0" i="0" u="none" strike="noStrike" kern="1200" cap="none" spc="0" normalizeH="0" baseline="0" noProof="0" dirty="0">
              <a:ln>
                <a:noFill/>
              </a:ln>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873519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4"/>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6" name="TextBox 5">
            <a:extLst>
              <a:ext uri="{FF2B5EF4-FFF2-40B4-BE49-F238E27FC236}">
                <a16:creationId xmlns:a16="http://schemas.microsoft.com/office/drawing/2014/main" id="{D61A1AB8-1911-2C00-7B78-F594F71B1BA9}"/>
              </a:ext>
            </a:extLst>
          </p:cNvPr>
          <p:cNvSpPr txBox="1"/>
          <p:nvPr/>
        </p:nvSpPr>
        <p:spPr>
          <a:xfrm>
            <a:off x="10585356" y="735027"/>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2440788" y="550361"/>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A. Self-Managing Work Teams</a:t>
            </a:r>
            <a:endParaRPr kumimoji="0" lang="en-GB" sz="1400" b="0" i="0" u="none" strike="noStrike" kern="1200" cap="none" spc="0" normalizeH="0" baseline="0" noProof="0" dirty="0">
              <a:ln>
                <a:noFill/>
              </a:ln>
              <a:effectLst/>
              <a:uLnTx/>
              <a:uFillTx/>
              <a:latin typeface="Calibri"/>
              <a:ea typeface="+mn-ea"/>
              <a:cs typeface="+mn-cs"/>
            </a:endParaRPr>
          </a:p>
        </p:txBody>
      </p:sp>
      <p:sp>
        <p:nvSpPr>
          <p:cNvPr id="2" name="Rectangle 1">
            <a:extLst>
              <a:ext uri="{FF2B5EF4-FFF2-40B4-BE49-F238E27FC236}">
                <a16:creationId xmlns:a16="http://schemas.microsoft.com/office/drawing/2014/main" id="{ACB36D6F-F3B9-6BD7-216D-585C505EC8CF}"/>
              </a:ext>
            </a:extLst>
          </p:cNvPr>
          <p:cNvSpPr/>
          <p:nvPr/>
        </p:nvSpPr>
        <p:spPr>
          <a:xfrm>
            <a:off x="2675467" y="1785035"/>
            <a:ext cx="7738533" cy="1200329"/>
          </a:xfrm>
          <a:prstGeom prst="rect">
            <a:avLst/>
          </a:prstGeom>
        </p:spPr>
        <p:txBody>
          <a:bodyPr wrap="square">
            <a:spAutoFit/>
          </a:bodyPr>
          <a:lstStyle/>
          <a:p>
            <a:pPr algn="ctr" rtl="1"/>
            <a:r>
              <a:rPr lang="en-GB" sz="3600" dirty="0" err="1"/>
              <a:t>تؤدي</a:t>
            </a:r>
            <a:r>
              <a:rPr lang="en-GB" sz="3600" dirty="0"/>
              <a:t> </a:t>
            </a:r>
            <a:r>
              <a:rPr lang="en-GB" sz="3600" dirty="0" err="1"/>
              <a:t>هذه</a:t>
            </a:r>
            <a:r>
              <a:rPr lang="en-GB" sz="3600" dirty="0"/>
              <a:t> </a:t>
            </a:r>
            <a:r>
              <a:rPr lang="en-GB" sz="3600" dirty="0" err="1"/>
              <a:t>الفرق</a:t>
            </a:r>
            <a:r>
              <a:rPr lang="en-GB" sz="3600" dirty="0"/>
              <a:t> </a:t>
            </a:r>
            <a:r>
              <a:rPr lang="en-GB" sz="3600" dirty="0" err="1"/>
              <a:t>مجموعة</a:t>
            </a:r>
            <a:r>
              <a:rPr lang="en-GB" sz="3600" dirty="0"/>
              <a:t> </a:t>
            </a:r>
            <a:r>
              <a:rPr lang="en-GB" sz="3600" dirty="0" err="1"/>
              <a:t>متنوعة</a:t>
            </a:r>
            <a:r>
              <a:rPr lang="en-GB" sz="3600" dirty="0"/>
              <a:t> </a:t>
            </a:r>
            <a:r>
              <a:rPr lang="en-GB" sz="3600" dirty="0" err="1"/>
              <a:t>من</a:t>
            </a:r>
            <a:r>
              <a:rPr lang="en-GB" sz="3600" dirty="0"/>
              <a:t> 
</a:t>
            </a:r>
            <a:r>
              <a:rPr lang="en-GB" sz="3600" dirty="0" err="1"/>
              <a:t>أنشطة</a:t>
            </a:r>
            <a:r>
              <a:rPr lang="en-GB" sz="3600" dirty="0"/>
              <a:t> </a:t>
            </a:r>
            <a:r>
              <a:rPr lang="en-GB" sz="3600" dirty="0" err="1"/>
              <a:t>التصنيع</a:t>
            </a:r>
            <a:r>
              <a:rPr lang="en-GB" sz="3600" dirty="0"/>
              <a:t> </a:t>
            </a:r>
            <a:r>
              <a:rPr lang="en-GB" sz="3600" dirty="0" err="1"/>
              <a:t>والخدمات</a:t>
            </a:r>
            <a:r>
              <a:rPr lang="en-GB" sz="3600" dirty="0"/>
              <a:t>.</a:t>
            </a:r>
          </a:p>
        </p:txBody>
      </p:sp>
      <p:sp>
        <p:nvSpPr>
          <p:cNvPr id="3"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671496" y="3573707"/>
            <a:ext cx="7895838" cy="1486609"/>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indent="-571500" algn="just">
              <a:buFont typeface="Wingdings" panose="05000000000000000000" pitchFamily="2" charset="2"/>
              <a:buChar char="q"/>
            </a:pPr>
            <a:r>
              <a:rPr lang="en-US" sz="3600" dirty="0">
                <a:solidFill>
                  <a:srgbClr val="000000"/>
                </a:solidFill>
                <a:latin typeface="Times New Roman" panose="02020603050405020304" pitchFamily="18" charset="0"/>
              </a:rPr>
              <a:t>Such teams perform a wide variety of </a:t>
            </a:r>
          </a:p>
          <a:p>
            <a:pPr algn="just"/>
            <a:r>
              <a:rPr lang="en-GB" sz="3600" b="1" u="sng" dirty="0">
                <a:solidFill>
                  <a:srgbClr val="FF0000"/>
                </a:solidFill>
                <a:latin typeface="Times New Roman" panose="02020603050405020304" pitchFamily="18" charset="0"/>
              </a:rPr>
              <a:t>manufacturing and service </a:t>
            </a:r>
            <a:r>
              <a:rPr lang="en-US" sz="3600" b="1" u="sng" dirty="0">
                <a:solidFill>
                  <a:srgbClr val="FF0000"/>
                </a:solidFill>
                <a:latin typeface="Times New Roman" panose="02020603050405020304" pitchFamily="18" charset="0"/>
              </a:rPr>
              <a:t>activities. </a:t>
            </a:r>
          </a:p>
        </p:txBody>
      </p:sp>
    </p:spTree>
    <p:extLst>
      <p:ext uri="{BB962C8B-B14F-4D97-AF65-F5344CB8AC3E}">
        <p14:creationId xmlns:p14="http://schemas.microsoft.com/office/powerpoint/2010/main" val="3354976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075715" y="590516"/>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5534928" y="1959238"/>
            <a:ext cx="5216561" cy="2288417"/>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lvl="0" indent="-571500" algn="r" rtl="1">
              <a:lnSpc>
                <a:spcPct val="150000"/>
              </a:lnSpc>
              <a:buFont typeface="Wingdings" panose="05000000000000000000" pitchFamily="2" charset="2"/>
              <a:buChar char="q"/>
              <a:defRPr/>
            </a:pPr>
            <a:r>
              <a:rPr lang="ar-EG" sz="2000" dirty="0">
                <a:solidFill>
                  <a:srgbClr val="000000"/>
                </a:solidFill>
                <a:effectLst>
                  <a:outerShdw blurRad="38100" dist="38100" dir="2700000" algn="tl">
                    <a:srgbClr val="000000">
                      <a:alpha val="43137"/>
                    </a:srgbClr>
                  </a:outerShdw>
                </a:effectLst>
                <a:latin typeface="Times New Roman" panose="02020603050405020304" pitchFamily="18" charset="0"/>
              </a:rPr>
              <a:t>هي مجموعة عمل مكونة من عمال 
من تخصصات مختلفة ، في 
نفس المستوى التنظيمي ، 
يجتمعون معا لإنجاز مهمة.</a:t>
            </a:r>
            <a:endPar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688236" y="436627"/>
            <a:ext cx="6205928" cy="769441"/>
          </a:xfrm>
          <a:prstGeom prst="rect">
            <a:avLst/>
          </a:prstGeom>
          <a:noFill/>
        </p:spPr>
        <p:txBody>
          <a:bodyPr wrap="square">
            <a:spAutoFit/>
          </a:bodyPr>
          <a:lstStyle/>
          <a:p>
            <a:pPr lvl="0" algn="r" rtl="1">
              <a:defRPr/>
            </a:pPr>
            <a:r>
              <a:rPr lang="ar-EG" sz="4400" dirty="0">
                <a:latin typeface="Times New Roman" panose="02020603050405020304" pitchFamily="18" charset="0"/>
              </a:rPr>
              <a:t>ب. الفرق متعددة الوظائف</a:t>
            </a:r>
            <a:endParaRPr kumimoji="0" lang="en-GB" sz="80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2" name="TextBox 1">
            <a:extLst>
              <a:ext uri="{FF2B5EF4-FFF2-40B4-BE49-F238E27FC236}">
                <a16:creationId xmlns:a16="http://schemas.microsoft.com/office/drawing/2014/main" id="{70772179-25B5-D99D-0A0D-643F6681978B}"/>
              </a:ext>
            </a:extLst>
          </p:cNvPr>
          <p:cNvSpPr txBox="1"/>
          <p:nvPr/>
        </p:nvSpPr>
        <p:spPr>
          <a:xfrm>
            <a:off x="3297836" y="1016164"/>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B. Cross-Functional Teams </a:t>
            </a:r>
          </a:p>
        </p:txBody>
      </p:sp>
      <p:sp>
        <p:nvSpPr>
          <p:cNvPr id="3" name="AutoShape 9" descr="Stationery">
            <a:extLst>
              <a:ext uri="{FF2B5EF4-FFF2-40B4-BE49-F238E27FC236}">
                <a16:creationId xmlns:a16="http://schemas.microsoft.com/office/drawing/2014/main" id="{53E73135-0D40-BE4B-B230-CCCB8AD78B3B}"/>
              </a:ext>
            </a:extLst>
          </p:cNvPr>
          <p:cNvSpPr>
            <a:spLocks noChangeArrowheads="1"/>
          </p:cNvSpPr>
          <p:nvPr/>
        </p:nvSpPr>
        <p:spPr bwMode="auto">
          <a:xfrm>
            <a:off x="1235039" y="3153968"/>
            <a:ext cx="5216561" cy="2288417"/>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is a work group composed of workers </a:t>
            </a:r>
          </a:p>
          <a:p>
            <a:pPr marR="0" lvl="0" algn="l" defTabSz="914400" rtl="0"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from different specialties, at about </a:t>
            </a:r>
          </a:p>
          <a:p>
            <a:pPr marR="0" lvl="0" algn="l" defTabSz="914400" rtl="0"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the same organizational level, </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they come together to accomplish a task. </a:t>
            </a:r>
          </a:p>
        </p:txBody>
      </p:sp>
    </p:spTree>
    <p:extLst>
      <p:ext uri="{BB962C8B-B14F-4D97-AF65-F5344CB8AC3E}">
        <p14:creationId xmlns:p14="http://schemas.microsoft.com/office/powerpoint/2010/main" val="277857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382156" y="713626"/>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8" name="TextBox 7">
            <a:extLst>
              <a:ext uri="{FF2B5EF4-FFF2-40B4-BE49-F238E27FC236}">
                <a16:creationId xmlns:a16="http://schemas.microsoft.com/office/drawing/2014/main" id="{BDE8B819-15E0-C0C4-C54E-403781658709}"/>
              </a:ext>
            </a:extLst>
          </p:cNvPr>
          <p:cNvSpPr txBox="1"/>
          <p:nvPr/>
        </p:nvSpPr>
        <p:spPr>
          <a:xfrm>
            <a:off x="1280872" y="1442357"/>
            <a:ext cx="4391794" cy="707886"/>
          </a:xfrm>
          <a:prstGeom prst="rect">
            <a:avLst/>
          </a:prstGeom>
          <a:noFill/>
        </p:spPr>
        <p:txBody>
          <a:bodyPr wrap="square">
            <a:spAutoFit/>
          </a:bodyPr>
          <a:lstStyle/>
          <a:p>
            <a:pPr algn="l"/>
            <a:endParaRPr lang="en-GB" sz="1200" b="0" i="0" u="none" strike="noStrike" baseline="0" dirty="0">
              <a:latin typeface="Times New Roman" panose="02020603050405020304" pitchFamily="18" charset="0"/>
            </a:endParaRPr>
          </a:p>
          <a:p>
            <a:r>
              <a:rPr lang="en-GB" sz="1200" b="0" i="0" u="none" strike="noStrike" baseline="0" dirty="0">
                <a:latin typeface="Times New Roman" panose="02020603050405020304" pitchFamily="18" charset="0"/>
              </a:rPr>
              <a:t> </a:t>
            </a:r>
            <a:r>
              <a:rPr lang="en-GB" sz="2800" b="1" dirty="0">
                <a:latin typeface="Times New Roman" panose="02020603050405020304" pitchFamily="18" charset="0"/>
              </a:rPr>
              <a:t>B. Cross-Functional Teams </a:t>
            </a:r>
          </a:p>
        </p:txBody>
      </p:sp>
      <p:sp>
        <p:nvSpPr>
          <p:cNvPr id="2" name="TextBox 1">
            <a:extLst>
              <a:ext uri="{FF2B5EF4-FFF2-40B4-BE49-F238E27FC236}">
                <a16:creationId xmlns:a16="http://schemas.microsoft.com/office/drawing/2014/main" id="{AC27D7EB-C79A-30B2-276C-FDD3116D884A}"/>
              </a:ext>
            </a:extLst>
          </p:cNvPr>
          <p:cNvSpPr txBox="1"/>
          <p:nvPr/>
        </p:nvSpPr>
        <p:spPr>
          <a:xfrm>
            <a:off x="5672666" y="1380802"/>
            <a:ext cx="4943177" cy="769441"/>
          </a:xfrm>
          <a:prstGeom prst="rect">
            <a:avLst/>
          </a:prstGeom>
          <a:noFill/>
        </p:spPr>
        <p:txBody>
          <a:bodyPr wrap="square">
            <a:spAutoFit/>
          </a:bodyPr>
          <a:lstStyle/>
          <a:p>
            <a:pPr lvl="0" algn="r" rtl="1">
              <a:defRPr/>
            </a:pPr>
            <a:r>
              <a:rPr lang="ar-EG" sz="4400" dirty="0">
                <a:latin typeface="Times New Roman" panose="02020603050405020304" pitchFamily="18" charset="0"/>
              </a:rPr>
              <a:t>ب. الفرق متعددة الوظائف</a:t>
            </a:r>
            <a:endParaRPr kumimoji="0" lang="en-GB" sz="80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4" name="TextBox 3">
            <a:extLst>
              <a:ext uri="{FF2B5EF4-FFF2-40B4-BE49-F238E27FC236}">
                <a16:creationId xmlns:a16="http://schemas.microsoft.com/office/drawing/2014/main" id="{2D8EC1D2-B6D7-72C9-9D2A-E311AE2CF281}"/>
              </a:ext>
            </a:extLst>
          </p:cNvPr>
          <p:cNvSpPr txBox="1"/>
          <p:nvPr/>
        </p:nvSpPr>
        <p:spPr>
          <a:xfrm>
            <a:off x="5926667" y="2391097"/>
            <a:ext cx="4455488" cy="2955746"/>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3200" dirty="0">
                <a:solidFill>
                  <a:srgbClr val="000000"/>
                </a:solidFill>
                <a:effectLst>
                  <a:outerShdw blurRad="38100" dist="38100" dir="2700000" algn="tl">
                    <a:srgbClr val="000000">
                      <a:alpha val="43137"/>
                    </a:srgbClr>
                  </a:outerShdw>
                </a:effectLst>
                <a:latin typeface="Times New Roman" panose="02020603050405020304" pitchFamily="18" charset="0"/>
              </a:rPr>
              <a:t>من المفترض أن يمزجوا مواهبهم.
تستخدم على نطاق واسع في تطوير المنتجات.</a:t>
            </a:r>
            <a:endPar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
        <p:nvSpPr>
          <p:cNvPr id="7" name="TextBox 6">
            <a:extLst>
              <a:ext uri="{FF2B5EF4-FFF2-40B4-BE49-F238E27FC236}">
                <a16:creationId xmlns:a16="http://schemas.microsoft.com/office/drawing/2014/main" id="{7A6FDE3C-7323-D59F-336A-B088424A7CDA}"/>
              </a:ext>
            </a:extLst>
          </p:cNvPr>
          <p:cNvSpPr txBox="1"/>
          <p:nvPr/>
        </p:nvSpPr>
        <p:spPr>
          <a:xfrm>
            <a:off x="1626610" y="2211798"/>
            <a:ext cx="3554990" cy="2795573"/>
          </a:xfrm>
          <a:prstGeom prst="rect">
            <a:avLst/>
          </a:prstGeom>
          <a:noFill/>
        </p:spPr>
        <p:txBody>
          <a:bodyPr wrap="square">
            <a:spAutoFit/>
          </a:bodyPr>
          <a:lstStyle/>
          <a:p>
            <a:pPr marL="571500" indent="-571500">
              <a:lnSpc>
                <a:spcPct val="150000"/>
              </a:lnSpc>
              <a:buFont typeface="Wingdings" panose="05000000000000000000" pitchFamily="2" charset="2"/>
              <a:buChar char="q"/>
            </a:pPr>
            <a:r>
              <a:rPr lang="en-US" sz="24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are supposed to blend their talents.</a:t>
            </a:r>
          </a:p>
          <a:p>
            <a:pPr marL="571500" indent="-571500">
              <a:lnSpc>
                <a:spcPct val="150000"/>
              </a:lnSpc>
              <a:buFont typeface="Wingdings" panose="05000000000000000000" pitchFamily="2" charset="2"/>
              <a:buChar char="q"/>
            </a:pPr>
            <a:r>
              <a:rPr lang="en-US" sz="24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are widely used in </a:t>
            </a:r>
            <a:r>
              <a:rPr lang="en-US" sz="2400" b="1" i="0" u="sng" strike="noStrike" baseline="0" dirty="0">
                <a:solidFill>
                  <a:srgbClr val="FF0000"/>
                </a:solidFill>
                <a:effectLst>
                  <a:outerShdw blurRad="38100" dist="38100" dir="2700000" algn="tl">
                    <a:srgbClr val="000000">
                      <a:alpha val="43137"/>
                    </a:srgbClr>
                  </a:outerShdw>
                </a:effectLst>
                <a:latin typeface="Times New Roman" panose="02020603050405020304" pitchFamily="18" charset="0"/>
              </a:rPr>
              <a:t>product development</a:t>
            </a:r>
            <a:r>
              <a:rPr lang="en-US" sz="2400" b="0" i="0" u="none" strike="noStrike" baseline="0" dirty="0">
                <a:solidFill>
                  <a:srgbClr val="000000"/>
                </a:solidFill>
                <a:latin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Tree>
    <p:extLst>
      <p:ext uri="{BB962C8B-B14F-4D97-AF65-F5344CB8AC3E}">
        <p14:creationId xmlns:p14="http://schemas.microsoft.com/office/powerpoint/2010/main" val="3524828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382156" y="833040"/>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8" name="TextBox 7">
            <a:extLst>
              <a:ext uri="{FF2B5EF4-FFF2-40B4-BE49-F238E27FC236}">
                <a16:creationId xmlns:a16="http://schemas.microsoft.com/office/drawing/2014/main" id="{BDE8B819-15E0-C0C4-C54E-403781658709}"/>
              </a:ext>
            </a:extLst>
          </p:cNvPr>
          <p:cNvSpPr txBox="1"/>
          <p:nvPr/>
        </p:nvSpPr>
        <p:spPr>
          <a:xfrm>
            <a:off x="7001680" y="1063872"/>
            <a:ext cx="3463119" cy="892552"/>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effectLst/>
              <a:uLnTx/>
              <a:uFillTx/>
              <a:latin typeface="Times New Roman" panose="02020603050405020304" pitchFamily="18" charset="0"/>
              <a:ea typeface="+mn-ea"/>
              <a:cs typeface="+mn-cs"/>
            </a:endParaRPr>
          </a:p>
          <a:p>
            <a:pPr lvl="0" algn="r" rtl="1">
              <a:defRPr/>
            </a:pPr>
            <a:r>
              <a:rPr kumimoji="0" lang="en-GB" sz="1600" b="0" i="0" u="none" strike="noStrike" kern="1200" cap="none" spc="0" normalizeH="0" baseline="0" noProof="0" dirty="0">
                <a:ln>
                  <a:noFill/>
                </a:ln>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C. </a:t>
            </a:r>
            <a:r>
              <a:rPr lang="ar-EG" sz="3600" b="1" dirty="0">
                <a:latin typeface="Times New Roman" panose="02020603050405020304" pitchFamily="18" charset="0"/>
              </a:rPr>
              <a:t>الفرق الافتراضية</a:t>
            </a:r>
            <a:endParaRPr kumimoji="0" lang="en-GB" sz="36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2" name="Rectangle 1">
            <a:extLst>
              <a:ext uri="{FF2B5EF4-FFF2-40B4-BE49-F238E27FC236}">
                <a16:creationId xmlns:a16="http://schemas.microsoft.com/office/drawing/2014/main" id="{EA370E27-4102-DB3E-8C6F-D198D90CA1E9}"/>
              </a:ext>
            </a:extLst>
          </p:cNvPr>
          <p:cNvSpPr/>
          <p:nvPr/>
        </p:nvSpPr>
        <p:spPr>
          <a:xfrm>
            <a:off x="6419756" y="1748135"/>
            <a:ext cx="3962400" cy="3416320"/>
          </a:xfrm>
          <a:prstGeom prst="rect">
            <a:avLst/>
          </a:prstGeom>
        </p:spPr>
        <p:txBody>
          <a:bodyPr wrap="square">
            <a:spAutoFit/>
          </a:bodyPr>
          <a:lstStyle/>
          <a:p>
            <a:pPr algn="r" rtl="1"/>
            <a:r>
              <a:rPr lang="en-GB" sz="3600" dirty="0" err="1"/>
              <a:t>إجراء</a:t>
            </a:r>
            <a:r>
              <a:rPr lang="en-GB" sz="3600" dirty="0"/>
              <a:t> </a:t>
            </a:r>
            <a:r>
              <a:rPr lang="en-GB" sz="3600" dirty="0" err="1"/>
              <a:t>معظم</a:t>
            </a:r>
            <a:r>
              <a:rPr lang="en-GB" sz="3600" dirty="0"/>
              <a:t> </a:t>
            </a:r>
            <a:r>
              <a:rPr lang="en-GB" sz="3600" dirty="0" err="1"/>
              <a:t>أعمالهم</a:t>
            </a:r>
            <a:r>
              <a:rPr lang="en-GB" sz="3600" dirty="0"/>
              <a:t> </a:t>
            </a:r>
            <a:r>
              <a:rPr lang="en-GB" sz="3600" dirty="0" err="1"/>
              <a:t>عن</a:t>
            </a:r>
            <a:r>
              <a:rPr lang="en-GB" sz="3600" dirty="0"/>
              <a:t> </a:t>
            </a:r>
            <a:r>
              <a:rPr lang="en-GB" sz="3600" dirty="0" err="1"/>
              <a:t>طريق</a:t>
            </a:r>
            <a:r>
              <a:rPr lang="en-GB" sz="3600" dirty="0"/>
              <a:t> </a:t>
            </a:r>
            <a:r>
              <a:rPr lang="en-GB" sz="3600" dirty="0" err="1"/>
              <a:t>إرسال</a:t>
            </a:r>
            <a:r>
              <a:rPr lang="en-GB" sz="3600" dirty="0"/>
              <a:t> </a:t>
            </a:r>
            <a:r>
              <a:rPr lang="ar-EG" sz="3600" dirty="0"/>
              <a:t>الرسائل </a:t>
            </a:r>
            <a:r>
              <a:rPr lang="ar-EG" sz="3600" dirty="0" err="1"/>
              <a:t>الالكترونية</a:t>
            </a:r>
            <a:r>
              <a:rPr lang="ar-EG" sz="3600" dirty="0"/>
              <a:t> </a:t>
            </a:r>
            <a:r>
              <a:rPr lang="en-GB" sz="3600" dirty="0"/>
              <a:t>
</a:t>
            </a:r>
            <a:r>
              <a:rPr lang="en-GB" sz="3600" dirty="0" err="1"/>
              <a:t>لبعضها</a:t>
            </a:r>
            <a:r>
              <a:rPr lang="en-GB" sz="3600" dirty="0"/>
              <a:t> </a:t>
            </a:r>
            <a:r>
              <a:rPr lang="en-GB" sz="3600" dirty="0" err="1"/>
              <a:t>البعض</a:t>
            </a:r>
            <a:r>
              <a:rPr lang="en-GB" sz="3600" dirty="0"/>
              <a:t> </a:t>
            </a:r>
            <a:r>
              <a:rPr lang="en-GB" sz="3600" dirty="0" err="1"/>
              <a:t>بدلا</a:t>
            </a:r>
            <a:r>
              <a:rPr lang="en-GB" sz="3600" dirty="0"/>
              <a:t> </a:t>
            </a:r>
            <a:r>
              <a:rPr lang="en-GB" sz="3600" dirty="0" err="1"/>
              <a:t>من</a:t>
            </a:r>
            <a:r>
              <a:rPr lang="en-GB" sz="3600" dirty="0"/>
              <a:t> </a:t>
            </a:r>
            <a:r>
              <a:rPr lang="en-GB" sz="3600" dirty="0" err="1"/>
              <a:t>إجراء</a:t>
            </a:r>
            <a:r>
              <a:rPr lang="en-GB" sz="3600" dirty="0"/>
              <a:t> 
</a:t>
            </a:r>
            <a:r>
              <a:rPr lang="en-GB" sz="3600" dirty="0" err="1"/>
              <a:t>اجتماعات</a:t>
            </a:r>
            <a:r>
              <a:rPr lang="en-GB" sz="3600" dirty="0"/>
              <a:t> </a:t>
            </a:r>
            <a:r>
              <a:rPr lang="en-GB" sz="3600" dirty="0" err="1"/>
              <a:t>وجها</a:t>
            </a:r>
            <a:r>
              <a:rPr lang="en-GB" sz="3600" dirty="0"/>
              <a:t> </a:t>
            </a:r>
            <a:r>
              <a:rPr lang="en-GB" sz="3600" dirty="0" err="1"/>
              <a:t>لوجه</a:t>
            </a:r>
            <a:r>
              <a:rPr lang="en-GB" sz="3600" dirty="0"/>
              <a:t>.</a:t>
            </a:r>
          </a:p>
        </p:txBody>
      </p:sp>
      <p:sp>
        <p:nvSpPr>
          <p:cNvPr id="4" name="TextBox 3">
            <a:extLst>
              <a:ext uri="{FF2B5EF4-FFF2-40B4-BE49-F238E27FC236}">
                <a16:creationId xmlns:a16="http://schemas.microsoft.com/office/drawing/2014/main" id="{C757D1D7-9A66-4852-9A22-9D0D0D3E94ED}"/>
              </a:ext>
            </a:extLst>
          </p:cNvPr>
          <p:cNvSpPr txBox="1"/>
          <p:nvPr/>
        </p:nvSpPr>
        <p:spPr>
          <a:xfrm>
            <a:off x="1424422" y="1748135"/>
            <a:ext cx="4995334" cy="3246530"/>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conduct most of their work by sending electronic</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messages to each other rather than conducting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face-to-face meetings. </a:t>
            </a:r>
          </a:p>
        </p:txBody>
      </p:sp>
      <p:sp>
        <p:nvSpPr>
          <p:cNvPr id="7" name="TextBox 6">
            <a:extLst>
              <a:ext uri="{FF2B5EF4-FFF2-40B4-BE49-F238E27FC236}">
                <a16:creationId xmlns:a16="http://schemas.microsoft.com/office/drawing/2014/main" id="{572E4708-4F57-1155-75AF-B149B073553D}"/>
              </a:ext>
            </a:extLst>
          </p:cNvPr>
          <p:cNvSpPr txBox="1"/>
          <p:nvPr/>
        </p:nvSpPr>
        <p:spPr>
          <a:xfrm>
            <a:off x="1727201" y="1310093"/>
            <a:ext cx="6096000" cy="646331"/>
          </a:xfrm>
          <a:prstGeom prst="rect">
            <a:avLst/>
          </a:prstGeom>
          <a:noFill/>
        </p:spPr>
        <p:txBody>
          <a:bodyPr wrap="square">
            <a:spAutoFit/>
          </a:bodyPr>
          <a:lstStyle/>
          <a:p>
            <a:r>
              <a:rPr kumimoji="0" lang="en-GB"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Virtual Teams</a:t>
            </a:r>
            <a:r>
              <a:rPr kumimoji="0" lang="ar-EG"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rPr>
              <a:t> </a:t>
            </a:r>
            <a:endParaRPr lang="en-GB" dirty="0"/>
          </a:p>
        </p:txBody>
      </p:sp>
    </p:spTree>
    <p:extLst>
      <p:ext uri="{BB962C8B-B14F-4D97-AF65-F5344CB8AC3E}">
        <p14:creationId xmlns:p14="http://schemas.microsoft.com/office/powerpoint/2010/main" val="1014357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8" name="TextBox 7">
            <a:extLst>
              <a:ext uri="{FF2B5EF4-FFF2-40B4-BE49-F238E27FC236}">
                <a16:creationId xmlns:a16="http://schemas.microsoft.com/office/drawing/2014/main" id="{BDE8B819-15E0-C0C4-C54E-403781658709}"/>
              </a:ext>
            </a:extLst>
          </p:cNvPr>
          <p:cNvSpPr txBox="1"/>
          <p:nvPr/>
        </p:nvSpPr>
        <p:spPr>
          <a:xfrm>
            <a:off x="1910255" y="1202340"/>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C. Virtual Teams </a:t>
            </a:r>
          </a:p>
        </p:txBody>
      </p:sp>
      <p:sp>
        <p:nvSpPr>
          <p:cNvPr id="7" name="TextBox 6">
            <a:extLst>
              <a:ext uri="{FF2B5EF4-FFF2-40B4-BE49-F238E27FC236}">
                <a16:creationId xmlns:a16="http://schemas.microsoft.com/office/drawing/2014/main" id="{3C96C298-7D02-6036-BD47-A2EF80CE1FF4}"/>
              </a:ext>
            </a:extLst>
          </p:cNvPr>
          <p:cNvSpPr txBox="1"/>
          <p:nvPr/>
        </p:nvSpPr>
        <p:spPr>
          <a:xfrm>
            <a:off x="1231899" y="1202340"/>
            <a:ext cx="4322234" cy="3903569"/>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A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virtual team </a:t>
            </a: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is a small group of people who conduct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almost all their collaborative work is electronic</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communication rather than face-to-face meetings. </a:t>
            </a:r>
            <a:endParaRPr kumimoji="0" lang="en-US" sz="24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
        <p:nvSpPr>
          <p:cNvPr id="9" name="TextBox 8">
            <a:extLst>
              <a:ext uri="{FF2B5EF4-FFF2-40B4-BE49-F238E27FC236}">
                <a16:creationId xmlns:a16="http://schemas.microsoft.com/office/drawing/2014/main" id="{4DE91265-02A3-0C8D-085C-BB76898ECE50}"/>
              </a:ext>
            </a:extLst>
          </p:cNvPr>
          <p:cNvSpPr txBox="1"/>
          <p:nvPr/>
        </p:nvSpPr>
        <p:spPr>
          <a:xfrm>
            <a:off x="7052480" y="1100931"/>
            <a:ext cx="3463119" cy="892552"/>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effectLst/>
              <a:uLnTx/>
              <a:uFillTx/>
              <a:latin typeface="Times New Roman" panose="02020603050405020304" pitchFamily="18" charset="0"/>
              <a:ea typeface="+mn-ea"/>
              <a:cs typeface="+mn-cs"/>
            </a:endParaRPr>
          </a:p>
          <a:p>
            <a:pPr lvl="0" algn="r" rtl="1">
              <a:defRPr/>
            </a:pPr>
            <a:r>
              <a:rPr kumimoji="0" lang="en-GB" sz="1600" b="0" i="0" u="none" strike="noStrike" kern="1200" cap="none" spc="0" normalizeH="0" baseline="0" noProof="0" dirty="0">
                <a:ln>
                  <a:noFill/>
                </a:ln>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C. </a:t>
            </a:r>
            <a:r>
              <a:rPr lang="ar-EG" sz="3600" b="1" dirty="0">
                <a:latin typeface="Times New Roman" panose="02020603050405020304" pitchFamily="18" charset="0"/>
              </a:rPr>
              <a:t>الفرق الافتراضية</a:t>
            </a:r>
            <a:endParaRPr kumimoji="0" lang="en-GB" sz="36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11" name="Rectangle 10">
            <a:extLst>
              <a:ext uri="{FF2B5EF4-FFF2-40B4-BE49-F238E27FC236}">
                <a16:creationId xmlns:a16="http://schemas.microsoft.com/office/drawing/2014/main" id="{06C3E2A5-156C-0148-64B9-A40031E39A09}"/>
              </a:ext>
            </a:extLst>
          </p:cNvPr>
          <p:cNvSpPr/>
          <p:nvPr/>
        </p:nvSpPr>
        <p:spPr>
          <a:xfrm>
            <a:off x="5955066" y="1980038"/>
            <a:ext cx="4322234" cy="3539430"/>
          </a:xfrm>
          <a:prstGeom prst="rect">
            <a:avLst/>
          </a:prstGeom>
        </p:spPr>
        <p:txBody>
          <a:bodyPr wrap="square">
            <a:spAutoFit/>
          </a:bodyPr>
          <a:lstStyle/>
          <a:p>
            <a:pPr algn="r" rtl="1"/>
            <a:r>
              <a:rPr lang="en-GB" sz="3200" dirty="0" err="1"/>
              <a:t>الفريق</a:t>
            </a:r>
            <a:r>
              <a:rPr lang="en-GB" sz="3200" dirty="0"/>
              <a:t> </a:t>
            </a:r>
            <a:r>
              <a:rPr lang="en-GB" sz="3200" dirty="0" err="1"/>
              <a:t>الافتراضي</a:t>
            </a:r>
            <a:r>
              <a:rPr lang="en-GB" sz="3200" dirty="0"/>
              <a:t> </a:t>
            </a:r>
            <a:r>
              <a:rPr lang="en-GB" sz="3200" dirty="0" err="1"/>
              <a:t>هو</a:t>
            </a:r>
            <a:r>
              <a:rPr lang="en-GB" sz="3200" dirty="0"/>
              <a:t> </a:t>
            </a:r>
            <a:r>
              <a:rPr lang="en-GB" sz="3200" dirty="0" err="1"/>
              <a:t>مجموعة</a:t>
            </a:r>
            <a:r>
              <a:rPr lang="en-GB" sz="3200" dirty="0"/>
              <a:t> </a:t>
            </a:r>
            <a:r>
              <a:rPr lang="en-GB" sz="3200" dirty="0" err="1"/>
              <a:t>صغيرة</a:t>
            </a:r>
            <a:r>
              <a:rPr lang="en-GB" sz="3200" dirty="0"/>
              <a:t> </a:t>
            </a:r>
            <a:r>
              <a:rPr lang="en-GB" sz="3200" dirty="0" err="1"/>
              <a:t>من</a:t>
            </a:r>
            <a:r>
              <a:rPr lang="en-GB" sz="3200" dirty="0"/>
              <a:t> </a:t>
            </a:r>
            <a:r>
              <a:rPr lang="en-GB" sz="3200" dirty="0" err="1"/>
              <a:t>الأشخاص</a:t>
            </a:r>
            <a:r>
              <a:rPr lang="en-GB" sz="3200" dirty="0"/>
              <a:t> </a:t>
            </a:r>
            <a:r>
              <a:rPr lang="en-GB" sz="3200" dirty="0" err="1"/>
              <a:t>الذين</a:t>
            </a:r>
            <a:r>
              <a:rPr lang="en-GB" sz="3200" dirty="0"/>
              <a:t> </a:t>
            </a:r>
            <a:r>
              <a:rPr lang="en-GB" sz="3200" dirty="0" err="1"/>
              <a:t>يجرون</a:t>
            </a:r>
            <a:r>
              <a:rPr lang="en-GB" sz="3200" dirty="0"/>
              <a:t>
 </a:t>
            </a:r>
            <a:r>
              <a:rPr lang="en-GB" sz="3200" dirty="0" err="1"/>
              <a:t>تقريبا</a:t>
            </a:r>
            <a:r>
              <a:rPr lang="en-GB" sz="3200" dirty="0"/>
              <a:t> </a:t>
            </a:r>
            <a:r>
              <a:rPr lang="en-GB" sz="3200" dirty="0" err="1"/>
              <a:t>كل</a:t>
            </a:r>
            <a:r>
              <a:rPr lang="en-GB" sz="3200" dirty="0"/>
              <a:t> </a:t>
            </a:r>
            <a:r>
              <a:rPr lang="en-GB" sz="3200" dirty="0" err="1"/>
              <a:t>عملهم</a:t>
            </a:r>
            <a:r>
              <a:rPr lang="en-GB" sz="3200" dirty="0"/>
              <a:t> </a:t>
            </a:r>
            <a:r>
              <a:rPr lang="en-GB" sz="3200" dirty="0" err="1"/>
              <a:t>التعاوني</a:t>
            </a:r>
            <a:r>
              <a:rPr lang="en-GB" sz="3200" dirty="0"/>
              <a:t> </a:t>
            </a:r>
            <a:r>
              <a:rPr lang="en-GB" sz="3200" dirty="0" err="1"/>
              <a:t>إلكتروني</a:t>
            </a:r>
            <a:r>
              <a:rPr lang="ar-EG" sz="3200" dirty="0"/>
              <a:t>ا</a:t>
            </a:r>
            <a:r>
              <a:rPr lang="en-GB" sz="3200" dirty="0"/>
              <a:t>
</a:t>
            </a:r>
            <a:r>
              <a:rPr lang="en-GB" sz="3200" dirty="0" err="1"/>
              <a:t>التواصل</a:t>
            </a:r>
            <a:r>
              <a:rPr lang="en-GB" sz="3200" dirty="0"/>
              <a:t> </a:t>
            </a:r>
            <a:r>
              <a:rPr lang="en-GB" sz="3200" dirty="0" err="1"/>
              <a:t>بدلا</a:t>
            </a:r>
            <a:r>
              <a:rPr lang="en-GB" sz="3200" dirty="0"/>
              <a:t> </a:t>
            </a:r>
            <a:r>
              <a:rPr lang="en-GB" sz="3200" dirty="0" err="1"/>
              <a:t>من</a:t>
            </a:r>
            <a:r>
              <a:rPr lang="en-GB" sz="3200" dirty="0"/>
              <a:t> </a:t>
            </a:r>
            <a:r>
              <a:rPr lang="en-GB" sz="3200" dirty="0" err="1"/>
              <a:t>الاجتماعات</a:t>
            </a:r>
            <a:r>
              <a:rPr lang="en-GB" sz="3200" dirty="0"/>
              <a:t> </a:t>
            </a:r>
            <a:r>
              <a:rPr lang="en-GB" sz="3200" dirty="0" err="1"/>
              <a:t>وجها</a:t>
            </a:r>
            <a:r>
              <a:rPr lang="en-GB" sz="3200" dirty="0"/>
              <a:t> </a:t>
            </a:r>
            <a:r>
              <a:rPr lang="en-GB" sz="3200" dirty="0" err="1"/>
              <a:t>لوجه</a:t>
            </a:r>
            <a:r>
              <a:rPr lang="en-GB" sz="3200" dirty="0"/>
              <a:t>.</a:t>
            </a:r>
          </a:p>
        </p:txBody>
      </p:sp>
    </p:spTree>
    <p:extLst>
      <p:ext uri="{BB962C8B-B14F-4D97-AF65-F5344CB8AC3E}">
        <p14:creationId xmlns:p14="http://schemas.microsoft.com/office/powerpoint/2010/main" val="3281638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8530190" y="758890"/>
            <a:ext cx="1242648" cy="400110"/>
          </a:xfrm>
          <a:prstGeom prst="rect">
            <a:avLst/>
          </a:prstGeom>
          <a:noFill/>
        </p:spPr>
        <p:txBody>
          <a:bodyPr wrap="none" rtlCol="0">
            <a:spAutoFit/>
          </a:bodyPr>
          <a:lstStyle/>
          <a:p>
            <a:r>
              <a:rPr lang="en-US" sz="2000" kern="0" dirty="0">
                <a:effectLst>
                  <a:outerShdw blurRad="38100" dist="38100" dir="2700000" algn="tl">
                    <a:srgbClr val="C0C0C0"/>
                  </a:outerShdw>
                </a:effectLst>
                <a:latin typeface="Tahoma"/>
                <a:ea typeface="+mj-ea"/>
                <a:cs typeface="+mj-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7122688" y="1427069"/>
            <a:ext cx="3030197" cy="646331"/>
          </a:xfrm>
          <a:prstGeom prst="rect">
            <a:avLst/>
          </a:prstGeom>
          <a:noFill/>
        </p:spPr>
        <p:txBody>
          <a:bodyPr wrap="square">
            <a:spAutoFit/>
          </a:bodyPr>
          <a:lstStyle/>
          <a:p>
            <a:pPr algn="r" rtl="1"/>
            <a:r>
              <a:rPr lang="ar-EG" sz="3600" b="1" kern="0" dirty="0">
                <a:effectLst>
                  <a:outerShdw blurRad="38100" dist="38100" dir="2700000" algn="tl">
                    <a:srgbClr val="808080"/>
                  </a:outerShdw>
                </a:effectLst>
                <a:latin typeface="Tahoma"/>
                <a:ea typeface="+mj-ea"/>
                <a:cs typeface="+mj-cs"/>
              </a:rPr>
              <a:t>مزايا فرق العمل </a:t>
            </a:r>
            <a:endParaRPr lang="en-GB" sz="1100" dirty="0"/>
          </a:p>
        </p:txBody>
      </p:sp>
      <p:pic>
        <p:nvPicPr>
          <p:cNvPr id="11" name="Graphic 10" descr="Badge 1 with solid fill">
            <a:extLst>
              <a:ext uri="{FF2B5EF4-FFF2-40B4-BE49-F238E27FC236}">
                <a16:creationId xmlns:a16="http://schemas.microsoft.com/office/drawing/2014/main" id="{E790F7AD-C1AE-9D63-17E6-5A6110A5918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13966" y="1159000"/>
            <a:ext cx="914400" cy="914400"/>
          </a:xfrm>
          <a:prstGeom prst="rect">
            <a:avLst/>
          </a:prstGeom>
        </p:spPr>
      </p:pic>
      <p:sp>
        <p:nvSpPr>
          <p:cNvPr id="2" name="Rectangle 1">
            <a:extLst>
              <a:ext uri="{FF2B5EF4-FFF2-40B4-BE49-F238E27FC236}">
                <a16:creationId xmlns:a16="http://schemas.microsoft.com/office/drawing/2014/main" id="{AF6456CE-3E24-E020-6213-C933F8615A87}"/>
              </a:ext>
            </a:extLst>
          </p:cNvPr>
          <p:cNvSpPr/>
          <p:nvPr/>
        </p:nvSpPr>
        <p:spPr>
          <a:xfrm>
            <a:off x="5672666" y="2103693"/>
            <a:ext cx="4410181" cy="3416320"/>
          </a:xfrm>
          <a:prstGeom prst="rect">
            <a:avLst/>
          </a:prstGeom>
        </p:spPr>
        <p:txBody>
          <a:bodyPr wrap="square">
            <a:spAutoFit/>
          </a:bodyPr>
          <a:lstStyle/>
          <a:p>
            <a:pPr algn="r" rtl="1"/>
            <a:r>
              <a:rPr lang="en-GB" sz="3600" dirty="0" err="1"/>
              <a:t>المعلومات</a:t>
            </a:r>
            <a:r>
              <a:rPr lang="en-GB" sz="3600" dirty="0"/>
              <a:t> و</a:t>
            </a:r>
            <a:r>
              <a:rPr lang="ar-EG" sz="3600" dirty="0"/>
              <a:t>المعرفة </a:t>
            </a:r>
            <a:r>
              <a:rPr lang="en-GB" sz="3600" dirty="0"/>
              <a:t>
</a:t>
            </a:r>
            <a:r>
              <a:rPr lang="en-GB" sz="3600" dirty="0" err="1"/>
              <a:t>من</a:t>
            </a:r>
            <a:r>
              <a:rPr lang="en-GB" sz="3600" dirty="0"/>
              <a:t> </a:t>
            </a:r>
            <a:r>
              <a:rPr lang="en-GB" sz="3600" dirty="0" err="1"/>
              <a:t>خلال</a:t>
            </a:r>
            <a:r>
              <a:rPr lang="en-GB" sz="3600" dirty="0"/>
              <a:t> </a:t>
            </a:r>
            <a:r>
              <a:rPr lang="en-GB" sz="3600" dirty="0" err="1"/>
              <a:t>تجميع</a:t>
            </a:r>
            <a:r>
              <a:rPr lang="en-GB" sz="3600" dirty="0"/>
              <a:t> </a:t>
            </a:r>
            <a:r>
              <a:rPr lang="en-GB" sz="3600" dirty="0" err="1"/>
              <a:t>الموارد</a:t>
            </a:r>
            <a:r>
              <a:rPr lang="en-GB" sz="3600" dirty="0"/>
              <a:t> 
</a:t>
            </a:r>
            <a:r>
              <a:rPr lang="en-GB" sz="3600" dirty="0" err="1"/>
              <a:t>من</a:t>
            </a:r>
            <a:r>
              <a:rPr lang="en-GB" sz="3600" dirty="0"/>
              <a:t> </a:t>
            </a:r>
            <a:r>
              <a:rPr lang="en-GB" sz="3600" dirty="0" err="1"/>
              <a:t>عدة</a:t>
            </a:r>
            <a:r>
              <a:rPr lang="en-GB" sz="3600" dirty="0"/>
              <a:t> </a:t>
            </a:r>
            <a:r>
              <a:rPr lang="en-GB" sz="3600" dirty="0" err="1"/>
              <a:t>أفراد</a:t>
            </a:r>
            <a:r>
              <a:rPr lang="en-GB" sz="3600" dirty="0"/>
              <a:t> ، 
</a:t>
            </a:r>
            <a:r>
              <a:rPr lang="en-GB" sz="3600" dirty="0" err="1"/>
              <a:t>تقدم</a:t>
            </a:r>
            <a:r>
              <a:rPr lang="en-GB" sz="3600" dirty="0"/>
              <a:t> </a:t>
            </a:r>
            <a:r>
              <a:rPr lang="en-GB" sz="3600" dirty="0" err="1"/>
              <a:t>الفرق</a:t>
            </a:r>
            <a:r>
              <a:rPr lang="en-GB" sz="3600" dirty="0"/>
              <a:t> </a:t>
            </a:r>
            <a:r>
              <a:rPr lang="en-GB" sz="3600" dirty="0" err="1"/>
              <a:t>المزيد</a:t>
            </a:r>
            <a:r>
              <a:rPr lang="en-GB" sz="3600" dirty="0"/>
              <a:t> </a:t>
            </a:r>
            <a:r>
              <a:rPr lang="en-GB" sz="3600" dirty="0" err="1"/>
              <a:t>من</a:t>
            </a:r>
            <a:r>
              <a:rPr lang="en-GB" sz="3600" dirty="0"/>
              <a:t> </a:t>
            </a:r>
            <a:r>
              <a:rPr lang="en-GB" sz="3600" dirty="0" err="1"/>
              <a:t>المعلومات</a:t>
            </a:r>
            <a:r>
              <a:rPr lang="en-GB" sz="3600" dirty="0"/>
              <a:t> </a:t>
            </a:r>
            <a:r>
              <a:rPr lang="en-GB" sz="3600" dirty="0" err="1"/>
              <a:t>إلى</a:t>
            </a:r>
            <a:r>
              <a:rPr lang="en-GB" sz="3600" dirty="0"/>
              <a:t>
 </a:t>
            </a:r>
            <a:r>
              <a:rPr lang="en-GB" sz="3600" dirty="0" err="1"/>
              <a:t>عملية</a:t>
            </a:r>
            <a:r>
              <a:rPr lang="en-GB" sz="3600" dirty="0"/>
              <a:t> </a:t>
            </a:r>
            <a:r>
              <a:rPr lang="en-GB" sz="3600" dirty="0" err="1"/>
              <a:t>اتخاذ</a:t>
            </a:r>
            <a:r>
              <a:rPr lang="en-GB" sz="3600" dirty="0"/>
              <a:t> </a:t>
            </a:r>
            <a:r>
              <a:rPr lang="en-GB" sz="3600" dirty="0" err="1"/>
              <a:t>القرار</a:t>
            </a:r>
            <a:r>
              <a:rPr lang="en-GB" sz="3600" dirty="0"/>
              <a:t>.</a:t>
            </a:r>
          </a:p>
        </p:txBody>
      </p:sp>
      <p:sp>
        <p:nvSpPr>
          <p:cNvPr id="4" name="TextBox 3">
            <a:extLst>
              <a:ext uri="{FF2B5EF4-FFF2-40B4-BE49-F238E27FC236}">
                <a16:creationId xmlns:a16="http://schemas.microsoft.com/office/drawing/2014/main" id="{BC70D32D-B454-B8B3-5702-AC3D59C1230A}"/>
              </a:ext>
            </a:extLst>
          </p:cNvPr>
          <p:cNvSpPr txBox="1"/>
          <p:nvPr/>
        </p:nvSpPr>
        <p:spPr>
          <a:xfrm>
            <a:off x="361566" y="2073400"/>
            <a:ext cx="6096000" cy="267765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Information and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Knowledge</a:t>
            </a:r>
            <a:endParaRPr kumimoji="0" lang="ar-EG" sz="2800" b="1" i="0" u="none" strike="noStrike" kern="120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By aggregating the resources </a:t>
            </a:r>
            <a:endParaRPr kumimoji="0" lang="ar-EG"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of several individuals, </a:t>
            </a:r>
            <a:endParaRPr kumimoji="0" lang="ar-EG"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teams bring more information to</a:t>
            </a:r>
            <a:endParaRPr kumimoji="0" lang="ar-EG"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decision process</a:t>
            </a:r>
            <a:endParaRPr lang="en-GB" sz="1400" dirty="0"/>
          </a:p>
        </p:txBody>
      </p:sp>
    </p:spTree>
    <p:custDataLst>
      <p:tags r:id="rId1"/>
    </p:custDataLst>
    <p:extLst>
      <p:ext uri="{BB962C8B-B14F-4D97-AF65-F5344CB8AC3E}">
        <p14:creationId xmlns:p14="http://schemas.microsoft.com/office/powerpoint/2010/main" val="157341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0DCECC4-0754-F8E4-5E5E-D7C8F87107AD}"/>
              </a:ext>
            </a:extLst>
          </p:cNvPr>
          <p:cNvSpPr txBox="1"/>
          <p:nvPr/>
        </p:nvSpPr>
        <p:spPr>
          <a:xfrm>
            <a:off x="2766758" y="0"/>
            <a:ext cx="9116778"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050" b="0" i="0" u="none" strike="noStrike" kern="1200" cap="none" spc="0" normalizeH="0" baseline="0" noProof="0" dirty="0">
              <a:ln>
                <a:noFill/>
              </a:ln>
              <a:effectLst/>
              <a:uLnTx/>
              <a:uFillTx/>
              <a:latin typeface="Calibri"/>
              <a:ea typeface="+mn-ea"/>
              <a:cs typeface="+mn-cs"/>
            </a:endParaRPr>
          </a:p>
        </p:txBody>
      </p:sp>
      <p:pic>
        <p:nvPicPr>
          <p:cNvPr id="14" name="Graphic 13" descr="Badge with solid fill">
            <a:extLst>
              <a:ext uri="{FF2B5EF4-FFF2-40B4-BE49-F238E27FC236}">
                <a16:creationId xmlns:a16="http://schemas.microsoft.com/office/drawing/2014/main" id="{1B986CF8-76E2-9EEB-D576-96B83A2C8D5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14747" y="1330936"/>
            <a:ext cx="914400" cy="914400"/>
          </a:xfrm>
          <a:prstGeom prst="rect">
            <a:avLst/>
          </a:prstGeom>
        </p:spPr>
      </p:pic>
      <p:sp>
        <p:nvSpPr>
          <p:cNvPr id="2" name="Rectangle 1">
            <a:extLst>
              <a:ext uri="{FF2B5EF4-FFF2-40B4-BE49-F238E27FC236}">
                <a16:creationId xmlns:a16="http://schemas.microsoft.com/office/drawing/2014/main" id="{7049B519-4ECA-6C25-E51F-6CE099A32014}"/>
              </a:ext>
            </a:extLst>
          </p:cNvPr>
          <p:cNvSpPr/>
          <p:nvPr/>
        </p:nvSpPr>
        <p:spPr>
          <a:xfrm>
            <a:off x="6231466" y="1681284"/>
            <a:ext cx="4277147" cy="3108543"/>
          </a:xfrm>
          <a:prstGeom prst="rect">
            <a:avLst/>
          </a:prstGeom>
        </p:spPr>
        <p:txBody>
          <a:bodyPr wrap="square">
            <a:spAutoFit/>
          </a:bodyPr>
          <a:lstStyle/>
          <a:p>
            <a:pPr algn="r" rtl="1"/>
            <a:r>
              <a:rPr lang="en-GB" sz="3600" b="1" dirty="0" err="1">
                <a:effectLst>
                  <a:outerShdw blurRad="38100" dist="38100" dir="2700000" algn="tl">
                    <a:srgbClr val="000000">
                      <a:alpha val="43137"/>
                    </a:srgbClr>
                  </a:outerShdw>
                </a:effectLst>
              </a:rPr>
              <a:t>تنوع</a:t>
            </a:r>
            <a:r>
              <a:rPr lang="ar-EG" sz="3600" b="1" dirty="0">
                <a:effectLst>
                  <a:outerShdw blurRad="38100" dist="38100" dir="2700000" algn="tl">
                    <a:srgbClr val="000000">
                      <a:alpha val="43137"/>
                    </a:srgbClr>
                  </a:outerShdw>
                </a:effectLst>
              </a:rPr>
              <a:t> </a:t>
            </a:r>
            <a:r>
              <a:rPr lang="en-GB" sz="3600" b="1" dirty="0" err="1">
                <a:effectLst>
                  <a:outerShdw blurRad="38100" dist="38100" dir="2700000" algn="tl">
                    <a:srgbClr val="000000">
                      <a:alpha val="43137"/>
                    </a:srgbClr>
                  </a:outerShdw>
                </a:effectLst>
              </a:rPr>
              <a:t>وجهات</a:t>
            </a:r>
            <a:r>
              <a:rPr lang="en-GB" sz="3600" b="1" dirty="0">
                <a:effectLst>
                  <a:outerShdw blurRad="38100" dist="38100" dir="2700000" algn="tl">
                    <a:srgbClr val="000000">
                      <a:alpha val="43137"/>
                    </a:srgbClr>
                  </a:outerShdw>
                </a:effectLst>
              </a:rPr>
              <a:t> </a:t>
            </a:r>
            <a:r>
              <a:rPr lang="en-GB" sz="3600" b="1" dirty="0" err="1">
                <a:effectLst>
                  <a:outerShdw blurRad="38100" dist="38100" dir="2700000" algn="tl">
                    <a:srgbClr val="000000">
                      <a:alpha val="43137"/>
                    </a:srgbClr>
                  </a:outerShdw>
                </a:effectLst>
              </a:rPr>
              <a:t>النظر</a:t>
            </a:r>
            <a:r>
              <a:rPr lang="en-GB" sz="3200" dirty="0"/>
              <a:t>
</a:t>
            </a:r>
            <a:r>
              <a:rPr lang="en-GB" sz="3200" dirty="0" err="1"/>
              <a:t>أعضاء</a:t>
            </a:r>
            <a:r>
              <a:rPr lang="en-GB" sz="3200" dirty="0"/>
              <a:t> </a:t>
            </a:r>
            <a:r>
              <a:rPr lang="en-GB" sz="3200" dirty="0" err="1"/>
              <a:t>الفريق</a:t>
            </a:r>
            <a:r>
              <a:rPr lang="en-GB" sz="3200" dirty="0"/>
              <a:t> </a:t>
            </a:r>
            <a:r>
              <a:rPr lang="en-GB" sz="3200" dirty="0" err="1"/>
              <a:t>يجلبون</a:t>
            </a:r>
            <a:r>
              <a:rPr lang="en-GB" sz="3200" dirty="0"/>
              <a:t> </a:t>
            </a:r>
            <a:r>
              <a:rPr lang="en-GB" sz="3200" dirty="0" err="1"/>
              <a:t>مجموعة</a:t>
            </a:r>
            <a:r>
              <a:rPr lang="en-GB" sz="3200" dirty="0"/>
              <a:t> </a:t>
            </a:r>
            <a:r>
              <a:rPr lang="en-GB" sz="3200" dirty="0" err="1"/>
              <a:t>متنوعة</a:t>
            </a:r>
            <a:r>
              <a:rPr lang="en-GB" sz="3200" dirty="0"/>
              <a:t> 
</a:t>
            </a:r>
            <a:r>
              <a:rPr lang="en-GB" sz="3200" dirty="0" err="1"/>
              <a:t>وجهات</a:t>
            </a:r>
            <a:r>
              <a:rPr lang="en-GB" sz="3200" dirty="0"/>
              <a:t> </a:t>
            </a:r>
            <a:r>
              <a:rPr lang="en-GB" sz="3200" dirty="0" err="1"/>
              <a:t>النظر</a:t>
            </a:r>
            <a:r>
              <a:rPr lang="en-GB" sz="3200" dirty="0"/>
              <a:t> </a:t>
            </a:r>
            <a:r>
              <a:rPr lang="en-GB" sz="3200" dirty="0" err="1"/>
              <a:t>لعملية</a:t>
            </a:r>
            <a:r>
              <a:rPr lang="en-GB" sz="3200" dirty="0"/>
              <a:t> </a:t>
            </a:r>
            <a:r>
              <a:rPr lang="en-GB" sz="3200" dirty="0" err="1"/>
              <a:t>اتخاذ</a:t>
            </a:r>
            <a:r>
              <a:rPr lang="en-GB" sz="3200" dirty="0"/>
              <a:t> </a:t>
            </a:r>
            <a:r>
              <a:rPr lang="en-GB" sz="3200" dirty="0" err="1"/>
              <a:t>القرار</a:t>
            </a:r>
            <a:r>
              <a:rPr lang="en-GB" sz="3200" dirty="0"/>
              <a:t> ، </a:t>
            </a:r>
            <a:r>
              <a:rPr lang="en-GB" sz="3200" dirty="0" err="1"/>
              <a:t>إذا</a:t>
            </a:r>
            <a:r>
              <a:rPr lang="en-GB" sz="3200" dirty="0"/>
              <a:t> </a:t>
            </a:r>
            <a:r>
              <a:rPr lang="en-GB" sz="3200" dirty="0" err="1"/>
              <a:t>كانت</a:t>
            </a:r>
            <a:r>
              <a:rPr lang="en-GB" sz="3200" dirty="0"/>
              <a:t> </a:t>
            </a:r>
            <a:r>
              <a:rPr lang="en-GB" sz="3200" dirty="0" err="1"/>
              <a:t>هذه</a:t>
            </a:r>
            <a:r>
              <a:rPr lang="en-GB" sz="3200" dirty="0"/>
              <a:t> </a:t>
            </a:r>
            <a:r>
              <a:rPr lang="en-GB" sz="3200" dirty="0" err="1"/>
              <a:t>الآراء</a:t>
            </a:r>
            <a:r>
              <a:rPr lang="en-GB" sz="3200" dirty="0"/>
              <a:t> </a:t>
            </a:r>
            <a:r>
              <a:rPr lang="en-GB" sz="3200" dirty="0" err="1"/>
              <a:t>المتنوعة</a:t>
            </a:r>
            <a:r>
              <a:rPr lang="en-GB" sz="3200" dirty="0"/>
              <a:t> </a:t>
            </a:r>
            <a:r>
              <a:rPr lang="en-GB" sz="3200" dirty="0" err="1"/>
              <a:t>تسترشد</a:t>
            </a:r>
            <a:r>
              <a:rPr lang="en-GB" sz="3200" dirty="0"/>
              <a:t> </a:t>
            </a:r>
            <a:r>
              <a:rPr lang="en-GB" sz="3200" dirty="0" err="1"/>
              <a:t>بهدف</a:t>
            </a:r>
            <a:r>
              <a:rPr lang="en-GB" sz="3200" dirty="0"/>
              <a:t> </a:t>
            </a:r>
            <a:r>
              <a:rPr lang="en-GB" sz="3200" dirty="0" err="1"/>
              <a:t>مشترك</a:t>
            </a:r>
            <a:r>
              <a:rPr lang="en-GB" sz="3200" dirty="0"/>
              <a:t>.</a:t>
            </a:r>
          </a:p>
        </p:txBody>
      </p:sp>
      <p:sp>
        <p:nvSpPr>
          <p:cNvPr id="4" name="TextBox 3">
            <a:extLst>
              <a:ext uri="{FF2B5EF4-FFF2-40B4-BE49-F238E27FC236}">
                <a16:creationId xmlns:a16="http://schemas.microsoft.com/office/drawing/2014/main" id="{1662E607-3A4D-82BB-C601-AE77E4C20C71}"/>
              </a:ext>
            </a:extLst>
          </p:cNvPr>
          <p:cNvSpPr txBox="1"/>
          <p:nvPr/>
        </p:nvSpPr>
        <p:spPr>
          <a:xfrm>
            <a:off x="1229147" y="1250397"/>
            <a:ext cx="6096000" cy="3539430"/>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Diversity of</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Viewpoints</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Team members bring a variety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of viewpoints to the decision process,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if these diverse views are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guided by a shared goal. </a:t>
            </a:r>
            <a:endParaRPr kumimoji="0" lang="en-US" sz="32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endParaRPr>
          </a:p>
        </p:txBody>
      </p:sp>
    </p:spTree>
    <p:custDataLst>
      <p:tags r:id="rId1"/>
    </p:custDataLst>
    <p:extLst>
      <p:ext uri="{BB962C8B-B14F-4D97-AF65-F5344CB8AC3E}">
        <p14:creationId xmlns:p14="http://schemas.microsoft.com/office/powerpoint/2010/main" val="3849978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30614" y="277626"/>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7" name="Graphic 6" descr="Badge 3 with solid fill">
            <a:extLst>
              <a:ext uri="{FF2B5EF4-FFF2-40B4-BE49-F238E27FC236}">
                <a16:creationId xmlns:a16="http://schemas.microsoft.com/office/drawing/2014/main" id="{188E05EB-9CA5-B8FE-5ED2-EBF222CD0A7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3566" y="1536375"/>
            <a:ext cx="914400" cy="914400"/>
          </a:xfrm>
          <a:prstGeom prst="rect">
            <a:avLst/>
          </a:prstGeom>
        </p:spPr>
      </p:pic>
      <p:sp>
        <p:nvSpPr>
          <p:cNvPr id="3" name="TextBox 2">
            <a:extLst>
              <a:ext uri="{FF2B5EF4-FFF2-40B4-BE49-F238E27FC236}">
                <a16:creationId xmlns:a16="http://schemas.microsoft.com/office/drawing/2014/main" id="{F7082D73-0926-1BFC-42FA-0165C27124F5}"/>
              </a:ext>
            </a:extLst>
          </p:cNvPr>
          <p:cNvSpPr txBox="1"/>
          <p:nvPr/>
        </p:nvSpPr>
        <p:spPr>
          <a:xfrm>
            <a:off x="6096000" y="1720840"/>
            <a:ext cx="3852333" cy="3416320"/>
          </a:xfrm>
          <a:prstGeom prst="rect">
            <a:avLst/>
          </a:prstGeom>
          <a:noFill/>
        </p:spPr>
        <p:txBody>
          <a:bodyPr wrap="square">
            <a:spAutoFit/>
          </a:bodyPr>
          <a:lstStyle/>
          <a:p>
            <a:pPr lvl="0" algn="r" rtl="1" eaLnBrk="0" fontAlgn="base" hangingPunct="0">
              <a:spcBef>
                <a:spcPct val="0"/>
              </a:spcBef>
              <a:spcAft>
                <a:spcPct val="0"/>
              </a:spcAft>
              <a:defRPr/>
            </a:pPr>
            <a:r>
              <a:rPr lang="ar-EG" sz="3600" b="1" u="sng" kern="0" dirty="0">
                <a:effectLst>
                  <a:outerShdw blurRad="50800" dist="38100" dir="8100000" algn="tr" rotWithShape="0">
                    <a:srgbClr val="808080">
                      <a:alpha val="40000"/>
                    </a:srgbClr>
                  </a:outerShdw>
                </a:effectLst>
                <a:latin typeface="Arial" charset="0"/>
              </a:rPr>
              <a:t>قبول الحلول </a:t>
            </a:r>
            <a:r>
              <a:rPr lang="ar-EG" sz="3600" b="1" kern="0" dirty="0">
                <a:effectLst>
                  <a:outerShdw blurRad="50800" dist="38100" dir="8100000" algn="tr" rotWithShape="0">
                    <a:srgbClr val="808080">
                      <a:alpha val="40000"/>
                    </a:srgbClr>
                  </a:outerShdw>
                </a:effectLst>
                <a:latin typeface="Arial" charset="0"/>
              </a:rPr>
              <a:t>
</a:t>
            </a:r>
            <a:r>
              <a:rPr lang="ar-EG" sz="3600" kern="0" dirty="0">
                <a:effectLst>
                  <a:outerShdw blurRad="50800" dist="38100" dir="8100000" algn="tr" rotWithShape="0">
                    <a:srgbClr val="808080">
                      <a:alpha val="40000"/>
                    </a:srgbClr>
                  </a:outerShdw>
                </a:effectLst>
                <a:latin typeface="Arial" charset="0"/>
              </a:rPr>
              <a:t>أولئك الذين يشاركون في
 صنع </a:t>
            </a:r>
            <a:r>
              <a:rPr lang="ar-EG" sz="3600" kern="0" dirty="0" err="1">
                <a:effectLst>
                  <a:outerShdw blurRad="50800" dist="38100" dir="8100000" algn="tr" rotWithShape="0">
                    <a:srgbClr val="808080">
                      <a:alpha val="40000"/>
                    </a:srgbClr>
                  </a:outerShdw>
                </a:effectLst>
                <a:latin typeface="Arial" charset="0"/>
              </a:rPr>
              <a:t>القرارمن</a:t>
            </a:r>
            <a:r>
              <a:rPr lang="ar-EG" sz="3600" kern="0" dirty="0">
                <a:effectLst>
                  <a:outerShdw blurRad="50800" dist="38100" dir="8100000" algn="tr" rotWithShape="0">
                    <a:srgbClr val="808080">
                      <a:alpha val="40000"/>
                    </a:srgbClr>
                  </a:outerShdw>
                </a:effectLst>
                <a:latin typeface="Arial" charset="0"/>
              </a:rPr>
              <a:t> المرجح أن يدعموا  القرار ويشجع الآخرين على قبوله.</a:t>
            </a:r>
            <a:endParaRPr kumimoji="0" lang="en-US" sz="3600" i="0" u="none" strike="noStrike" kern="1200" cap="none" spc="0" normalizeH="0" baseline="0" noProof="0" dirty="0">
              <a:ln>
                <a:noFill/>
              </a:ln>
              <a:effectLst/>
              <a:uLnTx/>
              <a:uFillTx/>
              <a:latin typeface="Times New Roman" pitchFamily="18" charset="0"/>
              <a:ea typeface="+mn-ea"/>
              <a:cs typeface="Times New Roman" pitchFamily="18" charset="0"/>
            </a:endParaRPr>
          </a:p>
        </p:txBody>
      </p:sp>
      <p:sp>
        <p:nvSpPr>
          <p:cNvPr id="4" name="TextBox 3">
            <a:extLst>
              <a:ext uri="{FF2B5EF4-FFF2-40B4-BE49-F238E27FC236}">
                <a16:creationId xmlns:a16="http://schemas.microsoft.com/office/drawing/2014/main" id="{64AC26DA-5548-0B72-03AF-CF88F919028E}"/>
              </a:ext>
            </a:extLst>
          </p:cNvPr>
          <p:cNvSpPr txBox="1"/>
          <p:nvPr/>
        </p:nvSpPr>
        <p:spPr>
          <a:xfrm>
            <a:off x="1581265" y="1536375"/>
            <a:ext cx="3852333" cy="3108543"/>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Acceptance of Solution</a:t>
            </a:r>
            <a:r>
              <a:rPr kumimoji="0" lang="en-US" sz="105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28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s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Those who participate in</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ar-EG" sz="2800" b="0" i="0" u="none" strike="noStrike" kern="1200" cap="none" spc="0" normalizeH="0" baseline="0" noProof="0" dirty="0" err="1">
                <a:ln>
                  <a:noFill/>
                </a:ln>
                <a:solidFill>
                  <a:srgbClr val="000000"/>
                </a:solidFill>
                <a:effectLst/>
                <a:uLnTx/>
                <a:uFillTx/>
                <a:latin typeface="Times New Roman" pitchFamily="18" charset="0"/>
                <a:ea typeface="+mn-ea"/>
                <a:cs typeface="Times New Roman" pitchFamily="18" charset="0"/>
              </a:rPr>
              <a:t>decision-making</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ar-EG" sz="2800" b="0" i="0" u="none" strike="noStrike" kern="1200" cap="none" spc="0" normalizeH="0" baseline="0" noProof="0" dirty="0" err="1">
                <a:ln>
                  <a:noFill/>
                </a:ln>
                <a:solidFill>
                  <a:srgbClr val="000000"/>
                </a:solidFill>
                <a:effectLst/>
                <a:uLnTx/>
                <a:uFillTx/>
                <a:latin typeface="Times New Roman" pitchFamily="18" charset="0"/>
                <a:ea typeface="+mn-ea"/>
                <a:cs typeface="Times New Roman" pitchFamily="18" charset="0"/>
              </a:rPr>
              <a:t>is</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more likely</a:t>
            </a:r>
            <a:r>
              <a:rPr kumimoji="0" lang="ar-EG"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to support the decision and encourage others to accept it.</a:t>
            </a:r>
          </a:p>
        </p:txBody>
      </p:sp>
    </p:spTree>
    <p:custDataLst>
      <p:tags r:id="rId1"/>
    </p:custDataLst>
    <p:extLst>
      <p:ext uri="{BB962C8B-B14F-4D97-AF65-F5344CB8AC3E}">
        <p14:creationId xmlns:p14="http://schemas.microsoft.com/office/powerpoint/2010/main" val="1751914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9720115" y="627736"/>
            <a:ext cx="124264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100" b="0" i="0" u="none" strike="noStrike" kern="1200" cap="none" spc="0" normalizeH="0" baseline="0" noProof="0" dirty="0">
              <a:ln>
                <a:noFill/>
              </a:ln>
              <a:effectLst/>
              <a:uLnTx/>
              <a:uFillTx/>
              <a:latin typeface="Calibri"/>
              <a:ea typeface="+mn-ea"/>
              <a:cs typeface="+mn-cs"/>
            </a:endParaRPr>
          </a:p>
        </p:txBody>
      </p:sp>
      <p:pic>
        <p:nvPicPr>
          <p:cNvPr id="8" name="Graphic 7" descr="Badge 4 with solid fill">
            <a:extLst>
              <a:ext uri="{FF2B5EF4-FFF2-40B4-BE49-F238E27FC236}">
                <a16:creationId xmlns:a16="http://schemas.microsoft.com/office/drawing/2014/main" id="{A0969FA9-44C9-249C-E6EC-FF7452D91B2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86229" y="1027846"/>
            <a:ext cx="914400" cy="914400"/>
          </a:xfrm>
          <a:prstGeom prst="rect">
            <a:avLst/>
          </a:prstGeom>
        </p:spPr>
      </p:pic>
      <p:sp>
        <p:nvSpPr>
          <p:cNvPr id="3" name="TextBox 2">
            <a:extLst>
              <a:ext uri="{FF2B5EF4-FFF2-40B4-BE49-F238E27FC236}">
                <a16:creationId xmlns:a16="http://schemas.microsoft.com/office/drawing/2014/main" id="{5E279DC2-FE44-F0F6-56AA-133A59E0E36B}"/>
              </a:ext>
            </a:extLst>
          </p:cNvPr>
          <p:cNvSpPr txBox="1"/>
          <p:nvPr/>
        </p:nvSpPr>
        <p:spPr>
          <a:xfrm>
            <a:off x="5628763" y="1720840"/>
            <a:ext cx="4853352" cy="2862322"/>
          </a:xfrm>
          <a:prstGeom prst="rect">
            <a:avLst/>
          </a:prstGeom>
          <a:noFill/>
        </p:spPr>
        <p:txBody>
          <a:bodyPr wrap="square">
            <a:spAutoFit/>
          </a:bodyPr>
          <a:lstStyle/>
          <a:p>
            <a:pPr lvl="0" algn="r" rtl="1" eaLnBrk="0" fontAlgn="base" hangingPunct="0">
              <a:spcBef>
                <a:spcPct val="0"/>
              </a:spcBef>
              <a:spcAft>
                <a:spcPct val="0"/>
              </a:spcAft>
              <a:defRPr/>
            </a:pPr>
            <a:r>
              <a:rPr lang="ar-EG" sz="3600" b="1" u="sng" kern="0" dirty="0">
                <a:effectLst>
                  <a:outerShdw blurRad="50800" dist="38100" dir="8100000" algn="tr" rotWithShape="0">
                    <a:srgbClr val="808080">
                      <a:alpha val="40000"/>
                    </a:srgbClr>
                  </a:outerShdw>
                </a:effectLst>
                <a:latin typeface="Arial" charset="0"/>
              </a:rPr>
              <a:t>مستويات الأداء</a:t>
            </a:r>
            <a:r>
              <a:rPr lang="ar-EG" sz="3600" b="1" kern="0" dirty="0">
                <a:effectLst>
                  <a:outerShdw blurRad="50800" dist="38100" dir="8100000" algn="tr" rotWithShape="0">
                    <a:srgbClr val="808080">
                      <a:alpha val="40000"/>
                    </a:srgbClr>
                  </a:outerShdw>
                </a:effectLst>
                <a:latin typeface="Arial" charset="0"/>
              </a:rPr>
              <a:t>
   يمكن للفرق الفعالة أن تكون أفضل من أداء 
الأفراد في حل
 مشاكل معقدة</a:t>
            </a:r>
            <a:endParaRPr lang="en-GB" dirty="0"/>
          </a:p>
        </p:txBody>
      </p:sp>
      <p:sp>
        <p:nvSpPr>
          <p:cNvPr id="5" name="TextBox 4">
            <a:extLst>
              <a:ext uri="{FF2B5EF4-FFF2-40B4-BE49-F238E27FC236}">
                <a16:creationId xmlns:a16="http://schemas.microsoft.com/office/drawing/2014/main" id="{69DCC8BB-DE68-CA44-7197-77A8846BF66A}"/>
              </a:ext>
            </a:extLst>
          </p:cNvPr>
          <p:cNvSpPr txBox="1"/>
          <p:nvPr/>
        </p:nvSpPr>
        <p:spPr>
          <a:xfrm>
            <a:off x="943429" y="1541332"/>
            <a:ext cx="5019163" cy="34163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charset="0"/>
                <a:ea typeface="+mn-ea"/>
                <a:cs typeface="+mn-cs"/>
              </a:rPr>
              <a:t>performance levels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than top-performing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individuals at solving</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complex problems</a:t>
            </a:r>
            <a:endParaRPr lang="en-GB" dirty="0"/>
          </a:p>
        </p:txBody>
      </p:sp>
    </p:spTree>
    <p:custDataLst>
      <p:tags r:id="rId1"/>
    </p:custDataLst>
    <p:extLst>
      <p:ext uri="{BB962C8B-B14F-4D97-AF65-F5344CB8AC3E}">
        <p14:creationId xmlns:p14="http://schemas.microsoft.com/office/powerpoint/2010/main" val="1748898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83964" y="499491"/>
            <a:ext cx="8035357" cy="584775"/>
          </a:xfrm>
          <a:prstGeom prst="rect">
            <a:avLst/>
          </a:prstGeom>
          <a:noFill/>
        </p:spPr>
        <p:txBody>
          <a:bodyPr wrap="square">
            <a:spAutoFit/>
          </a:bodyPr>
          <a:lstStyle/>
          <a:p>
            <a:r>
              <a:rPr lang="en-US" sz="3200" b="1" kern="0" dirty="0">
                <a:effectLst>
                  <a:outerShdw blurRad="38100" dist="38100" dir="2700000" algn="tl">
                    <a:srgbClr val="808080"/>
                  </a:outerShdw>
                </a:effectLst>
                <a:latin typeface="Tahoma"/>
              </a:rPr>
              <a:t>The disadvantages of teams</a:t>
            </a:r>
            <a:endParaRPr lang="en-GB" sz="3200" b="1" kern="0" dirty="0">
              <a:effectLst>
                <a:outerShdw blurRad="38100" dist="38100" dir="2700000" algn="tl">
                  <a:srgbClr val="808080"/>
                </a:outerShdw>
              </a:effectLst>
              <a:latin typeface="Tahoma"/>
            </a:endParaRPr>
          </a:p>
        </p:txBody>
      </p:sp>
      <p:pic>
        <p:nvPicPr>
          <p:cNvPr id="6" name="Picture 5" descr="shutterstock_19607836.jpg">
            <a:extLst>
              <a:ext uri="{FF2B5EF4-FFF2-40B4-BE49-F238E27FC236}">
                <a16:creationId xmlns:a16="http://schemas.microsoft.com/office/drawing/2014/main" id="{AC11B3AA-2103-C290-35EB-AFBC9DE8D5AD}"/>
              </a:ext>
            </a:extLst>
          </p:cNvPr>
          <p:cNvPicPr>
            <a:picLocks noChangeAspect="1"/>
          </p:cNvPicPr>
          <p:nvPr/>
        </p:nvPicPr>
        <p:blipFill>
          <a:blip r:embed="rId3" cstate="screen">
            <a:lum contrast="-10000"/>
          </a:blip>
          <a:srcRect/>
          <a:stretch>
            <a:fillRect/>
          </a:stretch>
        </p:blipFill>
        <p:spPr>
          <a:xfrm>
            <a:off x="1864500" y="1417169"/>
            <a:ext cx="7932152" cy="4039522"/>
          </a:xfrm>
          <a:prstGeom prst="rect">
            <a:avLst/>
          </a:prstGeom>
        </p:spPr>
      </p:pic>
      <p:sp>
        <p:nvSpPr>
          <p:cNvPr id="7" name="Rectangle 6">
            <a:extLst>
              <a:ext uri="{FF2B5EF4-FFF2-40B4-BE49-F238E27FC236}">
                <a16:creationId xmlns:a16="http://schemas.microsoft.com/office/drawing/2014/main" id="{20DE7003-2F0A-EDB9-5E49-3CD305B61DB7}"/>
              </a:ext>
            </a:extLst>
          </p:cNvPr>
          <p:cNvSpPr/>
          <p:nvPr/>
        </p:nvSpPr>
        <p:spPr bwMode="auto">
          <a:xfrm>
            <a:off x="3742544" y="1547228"/>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Groupthink</a:t>
            </a:r>
          </a:p>
        </p:txBody>
      </p:sp>
      <p:sp>
        <p:nvSpPr>
          <p:cNvPr id="9" name="Rectangle 8">
            <a:extLst>
              <a:ext uri="{FF2B5EF4-FFF2-40B4-BE49-F238E27FC236}">
                <a16:creationId xmlns:a16="http://schemas.microsoft.com/office/drawing/2014/main" id="{80458535-83A6-09B3-1F30-9618EAB4103B}"/>
              </a:ext>
            </a:extLst>
          </p:cNvPr>
          <p:cNvSpPr/>
          <p:nvPr/>
        </p:nvSpPr>
        <p:spPr bwMode="auto">
          <a:xfrm>
            <a:off x="3742544" y="2980215"/>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Cost Issues</a:t>
            </a:r>
          </a:p>
        </p:txBody>
      </p:sp>
      <p:sp>
        <p:nvSpPr>
          <p:cNvPr id="11" name="Rectangle 10">
            <a:extLst>
              <a:ext uri="{FF2B5EF4-FFF2-40B4-BE49-F238E27FC236}">
                <a16:creationId xmlns:a16="http://schemas.microsoft.com/office/drawing/2014/main" id="{26557C11-F695-959B-9FA9-7B14044BC725}"/>
              </a:ext>
            </a:extLst>
          </p:cNvPr>
          <p:cNvSpPr/>
          <p:nvPr/>
        </p:nvSpPr>
        <p:spPr bwMode="auto">
          <a:xfrm>
            <a:off x="2683964" y="4209050"/>
            <a:ext cx="62932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Hidden Agendas</a:t>
            </a:r>
          </a:p>
        </p:txBody>
      </p:sp>
    </p:spTree>
    <p:extLst>
      <p:ext uri="{BB962C8B-B14F-4D97-AF65-F5344CB8AC3E}">
        <p14:creationId xmlns:p14="http://schemas.microsoft.com/office/powerpoint/2010/main" val="3773268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85322" y="577135"/>
            <a:ext cx="803535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The disadvantages of teams</a:t>
            </a:r>
            <a:endParaRPr kumimoji="0" lang="en-GB"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endParaRPr>
          </a:p>
        </p:txBody>
      </p:sp>
      <p:sp>
        <p:nvSpPr>
          <p:cNvPr id="7" name="Rectangle 6">
            <a:extLst>
              <a:ext uri="{FF2B5EF4-FFF2-40B4-BE49-F238E27FC236}">
                <a16:creationId xmlns:a16="http://schemas.microsoft.com/office/drawing/2014/main" id="{20DE7003-2F0A-EDB9-5E49-3CD305B61DB7}"/>
              </a:ext>
            </a:extLst>
          </p:cNvPr>
          <p:cNvSpPr/>
          <p:nvPr/>
        </p:nvSpPr>
        <p:spPr bwMode="auto">
          <a:xfrm>
            <a:off x="1705890" y="1383004"/>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Groupthink</a:t>
            </a:r>
          </a:p>
        </p:txBody>
      </p:sp>
      <p:sp>
        <p:nvSpPr>
          <p:cNvPr id="15" name="TextBox 14">
            <a:extLst>
              <a:ext uri="{FF2B5EF4-FFF2-40B4-BE49-F238E27FC236}">
                <a16:creationId xmlns:a16="http://schemas.microsoft.com/office/drawing/2014/main" id="{B3071269-3A1A-4DDE-6701-1025B0F9EDFF}"/>
              </a:ext>
            </a:extLst>
          </p:cNvPr>
          <p:cNvSpPr txBox="1"/>
          <p:nvPr/>
        </p:nvSpPr>
        <p:spPr>
          <a:xfrm>
            <a:off x="5842505" y="2623691"/>
            <a:ext cx="4385228" cy="2308324"/>
          </a:xfrm>
          <a:prstGeom prst="rect">
            <a:avLst/>
          </a:prstGeom>
          <a:noFill/>
        </p:spPr>
        <p:txBody>
          <a:bodyPr wrap="square">
            <a:spAutoFit/>
          </a:bodyPr>
          <a:lstStyle/>
          <a:p>
            <a:pPr algn="r" rtl="1"/>
            <a:r>
              <a:rPr lang="ar-EG" sz="3600" dirty="0">
                <a:ln>
                  <a:solidFill>
                    <a:srgbClr val="000000"/>
                  </a:solidFill>
                </a:ln>
                <a:solidFill>
                  <a:schemeClr val="accent5">
                    <a:lumMod val="75000"/>
                  </a:schemeClr>
                </a:solidFill>
                <a:latin typeface="Tahoma"/>
              </a:rPr>
              <a:t>استعداد الأعضاء الفرديين لتنحية آرائهم الشخصية جانبا ومواكبة بقية أعضاء الفريق ، حتى لو كانوا مخطئين.</a:t>
            </a:r>
            <a:endParaRPr lang="en-GB" sz="3600" dirty="0">
              <a:ln>
                <a:solidFill>
                  <a:srgbClr val="000000"/>
                </a:solidFill>
              </a:ln>
              <a:solidFill>
                <a:schemeClr val="accent5">
                  <a:lumMod val="75000"/>
                </a:schemeClr>
              </a:solidFill>
              <a:latin typeface="Tahoma"/>
            </a:endParaRPr>
          </a:p>
        </p:txBody>
      </p:sp>
      <p:pic>
        <p:nvPicPr>
          <p:cNvPr id="18" name="Graphic 17" descr="Badge 1 with solid fill">
            <a:extLst>
              <a:ext uri="{FF2B5EF4-FFF2-40B4-BE49-F238E27FC236}">
                <a16:creationId xmlns:a16="http://schemas.microsoft.com/office/drawing/2014/main" id="{EC9FE4E5-C2A7-57DB-B132-268C645658A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67391" y="1161910"/>
            <a:ext cx="914400" cy="914400"/>
          </a:xfrm>
          <a:prstGeom prst="rect">
            <a:avLst/>
          </a:prstGeom>
        </p:spPr>
      </p:pic>
      <p:sp>
        <p:nvSpPr>
          <p:cNvPr id="2" name="TextBox 1">
            <a:extLst>
              <a:ext uri="{FF2B5EF4-FFF2-40B4-BE49-F238E27FC236}">
                <a16:creationId xmlns:a16="http://schemas.microsoft.com/office/drawing/2014/main" id="{00D9B55D-1AA6-D218-75F7-1407D8F4D45B}"/>
              </a:ext>
            </a:extLst>
          </p:cNvPr>
          <p:cNvSpPr txBox="1"/>
          <p:nvPr/>
        </p:nvSpPr>
        <p:spPr>
          <a:xfrm>
            <a:off x="1141064" y="2547979"/>
            <a:ext cx="4724400" cy="2677656"/>
          </a:xfrm>
          <a:prstGeom prst="rect">
            <a:avLst/>
          </a:prstGeom>
          <a:noFill/>
        </p:spPr>
        <p:txBody>
          <a:bodyPr wrap="square">
            <a:spAutoFit/>
          </a:bodyPr>
          <a:lstStyle/>
          <a:p>
            <a:r>
              <a:rPr lang="en-US" sz="2800" dirty="0">
                <a:ln>
                  <a:solidFill>
                    <a:srgbClr val="000000"/>
                  </a:solidFill>
                </a:ln>
                <a:solidFill>
                  <a:schemeClr val="accent5">
                    <a:lumMod val="75000"/>
                  </a:schemeClr>
                </a:solidFill>
                <a:latin typeface="Tahoma"/>
              </a:rPr>
              <a:t>the willingness of individual members to set aside their personal opinions and </a:t>
            </a:r>
            <a:r>
              <a:rPr lang="en-US" sz="2800" u="sng" dirty="0">
                <a:ln>
                  <a:solidFill>
                    <a:srgbClr val="000000"/>
                  </a:solidFill>
                </a:ln>
                <a:solidFill>
                  <a:schemeClr val="accent5">
                    <a:lumMod val="75000"/>
                  </a:schemeClr>
                </a:solidFill>
                <a:latin typeface="Tahoma"/>
              </a:rPr>
              <a:t>go along with the rest of the team members,</a:t>
            </a:r>
            <a:r>
              <a:rPr lang="en-US" sz="2800" dirty="0">
                <a:ln>
                  <a:solidFill>
                    <a:srgbClr val="000000"/>
                  </a:solidFill>
                </a:ln>
                <a:solidFill>
                  <a:schemeClr val="accent5">
                    <a:lumMod val="75000"/>
                  </a:schemeClr>
                </a:solidFill>
                <a:latin typeface="Tahoma"/>
              </a:rPr>
              <a:t> even if they are wrong. </a:t>
            </a:r>
            <a:endParaRPr lang="en-GB" sz="2800" dirty="0">
              <a:ln>
                <a:solidFill>
                  <a:srgbClr val="000000"/>
                </a:solidFill>
              </a:ln>
              <a:solidFill>
                <a:schemeClr val="accent5">
                  <a:lumMod val="75000"/>
                </a:schemeClr>
              </a:solidFill>
              <a:latin typeface="Tahoma"/>
            </a:endParaRPr>
          </a:p>
        </p:txBody>
      </p:sp>
    </p:spTree>
    <p:extLst>
      <p:ext uri="{BB962C8B-B14F-4D97-AF65-F5344CB8AC3E}">
        <p14:creationId xmlns:p14="http://schemas.microsoft.com/office/powerpoint/2010/main" val="3180716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12320" y="51757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ln>
                  <a:solidFill>
                    <a:srgbClr val="000000"/>
                  </a:solidFill>
                </a:ln>
                <a:solidFill>
                  <a:srgbClr val="FF0000"/>
                </a:solidFill>
                <a:effectLst>
                  <a:outerShdw blurRad="38100" dist="76200" dir="2700000" algn="tl">
                    <a:srgbClr val="000000">
                      <a:alpha val="81176"/>
                    </a:srgbClr>
                  </a:outerShdw>
                </a:effectLst>
                <a:latin typeface="Tahoma"/>
              </a:rPr>
              <a:t>The disadvantages of teams</a:t>
            </a:r>
            <a:endParaRPr lang="en-GB" sz="3600" b="1" dirty="0">
              <a:ln>
                <a:solidFill>
                  <a:srgbClr val="000000"/>
                </a:solidFill>
              </a:ln>
              <a:solidFill>
                <a:srgbClr val="FF0000"/>
              </a:solidFill>
              <a:effectLst>
                <a:outerShdw blurRad="38100" dist="76200" dir="2700000" algn="tl">
                  <a:srgbClr val="000000">
                    <a:alpha val="81176"/>
                  </a:srgbClr>
                </a:outerShdw>
              </a:effectLst>
              <a:latin typeface="Tahoma"/>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183160" y="2103742"/>
            <a:ext cx="5147118" cy="3311740"/>
          </a:xfrm>
          <a:prstGeom prst="rect">
            <a:avLst/>
          </a:prstGeom>
          <a:noFill/>
        </p:spPr>
        <p:txBody>
          <a:bodyPr wrap="square">
            <a:spAutoFit/>
          </a:bodyPr>
          <a:lstStyle/>
          <a:p>
            <a:pPr lvl="0" algn="r" rtl="1">
              <a:lnSpc>
                <a:spcPct val="150000"/>
              </a:lnSpc>
              <a:defRPr/>
            </a:pPr>
            <a:r>
              <a:rPr lang="ar-EG" sz="3600" dirty="0">
                <a:ln>
                  <a:solidFill>
                    <a:srgbClr val="000000"/>
                  </a:solidFill>
                </a:ln>
                <a:solidFill>
                  <a:srgbClr val="FF0000"/>
                </a:solidFill>
                <a:latin typeface="Tahoma"/>
              </a:rPr>
              <a:t>التكلفة العالية لفريق التنسيق 
الأنشطة على النحو التالي:
 مواءمة الجداول الزمنية ،
 ترتيب الاجتماعات ،</a:t>
            </a:r>
            <a:endPar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6" name="Rectangle 5">
            <a:extLst>
              <a:ext uri="{FF2B5EF4-FFF2-40B4-BE49-F238E27FC236}">
                <a16:creationId xmlns:a16="http://schemas.microsoft.com/office/drawing/2014/main" id="{30E1900E-82D9-8094-AB75-45F6E3E1D287}"/>
              </a:ext>
            </a:extLst>
          </p:cNvPr>
          <p:cNvSpPr/>
          <p:nvPr/>
        </p:nvSpPr>
        <p:spPr bwMode="auto">
          <a:xfrm>
            <a:off x="3489519" y="1227442"/>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Cost Issues</a:t>
            </a:r>
          </a:p>
        </p:txBody>
      </p:sp>
      <p:pic>
        <p:nvPicPr>
          <p:cNvPr id="9" name="Graphic 8" descr="Badge with solid fill">
            <a:extLst>
              <a:ext uri="{FF2B5EF4-FFF2-40B4-BE49-F238E27FC236}">
                <a16:creationId xmlns:a16="http://schemas.microsoft.com/office/drawing/2014/main" id="{68E90179-1488-3FA2-3C37-6794AD47DE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75119" y="1339712"/>
            <a:ext cx="914400" cy="914400"/>
          </a:xfrm>
          <a:prstGeom prst="rect">
            <a:avLst/>
          </a:prstGeom>
        </p:spPr>
      </p:pic>
      <p:sp>
        <p:nvSpPr>
          <p:cNvPr id="2" name="TextBox 1">
            <a:extLst>
              <a:ext uri="{FF2B5EF4-FFF2-40B4-BE49-F238E27FC236}">
                <a16:creationId xmlns:a16="http://schemas.microsoft.com/office/drawing/2014/main" id="{8A9E5E2D-B750-F70E-584D-EFC6B3F65687}"/>
              </a:ext>
            </a:extLst>
          </p:cNvPr>
          <p:cNvSpPr txBox="1"/>
          <p:nvPr/>
        </p:nvSpPr>
        <p:spPr>
          <a:xfrm>
            <a:off x="1302249" y="2179340"/>
            <a:ext cx="5147118" cy="323614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solidFill>
                    <a:srgbClr val="000000"/>
                  </a:solidFill>
                </a:ln>
                <a:solidFill>
                  <a:srgbClr val="FF0000"/>
                </a:solidFill>
                <a:effectLst/>
                <a:uLnTx/>
                <a:uFillTx/>
                <a:latin typeface="Tahoma"/>
                <a:ea typeface="+mn-ea"/>
                <a:cs typeface="+mn-cs"/>
              </a:rPr>
              <a:t>the high cost of coordinating group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solidFill>
                    <a:srgbClr val="000000"/>
                  </a:solidFill>
                </a:ln>
                <a:solidFill>
                  <a:srgbClr val="FF0000"/>
                </a:solidFill>
                <a:effectLst/>
                <a:uLnTx/>
                <a:uFillTx/>
                <a:latin typeface="Tahoma"/>
                <a:ea typeface="+mn-ea"/>
                <a:cs typeface="+mn-cs"/>
              </a:rPr>
              <a:t>activities as: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Aligning schedules,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arranging meetings, </a:t>
            </a:r>
          </a:p>
        </p:txBody>
      </p:sp>
    </p:spTree>
    <p:extLst>
      <p:ext uri="{BB962C8B-B14F-4D97-AF65-F5344CB8AC3E}">
        <p14:creationId xmlns:p14="http://schemas.microsoft.com/office/powerpoint/2010/main" val="3581686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96635" y="53298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The disadvantages of teams</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4993848" y="1951248"/>
            <a:ext cx="5443451" cy="2596352"/>
          </a:xfrm>
          <a:prstGeom prst="rect">
            <a:avLst/>
          </a:prstGeom>
          <a:noFill/>
        </p:spPr>
        <p:txBody>
          <a:bodyPr wrap="square">
            <a:spAutoFit/>
          </a:bodyPr>
          <a:lstStyle/>
          <a:p>
            <a:pPr lvl="0" algn="r" rtl="1">
              <a:lnSpc>
                <a:spcPct val="150000"/>
              </a:lnSpc>
              <a:defRPr/>
            </a:pPr>
            <a:r>
              <a:rPr lang="ar-EG" sz="2800" dirty="0">
                <a:ln>
                  <a:solidFill>
                    <a:srgbClr val="000000"/>
                  </a:solidFill>
                </a:ln>
                <a:solidFill>
                  <a:srgbClr val="FF0000"/>
                </a:solidFill>
                <a:latin typeface="Tahoma"/>
              </a:rPr>
              <a:t>التكلفة العالية لتنسيق أنشطة المجموعة على النحو التالي:
يمكن أن يستغرق تنسيق المشروع الكثير من الوقت والمال.</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6" name="Rectangle 5">
            <a:extLst>
              <a:ext uri="{FF2B5EF4-FFF2-40B4-BE49-F238E27FC236}">
                <a16:creationId xmlns:a16="http://schemas.microsoft.com/office/drawing/2014/main" id="{30E1900E-82D9-8094-AB75-45F6E3E1D287}"/>
              </a:ext>
            </a:extLst>
          </p:cNvPr>
          <p:cNvSpPr/>
          <p:nvPr/>
        </p:nvSpPr>
        <p:spPr bwMode="auto">
          <a:xfrm>
            <a:off x="1662242" y="1192110"/>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Cost Issues</a:t>
            </a:r>
          </a:p>
        </p:txBody>
      </p:sp>
      <p:pic>
        <p:nvPicPr>
          <p:cNvPr id="9" name="Graphic 8" descr="Badge with solid fill">
            <a:extLst>
              <a:ext uri="{FF2B5EF4-FFF2-40B4-BE49-F238E27FC236}">
                <a16:creationId xmlns:a16="http://schemas.microsoft.com/office/drawing/2014/main" id="{68E90179-1488-3FA2-3C37-6794AD47DE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2544" y="1179315"/>
            <a:ext cx="914400" cy="914400"/>
          </a:xfrm>
          <a:prstGeom prst="rect">
            <a:avLst/>
          </a:prstGeom>
        </p:spPr>
      </p:pic>
      <p:sp>
        <p:nvSpPr>
          <p:cNvPr id="3" name="TextBox 2">
            <a:extLst>
              <a:ext uri="{FF2B5EF4-FFF2-40B4-BE49-F238E27FC236}">
                <a16:creationId xmlns:a16="http://schemas.microsoft.com/office/drawing/2014/main" id="{5C26F2B4-F70B-FD74-01AE-8F6D64E33AA3}"/>
              </a:ext>
            </a:extLst>
          </p:cNvPr>
          <p:cNvSpPr txBox="1"/>
          <p:nvPr/>
        </p:nvSpPr>
        <p:spPr>
          <a:xfrm>
            <a:off x="1107368" y="2468728"/>
            <a:ext cx="4246006" cy="2786981"/>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solidFill>
                    <a:srgbClr val="000000"/>
                  </a:solidFill>
                </a:ln>
                <a:solidFill>
                  <a:srgbClr val="FF0000"/>
                </a:solidFill>
                <a:effectLst/>
                <a:uLnTx/>
                <a:uFillTx/>
                <a:latin typeface="Tahoma"/>
                <a:ea typeface="+mn-ea"/>
                <a:cs typeface="+mn-cs"/>
              </a:rPr>
              <a:t>the high cost of coordinating group activities as: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coordinating a project can eat up a lot of time and money.</a:t>
            </a:r>
          </a:p>
        </p:txBody>
      </p:sp>
    </p:spTree>
    <p:extLst>
      <p:ext uri="{BB962C8B-B14F-4D97-AF65-F5344CB8AC3E}">
        <p14:creationId xmlns:p14="http://schemas.microsoft.com/office/powerpoint/2010/main" val="3094741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91174" y="48585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The disadvantages of teams</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377369" y="2130824"/>
            <a:ext cx="3887399" cy="2596352"/>
          </a:xfrm>
          <a:prstGeom prst="rect">
            <a:avLst/>
          </a:prstGeom>
          <a:noFill/>
        </p:spPr>
        <p:txBody>
          <a:bodyPr wrap="square">
            <a:spAutoFit/>
          </a:bodyPr>
          <a:lstStyle/>
          <a:p>
            <a:pPr lvl="0" algn="r" rtl="1">
              <a:lnSpc>
                <a:spcPct val="150000"/>
              </a:lnSpc>
              <a:defRPr/>
            </a:pPr>
            <a:r>
              <a:rPr lang="ar-EG" sz="2800" dirty="0">
                <a:ln>
                  <a:solidFill>
                    <a:srgbClr val="000000"/>
                  </a:solidFill>
                </a:ln>
                <a:solidFill>
                  <a:srgbClr val="4472C4">
                    <a:lumMod val="75000"/>
                  </a:srgbClr>
                </a:solidFill>
                <a:latin typeface="Tahoma"/>
              </a:rPr>
              <a:t>قد يكون لدى بعض أعضاء الفريق أجندة خفية - دوافع خاصة ذات نتائج عكسية تؤثر على تفاعل المجموعة.</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6677176" y="1288725"/>
            <a:ext cx="3491116" cy="1035188"/>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3600" b="1">
                <a:ln>
                  <a:solidFill>
                    <a:srgbClr val="000000"/>
                  </a:solidFill>
                </a:ln>
                <a:solidFill>
                  <a:srgbClr val="FFFFFF"/>
                </a:solidFill>
                <a:effectLst>
                  <a:outerShdw blurRad="38100" dist="76200" dir="2700000" algn="tl">
                    <a:srgbClr val="000000">
                      <a:alpha val="81176"/>
                    </a:srgbClr>
                  </a:outerShdw>
                </a:effectLst>
                <a:latin typeface="Tahoma"/>
              </a:rPr>
              <a:t>أجندات خفية</a:t>
            </a:r>
            <a:endParaRPr lang="en-US" sz="3600" b="1" dirty="0">
              <a:ln>
                <a:solidFill>
                  <a:srgbClr val="000000"/>
                </a:solidFill>
              </a:ln>
              <a:solidFill>
                <a:srgbClr val="FFFFFF"/>
              </a:solidFill>
              <a:effectLst>
                <a:outerShdw blurRad="38100" dist="76200" dir="2700000" algn="tl">
                  <a:srgbClr val="000000">
                    <a:alpha val="81176"/>
                  </a:srgbClr>
                </a:outerShdw>
              </a:effectLst>
              <a:latin typeface="Tahoma"/>
            </a:endParaRPr>
          </a:p>
        </p:txBody>
      </p:sp>
      <p:pic>
        <p:nvPicPr>
          <p:cNvPr id="11" name="Graphic 10" descr="Badge 3 with solid fill">
            <a:extLst>
              <a:ext uri="{FF2B5EF4-FFF2-40B4-BE49-F238E27FC236}">
                <a16:creationId xmlns:a16="http://schemas.microsoft.com/office/drawing/2014/main" id="{21C71217-2F60-4A2C-1BDD-8D7D82F9AF9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9527" y="1048527"/>
            <a:ext cx="914400" cy="914400"/>
          </a:xfrm>
          <a:prstGeom prst="rect">
            <a:avLst/>
          </a:prstGeom>
        </p:spPr>
      </p:pic>
      <p:sp>
        <p:nvSpPr>
          <p:cNvPr id="2" name="Rectangle 1">
            <a:extLst>
              <a:ext uri="{FF2B5EF4-FFF2-40B4-BE49-F238E27FC236}">
                <a16:creationId xmlns:a16="http://schemas.microsoft.com/office/drawing/2014/main" id="{5D8B6AB1-5861-E38C-06CC-CA891CDCF1AD}"/>
              </a:ext>
            </a:extLst>
          </p:cNvPr>
          <p:cNvSpPr/>
          <p:nvPr/>
        </p:nvSpPr>
        <p:spPr bwMode="auto">
          <a:xfrm>
            <a:off x="1373927" y="1219652"/>
            <a:ext cx="349111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400" b="1" dirty="0">
                <a:ln>
                  <a:solidFill>
                    <a:srgbClr val="000000"/>
                  </a:solidFill>
                </a:ln>
                <a:solidFill>
                  <a:srgbClr val="FFFFFF"/>
                </a:solidFill>
                <a:effectLst>
                  <a:outerShdw blurRad="38100" dist="76200" dir="2700000" algn="tl">
                    <a:srgbClr val="000000">
                      <a:alpha val="81176"/>
                    </a:srgbClr>
                  </a:outerShdw>
                </a:effectLst>
                <a:latin typeface="Tahoma"/>
              </a:rPr>
              <a:t>Hidden Agendas</a:t>
            </a:r>
          </a:p>
        </p:txBody>
      </p:sp>
      <p:sp>
        <p:nvSpPr>
          <p:cNvPr id="3" name="TextBox 2">
            <a:extLst>
              <a:ext uri="{FF2B5EF4-FFF2-40B4-BE49-F238E27FC236}">
                <a16:creationId xmlns:a16="http://schemas.microsoft.com/office/drawing/2014/main" id="{496FA5FA-C5CA-0650-83F5-962BEEC52BBF}"/>
              </a:ext>
            </a:extLst>
          </p:cNvPr>
          <p:cNvSpPr txBox="1"/>
          <p:nvPr/>
        </p:nvSpPr>
        <p:spPr>
          <a:xfrm>
            <a:off x="1627426" y="1944654"/>
            <a:ext cx="3887399" cy="2786981"/>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Some team members may have a hidden agenda—private, counterproductive motives that affect the group’s interaction. </a:t>
            </a:r>
          </a:p>
        </p:txBody>
      </p:sp>
    </p:spTree>
    <p:extLst>
      <p:ext uri="{BB962C8B-B14F-4D97-AF65-F5344CB8AC3E}">
        <p14:creationId xmlns:p14="http://schemas.microsoft.com/office/powerpoint/2010/main" val="2902905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9225817" y="603475"/>
            <a:ext cx="4337783" cy="523220"/>
          </a:xfrm>
          <a:prstGeom prst="rect">
            <a:avLst/>
          </a:prstGeom>
          <a:noFill/>
        </p:spPr>
        <p:txBody>
          <a:bodyPr wrap="square">
            <a:spAutoFit/>
          </a:bodyPr>
          <a:lstStyle/>
          <a:p>
            <a:pPr lvl="0">
              <a:defRPr/>
            </a:pPr>
            <a:r>
              <a:rPr lang="ar-EG" sz="2800" b="1" dirty="0">
                <a:ln>
                  <a:solidFill>
                    <a:srgbClr val="000000"/>
                  </a:solidFill>
                </a:ln>
                <a:effectLst>
                  <a:outerShdw blurRad="38100" dist="76200" dir="2700000" algn="tl">
                    <a:srgbClr val="000000">
                      <a:alpha val="81176"/>
                    </a:srgbClr>
                  </a:outerShdw>
                </a:effectLst>
                <a:latin typeface="Tahoma"/>
              </a:rPr>
              <a:t>أدوار أعضاء الفريق</a:t>
            </a:r>
            <a:endParaRPr lang="en-GB" sz="2800" b="1" dirty="0">
              <a:ln>
                <a:solidFill>
                  <a:srgbClr val="000000"/>
                </a:solidFill>
              </a:ln>
              <a:effectLst>
                <a:outerShdw blurRad="38100" dist="76200" dir="2700000" algn="tl">
                  <a:srgbClr val="000000">
                    <a:alpha val="81176"/>
                  </a:srgbClr>
                </a:outerShdw>
              </a:effectLst>
              <a:latin typeface="Tahoma"/>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505884" y="1990442"/>
            <a:ext cx="4724401" cy="3242683"/>
          </a:xfrm>
          <a:prstGeom prst="rect">
            <a:avLst/>
          </a:prstGeom>
          <a:noFill/>
        </p:spPr>
        <p:txBody>
          <a:bodyPr wrap="square">
            <a:spAutoFit/>
          </a:bodyPr>
          <a:lstStyle/>
          <a:p>
            <a:pPr lvl="0" algn="r" rtl="1">
              <a:lnSpc>
                <a:spcPct val="150000"/>
              </a:lnSpc>
              <a:defRPr/>
            </a:pPr>
            <a:r>
              <a:rPr lang="ar-EG" sz="2800" dirty="0">
                <a:ln>
                  <a:solidFill>
                    <a:srgbClr val="000000"/>
                  </a:solidFill>
                </a:ln>
                <a:solidFill>
                  <a:srgbClr val="4472C4">
                    <a:lumMod val="75000"/>
                  </a:srgbClr>
                </a:solidFill>
                <a:latin typeface="Tahoma"/>
              </a:rPr>
              <a:t>يتمثل التحدي الرئيسي في أن تصبح عضوا فعالا في الفريق في اختيار الأدوار المناسبة لشغلها. يتم عرض الأدوار الإيجابية التي لوحظت بشكل متكرر هنا.</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217775" y="1154421"/>
            <a:ext cx="47244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A major challenge </a:t>
            </a:r>
          </a:p>
        </p:txBody>
      </p:sp>
      <p:sp>
        <p:nvSpPr>
          <p:cNvPr id="2" name="TextBox 1">
            <a:extLst>
              <a:ext uri="{FF2B5EF4-FFF2-40B4-BE49-F238E27FC236}">
                <a16:creationId xmlns:a16="http://schemas.microsoft.com/office/drawing/2014/main" id="{5F155B77-28F5-55AC-E191-ECC9DD182F2F}"/>
              </a:ext>
            </a:extLst>
          </p:cNvPr>
          <p:cNvSpPr txBox="1"/>
          <p:nvPr/>
        </p:nvSpPr>
        <p:spPr>
          <a:xfrm>
            <a:off x="2232350" y="671337"/>
            <a:ext cx="515058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n>
                  <a:solidFill>
                    <a:srgbClr val="000000"/>
                  </a:solidFill>
                </a:ln>
                <a:effectLst>
                  <a:outerShdw blurRad="38100" dist="76200" dir="2700000" algn="tl">
                    <a:srgbClr val="000000">
                      <a:alpha val="81176"/>
                    </a:srgbClr>
                  </a:outerShdw>
                </a:effectLst>
                <a:latin typeface="Tahoma"/>
              </a:rPr>
              <a:t>TEAM MEMBER ROLES</a:t>
            </a:r>
            <a:endParaRPr lang="en-GB" sz="2800" b="1" dirty="0">
              <a:ln>
                <a:solidFill>
                  <a:srgbClr val="000000"/>
                </a:solidFill>
              </a:ln>
              <a:effectLst>
                <a:outerShdw blurRad="38100" dist="76200" dir="2700000" algn="tl">
                  <a:srgbClr val="000000">
                    <a:alpha val="81176"/>
                  </a:srgbClr>
                </a:outerShdw>
              </a:effectLst>
              <a:latin typeface="Tahoma"/>
            </a:endParaRPr>
          </a:p>
        </p:txBody>
      </p:sp>
      <p:sp>
        <p:nvSpPr>
          <p:cNvPr id="3" name="TextBox 2">
            <a:extLst>
              <a:ext uri="{FF2B5EF4-FFF2-40B4-BE49-F238E27FC236}">
                <a16:creationId xmlns:a16="http://schemas.microsoft.com/office/drawing/2014/main" id="{69265B5E-60AB-2B7E-C07B-7C37AB0605B2}"/>
              </a:ext>
            </a:extLst>
          </p:cNvPr>
          <p:cNvSpPr txBox="1"/>
          <p:nvPr/>
        </p:nvSpPr>
        <p:spPr>
          <a:xfrm>
            <a:off x="1217776" y="1821106"/>
            <a:ext cx="4288108" cy="334097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 major challenge in becoming an </a:t>
            </a:r>
            <a:r>
              <a:rPr kumimoji="0" lang="en-US" sz="2400" b="0" i="0" u="none" strike="noStrike" kern="1200" cap="none" spc="0" normalizeH="0" baseline="0" noProof="0" dirty="0">
                <a:ln>
                  <a:solidFill>
                    <a:srgbClr val="000000"/>
                  </a:solidFill>
                </a:ln>
                <a:solidFill>
                  <a:srgbClr val="FF0000"/>
                </a:solidFill>
                <a:effectLst/>
                <a:uLnTx/>
                <a:uFillTx/>
                <a:latin typeface="Tahoma"/>
                <a:ea typeface="+mn-ea"/>
                <a:cs typeface="+mn-cs"/>
              </a:rPr>
              <a:t>effective team member </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is to </a:t>
            </a:r>
            <a:r>
              <a:rPr kumimoji="0" lang="en-US" sz="2400" b="0" i="0" u="none" strike="noStrike" kern="1200" cap="none" spc="0" normalizeH="0" baseline="0" noProof="0" dirty="0">
                <a:ln>
                  <a:solidFill>
                    <a:srgbClr val="000000"/>
                  </a:solidFill>
                </a:ln>
                <a:solidFill>
                  <a:srgbClr val="FF0000"/>
                </a:solidFill>
                <a:effectLst/>
                <a:uLnTx/>
                <a:uFillTx/>
                <a:latin typeface="Tahoma"/>
                <a:ea typeface="+mn-ea"/>
                <a:cs typeface="+mn-cs"/>
              </a:rPr>
              <a:t>choose</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the </a:t>
            </a:r>
            <a:r>
              <a:rPr kumimoji="0" lang="en-US" sz="2400" b="0" i="0" u="none" strike="noStrike" kern="1200" cap="none" spc="0" normalizeH="0" baseline="0" noProof="0" dirty="0">
                <a:ln>
                  <a:solidFill>
                    <a:srgbClr val="000000"/>
                  </a:solidFill>
                </a:ln>
                <a:solidFill>
                  <a:srgbClr val="FF0000"/>
                </a:solidFill>
                <a:effectLst/>
                <a:uLnTx/>
                <a:uFillTx/>
                <a:latin typeface="Tahoma"/>
                <a:ea typeface="+mn-ea"/>
                <a:cs typeface="+mn-cs"/>
              </a:rPr>
              <a:t>right roles to occupy</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t>
            </a:r>
            <a:r>
              <a:rPr kumimoji="0" lang="ar-EG"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t>
            </a: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Frequently observed positive roles are presented here.</a:t>
            </a:r>
          </a:p>
        </p:txBody>
      </p:sp>
    </p:spTree>
    <p:extLst>
      <p:ext uri="{BB962C8B-B14F-4D97-AF65-F5344CB8AC3E}">
        <p14:creationId xmlns:p14="http://schemas.microsoft.com/office/powerpoint/2010/main" val="2402728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55595"/>
            <a:ext cx="8035357" cy="646331"/>
          </a:xfrm>
          <a:prstGeom prst="rect">
            <a:avLst/>
          </a:prstGeom>
          <a:noFill/>
        </p:spPr>
        <p:txBody>
          <a:bodyPr wrap="square">
            <a:spAutoFit/>
          </a:bodyPr>
          <a:lstStyle/>
          <a:p>
            <a:pPr lvl="0">
              <a:defRPr/>
            </a:pPr>
            <a:r>
              <a:rPr lang="ar-EG" sz="3600" b="1">
                <a:ln>
                  <a:solidFill>
                    <a:srgbClr val="000000"/>
                  </a:solidFill>
                </a:ln>
                <a:effectLst>
                  <a:outerShdw blurRad="38100" dist="76200" dir="2700000" algn="tl">
                    <a:srgbClr val="000000">
                      <a:alpha val="81176"/>
                    </a:srgbClr>
                  </a:outerShdw>
                </a:effectLst>
                <a:latin typeface="Tahoma"/>
              </a:rPr>
              <a:t>أدوار أعضاء الفريق</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349999" y="2177556"/>
            <a:ext cx="4232425" cy="2596352"/>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يزود المجموعة بمعلومات مفيدة وصحيحة ويشارك الخبرات الفنية مع أعضاء الفريق.</a:t>
            </a:r>
            <a:endParaRPr lang="en-US" sz="2800" dirty="0">
              <a:ln>
                <a:solidFill>
                  <a:srgbClr val="000000"/>
                </a:solidFill>
              </a:ln>
              <a:solidFill>
                <a:srgbClr val="4472C4">
                  <a:lumMod val="75000"/>
                </a:srgbClr>
              </a:solidFill>
              <a:latin typeface="Tahoma"/>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6126311" y="1201591"/>
            <a:ext cx="47244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800" b="1">
                <a:solidFill>
                  <a:srgbClr val="FF0000"/>
                </a:solidFill>
                <a:latin typeface="Times New Roman" panose="02020603050405020304" pitchFamily="18" charset="0"/>
              </a:rPr>
              <a:t>أ. مساهم في المعرفة</a:t>
            </a:r>
            <a:endParaRPr kumimoji="0" lang="en-US"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Rectangle 1">
            <a:extLst>
              <a:ext uri="{FF2B5EF4-FFF2-40B4-BE49-F238E27FC236}">
                <a16:creationId xmlns:a16="http://schemas.microsoft.com/office/drawing/2014/main" id="{CF3D9EB0-E915-51D5-B0E3-142DD24A5B9B}"/>
              </a:ext>
            </a:extLst>
          </p:cNvPr>
          <p:cNvSpPr/>
          <p:nvPr/>
        </p:nvSpPr>
        <p:spPr bwMode="auto">
          <a:xfrm>
            <a:off x="1341289" y="1151758"/>
            <a:ext cx="47244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2800" b="1" i="0" u="none" strike="noStrike" baseline="0" dirty="0">
                <a:solidFill>
                  <a:srgbClr val="FF0000"/>
                </a:solidFill>
                <a:latin typeface="Times New Roman" panose="02020603050405020304" pitchFamily="18" charset="0"/>
              </a:rPr>
              <a:t>A. Knowledge Contributor </a:t>
            </a:r>
            <a:endParaRPr kumimoji="0" lang="en-US"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TextBox 2">
            <a:extLst>
              <a:ext uri="{FF2B5EF4-FFF2-40B4-BE49-F238E27FC236}">
                <a16:creationId xmlns:a16="http://schemas.microsoft.com/office/drawing/2014/main" id="{BE45C39F-02A8-287C-B014-D7E4A537F22B}"/>
              </a:ext>
            </a:extLst>
          </p:cNvPr>
          <p:cNvSpPr txBox="1"/>
          <p:nvPr/>
        </p:nvSpPr>
        <p:spPr>
          <a:xfrm>
            <a:off x="1370531" y="2077891"/>
            <a:ext cx="4945602" cy="323614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800" dirty="0">
                <a:ln>
                  <a:solidFill>
                    <a:srgbClr val="000000"/>
                  </a:solidFill>
                </a:ln>
                <a:solidFill>
                  <a:srgbClr val="4472C4">
                    <a:lumMod val="75000"/>
                  </a:srgbClr>
                </a:solidFill>
                <a:latin typeface="Tahoma"/>
              </a:rPr>
              <a:t>provides the group with useful and valid information and shares technical expertise with team members. </a:t>
            </a:r>
          </a:p>
        </p:txBody>
      </p:sp>
    </p:spTree>
    <p:extLst>
      <p:ext uri="{BB962C8B-B14F-4D97-AF65-F5344CB8AC3E}">
        <p14:creationId xmlns:p14="http://schemas.microsoft.com/office/powerpoint/2010/main" val="954453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563358"/>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480521" y="2464218"/>
            <a:ext cx="4950413" cy="1476686"/>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3200">
                <a:ln>
                  <a:solidFill>
                    <a:srgbClr val="000000"/>
                  </a:solidFill>
                </a:ln>
                <a:solidFill>
                  <a:srgbClr val="4472C4">
                    <a:lumMod val="75000"/>
                  </a:srgbClr>
                </a:solidFill>
                <a:latin typeface="Tahoma"/>
              </a:rPr>
              <a:t>يولي هذا الدور اهتماما كافيا للعنصر البشري لإنجاز المهمة.</a:t>
            </a:r>
            <a:endPar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991174" y="144996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rtl="1" eaLnBrk="0" fontAlgn="base" hangingPunct="0">
              <a:spcBef>
                <a:spcPct val="0"/>
              </a:spcBef>
              <a:spcAft>
                <a:spcPct val="0"/>
              </a:spcAft>
              <a:defRPr/>
            </a:pPr>
            <a:r>
              <a:rPr lang="ar-EG" sz="4400" b="1">
                <a:solidFill>
                  <a:srgbClr val="FF0000"/>
                </a:solidFill>
                <a:latin typeface="Times New Roman" panose="02020603050405020304" pitchFamily="18" charset="0"/>
              </a:rPr>
              <a:t>أ. مساهم في المعرفة</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02149967-9BC9-F25E-FBAA-229309659495}"/>
              </a:ext>
            </a:extLst>
          </p:cNvPr>
          <p:cNvSpPr txBox="1"/>
          <p:nvPr/>
        </p:nvSpPr>
        <p:spPr>
          <a:xfrm>
            <a:off x="1145587" y="2326261"/>
            <a:ext cx="4950413" cy="25898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this role pays enough attention to the human element to get the task accomplished. </a:t>
            </a:r>
          </a:p>
        </p:txBody>
      </p:sp>
    </p:spTree>
    <p:extLst>
      <p:ext uri="{BB962C8B-B14F-4D97-AF65-F5344CB8AC3E}">
        <p14:creationId xmlns:p14="http://schemas.microsoft.com/office/powerpoint/2010/main" val="29661203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78259" y="55270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706532" y="2461919"/>
            <a:ext cx="4927601" cy="1950021"/>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تتضمن الجانب الناعم ، من العمل الجماعي المعاملات التي تتم بين أعضاء الفريق وفيما بينهم.</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712829" y="143410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B. Process Observer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B64D0945-327C-9187-7EEC-EA22308856B0}"/>
              </a:ext>
            </a:extLst>
          </p:cNvPr>
          <p:cNvSpPr txBox="1"/>
          <p:nvPr/>
        </p:nvSpPr>
        <p:spPr>
          <a:xfrm>
            <a:off x="1290306" y="2325044"/>
            <a:ext cx="4416226" cy="2786981"/>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process, or soft side, of teamwork includes the transactions that take place among and between team members.</a:t>
            </a:r>
          </a:p>
        </p:txBody>
      </p:sp>
    </p:spTree>
    <p:extLst>
      <p:ext uri="{BB962C8B-B14F-4D97-AF65-F5344CB8AC3E}">
        <p14:creationId xmlns:p14="http://schemas.microsoft.com/office/powerpoint/2010/main" val="3104583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03748" y="46700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231466" y="1956409"/>
            <a:ext cx="4088945" cy="3242683"/>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يجبر مراقب العملية المجموعة على النظر في كيفية عملها من خلال مواجهة الآخرين بشأن المعاملات الجارية.</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B. Process Observer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86B38F4D-59FB-C7D7-BC10-952DA01DA6F6}"/>
              </a:ext>
            </a:extLst>
          </p:cNvPr>
          <p:cNvSpPr txBox="1"/>
          <p:nvPr/>
        </p:nvSpPr>
        <p:spPr>
          <a:xfrm>
            <a:off x="1072591" y="2184261"/>
            <a:ext cx="4724400" cy="2786981"/>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Process Observer forces the group to look at how it is functioning by confronting others about the transactions taking place.</a:t>
            </a:r>
          </a:p>
        </p:txBody>
      </p:sp>
    </p:spTree>
    <p:extLst>
      <p:ext uri="{BB962C8B-B14F-4D97-AF65-F5344CB8AC3E}">
        <p14:creationId xmlns:p14="http://schemas.microsoft.com/office/powerpoint/2010/main" val="11330673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81692" y="461310"/>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465859" y="2425752"/>
            <a:ext cx="4724400" cy="2596352"/>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يحافظ الفريق على تركيزه على هدفه ويذكر المجموعة بشكل متكرر بالقيام بكل ما هو ضروري للبقاء على المسار الصحيح.</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691771" y="132173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C. Collaborator</a:t>
            </a:r>
            <a:r>
              <a:rPr lang="ar-EG" sz="4400" b="1" i="0" u="none" strike="noStrike" baseline="0" dirty="0">
                <a:solidFill>
                  <a:srgbClr val="FF0000"/>
                </a:solidFill>
                <a:latin typeface="Times New Roman" panose="02020603050405020304" pitchFamily="18" charset="0"/>
              </a:rPr>
              <a:t>المتعاون </a:t>
            </a:r>
            <a:r>
              <a:rPr lang="en-GB" sz="4400" b="1" i="0" u="none" strike="noStrike" baseline="0" dirty="0">
                <a:solidFill>
                  <a:srgbClr val="FF0000"/>
                </a:solidFill>
                <a:latin typeface="Times New Roman" panose="02020603050405020304" pitchFamily="18" charset="0"/>
              </a:rPr>
              <a:t>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0DFA5DD4-2C67-20F2-1B13-01DD5C5CC4BC}"/>
              </a:ext>
            </a:extLst>
          </p:cNvPr>
          <p:cNvSpPr txBox="1"/>
          <p:nvPr/>
        </p:nvSpPr>
        <p:spPr>
          <a:xfrm>
            <a:off x="1072911" y="2412121"/>
            <a:ext cx="4280463" cy="2786981"/>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keeps the team focused on its goal and frequently reminds the group to do whatever is necessary to stay on track.</a:t>
            </a:r>
          </a:p>
        </p:txBody>
      </p:sp>
    </p:spTree>
    <p:extLst>
      <p:ext uri="{BB962C8B-B14F-4D97-AF65-F5344CB8AC3E}">
        <p14:creationId xmlns:p14="http://schemas.microsoft.com/office/powerpoint/2010/main" val="35110840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47006" y="43717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705599" y="1687606"/>
            <a:ext cx="3722369" cy="3900555"/>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400" dirty="0">
                <a:ln>
                  <a:solidFill>
                    <a:srgbClr val="000000"/>
                  </a:solidFill>
                </a:ln>
                <a:latin typeface="Tahoma"/>
              </a:rPr>
              <a:t>يتحمل بعض مسؤولية القائد عن تقديم الدعم العاطفي لزملائه في الفريق وحل النزاعات.
 هو أو هي بمثابة نموذج للاستماع الفعال وهو نموذج للآداب والاحتراف.</a:t>
            </a:r>
            <a:endParaRPr kumimoji="0" lang="en-US" sz="2400" b="0" i="0" u="none" strike="noStrike" kern="1200" cap="none" spc="0" normalizeH="0" baseline="0" noProof="0" dirty="0">
              <a:ln>
                <a:solidFill>
                  <a:srgbClr val="000000"/>
                </a:solidFill>
              </a:ln>
              <a:solidFill>
                <a:srgbClr val="0070C0"/>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991174" y="1041275"/>
            <a:ext cx="661002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D. People Supporter</a:t>
            </a:r>
            <a:r>
              <a:rPr lang="ar-EG" sz="4400" b="1" i="0" u="none" strike="noStrike" baseline="0" dirty="0">
                <a:solidFill>
                  <a:srgbClr val="FF0000"/>
                </a:solidFill>
                <a:latin typeface="Times New Roman" panose="02020603050405020304" pitchFamily="18" charset="0"/>
              </a:rPr>
              <a:t>الداعم </a:t>
            </a:r>
            <a:r>
              <a:rPr lang="en-GB" sz="4400" b="1" i="0" u="none" strike="noStrike" baseline="0" dirty="0">
                <a:solidFill>
                  <a:srgbClr val="FF0000"/>
                </a:solidFill>
                <a:latin typeface="Times New Roman" panose="02020603050405020304" pitchFamily="18" charset="0"/>
              </a:rPr>
              <a:t>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TextBox 2">
            <a:extLst>
              <a:ext uri="{FF2B5EF4-FFF2-40B4-BE49-F238E27FC236}">
                <a16:creationId xmlns:a16="http://schemas.microsoft.com/office/drawing/2014/main" id="{11341C1F-F31A-FAFF-BEE0-B320254BECE0}"/>
              </a:ext>
            </a:extLst>
          </p:cNvPr>
          <p:cNvSpPr txBox="1"/>
          <p:nvPr/>
        </p:nvSpPr>
        <p:spPr>
          <a:xfrm>
            <a:off x="1189004" y="1687606"/>
            <a:ext cx="5177929" cy="3261214"/>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solidFill>
                    <a:srgbClr val="000000"/>
                  </a:solidFill>
                </a:ln>
                <a:effectLst/>
                <a:uLnTx/>
                <a:uFillTx/>
                <a:latin typeface="Tahoma"/>
                <a:ea typeface="+mn-ea"/>
                <a:cs typeface="+mn-cs"/>
              </a:rPr>
              <a:t>assumes some of the leader’s responsibility for providing emotional support to teammates and resolving conflict.</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solidFill>
                    <a:srgbClr val="000000"/>
                  </a:solidFill>
                </a:ln>
                <a:solidFill>
                  <a:srgbClr val="0070C0"/>
                </a:solidFill>
                <a:effectLst/>
                <a:uLnTx/>
                <a:uFillTx/>
                <a:latin typeface="Tahoma"/>
                <a:ea typeface="+mn-ea"/>
                <a:cs typeface="+mn-cs"/>
              </a:rPr>
              <a:t> He or she serves as a model of active listening and is a model of etiquette and professionalism.</a:t>
            </a:r>
          </a:p>
        </p:txBody>
      </p:sp>
    </p:spTree>
    <p:extLst>
      <p:ext uri="{BB962C8B-B14F-4D97-AF65-F5344CB8AC3E}">
        <p14:creationId xmlns:p14="http://schemas.microsoft.com/office/powerpoint/2010/main" val="10177167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23206" y="531458"/>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096000" y="1764265"/>
            <a:ext cx="4309476" cy="3346557"/>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400" dirty="0">
                <a:ln>
                  <a:solidFill>
                    <a:srgbClr val="000000"/>
                  </a:solidFill>
                </a:ln>
                <a:solidFill>
                  <a:srgbClr val="4472C4">
                    <a:lumMod val="75000"/>
                  </a:srgbClr>
                </a:solidFill>
                <a:latin typeface="Tahoma"/>
              </a:rPr>
              <a:t>يواجه ويتحدى الأفكار السيئة ولكن لديه مهارات جيدة في التعامل مع الآخرين.
 سوف ينتقد أي قرار أو تفكير أولي ناقص ، بما في ذلك المشاكل الأخلاقية.</a:t>
            </a:r>
            <a:endPar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867750" y="92149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E. Challenger</a:t>
            </a:r>
            <a:r>
              <a:rPr kumimoji="0" lang="ar-EG" sz="4000" b="1"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mn-cs"/>
              </a:rPr>
              <a:t>المتحدى</a:t>
            </a: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TextBox 2">
            <a:extLst>
              <a:ext uri="{FF2B5EF4-FFF2-40B4-BE49-F238E27FC236}">
                <a16:creationId xmlns:a16="http://schemas.microsoft.com/office/drawing/2014/main" id="{564A203E-B5B7-B4DF-E2B6-B8533CE6C75A}"/>
              </a:ext>
            </a:extLst>
          </p:cNvPr>
          <p:cNvSpPr txBox="1"/>
          <p:nvPr/>
        </p:nvSpPr>
        <p:spPr>
          <a:xfrm>
            <a:off x="1043010" y="2384272"/>
            <a:ext cx="5052990" cy="2337884"/>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confronts and challenges bad ideas yet has good interpersonal skills.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400" b="0" i="0" u="none" strike="noStrike" kern="1200" cap="none" spc="0" normalizeH="0" baseline="0" noProof="0" dirty="0">
                <a:ln>
                  <a:solidFill>
                    <a:srgbClr val="000000"/>
                  </a:solidFill>
                </a:ln>
                <a:solidFill>
                  <a:srgbClr val="0070C0"/>
                </a:solidFill>
                <a:effectLst/>
                <a:uLnTx/>
                <a:uFillTx/>
                <a:latin typeface="Tahoma"/>
                <a:ea typeface="+mn-ea"/>
                <a:cs typeface="+mn-cs"/>
              </a:rPr>
              <a:t> </a:t>
            </a:r>
            <a:r>
              <a:rPr kumimoji="0" lang="en-US" sz="20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He or she will criticize any decision or preliminary thinking that is deficient, including ethical problems.</a:t>
            </a:r>
            <a:endParaRPr kumimoji="0" lang="en-US" sz="1400" b="0" i="0" u="none" strike="noStrike" kern="1200" cap="none" spc="0" normalizeH="0" baseline="0" noProof="0" dirty="0">
              <a:ln>
                <a:solidFill>
                  <a:srgbClr val="000000"/>
                </a:solidFill>
              </a:ln>
              <a:solidFill>
                <a:srgbClr val="0070C0"/>
              </a:solidFill>
              <a:effectLst/>
              <a:uLnTx/>
              <a:uFillTx/>
              <a:latin typeface="Tahoma"/>
              <a:ea typeface="+mn-ea"/>
              <a:cs typeface="+mn-cs"/>
            </a:endParaRPr>
          </a:p>
        </p:txBody>
      </p:sp>
    </p:spTree>
    <p:extLst>
      <p:ext uri="{BB962C8B-B14F-4D97-AF65-F5344CB8AC3E}">
        <p14:creationId xmlns:p14="http://schemas.microsoft.com/office/powerpoint/2010/main" val="3638765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095999" y="1814586"/>
            <a:ext cx="4064487" cy="3669723"/>
          </a:xfrm>
          <a:prstGeom prst="rect">
            <a:avLst/>
          </a:prstGeom>
          <a:noFill/>
        </p:spPr>
        <p:txBody>
          <a:bodyPr wrap="square">
            <a:spAutoFit/>
          </a:bodyPr>
          <a:lstStyle/>
          <a:p>
            <a:pPr marL="571500" lvl="0" indent="-571500" algn="r" rtl="1">
              <a:lnSpc>
                <a:spcPct val="200000"/>
              </a:lnSpc>
              <a:buFont typeface="Wingdings" panose="05000000000000000000" pitchFamily="2" charset="2"/>
              <a:buChar char="q"/>
              <a:defRPr/>
            </a:pPr>
            <a:r>
              <a:rPr lang="ar-EG" sz="2400" dirty="0">
                <a:ln>
                  <a:solidFill>
                    <a:srgbClr val="000000"/>
                  </a:solidFill>
                </a:ln>
                <a:solidFill>
                  <a:srgbClr val="4472C4">
                    <a:lumMod val="75000"/>
                  </a:srgbClr>
                </a:solidFill>
                <a:latin typeface="Tahoma"/>
              </a:rPr>
              <a:t>يساهم الاستماع بشكل كبير في نجاح الفريق.
يجب أن يتحول قائد الفريق بشكل متكرر إلى دور المستمع. 
يقدم المستمع ملخصات للمجموعة.</a:t>
            </a:r>
            <a:endPar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6565" y="443822"/>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F. Listener</a:t>
            </a:r>
            <a:r>
              <a:rPr kumimoji="0" lang="ar-EG"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المستمع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4" name="TextBox 3">
            <a:extLst>
              <a:ext uri="{FF2B5EF4-FFF2-40B4-BE49-F238E27FC236}">
                <a16:creationId xmlns:a16="http://schemas.microsoft.com/office/drawing/2014/main" id="{0C3A76B8-7023-D018-6154-8E1933D283E8}"/>
              </a:ext>
            </a:extLst>
          </p:cNvPr>
          <p:cNvSpPr txBox="1"/>
          <p:nvPr/>
        </p:nvSpPr>
        <p:spPr>
          <a:xfrm>
            <a:off x="1147654" y="2159040"/>
            <a:ext cx="5279815" cy="3325269"/>
          </a:xfrm>
          <a:prstGeom prst="rect">
            <a:avLst/>
          </a:prstGeom>
          <a:noFill/>
        </p:spPr>
        <p:txBody>
          <a:bodyPr wrap="square">
            <a:spAutoFit/>
          </a:bodyPr>
          <a:lstStyle/>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Listening contributes so substantially to team success.</a:t>
            </a:r>
          </a:p>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team leader must shift frequently into the Listener role. </a:t>
            </a:r>
          </a:p>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Listener provides summaries for the group.</a:t>
            </a:r>
          </a:p>
        </p:txBody>
      </p:sp>
    </p:spTree>
    <p:extLst>
      <p:ext uri="{BB962C8B-B14F-4D97-AF65-F5344CB8AC3E}">
        <p14:creationId xmlns:p14="http://schemas.microsoft.com/office/powerpoint/2010/main" val="1174730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096000" y="1578928"/>
            <a:ext cx="4351868" cy="3889013"/>
          </a:xfrm>
          <a:prstGeom prst="rect">
            <a:avLst/>
          </a:prstGeom>
          <a:noFill/>
        </p:spPr>
        <p:txBody>
          <a:bodyPr wrap="square">
            <a:spAutoFit/>
          </a:bodyPr>
          <a:lstStyle/>
          <a:p>
            <a:pPr marL="457200" lvl="0" indent="-457200" algn="r"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حل التعارض عن طريق طلب الإذن لتفسير كل موقف ، ثم يقوم بالتفسير.
يتم إعطاء كل جانب الفرصة للتعديل أو التصحيح
 بيان موقفه.</a:t>
            </a:r>
            <a:endParaRPr kumimoji="0" lang="en-US" sz="2800" b="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7237" y="4323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G. Mediator</a:t>
            </a:r>
            <a:r>
              <a:rPr kumimoji="0" lang="ar-EG"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الوسيط </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3" name="TextBox 2">
            <a:extLst>
              <a:ext uri="{FF2B5EF4-FFF2-40B4-BE49-F238E27FC236}">
                <a16:creationId xmlns:a16="http://schemas.microsoft.com/office/drawing/2014/main" id="{D8BF6D40-E506-1F55-9E6F-A6EB0ED48ABF}"/>
              </a:ext>
            </a:extLst>
          </p:cNvPr>
          <p:cNvSpPr txBox="1"/>
          <p:nvPr/>
        </p:nvSpPr>
        <p:spPr>
          <a:xfrm>
            <a:off x="1102654" y="2018703"/>
            <a:ext cx="4874812" cy="252889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Resolve conflict by asking permission to interpret each position, and then makes the interpretation.</a:t>
            </a:r>
            <a:endParaRPr kumimoji="0" lang="ar-EG"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Each side is given the opportunity to edit or correct</a:t>
            </a:r>
          </a:p>
          <a:p>
            <a:pPr marR="0" lvl="0" algn="l" defTabSz="914400" rtl="0" eaLnBrk="1" fontAlgn="auto" latinLnBrk="0" hangingPunct="1">
              <a:lnSpc>
                <a:spcPct val="150000"/>
              </a:lnSpc>
              <a:spcBef>
                <a:spcPts val="0"/>
              </a:spcBef>
              <a:spcAft>
                <a:spcPts val="0"/>
              </a:spcAft>
              <a:buClrTx/>
              <a:buSzTx/>
              <a:tabLst/>
              <a:defRPr/>
            </a:pPr>
            <a:r>
              <a:rPr kumimoji="0" lang="en-US"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the statement of his or her position.</a:t>
            </a:r>
          </a:p>
        </p:txBody>
      </p:sp>
    </p:spTree>
    <p:extLst>
      <p:ext uri="{BB962C8B-B14F-4D97-AF65-F5344CB8AC3E}">
        <p14:creationId xmlns:p14="http://schemas.microsoft.com/office/powerpoint/2010/main" val="430168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70313" y="6261288"/>
            <a:ext cx="9902229" cy="204838"/>
          </a:xfrm>
          <a:prstGeom prst="rect">
            <a:avLst/>
          </a:prstGeom>
        </p:spPr>
      </p:pic>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5137568" y="2315722"/>
            <a:ext cx="4902000" cy="1950021"/>
          </a:xfrm>
          <a:prstGeom prst="rect">
            <a:avLst/>
          </a:prstGeom>
          <a:noFill/>
        </p:spPr>
        <p:txBody>
          <a:bodyPr wrap="square">
            <a:spAutoFit/>
          </a:bodyPr>
          <a:lstStyle/>
          <a:p>
            <a:pPr marL="457200" lvl="0" indent="-457200" algn="r" rtl="1">
              <a:lnSpc>
                <a:spcPct val="150000"/>
              </a:lnSpc>
              <a:buFont typeface="Wingdings" panose="05000000000000000000" pitchFamily="2" charset="2"/>
              <a:buChar char="q"/>
              <a:defRPr/>
            </a:pPr>
            <a:r>
              <a:rPr lang="ar-EG" sz="2800" dirty="0">
                <a:ln>
                  <a:solidFill>
                    <a:srgbClr val="000000"/>
                  </a:solidFill>
                </a:ln>
                <a:solidFill>
                  <a:srgbClr val="4472C4">
                    <a:lumMod val="75000"/>
                  </a:srgbClr>
                </a:solidFill>
                <a:latin typeface="Tahoma"/>
              </a:rPr>
              <a:t>يمكن للوساطة أن تحرك مجموعة بعيدا عن أن تكون عالقة ، 
وإلى نشاط أكثر إنتاجية.</a:t>
            </a:r>
            <a:endPar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G. Mediator</a:t>
            </a:r>
            <a:r>
              <a:rPr kumimoji="0" lang="ar-EG"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الوسيط </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2" name="TextBox 1">
            <a:extLst>
              <a:ext uri="{FF2B5EF4-FFF2-40B4-BE49-F238E27FC236}">
                <a16:creationId xmlns:a16="http://schemas.microsoft.com/office/drawing/2014/main" id="{27DA9D88-A9B8-C61D-3D3F-932EBBFBC6C3}"/>
              </a:ext>
            </a:extLst>
          </p:cNvPr>
          <p:cNvSpPr txBox="1"/>
          <p:nvPr/>
        </p:nvSpPr>
        <p:spPr>
          <a:xfrm>
            <a:off x="1194000" y="1996366"/>
            <a:ext cx="4902000" cy="3236142"/>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Mediation can move a group away from being stuck,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and on to more productive activity.</a:t>
            </a:r>
          </a:p>
        </p:txBody>
      </p:sp>
    </p:spTree>
    <p:extLst>
      <p:ext uri="{BB962C8B-B14F-4D97-AF65-F5344CB8AC3E}">
        <p14:creationId xmlns:p14="http://schemas.microsoft.com/office/powerpoint/2010/main" val="802625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15253" y="52236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434666" y="2438881"/>
            <a:ext cx="3880453" cy="1684564"/>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400">
                <a:ln>
                  <a:solidFill>
                    <a:srgbClr val="000000"/>
                  </a:solidFill>
                </a:ln>
                <a:solidFill>
                  <a:srgbClr val="4472C4">
                    <a:lumMod val="75000"/>
                  </a:srgbClr>
                </a:solidFill>
                <a:latin typeface="Tahoma"/>
              </a:rPr>
              <a:t>عندما يتم إغلاق بوابة الفرصة للتحدث لعدة أعضاء ، يفتح حارس البوابة البوابة عمدا.</a:t>
            </a:r>
            <a:endPar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60543" y="126742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H. Gatekeeper</a:t>
            </a: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الحارس </a:t>
            </a:r>
            <a:endParaRPr kumimoji="0" lang="en-GB"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2" name="TextBox 1">
            <a:extLst>
              <a:ext uri="{FF2B5EF4-FFF2-40B4-BE49-F238E27FC236}">
                <a16:creationId xmlns:a16="http://schemas.microsoft.com/office/drawing/2014/main" id="{554C5397-9BB2-15E3-A57E-0ECD2DC6A8BA}"/>
              </a:ext>
            </a:extLst>
          </p:cNvPr>
          <p:cNvSpPr txBox="1"/>
          <p:nvPr/>
        </p:nvSpPr>
        <p:spPr>
          <a:xfrm>
            <a:off x="1255786" y="2143728"/>
            <a:ext cx="5029200" cy="2232984"/>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When the opportunity gate for speaking is closed for several members, the Gatekeeper intentionally opens the gate. </a:t>
            </a:r>
          </a:p>
        </p:txBody>
      </p:sp>
    </p:spTree>
    <p:extLst>
      <p:ext uri="{BB962C8B-B14F-4D97-AF65-F5344CB8AC3E}">
        <p14:creationId xmlns:p14="http://schemas.microsoft.com/office/powerpoint/2010/main" val="2159715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03463" y="54077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6519333" y="2586718"/>
            <a:ext cx="4021766" cy="1684564"/>
          </a:xfrm>
          <a:prstGeom prst="rect">
            <a:avLst/>
          </a:prstGeom>
          <a:noFill/>
        </p:spPr>
        <p:txBody>
          <a:bodyPr wrap="square">
            <a:spAutoFit/>
          </a:bodyPr>
          <a:lstStyle/>
          <a:p>
            <a:pPr marL="571500" lvl="0" indent="-571500" algn="r" rtl="1">
              <a:lnSpc>
                <a:spcPct val="150000"/>
              </a:lnSpc>
              <a:buFont typeface="Wingdings" panose="05000000000000000000" pitchFamily="2" charset="2"/>
              <a:buChar char="q"/>
              <a:defRPr/>
            </a:pPr>
            <a:r>
              <a:rPr lang="ar-EG" sz="2400" dirty="0">
                <a:ln>
                  <a:solidFill>
                    <a:srgbClr val="000000"/>
                  </a:solidFill>
                </a:ln>
                <a:solidFill>
                  <a:srgbClr val="4472C4">
                    <a:lumMod val="75000"/>
                  </a:srgbClr>
                </a:solidFill>
                <a:latin typeface="Tahoma"/>
              </a:rPr>
              <a:t>سيطلب حارس البوابة السماح لعضو معين في الفريق بالمساهمة ، أو الاعتراف بمساهمته السابقة.</a:t>
            </a:r>
            <a:endPar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002499" y="144996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H. Gatekeeper</a:t>
            </a:r>
            <a:r>
              <a:rPr kumimoji="0" lang="ar-EG"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الحارس </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2" name="TextBox 1">
            <a:extLst>
              <a:ext uri="{FF2B5EF4-FFF2-40B4-BE49-F238E27FC236}">
                <a16:creationId xmlns:a16="http://schemas.microsoft.com/office/drawing/2014/main" id="{92A313B0-628A-27B5-F8FC-03D06DA0D616}"/>
              </a:ext>
            </a:extLst>
          </p:cNvPr>
          <p:cNvSpPr txBox="1"/>
          <p:nvPr/>
        </p:nvSpPr>
        <p:spPr>
          <a:xfrm>
            <a:off x="1331489" y="2326261"/>
            <a:ext cx="4764512" cy="2786981"/>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Gatekeeper will request that a specific team member be allowed to contribute, or that his or her past contribution be recognized.</a:t>
            </a:r>
          </a:p>
        </p:txBody>
      </p:sp>
    </p:spTree>
    <p:extLst>
      <p:ext uri="{BB962C8B-B14F-4D97-AF65-F5344CB8AC3E}">
        <p14:creationId xmlns:p14="http://schemas.microsoft.com/office/powerpoint/2010/main" val="2693152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73751" y="400986"/>
            <a:ext cx="8035357" cy="1446550"/>
          </a:xfrm>
          <a:prstGeom prst="rect">
            <a:avLst/>
          </a:prstGeom>
          <a:noFill/>
        </p:spPr>
        <p:txBody>
          <a:bodyPr wrap="square">
            <a:spAutoFit/>
          </a:bodyPr>
          <a:lstStyle/>
          <a:p>
            <a:pPr lvl="0" algn="ctr" eaLnBrk="0" fontAlgn="base" hangingPunct="0">
              <a:spcBef>
                <a:spcPct val="0"/>
              </a:spcBef>
              <a:spcAft>
                <a:spcPct val="0"/>
              </a:spcAft>
              <a:defRPr/>
            </a:pPr>
            <a:r>
              <a:rPr kumimoji="0" lang="en-US" sz="4400" b="1" i="0" u="none" strike="noStrike" kern="1200" cap="none" spc="0" normalizeH="0" baseline="0" noProof="0" dirty="0">
                <a:ln>
                  <a:solidFill>
                    <a:srgbClr val="000000"/>
                  </a:solidFill>
                </a:ln>
                <a:solidFill>
                  <a:prstClr val="black"/>
                </a:solidFill>
                <a:effectLst>
                  <a:outerShdw blurRad="38100" dist="76200" dir="2700000" algn="tl">
                    <a:srgbClr val="000000">
                      <a:alpha val="81176"/>
                    </a:srgbClr>
                  </a:outerShdw>
                </a:effectLst>
                <a:uLnTx/>
                <a:uFillTx/>
                <a:latin typeface="Tahoma"/>
                <a:ea typeface="+mn-ea"/>
                <a:cs typeface="+mn-cs"/>
              </a:rPr>
              <a:t>Team Characteristics</a:t>
            </a:r>
            <a:endParaRPr kumimoji="0" lang="ar-EG" sz="4400" b="1" i="0" u="none" strike="noStrike" kern="1200" cap="none" spc="0" normalizeH="0" baseline="0" noProof="0" dirty="0">
              <a:ln>
                <a:solidFill>
                  <a:srgbClr val="000000"/>
                </a:solidFill>
              </a:ln>
              <a:solidFill>
                <a:prstClr val="black"/>
              </a:solidFill>
              <a:effectLst>
                <a:outerShdw blurRad="38100" dist="76200" dir="2700000" algn="tl">
                  <a:srgbClr val="000000">
                    <a:alpha val="81176"/>
                  </a:srgbClr>
                </a:outerShdw>
              </a:effectLst>
              <a:uLnTx/>
              <a:uFillTx/>
              <a:latin typeface="Tahoma"/>
              <a:ea typeface="+mn-ea"/>
              <a:cs typeface="+mn-cs"/>
            </a:endParaRPr>
          </a:p>
          <a:p>
            <a:pPr lvl="0" algn="ctr" eaLnBrk="0" fontAlgn="base" hangingPunct="0">
              <a:spcBef>
                <a:spcPct val="0"/>
              </a:spcBef>
              <a:spcAft>
                <a:spcPct val="0"/>
              </a:spcAft>
              <a:defRPr/>
            </a:pPr>
            <a:r>
              <a:rPr lang="ar-EG" sz="4400" dirty="0">
                <a:solidFill>
                  <a:srgbClr val="000000"/>
                </a:solidFill>
                <a:latin typeface="Segoe UI Web (Arabic)"/>
              </a:rPr>
              <a:t>خصائص الفريق</a:t>
            </a:r>
            <a:endParaRPr kumimoji="0" lang="en-US" sz="4400" b="1" i="0" u="none" strike="noStrike" kern="1200" cap="none" spc="0" normalizeH="0" baseline="0" noProof="0" dirty="0">
              <a:ln>
                <a:solidFill>
                  <a:srgbClr val="000000"/>
                </a:solidFill>
              </a:ln>
              <a:solidFill>
                <a:prstClr val="black"/>
              </a:solidFill>
              <a:effectLst>
                <a:outerShdw blurRad="38100" dist="76200" dir="2700000" algn="tl">
                  <a:srgbClr val="000000">
                    <a:alpha val="81176"/>
                  </a:srgbClr>
                </a:outerShdw>
              </a:effectLst>
              <a:uLnTx/>
              <a:uFillTx/>
              <a:latin typeface="Tahoma"/>
              <a:ea typeface="+mn-ea"/>
              <a:cs typeface="+mn-cs"/>
            </a:endParaRPr>
          </a:p>
        </p:txBody>
      </p:sp>
      <p:pic>
        <p:nvPicPr>
          <p:cNvPr id="18" name="Picture 17" descr="People looking at the screen">
            <a:extLst>
              <a:ext uri="{FF2B5EF4-FFF2-40B4-BE49-F238E27FC236}">
                <a16:creationId xmlns:a16="http://schemas.microsoft.com/office/drawing/2014/main" id="{535FD65A-BE49-9B2D-D576-4BD88DD329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6346" y="1704690"/>
            <a:ext cx="9032446" cy="3864678"/>
          </a:xfrm>
          <a:prstGeom prst="rect">
            <a:avLst/>
          </a:prstGeom>
        </p:spPr>
      </p:pic>
      <p:sp>
        <p:nvSpPr>
          <p:cNvPr id="19" name="Rectangle 18">
            <a:extLst>
              <a:ext uri="{FF2B5EF4-FFF2-40B4-BE49-F238E27FC236}">
                <a16:creationId xmlns:a16="http://schemas.microsoft.com/office/drawing/2014/main" id="{E439DE9B-601E-850A-B4BA-F69DEA0C3BD6}"/>
              </a:ext>
            </a:extLst>
          </p:cNvPr>
          <p:cNvSpPr/>
          <p:nvPr/>
        </p:nvSpPr>
        <p:spPr bwMode="auto">
          <a:xfrm>
            <a:off x="1089867" y="1762815"/>
            <a:ext cx="10012266" cy="389127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4400" b="1">
                <a:ln>
                  <a:solidFill>
                    <a:srgbClr val="000000"/>
                  </a:solidFill>
                </a:ln>
                <a:solidFill>
                  <a:srgbClr val="FFFFFF"/>
                </a:solidFill>
                <a:effectLst>
                  <a:outerShdw blurRad="38100" dist="76200" dir="2700000" algn="tl">
                    <a:srgbClr val="000000">
                      <a:alpha val="81176"/>
                    </a:srgbClr>
                  </a:outerShdw>
                </a:effectLst>
                <a:latin typeface="Tahoma"/>
              </a:rPr>
              <a:t>خصائص الفرق الفعالة</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sp>
        <p:nvSpPr>
          <p:cNvPr id="2" name="Rectangle 1">
            <a:extLst>
              <a:ext uri="{FF2B5EF4-FFF2-40B4-BE49-F238E27FC236}">
                <a16:creationId xmlns:a16="http://schemas.microsoft.com/office/drawing/2014/main" id="{6877ADD1-16A5-B374-A6AE-6141EFF79F81}"/>
              </a:ext>
            </a:extLst>
          </p:cNvPr>
          <p:cNvSpPr/>
          <p:nvPr/>
        </p:nvSpPr>
        <p:spPr bwMode="auto">
          <a:xfrm>
            <a:off x="2568467" y="3976280"/>
            <a:ext cx="7055066" cy="125889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Characteristics of Effective Teams</a:t>
            </a:r>
          </a:p>
        </p:txBody>
      </p:sp>
    </p:spTree>
    <p:extLst>
      <p:ext uri="{BB962C8B-B14F-4D97-AF65-F5344CB8AC3E}">
        <p14:creationId xmlns:p14="http://schemas.microsoft.com/office/powerpoint/2010/main" val="2087135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280406"/>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Characteristics</a:t>
            </a:r>
          </a:p>
        </p:txBody>
      </p:sp>
      <p:sp>
        <p:nvSpPr>
          <p:cNvPr id="7" name="TextBox 6">
            <a:extLst>
              <a:ext uri="{FF2B5EF4-FFF2-40B4-BE49-F238E27FC236}">
                <a16:creationId xmlns:a16="http://schemas.microsoft.com/office/drawing/2014/main" id="{8435B4A7-1929-FB91-2451-463509587EA2}"/>
              </a:ext>
            </a:extLst>
          </p:cNvPr>
          <p:cNvSpPr txBox="1"/>
          <p:nvPr/>
        </p:nvSpPr>
        <p:spPr>
          <a:xfrm>
            <a:off x="6417733" y="1718578"/>
            <a:ext cx="3894667" cy="2596352"/>
          </a:xfrm>
          <a:prstGeom prst="rect">
            <a:avLst/>
          </a:prstGeom>
          <a:noFill/>
        </p:spPr>
        <p:txBody>
          <a:bodyPr wrap="square">
            <a:spAutoFit/>
          </a:bodyPr>
          <a:lstStyle/>
          <a:p>
            <a:pPr lvl="0" algn="r" rtl="1" eaLnBrk="0" fontAlgn="base" hangingPunct="0">
              <a:lnSpc>
                <a:spcPct val="150000"/>
              </a:lnSpc>
              <a:spcBef>
                <a:spcPct val="0"/>
              </a:spcBef>
              <a:spcAft>
                <a:spcPct val="0"/>
              </a:spcAft>
              <a:defRPr/>
            </a:pPr>
            <a:r>
              <a:rPr lang="ar-EG" sz="2800" b="1" dirty="0">
                <a:ln>
                  <a:solidFill>
                    <a:srgbClr val="000000"/>
                  </a:solidFill>
                </a:ln>
                <a:effectLst>
                  <a:outerShdw blurRad="38100" dist="76200" dir="2700000" algn="tl">
                    <a:srgbClr val="000000">
                      <a:alpha val="81176"/>
                    </a:srgbClr>
                  </a:outerShdw>
                </a:effectLst>
                <a:latin typeface="Tahoma"/>
              </a:rPr>
              <a:t>الفرق الأكثر فعالية
 تشترك في الخصائص التالية:
1. لديك شعور واضح بالهدف
2. التواصل بصراحة وصدق</a:t>
            </a:r>
            <a:endParaRPr lang="en-US" sz="2800" b="1" dirty="0">
              <a:ln w="0"/>
              <a:effectLst>
                <a:outerShdw blurRad="38100" dist="19050" dir="2700000" algn="tl" rotWithShape="0">
                  <a:schemeClr val="dk1">
                    <a:alpha val="40000"/>
                  </a:schemeClr>
                </a:outerShdw>
              </a:effectLst>
              <a:latin typeface="Tahoma"/>
            </a:endParaRPr>
          </a:p>
        </p:txBody>
      </p:sp>
      <p:sp>
        <p:nvSpPr>
          <p:cNvPr id="2" name="TextBox 1">
            <a:extLst>
              <a:ext uri="{FF2B5EF4-FFF2-40B4-BE49-F238E27FC236}">
                <a16:creationId xmlns:a16="http://schemas.microsoft.com/office/drawing/2014/main" id="{3AE52C3E-4F82-08F5-28E1-4D407403C98E}"/>
              </a:ext>
            </a:extLst>
          </p:cNvPr>
          <p:cNvSpPr txBox="1"/>
          <p:nvPr/>
        </p:nvSpPr>
        <p:spPr>
          <a:xfrm>
            <a:off x="1302262" y="1481511"/>
            <a:ext cx="4472006" cy="3894977"/>
          </a:xfrm>
          <a:prstGeom prst="rect">
            <a:avLst/>
          </a:prstGeom>
          <a:noFill/>
        </p:spPr>
        <p:txBody>
          <a:bodyPr wrap="square">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4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most effective teams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4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 share the following characteristics:</a:t>
            </a:r>
          </a:p>
          <a:p>
            <a:pPr marL="0" marR="0" lvl="0" indent="0" algn="l" defTabSz="914400" rtl="0" eaLnBrk="0" fontAlgn="base" latinLnBrk="0" hangingPunct="0">
              <a:lnSpc>
                <a:spcPct val="150000"/>
              </a:lnSpc>
              <a:spcBef>
                <a:spcPct val="0"/>
              </a:spcBef>
              <a:spcAft>
                <a:spcPct val="0"/>
              </a:spcAft>
              <a:buClrTx/>
              <a:buSzTx/>
              <a:buFontTx/>
              <a:buNone/>
              <a:tabLst/>
              <a:defRPr/>
            </a:pPr>
            <a:r>
              <a:rPr lang="en-US" sz="2400" b="1" dirty="0">
                <a:ln w="0"/>
                <a:effectLst>
                  <a:outerShdw blurRad="38100" dist="19050" dir="2700000" algn="tl" rotWithShape="0">
                    <a:schemeClr val="dk1">
                      <a:alpha val="40000"/>
                    </a:schemeClr>
                  </a:outerShdw>
                </a:effectLst>
                <a:latin typeface="Tahoma"/>
              </a:rPr>
              <a:t>1. Have a clear sense of purpose</a:t>
            </a:r>
          </a:p>
          <a:p>
            <a:pPr marL="0" marR="0" lvl="0" indent="0" algn="l" defTabSz="914400" rtl="0" eaLnBrk="0" fontAlgn="base" latinLnBrk="0" hangingPunct="0">
              <a:lnSpc>
                <a:spcPct val="150000"/>
              </a:lnSpc>
              <a:spcBef>
                <a:spcPct val="0"/>
              </a:spcBef>
              <a:spcAft>
                <a:spcPct val="0"/>
              </a:spcAft>
              <a:buClrTx/>
              <a:buSzTx/>
              <a:buFontTx/>
              <a:buNone/>
              <a:tabLst/>
              <a:defRPr/>
            </a:pPr>
            <a:r>
              <a:rPr lang="en-US" sz="2400" b="1" dirty="0">
                <a:ln w="0"/>
                <a:effectLst>
                  <a:outerShdw blurRad="38100" dist="19050" dir="2700000" algn="tl" rotWithShape="0">
                    <a:schemeClr val="dk1">
                      <a:alpha val="40000"/>
                    </a:schemeClr>
                  </a:outerShdw>
                </a:effectLst>
                <a:latin typeface="Tahoma"/>
              </a:rPr>
              <a:t>2. Communicate openly and honestly</a:t>
            </a:r>
          </a:p>
        </p:txBody>
      </p:sp>
    </p:spTree>
    <p:extLst>
      <p:ext uri="{BB962C8B-B14F-4D97-AF65-F5344CB8AC3E}">
        <p14:creationId xmlns:p14="http://schemas.microsoft.com/office/powerpoint/2010/main" val="31764571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8321" y="384633"/>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Characteristics</a:t>
            </a:r>
          </a:p>
        </p:txBody>
      </p:sp>
      <p:sp>
        <p:nvSpPr>
          <p:cNvPr id="7" name="TextBox 6">
            <a:extLst>
              <a:ext uri="{FF2B5EF4-FFF2-40B4-BE49-F238E27FC236}">
                <a16:creationId xmlns:a16="http://schemas.microsoft.com/office/drawing/2014/main" id="{0A581305-3139-DF4E-B602-2451B5CD9B99}"/>
              </a:ext>
            </a:extLst>
          </p:cNvPr>
          <p:cNvSpPr txBox="1"/>
          <p:nvPr/>
        </p:nvSpPr>
        <p:spPr>
          <a:xfrm>
            <a:off x="5353374" y="1484493"/>
            <a:ext cx="5225284" cy="3889013"/>
          </a:xfrm>
          <a:prstGeom prst="rect">
            <a:avLst/>
          </a:prstGeom>
          <a:noFill/>
        </p:spPr>
        <p:txBody>
          <a:bodyPr wrap="square">
            <a:spAutoFit/>
          </a:bodyPr>
          <a:lstStyle/>
          <a:p>
            <a:pPr lvl="0" algn="r" rtl="1" eaLnBrk="0" fontAlgn="base" hangingPunct="0">
              <a:lnSpc>
                <a:spcPct val="150000"/>
              </a:lnSpc>
              <a:spcBef>
                <a:spcPct val="0"/>
              </a:spcBef>
              <a:spcAft>
                <a:spcPct val="0"/>
              </a:spcAft>
              <a:defRPr/>
            </a:pPr>
            <a:r>
              <a:rPr lang="ar-EG" sz="2800" b="1" dirty="0">
                <a:ln>
                  <a:solidFill>
                    <a:srgbClr val="000000"/>
                  </a:solidFill>
                </a:ln>
                <a:effectLst>
                  <a:outerShdw blurRad="38100" dist="76200" dir="2700000" algn="tl">
                    <a:srgbClr val="000000">
                      <a:alpha val="81176"/>
                    </a:srgbClr>
                  </a:outerShdw>
                </a:effectLst>
                <a:latin typeface="Tahoma"/>
              </a:rPr>
              <a:t>الفرق الأكثر فعالية
 تشترك في الخصائص التالية:
3. التوصل إلى القرارات بتوافق الآراء
4. فكر بشكل خلاق
5. معرفة كيفية حل النزاع
6. اظهر التركيز </a:t>
            </a:r>
            <a:endParaRPr kumimoji="0" lang="en-US" sz="28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endParaRPr>
          </a:p>
        </p:txBody>
      </p:sp>
      <p:sp>
        <p:nvSpPr>
          <p:cNvPr id="4" name="TextBox 3">
            <a:extLst>
              <a:ext uri="{FF2B5EF4-FFF2-40B4-BE49-F238E27FC236}">
                <a16:creationId xmlns:a16="http://schemas.microsoft.com/office/drawing/2014/main" id="{82154A23-539B-38D8-ACD7-387373AA75F9}"/>
              </a:ext>
            </a:extLst>
          </p:cNvPr>
          <p:cNvSpPr txBox="1"/>
          <p:nvPr/>
        </p:nvSpPr>
        <p:spPr>
          <a:xfrm>
            <a:off x="1613342" y="1806323"/>
            <a:ext cx="4361684" cy="3261214"/>
          </a:xfrm>
          <a:prstGeom prst="rect">
            <a:avLst/>
          </a:prstGeom>
          <a:noFill/>
        </p:spPr>
        <p:txBody>
          <a:bodyPr wrap="square">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most effective teams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 share the following characteristics: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3. Reach decisions by consensus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4. Think creatively</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5. Know how to resolve conflict</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6. Stat focused </a:t>
            </a:r>
          </a:p>
        </p:txBody>
      </p:sp>
    </p:spTree>
    <p:extLst>
      <p:ext uri="{BB962C8B-B14F-4D97-AF65-F5344CB8AC3E}">
        <p14:creationId xmlns:p14="http://schemas.microsoft.com/office/powerpoint/2010/main" val="244639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6917324"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1" name="Rectangle 10">
            <a:extLst>
              <a:ext uri="{FF2B5EF4-FFF2-40B4-BE49-F238E27FC236}">
                <a16:creationId xmlns:a16="http://schemas.microsoft.com/office/drawing/2014/main" id="{679AB963-24A7-FD87-E342-15AE64477DBA}"/>
              </a:ext>
            </a:extLst>
          </p:cNvPr>
          <p:cNvSpPr/>
          <p:nvPr/>
        </p:nvSpPr>
        <p:spPr bwMode="auto">
          <a:xfrm>
            <a:off x="2676130" y="483969"/>
            <a:ext cx="8435443" cy="66106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lnSpc>
                <a:spcPct val="150000"/>
              </a:lnSpc>
              <a:spcBef>
                <a:spcPct val="0"/>
              </a:spcBef>
              <a:spcAft>
                <a:spcPct val="0"/>
              </a:spcAft>
            </a:pPr>
            <a:r>
              <a:rPr lang="ar-EG" sz="3200" b="1">
                <a:ln>
                  <a:solidFill>
                    <a:srgbClr val="000000"/>
                  </a:solidFill>
                </a:ln>
                <a:effectLst>
                  <a:outerShdw blurRad="38100" dist="76200" dir="2700000" algn="tl">
                    <a:srgbClr val="000000">
                      <a:alpha val="81176"/>
                    </a:srgbClr>
                  </a:outerShdw>
                </a:effectLst>
                <a:latin typeface="Tahoma"/>
              </a:rPr>
              <a:t>التعاون في جهود الاتصال</a:t>
            </a:r>
            <a:endParaRPr kumimoji="0" lang="en-US" sz="32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7" name="TextBox 6">
            <a:extLst>
              <a:ext uri="{FF2B5EF4-FFF2-40B4-BE49-F238E27FC236}">
                <a16:creationId xmlns:a16="http://schemas.microsoft.com/office/drawing/2014/main" id="{A38D5BD0-4459-1FB4-AA9E-D4B14A0794B0}"/>
              </a:ext>
            </a:extLst>
          </p:cNvPr>
          <p:cNvSpPr txBox="1"/>
          <p:nvPr/>
        </p:nvSpPr>
        <p:spPr>
          <a:xfrm>
            <a:off x="5689600" y="2405878"/>
            <a:ext cx="4571557" cy="2062103"/>
          </a:xfrm>
          <a:prstGeom prst="rect">
            <a:avLst/>
          </a:prstGeom>
          <a:noFill/>
        </p:spPr>
        <p:txBody>
          <a:bodyPr wrap="square">
            <a:spAutoFit/>
          </a:bodyPr>
          <a:lstStyle/>
          <a:p>
            <a:pPr lvl="0" algn="r" rtl="1" eaLnBrk="0" fontAlgn="base" hangingPunct="0">
              <a:spcBef>
                <a:spcPct val="30000"/>
              </a:spcBef>
              <a:spcAft>
                <a:spcPct val="0"/>
              </a:spcAft>
              <a:defRPr/>
            </a:pPr>
            <a:r>
              <a:rPr lang="ar-EG" sz="32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يمكن أن تؤدي الطاقة والخبرة الجماعية لمختلف الأعضاء إلى نتائج تتجاوز ما يمكن أن يفعله كل فرد بخلاف ذلك.</a:t>
            </a:r>
            <a:endParaRPr lang="en-US" sz="32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endParaRPr>
          </a:p>
        </p:txBody>
      </p:sp>
      <p:sp>
        <p:nvSpPr>
          <p:cNvPr id="2" name="Rectangle 1">
            <a:extLst>
              <a:ext uri="{FF2B5EF4-FFF2-40B4-BE49-F238E27FC236}">
                <a16:creationId xmlns:a16="http://schemas.microsoft.com/office/drawing/2014/main" id="{F83169C4-E9A9-2AFD-1BDE-4108944F3A49}"/>
              </a:ext>
            </a:extLst>
          </p:cNvPr>
          <p:cNvSpPr/>
          <p:nvPr/>
        </p:nvSpPr>
        <p:spPr bwMode="auto">
          <a:xfrm>
            <a:off x="2232114" y="1367667"/>
            <a:ext cx="8435443" cy="66106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lnSpc>
                <a:spcPct val="150000"/>
              </a:lnSpc>
              <a:spcBef>
                <a:spcPct val="0"/>
              </a:spcBef>
              <a:spcAft>
                <a:spcPct val="0"/>
              </a:spcAft>
            </a:pPr>
            <a:r>
              <a:rPr lang="en-US" sz="3200" b="1" dirty="0">
                <a:ln>
                  <a:solidFill>
                    <a:srgbClr val="000000"/>
                  </a:solidFill>
                </a:ln>
                <a:effectLst>
                  <a:outerShdw blurRad="38100" dist="76200" dir="2700000" algn="tl">
                    <a:srgbClr val="000000">
                      <a:alpha val="81176"/>
                    </a:srgbClr>
                  </a:outerShdw>
                </a:effectLst>
                <a:latin typeface="Tahoma"/>
              </a:rPr>
              <a:t>Collaborating on Communication Efforts</a:t>
            </a:r>
            <a:endParaRPr kumimoji="0" lang="en-US" sz="32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4" name="TextBox 3">
            <a:extLst>
              <a:ext uri="{FF2B5EF4-FFF2-40B4-BE49-F238E27FC236}">
                <a16:creationId xmlns:a16="http://schemas.microsoft.com/office/drawing/2014/main" id="{BA2F2F8A-0C10-9801-6CDB-64733BF6A20E}"/>
              </a:ext>
            </a:extLst>
          </p:cNvPr>
          <p:cNvSpPr txBox="1"/>
          <p:nvPr/>
        </p:nvSpPr>
        <p:spPr>
          <a:xfrm>
            <a:off x="1401835" y="2251365"/>
            <a:ext cx="4287766" cy="3108543"/>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28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the collective </a:t>
            </a:r>
            <a:r>
              <a:rPr lang="en-US" sz="2800" b="1">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energy</a:t>
            </a:r>
            <a:r>
              <a:rPr lang="en-US" sz="28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and </a:t>
            </a:r>
            <a:r>
              <a:rPr lang="en-US" sz="2800" b="1">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expertise </a:t>
            </a:r>
            <a:r>
              <a:rPr lang="en-US" sz="28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of the </a:t>
            </a:r>
            <a:r>
              <a:rPr lang="en-US" sz="2800" b="1">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various members </a:t>
            </a:r>
            <a:r>
              <a:rPr lang="en-US" sz="28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can </a:t>
            </a:r>
            <a:r>
              <a:rPr lang="ar-EG" sz="28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lead</a:t>
            </a:r>
            <a:r>
              <a:rPr lang="en-US" sz="28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to results that transcend what each</a:t>
            </a:r>
            <a:r>
              <a:rPr lang="ar-EG" sz="28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a:t>
            </a:r>
            <a:r>
              <a:rPr lang="en-US" sz="2800" b="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individual could do otherwise. </a:t>
            </a:r>
            <a:endPar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5418980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104535" y="3624379"/>
            <a:ext cx="7548176" cy="1489488"/>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4400" b="1">
                <a:latin typeface="Times New Roman" panose="02020603050405020304" pitchFamily="18" charset="0"/>
              </a:rPr>
              <a:t>الفرق بين مجموعة العمل وفريق العمل</a:t>
            </a:r>
            <a:endParaRPr kumimoji="0" lang="en-GB" sz="44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2" name="Rectangle 1">
            <a:extLst>
              <a:ext uri="{FF2B5EF4-FFF2-40B4-BE49-F238E27FC236}">
                <a16:creationId xmlns:a16="http://schemas.microsoft.com/office/drawing/2014/main" id="{DCAFB04B-A539-03B7-15E6-2F124BAC5D76}"/>
              </a:ext>
            </a:extLst>
          </p:cNvPr>
          <p:cNvSpPr/>
          <p:nvPr/>
        </p:nvSpPr>
        <p:spPr bwMode="auto">
          <a:xfrm>
            <a:off x="2321912" y="1947442"/>
            <a:ext cx="7548176" cy="1489488"/>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4400" b="1" dirty="0">
                <a:latin typeface="Times New Roman" panose="02020603050405020304" pitchFamily="18" charset="0"/>
              </a:rPr>
              <a:t>Difference between work group and work team</a:t>
            </a:r>
            <a:endParaRPr kumimoji="0" lang="en-GB" sz="4400" b="1" i="0" u="none" strike="noStrike" kern="1200" cap="none" spc="0" normalizeH="0" baseline="0" noProof="0" dirty="0">
              <a:ln>
                <a:noFill/>
              </a:ln>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9067524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11643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26398" y="1103363"/>
            <a:ext cx="7548176" cy="92367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work group</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6" name="TextBox 5">
            <a:extLst>
              <a:ext uri="{FF2B5EF4-FFF2-40B4-BE49-F238E27FC236}">
                <a16:creationId xmlns:a16="http://schemas.microsoft.com/office/drawing/2014/main" id="{420FBE8E-A6A4-4577-FFFA-FC47CD0C1713}"/>
              </a:ext>
            </a:extLst>
          </p:cNvPr>
          <p:cNvSpPr txBox="1"/>
          <p:nvPr/>
        </p:nvSpPr>
        <p:spPr>
          <a:xfrm>
            <a:off x="6096000" y="2449493"/>
            <a:ext cx="4288992" cy="2376035"/>
          </a:xfrm>
          <a:prstGeom prst="rect">
            <a:avLst/>
          </a:prstGeom>
          <a:noFill/>
        </p:spPr>
        <p:txBody>
          <a:bodyPr wrap="square">
            <a:spAutoFit/>
          </a:bodyPr>
          <a:lstStyle/>
          <a:p>
            <a:pPr lvl="0" algn="r" rtl="1" eaLnBrk="0" fontAlgn="base" hangingPunct="0">
              <a:spcBef>
                <a:spcPct val="30000"/>
              </a:spcBef>
              <a:spcAft>
                <a:spcPct val="0"/>
              </a:spcAft>
              <a:defRPr/>
            </a:pPr>
            <a:r>
              <a:rPr lang="ar-EG"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مجموعة تتفاعل في المقام الأول لتبادل المعلومات واتخاذ القرارات لمساعدة كل عضو في المجموعة على الأداء ضمن مجال مسؤوليته. 
لا حاجة إلى جهد مشترك.</a:t>
            </a:r>
            <a:endPar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endParaRPr>
          </a:p>
        </p:txBody>
      </p:sp>
      <p:sp>
        <p:nvSpPr>
          <p:cNvPr id="2" name="TextBox 1">
            <a:extLst>
              <a:ext uri="{FF2B5EF4-FFF2-40B4-BE49-F238E27FC236}">
                <a16:creationId xmlns:a16="http://schemas.microsoft.com/office/drawing/2014/main" id="{7476DDE7-BA0C-1525-C622-3D3B3FF1B8F7}"/>
              </a:ext>
            </a:extLst>
          </p:cNvPr>
          <p:cNvSpPr txBox="1"/>
          <p:nvPr/>
        </p:nvSpPr>
        <p:spPr>
          <a:xfrm>
            <a:off x="1411494" y="2027039"/>
            <a:ext cx="4288992" cy="4099584"/>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A group that interacts primarily to share information and to make decisions to help each group member perform within  his or her area of </a:t>
            </a:r>
            <a:r>
              <a:rPr lang="en-US" sz="2800" b="1" dirty="0" err="1">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responsibility.No</a:t>
            </a: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joint effort required. </a:t>
            </a:r>
          </a:p>
        </p:txBody>
      </p:sp>
    </p:spTree>
    <p:extLst>
      <p:ext uri="{BB962C8B-B14F-4D97-AF65-F5344CB8AC3E}">
        <p14:creationId xmlns:p14="http://schemas.microsoft.com/office/powerpoint/2010/main" val="21214010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11643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0344" y="1427534"/>
            <a:ext cx="7548176" cy="92367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work Team</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6" name="TextBox 5">
            <a:extLst>
              <a:ext uri="{FF2B5EF4-FFF2-40B4-BE49-F238E27FC236}">
                <a16:creationId xmlns:a16="http://schemas.microsoft.com/office/drawing/2014/main" id="{420FBE8E-A6A4-4577-FFFA-FC47CD0C1713}"/>
              </a:ext>
            </a:extLst>
          </p:cNvPr>
          <p:cNvSpPr txBox="1"/>
          <p:nvPr/>
        </p:nvSpPr>
        <p:spPr>
          <a:xfrm>
            <a:off x="6096000" y="2557439"/>
            <a:ext cx="4242520" cy="1384995"/>
          </a:xfrm>
          <a:prstGeom prst="rect">
            <a:avLst/>
          </a:prstGeom>
          <a:noFill/>
        </p:spPr>
        <p:txBody>
          <a:bodyPr wrap="square">
            <a:spAutoFit/>
          </a:bodyPr>
          <a:lstStyle/>
          <a:p>
            <a:pPr lvl="0" algn="r" rtl="1" eaLnBrk="0" fontAlgn="base" hangingPunct="0">
              <a:spcBef>
                <a:spcPct val="30000"/>
              </a:spcBef>
              <a:spcAft>
                <a:spcPct val="0"/>
              </a:spcAft>
              <a:defRPr/>
            </a:pPr>
            <a:r>
              <a:rPr lang="ar-EG" sz="2800" b="1">
                <a:solidFill>
                  <a:prstClr val="black"/>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يولد تآزرا إيجابيا من خلال الجهود المنسقة التي تؤدي إلى أداء أكبر من مجموع المدخلات الفردية</a:t>
            </a:r>
            <a:endParaRPr kumimoji="0" lang="en-US" sz="28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haroni" panose="02010803020104030203" pitchFamily="2" charset="-79"/>
              <a:ea typeface="+mn-ea"/>
              <a:cs typeface="Aharoni" panose="02010803020104030203" pitchFamily="2" charset="-79"/>
            </a:endParaRPr>
          </a:p>
        </p:txBody>
      </p:sp>
      <p:sp>
        <p:nvSpPr>
          <p:cNvPr id="2" name="TextBox 1">
            <a:extLst>
              <a:ext uri="{FF2B5EF4-FFF2-40B4-BE49-F238E27FC236}">
                <a16:creationId xmlns:a16="http://schemas.microsoft.com/office/drawing/2014/main" id="{7480F392-6B41-F3A9-48F5-CF15CD484B2E}"/>
              </a:ext>
            </a:extLst>
          </p:cNvPr>
          <p:cNvSpPr txBox="1"/>
          <p:nvPr/>
        </p:nvSpPr>
        <p:spPr>
          <a:xfrm>
            <a:off x="1441912" y="2321923"/>
            <a:ext cx="4242520" cy="3108543"/>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haroni" panose="02010803020104030203" pitchFamily="2" charset="-79"/>
                <a:ea typeface="+mn-ea"/>
                <a:cs typeface="Aharoni" panose="02010803020104030203" pitchFamily="2" charset="-79"/>
              </a:rPr>
              <a:t>Generates positive synergy through coordinated efforts result in a performance that is greater than the sum of the individual inputs</a:t>
            </a:r>
          </a:p>
        </p:txBody>
      </p:sp>
    </p:spTree>
    <p:extLst>
      <p:ext uri="{BB962C8B-B14F-4D97-AF65-F5344CB8AC3E}">
        <p14:creationId xmlns:p14="http://schemas.microsoft.com/office/powerpoint/2010/main" val="38985953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3">
            <a:hlinkClick r:id="" action="ppaction://media"/>
            <a:extLst>
              <a:ext uri="{FF2B5EF4-FFF2-40B4-BE49-F238E27FC236}">
                <a16:creationId xmlns:a16="http://schemas.microsoft.com/office/drawing/2014/main" id="{7497F274-050C-23BA-3790-CAF71C8B678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rot="21315344">
            <a:off x="11633200" y="62992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02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0.2|15.8|7.1|15.3|23.7|84.7"/>
</p:tagLst>
</file>

<file path=ppt/tags/tag2.xml><?xml version="1.0" encoding="utf-8"?>
<p:tagLst xmlns:a="http://schemas.openxmlformats.org/drawingml/2006/main" xmlns:r="http://schemas.openxmlformats.org/officeDocument/2006/relationships" xmlns:p="http://schemas.openxmlformats.org/presentationml/2006/main">
  <p:tag name="TIMING" val="|17|6.1"/>
</p:tagLst>
</file>

<file path=ppt/tags/tag3.xml><?xml version="1.0" encoding="utf-8"?>
<p:tagLst xmlns:a="http://schemas.openxmlformats.org/drawingml/2006/main" xmlns:r="http://schemas.openxmlformats.org/officeDocument/2006/relationships" xmlns:p="http://schemas.openxmlformats.org/presentationml/2006/main">
  <p:tag name="TIMING" val="|41.8"/>
</p:tagLst>
</file>

<file path=ppt/tags/tag4.xml><?xml version="1.0" encoding="utf-8"?>
<p:tagLst xmlns:a="http://schemas.openxmlformats.org/drawingml/2006/main" xmlns:r="http://schemas.openxmlformats.org/officeDocument/2006/relationships" xmlns:p="http://schemas.openxmlformats.org/presentationml/2006/main">
  <p:tag name="TIMING" val="|241.4"/>
</p:tagLst>
</file>

<file path=ppt/tags/tag5.xml><?xml version="1.0" encoding="utf-8"?>
<p:tagLst xmlns:a="http://schemas.openxmlformats.org/drawingml/2006/main" xmlns:r="http://schemas.openxmlformats.org/officeDocument/2006/relationships" xmlns:p="http://schemas.openxmlformats.org/presentationml/2006/main">
  <p:tag name="TIMING" val="|161.1|1.8"/>
</p:tagLst>
</file>

<file path=ppt/tags/tag6.xml><?xml version="1.0" encoding="utf-8"?>
<p:tagLst xmlns:a="http://schemas.openxmlformats.org/drawingml/2006/main" xmlns:r="http://schemas.openxmlformats.org/officeDocument/2006/relationships" xmlns:p="http://schemas.openxmlformats.org/presentationml/2006/main">
  <p:tag name="TIMING" val="|1.1|1.2|3|2.4|1|40.1"/>
</p:tagLst>
</file>

<file path=ppt/tags/tag7.xml><?xml version="1.0" encoding="utf-8"?>
<p:tagLst xmlns:a="http://schemas.openxmlformats.org/drawingml/2006/main" xmlns:r="http://schemas.openxmlformats.org/officeDocument/2006/relationships" xmlns:p="http://schemas.openxmlformats.org/presentationml/2006/main">
  <p:tag name="TIMING" val="|0.7|7.8|1.9|0.7|0.9"/>
</p:tagLst>
</file>

<file path=ppt/tags/tag8.xml><?xml version="1.0" encoding="utf-8"?>
<p:tagLst xmlns:a="http://schemas.openxmlformats.org/drawingml/2006/main" xmlns:r="http://schemas.openxmlformats.org/officeDocument/2006/relationships" xmlns:p="http://schemas.openxmlformats.org/presentationml/2006/main">
  <p:tag name="TIMING" val="|0.7|3.3|1.8|0.7|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19EDA8F-3924-4251-AB15-8C4B9714DE27}"/>
</file>

<file path=customXml/itemProps2.xml><?xml version="1.0" encoding="utf-8"?>
<ds:datastoreItem xmlns:ds="http://schemas.openxmlformats.org/officeDocument/2006/customXml" ds:itemID="{F4C661A8-250D-4612-8A76-72D2EC1FD561}"/>
</file>

<file path=customXml/itemProps3.xml><?xml version="1.0" encoding="utf-8"?>
<ds:datastoreItem xmlns:ds="http://schemas.openxmlformats.org/officeDocument/2006/customXml" ds:itemID="{5B87D0A7-A840-4325-8770-2615240E8AEB}"/>
</file>

<file path=docProps/app.xml><?xml version="1.0" encoding="utf-8"?>
<Properties xmlns="http://schemas.openxmlformats.org/officeDocument/2006/extended-properties" xmlns:vt="http://schemas.openxmlformats.org/officeDocument/2006/docPropsVTypes">
  <TotalTime>7817</TotalTime>
  <Words>3163</Words>
  <Application>Microsoft Office PowerPoint</Application>
  <PresentationFormat>Widescreen</PresentationFormat>
  <Paragraphs>315</Paragraphs>
  <Slides>43</Slides>
  <Notes>40</Notes>
  <HiddenSlides>0</HiddenSlides>
  <MMClips>1</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43</vt:i4>
      </vt:variant>
    </vt:vector>
  </HeadingPairs>
  <TitlesOfParts>
    <vt:vector size="56" baseType="lpstr">
      <vt:lpstr>Aharoni</vt:lpstr>
      <vt:lpstr>Alexandria</vt:lpstr>
      <vt:lpstr>Arial</vt:lpstr>
      <vt:lpstr>Calibri</vt:lpstr>
      <vt:lpstr>Calibri Light</vt:lpstr>
      <vt:lpstr>Sakkal Majalla</vt:lpstr>
      <vt:lpstr>Segoe UI Web (Arabic)</vt:lpstr>
      <vt:lpstr>Tahoma</vt:lpstr>
      <vt:lpstr>Times New Roman</vt:lpstr>
      <vt:lpstr>Wingdings</vt:lpstr>
      <vt:lpstr>Office Theme</vt:lpstr>
      <vt:lpstr>1_Office Theme</vt:lpstr>
      <vt:lpstr>2_Office Theme</vt:lpstr>
      <vt:lpstr>PRESENTATION AND  WRITING SKILLS     مهارات العرض والكتابة       lecture No. 3 المحاضرة الثالثة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145</cp:revision>
  <dcterms:created xsi:type="dcterms:W3CDTF">2021-08-03T13:03:26Z</dcterms:created>
  <dcterms:modified xsi:type="dcterms:W3CDTF">2024-10-20T18:02:29Z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