
<file path=[Content_Types].xml><?xml version="1.0" encoding="utf-8"?>
<Types xmlns="http://schemas.openxmlformats.org/package/2006/content-types">
  <Default Extension="png" ContentType="image/png"/>
  <Default Extension="svg" ContentType="image/svg+xml"/>
  <Default Extension="jpeg" ContentType="image/jpeg"/>
  <Default Extension="wma" ContentType="audio/x-ms-wma"/>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6"/>
  </p:notesMasterIdLst>
  <p:sldIdLst>
    <p:sldId id="481" r:id="rId2"/>
    <p:sldId id="303" r:id="rId3"/>
    <p:sldId id="313" r:id="rId4"/>
    <p:sldId id="276" r:id="rId5"/>
    <p:sldId id="256" r:id="rId6"/>
    <p:sldId id="515" r:id="rId7"/>
    <p:sldId id="482" r:id="rId8"/>
    <p:sldId id="527" r:id="rId9"/>
    <p:sldId id="571" r:id="rId10"/>
    <p:sldId id="516" r:id="rId11"/>
    <p:sldId id="483" r:id="rId12"/>
    <p:sldId id="484" r:id="rId13"/>
    <p:sldId id="534" r:id="rId14"/>
    <p:sldId id="485" r:id="rId15"/>
    <p:sldId id="528" r:id="rId16"/>
    <p:sldId id="486" r:id="rId17"/>
    <p:sldId id="529" r:id="rId18"/>
    <p:sldId id="530" r:id="rId19"/>
    <p:sldId id="531" r:id="rId20"/>
    <p:sldId id="548" r:id="rId21"/>
    <p:sldId id="495" r:id="rId22"/>
    <p:sldId id="537" r:id="rId23"/>
    <p:sldId id="565" r:id="rId24"/>
    <p:sldId id="566" r:id="rId25"/>
    <p:sldId id="494" r:id="rId26"/>
    <p:sldId id="539" r:id="rId27"/>
    <p:sldId id="542" r:id="rId28"/>
    <p:sldId id="543" r:id="rId29"/>
    <p:sldId id="544" r:id="rId30"/>
    <p:sldId id="545" r:id="rId31"/>
    <p:sldId id="546" r:id="rId32"/>
    <p:sldId id="541" r:id="rId33"/>
    <p:sldId id="540" r:id="rId34"/>
    <p:sldId id="496" r:id="rId35"/>
    <p:sldId id="549" r:id="rId36"/>
    <p:sldId id="550" r:id="rId37"/>
    <p:sldId id="551" r:id="rId38"/>
    <p:sldId id="552" r:id="rId39"/>
    <p:sldId id="553" r:id="rId40"/>
    <p:sldId id="554" r:id="rId41"/>
    <p:sldId id="555" r:id="rId42"/>
    <p:sldId id="556" r:id="rId43"/>
    <p:sldId id="557" r:id="rId44"/>
    <p:sldId id="558" r:id="rId45"/>
    <p:sldId id="559" r:id="rId46"/>
    <p:sldId id="560" r:id="rId47"/>
    <p:sldId id="561" r:id="rId48"/>
    <p:sldId id="562" r:id="rId49"/>
    <p:sldId id="563" r:id="rId50"/>
    <p:sldId id="564" r:id="rId51"/>
    <p:sldId id="567" r:id="rId52"/>
    <p:sldId id="568" r:id="rId53"/>
    <p:sldId id="569" r:id="rId54"/>
    <p:sldId id="570"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1"/>
            <p14:sldId id="303"/>
            <p14:sldId id="313"/>
            <p14:sldId id="276"/>
            <p14:sldId id="256"/>
            <p14:sldId id="515"/>
            <p14:sldId id="482"/>
            <p14:sldId id="527"/>
            <p14:sldId id="571"/>
            <p14:sldId id="516"/>
            <p14:sldId id="483"/>
            <p14:sldId id="484"/>
            <p14:sldId id="534"/>
            <p14:sldId id="485"/>
            <p14:sldId id="528"/>
            <p14:sldId id="486"/>
            <p14:sldId id="529"/>
            <p14:sldId id="530"/>
            <p14:sldId id="531"/>
            <p14:sldId id="548"/>
            <p14:sldId id="495"/>
            <p14:sldId id="537"/>
            <p14:sldId id="565"/>
            <p14:sldId id="566"/>
            <p14:sldId id="494"/>
            <p14:sldId id="539"/>
            <p14:sldId id="542"/>
            <p14:sldId id="543"/>
            <p14:sldId id="544"/>
            <p14:sldId id="545"/>
            <p14:sldId id="546"/>
            <p14:sldId id="541"/>
            <p14:sldId id="540"/>
            <p14:sldId id="496"/>
            <p14:sldId id="549"/>
            <p14:sldId id="550"/>
            <p14:sldId id="551"/>
            <p14:sldId id="552"/>
            <p14:sldId id="553"/>
            <p14:sldId id="554"/>
            <p14:sldId id="555"/>
            <p14:sldId id="556"/>
            <p14:sldId id="557"/>
            <p14:sldId id="558"/>
            <p14:sldId id="559"/>
            <p14:sldId id="560"/>
            <p14:sldId id="561"/>
            <p14:sldId id="562"/>
            <p14:sldId id="563"/>
            <p14:sldId id="564"/>
            <p14:sldId id="567"/>
            <p14:sldId id="568"/>
            <p14:sldId id="569"/>
            <p14:sldId id="570"/>
          </p14:sldIdLst>
        </p14:section>
        <p14:section name="Untitled Section" id="{2F6AD2C2-46A9-4BC4-94FF-3A698A8E8EFB}">
          <p14:sldIdLst/>
        </p14:section>
      </p14:sectionLst>
    </p:ex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9" d="100"/>
          <a:sy n="69" d="100"/>
        </p:scale>
        <p:origin x="-756" y="-9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1C7E57C-59D8-4454-B091-A69F7704AA6D}" type="doc">
      <dgm:prSet loTypeId="urn:microsoft.com/office/officeart/2005/8/layout/radial5" loCatId="cycle" qsTypeId="urn:microsoft.com/office/officeart/2005/8/quickstyle/simple1" qsCatId="simple" csTypeId="urn:microsoft.com/office/officeart/2005/8/colors/accent1_2" csCatId="accent1" phldr="1"/>
      <dgm:spPr/>
      <dgm:t>
        <a:bodyPr/>
        <a:lstStyle/>
        <a:p>
          <a:pPr rtl="1"/>
          <a:endParaRPr lang="ar-SA"/>
        </a:p>
      </dgm:t>
    </dgm:pt>
    <dgm:pt modelId="{11C5E6FC-8527-43EE-8512-FE9EA766AB9F}">
      <dgm:prSet phldrT="[نص]" custT="1"/>
      <dgm:spPr/>
      <dgm:t>
        <a:bodyPr/>
        <a:lstStyle/>
        <a:p>
          <a:pPr rtl="1"/>
          <a:r>
            <a:rPr lang="ar-JO" sz="1800" b="1" dirty="0" smtClean="0"/>
            <a:t>صفات الباحث العلمي</a:t>
          </a:r>
          <a:endParaRPr lang="ar-SA" sz="1800" b="1" dirty="0"/>
        </a:p>
      </dgm:t>
    </dgm:pt>
    <dgm:pt modelId="{19277906-7154-4695-8FE5-E91A33C8877F}" type="parTrans" cxnId="{431931F0-2B7E-4728-8BF3-5AB375BA6D79}">
      <dgm:prSet/>
      <dgm:spPr/>
      <dgm:t>
        <a:bodyPr/>
        <a:lstStyle/>
        <a:p>
          <a:pPr rtl="1"/>
          <a:endParaRPr lang="ar-SA"/>
        </a:p>
      </dgm:t>
    </dgm:pt>
    <dgm:pt modelId="{AD389E29-60AF-4E4F-8D96-AF833C5B8D82}" type="sibTrans" cxnId="{431931F0-2B7E-4728-8BF3-5AB375BA6D79}">
      <dgm:prSet/>
      <dgm:spPr/>
      <dgm:t>
        <a:bodyPr/>
        <a:lstStyle/>
        <a:p>
          <a:pPr rtl="1"/>
          <a:endParaRPr lang="ar-SA"/>
        </a:p>
      </dgm:t>
    </dgm:pt>
    <dgm:pt modelId="{7621F662-E623-4683-8484-B22126353346}">
      <dgm:prSet phldrT="[نص]" custT="1"/>
      <dgm:spPr/>
      <dgm:t>
        <a:bodyPr/>
        <a:lstStyle/>
        <a:p>
          <a:pPr rtl="1"/>
          <a:r>
            <a:rPr lang="ar-JO" sz="1800" b="1" dirty="0" smtClean="0"/>
            <a:t>التقدير</a:t>
          </a:r>
          <a:endParaRPr lang="ar-SA" sz="1800" b="1" dirty="0"/>
        </a:p>
      </dgm:t>
    </dgm:pt>
    <dgm:pt modelId="{54876F30-4C9B-4D9F-90AA-C73EA4023FFB}" type="parTrans" cxnId="{C6FCE45B-101D-47E7-ADF8-6FCBA4467C15}">
      <dgm:prSet/>
      <dgm:spPr/>
      <dgm:t>
        <a:bodyPr/>
        <a:lstStyle/>
        <a:p>
          <a:pPr rtl="1"/>
          <a:endParaRPr lang="ar-SA"/>
        </a:p>
      </dgm:t>
    </dgm:pt>
    <dgm:pt modelId="{B8F42F17-3054-4DB2-A646-7A4EB4F806C8}" type="sibTrans" cxnId="{C6FCE45B-101D-47E7-ADF8-6FCBA4467C15}">
      <dgm:prSet/>
      <dgm:spPr/>
      <dgm:t>
        <a:bodyPr/>
        <a:lstStyle/>
        <a:p>
          <a:pPr rtl="1"/>
          <a:endParaRPr lang="ar-SA"/>
        </a:p>
      </dgm:t>
    </dgm:pt>
    <dgm:pt modelId="{4F32848F-EBB4-4307-A75A-FD560E066DCE}">
      <dgm:prSet phldrT="[نص]" custT="1"/>
      <dgm:spPr/>
      <dgm:t>
        <a:bodyPr/>
        <a:lstStyle/>
        <a:p>
          <a:pPr rtl="1"/>
          <a:r>
            <a:rPr lang="ar-JO" sz="1800" b="1" dirty="0" smtClean="0"/>
            <a:t>التواضع</a:t>
          </a:r>
          <a:endParaRPr lang="ar-SA" sz="1800" b="1" dirty="0"/>
        </a:p>
      </dgm:t>
    </dgm:pt>
    <dgm:pt modelId="{13C4FEC5-BCD9-44C5-AFDC-1659075331FE}" type="parTrans" cxnId="{46C6A5A2-85A9-4580-B187-0AE7F332CBA2}">
      <dgm:prSet/>
      <dgm:spPr/>
      <dgm:t>
        <a:bodyPr/>
        <a:lstStyle/>
        <a:p>
          <a:pPr rtl="1"/>
          <a:endParaRPr lang="ar-SA"/>
        </a:p>
      </dgm:t>
    </dgm:pt>
    <dgm:pt modelId="{F40E5D98-1318-4B74-8A9D-F2E6D636F03D}" type="sibTrans" cxnId="{46C6A5A2-85A9-4580-B187-0AE7F332CBA2}">
      <dgm:prSet/>
      <dgm:spPr/>
      <dgm:t>
        <a:bodyPr/>
        <a:lstStyle/>
        <a:p>
          <a:pPr rtl="1"/>
          <a:endParaRPr lang="ar-SA"/>
        </a:p>
      </dgm:t>
    </dgm:pt>
    <dgm:pt modelId="{9873880A-E536-41DB-846C-6EAA624D5D94}">
      <dgm:prSet phldrT="[نص]" custT="1"/>
      <dgm:spPr/>
      <dgm:t>
        <a:bodyPr/>
        <a:lstStyle/>
        <a:p>
          <a:pPr rtl="1"/>
          <a:r>
            <a:rPr lang="ar-JO" sz="1800" b="1" dirty="0" smtClean="0"/>
            <a:t>الحرية</a:t>
          </a:r>
          <a:endParaRPr lang="ar-SA" sz="1800" b="1" dirty="0"/>
        </a:p>
      </dgm:t>
    </dgm:pt>
    <dgm:pt modelId="{69E9670F-CF25-4355-A0B8-C740CCC23ABB}" type="parTrans" cxnId="{4069682E-0BF7-4C7B-99F2-593C94FC7A5F}">
      <dgm:prSet/>
      <dgm:spPr/>
      <dgm:t>
        <a:bodyPr/>
        <a:lstStyle/>
        <a:p>
          <a:pPr rtl="1"/>
          <a:endParaRPr lang="ar-SA"/>
        </a:p>
      </dgm:t>
    </dgm:pt>
    <dgm:pt modelId="{16896146-5897-475A-9C62-A930CA68F661}" type="sibTrans" cxnId="{4069682E-0BF7-4C7B-99F2-593C94FC7A5F}">
      <dgm:prSet/>
      <dgm:spPr/>
      <dgm:t>
        <a:bodyPr/>
        <a:lstStyle/>
        <a:p>
          <a:pPr rtl="1"/>
          <a:endParaRPr lang="ar-SA"/>
        </a:p>
      </dgm:t>
    </dgm:pt>
    <dgm:pt modelId="{A44C1BC6-D5F3-458C-8AEE-4356AA4A7786}">
      <dgm:prSet phldrT="[نص]" custT="1"/>
      <dgm:spPr/>
      <dgm:t>
        <a:bodyPr/>
        <a:lstStyle/>
        <a:p>
          <a:pPr rtl="1"/>
          <a:r>
            <a:rPr lang="ar-JO" sz="1800" b="1" dirty="0" smtClean="0"/>
            <a:t>النقد الهادف</a:t>
          </a:r>
          <a:endParaRPr lang="ar-SA" sz="1800" b="1" dirty="0"/>
        </a:p>
      </dgm:t>
    </dgm:pt>
    <dgm:pt modelId="{957279AE-120E-447D-A384-9C5797809B9A}" type="parTrans" cxnId="{D4B72109-57EB-470B-9D4A-86B12F20B0C6}">
      <dgm:prSet/>
      <dgm:spPr/>
      <dgm:t>
        <a:bodyPr/>
        <a:lstStyle/>
        <a:p>
          <a:pPr rtl="1"/>
          <a:endParaRPr lang="ar-SA"/>
        </a:p>
      </dgm:t>
    </dgm:pt>
    <dgm:pt modelId="{8099E6CD-30F8-4985-A840-98E2B1DBA7FA}" type="sibTrans" cxnId="{D4B72109-57EB-470B-9D4A-86B12F20B0C6}">
      <dgm:prSet/>
      <dgm:spPr/>
      <dgm:t>
        <a:bodyPr/>
        <a:lstStyle/>
        <a:p>
          <a:pPr rtl="1"/>
          <a:endParaRPr lang="ar-SA"/>
        </a:p>
      </dgm:t>
    </dgm:pt>
    <dgm:pt modelId="{2524AE10-4BC5-4456-BA23-EE96E747F57B}">
      <dgm:prSet phldrT="[نص]" custT="1"/>
      <dgm:spPr/>
      <dgm:t>
        <a:bodyPr/>
        <a:lstStyle/>
        <a:p>
          <a:pPr rtl="1"/>
          <a:r>
            <a:rPr lang="ar-JO" sz="1800" b="1" dirty="0" err="1" smtClean="0"/>
            <a:t>الانفتاحية</a:t>
          </a:r>
          <a:endParaRPr lang="ar-SA" sz="1800" b="1" dirty="0"/>
        </a:p>
      </dgm:t>
    </dgm:pt>
    <dgm:pt modelId="{B870A770-9A26-44DB-BF60-F112B26DBFAD}" type="parTrans" cxnId="{A35693A3-9EA2-4021-8340-E3B652535AB2}">
      <dgm:prSet/>
      <dgm:spPr/>
      <dgm:t>
        <a:bodyPr/>
        <a:lstStyle/>
        <a:p>
          <a:pPr rtl="1"/>
          <a:endParaRPr lang="ar-SA"/>
        </a:p>
      </dgm:t>
    </dgm:pt>
    <dgm:pt modelId="{8ECC18E8-3914-4235-AC3D-CFB2957F22E1}" type="sibTrans" cxnId="{A35693A3-9EA2-4021-8340-E3B652535AB2}">
      <dgm:prSet/>
      <dgm:spPr/>
      <dgm:t>
        <a:bodyPr/>
        <a:lstStyle/>
        <a:p>
          <a:pPr rtl="1"/>
          <a:endParaRPr lang="ar-SA"/>
        </a:p>
      </dgm:t>
    </dgm:pt>
    <dgm:pt modelId="{DEA08892-5ADD-40B4-A9EF-DD18BF491179}">
      <dgm:prSet phldrT="[نص]" custT="1"/>
      <dgm:spPr/>
      <dgm:t>
        <a:bodyPr/>
        <a:lstStyle/>
        <a:p>
          <a:pPr rtl="1"/>
          <a:r>
            <a:rPr lang="ar-JO" sz="1800" b="1" dirty="0" smtClean="0"/>
            <a:t>المسؤولية</a:t>
          </a:r>
          <a:endParaRPr lang="ar-SA" sz="1800" b="1" dirty="0"/>
        </a:p>
      </dgm:t>
    </dgm:pt>
    <dgm:pt modelId="{5E150816-9C08-4C5A-B6C3-AD5691AFB539}" type="parTrans" cxnId="{B37B62C6-494B-45F0-A135-768917D6A4D8}">
      <dgm:prSet/>
      <dgm:spPr/>
      <dgm:t>
        <a:bodyPr/>
        <a:lstStyle/>
        <a:p>
          <a:pPr rtl="1"/>
          <a:endParaRPr lang="ar-SA"/>
        </a:p>
      </dgm:t>
    </dgm:pt>
    <dgm:pt modelId="{0DC3208D-A842-41A6-9D8D-C85AF3DB2C8B}" type="sibTrans" cxnId="{B37B62C6-494B-45F0-A135-768917D6A4D8}">
      <dgm:prSet/>
      <dgm:spPr/>
      <dgm:t>
        <a:bodyPr/>
        <a:lstStyle/>
        <a:p>
          <a:pPr rtl="1"/>
          <a:endParaRPr lang="ar-SA"/>
        </a:p>
      </dgm:t>
    </dgm:pt>
    <dgm:pt modelId="{94F9B92E-FEAE-4E9E-96DF-9A3C9CA37B36}">
      <dgm:prSet phldrT="[نص]" custT="1"/>
      <dgm:spPr/>
      <dgm:t>
        <a:bodyPr/>
        <a:lstStyle/>
        <a:p>
          <a:pPr rtl="1"/>
          <a:r>
            <a:rPr lang="ar-JO" sz="1800" b="1" dirty="0" smtClean="0"/>
            <a:t>الدقة</a:t>
          </a:r>
          <a:endParaRPr lang="ar-SA" sz="1800" b="1" dirty="0"/>
        </a:p>
      </dgm:t>
    </dgm:pt>
    <dgm:pt modelId="{618A7259-6E63-45E2-8B3C-98C61758D91F}" type="parTrans" cxnId="{FEF698E7-548C-46DF-860C-AFFDC4722128}">
      <dgm:prSet/>
      <dgm:spPr/>
      <dgm:t>
        <a:bodyPr/>
        <a:lstStyle/>
        <a:p>
          <a:pPr rtl="1"/>
          <a:endParaRPr lang="ar-SA"/>
        </a:p>
      </dgm:t>
    </dgm:pt>
    <dgm:pt modelId="{7334801D-C71A-454E-9A6D-C7C5F5885061}" type="sibTrans" cxnId="{FEF698E7-548C-46DF-860C-AFFDC4722128}">
      <dgm:prSet/>
      <dgm:spPr/>
      <dgm:t>
        <a:bodyPr/>
        <a:lstStyle/>
        <a:p>
          <a:pPr rtl="1"/>
          <a:endParaRPr lang="ar-SA"/>
        </a:p>
      </dgm:t>
    </dgm:pt>
    <dgm:pt modelId="{B17AA69A-C5DC-465B-81D2-344E18DC6093}">
      <dgm:prSet phldrT="[نص]" custT="1"/>
      <dgm:spPr/>
      <dgm:t>
        <a:bodyPr/>
        <a:lstStyle/>
        <a:p>
          <a:pPr rtl="1"/>
          <a:r>
            <a:rPr lang="ar-JO" sz="1800" b="1" dirty="0" smtClean="0"/>
            <a:t>المشروعية</a:t>
          </a:r>
          <a:endParaRPr lang="ar-SA" sz="1800" b="1" dirty="0"/>
        </a:p>
      </dgm:t>
    </dgm:pt>
    <dgm:pt modelId="{2418ECAF-AABC-4B4D-BFD8-BE746D26D342}" type="parTrans" cxnId="{2FEB0F4E-505A-44EE-AAD5-8C3F665BC1EF}">
      <dgm:prSet/>
      <dgm:spPr/>
      <dgm:t>
        <a:bodyPr/>
        <a:lstStyle/>
        <a:p>
          <a:pPr rtl="1"/>
          <a:endParaRPr lang="ar-SA"/>
        </a:p>
      </dgm:t>
    </dgm:pt>
    <dgm:pt modelId="{E9076359-AC65-45BD-BBED-48501B67CBB1}" type="sibTrans" cxnId="{2FEB0F4E-505A-44EE-AAD5-8C3F665BC1EF}">
      <dgm:prSet/>
      <dgm:spPr/>
      <dgm:t>
        <a:bodyPr/>
        <a:lstStyle/>
        <a:p>
          <a:pPr rtl="1"/>
          <a:endParaRPr lang="ar-SA"/>
        </a:p>
      </dgm:t>
    </dgm:pt>
    <dgm:pt modelId="{7D882574-841C-41F3-888A-3CD9D8465DEF}">
      <dgm:prSet phldrT="[نص]" custT="1"/>
      <dgm:spPr/>
      <dgm:t>
        <a:bodyPr/>
        <a:lstStyle/>
        <a:p>
          <a:pPr rtl="1"/>
          <a:r>
            <a:rPr lang="ar-JO" sz="1800" b="1" dirty="0" smtClean="0"/>
            <a:t>الانصاف</a:t>
          </a:r>
          <a:endParaRPr lang="ar-SA" sz="1800" b="1" dirty="0"/>
        </a:p>
      </dgm:t>
    </dgm:pt>
    <dgm:pt modelId="{9D1B2C02-0D3C-401A-BB5D-9FB13B547FAB}" type="parTrans" cxnId="{E56FFA78-60CB-4EDC-A45E-E0AA7B4725D4}">
      <dgm:prSet/>
      <dgm:spPr/>
      <dgm:t>
        <a:bodyPr/>
        <a:lstStyle/>
        <a:p>
          <a:pPr rtl="1"/>
          <a:endParaRPr lang="ar-SA"/>
        </a:p>
      </dgm:t>
    </dgm:pt>
    <dgm:pt modelId="{CA210D80-64AE-4D6A-938C-9FF03D6298A1}" type="sibTrans" cxnId="{E56FFA78-60CB-4EDC-A45E-E0AA7B4725D4}">
      <dgm:prSet/>
      <dgm:spPr/>
      <dgm:t>
        <a:bodyPr/>
        <a:lstStyle/>
        <a:p>
          <a:pPr rtl="1"/>
          <a:endParaRPr lang="ar-SA"/>
        </a:p>
      </dgm:t>
    </dgm:pt>
    <dgm:pt modelId="{80152AD9-7CC5-4CF7-901D-037C3E30ADE8}">
      <dgm:prSet phldrT="[نص]" custT="1"/>
      <dgm:spPr/>
      <dgm:t>
        <a:bodyPr/>
        <a:lstStyle/>
        <a:p>
          <a:pPr rtl="1"/>
          <a:r>
            <a:rPr lang="ar-JO" sz="1800" b="1" dirty="0" smtClean="0"/>
            <a:t>السلامة </a:t>
          </a:r>
          <a:endParaRPr lang="ar-SA" sz="1800" b="1" dirty="0"/>
        </a:p>
      </dgm:t>
    </dgm:pt>
    <dgm:pt modelId="{BC7119B6-7F8A-4B59-8DF5-2ED21B9F30FA}" type="parTrans" cxnId="{169D9E11-ECED-41C7-B8D1-ECBE2501AA4F}">
      <dgm:prSet/>
      <dgm:spPr/>
      <dgm:t>
        <a:bodyPr/>
        <a:lstStyle/>
        <a:p>
          <a:pPr rtl="1"/>
          <a:endParaRPr lang="ar-SA"/>
        </a:p>
      </dgm:t>
    </dgm:pt>
    <dgm:pt modelId="{793C8BDB-5E59-4C70-9535-12A3EA5ACCD2}" type="sibTrans" cxnId="{169D9E11-ECED-41C7-B8D1-ECBE2501AA4F}">
      <dgm:prSet/>
      <dgm:spPr/>
      <dgm:t>
        <a:bodyPr/>
        <a:lstStyle/>
        <a:p>
          <a:pPr rtl="1"/>
          <a:endParaRPr lang="ar-SA"/>
        </a:p>
      </dgm:t>
    </dgm:pt>
    <dgm:pt modelId="{DB493EC3-C595-4A81-91B8-83D58AA471EA}">
      <dgm:prSet phldrT="[نص]" custT="1"/>
      <dgm:spPr/>
      <dgm:t>
        <a:bodyPr/>
        <a:lstStyle/>
        <a:p>
          <a:pPr rtl="1"/>
          <a:r>
            <a:rPr lang="ar-JO" sz="1800" b="1" dirty="0" smtClean="0"/>
            <a:t>سرية المعلومات</a:t>
          </a:r>
          <a:endParaRPr lang="ar-SA" sz="1800" b="1" dirty="0"/>
        </a:p>
      </dgm:t>
    </dgm:pt>
    <dgm:pt modelId="{4903421C-9519-4D7E-BA3D-F2BA815D5723}" type="parTrans" cxnId="{9EE9B631-7B21-49A0-9539-9DCE49CDB9A4}">
      <dgm:prSet/>
      <dgm:spPr/>
      <dgm:t>
        <a:bodyPr/>
        <a:lstStyle/>
        <a:p>
          <a:pPr rtl="1"/>
          <a:endParaRPr lang="ar-SA"/>
        </a:p>
      </dgm:t>
    </dgm:pt>
    <dgm:pt modelId="{94E1F878-3130-41B6-9A71-14C2E34E0323}" type="sibTrans" cxnId="{9EE9B631-7B21-49A0-9539-9DCE49CDB9A4}">
      <dgm:prSet/>
      <dgm:spPr/>
      <dgm:t>
        <a:bodyPr/>
        <a:lstStyle/>
        <a:p>
          <a:pPr rtl="1"/>
          <a:endParaRPr lang="ar-SA"/>
        </a:p>
      </dgm:t>
    </dgm:pt>
    <dgm:pt modelId="{2E092276-71DD-4A76-8E9A-071BD9D7C98F}">
      <dgm:prSet phldrT="[نص]" custT="1"/>
      <dgm:spPr/>
      <dgm:t>
        <a:bodyPr/>
        <a:lstStyle/>
        <a:p>
          <a:pPr rtl="1"/>
          <a:r>
            <a:rPr lang="ar-JO" sz="1800" b="1" dirty="0" smtClean="0"/>
            <a:t>البعد عن الأمل المزيف</a:t>
          </a:r>
          <a:endParaRPr lang="ar-SA" sz="1800" b="1" dirty="0"/>
        </a:p>
      </dgm:t>
    </dgm:pt>
    <dgm:pt modelId="{35FDAB24-9A3D-4E87-BC2F-97F01DBCC9BE}" type="parTrans" cxnId="{FD6F9C57-992F-4D00-8027-EC090A77A6BD}">
      <dgm:prSet/>
      <dgm:spPr/>
      <dgm:t>
        <a:bodyPr/>
        <a:lstStyle/>
        <a:p>
          <a:pPr rtl="1"/>
          <a:endParaRPr lang="ar-SA"/>
        </a:p>
      </dgm:t>
    </dgm:pt>
    <dgm:pt modelId="{1AE2CE5D-8BAF-4182-BB89-7D50C600C41A}" type="sibTrans" cxnId="{FD6F9C57-992F-4D00-8027-EC090A77A6BD}">
      <dgm:prSet/>
      <dgm:spPr/>
      <dgm:t>
        <a:bodyPr/>
        <a:lstStyle/>
        <a:p>
          <a:pPr rtl="1"/>
          <a:endParaRPr lang="ar-SA"/>
        </a:p>
      </dgm:t>
    </dgm:pt>
    <dgm:pt modelId="{03B0EFBE-E2C3-4B70-8B5F-4228788B3F3A}">
      <dgm:prSet phldrT="[نص]" custT="1"/>
      <dgm:spPr/>
      <dgm:t>
        <a:bodyPr/>
        <a:lstStyle/>
        <a:p>
          <a:pPr rtl="1"/>
          <a:r>
            <a:rPr lang="ar-JO" sz="1800" b="1" dirty="0" smtClean="0"/>
            <a:t>عدم استغلال </a:t>
          </a:r>
          <a:r>
            <a:rPr lang="ar-JO" sz="1300" dirty="0" smtClean="0"/>
            <a:t>المواقف</a:t>
          </a:r>
          <a:endParaRPr lang="ar-SA" sz="1300" dirty="0"/>
        </a:p>
      </dgm:t>
    </dgm:pt>
    <dgm:pt modelId="{F009FFFD-2CD9-4627-BEF4-E20BB3ED4530}" type="parTrans" cxnId="{2A549E63-EE5E-48E8-AB56-B2FA59B10157}">
      <dgm:prSet/>
      <dgm:spPr/>
      <dgm:t>
        <a:bodyPr/>
        <a:lstStyle/>
        <a:p>
          <a:pPr rtl="1"/>
          <a:endParaRPr lang="ar-SA"/>
        </a:p>
      </dgm:t>
    </dgm:pt>
    <dgm:pt modelId="{74C7A125-4A9B-47B1-96BD-113E5B4DC475}" type="sibTrans" cxnId="{2A549E63-EE5E-48E8-AB56-B2FA59B10157}">
      <dgm:prSet/>
      <dgm:spPr/>
      <dgm:t>
        <a:bodyPr/>
        <a:lstStyle/>
        <a:p>
          <a:pPr rtl="1"/>
          <a:endParaRPr lang="ar-SA"/>
        </a:p>
      </dgm:t>
    </dgm:pt>
    <dgm:pt modelId="{947A1A77-3AC3-472A-B178-7F95D0F743EF}" type="pres">
      <dgm:prSet presAssocID="{51C7E57C-59D8-4454-B091-A69F7704AA6D}" presName="Name0" presStyleCnt="0">
        <dgm:presLayoutVars>
          <dgm:chMax val="1"/>
          <dgm:dir/>
          <dgm:animLvl val="ctr"/>
          <dgm:resizeHandles val="exact"/>
        </dgm:presLayoutVars>
      </dgm:prSet>
      <dgm:spPr/>
      <dgm:t>
        <a:bodyPr/>
        <a:lstStyle/>
        <a:p>
          <a:endParaRPr lang="en-US"/>
        </a:p>
      </dgm:t>
    </dgm:pt>
    <dgm:pt modelId="{3431CFA9-4869-4693-B34F-CD4CF4B53C3F}" type="pres">
      <dgm:prSet presAssocID="{11C5E6FC-8527-43EE-8512-FE9EA766AB9F}" presName="centerShape" presStyleLbl="node0" presStyleIdx="0" presStyleCnt="1"/>
      <dgm:spPr/>
      <dgm:t>
        <a:bodyPr/>
        <a:lstStyle/>
        <a:p>
          <a:pPr rtl="1"/>
          <a:endParaRPr lang="ar-SA"/>
        </a:p>
      </dgm:t>
    </dgm:pt>
    <dgm:pt modelId="{C4C22E95-7A9F-4402-A950-379DB05C9294}" type="pres">
      <dgm:prSet presAssocID="{54876F30-4C9B-4D9F-90AA-C73EA4023FFB}" presName="parTrans" presStyleLbl="sibTrans2D1" presStyleIdx="0" presStyleCnt="13"/>
      <dgm:spPr/>
      <dgm:t>
        <a:bodyPr/>
        <a:lstStyle/>
        <a:p>
          <a:endParaRPr lang="en-US"/>
        </a:p>
      </dgm:t>
    </dgm:pt>
    <dgm:pt modelId="{44084149-96E1-44A4-88C4-35040B7E4BD2}" type="pres">
      <dgm:prSet presAssocID="{54876F30-4C9B-4D9F-90AA-C73EA4023FFB}" presName="connectorText" presStyleLbl="sibTrans2D1" presStyleIdx="0" presStyleCnt="13"/>
      <dgm:spPr/>
      <dgm:t>
        <a:bodyPr/>
        <a:lstStyle/>
        <a:p>
          <a:endParaRPr lang="en-US"/>
        </a:p>
      </dgm:t>
    </dgm:pt>
    <dgm:pt modelId="{F5A4F970-BC78-48FC-B26A-866D11298DF0}" type="pres">
      <dgm:prSet presAssocID="{7621F662-E623-4683-8484-B22126353346}" presName="node" presStyleLbl="node1" presStyleIdx="0" presStyleCnt="13">
        <dgm:presLayoutVars>
          <dgm:bulletEnabled val="1"/>
        </dgm:presLayoutVars>
      </dgm:prSet>
      <dgm:spPr/>
      <dgm:t>
        <a:bodyPr/>
        <a:lstStyle/>
        <a:p>
          <a:endParaRPr lang="en-US"/>
        </a:p>
      </dgm:t>
    </dgm:pt>
    <dgm:pt modelId="{5EE51D5D-2689-4DE9-B950-2F80F5710638}" type="pres">
      <dgm:prSet presAssocID="{B870A770-9A26-44DB-BF60-F112B26DBFAD}" presName="parTrans" presStyleLbl="sibTrans2D1" presStyleIdx="1" presStyleCnt="13"/>
      <dgm:spPr/>
      <dgm:t>
        <a:bodyPr/>
        <a:lstStyle/>
        <a:p>
          <a:endParaRPr lang="en-US"/>
        </a:p>
      </dgm:t>
    </dgm:pt>
    <dgm:pt modelId="{5C65981A-00E8-4262-BB25-950678C2CB89}" type="pres">
      <dgm:prSet presAssocID="{B870A770-9A26-44DB-BF60-F112B26DBFAD}" presName="connectorText" presStyleLbl="sibTrans2D1" presStyleIdx="1" presStyleCnt="13"/>
      <dgm:spPr/>
      <dgm:t>
        <a:bodyPr/>
        <a:lstStyle/>
        <a:p>
          <a:endParaRPr lang="en-US"/>
        </a:p>
      </dgm:t>
    </dgm:pt>
    <dgm:pt modelId="{3EC62AB9-C710-4570-8BEE-4CEE5C8D8FF2}" type="pres">
      <dgm:prSet presAssocID="{2524AE10-4BC5-4456-BA23-EE96E747F57B}" presName="node" presStyleLbl="node1" presStyleIdx="1" presStyleCnt="13" custScaleX="160226">
        <dgm:presLayoutVars>
          <dgm:bulletEnabled val="1"/>
        </dgm:presLayoutVars>
      </dgm:prSet>
      <dgm:spPr/>
      <dgm:t>
        <a:bodyPr/>
        <a:lstStyle/>
        <a:p>
          <a:endParaRPr lang="en-US"/>
        </a:p>
      </dgm:t>
    </dgm:pt>
    <dgm:pt modelId="{019940E0-3C7C-4F77-8EE5-4ED77D3FC466}" type="pres">
      <dgm:prSet presAssocID="{5E150816-9C08-4C5A-B6C3-AD5691AFB539}" presName="parTrans" presStyleLbl="sibTrans2D1" presStyleIdx="2" presStyleCnt="13"/>
      <dgm:spPr/>
      <dgm:t>
        <a:bodyPr/>
        <a:lstStyle/>
        <a:p>
          <a:endParaRPr lang="en-US"/>
        </a:p>
      </dgm:t>
    </dgm:pt>
    <dgm:pt modelId="{DB9D12BA-6AAB-465C-A843-1803C97B1710}" type="pres">
      <dgm:prSet presAssocID="{5E150816-9C08-4C5A-B6C3-AD5691AFB539}" presName="connectorText" presStyleLbl="sibTrans2D1" presStyleIdx="2" presStyleCnt="13"/>
      <dgm:spPr/>
      <dgm:t>
        <a:bodyPr/>
        <a:lstStyle/>
        <a:p>
          <a:endParaRPr lang="en-US"/>
        </a:p>
      </dgm:t>
    </dgm:pt>
    <dgm:pt modelId="{FA6D492A-ACFC-4708-B44D-FB139C663A9A}" type="pres">
      <dgm:prSet presAssocID="{DEA08892-5ADD-40B4-A9EF-DD18BF491179}" presName="node" presStyleLbl="node1" presStyleIdx="2" presStyleCnt="13" custScaleX="157557">
        <dgm:presLayoutVars>
          <dgm:bulletEnabled val="1"/>
        </dgm:presLayoutVars>
      </dgm:prSet>
      <dgm:spPr/>
      <dgm:t>
        <a:bodyPr/>
        <a:lstStyle/>
        <a:p>
          <a:endParaRPr lang="en-US"/>
        </a:p>
      </dgm:t>
    </dgm:pt>
    <dgm:pt modelId="{BD827F0F-7AB5-4782-929E-7A0F8E4FB8B1}" type="pres">
      <dgm:prSet presAssocID="{618A7259-6E63-45E2-8B3C-98C61758D91F}" presName="parTrans" presStyleLbl="sibTrans2D1" presStyleIdx="3" presStyleCnt="13"/>
      <dgm:spPr/>
      <dgm:t>
        <a:bodyPr/>
        <a:lstStyle/>
        <a:p>
          <a:endParaRPr lang="en-US"/>
        </a:p>
      </dgm:t>
    </dgm:pt>
    <dgm:pt modelId="{6D47FE14-E035-4616-84ED-3BD8F5D5DD48}" type="pres">
      <dgm:prSet presAssocID="{618A7259-6E63-45E2-8B3C-98C61758D91F}" presName="connectorText" presStyleLbl="sibTrans2D1" presStyleIdx="3" presStyleCnt="13"/>
      <dgm:spPr/>
      <dgm:t>
        <a:bodyPr/>
        <a:lstStyle/>
        <a:p>
          <a:endParaRPr lang="en-US"/>
        </a:p>
      </dgm:t>
    </dgm:pt>
    <dgm:pt modelId="{39B6E102-ED2F-432A-A9CA-DC8F24CB0E32}" type="pres">
      <dgm:prSet presAssocID="{94F9B92E-FEAE-4E9E-96DF-9A3C9CA37B36}" presName="node" presStyleLbl="node1" presStyleIdx="3" presStyleCnt="13" custScaleX="153196">
        <dgm:presLayoutVars>
          <dgm:bulletEnabled val="1"/>
        </dgm:presLayoutVars>
      </dgm:prSet>
      <dgm:spPr/>
      <dgm:t>
        <a:bodyPr/>
        <a:lstStyle/>
        <a:p>
          <a:endParaRPr lang="en-US"/>
        </a:p>
      </dgm:t>
    </dgm:pt>
    <dgm:pt modelId="{C0966FA1-66F4-406F-84DF-44AE5030BF76}" type="pres">
      <dgm:prSet presAssocID="{2418ECAF-AABC-4B4D-BFD8-BE746D26D342}" presName="parTrans" presStyleLbl="sibTrans2D1" presStyleIdx="4" presStyleCnt="13"/>
      <dgm:spPr/>
      <dgm:t>
        <a:bodyPr/>
        <a:lstStyle/>
        <a:p>
          <a:endParaRPr lang="en-US"/>
        </a:p>
      </dgm:t>
    </dgm:pt>
    <dgm:pt modelId="{E4CB3F84-015F-4400-B684-67CF35CD8C43}" type="pres">
      <dgm:prSet presAssocID="{2418ECAF-AABC-4B4D-BFD8-BE746D26D342}" presName="connectorText" presStyleLbl="sibTrans2D1" presStyleIdx="4" presStyleCnt="13"/>
      <dgm:spPr/>
      <dgm:t>
        <a:bodyPr/>
        <a:lstStyle/>
        <a:p>
          <a:endParaRPr lang="en-US"/>
        </a:p>
      </dgm:t>
    </dgm:pt>
    <dgm:pt modelId="{A475DBDF-5460-4124-B042-C4251E8B8014}" type="pres">
      <dgm:prSet presAssocID="{B17AA69A-C5DC-465B-81D2-344E18DC6093}" presName="node" presStyleLbl="node1" presStyleIdx="4" presStyleCnt="13" custScaleX="149798">
        <dgm:presLayoutVars>
          <dgm:bulletEnabled val="1"/>
        </dgm:presLayoutVars>
      </dgm:prSet>
      <dgm:spPr/>
      <dgm:t>
        <a:bodyPr/>
        <a:lstStyle/>
        <a:p>
          <a:endParaRPr lang="en-US"/>
        </a:p>
      </dgm:t>
    </dgm:pt>
    <dgm:pt modelId="{08D86B72-E6E0-46EC-B5FA-3FF7AF424571}" type="pres">
      <dgm:prSet presAssocID="{9D1B2C02-0D3C-401A-BB5D-9FB13B547FAB}" presName="parTrans" presStyleLbl="sibTrans2D1" presStyleIdx="5" presStyleCnt="13"/>
      <dgm:spPr/>
      <dgm:t>
        <a:bodyPr/>
        <a:lstStyle/>
        <a:p>
          <a:endParaRPr lang="en-US"/>
        </a:p>
      </dgm:t>
    </dgm:pt>
    <dgm:pt modelId="{AD9455B6-D308-4164-A28F-E2030F9753F1}" type="pres">
      <dgm:prSet presAssocID="{9D1B2C02-0D3C-401A-BB5D-9FB13B547FAB}" presName="connectorText" presStyleLbl="sibTrans2D1" presStyleIdx="5" presStyleCnt="13"/>
      <dgm:spPr/>
      <dgm:t>
        <a:bodyPr/>
        <a:lstStyle/>
        <a:p>
          <a:endParaRPr lang="en-US"/>
        </a:p>
      </dgm:t>
    </dgm:pt>
    <dgm:pt modelId="{B898C344-8B5B-4AEC-B09B-B6CE7C0D2C5F}" type="pres">
      <dgm:prSet presAssocID="{7D882574-841C-41F3-888A-3CD9D8465DEF}" presName="node" presStyleLbl="node1" presStyleIdx="5" presStyleCnt="13" custScaleX="148638">
        <dgm:presLayoutVars>
          <dgm:bulletEnabled val="1"/>
        </dgm:presLayoutVars>
      </dgm:prSet>
      <dgm:spPr/>
      <dgm:t>
        <a:bodyPr/>
        <a:lstStyle/>
        <a:p>
          <a:endParaRPr lang="en-US"/>
        </a:p>
      </dgm:t>
    </dgm:pt>
    <dgm:pt modelId="{00BF0B0E-75D3-4D9E-88A5-397DB8E5014F}" type="pres">
      <dgm:prSet presAssocID="{13C4FEC5-BCD9-44C5-AFDC-1659075331FE}" presName="parTrans" presStyleLbl="sibTrans2D1" presStyleIdx="6" presStyleCnt="13"/>
      <dgm:spPr/>
      <dgm:t>
        <a:bodyPr/>
        <a:lstStyle/>
        <a:p>
          <a:endParaRPr lang="en-US"/>
        </a:p>
      </dgm:t>
    </dgm:pt>
    <dgm:pt modelId="{AD047235-87F4-42D5-B40B-613825FFBA7C}" type="pres">
      <dgm:prSet presAssocID="{13C4FEC5-BCD9-44C5-AFDC-1659075331FE}" presName="connectorText" presStyleLbl="sibTrans2D1" presStyleIdx="6" presStyleCnt="13"/>
      <dgm:spPr/>
      <dgm:t>
        <a:bodyPr/>
        <a:lstStyle/>
        <a:p>
          <a:endParaRPr lang="en-US"/>
        </a:p>
      </dgm:t>
    </dgm:pt>
    <dgm:pt modelId="{C8C857D4-70C8-46FF-A6BE-FB0B34339429}" type="pres">
      <dgm:prSet presAssocID="{4F32848F-EBB4-4307-A75A-FD560E066DCE}" presName="node" presStyleLbl="node1" presStyleIdx="6" presStyleCnt="13" custScaleX="146851">
        <dgm:presLayoutVars>
          <dgm:bulletEnabled val="1"/>
        </dgm:presLayoutVars>
      </dgm:prSet>
      <dgm:spPr/>
      <dgm:t>
        <a:bodyPr/>
        <a:lstStyle/>
        <a:p>
          <a:endParaRPr lang="en-US"/>
        </a:p>
      </dgm:t>
    </dgm:pt>
    <dgm:pt modelId="{BD1D53D2-4BC6-418E-A256-4E394DB1D86A}" type="pres">
      <dgm:prSet presAssocID="{69E9670F-CF25-4355-A0B8-C740CCC23ABB}" presName="parTrans" presStyleLbl="sibTrans2D1" presStyleIdx="7" presStyleCnt="13"/>
      <dgm:spPr/>
      <dgm:t>
        <a:bodyPr/>
        <a:lstStyle/>
        <a:p>
          <a:endParaRPr lang="en-US"/>
        </a:p>
      </dgm:t>
    </dgm:pt>
    <dgm:pt modelId="{767F4972-41EF-4A71-9770-D4C84798E66A}" type="pres">
      <dgm:prSet presAssocID="{69E9670F-CF25-4355-A0B8-C740CCC23ABB}" presName="connectorText" presStyleLbl="sibTrans2D1" presStyleIdx="7" presStyleCnt="13"/>
      <dgm:spPr/>
      <dgm:t>
        <a:bodyPr/>
        <a:lstStyle/>
        <a:p>
          <a:endParaRPr lang="en-US"/>
        </a:p>
      </dgm:t>
    </dgm:pt>
    <dgm:pt modelId="{0BA161FC-B762-4C70-B54E-A7B8F13C5D71}" type="pres">
      <dgm:prSet presAssocID="{9873880A-E536-41DB-846C-6EAA624D5D94}" presName="node" presStyleLbl="node1" presStyleIdx="7" presStyleCnt="13">
        <dgm:presLayoutVars>
          <dgm:bulletEnabled val="1"/>
        </dgm:presLayoutVars>
      </dgm:prSet>
      <dgm:spPr/>
      <dgm:t>
        <a:bodyPr/>
        <a:lstStyle/>
        <a:p>
          <a:endParaRPr lang="en-US"/>
        </a:p>
      </dgm:t>
    </dgm:pt>
    <dgm:pt modelId="{53BB03C0-58FD-4B70-9863-F439F09F354A}" type="pres">
      <dgm:prSet presAssocID="{957279AE-120E-447D-A384-9C5797809B9A}" presName="parTrans" presStyleLbl="sibTrans2D1" presStyleIdx="8" presStyleCnt="13"/>
      <dgm:spPr/>
      <dgm:t>
        <a:bodyPr/>
        <a:lstStyle/>
        <a:p>
          <a:endParaRPr lang="en-US"/>
        </a:p>
      </dgm:t>
    </dgm:pt>
    <dgm:pt modelId="{D439698E-FF70-465F-9A42-3ADEC9074092}" type="pres">
      <dgm:prSet presAssocID="{957279AE-120E-447D-A384-9C5797809B9A}" presName="connectorText" presStyleLbl="sibTrans2D1" presStyleIdx="8" presStyleCnt="13"/>
      <dgm:spPr/>
      <dgm:t>
        <a:bodyPr/>
        <a:lstStyle/>
        <a:p>
          <a:endParaRPr lang="en-US"/>
        </a:p>
      </dgm:t>
    </dgm:pt>
    <dgm:pt modelId="{AB4F6CC2-6453-4031-81C3-0C9B334957F7}" type="pres">
      <dgm:prSet presAssocID="{A44C1BC6-D5F3-458C-8AEE-4356AA4A7786}" presName="node" presStyleLbl="node1" presStyleIdx="8" presStyleCnt="13">
        <dgm:presLayoutVars>
          <dgm:bulletEnabled val="1"/>
        </dgm:presLayoutVars>
      </dgm:prSet>
      <dgm:spPr/>
      <dgm:t>
        <a:bodyPr/>
        <a:lstStyle/>
        <a:p>
          <a:endParaRPr lang="en-US"/>
        </a:p>
      </dgm:t>
    </dgm:pt>
    <dgm:pt modelId="{1CF0FAD7-7E5C-454B-B5B5-D3FAB065C8C1}" type="pres">
      <dgm:prSet presAssocID="{BC7119B6-7F8A-4B59-8DF5-2ED21B9F30FA}" presName="parTrans" presStyleLbl="sibTrans2D1" presStyleIdx="9" presStyleCnt="13"/>
      <dgm:spPr/>
      <dgm:t>
        <a:bodyPr/>
        <a:lstStyle/>
        <a:p>
          <a:endParaRPr lang="en-US"/>
        </a:p>
      </dgm:t>
    </dgm:pt>
    <dgm:pt modelId="{295B5B95-5A77-44BF-AF38-28529F956FED}" type="pres">
      <dgm:prSet presAssocID="{BC7119B6-7F8A-4B59-8DF5-2ED21B9F30FA}" presName="connectorText" presStyleLbl="sibTrans2D1" presStyleIdx="9" presStyleCnt="13"/>
      <dgm:spPr/>
      <dgm:t>
        <a:bodyPr/>
        <a:lstStyle/>
        <a:p>
          <a:endParaRPr lang="en-US"/>
        </a:p>
      </dgm:t>
    </dgm:pt>
    <dgm:pt modelId="{4EE336A4-3B1A-4BA2-9DC6-00BAD2554C19}" type="pres">
      <dgm:prSet presAssocID="{80152AD9-7CC5-4CF7-901D-037C3E30ADE8}" presName="node" presStyleLbl="node1" presStyleIdx="9" presStyleCnt="13" custScaleX="162565">
        <dgm:presLayoutVars>
          <dgm:bulletEnabled val="1"/>
        </dgm:presLayoutVars>
      </dgm:prSet>
      <dgm:spPr/>
      <dgm:t>
        <a:bodyPr/>
        <a:lstStyle/>
        <a:p>
          <a:endParaRPr lang="en-US"/>
        </a:p>
      </dgm:t>
    </dgm:pt>
    <dgm:pt modelId="{CD19E1C8-BFE6-4029-BB9A-0A406EA014C2}" type="pres">
      <dgm:prSet presAssocID="{4903421C-9519-4D7E-BA3D-F2BA815D5723}" presName="parTrans" presStyleLbl="sibTrans2D1" presStyleIdx="10" presStyleCnt="13"/>
      <dgm:spPr/>
      <dgm:t>
        <a:bodyPr/>
        <a:lstStyle/>
        <a:p>
          <a:endParaRPr lang="en-US"/>
        </a:p>
      </dgm:t>
    </dgm:pt>
    <dgm:pt modelId="{6AE42634-A100-45AC-8C24-1C7323DAC54A}" type="pres">
      <dgm:prSet presAssocID="{4903421C-9519-4D7E-BA3D-F2BA815D5723}" presName="connectorText" presStyleLbl="sibTrans2D1" presStyleIdx="10" presStyleCnt="13"/>
      <dgm:spPr/>
      <dgm:t>
        <a:bodyPr/>
        <a:lstStyle/>
        <a:p>
          <a:endParaRPr lang="en-US"/>
        </a:p>
      </dgm:t>
    </dgm:pt>
    <dgm:pt modelId="{A70420F8-E25D-4FFF-911E-5B40DEC48F01}" type="pres">
      <dgm:prSet presAssocID="{DB493EC3-C595-4A81-91B8-83D58AA471EA}" presName="node" presStyleLbl="node1" presStyleIdx="10" presStyleCnt="13" custScaleX="155814">
        <dgm:presLayoutVars>
          <dgm:bulletEnabled val="1"/>
        </dgm:presLayoutVars>
      </dgm:prSet>
      <dgm:spPr/>
      <dgm:t>
        <a:bodyPr/>
        <a:lstStyle/>
        <a:p>
          <a:endParaRPr lang="en-US"/>
        </a:p>
      </dgm:t>
    </dgm:pt>
    <dgm:pt modelId="{80CD0866-16A3-4DF9-95BE-A3E20A48A9AE}" type="pres">
      <dgm:prSet presAssocID="{35FDAB24-9A3D-4E87-BC2F-97F01DBCC9BE}" presName="parTrans" presStyleLbl="sibTrans2D1" presStyleIdx="11" presStyleCnt="13"/>
      <dgm:spPr/>
      <dgm:t>
        <a:bodyPr/>
        <a:lstStyle/>
        <a:p>
          <a:endParaRPr lang="en-US"/>
        </a:p>
      </dgm:t>
    </dgm:pt>
    <dgm:pt modelId="{C35DC0C9-AC1E-4A6C-A710-0337654310B6}" type="pres">
      <dgm:prSet presAssocID="{35FDAB24-9A3D-4E87-BC2F-97F01DBCC9BE}" presName="connectorText" presStyleLbl="sibTrans2D1" presStyleIdx="11" presStyleCnt="13"/>
      <dgm:spPr/>
      <dgm:t>
        <a:bodyPr/>
        <a:lstStyle/>
        <a:p>
          <a:endParaRPr lang="en-US"/>
        </a:p>
      </dgm:t>
    </dgm:pt>
    <dgm:pt modelId="{82D28386-C113-43FA-88B2-14B7C81329ED}" type="pres">
      <dgm:prSet presAssocID="{2E092276-71DD-4A76-8E9A-071BD9D7C98F}" presName="node" presStyleLbl="node1" presStyleIdx="11" presStyleCnt="13" custScaleX="170835">
        <dgm:presLayoutVars>
          <dgm:bulletEnabled val="1"/>
        </dgm:presLayoutVars>
      </dgm:prSet>
      <dgm:spPr/>
      <dgm:t>
        <a:bodyPr/>
        <a:lstStyle/>
        <a:p>
          <a:endParaRPr lang="en-US"/>
        </a:p>
      </dgm:t>
    </dgm:pt>
    <dgm:pt modelId="{2854A8E6-3B3D-496A-9F70-B42B98742A8C}" type="pres">
      <dgm:prSet presAssocID="{F009FFFD-2CD9-4627-BEF4-E20BB3ED4530}" presName="parTrans" presStyleLbl="sibTrans2D1" presStyleIdx="12" presStyleCnt="13"/>
      <dgm:spPr/>
      <dgm:t>
        <a:bodyPr/>
        <a:lstStyle/>
        <a:p>
          <a:endParaRPr lang="en-US"/>
        </a:p>
      </dgm:t>
    </dgm:pt>
    <dgm:pt modelId="{0F249998-19F7-45F8-9179-0F1608A70D87}" type="pres">
      <dgm:prSet presAssocID="{F009FFFD-2CD9-4627-BEF4-E20BB3ED4530}" presName="connectorText" presStyleLbl="sibTrans2D1" presStyleIdx="12" presStyleCnt="13"/>
      <dgm:spPr/>
      <dgm:t>
        <a:bodyPr/>
        <a:lstStyle/>
        <a:p>
          <a:endParaRPr lang="en-US"/>
        </a:p>
      </dgm:t>
    </dgm:pt>
    <dgm:pt modelId="{2D356E3C-41E9-4A96-A38A-94E1AF238A1D}" type="pres">
      <dgm:prSet presAssocID="{03B0EFBE-E2C3-4B70-8B5F-4228788B3F3A}" presName="node" presStyleLbl="node1" presStyleIdx="12" presStyleCnt="13" custScaleX="141318">
        <dgm:presLayoutVars>
          <dgm:bulletEnabled val="1"/>
        </dgm:presLayoutVars>
      </dgm:prSet>
      <dgm:spPr/>
      <dgm:t>
        <a:bodyPr/>
        <a:lstStyle/>
        <a:p>
          <a:pPr rtl="1"/>
          <a:endParaRPr lang="ar-SA"/>
        </a:p>
      </dgm:t>
    </dgm:pt>
  </dgm:ptLst>
  <dgm:cxnLst>
    <dgm:cxn modelId="{4069682E-0BF7-4C7B-99F2-593C94FC7A5F}" srcId="{11C5E6FC-8527-43EE-8512-FE9EA766AB9F}" destId="{9873880A-E536-41DB-846C-6EAA624D5D94}" srcOrd="7" destOrd="0" parTransId="{69E9670F-CF25-4355-A0B8-C740CCC23ABB}" sibTransId="{16896146-5897-475A-9C62-A930CA68F661}"/>
    <dgm:cxn modelId="{B37B62C6-494B-45F0-A135-768917D6A4D8}" srcId="{11C5E6FC-8527-43EE-8512-FE9EA766AB9F}" destId="{DEA08892-5ADD-40B4-A9EF-DD18BF491179}" srcOrd="2" destOrd="0" parTransId="{5E150816-9C08-4C5A-B6C3-AD5691AFB539}" sibTransId="{0DC3208D-A842-41A6-9D8D-C85AF3DB2C8B}"/>
    <dgm:cxn modelId="{7C7646CA-F732-43D6-A6E0-D7E96C49A779}" type="presOf" srcId="{2418ECAF-AABC-4B4D-BFD8-BE746D26D342}" destId="{C0966FA1-66F4-406F-84DF-44AE5030BF76}" srcOrd="0" destOrd="0" presId="urn:microsoft.com/office/officeart/2005/8/layout/radial5"/>
    <dgm:cxn modelId="{2A549E63-EE5E-48E8-AB56-B2FA59B10157}" srcId="{11C5E6FC-8527-43EE-8512-FE9EA766AB9F}" destId="{03B0EFBE-E2C3-4B70-8B5F-4228788B3F3A}" srcOrd="12" destOrd="0" parTransId="{F009FFFD-2CD9-4627-BEF4-E20BB3ED4530}" sibTransId="{74C7A125-4A9B-47B1-96BD-113E5B4DC475}"/>
    <dgm:cxn modelId="{7010BFC1-8CA3-4C91-A9FA-AAEF79E66C88}" type="presOf" srcId="{BC7119B6-7F8A-4B59-8DF5-2ED21B9F30FA}" destId="{1CF0FAD7-7E5C-454B-B5B5-D3FAB065C8C1}" srcOrd="0" destOrd="0" presId="urn:microsoft.com/office/officeart/2005/8/layout/radial5"/>
    <dgm:cxn modelId="{92628A73-E4D8-48AE-ABA8-1B96AE9BDE83}" type="presOf" srcId="{BC7119B6-7F8A-4B59-8DF5-2ED21B9F30FA}" destId="{295B5B95-5A77-44BF-AF38-28529F956FED}" srcOrd="1" destOrd="0" presId="urn:microsoft.com/office/officeart/2005/8/layout/radial5"/>
    <dgm:cxn modelId="{8370B7B1-2874-4457-92C8-BE88952ED5E7}" type="presOf" srcId="{35FDAB24-9A3D-4E87-BC2F-97F01DBCC9BE}" destId="{80CD0866-16A3-4DF9-95BE-A3E20A48A9AE}" srcOrd="0" destOrd="0" presId="urn:microsoft.com/office/officeart/2005/8/layout/radial5"/>
    <dgm:cxn modelId="{539A78B5-E624-4617-95A6-9FB7616B6A95}" type="presOf" srcId="{2E092276-71DD-4A76-8E9A-071BD9D7C98F}" destId="{82D28386-C113-43FA-88B2-14B7C81329ED}" srcOrd="0" destOrd="0" presId="urn:microsoft.com/office/officeart/2005/8/layout/radial5"/>
    <dgm:cxn modelId="{A35693A3-9EA2-4021-8340-E3B652535AB2}" srcId="{11C5E6FC-8527-43EE-8512-FE9EA766AB9F}" destId="{2524AE10-4BC5-4456-BA23-EE96E747F57B}" srcOrd="1" destOrd="0" parTransId="{B870A770-9A26-44DB-BF60-F112B26DBFAD}" sibTransId="{8ECC18E8-3914-4235-AC3D-CFB2957F22E1}"/>
    <dgm:cxn modelId="{5642E95F-58E0-4893-B018-B983F3EF9080}" type="presOf" srcId="{DEA08892-5ADD-40B4-A9EF-DD18BF491179}" destId="{FA6D492A-ACFC-4708-B44D-FB139C663A9A}" srcOrd="0" destOrd="0" presId="urn:microsoft.com/office/officeart/2005/8/layout/radial5"/>
    <dgm:cxn modelId="{431931F0-2B7E-4728-8BF3-5AB375BA6D79}" srcId="{51C7E57C-59D8-4454-B091-A69F7704AA6D}" destId="{11C5E6FC-8527-43EE-8512-FE9EA766AB9F}" srcOrd="0" destOrd="0" parTransId="{19277906-7154-4695-8FE5-E91A33C8877F}" sibTransId="{AD389E29-60AF-4E4F-8D96-AF833C5B8D82}"/>
    <dgm:cxn modelId="{134DA0DF-FC20-4A6A-92D2-BFAA0FAD4312}" type="presOf" srcId="{4F32848F-EBB4-4307-A75A-FD560E066DCE}" destId="{C8C857D4-70C8-46FF-A6BE-FB0B34339429}" srcOrd="0" destOrd="0" presId="urn:microsoft.com/office/officeart/2005/8/layout/radial5"/>
    <dgm:cxn modelId="{CA5C7E4A-FC04-4426-A96B-90032F056B1F}" type="presOf" srcId="{B17AA69A-C5DC-465B-81D2-344E18DC6093}" destId="{A475DBDF-5460-4124-B042-C4251E8B8014}" srcOrd="0" destOrd="0" presId="urn:microsoft.com/office/officeart/2005/8/layout/radial5"/>
    <dgm:cxn modelId="{D4B72109-57EB-470B-9D4A-86B12F20B0C6}" srcId="{11C5E6FC-8527-43EE-8512-FE9EA766AB9F}" destId="{A44C1BC6-D5F3-458C-8AEE-4356AA4A7786}" srcOrd="8" destOrd="0" parTransId="{957279AE-120E-447D-A384-9C5797809B9A}" sibTransId="{8099E6CD-30F8-4985-A840-98E2B1DBA7FA}"/>
    <dgm:cxn modelId="{278E8859-F933-4F8F-823B-4EB134DE15C7}" type="presOf" srcId="{03B0EFBE-E2C3-4B70-8B5F-4228788B3F3A}" destId="{2D356E3C-41E9-4A96-A38A-94E1AF238A1D}" srcOrd="0" destOrd="0" presId="urn:microsoft.com/office/officeart/2005/8/layout/radial5"/>
    <dgm:cxn modelId="{C3E4450E-9B72-4A22-89CD-228A81A18D25}" type="presOf" srcId="{9873880A-E536-41DB-846C-6EAA624D5D94}" destId="{0BA161FC-B762-4C70-B54E-A7B8F13C5D71}" srcOrd="0" destOrd="0" presId="urn:microsoft.com/office/officeart/2005/8/layout/radial5"/>
    <dgm:cxn modelId="{0ED69A90-68F0-4A77-A2A1-EE2B75A5CEF8}" type="presOf" srcId="{13C4FEC5-BCD9-44C5-AFDC-1659075331FE}" destId="{00BF0B0E-75D3-4D9E-88A5-397DB8E5014F}" srcOrd="0" destOrd="0" presId="urn:microsoft.com/office/officeart/2005/8/layout/radial5"/>
    <dgm:cxn modelId="{FD6F9C57-992F-4D00-8027-EC090A77A6BD}" srcId="{11C5E6FC-8527-43EE-8512-FE9EA766AB9F}" destId="{2E092276-71DD-4A76-8E9A-071BD9D7C98F}" srcOrd="11" destOrd="0" parTransId="{35FDAB24-9A3D-4E87-BC2F-97F01DBCC9BE}" sibTransId="{1AE2CE5D-8BAF-4182-BB89-7D50C600C41A}"/>
    <dgm:cxn modelId="{45599561-C4AA-4DF7-950C-28E927649AB6}" type="presOf" srcId="{2524AE10-4BC5-4456-BA23-EE96E747F57B}" destId="{3EC62AB9-C710-4570-8BEE-4CEE5C8D8FF2}" srcOrd="0" destOrd="0" presId="urn:microsoft.com/office/officeart/2005/8/layout/radial5"/>
    <dgm:cxn modelId="{6C64C168-444C-4F49-8C49-3C0FE015E460}" type="presOf" srcId="{618A7259-6E63-45E2-8B3C-98C61758D91F}" destId="{BD827F0F-7AB5-4782-929E-7A0F8E4FB8B1}" srcOrd="0" destOrd="0" presId="urn:microsoft.com/office/officeart/2005/8/layout/radial5"/>
    <dgm:cxn modelId="{2FEB0F4E-505A-44EE-AAD5-8C3F665BC1EF}" srcId="{11C5E6FC-8527-43EE-8512-FE9EA766AB9F}" destId="{B17AA69A-C5DC-465B-81D2-344E18DC6093}" srcOrd="4" destOrd="0" parTransId="{2418ECAF-AABC-4B4D-BFD8-BE746D26D342}" sibTransId="{E9076359-AC65-45BD-BBED-48501B67CBB1}"/>
    <dgm:cxn modelId="{1AA00F71-B047-40CD-94B1-1E26E706CAC8}" type="presOf" srcId="{35FDAB24-9A3D-4E87-BC2F-97F01DBCC9BE}" destId="{C35DC0C9-AC1E-4A6C-A710-0337654310B6}" srcOrd="1" destOrd="0" presId="urn:microsoft.com/office/officeart/2005/8/layout/radial5"/>
    <dgm:cxn modelId="{5D3659E6-23EE-4291-9BE4-E25950699FB5}" type="presOf" srcId="{7621F662-E623-4683-8484-B22126353346}" destId="{F5A4F970-BC78-48FC-B26A-866D11298DF0}" srcOrd="0" destOrd="0" presId="urn:microsoft.com/office/officeart/2005/8/layout/radial5"/>
    <dgm:cxn modelId="{2B576787-9AA7-4BD4-AC7E-C2AC783E2CC1}" type="presOf" srcId="{51C7E57C-59D8-4454-B091-A69F7704AA6D}" destId="{947A1A77-3AC3-472A-B178-7F95D0F743EF}" srcOrd="0" destOrd="0" presId="urn:microsoft.com/office/officeart/2005/8/layout/radial5"/>
    <dgm:cxn modelId="{6D86E749-540F-436F-91B7-88A912FCC57A}" type="presOf" srcId="{54876F30-4C9B-4D9F-90AA-C73EA4023FFB}" destId="{44084149-96E1-44A4-88C4-35040B7E4BD2}" srcOrd="1" destOrd="0" presId="urn:microsoft.com/office/officeart/2005/8/layout/radial5"/>
    <dgm:cxn modelId="{EECC72E5-50BE-4265-8327-DC297889B873}" type="presOf" srcId="{5E150816-9C08-4C5A-B6C3-AD5691AFB539}" destId="{DB9D12BA-6AAB-465C-A843-1803C97B1710}" srcOrd="1" destOrd="0" presId="urn:microsoft.com/office/officeart/2005/8/layout/radial5"/>
    <dgm:cxn modelId="{0D247392-7FE9-4FE3-8651-7B7D0A33616F}" type="presOf" srcId="{4903421C-9519-4D7E-BA3D-F2BA815D5723}" destId="{6AE42634-A100-45AC-8C24-1C7323DAC54A}" srcOrd="1" destOrd="0" presId="urn:microsoft.com/office/officeart/2005/8/layout/radial5"/>
    <dgm:cxn modelId="{6F37D2CE-1CF9-4F61-9425-CD9518A0375A}" type="presOf" srcId="{54876F30-4C9B-4D9F-90AA-C73EA4023FFB}" destId="{C4C22E95-7A9F-4402-A950-379DB05C9294}" srcOrd="0" destOrd="0" presId="urn:microsoft.com/office/officeart/2005/8/layout/radial5"/>
    <dgm:cxn modelId="{E56FFA78-60CB-4EDC-A45E-E0AA7B4725D4}" srcId="{11C5E6FC-8527-43EE-8512-FE9EA766AB9F}" destId="{7D882574-841C-41F3-888A-3CD9D8465DEF}" srcOrd="5" destOrd="0" parTransId="{9D1B2C02-0D3C-401A-BB5D-9FB13B547FAB}" sibTransId="{CA210D80-64AE-4D6A-938C-9FF03D6298A1}"/>
    <dgm:cxn modelId="{44B05F65-28D4-41F0-8763-EC625D2A06BF}" type="presOf" srcId="{9D1B2C02-0D3C-401A-BB5D-9FB13B547FAB}" destId="{08D86B72-E6E0-46EC-B5FA-3FF7AF424571}" srcOrd="0" destOrd="0" presId="urn:microsoft.com/office/officeart/2005/8/layout/radial5"/>
    <dgm:cxn modelId="{93A8CA4E-63B7-44FB-8330-4BBE79898803}" type="presOf" srcId="{9D1B2C02-0D3C-401A-BB5D-9FB13B547FAB}" destId="{AD9455B6-D308-4164-A28F-E2030F9753F1}" srcOrd="1" destOrd="0" presId="urn:microsoft.com/office/officeart/2005/8/layout/radial5"/>
    <dgm:cxn modelId="{76C8152C-2A51-473D-AEC6-DF15390CABD5}" type="presOf" srcId="{94F9B92E-FEAE-4E9E-96DF-9A3C9CA37B36}" destId="{39B6E102-ED2F-432A-A9CA-DC8F24CB0E32}" srcOrd="0" destOrd="0" presId="urn:microsoft.com/office/officeart/2005/8/layout/radial5"/>
    <dgm:cxn modelId="{564A6744-976E-491D-8E9D-D3D71D944844}" type="presOf" srcId="{F009FFFD-2CD9-4627-BEF4-E20BB3ED4530}" destId="{2854A8E6-3B3D-496A-9F70-B42B98742A8C}" srcOrd="0" destOrd="0" presId="urn:microsoft.com/office/officeart/2005/8/layout/radial5"/>
    <dgm:cxn modelId="{71335732-316F-40A8-8630-EE91607B1D19}" type="presOf" srcId="{69E9670F-CF25-4355-A0B8-C740CCC23ABB}" destId="{BD1D53D2-4BC6-418E-A256-4E394DB1D86A}" srcOrd="0" destOrd="0" presId="urn:microsoft.com/office/officeart/2005/8/layout/radial5"/>
    <dgm:cxn modelId="{169D9E11-ECED-41C7-B8D1-ECBE2501AA4F}" srcId="{11C5E6FC-8527-43EE-8512-FE9EA766AB9F}" destId="{80152AD9-7CC5-4CF7-901D-037C3E30ADE8}" srcOrd="9" destOrd="0" parTransId="{BC7119B6-7F8A-4B59-8DF5-2ED21B9F30FA}" sibTransId="{793C8BDB-5E59-4C70-9535-12A3EA5ACCD2}"/>
    <dgm:cxn modelId="{9EE9B631-7B21-49A0-9539-9DCE49CDB9A4}" srcId="{11C5E6FC-8527-43EE-8512-FE9EA766AB9F}" destId="{DB493EC3-C595-4A81-91B8-83D58AA471EA}" srcOrd="10" destOrd="0" parTransId="{4903421C-9519-4D7E-BA3D-F2BA815D5723}" sibTransId="{94E1F878-3130-41B6-9A71-14C2E34E0323}"/>
    <dgm:cxn modelId="{15EF98F7-DA6D-40E8-8892-C92070D9BEE0}" type="presOf" srcId="{80152AD9-7CC5-4CF7-901D-037C3E30ADE8}" destId="{4EE336A4-3B1A-4BA2-9DC6-00BAD2554C19}" srcOrd="0" destOrd="0" presId="urn:microsoft.com/office/officeart/2005/8/layout/radial5"/>
    <dgm:cxn modelId="{00CE6314-4056-43A4-AB88-915B8A9C29F5}" type="presOf" srcId="{A44C1BC6-D5F3-458C-8AEE-4356AA4A7786}" destId="{AB4F6CC2-6453-4031-81C3-0C9B334957F7}" srcOrd="0" destOrd="0" presId="urn:microsoft.com/office/officeart/2005/8/layout/radial5"/>
    <dgm:cxn modelId="{FEF698E7-548C-46DF-860C-AFFDC4722128}" srcId="{11C5E6FC-8527-43EE-8512-FE9EA766AB9F}" destId="{94F9B92E-FEAE-4E9E-96DF-9A3C9CA37B36}" srcOrd="3" destOrd="0" parTransId="{618A7259-6E63-45E2-8B3C-98C61758D91F}" sibTransId="{7334801D-C71A-454E-9A6D-C7C5F5885061}"/>
    <dgm:cxn modelId="{B3176529-FE94-45A0-ADB8-D517D396E50F}" type="presOf" srcId="{69E9670F-CF25-4355-A0B8-C740CCC23ABB}" destId="{767F4972-41EF-4A71-9770-D4C84798E66A}" srcOrd="1" destOrd="0" presId="urn:microsoft.com/office/officeart/2005/8/layout/radial5"/>
    <dgm:cxn modelId="{B3B268AF-BCAF-4DC1-BF36-A020717A9966}" type="presOf" srcId="{2418ECAF-AABC-4B4D-BFD8-BE746D26D342}" destId="{E4CB3F84-015F-4400-B684-67CF35CD8C43}" srcOrd="1" destOrd="0" presId="urn:microsoft.com/office/officeart/2005/8/layout/radial5"/>
    <dgm:cxn modelId="{46C6A5A2-85A9-4580-B187-0AE7F332CBA2}" srcId="{11C5E6FC-8527-43EE-8512-FE9EA766AB9F}" destId="{4F32848F-EBB4-4307-A75A-FD560E066DCE}" srcOrd="6" destOrd="0" parTransId="{13C4FEC5-BCD9-44C5-AFDC-1659075331FE}" sibTransId="{F40E5D98-1318-4B74-8A9D-F2E6D636F03D}"/>
    <dgm:cxn modelId="{3FF11D7B-5C06-42EC-B631-BF435D5B9398}" type="presOf" srcId="{5E150816-9C08-4C5A-B6C3-AD5691AFB539}" destId="{019940E0-3C7C-4F77-8EE5-4ED77D3FC466}" srcOrd="0" destOrd="0" presId="urn:microsoft.com/office/officeart/2005/8/layout/radial5"/>
    <dgm:cxn modelId="{48CAA3F9-BA2A-411F-B156-560665E8074B}" type="presOf" srcId="{957279AE-120E-447D-A384-9C5797809B9A}" destId="{53BB03C0-58FD-4B70-9863-F439F09F354A}" srcOrd="0" destOrd="0" presId="urn:microsoft.com/office/officeart/2005/8/layout/radial5"/>
    <dgm:cxn modelId="{F19B7CCE-F7C9-4EBA-9E07-134950E7D26D}" type="presOf" srcId="{B870A770-9A26-44DB-BF60-F112B26DBFAD}" destId="{5EE51D5D-2689-4DE9-B950-2F80F5710638}" srcOrd="0" destOrd="0" presId="urn:microsoft.com/office/officeart/2005/8/layout/radial5"/>
    <dgm:cxn modelId="{6BD0FA3D-93B1-490B-B34D-6E6869D6B57B}" type="presOf" srcId="{7D882574-841C-41F3-888A-3CD9D8465DEF}" destId="{B898C344-8B5B-4AEC-B09B-B6CE7C0D2C5F}" srcOrd="0" destOrd="0" presId="urn:microsoft.com/office/officeart/2005/8/layout/radial5"/>
    <dgm:cxn modelId="{42CAA00E-3A79-4364-83D2-F38383286158}" type="presOf" srcId="{618A7259-6E63-45E2-8B3C-98C61758D91F}" destId="{6D47FE14-E035-4616-84ED-3BD8F5D5DD48}" srcOrd="1" destOrd="0" presId="urn:microsoft.com/office/officeart/2005/8/layout/radial5"/>
    <dgm:cxn modelId="{C6FCE45B-101D-47E7-ADF8-6FCBA4467C15}" srcId="{11C5E6FC-8527-43EE-8512-FE9EA766AB9F}" destId="{7621F662-E623-4683-8484-B22126353346}" srcOrd="0" destOrd="0" parTransId="{54876F30-4C9B-4D9F-90AA-C73EA4023FFB}" sibTransId="{B8F42F17-3054-4DB2-A646-7A4EB4F806C8}"/>
    <dgm:cxn modelId="{E3A48D92-770F-45CB-A3BF-E19618C23842}" type="presOf" srcId="{11C5E6FC-8527-43EE-8512-FE9EA766AB9F}" destId="{3431CFA9-4869-4693-B34F-CD4CF4B53C3F}" srcOrd="0" destOrd="0" presId="urn:microsoft.com/office/officeart/2005/8/layout/radial5"/>
    <dgm:cxn modelId="{DC39C232-F00F-4DCA-BA99-67220FD1714D}" type="presOf" srcId="{957279AE-120E-447D-A384-9C5797809B9A}" destId="{D439698E-FF70-465F-9A42-3ADEC9074092}" srcOrd="1" destOrd="0" presId="urn:microsoft.com/office/officeart/2005/8/layout/radial5"/>
    <dgm:cxn modelId="{925C1898-B0FF-4868-AC81-27C3AEC71564}" type="presOf" srcId="{13C4FEC5-BCD9-44C5-AFDC-1659075331FE}" destId="{AD047235-87F4-42D5-B40B-613825FFBA7C}" srcOrd="1" destOrd="0" presId="urn:microsoft.com/office/officeart/2005/8/layout/radial5"/>
    <dgm:cxn modelId="{D733E59F-7B91-497C-B309-F5FA619CDA91}" type="presOf" srcId="{B870A770-9A26-44DB-BF60-F112B26DBFAD}" destId="{5C65981A-00E8-4262-BB25-950678C2CB89}" srcOrd="1" destOrd="0" presId="urn:microsoft.com/office/officeart/2005/8/layout/radial5"/>
    <dgm:cxn modelId="{DA7A563B-F461-4CBB-8166-28C7F5B02340}" type="presOf" srcId="{DB493EC3-C595-4A81-91B8-83D58AA471EA}" destId="{A70420F8-E25D-4FFF-911E-5B40DEC48F01}" srcOrd="0" destOrd="0" presId="urn:microsoft.com/office/officeart/2005/8/layout/radial5"/>
    <dgm:cxn modelId="{16F3AEB3-C0DB-4641-B971-BF61D9BB5929}" type="presOf" srcId="{F009FFFD-2CD9-4627-BEF4-E20BB3ED4530}" destId="{0F249998-19F7-45F8-9179-0F1608A70D87}" srcOrd="1" destOrd="0" presId="urn:microsoft.com/office/officeart/2005/8/layout/radial5"/>
    <dgm:cxn modelId="{D224E943-0D5E-47E8-ABCF-BEE32215B9E3}" type="presOf" srcId="{4903421C-9519-4D7E-BA3D-F2BA815D5723}" destId="{CD19E1C8-BFE6-4029-BB9A-0A406EA014C2}" srcOrd="0" destOrd="0" presId="urn:microsoft.com/office/officeart/2005/8/layout/radial5"/>
    <dgm:cxn modelId="{F4BF70D8-88F4-4912-9927-1064BECD00B7}" type="presParOf" srcId="{947A1A77-3AC3-472A-B178-7F95D0F743EF}" destId="{3431CFA9-4869-4693-B34F-CD4CF4B53C3F}" srcOrd="0" destOrd="0" presId="urn:microsoft.com/office/officeart/2005/8/layout/radial5"/>
    <dgm:cxn modelId="{6BB82B7B-F1E7-4C77-94DA-A4CF0C0FD6F0}" type="presParOf" srcId="{947A1A77-3AC3-472A-B178-7F95D0F743EF}" destId="{C4C22E95-7A9F-4402-A950-379DB05C9294}" srcOrd="1" destOrd="0" presId="urn:microsoft.com/office/officeart/2005/8/layout/radial5"/>
    <dgm:cxn modelId="{DC82FE68-4AAF-49CF-9140-C2ECC4B2B51B}" type="presParOf" srcId="{C4C22E95-7A9F-4402-A950-379DB05C9294}" destId="{44084149-96E1-44A4-88C4-35040B7E4BD2}" srcOrd="0" destOrd="0" presId="urn:microsoft.com/office/officeart/2005/8/layout/radial5"/>
    <dgm:cxn modelId="{BD46DB06-6A30-4273-A181-1E722C3EF9C6}" type="presParOf" srcId="{947A1A77-3AC3-472A-B178-7F95D0F743EF}" destId="{F5A4F970-BC78-48FC-B26A-866D11298DF0}" srcOrd="2" destOrd="0" presId="urn:microsoft.com/office/officeart/2005/8/layout/radial5"/>
    <dgm:cxn modelId="{A96BE971-205F-40D6-8FCB-46EA4DD5A63D}" type="presParOf" srcId="{947A1A77-3AC3-472A-B178-7F95D0F743EF}" destId="{5EE51D5D-2689-4DE9-B950-2F80F5710638}" srcOrd="3" destOrd="0" presId="urn:microsoft.com/office/officeart/2005/8/layout/radial5"/>
    <dgm:cxn modelId="{C017E1E1-2D35-492D-83F1-5BDB2B90F31D}" type="presParOf" srcId="{5EE51D5D-2689-4DE9-B950-2F80F5710638}" destId="{5C65981A-00E8-4262-BB25-950678C2CB89}" srcOrd="0" destOrd="0" presId="urn:microsoft.com/office/officeart/2005/8/layout/radial5"/>
    <dgm:cxn modelId="{54421666-C356-40A3-BCE4-8AA4F6929861}" type="presParOf" srcId="{947A1A77-3AC3-472A-B178-7F95D0F743EF}" destId="{3EC62AB9-C710-4570-8BEE-4CEE5C8D8FF2}" srcOrd="4" destOrd="0" presId="urn:microsoft.com/office/officeart/2005/8/layout/radial5"/>
    <dgm:cxn modelId="{2F8B8730-6983-4584-9EEC-C6C3DE2D6212}" type="presParOf" srcId="{947A1A77-3AC3-472A-B178-7F95D0F743EF}" destId="{019940E0-3C7C-4F77-8EE5-4ED77D3FC466}" srcOrd="5" destOrd="0" presId="urn:microsoft.com/office/officeart/2005/8/layout/radial5"/>
    <dgm:cxn modelId="{F78881AA-6E41-4135-88FE-42EC7240CBD4}" type="presParOf" srcId="{019940E0-3C7C-4F77-8EE5-4ED77D3FC466}" destId="{DB9D12BA-6AAB-465C-A843-1803C97B1710}" srcOrd="0" destOrd="0" presId="urn:microsoft.com/office/officeart/2005/8/layout/radial5"/>
    <dgm:cxn modelId="{4E939EFA-CE21-4426-ADA1-0DEFD11F1937}" type="presParOf" srcId="{947A1A77-3AC3-472A-B178-7F95D0F743EF}" destId="{FA6D492A-ACFC-4708-B44D-FB139C663A9A}" srcOrd="6" destOrd="0" presId="urn:microsoft.com/office/officeart/2005/8/layout/radial5"/>
    <dgm:cxn modelId="{E9851D02-0448-4380-83E9-EA33310D609D}" type="presParOf" srcId="{947A1A77-3AC3-472A-B178-7F95D0F743EF}" destId="{BD827F0F-7AB5-4782-929E-7A0F8E4FB8B1}" srcOrd="7" destOrd="0" presId="urn:microsoft.com/office/officeart/2005/8/layout/radial5"/>
    <dgm:cxn modelId="{B5EFE10E-815B-4DB9-9280-4DEF05EDA885}" type="presParOf" srcId="{BD827F0F-7AB5-4782-929E-7A0F8E4FB8B1}" destId="{6D47FE14-E035-4616-84ED-3BD8F5D5DD48}" srcOrd="0" destOrd="0" presId="urn:microsoft.com/office/officeart/2005/8/layout/radial5"/>
    <dgm:cxn modelId="{4D32EA62-EFDC-4143-8A97-8D0F52E2E131}" type="presParOf" srcId="{947A1A77-3AC3-472A-B178-7F95D0F743EF}" destId="{39B6E102-ED2F-432A-A9CA-DC8F24CB0E32}" srcOrd="8" destOrd="0" presId="urn:microsoft.com/office/officeart/2005/8/layout/radial5"/>
    <dgm:cxn modelId="{B8C07533-13E0-495C-A3E2-53D2E4925945}" type="presParOf" srcId="{947A1A77-3AC3-472A-B178-7F95D0F743EF}" destId="{C0966FA1-66F4-406F-84DF-44AE5030BF76}" srcOrd="9" destOrd="0" presId="urn:microsoft.com/office/officeart/2005/8/layout/radial5"/>
    <dgm:cxn modelId="{26582CBD-D354-454E-ADCC-B3B1DAF07385}" type="presParOf" srcId="{C0966FA1-66F4-406F-84DF-44AE5030BF76}" destId="{E4CB3F84-015F-4400-B684-67CF35CD8C43}" srcOrd="0" destOrd="0" presId="urn:microsoft.com/office/officeart/2005/8/layout/radial5"/>
    <dgm:cxn modelId="{3ED67740-DF2F-4A29-8B9F-9C50A3179B28}" type="presParOf" srcId="{947A1A77-3AC3-472A-B178-7F95D0F743EF}" destId="{A475DBDF-5460-4124-B042-C4251E8B8014}" srcOrd="10" destOrd="0" presId="urn:microsoft.com/office/officeart/2005/8/layout/radial5"/>
    <dgm:cxn modelId="{27036237-6448-407C-BDF6-A01B90166891}" type="presParOf" srcId="{947A1A77-3AC3-472A-B178-7F95D0F743EF}" destId="{08D86B72-E6E0-46EC-B5FA-3FF7AF424571}" srcOrd="11" destOrd="0" presId="urn:microsoft.com/office/officeart/2005/8/layout/radial5"/>
    <dgm:cxn modelId="{5003A9C1-40F0-42D6-89FB-02AF30F894D2}" type="presParOf" srcId="{08D86B72-E6E0-46EC-B5FA-3FF7AF424571}" destId="{AD9455B6-D308-4164-A28F-E2030F9753F1}" srcOrd="0" destOrd="0" presId="urn:microsoft.com/office/officeart/2005/8/layout/radial5"/>
    <dgm:cxn modelId="{965EEB22-A83C-4986-8D1F-00DB300D902D}" type="presParOf" srcId="{947A1A77-3AC3-472A-B178-7F95D0F743EF}" destId="{B898C344-8B5B-4AEC-B09B-B6CE7C0D2C5F}" srcOrd="12" destOrd="0" presId="urn:microsoft.com/office/officeart/2005/8/layout/radial5"/>
    <dgm:cxn modelId="{736980D3-A494-4D27-957D-4605B5D3F389}" type="presParOf" srcId="{947A1A77-3AC3-472A-B178-7F95D0F743EF}" destId="{00BF0B0E-75D3-4D9E-88A5-397DB8E5014F}" srcOrd="13" destOrd="0" presId="urn:microsoft.com/office/officeart/2005/8/layout/radial5"/>
    <dgm:cxn modelId="{67D046D1-453B-42E9-B8C2-0D7486B9B0D8}" type="presParOf" srcId="{00BF0B0E-75D3-4D9E-88A5-397DB8E5014F}" destId="{AD047235-87F4-42D5-B40B-613825FFBA7C}" srcOrd="0" destOrd="0" presId="urn:microsoft.com/office/officeart/2005/8/layout/radial5"/>
    <dgm:cxn modelId="{96FA018D-4F2A-4985-86DC-FD998A32DDF3}" type="presParOf" srcId="{947A1A77-3AC3-472A-B178-7F95D0F743EF}" destId="{C8C857D4-70C8-46FF-A6BE-FB0B34339429}" srcOrd="14" destOrd="0" presId="urn:microsoft.com/office/officeart/2005/8/layout/radial5"/>
    <dgm:cxn modelId="{557EC806-1160-4B80-8A9D-C1592D281B07}" type="presParOf" srcId="{947A1A77-3AC3-472A-B178-7F95D0F743EF}" destId="{BD1D53D2-4BC6-418E-A256-4E394DB1D86A}" srcOrd="15" destOrd="0" presId="urn:microsoft.com/office/officeart/2005/8/layout/radial5"/>
    <dgm:cxn modelId="{83396746-4605-47A7-9A3F-F00E497D9576}" type="presParOf" srcId="{BD1D53D2-4BC6-418E-A256-4E394DB1D86A}" destId="{767F4972-41EF-4A71-9770-D4C84798E66A}" srcOrd="0" destOrd="0" presId="urn:microsoft.com/office/officeart/2005/8/layout/radial5"/>
    <dgm:cxn modelId="{D19C5484-24DB-477D-80FD-B51E6FC1E815}" type="presParOf" srcId="{947A1A77-3AC3-472A-B178-7F95D0F743EF}" destId="{0BA161FC-B762-4C70-B54E-A7B8F13C5D71}" srcOrd="16" destOrd="0" presId="urn:microsoft.com/office/officeart/2005/8/layout/radial5"/>
    <dgm:cxn modelId="{138EE8A8-0476-4580-BB11-47797E56F6C8}" type="presParOf" srcId="{947A1A77-3AC3-472A-B178-7F95D0F743EF}" destId="{53BB03C0-58FD-4B70-9863-F439F09F354A}" srcOrd="17" destOrd="0" presId="urn:microsoft.com/office/officeart/2005/8/layout/radial5"/>
    <dgm:cxn modelId="{02355E55-850A-408F-834C-404D7F9F533F}" type="presParOf" srcId="{53BB03C0-58FD-4B70-9863-F439F09F354A}" destId="{D439698E-FF70-465F-9A42-3ADEC9074092}" srcOrd="0" destOrd="0" presId="urn:microsoft.com/office/officeart/2005/8/layout/radial5"/>
    <dgm:cxn modelId="{C80DC6F5-DCC8-48FC-AF51-0A57F410C290}" type="presParOf" srcId="{947A1A77-3AC3-472A-B178-7F95D0F743EF}" destId="{AB4F6CC2-6453-4031-81C3-0C9B334957F7}" srcOrd="18" destOrd="0" presId="urn:microsoft.com/office/officeart/2005/8/layout/radial5"/>
    <dgm:cxn modelId="{246EE242-1DEB-4E5F-A25F-FD29871AC721}" type="presParOf" srcId="{947A1A77-3AC3-472A-B178-7F95D0F743EF}" destId="{1CF0FAD7-7E5C-454B-B5B5-D3FAB065C8C1}" srcOrd="19" destOrd="0" presId="urn:microsoft.com/office/officeart/2005/8/layout/radial5"/>
    <dgm:cxn modelId="{95CEAE54-0BA0-4920-ADE5-0C41D0C9B4C3}" type="presParOf" srcId="{1CF0FAD7-7E5C-454B-B5B5-D3FAB065C8C1}" destId="{295B5B95-5A77-44BF-AF38-28529F956FED}" srcOrd="0" destOrd="0" presId="urn:microsoft.com/office/officeart/2005/8/layout/radial5"/>
    <dgm:cxn modelId="{DFA7023F-A2BE-4034-BEF7-995BE391ECFA}" type="presParOf" srcId="{947A1A77-3AC3-472A-B178-7F95D0F743EF}" destId="{4EE336A4-3B1A-4BA2-9DC6-00BAD2554C19}" srcOrd="20" destOrd="0" presId="urn:microsoft.com/office/officeart/2005/8/layout/radial5"/>
    <dgm:cxn modelId="{4126C4C9-5C02-4E6D-8B55-B3A6599EF206}" type="presParOf" srcId="{947A1A77-3AC3-472A-B178-7F95D0F743EF}" destId="{CD19E1C8-BFE6-4029-BB9A-0A406EA014C2}" srcOrd="21" destOrd="0" presId="urn:microsoft.com/office/officeart/2005/8/layout/radial5"/>
    <dgm:cxn modelId="{123E5D9A-6408-4C09-8DFD-B58C831691F2}" type="presParOf" srcId="{CD19E1C8-BFE6-4029-BB9A-0A406EA014C2}" destId="{6AE42634-A100-45AC-8C24-1C7323DAC54A}" srcOrd="0" destOrd="0" presId="urn:microsoft.com/office/officeart/2005/8/layout/radial5"/>
    <dgm:cxn modelId="{E4CBFF9D-0759-44A1-8945-3461FD01F741}" type="presParOf" srcId="{947A1A77-3AC3-472A-B178-7F95D0F743EF}" destId="{A70420F8-E25D-4FFF-911E-5B40DEC48F01}" srcOrd="22" destOrd="0" presId="urn:microsoft.com/office/officeart/2005/8/layout/radial5"/>
    <dgm:cxn modelId="{CA048D73-DEFF-4503-BBDA-AE150C9BB5D4}" type="presParOf" srcId="{947A1A77-3AC3-472A-B178-7F95D0F743EF}" destId="{80CD0866-16A3-4DF9-95BE-A3E20A48A9AE}" srcOrd="23" destOrd="0" presId="urn:microsoft.com/office/officeart/2005/8/layout/radial5"/>
    <dgm:cxn modelId="{880DFABF-03D7-4B14-BE7A-0A60864166C3}" type="presParOf" srcId="{80CD0866-16A3-4DF9-95BE-A3E20A48A9AE}" destId="{C35DC0C9-AC1E-4A6C-A710-0337654310B6}" srcOrd="0" destOrd="0" presId="urn:microsoft.com/office/officeart/2005/8/layout/radial5"/>
    <dgm:cxn modelId="{B98DBCDA-5B52-4F22-B9BF-AED1562B9889}" type="presParOf" srcId="{947A1A77-3AC3-472A-B178-7F95D0F743EF}" destId="{82D28386-C113-43FA-88B2-14B7C81329ED}" srcOrd="24" destOrd="0" presId="urn:microsoft.com/office/officeart/2005/8/layout/radial5"/>
    <dgm:cxn modelId="{0428109E-943A-4CD5-8A95-037E36CCE668}" type="presParOf" srcId="{947A1A77-3AC3-472A-B178-7F95D0F743EF}" destId="{2854A8E6-3B3D-496A-9F70-B42B98742A8C}" srcOrd="25" destOrd="0" presId="urn:microsoft.com/office/officeart/2005/8/layout/radial5"/>
    <dgm:cxn modelId="{FC68E563-0DFE-4BF1-83AA-ADECB2B41B3A}" type="presParOf" srcId="{2854A8E6-3B3D-496A-9F70-B42B98742A8C}" destId="{0F249998-19F7-45F8-9179-0F1608A70D87}" srcOrd="0" destOrd="0" presId="urn:microsoft.com/office/officeart/2005/8/layout/radial5"/>
    <dgm:cxn modelId="{F2A7871D-FE3A-435B-8C7A-75A37EDE9A3B}" type="presParOf" srcId="{947A1A77-3AC3-472A-B178-7F95D0F743EF}" destId="{2D356E3C-41E9-4A96-A38A-94E1AF238A1D}" srcOrd="26" destOrd="0" presId="urn:microsoft.com/office/officeart/2005/8/layout/radial5"/>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EF6F51A-E2EC-4C69-A683-0A37724C0A6A}"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pPr rtl="1"/>
          <a:endParaRPr lang="ar-SA"/>
        </a:p>
      </dgm:t>
    </dgm:pt>
    <dgm:pt modelId="{4EC96654-185D-40CD-9985-3FBDAA76B729}">
      <dgm:prSet phldrT="[نص]"/>
      <dgm:spPr/>
      <dgm:t>
        <a:bodyPr/>
        <a:lstStyle/>
        <a:p>
          <a:pPr rtl="1"/>
          <a:r>
            <a:rPr lang="ar-JO" dirty="0" smtClean="0"/>
            <a:t>ركائز العمل الأخلاقي</a:t>
          </a:r>
          <a:endParaRPr lang="ar-SA" dirty="0"/>
        </a:p>
      </dgm:t>
    </dgm:pt>
    <dgm:pt modelId="{C9C08E16-D21D-4712-86D9-5090BAA5B332}" type="parTrans" cxnId="{C4F90B27-2043-4C28-9324-AA286F07AB3B}">
      <dgm:prSet/>
      <dgm:spPr/>
      <dgm:t>
        <a:bodyPr/>
        <a:lstStyle/>
        <a:p>
          <a:pPr rtl="1"/>
          <a:endParaRPr lang="ar-SA"/>
        </a:p>
      </dgm:t>
    </dgm:pt>
    <dgm:pt modelId="{D7806214-E152-43D2-9893-CC9FC85B05A5}" type="sibTrans" cxnId="{C4F90B27-2043-4C28-9324-AA286F07AB3B}">
      <dgm:prSet/>
      <dgm:spPr/>
      <dgm:t>
        <a:bodyPr/>
        <a:lstStyle/>
        <a:p>
          <a:pPr rtl="1"/>
          <a:endParaRPr lang="ar-SA"/>
        </a:p>
      </dgm:t>
    </dgm:pt>
    <dgm:pt modelId="{2EEE9D13-B87B-49A2-80F9-BA99F60C5747}">
      <dgm:prSet phldrT="[نص]"/>
      <dgm:spPr/>
      <dgm:t>
        <a:bodyPr/>
        <a:lstStyle/>
        <a:p>
          <a:pPr rtl="1"/>
          <a:r>
            <a:rPr lang="ar-SA" dirty="0" smtClean="0"/>
            <a:t>العمل الإيجابي </a:t>
          </a:r>
          <a:endParaRPr lang="ar-SA" dirty="0"/>
        </a:p>
      </dgm:t>
    </dgm:pt>
    <dgm:pt modelId="{D34F1849-A1F5-44C9-AFDC-C95DE8E640FE}" type="parTrans" cxnId="{4351133A-8C1C-431A-B08C-E6401D672B9A}">
      <dgm:prSet/>
      <dgm:spPr/>
      <dgm:t>
        <a:bodyPr/>
        <a:lstStyle/>
        <a:p>
          <a:pPr rtl="1"/>
          <a:endParaRPr lang="ar-SA"/>
        </a:p>
      </dgm:t>
    </dgm:pt>
    <dgm:pt modelId="{04129CCA-ABDB-4F5A-A872-6D8A1B95B1B2}" type="sibTrans" cxnId="{4351133A-8C1C-431A-B08C-E6401D672B9A}">
      <dgm:prSet/>
      <dgm:spPr/>
      <dgm:t>
        <a:bodyPr/>
        <a:lstStyle/>
        <a:p>
          <a:pPr rtl="1"/>
          <a:endParaRPr lang="ar-SA"/>
        </a:p>
      </dgm:t>
    </dgm:pt>
    <dgm:pt modelId="{C8586002-0403-4034-87BE-E20243359145}">
      <dgm:prSet/>
      <dgm:spPr/>
      <dgm:t>
        <a:bodyPr/>
        <a:lstStyle/>
        <a:p>
          <a:pPr rtl="1"/>
          <a:r>
            <a:rPr lang="ar-SA" smtClean="0"/>
            <a:t>تجنب الضرر </a:t>
          </a:r>
          <a:endParaRPr lang="en-US" dirty="0" smtClean="0"/>
        </a:p>
      </dgm:t>
    </dgm:pt>
    <dgm:pt modelId="{F329C0F9-B3B9-4A06-919F-877650646865}" type="parTrans" cxnId="{31143F33-1228-47C9-8517-C50D129862BE}">
      <dgm:prSet/>
      <dgm:spPr/>
      <dgm:t>
        <a:bodyPr/>
        <a:lstStyle/>
        <a:p>
          <a:pPr rtl="1"/>
          <a:endParaRPr lang="ar-SA"/>
        </a:p>
      </dgm:t>
    </dgm:pt>
    <dgm:pt modelId="{8E0A79E1-EF9F-4348-BBF2-B76687DED1A5}" type="sibTrans" cxnId="{31143F33-1228-47C9-8517-C50D129862BE}">
      <dgm:prSet/>
      <dgm:spPr/>
      <dgm:t>
        <a:bodyPr/>
        <a:lstStyle/>
        <a:p>
          <a:pPr rtl="1"/>
          <a:endParaRPr lang="ar-SA"/>
        </a:p>
      </dgm:t>
    </dgm:pt>
    <dgm:pt modelId="{DB561CB0-B716-490C-B8A0-62C38CCA8F48}" type="pres">
      <dgm:prSet presAssocID="{1EF6F51A-E2EC-4C69-A683-0A37724C0A6A}" presName="cycle" presStyleCnt="0">
        <dgm:presLayoutVars>
          <dgm:chMax val="1"/>
          <dgm:dir/>
          <dgm:animLvl val="ctr"/>
          <dgm:resizeHandles val="exact"/>
        </dgm:presLayoutVars>
      </dgm:prSet>
      <dgm:spPr/>
      <dgm:t>
        <a:bodyPr/>
        <a:lstStyle/>
        <a:p>
          <a:endParaRPr lang="en-US"/>
        </a:p>
      </dgm:t>
    </dgm:pt>
    <dgm:pt modelId="{5ED764AF-4682-455B-9937-05F86D0290DA}" type="pres">
      <dgm:prSet presAssocID="{4EC96654-185D-40CD-9985-3FBDAA76B729}" presName="centerShape" presStyleLbl="node0" presStyleIdx="0" presStyleCnt="1"/>
      <dgm:spPr/>
      <dgm:t>
        <a:bodyPr/>
        <a:lstStyle/>
        <a:p>
          <a:pPr rtl="1"/>
          <a:endParaRPr lang="ar-SA"/>
        </a:p>
      </dgm:t>
    </dgm:pt>
    <dgm:pt modelId="{2AF9E1F8-F4E1-404E-935F-7A6FF91750BA}" type="pres">
      <dgm:prSet presAssocID="{D34F1849-A1F5-44C9-AFDC-C95DE8E640FE}" presName="parTrans" presStyleLbl="bgSibTrans2D1" presStyleIdx="0" presStyleCnt="2"/>
      <dgm:spPr/>
      <dgm:t>
        <a:bodyPr/>
        <a:lstStyle/>
        <a:p>
          <a:endParaRPr lang="en-US"/>
        </a:p>
      </dgm:t>
    </dgm:pt>
    <dgm:pt modelId="{A7710BAE-AD66-4AB6-B9E8-19A39F444EE0}" type="pres">
      <dgm:prSet presAssocID="{2EEE9D13-B87B-49A2-80F9-BA99F60C5747}" presName="node" presStyleLbl="node1" presStyleIdx="0" presStyleCnt="2">
        <dgm:presLayoutVars>
          <dgm:bulletEnabled val="1"/>
        </dgm:presLayoutVars>
      </dgm:prSet>
      <dgm:spPr/>
      <dgm:t>
        <a:bodyPr/>
        <a:lstStyle/>
        <a:p>
          <a:pPr rtl="1"/>
          <a:endParaRPr lang="ar-SA"/>
        </a:p>
      </dgm:t>
    </dgm:pt>
    <dgm:pt modelId="{C82DE55E-0665-41E8-841B-C3E180FE9E03}" type="pres">
      <dgm:prSet presAssocID="{F329C0F9-B3B9-4A06-919F-877650646865}" presName="parTrans" presStyleLbl="bgSibTrans2D1" presStyleIdx="1" presStyleCnt="2"/>
      <dgm:spPr/>
      <dgm:t>
        <a:bodyPr/>
        <a:lstStyle/>
        <a:p>
          <a:endParaRPr lang="en-US"/>
        </a:p>
      </dgm:t>
    </dgm:pt>
    <dgm:pt modelId="{19FD82FB-D767-41EF-B224-E777B83D545D}" type="pres">
      <dgm:prSet presAssocID="{C8586002-0403-4034-87BE-E20243359145}" presName="node" presStyleLbl="node1" presStyleIdx="1" presStyleCnt="2">
        <dgm:presLayoutVars>
          <dgm:bulletEnabled val="1"/>
        </dgm:presLayoutVars>
      </dgm:prSet>
      <dgm:spPr/>
      <dgm:t>
        <a:bodyPr/>
        <a:lstStyle/>
        <a:p>
          <a:endParaRPr lang="en-US"/>
        </a:p>
      </dgm:t>
    </dgm:pt>
  </dgm:ptLst>
  <dgm:cxnLst>
    <dgm:cxn modelId="{CAA9094E-2A27-4C1C-85FE-06FD80849A2C}" type="presOf" srcId="{2EEE9D13-B87B-49A2-80F9-BA99F60C5747}" destId="{A7710BAE-AD66-4AB6-B9E8-19A39F444EE0}" srcOrd="0" destOrd="0" presId="urn:microsoft.com/office/officeart/2005/8/layout/radial4"/>
    <dgm:cxn modelId="{78088498-C37B-4C13-A22D-C0B8B1EA09E1}" type="presOf" srcId="{F329C0F9-B3B9-4A06-919F-877650646865}" destId="{C82DE55E-0665-41E8-841B-C3E180FE9E03}" srcOrd="0" destOrd="0" presId="urn:microsoft.com/office/officeart/2005/8/layout/radial4"/>
    <dgm:cxn modelId="{FA5114BB-D5E5-4678-92AE-1C9F8834B350}" type="presOf" srcId="{C8586002-0403-4034-87BE-E20243359145}" destId="{19FD82FB-D767-41EF-B224-E777B83D545D}" srcOrd="0" destOrd="0" presId="urn:microsoft.com/office/officeart/2005/8/layout/radial4"/>
    <dgm:cxn modelId="{C4F90B27-2043-4C28-9324-AA286F07AB3B}" srcId="{1EF6F51A-E2EC-4C69-A683-0A37724C0A6A}" destId="{4EC96654-185D-40CD-9985-3FBDAA76B729}" srcOrd="0" destOrd="0" parTransId="{C9C08E16-D21D-4712-86D9-5090BAA5B332}" sibTransId="{D7806214-E152-43D2-9893-CC9FC85B05A5}"/>
    <dgm:cxn modelId="{4E055A35-F0BE-4243-8F1C-1E478A434C30}" type="presOf" srcId="{1EF6F51A-E2EC-4C69-A683-0A37724C0A6A}" destId="{DB561CB0-B716-490C-B8A0-62C38CCA8F48}" srcOrd="0" destOrd="0" presId="urn:microsoft.com/office/officeart/2005/8/layout/radial4"/>
    <dgm:cxn modelId="{8E807C17-1A9F-44E2-AD89-A296CE4452B6}" type="presOf" srcId="{4EC96654-185D-40CD-9985-3FBDAA76B729}" destId="{5ED764AF-4682-455B-9937-05F86D0290DA}" srcOrd="0" destOrd="0" presId="urn:microsoft.com/office/officeart/2005/8/layout/radial4"/>
    <dgm:cxn modelId="{7C325D22-5CC5-42BF-944F-E02F373AE13C}" type="presOf" srcId="{D34F1849-A1F5-44C9-AFDC-C95DE8E640FE}" destId="{2AF9E1F8-F4E1-404E-935F-7A6FF91750BA}" srcOrd="0" destOrd="0" presId="urn:microsoft.com/office/officeart/2005/8/layout/radial4"/>
    <dgm:cxn modelId="{4351133A-8C1C-431A-B08C-E6401D672B9A}" srcId="{4EC96654-185D-40CD-9985-3FBDAA76B729}" destId="{2EEE9D13-B87B-49A2-80F9-BA99F60C5747}" srcOrd="0" destOrd="0" parTransId="{D34F1849-A1F5-44C9-AFDC-C95DE8E640FE}" sibTransId="{04129CCA-ABDB-4F5A-A872-6D8A1B95B1B2}"/>
    <dgm:cxn modelId="{31143F33-1228-47C9-8517-C50D129862BE}" srcId="{4EC96654-185D-40CD-9985-3FBDAA76B729}" destId="{C8586002-0403-4034-87BE-E20243359145}" srcOrd="1" destOrd="0" parTransId="{F329C0F9-B3B9-4A06-919F-877650646865}" sibTransId="{8E0A79E1-EF9F-4348-BBF2-B76687DED1A5}"/>
    <dgm:cxn modelId="{13604639-4EF3-45EB-87CE-960A4225584D}" type="presParOf" srcId="{DB561CB0-B716-490C-B8A0-62C38CCA8F48}" destId="{5ED764AF-4682-455B-9937-05F86D0290DA}" srcOrd="0" destOrd="0" presId="urn:microsoft.com/office/officeart/2005/8/layout/radial4"/>
    <dgm:cxn modelId="{35000634-2D5A-4510-9B7B-1021009FA4FB}" type="presParOf" srcId="{DB561CB0-B716-490C-B8A0-62C38CCA8F48}" destId="{2AF9E1F8-F4E1-404E-935F-7A6FF91750BA}" srcOrd="1" destOrd="0" presId="urn:microsoft.com/office/officeart/2005/8/layout/radial4"/>
    <dgm:cxn modelId="{8CAC672B-F89F-4C80-B0B7-72864B5087C4}" type="presParOf" srcId="{DB561CB0-B716-490C-B8A0-62C38CCA8F48}" destId="{A7710BAE-AD66-4AB6-B9E8-19A39F444EE0}" srcOrd="2" destOrd="0" presId="urn:microsoft.com/office/officeart/2005/8/layout/radial4"/>
    <dgm:cxn modelId="{C2C56E9F-8F4E-4014-9A94-68670B988C08}" type="presParOf" srcId="{DB561CB0-B716-490C-B8A0-62C38CCA8F48}" destId="{C82DE55E-0665-41E8-841B-C3E180FE9E03}" srcOrd="3" destOrd="0" presId="urn:microsoft.com/office/officeart/2005/8/layout/radial4"/>
    <dgm:cxn modelId="{83B05733-3BF5-452A-807E-8EBDED06024C}" type="presParOf" srcId="{DB561CB0-B716-490C-B8A0-62C38CCA8F48}" destId="{19FD82FB-D767-41EF-B224-E777B83D545D}" srcOrd="4" destOrd="0" presId="urn:microsoft.com/office/officeart/2005/8/layout/radial4"/>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B0C4B62-ABD2-45C8-A30E-459CE2B1A58C}" type="doc">
      <dgm:prSet loTypeId="urn:microsoft.com/office/officeart/2009/layout/CircleArrowProcess" loCatId="cycle" qsTypeId="urn:microsoft.com/office/officeart/2005/8/quickstyle/simple1" qsCatId="simple" csTypeId="urn:microsoft.com/office/officeart/2005/8/colors/accent1_2" csCatId="accent1" phldr="1"/>
      <dgm:spPr/>
      <dgm:t>
        <a:bodyPr/>
        <a:lstStyle/>
        <a:p>
          <a:pPr rtl="1"/>
          <a:endParaRPr lang="ar-SA"/>
        </a:p>
      </dgm:t>
    </dgm:pt>
    <dgm:pt modelId="{AAC630ED-F181-47AE-966C-EF5D39691E16}">
      <dgm:prSet phldrT="[نص]"/>
      <dgm:spPr/>
      <dgm:t>
        <a:bodyPr/>
        <a:lstStyle/>
        <a:p>
          <a:pPr rtl="1"/>
          <a:r>
            <a:rPr lang="ar-JO" b="1" dirty="0" smtClean="0"/>
            <a:t>أولا: </a:t>
          </a:r>
          <a:r>
            <a:rPr lang="ar-SA" b="1" dirty="0" smtClean="0"/>
            <a:t>السرقة العلمية </a:t>
          </a:r>
          <a:endParaRPr lang="ar-SA" dirty="0"/>
        </a:p>
      </dgm:t>
    </dgm:pt>
    <dgm:pt modelId="{CF808854-79B3-45F5-921C-5E676EE42FAE}" type="parTrans" cxnId="{D0764348-C5D5-4990-94DF-AE75606CA2EE}">
      <dgm:prSet/>
      <dgm:spPr/>
      <dgm:t>
        <a:bodyPr/>
        <a:lstStyle/>
        <a:p>
          <a:pPr rtl="1"/>
          <a:endParaRPr lang="ar-SA"/>
        </a:p>
      </dgm:t>
    </dgm:pt>
    <dgm:pt modelId="{2261C2F8-A664-4F6D-983C-57A602DD6195}" type="sibTrans" cxnId="{D0764348-C5D5-4990-94DF-AE75606CA2EE}">
      <dgm:prSet/>
      <dgm:spPr/>
      <dgm:t>
        <a:bodyPr/>
        <a:lstStyle/>
        <a:p>
          <a:pPr rtl="1"/>
          <a:endParaRPr lang="ar-SA"/>
        </a:p>
      </dgm:t>
    </dgm:pt>
    <dgm:pt modelId="{6215E22C-D470-42A1-B647-84F20B9BC533}">
      <dgm:prSet/>
      <dgm:spPr/>
      <dgm:t>
        <a:bodyPr/>
        <a:lstStyle/>
        <a:p>
          <a:pPr rtl="1"/>
          <a:r>
            <a:rPr lang="ar-JO" b="1" smtClean="0"/>
            <a:t>ثانيا: الكذب</a:t>
          </a:r>
          <a:endParaRPr lang="ar-JO" b="1" dirty="0" smtClean="0"/>
        </a:p>
      </dgm:t>
    </dgm:pt>
    <dgm:pt modelId="{EA6850E7-F1E1-4BB8-BB4E-5C8D42976972}" type="parTrans" cxnId="{9B106101-AD03-4D1A-9E3E-DCF6A02DE8EC}">
      <dgm:prSet/>
      <dgm:spPr/>
      <dgm:t>
        <a:bodyPr/>
        <a:lstStyle/>
        <a:p>
          <a:pPr rtl="1"/>
          <a:endParaRPr lang="ar-SA"/>
        </a:p>
      </dgm:t>
    </dgm:pt>
    <dgm:pt modelId="{8B2CD80E-2B1D-4F21-8811-2F34AEA5259C}" type="sibTrans" cxnId="{9B106101-AD03-4D1A-9E3E-DCF6A02DE8EC}">
      <dgm:prSet/>
      <dgm:spPr/>
      <dgm:t>
        <a:bodyPr/>
        <a:lstStyle/>
        <a:p>
          <a:pPr rtl="1"/>
          <a:endParaRPr lang="ar-SA"/>
        </a:p>
      </dgm:t>
    </dgm:pt>
    <dgm:pt modelId="{5B8E97E2-6ADE-42A6-8A6F-6118667F380B}">
      <dgm:prSet/>
      <dgm:spPr/>
      <dgm:t>
        <a:bodyPr/>
        <a:lstStyle/>
        <a:p>
          <a:pPr rtl="1"/>
          <a:r>
            <a:rPr lang="ar-JO" b="1" smtClean="0"/>
            <a:t>ثالثا: الحقد والحسد</a:t>
          </a:r>
          <a:endParaRPr lang="ar-JO" b="1" dirty="0" smtClean="0"/>
        </a:p>
      </dgm:t>
    </dgm:pt>
    <dgm:pt modelId="{50D45906-463C-4297-AED4-5687777B83D9}" type="parTrans" cxnId="{4D006DE7-AB9E-45C8-BD8E-7098D70E34F7}">
      <dgm:prSet/>
      <dgm:spPr/>
      <dgm:t>
        <a:bodyPr/>
        <a:lstStyle/>
        <a:p>
          <a:pPr rtl="1"/>
          <a:endParaRPr lang="ar-SA"/>
        </a:p>
      </dgm:t>
    </dgm:pt>
    <dgm:pt modelId="{10FBE4B4-2D49-4DD3-AED5-ECFA5B7BC627}" type="sibTrans" cxnId="{4D006DE7-AB9E-45C8-BD8E-7098D70E34F7}">
      <dgm:prSet/>
      <dgm:spPr/>
      <dgm:t>
        <a:bodyPr/>
        <a:lstStyle/>
        <a:p>
          <a:pPr rtl="1"/>
          <a:endParaRPr lang="ar-SA"/>
        </a:p>
      </dgm:t>
    </dgm:pt>
    <dgm:pt modelId="{E7AF2715-3E91-459A-9ECF-DA119A289588}">
      <dgm:prSet/>
      <dgm:spPr/>
      <dgm:t>
        <a:bodyPr/>
        <a:lstStyle/>
        <a:p>
          <a:pPr rtl="1"/>
          <a:r>
            <a:rPr lang="ar-JO" b="1" dirty="0" smtClean="0"/>
            <a:t>رابعا: العجلة</a:t>
          </a:r>
          <a:endParaRPr lang="en-US" b="1" dirty="0"/>
        </a:p>
      </dgm:t>
    </dgm:pt>
    <dgm:pt modelId="{307FCD08-579D-4C94-88B4-70B90685A797}" type="parTrans" cxnId="{23B66D98-1975-4CC7-8859-5E2FD1FDA870}">
      <dgm:prSet/>
      <dgm:spPr/>
      <dgm:t>
        <a:bodyPr/>
        <a:lstStyle/>
        <a:p>
          <a:pPr rtl="1"/>
          <a:endParaRPr lang="ar-SA"/>
        </a:p>
      </dgm:t>
    </dgm:pt>
    <dgm:pt modelId="{13A4D69E-D6A9-4129-9785-67DFF452E324}" type="sibTrans" cxnId="{23B66D98-1975-4CC7-8859-5E2FD1FDA870}">
      <dgm:prSet/>
      <dgm:spPr/>
      <dgm:t>
        <a:bodyPr/>
        <a:lstStyle/>
        <a:p>
          <a:pPr rtl="1"/>
          <a:endParaRPr lang="ar-SA"/>
        </a:p>
      </dgm:t>
    </dgm:pt>
    <dgm:pt modelId="{CF1CAAA7-C0FC-44B4-8444-05CAEEA3C3C8}">
      <dgm:prSet/>
      <dgm:spPr/>
      <dgm:t>
        <a:bodyPr/>
        <a:lstStyle/>
        <a:p>
          <a:pPr rtl="1"/>
          <a:r>
            <a:rPr lang="ar-JO" b="1" dirty="0" smtClean="0"/>
            <a:t>خامسا: عدم الأمانة</a:t>
          </a:r>
          <a:endParaRPr lang="en-US" b="1" dirty="0"/>
        </a:p>
      </dgm:t>
    </dgm:pt>
    <dgm:pt modelId="{A2182E93-B65F-4CDA-904F-31244D5BAE30}" type="parTrans" cxnId="{74A1E011-15F8-46E1-B8DF-48541F5B4448}">
      <dgm:prSet/>
      <dgm:spPr/>
      <dgm:t>
        <a:bodyPr/>
        <a:lstStyle/>
        <a:p>
          <a:pPr rtl="1"/>
          <a:endParaRPr lang="ar-SA"/>
        </a:p>
      </dgm:t>
    </dgm:pt>
    <dgm:pt modelId="{743D3A14-2131-4D28-BC87-69D9B277DF1A}" type="sibTrans" cxnId="{74A1E011-15F8-46E1-B8DF-48541F5B4448}">
      <dgm:prSet/>
      <dgm:spPr/>
      <dgm:t>
        <a:bodyPr/>
        <a:lstStyle/>
        <a:p>
          <a:pPr rtl="1"/>
          <a:endParaRPr lang="ar-SA"/>
        </a:p>
      </dgm:t>
    </dgm:pt>
    <dgm:pt modelId="{949BD7C4-1215-4A99-B506-3190085C086A}" type="pres">
      <dgm:prSet presAssocID="{7B0C4B62-ABD2-45C8-A30E-459CE2B1A58C}" presName="Name0" presStyleCnt="0">
        <dgm:presLayoutVars>
          <dgm:chMax val="7"/>
          <dgm:chPref val="7"/>
          <dgm:dir/>
          <dgm:animLvl val="lvl"/>
        </dgm:presLayoutVars>
      </dgm:prSet>
      <dgm:spPr/>
      <dgm:t>
        <a:bodyPr/>
        <a:lstStyle/>
        <a:p>
          <a:endParaRPr lang="en-US"/>
        </a:p>
      </dgm:t>
    </dgm:pt>
    <dgm:pt modelId="{0E22E4FC-0766-44A5-88EF-2F462BCF1459}" type="pres">
      <dgm:prSet presAssocID="{AAC630ED-F181-47AE-966C-EF5D39691E16}" presName="Accent1" presStyleCnt="0"/>
      <dgm:spPr/>
    </dgm:pt>
    <dgm:pt modelId="{3F731A8C-0225-4A67-AFB6-A69FE0C6779C}" type="pres">
      <dgm:prSet presAssocID="{AAC630ED-F181-47AE-966C-EF5D39691E16}" presName="Accent" presStyleLbl="node1" presStyleIdx="0" presStyleCnt="5" custLinFactNeighborX="-2034" custLinFactNeighborY="-1353"/>
      <dgm:spPr/>
    </dgm:pt>
    <dgm:pt modelId="{60F4F859-4F7F-4916-A1E6-7413135663F7}" type="pres">
      <dgm:prSet presAssocID="{AAC630ED-F181-47AE-966C-EF5D39691E16}" presName="Parent1" presStyleLbl="revTx" presStyleIdx="0" presStyleCnt="5">
        <dgm:presLayoutVars>
          <dgm:chMax val="1"/>
          <dgm:chPref val="1"/>
          <dgm:bulletEnabled val="1"/>
        </dgm:presLayoutVars>
      </dgm:prSet>
      <dgm:spPr/>
      <dgm:t>
        <a:bodyPr/>
        <a:lstStyle/>
        <a:p>
          <a:pPr rtl="1"/>
          <a:endParaRPr lang="ar-SA"/>
        </a:p>
      </dgm:t>
    </dgm:pt>
    <dgm:pt modelId="{62A68EE5-C05A-4E97-BD49-0DBF452D5D15}" type="pres">
      <dgm:prSet presAssocID="{6215E22C-D470-42A1-B647-84F20B9BC533}" presName="Accent2" presStyleCnt="0"/>
      <dgm:spPr/>
    </dgm:pt>
    <dgm:pt modelId="{EF90017F-BC43-45D4-8F22-89DD5B79B5E4}" type="pres">
      <dgm:prSet presAssocID="{6215E22C-D470-42A1-B647-84F20B9BC533}" presName="Accent" presStyleLbl="node1" presStyleIdx="1" presStyleCnt="5"/>
      <dgm:spPr/>
    </dgm:pt>
    <dgm:pt modelId="{E2C0C4CE-6A43-4752-96F6-4583CB35B9EA}" type="pres">
      <dgm:prSet presAssocID="{6215E22C-D470-42A1-B647-84F20B9BC533}" presName="Parent2" presStyleLbl="revTx" presStyleIdx="1" presStyleCnt="5">
        <dgm:presLayoutVars>
          <dgm:chMax val="1"/>
          <dgm:chPref val="1"/>
          <dgm:bulletEnabled val="1"/>
        </dgm:presLayoutVars>
      </dgm:prSet>
      <dgm:spPr/>
      <dgm:t>
        <a:bodyPr/>
        <a:lstStyle/>
        <a:p>
          <a:endParaRPr lang="en-US"/>
        </a:p>
      </dgm:t>
    </dgm:pt>
    <dgm:pt modelId="{6CAE9587-ACA5-4FF8-B7E6-3F324B79793F}" type="pres">
      <dgm:prSet presAssocID="{5B8E97E2-6ADE-42A6-8A6F-6118667F380B}" presName="Accent3" presStyleCnt="0"/>
      <dgm:spPr/>
    </dgm:pt>
    <dgm:pt modelId="{56ED719F-0166-4276-9700-173B2DC1875A}" type="pres">
      <dgm:prSet presAssocID="{5B8E97E2-6ADE-42A6-8A6F-6118667F380B}" presName="Accent" presStyleLbl="node1" presStyleIdx="2" presStyleCnt="5"/>
      <dgm:spPr/>
    </dgm:pt>
    <dgm:pt modelId="{80BFF1B1-7470-4A91-8D5D-82A9D6A17669}" type="pres">
      <dgm:prSet presAssocID="{5B8E97E2-6ADE-42A6-8A6F-6118667F380B}" presName="Parent3" presStyleLbl="revTx" presStyleIdx="2" presStyleCnt="5">
        <dgm:presLayoutVars>
          <dgm:chMax val="1"/>
          <dgm:chPref val="1"/>
          <dgm:bulletEnabled val="1"/>
        </dgm:presLayoutVars>
      </dgm:prSet>
      <dgm:spPr/>
      <dgm:t>
        <a:bodyPr/>
        <a:lstStyle/>
        <a:p>
          <a:endParaRPr lang="en-US"/>
        </a:p>
      </dgm:t>
    </dgm:pt>
    <dgm:pt modelId="{745D940D-6414-4808-A03E-FC41ADAE4411}" type="pres">
      <dgm:prSet presAssocID="{E7AF2715-3E91-459A-9ECF-DA119A289588}" presName="Accent4" presStyleCnt="0"/>
      <dgm:spPr/>
    </dgm:pt>
    <dgm:pt modelId="{E9858C80-AF21-4C89-B162-78EC3D36B948}" type="pres">
      <dgm:prSet presAssocID="{E7AF2715-3E91-459A-9ECF-DA119A289588}" presName="Accent" presStyleLbl="node1" presStyleIdx="3" presStyleCnt="5"/>
      <dgm:spPr/>
    </dgm:pt>
    <dgm:pt modelId="{46900DB3-28D0-449A-9057-000C2AFC1A60}" type="pres">
      <dgm:prSet presAssocID="{E7AF2715-3E91-459A-9ECF-DA119A289588}" presName="Parent4" presStyleLbl="revTx" presStyleIdx="3" presStyleCnt="5">
        <dgm:presLayoutVars>
          <dgm:chMax val="1"/>
          <dgm:chPref val="1"/>
          <dgm:bulletEnabled val="1"/>
        </dgm:presLayoutVars>
      </dgm:prSet>
      <dgm:spPr/>
      <dgm:t>
        <a:bodyPr/>
        <a:lstStyle/>
        <a:p>
          <a:endParaRPr lang="en-US"/>
        </a:p>
      </dgm:t>
    </dgm:pt>
    <dgm:pt modelId="{CD6A11B5-49E7-4A51-80C0-80309C424CEA}" type="pres">
      <dgm:prSet presAssocID="{CF1CAAA7-C0FC-44B4-8444-05CAEEA3C3C8}" presName="Accent5" presStyleCnt="0"/>
      <dgm:spPr/>
    </dgm:pt>
    <dgm:pt modelId="{52BA01B4-B306-4AEA-97F7-24A1FFC4687E}" type="pres">
      <dgm:prSet presAssocID="{CF1CAAA7-C0FC-44B4-8444-05CAEEA3C3C8}" presName="Accent" presStyleLbl="node1" presStyleIdx="4" presStyleCnt="5"/>
      <dgm:spPr/>
    </dgm:pt>
    <dgm:pt modelId="{C0C2D245-3AE7-49D4-81FE-9F38B3AA1E5F}" type="pres">
      <dgm:prSet presAssocID="{CF1CAAA7-C0FC-44B4-8444-05CAEEA3C3C8}" presName="Parent5" presStyleLbl="revTx" presStyleIdx="4" presStyleCnt="5">
        <dgm:presLayoutVars>
          <dgm:chMax val="1"/>
          <dgm:chPref val="1"/>
          <dgm:bulletEnabled val="1"/>
        </dgm:presLayoutVars>
      </dgm:prSet>
      <dgm:spPr/>
      <dgm:t>
        <a:bodyPr/>
        <a:lstStyle/>
        <a:p>
          <a:endParaRPr lang="en-US"/>
        </a:p>
      </dgm:t>
    </dgm:pt>
  </dgm:ptLst>
  <dgm:cxnLst>
    <dgm:cxn modelId="{CCC46BCC-5673-4224-A636-28DD81825216}" type="presOf" srcId="{7B0C4B62-ABD2-45C8-A30E-459CE2B1A58C}" destId="{949BD7C4-1215-4A99-B506-3190085C086A}" srcOrd="0" destOrd="0" presId="urn:microsoft.com/office/officeart/2009/layout/CircleArrowProcess"/>
    <dgm:cxn modelId="{A37DAB76-FF2A-4779-989E-ADCC7EE68AD4}" type="presOf" srcId="{6215E22C-D470-42A1-B647-84F20B9BC533}" destId="{E2C0C4CE-6A43-4752-96F6-4583CB35B9EA}" srcOrd="0" destOrd="0" presId="urn:microsoft.com/office/officeart/2009/layout/CircleArrowProcess"/>
    <dgm:cxn modelId="{9B106101-AD03-4D1A-9E3E-DCF6A02DE8EC}" srcId="{7B0C4B62-ABD2-45C8-A30E-459CE2B1A58C}" destId="{6215E22C-D470-42A1-B647-84F20B9BC533}" srcOrd="1" destOrd="0" parTransId="{EA6850E7-F1E1-4BB8-BB4E-5C8D42976972}" sibTransId="{8B2CD80E-2B1D-4F21-8811-2F34AEA5259C}"/>
    <dgm:cxn modelId="{8BDBBD16-2976-43E0-B397-0E10A1F6AE16}" type="presOf" srcId="{AAC630ED-F181-47AE-966C-EF5D39691E16}" destId="{60F4F859-4F7F-4916-A1E6-7413135663F7}" srcOrd="0" destOrd="0" presId="urn:microsoft.com/office/officeart/2009/layout/CircleArrowProcess"/>
    <dgm:cxn modelId="{74A1E011-15F8-46E1-B8DF-48541F5B4448}" srcId="{7B0C4B62-ABD2-45C8-A30E-459CE2B1A58C}" destId="{CF1CAAA7-C0FC-44B4-8444-05CAEEA3C3C8}" srcOrd="4" destOrd="0" parTransId="{A2182E93-B65F-4CDA-904F-31244D5BAE30}" sibTransId="{743D3A14-2131-4D28-BC87-69D9B277DF1A}"/>
    <dgm:cxn modelId="{76CF838B-D217-41AA-B43E-EA4ED2AB1277}" type="presOf" srcId="{E7AF2715-3E91-459A-9ECF-DA119A289588}" destId="{46900DB3-28D0-449A-9057-000C2AFC1A60}" srcOrd="0" destOrd="0" presId="urn:microsoft.com/office/officeart/2009/layout/CircleArrowProcess"/>
    <dgm:cxn modelId="{163EC3A7-6D31-4458-9871-3719D687027A}" type="presOf" srcId="{CF1CAAA7-C0FC-44B4-8444-05CAEEA3C3C8}" destId="{C0C2D245-3AE7-49D4-81FE-9F38B3AA1E5F}" srcOrd="0" destOrd="0" presId="urn:microsoft.com/office/officeart/2009/layout/CircleArrowProcess"/>
    <dgm:cxn modelId="{D0764348-C5D5-4990-94DF-AE75606CA2EE}" srcId="{7B0C4B62-ABD2-45C8-A30E-459CE2B1A58C}" destId="{AAC630ED-F181-47AE-966C-EF5D39691E16}" srcOrd="0" destOrd="0" parTransId="{CF808854-79B3-45F5-921C-5E676EE42FAE}" sibTransId="{2261C2F8-A664-4F6D-983C-57A602DD6195}"/>
    <dgm:cxn modelId="{23B66D98-1975-4CC7-8859-5E2FD1FDA870}" srcId="{7B0C4B62-ABD2-45C8-A30E-459CE2B1A58C}" destId="{E7AF2715-3E91-459A-9ECF-DA119A289588}" srcOrd="3" destOrd="0" parTransId="{307FCD08-579D-4C94-88B4-70B90685A797}" sibTransId="{13A4D69E-D6A9-4129-9785-67DFF452E324}"/>
    <dgm:cxn modelId="{5404DAE5-7F58-48F9-BD01-0856EEF3C8A3}" type="presOf" srcId="{5B8E97E2-6ADE-42A6-8A6F-6118667F380B}" destId="{80BFF1B1-7470-4A91-8D5D-82A9D6A17669}" srcOrd="0" destOrd="0" presId="urn:microsoft.com/office/officeart/2009/layout/CircleArrowProcess"/>
    <dgm:cxn modelId="{4D006DE7-AB9E-45C8-BD8E-7098D70E34F7}" srcId="{7B0C4B62-ABD2-45C8-A30E-459CE2B1A58C}" destId="{5B8E97E2-6ADE-42A6-8A6F-6118667F380B}" srcOrd="2" destOrd="0" parTransId="{50D45906-463C-4297-AED4-5687777B83D9}" sibTransId="{10FBE4B4-2D49-4DD3-AED5-ECFA5B7BC627}"/>
    <dgm:cxn modelId="{3A5EBAE5-BBB0-43C4-9C74-4166F5D00460}" type="presParOf" srcId="{949BD7C4-1215-4A99-B506-3190085C086A}" destId="{0E22E4FC-0766-44A5-88EF-2F462BCF1459}" srcOrd="0" destOrd="0" presId="urn:microsoft.com/office/officeart/2009/layout/CircleArrowProcess"/>
    <dgm:cxn modelId="{E51A9E03-B208-4D4A-A7B6-02364F03380D}" type="presParOf" srcId="{0E22E4FC-0766-44A5-88EF-2F462BCF1459}" destId="{3F731A8C-0225-4A67-AFB6-A69FE0C6779C}" srcOrd="0" destOrd="0" presId="urn:microsoft.com/office/officeart/2009/layout/CircleArrowProcess"/>
    <dgm:cxn modelId="{41DE1F1F-2352-44AF-AFC6-8CC43B2F9864}" type="presParOf" srcId="{949BD7C4-1215-4A99-B506-3190085C086A}" destId="{60F4F859-4F7F-4916-A1E6-7413135663F7}" srcOrd="1" destOrd="0" presId="urn:microsoft.com/office/officeart/2009/layout/CircleArrowProcess"/>
    <dgm:cxn modelId="{2F844281-F0BE-4CB0-91AB-1BD353EF1415}" type="presParOf" srcId="{949BD7C4-1215-4A99-B506-3190085C086A}" destId="{62A68EE5-C05A-4E97-BD49-0DBF452D5D15}" srcOrd="2" destOrd="0" presId="urn:microsoft.com/office/officeart/2009/layout/CircleArrowProcess"/>
    <dgm:cxn modelId="{00AC9512-12DC-47E8-B41D-4075849F8A48}" type="presParOf" srcId="{62A68EE5-C05A-4E97-BD49-0DBF452D5D15}" destId="{EF90017F-BC43-45D4-8F22-89DD5B79B5E4}" srcOrd="0" destOrd="0" presId="urn:microsoft.com/office/officeart/2009/layout/CircleArrowProcess"/>
    <dgm:cxn modelId="{BEFA03B3-55F3-4F98-B327-2CAAF6EF504B}" type="presParOf" srcId="{949BD7C4-1215-4A99-B506-3190085C086A}" destId="{E2C0C4CE-6A43-4752-96F6-4583CB35B9EA}" srcOrd="3" destOrd="0" presId="urn:microsoft.com/office/officeart/2009/layout/CircleArrowProcess"/>
    <dgm:cxn modelId="{53178563-4F87-4837-A771-EF2D9878CB1D}" type="presParOf" srcId="{949BD7C4-1215-4A99-B506-3190085C086A}" destId="{6CAE9587-ACA5-4FF8-B7E6-3F324B79793F}" srcOrd="4" destOrd="0" presId="urn:microsoft.com/office/officeart/2009/layout/CircleArrowProcess"/>
    <dgm:cxn modelId="{182D16B2-F100-48BE-BB30-90D563205D3C}" type="presParOf" srcId="{6CAE9587-ACA5-4FF8-B7E6-3F324B79793F}" destId="{56ED719F-0166-4276-9700-173B2DC1875A}" srcOrd="0" destOrd="0" presId="urn:microsoft.com/office/officeart/2009/layout/CircleArrowProcess"/>
    <dgm:cxn modelId="{1D1DDA89-755A-4D08-867E-1DE75769BCFA}" type="presParOf" srcId="{949BD7C4-1215-4A99-B506-3190085C086A}" destId="{80BFF1B1-7470-4A91-8D5D-82A9D6A17669}" srcOrd="5" destOrd="0" presId="urn:microsoft.com/office/officeart/2009/layout/CircleArrowProcess"/>
    <dgm:cxn modelId="{2CDB1E47-7737-453F-9093-8263DCA9CB17}" type="presParOf" srcId="{949BD7C4-1215-4A99-B506-3190085C086A}" destId="{745D940D-6414-4808-A03E-FC41ADAE4411}" srcOrd="6" destOrd="0" presId="urn:microsoft.com/office/officeart/2009/layout/CircleArrowProcess"/>
    <dgm:cxn modelId="{0A47AE06-0C4C-491B-AC13-98B0CA5E8EFE}" type="presParOf" srcId="{745D940D-6414-4808-A03E-FC41ADAE4411}" destId="{E9858C80-AF21-4C89-B162-78EC3D36B948}" srcOrd="0" destOrd="0" presId="urn:microsoft.com/office/officeart/2009/layout/CircleArrowProcess"/>
    <dgm:cxn modelId="{B9B80A50-A14A-4397-93C8-A515E89608EE}" type="presParOf" srcId="{949BD7C4-1215-4A99-B506-3190085C086A}" destId="{46900DB3-28D0-449A-9057-000C2AFC1A60}" srcOrd="7" destOrd="0" presId="urn:microsoft.com/office/officeart/2009/layout/CircleArrowProcess"/>
    <dgm:cxn modelId="{D5048E36-E313-4299-9BEF-B8A0C5B44450}" type="presParOf" srcId="{949BD7C4-1215-4A99-B506-3190085C086A}" destId="{CD6A11B5-49E7-4A51-80C0-80309C424CEA}" srcOrd="8" destOrd="0" presId="urn:microsoft.com/office/officeart/2009/layout/CircleArrowProcess"/>
    <dgm:cxn modelId="{86D621CB-F092-48CD-A836-8B1B9399322E}" type="presParOf" srcId="{CD6A11B5-49E7-4A51-80C0-80309C424CEA}" destId="{52BA01B4-B306-4AEA-97F7-24A1FFC4687E}" srcOrd="0" destOrd="0" presId="urn:microsoft.com/office/officeart/2009/layout/CircleArrowProcess"/>
    <dgm:cxn modelId="{F2F1B2A8-F4CB-4395-B36E-7D0366857117}" type="presParOf" srcId="{949BD7C4-1215-4A99-B506-3190085C086A}" destId="{C0C2D245-3AE7-49D4-81FE-9F38B3AA1E5F}" srcOrd="9" destOrd="0" presId="urn:microsoft.com/office/officeart/2009/layout/CircleArrowProcess"/>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A1D7FCE-7E61-40D6-AF91-F125369AF753}" type="doc">
      <dgm:prSet loTypeId="urn:microsoft.com/office/officeart/2005/8/layout/hProcess9" loCatId="process" qsTypeId="urn:microsoft.com/office/officeart/2005/8/quickstyle/simple1" qsCatId="simple" csTypeId="urn:microsoft.com/office/officeart/2005/8/colors/accent1_2" csCatId="accent1" phldr="1"/>
      <dgm:spPr/>
    </dgm:pt>
    <dgm:pt modelId="{4F7F0476-6551-4B50-95D5-8BDAE0081240}">
      <dgm:prSet phldrT="[نص]"/>
      <dgm:spPr/>
      <dgm:t>
        <a:bodyPr/>
        <a:lstStyle/>
        <a:p>
          <a:pPr rtl="1"/>
          <a:r>
            <a:rPr lang="ar-SA" b="1" dirty="0" smtClean="0">
              <a:solidFill>
                <a:schemeClr val="tx1"/>
              </a:solidFill>
            </a:rPr>
            <a:t>غياب الوازع الديني والأخلاقي</a:t>
          </a:r>
          <a:endParaRPr lang="ar-SA" b="1" dirty="0">
            <a:solidFill>
              <a:schemeClr val="tx1"/>
            </a:solidFill>
          </a:endParaRPr>
        </a:p>
      </dgm:t>
    </dgm:pt>
    <dgm:pt modelId="{4E4CA0AD-751E-4EED-B4A8-99A1AA27A2F3}" type="parTrans" cxnId="{63CA358A-DE1B-468B-A23C-F7D7300E203F}">
      <dgm:prSet/>
      <dgm:spPr/>
      <dgm:t>
        <a:bodyPr/>
        <a:lstStyle/>
        <a:p>
          <a:pPr rtl="1"/>
          <a:endParaRPr lang="ar-SA"/>
        </a:p>
      </dgm:t>
    </dgm:pt>
    <dgm:pt modelId="{0602B1A0-6352-41F8-A744-B7A8599164C4}" type="sibTrans" cxnId="{63CA358A-DE1B-468B-A23C-F7D7300E203F}">
      <dgm:prSet/>
      <dgm:spPr/>
      <dgm:t>
        <a:bodyPr/>
        <a:lstStyle/>
        <a:p>
          <a:pPr rtl="1"/>
          <a:endParaRPr lang="ar-SA"/>
        </a:p>
      </dgm:t>
    </dgm:pt>
    <dgm:pt modelId="{DF2D7D14-A2C1-4D04-B255-BFA8A0EE703C}">
      <dgm:prSet/>
      <dgm:spPr/>
      <dgm:t>
        <a:bodyPr/>
        <a:lstStyle/>
        <a:p>
          <a:pPr rtl="1"/>
          <a:r>
            <a:rPr lang="ar-SA" b="1" dirty="0" smtClean="0">
              <a:solidFill>
                <a:schemeClr val="tx1"/>
              </a:solidFill>
            </a:rPr>
            <a:t>نفاذ الوقت وصعوبة البحث</a:t>
          </a:r>
          <a:endParaRPr lang="ar-JO" b="1" dirty="0" smtClean="0">
            <a:solidFill>
              <a:schemeClr val="tx1"/>
            </a:solidFill>
          </a:endParaRPr>
        </a:p>
      </dgm:t>
    </dgm:pt>
    <dgm:pt modelId="{09E6A3D9-F530-40D2-B9DF-F2E686F61D31}" type="parTrans" cxnId="{1818C68B-A6EC-4D98-BBE8-29926A9B2886}">
      <dgm:prSet/>
      <dgm:spPr/>
      <dgm:t>
        <a:bodyPr/>
        <a:lstStyle/>
        <a:p>
          <a:pPr rtl="1"/>
          <a:endParaRPr lang="ar-SA"/>
        </a:p>
      </dgm:t>
    </dgm:pt>
    <dgm:pt modelId="{0864C865-F8E3-40D8-A596-E55699A0B721}" type="sibTrans" cxnId="{1818C68B-A6EC-4D98-BBE8-29926A9B2886}">
      <dgm:prSet/>
      <dgm:spPr/>
      <dgm:t>
        <a:bodyPr/>
        <a:lstStyle/>
        <a:p>
          <a:pPr rtl="1"/>
          <a:endParaRPr lang="ar-SA"/>
        </a:p>
      </dgm:t>
    </dgm:pt>
    <dgm:pt modelId="{E7B16098-576B-47A5-9E90-7A9831383216}">
      <dgm:prSet/>
      <dgm:spPr/>
      <dgm:t>
        <a:bodyPr/>
        <a:lstStyle/>
        <a:p>
          <a:pPr rtl="1"/>
          <a:r>
            <a:rPr lang="ar-SA" b="1" dirty="0" smtClean="0">
              <a:solidFill>
                <a:schemeClr val="tx1"/>
              </a:solidFill>
            </a:rPr>
            <a:t>عدم معرفة الباحث بالأساليب الصحيحة للبحث العلمي</a:t>
          </a:r>
          <a:endParaRPr lang="ar-JO" b="1" dirty="0" smtClean="0">
            <a:solidFill>
              <a:schemeClr val="tx1"/>
            </a:solidFill>
          </a:endParaRPr>
        </a:p>
      </dgm:t>
    </dgm:pt>
    <dgm:pt modelId="{23CFBE08-7436-4BA5-B5AC-35DD4DBCC876}" type="parTrans" cxnId="{8C3064A8-4788-4927-B536-45D48618E22F}">
      <dgm:prSet/>
      <dgm:spPr/>
      <dgm:t>
        <a:bodyPr/>
        <a:lstStyle/>
        <a:p>
          <a:pPr rtl="1"/>
          <a:endParaRPr lang="ar-SA"/>
        </a:p>
      </dgm:t>
    </dgm:pt>
    <dgm:pt modelId="{35FB3B50-B289-49DC-B519-DB1BCEECC87C}" type="sibTrans" cxnId="{8C3064A8-4788-4927-B536-45D48618E22F}">
      <dgm:prSet/>
      <dgm:spPr/>
      <dgm:t>
        <a:bodyPr/>
        <a:lstStyle/>
        <a:p>
          <a:pPr rtl="1"/>
          <a:endParaRPr lang="ar-SA"/>
        </a:p>
      </dgm:t>
    </dgm:pt>
    <dgm:pt modelId="{4600F543-5973-4702-BCB5-717E157A2A29}">
      <dgm:prSet/>
      <dgm:spPr/>
      <dgm:t>
        <a:bodyPr/>
        <a:lstStyle/>
        <a:p>
          <a:pPr rtl="1"/>
          <a:r>
            <a:rPr lang="ar-SA" b="1" dirty="0" smtClean="0">
              <a:solidFill>
                <a:schemeClr val="tx1"/>
              </a:solidFill>
            </a:rPr>
            <a:t>السعي نحو الحصول على الترقيات والدرجات العلمية</a:t>
          </a:r>
          <a:endParaRPr lang="ar-JO" b="1" dirty="0" smtClean="0">
            <a:solidFill>
              <a:schemeClr val="tx1"/>
            </a:solidFill>
          </a:endParaRPr>
        </a:p>
      </dgm:t>
    </dgm:pt>
    <dgm:pt modelId="{C26366E7-C1A0-4C54-A0C4-8F370C05A2B8}" type="parTrans" cxnId="{FE48EE96-184B-4361-B68F-E74B16CB6E24}">
      <dgm:prSet/>
      <dgm:spPr/>
      <dgm:t>
        <a:bodyPr/>
        <a:lstStyle/>
        <a:p>
          <a:pPr rtl="1"/>
          <a:endParaRPr lang="ar-SA"/>
        </a:p>
      </dgm:t>
    </dgm:pt>
    <dgm:pt modelId="{7C7CB0C2-BA67-4C1F-B860-C13BAAC6462F}" type="sibTrans" cxnId="{FE48EE96-184B-4361-B68F-E74B16CB6E24}">
      <dgm:prSet/>
      <dgm:spPr/>
      <dgm:t>
        <a:bodyPr/>
        <a:lstStyle/>
        <a:p>
          <a:pPr rtl="1"/>
          <a:endParaRPr lang="ar-SA"/>
        </a:p>
      </dgm:t>
    </dgm:pt>
    <dgm:pt modelId="{A8B89437-16ED-4067-B8ED-6DF5A725FD51}">
      <dgm:prSet/>
      <dgm:spPr/>
      <dgm:t>
        <a:bodyPr/>
        <a:lstStyle/>
        <a:p>
          <a:pPr rtl="1"/>
          <a:r>
            <a:rPr lang="ar-SA" b="1" dirty="0" smtClean="0">
              <a:solidFill>
                <a:schemeClr val="tx1"/>
              </a:solidFill>
            </a:rPr>
            <a:t>غياب ثقافة العقاب وبروز ثقافة التسامح</a:t>
          </a:r>
          <a:endParaRPr lang="ar-JO" b="1" dirty="0" smtClean="0">
            <a:solidFill>
              <a:schemeClr val="tx1"/>
            </a:solidFill>
          </a:endParaRPr>
        </a:p>
      </dgm:t>
    </dgm:pt>
    <dgm:pt modelId="{7E4F5602-C392-4B2E-B705-A522021ADAC9}" type="parTrans" cxnId="{18C81FD1-C8A4-45BD-A508-7712444B96C2}">
      <dgm:prSet/>
      <dgm:spPr/>
      <dgm:t>
        <a:bodyPr/>
        <a:lstStyle/>
        <a:p>
          <a:pPr rtl="1"/>
          <a:endParaRPr lang="ar-SA"/>
        </a:p>
      </dgm:t>
    </dgm:pt>
    <dgm:pt modelId="{D57E2F8E-C011-45C8-92CC-3D43EBFE34CB}" type="sibTrans" cxnId="{18C81FD1-C8A4-45BD-A508-7712444B96C2}">
      <dgm:prSet/>
      <dgm:spPr/>
      <dgm:t>
        <a:bodyPr/>
        <a:lstStyle/>
        <a:p>
          <a:pPr rtl="1"/>
          <a:endParaRPr lang="ar-SA"/>
        </a:p>
      </dgm:t>
    </dgm:pt>
    <dgm:pt modelId="{9BBF6F35-49B1-44DE-94A7-A0A9B582D918}">
      <dgm:prSet/>
      <dgm:spPr/>
      <dgm:t>
        <a:bodyPr/>
        <a:lstStyle/>
        <a:p>
          <a:pPr rtl="1"/>
          <a:r>
            <a:rPr lang="ar-SA" b="1" dirty="0" smtClean="0">
              <a:solidFill>
                <a:schemeClr val="tx1"/>
              </a:solidFill>
            </a:rPr>
            <a:t>العجز والتكاسل العلمي</a:t>
          </a:r>
          <a:endParaRPr lang="ar-JO" b="1" dirty="0" smtClean="0">
            <a:solidFill>
              <a:schemeClr val="tx1"/>
            </a:solidFill>
          </a:endParaRPr>
        </a:p>
      </dgm:t>
    </dgm:pt>
    <dgm:pt modelId="{0EAEA303-6C00-42EB-A23A-432A7AEA1B8F}" type="parTrans" cxnId="{95844554-2CFA-4336-8B04-FFE3A914257A}">
      <dgm:prSet/>
      <dgm:spPr/>
      <dgm:t>
        <a:bodyPr/>
        <a:lstStyle/>
        <a:p>
          <a:pPr rtl="1"/>
          <a:endParaRPr lang="ar-SA"/>
        </a:p>
      </dgm:t>
    </dgm:pt>
    <dgm:pt modelId="{98578757-079F-4550-B9D0-DB49E73B5541}" type="sibTrans" cxnId="{95844554-2CFA-4336-8B04-FFE3A914257A}">
      <dgm:prSet/>
      <dgm:spPr/>
      <dgm:t>
        <a:bodyPr/>
        <a:lstStyle/>
        <a:p>
          <a:pPr rtl="1"/>
          <a:endParaRPr lang="ar-SA"/>
        </a:p>
      </dgm:t>
    </dgm:pt>
    <dgm:pt modelId="{BE2F2AEF-15B2-48BF-9CC9-06DC18C91505}">
      <dgm:prSet/>
      <dgm:spPr/>
      <dgm:t>
        <a:bodyPr/>
        <a:lstStyle/>
        <a:p>
          <a:pPr rtl="1"/>
          <a:r>
            <a:rPr lang="ar-SA" b="1" dirty="0" smtClean="0">
              <a:solidFill>
                <a:schemeClr val="tx1"/>
              </a:solidFill>
            </a:rPr>
            <a:t>الإحساس بالأمان وعدم كشفه</a:t>
          </a:r>
          <a:endParaRPr lang="ar-SA" b="1" dirty="0" smtClean="0">
            <a:solidFill>
              <a:schemeClr val="tx1"/>
            </a:solidFill>
            <a:latin typeface="Simplified Arabic" panose="02020603050405020304" pitchFamily="18" charset="-78"/>
            <a:cs typeface="Simplified Arabic" panose="02020603050405020304" pitchFamily="18" charset="-78"/>
          </a:endParaRPr>
        </a:p>
      </dgm:t>
    </dgm:pt>
    <dgm:pt modelId="{B581BB2B-2D92-452A-83FB-BCD24F5C1E88}" type="parTrans" cxnId="{8777E828-7EF1-4B16-A803-7EACBE955E6F}">
      <dgm:prSet/>
      <dgm:spPr/>
      <dgm:t>
        <a:bodyPr/>
        <a:lstStyle/>
        <a:p>
          <a:pPr rtl="1"/>
          <a:endParaRPr lang="ar-SA"/>
        </a:p>
      </dgm:t>
    </dgm:pt>
    <dgm:pt modelId="{2BD0718A-E8EB-48B7-B2AC-E9059C16850B}" type="sibTrans" cxnId="{8777E828-7EF1-4B16-A803-7EACBE955E6F}">
      <dgm:prSet/>
      <dgm:spPr/>
      <dgm:t>
        <a:bodyPr/>
        <a:lstStyle/>
        <a:p>
          <a:pPr rtl="1"/>
          <a:endParaRPr lang="ar-SA"/>
        </a:p>
      </dgm:t>
    </dgm:pt>
    <dgm:pt modelId="{CE349906-F190-43E1-90BF-97561459E617}" type="pres">
      <dgm:prSet presAssocID="{8A1D7FCE-7E61-40D6-AF91-F125369AF753}" presName="CompostProcess" presStyleCnt="0">
        <dgm:presLayoutVars>
          <dgm:dir/>
          <dgm:resizeHandles val="exact"/>
        </dgm:presLayoutVars>
      </dgm:prSet>
      <dgm:spPr/>
    </dgm:pt>
    <dgm:pt modelId="{EF962BFF-4F2F-4E9E-85F1-A188C93C2F68}" type="pres">
      <dgm:prSet presAssocID="{8A1D7FCE-7E61-40D6-AF91-F125369AF753}" presName="arrow" presStyleLbl="bgShp" presStyleIdx="0" presStyleCnt="1" custScaleX="117647"/>
      <dgm:spPr/>
    </dgm:pt>
    <dgm:pt modelId="{A3F08DF1-E8E2-4A6C-98AF-9250A6872941}" type="pres">
      <dgm:prSet presAssocID="{8A1D7FCE-7E61-40D6-AF91-F125369AF753}" presName="linearProcess" presStyleCnt="0"/>
      <dgm:spPr/>
    </dgm:pt>
    <dgm:pt modelId="{E03584D4-3BD1-4621-91E6-F94799EECAD6}" type="pres">
      <dgm:prSet presAssocID="{4F7F0476-6551-4B50-95D5-8BDAE0081240}" presName="textNode" presStyleLbl="node1" presStyleIdx="0" presStyleCnt="7">
        <dgm:presLayoutVars>
          <dgm:bulletEnabled val="1"/>
        </dgm:presLayoutVars>
      </dgm:prSet>
      <dgm:spPr/>
      <dgm:t>
        <a:bodyPr/>
        <a:lstStyle/>
        <a:p>
          <a:pPr rtl="1"/>
          <a:endParaRPr lang="ar-SA"/>
        </a:p>
      </dgm:t>
    </dgm:pt>
    <dgm:pt modelId="{09FA1EF0-9E82-42FF-BF07-36D118968BD3}" type="pres">
      <dgm:prSet presAssocID="{0602B1A0-6352-41F8-A744-B7A8599164C4}" presName="sibTrans" presStyleCnt="0"/>
      <dgm:spPr/>
    </dgm:pt>
    <dgm:pt modelId="{8AD97FF1-702A-4EDA-9648-4B0DB980A8C8}" type="pres">
      <dgm:prSet presAssocID="{DF2D7D14-A2C1-4D04-B255-BFA8A0EE703C}" presName="textNode" presStyleLbl="node1" presStyleIdx="1" presStyleCnt="7">
        <dgm:presLayoutVars>
          <dgm:bulletEnabled val="1"/>
        </dgm:presLayoutVars>
      </dgm:prSet>
      <dgm:spPr/>
      <dgm:t>
        <a:bodyPr/>
        <a:lstStyle/>
        <a:p>
          <a:endParaRPr lang="en-US"/>
        </a:p>
      </dgm:t>
    </dgm:pt>
    <dgm:pt modelId="{F9247D6F-3011-4388-A2CF-44A0137A7BC2}" type="pres">
      <dgm:prSet presAssocID="{0864C865-F8E3-40D8-A596-E55699A0B721}" presName="sibTrans" presStyleCnt="0"/>
      <dgm:spPr/>
    </dgm:pt>
    <dgm:pt modelId="{7E37CC7B-AE62-4D20-9F2D-69AA952F509F}" type="pres">
      <dgm:prSet presAssocID="{E7B16098-576B-47A5-9E90-7A9831383216}" presName="textNode" presStyleLbl="node1" presStyleIdx="2" presStyleCnt="7">
        <dgm:presLayoutVars>
          <dgm:bulletEnabled val="1"/>
        </dgm:presLayoutVars>
      </dgm:prSet>
      <dgm:spPr/>
      <dgm:t>
        <a:bodyPr/>
        <a:lstStyle/>
        <a:p>
          <a:endParaRPr lang="en-US"/>
        </a:p>
      </dgm:t>
    </dgm:pt>
    <dgm:pt modelId="{79D664FE-C7AF-4256-BC91-C497A9E6CCF1}" type="pres">
      <dgm:prSet presAssocID="{35FB3B50-B289-49DC-B519-DB1BCEECC87C}" presName="sibTrans" presStyleCnt="0"/>
      <dgm:spPr/>
    </dgm:pt>
    <dgm:pt modelId="{8E74BE7E-E82B-42F1-9C61-58B6736F2064}" type="pres">
      <dgm:prSet presAssocID="{4600F543-5973-4702-BCB5-717E157A2A29}" presName="textNode" presStyleLbl="node1" presStyleIdx="3" presStyleCnt="7">
        <dgm:presLayoutVars>
          <dgm:bulletEnabled val="1"/>
        </dgm:presLayoutVars>
      </dgm:prSet>
      <dgm:spPr/>
      <dgm:t>
        <a:bodyPr/>
        <a:lstStyle/>
        <a:p>
          <a:endParaRPr lang="en-US"/>
        </a:p>
      </dgm:t>
    </dgm:pt>
    <dgm:pt modelId="{B29E6997-C680-4B16-A186-9EE580FBDBE7}" type="pres">
      <dgm:prSet presAssocID="{7C7CB0C2-BA67-4C1F-B860-C13BAAC6462F}" presName="sibTrans" presStyleCnt="0"/>
      <dgm:spPr/>
    </dgm:pt>
    <dgm:pt modelId="{DF6CA084-73D4-4166-BC15-97813A21A838}" type="pres">
      <dgm:prSet presAssocID="{A8B89437-16ED-4067-B8ED-6DF5A725FD51}" presName="textNode" presStyleLbl="node1" presStyleIdx="4" presStyleCnt="7">
        <dgm:presLayoutVars>
          <dgm:bulletEnabled val="1"/>
        </dgm:presLayoutVars>
      </dgm:prSet>
      <dgm:spPr/>
      <dgm:t>
        <a:bodyPr/>
        <a:lstStyle/>
        <a:p>
          <a:endParaRPr lang="en-US"/>
        </a:p>
      </dgm:t>
    </dgm:pt>
    <dgm:pt modelId="{18BD33AE-D319-42F5-A0E3-0DA56C4F2A4B}" type="pres">
      <dgm:prSet presAssocID="{D57E2F8E-C011-45C8-92CC-3D43EBFE34CB}" presName="sibTrans" presStyleCnt="0"/>
      <dgm:spPr/>
    </dgm:pt>
    <dgm:pt modelId="{8E4F29CB-0EF8-4E36-8538-294DC49651AF}" type="pres">
      <dgm:prSet presAssocID="{9BBF6F35-49B1-44DE-94A7-A0A9B582D918}" presName="textNode" presStyleLbl="node1" presStyleIdx="5" presStyleCnt="7">
        <dgm:presLayoutVars>
          <dgm:bulletEnabled val="1"/>
        </dgm:presLayoutVars>
      </dgm:prSet>
      <dgm:spPr/>
      <dgm:t>
        <a:bodyPr/>
        <a:lstStyle/>
        <a:p>
          <a:endParaRPr lang="en-US"/>
        </a:p>
      </dgm:t>
    </dgm:pt>
    <dgm:pt modelId="{83CA2EB6-93ED-49C6-8092-00F105DB55E3}" type="pres">
      <dgm:prSet presAssocID="{98578757-079F-4550-B9D0-DB49E73B5541}" presName="sibTrans" presStyleCnt="0"/>
      <dgm:spPr/>
    </dgm:pt>
    <dgm:pt modelId="{CEE7CD4C-F8A0-48C5-BA72-08ABDBB2FFE8}" type="pres">
      <dgm:prSet presAssocID="{BE2F2AEF-15B2-48BF-9CC9-06DC18C91505}" presName="textNode" presStyleLbl="node1" presStyleIdx="6" presStyleCnt="7">
        <dgm:presLayoutVars>
          <dgm:bulletEnabled val="1"/>
        </dgm:presLayoutVars>
      </dgm:prSet>
      <dgm:spPr/>
      <dgm:t>
        <a:bodyPr/>
        <a:lstStyle/>
        <a:p>
          <a:endParaRPr lang="en-US"/>
        </a:p>
      </dgm:t>
    </dgm:pt>
  </dgm:ptLst>
  <dgm:cxnLst>
    <dgm:cxn modelId="{8777E828-7EF1-4B16-A803-7EACBE955E6F}" srcId="{8A1D7FCE-7E61-40D6-AF91-F125369AF753}" destId="{BE2F2AEF-15B2-48BF-9CC9-06DC18C91505}" srcOrd="6" destOrd="0" parTransId="{B581BB2B-2D92-452A-83FB-BCD24F5C1E88}" sibTransId="{2BD0718A-E8EB-48B7-B2AC-E9059C16850B}"/>
    <dgm:cxn modelId="{63CA358A-DE1B-468B-A23C-F7D7300E203F}" srcId="{8A1D7FCE-7E61-40D6-AF91-F125369AF753}" destId="{4F7F0476-6551-4B50-95D5-8BDAE0081240}" srcOrd="0" destOrd="0" parTransId="{4E4CA0AD-751E-4EED-B4A8-99A1AA27A2F3}" sibTransId="{0602B1A0-6352-41F8-A744-B7A8599164C4}"/>
    <dgm:cxn modelId="{BADCC6EE-B459-4AB7-92B0-4A14B6098544}" type="presOf" srcId="{BE2F2AEF-15B2-48BF-9CC9-06DC18C91505}" destId="{CEE7CD4C-F8A0-48C5-BA72-08ABDBB2FFE8}" srcOrd="0" destOrd="0" presId="urn:microsoft.com/office/officeart/2005/8/layout/hProcess9"/>
    <dgm:cxn modelId="{A0C87C5B-668D-48CF-9E9C-B374313ADBB8}" type="presOf" srcId="{4600F543-5973-4702-BCB5-717E157A2A29}" destId="{8E74BE7E-E82B-42F1-9C61-58B6736F2064}" srcOrd="0" destOrd="0" presId="urn:microsoft.com/office/officeart/2005/8/layout/hProcess9"/>
    <dgm:cxn modelId="{95844554-2CFA-4336-8B04-FFE3A914257A}" srcId="{8A1D7FCE-7E61-40D6-AF91-F125369AF753}" destId="{9BBF6F35-49B1-44DE-94A7-A0A9B582D918}" srcOrd="5" destOrd="0" parTransId="{0EAEA303-6C00-42EB-A23A-432A7AEA1B8F}" sibTransId="{98578757-079F-4550-B9D0-DB49E73B5541}"/>
    <dgm:cxn modelId="{AFFB0273-261E-46B3-BB40-52ED05A052CF}" type="presOf" srcId="{E7B16098-576B-47A5-9E90-7A9831383216}" destId="{7E37CC7B-AE62-4D20-9F2D-69AA952F509F}" srcOrd="0" destOrd="0" presId="urn:microsoft.com/office/officeart/2005/8/layout/hProcess9"/>
    <dgm:cxn modelId="{18C81FD1-C8A4-45BD-A508-7712444B96C2}" srcId="{8A1D7FCE-7E61-40D6-AF91-F125369AF753}" destId="{A8B89437-16ED-4067-B8ED-6DF5A725FD51}" srcOrd="4" destOrd="0" parTransId="{7E4F5602-C392-4B2E-B705-A522021ADAC9}" sibTransId="{D57E2F8E-C011-45C8-92CC-3D43EBFE34CB}"/>
    <dgm:cxn modelId="{4290BFE6-974E-452F-AE2D-9C814DA4219E}" type="presOf" srcId="{9BBF6F35-49B1-44DE-94A7-A0A9B582D918}" destId="{8E4F29CB-0EF8-4E36-8538-294DC49651AF}" srcOrd="0" destOrd="0" presId="urn:microsoft.com/office/officeart/2005/8/layout/hProcess9"/>
    <dgm:cxn modelId="{F7403F19-AB18-49DB-BB3D-FB3A39EEE6FC}" type="presOf" srcId="{8A1D7FCE-7E61-40D6-AF91-F125369AF753}" destId="{CE349906-F190-43E1-90BF-97561459E617}" srcOrd="0" destOrd="0" presId="urn:microsoft.com/office/officeart/2005/8/layout/hProcess9"/>
    <dgm:cxn modelId="{8C3064A8-4788-4927-B536-45D48618E22F}" srcId="{8A1D7FCE-7E61-40D6-AF91-F125369AF753}" destId="{E7B16098-576B-47A5-9E90-7A9831383216}" srcOrd="2" destOrd="0" parTransId="{23CFBE08-7436-4BA5-B5AC-35DD4DBCC876}" sibTransId="{35FB3B50-B289-49DC-B519-DB1BCEECC87C}"/>
    <dgm:cxn modelId="{8FE75A82-9FBC-4B9E-AE6D-F7465F2F7A65}" type="presOf" srcId="{A8B89437-16ED-4067-B8ED-6DF5A725FD51}" destId="{DF6CA084-73D4-4166-BC15-97813A21A838}" srcOrd="0" destOrd="0" presId="urn:microsoft.com/office/officeart/2005/8/layout/hProcess9"/>
    <dgm:cxn modelId="{FAF7A7AE-2749-4751-BDAA-D439DAB41B36}" type="presOf" srcId="{DF2D7D14-A2C1-4D04-B255-BFA8A0EE703C}" destId="{8AD97FF1-702A-4EDA-9648-4B0DB980A8C8}" srcOrd="0" destOrd="0" presId="urn:microsoft.com/office/officeart/2005/8/layout/hProcess9"/>
    <dgm:cxn modelId="{EE0C7591-8B2C-448D-A6F4-758BC87C9F01}" type="presOf" srcId="{4F7F0476-6551-4B50-95D5-8BDAE0081240}" destId="{E03584D4-3BD1-4621-91E6-F94799EECAD6}" srcOrd="0" destOrd="0" presId="urn:microsoft.com/office/officeart/2005/8/layout/hProcess9"/>
    <dgm:cxn modelId="{1818C68B-A6EC-4D98-BBE8-29926A9B2886}" srcId="{8A1D7FCE-7E61-40D6-AF91-F125369AF753}" destId="{DF2D7D14-A2C1-4D04-B255-BFA8A0EE703C}" srcOrd="1" destOrd="0" parTransId="{09E6A3D9-F530-40D2-B9DF-F2E686F61D31}" sibTransId="{0864C865-F8E3-40D8-A596-E55699A0B721}"/>
    <dgm:cxn modelId="{FE48EE96-184B-4361-B68F-E74B16CB6E24}" srcId="{8A1D7FCE-7E61-40D6-AF91-F125369AF753}" destId="{4600F543-5973-4702-BCB5-717E157A2A29}" srcOrd="3" destOrd="0" parTransId="{C26366E7-C1A0-4C54-A0C4-8F370C05A2B8}" sibTransId="{7C7CB0C2-BA67-4C1F-B860-C13BAAC6462F}"/>
    <dgm:cxn modelId="{9E5FBE36-3AFA-4EC8-8EF9-D3DD6E20E032}" type="presParOf" srcId="{CE349906-F190-43E1-90BF-97561459E617}" destId="{EF962BFF-4F2F-4E9E-85F1-A188C93C2F68}" srcOrd="0" destOrd="0" presId="urn:microsoft.com/office/officeart/2005/8/layout/hProcess9"/>
    <dgm:cxn modelId="{AB518341-C24F-449C-ABE1-331A7381E720}" type="presParOf" srcId="{CE349906-F190-43E1-90BF-97561459E617}" destId="{A3F08DF1-E8E2-4A6C-98AF-9250A6872941}" srcOrd="1" destOrd="0" presId="urn:microsoft.com/office/officeart/2005/8/layout/hProcess9"/>
    <dgm:cxn modelId="{D124451C-0AD8-4707-BA79-A8B9C928D878}" type="presParOf" srcId="{A3F08DF1-E8E2-4A6C-98AF-9250A6872941}" destId="{E03584D4-3BD1-4621-91E6-F94799EECAD6}" srcOrd="0" destOrd="0" presId="urn:microsoft.com/office/officeart/2005/8/layout/hProcess9"/>
    <dgm:cxn modelId="{9A504529-87FF-45EF-9276-0E422BCDDAAF}" type="presParOf" srcId="{A3F08DF1-E8E2-4A6C-98AF-9250A6872941}" destId="{09FA1EF0-9E82-42FF-BF07-36D118968BD3}" srcOrd="1" destOrd="0" presId="urn:microsoft.com/office/officeart/2005/8/layout/hProcess9"/>
    <dgm:cxn modelId="{A020D889-FC8B-41A4-BB42-6FE106B8818A}" type="presParOf" srcId="{A3F08DF1-E8E2-4A6C-98AF-9250A6872941}" destId="{8AD97FF1-702A-4EDA-9648-4B0DB980A8C8}" srcOrd="2" destOrd="0" presId="urn:microsoft.com/office/officeart/2005/8/layout/hProcess9"/>
    <dgm:cxn modelId="{4D509AC2-5282-4FDE-838B-BA3FA667DD86}" type="presParOf" srcId="{A3F08DF1-E8E2-4A6C-98AF-9250A6872941}" destId="{F9247D6F-3011-4388-A2CF-44A0137A7BC2}" srcOrd="3" destOrd="0" presId="urn:microsoft.com/office/officeart/2005/8/layout/hProcess9"/>
    <dgm:cxn modelId="{F0BB0803-299C-4B5D-B040-417D644DB904}" type="presParOf" srcId="{A3F08DF1-E8E2-4A6C-98AF-9250A6872941}" destId="{7E37CC7B-AE62-4D20-9F2D-69AA952F509F}" srcOrd="4" destOrd="0" presId="urn:microsoft.com/office/officeart/2005/8/layout/hProcess9"/>
    <dgm:cxn modelId="{3705B0DD-F551-44E9-9BDF-B821BDF07003}" type="presParOf" srcId="{A3F08DF1-E8E2-4A6C-98AF-9250A6872941}" destId="{79D664FE-C7AF-4256-BC91-C497A9E6CCF1}" srcOrd="5" destOrd="0" presId="urn:microsoft.com/office/officeart/2005/8/layout/hProcess9"/>
    <dgm:cxn modelId="{CCE4DD83-C8A5-47FB-B07D-78FA8018C1CE}" type="presParOf" srcId="{A3F08DF1-E8E2-4A6C-98AF-9250A6872941}" destId="{8E74BE7E-E82B-42F1-9C61-58B6736F2064}" srcOrd="6" destOrd="0" presId="urn:microsoft.com/office/officeart/2005/8/layout/hProcess9"/>
    <dgm:cxn modelId="{154D3364-3BF8-4D90-AD77-BBC66E017C7E}" type="presParOf" srcId="{A3F08DF1-E8E2-4A6C-98AF-9250A6872941}" destId="{B29E6997-C680-4B16-A186-9EE580FBDBE7}" srcOrd="7" destOrd="0" presId="urn:microsoft.com/office/officeart/2005/8/layout/hProcess9"/>
    <dgm:cxn modelId="{0DE2C32A-FEDB-4B27-A878-2DB0284107DB}" type="presParOf" srcId="{A3F08DF1-E8E2-4A6C-98AF-9250A6872941}" destId="{DF6CA084-73D4-4166-BC15-97813A21A838}" srcOrd="8" destOrd="0" presId="urn:microsoft.com/office/officeart/2005/8/layout/hProcess9"/>
    <dgm:cxn modelId="{29315D9E-BBCF-4EF8-B90B-A0C8F448F419}" type="presParOf" srcId="{A3F08DF1-E8E2-4A6C-98AF-9250A6872941}" destId="{18BD33AE-D319-42F5-A0E3-0DA56C4F2A4B}" srcOrd="9" destOrd="0" presId="urn:microsoft.com/office/officeart/2005/8/layout/hProcess9"/>
    <dgm:cxn modelId="{019A488F-CD26-4CC9-AF1D-93AD50409A97}" type="presParOf" srcId="{A3F08DF1-E8E2-4A6C-98AF-9250A6872941}" destId="{8E4F29CB-0EF8-4E36-8538-294DC49651AF}" srcOrd="10" destOrd="0" presId="urn:microsoft.com/office/officeart/2005/8/layout/hProcess9"/>
    <dgm:cxn modelId="{0E2B23E8-7473-4164-B613-F7BF627A850D}" type="presParOf" srcId="{A3F08DF1-E8E2-4A6C-98AF-9250A6872941}" destId="{83CA2EB6-93ED-49C6-8092-00F105DB55E3}" srcOrd="11" destOrd="0" presId="urn:microsoft.com/office/officeart/2005/8/layout/hProcess9"/>
    <dgm:cxn modelId="{5C3EFC6D-9004-40BC-9793-A6C2C7693AEC}" type="presParOf" srcId="{A3F08DF1-E8E2-4A6C-98AF-9250A6872941}" destId="{CEE7CD4C-F8A0-48C5-BA72-08ABDBB2FFE8}" srcOrd="12" destOrd="0" presId="urn:microsoft.com/office/officeart/2005/8/layout/hProcess9"/>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31CFA9-4869-4693-B34F-CD4CF4B53C3F}">
      <dsp:nvSpPr>
        <dsp:cNvPr id="0" name=""/>
        <dsp:cNvSpPr/>
      </dsp:nvSpPr>
      <dsp:spPr>
        <a:xfrm>
          <a:off x="6592952" y="2258856"/>
          <a:ext cx="952928" cy="952928"/>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صفات الباحث العلمي</a:t>
          </a:r>
          <a:endParaRPr lang="ar-SA" sz="1800" b="1" kern="1200" dirty="0"/>
        </a:p>
      </dsp:txBody>
      <dsp:txXfrm>
        <a:off x="6732505" y="2398409"/>
        <a:ext cx="673822" cy="673822"/>
      </dsp:txXfrm>
    </dsp:sp>
    <dsp:sp modelId="{C4C22E95-7A9F-4402-A950-379DB05C9294}">
      <dsp:nvSpPr>
        <dsp:cNvPr id="0" name=""/>
        <dsp:cNvSpPr/>
      </dsp:nvSpPr>
      <dsp:spPr>
        <a:xfrm rot="16200000">
          <a:off x="6699994" y="1343925"/>
          <a:ext cx="738843"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a:off x="6771640" y="1511099"/>
        <a:ext cx="595551" cy="286583"/>
      </dsp:txXfrm>
    </dsp:sp>
    <dsp:sp modelId="{F5A4F970-BC78-48FC-B26A-866D11298DF0}">
      <dsp:nvSpPr>
        <dsp:cNvPr id="0" name=""/>
        <dsp:cNvSpPr/>
      </dsp:nvSpPr>
      <dsp:spPr>
        <a:xfrm>
          <a:off x="6647969" y="21919"/>
          <a:ext cx="842893"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التقدير</a:t>
          </a:r>
          <a:endParaRPr lang="ar-SA" sz="1800" b="1" kern="1200" dirty="0"/>
        </a:p>
      </dsp:txBody>
      <dsp:txXfrm>
        <a:off x="6771408" y="145358"/>
        <a:ext cx="596015" cy="596015"/>
      </dsp:txXfrm>
    </dsp:sp>
    <dsp:sp modelId="{5EE51D5D-2689-4DE9-B950-2F80F5710638}">
      <dsp:nvSpPr>
        <dsp:cNvPr id="0" name=""/>
        <dsp:cNvSpPr/>
      </dsp:nvSpPr>
      <dsp:spPr>
        <a:xfrm rot="17861538">
          <a:off x="7236845" y="1489203"/>
          <a:ext cx="722481"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a:off x="7275195" y="1648170"/>
        <a:ext cx="579189" cy="286583"/>
      </dsp:txXfrm>
    </dsp:sp>
    <dsp:sp modelId="{3EC62AB9-C710-4570-8BEE-4CEE5C8D8FF2}">
      <dsp:nvSpPr>
        <dsp:cNvPr id="0" name=""/>
        <dsp:cNvSpPr/>
      </dsp:nvSpPr>
      <dsp:spPr>
        <a:xfrm>
          <a:off x="7459273" y="284449"/>
          <a:ext cx="1350534"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err="1" smtClean="0"/>
            <a:t>الانفتاحية</a:t>
          </a:r>
          <a:endParaRPr lang="ar-SA" sz="1800" b="1" kern="1200" dirty="0"/>
        </a:p>
      </dsp:txBody>
      <dsp:txXfrm>
        <a:off x="7657054" y="407888"/>
        <a:ext cx="954972" cy="596015"/>
      </dsp:txXfrm>
    </dsp:sp>
    <dsp:sp modelId="{019940E0-3C7C-4F77-8EE5-4ED77D3FC466}">
      <dsp:nvSpPr>
        <dsp:cNvPr id="0" name=""/>
        <dsp:cNvSpPr/>
      </dsp:nvSpPr>
      <dsp:spPr>
        <a:xfrm rot="19523077">
          <a:off x="7631820" y="1876112"/>
          <a:ext cx="672766"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a:off x="7644502" y="2012340"/>
        <a:ext cx="529474" cy="286583"/>
      </dsp:txXfrm>
    </dsp:sp>
    <dsp:sp modelId="{FA6D492A-ACFC-4708-B44D-FB139C663A9A}">
      <dsp:nvSpPr>
        <dsp:cNvPr id="0" name=""/>
        <dsp:cNvSpPr/>
      </dsp:nvSpPr>
      <dsp:spPr>
        <a:xfrm>
          <a:off x="8291639" y="1011895"/>
          <a:ext cx="1328037"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المسؤولية</a:t>
          </a:r>
          <a:endParaRPr lang="ar-SA" sz="1800" b="1" kern="1200" dirty="0"/>
        </a:p>
      </dsp:txBody>
      <dsp:txXfrm>
        <a:off x="8486126" y="1135334"/>
        <a:ext cx="939063" cy="596015"/>
      </dsp:txXfrm>
    </dsp:sp>
    <dsp:sp modelId="{BD827F0F-7AB5-4782-929E-7A0F8E4FB8B1}">
      <dsp:nvSpPr>
        <dsp:cNvPr id="0" name=""/>
        <dsp:cNvSpPr/>
      </dsp:nvSpPr>
      <dsp:spPr>
        <a:xfrm rot="21184615">
          <a:off x="7796984" y="2370315"/>
          <a:ext cx="623320"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a:off x="7797506" y="2474479"/>
        <a:ext cx="480028" cy="286583"/>
      </dsp:txXfrm>
    </dsp:sp>
    <dsp:sp modelId="{39B6E102-ED2F-432A-A9CA-DC8F24CB0E32}">
      <dsp:nvSpPr>
        <dsp:cNvPr id="0" name=""/>
        <dsp:cNvSpPr/>
      </dsp:nvSpPr>
      <dsp:spPr>
        <a:xfrm>
          <a:off x="8699020" y="2037609"/>
          <a:ext cx="1291279"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الدقة</a:t>
          </a:r>
          <a:endParaRPr lang="ar-SA" sz="1800" b="1" kern="1200" dirty="0"/>
        </a:p>
      </dsp:txBody>
      <dsp:txXfrm>
        <a:off x="8888123" y="2161048"/>
        <a:ext cx="913073" cy="596015"/>
      </dsp:txXfrm>
    </dsp:sp>
    <dsp:sp modelId="{C0966FA1-66F4-406F-84DF-44AE5030BF76}">
      <dsp:nvSpPr>
        <dsp:cNvPr id="0" name=""/>
        <dsp:cNvSpPr/>
      </dsp:nvSpPr>
      <dsp:spPr>
        <a:xfrm rot="1246154">
          <a:off x="7746453" y="2876725"/>
          <a:ext cx="651062"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a:off x="7751109" y="2946847"/>
        <a:ext cx="507770" cy="286583"/>
      </dsp:txXfrm>
    </dsp:sp>
    <dsp:sp modelId="{A475DBDF-5460-4124-B042-C4251E8B8014}">
      <dsp:nvSpPr>
        <dsp:cNvPr id="0" name=""/>
        <dsp:cNvSpPr/>
      </dsp:nvSpPr>
      <dsp:spPr>
        <a:xfrm>
          <a:off x="8581112" y="3126612"/>
          <a:ext cx="1262637"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المشروعية</a:t>
          </a:r>
          <a:endParaRPr lang="ar-SA" sz="1800" b="1" kern="1200" dirty="0"/>
        </a:p>
      </dsp:txBody>
      <dsp:txXfrm>
        <a:off x="8766021" y="3250051"/>
        <a:ext cx="892819" cy="596015"/>
      </dsp:txXfrm>
    </dsp:sp>
    <dsp:sp modelId="{08D86B72-E6E0-46EC-B5FA-3FF7AF424571}">
      <dsp:nvSpPr>
        <dsp:cNvPr id="0" name=""/>
        <dsp:cNvSpPr/>
      </dsp:nvSpPr>
      <dsp:spPr>
        <a:xfrm rot="2907692">
          <a:off x="7460771" y="3336633"/>
          <a:ext cx="705873"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a:off x="7484907" y="3378533"/>
        <a:ext cx="562581" cy="286583"/>
      </dsp:txXfrm>
    </dsp:sp>
    <dsp:sp modelId="{B898C344-8B5B-4AEC-B09B-B6CE7C0D2C5F}">
      <dsp:nvSpPr>
        <dsp:cNvPr id="0" name=""/>
        <dsp:cNvSpPr/>
      </dsp:nvSpPr>
      <dsp:spPr>
        <a:xfrm>
          <a:off x="7962833" y="4029427"/>
          <a:ext cx="1252860"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الانصاف</a:t>
          </a:r>
          <a:endParaRPr lang="ar-SA" sz="1800" b="1" kern="1200" dirty="0"/>
        </a:p>
      </dsp:txBody>
      <dsp:txXfrm>
        <a:off x="8146310" y="4152866"/>
        <a:ext cx="885906" cy="596015"/>
      </dsp:txXfrm>
    </dsp:sp>
    <dsp:sp modelId="{00BF0B0E-75D3-4D9E-88A5-397DB8E5014F}">
      <dsp:nvSpPr>
        <dsp:cNvPr id="0" name=""/>
        <dsp:cNvSpPr/>
      </dsp:nvSpPr>
      <dsp:spPr>
        <a:xfrm rot="4569231">
          <a:off x="6976810" y="3612465"/>
          <a:ext cx="735331"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a:off x="7031310" y="3638429"/>
        <a:ext cx="592039" cy="286583"/>
      </dsp:txXfrm>
    </dsp:sp>
    <dsp:sp modelId="{C8C857D4-70C8-46FF-A6BE-FB0B34339429}">
      <dsp:nvSpPr>
        <dsp:cNvPr id="0" name=""/>
        <dsp:cNvSpPr/>
      </dsp:nvSpPr>
      <dsp:spPr>
        <a:xfrm>
          <a:off x="6999018" y="4539229"/>
          <a:ext cx="1237797"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التواضع</a:t>
          </a:r>
          <a:endParaRPr lang="ar-SA" sz="1800" b="1" kern="1200" dirty="0"/>
        </a:p>
      </dsp:txBody>
      <dsp:txXfrm>
        <a:off x="7180289" y="4662668"/>
        <a:ext cx="875255" cy="596015"/>
      </dsp:txXfrm>
    </dsp:sp>
    <dsp:sp modelId="{BD1D53D2-4BC6-418E-A256-4E394DB1D86A}">
      <dsp:nvSpPr>
        <dsp:cNvPr id="0" name=""/>
        <dsp:cNvSpPr/>
      </dsp:nvSpPr>
      <dsp:spPr>
        <a:xfrm rot="6230769">
          <a:off x="6424165" y="3615584"/>
          <a:ext cx="738843"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rot="10800000">
        <a:off x="6512957" y="3641548"/>
        <a:ext cx="595551" cy="286583"/>
      </dsp:txXfrm>
    </dsp:sp>
    <dsp:sp modelId="{0BA161FC-B762-4C70-B54E-A7B8F13C5D71}">
      <dsp:nvSpPr>
        <dsp:cNvPr id="0" name=""/>
        <dsp:cNvSpPr/>
      </dsp:nvSpPr>
      <dsp:spPr>
        <a:xfrm>
          <a:off x="6099468" y="4539229"/>
          <a:ext cx="842893"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الحرية</a:t>
          </a:r>
          <a:endParaRPr lang="ar-SA" sz="1800" b="1" kern="1200" dirty="0"/>
        </a:p>
      </dsp:txBody>
      <dsp:txXfrm>
        <a:off x="6222907" y="4662668"/>
        <a:ext cx="596015" cy="596015"/>
      </dsp:txXfrm>
    </dsp:sp>
    <dsp:sp modelId="{53BB03C0-58FD-4B70-9863-F439F09F354A}">
      <dsp:nvSpPr>
        <dsp:cNvPr id="0" name=""/>
        <dsp:cNvSpPr/>
      </dsp:nvSpPr>
      <dsp:spPr>
        <a:xfrm rot="7892308">
          <a:off x="5935695" y="3359216"/>
          <a:ext cx="738843"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rot="10800000">
        <a:off x="6054851" y="3401116"/>
        <a:ext cx="595551" cy="286583"/>
      </dsp:txXfrm>
    </dsp:sp>
    <dsp:sp modelId="{AB4F6CC2-6453-4031-81C3-0C9B334957F7}">
      <dsp:nvSpPr>
        <dsp:cNvPr id="0" name=""/>
        <dsp:cNvSpPr/>
      </dsp:nvSpPr>
      <dsp:spPr>
        <a:xfrm>
          <a:off x="5128122" y="4029427"/>
          <a:ext cx="842893"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النقد الهادف</a:t>
          </a:r>
          <a:endParaRPr lang="ar-SA" sz="1800" b="1" kern="1200" dirty="0"/>
        </a:p>
      </dsp:txBody>
      <dsp:txXfrm>
        <a:off x="5251561" y="4152866"/>
        <a:ext cx="596015" cy="596015"/>
      </dsp:txXfrm>
    </dsp:sp>
    <dsp:sp modelId="{1CF0FAD7-7E5C-454B-B5B5-D3FAB065C8C1}">
      <dsp:nvSpPr>
        <dsp:cNvPr id="0" name=""/>
        <dsp:cNvSpPr/>
      </dsp:nvSpPr>
      <dsp:spPr>
        <a:xfrm rot="9553846">
          <a:off x="5767652" y="2870421"/>
          <a:ext cx="631634"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rot="10800000">
        <a:off x="5906288" y="2940543"/>
        <a:ext cx="488342" cy="286583"/>
      </dsp:txXfrm>
    </dsp:sp>
    <dsp:sp modelId="{4EE336A4-3B1A-4BA2-9DC6-00BAD2554C19}">
      <dsp:nvSpPr>
        <dsp:cNvPr id="0" name=""/>
        <dsp:cNvSpPr/>
      </dsp:nvSpPr>
      <dsp:spPr>
        <a:xfrm>
          <a:off x="4241276" y="3126612"/>
          <a:ext cx="1370249"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السلامة </a:t>
          </a:r>
          <a:endParaRPr lang="ar-SA" sz="1800" b="1" kern="1200" dirty="0"/>
        </a:p>
      </dsp:txBody>
      <dsp:txXfrm>
        <a:off x="4441944" y="3250051"/>
        <a:ext cx="968913" cy="596015"/>
      </dsp:txXfrm>
    </dsp:sp>
    <dsp:sp modelId="{CD19E1C8-BFE6-4029-BB9A-0A406EA014C2}">
      <dsp:nvSpPr>
        <dsp:cNvPr id="0" name=""/>
        <dsp:cNvSpPr/>
      </dsp:nvSpPr>
      <dsp:spPr>
        <a:xfrm rot="11215385">
          <a:off x="5726404" y="2370932"/>
          <a:ext cx="617728"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rot="10800000">
        <a:off x="5869174" y="2475096"/>
        <a:ext cx="474436" cy="286583"/>
      </dsp:txXfrm>
    </dsp:sp>
    <dsp:sp modelId="{A70420F8-E25D-4FFF-911E-5B40DEC48F01}">
      <dsp:nvSpPr>
        <dsp:cNvPr id="0" name=""/>
        <dsp:cNvSpPr/>
      </dsp:nvSpPr>
      <dsp:spPr>
        <a:xfrm>
          <a:off x="4137499" y="2037609"/>
          <a:ext cx="1313346"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سرية المعلومات</a:t>
          </a:r>
          <a:endParaRPr lang="ar-SA" sz="1800" b="1" kern="1200" dirty="0"/>
        </a:p>
      </dsp:txBody>
      <dsp:txXfrm>
        <a:off x="4329834" y="2161048"/>
        <a:ext cx="928676" cy="596015"/>
      </dsp:txXfrm>
    </dsp:sp>
    <dsp:sp modelId="{80CD0866-16A3-4DF9-95BE-A3E20A48A9AE}">
      <dsp:nvSpPr>
        <dsp:cNvPr id="0" name=""/>
        <dsp:cNvSpPr/>
      </dsp:nvSpPr>
      <dsp:spPr>
        <a:xfrm rot="12876923">
          <a:off x="5847334" y="1881542"/>
          <a:ext cx="662320"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rot="10800000">
        <a:off x="5977944" y="2017770"/>
        <a:ext cx="519028" cy="286583"/>
      </dsp:txXfrm>
    </dsp:sp>
    <dsp:sp modelId="{82D28386-C113-43FA-88B2-14B7C81329ED}">
      <dsp:nvSpPr>
        <dsp:cNvPr id="0" name=""/>
        <dsp:cNvSpPr/>
      </dsp:nvSpPr>
      <dsp:spPr>
        <a:xfrm>
          <a:off x="4463195" y="1011895"/>
          <a:ext cx="1439957"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البعد عن الأمل المزيف</a:t>
          </a:r>
          <a:endParaRPr lang="ar-SA" sz="1800" b="1" kern="1200" dirty="0"/>
        </a:p>
      </dsp:txBody>
      <dsp:txXfrm>
        <a:off x="4674072" y="1135334"/>
        <a:ext cx="1018203" cy="596015"/>
      </dsp:txXfrm>
    </dsp:sp>
    <dsp:sp modelId="{2854A8E6-3B3D-496A-9F70-B42B98742A8C}">
      <dsp:nvSpPr>
        <dsp:cNvPr id="0" name=""/>
        <dsp:cNvSpPr/>
      </dsp:nvSpPr>
      <dsp:spPr>
        <a:xfrm rot="14538462">
          <a:off x="6176498" y="1486571"/>
          <a:ext cx="725730" cy="47763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933450" rtl="1">
            <a:lnSpc>
              <a:spcPct val="90000"/>
            </a:lnSpc>
            <a:spcBef>
              <a:spcPct val="0"/>
            </a:spcBef>
            <a:spcAft>
              <a:spcPct val="35000"/>
            </a:spcAft>
          </a:pPr>
          <a:endParaRPr lang="ar-SA" sz="2100" kern="1200"/>
        </a:p>
      </dsp:txBody>
      <dsp:txXfrm rot="10800000">
        <a:off x="6281440" y="1645538"/>
        <a:ext cx="582438" cy="286583"/>
      </dsp:txXfrm>
    </dsp:sp>
    <dsp:sp modelId="{2D356E3C-41E9-4A96-A38A-94E1AF238A1D}">
      <dsp:nvSpPr>
        <dsp:cNvPr id="0" name=""/>
        <dsp:cNvSpPr/>
      </dsp:nvSpPr>
      <dsp:spPr>
        <a:xfrm>
          <a:off x="5408711" y="284449"/>
          <a:ext cx="1191160" cy="842893"/>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860" tIns="22860" rIns="22860" bIns="22860" numCol="1" spcCol="1270" anchor="ctr" anchorCtr="0">
          <a:noAutofit/>
        </a:bodyPr>
        <a:lstStyle/>
        <a:p>
          <a:pPr lvl="0" algn="ctr" defTabSz="800100" rtl="1">
            <a:lnSpc>
              <a:spcPct val="90000"/>
            </a:lnSpc>
            <a:spcBef>
              <a:spcPct val="0"/>
            </a:spcBef>
            <a:spcAft>
              <a:spcPct val="35000"/>
            </a:spcAft>
          </a:pPr>
          <a:r>
            <a:rPr lang="ar-JO" sz="1800" b="1" kern="1200" dirty="0" smtClean="0"/>
            <a:t>عدم استغلال </a:t>
          </a:r>
          <a:r>
            <a:rPr lang="ar-JO" sz="1300" kern="1200" dirty="0" smtClean="0"/>
            <a:t>المواقف</a:t>
          </a:r>
          <a:endParaRPr lang="ar-SA" sz="1300" kern="1200" dirty="0"/>
        </a:p>
      </dsp:txBody>
      <dsp:txXfrm>
        <a:off x="5583152" y="407888"/>
        <a:ext cx="842278" cy="59601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ED764AF-4682-455B-9937-05F86D0290DA}">
      <dsp:nvSpPr>
        <dsp:cNvPr id="0" name=""/>
        <dsp:cNvSpPr/>
      </dsp:nvSpPr>
      <dsp:spPr>
        <a:xfrm>
          <a:off x="3350789" y="2175631"/>
          <a:ext cx="3090682" cy="3090682"/>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655" tIns="33655" rIns="33655" bIns="33655" numCol="1" spcCol="1270" anchor="ctr" anchorCtr="0">
          <a:noAutofit/>
        </a:bodyPr>
        <a:lstStyle/>
        <a:p>
          <a:pPr lvl="0" algn="ctr" defTabSz="2355850" rtl="1">
            <a:lnSpc>
              <a:spcPct val="90000"/>
            </a:lnSpc>
            <a:spcBef>
              <a:spcPct val="0"/>
            </a:spcBef>
            <a:spcAft>
              <a:spcPct val="35000"/>
            </a:spcAft>
          </a:pPr>
          <a:r>
            <a:rPr lang="ar-JO" sz="5300" kern="1200" dirty="0" smtClean="0"/>
            <a:t>ركائز العمل الأخلاقي</a:t>
          </a:r>
          <a:endParaRPr lang="ar-SA" sz="5300" kern="1200" dirty="0"/>
        </a:p>
      </dsp:txBody>
      <dsp:txXfrm>
        <a:off x="3803409" y="2628251"/>
        <a:ext cx="2185442" cy="2185442"/>
      </dsp:txXfrm>
    </dsp:sp>
    <dsp:sp modelId="{2AF9E1F8-F4E1-404E-935F-7A6FF91750BA}">
      <dsp:nvSpPr>
        <dsp:cNvPr id="0" name=""/>
        <dsp:cNvSpPr/>
      </dsp:nvSpPr>
      <dsp:spPr>
        <a:xfrm rot="12900000">
          <a:off x="1252285" y="1598820"/>
          <a:ext cx="2484170" cy="880844"/>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A7710BAE-AD66-4AB6-B9E8-19A39F444EE0}">
      <dsp:nvSpPr>
        <dsp:cNvPr id="0" name=""/>
        <dsp:cNvSpPr/>
      </dsp:nvSpPr>
      <dsp:spPr>
        <a:xfrm>
          <a:off x="8840" y="152352"/>
          <a:ext cx="2936148" cy="23489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3825" tIns="123825" rIns="123825" bIns="123825" numCol="1" spcCol="1270" anchor="ctr" anchorCtr="0">
          <a:noAutofit/>
        </a:bodyPr>
        <a:lstStyle/>
        <a:p>
          <a:pPr lvl="0" algn="ctr" defTabSz="2889250" rtl="1">
            <a:lnSpc>
              <a:spcPct val="90000"/>
            </a:lnSpc>
            <a:spcBef>
              <a:spcPct val="0"/>
            </a:spcBef>
            <a:spcAft>
              <a:spcPct val="35000"/>
            </a:spcAft>
          </a:pPr>
          <a:r>
            <a:rPr lang="ar-SA" sz="6500" kern="1200" dirty="0" smtClean="0"/>
            <a:t>العمل الإيجابي </a:t>
          </a:r>
          <a:endParaRPr lang="ar-SA" sz="6500" kern="1200" dirty="0"/>
        </a:p>
      </dsp:txBody>
      <dsp:txXfrm>
        <a:off x="77637" y="221149"/>
        <a:ext cx="2798554" cy="2211324"/>
      </dsp:txXfrm>
    </dsp:sp>
    <dsp:sp modelId="{C82DE55E-0665-41E8-841B-C3E180FE9E03}">
      <dsp:nvSpPr>
        <dsp:cNvPr id="0" name=""/>
        <dsp:cNvSpPr/>
      </dsp:nvSpPr>
      <dsp:spPr>
        <a:xfrm rot="19500000">
          <a:off x="6055806" y="1598820"/>
          <a:ext cx="2484170" cy="880844"/>
        </a:xfrm>
        <a:prstGeom prst="lef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9FD82FB-D767-41EF-B224-E777B83D545D}">
      <dsp:nvSpPr>
        <dsp:cNvPr id="0" name=""/>
        <dsp:cNvSpPr/>
      </dsp:nvSpPr>
      <dsp:spPr>
        <a:xfrm>
          <a:off x="6847273" y="152352"/>
          <a:ext cx="2936148" cy="234891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3825" tIns="123825" rIns="123825" bIns="123825" numCol="1" spcCol="1270" anchor="ctr" anchorCtr="0">
          <a:noAutofit/>
        </a:bodyPr>
        <a:lstStyle/>
        <a:p>
          <a:pPr lvl="0" algn="ctr" defTabSz="2889250" rtl="1">
            <a:lnSpc>
              <a:spcPct val="90000"/>
            </a:lnSpc>
            <a:spcBef>
              <a:spcPct val="0"/>
            </a:spcBef>
            <a:spcAft>
              <a:spcPct val="35000"/>
            </a:spcAft>
          </a:pPr>
          <a:r>
            <a:rPr lang="ar-SA" sz="6500" kern="1200" smtClean="0"/>
            <a:t>تجنب الضرر </a:t>
          </a:r>
          <a:endParaRPr lang="en-US" sz="6500" kern="1200" dirty="0" smtClean="0"/>
        </a:p>
      </dsp:txBody>
      <dsp:txXfrm>
        <a:off x="6916070" y="221149"/>
        <a:ext cx="2798554" cy="221132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731A8C-0225-4A67-AFB6-A69FE0C6779C}">
      <dsp:nvSpPr>
        <dsp:cNvPr id="0" name=""/>
        <dsp:cNvSpPr/>
      </dsp:nvSpPr>
      <dsp:spPr>
        <a:xfrm>
          <a:off x="3423715" y="-22712"/>
          <a:ext cx="1678618" cy="1678703"/>
        </a:xfrm>
        <a:prstGeom prst="circularArrow">
          <a:avLst>
            <a:gd name="adj1" fmla="val 10980"/>
            <a:gd name="adj2" fmla="val 1142322"/>
            <a:gd name="adj3" fmla="val 4500000"/>
            <a:gd name="adj4" fmla="val 108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0F4F859-4F7F-4916-A1E6-7413135663F7}">
      <dsp:nvSpPr>
        <dsp:cNvPr id="0" name=""/>
        <dsp:cNvSpPr/>
      </dsp:nvSpPr>
      <dsp:spPr>
        <a:xfrm>
          <a:off x="3828470" y="607974"/>
          <a:ext cx="936764" cy="468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lvl="0" algn="ctr" defTabSz="711200" rtl="1">
            <a:lnSpc>
              <a:spcPct val="90000"/>
            </a:lnSpc>
            <a:spcBef>
              <a:spcPct val="0"/>
            </a:spcBef>
            <a:spcAft>
              <a:spcPct val="35000"/>
            </a:spcAft>
          </a:pPr>
          <a:r>
            <a:rPr lang="ar-JO" sz="1600" b="1" kern="1200" dirty="0" smtClean="0"/>
            <a:t>أولا: </a:t>
          </a:r>
          <a:r>
            <a:rPr lang="ar-SA" sz="1600" b="1" kern="1200" dirty="0" smtClean="0"/>
            <a:t>السرقة العلمية </a:t>
          </a:r>
          <a:endParaRPr lang="ar-SA" sz="1600" kern="1200" dirty="0"/>
        </a:p>
      </dsp:txBody>
      <dsp:txXfrm>
        <a:off x="3828470" y="607974"/>
        <a:ext cx="936764" cy="468172"/>
      </dsp:txXfrm>
    </dsp:sp>
    <dsp:sp modelId="{EF90017F-BC43-45D4-8F22-89DD5B79B5E4}">
      <dsp:nvSpPr>
        <dsp:cNvPr id="0" name=""/>
        <dsp:cNvSpPr/>
      </dsp:nvSpPr>
      <dsp:spPr>
        <a:xfrm>
          <a:off x="2991523" y="964522"/>
          <a:ext cx="1678618" cy="1678703"/>
        </a:xfrm>
        <a:prstGeom prst="leftCircularArrow">
          <a:avLst>
            <a:gd name="adj1" fmla="val 10980"/>
            <a:gd name="adj2" fmla="val 1142322"/>
            <a:gd name="adj3" fmla="val 6300000"/>
            <a:gd name="adj4" fmla="val 189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2C0C4CE-6A43-4752-96F6-4583CB35B9EA}">
      <dsp:nvSpPr>
        <dsp:cNvPr id="0" name=""/>
        <dsp:cNvSpPr/>
      </dsp:nvSpPr>
      <dsp:spPr>
        <a:xfrm>
          <a:off x="3360246" y="1574664"/>
          <a:ext cx="936764" cy="468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lvl="0" algn="ctr" defTabSz="711200" rtl="1">
            <a:lnSpc>
              <a:spcPct val="90000"/>
            </a:lnSpc>
            <a:spcBef>
              <a:spcPct val="0"/>
            </a:spcBef>
            <a:spcAft>
              <a:spcPct val="35000"/>
            </a:spcAft>
          </a:pPr>
          <a:r>
            <a:rPr lang="ar-JO" sz="1600" b="1" kern="1200" smtClean="0"/>
            <a:t>ثانيا: الكذب</a:t>
          </a:r>
          <a:endParaRPr lang="ar-JO" sz="1600" b="1" kern="1200" dirty="0" smtClean="0"/>
        </a:p>
      </dsp:txBody>
      <dsp:txXfrm>
        <a:off x="3360246" y="1574664"/>
        <a:ext cx="936764" cy="468172"/>
      </dsp:txXfrm>
    </dsp:sp>
    <dsp:sp modelId="{56ED719F-0166-4276-9700-173B2DC1875A}">
      <dsp:nvSpPr>
        <dsp:cNvPr id="0" name=""/>
        <dsp:cNvSpPr/>
      </dsp:nvSpPr>
      <dsp:spPr>
        <a:xfrm>
          <a:off x="3457858" y="1933380"/>
          <a:ext cx="1678618" cy="1678703"/>
        </a:xfrm>
        <a:prstGeom prst="circularArrow">
          <a:avLst>
            <a:gd name="adj1" fmla="val 10980"/>
            <a:gd name="adj2" fmla="val 1142322"/>
            <a:gd name="adj3" fmla="val 4500000"/>
            <a:gd name="adj4" fmla="val 135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0BFF1B1-7470-4A91-8D5D-82A9D6A17669}">
      <dsp:nvSpPr>
        <dsp:cNvPr id="0" name=""/>
        <dsp:cNvSpPr/>
      </dsp:nvSpPr>
      <dsp:spPr>
        <a:xfrm>
          <a:off x="3828470" y="2540812"/>
          <a:ext cx="936764" cy="468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lvl="0" algn="ctr" defTabSz="711200" rtl="1">
            <a:lnSpc>
              <a:spcPct val="90000"/>
            </a:lnSpc>
            <a:spcBef>
              <a:spcPct val="0"/>
            </a:spcBef>
            <a:spcAft>
              <a:spcPct val="35000"/>
            </a:spcAft>
          </a:pPr>
          <a:r>
            <a:rPr lang="ar-JO" sz="1600" b="1" kern="1200" smtClean="0"/>
            <a:t>ثالثا: الحقد والحسد</a:t>
          </a:r>
          <a:endParaRPr lang="ar-JO" sz="1600" b="1" kern="1200" dirty="0" smtClean="0"/>
        </a:p>
      </dsp:txBody>
      <dsp:txXfrm>
        <a:off x="3828470" y="2540812"/>
        <a:ext cx="936764" cy="468172"/>
      </dsp:txXfrm>
    </dsp:sp>
    <dsp:sp modelId="{E9858C80-AF21-4C89-B162-78EC3D36B948}">
      <dsp:nvSpPr>
        <dsp:cNvPr id="0" name=""/>
        <dsp:cNvSpPr/>
      </dsp:nvSpPr>
      <dsp:spPr>
        <a:xfrm>
          <a:off x="2991523" y="2899528"/>
          <a:ext cx="1678618" cy="1678703"/>
        </a:xfrm>
        <a:prstGeom prst="leftCircularArrow">
          <a:avLst>
            <a:gd name="adj1" fmla="val 10980"/>
            <a:gd name="adj2" fmla="val 1142322"/>
            <a:gd name="adj3" fmla="val 6300000"/>
            <a:gd name="adj4" fmla="val 189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6900DB3-28D0-449A-9057-000C2AFC1A60}">
      <dsp:nvSpPr>
        <dsp:cNvPr id="0" name=""/>
        <dsp:cNvSpPr/>
      </dsp:nvSpPr>
      <dsp:spPr>
        <a:xfrm>
          <a:off x="3360246" y="3507503"/>
          <a:ext cx="936764" cy="468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lvl="0" algn="ctr" defTabSz="711200" rtl="1">
            <a:lnSpc>
              <a:spcPct val="90000"/>
            </a:lnSpc>
            <a:spcBef>
              <a:spcPct val="0"/>
            </a:spcBef>
            <a:spcAft>
              <a:spcPct val="35000"/>
            </a:spcAft>
          </a:pPr>
          <a:r>
            <a:rPr lang="ar-JO" sz="1600" b="1" kern="1200" dirty="0" smtClean="0"/>
            <a:t>رابعا: العجلة</a:t>
          </a:r>
          <a:endParaRPr lang="en-US" sz="1600" b="1" kern="1200" dirty="0"/>
        </a:p>
      </dsp:txBody>
      <dsp:txXfrm>
        <a:off x="3360246" y="3507503"/>
        <a:ext cx="936764" cy="468172"/>
      </dsp:txXfrm>
    </dsp:sp>
    <dsp:sp modelId="{52BA01B4-B306-4AEA-97F7-24A1FFC4687E}">
      <dsp:nvSpPr>
        <dsp:cNvPr id="0" name=""/>
        <dsp:cNvSpPr/>
      </dsp:nvSpPr>
      <dsp:spPr>
        <a:xfrm>
          <a:off x="3577197" y="3975675"/>
          <a:ext cx="1442144" cy="1442991"/>
        </a:xfrm>
        <a:prstGeom prst="blockArc">
          <a:avLst>
            <a:gd name="adj1" fmla="val 13500000"/>
            <a:gd name="adj2" fmla="val 10800000"/>
            <a:gd name="adj3" fmla="val 1274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0C2D245-3AE7-49D4-81FE-9F38B3AA1E5F}">
      <dsp:nvSpPr>
        <dsp:cNvPr id="0" name=""/>
        <dsp:cNvSpPr/>
      </dsp:nvSpPr>
      <dsp:spPr>
        <a:xfrm>
          <a:off x="3828470" y="4474193"/>
          <a:ext cx="936764" cy="46817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160" tIns="10160" rIns="10160" bIns="10160" numCol="1" spcCol="1270" anchor="ctr" anchorCtr="0">
          <a:noAutofit/>
        </a:bodyPr>
        <a:lstStyle/>
        <a:p>
          <a:pPr lvl="0" algn="ctr" defTabSz="711200" rtl="1">
            <a:lnSpc>
              <a:spcPct val="90000"/>
            </a:lnSpc>
            <a:spcBef>
              <a:spcPct val="0"/>
            </a:spcBef>
            <a:spcAft>
              <a:spcPct val="35000"/>
            </a:spcAft>
          </a:pPr>
          <a:r>
            <a:rPr lang="ar-JO" sz="1600" b="1" kern="1200" dirty="0" smtClean="0"/>
            <a:t>خامسا: عدم الأمانة</a:t>
          </a:r>
          <a:endParaRPr lang="en-US" sz="1600" b="1" kern="1200" dirty="0"/>
        </a:p>
      </dsp:txBody>
      <dsp:txXfrm>
        <a:off x="3828470" y="4474193"/>
        <a:ext cx="936764" cy="46817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6/17/2023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p14="http://schemas.microsoft.com/office/powerpoint/2010/main" val="29198947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7</a:t>
            </a:fld>
            <a:endParaRPr lang="en-US"/>
          </a:p>
        </p:txBody>
      </p:sp>
    </p:spTree>
    <p:extLst>
      <p:ext uri="{BB962C8B-B14F-4D97-AF65-F5344CB8AC3E}">
        <p14:creationId xmlns:p14="http://schemas.microsoft.com/office/powerpoint/2010/main" val="18149913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12</a:t>
            </a:fld>
            <a:endParaRPr lang="en-US"/>
          </a:p>
        </p:txBody>
      </p:sp>
    </p:spTree>
    <p:extLst>
      <p:ext uri="{BB962C8B-B14F-4D97-AF65-F5344CB8AC3E}">
        <p14:creationId xmlns:p14="http://schemas.microsoft.com/office/powerpoint/2010/main" val="9710789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68BB250-E466-4CB7-BEAA-33A8BA048DF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46791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30</a:t>
            </a:fld>
            <a:endParaRPr lang="en-US"/>
          </a:p>
        </p:txBody>
      </p:sp>
    </p:spTree>
    <p:extLst>
      <p:ext uri="{BB962C8B-B14F-4D97-AF65-F5344CB8AC3E}">
        <p14:creationId xmlns:p14="http://schemas.microsoft.com/office/powerpoint/2010/main" val="37728945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JO"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pPr/>
              <a:t>31</a:t>
            </a:fld>
            <a:endParaRPr lang="en-US"/>
          </a:p>
        </p:txBody>
      </p:sp>
    </p:spTree>
    <p:extLst>
      <p:ext uri="{BB962C8B-B14F-4D97-AF65-F5344CB8AC3E}">
        <p14:creationId xmlns:p14="http://schemas.microsoft.com/office/powerpoint/2010/main" val="8072552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pPr/>
              <a:t>6/17/2023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pPr/>
              <a:t>6/17/2023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pPr/>
              <a:t>6/17/2023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pPr/>
              <a:t>6/17/2023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pPr/>
              <a:t>6/17/2023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pPr/>
              <a:t>6/17/2023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pPr/>
              <a:t>6/17/2023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pPr/>
              <a:t>6/17/2023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pPr/>
              <a:t>6/17/2023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pPr/>
              <a:t>6/17/2023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pPr/>
              <a:t>6/17/2023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3055864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cstate="print">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6/17/2023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5.png"/><Relationship Id="rId7" Type="http://schemas.openxmlformats.org/officeDocument/2006/relationships/image" Target="../media/image8.svg"/><Relationship Id="rId12" Type="http://schemas.openxmlformats.org/officeDocument/2006/relationships/image" Target="../media/image7.jpg"/><Relationship Id="rId2" Type="http://schemas.openxmlformats.org/officeDocument/2006/relationships/notesSlide" Target="../notesSlides/notesSlide2.xml"/><Relationship Id="rId1" Type="http://schemas.openxmlformats.org/officeDocument/2006/relationships/slideLayout" Target="../slideLayouts/slideLayout13.xml"/><Relationship Id="rId11" Type="http://schemas.openxmlformats.org/officeDocument/2006/relationships/image" Target="../media/image10.svg"/><Relationship Id="rId10" Type="http://schemas.openxmlformats.org/officeDocument/2006/relationships/image" Target="../media/image6.png"/><Relationship Id="rId9" Type="http://schemas.openxmlformats.org/officeDocument/2006/relationships/image" Target="../media/image50.sv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5" Type="http://schemas.openxmlformats.org/officeDocument/2006/relationships/image" Target="../media/image9.png"/><Relationship Id="rId10" Type="http://schemas.openxmlformats.org/officeDocument/2006/relationships/image" Target="../media/image8.svg"/><Relationship Id="rId4" Type="http://schemas.openxmlformats.org/officeDocument/2006/relationships/image" Target="../media/image3.png"/><Relationship Id="rId9" Type="http://schemas.openxmlformats.org/officeDocument/2006/relationships/image" Target="../media/image5.png"/></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7" Type="http://schemas.openxmlformats.org/officeDocument/2006/relationships/image" Target="../media/image8.svg"/><Relationship Id="rId2" Type="http://schemas.openxmlformats.org/officeDocument/2006/relationships/image" Target="../media/image9.png"/><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image" Target="../media/image13.svg"/><Relationship Id="rId9" Type="http://schemas.openxmlformats.org/officeDocument/2006/relationships/image" Target="../media/image10.svg"/></Relationships>
</file>

<file path=ppt/slides/_rels/slide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slideLayout" Target="../slideLayouts/slideLayout1.xml"/><Relationship Id="rId7" Type="http://schemas.openxmlformats.org/officeDocument/2006/relationships/image" Target="../media/image5.png"/><Relationship Id="rId2" Type="http://schemas.openxmlformats.org/officeDocument/2006/relationships/audio" Target="../media/media1.wma"/><Relationship Id="rId1" Type="http://schemas.microsoft.com/office/2007/relationships/media" Target="../media/media1.wma"/><Relationship Id="rId6" Type="http://schemas.openxmlformats.org/officeDocument/2006/relationships/image" Target="../media/image13.svg"/><Relationship Id="rId5"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10.png"/></Relationships>
</file>

<file path=ppt/slides/_rels/slide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9.png"/><Relationship Id="rId9" Type="http://schemas.openxmlformats.org/officeDocument/2006/relationships/image" Target="../media/image8.svg"/></Relationships>
</file>

<file path=ppt/slides/_rels/slide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2.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9.png"/><Relationship Id="rId9" Type="http://schemas.openxmlformats.org/officeDocument/2006/relationships/image" Target="../media/image8.svg"/></Relationships>
</file>

<file path=ppt/slides/_rels/slide1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slideLayout" Target="../slideLayouts/slideLayout1.xml"/><Relationship Id="rId7" Type="http://schemas.openxmlformats.org/officeDocument/2006/relationships/image" Target="../media/image5.png"/><Relationship Id="rId2" Type="http://schemas.openxmlformats.org/officeDocument/2006/relationships/audio" Target="../media/media2.wma"/><Relationship Id="rId1" Type="http://schemas.microsoft.com/office/2007/relationships/media" Target="../media/media2.wma"/><Relationship Id="rId6" Type="http://schemas.openxmlformats.org/officeDocument/2006/relationships/image" Target="../media/image13.svg"/><Relationship Id="rId5"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10.png"/></Relationships>
</file>

<file path=ppt/slides/_rels/slide1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17.xml.rels><?xml version="1.0" encoding="UTF-8" standalone="yes"?>
<Relationships xmlns="http://schemas.openxmlformats.org/package/2006/relationships"><Relationship Id="rId8" Type="http://schemas.openxmlformats.org/officeDocument/2006/relationships/image" Target="../media/image8.svg"/><Relationship Id="rId13" Type="http://schemas.microsoft.com/office/2007/relationships/diagramDrawing" Target="../diagrams/drawing1.xml"/><Relationship Id="rId3" Type="http://schemas.openxmlformats.org/officeDocument/2006/relationships/image" Target="../media/image9.png"/><Relationship Id="rId7" Type="http://schemas.openxmlformats.org/officeDocument/2006/relationships/image" Target="../media/image5.png"/><Relationship Id="rId12" Type="http://schemas.openxmlformats.org/officeDocument/2006/relationships/diagramColors" Target="../diagrams/colors1.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11" Type="http://schemas.openxmlformats.org/officeDocument/2006/relationships/diagramQuickStyle" Target="../diagrams/quickStyle1.xml"/><Relationship Id="rId10" Type="http://schemas.openxmlformats.org/officeDocument/2006/relationships/diagramLayout" Target="../diagrams/layout1.xml"/><Relationship Id="rId9" Type="http://schemas.openxmlformats.org/officeDocument/2006/relationships/diagramData" Target="../diagrams/data1.xml"/></Relationships>
</file>

<file path=ppt/slides/_rels/slide1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9.png"/><Relationship Id="rId9"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slideLayout" Target="../slideLayouts/slideLayout1.xml"/><Relationship Id="rId7" Type="http://schemas.openxmlformats.org/officeDocument/2006/relationships/image" Target="../media/image5.png"/><Relationship Id="rId2" Type="http://schemas.openxmlformats.org/officeDocument/2006/relationships/audio" Target="../media/media3.wma"/><Relationship Id="rId1" Type="http://schemas.microsoft.com/office/2007/relationships/media" Target="../media/media3.wma"/><Relationship Id="rId6" Type="http://schemas.openxmlformats.org/officeDocument/2006/relationships/image" Target="../media/image13.svg"/><Relationship Id="rId5"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10.png"/></Relationships>
</file>

<file path=ppt/slides/_rels/slide2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5.xml.rels><?xml version="1.0" encoding="UTF-8" standalone="yes"?>
<Relationships xmlns="http://schemas.openxmlformats.org/package/2006/relationships"><Relationship Id="rId8" Type="http://schemas.openxmlformats.org/officeDocument/2006/relationships/image" Target="../media/image8.svg"/><Relationship Id="rId13" Type="http://schemas.microsoft.com/office/2007/relationships/diagramDrawing" Target="../diagrams/drawing2.xml"/><Relationship Id="rId3" Type="http://schemas.openxmlformats.org/officeDocument/2006/relationships/image" Target="../media/image9.png"/><Relationship Id="rId7" Type="http://schemas.openxmlformats.org/officeDocument/2006/relationships/image" Target="../media/image5.png"/><Relationship Id="rId12" Type="http://schemas.openxmlformats.org/officeDocument/2006/relationships/diagramColors" Target="../diagrams/colors2.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11" Type="http://schemas.openxmlformats.org/officeDocument/2006/relationships/diagramQuickStyle" Target="../diagrams/quickStyle2.xml"/><Relationship Id="rId10" Type="http://schemas.openxmlformats.org/officeDocument/2006/relationships/diagramLayout" Target="../diagrams/layout2.xml"/><Relationship Id="rId9" Type="http://schemas.openxmlformats.org/officeDocument/2006/relationships/diagramData" Target="../diagrams/data2.xml"/></Relationships>
</file>

<file path=ppt/slides/_rels/slide2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2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9.png"/><Relationship Id="rId9" Type="http://schemas.openxmlformats.org/officeDocument/2006/relationships/image" Target="../media/image8.svg"/></Relationships>
</file>

<file path=ppt/slides/_rels/slide3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13.sv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png"/><Relationship Id="rId9" Type="http://schemas.openxmlformats.org/officeDocument/2006/relationships/image" Target="../media/image8.svg"/></Relationships>
</file>

<file path=ppt/slides/_rels/slide3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5.xml.rels><?xml version="1.0" encoding="UTF-8" standalone="yes"?>
<Relationships xmlns="http://schemas.openxmlformats.org/package/2006/relationships"><Relationship Id="rId8" Type="http://schemas.openxmlformats.org/officeDocument/2006/relationships/image" Target="../media/image8.svg"/><Relationship Id="rId13" Type="http://schemas.microsoft.com/office/2007/relationships/diagramDrawing" Target="../diagrams/drawing3.xml"/><Relationship Id="rId3" Type="http://schemas.openxmlformats.org/officeDocument/2006/relationships/image" Target="../media/image9.png"/><Relationship Id="rId7" Type="http://schemas.openxmlformats.org/officeDocument/2006/relationships/image" Target="../media/image5.png"/><Relationship Id="rId12" Type="http://schemas.openxmlformats.org/officeDocument/2006/relationships/diagramColors" Target="../diagrams/colors3.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11" Type="http://schemas.openxmlformats.org/officeDocument/2006/relationships/diagramQuickStyle" Target="../diagrams/quickStyle3.xml"/><Relationship Id="rId10" Type="http://schemas.openxmlformats.org/officeDocument/2006/relationships/diagramLayout" Target="../diagrams/layout3.xml"/><Relationship Id="rId9" Type="http://schemas.openxmlformats.org/officeDocument/2006/relationships/diagramData" Target="../diagrams/data3.xml"/></Relationships>
</file>

<file path=ppt/slides/_rels/slide3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7.xml.rels><?xml version="1.0" encoding="UTF-8" standalone="yes"?>
<Relationships xmlns="http://schemas.openxmlformats.org/package/2006/relationships"><Relationship Id="rId8" Type="http://schemas.openxmlformats.org/officeDocument/2006/relationships/image" Target="../media/image8.svg"/><Relationship Id="rId13" Type="http://schemas.microsoft.com/office/2007/relationships/diagramDrawing" Target="../diagrams/drawing4.xml"/><Relationship Id="rId3" Type="http://schemas.openxmlformats.org/officeDocument/2006/relationships/image" Target="../media/image9.png"/><Relationship Id="rId7" Type="http://schemas.openxmlformats.org/officeDocument/2006/relationships/image" Target="../media/image5.png"/><Relationship Id="rId12" Type="http://schemas.openxmlformats.org/officeDocument/2006/relationships/diagramColors" Target="../diagrams/colors4.xml"/><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 Id="rId11" Type="http://schemas.openxmlformats.org/officeDocument/2006/relationships/diagramQuickStyle" Target="../diagrams/quickStyle4.xml"/><Relationship Id="rId10" Type="http://schemas.openxmlformats.org/officeDocument/2006/relationships/diagramLayout" Target="../diagrams/layout4.xml"/><Relationship Id="rId9" Type="http://schemas.openxmlformats.org/officeDocument/2006/relationships/diagramData" Target="../diagrams/data4.xml"/></Relationships>
</file>

<file path=ppt/slides/_rels/slide3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3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4.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5.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6.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7.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8.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49.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50.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51.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5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53.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9.png"/><Relationship Id="rId7"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3.svg"/></Relationships>
</file>

<file path=ppt/slides/_rels/slide54.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media/image12.png"/><Relationship Id="rId7" Type="http://schemas.openxmlformats.org/officeDocument/2006/relationships/image" Target="../media/image6.png"/><Relationship Id="rId2" Type="http://schemas.openxmlformats.org/officeDocument/2006/relationships/image" Target="../media/image11.jpeg"/><Relationship Id="rId1" Type="http://schemas.openxmlformats.org/officeDocument/2006/relationships/slideLayout" Target="../slideLayouts/slideLayout16.xml"/><Relationship Id="rId6" Type="http://schemas.openxmlformats.org/officeDocument/2006/relationships/image" Target="NULL"/><Relationship Id="rId10" Type="http://schemas.openxmlformats.org/officeDocument/2006/relationships/image" Target="NULL"/><Relationship Id="rId9"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6438900" y="3986666"/>
            <a:ext cx="5431367" cy="1200329"/>
          </a:xfrm>
          <a:prstGeom prst="rect">
            <a:avLst/>
          </a:prstGeom>
          <a:noFill/>
        </p:spPr>
        <p:txBody>
          <a:bodyPr wrap="square" rtlCol="0">
            <a:spAutoFit/>
          </a:bodyPr>
          <a:lstStyle/>
          <a:p>
            <a:pPr algn="r" rtl="1"/>
            <a:r>
              <a:rPr lang="ar-JO" sz="4000" b="1" dirty="0" smtClean="0">
                <a:latin typeface="Tajawal Medium" panose="00000600000000000000" pitchFamily="2" charset="-78"/>
                <a:cs typeface="Tajawal Medium" panose="00000600000000000000" pitchFamily="2" charset="-78"/>
              </a:rPr>
              <a:t>إعداد: </a:t>
            </a:r>
          </a:p>
          <a:p>
            <a:pPr algn="r" rtl="1"/>
            <a:r>
              <a:rPr lang="ar-JO" sz="3200" b="1" dirty="0" smtClean="0">
                <a:latin typeface="Tajawal Medium" panose="00000600000000000000" pitchFamily="2" charset="-78"/>
                <a:cs typeface="Tajawal Medium" panose="00000600000000000000" pitchFamily="2" charset="-78"/>
              </a:rPr>
              <a:t>د. </a:t>
            </a:r>
            <a:r>
              <a:rPr lang="ar-JO" sz="3200" b="1" dirty="0" err="1" smtClean="0">
                <a:latin typeface="Tajawal Medium" panose="00000600000000000000" pitchFamily="2" charset="-78"/>
                <a:cs typeface="Tajawal Medium" panose="00000600000000000000" pitchFamily="2" charset="-78"/>
              </a:rPr>
              <a:t>الاء</a:t>
            </a:r>
            <a:r>
              <a:rPr lang="ar-JO" sz="3200" b="1" dirty="0" smtClean="0">
                <a:latin typeface="Tajawal Medium" panose="00000600000000000000" pitchFamily="2" charset="-78"/>
                <a:cs typeface="Tajawal Medium" panose="00000600000000000000" pitchFamily="2" charset="-78"/>
              </a:rPr>
              <a:t> طارق </a:t>
            </a:r>
            <a:r>
              <a:rPr lang="ar-JO" sz="3200" b="1" dirty="0" err="1" smtClean="0">
                <a:latin typeface="Tajawal Medium" panose="00000600000000000000" pitchFamily="2" charset="-78"/>
                <a:cs typeface="Tajawal Medium" panose="00000600000000000000" pitchFamily="2" charset="-78"/>
              </a:rPr>
              <a:t>الضمرات</a:t>
            </a:r>
            <a:endParaRPr lang="en-US" sz="3200" b="1" dirty="0">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cstate="print">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5930229" y="1909609"/>
            <a:ext cx="5791200" cy="1754326"/>
          </a:xfrm>
          <a:prstGeom prst="rect">
            <a:avLst/>
          </a:prstGeom>
          <a:noFill/>
        </p:spPr>
        <p:txBody>
          <a:bodyPr wrap="square" rtlCol="0">
            <a:spAutoFit/>
          </a:bodyPr>
          <a:lstStyle/>
          <a:p>
            <a:pPr algn="r"/>
            <a:r>
              <a:rPr lang="ar-JO" sz="5400" b="1" dirty="0" smtClean="0">
                <a:solidFill>
                  <a:srgbClr val="8E5A6D"/>
                </a:solidFill>
                <a:latin typeface="Tajawal Medium" panose="00000600000000000000" pitchFamily="2" charset="-78"/>
                <a:cs typeface="Tajawal Medium" panose="00000600000000000000" pitchFamily="2" charset="-78"/>
              </a:rPr>
              <a:t>أساليب البحث</a:t>
            </a:r>
          </a:p>
          <a:p>
            <a:pPr algn="r"/>
            <a:endParaRPr lang="en-US" sz="54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8463335" y="3141818"/>
            <a:ext cx="1022844" cy="400110"/>
          </a:xfrm>
          <a:prstGeom prst="rect">
            <a:avLst/>
          </a:prstGeom>
          <a:noFill/>
        </p:spPr>
        <p:txBody>
          <a:bodyPr wrap="none" rtlCol="0">
            <a:spAutoFit/>
          </a:bodyPr>
          <a:lstStyle/>
          <a:p>
            <a:r>
              <a:rPr lang="en-US" sz="2000" dirty="0" smtClean="0"/>
              <a:t>RSC 701</a:t>
            </a:r>
            <a:endParaRPr lang="en-US" sz="2000" dirty="0">
              <a:solidFill>
                <a:srgbClr val="2D3956"/>
              </a:solidFill>
              <a:latin typeface="Tajawal Medium" panose="00000600000000000000" pitchFamily="2" charset="-78"/>
              <a:cs typeface="Tajawal Medium" panose="00000600000000000000" pitchFamily="2" charset="-78"/>
            </a:endParaRPr>
          </a:p>
        </p:txBody>
      </p:sp>
      <p:pic>
        <p:nvPicPr>
          <p:cNvPr id="4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5" cstate="print">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3" name="مستطيل 2"/>
          <p:cNvSpPr/>
          <p:nvPr/>
        </p:nvSpPr>
        <p:spPr>
          <a:xfrm>
            <a:off x="2449497" y="5992568"/>
            <a:ext cx="3115621" cy="769441"/>
          </a:xfrm>
          <a:prstGeom prst="rect">
            <a:avLst/>
          </a:prstGeom>
        </p:spPr>
        <p:txBody>
          <a:bodyPr wrap="square">
            <a:spAutoFit/>
          </a:bodyPr>
          <a:lstStyle/>
          <a:p>
            <a:pPr algn="r"/>
            <a:r>
              <a:rPr lang="ar-JO" sz="4400" dirty="0"/>
              <a:t>القيادة التربوية</a:t>
            </a:r>
          </a:p>
        </p:txBody>
      </p:sp>
    </p:spTree>
    <p:extLst>
      <p:ext uri="{BB962C8B-B14F-4D97-AF65-F5344CB8AC3E}">
        <p14:creationId xmlns:p14="http://schemas.microsoft.com/office/powerpoint/2010/main" val="13243884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TextBox 8">
            <a:extLst>
              <a:ext uri="{FF2B5EF4-FFF2-40B4-BE49-F238E27FC236}">
                <a16:creationId xmlns="" xmlns:a16="http://schemas.microsoft.com/office/drawing/2014/main" id="{25760A6C-566F-B7E3-1EEE-CB29F0CF0113}"/>
              </a:ext>
            </a:extLst>
          </p:cNvPr>
          <p:cNvSpPr txBox="1"/>
          <p:nvPr/>
        </p:nvSpPr>
        <p:spPr>
          <a:xfrm>
            <a:off x="5213429" y="1961504"/>
            <a:ext cx="6611105" cy="1446550"/>
          </a:xfrm>
          <a:prstGeom prst="rect">
            <a:avLst/>
          </a:prstGeom>
          <a:noFill/>
        </p:spPr>
        <p:txBody>
          <a:bodyPr wrap="none" rtlCol="0">
            <a:spAutoFit/>
          </a:bodyPr>
          <a:lstStyle/>
          <a:p>
            <a:pPr algn="r"/>
            <a:r>
              <a:rPr lang="ar-JO" sz="4400" b="1" dirty="0" smtClean="0">
                <a:solidFill>
                  <a:schemeClr val="bg1"/>
                </a:solidFill>
                <a:latin typeface="Tajawal Medium" panose="00000600000000000000" pitchFamily="2" charset="-78"/>
                <a:cs typeface="Tajawal Medium" panose="00000600000000000000" pitchFamily="2" charset="-78"/>
              </a:rPr>
              <a:t>المحاضرة الثانية</a:t>
            </a:r>
          </a:p>
          <a:p>
            <a:r>
              <a:rPr lang="ar-JO" sz="4400" b="1" dirty="0" smtClean="0">
                <a:solidFill>
                  <a:schemeClr val="bg1"/>
                </a:solidFill>
                <a:latin typeface="Tajawal Medium" panose="00000600000000000000" pitchFamily="2" charset="-78"/>
                <a:cs typeface="Tajawal Medium" panose="00000600000000000000" pitchFamily="2" charset="-78"/>
              </a:rPr>
              <a:t>أساليب البحث العلمي</a:t>
            </a: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Dr. </a:t>
            </a:r>
            <a:r>
              <a:rPr lang="en-US" sz="2800" b="1" dirty="0" err="1" smtClean="0">
                <a:solidFill>
                  <a:srgbClr val="2D3956"/>
                </a:solidFill>
                <a:latin typeface="Tajawal Medium" panose="00000600000000000000" pitchFamily="2" charset="-78"/>
                <a:cs typeface="Tajawal Medium" panose="00000600000000000000" pitchFamily="2" charset="-78"/>
              </a:rPr>
              <a:t>Alaa</a:t>
            </a:r>
            <a:r>
              <a:rPr lang="en-US" sz="2800" b="1" dirty="0" smtClean="0">
                <a:solidFill>
                  <a:srgbClr val="2D3956"/>
                </a:solidFill>
                <a:latin typeface="Tajawal Medium" panose="00000600000000000000" pitchFamily="2" charset="-78"/>
                <a:cs typeface="Tajawal Medium" panose="00000600000000000000" pitchFamily="2" charset="-78"/>
              </a:rPr>
              <a:t> </a:t>
            </a:r>
            <a:r>
              <a:rPr lang="en-US" sz="2800" b="1" dirty="0" err="1" smtClean="0">
                <a:solidFill>
                  <a:srgbClr val="2D3956"/>
                </a:solidFill>
                <a:latin typeface="Tajawal Medium" panose="00000600000000000000" pitchFamily="2" charset="-78"/>
                <a:cs typeface="Tajawal Medium" panose="00000600000000000000" pitchFamily="2" charset="-78"/>
              </a:rPr>
              <a:t>ELdmrat</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a:t>
            </a:r>
          </a:p>
        </p:txBody>
      </p:sp>
      <p:pic>
        <p:nvPicPr>
          <p:cNvPr id="20" name="Graphic 19">
            <a:extLst>
              <a:ext uri="{FF2B5EF4-FFF2-40B4-BE49-F238E27FC236}">
                <a16:creationId xmlns="" xmlns:a16="http://schemas.microsoft.com/office/drawing/2014/main" id="{30BDC001-1C3C-B8DA-24DF-01E90AFFD831}"/>
              </a:ext>
            </a:extLst>
          </p:cNvPr>
          <p:cNvPicPr>
            <a:picLocks noChangeAspect="1"/>
          </p:cNvPicPr>
          <p:nvPr/>
        </p:nvPicPr>
        <p:blipFill>
          <a:blip r:embed="rId3" cstate="print">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10" cstate="print">
            <a:extLst>
              <a:ext uri="{96DAC541-7B7A-43D3-8B79-37D633B846F1}">
                <asvg:svgBlip xmlns="" xmlns:asvg="http://schemas.microsoft.com/office/drawing/2016/SVG/main" r:embed="rId11"/>
              </a:ext>
            </a:extLst>
          </a:blip>
          <a:stretch>
            <a:fillRect/>
          </a:stretch>
        </p:blipFill>
        <p:spPr>
          <a:xfrm>
            <a:off x="9175057" y="248508"/>
            <a:ext cx="2649477" cy="1166001"/>
          </a:xfrm>
          <a:prstGeom prst="rect">
            <a:avLst/>
          </a:prstGeom>
        </p:spPr>
      </p:pic>
      <p:pic>
        <p:nvPicPr>
          <p:cNvPr id="11" name="صورة 10"/>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59449" y="1399772"/>
            <a:ext cx="4552405" cy="4039098"/>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2055479" y="802670"/>
            <a:ext cx="8375963" cy="6740307"/>
          </a:xfrm>
          <a:prstGeom prst="rect">
            <a:avLst/>
          </a:prstGeom>
          <a:noFill/>
        </p:spPr>
        <p:txBody>
          <a:bodyPr wrap="square" rtlCol="0">
            <a:spAutoFit/>
          </a:bodyPr>
          <a:lstStyle/>
          <a:p>
            <a:pPr algn="ctr" rtl="1"/>
            <a:r>
              <a:rPr lang="ar-JO" sz="2800" b="1" dirty="0" smtClean="0">
                <a:solidFill>
                  <a:srgbClr val="2D3956"/>
                </a:solidFill>
                <a:latin typeface="Simplified Arabic" panose="02020603050405020304" pitchFamily="18" charset="-78"/>
                <a:cs typeface="Simplified Arabic" panose="02020603050405020304" pitchFamily="18" charset="-78"/>
              </a:rPr>
              <a:t>المحتويات</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مفهوم الأخلاق ونشأتها ومصادرها</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الفرق بين الأخلاق والأخلاقيات</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مفهوم أخلاقيات البحث العلمي</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أهمية أخلاقيات البحث العلمي</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مصادر الأخلاقيات</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صفات الباحث العلمي</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شروط نجاح البحث العلمي</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الخصائص المهنية للباحث العلمي</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مؤهلات الباحث العلمي</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أهمية القيم الأخلاقية للبحوث العلمية</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المبادئ الأخلاقية للبحث العلمي وضوابطها</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اعتبارات السلوكيات الأخلاقية</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علاقة القيم الأخلاقية بالبحث العلمي</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الصفات المرفوضة بالباحث العلمي</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توصيات للباحث العلمي</a:t>
            </a:r>
          </a:p>
          <a:p>
            <a:pPr marL="457200" indent="-457200" algn="r" rtl="1">
              <a:buFontTx/>
              <a:buChar char="-"/>
            </a:pPr>
            <a:r>
              <a:rPr lang="ar-JO" sz="2000" b="1" dirty="0" smtClean="0">
                <a:latin typeface="Simplified Arabic" panose="02020603050405020304" pitchFamily="18" charset="-78"/>
                <a:cs typeface="Simplified Arabic" panose="02020603050405020304" pitchFamily="18" charset="-78"/>
              </a:rPr>
              <a:t>الخاتمة</a:t>
            </a:r>
          </a:p>
          <a:p>
            <a:pPr marL="457200" indent="-457200" algn="r" rtl="1">
              <a:buFontTx/>
              <a:buChar char="-"/>
            </a:pPr>
            <a:endParaRPr lang="ar-JO" sz="2800" b="1" dirty="0" smtClean="0">
              <a:latin typeface="Simplified Arabic" panose="02020603050405020304" pitchFamily="18" charset="-78"/>
              <a:cs typeface="Simplified Arabic" panose="02020603050405020304" pitchFamily="18" charset="-78"/>
            </a:endParaRPr>
          </a:p>
          <a:p>
            <a:pPr algn="r" rtl="1"/>
            <a:endParaRPr lang="ar-JO" sz="2800" b="1" dirty="0" smtClean="0">
              <a:latin typeface="Simplified Arabic" panose="02020603050405020304" pitchFamily="18" charset="-78"/>
              <a:cs typeface="Simplified Arabic" panose="02020603050405020304" pitchFamily="18" charset="-78"/>
            </a:endParaRPr>
          </a:p>
          <a:p>
            <a:pPr marL="457200" indent="-457200" algn="r" rtl="1">
              <a:buFontTx/>
              <a:buChar char="-"/>
            </a:pPr>
            <a:endParaRPr lang="ar-JO" sz="2800" b="1" dirty="0">
              <a:solidFill>
                <a:srgbClr val="2D3956"/>
              </a:solidFill>
              <a:latin typeface="Tajawal Medium" panose="00000600000000000000" pitchFamily="2" charset="-78"/>
              <a:cs typeface="Tajawal Medium" panose="00000600000000000000" pitchFamily="2" charset="-78"/>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5" cstate="print">
            <a:extLst>
              <a:ext uri="{96DAC541-7B7A-43D3-8B79-37D633B846F1}">
                <asvg:svgBlip xmlns=""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9" cstate="print">
            <a:extLst>
              <a:ext uri="{96DAC541-7B7A-43D3-8B79-37D633B846F1}">
                <asvg:svgBlip xmlns="" xmlns:asvg="http://schemas.microsoft.com/office/drawing/2016/SVG/main" r:embed="rId10"/>
              </a:ext>
            </a:extLst>
          </a:blip>
          <a:stretch>
            <a:fillRect/>
          </a:stretch>
        </p:blipFill>
        <p:spPr>
          <a:xfrm>
            <a:off x="9942185" y="6435974"/>
            <a:ext cx="1879649" cy="309233"/>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617279" y="523247"/>
            <a:ext cx="966228" cy="923330"/>
          </a:xfrm>
          <a:prstGeom prst="rect">
            <a:avLst/>
          </a:prstGeom>
          <a:noFill/>
        </p:spPr>
        <p:txBody>
          <a:bodyPr wrap="square" rtlCol="0">
            <a:spAutoFit/>
          </a:bodyPr>
          <a:lstStyle/>
          <a:p>
            <a:pPr algn="ctr"/>
            <a:r>
              <a:rPr lang="en-US" sz="5400" b="1" dirty="0" smtClean="0">
                <a:solidFill>
                  <a:schemeClr val="bg1"/>
                </a:solidFill>
                <a:latin typeface="Tajawal Medium" panose="00000600000000000000" pitchFamily="2" charset="-78"/>
                <a:cs typeface="Tajawal Medium" panose="00000600000000000000" pitchFamily="2" charset="-78"/>
              </a:rPr>
              <a:t>2</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cstate="print">
            <a:extLst>
              <a:ext uri="{96DAC541-7B7A-43D3-8B79-37D633B846F1}">
                <asvg:svgBlip xmlns="" xmlns:asvg="http://schemas.microsoft.com/office/drawing/2016/SVG/main"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 xmlns:a16="http://schemas.microsoft.com/office/drawing/2014/main" id="{581C5057-C7BD-4A2A-C8D2-792FA9789B73}"/>
              </a:ext>
            </a:extLst>
          </p:cNvPr>
          <p:cNvPicPr>
            <a:picLocks noChangeAspect="1"/>
          </p:cNvPicPr>
          <p:nvPr/>
        </p:nvPicPr>
        <p:blipFill>
          <a:blip r:embed="rId6" cstate="print">
            <a:extLst>
              <a:ext uri="{96DAC541-7B7A-43D3-8B79-37D633B846F1}">
                <asvg:svgBlip xmlns=""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 xmlns:a16="http://schemas.microsoft.com/office/drawing/2014/main" id="{A208CE84-6815-1F7D-D972-D0947E7DC8DE}"/>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175057" y="248508"/>
            <a:ext cx="2649477" cy="1166001"/>
          </a:xfrm>
          <a:prstGeom prst="rect">
            <a:avLst/>
          </a:prstGeom>
        </p:spPr>
      </p:pic>
      <p:sp>
        <p:nvSpPr>
          <p:cNvPr id="7" name="مربع نص 6"/>
          <p:cNvSpPr txBox="1"/>
          <p:nvPr/>
        </p:nvSpPr>
        <p:spPr>
          <a:xfrm>
            <a:off x="1771923" y="2125880"/>
            <a:ext cx="8682717" cy="3108543"/>
          </a:xfrm>
          <a:prstGeom prst="rect">
            <a:avLst/>
          </a:prstGeom>
          <a:noFill/>
        </p:spPr>
        <p:txBody>
          <a:bodyPr wrap="square" rtlCol="1">
            <a:spAutoFit/>
          </a:bodyPr>
          <a:lstStyle/>
          <a:p>
            <a:pPr algn="ctr" rtl="1"/>
            <a:r>
              <a:rPr lang="ar-JO" sz="2800" b="1" dirty="0" smtClean="0"/>
              <a:t>المقدمة</a:t>
            </a:r>
          </a:p>
          <a:p>
            <a:pPr algn="just" rtl="1"/>
            <a:r>
              <a:rPr lang="ar-SA" sz="2400" dirty="0" smtClean="0"/>
              <a:t>يعد </a:t>
            </a:r>
            <a:r>
              <a:rPr lang="ar-SA" sz="2400" dirty="0"/>
              <a:t>البحث العلمي عملاً سامياً وأخلاقياً يهدف إلى تطوير المجتمع وتحقيق الرفاهية لأبنائه، ولا مكان للمصالح والأهواء الشخصية فيه والبعيدة عن الأخلاق، فالبحث عن المعرفة لم يعد عملاً عشوائياً يقوم به الأفراد بحسب تصوراتهم واجتهاداتهم الشخصية وإنما أصبح خاضعاً لخصائص ولقواعد علمية ومعايير تحكمه وأسس موضوعية منها ما يتعلق بالبحث، ومنها ما يتعلق بالباحث ، فليس كل عمل بحثي يعد بحثاً علمياً وليس كل تقرير يعد تقريراً موضوعياً وليس كل كاتب يعد باحثاً، فالبحث العلمي يتطلب القيام بخطوات منهجية تنتهي بالنتائج دون تحيز أو محاباة على حساب الموضوعية.</a:t>
            </a:r>
            <a:endParaRPr lang="en-US" sz="2400" dirty="0"/>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1008268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364043" y="1730721"/>
            <a:ext cx="9682942" cy="3539430"/>
          </a:xfrm>
          <a:prstGeom prst="rect">
            <a:avLst/>
          </a:prstGeom>
          <a:noFill/>
        </p:spPr>
        <p:txBody>
          <a:bodyPr wrap="square" rtlCol="1">
            <a:spAutoFit/>
          </a:bodyPr>
          <a:lstStyle/>
          <a:p>
            <a:pPr algn="just" rtl="1"/>
            <a:r>
              <a:rPr lang="ar-SA" sz="2800" dirty="0" smtClean="0"/>
              <a:t>إن العلاقة بين الأخلاق والبحث العلمي علاقة قديمة ووثيقة، فكما أن الإنسان بطبعه يبحث عن الحقيقة فهو بفطرته كائن أخلاقي، ولكن ومع تسارع الكشوفات العلمية وانشغال الإنسان بالبحث العلمي وتطوير نفسه في هذا المجال دون أن يهتم بتطوير أخلاقه، ظهرت بعض الانتهاكات في البحوث العلمية، لذا ظهرت الحاجة إلى وجود بحث علمي موثوق ولابد من وجود مصداقية واثبات لنتائج الدراسات والبحوث ويحدث ذلك من خلال أخلاقيات البحث العلمي التي يجب اتباعها حتى تصل الينا نتائج دراسات حقيقية تساهم في حل المشكلات والظواهر التي يحتاجها الإنسان في حياته اليومية والمستقبلية لذلك لابد من وجود أخلاقيات في البحث العلمي. </a:t>
            </a:r>
            <a:endParaRPr lang="en-US" sz="2800" dirty="0"/>
          </a:p>
        </p:txBody>
      </p:sp>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1" y="1285192"/>
            <a:ext cx="9861011"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539240" y="1904188"/>
            <a:ext cx="9225742" cy="3046988"/>
          </a:xfrm>
          <a:prstGeom prst="rect">
            <a:avLst/>
          </a:prstGeom>
          <a:noFill/>
        </p:spPr>
        <p:txBody>
          <a:bodyPr wrap="square" rtlCol="1">
            <a:spAutoFit/>
          </a:bodyPr>
          <a:lstStyle/>
          <a:p>
            <a:pPr algn="ctr" rtl="1">
              <a:lnSpc>
                <a:spcPct val="150000"/>
              </a:lnSpc>
            </a:pPr>
            <a:r>
              <a:rPr lang="ar-JO" sz="3200" b="1" dirty="0" smtClean="0"/>
              <a:t>مفهوم الأخلاق</a:t>
            </a:r>
            <a:endParaRPr lang="ar-JO" sz="3200" dirty="0" smtClean="0"/>
          </a:p>
          <a:p>
            <a:pPr algn="just" rtl="1"/>
            <a:r>
              <a:rPr lang="ar-SA" sz="2400" dirty="0"/>
              <a:t>الأخلاق لغة: خُلُق ويعني الطَّبع والسجيّة والعادة والمروءة والفطرة، ويقال للذي ألف شيئاً، صار له خلق، أي: أصبح عنده </a:t>
            </a:r>
            <a:r>
              <a:rPr lang="ar-SA" sz="2400" dirty="0" smtClean="0"/>
              <a:t>عادة</a:t>
            </a:r>
            <a:r>
              <a:rPr lang="ar-JO" sz="2400" dirty="0" smtClean="0"/>
              <a:t>.</a:t>
            </a:r>
            <a:r>
              <a:rPr lang="ar-SA" sz="2400" dirty="0" smtClean="0"/>
              <a:t> </a:t>
            </a:r>
            <a:endParaRPr lang="en-US" sz="2400" dirty="0"/>
          </a:p>
          <a:p>
            <a:pPr algn="just" rtl="1"/>
            <a:r>
              <a:rPr lang="ar-SA" sz="2400" dirty="0"/>
              <a:t>الأخلاق </a:t>
            </a:r>
            <a:r>
              <a:rPr lang="ar-JO" sz="2400" dirty="0" smtClean="0"/>
              <a:t>اصطلاحا</a:t>
            </a:r>
            <a:r>
              <a:rPr lang="ar-SA" sz="2400" dirty="0" smtClean="0"/>
              <a:t>: </a:t>
            </a:r>
            <a:r>
              <a:rPr lang="ar-SA" sz="2400" dirty="0"/>
              <a:t>أنها مجموعة القيم والمعايير التي يعتمد عليها أفراد المجتمع للتميز بين </a:t>
            </a:r>
            <a:r>
              <a:rPr lang="ar-SA" sz="2400" dirty="0" smtClean="0"/>
              <a:t>ما</a:t>
            </a:r>
            <a:r>
              <a:rPr lang="ar-JO" sz="2400" dirty="0" smtClean="0"/>
              <a:t> </a:t>
            </a:r>
            <a:r>
              <a:rPr lang="ar-SA" sz="2400" dirty="0" smtClean="0"/>
              <a:t>هو </a:t>
            </a:r>
            <a:r>
              <a:rPr lang="ar-SA" sz="2400" dirty="0"/>
              <a:t>جيد وما هو سيئ ، بين ما هو صواب وما هو خطأ وتركز على مفهوم الصواب والخطأ في </a:t>
            </a:r>
            <a:r>
              <a:rPr lang="ar-SA" sz="2400" dirty="0" smtClean="0"/>
              <a:t>السلوك، </a:t>
            </a:r>
            <a:r>
              <a:rPr lang="ar-SA" sz="2400" dirty="0"/>
              <a:t>وتقدم دليلاً على الأنشطة الأخلاقية وغير </a:t>
            </a:r>
            <a:r>
              <a:rPr lang="ar-SA" sz="2400" dirty="0" smtClean="0"/>
              <a:t>الأخلاقية، </a:t>
            </a:r>
            <a:r>
              <a:rPr lang="ar-SA" sz="2400" dirty="0"/>
              <a:t>وعلى ما هو مقبول أو غير مقبول اجتماعياً </a:t>
            </a:r>
            <a:r>
              <a:rPr lang="ar-JO" sz="2400" dirty="0" smtClean="0"/>
              <a:t>.</a:t>
            </a:r>
            <a:endParaRPr lang="en-US" sz="2400" dirty="0"/>
          </a:p>
        </p:txBody>
      </p:sp>
      <p:pic>
        <p:nvPicPr>
          <p:cNvPr id="3" name="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445751" y="4893961"/>
            <a:ext cx="609600" cy="609600"/>
          </a:xfrm>
          <a:prstGeom prst="rect">
            <a:avLst/>
          </a:prstGeom>
        </p:spPr>
      </p:pic>
    </p:spTree>
    <p:extLst>
      <p:ext uri="{BB962C8B-B14F-4D97-AF65-F5344CB8AC3E}">
        <p14:creationId xmlns:p14="http://schemas.microsoft.com/office/powerpoint/2010/main" val="222614316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31981"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176615"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720436" y="775855"/>
            <a:ext cx="11082357" cy="511232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مربع نص 1"/>
          <p:cNvSpPr txBox="1"/>
          <p:nvPr/>
        </p:nvSpPr>
        <p:spPr>
          <a:xfrm>
            <a:off x="720436" y="649111"/>
            <a:ext cx="10888843" cy="6093976"/>
          </a:xfrm>
          <a:prstGeom prst="rect">
            <a:avLst/>
          </a:prstGeom>
          <a:noFill/>
        </p:spPr>
        <p:txBody>
          <a:bodyPr wrap="square" rtlCol="1">
            <a:spAutoFit/>
          </a:bodyPr>
          <a:lstStyle/>
          <a:p>
            <a:pPr algn="ctr" rtl="1">
              <a:lnSpc>
                <a:spcPct val="150000"/>
              </a:lnSpc>
            </a:pPr>
            <a:r>
              <a:rPr lang="ar-JO" sz="2800" b="1" dirty="0" smtClean="0">
                <a:latin typeface="Simplified Arabic" panose="02020603050405020304" pitchFamily="18" charset="-78"/>
                <a:cs typeface="Simplified Arabic" panose="02020603050405020304" pitchFamily="18" charset="-78"/>
              </a:rPr>
              <a:t>نشأة الأخلاق</a:t>
            </a:r>
            <a:endParaRPr lang="en-US" sz="2800" b="1" dirty="0">
              <a:latin typeface="Simplified Arabic" panose="02020603050405020304" pitchFamily="18" charset="-78"/>
              <a:cs typeface="Simplified Arabic" panose="02020603050405020304" pitchFamily="18" charset="-78"/>
            </a:endParaRPr>
          </a:p>
          <a:p>
            <a:pPr algn="just" rtl="1">
              <a:lnSpc>
                <a:spcPct val="150000"/>
              </a:lnSpc>
            </a:pPr>
            <a:r>
              <a:rPr lang="ar-SA" sz="2000" b="1" dirty="0"/>
              <a:t>الفترة الأولى </a:t>
            </a:r>
            <a:r>
              <a:rPr lang="ar-SA" sz="2000" dirty="0"/>
              <a:t>: وكان يمثلها فيثاغورس </a:t>
            </a:r>
            <a:r>
              <a:rPr lang="ar-SA" sz="2000" dirty="0" err="1" smtClean="0"/>
              <a:t>وديمقراطيس</a:t>
            </a:r>
            <a:r>
              <a:rPr lang="ar-SA" sz="2000" dirty="0"/>
              <a:t>، وكان أهم مبادئ هذه </a:t>
            </a:r>
            <a:r>
              <a:rPr lang="ar-SA" sz="2000" dirty="0" smtClean="0"/>
              <a:t>المس</a:t>
            </a:r>
            <a:r>
              <a:rPr lang="ar-JO" sz="2000" dirty="0" err="1" smtClean="0"/>
              <a:t>ؤو</a:t>
            </a:r>
            <a:r>
              <a:rPr lang="ar-SA" sz="2000" dirty="0" smtClean="0"/>
              <a:t>لية والاحترام</a:t>
            </a:r>
            <a:r>
              <a:rPr lang="ar-JO" sz="2000" dirty="0" smtClean="0"/>
              <a:t>.</a:t>
            </a:r>
            <a:endParaRPr lang="en-US" sz="2000" dirty="0"/>
          </a:p>
          <a:p>
            <a:pPr algn="just" rtl="1">
              <a:lnSpc>
                <a:spcPct val="150000"/>
              </a:lnSpc>
            </a:pPr>
            <a:r>
              <a:rPr lang="ar-SA" sz="2000" b="1" dirty="0"/>
              <a:t>الفترة الثانية </a:t>
            </a:r>
            <a:r>
              <a:rPr lang="ar-SA" sz="2000" dirty="0"/>
              <a:t>: كان يمثلها سقراط، </a:t>
            </a:r>
            <a:r>
              <a:rPr lang="ar-SA" sz="2000" dirty="0" smtClean="0"/>
              <a:t>افلاطون، </a:t>
            </a:r>
            <a:r>
              <a:rPr lang="ar-SA" sz="2000" dirty="0"/>
              <a:t>وارسطو، </a:t>
            </a:r>
            <a:r>
              <a:rPr lang="ar-JO" sz="2000" dirty="0" smtClean="0"/>
              <a:t>إذ</a:t>
            </a:r>
            <a:r>
              <a:rPr lang="ar-SA" sz="2000" dirty="0" smtClean="0"/>
              <a:t> </a:t>
            </a:r>
            <a:r>
              <a:rPr lang="ar-SA" sz="2000" dirty="0"/>
              <a:t>يعتبر سقراط من أوائل مؤسسي </a:t>
            </a:r>
            <a:r>
              <a:rPr lang="ar-JO" sz="2000" dirty="0" smtClean="0"/>
              <a:t>ا</a:t>
            </a:r>
            <a:r>
              <a:rPr lang="ar-SA" sz="2000" dirty="0" smtClean="0"/>
              <a:t>لأخلاق </a:t>
            </a:r>
            <a:r>
              <a:rPr lang="ar-SA" sz="2000" dirty="0"/>
              <a:t>الفعلية وقال أن غاية الأخلاق </a:t>
            </a:r>
            <a:r>
              <a:rPr lang="ar-SA" sz="2000" dirty="0" smtClean="0"/>
              <a:t>السعادة، </a:t>
            </a:r>
            <a:r>
              <a:rPr lang="ar-SA" sz="2000" dirty="0"/>
              <a:t>وكان اهتمامه متجهاً نحو الإنسان ومنحصراً في دائرة الأخلاق. أما أفلاطون فقد </a:t>
            </a:r>
            <a:r>
              <a:rPr lang="ar-SA" sz="2000" dirty="0" smtClean="0"/>
              <a:t>أكد </a:t>
            </a:r>
            <a:r>
              <a:rPr lang="ar-SA" sz="2000" dirty="0"/>
              <a:t>على الإنسان أن يترفع عن أمور الدنيا ويكون هناك في داخله رقيب ذاتي على أعماله وتصرفاته. أما ارسطو كان </a:t>
            </a:r>
            <a:r>
              <a:rPr lang="ar-JO" sz="2000" dirty="0" smtClean="0"/>
              <a:t>ا</a:t>
            </a:r>
            <a:r>
              <a:rPr lang="ar-SA" sz="2000" dirty="0" err="1" smtClean="0"/>
              <a:t>هتمامه</a:t>
            </a:r>
            <a:r>
              <a:rPr lang="ar-SA" sz="2000" dirty="0" smtClean="0"/>
              <a:t> </a:t>
            </a:r>
            <a:r>
              <a:rPr lang="ar-SA" sz="2000" dirty="0"/>
              <a:t>بأن الأخلاق تتحقق في أفعال الإنسان حيث يتم التمييز ما بين ما ينبغي فعله ، وما هو الذي يتجنب فعله ويعتبر نشاط أنساني يتميز به الإنسان لأن يمتلك العقل. </a:t>
            </a:r>
            <a:endParaRPr lang="en-US" sz="2000" dirty="0"/>
          </a:p>
          <a:p>
            <a:pPr algn="just" rtl="1">
              <a:lnSpc>
                <a:spcPct val="150000"/>
              </a:lnSpc>
            </a:pPr>
            <a:r>
              <a:rPr lang="ar-SA" sz="2000" b="1" dirty="0"/>
              <a:t>الفترة </a:t>
            </a:r>
            <a:r>
              <a:rPr lang="ar-SA" sz="2000" b="1" dirty="0" smtClean="0"/>
              <a:t>الثالثة: </a:t>
            </a:r>
            <a:r>
              <a:rPr lang="ar-SA" sz="2000" dirty="0"/>
              <a:t>وهي مستمرة في حياة المجتمع في الفكر المعاصر واتسمت بالتعقيد والتشابك ومنها الماركسية وهي التي تصورت الأخلاق على أنها وعي مستقل عن الدين. </a:t>
            </a:r>
            <a:endParaRPr lang="ar-JO" sz="2000" dirty="0" smtClean="0"/>
          </a:p>
          <a:p>
            <a:pPr algn="just" rtl="1">
              <a:lnSpc>
                <a:spcPct val="150000"/>
              </a:lnSpc>
            </a:pPr>
            <a:r>
              <a:rPr lang="ar-SA" sz="2000" b="1" dirty="0" smtClean="0"/>
              <a:t>الفترة </a:t>
            </a:r>
            <a:r>
              <a:rPr lang="ar-SA" sz="2000" b="1" dirty="0"/>
              <a:t>الرابعة: </a:t>
            </a:r>
            <a:r>
              <a:rPr lang="ar-SA" sz="2000" dirty="0"/>
              <a:t>الشريعة الإسلامية أكدت على أهمية أخلاق الإنسان وكيفية التعامل مع الناس بكل محبة وخير.</a:t>
            </a:r>
            <a:endParaRPr lang="en-US" sz="2000" dirty="0"/>
          </a:p>
          <a:p>
            <a:pPr algn="just" rtl="1">
              <a:lnSpc>
                <a:spcPct val="150000"/>
              </a:lnSpc>
            </a:pPr>
            <a:r>
              <a:rPr lang="ar-SA" sz="2000" dirty="0"/>
              <a:t> الأخلاق في الإسلام عبارة عن المبادئ والقواعد المنظمة للسلوك </a:t>
            </a:r>
            <a:r>
              <a:rPr lang="ar-SA" sz="2000" dirty="0" smtClean="0"/>
              <a:t>الإنساني، </a:t>
            </a:r>
            <a:r>
              <a:rPr lang="ar-SA" sz="2000" dirty="0"/>
              <a:t>والتي يحددها الوحي لتنظيم حياة الإنسان على نحو يحقق الغاية من وجوده في هذا العالم على الوجه الأكمل </a:t>
            </a:r>
            <a:r>
              <a:rPr lang="ar-SA" sz="2000" dirty="0" smtClean="0"/>
              <a:t>والأتم</a:t>
            </a:r>
            <a:r>
              <a:rPr lang="ar-JO" sz="2000" dirty="0" smtClean="0"/>
              <a:t>، و</a:t>
            </a:r>
            <a:r>
              <a:rPr lang="ar-SA" sz="2000" dirty="0" smtClean="0"/>
              <a:t>الهدف </a:t>
            </a:r>
            <a:r>
              <a:rPr lang="ar-SA" sz="2000" dirty="0"/>
              <a:t>من كل الرسالات هدف </a:t>
            </a:r>
            <a:r>
              <a:rPr lang="ar-SA" sz="2000" dirty="0" smtClean="0"/>
              <a:t>أخلاقي، </a:t>
            </a:r>
            <a:r>
              <a:rPr lang="ar-SA" sz="2000" dirty="0"/>
              <a:t>والدين نفسه هو حسن الخلق </a:t>
            </a:r>
            <a:r>
              <a:rPr lang="ar-SA" sz="2000" dirty="0" smtClean="0"/>
              <a:t>.</a:t>
            </a:r>
            <a:endParaRPr lang="ar-JO" sz="2400" dirty="0"/>
          </a:p>
          <a:p>
            <a:pPr algn="just" rtl="1"/>
            <a:endParaRPr lang="en-US" sz="2400" dirty="0" smtClean="0"/>
          </a:p>
          <a:p>
            <a:pPr algn="just" rtl="1"/>
            <a:endParaRPr lang="en-US" sz="2400" dirty="0"/>
          </a:p>
        </p:txBody>
      </p:sp>
    </p:spTree>
    <p:extLst>
      <p:ext uri="{BB962C8B-B14F-4D97-AF65-F5344CB8AC3E}">
        <p14:creationId xmlns:p14="http://schemas.microsoft.com/office/powerpoint/2010/main" val="419634423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568036" y="1017726"/>
            <a:ext cx="11234757"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858982" y="1086868"/>
            <a:ext cx="10751127" cy="6001643"/>
          </a:xfrm>
          <a:prstGeom prst="rect">
            <a:avLst/>
          </a:prstGeom>
          <a:noFill/>
        </p:spPr>
        <p:txBody>
          <a:bodyPr wrap="square" rtlCol="1">
            <a:spAutoFit/>
          </a:bodyPr>
          <a:lstStyle/>
          <a:p>
            <a:pPr algn="ctr" rtl="1">
              <a:lnSpc>
                <a:spcPct val="150000"/>
              </a:lnSpc>
            </a:pPr>
            <a:r>
              <a:rPr lang="ar-JO" sz="2400" b="1" dirty="0" smtClean="0">
                <a:latin typeface="Simplified Arabic" panose="02020603050405020304" pitchFamily="18" charset="-78"/>
              </a:rPr>
              <a:t>مصادر الأخلاق</a:t>
            </a:r>
          </a:p>
          <a:p>
            <a:pPr marL="342900" lvl="0" indent="-342900" algn="just" rtl="1">
              <a:buFont typeface="Wingdings" panose="05000000000000000000" pitchFamily="2" charset="2"/>
              <a:buChar char="v"/>
            </a:pPr>
            <a:r>
              <a:rPr lang="ar-SA" sz="2400" b="1" dirty="0"/>
              <a:t>الأسرة : </a:t>
            </a:r>
            <a:r>
              <a:rPr lang="ar-SA" sz="2400" dirty="0"/>
              <a:t>ويقصد بها من يعيش مع الشخص من الأهل والأقارب والمحيطين فيه سواء الأب أو الأم أو الأخوة والأعمام والأخوال والأقارب وهي أكثر و أول مصدر يأخذ منها الإنسان القيم والمفاهيم والاعتقادات التي قد تؤثر على سلوكيات وانطباع الإنسان لمدى طويلة في حياته. </a:t>
            </a:r>
            <a:endParaRPr lang="en-US" sz="2400" dirty="0"/>
          </a:p>
          <a:p>
            <a:pPr marL="342900" lvl="0" indent="-342900" algn="just" rtl="1">
              <a:buFont typeface="Wingdings" panose="05000000000000000000" pitchFamily="2" charset="2"/>
              <a:buChar char="v"/>
            </a:pPr>
            <a:r>
              <a:rPr lang="ar-SA" sz="2400" b="1" dirty="0"/>
              <a:t>الزملاء</a:t>
            </a:r>
            <a:r>
              <a:rPr lang="ar-SA" sz="2400" dirty="0"/>
              <a:t> : وهم الذين يتعايش معهم بفعل التواجد ويكون السبب الدراسة أو العمل أو السكن ويكون التفاعل معهم بسبب الظروف الاعتيادية وهنا يتم تعديل أو ترسيخ الأخلاق التي قد أكتسبها من أسرته. </a:t>
            </a:r>
            <a:endParaRPr lang="en-US" sz="2400" dirty="0"/>
          </a:p>
          <a:p>
            <a:pPr marL="342900" lvl="0" indent="-342900" algn="just" rtl="1">
              <a:buFont typeface="Wingdings" panose="05000000000000000000" pitchFamily="2" charset="2"/>
              <a:buChar char="v"/>
            </a:pPr>
            <a:r>
              <a:rPr lang="ar-SA" sz="2400" b="1" dirty="0"/>
              <a:t>الأقران والأصدقاء </a:t>
            </a:r>
            <a:r>
              <a:rPr lang="ar-SA" sz="2400" dirty="0"/>
              <a:t>: وهم الذين يعايشهم كأبناء الحي الواحد أو الذين يختارهم حباً وتجانس في الأفكار أو السلوك وهم الذين لهم تأثير كبير على سلوكيات وأخلاق الإنسان. </a:t>
            </a:r>
            <a:endParaRPr lang="en-US" sz="2400" dirty="0"/>
          </a:p>
          <a:p>
            <a:pPr marL="342900" lvl="0" indent="-342900" algn="just" rtl="1">
              <a:buFont typeface="Wingdings" panose="05000000000000000000" pitchFamily="2" charset="2"/>
              <a:buChar char="v"/>
            </a:pPr>
            <a:r>
              <a:rPr lang="ar-SA" sz="2400" b="1" dirty="0"/>
              <a:t>المعلمون والمربون والرؤساء</a:t>
            </a:r>
            <a:r>
              <a:rPr lang="ar-SA" sz="2400" dirty="0"/>
              <a:t>: وهم الذين يتم فرضهم في حياة الإنسان ضمن منظومة اجتماعية التي يوجد فيها ويكون أكثر ارتباط بعمل وتعامل مستمر معهم وعندما يكون قدوة له ويرغب بالتعلم منهم والتأثر في </a:t>
            </a:r>
            <a:r>
              <a:rPr lang="ar-SA" sz="2400" dirty="0" smtClean="0"/>
              <a:t>سلوكهم</a:t>
            </a:r>
            <a:r>
              <a:rPr lang="ar-JO" sz="2400" dirty="0" smtClean="0"/>
              <a:t>.</a:t>
            </a:r>
            <a:endParaRPr lang="en-US" sz="2400" dirty="0"/>
          </a:p>
          <a:p>
            <a:pPr marL="571500" indent="-571500" algn="r" rtl="1">
              <a:lnSpc>
                <a:spcPct val="150000"/>
              </a:lnSpc>
              <a:buFont typeface="Wingdings" panose="05000000000000000000" pitchFamily="2" charset="2"/>
              <a:buChar char="v"/>
            </a:pPr>
            <a:endParaRPr lang="ar-JO" sz="3600" dirty="0" smtClean="0">
              <a:latin typeface="Simplified Arabic" panose="02020603050405020304" pitchFamily="18" charset="-78"/>
            </a:endParaRPr>
          </a:p>
          <a:p>
            <a:pPr algn="ctr" rtl="1">
              <a:lnSpc>
                <a:spcPct val="150000"/>
              </a:lnSpc>
            </a:pPr>
            <a:endParaRPr lang="en-US" sz="3600" dirty="0">
              <a:latin typeface="Simplified Arabic" panose="02020603050405020304" pitchFamily="18" charset="-78"/>
            </a:endParaRPr>
          </a:p>
        </p:txBody>
      </p:sp>
    </p:spTree>
    <p:extLst>
      <p:ext uri="{BB962C8B-B14F-4D97-AF65-F5344CB8AC3E}">
        <p14:creationId xmlns:p14="http://schemas.microsoft.com/office/powerpoint/2010/main" val="19456221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8374331" cy="9362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568036" y="1017726"/>
            <a:ext cx="11234757" cy="487045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858982" y="1086868"/>
            <a:ext cx="10751127" cy="5470728"/>
          </a:xfrm>
          <a:prstGeom prst="rect">
            <a:avLst/>
          </a:prstGeom>
          <a:noFill/>
        </p:spPr>
        <p:txBody>
          <a:bodyPr wrap="square" rtlCol="1">
            <a:spAutoFit/>
          </a:bodyPr>
          <a:lstStyle/>
          <a:p>
            <a:pPr algn="ctr" rtl="1">
              <a:lnSpc>
                <a:spcPct val="150000"/>
              </a:lnSpc>
            </a:pPr>
            <a:r>
              <a:rPr lang="ar-JO" sz="2400" b="1" dirty="0" smtClean="0">
                <a:latin typeface="Simplified Arabic" panose="02020603050405020304" pitchFamily="18" charset="-78"/>
              </a:rPr>
              <a:t>أهمية الأخلاق</a:t>
            </a:r>
          </a:p>
          <a:p>
            <a:pPr marL="571500" indent="-571500" algn="just" rtl="1">
              <a:lnSpc>
                <a:spcPct val="150000"/>
              </a:lnSpc>
              <a:buFont typeface="Wingdings" panose="05000000000000000000" pitchFamily="2" charset="2"/>
              <a:buChar char="v"/>
            </a:pPr>
            <a:r>
              <a:rPr lang="ar-SA" sz="2000" dirty="0"/>
              <a:t>للأخلاق أهمية بالغة وذات خطورة لما لها من تأثير كبير في حياة الأفراد والجماعات والأمم فهي أحيانا مشكلة العصر عندما تكون عكس ذلك ، إن هدف الأخلاق تحقيق السعادة في الحياة الفردية والجماعية. ذلك أن الحياة الأخلاقية هي الحياة الخيرة البعيدة عن الشرور بجميع أنواعها وصورها، فإذا انتشرت الأخلاق الحسنة انتشر الخير والأمن والأمان الفردي والجماعي، فتنتشر الثقة المتبادلة والألفة والمحبة بين الناس وإذا غابت انتشرت الشرور وزادت العداوة والبغضاء وتناصر الناس من أجل المناصب والمادة والشهوات، فلا بد من القيم الأخلاقية الضابطة لهذه النوازع وإلا كثرت الشرور التي هي سبب التعاسة والشقاء في حياة الأفراد والجماعات ولهذا قال أحد الأخلاقيين الفرنسيين : (إن الحياة من غير قيم وإن كانت حلوة على الشفاه فإنها مرة على القلوب والنفوس).</a:t>
            </a:r>
            <a:endParaRPr lang="en-US" sz="2000" dirty="0"/>
          </a:p>
          <a:p>
            <a:pPr algn="r" rtl="1">
              <a:lnSpc>
                <a:spcPct val="150000"/>
              </a:lnSpc>
            </a:pPr>
            <a:endParaRPr lang="ar-JO" sz="3600" dirty="0" smtClean="0">
              <a:latin typeface="Simplified Arabic" panose="02020603050405020304" pitchFamily="18" charset="-78"/>
            </a:endParaRPr>
          </a:p>
          <a:p>
            <a:pPr algn="ctr" rtl="1">
              <a:lnSpc>
                <a:spcPct val="150000"/>
              </a:lnSpc>
            </a:pPr>
            <a:endParaRPr lang="en-US" sz="3600" dirty="0">
              <a:latin typeface="Simplified Arabic" panose="02020603050405020304" pitchFamily="18" charset="-78"/>
            </a:endParaRPr>
          </a:p>
        </p:txBody>
      </p:sp>
    </p:spTree>
    <p:extLst>
      <p:ext uri="{BB962C8B-B14F-4D97-AF65-F5344CB8AC3E}">
        <p14:creationId xmlns:p14="http://schemas.microsoft.com/office/powerpoint/2010/main" val="101815436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374074"/>
            <a:ext cx="8734549" cy="172546"/>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865911" y="1280263"/>
            <a:ext cx="10307782" cy="5355312"/>
          </a:xfrm>
          <a:prstGeom prst="rect">
            <a:avLst/>
          </a:prstGeom>
          <a:noFill/>
        </p:spPr>
        <p:txBody>
          <a:bodyPr wrap="square" rtlCol="1">
            <a:spAutoFit/>
          </a:bodyPr>
          <a:lstStyle/>
          <a:p>
            <a:pPr algn="ctr" rtl="1">
              <a:lnSpc>
                <a:spcPct val="150000"/>
              </a:lnSpc>
            </a:pPr>
            <a:r>
              <a:rPr lang="ar-JO" sz="2800" b="1" dirty="0" smtClean="0">
                <a:latin typeface="Simplified Arabic" panose="02020603050405020304" pitchFamily="18" charset="-78"/>
                <a:cs typeface="Simplified Arabic" panose="02020603050405020304" pitchFamily="18" charset="-78"/>
              </a:rPr>
              <a:t>الفرق بين الأخلاق والأخلاقيات</a:t>
            </a:r>
          </a:p>
          <a:p>
            <a:pPr algn="r" rtl="1">
              <a:lnSpc>
                <a:spcPct val="150000"/>
              </a:lnSpc>
            </a:pPr>
            <a:r>
              <a:rPr lang="ar-SA" sz="2400" dirty="0"/>
              <a:t>هناك فرق بين الأخلاق والأخلاقيات من حيث أن الأخلاق صفة تشمل جميع الناس وتكون سمة أو صفة مشتركة بينهم ويتم العمل فيها في مراحل مبكرة من حياة الإنسان وتبدأ منذ الخليقة وتكون مصدرها بشكل أكبر من الدين أو الفطرة. </a:t>
            </a:r>
            <a:endParaRPr lang="ar-JO" sz="2400" dirty="0" smtClean="0"/>
          </a:p>
          <a:p>
            <a:pPr algn="r" rtl="1">
              <a:lnSpc>
                <a:spcPct val="150000"/>
              </a:lnSpc>
            </a:pPr>
            <a:r>
              <a:rPr lang="ar-SA" sz="2400" dirty="0" smtClean="0"/>
              <a:t>أما </a:t>
            </a:r>
            <a:r>
              <a:rPr lang="ar-SA" sz="2400" dirty="0"/>
              <a:t>الأخلاقيات صفة تخص المجتمع معين أو فئة معينة وتبدأ العمل فيها في مراحل متقدمة نتيجة </a:t>
            </a:r>
            <a:r>
              <a:rPr lang="ar-JO" sz="2400" dirty="0" smtClean="0"/>
              <a:t>ا</a:t>
            </a:r>
            <a:r>
              <a:rPr lang="ar-SA" sz="2400" dirty="0" smtClean="0"/>
              <a:t>كتسابها </a:t>
            </a:r>
            <a:r>
              <a:rPr lang="ar-SA" sz="2400" dirty="0"/>
              <a:t>أو تعلمها أو دراستها عند الانضمام لمجتمع آخر وعادة يكون مصدرها القوانين والأنظمة بجانب المصدر الأساســي وهـو الـدين .</a:t>
            </a:r>
            <a:endParaRPr lang="en-US" sz="2400" dirty="0"/>
          </a:p>
          <a:p>
            <a:pPr algn="r" rtl="1">
              <a:lnSpc>
                <a:spcPct val="150000"/>
              </a:lnSpc>
            </a:pPr>
            <a:endParaRPr lang="ar-JO" sz="2800" b="1" dirty="0" smtClean="0">
              <a:latin typeface="Simplified Arabic" panose="02020603050405020304" pitchFamily="18" charset="-78"/>
              <a:cs typeface="Simplified Arabic" panose="02020603050405020304" pitchFamily="18" charset="-78"/>
            </a:endParaRPr>
          </a:p>
          <a:p>
            <a:pPr algn="ctr" rtl="1">
              <a:lnSpc>
                <a:spcPct val="150000"/>
              </a:lnSpc>
            </a:pPr>
            <a:endParaRPr lang="en-US" sz="2800" b="1" dirty="0">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4183020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9" y="546620"/>
            <a:ext cx="9565822" cy="10454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1" y="1285192"/>
            <a:ext cx="9971847"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364043" y="1519599"/>
            <a:ext cx="9442502" cy="3970318"/>
          </a:xfrm>
          <a:prstGeom prst="rect">
            <a:avLst/>
          </a:prstGeom>
          <a:noFill/>
        </p:spPr>
        <p:txBody>
          <a:bodyPr wrap="square" rtlCol="1">
            <a:spAutoFit/>
          </a:bodyPr>
          <a:lstStyle/>
          <a:p>
            <a:pPr indent="457200" algn="ctr" rtl="1">
              <a:lnSpc>
                <a:spcPct val="150000"/>
              </a:lnSpc>
            </a:pPr>
            <a:r>
              <a:rPr lang="ar-JO" sz="2400" b="1" dirty="0" smtClean="0"/>
              <a:t>مفهوم أخلاقيات البحث العلمي</a:t>
            </a:r>
            <a:endParaRPr lang="ar-JO" sz="2400" dirty="0"/>
          </a:p>
          <a:p>
            <a:pPr indent="457200" algn="just" rtl="1">
              <a:lnSpc>
                <a:spcPct val="150000"/>
              </a:lnSpc>
            </a:pPr>
            <a:r>
              <a:rPr lang="ar-JO" sz="2400" dirty="0" smtClean="0"/>
              <a:t>أخلاقيات </a:t>
            </a:r>
            <a:r>
              <a:rPr lang="ar-JO" sz="2400" dirty="0"/>
              <a:t>البحث </a:t>
            </a:r>
            <a:r>
              <a:rPr lang="ar-JO" sz="2400" dirty="0" smtClean="0"/>
              <a:t>العلمي:  مجموعة من المبادئ العامة والمبادئ التوجیھیة التي تشكل وتوجه الطريقة التي تصمم بها أي أبحاث تشمل الكائنات </a:t>
            </a:r>
            <a:r>
              <a:rPr lang="ar-JO" sz="2400" dirty="0" err="1" smtClean="0"/>
              <a:t>الحیة</a:t>
            </a:r>
            <a:r>
              <a:rPr lang="ar-JO" sz="2400" dirty="0" smtClean="0"/>
              <a:t> وطريقة إجرائها وإدارتها </a:t>
            </a:r>
            <a:r>
              <a:rPr lang="ar-JO" sz="2400" dirty="0" err="1" smtClean="0"/>
              <a:t>واستخدامھا</a:t>
            </a:r>
            <a:r>
              <a:rPr lang="ar-JO" sz="2400" dirty="0" smtClean="0"/>
              <a:t> </a:t>
            </a:r>
            <a:r>
              <a:rPr lang="ar-JO" sz="2400" dirty="0" err="1" smtClean="0"/>
              <a:t>ونشرھا</a:t>
            </a:r>
            <a:r>
              <a:rPr lang="ar-JO" sz="2400" dirty="0" smtClean="0"/>
              <a:t>، وترتبط بأهداف العلم وطرائق البحث فيه والقضايا والظواهر التي يدرسها. </a:t>
            </a:r>
          </a:p>
          <a:p>
            <a:pPr indent="457200" algn="just" rtl="1">
              <a:lnSpc>
                <a:spcPct val="150000"/>
              </a:lnSpc>
            </a:pPr>
            <a:r>
              <a:rPr lang="ar-SA" sz="2400" dirty="0" smtClean="0"/>
              <a:t>وتعرف بأنها: تطبيق أساسيات المبادئ الأخلاقية في العمل البحثي. وتشمل مجالات الاختبارات على الإنسان والحيوان،</a:t>
            </a:r>
            <a:r>
              <a:rPr lang="ar-JO" sz="2400" dirty="0" smtClean="0"/>
              <a:t> والنباتات.</a:t>
            </a:r>
            <a:endParaRPr lang="en-US" sz="2400" dirty="0" smtClean="0"/>
          </a:p>
          <a:p>
            <a:pPr indent="457200" algn="just" rtl="1">
              <a:lnSpc>
                <a:spcPct val="150000"/>
              </a:lnSpc>
            </a:pPr>
            <a:endParaRPr lang="ar-JO" sz="2400" dirty="0" smtClean="0"/>
          </a:p>
        </p:txBody>
      </p:sp>
    </p:spTree>
    <p:extLst>
      <p:ext uri="{BB962C8B-B14F-4D97-AF65-F5344CB8AC3E}">
        <p14:creationId xmlns:p14="http://schemas.microsoft.com/office/powerpoint/2010/main" val="108477193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flipV="1">
            <a:off x="2626179" y="374073"/>
            <a:ext cx="9176616" cy="126827"/>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مربع نص 1"/>
          <p:cNvSpPr txBox="1"/>
          <p:nvPr/>
        </p:nvSpPr>
        <p:spPr>
          <a:xfrm>
            <a:off x="1906905" y="1700429"/>
            <a:ext cx="8016240" cy="3416320"/>
          </a:xfrm>
          <a:prstGeom prst="rect">
            <a:avLst/>
          </a:prstGeom>
          <a:noFill/>
        </p:spPr>
        <p:txBody>
          <a:bodyPr wrap="square" rtlCol="1">
            <a:spAutoFit/>
          </a:bodyPr>
          <a:lstStyle/>
          <a:p>
            <a:pPr algn="ctr"/>
            <a:r>
              <a:rPr lang="ar-JO" sz="2400" b="1" cap="all" dirty="0"/>
              <a:t>أهمية أخلاقيات البحث العلمي</a:t>
            </a:r>
          </a:p>
          <a:p>
            <a:pPr algn="r"/>
            <a:r>
              <a:rPr lang="ar-JO" sz="2400" b="1" dirty="0"/>
              <a:t>أخلاقيات البحث مهمة لعدد من الأسباب، وهي:</a:t>
            </a:r>
            <a:endParaRPr lang="ar-JO" sz="2400" dirty="0"/>
          </a:p>
          <a:p>
            <a:pPr marL="342900" indent="-342900" algn="r" rtl="1">
              <a:buFont typeface="Arial" panose="020B0604020202020204" pitchFamily="34" charset="0"/>
              <a:buChar char="•"/>
            </a:pPr>
            <a:r>
              <a:rPr lang="ar-JO" sz="2400" dirty="0"/>
              <a:t>أنها تعزز أهداف البحث العلمي مثل زيادة المعرفة.</a:t>
            </a:r>
          </a:p>
          <a:p>
            <a:pPr marL="342900" indent="-342900" algn="r" rtl="1">
              <a:buFont typeface="Arial" panose="020B0604020202020204" pitchFamily="34" charset="0"/>
              <a:buChar char="•"/>
            </a:pPr>
            <a:r>
              <a:rPr lang="ar-JO" sz="2400" dirty="0"/>
              <a:t>تدعم القيم المطلوبة للعمل التعاوني، مثل الاحترام المتبادل، وهذا أمر ضروري لأن البحث العلمي يعتمد على التعاون بين الباحثين.</a:t>
            </a:r>
          </a:p>
          <a:p>
            <a:pPr marL="342900" indent="-342900" algn="r" rtl="1">
              <a:buFont typeface="Arial" panose="020B0604020202020204" pitchFamily="34" charset="0"/>
              <a:buChar char="•"/>
            </a:pPr>
            <a:r>
              <a:rPr lang="ar-JO" sz="2400" dirty="0"/>
              <a:t>أنها تعني أن من الممكن مساءلة الباحثين عن تصرفاتهم أثناء عملية البحث.</a:t>
            </a:r>
          </a:p>
          <a:p>
            <a:pPr marL="342900" indent="-342900" algn="r" rtl="1">
              <a:buFont typeface="Arial" panose="020B0604020202020204" pitchFamily="34" charset="0"/>
              <a:buChar char="•"/>
            </a:pPr>
            <a:r>
              <a:rPr lang="ar-JO" sz="2400" dirty="0"/>
              <a:t>تعطي للبحث موثوقية كبيرة لدى القراء، حين يتأكد القراء من أن الباحث قد التزم بأخلاقيات البحث العلمي في جميع مراحل الدراسة.</a:t>
            </a:r>
          </a:p>
          <a:p>
            <a:pPr marL="342900" indent="-342900" algn="r" rtl="1">
              <a:buFont typeface="Arial" panose="020B0604020202020204" pitchFamily="34" charset="0"/>
              <a:buChar char="•"/>
            </a:pPr>
            <a:r>
              <a:rPr lang="ar-JO" sz="2400" dirty="0"/>
              <a:t>أنها تدعم القيم الاجتماعية والأخلاقية الهامة، مثل مبدأ عدم الإضرار بالآخرين.</a:t>
            </a:r>
          </a:p>
        </p:txBody>
      </p:sp>
    </p:spTree>
    <p:extLst>
      <p:ext uri="{BB962C8B-B14F-4D97-AF65-F5344CB8AC3E}">
        <p14:creationId xmlns:p14="http://schemas.microsoft.com/office/powerpoint/2010/main" val="39483996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Oval 34">
            <a:extLst>
              <a:ext uri="{FF2B5EF4-FFF2-40B4-BE49-F238E27FC236}">
                <a16:creationId xmlns="" xmlns:a16="http://schemas.microsoft.com/office/drawing/2014/main" id="{5DDABBE8-7360-452B-B856-38FEBE0D7B6C}"/>
              </a:ext>
            </a:extLst>
          </p:cNvPr>
          <p:cNvSpPr/>
          <p:nvPr/>
        </p:nvSpPr>
        <p:spPr>
          <a:xfrm flipV="1">
            <a:off x="4665178" y="5309005"/>
            <a:ext cx="2739830" cy="300753"/>
          </a:xfrm>
          <a:prstGeom prst="ellipse">
            <a:avLst/>
          </a:prstGeom>
          <a:solidFill>
            <a:schemeClr val="tx2">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5" name="Freeform 5"/>
          <p:cNvSpPr>
            <a:spLocks/>
          </p:cNvSpPr>
          <p:nvPr/>
        </p:nvSpPr>
        <p:spPr bwMode="auto">
          <a:xfrm>
            <a:off x="4007380" y="3844300"/>
            <a:ext cx="3482976" cy="1245495"/>
          </a:xfrm>
          <a:custGeom>
            <a:avLst/>
            <a:gdLst>
              <a:gd name="T0" fmla="*/ 451 w 629"/>
              <a:gd name="T1" fmla="*/ 74 h 225"/>
              <a:gd name="T2" fmla="*/ 466 w 629"/>
              <a:gd name="T3" fmla="*/ 74 h 225"/>
              <a:gd name="T4" fmla="*/ 503 w 629"/>
              <a:gd name="T5" fmla="*/ 64 h 225"/>
              <a:gd name="T6" fmla="*/ 583 w 629"/>
              <a:gd name="T7" fmla="*/ 15 h 225"/>
              <a:gd name="T8" fmla="*/ 600 w 629"/>
              <a:gd name="T9" fmla="*/ 4 h 225"/>
              <a:gd name="T10" fmla="*/ 621 w 629"/>
              <a:gd name="T11" fmla="*/ 9 h 225"/>
              <a:gd name="T12" fmla="*/ 627 w 629"/>
              <a:gd name="T13" fmla="*/ 19 h 225"/>
              <a:gd name="T14" fmla="*/ 626 w 629"/>
              <a:gd name="T15" fmla="*/ 26 h 225"/>
              <a:gd name="T16" fmla="*/ 588 w 629"/>
              <a:gd name="T17" fmla="*/ 67 h 225"/>
              <a:gd name="T18" fmla="*/ 547 w 629"/>
              <a:gd name="T19" fmla="*/ 105 h 225"/>
              <a:gd name="T20" fmla="*/ 516 w 629"/>
              <a:gd name="T21" fmla="*/ 135 h 225"/>
              <a:gd name="T22" fmla="*/ 497 w 629"/>
              <a:gd name="T23" fmla="*/ 148 h 225"/>
              <a:gd name="T24" fmla="*/ 447 w 629"/>
              <a:gd name="T25" fmla="*/ 179 h 225"/>
              <a:gd name="T26" fmla="*/ 393 w 629"/>
              <a:gd name="T27" fmla="*/ 219 h 225"/>
              <a:gd name="T28" fmla="*/ 371 w 629"/>
              <a:gd name="T29" fmla="*/ 223 h 225"/>
              <a:gd name="T30" fmla="*/ 329 w 629"/>
              <a:gd name="T31" fmla="*/ 212 h 225"/>
              <a:gd name="T32" fmla="*/ 285 w 629"/>
              <a:gd name="T33" fmla="*/ 201 h 225"/>
              <a:gd name="T34" fmla="*/ 225 w 629"/>
              <a:gd name="T35" fmla="*/ 189 h 225"/>
              <a:gd name="T36" fmla="*/ 186 w 629"/>
              <a:gd name="T37" fmla="*/ 181 h 225"/>
              <a:gd name="T38" fmla="*/ 169 w 629"/>
              <a:gd name="T39" fmla="*/ 180 h 225"/>
              <a:gd name="T40" fmla="*/ 121 w 629"/>
              <a:gd name="T41" fmla="*/ 170 h 225"/>
              <a:gd name="T42" fmla="*/ 66 w 629"/>
              <a:gd name="T43" fmla="*/ 157 h 225"/>
              <a:gd name="T44" fmla="*/ 23 w 629"/>
              <a:gd name="T45" fmla="*/ 149 h 225"/>
              <a:gd name="T46" fmla="*/ 9 w 629"/>
              <a:gd name="T47" fmla="*/ 145 h 225"/>
              <a:gd name="T48" fmla="*/ 4 w 629"/>
              <a:gd name="T49" fmla="*/ 140 h 225"/>
              <a:gd name="T50" fmla="*/ 3 w 629"/>
              <a:gd name="T51" fmla="*/ 94 h 225"/>
              <a:gd name="T52" fmla="*/ 21 w 629"/>
              <a:gd name="T53" fmla="*/ 29 h 225"/>
              <a:gd name="T54" fmla="*/ 39 w 629"/>
              <a:gd name="T55" fmla="*/ 4 h 225"/>
              <a:gd name="T56" fmla="*/ 45 w 629"/>
              <a:gd name="T57" fmla="*/ 2 h 225"/>
              <a:gd name="T58" fmla="*/ 106 w 629"/>
              <a:gd name="T59" fmla="*/ 21 h 225"/>
              <a:gd name="T60" fmla="*/ 125 w 629"/>
              <a:gd name="T61" fmla="*/ 27 h 225"/>
              <a:gd name="T62" fmla="*/ 135 w 629"/>
              <a:gd name="T63" fmla="*/ 27 h 225"/>
              <a:gd name="T64" fmla="*/ 175 w 629"/>
              <a:gd name="T65" fmla="*/ 17 h 225"/>
              <a:gd name="T66" fmla="*/ 231 w 629"/>
              <a:gd name="T67" fmla="*/ 11 h 225"/>
              <a:gd name="T68" fmla="*/ 274 w 629"/>
              <a:gd name="T69" fmla="*/ 24 h 225"/>
              <a:gd name="T70" fmla="*/ 329 w 629"/>
              <a:gd name="T71" fmla="*/ 52 h 225"/>
              <a:gd name="T72" fmla="*/ 356 w 629"/>
              <a:gd name="T73" fmla="*/ 57 h 225"/>
              <a:gd name="T74" fmla="*/ 417 w 629"/>
              <a:gd name="T75" fmla="*/ 71 h 225"/>
              <a:gd name="T76" fmla="*/ 433 w 629"/>
              <a:gd name="T77" fmla="*/ 87 h 225"/>
              <a:gd name="T78" fmla="*/ 422 w 629"/>
              <a:gd name="T79" fmla="*/ 112 h 225"/>
              <a:gd name="T80" fmla="*/ 386 w 629"/>
              <a:gd name="T81" fmla="*/ 113 h 225"/>
              <a:gd name="T82" fmla="*/ 309 w 629"/>
              <a:gd name="T83" fmla="*/ 113 h 225"/>
              <a:gd name="T84" fmla="*/ 279 w 629"/>
              <a:gd name="T85" fmla="*/ 120 h 225"/>
              <a:gd name="T86" fmla="*/ 272 w 629"/>
              <a:gd name="T87" fmla="*/ 134 h 225"/>
              <a:gd name="T88" fmla="*/ 285 w 629"/>
              <a:gd name="T89" fmla="*/ 141 h 225"/>
              <a:gd name="T90" fmla="*/ 296 w 629"/>
              <a:gd name="T91" fmla="*/ 137 h 225"/>
              <a:gd name="T92" fmla="*/ 366 w 629"/>
              <a:gd name="T93" fmla="*/ 134 h 225"/>
              <a:gd name="T94" fmla="*/ 409 w 629"/>
              <a:gd name="T95" fmla="*/ 136 h 225"/>
              <a:gd name="T96" fmla="*/ 437 w 629"/>
              <a:gd name="T97" fmla="*/ 130 h 225"/>
              <a:gd name="T98" fmla="*/ 453 w 629"/>
              <a:gd name="T99" fmla="*/ 77 h 225"/>
              <a:gd name="T100" fmla="*/ 451 w 629"/>
              <a:gd name="T101" fmla="*/ 7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629" h="225">
                <a:moveTo>
                  <a:pt x="451" y="74"/>
                </a:moveTo>
                <a:cubicBezTo>
                  <a:pt x="457" y="74"/>
                  <a:pt x="462" y="74"/>
                  <a:pt x="466" y="74"/>
                </a:cubicBezTo>
                <a:cubicBezTo>
                  <a:pt x="480" y="73"/>
                  <a:pt x="491" y="68"/>
                  <a:pt x="503" y="64"/>
                </a:cubicBezTo>
                <a:cubicBezTo>
                  <a:pt x="533" y="52"/>
                  <a:pt x="557" y="33"/>
                  <a:pt x="583" y="15"/>
                </a:cubicBezTo>
                <a:cubicBezTo>
                  <a:pt x="589" y="11"/>
                  <a:pt x="594" y="7"/>
                  <a:pt x="600" y="4"/>
                </a:cubicBezTo>
                <a:cubicBezTo>
                  <a:pt x="608" y="0"/>
                  <a:pt x="615" y="2"/>
                  <a:pt x="621" y="9"/>
                </a:cubicBezTo>
                <a:cubicBezTo>
                  <a:pt x="623" y="12"/>
                  <a:pt x="625" y="16"/>
                  <a:pt x="627" y="19"/>
                </a:cubicBezTo>
                <a:cubicBezTo>
                  <a:pt x="629" y="22"/>
                  <a:pt x="628" y="24"/>
                  <a:pt x="626" y="26"/>
                </a:cubicBezTo>
                <a:cubicBezTo>
                  <a:pt x="613" y="40"/>
                  <a:pt x="601" y="54"/>
                  <a:pt x="588" y="67"/>
                </a:cubicBezTo>
                <a:cubicBezTo>
                  <a:pt x="575" y="80"/>
                  <a:pt x="560" y="92"/>
                  <a:pt x="547" y="105"/>
                </a:cubicBezTo>
                <a:cubicBezTo>
                  <a:pt x="536" y="115"/>
                  <a:pt x="527" y="126"/>
                  <a:pt x="516" y="135"/>
                </a:cubicBezTo>
                <a:cubicBezTo>
                  <a:pt x="511" y="140"/>
                  <a:pt x="503" y="144"/>
                  <a:pt x="497" y="148"/>
                </a:cubicBezTo>
                <a:cubicBezTo>
                  <a:pt x="480" y="158"/>
                  <a:pt x="464" y="169"/>
                  <a:pt x="447" y="179"/>
                </a:cubicBezTo>
                <a:cubicBezTo>
                  <a:pt x="427" y="190"/>
                  <a:pt x="411" y="205"/>
                  <a:pt x="393" y="219"/>
                </a:cubicBezTo>
                <a:cubicBezTo>
                  <a:pt x="386" y="225"/>
                  <a:pt x="379" y="225"/>
                  <a:pt x="371" y="223"/>
                </a:cubicBezTo>
                <a:cubicBezTo>
                  <a:pt x="357" y="219"/>
                  <a:pt x="343" y="216"/>
                  <a:pt x="329" y="212"/>
                </a:cubicBezTo>
                <a:cubicBezTo>
                  <a:pt x="314" y="208"/>
                  <a:pt x="300" y="205"/>
                  <a:pt x="285" y="201"/>
                </a:cubicBezTo>
                <a:cubicBezTo>
                  <a:pt x="265" y="197"/>
                  <a:pt x="245" y="193"/>
                  <a:pt x="225" y="189"/>
                </a:cubicBezTo>
                <a:cubicBezTo>
                  <a:pt x="212" y="186"/>
                  <a:pt x="199" y="183"/>
                  <a:pt x="186" y="181"/>
                </a:cubicBezTo>
                <a:cubicBezTo>
                  <a:pt x="180" y="180"/>
                  <a:pt x="174" y="180"/>
                  <a:pt x="169" y="180"/>
                </a:cubicBezTo>
                <a:cubicBezTo>
                  <a:pt x="152" y="180"/>
                  <a:pt x="137" y="175"/>
                  <a:pt x="121" y="170"/>
                </a:cubicBezTo>
                <a:cubicBezTo>
                  <a:pt x="103" y="165"/>
                  <a:pt x="85" y="161"/>
                  <a:pt x="66" y="157"/>
                </a:cubicBezTo>
                <a:cubicBezTo>
                  <a:pt x="52" y="154"/>
                  <a:pt x="38" y="152"/>
                  <a:pt x="23" y="149"/>
                </a:cubicBezTo>
                <a:cubicBezTo>
                  <a:pt x="18" y="148"/>
                  <a:pt x="13" y="147"/>
                  <a:pt x="9" y="145"/>
                </a:cubicBezTo>
                <a:cubicBezTo>
                  <a:pt x="7" y="144"/>
                  <a:pt x="5" y="142"/>
                  <a:pt x="4" y="140"/>
                </a:cubicBezTo>
                <a:cubicBezTo>
                  <a:pt x="0" y="125"/>
                  <a:pt x="1" y="109"/>
                  <a:pt x="3" y="94"/>
                </a:cubicBezTo>
                <a:cubicBezTo>
                  <a:pt x="6" y="72"/>
                  <a:pt x="12" y="50"/>
                  <a:pt x="21" y="29"/>
                </a:cubicBezTo>
                <a:cubicBezTo>
                  <a:pt x="26" y="20"/>
                  <a:pt x="30" y="10"/>
                  <a:pt x="39" y="4"/>
                </a:cubicBezTo>
                <a:cubicBezTo>
                  <a:pt x="40" y="3"/>
                  <a:pt x="43" y="2"/>
                  <a:pt x="45" y="2"/>
                </a:cubicBezTo>
                <a:cubicBezTo>
                  <a:pt x="66" y="8"/>
                  <a:pt x="86" y="15"/>
                  <a:pt x="106" y="21"/>
                </a:cubicBezTo>
                <a:cubicBezTo>
                  <a:pt x="113" y="23"/>
                  <a:pt x="119" y="25"/>
                  <a:pt x="125" y="27"/>
                </a:cubicBezTo>
                <a:cubicBezTo>
                  <a:pt x="129" y="28"/>
                  <a:pt x="132" y="28"/>
                  <a:pt x="135" y="27"/>
                </a:cubicBezTo>
                <a:cubicBezTo>
                  <a:pt x="149" y="24"/>
                  <a:pt x="162" y="20"/>
                  <a:pt x="175" y="17"/>
                </a:cubicBezTo>
                <a:cubicBezTo>
                  <a:pt x="193" y="13"/>
                  <a:pt x="212" y="9"/>
                  <a:pt x="231" y="11"/>
                </a:cubicBezTo>
                <a:cubicBezTo>
                  <a:pt x="246" y="13"/>
                  <a:pt x="261" y="17"/>
                  <a:pt x="274" y="24"/>
                </a:cubicBezTo>
                <a:cubicBezTo>
                  <a:pt x="293" y="33"/>
                  <a:pt x="311" y="42"/>
                  <a:pt x="329" y="52"/>
                </a:cubicBezTo>
                <a:cubicBezTo>
                  <a:pt x="337" y="56"/>
                  <a:pt x="347" y="56"/>
                  <a:pt x="356" y="57"/>
                </a:cubicBezTo>
                <a:cubicBezTo>
                  <a:pt x="377" y="60"/>
                  <a:pt x="398" y="62"/>
                  <a:pt x="417" y="71"/>
                </a:cubicBezTo>
                <a:cubicBezTo>
                  <a:pt x="425" y="74"/>
                  <a:pt x="428" y="81"/>
                  <a:pt x="433" y="87"/>
                </a:cubicBezTo>
                <a:cubicBezTo>
                  <a:pt x="440" y="96"/>
                  <a:pt x="435" y="111"/>
                  <a:pt x="422" y="112"/>
                </a:cubicBezTo>
                <a:cubicBezTo>
                  <a:pt x="410" y="113"/>
                  <a:pt x="398" y="114"/>
                  <a:pt x="386" y="113"/>
                </a:cubicBezTo>
                <a:cubicBezTo>
                  <a:pt x="360" y="111"/>
                  <a:pt x="334" y="109"/>
                  <a:pt x="309" y="113"/>
                </a:cubicBezTo>
                <a:cubicBezTo>
                  <a:pt x="299" y="114"/>
                  <a:pt x="289" y="117"/>
                  <a:pt x="279" y="120"/>
                </a:cubicBezTo>
                <a:cubicBezTo>
                  <a:pt x="273" y="122"/>
                  <a:pt x="270" y="128"/>
                  <a:pt x="272" y="134"/>
                </a:cubicBezTo>
                <a:cubicBezTo>
                  <a:pt x="274" y="139"/>
                  <a:pt x="279" y="142"/>
                  <a:pt x="285" y="141"/>
                </a:cubicBezTo>
                <a:cubicBezTo>
                  <a:pt x="289" y="140"/>
                  <a:pt x="292" y="138"/>
                  <a:pt x="296" y="137"/>
                </a:cubicBezTo>
                <a:cubicBezTo>
                  <a:pt x="319" y="131"/>
                  <a:pt x="343" y="132"/>
                  <a:pt x="366" y="134"/>
                </a:cubicBezTo>
                <a:cubicBezTo>
                  <a:pt x="381" y="135"/>
                  <a:pt x="395" y="136"/>
                  <a:pt x="409" y="136"/>
                </a:cubicBezTo>
                <a:cubicBezTo>
                  <a:pt x="418" y="136"/>
                  <a:pt x="428" y="134"/>
                  <a:pt x="437" y="130"/>
                </a:cubicBezTo>
                <a:cubicBezTo>
                  <a:pt x="454" y="122"/>
                  <a:pt x="465" y="96"/>
                  <a:pt x="453" y="77"/>
                </a:cubicBezTo>
                <a:cubicBezTo>
                  <a:pt x="452" y="76"/>
                  <a:pt x="452" y="76"/>
                  <a:pt x="451" y="74"/>
                </a:cubicBezTo>
                <a:close/>
              </a:path>
            </a:pathLst>
          </a:custGeom>
          <a:solidFill>
            <a:schemeClr val="tx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10" name="TextBox 9">
            <a:extLst>
              <a:ext uri="{FF2B5EF4-FFF2-40B4-BE49-F238E27FC236}">
                <a16:creationId xmlns="" xmlns:a16="http://schemas.microsoft.com/office/drawing/2014/main" id="{DB0A9C50-B290-4C30-A65A-9D7AB111D154}"/>
              </a:ext>
            </a:extLst>
          </p:cNvPr>
          <p:cNvSpPr txBox="1"/>
          <p:nvPr/>
        </p:nvSpPr>
        <p:spPr>
          <a:xfrm>
            <a:off x="3546708" y="332077"/>
            <a:ext cx="5497985" cy="923330"/>
          </a:xfrm>
          <a:prstGeom prst="rect">
            <a:avLst/>
          </a:prstGeom>
          <a:noFill/>
        </p:spPr>
        <p:txBody>
          <a:bodyPr wrap="square" rtlCol="0">
            <a:spAutoFit/>
          </a:bodyPr>
          <a:lstStyle/>
          <a:p>
            <a:pPr algn="ctr" rtl="1"/>
            <a:r>
              <a:rPr lang="ar-SA" sz="5400" b="1" dirty="0"/>
              <a:t>مصادر الأخلاقيات</a:t>
            </a:r>
            <a:endParaRPr lang="en-US" sz="5400" b="1" dirty="0"/>
          </a:p>
        </p:txBody>
      </p:sp>
      <p:grpSp>
        <p:nvGrpSpPr>
          <p:cNvPr id="36" name="Group 35">
            <a:extLst>
              <a:ext uri="{FF2B5EF4-FFF2-40B4-BE49-F238E27FC236}">
                <a16:creationId xmlns="" xmlns:a16="http://schemas.microsoft.com/office/drawing/2014/main" id="{2D5FAAC8-4DCE-4294-BF1E-FDD9D9F30F9B}"/>
              </a:ext>
            </a:extLst>
          </p:cNvPr>
          <p:cNvGrpSpPr/>
          <p:nvPr/>
        </p:nvGrpSpPr>
        <p:grpSpPr>
          <a:xfrm>
            <a:off x="5237620" y="1676400"/>
            <a:ext cx="1731496" cy="2111981"/>
            <a:chOff x="7549436" y="-3035119"/>
            <a:chExt cx="1474296" cy="1798263"/>
          </a:xfrm>
          <a:solidFill>
            <a:schemeClr val="accent2"/>
          </a:solidFill>
        </p:grpSpPr>
        <p:sp>
          <p:nvSpPr>
            <p:cNvPr id="37" name="Freeform 5">
              <a:extLst>
                <a:ext uri="{FF2B5EF4-FFF2-40B4-BE49-F238E27FC236}">
                  <a16:creationId xmlns="" xmlns:a16="http://schemas.microsoft.com/office/drawing/2014/main" id="{DB0C78FB-797C-48A5-8471-90AE252A576B}"/>
                </a:ext>
              </a:extLst>
            </p:cNvPr>
            <p:cNvSpPr>
              <a:spLocks noEditPoints="1"/>
            </p:cNvSpPr>
            <p:nvPr/>
          </p:nvSpPr>
          <p:spPr bwMode="auto">
            <a:xfrm>
              <a:off x="7827222" y="-2761530"/>
              <a:ext cx="917325" cy="1524674"/>
            </a:xfrm>
            <a:custGeom>
              <a:avLst/>
              <a:gdLst>
                <a:gd name="T0" fmla="*/ 674 w 750"/>
                <a:gd name="T1" fmla="*/ 602 h 1237"/>
                <a:gd name="T2" fmla="*/ 750 w 750"/>
                <a:gd name="T3" fmla="*/ 376 h 1237"/>
                <a:gd name="T4" fmla="*/ 638 w 750"/>
                <a:gd name="T5" fmla="*/ 110 h 1237"/>
                <a:gd name="T6" fmla="*/ 370 w 750"/>
                <a:gd name="T7" fmla="*/ 2 h 1237"/>
                <a:gd name="T8" fmla="*/ 110 w 750"/>
                <a:gd name="T9" fmla="*/ 112 h 1237"/>
                <a:gd name="T10" fmla="*/ 1 w 750"/>
                <a:gd name="T11" fmla="*/ 373 h 1237"/>
                <a:gd name="T12" fmla="*/ 77 w 750"/>
                <a:gd name="T13" fmla="*/ 603 h 1237"/>
                <a:gd name="T14" fmla="*/ 205 w 750"/>
                <a:gd name="T15" fmla="*/ 976 h 1237"/>
                <a:gd name="T16" fmla="*/ 205 w 750"/>
                <a:gd name="T17" fmla="*/ 1120 h 1237"/>
                <a:gd name="T18" fmla="*/ 321 w 750"/>
                <a:gd name="T19" fmla="*/ 1237 h 1237"/>
                <a:gd name="T20" fmla="*/ 430 w 750"/>
                <a:gd name="T21" fmla="*/ 1237 h 1237"/>
                <a:gd name="T22" fmla="*/ 546 w 750"/>
                <a:gd name="T23" fmla="*/ 1120 h 1237"/>
                <a:gd name="T24" fmla="*/ 546 w 750"/>
                <a:gd name="T25" fmla="*/ 976 h 1237"/>
                <a:gd name="T26" fmla="*/ 674 w 750"/>
                <a:gd name="T27" fmla="*/ 602 h 1237"/>
                <a:gd name="T28" fmla="*/ 116 w 750"/>
                <a:gd name="T29" fmla="*/ 574 h 1237"/>
                <a:gd name="T30" fmla="*/ 49 w 750"/>
                <a:gd name="T31" fmla="*/ 373 h 1237"/>
                <a:gd name="T32" fmla="*/ 371 w 750"/>
                <a:gd name="T33" fmla="*/ 50 h 1237"/>
                <a:gd name="T34" fmla="*/ 605 w 750"/>
                <a:gd name="T35" fmla="*/ 144 h 1237"/>
                <a:gd name="T36" fmla="*/ 702 w 750"/>
                <a:gd name="T37" fmla="*/ 376 h 1237"/>
                <a:gd name="T38" fmla="*/ 636 w 750"/>
                <a:gd name="T39" fmla="*/ 573 h 1237"/>
                <a:gd name="T40" fmla="*/ 498 w 750"/>
                <a:gd name="T41" fmla="*/ 967 h 1237"/>
                <a:gd name="T42" fmla="*/ 253 w 750"/>
                <a:gd name="T43" fmla="*/ 967 h 1237"/>
                <a:gd name="T44" fmla="*/ 116 w 750"/>
                <a:gd name="T45" fmla="*/ 574 h 1237"/>
                <a:gd name="T46" fmla="*/ 253 w 750"/>
                <a:gd name="T47" fmla="*/ 1104 h 1237"/>
                <a:gd name="T48" fmla="*/ 253 w 750"/>
                <a:gd name="T49" fmla="*/ 1085 h 1237"/>
                <a:gd name="T50" fmla="*/ 498 w 750"/>
                <a:gd name="T51" fmla="*/ 1113 h 1237"/>
                <a:gd name="T52" fmla="*/ 498 w 750"/>
                <a:gd name="T53" fmla="*/ 1120 h 1237"/>
                <a:gd name="T54" fmla="*/ 497 w 750"/>
                <a:gd name="T55" fmla="*/ 1132 h 1237"/>
                <a:gd name="T56" fmla="*/ 253 w 750"/>
                <a:gd name="T57" fmla="*/ 1104 h 1237"/>
                <a:gd name="T58" fmla="*/ 253 w 750"/>
                <a:gd name="T59" fmla="*/ 1036 h 1237"/>
                <a:gd name="T60" fmla="*/ 253 w 750"/>
                <a:gd name="T61" fmla="*/ 1015 h 1237"/>
                <a:gd name="T62" fmla="*/ 498 w 750"/>
                <a:gd name="T63" fmla="*/ 1015 h 1237"/>
                <a:gd name="T64" fmla="*/ 498 w 750"/>
                <a:gd name="T65" fmla="*/ 1064 h 1237"/>
                <a:gd name="T66" fmla="*/ 253 w 750"/>
                <a:gd name="T67" fmla="*/ 1036 h 1237"/>
                <a:gd name="T68" fmla="*/ 321 w 750"/>
                <a:gd name="T69" fmla="*/ 1189 h 1237"/>
                <a:gd name="T70" fmla="*/ 262 w 750"/>
                <a:gd name="T71" fmla="*/ 1153 h 1237"/>
                <a:gd name="T72" fmla="*/ 468 w 750"/>
                <a:gd name="T73" fmla="*/ 1177 h 1237"/>
                <a:gd name="T74" fmla="*/ 430 w 750"/>
                <a:gd name="T75" fmla="*/ 1189 h 1237"/>
                <a:gd name="T76" fmla="*/ 321 w 750"/>
                <a:gd name="T77" fmla="*/ 1189 h 1237"/>
                <a:gd name="T78" fmla="*/ 321 w 750"/>
                <a:gd name="T79" fmla="*/ 1189 h 1237"/>
                <a:gd name="T80" fmla="*/ 321 w 750"/>
                <a:gd name="T81" fmla="*/ 1189 h 12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0" h="1237">
                  <a:moveTo>
                    <a:pt x="674" y="602"/>
                  </a:moveTo>
                  <a:cubicBezTo>
                    <a:pt x="724" y="537"/>
                    <a:pt x="750" y="459"/>
                    <a:pt x="750" y="376"/>
                  </a:cubicBezTo>
                  <a:cubicBezTo>
                    <a:pt x="750" y="275"/>
                    <a:pt x="710" y="180"/>
                    <a:pt x="638" y="110"/>
                  </a:cubicBezTo>
                  <a:cubicBezTo>
                    <a:pt x="566" y="39"/>
                    <a:pt x="471" y="0"/>
                    <a:pt x="370" y="2"/>
                  </a:cubicBezTo>
                  <a:cubicBezTo>
                    <a:pt x="272" y="3"/>
                    <a:pt x="180" y="42"/>
                    <a:pt x="110" y="112"/>
                  </a:cubicBezTo>
                  <a:cubicBezTo>
                    <a:pt x="41" y="182"/>
                    <a:pt x="2" y="275"/>
                    <a:pt x="1" y="373"/>
                  </a:cubicBezTo>
                  <a:cubicBezTo>
                    <a:pt x="0" y="457"/>
                    <a:pt x="27" y="536"/>
                    <a:pt x="77" y="603"/>
                  </a:cubicBezTo>
                  <a:cubicBezTo>
                    <a:pt x="160" y="711"/>
                    <a:pt x="205" y="843"/>
                    <a:pt x="205" y="976"/>
                  </a:cubicBezTo>
                  <a:cubicBezTo>
                    <a:pt x="205" y="1120"/>
                    <a:pt x="205" y="1120"/>
                    <a:pt x="205" y="1120"/>
                  </a:cubicBezTo>
                  <a:cubicBezTo>
                    <a:pt x="205" y="1185"/>
                    <a:pt x="257" y="1237"/>
                    <a:pt x="321" y="1237"/>
                  </a:cubicBezTo>
                  <a:cubicBezTo>
                    <a:pt x="430" y="1237"/>
                    <a:pt x="430" y="1237"/>
                    <a:pt x="430" y="1237"/>
                  </a:cubicBezTo>
                  <a:cubicBezTo>
                    <a:pt x="494" y="1237"/>
                    <a:pt x="546" y="1185"/>
                    <a:pt x="546" y="1120"/>
                  </a:cubicBezTo>
                  <a:cubicBezTo>
                    <a:pt x="546" y="976"/>
                    <a:pt x="546" y="976"/>
                    <a:pt x="546" y="976"/>
                  </a:cubicBezTo>
                  <a:cubicBezTo>
                    <a:pt x="546" y="842"/>
                    <a:pt x="590" y="713"/>
                    <a:pt x="674" y="602"/>
                  </a:cubicBezTo>
                  <a:close/>
                  <a:moveTo>
                    <a:pt x="116" y="574"/>
                  </a:moveTo>
                  <a:cubicBezTo>
                    <a:pt x="71" y="516"/>
                    <a:pt x="48" y="446"/>
                    <a:pt x="49" y="373"/>
                  </a:cubicBezTo>
                  <a:cubicBezTo>
                    <a:pt x="51" y="197"/>
                    <a:pt x="195" y="52"/>
                    <a:pt x="371" y="50"/>
                  </a:cubicBezTo>
                  <a:cubicBezTo>
                    <a:pt x="459" y="49"/>
                    <a:pt x="542" y="82"/>
                    <a:pt x="605" y="144"/>
                  </a:cubicBezTo>
                  <a:cubicBezTo>
                    <a:pt x="667" y="206"/>
                    <a:pt x="702" y="288"/>
                    <a:pt x="702" y="376"/>
                  </a:cubicBezTo>
                  <a:cubicBezTo>
                    <a:pt x="702" y="448"/>
                    <a:pt x="679" y="516"/>
                    <a:pt x="636" y="573"/>
                  </a:cubicBezTo>
                  <a:cubicBezTo>
                    <a:pt x="547" y="690"/>
                    <a:pt x="500" y="825"/>
                    <a:pt x="498" y="967"/>
                  </a:cubicBezTo>
                  <a:cubicBezTo>
                    <a:pt x="253" y="967"/>
                    <a:pt x="253" y="967"/>
                    <a:pt x="253" y="967"/>
                  </a:cubicBezTo>
                  <a:cubicBezTo>
                    <a:pt x="251" y="827"/>
                    <a:pt x="202" y="688"/>
                    <a:pt x="116" y="574"/>
                  </a:cubicBezTo>
                  <a:close/>
                  <a:moveTo>
                    <a:pt x="253" y="1104"/>
                  </a:moveTo>
                  <a:cubicBezTo>
                    <a:pt x="253" y="1085"/>
                    <a:pt x="253" y="1085"/>
                    <a:pt x="253" y="1085"/>
                  </a:cubicBezTo>
                  <a:cubicBezTo>
                    <a:pt x="498" y="1113"/>
                    <a:pt x="498" y="1113"/>
                    <a:pt x="498" y="1113"/>
                  </a:cubicBezTo>
                  <a:cubicBezTo>
                    <a:pt x="498" y="1120"/>
                    <a:pt x="498" y="1120"/>
                    <a:pt x="498" y="1120"/>
                  </a:cubicBezTo>
                  <a:cubicBezTo>
                    <a:pt x="498" y="1124"/>
                    <a:pt x="498" y="1128"/>
                    <a:pt x="497" y="1132"/>
                  </a:cubicBezTo>
                  <a:lnTo>
                    <a:pt x="253" y="1104"/>
                  </a:lnTo>
                  <a:close/>
                  <a:moveTo>
                    <a:pt x="253" y="1036"/>
                  </a:moveTo>
                  <a:cubicBezTo>
                    <a:pt x="253" y="1015"/>
                    <a:pt x="253" y="1015"/>
                    <a:pt x="253" y="1015"/>
                  </a:cubicBezTo>
                  <a:cubicBezTo>
                    <a:pt x="498" y="1015"/>
                    <a:pt x="498" y="1015"/>
                    <a:pt x="498" y="1015"/>
                  </a:cubicBezTo>
                  <a:cubicBezTo>
                    <a:pt x="498" y="1064"/>
                    <a:pt x="498" y="1064"/>
                    <a:pt x="498" y="1064"/>
                  </a:cubicBezTo>
                  <a:lnTo>
                    <a:pt x="253" y="1036"/>
                  </a:lnTo>
                  <a:close/>
                  <a:moveTo>
                    <a:pt x="321" y="1189"/>
                  </a:moveTo>
                  <a:cubicBezTo>
                    <a:pt x="296" y="1189"/>
                    <a:pt x="273" y="1174"/>
                    <a:pt x="262" y="1153"/>
                  </a:cubicBezTo>
                  <a:cubicBezTo>
                    <a:pt x="468" y="1177"/>
                    <a:pt x="468" y="1177"/>
                    <a:pt x="468" y="1177"/>
                  </a:cubicBezTo>
                  <a:cubicBezTo>
                    <a:pt x="457" y="1184"/>
                    <a:pt x="444" y="1189"/>
                    <a:pt x="430" y="1189"/>
                  </a:cubicBezTo>
                  <a:lnTo>
                    <a:pt x="321" y="1189"/>
                  </a:lnTo>
                  <a:close/>
                  <a:moveTo>
                    <a:pt x="321" y="1189"/>
                  </a:moveTo>
                  <a:cubicBezTo>
                    <a:pt x="321" y="1189"/>
                    <a:pt x="321" y="1189"/>
                    <a:pt x="321" y="1189"/>
                  </a:cubicBezTo>
                </a:path>
              </a:pathLst>
            </a:custGeom>
            <a:grpFill/>
            <a:ln>
              <a:noFill/>
            </a:ln>
          </p:spPr>
          <p:txBody>
            <a:bodyPr vert="horz" wrap="square" lIns="91440" tIns="45720" rIns="91440" bIns="45720" numCol="1" anchor="t" anchorCtr="0" compatLnSpc="1">
              <a:prstTxWarp prst="textNoShape">
                <a:avLst/>
              </a:prstTxWarp>
            </a:bodyPr>
            <a:lstStyle/>
            <a:p>
              <a:endParaRPr lang="en-GB">
                <a:solidFill>
                  <a:schemeClr val="accent6">
                    <a:lumMod val="60000"/>
                    <a:lumOff val="40000"/>
                  </a:schemeClr>
                </a:solidFill>
              </a:endParaRPr>
            </a:p>
          </p:txBody>
        </p:sp>
        <p:sp>
          <p:nvSpPr>
            <p:cNvPr id="38" name="Freeform 6">
              <a:extLst>
                <a:ext uri="{FF2B5EF4-FFF2-40B4-BE49-F238E27FC236}">
                  <a16:creationId xmlns="" xmlns:a16="http://schemas.microsoft.com/office/drawing/2014/main" id="{A867A9D3-244B-4D96-85FC-1B20A383B699}"/>
                </a:ext>
              </a:extLst>
            </p:cNvPr>
            <p:cNvSpPr>
              <a:spLocks noEditPoints="1"/>
            </p:cNvSpPr>
            <p:nvPr/>
          </p:nvSpPr>
          <p:spPr bwMode="auto">
            <a:xfrm>
              <a:off x="7933578" y="-2329808"/>
              <a:ext cx="65073" cy="110555"/>
            </a:xfrm>
            <a:custGeom>
              <a:avLst/>
              <a:gdLst>
                <a:gd name="T0" fmla="*/ 51 w 53"/>
                <a:gd name="T1" fmla="*/ 62 h 90"/>
                <a:gd name="T2" fmla="*/ 48 w 53"/>
                <a:gd name="T3" fmla="*/ 24 h 90"/>
                <a:gd name="T4" fmla="*/ 25 w 53"/>
                <a:gd name="T5" fmla="*/ 0 h 90"/>
                <a:gd name="T6" fmla="*/ 0 w 53"/>
                <a:gd name="T7" fmla="*/ 23 h 90"/>
                <a:gd name="T8" fmla="*/ 4 w 53"/>
                <a:gd name="T9" fmla="*/ 69 h 90"/>
                <a:gd name="T10" fmla="*/ 27 w 53"/>
                <a:gd name="T11" fmla="*/ 90 h 90"/>
                <a:gd name="T12" fmla="*/ 31 w 53"/>
                <a:gd name="T13" fmla="*/ 90 h 90"/>
                <a:gd name="T14" fmla="*/ 51 w 53"/>
                <a:gd name="T15" fmla="*/ 62 h 90"/>
                <a:gd name="T16" fmla="*/ 51 w 53"/>
                <a:gd name="T17" fmla="*/ 62 h 90"/>
                <a:gd name="T18" fmla="*/ 51 w 53"/>
                <a:gd name="T19" fmla="*/ 62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3" h="90">
                  <a:moveTo>
                    <a:pt x="51" y="62"/>
                  </a:moveTo>
                  <a:cubicBezTo>
                    <a:pt x="49" y="50"/>
                    <a:pt x="48" y="37"/>
                    <a:pt x="48" y="24"/>
                  </a:cubicBezTo>
                  <a:cubicBezTo>
                    <a:pt x="49" y="11"/>
                    <a:pt x="38" y="0"/>
                    <a:pt x="25" y="0"/>
                  </a:cubicBezTo>
                  <a:cubicBezTo>
                    <a:pt x="11" y="0"/>
                    <a:pt x="1" y="10"/>
                    <a:pt x="0" y="23"/>
                  </a:cubicBezTo>
                  <a:cubicBezTo>
                    <a:pt x="0" y="39"/>
                    <a:pt x="1" y="54"/>
                    <a:pt x="4" y="69"/>
                  </a:cubicBezTo>
                  <a:cubicBezTo>
                    <a:pt x="5" y="81"/>
                    <a:pt x="16" y="90"/>
                    <a:pt x="27" y="90"/>
                  </a:cubicBezTo>
                  <a:cubicBezTo>
                    <a:pt x="28" y="90"/>
                    <a:pt x="30" y="90"/>
                    <a:pt x="31" y="90"/>
                  </a:cubicBezTo>
                  <a:cubicBezTo>
                    <a:pt x="44" y="88"/>
                    <a:pt x="53" y="75"/>
                    <a:pt x="51" y="62"/>
                  </a:cubicBezTo>
                  <a:close/>
                  <a:moveTo>
                    <a:pt x="51" y="62"/>
                  </a:moveTo>
                  <a:cubicBezTo>
                    <a:pt x="51" y="62"/>
                    <a:pt x="51" y="62"/>
                    <a:pt x="51" y="6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40" name="Freeform 7">
              <a:extLst>
                <a:ext uri="{FF2B5EF4-FFF2-40B4-BE49-F238E27FC236}">
                  <a16:creationId xmlns="" xmlns:a16="http://schemas.microsoft.com/office/drawing/2014/main" id="{081340D6-A119-4ECC-B054-F7F59A530F18}"/>
                </a:ext>
              </a:extLst>
            </p:cNvPr>
            <p:cNvSpPr>
              <a:spLocks noEditPoints="1"/>
            </p:cNvSpPr>
            <p:nvPr/>
          </p:nvSpPr>
          <p:spPr bwMode="auto">
            <a:xfrm>
              <a:off x="7965765" y="-2182168"/>
              <a:ext cx="235803" cy="378545"/>
            </a:xfrm>
            <a:custGeom>
              <a:avLst/>
              <a:gdLst>
                <a:gd name="T0" fmla="*/ 166 w 193"/>
                <a:gd name="T1" fmla="*/ 307 h 307"/>
                <a:gd name="T2" fmla="*/ 174 w 193"/>
                <a:gd name="T3" fmla="*/ 306 h 307"/>
                <a:gd name="T4" fmla="*/ 189 w 193"/>
                <a:gd name="T5" fmla="*/ 275 h 307"/>
                <a:gd name="T6" fmla="*/ 71 w 193"/>
                <a:gd name="T7" fmla="*/ 51 h 307"/>
                <a:gd name="T8" fmla="*/ 49 w 193"/>
                <a:gd name="T9" fmla="*/ 16 h 307"/>
                <a:gd name="T10" fmla="*/ 16 w 193"/>
                <a:gd name="T11" fmla="*/ 6 h 307"/>
                <a:gd name="T12" fmla="*/ 6 w 193"/>
                <a:gd name="T13" fmla="*/ 38 h 307"/>
                <a:gd name="T14" fmla="*/ 33 w 193"/>
                <a:gd name="T15" fmla="*/ 80 h 307"/>
                <a:gd name="T16" fmla="*/ 143 w 193"/>
                <a:gd name="T17" fmla="*/ 290 h 307"/>
                <a:gd name="T18" fmla="*/ 166 w 193"/>
                <a:gd name="T19" fmla="*/ 307 h 307"/>
                <a:gd name="T20" fmla="*/ 166 w 193"/>
                <a:gd name="T21" fmla="*/ 307 h 307"/>
                <a:gd name="T22" fmla="*/ 166 w 193"/>
                <a:gd name="T23" fmla="*/ 307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307">
                  <a:moveTo>
                    <a:pt x="166" y="307"/>
                  </a:moveTo>
                  <a:cubicBezTo>
                    <a:pt x="169" y="307"/>
                    <a:pt x="171" y="306"/>
                    <a:pt x="174" y="306"/>
                  </a:cubicBezTo>
                  <a:cubicBezTo>
                    <a:pt x="186" y="301"/>
                    <a:pt x="193" y="288"/>
                    <a:pt x="189" y="275"/>
                  </a:cubicBezTo>
                  <a:cubicBezTo>
                    <a:pt x="162" y="194"/>
                    <a:pt x="123" y="119"/>
                    <a:pt x="71" y="51"/>
                  </a:cubicBezTo>
                  <a:cubicBezTo>
                    <a:pt x="63" y="40"/>
                    <a:pt x="55" y="28"/>
                    <a:pt x="49" y="16"/>
                  </a:cubicBezTo>
                  <a:cubicBezTo>
                    <a:pt x="43" y="4"/>
                    <a:pt x="28" y="0"/>
                    <a:pt x="16" y="6"/>
                  </a:cubicBezTo>
                  <a:cubicBezTo>
                    <a:pt x="5" y="12"/>
                    <a:pt x="0" y="26"/>
                    <a:pt x="6" y="38"/>
                  </a:cubicBezTo>
                  <a:cubicBezTo>
                    <a:pt x="14" y="53"/>
                    <a:pt x="23" y="67"/>
                    <a:pt x="33" y="80"/>
                  </a:cubicBezTo>
                  <a:cubicBezTo>
                    <a:pt x="81" y="144"/>
                    <a:pt x="119" y="215"/>
                    <a:pt x="143" y="290"/>
                  </a:cubicBezTo>
                  <a:cubicBezTo>
                    <a:pt x="147" y="300"/>
                    <a:pt x="156" y="307"/>
                    <a:pt x="166" y="307"/>
                  </a:cubicBezTo>
                  <a:close/>
                  <a:moveTo>
                    <a:pt x="166" y="307"/>
                  </a:moveTo>
                  <a:cubicBezTo>
                    <a:pt x="166" y="307"/>
                    <a:pt x="166" y="307"/>
                    <a:pt x="166" y="30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41" name="Freeform 8">
              <a:extLst>
                <a:ext uri="{FF2B5EF4-FFF2-40B4-BE49-F238E27FC236}">
                  <a16:creationId xmlns="" xmlns:a16="http://schemas.microsoft.com/office/drawing/2014/main" id="{66093F5C-4A6F-48F7-A969-9A5617C0A0BB}"/>
                </a:ext>
              </a:extLst>
            </p:cNvPr>
            <p:cNvSpPr>
              <a:spLocks noEditPoints="1"/>
            </p:cNvSpPr>
            <p:nvPr/>
          </p:nvSpPr>
          <p:spPr bwMode="auto">
            <a:xfrm>
              <a:off x="8510842" y="-2203160"/>
              <a:ext cx="105657" cy="130847"/>
            </a:xfrm>
            <a:custGeom>
              <a:avLst/>
              <a:gdLst>
                <a:gd name="T0" fmla="*/ 69 w 86"/>
                <a:gd name="T1" fmla="*/ 5 h 106"/>
                <a:gd name="T2" fmla="*/ 37 w 86"/>
                <a:gd name="T3" fmla="*/ 18 h 106"/>
                <a:gd name="T4" fmla="*/ 8 w 86"/>
                <a:gd name="T5" fmla="*/ 68 h 106"/>
                <a:gd name="T6" fmla="*/ 12 w 86"/>
                <a:gd name="T7" fmla="*/ 102 h 106"/>
                <a:gd name="T8" fmla="*/ 27 w 86"/>
                <a:gd name="T9" fmla="*/ 106 h 106"/>
                <a:gd name="T10" fmla="*/ 46 w 86"/>
                <a:gd name="T11" fmla="*/ 97 h 106"/>
                <a:gd name="T12" fmla="*/ 81 w 86"/>
                <a:gd name="T13" fmla="*/ 37 h 106"/>
                <a:gd name="T14" fmla="*/ 69 w 86"/>
                <a:gd name="T15" fmla="*/ 5 h 106"/>
                <a:gd name="T16" fmla="*/ 69 w 86"/>
                <a:gd name="T17" fmla="*/ 5 h 106"/>
                <a:gd name="T18" fmla="*/ 69 w 86"/>
                <a:gd name="T19" fmla="*/ 5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6" h="106">
                  <a:moveTo>
                    <a:pt x="69" y="5"/>
                  </a:moveTo>
                  <a:cubicBezTo>
                    <a:pt x="56" y="0"/>
                    <a:pt x="42" y="6"/>
                    <a:pt x="37" y="18"/>
                  </a:cubicBezTo>
                  <a:cubicBezTo>
                    <a:pt x="29" y="36"/>
                    <a:pt x="20" y="52"/>
                    <a:pt x="8" y="68"/>
                  </a:cubicBezTo>
                  <a:cubicBezTo>
                    <a:pt x="0" y="79"/>
                    <a:pt x="2" y="94"/>
                    <a:pt x="12" y="102"/>
                  </a:cubicBezTo>
                  <a:cubicBezTo>
                    <a:pt x="17" y="105"/>
                    <a:pt x="22" y="106"/>
                    <a:pt x="27" y="106"/>
                  </a:cubicBezTo>
                  <a:cubicBezTo>
                    <a:pt x="34" y="106"/>
                    <a:pt x="41" y="103"/>
                    <a:pt x="46" y="97"/>
                  </a:cubicBezTo>
                  <a:cubicBezTo>
                    <a:pt x="60" y="78"/>
                    <a:pt x="72" y="58"/>
                    <a:pt x="81" y="37"/>
                  </a:cubicBezTo>
                  <a:cubicBezTo>
                    <a:pt x="86" y="25"/>
                    <a:pt x="81" y="11"/>
                    <a:pt x="69" y="5"/>
                  </a:cubicBezTo>
                  <a:close/>
                  <a:moveTo>
                    <a:pt x="69" y="5"/>
                  </a:moveTo>
                  <a:cubicBezTo>
                    <a:pt x="69" y="5"/>
                    <a:pt x="69" y="5"/>
                    <a:pt x="69" y="5"/>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42" name="Freeform 9">
              <a:extLst>
                <a:ext uri="{FF2B5EF4-FFF2-40B4-BE49-F238E27FC236}">
                  <a16:creationId xmlns="" xmlns:a16="http://schemas.microsoft.com/office/drawing/2014/main" id="{1B0A7BE6-A9F5-4F69-BB46-5FED15DE916E}"/>
                </a:ext>
              </a:extLst>
            </p:cNvPr>
            <p:cNvSpPr>
              <a:spLocks noEditPoints="1"/>
            </p:cNvSpPr>
            <p:nvPr/>
          </p:nvSpPr>
          <p:spPr bwMode="auto">
            <a:xfrm>
              <a:off x="8256846" y="-2653076"/>
              <a:ext cx="381344" cy="415630"/>
            </a:xfrm>
            <a:custGeom>
              <a:avLst/>
              <a:gdLst>
                <a:gd name="T0" fmla="*/ 24 w 312"/>
                <a:gd name="T1" fmla="*/ 48 h 337"/>
                <a:gd name="T2" fmla="*/ 264 w 312"/>
                <a:gd name="T3" fmla="*/ 288 h 337"/>
                <a:gd name="T4" fmla="*/ 263 w 312"/>
                <a:gd name="T5" fmla="*/ 311 h 337"/>
                <a:gd name="T6" fmla="*/ 285 w 312"/>
                <a:gd name="T7" fmla="*/ 337 h 337"/>
                <a:gd name="T8" fmla="*/ 287 w 312"/>
                <a:gd name="T9" fmla="*/ 337 h 337"/>
                <a:gd name="T10" fmla="*/ 311 w 312"/>
                <a:gd name="T11" fmla="*/ 315 h 337"/>
                <a:gd name="T12" fmla="*/ 312 w 312"/>
                <a:gd name="T13" fmla="*/ 288 h 337"/>
                <a:gd name="T14" fmla="*/ 24 w 312"/>
                <a:gd name="T15" fmla="*/ 0 h 337"/>
                <a:gd name="T16" fmla="*/ 0 w 312"/>
                <a:gd name="T17" fmla="*/ 24 h 337"/>
                <a:gd name="T18" fmla="*/ 24 w 312"/>
                <a:gd name="T19" fmla="*/ 48 h 337"/>
                <a:gd name="T20" fmla="*/ 24 w 312"/>
                <a:gd name="T21" fmla="*/ 48 h 337"/>
                <a:gd name="T22" fmla="*/ 24 w 312"/>
                <a:gd name="T23" fmla="*/ 48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12" h="337">
                  <a:moveTo>
                    <a:pt x="24" y="48"/>
                  </a:moveTo>
                  <a:cubicBezTo>
                    <a:pt x="157" y="48"/>
                    <a:pt x="264" y="156"/>
                    <a:pt x="264" y="288"/>
                  </a:cubicBezTo>
                  <a:cubicBezTo>
                    <a:pt x="264" y="296"/>
                    <a:pt x="264" y="303"/>
                    <a:pt x="263" y="311"/>
                  </a:cubicBezTo>
                  <a:cubicBezTo>
                    <a:pt x="262" y="324"/>
                    <a:pt x="272" y="336"/>
                    <a:pt x="285" y="337"/>
                  </a:cubicBezTo>
                  <a:cubicBezTo>
                    <a:pt x="286" y="337"/>
                    <a:pt x="287" y="337"/>
                    <a:pt x="287" y="337"/>
                  </a:cubicBezTo>
                  <a:cubicBezTo>
                    <a:pt x="300" y="337"/>
                    <a:pt x="310" y="328"/>
                    <a:pt x="311" y="315"/>
                  </a:cubicBezTo>
                  <a:cubicBezTo>
                    <a:pt x="312" y="306"/>
                    <a:pt x="312" y="297"/>
                    <a:pt x="312" y="288"/>
                  </a:cubicBezTo>
                  <a:cubicBezTo>
                    <a:pt x="312" y="129"/>
                    <a:pt x="183" y="0"/>
                    <a:pt x="24" y="0"/>
                  </a:cubicBezTo>
                  <a:cubicBezTo>
                    <a:pt x="11" y="0"/>
                    <a:pt x="0" y="11"/>
                    <a:pt x="0" y="24"/>
                  </a:cubicBezTo>
                  <a:cubicBezTo>
                    <a:pt x="0" y="37"/>
                    <a:pt x="11" y="48"/>
                    <a:pt x="24" y="48"/>
                  </a:cubicBezTo>
                  <a:close/>
                  <a:moveTo>
                    <a:pt x="24" y="48"/>
                  </a:moveTo>
                  <a:cubicBezTo>
                    <a:pt x="24" y="48"/>
                    <a:pt x="24" y="48"/>
                    <a:pt x="24" y="48"/>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43" name="Freeform 10">
              <a:extLst>
                <a:ext uri="{FF2B5EF4-FFF2-40B4-BE49-F238E27FC236}">
                  <a16:creationId xmlns="" xmlns:a16="http://schemas.microsoft.com/office/drawing/2014/main" id="{AAC04016-222C-4615-847D-EF424A435A89}"/>
                </a:ext>
              </a:extLst>
            </p:cNvPr>
            <p:cNvSpPr>
              <a:spLocks noEditPoints="1"/>
            </p:cNvSpPr>
            <p:nvPr/>
          </p:nvSpPr>
          <p:spPr bwMode="auto">
            <a:xfrm>
              <a:off x="8256846" y="-3035119"/>
              <a:ext cx="58776" cy="223908"/>
            </a:xfrm>
            <a:custGeom>
              <a:avLst/>
              <a:gdLst>
                <a:gd name="T0" fmla="*/ 24 w 48"/>
                <a:gd name="T1" fmla="*/ 182 h 182"/>
                <a:gd name="T2" fmla="*/ 48 w 48"/>
                <a:gd name="T3" fmla="*/ 158 h 182"/>
                <a:gd name="T4" fmla="*/ 48 w 48"/>
                <a:gd name="T5" fmla="*/ 24 h 182"/>
                <a:gd name="T6" fmla="*/ 24 w 48"/>
                <a:gd name="T7" fmla="*/ 0 h 182"/>
                <a:gd name="T8" fmla="*/ 0 w 48"/>
                <a:gd name="T9" fmla="*/ 24 h 182"/>
                <a:gd name="T10" fmla="*/ 0 w 48"/>
                <a:gd name="T11" fmla="*/ 158 h 182"/>
                <a:gd name="T12" fmla="*/ 24 w 48"/>
                <a:gd name="T13" fmla="*/ 182 h 182"/>
                <a:gd name="T14" fmla="*/ 24 w 48"/>
                <a:gd name="T15" fmla="*/ 182 h 182"/>
                <a:gd name="T16" fmla="*/ 24 w 48"/>
                <a:gd name="T17" fmla="*/ 182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82">
                  <a:moveTo>
                    <a:pt x="24" y="182"/>
                  </a:moveTo>
                  <a:cubicBezTo>
                    <a:pt x="38" y="182"/>
                    <a:pt x="48" y="172"/>
                    <a:pt x="48" y="158"/>
                  </a:cubicBezTo>
                  <a:cubicBezTo>
                    <a:pt x="48" y="24"/>
                    <a:pt x="48" y="24"/>
                    <a:pt x="48" y="24"/>
                  </a:cubicBezTo>
                  <a:cubicBezTo>
                    <a:pt x="48" y="11"/>
                    <a:pt x="38" y="0"/>
                    <a:pt x="24" y="0"/>
                  </a:cubicBezTo>
                  <a:cubicBezTo>
                    <a:pt x="11" y="0"/>
                    <a:pt x="0" y="11"/>
                    <a:pt x="0" y="24"/>
                  </a:cubicBezTo>
                  <a:cubicBezTo>
                    <a:pt x="0" y="158"/>
                    <a:pt x="0" y="158"/>
                    <a:pt x="0" y="158"/>
                  </a:cubicBezTo>
                  <a:cubicBezTo>
                    <a:pt x="0" y="172"/>
                    <a:pt x="11" y="182"/>
                    <a:pt x="24" y="182"/>
                  </a:cubicBezTo>
                  <a:close/>
                  <a:moveTo>
                    <a:pt x="24" y="182"/>
                  </a:moveTo>
                  <a:cubicBezTo>
                    <a:pt x="24" y="182"/>
                    <a:pt x="24" y="182"/>
                    <a:pt x="24" y="182"/>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54" name="Freeform 11">
              <a:extLst>
                <a:ext uri="{FF2B5EF4-FFF2-40B4-BE49-F238E27FC236}">
                  <a16:creationId xmlns="" xmlns:a16="http://schemas.microsoft.com/office/drawing/2014/main" id="{F2A97FCD-688B-4009-A43E-772F81974480}"/>
                </a:ext>
              </a:extLst>
            </p:cNvPr>
            <p:cNvSpPr>
              <a:spLocks noEditPoints="1"/>
            </p:cNvSpPr>
            <p:nvPr/>
          </p:nvSpPr>
          <p:spPr bwMode="auto">
            <a:xfrm>
              <a:off x="7899293" y="-2944156"/>
              <a:ext cx="149039" cy="207115"/>
            </a:xfrm>
            <a:custGeom>
              <a:avLst/>
              <a:gdLst>
                <a:gd name="T0" fmla="*/ 74 w 122"/>
                <a:gd name="T1" fmla="*/ 156 h 168"/>
                <a:gd name="T2" fmla="*/ 94 w 122"/>
                <a:gd name="T3" fmla="*/ 168 h 168"/>
                <a:gd name="T4" fmla="*/ 106 w 122"/>
                <a:gd name="T5" fmla="*/ 165 h 168"/>
                <a:gd name="T6" fmla="*/ 115 w 122"/>
                <a:gd name="T7" fmla="*/ 132 h 168"/>
                <a:gd name="T8" fmla="*/ 48 w 122"/>
                <a:gd name="T9" fmla="*/ 15 h 168"/>
                <a:gd name="T10" fmla="*/ 15 w 122"/>
                <a:gd name="T11" fmla="*/ 7 h 168"/>
                <a:gd name="T12" fmla="*/ 6 w 122"/>
                <a:gd name="T13" fmla="*/ 39 h 168"/>
                <a:gd name="T14" fmla="*/ 74 w 122"/>
                <a:gd name="T15" fmla="*/ 156 h 168"/>
                <a:gd name="T16" fmla="*/ 74 w 122"/>
                <a:gd name="T17" fmla="*/ 156 h 168"/>
                <a:gd name="T18" fmla="*/ 74 w 122"/>
                <a:gd name="T19" fmla="*/ 156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74" y="156"/>
                  </a:moveTo>
                  <a:cubicBezTo>
                    <a:pt x="78" y="164"/>
                    <a:pt x="86" y="168"/>
                    <a:pt x="94" y="168"/>
                  </a:cubicBezTo>
                  <a:cubicBezTo>
                    <a:pt x="98" y="168"/>
                    <a:pt x="103" y="167"/>
                    <a:pt x="106" y="165"/>
                  </a:cubicBezTo>
                  <a:cubicBezTo>
                    <a:pt x="118" y="158"/>
                    <a:pt x="122" y="143"/>
                    <a:pt x="115" y="132"/>
                  </a:cubicBezTo>
                  <a:cubicBezTo>
                    <a:pt x="48" y="15"/>
                    <a:pt x="48" y="15"/>
                    <a:pt x="48" y="15"/>
                  </a:cubicBezTo>
                  <a:cubicBezTo>
                    <a:pt x="41" y="4"/>
                    <a:pt x="27" y="0"/>
                    <a:pt x="15" y="7"/>
                  </a:cubicBezTo>
                  <a:cubicBezTo>
                    <a:pt x="4" y="13"/>
                    <a:pt x="0" y="28"/>
                    <a:pt x="6" y="39"/>
                  </a:cubicBezTo>
                  <a:lnTo>
                    <a:pt x="74" y="156"/>
                  </a:lnTo>
                  <a:close/>
                  <a:moveTo>
                    <a:pt x="74" y="156"/>
                  </a:moveTo>
                  <a:cubicBezTo>
                    <a:pt x="74" y="156"/>
                    <a:pt x="74" y="156"/>
                    <a:pt x="74" y="156"/>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55" name="Freeform 12">
              <a:extLst>
                <a:ext uri="{FF2B5EF4-FFF2-40B4-BE49-F238E27FC236}">
                  <a16:creationId xmlns="" xmlns:a16="http://schemas.microsoft.com/office/drawing/2014/main" id="{745AF341-A3B9-450E-AA0C-D160290799A4}"/>
                </a:ext>
              </a:extLst>
            </p:cNvPr>
            <p:cNvSpPr>
              <a:spLocks noEditPoints="1"/>
            </p:cNvSpPr>
            <p:nvPr/>
          </p:nvSpPr>
          <p:spPr bwMode="auto">
            <a:xfrm>
              <a:off x="8723555" y="-2052722"/>
              <a:ext cx="209214" cy="146940"/>
            </a:xfrm>
            <a:custGeom>
              <a:avLst/>
              <a:gdLst>
                <a:gd name="T0" fmla="*/ 155 w 171"/>
                <a:gd name="T1" fmla="*/ 74 h 119"/>
                <a:gd name="T2" fmla="*/ 39 w 171"/>
                <a:gd name="T3" fmla="*/ 7 h 119"/>
                <a:gd name="T4" fmla="*/ 6 w 171"/>
                <a:gd name="T5" fmla="*/ 15 h 119"/>
                <a:gd name="T6" fmla="*/ 15 w 171"/>
                <a:gd name="T7" fmla="*/ 48 h 119"/>
                <a:gd name="T8" fmla="*/ 131 w 171"/>
                <a:gd name="T9" fmla="*/ 115 h 119"/>
                <a:gd name="T10" fmla="*/ 143 w 171"/>
                <a:gd name="T11" fmla="*/ 119 h 119"/>
                <a:gd name="T12" fmla="*/ 164 w 171"/>
                <a:gd name="T13" fmla="*/ 107 h 119"/>
                <a:gd name="T14" fmla="*/ 155 w 171"/>
                <a:gd name="T15" fmla="*/ 74 h 119"/>
                <a:gd name="T16" fmla="*/ 155 w 171"/>
                <a:gd name="T17" fmla="*/ 74 h 119"/>
                <a:gd name="T18" fmla="*/ 155 w 171"/>
                <a:gd name="T19" fmla="*/ 7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55" y="74"/>
                  </a:moveTo>
                  <a:cubicBezTo>
                    <a:pt x="39" y="7"/>
                    <a:pt x="39" y="7"/>
                    <a:pt x="39" y="7"/>
                  </a:cubicBezTo>
                  <a:cubicBezTo>
                    <a:pt x="27" y="0"/>
                    <a:pt x="13" y="4"/>
                    <a:pt x="6" y="15"/>
                  </a:cubicBezTo>
                  <a:cubicBezTo>
                    <a:pt x="0" y="27"/>
                    <a:pt x="3" y="42"/>
                    <a:pt x="15" y="48"/>
                  </a:cubicBezTo>
                  <a:cubicBezTo>
                    <a:pt x="131" y="115"/>
                    <a:pt x="131" y="115"/>
                    <a:pt x="131" y="115"/>
                  </a:cubicBezTo>
                  <a:cubicBezTo>
                    <a:pt x="135" y="118"/>
                    <a:pt x="139" y="119"/>
                    <a:pt x="143" y="119"/>
                  </a:cubicBezTo>
                  <a:cubicBezTo>
                    <a:pt x="152" y="119"/>
                    <a:pt x="160" y="114"/>
                    <a:pt x="164" y="107"/>
                  </a:cubicBezTo>
                  <a:cubicBezTo>
                    <a:pt x="171" y="95"/>
                    <a:pt x="167" y="80"/>
                    <a:pt x="155" y="74"/>
                  </a:cubicBezTo>
                  <a:close/>
                  <a:moveTo>
                    <a:pt x="155" y="74"/>
                  </a:moveTo>
                  <a:cubicBezTo>
                    <a:pt x="155" y="74"/>
                    <a:pt x="155" y="74"/>
                    <a:pt x="155" y="7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59" name="Freeform 13">
              <a:extLst>
                <a:ext uri="{FF2B5EF4-FFF2-40B4-BE49-F238E27FC236}">
                  <a16:creationId xmlns="" xmlns:a16="http://schemas.microsoft.com/office/drawing/2014/main" id="{6421252C-0288-4E74-8BE0-6173B937F839}"/>
                </a:ext>
              </a:extLst>
            </p:cNvPr>
            <p:cNvSpPr>
              <a:spLocks noEditPoints="1"/>
            </p:cNvSpPr>
            <p:nvPr/>
          </p:nvSpPr>
          <p:spPr bwMode="auto">
            <a:xfrm>
              <a:off x="7640399" y="-2682464"/>
              <a:ext cx="209214" cy="145540"/>
            </a:xfrm>
            <a:custGeom>
              <a:avLst/>
              <a:gdLst>
                <a:gd name="T0" fmla="*/ 15 w 171"/>
                <a:gd name="T1" fmla="*/ 48 h 118"/>
                <a:gd name="T2" fmla="*/ 132 w 171"/>
                <a:gd name="T3" fmla="*/ 115 h 118"/>
                <a:gd name="T4" fmla="*/ 144 w 171"/>
                <a:gd name="T5" fmla="*/ 118 h 118"/>
                <a:gd name="T6" fmla="*/ 165 w 171"/>
                <a:gd name="T7" fmla="*/ 106 h 118"/>
                <a:gd name="T8" fmla="*/ 156 w 171"/>
                <a:gd name="T9" fmla="*/ 74 h 118"/>
                <a:gd name="T10" fmla="*/ 39 w 171"/>
                <a:gd name="T11" fmla="*/ 6 h 118"/>
                <a:gd name="T12" fmla="*/ 7 w 171"/>
                <a:gd name="T13" fmla="*/ 15 h 118"/>
                <a:gd name="T14" fmla="*/ 15 w 171"/>
                <a:gd name="T15" fmla="*/ 48 h 118"/>
                <a:gd name="T16" fmla="*/ 15 w 171"/>
                <a:gd name="T17" fmla="*/ 48 h 118"/>
                <a:gd name="T18" fmla="*/ 15 w 171"/>
                <a:gd name="T19" fmla="*/ 4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15" y="48"/>
                  </a:moveTo>
                  <a:cubicBezTo>
                    <a:pt x="132" y="115"/>
                    <a:pt x="132" y="115"/>
                    <a:pt x="132" y="115"/>
                  </a:cubicBezTo>
                  <a:cubicBezTo>
                    <a:pt x="136" y="117"/>
                    <a:pt x="140" y="118"/>
                    <a:pt x="144" y="118"/>
                  </a:cubicBezTo>
                  <a:cubicBezTo>
                    <a:pt x="152" y="118"/>
                    <a:pt x="160" y="114"/>
                    <a:pt x="165" y="106"/>
                  </a:cubicBezTo>
                  <a:cubicBezTo>
                    <a:pt x="171" y="95"/>
                    <a:pt x="167" y="80"/>
                    <a:pt x="156" y="74"/>
                  </a:cubicBezTo>
                  <a:cubicBezTo>
                    <a:pt x="39" y="6"/>
                    <a:pt x="39" y="6"/>
                    <a:pt x="39" y="6"/>
                  </a:cubicBezTo>
                  <a:cubicBezTo>
                    <a:pt x="28" y="0"/>
                    <a:pt x="13" y="4"/>
                    <a:pt x="7" y="15"/>
                  </a:cubicBezTo>
                  <a:cubicBezTo>
                    <a:pt x="0" y="27"/>
                    <a:pt x="4" y="41"/>
                    <a:pt x="15" y="48"/>
                  </a:cubicBezTo>
                  <a:close/>
                  <a:moveTo>
                    <a:pt x="15" y="48"/>
                  </a:moveTo>
                  <a:cubicBezTo>
                    <a:pt x="15" y="48"/>
                    <a:pt x="15" y="48"/>
                    <a:pt x="15" y="48"/>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60" name="Freeform 14">
              <a:extLst>
                <a:ext uri="{FF2B5EF4-FFF2-40B4-BE49-F238E27FC236}">
                  <a16:creationId xmlns="" xmlns:a16="http://schemas.microsoft.com/office/drawing/2014/main" id="{B0FE359E-F73E-4BDC-87AA-58798B116B7C}"/>
                </a:ext>
              </a:extLst>
            </p:cNvPr>
            <p:cNvSpPr>
              <a:spLocks noEditPoints="1"/>
            </p:cNvSpPr>
            <p:nvPr/>
          </p:nvSpPr>
          <p:spPr bwMode="auto">
            <a:xfrm>
              <a:off x="8799824" y="-2322811"/>
              <a:ext cx="223908" cy="59476"/>
            </a:xfrm>
            <a:custGeom>
              <a:avLst/>
              <a:gdLst>
                <a:gd name="T0" fmla="*/ 159 w 183"/>
                <a:gd name="T1" fmla="*/ 0 h 48"/>
                <a:gd name="T2" fmla="*/ 24 w 183"/>
                <a:gd name="T3" fmla="*/ 0 h 48"/>
                <a:gd name="T4" fmla="*/ 0 w 183"/>
                <a:gd name="T5" fmla="*/ 24 h 48"/>
                <a:gd name="T6" fmla="*/ 24 w 183"/>
                <a:gd name="T7" fmla="*/ 48 h 48"/>
                <a:gd name="T8" fmla="*/ 159 w 183"/>
                <a:gd name="T9" fmla="*/ 48 h 48"/>
                <a:gd name="T10" fmla="*/ 183 w 183"/>
                <a:gd name="T11" fmla="*/ 24 h 48"/>
                <a:gd name="T12" fmla="*/ 159 w 183"/>
                <a:gd name="T13" fmla="*/ 0 h 48"/>
                <a:gd name="T14" fmla="*/ 159 w 183"/>
                <a:gd name="T15" fmla="*/ 0 h 48"/>
                <a:gd name="T16" fmla="*/ 159 w 183"/>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 h="48">
                  <a:moveTo>
                    <a:pt x="159" y="0"/>
                  </a:moveTo>
                  <a:cubicBezTo>
                    <a:pt x="24" y="0"/>
                    <a:pt x="24" y="0"/>
                    <a:pt x="24" y="0"/>
                  </a:cubicBezTo>
                  <a:cubicBezTo>
                    <a:pt x="11" y="0"/>
                    <a:pt x="0" y="11"/>
                    <a:pt x="0" y="24"/>
                  </a:cubicBezTo>
                  <a:cubicBezTo>
                    <a:pt x="0" y="38"/>
                    <a:pt x="11" y="48"/>
                    <a:pt x="24" y="48"/>
                  </a:cubicBezTo>
                  <a:cubicBezTo>
                    <a:pt x="159" y="48"/>
                    <a:pt x="159" y="48"/>
                    <a:pt x="159" y="48"/>
                  </a:cubicBezTo>
                  <a:cubicBezTo>
                    <a:pt x="172" y="48"/>
                    <a:pt x="183" y="38"/>
                    <a:pt x="183" y="24"/>
                  </a:cubicBezTo>
                  <a:cubicBezTo>
                    <a:pt x="183" y="11"/>
                    <a:pt x="172" y="0"/>
                    <a:pt x="159" y="0"/>
                  </a:cubicBezTo>
                  <a:close/>
                  <a:moveTo>
                    <a:pt x="159" y="0"/>
                  </a:moveTo>
                  <a:cubicBezTo>
                    <a:pt x="159" y="0"/>
                    <a:pt x="159" y="0"/>
                    <a:pt x="159" y="0"/>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61" name="Freeform 15">
              <a:extLst>
                <a:ext uri="{FF2B5EF4-FFF2-40B4-BE49-F238E27FC236}">
                  <a16:creationId xmlns="" xmlns:a16="http://schemas.microsoft.com/office/drawing/2014/main" id="{3085AF8C-5A77-43FC-BB3D-25616E7BAD7E}"/>
                </a:ext>
              </a:extLst>
            </p:cNvPr>
            <p:cNvSpPr>
              <a:spLocks noEditPoints="1"/>
            </p:cNvSpPr>
            <p:nvPr/>
          </p:nvSpPr>
          <p:spPr bwMode="auto">
            <a:xfrm>
              <a:off x="7549436" y="-2322811"/>
              <a:ext cx="222509" cy="59476"/>
            </a:xfrm>
            <a:custGeom>
              <a:avLst/>
              <a:gdLst>
                <a:gd name="T0" fmla="*/ 182 w 182"/>
                <a:gd name="T1" fmla="*/ 24 h 48"/>
                <a:gd name="T2" fmla="*/ 158 w 182"/>
                <a:gd name="T3" fmla="*/ 0 h 48"/>
                <a:gd name="T4" fmla="*/ 24 w 182"/>
                <a:gd name="T5" fmla="*/ 0 h 48"/>
                <a:gd name="T6" fmla="*/ 0 w 182"/>
                <a:gd name="T7" fmla="*/ 24 h 48"/>
                <a:gd name="T8" fmla="*/ 24 w 182"/>
                <a:gd name="T9" fmla="*/ 48 h 48"/>
                <a:gd name="T10" fmla="*/ 158 w 182"/>
                <a:gd name="T11" fmla="*/ 48 h 48"/>
                <a:gd name="T12" fmla="*/ 182 w 182"/>
                <a:gd name="T13" fmla="*/ 24 h 48"/>
                <a:gd name="T14" fmla="*/ 182 w 182"/>
                <a:gd name="T15" fmla="*/ 24 h 48"/>
                <a:gd name="T16" fmla="*/ 182 w 182"/>
                <a:gd name="T17" fmla="*/ 2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2" h="48">
                  <a:moveTo>
                    <a:pt x="182" y="24"/>
                  </a:moveTo>
                  <a:cubicBezTo>
                    <a:pt x="182" y="11"/>
                    <a:pt x="172" y="0"/>
                    <a:pt x="158" y="0"/>
                  </a:cubicBezTo>
                  <a:cubicBezTo>
                    <a:pt x="24" y="0"/>
                    <a:pt x="24" y="0"/>
                    <a:pt x="24" y="0"/>
                  </a:cubicBezTo>
                  <a:cubicBezTo>
                    <a:pt x="11" y="0"/>
                    <a:pt x="0" y="11"/>
                    <a:pt x="0" y="24"/>
                  </a:cubicBezTo>
                  <a:cubicBezTo>
                    <a:pt x="0" y="38"/>
                    <a:pt x="11" y="48"/>
                    <a:pt x="24" y="48"/>
                  </a:cubicBezTo>
                  <a:cubicBezTo>
                    <a:pt x="158" y="48"/>
                    <a:pt x="158" y="48"/>
                    <a:pt x="158" y="48"/>
                  </a:cubicBezTo>
                  <a:cubicBezTo>
                    <a:pt x="172" y="48"/>
                    <a:pt x="182" y="38"/>
                    <a:pt x="182" y="24"/>
                  </a:cubicBezTo>
                  <a:close/>
                  <a:moveTo>
                    <a:pt x="182" y="24"/>
                  </a:moveTo>
                  <a:cubicBezTo>
                    <a:pt x="182" y="24"/>
                    <a:pt x="182" y="24"/>
                    <a:pt x="182" y="24"/>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62" name="Freeform 16">
              <a:extLst>
                <a:ext uri="{FF2B5EF4-FFF2-40B4-BE49-F238E27FC236}">
                  <a16:creationId xmlns="" xmlns:a16="http://schemas.microsoft.com/office/drawing/2014/main" id="{7266249B-8E16-4840-96FC-8516A1DEEF9C}"/>
                </a:ext>
              </a:extLst>
            </p:cNvPr>
            <p:cNvSpPr>
              <a:spLocks noEditPoints="1"/>
            </p:cNvSpPr>
            <p:nvPr/>
          </p:nvSpPr>
          <p:spPr bwMode="auto">
            <a:xfrm>
              <a:off x="8723555" y="-2682464"/>
              <a:ext cx="209214" cy="145540"/>
            </a:xfrm>
            <a:custGeom>
              <a:avLst/>
              <a:gdLst>
                <a:gd name="T0" fmla="*/ 27 w 171"/>
                <a:gd name="T1" fmla="*/ 118 h 118"/>
                <a:gd name="T2" fmla="*/ 39 w 171"/>
                <a:gd name="T3" fmla="*/ 115 h 118"/>
                <a:gd name="T4" fmla="*/ 155 w 171"/>
                <a:gd name="T5" fmla="*/ 48 h 118"/>
                <a:gd name="T6" fmla="*/ 164 w 171"/>
                <a:gd name="T7" fmla="*/ 15 h 118"/>
                <a:gd name="T8" fmla="*/ 131 w 171"/>
                <a:gd name="T9" fmla="*/ 6 h 118"/>
                <a:gd name="T10" fmla="*/ 15 w 171"/>
                <a:gd name="T11" fmla="*/ 74 h 118"/>
                <a:gd name="T12" fmla="*/ 6 w 171"/>
                <a:gd name="T13" fmla="*/ 106 h 118"/>
                <a:gd name="T14" fmla="*/ 27 w 171"/>
                <a:gd name="T15" fmla="*/ 118 h 118"/>
                <a:gd name="T16" fmla="*/ 27 w 171"/>
                <a:gd name="T17" fmla="*/ 118 h 118"/>
                <a:gd name="T18" fmla="*/ 27 w 171"/>
                <a:gd name="T19"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8">
                  <a:moveTo>
                    <a:pt x="27" y="118"/>
                  </a:moveTo>
                  <a:cubicBezTo>
                    <a:pt x="31" y="118"/>
                    <a:pt x="35" y="117"/>
                    <a:pt x="39" y="115"/>
                  </a:cubicBezTo>
                  <a:cubicBezTo>
                    <a:pt x="155" y="48"/>
                    <a:pt x="155" y="48"/>
                    <a:pt x="155" y="48"/>
                  </a:cubicBezTo>
                  <a:cubicBezTo>
                    <a:pt x="167" y="41"/>
                    <a:pt x="171" y="27"/>
                    <a:pt x="164" y="15"/>
                  </a:cubicBezTo>
                  <a:cubicBezTo>
                    <a:pt x="157" y="4"/>
                    <a:pt x="143" y="0"/>
                    <a:pt x="131" y="6"/>
                  </a:cubicBezTo>
                  <a:cubicBezTo>
                    <a:pt x="15" y="74"/>
                    <a:pt x="15" y="74"/>
                    <a:pt x="15" y="74"/>
                  </a:cubicBezTo>
                  <a:cubicBezTo>
                    <a:pt x="3" y="80"/>
                    <a:pt x="0" y="95"/>
                    <a:pt x="6" y="106"/>
                  </a:cubicBezTo>
                  <a:cubicBezTo>
                    <a:pt x="11" y="114"/>
                    <a:pt x="19" y="118"/>
                    <a:pt x="27" y="118"/>
                  </a:cubicBezTo>
                  <a:close/>
                  <a:moveTo>
                    <a:pt x="27" y="118"/>
                  </a:moveTo>
                  <a:cubicBezTo>
                    <a:pt x="27" y="118"/>
                    <a:pt x="27" y="118"/>
                    <a:pt x="27" y="118"/>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63" name="Freeform 17">
              <a:extLst>
                <a:ext uri="{FF2B5EF4-FFF2-40B4-BE49-F238E27FC236}">
                  <a16:creationId xmlns="" xmlns:a16="http://schemas.microsoft.com/office/drawing/2014/main" id="{2441C55B-CC0E-4AF1-8DF0-22E322450389}"/>
                </a:ext>
              </a:extLst>
            </p:cNvPr>
            <p:cNvSpPr>
              <a:spLocks noEditPoints="1"/>
            </p:cNvSpPr>
            <p:nvPr/>
          </p:nvSpPr>
          <p:spPr bwMode="auto">
            <a:xfrm>
              <a:off x="7640399" y="-2052722"/>
              <a:ext cx="209214" cy="146940"/>
            </a:xfrm>
            <a:custGeom>
              <a:avLst/>
              <a:gdLst>
                <a:gd name="T0" fmla="*/ 132 w 171"/>
                <a:gd name="T1" fmla="*/ 7 h 119"/>
                <a:gd name="T2" fmla="*/ 15 w 171"/>
                <a:gd name="T3" fmla="*/ 74 h 119"/>
                <a:gd name="T4" fmla="*/ 7 w 171"/>
                <a:gd name="T5" fmla="*/ 107 h 119"/>
                <a:gd name="T6" fmla="*/ 28 w 171"/>
                <a:gd name="T7" fmla="*/ 119 h 119"/>
                <a:gd name="T8" fmla="*/ 39 w 171"/>
                <a:gd name="T9" fmla="*/ 115 h 119"/>
                <a:gd name="T10" fmla="*/ 156 w 171"/>
                <a:gd name="T11" fmla="*/ 48 h 119"/>
                <a:gd name="T12" fmla="*/ 165 w 171"/>
                <a:gd name="T13" fmla="*/ 15 h 119"/>
                <a:gd name="T14" fmla="*/ 132 w 171"/>
                <a:gd name="T15" fmla="*/ 7 h 119"/>
                <a:gd name="T16" fmla="*/ 132 w 171"/>
                <a:gd name="T17" fmla="*/ 7 h 119"/>
                <a:gd name="T18" fmla="*/ 132 w 171"/>
                <a:gd name="T19" fmla="*/ 7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19">
                  <a:moveTo>
                    <a:pt x="132" y="7"/>
                  </a:moveTo>
                  <a:cubicBezTo>
                    <a:pt x="15" y="74"/>
                    <a:pt x="15" y="74"/>
                    <a:pt x="15" y="74"/>
                  </a:cubicBezTo>
                  <a:cubicBezTo>
                    <a:pt x="4" y="80"/>
                    <a:pt x="0" y="95"/>
                    <a:pt x="7" y="107"/>
                  </a:cubicBezTo>
                  <a:cubicBezTo>
                    <a:pt x="11" y="114"/>
                    <a:pt x="19" y="119"/>
                    <a:pt x="28" y="119"/>
                  </a:cubicBezTo>
                  <a:cubicBezTo>
                    <a:pt x="32" y="119"/>
                    <a:pt x="36" y="118"/>
                    <a:pt x="39" y="115"/>
                  </a:cubicBezTo>
                  <a:cubicBezTo>
                    <a:pt x="156" y="48"/>
                    <a:pt x="156" y="48"/>
                    <a:pt x="156" y="48"/>
                  </a:cubicBezTo>
                  <a:cubicBezTo>
                    <a:pt x="167" y="42"/>
                    <a:pt x="171" y="27"/>
                    <a:pt x="165" y="15"/>
                  </a:cubicBezTo>
                  <a:cubicBezTo>
                    <a:pt x="158" y="4"/>
                    <a:pt x="143" y="0"/>
                    <a:pt x="132" y="7"/>
                  </a:cubicBezTo>
                  <a:close/>
                  <a:moveTo>
                    <a:pt x="132" y="7"/>
                  </a:moveTo>
                  <a:cubicBezTo>
                    <a:pt x="132" y="7"/>
                    <a:pt x="132" y="7"/>
                    <a:pt x="132" y="7"/>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sp>
          <p:nvSpPr>
            <p:cNvPr id="64" name="Freeform 18">
              <a:extLst>
                <a:ext uri="{FF2B5EF4-FFF2-40B4-BE49-F238E27FC236}">
                  <a16:creationId xmlns="" xmlns:a16="http://schemas.microsoft.com/office/drawing/2014/main" id="{FA834BA1-D0A4-4237-913D-260A5DEBAE89}"/>
                </a:ext>
              </a:extLst>
            </p:cNvPr>
            <p:cNvSpPr>
              <a:spLocks noEditPoints="1"/>
            </p:cNvSpPr>
            <p:nvPr/>
          </p:nvSpPr>
          <p:spPr bwMode="auto">
            <a:xfrm>
              <a:off x="8524837" y="-2944156"/>
              <a:ext cx="149039" cy="207115"/>
            </a:xfrm>
            <a:custGeom>
              <a:avLst/>
              <a:gdLst>
                <a:gd name="T0" fmla="*/ 15 w 122"/>
                <a:gd name="T1" fmla="*/ 165 h 168"/>
                <a:gd name="T2" fmla="*/ 27 w 122"/>
                <a:gd name="T3" fmla="*/ 168 h 168"/>
                <a:gd name="T4" fmla="*/ 48 w 122"/>
                <a:gd name="T5" fmla="*/ 156 h 168"/>
                <a:gd name="T6" fmla="*/ 115 w 122"/>
                <a:gd name="T7" fmla="*/ 39 h 168"/>
                <a:gd name="T8" fmla="*/ 107 w 122"/>
                <a:gd name="T9" fmla="*/ 7 h 168"/>
                <a:gd name="T10" fmla="*/ 74 w 122"/>
                <a:gd name="T11" fmla="*/ 15 h 168"/>
                <a:gd name="T12" fmla="*/ 7 w 122"/>
                <a:gd name="T13" fmla="*/ 132 h 168"/>
                <a:gd name="T14" fmla="*/ 15 w 122"/>
                <a:gd name="T15" fmla="*/ 165 h 168"/>
                <a:gd name="T16" fmla="*/ 15 w 122"/>
                <a:gd name="T17" fmla="*/ 165 h 168"/>
                <a:gd name="T18" fmla="*/ 15 w 122"/>
                <a:gd name="T19" fmla="*/ 165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2" h="168">
                  <a:moveTo>
                    <a:pt x="15" y="165"/>
                  </a:moveTo>
                  <a:cubicBezTo>
                    <a:pt x="19" y="167"/>
                    <a:pt x="23" y="168"/>
                    <a:pt x="27" y="168"/>
                  </a:cubicBezTo>
                  <a:cubicBezTo>
                    <a:pt x="36" y="168"/>
                    <a:pt x="44" y="164"/>
                    <a:pt x="48" y="156"/>
                  </a:cubicBezTo>
                  <a:cubicBezTo>
                    <a:pt x="115" y="39"/>
                    <a:pt x="115" y="39"/>
                    <a:pt x="115" y="39"/>
                  </a:cubicBezTo>
                  <a:cubicBezTo>
                    <a:pt x="122" y="28"/>
                    <a:pt x="118" y="13"/>
                    <a:pt x="107" y="7"/>
                  </a:cubicBezTo>
                  <a:cubicBezTo>
                    <a:pt x="95" y="0"/>
                    <a:pt x="80" y="4"/>
                    <a:pt x="74" y="15"/>
                  </a:cubicBezTo>
                  <a:cubicBezTo>
                    <a:pt x="7" y="132"/>
                    <a:pt x="7" y="132"/>
                    <a:pt x="7" y="132"/>
                  </a:cubicBezTo>
                  <a:cubicBezTo>
                    <a:pt x="0" y="143"/>
                    <a:pt x="4" y="158"/>
                    <a:pt x="15" y="165"/>
                  </a:cubicBezTo>
                  <a:close/>
                  <a:moveTo>
                    <a:pt x="15" y="165"/>
                  </a:moveTo>
                  <a:cubicBezTo>
                    <a:pt x="15" y="165"/>
                    <a:pt x="15" y="165"/>
                    <a:pt x="15" y="165"/>
                  </a:cubicBezTo>
                </a:path>
              </a:pathLst>
            </a:custGeom>
            <a:grpFill/>
            <a:ln>
              <a:noFill/>
            </a:ln>
          </p:spPr>
          <p:txBody>
            <a:bodyPr vert="horz" wrap="square" lIns="91440" tIns="45720" rIns="91440" bIns="45720" numCol="1" anchor="t" anchorCtr="0" compatLnSpc="1">
              <a:prstTxWarp prst="textNoShape">
                <a:avLst/>
              </a:prstTxWarp>
            </a:bodyPr>
            <a:lstStyle/>
            <a:p>
              <a:endParaRPr lang="en-GB"/>
            </a:p>
          </p:txBody>
        </p:sp>
      </p:grpSp>
      <p:sp>
        <p:nvSpPr>
          <p:cNvPr id="66" name="Oval 65">
            <a:extLst>
              <a:ext uri="{FF2B5EF4-FFF2-40B4-BE49-F238E27FC236}">
                <a16:creationId xmlns="" xmlns:a16="http://schemas.microsoft.com/office/drawing/2014/main" id="{B327ECD0-E1B0-4737-8A11-DA4355BE380C}"/>
              </a:ext>
            </a:extLst>
          </p:cNvPr>
          <p:cNvSpPr/>
          <p:nvPr/>
        </p:nvSpPr>
        <p:spPr>
          <a:xfrm>
            <a:off x="1610540" y="2008325"/>
            <a:ext cx="506366" cy="5063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1</a:t>
            </a:r>
          </a:p>
        </p:txBody>
      </p:sp>
      <p:sp>
        <p:nvSpPr>
          <p:cNvPr id="67" name="TextBox 66">
            <a:extLst>
              <a:ext uri="{FF2B5EF4-FFF2-40B4-BE49-F238E27FC236}">
                <a16:creationId xmlns="" xmlns:a16="http://schemas.microsoft.com/office/drawing/2014/main" id="{43E9AA7E-9A40-4378-BA1F-D2DC2684ED35}"/>
              </a:ext>
            </a:extLst>
          </p:cNvPr>
          <p:cNvSpPr txBox="1"/>
          <p:nvPr/>
        </p:nvSpPr>
        <p:spPr>
          <a:xfrm>
            <a:off x="1074454" y="4875745"/>
            <a:ext cx="2088918" cy="523220"/>
          </a:xfrm>
          <a:prstGeom prst="rect">
            <a:avLst/>
          </a:prstGeom>
          <a:noFill/>
        </p:spPr>
        <p:txBody>
          <a:bodyPr wrap="square" rtlCol="0">
            <a:spAutoFit/>
          </a:bodyPr>
          <a:lstStyle/>
          <a:p>
            <a:pPr lvl="0" algn="just" rtl="1">
              <a:defRPr/>
            </a:pPr>
            <a:r>
              <a:rPr lang="ar-JO" sz="2800" b="1" noProof="0" dirty="0" smtClean="0">
                <a:latin typeface="Open Sans" panose="020B0606030504020204" pitchFamily="34" charset="0"/>
              </a:rPr>
              <a:t>المصدر الديني</a:t>
            </a:r>
            <a:endParaRPr kumimoji="0" lang="en-GB" sz="2800" b="1" i="0" u="none" strike="noStrike" kern="1200" cap="none" spc="0" normalizeH="0" baseline="0" noProof="0" dirty="0">
              <a:ln>
                <a:noFill/>
              </a:ln>
              <a:effectLst/>
              <a:uLnTx/>
              <a:uFillTx/>
              <a:latin typeface="Noto Sans" panose="020B0502040504020204" pitchFamily="34"/>
              <a:ea typeface="Noto Sans" panose="020B0502040504020204" pitchFamily="34"/>
              <a:cs typeface="Noto Sans" panose="020B0502040504020204" pitchFamily="34"/>
            </a:endParaRPr>
          </a:p>
        </p:txBody>
      </p:sp>
      <p:sp>
        <p:nvSpPr>
          <p:cNvPr id="68" name="Oval 67">
            <a:extLst>
              <a:ext uri="{FF2B5EF4-FFF2-40B4-BE49-F238E27FC236}">
                <a16:creationId xmlns="" xmlns:a16="http://schemas.microsoft.com/office/drawing/2014/main" id="{A445E318-5EBB-456A-AB1D-82C950818623}"/>
              </a:ext>
            </a:extLst>
          </p:cNvPr>
          <p:cNvSpPr/>
          <p:nvPr/>
        </p:nvSpPr>
        <p:spPr>
          <a:xfrm>
            <a:off x="1610540" y="4305476"/>
            <a:ext cx="506366" cy="5063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2</a:t>
            </a:r>
          </a:p>
        </p:txBody>
      </p:sp>
      <p:sp>
        <p:nvSpPr>
          <p:cNvPr id="73" name="Oval 72">
            <a:extLst>
              <a:ext uri="{FF2B5EF4-FFF2-40B4-BE49-F238E27FC236}">
                <a16:creationId xmlns="" xmlns:a16="http://schemas.microsoft.com/office/drawing/2014/main" id="{6C67BB8D-4F08-4687-95FD-F1D81ABCF35D}"/>
              </a:ext>
            </a:extLst>
          </p:cNvPr>
          <p:cNvSpPr/>
          <p:nvPr/>
        </p:nvSpPr>
        <p:spPr>
          <a:xfrm>
            <a:off x="9829286" y="2026479"/>
            <a:ext cx="506366" cy="50636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3</a:t>
            </a:r>
          </a:p>
        </p:txBody>
      </p:sp>
      <p:sp>
        <p:nvSpPr>
          <p:cNvPr id="75" name="TextBox 74">
            <a:extLst>
              <a:ext uri="{FF2B5EF4-FFF2-40B4-BE49-F238E27FC236}">
                <a16:creationId xmlns="" xmlns:a16="http://schemas.microsoft.com/office/drawing/2014/main" id="{F4AF6505-A775-4864-B23C-39B7D60FE049}"/>
              </a:ext>
            </a:extLst>
          </p:cNvPr>
          <p:cNvSpPr txBox="1"/>
          <p:nvPr/>
        </p:nvSpPr>
        <p:spPr>
          <a:xfrm>
            <a:off x="762000" y="2691345"/>
            <a:ext cx="2401372" cy="523220"/>
          </a:xfrm>
          <a:prstGeom prst="rect">
            <a:avLst/>
          </a:prstGeom>
          <a:noFill/>
        </p:spPr>
        <p:txBody>
          <a:bodyPr wrap="square" rtlCol="0">
            <a:spAutoFit/>
          </a:bodyPr>
          <a:lstStyle/>
          <a:p>
            <a:pPr lvl="0" algn="just" rtl="1">
              <a:defRPr/>
            </a:pPr>
            <a:r>
              <a:rPr lang="ar-SA" sz="2800" b="1" dirty="0"/>
              <a:t>المصدر </a:t>
            </a:r>
            <a:r>
              <a:rPr lang="ar-SA" sz="2800" b="1" dirty="0" smtClean="0"/>
              <a:t>السياسي</a:t>
            </a:r>
            <a:endParaRPr kumimoji="0" lang="en-GB" sz="2800" i="0" u="none" strike="noStrike" kern="1200" cap="none" spc="0" normalizeH="0" baseline="0" noProof="0" dirty="0">
              <a:ln>
                <a:noFill/>
              </a:ln>
              <a:effectLst/>
              <a:uLnTx/>
              <a:uFillTx/>
              <a:latin typeface="Noto Sans" panose="020B0502040504020204" pitchFamily="34"/>
              <a:ea typeface="Noto Sans" panose="020B0502040504020204" pitchFamily="34"/>
              <a:cs typeface="Noto Sans" panose="020B0502040504020204" pitchFamily="34"/>
            </a:endParaRPr>
          </a:p>
        </p:txBody>
      </p:sp>
      <p:sp>
        <p:nvSpPr>
          <p:cNvPr id="76" name="TextBox 75">
            <a:extLst>
              <a:ext uri="{FF2B5EF4-FFF2-40B4-BE49-F238E27FC236}">
                <a16:creationId xmlns="" xmlns:a16="http://schemas.microsoft.com/office/drawing/2014/main" id="{A98F7418-2E84-4D83-AB5C-A6C8FD62F902}"/>
              </a:ext>
            </a:extLst>
          </p:cNvPr>
          <p:cNvSpPr txBox="1"/>
          <p:nvPr/>
        </p:nvSpPr>
        <p:spPr>
          <a:xfrm>
            <a:off x="8589818" y="2691345"/>
            <a:ext cx="2312341" cy="523220"/>
          </a:xfrm>
          <a:prstGeom prst="rect">
            <a:avLst/>
          </a:prstGeom>
          <a:noFill/>
        </p:spPr>
        <p:txBody>
          <a:bodyPr wrap="square" rtlCol="0">
            <a:spAutoFit/>
          </a:bodyPr>
          <a:lstStyle/>
          <a:p>
            <a:pPr lvl="0" algn="just" rtl="1">
              <a:defRPr/>
            </a:pPr>
            <a:r>
              <a:rPr lang="ar-JO" sz="2800" b="1" noProof="0" dirty="0" smtClean="0">
                <a:latin typeface="Open Sans" panose="020B0606030504020204" pitchFamily="34" charset="0"/>
              </a:rPr>
              <a:t>المصدر الاجتماعي</a:t>
            </a:r>
            <a:endParaRPr kumimoji="0" lang="en-GB" sz="2800" b="1" i="0" u="none" strike="noStrike" kern="1200" cap="none" spc="0" normalizeH="0" baseline="0" noProof="0" dirty="0">
              <a:ln>
                <a:noFill/>
              </a:ln>
              <a:effectLst/>
              <a:uLnTx/>
              <a:uFillTx/>
              <a:latin typeface="Noto Sans" panose="020B0502040504020204" pitchFamily="34"/>
              <a:ea typeface="Noto Sans" panose="020B0502040504020204" pitchFamily="34"/>
              <a:cs typeface="Noto Sans" panose="020B0502040504020204" pitchFamily="34"/>
            </a:endParaRPr>
          </a:p>
        </p:txBody>
      </p:sp>
      <p:sp>
        <p:nvSpPr>
          <p:cNvPr id="77" name="Oval 76">
            <a:extLst>
              <a:ext uri="{FF2B5EF4-FFF2-40B4-BE49-F238E27FC236}">
                <a16:creationId xmlns="" xmlns:a16="http://schemas.microsoft.com/office/drawing/2014/main" id="{30944E66-AC4C-4425-AB68-2D7ACD83CD9A}"/>
              </a:ext>
            </a:extLst>
          </p:cNvPr>
          <p:cNvSpPr/>
          <p:nvPr/>
        </p:nvSpPr>
        <p:spPr>
          <a:xfrm>
            <a:off x="9829286" y="4039429"/>
            <a:ext cx="506366" cy="50636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a:t>4</a:t>
            </a:r>
            <a:endParaRPr lang="en-US" b="1" dirty="0"/>
          </a:p>
        </p:txBody>
      </p:sp>
      <p:sp>
        <p:nvSpPr>
          <p:cNvPr id="78" name="TextBox 77">
            <a:extLst>
              <a:ext uri="{FF2B5EF4-FFF2-40B4-BE49-F238E27FC236}">
                <a16:creationId xmlns="" xmlns:a16="http://schemas.microsoft.com/office/drawing/2014/main" id="{91FE69F6-9293-4343-B952-0660EA60F5D7}"/>
              </a:ext>
            </a:extLst>
          </p:cNvPr>
          <p:cNvSpPr txBox="1"/>
          <p:nvPr/>
        </p:nvSpPr>
        <p:spPr>
          <a:xfrm>
            <a:off x="8334364" y="4704295"/>
            <a:ext cx="2567795" cy="523220"/>
          </a:xfrm>
          <a:prstGeom prst="rect">
            <a:avLst/>
          </a:prstGeom>
          <a:noFill/>
        </p:spPr>
        <p:txBody>
          <a:bodyPr wrap="square" rtlCol="0">
            <a:spAutoFit/>
          </a:bodyPr>
          <a:lstStyle/>
          <a:p>
            <a:pPr lvl="0" algn="just" rtl="1">
              <a:defRPr/>
            </a:pPr>
            <a:r>
              <a:rPr lang="ar-SA" sz="2800" b="1" dirty="0"/>
              <a:t>المصدر الاقتصادي</a:t>
            </a:r>
            <a:endParaRPr kumimoji="0" lang="en-GB" sz="2800" i="0" u="none" strike="noStrike" kern="1200" cap="none" spc="0" normalizeH="0" baseline="0" noProof="0" dirty="0">
              <a:ln>
                <a:noFill/>
              </a:ln>
              <a:effectLst/>
              <a:uLnTx/>
              <a:uFillTx/>
              <a:latin typeface="Noto Sans" panose="020B0502040504020204" pitchFamily="34"/>
              <a:ea typeface="Noto Sans" panose="020B0502040504020204" pitchFamily="34"/>
              <a:cs typeface="Noto Sans" panose="020B0502040504020204" pitchFamily="34"/>
            </a:endParaRPr>
          </a:p>
        </p:txBody>
      </p:sp>
      <p:sp>
        <p:nvSpPr>
          <p:cNvPr id="29" name="Oval 28">
            <a:extLst>
              <a:ext uri="{FF2B5EF4-FFF2-40B4-BE49-F238E27FC236}">
                <a16:creationId xmlns="" xmlns:a16="http://schemas.microsoft.com/office/drawing/2014/main" id="{B3187278-174E-40F9-9099-8E759C168EB1}"/>
              </a:ext>
            </a:extLst>
          </p:cNvPr>
          <p:cNvSpPr/>
          <p:nvPr/>
        </p:nvSpPr>
        <p:spPr>
          <a:xfrm>
            <a:off x="11512283" y="243039"/>
            <a:ext cx="451117" cy="451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algn="ctr"/>
            <a:r>
              <a:rPr lang="en-GB" dirty="0">
                <a:latin typeface="Noto Sans" panose="020B0502040504020204" pitchFamily="34"/>
                <a:ea typeface="Noto Sans" panose="020B0502040504020204" pitchFamily="34"/>
                <a:cs typeface="Noto Sans" panose="020B0502040504020204" pitchFamily="34"/>
              </a:rPr>
              <a:t>2</a:t>
            </a:r>
          </a:p>
        </p:txBody>
      </p:sp>
      <p:pic>
        <p:nvPicPr>
          <p:cNvPr id="30"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2"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33"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4404921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651164" y="1062658"/>
            <a:ext cx="11055927"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263989" y="1351507"/>
            <a:ext cx="10238509" cy="4154984"/>
          </a:xfrm>
          <a:prstGeom prst="rect">
            <a:avLst/>
          </a:prstGeom>
          <a:noFill/>
        </p:spPr>
        <p:txBody>
          <a:bodyPr wrap="square" rtlCol="1">
            <a:spAutoFit/>
          </a:bodyPr>
          <a:lstStyle/>
          <a:p>
            <a:pPr algn="ctr" rtl="1"/>
            <a:r>
              <a:rPr lang="ar-SA" sz="2400" b="1" dirty="0"/>
              <a:t>مصادر </a:t>
            </a:r>
            <a:r>
              <a:rPr lang="ar-SA" sz="2400" b="1" dirty="0" smtClean="0"/>
              <a:t>الأخلاقيات</a:t>
            </a:r>
            <a:endParaRPr lang="en-US" sz="2400" b="1" dirty="0"/>
          </a:p>
          <a:p>
            <a:pPr lvl="0" algn="just" rtl="1"/>
            <a:r>
              <a:rPr lang="ar-SA" sz="2400" b="1" dirty="0"/>
              <a:t>المصدر السياسي: </a:t>
            </a:r>
            <a:r>
              <a:rPr lang="ar-SA" sz="2400" dirty="0"/>
              <a:t>هي نمط السياسي المتبع في المجتمع وكيفية تطبيقه في المجتمع لما لديه تأثير على المجتمع ومدى تطبيق الأخلاقيات التي تنص عليه القوانين والأنظمة أي اذا كان النظام الذي طبق في المجتمع يقوم على الحوار والمناقشة والمشاركة واحترام الرأي الأخر فهو يؤثر إيجابياً في أخلاقيات الأفراد عكس المجتمع الدكتاتوري الذي يخلق مجتمع بعيد عن الأخلاقيات الإيجابية في المجتمع </a:t>
            </a:r>
            <a:endParaRPr lang="en-US" sz="2400" dirty="0"/>
          </a:p>
          <a:p>
            <a:pPr lvl="0" algn="just" rtl="1"/>
            <a:r>
              <a:rPr lang="ar-SA" sz="2400" b="1" dirty="0"/>
              <a:t>المصدر </a:t>
            </a:r>
            <a:r>
              <a:rPr lang="ar-SA" sz="2400" b="1" dirty="0" smtClean="0"/>
              <a:t>الديني</a:t>
            </a:r>
            <a:r>
              <a:rPr lang="ar-JO" sz="2400" dirty="0" smtClean="0"/>
              <a:t>:</a:t>
            </a:r>
            <a:r>
              <a:rPr lang="ar-SA" sz="2400" dirty="0" smtClean="0"/>
              <a:t> </a:t>
            </a:r>
            <a:r>
              <a:rPr lang="ar-SA" sz="2400" dirty="0"/>
              <a:t>ويعد من أهم مصادر أخلاقيات </a:t>
            </a:r>
            <a:r>
              <a:rPr lang="ar-SA" sz="2400" dirty="0" smtClean="0"/>
              <a:t>ال</a:t>
            </a:r>
            <a:r>
              <a:rPr lang="ar-JO" sz="2400" dirty="0" smtClean="0"/>
              <a:t>بحث</a:t>
            </a:r>
            <a:r>
              <a:rPr lang="ar-SA" sz="2400" dirty="0" smtClean="0"/>
              <a:t> </a:t>
            </a:r>
            <a:r>
              <a:rPr lang="ar-SA" sz="2400" dirty="0"/>
              <a:t>وتشمل هذا المصدر على المبادئ والتنظيمات التي تحقق السعادة للمجتمع بجانب الرقابة الذاتية النابعة من مخافة الله والتي تؤدي إلى تنظيم حياتهم في كل مكان وزمان وفي جميع المجالات كما أن هناك تشريعات وقوانين وأنظمة معمول بها نابعة من العقيدة والديانات ، ويقصد بالتشريعات دستور الدولة والقوانين كافه المنبثقة عنه، واللوائح والتعليمات المختلفة مثل تقديم المصلحة العامة على المصلحة الخاصة عدم إفشاء أسرار العمل، </a:t>
            </a:r>
            <a:r>
              <a:rPr lang="ar-SA" sz="2400" dirty="0" smtClean="0"/>
              <a:t>والابتعاد </a:t>
            </a:r>
            <a:r>
              <a:rPr lang="ar-SA" sz="2400" dirty="0"/>
              <a:t>عن المحسوبية </a:t>
            </a:r>
            <a:r>
              <a:rPr lang="ar-SA" sz="2400" dirty="0" smtClean="0"/>
              <a:t>البشري</a:t>
            </a:r>
            <a:r>
              <a:rPr lang="ar-JO" sz="2400" dirty="0" smtClean="0"/>
              <a:t>.</a:t>
            </a:r>
            <a:endParaRPr lang="en-US" sz="2400" dirty="0"/>
          </a:p>
        </p:txBody>
      </p:sp>
      <p:pic>
        <p:nvPicPr>
          <p:cNvPr id="3" name="1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959189" y="4997205"/>
            <a:ext cx="609600" cy="609600"/>
          </a:xfrm>
          <a:prstGeom prst="rect">
            <a:avLst/>
          </a:prstGeom>
        </p:spPr>
      </p:pic>
    </p:spTree>
    <p:extLst>
      <p:ext uri="{BB962C8B-B14F-4D97-AF65-F5344CB8AC3E}">
        <p14:creationId xmlns:p14="http://schemas.microsoft.com/office/powerpoint/2010/main" val="72605028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10712" fill="hold"/>
                                        <p:tgtEl>
                                          <p:spTgt spid="3"/>
                                        </p:tgtEl>
                                      </p:cBhvr>
                                    </p:cmd>
                                  </p:childTnLst>
                                </p:cTn>
                              </p:par>
                            </p:childTnLst>
                          </p:cTn>
                        </p:par>
                      </p:childTnLst>
                    </p:cTn>
                  </p:par>
                </p:childTnLst>
              </p:cTn>
              <p:nextCondLst>
                <p:cond evt="onClick" delay="0">
                  <p:tgtEl>
                    <p:spTgt spid="3"/>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651164" y="1062658"/>
            <a:ext cx="11055927" cy="488094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059872" y="1352882"/>
            <a:ext cx="10238509" cy="3785652"/>
          </a:xfrm>
          <a:prstGeom prst="rect">
            <a:avLst/>
          </a:prstGeom>
          <a:noFill/>
        </p:spPr>
        <p:txBody>
          <a:bodyPr wrap="square" rtlCol="1">
            <a:spAutoFit/>
          </a:bodyPr>
          <a:lstStyle/>
          <a:p>
            <a:pPr algn="ctr" rtl="1"/>
            <a:r>
              <a:rPr lang="ar-SA" sz="2400" b="1" dirty="0"/>
              <a:t>مصادر </a:t>
            </a:r>
            <a:r>
              <a:rPr lang="ar-SA" sz="2400" b="1" dirty="0" smtClean="0"/>
              <a:t>الأخلاقيات</a:t>
            </a:r>
            <a:endParaRPr lang="en-US" sz="2400" b="1" dirty="0"/>
          </a:p>
          <a:p>
            <a:pPr lvl="0" algn="just" rtl="1">
              <a:lnSpc>
                <a:spcPct val="150000"/>
              </a:lnSpc>
            </a:pPr>
            <a:r>
              <a:rPr lang="ar-SA" sz="2400" b="1" dirty="0"/>
              <a:t>المصدر الاجتماعي: </a:t>
            </a:r>
            <a:r>
              <a:rPr lang="ar-SA" sz="2400" dirty="0"/>
              <a:t>وهي الثقافة الخاصة في كل مجتمع والتي تقوم بتحديد القيم والمعتقدات والعلاقات ونمط العيش التي يتعامل بها الأفراد وتنتقل إلى مجتمع آخر أو بين أفراد المجتمع الواحد والتي تكون إيجابية تؤثر على المجتمع بشكل </a:t>
            </a:r>
            <a:r>
              <a:rPr lang="ar-JO" sz="2400" dirty="0"/>
              <a:t>ا</a:t>
            </a:r>
            <a:r>
              <a:rPr lang="ar-SA" sz="2400" dirty="0" err="1"/>
              <a:t>يجابي</a:t>
            </a:r>
            <a:r>
              <a:rPr lang="ar-SA" sz="2400" dirty="0"/>
              <a:t> أو أنها تؤثر بشكل سلبي على الأفراد والمجتمع. </a:t>
            </a:r>
            <a:endParaRPr lang="en-US" sz="2400" dirty="0"/>
          </a:p>
          <a:p>
            <a:pPr lvl="0" algn="just" rtl="1">
              <a:lnSpc>
                <a:spcPct val="150000"/>
              </a:lnSpc>
            </a:pPr>
            <a:r>
              <a:rPr lang="ar-SA" sz="2400" b="1" dirty="0"/>
              <a:t>المصدر الاقتصادي </a:t>
            </a:r>
            <a:r>
              <a:rPr lang="ar-SA" sz="2400" dirty="0"/>
              <a:t>: وهي الظروف الاقتصادية السائدة في المجتمع التي لها تأثير كبير على سلوكيات وأخلاق الفرد في المجتمع أي أن الظروف الاقتصادية كلما كانت صعبة اثرت بشكل كبير على المعايير الأخلاقية في سلوكيات </a:t>
            </a:r>
            <a:r>
              <a:rPr lang="ar-SA" sz="2400" dirty="0" smtClean="0"/>
              <a:t>الافراد</a:t>
            </a:r>
            <a:r>
              <a:rPr lang="ar-JO" sz="2400" dirty="0" smtClean="0"/>
              <a:t>.</a:t>
            </a:r>
            <a:endParaRPr lang="en-US" sz="2400" dirty="0"/>
          </a:p>
        </p:txBody>
      </p:sp>
    </p:spTree>
    <p:extLst>
      <p:ext uri="{BB962C8B-B14F-4D97-AF65-F5344CB8AC3E}">
        <p14:creationId xmlns:p14="http://schemas.microsoft.com/office/powerpoint/2010/main" val="169173365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1020737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263989" y="1551512"/>
            <a:ext cx="9407235" cy="3477875"/>
          </a:xfrm>
          <a:prstGeom prst="rect">
            <a:avLst/>
          </a:prstGeom>
          <a:noFill/>
        </p:spPr>
        <p:txBody>
          <a:bodyPr wrap="square" rtlCol="1">
            <a:spAutoFit/>
          </a:bodyPr>
          <a:lstStyle/>
          <a:p>
            <a:pPr algn="ctr" rtl="1"/>
            <a:r>
              <a:rPr lang="ar-SA" sz="2000" b="1" dirty="0"/>
              <a:t>صفات الباحث </a:t>
            </a:r>
            <a:r>
              <a:rPr lang="ar-SA" sz="2000" b="1" dirty="0" smtClean="0"/>
              <a:t>العلمي</a:t>
            </a:r>
            <a:endParaRPr lang="en-US" sz="2000" b="1" dirty="0"/>
          </a:p>
          <a:p>
            <a:pPr marL="342900" lvl="0" indent="-342900" algn="r" rtl="1">
              <a:buFont typeface="Wingdings" panose="05000000000000000000" pitchFamily="2" charset="2"/>
              <a:buChar char="v"/>
            </a:pPr>
            <a:r>
              <a:rPr lang="ar-SA" sz="2000" dirty="0"/>
              <a:t>أن يكون الباحث محب للعلم ولدية حب الاستطلاع واكتشاف ما هو جديد في العلم والأيمان بالعلم في حل المشكلات التي تواجه الإنسان بجميع المجالات والعلوم المختلفة. </a:t>
            </a:r>
            <a:endParaRPr lang="en-US" sz="2000" dirty="0"/>
          </a:p>
          <a:p>
            <a:pPr marL="342900" lvl="0" indent="-342900" algn="r" rtl="1">
              <a:buFont typeface="Wingdings" panose="05000000000000000000" pitchFamily="2" charset="2"/>
              <a:buChar char="v"/>
            </a:pPr>
            <a:r>
              <a:rPr lang="ar-SA" sz="2000" dirty="0"/>
              <a:t>أن يكون لدى الباحث عمق في كل ما يقرأ ولا يتوقف إلى ما توصل اليه غيره من نتائج بل عليه دراستها وتطويرها. </a:t>
            </a:r>
            <a:endParaRPr lang="en-US" sz="2000" dirty="0"/>
          </a:p>
          <a:p>
            <a:pPr marL="342900" lvl="0" indent="-342900" algn="r" rtl="1">
              <a:buFont typeface="Wingdings" panose="05000000000000000000" pitchFamily="2" charset="2"/>
              <a:buChar char="v"/>
            </a:pPr>
            <a:r>
              <a:rPr lang="ar-SA" sz="2000" dirty="0"/>
              <a:t>الصبر والمثابرة والإصرار والصمود في تحقيق الأهداف المراد تحقيقها. </a:t>
            </a:r>
            <a:endParaRPr lang="en-US" sz="2000" dirty="0"/>
          </a:p>
          <a:p>
            <a:pPr marL="342900" lvl="0" indent="-342900" algn="r" rtl="1">
              <a:buFont typeface="Wingdings" panose="05000000000000000000" pitchFamily="2" charset="2"/>
              <a:buChar char="v"/>
            </a:pPr>
            <a:r>
              <a:rPr lang="ar-SA" sz="2000" dirty="0"/>
              <a:t>أن يكون لدى الباحث الدقة الكبيرة في جمع المعلومات والملاحظات وعدم التسرع في اعطاء النتيجة حتى يتأكد الباحث من نتائج بحثه. </a:t>
            </a:r>
            <a:endParaRPr lang="en-US" sz="2000" dirty="0"/>
          </a:p>
          <a:p>
            <a:pPr marL="342900" lvl="0" indent="-342900" algn="r" rtl="1">
              <a:buFont typeface="Wingdings" panose="05000000000000000000" pitchFamily="2" charset="2"/>
              <a:buChar char="v"/>
            </a:pPr>
            <a:r>
              <a:rPr lang="ar-SA" sz="2000" dirty="0"/>
              <a:t>على الباحث استغلال قدراته الفكرية والأبداع الخيالي في تحقيق الغايات المنشودة لتحقيق نتائج حقيقه. </a:t>
            </a:r>
            <a:endParaRPr lang="en-US" sz="2000" dirty="0"/>
          </a:p>
          <a:p>
            <a:pPr marL="342900" lvl="0" indent="-342900" algn="r" rtl="1">
              <a:buFont typeface="Wingdings" panose="05000000000000000000" pitchFamily="2" charset="2"/>
              <a:buChar char="v"/>
            </a:pPr>
            <a:r>
              <a:rPr lang="ar-SA" sz="2000" dirty="0"/>
              <a:t>الأمانة العلمية الكاملة في أثبات أراء الأخرين بكل صدق مع احترام وجهات نظر الأخرين في نتائجهم وعدم التعصب لنتائج بحثه على حساب نتائج الأخرين. </a:t>
            </a:r>
            <a:endParaRPr lang="en-US" sz="2000" dirty="0"/>
          </a:p>
        </p:txBody>
      </p:sp>
    </p:spTree>
    <p:extLst>
      <p:ext uri="{BB962C8B-B14F-4D97-AF65-F5344CB8AC3E}">
        <p14:creationId xmlns:p14="http://schemas.microsoft.com/office/powerpoint/2010/main" val="19053378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263989" y="1551512"/>
            <a:ext cx="9407235" cy="400110"/>
          </a:xfrm>
          <a:prstGeom prst="rect">
            <a:avLst/>
          </a:prstGeom>
          <a:noFill/>
        </p:spPr>
        <p:txBody>
          <a:bodyPr wrap="square" rtlCol="1">
            <a:spAutoFit/>
          </a:bodyPr>
          <a:lstStyle/>
          <a:p>
            <a:pPr algn="ctr" rtl="1"/>
            <a:r>
              <a:rPr lang="ar-SA" sz="2000" dirty="0" smtClean="0"/>
              <a:t> </a:t>
            </a:r>
            <a:endParaRPr lang="en-US" sz="2000" dirty="0"/>
          </a:p>
        </p:txBody>
      </p:sp>
      <p:graphicFrame>
        <p:nvGraphicFramePr>
          <p:cNvPr id="3" name="رسم تخطيطي 2"/>
          <p:cNvGraphicFramePr/>
          <p:nvPr>
            <p:extLst>
              <p:ext uri="{D42A27DB-BD31-4B8C-83A1-F6EECF244321}">
                <p14:modId xmlns:p14="http://schemas.microsoft.com/office/powerpoint/2010/main" val="2042716087"/>
              </p:ext>
            </p:extLst>
          </p:nvPr>
        </p:nvGraphicFramePr>
        <p:xfrm>
          <a:off x="-1096294" y="726978"/>
          <a:ext cx="14127799" cy="5404042"/>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290225701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1" name="Group 40">
            <a:extLst>
              <a:ext uri="{FF2B5EF4-FFF2-40B4-BE49-F238E27FC236}">
                <a16:creationId xmlns="" xmlns:a16="http://schemas.microsoft.com/office/drawing/2014/main" id="{C623271A-7191-4072-95FA-90A1C2E44B40}"/>
              </a:ext>
            </a:extLst>
          </p:cNvPr>
          <p:cNvGrpSpPr/>
          <p:nvPr/>
        </p:nvGrpSpPr>
        <p:grpSpPr>
          <a:xfrm>
            <a:off x="4520329" y="1989928"/>
            <a:ext cx="930508" cy="748174"/>
            <a:chOff x="4506161" y="2240759"/>
            <a:chExt cx="2838596" cy="2282374"/>
          </a:xfrm>
        </p:grpSpPr>
        <p:sp>
          <p:nvSpPr>
            <p:cNvPr id="42" name="Rectangle: Rounded Corners 41">
              <a:extLst>
                <a:ext uri="{FF2B5EF4-FFF2-40B4-BE49-F238E27FC236}">
                  <a16:creationId xmlns="" xmlns:a16="http://schemas.microsoft.com/office/drawing/2014/main" id="{98F66F4C-CC4E-4F68-9B7E-BDA86BD23792}"/>
                </a:ext>
              </a:extLst>
            </p:cNvPr>
            <p:cNvSpPr/>
            <p:nvPr/>
          </p:nvSpPr>
          <p:spPr>
            <a:xfrm>
              <a:off x="5444382" y="2240759"/>
              <a:ext cx="962153" cy="710337"/>
            </a:xfrm>
            <a:prstGeom prst="roundRect">
              <a:avLst>
                <a:gd name="adj" fmla="val 14204"/>
              </a:avLst>
            </a:prstGeom>
            <a:noFill/>
            <a:ln w="635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43" name="Rectangle: Rounded Corners 42">
              <a:extLst>
                <a:ext uri="{FF2B5EF4-FFF2-40B4-BE49-F238E27FC236}">
                  <a16:creationId xmlns="" xmlns:a16="http://schemas.microsoft.com/office/drawing/2014/main" id="{D18B306D-AA5E-4BCF-8758-6E7784902436}"/>
                </a:ext>
              </a:extLst>
            </p:cNvPr>
            <p:cNvSpPr/>
            <p:nvPr/>
          </p:nvSpPr>
          <p:spPr>
            <a:xfrm>
              <a:off x="4506161" y="2595927"/>
              <a:ext cx="2838596" cy="1927206"/>
            </a:xfrm>
            <a:prstGeom prst="roundRect">
              <a:avLst>
                <a:gd name="adj" fmla="val 1420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49" name="Group 48">
            <a:extLst>
              <a:ext uri="{FF2B5EF4-FFF2-40B4-BE49-F238E27FC236}">
                <a16:creationId xmlns="" xmlns:a16="http://schemas.microsoft.com/office/drawing/2014/main" id="{F93B9AF4-0866-4597-8174-B86D514FF150}"/>
              </a:ext>
            </a:extLst>
          </p:cNvPr>
          <p:cNvGrpSpPr/>
          <p:nvPr/>
        </p:nvGrpSpPr>
        <p:grpSpPr>
          <a:xfrm flipH="1">
            <a:off x="7350230" y="3750732"/>
            <a:ext cx="4841769" cy="3107268"/>
            <a:chOff x="1111250" y="1946275"/>
            <a:chExt cx="3822700" cy="4510087"/>
          </a:xfrm>
        </p:grpSpPr>
        <p:sp>
          <p:nvSpPr>
            <p:cNvPr id="50" name="Freeform 5">
              <a:extLst>
                <a:ext uri="{FF2B5EF4-FFF2-40B4-BE49-F238E27FC236}">
                  <a16:creationId xmlns="" xmlns:a16="http://schemas.microsoft.com/office/drawing/2014/main" id="{A4728687-6628-4F2A-BA5E-FFBEBCC96D19}"/>
                </a:ext>
              </a:extLst>
            </p:cNvPr>
            <p:cNvSpPr>
              <a:spLocks/>
            </p:cNvSpPr>
            <p:nvPr/>
          </p:nvSpPr>
          <p:spPr bwMode="auto">
            <a:xfrm>
              <a:off x="1111250" y="2432050"/>
              <a:ext cx="3822700" cy="4024312"/>
            </a:xfrm>
            <a:custGeom>
              <a:avLst/>
              <a:gdLst>
                <a:gd name="T0" fmla="*/ 2255 w 2408"/>
                <a:gd name="T1" fmla="*/ 286 h 2535"/>
                <a:gd name="T2" fmla="*/ 2132 w 2408"/>
                <a:gd name="T3" fmla="*/ 384 h 2535"/>
                <a:gd name="T4" fmla="*/ 1920 w 2408"/>
                <a:gd name="T5" fmla="*/ 550 h 2535"/>
                <a:gd name="T6" fmla="*/ 1806 w 2408"/>
                <a:gd name="T7" fmla="*/ 823 h 2535"/>
                <a:gd name="T8" fmla="*/ 1471 w 2408"/>
                <a:gd name="T9" fmla="*/ 1196 h 2535"/>
                <a:gd name="T10" fmla="*/ 1020 w 2408"/>
                <a:gd name="T11" fmla="*/ 2535 h 2535"/>
                <a:gd name="T12" fmla="*/ 0 w 2408"/>
                <a:gd name="T13" fmla="*/ 2535 h 2535"/>
                <a:gd name="T14" fmla="*/ 0 w 2408"/>
                <a:gd name="T15" fmla="*/ 636 h 2535"/>
                <a:gd name="T16" fmla="*/ 0 w 2408"/>
                <a:gd name="T17" fmla="*/ 262 h 2535"/>
                <a:gd name="T18" fmla="*/ 2408 w 2408"/>
                <a:gd name="T19" fmla="*/ 0 h 2535"/>
                <a:gd name="T20" fmla="*/ 2255 w 2408"/>
                <a:gd name="T21" fmla="*/ 286 h 2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08" h="2535">
                  <a:moveTo>
                    <a:pt x="2255" y="286"/>
                  </a:moveTo>
                  <a:lnTo>
                    <a:pt x="2132" y="384"/>
                  </a:lnTo>
                  <a:lnTo>
                    <a:pt x="1920" y="550"/>
                  </a:lnTo>
                  <a:lnTo>
                    <a:pt x="1806" y="823"/>
                  </a:lnTo>
                  <a:lnTo>
                    <a:pt x="1471" y="1196"/>
                  </a:lnTo>
                  <a:lnTo>
                    <a:pt x="1020" y="2535"/>
                  </a:lnTo>
                  <a:lnTo>
                    <a:pt x="0" y="2535"/>
                  </a:lnTo>
                  <a:lnTo>
                    <a:pt x="0" y="636"/>
                  </a:lnTo>
                  <a:lnTo>
                    <a:pt x="0" y="262"/>
                  </a:lnTo>
                  <a:lnTo>
                    <a:pt x="2408" y="0"/>
                  </a:lnTo>
                  <a:lnTo>
                    <a:pt x="2255" y="286"/>
                  </a:lnTo>
                  <a:close/>
                </a:path>
              </a:pathLst>
            </a:custGeom>
            <a:solidFill>
              <a:schemeClr val="bg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51" name="Freeform 6">
              <a:extLst>
                <a:ext uri="{FF2B5EF4-FFF2-40B4-BE49-F238E27FC236}">
                  <a16:creationId xmlns="" xmlns:a16="http://schemas.microsoft.com/office/drawing/2014/main" id="{BABA7824-EAE2-4FBC-A1FE-99CB4FA7DCE3}"/>
                </a:ext>
              </a:extLst>
            </p:cNvPr>
            <p:cNvSpPr>
              <a:spLocks/>
            </p:cNvSpPr>
            <p:nvPr/>
          </p:nvSpPr>
          <p:spPr bwMode="auto">
            <a:xfrm>
              <a:off x="1111250" y="1946275"/>
              <a:ext cx="3822700" cy="1114425"/>
            </a:xfrm>
            <a:custGeom>
              <a:avLst/>
              <a:gdLst>
                <a:gd name="T0" fmla="*/ 2408 w 2408"/>
                <a:gd name="T1" fmla="*/ 306 h 702"/>
                <a:gd name="T2" fmla="*/ 1711 w 2408"/>
                <a:gd name="T3" fmla="*/ 453 h 702"/>
                <a:gd name="T4" fmla="*/ 1444 w 2408"/>
                <a:gd name="T5" fmla="*/ 453 h 702"/>
                <a:gd name="T6" fmla="*/ 796 w 2408"/>
                <a:gd name="T7" fmla="*/ 553 h 702"/>
                <a:gd name="T8" fmla="*/ 493 w 2408"/>
                <a:gd name="T9" fmla="*/ 568 h 702"/>
                <a:gd name="T10" fmla="*/ 0 w 2408"/>
                <a:gd name="T11" fmla="*/ 702 h 702"/>
                <a:gd name="T12" fmla="*/ 0 w 2408"/>
                <a:gd name="T13" fmla="*/ 0 h 702"/>
                <a:gd name="T14" fmla="*/ 2352 w 2408"/>
                <a:gd name="T15" fmla="*/ 225 h 702"/>
                <a:gd name="T16" fmla="*/ 2408 w 2408"/>
                <a:gd name="T17" fmla="*/ 306 h 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08" h="702">
                  <a:moveTo>
                    <a:pt x="2408" y="306"/>
                  </a:moveTo>
                  <a:lnTo>
                    <a:pt x="1711" y="453"/>
                  </a:lnTo>
                  <a:lnTo>
                    <a:pt x="1444" y="453"/>
                  </a:lnTo>
                  <a:lnTo>
                    <a:pt x="796" y="553"/>
                  </a:lnTo>
                  <a:lnTo>
                    <a:pt x="493" y="568"/>
                  </a:lnTo>
                  <a:lnTo>
                    <a:pt x="0" y="702"/>
                  </a:lnTo>
                  <a:lnTo>
                    <a:pt x="0" y="0"/>
                  </a:lnTo>
                  <a:lnTo>
                    <a:pt x="2352" y="225"/>
                  </a:lnTo>
                  <a:lnTo>
                    <a:pt x="2408" y="306"/>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52" name="Freeform 7">
              <a:extLst>
                <a:ext uri="{FF2B5EF4-FFF2-40B4-BE49-F238E27FC236}">
                  <a16:creationId xmlns="" xmlns:a16="http://schemas.microsoft.com/office/drawing/2014/main" id="{0307926F-3D1B-4171-97C0-6B913C4AF1DD}"/>
                </a:ext>
              </a:extLst>
            </p:cNvPr>
            <p:cNvSpPr>
              <a:spLocks/>
            </p:cNvSpPr>
            <p:nvPr/>
          </p:nvSpPr>
          <p:spPr bwMode="auto">
            <a:xfrm>
              <a:off x="1643063" y="2824163"/>
              <a:ext cx="731838" cy="3184525"/>
            </a:xfrm>
            <a:custGeom>
              <a:avLst/>
              <a:gdLst>
                <a:gd name="T0" fmla="*/ 0 w 461"/>
                <a:gd name="T1" fmla="*/ 2006 h 2006"/>
                <a:gd name="T2" fmla="*/ 158 w 461"/>
                <a:gd name="T3" fmla="*/ 15 h 2006"/>
                <a:gd name="T4" fmla="*/ 461 w 461"/>
                <a:gd name="T5" fmla="*/ 0 h 2006"/>
                <a:gd name="T6" fmla="*/ 0 w 461"/>
                <a:gd name="T7" fmla="*/ 2006 h 2006"/>
              </a:gdLst>
              <a:ahLst/>
              <a:cxnLst>
                <a:cxn ang="0">
                  <a:pos x="T0" y="T1"/>
                </a:cxn>
                <a:cxn ang="0">
                  <a:pos x="T2" y="T3"/>
                </a:cxn>
                <a:cxn ang="0">
                  <a:pos x="T4" y="T5"/>
                </a:cxn>
                <a:cxn ang="0">
                  <a:pos x="T6" y="T7"/>
                </a:cxn>
              </a:cxnLst>
              <a:rect l="0" t="0" r="r" b="b"/>
              <a:pathLst>
                <a:path w="461" h="2006">
                  <a:moveTo>
                    <a:pt x="0" y="2006"/>
                  </a:moveTo>
                  <a:lnTo>
                    <a:pt x="158" y="15"/>
                  </a:lnTo>
                  <a:lnTo>
                    <a:pt x="461" y="0"/>
                  </a:lnTo>
                  <a:lnTo>
                    <a:pt x="0" y="2006"/>
                  </a:lnTo>
                  <a:close/>
                </a:path>
              </a:pathLst>
            </a:custGeom>
            <a:solidFill>
              <a:schemeClr val="tx2">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53" name="Freeform 8">
              <a:extLst>
                <a:ext uri="{FF2B5EF4-FFF2-40B4-BE49-F238E27FC236}">
                  <a16:creationId xmlns="" xmlns:a16="http://schemas.microsoft.com/office/drawing/2014/main" id="{0C69B671-BCBC-4F9C-AA22-490F3D043E8D}"/>
                </a:ext>
              </a:extLst>
            </p:cNvPr>
            <p:cNvSpPr>
              <a:spLocks/>
            </p:cNvSpPr>
            <p:nvPr/>
          </p:nvSpPr>
          <p:spPr bwMode="auto">
            <a:xfrm>
              <a:off x="2963863" y="2665413"/>
              <a:ext cx="863600" cy="2046287"/>
            </a:xfrm>
            <a:custGeom>
              <a:avLst/>
              <a:gdLst>
                <a:gd name="T0" fmla="*/ 0 w 544"/>
                <a:gd name="T1" fmla="*/ 1289 h 1289"/>
                <a:gd name="T2" fmla="*/ 277 w 544"/>
                <a:gd name="T3" fmla="*/ 0 h 1289"/>
                <a:gd name="T4" fmla="*/ 544 w 544"/>
                <a:gd name="T5" fmla="*/ 0 h 1289"/>
                <a:gd name="T6" fmla="*/ 0 w 544"/>
                <a:gd name="T7" fmla="*/ 1289 h 1289"/>
              </a:gdLst>
              <a:ahLst/>
              <a:cxnLst>
                <a:cxn ang="0">
                  <a:pos x="T0" y="T1"/>
                </a:cxn>
                <a:cxn ang="0">
                  <a:pos x="T2" y="T3"/>
                </a:cxn>
                <a:cxn ang="0">
                  <a:pos x="T4" y="T5"/>
                </a:cxn>
                <a:cxn ang="0">
                  <a:pos x="T6" y="T7"/>
                </a:cxn>
              </a:cxnLst>
              <a:rect l="0" t="0" r="r" b="b"/>
              <a:pathLst>
                <a:path w="544" h="1289">
                  <a:moveTo>
                    <a:pt x="0" y="1289"/>
                  </a:moveTo>
                  <a:lnTo>
                    <a:pt x="277" y="0"/>
                  </a:lnTo>
                  <a:lnTo>
                    <a:pt x="544" y="0"/>
                  </a:lnTo>
                  <a:lnTo>
                    <a:pt x="0" y="1289"/>
                  </a:lnTo>
                  <a:close/>
                </a:path>
              </a:pathLst>
            </a:custGeom>
            <a:solidFill>
              <a:schemeClr val="tx2">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grpSp>
      <p:sp>
        <p:nvSpPr>
          <p:cNvPr id="26" name="TextBox 25">
            <a:extLst>
              <a:ext uri="{FF2B5EF4-FFF2-40B4-BE49-F238E27FC236}">
                <a16:creationId xmlns="" xmlns:a16="http://schemas.microsoft.com/office/drawing/2014/main" id="{FAFC57C1-2422-430F-9641-A0492381AB94}"/>
              </a:ext>
            </a:extLst>
          </p:cNvPr>
          <p:cNvSpPr txBox="1"/>
          <p:nvPr/>
        </p:nvSpPr>
        <p:spPr>
          <a:xfrm>
            <a:off x="1511231" y="1580559"/>
            <a:ext cx="2588265" cy="400110"/>
          </a:xfrm>
          <a:prstGeom prst="rect">
            <a:avLst/>
          </a:prstGeom>
          <a:noFill/>
        </p:spPr>
        <p:txBody>
          <a:bodyPr wrap="square" rtlCol="0">
            <a:spAutoFit/>
          </a:bodyPr>
          <a:lstStyle/>
          <a:p>
            <a:pPr lvl="0" algn="r">
              <a:defRPr/>
            </a:pPr>
            <a:r>
              <a:rPr lang="ar-SA" sz="2000" dirty="0"/>
              <a:t>حب </a:t>
            </a:r>
            <a:r>
              <a:rPr lang="ar-SA" sz="2000" dirty="0" smtClean="0"/>
              <a:t>ال</a:t>
            </a:r>
            <a:r>
              <a:rPr lang="ar-JO" sz="2000" dirty="0" smtClean="0"/>
              <a:t>ا</a:t>
            </a:r>
            <a:r>
              <a:rPr lang="ar-SA" sz="2000" dirty="0" err="1" smtClean="0"/>
              <a:t>ستطلاع</a:t>
            </a:r>
            <a:endParaRPr kumimoji="0" lang="en-GB" sz="2000" b="0"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7" name="TextBox 26">
            <a:extLst>
              <a:ext uri="{FF2B5EF4-FFF2-40B4-BE49-F238E27FC236}">
                <a16:creationId xmlns="" xmlns:a16="http://schemas.microsoft.com/office/drawing/2014/main" id="{48ACEB28-9D09-49AD-8F61-206F020D8134}"/>
              </a:ext>
            </a:extLst>
          </p:cNvPr>
          <p:cNvSpPr txBox="1"/>
          <p:nvPr/>
        </p:nvSpPr>
        <p:spPr>
          <a:xfrm>
            <a:off x="1511231" y="2463222"/>
            <a:ext cx="2588265" cy="646331"/>
          </a:xfrm>
          <a:prstGeom prst="rect">
            <a:avLst/>
          </a:prstGeom>
          <a:noFill/>
        </p:spPr>
        <p:txBody>
          <a:bodyPr wrap="square" rtlCol="0">
            <a:spAutoFit/>
          </a:bodyPr>
          <a:lstStyle/>
          <a:p>
            <a:pPr lvl="0" algn="r" rtl="1"/>
            <a:r>
              <a:rPr lang="ar-SA" dirty="0"/>
              <a:t>جمع البيانات بكل مصداقية وعدم الإكثار من الاقتباس. </a:t>
            </a:r>
            <a:endParaRPr lang="en-US" dirty="0"/>
          </a:p>
        </p:txBody>
      </p:sp>
      <p:sp>
        <p:nvSpPr>
          <p:cNvPr id="29" name="Oval 28">
            <a:extLst>
              <a:ext uri="{FF2B5EF4-FFF2-40B4-BE49-F238E27FC236}">
                <a16:creationId xmlns="" xmlns:a16="http://schemas.microsoft.com/office/drawing/2014/main" id="{A055F80E-D8B6-4FF1-918B-6B925A28C601}"/>
              </a:ext>
            </a:extLst>
          </p:cNvPr>
          <p:cNvSpPr/>
          <p:nvPr/>
        </p:nvSpPr>
        <p:spPr>
          <a:xfrm>
            <a:off x="703048" y="1665503"/>
            <a:ext cx="506366" cy="5063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1</a:t>
            </a:r>
          </a:p>
        </p:txBody>
      </p:sp>
      <p:sp>
        <p:nvSpPr>
          <p:cNvPr id="30" name="Oval 29">
            <a:extLst>
              <a:ext uri="{FF2B5EF4-FFF2-40B4-BE49-F238E27FC236}">
                <a16:creationId xmlns="" xmlns:a16="http://schemas.microsoft.com/office/drawing/2014/main" id="{F63D5998-7724-49BB-8858-F2C2D99C9CE1}"/>
              </a:ext>
            </a:extLst>
          </p:cNvPr>
          <p:cNvSpPr/>
          <p:nvPr/>
        </p:nvSpPr>
        <p:spPr>
          <a:xfrm>
            <a:off x="703048" y="2478316"/>
            <a:ext cx="506366" cy="5063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2</a:t>
            </a:r>
          </a:p>
        </p:txBody>
      </p:sp>
      <p:sp>
        <p:nvSpPr>
          <p:cNvPr id="31" name="Oval 30">
            <a:extLst>
              <a:ext uri="{FF2B5EF4-FFF2-40B4-BE49-F238E27FC236}">
                <a16:creationId xmlns="" xmlns:a16="http://schemas.microsoft.com/office/drawing/2014/main" id="{310C92C6-14DB-4BAE-9A8E-C125E736A2EE}"/>
              </a:ext>
            </a:extLst>
          </p:cNvPr>
          <p:cNvSpPr/>
          <p:nvPr/>
        </p:nvSpPr>
        <p:spPr>
          <a:xfrm>
            <a:off x="8069800" y="1380133"/>
            <a:ext cx="506366" cy="50636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3</a:t>
            </a:r>
          </a:p>
        </p:txBody>
      </p:sp>
      <p:sp>
        <p:nvSpPr>
          <p:cNvPr id="33" name="Oval 32">
            <a:extLst>
              <a:ext uri="{FF2B5EF4-FFF2-40B4-BE49-F238E27FC236}">
                <a16:creationId xmlns="" xmlns:a16="http://schemas.microsoft.com/office/drawing/2014/main" id="{5BE857F5-C025-4745-AD2B-31B1C9D79E3A}"/>
              </a:ext>
            </a:extLst>
          </p:cNvPr>
          <p:cNvSpPr/>
          <p:nvPr/>
        </p:nvSpPr>
        <p:spPr>
          <a:xfrm>
            <a:off x="8069800" y="2237079"/>
            <a:ext cx="506366" cy="50636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FFFF"/>
                </a:solidFill>
                <a:effectLst/>
                <a:uLnTx/>
                <a:uFillTx/>
                <a:latin typeface="Calibri" panose="020F0502020204030204"/>
                <a:ea typeface="+mn-ea"/>
                <a:cs typeface="+mn-cs"/>
              </a:rPr>
              <a:t>4</a:t>
            </a:r>
            <a:endPar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34" name="TextBox 33">
            <a:extLst>
              <a:ext uri="{FF2B5EF4-FFF2-40B4-BE49-F238E27FC236}">
                <a16:creationId xmlns="" xmlns:a16="http://schemas.microsoft.com/office/drawing/2014/main" id="{B1FC35F5-AC25-4142-959E-0076B74DBA52}"/>
              </a:ext>
            </a:extLst>
          </p:cNvPr>
          <p:cNvSpPr txBox="1"/>
          <p:nvPr/>
        </p:nvSpPr>
        <p:spPr>
          <a:xfrm>
            <a:off x="8837615" y="1387516"/>
            <a:ext cx="2588265" cy="877163"/>
          </a:xfrm>
          <a:prstGeom prst="rect">
            <a:avLst/>
          </a:prstGeom>
          <a:noFill/>
        </p:spPr>
        <p:txBody>
          <a:bodyPr wrap="square" rtlCol="0">
            <a:spAutoFit/>
          </a:bodyPr>
          <a:lstStyle/>
          <a:p>
            <a:pPr algn="r">
              <a:defRPr/>
            </a:pPr>
            <a:r>
              <a:rPr lang="ar-SA" dirty="0"/>
              <a:t>التحلي بالصبر والثبات وتحمل المصاعب. </a:t>
            </a:r>
            <a:endParaRPr lang="en-US" dirty="0"/>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smtClean="0">
                <a:ln>
                  <a:noFill/>
                </a:ln>
                <a:solidFill>
                  <a:srgbClr val="282F39"/>
                </a:solidFill>
                <a:effectLst/>
                <a:uLnTx/>
                <a:uFillTx/>
                <a:latin typeface="Open Sans" panose="020B0606030504020204" pitchFamily="34" charset="0"/>
                <a:ea typeface="+mn-ea"/>
                <a:cs typeface="+mn-cs"/>
              </a:rPr>
              <a:t>. </a:t>
            </a:r>
            <a:endParaRPr kumimoji="0" lang="en-GB" sz="1500" b="0"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5" name="TextBox 34">
            <a:extLst>
              <a:ext uri="{FF2B5EF4-FFF2-40B4-BE49-F238E27FC236}">
                <a16:creationId xmlns="" xmlns:a16="http://schemas.microsoft.com/office/drawing/2014/main" id="{589110A5-092F-4AFE-9608-9B8B35E270BE}"/>
              </a:ext>
            </a:extLst>
          </p:cNvPr>
          <p:cNvSpPr txBox="1"/>
          <p:nvPr/>
        </p:nvSpPr>
        <p:spPr>
          <a:xfrm>
            <a:off x="8924019" y="2264679"/>
            <a:ext cx="2588265" cy="369332"/>
          </a:xfrm>
          <a:prstGeom prst="rect">
            <a:avLst/>
          </a:prstGeom>
          <a:noFill/>
        </p:spPr>
        <p:txBody>
          <a:bodyPr wrap="square" rtlCol="0">
            <a:spAutoFit/>
          </a:bodyPr>
          <a:lstStyle/>
          <a:p>
            <a:pPr lvl="0" algn="r" rtl="1"/>
            <a:r>
              <a:rPr lang="ar-SA" dirty="0"/>
              <a:t>الموضوعية والتجرد العلمي</a:t>
            </a:r>
            <a:endParaRPr lang="en-US" dirty="0"/>
          </a:p>
        </p:txBody>
      </p:sp>
      <p:grpSp>
        <p:nvGrpSpPr>
          <p:cNvPr id="28" name="Group 27">
            <a:extLst>
              <a:ext uri="{FF2B5EF4-FFF2-40B4-BE49-F238E27FC236}">
                <a16:creationId xmlns="" xmlns:a16="http://schemas.microsoft.com/office/drawing/2014/main" id="{E638292C-6939-45CB-9F19-0E9ADFF1E283}"/>
              </a:ext>
            </a:extLst>
          </p:cNvPr>
          <p:cNvGrpSpPr/>
          <p:nvPr/>
        </p:nvGrpSpPr>
        <p:grpSpPr>
          <a:xfrm>
            <a:off x="2" y="3750732"/>
            <a:ext cx="4841769" cy="3107268"/>
            <a:chOff x="1111250" y="1946275"/>
            <a:chExt cx="3822700" cy="4510087"/>
          </a:xfrm>
        </p:grpSpPr>
        <p:sp>
          <p:nvSpPr>
            <p:cNvPr id="32" name="Freeform 5">
              <a:extLst>
                <a:ext uri="{FF2B5EF4-FFF2-40B4-BE49-F238E27FC236}">
                  <a16:creationId xmlns="" xmlns:a16="http://schemas.microsoft.com/office/drawing/2014/main" id="{90962C4B-C7BF-4612-A688-016ECC23D77F}"/>
                </a:ext>
              </a:extLst>
            </p:cNvPr>
            <p:cNvSpPr>
              <a:spLocks/>
            </p:cNvSpPr>
            <p:nvPr/>
          </p:nvSpPr>
          <p:spPr bwMode="auto">
            <a:xfrm>
              <a:off x="1111250" y="2432050"/>
              <a:ext cx="3822700" cy="4024312"/>
            </a:xfrm>
            <a:custGeom>
              <a:avLst/>
              <a:gdLst>
                <a:gd name="T0" fmla="*/ 2255 w 2408"/>
                <a:gd name="T1" fmla="*/ 286 h 2535"/>
                <a:gd name="T2" fmla="*/ 2132 w 2408"/>
                <a:gd name="T3" fmla="*/ 384 h 2535"/>
                <a:gd name="T4" fmla="*/ 1920 w 2408"/>
                <a:gd name="T5" fmla="*/ 550 h 2535"/>
                <a:gd name="T6" fmla="*/ 1806 w 2408"/>
                <a:gd name="T7" fmla="*/ 823 h 2535"/>
                <a:gd name="T8" fmla="*/ 1471 w 2408"/>
                <a:gd name="T9" fmla="*/ 1196 h 2535"/>
                <a:gd name="T10" fmla="*/ 1020 w 2408"/>
                <a:gd name="T11" fmla="*/ 2535 h 2535"/>
                <a:gd name="T12" fmla="*/ 0 w 2408"/>
                <a:gd name="T13" fmla="*/ 2535 h 2535"/>
                <a:gd name="T14" fmla="*/ 0 w 2408"/>
                <a:gd name="T15" fmla="*/ 636 h 2535"/>
                <a:gd name="T16" fmla="*/ 0 w 2408"/>
                <a:gd name="T17" fmla="*/ 262 h 2535"/>
                <a:gd name="T18" fmla="*/ 2408 w 2408"/>
                <a:gd name="T19" fmla="*/ 0 h 2535"/>
                <a:gd name="T20" fmla="*/ 2255 w 2408"/>
                <a:gd name="T21" fmla="*/ 286 h 2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08" h="2535">
                  <a:moveTo>
                    <a:pt x="2255" y="286"/>
                  </a:moveTo>
                  <a:lnTo>
                    <a:pt x="2132" y="384"/>
                  </a:lnTo>
                  <a:lnTo>
                    <a:pt x="1920" y="550"/>
                  </a:lnTo>
                  <a:lnTo>
                    <a:pt x="1806" y="823"/>
                  </a:lnTo>
                  <a:lnTo>
                    <a:pt x="1471" y="1196"/>
                  </a:lnTo>
                  <a:lnTo>
                    <a:pt x="1020" y="2535"/>
                  </a:lnTo>
                  <a:lnTo>
                    <a:pt x="0" y="2535"/>
                  </a:lnTo>
                  <a:lnTo>
                    <a:pt x="0" y="636"/>
                  </a:lnTo>
                  <a:lnTo>
                    <a:pt x="0" y="262"/>
                  </a:lnTo>
                  <a:lnTo>
                    <a:pt x="2408" y="0"/>
                  </a:lnTo>
                  <a:lnTo>
                    <a:pt x="2255" y="286"/>
                  </a:lnTo>
                  <a:close/>
                </a:path>
              </a:pathLst>
            </a:custGeom>
            <a:solidFill>
              <a:schemeClr val="bg2">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36" name="Freeform 6">
              <a:extLst>
                <a:ext uri="{FF2B5EF4-FFF2-40B4-BE49-F238E27FC236}">
                  <a16:creationId xmlns="" xmlns:a16="http://schemas.microsoft.com/office/drawing/2014/main" id="{F8045B8C-6935-4EE1-BDF7-F8C71DAD7CAA}"/>
                </a:ext>
              </a:extLst>
            </p:cNvPr>
            <p:cNvSpPr>
              <a:spLocks/>
            </p:cNvSpPr>
            <p:nvPr/>
          </p:nvSpPr>
          <p:spPr bwMode="auto">
            <a:xfrm>
              <a:off x="1111250" y="1946275"/>
              <a:ext cx="3822700" cy="1114425"/>
            </a:xfrm>
            <a:custGeom>
              <a:avLst/>
              <a:gdLst>
                <a:gd name="T0" fmla="*/ 2408 w 2408"/>
                <a:gd name="T1" fmla="*/ 306 h 702"/>
                <a:gd name="T2" fmla="*/ 1711 w 2408"/>
                <a:gd name="T3" fmla="*/ 453 h 702"/>
                <a:gd name="T4" fmla="*/ 1444 w 2408"/>
                <a:gd name="T5" fmla="*/ 453 h 702"/>
                <a:gd name="T6" fmla="*/ 796 w 2408"/>
                <a:gd name="T7" fmla="*/ 553 h 702"/>
                <a:gd name="T8" fmla="*/ 493 w 2408"/>
                <a:gd name="T9" fmla="*/ 568 h 702"/>
                <a:gd name="T10" fmla="*/ 0 w 2408"/>
                <a:gd name="T11" fmla="*/ 702 h 702"/>
                <a:gd name="T12" fmla="*/ 0 w 2408"/>
                <a:gd name="T13" fmla="*/ 0 h 702"/>
                <a:gd name="T14" fmla="*/ 2352 w 2408"/>
                <a:gd name="T15" fmla="*/ 225 h 702"/>
                <a:gd name="T16" fmla="*/ 2408 w 2408"/>
                <a:gd name="T17" fmla="*/ 306 h 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08" h="702">
                  <a:moveTo>
                    <a:pt x="2408" y="306"/>
                  </a:moveTo>
                  <a:lnTo>
                    <a:pt x="1711" y="453"/>
                  </a:lnTo>
                  <a:lnTo>
                    <a:pt x="1444" y="453"/>
                  </a:lnTo>
                  <a:lnTo>
                    <a:pt x="796" y="553"/>
                  </a:lnTo>
                  <a:lnTo>
                    <a:pt x="493" y="568"/>
                  </a:lnTo>
                  <a:lnTo>
                    <a:pt x="0" y="702"/>
                  </a:lnTo>
                  <a:lnTo>
                    <a:pt x="0" y="0"/>
                  </a:lnTo>
                  <a:lnTo>
                    <a:pt x="2352" y="225"/>
                  </a:lnTo>
                  <a:lnTo>
                    <a:pt x="2408" y="306"/>
                  </a:lnTo>
                  <a:close/>
                </a:path>
              </a:pathLst>
            </a:custGeom>
            <a:solidFill>
              <a:schemeClr val="bg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37" name="Freeform 7">
              <a:extLst>
                <a:ext uri="{FF2B5EF4-FFF2-40B4-BE49-F238E27FC236}">
                  <a16:creationId xmlns="" xmlns:a16="http://schemas.microsoft.com/office/drawing/2014/main" id="{C05F5402-62E9-4908-AF13-22F7675D1F30}"/>
                </a:ext>
              </a:extLst>
            </p:cNvPr>
            <p:cNvSpPr>
              <a:spLocks/>
            </p:cNvSpPr>
            <p:nvPr/>
          </p:nvSpPr>
          <p:spPr bwMode="auto">
            <a:xfrm>
              <a:off x="1643063" y="2824163"/>
              <a:ext cx="731838" cy="3184525"/>
            </a:xfrm>
            <a:custGeom>
              <a:avLst/>
              <a:gdLst>
                <a:gd name="T0" fmla="*/ 0 w 461"/>
                <a:gd name="T1" fmla="*/ 2006 h 2006"/>
                <a:gd name="T2" fmla="*/ 158 w 461"/>
                <a:gd name="T3" fmla="*/ 15 h 2006"/>
                <a:gd name="T4" fmla="*/ 461 w 461"/>
                <a:gd name="T5" fmla="*/ 0 h 2006"/>
                <a:gd name="T6" fmla="*/ 0 w 461"/>
                <a:gd name="T7" fmla="*/ 2006 h 2006"/>
              </a:gdLst>
              <a:ahLst/>
              <a:cxnLst>
                <a:cxn ang="0">
                  <a:pos x="T0" y="T1"/>
                </a:cxn>
                <a:cxn ang="0">
                  <a:pos x="T2" y="T3"/>
                </a:cxn>
                <a:cxn ang="0">
                  <a:pos x="T4" y="T5"/>
                </a:cxn>
                <a:cxn ang="0">
                  <a:pos x="T6" y="T7"/>
                </a:cxn>
              </a:cxnLst>
              <a:rect l="0" t="0" r="r" b="b"/>
              <a:pathLst>
                <a:path w="461" h="2006">
                  <a:moveTo>
                    <a:pt x="0" y="2006"/>
                  </a:moveTo>
                  <a:lnTo>
                    <a:pt x="158" y="15"/>
                  </a:lnTo>
                  <a:lnTo>
                    <a:pt x="461" y="0"/>
                  </a:lnTo>
                  <a:lnTo>
                    <a:pt x="0" y="2006"/>
                  </a:lnTo>
                  <a:close/>
                </a:path>
              </a:pathLst>
            </a:custGeom>
            <a:solidFill>
              <a:schemeClr val="tx2">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38" name="Freeform 8">
              <a:extLst>
                <a:ext uri="{FF2B5EF4-FFF2-40B4-BE49-F238E27FC236}">
                  <a16:creationId xmlns="" xmlns:a16="http://schemas.microsoft.com/office/drawing/2014/main" id="{FA8CEBC9-41D2-481C-803F-9917335AA3E4}"/>
                </a:ext>
              </a:extLst>
            </p:cNvPr>
            <p:cNvSpPr>
              <a:spLocks/>
            </p:cNvSpPr>
            <p:nvPr/>
          </p:nvSpPr>
          <p:spPr bwMode="auto">
            <a:xfrm>
              <a:off x="2963863" y="2665413"/>
              <a:ext cx="863600" cy="2046287"/>
            </a:xfrm>
            <a:custGeom>
              <a:avLst/>
              <a:gdLst>
                <a:gd name="T0" fmla="*/ 0 w 544"/>
                <a:gd name="T1" fmla="*/ 1289 h 1289"/>
                <a:gd name="T2" fmla="*/ 277 w 544"/>
                <a:gd name="T3" fmla="*/ 0 h 1289"/>
                <a:gd name="T4" fmla="*/ 544 w 544"/>
                <a:gd name="T5" fmla="*/ 0 h 1289"/>
                <a:gd name="T6" fmla="*/ 0 w 544"/>
                <a:gd name="T7" fmla="*/ 1289 h 1289"/>
              </a:gdLst>
              <a:ahLst/>
              <a:cxnLst>
                <a:cxn ang="0">
                  <a:pos x="T0" y="T1"/>
                </a:cxn>
                <a:cxn ang="0">
                  <a:pos x="T2" y="T3"/>
                </a:cxn>
                <a:cxn ang="0">
                  <a:pos x="T4" y="T5"/>
                </a:cxn>
                <a:cxn ang="0">
                  <a:pos x="T6" y="T7"/>
                </a:cxn>
              </a:cxnLst>
              <a:rect l="0" t="0" r="r" b="b"/>
              <a:pathLst>
                <a:path w="544" h="1289">
                  <a:moveTo>
                    <a:pt x="0" y="1289"/>
                  </a:moveTo>
                  <a:lnTo>
                    <a:pt x="277" y="0"/>
                  </a:lnTo>
                  <a:lnTo>
                    <a:pt x="544" y="0"/>
                  </a:lnTo>
                  <a:lnTo>
                    <a:pt x="0" y="1289"/>
                  </a:lnTo>
                  <a:close/>
                </a:path>
              </a:pathLst>
            </a:custGeom>
            <a:solidFill>
              <a:schemeClr val="tx2">
                <a:lumMod val="65000"/>
                <a:lumOff val="3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grpSp>
      <p:sp>
        <p:nvSpPr>
          <p:cNvPr id="40" name="Freeform: Shape 39">
            <a:extLst>
              <a:ext uri="{FF2B5EF4-FFF2-40B4-BE49-F238E27FC236}">
                <a16:creationId xmlns="" xmlns:a16="http://schemas.microsoft.com/office/drawing/2014/main" id="{EA500979-7EC5-4F71-9F59-7E7FD1A4C4E7}"/>
              </a:ext>
            </a:extLst>
          </p:cNvPr>
          <p:cNvSpPr/>
          <p:nvPr/>
        </p:nvSpPr>
        <p:spPr>
          <a:xfrm rot="10800000">
            <a:off x="4114799" y="3658227"/>
            <a:ext cx="3840945" cy="131180"/>
          </a:xfrm>
          <a:custGeom>
            <a:avLst/>
            <a:gdLst>
              <a:gd name="connsiteX0" fmla="*/ 0 w 3738398"/>
              <a:gd name="connsiteY0" fmla="*/ 686539 h 842070"/>
              <a:gd name="connsiteX1" fmla="*/ 1771650 w 3738398"/>
              <a:gd name="connsiteY1" fmla="*/ 739 h 842070"/>
              <a:gd name="connsiteX2" fmla="*/ 3556000 w 3738398"/>
              <a:gd name="connsiteY2" fmla="*/ 800839 h 842070"/>
              <a:gd name="connsiteX3" fmla="*/ 3587750 w 3738398"/>
              <a:gd name="connsiteY3" fmla="*/ 654789 h 842070"/>
              <a:gd name="connsiteX0" fmla="*/ 0 w 3727583"/>
              <a:gd name="connsiteY0" fmla="*/ 749931 h 910021"/>
              <a:gd name="connsiteX1" fmla="*/ 1930400 w 3727583"/>
              <a:gd name="connsiteY1" fmla="*/ 631 h 910021"/>
              <a:gd name="connsiteX2" fmla="*/ 3556000 w 3727583"/>
              <a:gd name="connsiteY2" fmla="*/ 864231 h 910021"/>
              <a:gd name="connsiteX3" fmla="*/ 3587750 w 3727583"/>
              <a:gd name="connsiteY3" fmla="*/ 718181 h 910021"/>
              <a:gd name="connsiteX0" fmla="*/ 0 w 3556000"/>
              <a:gd name="connsiteY0" fmla="*/ 749931 h 864231"/>
              <a:gd name="connsiteX1" fmla="*/ 1930400 w 3556000"/>
              <a:gd name="connsiteY1" fmla="*/ 631 h 864231"/>
              <a:gd name="connsiteX2" fmla="*/ 3556000 w 3556000"/>
              <a:gd name="connsiteY2" fmla="*/ 864231 h 864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740 h 800540"/>
              <a:gd name="connsiteX1" fmla="*/ 1930400 w 3549650"/>
              <a:gd name="connsiteY1" fmla="*/ 440 h 800540"/>
              <a:gd name="connsiteX2" fmla="*/ 3549650 w 3549650"/>
              <a:gd name="connsiteY2" fmla="*/ 800540 h 800540"/>
              <a:gd name="connsiteX0" fmla="*/ 0 w 3555706"/>
              <a:gd name="connsiteY0" fmla="*/ 749302 h 751657"/>
              <a:gd name="connsiteX1" fmla="*/ 1930400 w 3555706"/>
              <a:gd name="connsiteY1" fmla="*/ 2 h 751657"/>
              <a:gd name="connsiteX2" fmla="*/ 3555706 w 3555706"/>
              <a:gd name="connsiteY2" fmla="*/ 751657 h 751657"/>
              <a:gd name="connsiteX0" fmla="*/ 0 w 3555706"/>
              <a:gd name="connsiteY0" fmla="*/ 757768 h 760123"/>
              <a:gd name="connsiteX1" fmla="*/ 1835150 w 3555706"/>
              <a:gd name="connsiteY1" fmla="*/ 1 h 760123"/>
              <a:gd name="connsiteX2" fmla="*/ 3555706 w 3555706"/>
              <a:gd name="connsiteY2" fmla="*/ 760123 h 760123"/>
            </a:gdLst>
            <a:ahLst/>
            <a:cxnLst>
              <a:cxn ang="0">
                <a:pos x="connsiteX0" y="connsiteY0"/>
              </a:cxn>
              <a:cxn ang="0">
                <a:pos x="connsiteX1" y="connsiteY1"/>
              </a:cxn>
              <a:cxn ang="0">
                <a:pos x="connsiteX2" y="connsiteY2"/>
              </a:cxn>
            </a:cxnLst>
            <a:rect l="l" t="t" r="r" b="b"/>
            <a:pathLst>
              <a:path w="3555706" h="760123">
                <a:moveTo>
                  <a:pt x="0" y="757768"/>
                </a:moveTo>
                <a:cubicBezTo>
                  <a:pt x="719687" y="108617"/>
                  <a:pt x="1242532" y="-391"/>
                  <a:pt x="1835150" y="1"/>
                </a:cubicBezTo>
                <a:cubicBezTo>
                  <a:pt x="2427768" y="394"/>
                  <a:pt x="3082673" y="274166"/>
                  <a:pt x="3555706" y="760123"/>
                </a:cubicBezTo>
              </a:path>
            </a:pathLst>
          </a:custGeom>
          <a:noFill/>
          <a:ln w="44450">
            <a:solidFill>
              <a:schemeClr val="accent5"/>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2" name="Rectangle: Rounded Corners 1">
            <a:extLst>
              <a:ext uri="{FF2B5EF4-FFF2-40B4-BE49-F238E27FC236}">
                <a16:creationId xmlns="" xmlns:a16="http://schemas.microsoft.com/office/drawing/2014/main" id="{2BFDA43C-59AB-444B-950D-5C66AEA2471E}"/>
              </a:ext>
            </a:extLst>
          </p:cNvPr>
          <p:cNvSpPr/>
          <p:nvPr/>
        </p:nvSpPr>
        <p:spPr>
          <a:xfrm>
            <a:off x="3959755" y="3514751"/>
            <a:ext cx="169333" cy="558800"/>
          </a:xfrm>
          <a:prstGeom prst="roundRect">
            <a:avLst>
              <a:gd name="adj" fmla="val 35417"/>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9" name="Rectangle: Rounded Corners 38">
            <a:extLst>
              <a:ext uri="{FF2B5EF4-FFF2-40B4-BE49-F238E27FC236}">
                <a16:creationId xmlns="" xmlns:a16="http://schemas.microsoft.com/office/drawing/2014/main" id="{48C09036-90AC-4E21-AD63-56D8DB004746}"/>
              </a:ext>
            </a:extLst>
          </p:cNvPr>
          <p:cNvSpPr/>
          <p:nvPr/>
        </p:nvSpPr>
        <p:spPr>
          <a:xfrm>
            <a:off x="7917075" y="3514751"/>
            <a:ext cx="169333" cy="558800"/>
          </a:xfrm>
          <a:prstGeom prst="roundRect">
            <a:avLst>
              <a:gd name="adj" fmla="val 35417"/>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5" name="Group 4">
            <a:extLst>
              <a:ext uri="{FF2B5EF4-FFF2-40B4-BE49-F238E27FC236}">
                <a16:creationId xmlns="" xmlns:a16="http://schemas.microsoft.com/office/drawing/2014/main" id="{49000D9B-A576-4BEE-9918-13C07B4AA75E}"/>
              </a:ext>
            </a:extLst>
          </p:cNvPr>
          <p:cNvGrpSpPr/>
          <p:nvPr/>
        </p:nvGrpSpPr>
        <p:grpSpPr>
          <a:xfrm>
            <a:off x="4861303" y="895141"/>
            <a:ext cx="2241910" cy="2865134"/>
            <a:chOff x="4521578" y="640110"/>
            <a:chExt cx="2241910" cy="2865134"/>
          </a:xfrm>
          <a:solidFill>
            <a:schemeClr val="tx1"/>
          </a:solidFill>
        </p:grpSpPr>
        <p:sp>
          <p:nvSpPr>
            <p:cNvPr id="62" name="Oval 9">
              <a:extLst>
                <a:ext uri="{FF2B5EF4-FFF2-40B4-BE49-F238E27FC236}">
                  <a16:creationId xmlns="" xmlns:a16="http://schemas.microsoft.com/office/drawing/2014/main" id="{59FE3737-DA59-42B0-85E7-64C7E2500C01}"/>
                </a:ext>
              </a:extLst>
            </p:cNvPr>
            <p:cNvSpPr>
              <a:spLocks noChangeArrowheads="1"/>
            </p:cNvSpPr>
            <p:nvPr/>
          </p:nvSpPr>
          <p:spPr bwMode="auto">
            <a:xfrm>
              <a:off x="5456921" y="640110"/>
              <a:ext cx="521189" cy="51988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3" name="Oval 10">
              <a:extLst>
                <a:ext uri="{FF2B5EF4-FFF2-40B4-BE49-F238E27FC236}">
                  <a16:creationId xmlns="" xmlns:a16="http://schemas.microsoft.com/office/drawing/2014/main" id="{8953D367-0E50-4442-A64B-3A5D048BA550}"/>
                </a:ext>
              </a:extLst>
            </p:cNvPr>
            <p:cNvSpPr>
              <a:spLocks noChangeArrowheads="1"/>
            </p:cNvSpPr>
            <p:nvPr/>
          </p:nvSpPr>
          <p:spPr bwMode="auto">
            <a:xfrm>
              <a:off x="5443963" y="1203801"/>
              <a:ext cx="465039" cy="46316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4" name="Freeform 11">
              <a:extLst>
                <a:ext uri="{FF2B5EF4-FFF2-40B4-BE49-F238E27FC236}">
                  <a16:creationId xmlns="" xmlns:a16="http://schemas.microsoft.com/office/drawing/2014/main" id="{17340192-3EFD-4B45-898E-4D9682BC676F}"/>
                </a:ext>
              </a:extLst>
            </p:cNvPr>
            <p:cNvSpPr>
              <a:spLocks/>
            </p:cNvSpPr>
            <p:nvPr/>
          </p:nvSpPr>
          <p:spPr bwMode="auto">
            <a:xfrm>
              <a:off x="5443963" y="1276328"/>
              <a:ext cx="465039" cy="1096506"/>
            </a:xfrm>
            <a:custGeom>
              <a:avLst/>
              <a:gdLst>
                <a:gd name="T0" fmla="*/ 473 w 730"/>
                <a:gd name="T1" fmla="*/ 1730 h 1730"/>
                <a:gd name="T2" fmla="*/ 257 w 730"/>
                <a:gd name="T3" fmla="*/ 1730 h 1730"/>
                <a:gd name="T4" fmla="*/ 0 w 730"/>
                <a:gd name="T5" fmla="*/ 1473 h 1730"/>
                <a:gd name="T6" fmla="*/ 0 w 730"/>
                <a:gd name="T7" fmla="*/ 257 h 1730"/>
                <a:gd name="T8" fmla="*/ 257 w 730"/>
                <a:gd name="T9" fmla="*/ 0 h 1730"/>
                <a:gd name="T10" fmla="*/ 473 w 730"/>
                <a:gd name="T11" fmla="*/ 0 h 1730"/>
                <a:gd name="T12" fmla="*/ 730 w 730"/>
                <a:gd name="T13" fmla="*/ 257 h 1730"/>
                <a:gd name="T14" fmla="*/ 730 w 730"/>
                <a:gd name="T15" fmla="*/ 1473 h 1730"/>
                <a:gd name="T16" fmla="*/ 473 w 730"/>
                <a:gd name="T17" fmla="*/ 1730 h 17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0" h="1730">
                  <a:moveTo>
                    <a:pt x="473" y="1730"/>
                  </a:moveTo>
                  <a:cubicBezTo>
                    <a:pt x="257" y="1730"/>
                    <a:pt x="257" y="1730"/>
                    <a:pt x="257" y="1730"/>
                  </a:cubicBezTo>
                  <a:cubicBezTo>
                    <a:pt x="116" y="1730"/>
                    <a:pt x="0" y="1614"/>
                    <a:pt x="0" y="1473"/>
                  </a:cubicBezTo>
                  <a:cubicBezTo>
                    <a:pt x="0" y="257"/>
                    <a:pt x="0" y="257"/>
                    <a:pt x="0" y="257"/>
                  </a:cubicBezTo>
                  <a:cubicBezTo>
                    <a:pt x="0" y="116"/>
                    <a:pt x="116" y="0"/>
                    <a:pt x="257" y="0"/>
                  </a:cubicBezTo>
                  <a:cubicBezTo>
                    <a:pt x="473" y="0"/>
                    <a:pt x="473" y="0"/>
                    <a:pt x="473" y="0"/>
                  </a:cubicBezTo>
                  <a:cubicBezTo>
                    <a:pt x="615" y="0"/>
                    <a:pt x="730" y="116"/>
                    <a:pt x="730" y="257"/>
                  </a:cubicBezTo>
                  <a:cubicBezTo>
                    <a:pt x="730" y="1473"/>
                    <a:pt x="730" y="1473"/>
                    <a:pt x="730" y="1473"/>
                  </a:cubicBezTo>
                  <a:cubicBezTo>
                    <a:pt x="730" y="1614"/>
                    <a:pt x="615" y="1730"/>
                    <a:pt x="473" y="173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6" name="Freeform 13">
              <a:extLst>
                <a:ext uri="{FF2B5EF4-FFF2-40B4-BE49-F238E27FC236}">
                  <a16:creationId xmlns="" xmlns:a16="http://schemas.microsoft.com/office/drawing/2014/main" id="{26854ECF-34BB-40F8-BA3D-EB340DAEDE36}"/>
                </a:ext>
              </a:extLst>
            </p:cNvPr>
            <p:cNvSpPr>
              <a:spLocks/>
            </p:cNvSpPr>
            <p:nvPr/>
          </p:nvSpPr>
          <p:spPr bwMode="auto">
            <a:xfrm rot="21097900">
              <a:off x="5689644" y="2067695"/>
              <a:ext cx="404569" cy="683611"/>
            </a:xfrm>
            <a:custGeom>
              <a:avLst/>
              <a:gdLst>
                <a:gd name="T0" fmla="*/ 475 w 637"/>
                <a:gd name="T1" fmla="*/ 1047 h 1079"/>
                <a:gd name="T2" fmla="*/ 475 w 637"/>
                <a:gd name="T3" fmla="*/ 1047 h 1079"/>
                <a:gd name="T4" fmla="*/ 228 w 637"/>
                <a:gd name="T5" fmla="*/ 917 h 1079"/>
                <a:gd name="T6" fmla="*/ 32 w 637"/>
                <a:gd name="T7" fmla="*/ 278 h 1079"/>
                <a:gd name="T8" fmla="*/ 162 w 637"/>
                <a:gd name="T9" fmla="*/ 32 h 1079"/>
                <a:gd name="T10" fmla="*/ 162 w 637"/>
                <a:gd name="T11" fmla="*/ 32 h 1079"/>
                <a:gd name="T12" fmla="*/ 408 w 637"/>
                <a:gd name="T13" fmla="*/ 162 h 1079"/>
                <a:gd name="T14" fmla="*/ 605 w 637"/>
                <a:gd name="T15" fmla="*/ 801 h 1079"/>
                <a:gd name="T16" fmla="*/ 475 w 637"/>
                <a:gd name="T17" fmla="*/ 1047 h 10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37" h="1079">
                  <a:moveTo>
                    <a:pt x="475" y="1047"/>
                  </a:moveTo>
                  <a:cubicBezTo>
                    <a:pt x="475" y="1047"/>
                    <a:pt x="475" y="1047"/>
                    <a:pt x="475" y="1047"/>
                  </a:cubicBezTo>
                  <a:cubicBezTo>
                    <a:pt x="371" y="1079"/>
                    <a:pt x="260" y="1020"/>
                    <a:pt x="228" y="917"/>
                  </a:cubicBezTo>
                  <a:cubicBezTo>
                    <a:pt x="32" y="278"/>
                    <a:pt x="32" y="278"/>
                    <a:pt x="32" y="278"/>
                  </a:cubicBezTo>
                  <a:cubicBezTo>
                    <a:pt x="0" y="174"/>
                    <a:pt x="58" y="64"/>
                    <a:pt x="162" y="32"/>
                  </a:cubicBezTo>
                  <a:cubicBezTo>
                    <a:pt x="162" y="32"/>
                    <a:pt x="162" y="32"/>
                    <a:pt x="162" y="32"/>
                  </a:cubicBezTo>
                  <a:cubicBezTo>
                    <a:pt x="265" y="0"/>
                    <a:pt x="376" y="58"/>
                    <a:pt x="408" y="162"/>
                  </a:cubicBezTo>
                  <a:cubicBezTo>
                    <a:pt x="605" y="801"/>
                    <a:pt x="605" y="801"/>
                    <a:pt x="605" y="801"/>
                  </a:cubicBezTo>
                  <a:cubicBezTo>
                    <a:pt x="637" y="904"/>
                    <a:pt x="578" y="1015"/>
                    <a:pt x="475" y="10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7" name="Freeform 14">
              <a:extLst>
                <a:ext uri="{FF2B5EF4-FFF2-40B4-BE49-F238E27FC236}">
                  <a16:creationId xmlns="" xmlns:a16="http://schemas.microsoft.com/office/drawing/2014/main" id="{43D123BA-DBC0-47B9-AD05-935D158987BB}"/>
                </a:ext>
              </a:extLst>
            </p:cNvPr>
            <p:cNvSpPr>
              <a:spLocks/>
            </p:cNvSpPr>
            <p:nvPr/>
          </p:nvSpPr>
          <p:spPr bwMode="auto">
            <a:xfrm>
              <a:off x="5841333" y="2507815"/>
              <a:ext cx="273553" cy="997411"/>
            </a:xfrm>
            <a:custGeom>
              <a:avLst/>
              <a:gdLst>
                <a:gd name="T0" fmla="*/ 191 w 430"/>
                <a:gd name="T1" fmla="*/ 1571 h 1574"/>
                <a:gd name="T2" fmla="*/ 191 w 430"/>
                <a:gd name="T3" fmla="*/ 1571 h 1574"/>
                <a:gd name="T4" fmla="*/ 3 w 430"/>
                <a:gd name="T5" fmla="*/ 1371 h 1574"/>
                <a:gd name="T6" fmla="*/ 38 w 430"/>
                <a:gd name="T7" fmla="*/ 191 h 1574"/>
                <a:gd name="T8" fmla="*/ 238 w 430"/>
                <a:gd name="T9" fmla="*/ 3 h 1574"/>
                <a:gd name="T10" fmla="*/ 238 w 430"/>
                <a:gd name="T11" fmla="*/ 3 h 1574"/>
                <a:gd name="T12" fmla="*/ 427 w 430"/>
                <a:gd name="T13" fmla="*/ 203 h 1574"/>
                <a:gd name="T14" fmla="*/ 391 w 430"/>
                <a:gd name="T15" fmla="*/ 1383 h 1574"/>
                <a:gd name="T16" fmla="*/ 191 w 430"/>
                <a:gd name="T17" fmla="*/ 1571 h 15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0" h="1574">
                  <a:moveTo>
                    <a:pt x="191" y="1571"/>
                  </a:moveTo>
                  <a:cubicBezTo>
                    <a:pt x="191" y="1571"/>
                    <a:pt x="191" y="1571"/>
                    <a:pt x="191" y="1571"/>
                  </a:cubicBezTo>
                  <a:cubicBezTo>
                    <a:pt x="85" y="1568"/>
                    <a:pt x="0" y="1478"/>
                    <a:pt x="3" y="1371"/>
                  </a:cubicBezTo>
                  <a:cubicBezTo>
                    <a:pt x="38" y="191"/>
                    <a:pt x="38" y="191"/>
                    <a:pt x="38" y="191"/>
                  </a:cubicBezTo>
                  <a:cubicBezTo>
                    <a:pt x="42" y="85"/>
                    <a:pt x="132" y="0"/>
                    <a:pt x="238" y="3"/>
                  </a:cubicBezTo>
                  <a:cubicBezTo>
                    <a:pt x="238" y="3"/>
                    <a:pt x="238" y="3"/>
                    <a:pt x="238" y="3"/>
                  </a:cubicBezTo>
                  <a:cubicBezTo>
                    <a:pt x="345" y="6"/>
                    <a:pt x="430" y="96"/>
                    <a:pt x="427" y="203"/>
                  </a:cubicBezTo>
                  <a:cubicBezTo>
                    <a:pt x="391" y="1383"/>
                    <a:pt x="391" y="1383"/>
                    <a:pt x="391" y="1383"/>
                  </a:cubicBezTo>
                  <a:cubicBezTo>
                    <a:pt x="388" y="1489"/>
                    <a:pt x="298" y="1574"/>
                    <a:pt x="191" y="15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82F39"/>
                </a:solidFill>
                <a:effectLst/>
                <a:uLnTx/>
                <a:uFillTx/>
                <a:latin typeface="Calibri" panose="020F0502020204030204"/>
                <a:ea typeface="+mn-ea"/>
                <a:cs typeface="+mn-cs"/>
              </a:endParaRPr>
            </a:p>
          </p:txBody>
        </p:sp>
        <p:sp>
          <p:nvSpPr>
            <p:cNvPr id="68" name="Freeform 15">
              <a:extLst>
                <a:ext uri="{FF2B5EF4-FFF2-40B4-BE49-F238E27FC236}">
                  <a16:creationId xmlns="" xmlns:a16="http://schemas.microsoft.com/office/drawing/2014/main" id="{5B525FF5-61CD-4098-A1DA-BF2C2D63FEC5}"/>
                </a:ext>
              </a:extLst>
            </p:cNvPr>
            <p:cNvSpPr>
              <a:spLocks/>
            </p:cNvSpPr>
            <p:nvPr/>
          </p:nvSpPr>
          <p:spPr bwMode="auto">
            <a:xfrm>
              <a:off x="5456921" y="2082012"/>
              <a:ext cx="250517" cy="717361"/>
            </a:xfrm>
            <a:custGeom>
              <a:avLst/>
              <a:gdLst>
                <a:gd name="T0" fmla="*/ 197 w 394"/>
                <a:gd name="T1" fmla="*/ 1132 h 1132"/>
                <a:gd name="T2" fmla="*/ 197 w 394"/>
                <a:gd name="T3" fmla="*/ 1132 h 1132"/>
                <a:gd name="T4" fmla="*/ 0 w 394"/>
                <a:gd name="T5" fmla="*/ 935 h 1132"/>
                <a:gd name="T6" fmla="*/ 0 w 394"/>
                <a:gd name="T7" fmla="*/ 197 h 1132"/>
                <a:gd name="T8" fmla="*/ 197 w 394"/>
                <a:gd name="T9" fmla="*/ 0 h 1132"/>
                <a:gd name="T10" fmla="*/ 197 w 394"/>
                <a:gd name="T11" fmla="*/ 0 h 1132"/>
                <a:gd name="T12" fmla="*/ 394 w 394"/>
                <a:gd name="T13" fmla="*/ 197 h 1132"/>
                <a:gd name="T14" fmla="*/ 394 w 394"/>
                <a:gd name="T15" fmla="*/ 935 h 1132"/>
                <a:gd name="T16" fmla="*/ 197 w 394"/>
                <a:gd name="T17" fmla="*/ 1132 h 1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1132">
                  <a:moveTo>
                    <a:pt x="197" y="1132"/>
                  </a:moveTo>
                  <a:cubicBezTo>
                    <a:pt x="197" y="1132"/>
                    <a:pt x="197" y="1132"/>
                    <a:pt x="197" y="1132"/>
                  </a:cubicBezTo>
                  <a:cubicBezTo>
                    <a:pt x="88" y="1132"/>
                    <a:pt x="0" y="1044"/>
                    <a:pt x="0" y="935"/>
                  </a:cubicBezTo>
                  <a:cubicBezTo>
                    <a:pt x="0" y="197"/>
                    <a:pt x="0" y="197"/>
                    <a:pt x="0" y="197"/>
                  </a:cubicBezTo>
                  <a:cubicBezTo>
                    <a:pt x="0" y="89"/>
                    <a:pt x="88" y="0"/>
                    <a:pt x="197" y="0"/>
                  </a:cubicBezTo>
                  <a:cubicBezTo>
                    <a:pt x="197" y="0"/>
                    <a:pt x="197" y="0"/>
                    <a:pt x="197" y="0"/>
                  </a:cubicBezTo>
                  <a:cubicBezTo>
                    <a:pt x="305" y="0"/>
                    <a:pt x="394" y="89"/>
                    <a:pt x="394" y="197"/>
                  </a:cubicBezTo>
                  <a:cubicBezTo>
                    <a:pt x="394" y="935"/>
                    <a:pt x="394" y="935"/>
                    <a:pt x="394" y="935"/>
                  </a:cubicBezTo>
                  <a:cubicBezTo>
                    <a:pt x="394" y="1044"/>
                    <a:pt x="305" y="1132"/>
                    <a:pt x="197" y="11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69" name="Freeform 16">
              <a:extLst>
                <a:ext uri="{FF2B5EF4-FFF2-40B4-BE49-F238E27FC236}">
                  <a16:creationId xmlns="" xmlns:a16="http://schemas.microsoft.com/office/drawing/2014/main" id="{F12EFAD9-9C46-46FD-A2E2-8B2FD56C982B}"/>
                </a:ext>
              </a:extLst>
            </p:cNvPr>
            <p:cNvSpPr>
              <a:spLocks/>
            </p:cNvSpPr>
            <p:nvPr/>
          </p:nvSpPr>
          <p:spPr bwMode="auto">
            <a:xfrm>
              <a:off x="5262555" y="2558098"/>
              <a:ext cx="453521" cy="947146"/>
            </a:xfrm>
            <a:custGeom>
              <a:avLst/>
              <a:gdLst>
                <a:gd name="T0" fmla="*/ 170 w 715"/>
                <a:gd name="T1" fmla="*/ 1467 h 1494"/>
                <a:gd name="T2" fmla="*/ 161 w 715"/>
                <a:gd name="T3" fmla="*/ 1465 h 1494"/>
                <a:gd name="T4" fmla="*/ 27 w 715"/>
                <a:gd name="T5" fmla="*/ 1233 h 1494"/>
                <a:gd name="T6" fmla="*/ 313 w 715"/>
                <a:gd name="T7" fmla="*/ 161 h 1494"/>
                <a:gd name="T8" fmla="*/ 544 w 715"/>
                <a:gd name="T9" fmla="*/ 27 h 1494"/>
                <a:gd name="T10" fmla="*/ 554 w 715"/>
                <a:gd name="T11" fmla="*/ 30 h 1494"/>
                <a:gd name="T12" fmla="*/ 688 w 715"/>
                <a:gd name="T13" fmla="*/ 262 h 1494"/>
                <a:gd name="T14" fmla="*/ 402 w 715"/>
                <a:gd name="T15" fmla="*/ 1333 h 1494"/>
                <a:gd name="T16" fmla="*/ 170 w 715"/>
                <a:gd name="T17" fmla="*/ 1467 h 14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5" h="1494">
                  <a:moveTo>
                    <a:pt x="170" y="1467"/>
                  </a:moveTo>
                  <a:cubicBezTo>
                    <a:pt x="161" y="1465"/>
                    <a:pt x="161" y="1465"/>
                    <a:pt x="161" y="1465"/>
                  </a:cubicBezTo>
                  <a:cubicBezTo>
                    <a:pt x="60" y="1438"/>
                    <a:pt x="0" y="1334"/>
                    <a:pt x="27" y="1233"/>
                  </a:cubicBezTo>
                  <a:cubicBezTo>
                    <a:pt x="313" y="161"/>
                    <a:pt x="313" y="161"/>
                    <a:pt x="313" y="161"/>
                  </a:cubicBezTo>
                  <a:cubicBezTo>
                    <a:pt x="340" y="61"/>
                    <a:pt x="444" y="0"/>
                    <a:pt x="544" y="27"/>
                  </a:cubicBezTo>
                  <a:cubicBezTo>
                    <a:pt x="554" y="30"/>
                    <a:pt x="554" y="30"/>
                    <a:pt x="554" y="30"/>
                  </a:cubicBezTo>
                  <a:cubicBezTo>
                    <a:pt x="655" y="57"/>
                    <a:pt x="715" y="161"/>
                    <a:pt x="688" y="262"/>
                  </a:cubicBezTo>
                  <a:cubicBezTo>
                    <a:pt x="402" y="1333"/>
                    <a:pt x="402" y="1333"/>
                    <a:pt x="402" y="1333"/>
                  </a:cubicBezTo>
                  <a:cubicBezTo>
                    <a:pt x="375" y="1434"/>
                    <a:pt x="271" y="1494"/>
                    <a:pt x="170" y="146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 name="Rectangle: Rounded Corners 3">
              <a:extLst>
                <a:ext uri="{FF2B5EF4-FFF2-40B4-BE49-F238E27FC236}">
                  <a16:creationId xmlns="" xmlns:a16="http://schemas.microsoft.com/office/drawing/2014/main" id="{9C6D8E97-8947-4852-8FB5-D763FA86AAF0}"/>
                </a:ext>
              </a:extLst>
            </p:cNvPr>
            <p:cNvSpPr/>
            <p:nvPr/>
          </p:nvSpPr>
          <p:spPr>
            <a:xfrm rot="20566409">
              <a:off x="4521578" y="1374790"/>
              <a:ext cx="1202953" cy="20850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79" name="Rectangle: Rounded Corners 78">
              <a:extLst>
                <a:ext uri="{FF2B5EF4-FFF2-40B4-BE49-F238E27FC236}">
                  <a16:creationId xmlns="" xmlns:a16="http://schemas.microsoft.com/office/drawing/2014/main" id="{7F593566-E831-4BBF-93D7-AF9DCFF2F294}"/>
                </a:ext>
              </a:extLst>
            </p:cNvPr>
            <p:cNvSpPr/>
            <p:nvPr/>
          </p:nvSpPr>
          <p:spPr>
            <a:xfrm rot="1683263">
              <a:off x="5560535" y="1442068"/>
              <a:ext cx="1202953" cy="208504"/>
            </a:xfrm>
            <a:prstGeom prst="roundRect">
              <a:avLst>
                <a:gd name="adj" fmla="val 5000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80" name="Freeform: Shape 79">
            <a:extLst>
              <a:ext uri="{FF2B5EF4-FFF2-40B4-BE49-F238E27FC236}">
                <a16:creationId xmlns="" xmlns:a16="http://schemas.microsoft.com/office/drawing/2014/main" id="{453B11D3-4585-4E9A-8A2E-E59FEE605FBD}"/>
              </a:ext>
            </a:extLst>
          </p:cNvPr>
          <p:cNvSpPr/>
          <p:nvPr/>
        </p:nvSpPr>
        <p:spPr>
          <a:xfrm rot="10800000">
            <a:off x="3947053" y="3727872"/>
            <a:ext cx="194736" cy="45719"/>
          </a:xfrm>
          <a:custGeom>
            <a:avLst/>
            <a:gdLst>
              <a:gd name="connsiteX0" fmla="*/ 0 w 3738398"/>
              <a:gd name="connsiteY0" fmla="*/ 686539 h 842070"/>
              <a:gd name="connsiteX1" fmla="*/ 1771650 w 3738398"/>
              <a:gd name="connsiteY1" fmla="*/ 739 h 842070"/>
              <a:gd name="connsiteX2" fmla="*/ 3556000 w 3738398"/>
              <a:gd name="connsiteY2" fmla="*/ 800839 h 842070"/>
              <a:gd name="connsiteX3" fmla="*/ 3587750 w 3738398"/>
              <a:gd name="connsiteY3" fmla="*/ 654789 h 842070"/>
              <a:gd name="connsiteX0" fmla="*/ 0 w 3727583"/>
              <a:gd name="connsiteY0" fmla="*/ 749931 h 910021"/>
              <a:gd name="connsiteX1" fmla="*/ 1930400 w 3727583"/>
              <a:gd name="connsiteY1" fmla="*/ 631 h 910021"/>
              <a:gd name="connsiteX2" fmla="*/ 3556000 w 3727583"/>
              <a:gd name="connsiteY2" fmla="*/ 864231 h 910021"/>
              <a:gd name="connsiteX3" fmla="*/ 3587750 w 3727583"/>
              <a:gd name="connsiteY3" fmla="*/ 718181 h 910021"/>
              <a:gd name="connsiteX0" fmla="*/ 0 w 3556000"/>
              <a:gd name="connsiteY0" fmla="*/ 749931 h 864231"/>
              <a:gd name="connsiteX1" fmla="*/ 1930400 w 3556000"/>
              <a:gd name="connsiteY1" fmla="*/ 631 h 864231"/>
              <a:gd name="connsiteX2" fmla="*/ 3556000 w 3556000"/>
              <a:gd name="connsiteY2" fmla="*/ 864231 h 864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740 h 800540"/>
              <a:gd name="connsiteX1" fmla="*/ 1930400 w 3549650"/>
              <a:gd name="connsiteY1" fmla="*/ 440 h 800540"/>
              <a:gd name="connsiteX2" fmla="*/ 3549650 w 3549650"/>
              <a:gd name="connsiteY2" fmla="*/ 800540 h 800540"/>
              <a:gd name="connsiteX0" fmla="*/ 0 w 3555706"/>
              <a:gd name="connsiteY0" fmla="*/ 749302 h 751657"/>
              <a:gd name="connsiteX1" fmla="*/ 1930400 w 3555706"/>
              <a:gd name="connsiteY1" fmla="*/ 2 h 751657"/>
              <a:gd name="connsiteX2" fmla="*/ 3555706 w 3555706"/>
              <a:gd name="connsiteY2" fmla="*/ 751657 h 751657"/>
              <a:gd name="connsiteX0" fmla="*/ 0 w 3555706"/>
              <a:gd name="connsiteY0" fmla="*/ 757768 h 760123"/>
              <a:gd name="connsiteX1" fmla="*/ 1835150 w 3555706"/>
              <a:gd name="connsiteY1" fmla="*/ 1 h 760123"/>
              <a:gd name="connsiteX2" fmla="*/ 3555706 w 3555706"/>
              <a:gd name="connsiteY2" fmla="*/ 760123 h 760123"/>
            </a:gdLst>
            <a:ahLst/>
            <a:cxnLst>
              <a:cxn ang="0">
                <a:pos x="connsiteX0" y="connsiteY0"/>
              </a:cxn>
              <a:cxn ang="0">
                <a:pos x="connsiteX1" y="connsiteY1"/>
              </a:cxn>
              <a:cxn ang="0">
                <a:pos x="connsiteX2" y="connsiteY2"/>
              </a:cxn>
            </a:cxnLst>
            <a:rect l="l" t="t" r="r" b="b"/>
            <a:pathLst>
              <a:path w="3555706" h="760123">
                <a:moveTo>
                  <a:pt x="0" y="757768"/>
                </a:moveTo>
                <a:cubicBezTo>
                  <a:pt x="719687" y="108617"/>
                  <a:pt x="1242532" y="-391"/>
                  <a:pt x="1835150" y="1"/>
                </a:cubicBezTo>
                <a:cubicBezTo>
                  <a:pt x="2427768" y="394"/>
                  <a:pt x="3082673" y="274166"/>
                  <a:pt x="3555706" y="760123"/>
                </a:cubicBezTo>
              </a:path>
            </a:pathLst>
          </a:custGeom>
          <a:noFill/>
          <a:ln w="44450">
            <a:solidFill>
              <a:schemeClr val="accent5"/>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1" name="Freeform: Shape 80">
            <a:extLst>
              <a:ext uri="{FF2B5EF4-FFF2-40B4-BE49-F238E27FC236}">
                <a16:creationId xmlns="" xmlns:a16="http://schemas.microsoft.com/office/drawing/2014/main" id="{BC2CDF31-2DE8-4B13-826E-1799BB5D5D4F}"/>
              </a:ext>
            </a:extLst>
          </p:cNvPr>
          <p:cNvSpPr/>
          <p:nvPr/>
        </p:nvSpPr>
        <p:spPr>
          <a:xfrm rot="10800000">
            <a:off x="3947053" y="3834234"/>
            <a:ext cx="194736" cy="45719"/>
          </a:xfrm>
          <a:custGeom>
            <a:avLst/>
            <a:gdLst>
              <a:gd name="connsiteX0" fmla="*/ 0 w 3738398"/>
              <a:gd name="connsiteY0" fmla="*/ 686539 h 842070"/>
              <a:gd name="connsiteX1" fmla="*/ 1771650 w 3738398"/>
              <a:gd name="connsiteY1" fmla="*/ 739 h 842070"/>
              <a:gd name="connsiteX2" fmla="*/ 3556000 w 3738398"/>
              <a:gd name="connsiteY2" fmla="*/ 800839 h 842070"/>
              <a:gd name="connsiteX3" fmla="*/ 3587750 w 3738398"/>
              <a:gd name="connsiteY3" fmla="*/ 654789 h 842070"/>
              <a:gd name="connsiteX0" fmla="*/ 0 w 3727583"/>
              <a:gd name="connsiteY0" fmla="*/ 749931 h 910021"/>
              <a:gd name="connsiteX1" fmla="*/ 1930400 w 3727583"/>
              <a:gd name="connsiteY1" fmla="*/ 631 h 910021"/>
              <a:gd name="connsiteX2" fmla="*/ 3556000 w 3727583"/>
              <a:gd name="connsiteY2" fmla="*/ 864231 h 910021"/>
              <a:gd name="connsiteX3" fmla="*/ 3587750 w 3727583"/>
              <a:gd name="connsiteY3" fmla="*/ 718181 h 910021"/>
              <a:gd name="connsiteX0" fmla="*/ 0 w 3556000"/>
              <a:gd name="connsiteY0" fmla="*/ 749931 h 864231"/>
              <a:gd name="connsiteX1" fmla="*/ 1930400 w 3556000"/>
              <a:gd name="connsiteY1" fmla="*/ 631 h 864231"/>
              <a:gd name="connsiteX2" fmla="*/ 3556000 w 3556000"/>
              <a:gd name="connsiteY2" fmla="*/ 864231 h 864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740 h 800540"/>
              <a:gd name="connsiteX1" fmla="*/ 1930400 w 3549650"/>
              <a:gd name="connsiteY1" fmla="*/ 440 h 800540"/>
              <a:gd name="connsiteX2" fmla="*/ 3549650 w 3549650"/>
              <a:gd name="connsiteY2" fmla="*/ 800540 h 800540"/>
              <a:gd name="connsiteX0" fmla="*/ 0 w 3555706"/>
              <a:gd name="connsiteY0" fmla="*/ 749302 h 751657"/>
              <a:gd name="connsiteX1" fmla="*/ 1930400 w 3555706"/>
              <a:gd name="connsiteY1" fmla="*/ 2 h 751657"/>
              <a:gd name="connsiteX2" fmla="*/ 3555706 w 3555706"/>
              <a:gd name="connsiteY2" fmla="*/ 751657 h 751657"/>
              <a:gd name="connsiteX0" fmla="*/ 0 w 3555706"/>
              <a:gd name="connsiteY0" fmla="*/ 757768 h 760123"/>
              <a:gd name="connsiteX1" fmla="*/ 1835150 w 3555706"/>
              <a:gd name="connsiteY1" fmla="*/ 1 h 760123"/>
              <a:gd name="connsiteX2" fmla="*/ 3555706 w 3555706"/>
              <a:gd name="connsiteY2" fmla="*/ 760123 h 760123"/>
            </a:gdLst>
            <a:ahLst/>
            <a:cxnLst>
              <a:cxn ang="0">
                <a:pos x="connsiteX0" y="connsiteY0"/>
              </a:cxn>
              <a:cxn ang="0">
                <a:pos x="connsiteX1" y="connsiteY1"/>
              </a:cxn>
              <a:cxn ang="0">
                <a:pos x="connsiteX2" y="connsiteY2"/>
              </a:cxn>
            </a:cxnLst>
            <a:rect l="l" t="t" r="r" b="b"/>
            <a:pathLst>
              <a:path w="3555706" h="760123">
                <a:moveTo>
                  <a:pt x="0" y="757768"/>
                </a:moveTo>
                <a:cubicBezTo>
                  <a:pt x="719687" y="108617"/>
                  <a:pt x="1242532" y="-391"/>
                  <a:pt x="1835150" y="1"/>
                </a:cubicBezTo>
                <a:cubicBezTo>
                  <a:pt x="2427768" y="394"/>
                  <a:pt x="3082673" y="274166"/>
                  <a:pt x="3555706" y="760123"/>
                </a:cubicBezTo>
              </a:path>
            </a:pathLst>
          </a:custGeom>
          <a:noFill/>
          <a:ln w="44450">
            <a:solidFill>
              <a:schemeClr val="accent5"/>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2" name="Freeform: Shape 81">
            <a:extLst>
              <a:ext uri="{FF2B5EF4-FFF2-40B4-BE49-F238E27FC236}">
                <a16:creationId xmlns="" xmlns:a16="http://schemas.microsoft.com/office/drawing/2014/main" id="{07B75AA0-52D2-4208-BF12-69E3DF7B1C88}"/>
              </a:ext>
            </a:extLst>
          </p:cNvPr>
          <p:cNvSpPr/>
          <p:nvPr/>
        </p:nvSpPr>
        <p:spPr>
          <a:xfrm rot="10800000">
            <a:off x="7909453" y="3727872"/>
            <a:ext cx="194736" cy="45719"/>
          </a:xfrm>
          <a:custGeom>
            <a:avLst/>
            <a:gdLst>
              <a:gd name="connsiteX0" fmla="*/ 0 w 3738398"/>
              <a:gd name="connsiteY0" fmla="*/ 686539 h 842070"/>
              <a:gd name="connsiteX1" fmla="*/ 1771650 w 3738398"/>
              <a:gd name="connsiteY1" fmla="*/ 739 h 842070"/>
              <a:gd name="connsiteX2" fmla="*/ 3556000 w 3738398"/>
              <a:gd name="connsiteY2" fmla="*/ 800839 h 842070"/>
              <a:gd name="connsiteX3" fmla="*/ 3587750 w 3738398"/>
              <a:gd name="connsiteY3" fmla="*/ 654789 h 842070"/>
              <a:gd name="connsiteX0" fmla="*/ 0 w 3727583"/>
              <a:gd name="connsiteY0" fmla="*/ 749931 h 910021"/>
              <a:gd name="connsiteX1" fmla="*/ 1930400 w 3727583"/>
              <a:gd name="connsiteY1" fmla="*/ 631 h 910021"/>
              <a:gd name="connsiteX2" fmla="*/ 3556000 w 3727583"/>
              <a:gd name="connsiteY2" fmla="*/ 864231 h 910021"/>
              <a:gd name="connsiteX3" fmla="*/ 3587750 w 3727583"/>
              <a:gd name="connsiteY3" fmla="*/ 718181 h 910021"/>
              <a:gd name="connsiteX0" fmla="*/ 0 w 3556000"/>
              <a:gd name="connsiteY0" fmla="*/ 749931 h 864231"/>
              <a:gd name="connsiteX1" fmla="*/ 1930400 w 3556000"/>
              <a:gd name="connsiteY1" fmla="*/ 631 h 864231"/>
              <a:gd name="connsiteX2" fmla="*/ 3556000 w 3556000"/>
              <a:gd name="connsiteY2" fmla="*/ 864231 h 864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740 h 800540"/>
              <a:gd name="connsiteX1" fmla="*/ 1930400 w 3549650"/>
              <a:gd name="connsiteY1" fmla="*/ 440 h 800540"/>
              <a:gd name="connsiteX2" fmla="*/ 3549650 w 3549650"/>
              <a:gd name="connsiteY2" fmla="*/ 800540 h 800540"/>
              <a:gd name="connsiteX0" fmla="*/ 0 w 3555706"/>
              <a:gd name="connsiteY0" fmla="*/ 749302 h 751657"/>
              <a:gd name="connsiteX1" fmla="*/ 1930400 w 3555706"/>
              <a:gd name="connsiteY1" fmla="*/ 2 h 751657"/>
              <a:gd name="connsiteX2" fmla="*/ 3555706 w 3555706"/>
              <a:gd name="connsiteY2" fmla="*/ 751657 h 751657"/>
              <a:gd name="connsiteX0" fmla="*/ 0 w 3555706"/>
              <a:gd name="connsiteY0" fmla="*/ 757768 h 760123"/>
              <a:gd name="connsiteX1" fmla="*/ 1835150 w 3555706"/>
              <a:gd name="connsiteY1" fmla="*/ 1 h 760123"/>
              <a:gd name="connsiteX2" fmla="*/ 3555706 w 3555706"/>
              <a:gd name="connsiteY2" fmla="*/ 760123 h 760123"/>
            </a:gdLst>
            <a:ahLst/>
            <a:cxnLst>
              <a:cxn ang="0">
                <a:pos x="connsiteX0" y="connsiteY0"/>
              </a:cxn>
              <a:cxn ang="0">
                <a:pos x="connsiteX1" y="connsiteY1"/>
              </a:cxn>
              <a:cxn ang="0">
                <a:pos x="connsiteX2" y="connsiteY2"/>
              </a:cxn>
            </a:cxnLst>
            <a:rect l="l" t="t" r="r" b="b"/>
            <a:pathLst>
              <a:path w="3555706" h="760123">
                <a:moveTo>
                  <a:pt x="0" y="757768"/>
                </a:moveTo>
                <a:cubicBezTo>
                  <a:pt x="719687" y="108617"/>
                  <a:pt x="1242532" y="-391"/>
                  <a:pt x="1835150" y="1"/>
                </a:cubicBezTo>
                <a:cubicBezTo>
                  <a:pt x="2427768" y="394"/>
                  <a:pt x="3082673" y="274166"/>
                  <a:pt x="3555706" y="760123"/>
                </a:cubicBezTo>
              </a:path>
            </a:pathLst>
          </a:custGeom>
          <a:noFill/>
          <a:ln w="44450">
            <a:solidFill>
              <a:schemeClr val="accent5"/>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3" name="Freeform: Shape 82">
            <a:extLst>
              <a:ext uri="{FF2B5EF4-FFF2-40B4-BE49-F238E27FC236}">
                <a16:creationId xmlns="" xmlns:a16="http://schemas.microsoft.com/office/drawing/2014/main" id="{BC6C1245-4541-4388-BA01-94B95FCC445F}"/>
              </a:ext>
            </a:extLst>
          </p:cNvPr>
          <p:cNvSpPr/>
          <p:nvPr/>
        </p:nvSpPr>
        <p:spPr>
          <a:xfrm rot="10800000">
            <a:off x="7909453" y="3834234"/>
            <a:ext cx="194736" cy="45719"/>
          </a:xfrm>
          <a:custGeom>
            <a:avLst/>
            <a:gdLst>
              <a:gd name="connsiteX0" fmla="*/ 0 w 3738398"/>
              <a:gd name="connsiteY0" fmla="*/ 686539 h 842070"/>
              <a:gd name="connsiteX1" fmla="*/ 1771650 w 3738398"/>
              <a:gd name="connsiteY1" fmla="*/ 739 h 842070"/>
              <a:gd name="connsiteX2" fmla="*/ 3556000 w 3738398"/>
              <a:gd name="connsiteY2" fmla="*/ 800839 h 842070"/>
              <a:gd name="connsiteX3" fmla="*/ 3587750 w 3738398"/>
              <a:gd name="connsiteY3" fmla="*/ 654789 h 842070"/>
              <a:gd name="connsiteX0" fmla="*/ 0 w 3727583"/>
              <a:gd name="connsiteY0" fmla="*/ 749931 h 910021"/>
              <a:gd name="connsiteX1" fmla="*/ 1930400 w 3727583"/>
              <a:gd name="connsiteY1" fmla="*/ 631 h 910021"/>
              <a:gd name="connsiteX2" fmla="*/ 3556000 w 3727583"/>
              <a:gd name="connsiteY2" fmla="*/ 864231 h 910021"/>
              <a:gd name="connsiteX3" fmla="*/ 3587750 w 3727583"/>
              <a:gd name="connsiteY3" fmla="*/ 718181 h 910021"/>
              <a:gd name="connsiteX0" fmla="*/ 0 w 3556000"/>
              <a:gd name="connsiteY0" fmla="*/ 749931 h 864231"/>
              <a:gd name="connsiteX1" fmla="*/ 1930400 w 3556000"/>
              <a:gd name="connsiteY1" fmla="*/ 631 h 864231"/>
              <a:gd name="connsiteX2" fmla="*/ 3556000 w 3556000"/>
              <a:gd name="connsiteY2" fmla="*/ 864231 h 864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431 h 800231"/>
              <a:gd name="connsiteX1" fmla="*/ 1930400 w 3549650"/>
              <a:gd name="connsiteY1" fmla="*/ 131 h 800231"/>
              <a:gd name="connsiteX2" fmla="*/ 3549650 w 3549650"/>
              <a:gd name="connsiteY2" fmla="*/ 800231 h 800231"/>
              <a:gd name="connsiteX0" fmla="*/ 0 w 3549650"/>
              <a:gd name="connsiteY0" fmla="*/ 749740 h 800540"/>
              <a:gd name="connsiteX1" fmla="*/ 1930400 w 3549650"/>
              <a:gd name="connsiteY1" fmla="*/ 440 h 800540"/>
              <a:gd name="connsiteX2" fmla="*/ 3549650 w 3549650"/>
              <a:gd name="connsiteY2" fmla="*/ 800540 h 800540"/>
              <a:gd name="connsiteX0" fmla="*/ 0 w 3555706"/>
              <a:gd name="connsiteY0" fmla="*/ 749302 h 751657"/>
              <a:gd name="connsiteX1" fmla="*/ 1930400 w 3555706"/>
              <a:gd name="connsiteY1" fmla="*/ 2 h 751657"/>
              <a:gd name="connsiteX2" fmla="*/ 3555706 w 3555706"/>
              <a:gd name="connsiteY2" fmla="*/ 751657 h 751657"/>
              <a:gd name="connsiteX0" fmla="*/ 0 w 3555706"/>
              <a:gd name="connsiteY0" fmla="*/ 757768 h 760123"/>
              <a:gd name="connsiteX1" fmla="*/ 1835150 w 3555706"/>
              <a:gd name="connsiteY1" fmla="*/ 1 h 760123"/>
              <a:gd name="connsiteX2" fmla="*/ 3555706 w 3555706"/>
              <a:gd name="connsiteY2" fmla="*/ 760123 h 760123"/>
            </a:gdLst>
            <a:ahLst/>
            <a:cxnLst>
              <a:cxn ang="0">
                <a:pos x="connsiteX0" y="connsiteY0"/>
              </a:cxn>
              <a:cxn ang="0">
                <a:pos x="connsiteX1" y="connsiteY1"/>
              </a:cxn>
              <a:cxn ang="0">
                <a:pos x="connsiteX2" y="connsiteY2"/>
              </a:cxn>
            </a:cxnLst>
            <a:rect l="l" t="t" r="r" b="b"/>
            <a:pathLst>
              <a:path w="3555706" h="760123">
                <a:moveTo>
                  <a:pt x="0" y="757768"/>
                </a:moveTo>
                <a:cubicBezTo>
                  <a:pt x="719687" y="108617"/>
                  <a:pt x="1242532" y="-391"/>
                  <a:pt x="1835150" y="1"/>
                </a:cubicBezTo>
                <a:cubicBezTo>
                  <a:pt x="2427768" y="394"/>
                  <a:pt x="3082673" y="274166"/>
                  <a:pt x="3555706" y="760123"/>
                </a:cubicBezTo>
              </a:path>
            </a:pathLst>
          </a:custGeom>
          <a:noFill/>
          <a:ln w="44450">
            <a:solidFill>
              <a:schemeClr val="accent5"/>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6" name="Flowchart: Decision 5">
            <a:extLst>
              <a:ext uri="{FF2B5EF4-FFF2-40B4-BE49-F238E27FC236}">
                <a16:creationId xmlns="" xmlns:a16="http://schemas.microsoft.com/office/drawing/2014/main" id="{25915CB5-C834-4966-8C89-589EE34FA520}"/>
              </a:ext>
            </a:extLst>
          </p:cNvPr>
          <p:cNvSpPr/>
          <p:nvPr/>
        </p:nvSpPr>
        <p:spPr>
          <a:xfrm rot="5400000">
            <a:off x="5975581" y="1496174"/>
            <a:ext cx="164049" cy="117658"/>
          </a:xfrm>
          <a:prstGeom prst="flowChartDecisi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5" name="Flowchart: Decision 44">
            <a:extLst>
              <a:ext uri="{FF2B5EF4-FFF2-40B4-BE49-F238E27FC236}">
                <a16:creationId xmlns="" xmlns:a16="http://schemas.microsoft.com/office/drawing/2014/main" id="{835BE09B-0F6D-4F32-AEBA-0F9A6FAD2612}"/>
              </a:ext>
            </a:extLst>
          </p:cNvPr>
          <p:cNvSpPr/>
          <p:nvPr/>
        </p:nvSpPr>
        <p:spPr>
          <a:xfrm rot="5400000">
            <a:off x="5712715" y="1902379"/>
            <a:ext cx="677550" cy="139425"/>
          </a:xfrm>
          <a:custGeom>
            <a:avLst/>
            <a:gdLst>
              <a:gd name="connsiteX0" fmla="*/ 0 w 10000"/>
              <a:gd name="connsiteY0" fmla="*/ 5000 h 10000"/>
              <a:gd name="connsiteX1" fmla="*/ 5000 w 10000"/>
              <a:gd name="connsiteY1" fmla="*/ 0 h 10000"/>
              <a:gd name="connsiteX2" fmla="*/ 10000 w 10000"/>
              <a:gd name="connsiteY2" fmla="*/ 5000 h 10000"/>
              <a:gd name="connsiteX3" fmla="*/ 5000 w 10000"/>
              <a:gd name="connsiteY3" fmla="*/ 10000 h 10000"/>
              <a:gd name="connsiteX4" fmla="*/ 0 w 10000"/>
              <a:gd name="connsiteY4" fmla="*/ 5000 h 10000"/>
              <a:gd name="connsiteX0" fmla="*/ 0 w 10000"/>
              <a:gd name="connsiteY0" fmla="*/ 5000 h 11387"/>
              <a:gd name="connsiteX1" fmla="*/ 5000 w 10000"/>
              <a:gd name="connsiteY1" fmla="*/ 0 h 11387"/>
              <a:gd name="connsiteX2" fmla="*/ 10000 w 10000"/>
              <a:gd name="connsiteY2" fmla="*/ 5000 h 11387"/>
              <a:gd name="connsiteX3" fmla="*/ 7699 w 10000"/>
              <a:gd name="connsiteY3" fmla="*/ 11387 h 11387"/>
              <a:gd name="connsiteX4" fmla="*/ 0 w 10000"/>
              <a:gd name="connsiteY4" fmla="*/ 5000 h 11387"/>
              <a:gd name="connsiteX0" fmla="*/ 0 w 10000"/>
              <a:gd name="connsiteY0" fmla="*/ 4538 h 10925"/>
              <a:gd name="connsiteX1" fmla="*/ 7785 w 10000"/>
              <a:gd name="connsiteY1" fmla="*/ 0 h 10925"/>
              <a:gd name="connsiteX2" fmla="*/ 10000 w 10000"/>
              <a:gd name="connsiteY2" fmla="*/ 4538 h 10925"/>
              <a:gd name="connsiteX3" fmla="*/ 7699 w 10000"/>
              <a:gd name="connsiteY3" fmla="*/ 10925 h 10925"/>
              <a:gd name="connsiteX4" fmla="*/ 0 w 10000"/>
              <a:gd name="connsiteY4" fmla="*/ 4538 h 10925"/>
              <a:gd name="connsiteX0" fmla="*/ 0 w 10000"/>
              <a:gd name="connsiteY0" fmla="*/ 5463 h 11850"/>
              <a:gd name="connsiteX1" fmla="*/ 7742 w 10000"/>
              <a:gd name="connsiteY1" fmla="*/ 0 h 11850"/>
              <a:gd name="connsiteX2" fmla="*/ 10000 w 10000"/>
              <a:gd name="connsiteY2" fmla="*/ 5463 h 11850"/>
              <a:gd name="connsiteX3" fmla="*/ 7699 w 10000"/>
              <a:gd name="connsiteY3" fmla="*/ 11850 h 11850"/>
              <a:gd name="connsiteX4" fmla="*/ 0 w 10000"/>
              <a:gd name="connsiteY4" fmla="*/ 5463 h 118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00" h="11850">
                <a:moveTo>
                  <a:pt x="0" y="5463"/>
                </a:moveTo>
                <a:lnTo>
                  <a:pt x="7742" y="0"/>
                </a:lnTo>
                <a:lnTo>
                  <a:pt x="10000" y="5463"/>
                </a:lnTo>
                <a:lnTo>
                  <a:pt x="7699" y="11850"/>
                </a:lnTo>
                <a:lnTo>
                  <a:pt x="0" y="546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47" name="Picture 18">
            <a:extLst>
              <a:ext uri="{FF2B5EF4-FFF2-40B4-BE49-F238E27FC236}">
                <a16:creationId xmlns=""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8" name="Graphic 26">
            <a:extLst>
              <a:ext uri="{FF2B5EF4-FFF2-40B4-BE49-F238E27FC236}">
                <a16:creationId xmlns=""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56" name="Graphic 28">
            <a:extLst>
              <a:ext uri="{FF2B5EF4-FFF2-40B4-BE49-F238E27FC236}">
                <a16:creationId xmlns="" xmlns:a16="http://schemas.microsoft.com/office/drawing/2014/main" id="{688F9722-B0D2-7D96-976C-BD9372D94E2A}"/>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3" name="مربع نص 2"/>
          <p:cNvSpPr txBox="1"/>
          <p:nvPr/>
        </p:nvSpPr>
        <p:spPr>
          <a:xfrm>
            <a:off x="9416236" y="3044187"/>
            <a:ext cx="2096048" cy="646331"/>
          </a:xfrm>
          <a:prstGeom prst="rect">
            <a:avLst/>
          </a:prstGeom>
          <a:noFill/>
        </p:spPr>
        <p:txBody>
          <a:bodyPr wrap="square" rtlCol="1">
            <a:spAutoFit/>
          </a:bodyPr>
          <a:lstStyle/>
          <a:p>
            <a:pPr lvl="0" algn="r" rtl="1"/>
            <a:r>
              <a:rPr lang="ar-SA" dirty="0"/>
              <a:t>عدم التقليل من شأن وقدر الباحثين الآخرين. </a:t>
            </a:r>
            <a:endParaRPr lang="en-US" dirty="0"/>
          </a:p>
        </p:txBody>
      </p:sp>
      <p:sp>
        <p:nvSpPr>
          <p:cNvPr id="57" name="Oval 32">
            <a:extLst>
              <a:ext uri="{FF2B5EF4-FFF2-40B4-BE49-F238E27FC236}">
                <a16:creationId xmlns="" xmlns:a16="http://schemas.microsoft.com/office/drawing/2014/main" id="{5BE857F5-C025-4745-AD2B-31B1C9D79E3A}"/>
              </a:ext>
            </a:extLst>
          </p:cNvPr>
          <p:cNvSpPr/>
          <p:nvPr/>
        </p:nvSpPr>
        <p:spPr>
          <a:xfrm>
            <a:off x="8085971" y="3131282"/>
            <a:ext cx="506366" cy="50636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smtClean="0">
                <a:ln>
                  <a:noFill/>
                </a:ln>
                <a:solidFill>
                  <a:srgbClr val="FFFFFF"/>
                </a:solidFill>
                <a:effectLst/>
                <a:uLnTx/>
                <a:uFillTx/>
                <a:latin typeface="Calibri" panose="020F0502020204030204"/>
                <a:ea typeface="+mn-ea"/>
                <a:cs typeface="+mn-cs"/>
              </a:rPr>
              <a:t>5</a:t>
            </a:r>
            <a:endPar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7" name="مربع نص 6"/>
          <p:cNvSpPr txBox="1"/>
          <p:nvPr/>
        </p:nvSpPr>
        <p:spPr>
          <a:xfrm>
            <a:off x="4350328" y="4997409"/>
            <a:ext cx="3460182" cy="523220"/>
          </a:xfrm>
          <a:prstGeom prst="rect">
            <a:avLst/>
          </a:prstGeom>
          <a:noFill/>
        </p:spPr>
        <p:txBody>
          <a:bodyPr wrap="square" rtlCol="1">
            <a:spAutoFit/>
          </a:bodyPr>
          <a:lstStyle/>
          <a:p>
            <a:pPr algn="ctr" rtl="1"/>
            <a:r>
              <a:rPr lang="ar-SA" sz="2800" b="1" dirty="0">
                <a:solidFill>
                  <a:srgbClr val="FF0000"/>
                </a:solidFill>
              </a:rPr>
              <a:t>شروط نجاح البحث العلمي</a:t>
            </a:r>
            <a:endParaRPr lang="ar-JO" sz="2800" b="1" dirty="0">
              <a:solidFill>
                <a:srgbClr val="FF0000"/>
              </a:solidFill>
            </a:endParaRPr>
          </a:p>
        </p:txBody>
      </p:sp>
    </p:spTree>
    <p:extLst>
      <p:ext uri="{BB962C8B-B14F-4D97-AF65-F5344CB8AC3E}">
        <p14:creationId xmlns:p14="http://schemas.microsoft.com/office/powerpoint/2010/main" val="37166904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rrow: Pentagon 1">
            <a:extLst>
              <a:ext uri="{FF2B5EF4-FFF2-40B4-BE49-F238E27FC236}">
                <a16:creationId xmlns="" xmlns:a16="http://schemas.microsoft.com/office/drawing/2014/main" id="{E20D09A7-83DA-47D7-8835-65AA6E22E227}"/>
              </a:ext>
            </a:extLst>
          </p:cNvPr>
          <p:cNvSpPr/>
          <p:nvPr/>
        </p:nvSpPr>
        <p:spPr>
          <a:xfrm>
            <a:off x="1966571" y="1171289"/>
            <a:ext cx="1483031" cy="859540"/>
          </a:xfrm>
          <a:prstGeom prst="homePlat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 xmlns:a16="http://schemas.microsoft.com/office/drawing/2014/main" id="{F75430F2-C29B-490A-A12B-C953EE76E860}"/>
              </a:ext>
            </a:extLst>
          </p:cNvPr>
          <p:cNvGrpSpPr/>
          <p:nvPr/>
        </p:nvGrpSpPr>
        <p:grpSpPr>
          <a:xfrm>
            <a:off x="3124222" y="1180208"/>
            <a:ext cx="8635144" cy="859540"/>
            <a:chOff x="2189480" y="2153920"/>
            <a:chExt cx="7213599" cy="1137920"/>
          </a:xfrm>
        </p:grpSpPr>
        <p:sp>
          <p:nvSpPr>
            <p:cNvPr id="3" name="Arrow: Chevron 2">
              <a:extLst>
                <a:ext uri="{FF2B5EF4-FFF2-40B4-BE49-F238E27FC236}">
                  <a16:creationId xmlns="" xmlns:a16="http://schemas.microsoft.com/office/drawing/2014/main" id="{E4902C58-E153-4BF7-950A-D1AAB4AFC986}"/>
                </a:ext>
              </a:extLst>
            </p:cNvPr>
            <p:cNvSpPr/>
            <p:nvPr/>
          </p:nvSpPr>
          <p:spPr>
            <a:xfrm>
              <a:off x="2189480" y="2153920"/>
              <a:ext cx="7172960" cy="1137920"/>
            </a:xfrm>
            <a:prstGeom prst="chevr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 xmlns:a16="http://schemas.microsoft.com/office/drawing/2014/main" id="{AAE41742-CF4A-4F94-8B35-9ACD7CFFA56B}"/>
                </a:ext>
              </a:extLst>
            </p:cNvPr>
            <p:cNvSpPr/>
            <p:nvPr/>
          </p:nvSpPr>
          <p:spPr>
            <a:xfrm>
              <a:off x="7779408" y="2153920"/>
              <a:ext cx="1623671" cy="11379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 xmlns:a16="http://schemas.microsoft.com/office/drawing/2014/main" id="{83FC3BF6-085A-465A-AC29-C6850C13445A}"/>
              </a:ext>
            </a:extLst>
          </p:cNvPr>
          <p:cNvSpPr/>
          <p:nvPr/>
        </p:nvSpPr>
        <p:spPr>
          <a:xfrm>
            <a:off x="1966571" y="2135327"/>
            <a:ext cx="1483032" cy="85954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 xmlns:a16="http://schemas.microsoft.com/office/drawing/2014/main" id="{C62A3799-0CD7-4C64-8242-AC9EA24CA07C}"/>
              </a:ext>
            </a:extLst>
          </p:cNvPr>
          <p:cNvGrpSpPr/>
          <p:nvPr/>
        </p:nvGrpSpPr>
        <p:grpSpPr>
          <a:xfrm>
            <a:off x="3124222" y="2123615"/>
            <a:ext cx="8635144" cy="859540"/>
            <a:chOff x="2189480" y="2153920"/>
            <a:chExt cx="7213599" cy="1137920"/>
          </a:xfrm>
          <a:solidFill>
            <a:schemeClr val="accent2"/>
          </a:solidFill>
        </p:grpSpPr>
        <p:sp>
          <p:nvSpPr>
            <p:cNvPr id="11" name="Arrow: Chevron 10">
              <a:extLst>
                <a:ext uri="{FF2B5EF4-FFF2-40B4-BE49-F238E27FC236}">
                  <a16:creationId xmlns=""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 xmlns:a16="http://schemas.microsoft.com/office/drawing/2014/main" id="{8645047F-D9CB-4CC1-BC0F-1C4292F5A94A}"/>
              </a:ext>
            </a:extLst>
          </p:cNvPr>
          <p:cNvSpPr/>
          <p:nvPr/>
        </p:nvSpPr>
        <p:spPr>
          <a:xfrm>
            <a:off x="1966570" y="3053679"/>
            <a:ext cx="1483031" cy="859540"/>
          </a:xfrm>
          <a:prstGeom prst="homePlat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 xmlns:a16="http://schemas.microsoft.com/office/drawing/2014/main" id="{1F283355-3C29-4FB8-A131-09D9EB725ACF}"/>
              </a:ext>
            </a:extLst>
          </p:cNvPr>
          <p:cNvGrpSpPr/>
          <p:nvPr/>
        </p:nvGrpSpPr>
        <p:grpSpPr>
          <a:xfrm>
            <a:off x="3146658" y="3041967"/>
            <a:ext cx="8661504" cy="859540"/>
            <a:chOff x="2189480" y="2153920"/>
            <a:chExt cx="7213599" cy="1137920"/>
          </a:xfrm>
          <a:solidFill>
            <a:schemeClr val="accent4"/>
          </a:solidFill>
        </p:grpSpPr>
        <p:sp>
          <p:nvSpPr>
            <p:cNvPr id="15" name="Arrow: Chevron 14">
              <a:extLst>
                <a:ext uri="{FF2B5EF4-FFF2-40B4-BE49-F238E27FC236}">
                  <a16:creationId xmlns=""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 xmlns:a16="http://schemas.microsoft.com/office/drawing/2014/main" id="{BF9B6AB6-6147-424D-8F82-81A2B273645F}"/>
              </a:ext>
            </a:extLst>
          </p:cNvPr>
          <p:cNvSpPr/>
          <p:nvPr/>
        </p:nvSpPr>
        <p:spPr>
          <a:xfrm>
            <a:off x="1947183" y="3972689"/>
            <a:ext cx="1483031" cy="859540"/>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 xmlns:a16="http://schemas.microsoft.com/office/drawing/2014/main" id="{E733BE8E-BFBE-43EA-A9FD-BD45F197DD84}"/>
              </a:ext>
            </a:extLst>
          </p:cNvPr>
          <p:cNvGrpSpPr/>
          <p:nvPr/>
        </p:nvGrpSpPr>
        <p:grpSpPr>
          <a:xfrm>
            <a:off x="3124221" y="3984262"/>
            <a:ext cx="8733141" cy="859540"/>
            <a:chOff x="2189480" y="2153920"/>
            <a:chExt cx="7213599" cy="1137920"/>
          </a:xfrm>
          <a:solidFill>
            <a:schemeClr val="accent5"/>
          </a:solidFill>
        </p:grpSpPr>
        <p:sp>
          <p:nvSpPr>
            <p:cNvPr id="19" name="Arrow: Chevron 18">
              <a:extLst>
                <a:ext uri="{FF2B5EF4-FFF2-40B4-BE49-F238E27FC236}">
                  <a16:creationId xmlns=""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2" name="Arrow: Pentagon 21">
            <a:extLst>
              <a:ext uri="{FF2B5EF4-FFF2-40B4-BE49-F238E27FC236}">
                <a16:creationId xmlns="" xmlns:a16="http://schemas.microsoft.com/office/drawing/2014/main" id="{7A635083-451F-40BF-9734-33850F7342D3}"/>
              </a:ext>
            </a:extLst>
          </p:cNvPr>
          <p:cNvSpPr/>
          <p:nvPr/>
        </p:nvSpPr>
        <p:spPr>
          <a:xfrm>
            <a:off x="1948991" y="4926749"/>
            <a:ext cx="1483031" cy="859540"/>
          </a:xfrm>
          <a:prstGeom prst="homePlat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23" name="Group 22">
            <a:extLst>
              <a:ext uri="{FF2B5EF4-FFF2-40B4-BE49-F238E27FC236}">
                <a16:creationId xmlns="" xmlns:a16="http://schemas.microsoft.com/office/drawing/2014/main" id="{2CC8895A-9474-4AF5-956A-D6B3CEFA3279}"/>
              </a:ext>
            </a:extLst>
          </p:cNvPr>
          <p:cNvGrpSpPr/>
          <p:nvPr/>
        </p:nvGrpSpPr>
        <p:grpSpPr>
          <a:xfrm>
            <a:off x="3146657" y="4936069"/>
            <a:ext cx="8760057" cy="859540"/>
            <a:chOff x="2189480" y="2153920"/>
            <a:chExt cx="7213599" cy="1137920"/>
          </a:xfrm>
          <a:solidFill>
            <a:schemeClr val="accent6"/>
          </a:solidFill>
        </p:grpSpPr>
        <p:sp>
          <p:nvSpPr>
            <p:cNvPr id="24" name="Arrow: Chevron 23">
              <a:extLst>
                <a:ext uri="{FF2B5EF4-FFF2-40B4-BE49-F238E27FC236}">
                  <a16:creationId xmlns="" xmlns:a16="http://schemas.microsoft.com/office/drawing/2014/main" id="{FA5ECFFC-D03C-4BA5-970C-397D9248009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5" name="Rectangle 24">
              <a:extLst>
                <a:ext uri="{FF2B5EF4-FFF2-40B4-BE49-F238E27FC236}">
                  <a16:creationId xmlns="" xmlns:a16="http://schemas.microsoft.com/office/drawing/2014/main" id="{90B1D260-A41C-4E95-A755-8E359C341F2F}"/>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 xmlns:a16="http://schemas.microsoft.com/office/drawing/2014/main" id="{72A83EA8-E44D-4CC9-982F-1B8B609D21F2}"/>
              </a:ext>
            </a:extLst>
          </p:cNvPr>
          <p:cNvSpPr txBox="1"/>
          <p:nvPr/>
        </p:nvSpPr>
        <p:spPr>
          <a:xfrm>
            <a:off x="2033802" y="1219428"/>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01</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 xmlns:a16="http://schemas.microsoft.com/office/drawing/2014/main" id="{AF674A17-AAE5-4964-89E9-E927EF4D90FD}"/>
              </a:ext>
            </a:extLst>
          </p:cNvPr>
          <p:cNvSpPr txBox="1"/>
          <p:nvPr/>
        </p:nvSpPr>
        <p:spPr>
          <a:xfrm>
            <a:off x="2025887" y="2154710"/>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a:t>
            </a: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 xmlns:a16="http://schemas.microsoft.com/office/drawing/2014/main" id="{F09FA8CE-2609-4B18-A96B-C2D56CF5BE9D}"/>
              </a:ext>
            </a:extLst>
          </p:cNvPr>
          <p:cNvSpPr txBox="1"/>
          <p:nvPr/>
        </p:nvSpPr>
        <p:spPr>
          <a:xfrm>
            <a:off x="2006326" y="3016407"/>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a:t>
            </a: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 xmlns:a16="http://schemas.microsoft.com/office/drawing/2014/main" id="{0FB775DB-7BDA-40F8-8943-FE3A0A82B375}"/>
              </a:ext>
            </a:extLst>
          </p:cNvPr>
          <p:cNvSpPr txBox="1"/>
          <p:nvPr/>
        </p:nvSpPr>
        <p:spPr>
          <a:xfrm>
            <a:off x="2006325" y="4039257"/>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a:t>
            </a: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1" name="TextBox 30">
            <a:extLst>
              <a:ext uri="{FF2B5EF4-FFF2-40B4-BE49-F238E27FC236}">
                <a16:creationId xmlns="" xmlns:a16="http://schemas.microsoft.com/office/drawing/2014/main" id="{1B1F7E83-9D5F-403A-AEC1-1DBFB6EEEFA9}"/>
              </a:ext>
            </a:extLst>
          </p:cNvPr>
          <p:cNvSpPr txBox="1"/>
          <p:nvPr/>
        </p:nvSpPr>
        <p:spPr>
          <a:xfrm>
            <a:off x="2025886" y="5053277"/>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0</a:t>
            </a: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5</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2" name="TextBox 31">
            <a:extLst>
              <a:ext uri="{FF2B5EF4-FFF2-40B4-BE49-F238E27FC236}">
                <a16:creationId xmlns="" xmlns:a16="http://schemas.microsoft.com/office/drawing/2014/main" id="{6622EE78-8826-4D13-896F-3CE387814C90}"/>
              </a:ext>
            </a:extLst>
          </p:cNvPr>
          <p:cNvSpPr txBox="1"/>
          <p:nvPr/>
        </p:nvSpPr>
        <p:spPr>
          <a:xfrm>
            <a:off x="3699164" y="1431889"/>
            <a:ext cx="7855527" cy="400110"/>
          </a:xfrm>
          <a:prstGeom prst="rect">
            <a:avLst/>
          </a:prstGeom>
          <a:noFill/>
        </p:spPr>
        <p:txBody>
          <a:bodyPr wrap="square" rtlCol="0">
            <a:spAutoFit/>
          </a:bodyPr>
          <a:lstStyle/>
          <a:p>
            <a:pPr lvl="0" algn="just" rtl="1">
              <a:defRPr/>
            </a:pPr>
            <a:r>
              <a:rPr lang="ar-SA" sz="2000" dirty="0">
                <a:solidFill>
                  <a:schemeClr val="bg1"/>
                </a:solidFill>
              </a:rPr>
              <a:t>قدرة الباحث على الصبر والتحمل عند البحث عن مصادر المعلومات المطلوبة والمناسبة</a:t>
            </a:r>
            <a:endParaRPr kumimoji="0" lang="en-GB" sz="2000" b="0" i="0" u="none" strike="noStrike" kern="1200" cap="none" spc="0" normalizeH="0" baseline="0" noProof="0" dirty="0">
              <a:ln>
                <a:noFill/>
              </a:ln>
              <a:solidFill>
                <a:schemeClr val="bg1"/>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 xmlns:a16="http://schemas.microsoft.com/office/drawing/2014/main" id="{D21EF9FC-F363-4D04-8D70-B84B5D145B65}"/>
              </a:ext>
            </a:extLst>
          </p:cNvPr>
          <p:cNvSpPr txBox="1"/>
          <p:nvPr/>
        </p:nvSpPr>
        <p:spPr>
          <a:xfrm>
            <a:off x="3534866" y="2252267"/>
            <a:ext cx="8019825" cy="707886"/>
          </a:xfrm>
          <a:prstGeom prst="rect">
            <a:avLst/>
          </a:prstGeom>
          <a:noFill/>
        </p:spPr>
        <p:txBody>
          <a:bodyPr wrap="square" rtlCol="0">
            <a:spAutoFit/>
          </a:bodyPr>
          <a:lstStyle/>
          <a:p>
            <a:pPr lvl="0" algn="just" rtl="1">
              <a:defRPr/>
            </a:pPr>
            <a:r>
              <a:rPr lang="ar-SA" sz="2000" dirty="0">
                <a:solidFill>
                  <a:schemeClr val="bg1"/>
                </a:solidFill>
              </a:rPr>
              <a:t>التركيز وقوة الملاحظة عند جمع المعلومات وتحليلها وتفسيرها وتجنب الاجتهادات الخاطئة في شرح مدلولات المعلومات التي يستخدمها ومعانيها</a:t>
            </a:r>
            <a:r>
              <a:rPr lang="ar-SA" dirty="0"/>
              <a:t>. </a:t>
            </a:r>
            <a:endParaRPr kumimoji="0" lang="en-GB" sz="1500" b="0"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9" name="TextBox 38">
            <a:extLst>
              <a:ext uri="{FF2B5EF4-FFF2-40B4-BE49-F238E27FC236}">
                <a16:creationId xmlns="" xmlns:a16="http://schemas.microsoft.com/office/drawing/2014/main" id="{3A837B94-CD7C-46F8-B906-D4E292308213}"/>
              </a:ext>
            </a:extLst>
          </p:cNvPr>
          <p:cNvSpPr txBox="1"/>
          <p:nvPr/>
        </p:nvSpPr>
        <p:spPr>
          <a:xfrm>
            <a:off x="3534867" y="3179580"/>
            <a:ext cx="8019824" cy="707886"/>
          </a:xfrm>
          <a:prstGeom prst="rect">
            <a:avLst/>
          </a:prstGeom>
          <a:noFill/>
        </p:spPr>
        <p:txBody>
          <a:bodyPr wrap="square" rtlCol="0">
            <a:spAutoFit/>
          </a:bodyPr>
          <a:lstStyle/>
          <a:p>
            <a:pPr lvl="0" algn="just" rtl="1">
              <a:defRPr/>
            </a:pPr>
            <a:r>
              <a:rPr lang="ar-SA" sz="2000" dirty="0">
                <a:solidFill>
                  <a:schemeClr val="bg1"/>
                </a:solidFill>
              </a:rPr>
              <a:t>تجرد الباحث علمياً وأن يكون موضوعياً في كتابته وبحثه بحيث لا يسمح الباحث لعاطفته بالسيطرة على أفكاره أو على تفسيراته وتبريراته</a:t>
            </a:r>
            <a:r>
              <a:rPr lang="ar-SA" sz="2000" dirty="0"/>
              <a:t>. </a:t>
            </a:r>
            <a:endParaRPr kumimoji="0" lang="en-GB" sz="2000" b="0"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43" name="TextBox 42">
            <a:extLst>
              <a:ext uri="{FF2B5EF4-FFF2-40B4-BE49-F238E27FC236}">
                <a16:creationId xmlns="" xmlns:a16="http://schemas.microsoft.com/office/drawing/2014/main" id="{BB2D7612-B51C-417D-8AB4-D43CA5AFCC99}"/>
              </a:ext>
            </a:extLst>
          </p:cNvPr>
          <p:cNvSpPr txBox="1"/>
          <p:nvPr/>
        </p:nvSpPr>
        <p:spPr>
          <a:xfrm>
            <a:off x="3301969" y="4129823"/>
            <a:ext cx="8252722" cy="707886"/>
          </a:xfrm>
          <a:prstGeom prst="rect">
            <a:avLst/>
          </a:prstGeom>
          <a:noFill/>
        </p:spPr>
        <p:txBody>
          <a:bodyPr wrap="square" rtlCol="0">
            <a:spAutoFit/>
          </a:bodyPr>
          <a:lstStyle/>
          <a:p>
            <a:pPr lvl="0" algn="r" rtl="1"/>
            <a:r>
              <a:rPr lang="ar-SA" sz="2000" dirty="0">
                <a:solidFill>
                  <a:schemeClr val="bg1"/>
                </a:solidFill>
              </a:rPr>
              <a:t>الأمانة العلمية : فليس له الحق في تحريف أي معلومة أو تغييرها أو السماح لنفسه بالتعدي على أفكار الآخرين ونسبتها إلى نفسه، وأن يحترم حقوق الملكية الفكرية. </a:t>
            </a:r>
            <a:endParaRPr lang="en-US" sz="2000" dirty="0">
              <a:solidFill>
                <a:schemeClr val="bg1"/>
              </a:solidFill>
            </a:endParaRPr>
          </a:p>
        </p:txBody>
      </p:sp>
      <p:sp>
        <p:nvSpPr>
          <p:cNvPr id="44" name="TextBox 43">
            <a:extLst>
              <a:ext uri="{FF2B5EF4-FFF2-40B4-BE49-F238E27FC236}">
                <a16:creationId xmlns="" xmlns:a16="http://schemas.microsoft.com/office/drawing/2014/main" id="{9F3B5A5C-D55A-43EE-80B7-2C870122EFC4}"/>
              </a:ext>
            </a:extLst>
          </p:cNvPr>
          <p:cNvSpPr txBox="1"/>
          <p:nvPr/>
        </p:nvSpPr>
        <p:spPr>
          <a:xfrm>
            <a:off x="3426886" y="5089893"/>
            <a:ext cx="8283832" cy="707886"/>
          </a:xfrm>
          <a:prstGeom prst="rect">
            <a:avLst/>
          </a:prstGeom>
          <a:noFill/>
        </p:spPr>
        <p:txBody>
          <a:bodyPr wrap="square" rtlCol="0">
            <a:spAutoFit/>
          </a:bodyPr>
          <a:lstStyle/>
          <a:p>
            <a:pPr lvl="0" algn="r" rtl="1"/>
            <a:r>
              <a:rPr lang="ar-SA" sz="2000" dirty="0">
                <a:solidFill>
                  <a:schemeClr val="bg1"/>
                </a:solidFill>
              </a:rPr>
              <a:t>التأكد من أن المعلومات التي يعتمد عليها الباحث في دراسته معلومات دقيقة وأن يسعى في البحث إلى التحقق من دقة تلك المعلومات. </a:t>
            </a:r>
            <a:endParaRPr lang="en-US" sz="2000" dirty="0">
              <a:solidFill>
                <a:schemeClr val="bg1"/>
              </a:solidFill>
            </a:endParaRPr>
          </a:p>
        </p:txBody>
      </p:sp>
      <p:sp>
        <p:nvSpPr>
          <p:cNvPr id="35" name="Arrow: Pentagon 21">
            <a:extLst>
              <a:ext uri="{FF2B5EF4-FFF2-40B4-BE49-F238E27FC236}">
                <a16:creationId xmlns="" xmlns:a16="http://schemas.microsoft.com/office/drawing/2014/main" id="{7A635083-451F-40BF-9734-33850F7342D3}"/>
              </a:ext>
            </a:extLst>
          </p:cNvPr>
          <p:cNvSpPr/>
          <p:nvPr/>
        </p:nvSpPr>
        <p:spPr>
          <a:xfrm>
            <a:off x="1933747" y="5859906"/>
            <a:ext cx="1483031" cy="85954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0" name="Group 22">
            <a:extLst>
              <a:ext uri="{FF2B5EF4-FFF2-40B4-BE49-F238E27FC236}">
                <a16:creationId xmlns="" xmlns:a16="http://schemas.microsoft.com/office/drawing/2014/main" id="{2CC8895A-9474-4AF5-956A-D6B3CEFA3279}"/>
              </a:ext>
            </a:extLst>
          </p:cNvPr>
          <p:cNvGrpSpPr/>
          <p:nvPr/>
        </p:nvGrpSpPr>
        <p:grpSpPr>
          <a:xfrm>
            <a:off x="3124221" y="5869226"/>
            <a:ext cx="8832252" cy="859540"/>
            <a:chOff x="2189480" y="2153920"/>
            <a:chExt cx="7213599" cy="1137920"/>
          </a:xfrm>
          <a:solidFill>
            <a:schemeClr val="accent2"/>
          </a:solidFill>
        </p:grpSpPr>
        <p:sp>
          <p:nvSpPr>
            <p:cNvPr id="41" name="Arrow: Chevron 23">
              <a:extLst>
                <a:ext uri="{FF2B5EF4-FFF2-40B4-BE49-F238E27FC236}">
                  <a16:creationId xmlns="" xmlns:a16="http://schemas.microsoft.com/office/drawing/2014/main" id="{FA5ECFFC-D03C-4BA5-970C-397D9248009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42" name="Rectangle 24">
              <a:extLst>
                <a:ext uri="{FF2B5EF4-FFF2-40B4-BE49-F238E27FC236}">
                  <a16:creationId xmlns="" xmlns:a16="http://schemas.microsoft.com/office/drawing/2014/main" id="{90B1D260-A41C-4E95-A755-8E359C341F2F}"/>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45" name="TextBox 30">
            <a:extLst>
              <a:ext uri="{FF2B5EF4-FFF2-40B4-BE49-F238E27FC236}">
                <a16:creationId xmlns="" xmlns:a16="http://schemas.microsoft.com/office/drawing/2014/main" id="{1B1F7E83-9D5F-403A-AEC1-1DBFB6EEEFA9}"/>
              </a:ext>
            </a:extLst>
          </p:cNvPr>
          <p:cNvSpPr txBox="1"/>
          <p:nvPr/>
        </p:nvSpPr>
        <p:spPr>
          <a:xfrm>
            <a:off x="2006324" y="5985801"/>
            <a:ext cx="101065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0</a:t>
            </a:r>
            <a:r>
              <a:rPr kumimoji="0" lang="en-US" sz="4000" b="1" i="0" u="none" strike="noStrike" kern="1200" cap="none" spc="0" normalizeH="0" baseline="0" noProof="0" dirty="0" smtClean="0">
                <a:ln>
                  <a:noFill/>
                </a:ln>
                <a:solidFill>
                  <a:srgbClr val="FFFFFF"/>
                </a:solidFill>
                <a:effectLst/>
                <a:uLnTx/>
                <a:uFillTx/>
                <a:latin typeface="Open Sans" panose="020B0606030504020204" pitchFamily="34" charset="0"/>
                <a:ea typeface="+mn-ea"/>
                <a:cs typeface="+mn-cs"/>
              </a:rPr>
              <a:t>6</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6" name="مستطيل 5"/>
          <p:cNvSpPr/>
          <p:nvPr/>
        </p:nvSpPr>
        <p:spPr>
          <a:xfrm>
            <a:off x="3301969" y="5949433"/>
            <a:ext cx="8604746" cy="707886"/>
          </a:xfrm>
          <a:prstGeom prst="rect">
            <a:avLst/>
          </a:prstGeom>
        </p:spPr>
        <p:txBody>
          <a:bodyPr wrap="square">
            <a:spAutoFit/>
          </a:bodyPr>
          <a:lstStyle/>
          <a:p>
            <a:pPr algn="r" rtl="1"/>
            <a:r>
              <a:rPr lang="ar-SA" sz="2000" dirty="0">
                <a:solidFill>
                  <a:schemeClr val="bg1"/>
                </a:solidFill>
                <a:ea typeface="Times New Roman" panose="02020603050405020304" pitchFamily="18" charset="0"/>
              </a:rPr>
              <a:t>التواضع تواضع الباحث العلمي وعدم ترفعه على الباحثين الآخرين الذين سبقوه في مجال بحثه وموضوعه الذي يتناوله </a:t>
            </a:r>
            <a:r>
              <a:rPr lang="ar-JO" sz="2000" dirty="0">
                <a:solidFill>
                  <a:schemeClr val="bg1"/>
                </a:solidFill>
                <a:ea typeface="Times New Roman" panose="02020603050405020304" pitchFamily="18" charset="0"/>
              </a:rPr>
              <a:t>و</a:t>
            </a:r>
            <a:r>
              <a:rPr lang="ar-SA" sz="2000" dirty="0" smtClean="0">
                <a:solidFill>
                  <a:schemeClr val="bg1"/>
                </a:solidFill>
              </a:rPr>
              <a:t>الثقة </a:t>
            </a:r>
            <a:r>
              <a:rPr lang="ar-SA" sz="2000" dirty="0">
                <a:solidFill>
                  <a:schemeClr val="bg1"/>
                </a:solidFill>
              </a:rPr>
              <a:t>بالنفس : بمعنى أن يثق الباحث في قدراته في البحث والتحليل </a:t>
            </a:r>
            <a:r>
              <a:rPr lang="ar-SA" sz="2000" dirty="0" smtClean="0">
                <a:solidFill>
                  <a:schemeClr val="bg1"/>
                </a:solidFill>
              </a:rPr>
              <a:t>والنقد</a:t>
            </a:r>
            <a:r>
              <a:rPr lang="ar-JO" sz="2000" dirty="0" smtClean="0">
                <a:solidFill>
                  <a:schemeClr val="bg1"/>
                </a:solidFill>
              </a:rPr>
              <a:t>.</a:t>
            </a:r>
            <a:endParaRPr lang="ar-JO" sz="2000" dirty="0">
              <a:solidFill>
                <a:schemeClr val="bg1"/>
              </a:solidFill>
            </a:endParaRPr>
          </a:p>
        </p:txBody>
      </p:sp>
      <p:pic>
        <p:nvPicPr>
          <p:cNvPr id="46"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1482513" cy="591661"/>
          </a:xfrm>
          <a:prstGeom prst="rect">
            <a:avLst/>
          </a:prstGeom>
        </p:spPr>
      </p:pic>
      <p:sp>
        <p:nvSpPr>
          <p:cNvPr id="8" name="مستطيل 7"/>
          <p:cNvSpPr/>
          <p:nvPr/>
        </p:nvSpPr>
        <p:spPr>
          <a:xfrm>
            <a:off x="5186595" y="342902"/>
            <a:ext cx="3538148" cy="461665"/>
          </a:xfrm>
          <a:prstGeom prst="rect">
            <a:avLst/>
          </a:prstGeom>
        </p:spPr>
        <p:txBody>
          <a:bodyPr wrap="none">
            <a:spAutoFit/>
          </a:bodyPr>
          <a:lstStyle/>
          <a:p>
            <a:r>
              <a:rPr lang="ar-SA" sz="2400" b="1" dirty="0">
                <a:solidFill>
                  <a:srgbClr val="222222"/>
                </a:solidFill>
                <a:ea typeface="Times New Roman" panose="02020603050405020304" pitchFamily="18" charset="0"/>
              </a:rPr>
              <a:t>الخصائص المهنية للباحث العلمي </a:t>
            </a:r>
            <a:endParaRPr lang="ar-JO" sz="2400" b="1" dirty="0"/>
          </a:p>
        </p:txBody>
      </p:sp>
    </p:spTree>
    <p:extLst>
      <p:ext uri="{BB962C8B-B14F-4D97-AF65-F5344CB8AC3E}">
        <p14:creationId xmlns:p14="http://schemas.microsoft.com/office/powerpoint/2010/main" val="198631172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Oval 36">
            <a:extLst>
              <a:ext uri="{FF2B5EF4-FFF2-40B4-BE49-F238E27FC236}">
                <a16:creationId xmlns="" xmlns:a16="http://schemas.microsoft.com/office/drawing/2014/main" id="{B47E0894-5FF6-4780-839E-0268CFD65858}"/>
              </a:ext>
            </a:extLst>
          </p:cNvPr>
          <p:cNvSpPr/>
          <p:nvPr/>
        </p:nvSpPr>
        <p:spPr>
          <a:xfrm>
            <a:off x="11512283" y="243039"/>
            <a:ext cx="451117" cy="451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rPr>
              <a:t>2</a:t>
            </a:r>
          </a:p>
        </p:txBody>
      </p:sp>
      <p:sp>
        <p:nvSpPr>
          <p:cNvPr id="5" name="TextBox 4">
            <a:extLst>
              <a:ext uri="{FF2B5EF4-FFF2-40B4-BE49-F238E27FC236}">
                <a16:creationId xmlns="" xmlns:a16="http://schemas.microsoft.com/office/drawing/2014/main" id="{6699AC3C-FE44-4341-B799-F20DE8937C2B}"/>
              </a:ext>
            </a:extLst>
          </p:cNvPr>
          <p:cNvSpPr txBox="1"/>
          <p:nvPr/>
        </p:nvSpPr>
        <p:spPr>
          <a:xfrm>
            <a:off x="2728179" y="430089"/>
            <a:ext cx="5915891" cy="923330"/>
          </a:xfrm>
          <a:prstGeom prst="rect">
            <a:avLst/>
          </a:prstGeom>
          <a:noFill/>
        </p:spPr>
        <p:txBody>
          <a:bodyPr wrap="square" rtlCol="0">
            <a:spAutoFit/>
          </a:bodyPr>
          <a:lstStyle/>
          <a:p>
            <a:pPr algn="ctr" rtl="1"/>
            <a:r>
              <a:rPr lang="ar-SA" sz="5400" dirty="0"/>
              <a:t>مؤهلات الباحث العلمي</a:t>
            </a:r>
            <a:endParaRPr lang="en-US" sz="5400" dirty="0"/>
          </a:p>
        </p:txBody>
      </p:sp>
      <p:grpSp>
        <p:nvGrpSpPr>
          <p:cNvPr id="4" name="Group 3">
            <a:extLst>
              <a:ext uri="{FF2B5EF4-FFF2-40B4-BE49-F238E27FC236}">
                <a16:creationId xmlns="" xmlns:a16="http://schemas.microsoft.com/office/drawing/2014/main" id="{34157836-DB83-41E4-956D-A15CCCBA447F}"/>
              </a:ext>
            </a:extLst>
          </p:cNvPr>
          <p:cNvGrpSpPr/>
          <p:nvPr/>
        </p:nvGrpSpPr>
        <p:grpSpPr>
          <a:xfrm>
            <a:off x="1305123" y="4216748"/>
            <a:ext cx="4105074" cy="1498990"/>
            <a:chOff x="4137226" y="4377856"/>
            <a:chExt cx="3565005" cy="1301781"/>
          </a:xfrm>
        </p:grpSpPr>
        <p:sp>
          <p:nvSpPr>
            <p:cNvPr id="2" name="Flowchart: Decision 1">
              <a:extLst>
                <a:ext uri="{FF2B5EF4-FFF2-40B4-BE49-F238E27FC236}">
                  <a16:creationId xmlns="" xmlns:a16="http://schemas.microsoft.com/office/drawing/2014/main" id="{5067CFC8-BFCB-4F86-91CA-635B922321BF}"/>
                </a:ext>
              </a:extLst>
            </p:cNvPr>
            <p:cNvSpPr/>
            <p:nvPr/>
          </p:nvSpPr>
          <p:spPr>
            <a:xfrm>
              <a:off x="4137226" y="4377856"/>
              <a:ext cx="3565002" cy="587495"/>
            </a:xfrm>
            <a:prstGeom prst="flowChartDecision">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Parallelogram 13">
              <a:extLst>
                <a:ext uri="{FF2B5EF4-FFF2-40B4-BE49-F238E27FC236}">
                  <a16:creationId xmlns="" xmlns:a16="http://schemas.microsoft.com/office/drawing/2014/main" id="{823E8CAE-4C42-4CD6-9AE9-662BABD48BE3}"/>
                </a:ext>
              </a:extLst>
            </p:cNvPr>
            <p:cNvSpPr/>
            <p:nvPr/>
          </p:nvSpPr>
          <p:spPr>
            <a:xfrm rot="5400000">
              <a:off x="4524461" y="4284371"/>
              <a:ext cx="1008031" cy="1782501"/>
            </a:xfrm>
            <a:prstGeom prst="parallelogram">
              <a:avLst>
                <a:gd name="adj" fmla="val 29132"/>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Parallelogram 14">
              <a:extLst>
                <a:ext uri="{FF2B5EF4-FFF2-40B4-BE49-F238E27FC236}">
                  <a16:creationId xmlns="" xmlns:a16="http://schemas.microsoft.com/office/drawing/2014/main" id="{CF1AAEA3-6A56-4C71-8028-DD1A9457CF86}"/>
                </a:ext>
              </a:extLst>
            </p:cNvPr>
            <p:cNvSpPr/>
            <p:nvPr/>
          </p:nvSpPr>
          <p:spPr>
            <a:xfrm rot="5400000" flipV="1">
              <a:off x="6306965" y="4284371"/>
              <a:ext cx="1008032" cy="1782500"/>
            </a:xfrm>
            <a:prstGeom prst="parallelogram">
              <a:avLst>
                <a:gd name="adj" fmla="val 29179"/>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22" name="Group 21">
            <a:extLst>
              <a:ext uri="{FF2B5EF4-FFF2-40B4-BE49-F238E27FC236}">
                <a16:creationId xmlns="" xmlns:a16="http://schemas.microsoft.com/office/drawing/2014/main" id="{6F1D9846-746B-4E8E-B35C-FB7BFF440607}"/>
              </a:ext>
            </a:extLst>
          </p:cNvPr>
          <p:cNvGrpSpPr/>
          <p:nvPr/>
        </p:nvGrpSpPr>
        <p:grpSpPr>
          <a:xfrm>
            <a:off x="1838533" y="3435347"/>
            <a:ext cx="3038262" cy="1109437"/>
            <a:chOff x="4137226" y="4377856"/>
            <a:chExt cx="3565005" cy="1301781"/>
          </a:xfrm>
        </p:grpSpPr>
        <p:sp>
          <p:nvSpPr>
            <p:cNvPr id="23" name="Flowchart: Decision 22">
              <a:extLst>
                <a:ext uri="{FF2B5EF4-FFF2-40B4-BE49-F238E27FC236}">
                  <a16:creationId xmlns="" xmlns:a16="http://schemas.microsoft.com/office/drawing/2014/main" id="{58F2C9E4-EB3E-4E43-9C97-CAC085E60C51}"/>
                </a:ext>
              </a:extLst>
            </p:cNvPr>
            <p:cNvSpPr/>
            <p:nvPr/>
          </p:nvSpPr>
          <p:spPr>
            <a:xfrm>
              <a:off x="4137226" y="4377856"/>
              <a:ext cx="3565002" cy="587495"/>
            </a:xfrm>
            <a:prstGeom prst="flowChartDecision">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4" name="Parallelogram 23">
              <a:extLst>
                <a:ext uri="{FF2B5EF4-FFF2-40B4-BE49-F238E27FC236}">
                  <a16:creationId xmlns="" xmlns:a16="http://schemas.microsoft.com/office/drawing/2014/main" id="{597E1619-36C7-483B-840B-D1FA11853C3C}"/>
                </a:ext>
              </a:extLst>
            </p:cNvPr>
            <p:cNvSpPr/>
            <p:nvPr/>
          </p:nvSpPr>
          <p:spPr>
            <a:xfrm rot="5400000">
              <a:off x="4524461" y="4284371"/>
              <a:ext cx="1008031" cy="1782501"/>
            </a:xfrm>
            <a:prstGeom prst="parallelogram">
              <a:avLst>
                <a:gd name="adj" fmla="val 29132"/>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5" name="Parallelogram 24">
              <a:extLst>
                <a:ext uri="{FF2B5EF4-FFF2-40B4-BE49-F238E27FC236}">
                  <a16:creationId xmlns="" xmlns:a16="http://schemas.microsoft.com/office/drawing/2014/main" id="{62C452ED-CED1-44FB-B720-28DE4619F21B}"/>
                </a:ext>
              </a:extLst>
            </p:cNvPr>
            <p:cNvSpPr/>
            <p:nvPr/>
          </p:nvSpPr>
          <p:spPr>
            <a:xfrm rot="5400000" flipV="1">
              <a:off x="6306965" y="4284371"/>
              <a:ext cx="1008032" cy="1782500"/>
            </a:xfrm>
            <a:prstGeom prst="parallelogram">
              <a:avLst>
                <a:gd name="adj" fmla="val 2917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26" name="Group 25">
            <a:extLst>
              <a:ext uri="{FF2B5EF4-FFF2-40B4-BE49-F238E27FC236}">
                <a16:creationId xmlns="" xmlns:a16="http://schemas.microsoft.com/office/drawing/2014/main" id="{26956502-1750-4934-A5D2-F85268575FA9}"/>
              </a:ext>
            </a:extLst>
          </p:cNvPr>
          <p:cNvGrpSpPr/>
          <p:nvPr/>
        </p:nvGrpSpPr>
        <p:grpSpPr>
          <a:xfrm>
            <a:off x="2160261" y="2764634"/>
            <a:ext cx="2394806" cy="874475"/>
            <a:chOff x="4137226" y="4377856"/>
            <a:chExt cx="3565005" cy="1301781"/>
          </a:xfrm>
        </p:grpSpPr>
        <p:sp>
          <p:nvSpPr>
            <p:cNvPr id="27" name="Flowchart: Decision 26">
              <a:extLst>
                <a:ext uri="{FF2B5EF4-FFF2-40B4-BE49-F238E27FC236}">
                  <a16:creationId xmlns="" xmlns:a16="http://schemas.microsoft.com/office/drawing/2014/main" id="{37D70F86-AA74-46B5-B452-B1099CA8C04F}"/>
                </a:ext>
              </a:extLst>
            </p:cNvPr>
            <p:cNvSpPr/>
            <p:nvPr/>
          </p:nvSpPr>
          <p:spPr>
            <a:xfrm>
              <a:off x="4137226" y="4377856"/>
              <a:ext cx="3565002" cy="587495"/>
            </a:xfrm>
            <a:prstGeom prst="flowChartDecision">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8" name="Parallelogram 27">
              <a:extLst>
                <a:ext uri="{FF2B5EF4-FFF2-40B4-BE49-F238E27FC236}">
                  <a16:creationId xmlns="" xmlns:a16="http://schemas.microsoft.com/office/drawing/2014/main" id="{F5DE0881-6230-4217-AA2B-ED3E4F6FAE3D}"/>
                </a:ext>
              </a:extLst>
            </p:cNvPr>
            <p:cNvSpPr/>
            <p:nvPr/>
          </p:nvSpPr>
          <p:spPr>
            <a:xfrm rot="5400000">
              <a:off x="4524461" y="4284371"/>
              <a:ext cx="1008031" cy="1782501"/>
            </a:xfrm>
            <a:prstGeom prst="parallelogram">
              <a:avLst>
                <a:gd name="adj" fmla="val 29132"/>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29" name="Parallelogram 28">
              <a:extLst>
                <a:ext uri="{FF2B5EF4-FFF2-40B4-BE49-F238E27FC236}">
                  <a16:creationId xmlns="" xmlns:a16="http://schemas.microsoft.com/office/drawing/2014/main" id="{5D7597C3-7616-45E3-9921-E80728A2E2E3}"/>
                </a:ext>
              </a:extLst>
            </p:cNvPr>
            <p:cNvSpPr/>
            <p:nvPr/>
          </p:nvSpPr>
          <p:spPr>
            <a:xfrm rot="5400000" flipV="1">
              <a:off x="6306965" y="4284371"/>
              <a:ext cx="1008032" cy="1782500"/>
            </a:xfrm>
            <a:prstGeom prst="parallelogram">
              <a:avLst>
                <a:gd name="adj" fmla="val 29179"/>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30" name="Group 29">
            <a:extLst>
              <a:ext uri="{FF2B5EF4-FFF2-40B4-BE49-F238E27FC236}">
                <a16:creationId xmlns="" xmlns:a16="http://schemas.microsoft.com/office/drawing/2014/main" id="{FCADD52A-5E48-41AF-8C6F-BBE579259625}"/>
              </a:ext>
            </a:extLst>
          </p:cNvPr>
          <p:cNvGrpSpPr/>
          <p:nvPr/>
        </p:nvGrpSpPr>
        <p:grpSpPr>
          <a:xfrm>
            <a:off x="2426338" y="2208076"/>
            <a:ext cx="1862651" cy="680156"/>
            <a:chOff x="4137226" y="4377856"/>
            <a:chExt cx="3565005" cy="1301781"/>
          </a:xfrm>
        </p:grpSpPr>
        <p:sp>
          <p:nvSpPr>
            <p:cNvPr id="31" name="Flowchart: Decision 30">
              <a:extLst>
                <a:ext uri="{FF2B5EF4-FFF2-40B4-BE49-F238E27FC236}">
                  <a16:creationId xmlns="" xmlns:a16="http://schemas.microsoft.com/office/drawing/2014/main" id="{B08E9880-039A-40D3-AB88-0F3B7B9AE611}"/>
                </a:ext>
              </a:extLst>
            </p:cNvPr>
            <p:cNvSpPr/>
            <p:nvPr/>
          </p:nvSpPr>
          <p:spPr>
            <a:xfrm>
              <a:off x="4137226" y="4377856"/>
              <a:ext cx="3565002" cy="587495"/>
            </a:xfrm>
            <a:prstGeom prst="flowChartDecision">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2" name="Parallelogram 31">
              <a:extLst>
                <a:ext uri="{FF2B5EF4-FFF2-40B4-BE49-F238E27FC236}">
                  <a16:creationId xmlns="" xmlns:a16="http://schemas.microsoft.com/office/drawing/2014/main" id="{3C20715F-64C0-4FE4-8D05-2E338AA5471C}"/>
                </a:ext>
              </a:extLst>
            </p:cNvPr>
            <p:cNvSpPr/>
            <p:nvPr/>
          </p:nvSpPr>
          <p:spPr>
            <a:xfrm rot="5400000">
              <a:off x="4524461" y="4284371"/>
              <a:ext cx="1008031" cy="1782501"/>
            </a:xfrm>
            <a:prstGeom prst="parallelogram">
              <a:avLst>
                <a:gd name="adj" fmla="val 29132"/>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3" name="Parallelogram 32">
              <a:extLst>
                <a:ext uri="{FF2B5EF4-FFF2-40B4-BE49-F238E27FC236}">
                  <a16:creationId xmlns="" xmlns:a16="http://schemas.microsoft.com/office/drawing/2014/main" id="{6F8F47A8-C5DD-4AC0-9BB7-8167FDC6D44D}"/>
                </a:ext>
              </a:extLst>
            </p:cNvPr>
            <p:cNvSpPr/>
            <p:nvPr/>
          </p:nvSpPr>
          <p:spPr>
            <a:xfrm rot="5400000" flipV="1">
              <a:off x="6306965" y="4284371"/>
              <a:ext cx="1008032" cy="1782500"/>
            </a:xfrm>
            <a:prstGeom prst="parallelogram">
              <a:avLst>
                <a:gd name="adj" fmla="val 29179"/>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grpSp>
        <p:nvGrpSpPr>
          <p:cNvPr id="34" name="Group 33">
            <a:extLst>
              <a:ext uri="{FF2B5EF4-FFF2-40B4-BE49-F238E27FC236}">
                <a16:creationId xmlns="" xmlns:a16="http://schemas.microsoft.com/office/drawing/2014/main" id="{379326D4-64CD-4799-9DBA-FE779A0305EF}"/>
              </a:ext>
            </a:extLst>
          </p:cNvPr>
          <p:cNvGrpSpPr/>
          <p:nvPr/>
        </p:nvGrpSpPr>
        <p:grpSpPr>
          <a:xfrm>
            <a:off x="2818338" y="1828525"/>
            <a:ext cx="1078651" cy="393875"/>
            <a:chOff x="4137226" y="4377856"/>
            <a:chExt cx="3565005" cy="1301781"/>
          </a:xfrm>
        </p:grpSpPr>
        <p:sp>
          <p:nvSpPr>
            <p:cNvPr id="35" name="Flowchart: Decision 34">
              <a:extLst>
                <a:ext uri="{FF2B5EF4-FFF2-40B4-BE49-F238E27FC236}">
                  <a16:creationId xmlns="" xmlns:a16="http://schemas.microsoft.com/office/drawing/2014/main" id="{68F3E827-F77A-4474-81C6-016216AB5E33}"/>
                </a:ext>
              </a:extLst>
            </p:cNvPr>
            <p:cNvSpPr/>
            <p:nvPr/>
          </p:nvSpPr>
          <p:spPr>
            <a:xfrm>
              <a:off x="4137226" y="4377856"/>
              <a:ext cx="3565002" cy="587495"/>
            </a:xfrm>
            <a:prstGeom prst="flowChartDecision">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38" name="Parallelogram 37">
              <a:extLst>
                <a:ext uri="{FF2B5EF4-FFF2-40B4-BE49-F238E27FC236}">
                  <a16:creationId xmlns="" xmlns:a16="http://schemas.microsoft.com/office/drawing/2014/main" id="{56ABD8CA-7CE2-40F8-9B0D-1A2FF9B3754C}"/>
                </a:ext>
              </a:extLst>
            </p:cNvPr>
            <p:cNvSpPr/>
            <p:nvPr/>
          </p:nvSpPr>
          <p:spPr>
            <a:xfrm rot="5400000">
              <a:off x="4524461" y="4284371"/>
              <a:ext cx="1008031" cy="1782501"/>
            </a:xfrm>
            <a:prstGeom prst="parallelogram">
              <a:avLst>
                <a:gd name="adj" fmla="val 29132"/>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39" name="Parallelogram 38">
              <a:extLst>
                <a:ext uri="{FF2B5EF4-FFF2-40B4-BE49-F238E27FC236}">
                  <a16:creationId xmlns="" xmlns:a16="http://schemas.microsoft.com/office/drawing/2014/main" id="{B575B6FD-0C22-4C2B-88BB-C245BF1B1830}"/>
                </a:ext>
              </a:extLst>
            </p:cNvPr>
            <p:cNvSpPr/>
            <p:nvPr/>
          </p:nvSpPr>
          <p:spPr>
            <a:xfrm rot="5400000" flipV="1">
              <a:off x="6306965" y="4284371"/>
              <a:ext cx="1008032" cy="1782500"/>
            </a:xfrm>
            <a:prstGeom prst="parallelogram">
              <a:avLst>
                <a:gd name="adj" fmla="val 29179"/>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grpSp>
      <p:sp>
        <p:nvSpPr>
          <p:cNvPr id="40" name="TextBox 39">
            <a:extLst>
              <a:ext uri="{FF2B5EF4-FFF2-40B4-BE49-F238E27FC236}">
                <a16:creationId xmlns="" xmlns:a16="http://schemas.microsoft.com/office/drawing/2014/main" id="{F381B375-2743-4386-80B8-1FA1E80F7E9D}"/>
              </a:ext>
            </a:extLst>
          </p:cNvPr>
          <p:cNvSpPr txBox="1"/>
          <p:nvPr/>
        </p:nvSpPr>
        <p:spPr>
          <a:xfrm>
            <a:off x="7478723" y="1542598"/>
            <a:ext cx="3397727" cy="461665"/>
          </a:xfrm>
          <a:prstGeom prst="rect">
            <a:avLst/>
          </a:prstGeom>
          <a:noFill/>
        </p:spPr>
        <p:txBody>
          <a:bodyPr wrap="square" rtlCol="0">
            <a:spAutoFit/>
          </a:bodyPr>
          <a:lstStyle/>
          <a:p>
            <a:pPr algn="r" rtl="1"/>
            <a:r>
              <a:rPr lang="ar-SA" sz="2400" b="1" dirty="0"/>
              <a:t>التخصص العلمي والتعمق </a:t>
            </a:r>
            <a:r>
              <a:rPr lang="ar-SA" sz="2400" b="1" dirty="0" smtClean="0"/>
              <a:t>فيه</a:t>
            </a:r>
            <a:endParaRPr lang="en-US" sz="2400" b="1" dirty="0"/>
          </a:p>
        </p:txBody>
      </p:sp>
      <p:sp>
        <p:nvSpPr>
          <p:cNvPr id="41" name="Oval 40">
            <a:extLst>
              <a:ext uri="{FF2B5EF4-FFF2-40B4-BE49-F238E27FC236}">
                <a16:creationId xmlns="" xmlns:a16="http://schemas.microsoft.com/office/drawing/2014/main" id="{7A83825E-1EE2-4E27-B7C1-4EF0FD2D4D4A}"/>
              </a:ext>
            </a:extLst>
          </p:cNvPr>
          <p:cNvSpPr/>
          <p:nvPr/>
        </p:nvSpPr>
        <p:spPr>
          <a:xfrm>
            <a:off x="6615442" y="1643986"/>
            <a:ext cx="506366" cy="50636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1</a:t>
            </a:r>
          </a:p>
        </p:txBody>
      </p:sp>
      <p:sp>
        <p:nvSpPr>
          <p:cNvPr id="42" name="Oval 41">
            <a:extLst>
              <a:ext uri="{FF2B5EF4-FFF2-40B4-BE49-F238E27FC236}">
                <a16:creationId xmlns="" xmlns:a16="http://schemas.microsoft.com/office/drawing/2014/main" id="{1DC9CB7D-F47F-41EA-B7FF-319D97A7F478}"/>
              </a:ext>
            </a:extLst>
          </p:cNvPr>
          <p:cNvSpPr/>
          <p:nvPr/>
        </p:nvSpPr>
        <p:spPr>
          <a:xfrm>
            <a:off x="6615442" y="2481770"/>
            <a:ext cx="506366" cy="50636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2</a:t>
            </a:r>
          </a:p>
        </p:txBody>
      </p:sp>
      <p:sp>
        <p:nvSpPr>
          <p:cNvPr id="43" name="Oval 42">
            <a:extLst>
              <a:ext uri="{FF2B5EF4-FFF2-40B4-BE49-F238E27FC236}">
                <a16:creationId xmlns="" xmlns:a16="http://schemas.microsoft.com/office/drawing/2014/main" id="{5CBEA206-30A3-4EC0-B498-D8EF0D8F27C0}"/>
              </a:ext>
            </a:extLst>
          </p:cNvPr>
          <p:cNvSpPr/>
          <p:nvPr/>
        </p:nvSpPr>
        <p:spPr>
          <a:xfrm>
            <a:off x="6615442" y="3352410"/>
            <a:ext cx="506366" cy="50636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rPr>
              <a:t>3</a:t>
            </a:r>
          </a:p>
        </p:txBody>
      </p:sp>
      <p:sp>
        <p:nvSpPr>
          <p:cNvPr id="44" name="TextBox 43">
            <a:extLst>
              <a:ext uri="{FF2B5EF4-FFF2-40B4-BE49-F238E27FC236}">
                <a16:creationId xmlns="" xmlns:a16="http://schemas.microsoft.com/office/drawing/2014/main" id="{86F59546-50F5-4584-ACAB-55B35DAFCB48}"/>
              </a:ext>
            </a:extLst>
          </p:cNvPr>
          <p:cNvSpPr txBox="1"/>
          <p:nvPr/>
        </p:nvSpPr>
        <p:spPr>
          <a:xfrm>
            <a:off x="7478723" y="2382622"/>
            <a:ext cx="3397727" cy="461665"/>
          </a:xfrm>
          <a:prstGeom prst="rect">
            <a:avLst/>
          </a:prstGeom>
          <a:noFill/>
        </p:spPr>
        <p:txBody>
          <a:bodyPr wrap="square" rtlCol="0">
            <a:spAutoFit/>
          </a:bodyPr>
          <a:lstStyle/>
          <a:p>
            <a:pPr algn="r" rtl="1"/>
            <a:r>
              <a:rPr lang="ar-SA" sz="2400" b="1" dirty="0"/>
              <a:t>معرفة مصادر </a:t>
            </a:r>
            <a:r>
              <a:rPr lang="ar-SA" sz="2400" b="1" dirty="0" smtClean="0"/>
              <a:t>البحث</a:t>
            </a:r>
            <a:endParaRPr lang="en-US" sz="2400" b="1" dirty="0"/>
          </a:p>
        </p:txBody>
      </p:sp>
      <p:sp>
        <p:nvSpPr>
          <p:cNvPr id="45" name="TextBox 44">
            <a:extLst>
              <a:ext uri="{FF2B5EF4-FFF2-40B4-BE49-F238E27FC236}">
                <a16:creationId xmlns="" xmlns:a16="http://schemas.microsoft.com/office/drawing/2014/main" id="{B94A5F2C-56AA-40D0-9AE7-3D587E057123}"/>
              </a:ext>
            </a:extLst>
          </p:cNvPr>
          <p:cNvSpPr txBox="1"/>
          <p:nvPr/>
        </p:nvSpPr>
        <p:spPr>
          <a:xfrm>
            <a:off x="7672370" y="3297816"/>
            <a:ext cx="3688357" cy="461665"/>
          </a:xfrm>
          <a:prstGeom prst="rect">
            <a:avLst/>
          </a:prstGeom>
          <a:noFill/>
        </p:spPr>
        <p:txBody>
          <a:bodyPr wrap="square" rtlCol="0">
            <a:spAutoFit/>
          </a:bodyPr>
          <a:lstStyle/>
          <a:p>
            <a:pPr algn="r" rtl="1"/>
            <a:r>
              <a:rPr lang="ar-SA" sz="2400" b="1" dirty="0"/>
              <a:t>متابعة كل جديد في مجال </a:t>
            </a:r>
            <a:r>
              <a:rPr lang="ar-SA" sz="2400" b="1" dirty="0" smtClean="0"/>
              <a:t>التخصص</a:t>
            </a:r>
            <a:endParaRPr lang="en-US" sz="2400" b="1" dirty="0"/>
          </a:p>
        </p:txBody>
      </p:sp>
      <p:sp>
        <p:nvSpPr>
          <p:cNvPr id="46" name="Oval 45">
            <a:extLst>
              <a:ext uri="{FF2B5EF4-FFF2-40B4-BE49-F238E27FC236}">
                <a16:creationId xmlns="" xmlns:a16="http://schemas.microsoft.com/office/drawing/2014/main" id="{65935268-297F-46AB-A09D-CDD5F6F2F7A5}"/>
              </a:ext>
            </a:extLst>
          </p:cNvPr>
          <p:cNvSpPr/>
          <p:nvPr/>
        </p:nvSpPr>
        <p:spPr>
          <a:xfrm>
            <a:off x="6615442" y="4149549"/>
            <a:ext cx="506366" cy="50636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dirty="0">
                <a:ln>
                  <a:noFill/>
                </a:ln>
                <a:solidFill>
                  <a:srgbClr val="FFFFFF"/>
                </a:solidFill>
                <a:effectLst/>
                <a:uLnTx/>
                <a:uFillTx/>
                <a:latin typeface="Calibri" panose="020F0502020204030204"/>
                <a:ea typeface="+mn-ea"/>
                <a:cs typeface="+mn-cs"/>
              </a:rPr>
              <a:t>4</a:t>
            </a:r>
            <a:endPar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47" name="TextBox 46">
            <a:extLst>
              <a:ext uri="{FF2B5EF4-FFF2-40B4-BE49-F238E27FC236}">
                <a16:creationId xmlns="" xmlns:a16="http://schemas.microsoft.com/office/drawing/2014/main" id="{7EC3E097-A0DB-4CE0-A60B-A7EC9A8A34C0}"/>
              </a:ext>
            </a:extLst>
          </p:cNvPr>
          <p:cNvSpPr txBox="1"/>
          <p:nvPr/>
        </p:nvSpPr>
        <p:spPr>
          <a:xfrm>
            <a:off x="7575704" y="4065199"/>
            <a:ext cx="3591060" cy="830997"/>
          </a:xfrm>
          <a:prstGeom prst="rect">
            <a:avLst/>
          </a:prstGeom>
          <a:noFill/>
        </p:spPr>
        <p:txBody>
          <a:bodyPr wrap="square" rtlCol="0">
            <a:spAutoFit/>
          </a:bodyPr>
          <a:lstStyle/>
          <a:p>
            <a:pPr algn="r" rtl="1"/>
            <a:r>
              <a:rPr lang="ar-SA" sz="2400" b="1" dirty="0"/>
              <a:t>الاطلاع على العلوم المكمّلة </a:t>
            </a:r>
            <a:r>
              <a:rPr lang="ar-SA" sz="2400" b="1" dirty="0" smtClean="0"/>
              <a:t>للتخصص</a:t>
            </a:r>
            <a:endParaRPr lang="en-US" sz="2400" b="1" dirty="0"/>
          </a:p>
        </p:txBody>
      </p:sp>
      <p:sp>
        <p:nvSpPr>
          <p:cNvPr id="48" name="Oval 47">
            <a:extLst>
              <a:ext uri="{FF2B5EF4-FFF2-40B4-BE49-F238E27FC236}">
                <a16:creationId xmlns="" xmlns:a16="http://schemas.microsoft.com/office/drawing/2014/main" id="{282F2B23-94CC-4073-BC84-B3F0BF4D1110}"/>
              </a:ext>
            </a:extLst>
          </p:cNvPr>
          <p:cNvSpPr/>
          <p:nvPr/>
        </p:nvSpPr>
        <p:spPr>
          <a:xfrm>
            <a:off x="6615442" y="5111275"/>
            <a:ext cx="506366" cy="50636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800" b="1" i="0" u="none" strike="noStrike" kern="1200" cap="none" spc="0" normalizeH="0" baseline="0" noProof="0" dirty="0">
                <a:ln>
                  <a:noFill/>
                </a:ln>
                <a:solidFill>
                  <a:srgbClr val="FFFFFF"/>
                </a:solidFill>
                <a:effectLst/>
                <a:uLnTx/>
                <a:uFillTx/>
                <a:latin typeface="Calibri" panose="020F0502020204030204"/>
                <a:ea typeface="+mn-ea"/>
                <a:cs typeface="+mn-cs"/>
              </a:rPr>
              <a:t>5</a:t>
            </a:r>
            <a:endParaRPr kumimoji="0" lang="en-US" sz="1800" b="1"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49" name="TextBox 48">
            <a:extLst>
              <a:ext uri="{FF2B5EF4-FFF2-40B4-BE49-F238E27FC236}">
                <a16:creationId xmlns="" xmlns:a16="http://schemas.microsoft.com/office/drawing/2014/main" id="{A30B8A6C-97BE-4A44-AA7D-66F2A443C897}"/>
              </a:ext>
            </a:extLst>
          </p:cNvPr>
          <p:cNvSpPr txBox="1"/>
          <p:nvPr/>
        </p:nvSpPr>
        <p:spPr>
          <a:xfrm>
            <a:off x="7575703" y="4995820"/>
            <a:ext cx="3785024" cy="830997"/>
          </a:xfrm>
          <a:prstGeom prst="rect">
            <a:avLst/>
          </a:prstGeom>
          <a:noFill/>
        </p:spPr>
        <p:txBody>
          <a:bodyPr wrap="square" rtlCol="0">
            <a:spAutoFit/>
          </a:bodyPr>
          <a:lstStyle/>
          <a:p>
            <a:pPr algn="r" rtl="1"/>
            <a:r>
              <a:rPr lang="ar-SA" sz="2400" b="1" dirty="0"/>
              <a:t>الممارسة الدائمة للبحث وعدم التوقف عنه</a:t>
            </a:r>
            <a:endParaRPr lang="en-US" sz="2400" b="1" dirty="0"/>
          </a:p>
        </p:txBody>
      </p:sp>
      <p:pic>
        <p:nvPicPr>
          <p:cNvPr id="50"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51"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1482513" cy="591661"/>
          </a:xfrm>
          <a:prstGeom prst="rect">
            <a:avLst/>
          </a:prstGeom>
        </p:spPr>
      </p:pic>
      <p:pic>
        <p:nvPicPr>
          <p:cNvPr id="52"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03292158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10050818"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364043" y="1557200"/>
            <a:ext cx="9357359" cy="3416320"/>
          </a:xfrm>
          <a:prstGeom prst="rect">
            <a:avLst/>
          </a:prstGeom>
          <a:noFill/>
        </p:spPr>
        <p:txBody>
          <a:bodyPr wrap="square" rtlCol="1">
            <a:spAutoFit/>
          </a:bodyPr>
          <a:lstStyle/>
          <a:p>
            <a:pPr algn="ctr" rtl="1"/>
            <a:r>
              <a:rPr lang="ar-SA" sz="2400" b="1" dirty="0"/>
              <a:t>أهمية القيم الأخلاقية للبحوث العلمية </a:t>
            </a:r>
            <a:endParaRPr lang="ar-JO" sz="2400" b="1" dirty="0" smtClean="0"/>
          </a:p>
          <a:p>
            <a:pPr algn="just" rtl="1"/>
            <a:endParaRPr lang="en-US" sz="2400" b="1" dirty="0"/>
          </a:p>
          <a:p>
            <a:pPr marL="342900" lvl="0" indent="-342900" algn="just" rtl="1">
              <a:buFont typeface="Wingdings" panose="05000000000000000000" pitchFamily="2" charset="2"/>
              <a:buChar char="ü"/>
            </a:pPr>
            <a:r>
              <a:rPr lang="ar-SA" sz="2400" dirty="0"/>
              <a:t>تعريف الباحثين بمنظومة قيم الأخلاق العلمية يساعدهم على اتخاذها إطاراً مرجعياً لهم في مختلف المواقف التي تواجههم الاجتماعية والمهنية والتطورات التكنولوجية وتحديات العصر في المستقبل، دونما تأثر بالقيم السلبية التي تزاحم القيم الإيجابية </a:t>
            </a:r>
            <a:endParaRPr lang="en-US" sz="2400" dirty="0"/>
          </a:p>
          <a:p>
            <a:pPr marL="342900" lvl="0" indent="-342900" algn="just" rtl="1">
              <a:buFont typeface="Wingdings" panose="05000000000000000000" pitchFamily="2" charset="2"/>
              <a:buChar char="ü"/>
            </a:pPr>
            <a:r>
              <a:rPr lang="ar-SA" sz="2400" dirty="0"/>
              <a:t>إن توافر القيم الأخلاقية العلمية لدى الطلاب يساعدهم على القيام بتقويم ممارسات أعضاء هيئة التدريس سواء داخل القاعات الدراسية أم خارجها </a:t>
            </a:r>
            <a:endParaRPr lang="en-US" sz="2400" dirty="0"/>
          </a:p>
          <a:p>
            <a:pPr marL="342900" lvl="0" indent="-342900" algn="just" rtl="1">
              <a:buFont typeface="Wingdings" panose="05000000000000000000" pitchFamily="2" charset="2"/>
              <a:buChar char="ü"/>
            </a:pPr>
            <a:r>
              <a:rPr lang="ar-SA" sz="2400" dirty="0"/>
              <a:t>تعتبر القيم العلمية إحدى ركائز التعليم المتميز في المجتمع، والمسؤول عن إنتاج المعرفة النافعة، والوعي بأساليب التعامل معها. </a:t>
            </a:r>
            <a:endParaRPr lang="en-US" sz="2400" dirty="0"/>
          </a:p>
        </p:txBody>
      </p:sp>
    </p:spTree>
    <p:extLst>
      <p:ext uri="{BB962C8B-B14F-4D97-AF65-F5344CB8AC3E}">
        <p14:creationId xmlns:p14="http://schemas.microsoft.com/office/powerpoint/2010/main" val="101270972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670583" y="1327334"/>
            <a:ext cx="10690143" cy="44777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900545" y="1557200"/>
            <a:ext cx="10169237" cy="3785652"/>
          </a:xfrm>
          <a:prstGeom prst="rect">
            <a:avLst/>
          </a:prstGeom>
          <a:noFill/>
        </p:spPr>
        <p:txBody>
          <a:bodyPr wrap="square" rtlCol="1">
            <a:spAutoFit/>
          </a:bodyPr>
          <a:lstStyle/>
          <a:p>
            <a:pPr algn="ctr" rtl="1"/>
            <a:r>
              <a:rPr lang="ar-SA" sz="2400" b="1" dirty="0"/>
              <a:t>أهمية القيم الأخلاقية للبحوث العلمية </a:t>
            </a:r>
            <a:endParaRPr lang="en-US" sz="2400" b="1" dirty="0"/>
          </a:p>
          <a:p>
            <a:pPr marL="342900" lvl="0" indent="-342900" algn="just" rtl="1">
              <a:buFont typeface="Wingdings" panose="05000000000000000000" pitchFamily="2" charset="2"/>
              <a:buChar char="ü"/>
            </a:pPr>
            <a:r>
              <a:rPr lang="ar-SA" sz="2400" dirty="0" smtClean="0"/>
              <a:t>تسهم </a:t>
            </a:r>
            <a:r>
              <a:rPr lang="ar-SA" sz="2400" dirty="0"/>
              <a:t>القيم العلمية في إغناء مهارات الباحثين المتصلة بالعلم، مثل: القدرة على التحليل وتوافر الخلفية النظرية المعينة على تفسير المشكلات المجتمعية والتعامل مع الحقائق العلمية عند دراسة النظريات العلمية وعند ربطها بالبيئة وتفعيل النتائج وتنمي الإحساس بالمشاركة إزاء قضايا العلم ومشكلات البيئة. </a:t>
            </a:r>
            <a:endParaRPr lang="en-US" sz="2400" dirty="0"/>
          </a:p>
          <a:p>
            <a:pPr marL="342900" lvl="0" indent="-342900" algn="just" rtl="1">
              <a:buFont typeface="Wingdings" panose="05000000000000000000" pitchFamily="2" charset="2"/>
              <a:buChar char="ü"/>
            </a:pPr>
            <a:r>
              <a:rPr lang="ar-SA" sz="2400" dirty="0"/>
              <a:t>الاهتمام بالقيم العلمية من شأنه أن يسهم في دفع حركة البحث العلمي في تخصصات عدة، الأمر الذي يؤدي إلى تهيئة بيئة علمية تزدهر فيها العلوم ويستشعر الفرد بمكانة العلم والعلماء والثقافة العلمية </a:t>
            </a:r>
            <a:endParaRPr lang="en-US" sz="2400" dirty="0"/>
          </a:p>
          <a:p>
            <a:pPr marL="342900" lvl="0" indent="-342900" algn="just" rtl="1">
              <a:buFont typeface="Wingdings" panose="05000000000000000000" pitchFamily="2" charset="2"/>
              <a:buChar char="ü"/>
            </a:pPr>
            <a:r>
              <a:rPr lang="ar-SA" sz="2400" dirty="0"/>
              <a:t>لبعض قيم الأخلاق العلمية دور مهم في دراسة فلسفة العلم في إطار السياق الاجتماعي والثقافي للمجتمع على مختلف المستويات المحلية والعالمية، مثل الشمولية والدقة التجريبية والخصوبة الفكرية والقابلية للتجريب والمرونة العلمية والتعليل العلمي والبحث عن الأسباب والتوافق العلم</a:t>
            </a:r>
            <a:r>
              <a:rPr lang="ar-JO" sz="2400" dirty="0"/>
              <a:t>ي </a:t>
            </a:r>
            <a:r>
              <a:rPr lang="en-US" sz="2400" dirty="0"/>
              <a:t>.</a:t>
            </a:r>
          </a:p>
        </p:txBody>
      </p:sp>
      <p:pic>
        <p:nvPicPr>
          <p:cNvPr id="4" name="2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900545" y="5121757"/>
            <a:ext cx="609600" cy="609600"/>
          </a:xfrm>
          <a:prstGeom prst="rect">
            <a:avLst/>
          </a:prstGeom>
        </p:spPr>
      </p:pic>
    </p:spTree>
    <p:extLst>
      <p:ext uri="{BB962C8B-B14F-4D97-AF65-F5344CB8AC3E}">
        <p14:creationId xmlns:p14="http://schemas.microsoft.com/office/powerpoint/2010/main" val="245495635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01935" fill="hold"/>
                                        <p:tgtEl>
                                          <p:spTgt spid="4"/>
                                        </p:tgtEl>
                                      </p:cBhvr>
                                    </p:cmd>
                                  </p:childTnLst>
                                </p:cTn>
                              </p:par>
                            </p:childTnLst>
                          </p:cTn>
                        </p:par>
                      </p:childTnLst>
                    </p:cTn>
                  </p:par>
                </p:childTnLst>
              </p:cTn>
              <p:nextCondLst>
                <p:cond evt="onClick" delay="0">
                  <p:tgtEl>
                    <p:spTgt spid="4"/>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670583" y="1327334"/>
            <a:ext cx="10690143" cy="44777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080654" y="1536173"/>
            <a:ext cx="10169237" cy="3785652"/>
          </a:xfrm>
          <a:prstGeom prst="rect">
            <a:avLst/>
          </a:prstGeom>
          <a:noFill/>
        </p:spPr>
        <p:txBody>
          <a:bodyPr wrap="square" rtlCol="1">
            <a:spAutoFit/>
          </a:bodyPr>
          <a:lstStyle/>
          <a:p>
            <a:pPr algn="ctr" rtl="1"/>
            <a:r>
              <a:rPr lang="ar-SA" sz="2400" b="1" dirty="0"/>
              <a:t>المبادئ الأخلاقية للبحث </a:t>
            </a:r>
            <a:r>
              <a:rPr lang="ar-SA" sz="2400" b="1" dirty="0" smtClean="0"/>
              <a:t>العلمي</a:t>
            </a:r>
            <a:endParaRPr lang="ar-JO" sz="2400" b="1" dirty="0" smtClean="0"/>
          </a:p>
          <a:p>
            <a:pPr algn="ctr" rtl="1"/>
            <a:endParaRPr lang="en-US" sz="2400" b="1" dirty="0"/>
          </a:p>
          <a:p>
            <a:pPr marL="342900" lvl="0" indent="-342900" algn="just" rtl="1">
              <a:buFont typeface="Wingdings" panose="05000000000000000000" pitchFamily="2" charset="2"/>
              <a:buChar char="q"/>
            </a:pPr>
            <a:r>
              <a:rPr lang="ar-SA" sz="2400" dirty="0"/>
              <a:t>أن ينظر الباحث إلى القضايا الأخلاقية على أنها مشكلة مجتمعية يضع فيها نتائج بحثه دون التحيز لمشاعره وأهواءه. </a:t>
            </a:r>
            <a:endParaRPr lang="en-US" sz="2400" dirty="0"/>
          </a:p>
          <a:p>
            <a:pPr marL="342900" lvl="0" indent="-342900" algn="just" rtl="1">
              <a:buFont typeface="Wingdings" panose="05000000000000000000" pitchFamily="2" charset="2"/>
              <a:buChar char="q"/>
            </a:pPr>
            <a:r>
              <a:rPr lang="ar-SA" sz="2400" dirty="0"/>
              <a:t>يجب أن تتم إجراء البحث بطريقة تحافظ على أمانة وسرية المؤسسات التي يتم الدراسة عليها أو الأشخاص </a:t>
            </a:r>
            <a:r>
              <a:rPr lang="ar-SA" sz="2400" dirty="0" err="1"/>
              <a:t>المبحوثين</a:t>
            </a:r>
            <a:r>
              <a:rPr lang="ar-SA" sz="2400" dirty="0"/>
              <a:t>. </a:t>
            </a:r>
            <a:endParaRPr lang="en-US" sz="2400" dirty="0"/>
          </a:p>
          <a:p>
            <a:pPr marL="342900" lvl="0" indent="-342900" algn="just" rtl="1">
              <a:buFont typeface="Wingdings" panose="05000000000000000000" pitchFamily="2" charset="2"/>
              <a:buChar char="q"/>
            </a:pPr>
            <a:r>
              <a:rPr lang="ar-SA" sz="2400" dirty="0"/>
              <a:t>أن يكون هناك تفكير علمي وجدي في أهمية المشكلة وإيجاد حلول علمية مناسبة. </a:t>
            </a:r>
            <a:endParaRPr lang="en-US" sz="2400" dirty="0"/>
          </a:p>
          <a:p>
            <a:pPr marL="342900" lvl="0" indent="-342900" algn="just" rtl="1">
              <a:buFont typeface="Wingdings" panose="05000000000000000000" pitchFamily="2" charset="2"/>
              <a:buChar char="q"/>
            </a:pPr>
            <a:r>
              <a:rPr lang="ar-JO" sz="2400" dirty="0" smtClean="0"/>
              <a:t>ال</a:t>
            </a:r>
            <a:r>
              <a:rPr lang="ar-SA" sz="2400" dirty="0" smtClean="0"/>
              <a:t>محاولة </a:t>
            </a:r>
            <a:r>
              <a:rPr lang="ar-SA" sz="2400" dirty="0"/>
              <a:t>قدر الإمكان من إمكانية حماية حقوق المشاركين في البحث. </a:t>
            </a:r>
            <a:endParaRPr lang="en-US" sz="2400" dirty="0"/>
          </a:p>
          <a:p>
            <a:pPr marL="342900" lvl="0" indent="-342900" algn="just" rtl="1">
              <a:buFont typeface="Wingdings" panose="05000000000000000000" pitchFamily="2" charset="2"/>
              <a:buChar char="q"/>
            </a:pPr>
            <a:r>
              <a:rPr lang="ar-SA" sz="2400" dirty="0"/>
              <a:t>العمل بجدية على أن تكون نتائج الدراسات بأسلوب علمي حتى يكون في المستقبل مشروع علمي هادف ويتسم بالمصداقية.</a:t>
            </a:r>
            <a:endParaRPr lang="en-US" sz="2400" dirty="0"/>
          </a:p>
        </p:txBody>
      </p:sp>
    </p:spTree>
    <p:extLst>
      <p:ext uri="{BB962C8B-B14F-4D97-AF65-F5344CB8AC3E}">
        <p14:creationId xmlns:p14="http://schemas.microsoft.com/office/powerpoint/2010/main" val="186108315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670583" y="1327334"/>
            <a:ext cx="10690143" cy="447772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080654" y="1536173"/>
            <a:ext cx="10169237" cy="3970318"/>
          </a:xfrm>
          <a:prstGeom prst="rect">
            <a:avLst/>
          </a:prstGeom>
          <a:noFill/>
        </p:spPr>
        <p:txBody>
          <a:bodyPr wrap="square" rtlCol="1">
            <a:spAutoFit/>
          </a:bodyPr>
          <a:lstStyle/>
          <a:p>
            <a:pPr algn="ctr" rtl="1"/>
            <a:r>
              <a:rPr lang="ar-SA" sz="2800" b="1" dirty="0" smtClean="0"/>
              <a:t>الضوابط </a:t>
            </a:r>
            <a:r>
              <a:rPr lang="ar-SA" sz="2800" b="1" dirty="0"/>
              <a:t>الأخلاقية في البحث العلمي </a:t>
            </a:r>
            <a:endParaRPr lang="ar-JO" sz="2800" b="1" dirty="0" smtClean="0"/>
          </a:p>
          <a:p>
            <a:pPr algn="just" rtl="1"/>
            <a:endParaRPr lang="en-US" sz="2800" dirty="0"/>
          </a:p>
          <a:p>
            <a:pPr marL="457200" indent="-457200" algn="just" rtl="1">
              <a:buFont typeface="Arial" panose="020B0604020202020204" pitchFamily="34" charset="0"/>
              <a:buChar char="•"/>
            </a:pPr>
            <a:r>
              <a:rPr lang="ar-SA" sz="2800" dirty="0"/>
              <a:t>اختيار موضوع دقيق نتائجها قابلها للقياس والتحقق. </a:t>
            </a:r>
            <a:endParaRPr lang="en-US" sz="2800" dirty="0"/>
          </a:p>
          <a:p>
            <a:pPr marL="457200" indent="-457200" algn="just" rtl="1">
              <a:buFont typeface="Arial" panose="020B0604020202020204" pitchFamily="34" charset="0"/>
              <a:buChar char="•"/>
            </a:pPr>
            <a:r>
              <a:rPr lang="ar-SA" sz="2800" dirty="0"/>
              <a:t> لضمان الدقة والموضوعية في الأبحاث يجب أن تكون إجراء الابحاث أن تكون بشكل جماعي حتى تقلل من حدة التعصب لرأي معين ويكون أكثر دقة لوجود أكثر من شخص يعمل في البحث. </a:t>
            </a:r>
            <a:endParaRPr lang="en-US" sz="2800" dirty="0"/>
          </a:p>
          <a:p>
            <a:pPr marL="457200" indent="-457200" algn="just" rtl="1">
              <a:buFont typeface="Arial" panose="020B0604020202020204" pitchFamily="34" charset="0"/>
              <a:buChar char="•"/>
            </a:pPr>
            <a:r>
              <a:rPr lang="ar-SA" sz="2800" dirty="0"/>
              <a:t>البحوث العلمية المخبرية يمكن السيطرة على المتغيرات بشكل أفضل من البحوث التطبيقية والنظرية. ويكون ذلك باستخدام أدوات قياس تحكم تكنولوجية عالية وأجهزة متطورة.</a:t>
            </a:r>
            <a:endParaRPr lang="en-US" sz="2800" dirty="0"/>
          </a:p>
        </p:txBody>
      </p:sp>
    </p:spTree>
    <p:extLst>
      <p:ext uri="{BB962C8B-B14F-4D97-AF65-F5344CB8AC3E}">
        <p14:creationId xmlns:p14="http://schemas.microsoft.com/office/powerpoint/2010/main" val="159125371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graphicFrame>
        <p:nvGraphicFramePr>
          <p:cNvPr id="4" name="رسم تخطيطي 3"/>
          <p:cNvGraphicFramePr/>
          <p:nvPr>
            <p:extLst>
              <p:ext uri="{D42A27DB-BD31-4B8C-83A1-F6EECF244321}">
                <p14:modId xmlns:p14="http://schemas.microsoft.com/office/powerpoint/2010/main" val="2646917138"/>
              </p:ext>
            </p:extLst>
          </p:nvPr>
        </p:nvGraphicFramePr>
        <p:xfrm>
          <a:off x="1364043" y="892713"/>
          <a:ext cx="9792262" cy="5418667"/>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116966891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1030220" y="883450"/>
            <a:ext cx="10597449" cy="50910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686371" y="1308456"/>
            <a:ext cx="9285149" cy="3416320"/>
          </a:xfrm>
          <a:prstGeom prst="rect">
            <a:avLst/>
          </a:prstGeom>
          <a:noFill/>
        </p:spPr>
        <p:txBody>
          <a:bodyPr wrap="square" rtlCol="1">
            <a:spAutoFit/>
          </a:bodyPr>
          <a:lstStyle/>
          <a:p>
            <a:pPr algn="ctr" rtl="1">
              <a:lnSpc>
                <a:spcPct val="150000"/>
              </a:lnSpc>
            </a:pPr>
            <a:r>
              <a:rPr lang="ar-SA" sz="2400" b="1" dirty="0" smtClean="0"/>
              <a:t>اعتبارات </a:t>
            </a:r>
            <a:r>
              <a:rPr lang="ar-SA" sz="2400" b="1" dirty="0"/>
              <a:t>السلوك الاخلاقي</a:t>
            </a:r>
            <a:r>
              <a:rPr lang="ar-SA" sz="2400" dirty="0" smtClean="0"/>
              <a:t> </a:t>
            </a:r>
            <a:endParaRPr lang="ar-JO" sz="2400" dirty="0" smtClean="0"/>
          </a:p>
          <a:p>
            <a:pPr algn="just" rtl="1">
              <a:lnSpc>
                <a:spcPct val="150000"/>
              </a:lnSpc>
            </a:pPr>
            <a:endParaRPr lang="ar-JO" sz="2400" dirty="0" smtClean="0"/>
          </a:p>
          <a:p>
            <a:pPr algn="just" rtl="1">
              <a:lnSpc>
                <a:spcPct val="150000"/>
              </a:lnSpc>
            </a:pPr>
            <a:r>
              <a:rPr lang="ar-SA" sz="2400" dirty="0"/>
              <a:t>المصداقية</a:t>
            </a:r>
            <a:r>
              <a:rPr lang="en-US" sz="2400" dirty="0"/>
              <a:t> :</a:t>
            </a:r>
            <a:r>
              <a:rPr lang="en-US" sz="2400" dirty="0" smtClean="0"/>
              <a:t>Truthfulness </a:t>
            </a:r>
            <a:r>
              <a:rPr lang="ar-SA" sz="2400" dirty="0" smtClean="0"/>
              <a:t>يجب </a:t>
            </a:r>
            <a:r>
              <a:rPr lang="ar-SA" sz="2400" dirty="0"/>
              <a:t>أن تكون نتائج </a:t>
            </a:r>
            <a:r>
              <a:rPr lang="ar-SA" sz="2400" dirty="0" smtClean="0"/>
              <a:t>بحثك </a:t>
            </a:r>
            <a:r>
              <a:rPr lang="ar-SA" sz="2400" dirty="0"/>
              <a:t>منقولة بصدق، وأن تكون أمينا فيما تنقله، وألا تكمل أية معلومات ناقصة أو غير كاملة معتمداً على ما تظنه قد حصل، ولا تحاول إدخال بيانات معتمدا على نتائج النظريات أو الأشخاص الآخرين. </a:t>
            </a:r>
            <a:endParaRPr lang="en-US" sz="2400" dirty="0"/>
          </a:p>
          <a:p>
            <a:pPr algn="r" rtl="1">
              <a:lnSpc>
                <a:spcPct val="150000"/>
              </a:lnSpc>
            </a:pPr>
            <a:endParaRPr lang="en-US" sz="2400" dirty="0"/>
          </a:p>
        </p:txBody>
      </p:sp>
    </p:spTree>
    <p:extLst>
      <p:ext uri="{BB962C8B-B14F-4D97-AF65-F5344CB8AC3E}">
        <p14:creationId xmlns:p14="http://schemas.microsoft.com/office/powerpoint/2010/main" val="9923170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1030220" y="883450"/>
            <a:ext cx="10597449" cy="50910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686369" y="1135800"/>
            <a:ext cx="9285149" cy="4524315"/>
          </a:xfrm>
          <a:prstGeom prst="rect">
            <a:avLst/>
          </a:prstGeom>
          <a:noFill/>
        </p:spPr>
        <p:txBody>
          <a:bodyPr wrap="square" rtlCol="1">
            <a:spAutoFit/>
          </a:bodyPr>
          <a:lstStyle/>
          <a:p>
            <a:pPr algn="ctr" rtl="1">
              <a:lnSpc>
                <a:spcPct val="150000"/>
              </a:lnSpc>
            </a:pPr>
            <a:r>
              <a:rPr lang="ar-SA" sz="2400" b="1" dirty="0" smtClean="0"/>
              <a:t>اعتبارات </a:t>
            </a:r>
            <a:r>
              <a:rPr lang="ar-SA" sz="2400" b="1" dirty="0"/>
              <a:t>السلوك الاخلاقي</a:t>
            </a:r>
            <a:r>
              <a:rPr lang="ar-SA" sz="2400" dirty="0" smtClean="0"/>
              <a:t> </a:t>
            </a:r>
            <a:endParaRPr lang="ar-JO" sz="2400" dirty="0" smtClean="0"/>
          </a:p>
          <a:p>
            <a:pPr algn="just" rtl="1">
              <a:lnSpc>
                <a:spcPct val="150000"/>
              </a:lnSpc>
            </a:pPr>
            <a:r>
              <a:rPr lang="ar-SA" sz="2400" b="1" dirty="0"/>
              <a:t>الثقة</a:t>
            </a:r>
            <a:r>
              <a:rPr lang="en-US" sz="2400" b="1" dirty="0"/>
              <a:t> </a:t>
            </a:r>
            <a:r>
              <a:rPr lang="en-US" sz="2400" dirty="0"/>
              <a:t>Trust </a:t>
            </a:r>
            <a:r>
              <a:rPr lang="ar-SA" sz="2400" dirty="0" smtClean="0"/>
              <a:t>يعتمد </a:t>
            </a:r>
            <a:r>
              <a:rPr lang="ar-SA" sz="2400" dirty="0"/>
              <a:t>البحث العلمي على الثقة المتبادلة بين العلماء بحيث يقوم كل باحث بإجراء بحثه بدقة وعناية لذا فإن على الباحث أن يحاول بناء علاقة ثقة مع الذين يعلم معهم، حتى يحصل على تعاون أكبر منهم ونتائج أكثر </a:t>
            </a:r>
            <a:r>
              <a:rPr lang="ar-SA" sz="2400" dirty="0" smtClean="0"/>
              <a:t>أدقة</a:t>
            </a:r>
            <a:r>
              <a:rPr lang="ar-JO" sz="2400" dirty="0" smtClean="0"/>
              <a:t>.</a:t>
            </a:r>
          </a:p>
          <a:p>
            <a:pPr algn="just" rtl="1">
              <a:lnSpc>
                <a:spcPct val="150000"/>
              </a:lnSpc>
            </a:pPr>
            <a:endParaRPr lang="ar-JO" sz="2400" dirty="0" smtClean="0"/>
          </a:p>
          <a:p>
            <a:pPr algn="just" rtl="1">
              <a:lnSpc>
                <a:spcPct val="150000"/>
              </a:lnSpc>
            </a:pPr>
            <a:r>
              <a:rPr lang="ar-SA" sz="2400" b="1" dirty="0"/>
              <a:t>مراعاة مشاعر الآخرين</a:t>
            </a:r>
            <a:r>
              <a:rPr lang="en-US" sz="2400" b="1" dirty="0"/>
              <a:t> Vulnerability </a:t>
            </a:r>
            <a:r>
              <a:rPr lang="ar-SA" sz="2400" dirty="0"/>
              <a:t>قد يكون بعض المستهدفين أكثر عرضة للشعور بالانهزامية أو الاستسلام بسبب عامل السن أو المرض أو عدم القدرة على الفهم أو التعبير؛ فيجب عليك مراعاة مشاعرهم</a:t>
            </a:r>
            <a:r>
              <a:rPr lang="en-US" sz="2400" dirty="0"/>
              <a:t>.</a:t>
            </a:r>
          </a:p>
        </p:txBody>
      </p:sp>
    </p:spTree>
    <p:extLst>
      <p:ext uri="{BB962C8B-B14F-4D97-AF65-F5344CB8AC3E}">
        <p14:creationId xmlns:p14="http://schemas.microsoft.com/office/powerpoint/2010/main" val="354208479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1030220" y="883450"/>
            <a:ext cx="10597449" cy="50910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686371" y="1308456"/>
            <a:ext cx="9508102" cy="4154984"/>
          </a:xfrm>
          <a:prstGeom prst="rect">
            <a:avLst/>
          </a:prstGeom>
          <a:noFill/>
        </p:spPr>
        <p:txBody>
          <a:bodyPr wrap="square" rtlCol="1">
            <a:spAutoFit/>
          </a:bodyPr>
          <a:lstStyle/>
          <a:p>
            <a:pPr algn="ctr" rtl="1">
              <a:lnSpc>
                <a:spcPct val="150000"/>
              </a:lnSpc>
            </a:pPr>
            <a:r>
              <a:rPr lang="ar-SA" sz="2400" b="1" dirty="0" smtClean="0"/>
              <a:t>اعتبارات </a:t>
            </a:r>
            <a:r>
              <a:rPr lang="ar-SA" sz="2400" b="1" dirty="0"/>
              <a:t>السلوك الاخلاقي</a:t>
            </a:r>
            <a:r>
              <a:rPr lang="ar-SA" sz="2400" dirty="0" smtClean="0"/>
              <a:t> </a:t>
            </a:r>
            <a:endParaRPr lang="ar-JO" sz="2400" dirty="0" smtClean="0"/>
          </a:p>
          <a:p>
            <a:pPr algn="just" rtl="1">
              <a:lnSpc>
                <a:spcPct val="150000"/>
              </a:lnSpc>
            </a:pPr>
            <a:endParaRPr lang="ar-JO" sz="2400" dirty="0" smtClean="0"/>
          </a:p>
          <a:p>
            <a:pPr algn="just" rtl="1"/>
            <a:r>
              <a:rPr lang="ar-SA" sz="2400" b="1" dirty="0"/>
              <a:t>الخبرة</a:t>
            </a:r>
            <a:r>
              <a:rPr lang="en-US" sz="2400" b="1" dirty="0"/>
              <a:t> </a:t>
            </a:r>
            <a:r>
              <a:rPr lang="en-US" sz="2400" dirty="0"/>
              <a:t>Expertise </a:t>
            </a:r>
            <a:r>
              <a:rPr lang="ar-SA" sz="2400" dirty="0"/>
              <a:t>يجب أن يكون العمل الذي تقوم به في البحث مناسباً لمستوى خبرتك وتدريبك، أولا أعد العمل المبدئي ثم حاول فهم النظرية بدقة قبل أن تطبق المفاهيم أو الإجراءات، وسيكون الشخص الخبير في مجال بحثك خير مساعد لك في اختيار الأشياء التي ينبغي عليك النظر فيها. </a:t>
            </a:r>
            <a:endParaRPr lang="en-US" sz="2400" dirty="0"/>
          </a:p>
          <a:p>
            <a:pPr algn="just" rtl="1"/>
            <a:endParaRPr lang="en-US" sz="2400" dirty="0"/>
          </a:p>
          <a:p>
            <a:pPr algn="just" rtl="1"/>
            <a:r>
              <a:rPr lang="ar-SA" sz="2400" dirty="0" smtClean="0"/>
              <a:t> </a:t>
            </a:r>
            <a:r>
              <a:rPr lang="ar-SA" sz="2400" b="1" dirty="0"/>
              <a:t>السلامة</a:t>
            </a:r>
            <a:r>
              <a:rPr lang="en-US" sz="2400" b="1" dirty="0"/>
              <a:t> Safety </a:t>
            </a:r>
            <a:r>
              <a:rPr lang="ar-SA" sz="2400" dirty="0"/>
              <a:t>لا تعرض نفسك لخطر جسدي أو أخلاقي، وخذ احتياطاتك التحضيرية عند التجارب كلها، ولا تحاول تنفيذ بحثك في بيئات قد تكون خطرة من النواحي الجيولوجية، الجوية، الاجتماعية، أو الكيميائية، كما أن سلامة المستهدفين من البحث مهمة أيضاً، فلا تحرجهم أو تشعرهم بالخجل أو تعرضهم للخطر في موضوع بحثك</a:t>
            </a:r>
            <a:r>
              <a:rPr lang="en-US" sz="2400" dirty="0"/>
              <a:t>.</a:t>
            </a:r>
          </a:p>
        </p:txBody>
      </p:sp>
    </p:spTree>
    <p:extLst>
      <p:ext uri="{BB962C8B-B14F-4D97-AF65-F5344CB8AC3E}">
        <p14:creationId xmlns:p14="http://schemas.microsoft.com/office/powerpoint/2010/main" val="362539748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665018" y="883450"/>
            <a:ext cx="10962651" cy="50910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900546" y="982176"/>
            <a:ext cx="10418618" cy="4708981"/>
          </a:xfrm>
          <a:prstGeom prst="rect">
            <a:avLst/>
          </a:prstGeom>
          <a:noFill/>
        </p:spPr>
        <p:txBody>
          <a:bodyPr wrap="square" rtlCol="1">
            <a:spAutoFit/>
          </a:bodyPr>
          <a:lstStyle/>
          <a:p>
            <a:pPr algn="ctr" rtl="1">
              <a:lnSpc>
                <a:spcPct val="150000"/>
              </a:lnSpc>
            </a:pPr>
            <a:r>
              <a:rPr lang="ar-SA" sz="2400" b="1" dirty="0" smtClean="0"/>
              <a:t>اعتبارات </a:t>
            </a:r>
            <a:r>
              <a:rPr lang="ar-SA" sz="2400" b="1" dirty="0"/>
              <a:t>السلوك الاخلاقي</a:t>
            </a:r>
            <a:r>
              <a:rPr lang="ar-SA" sz="2400" dirty="0" smtClean="0"/>
              <a:t> </a:t>
            </a:r>
            <a:endParaRPr lang="ar-JO" sz="2400" dirty="0" smtClean="0"/>
          </a:p>
          <a:p>
            <a:pPr algn="just" rtl="1"/>
            <a:r>
              <a:rPr lang="ar-SA" sz="2400" b="1" dirty="0"/>
              <a:t>الموافقة</a:t>
            </a:r>
            <a:r>
              <a:rPr lang="en-US" sz="2400" b="1" dirty="0"/>
              <a:t> C</a:t>
            </a:r>
            <a:r>
              <a:rPr lang="en-US" sz="2400" dirty="0"/>
              <a:t>onsent </a:t>
            </a:r>
            <a:r>
              <a:rPr lang="ar-SA" sz="2400" dirty="0"/>
              <a:t>تأكد دائماً من حصولك على موافقة سابقة من الذين تود العمل معهم خلال فترة البحث، إذ يجب أن يعلم الأفراد المراد دراستهم أنهم تحت </a:t>
            </a:r>
            <a:r>
              <a:rPr lang="ar-SA" sz="2400" dirty="0" smtClean="0"/>
              <a:t>الدراسة</a:t>
            </a:r>
            <a:r>
              <a:rPr lang="ar-JO" sz="2400" dirty="0" smtClean="0"/>
              <a:t>.</a:t>
            </a:r>
          </a:p>
          <a:p>
            <a:pPr algn="just" rtl="1"/>
            <a:endParaRPr lang="en-US" sz="2400" dirty="0"/>
          </a:p>
          <a:p>
            <a:pPr algn="just" rtl="1"/>
            <a:r>
              <a:rPr lang="ar-SA" sz="2400" b="1" dirty="0"/>
              <a:t>الانسحاب</a:t>
            </a:r>
            <a:r>
              <a:rPr lang="en-US" sz="2400" dirty="0"/>
              <a:t> Withdrawal </a:t>
            </a:r>
            <a:r>
              <a:rPr lang="ar-SA" sz="2400" dirty="0"/>
              <a:t>الأفراد المراد دراستهم أو العاملون في البحث أو طلابه لديهم الحق للانسحاب من الدراسة في أي وقت، ويجب أن نتذكر دائماً أن المشاركين غالبا ما يكونون متطوعين ويجب معاملتهم باحترام وأن الوقت الذي يخصمونه لأجل البحث يمكنهم أن يقضوه في عمل آخر أكثر ربحاً وفائدة لهم، ولهذا السبب يجب أن نتوقع انسحاب بعض المشاركين، وهذا أحيانا يجعل من نتائج البحث ليست ذات معنى</a:t>
            </a:r>
            <a:r>
              <a:rPr lang="ar-SA" sz="2400" dirty="0" smtClean="0"/>
              <a:t>.</a:t>
            </a:r>
            <a:endParaRPr lang="ar-JO" sz="2400" dirty="0" smtClean="0"/>
          </a:p>
          <a:p>
            <a:pPr algn="just" rtl="1"/>
            <a:endParaRPr lang="en-US" sz="2400" dirty="0"/>
          </a:p>
          <a:p>
            <a:pPr algn="just" rtl="1"/>
            <a:r>
              <a:rPr lang="ar-SA" sz="2400" dirty="0"/>
              <a:t> </a:t>
            </a:r>
            <a:r>
              <a:rPr lang="ar-SA" sz="2400" b="1" dirty="0"/>
              <a:t>التسجيل الرقمي</a:t>
            </a:r>
            <a:r>
              <a:rPr lang="en-US" sz="2400" b="1" dirty="0"/>
              <a:t> Digital Recording : </a:t>
            </a:r>
            <a:r>
              <a:rPr lang="ar-SA" sz="2400" dirty="0"/>
              <a:t>لا تقم بتسجيل الأصوات أو التقاط صور أو تصوير فيديو دون موافقة المستهدفين من البحث، وأحصل على الموافقة المسبقة قبل بدء أي تسجيل، ولا بد أن تدرك أن طلب الموافقة بعد التصوير غير مقبول. </a:t>
            </a:r>
            <a:endParaRPr lang="en-US" sz="2400" dirty="0"/>
          </a:p>
        </p:txBody>
      </p:sp>
    </p:spTree>
    <p:extLst>
      <p:ext uri="{BB962C8B-B14F-4D97-AF65-F5344CB8AC3E}">
        <p14:creationId xmlns:p14="http://schemas.microsoft.com/office/powerpoint/2010/main" val="371961565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665018" y="883450"/>
            <a:ext cx="10962651" cy="50910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مربع نص 1"/>
          <p:cNvSpPr txBox="1"/>
          <p:nvPr/>
        </p:nvSpPr>
        <p:spPr>
          <a:xfrm>
            <a:off x="803564" y="879233"/>
            <a:ext cx="10418618" cy="4339650"/>
          </a:xfrm>
          <a:prstGeom prst="rect">
            <a:avLst/>
          </a:prstGeom>
          <a:noFill/>
        </p:spPr>
        <p:txBody>
          <a:bodyPr wrap="square" rtlCol="1">
            <a:spAutoFit/>
          </a:bodyPr>
          <a:lstStyle/>
          <a:p>
            <a:pPr algn="ctr" rtl="1">
              <a:lnSpc>
                <a:spcPct val="150000"/>
              </a:lnSpc>
            </a:pPr>
            <a:r>
              <a:rPr lang="ar-SA" sz="2400" b="1" dirty="0" smtClean="0"/>
              <a:t>اعتبارات </a:t>
            </a:r>
            <a:r>
              <a:rPr lang="ar-SA" sz="2400" b="1" dirty="0"/>
              <a:t>السلوك الاخلاقي</a:t>
            </a:r>
            <a:r>
              <a:rPr lang="ar-SA" sz="2400" dirty="0" smtClean="0"/>
              <a:t> </a:t>
            </a:r>
            <a:endParaRPr lang="ar-JO" sz="2400" dirty="0" smtClean="0"/>
          </a:p>
          <a:p>
            <a:pPr algn="just" rtl="1"/>
            <a:r>
              <a:rPr lang="ar-SA" sz="2400" b="1" dirty="0"/>
              <a:t>التغذية </a:t>
            </a:r>
            <a:r>
              <a:rPr lang="ar-SA" sz="2400" b="1" dirty="0" smtClean="0"/>
              <a:t>الراج</a:t>
            </a:r>
            <a:r>
              <a:rPr lang="ar-JO" sz="2400" b="1" dirty="0" smtClean="0"/>
              <a:t>ع</a:t>
            </a:r>
            <a:r>
              <a:rPr lang="ar-SA" sz="2400" b="1" dirty="0" smtClean="0"/>
              <a:t>ة</a:t>
            </a:r>
            <a:r>
              <a:rPr lang="en-US" sz="2400" b="1" dirty="0" smtClean="0"/>
              <a:t> </a:t>
            </a:r>
            <a:r>
              <a:rPr lang="en-US" sz="2400" b="1" dirty="0"/>
              <a:t>F</a:t>
            </a:r>
            <a:r>
              <a:rPr lang="en-US" sz="2400" dirty="0"/>
              <a:t>eedback </a:t>
            </a:r>
            <a:r>
              <a:rPr lang="ar-SA" sz="2400" dirty="0"/>
              <a:t>إذا كان بمقدورك إعطاء تغذية راجعة للمستهدفين من بحثك فافعل، قد لا يكون بمقدورك تزويد المشاركين بالتقرير كاملاً ، ولكن إعطاؤهم ملخصا أو بعض العبارات والتوصيات قد تكون مهمة لديهم وتفي بالغرض المطلوب، وتأكد دائماً من أخذ الموافقة المسبقة قبل النشر. </a:t>
            </a:r>
            <a:endParaRPr lang="ar-JO" sz="2400" dirty="0" smtClean="0"/>
          </a:p>
          <a:p>
            <a:pPr algn="just" rtl="1"/>
            <a:endParaRPr lang="en-US" sz="2400" dirty="0"/>
          </a:p>
          <a:p>
            <a:pPr algn="just" rtl="1"/>
            <a:r>
              <a:rPr lang="ar-SA" sz="2400" b="1" dirty="0"/>
              <a:t>الأمل المزيف الكاذب</a:t>
            </a:r>
            <a:r>
              <a:rPr lang="en-US" sz="2400" b="1" dirty="0"/>
              <a:t> </a:t>
            </a:r>
            <a:r>
              <a:rPr lang="en-US" sz="2400" dirty="0"/>
              <a:t>False Hope : </a:t>
            </a:r>
            <a:r>
              <a:rPr lang="ar-SA" sz="2400" dirty="0"/>
              <a:t>لا تجعل المستهدفين يعتقدون من خلال أسئلتك بأن الأمور سوف تتغير بسبب بحثك أو مشروعك الذي تجريه، ولا تعط وعوداً خارج نطاق بحثك أو سلطتك أو مركزك أو تأثيرك </a:t>
            </a:r>
            <a:endParaRPr lang="en-US" sz="2400" dirty="0" smtClean="0"/>
          </a:p>
          <a:p>
            <a:pPr algn="just" rtl="1"/>
            <a:endParaRPr lang="en-US" sz="2400" dirty="0"/>
          </a:p>
          <a:p>
            <a:pPr algn="just" rtl="1"/>
            <a:r>
              <a:rPr lang="ar-SA" sz="2400" b="1" dirty="0"/>
              <a:t>استغلال الموقف</a:t>
            </a:r>
            <a:r>
              <a:rPr lang="en-US" sz="2400" b="1" dirty="0"/>
              <a:t> </a:t>
            </a:r>
            <a:r>
              <a:rPr lang="en-US" sz="2400" dirty="0"/>
              <a:t>Exploitation </a:t>
            </a:r>
            <a:r>
              <a:rPr lang="ar-SA" sz="2400" dirty="0"/>
              <a:t>لا تستغل المواقف لصالح بحثك؛ فلا تفسر ما تلاحظه أو ما يقوله الآخرون بشكل غير مباشر حتى تخدم بحثك </a:t>
            </a:r>
            <a:endParaRPr lang="en-US" sz="2400" dirty="0"/>
          </a:p>
        </p:txBody>
      </p:sp>
    </p:spTree>
    <p:extLst>
      <p:ext uri="{BB962C8B-B14F-4D97-AF65-F5344CB8AC3E}">
        <p14:creationId xmlns:p14="http://schemas.microsoft.com/office/powerpoint/2010/main" val="3963871283"/>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665018" y="883450"/>
            <a:ext cx="10962651" cy="50910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4" cstate="print">
            <a:extLst>
              <a:ext uri="{96DAC541-7B7A-43D3-8B79-37D633B846F1}">
                <asvg:svgBlip xmlns="" xmlns:asvg="http://schemas.microsoft.com/office/drawing/2016/SVG/main" r:embed="rId7"/>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8" cstate="print">
            <a:extLst>
              <a:ext uri="{96DAC541-7B7A-43D3-8B79-37D633B846F1}">
                <asvg:svgBlip xmlns="" xmlns:asvg="http://schemas.microsoft.com/office/drawing/2016/SVG/main" r:embed="rId9"/>
              </a:ext>
            </a:extLst>
          </a:blip>
          <a:stretch>
            <a:fillRect/>
          </a:stretch>
        </p:blipFill>
        <p:spPr>
          <a:xfrm>
            <a:off x="9923145" y="6311380"/>
            <a:ext cx="1879649" cy="309233"/>
          </a:xfrm>
          <a:prstGeom prst="rect">
            <a:avLst/>
          </a:prstGeom>
        </p:spPr>
      </p:pic>
      <p:sp>
        <p:nvSpPr>
          <p:cNvPr id="2" name="مربع نص 1"/>
          <p:cNvSpPr txBox="1"/>
          <p:nvPr/>
        </p:nvSpPr>
        <p:spPr>
          <a:xfrm>
            <a:off x="937034" y="1175241"/>
            <a:ext cx="10418618" cy="4524315"/>
          </a:xfrm>
          <a:prstGeom prst="rect">
            <a:avLst/>
          </a:prstGeom>
          <a:noFill/>
        </p:spPr>
        <p:txBody>
          <a:bodyPr wrap="square" rtlCol="1">
            <a:spAutoFit/>
          </a:bodyPr>
          <a:lstStyle/>
          <a:p>
            <a:pPr algn="ctr" rtl="1">
              <a:lnSpc>
                <a:spcPct val="150000"/>
              </a:lnSpc>
            </a:pPr>
            <a:r>
              <a:rPr lang="ar-SA" sz="2400" b="1" dirty="0" smtClean="0"/>
              <a:t>اعتبارات </a:t>
            </a:r>
            <a:r>
              <a:rPr lang="ar-SA" sz="2400" b="1" dirty="0"/>
              <a:t>السلوك الاخلاقي</a:t>
            </a:r>
            <a:r>
              <a:rPr lang="ar-SA" sz="2400" dirty="0" smtClean="0"/>
              <a:t> </a:t>
            </a:r>
            <a:endParaRPr lang="ar-JO" sz="2400" dirty="0" smtClean="0"/>
          </a:p>
          <a:p>
            <a:pPr algn="just" rtl="1">
              <a:lnSpc>
                <a:spcPct val="150000"/>
              </a:lnSpc>
            </a:pPr>
            <a:r>
              <a:rPr lang="ar-SA" sz="2400" b="1" dirty="0"/>
              <a:t>سرية المعلومات</a:t>
            </a:r>
            <a:r>
              <a:rPr lang="en-US" sz="2400" b="1" dirty="0"/>
              <a:t> </a:t>
            </a:r>
            <a:r>
              <a:rPr lang="en-US" sz="2400" dirty="0"/>
              <a:t>Anonymity </a:t>
            </a:r>
            <a:r>
              <a:rPr lang="ar-SA" sz="2400" dirty="0"/>
              <a:t>عليك حماية هوية المستهدفين في كل الأوقات فلا تعط أسماء أو تلميحات تؤدي إلى كشف هويتهم الحقيقية، ويمكن تحقيق ذلك من خلال تحويل الأسماء إلى أرقام أو رموز مع التأكد من إتلاف كل ما يتعلق بهوية المستهدفين بعد انتهاء الدراسة. </a:t>
            </a:r>
            <a:endParaRPr lang="ar-JO" sz="2400" dirty="0" smtClean="0"/>
          </a:p>
          <a:p>
            <a:pPr algn="just" rtl="1">
              <a:lnSpc>
                <a:spcPct val="150000"/>
              </a:lnSpc>
            </a:pPr>
            <a:endParaRPr lang="en-US" sz="2400" dirty="0"/>
          </a:p>
          <a:p>
            <a:pPr algn="just" rtl="1">
              <a:lnSpc>
                <a:spcPct val="150000"/>
              </a:lnSpc>
            </a:pPr>
            <a:r>
              <a:rPr lang="ar-SA" sz="2400" b="1" dirty="0"/>
              <a:t>حقوق الحيوان</a:t>
            </a:r>
            <a:r>
              <a:rPr lang="en-US" sz="2400" b="1" dirty="0"/>
              <a:t> </a:t>
            </a:r>
            <a:r>
              <a:rPr lang="en-US" sz="2400" dirty="0"/>
              <a:t>Animal Rights </a:t>
            </a:r>
            <a:r>
              <a:rPr lang="ar-SA" sz="2400" dirty="0"/>
              <a:t>إذا كانت دراستك متعلقة بالحيوان فإن هناك اعتبارات أخلاقية في هذا الخصوص يجب عليك مراعاتها ؛ إذ يجب عليك معاملة الحيوان ورعايته اللائقة به والإحساس بمدى الألم وعدم الراحة عنده.</a:t>
            </a:r>
            <a:endParaRPr lang="en-US" sz="2400" dirty="0"/>
          </a:p>
        </p:txBody>
      </p:sp>
    </p:spTree>
    <p:extLst>
      <p:ext uri="{BB962C8B-B14F-4D97-AF65-F5344CB8AC3E}">
        <p14:creationId xmlns:p14="http://schemas.microsoft.com/office/powerpoint/2010/main" val="359418636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471055" y="878965"/>
            <a:ext cx="11331739" cy="50910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471055" y="1294601"/>
            <a:ext cx="11096212" cy="3970318"/>
          </a:xfrm>
          <a:prstGeom prst="rect">
            <a:avLst/>
          </a:prstGeom>
          <a:noFill/>
        </p:spPr>
        <p:txBody>
          <a:bodyPr wrap="square" rtlCol="1">
            <a:spAutoFit/>
          </a:bodyPr>
          <a:lstStyle/>
          <a:p>
            <a:pPr algn="ctr" rtl="1">
              <a:lnSpc>
                <a:spcPct val="150000"/>
              </a:lnSpc>
            </a:pPr>
            <a:r>
              <a:rPr lang="ar-SA" sz="2400" b="1" dirty="0"/>
              <a:t>علاقة القيم الأخلاقية بالبحث العلمي</a:t>
            </a:r>
            <a:endParaRPr lang="en-US" sz="2400" b="1" dirty="0"/>
          </a:p>
          <a:p>
            <a:pPr algn="r" rtl="1">
              <a:lnSpc>
                <a:spcPct val="150000"/>
              </a:lnSpc>
            </a:pPr>
            <a:r>
              <a:rPr lang="ar-SA" sz="2400" dirty="0"/>
              <a:t> ولتوضح هذه العلاقة لا بد أن يتصف الباحث العلمي بالخصائص القيمية التالية : </a:t>
            </a:r>
            <a:endParaRPr lang="en-US" sz="2400" dirty="0"/>
          </a:p>
          <a:p>
            <a:pPr marL="342900" indent="-342900" algn="r" rtl="1">
              <a:lnSpc>
                <a:spcPct val="150000"/>
              </a:lnSpc>
              <a:buFont typeface="Wingdings" panose="05000000000000000000" pitchFamily="2" charset="2"/>
              <a:buChar char="Ø"/>
            </a:pPr>
            <a:r>
              <a:rPr lang="ar-SA" sz="2400" dirty="0"/>
              <a:t>توجيه بحوثه لما يفيد المعرفة والمجتمع والإنسانية كالتزام أخلاقي أساسي بحكم وظيفته البحثية. </a:t>
            </a:r>
            <a:endParaRPr lang="en-US" sz="2400" dirty="0"/>
          </a:p>
          <a:p>
            <a:pPr marL="342900" indent="-342900" algn="r" rtl="1">
              <a:lnSpc>
                <a:spcPct val="150000"/>
              </a:lnSpc>
              <a:buFont typeface="Wingdings" panose="05000000000000000000" pitchFamily="2" charset="2"/>
              <a:buChar char="Ø"/>
            </a:pPr>
            <a:r>
              <a:rPr lang="ar-SA" sz="2400" dirty="0"/>
              <a:t>الأمانة العلمية في تنفيذ بحوثه ومؤلفاته فلا ينسب لنفسه إلا فكره وعمله ويجب أن يكون مقدار الاستفادة من الآخرين معروفا محدداً.</a:t>
            </a:r>
            <a:endParaRPr lang="en-US" sz="2400" dirty="0"/>
          </a:p>
          <a:p>
            <a:pPr marL="342900" indent="-342900" algn="r" rtl="1">
              <a:lnSpc>
                <a:spcPct val="150000"/>
              </a:lnSpc>
              <a:buFont typeface="Wingdings" panose="05000000000000000000" pitchFamily="2" charset="2"/>
              <a:buChar char="Ø"/>
            </a:pPr>
            <a:r>
              <a:rPr lang="ar-SA" sz="2400" dirty="0"/>
              <a:t>في البحوث المشتركة يجب توضيح أدوار المشتركين بدقة والابتعاد عن المجاملة.</a:t>
            </a:r>
            <a:endParaRPr lang="en-US" sz="2400" dirty="0"/>
          </a:p>
          <a:p>
            <a:pPr algn="r" rtl="1">
              <a:lnSpc>
                <a:spcPct val="150000"/>
              </a:lnSpc>
            </a:pPr>
            <a:endParaRPr lang="en-US" sz="2400" dirty="0"/>
          </a:p>
        </p:txBody>
      </p:sp>
    </p:spTree>
    <p:extLst>
      <p:ext uri="{BB962C8B-B14F-4D97-AF65-F5344CB8AC3E}">
        <p14:creationId xmlns:p14="http://schemas.microsoft.com/office/powerpoint/2010/main" val="3740731696"/>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471055" y="878965"/>
            <a:ext cx="11331739" cy="50910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588818" y="1254445"/>
            <a:ext cx="11096212" cy="5632311"/>
          </a:xfrm>
          <a:prstGeom prst="rect">
            <a:avLst/>
          </a:prstGeom>
          <a:noFill/>
        </p:spPr>
        <p:txBody>
          <a:bodyPr wrap="square" rtlCol="1">
            <a:spAutoFit/>
          </a:bodyPr>
          <a:lstStyle/>
          <a:p>
            <a:pPr algn="ctr" rtl="1">
              <a:lnSpc>
                <a:spcPct val="150000"/>
              </a:lnSpc>
            </a:pPr>
            <a:r>
              <a:rPr lang="ar-SA" sz="2400" b="1" dirty="0"/>
              <a:t>علاقة القيم الأخلاقية بالبحث العلمي</a:t>
            </a:r>
            <a:endParaRPr lang="en-US" sz="2400" b="1" dirty="0"/>
          </a:p>
          <a:p>
            <a:pPr algn="r" rtl="1">
              <a:lnSpc>
                <a:spcPct val="150000"/>
              </a:lnSpc>
            </a:pPr>
            <a:r>
              <a:rPr lang="ar-SA" sz="2400" dirty="0"/>
              <a:t> ولتوضح هذه العلاقة لا بد أن يتصف الباحث العلمي بالخصائص القيمية التالية : </a:t>
            </a:r>
            <a:endParaRPr lang="en-US" sz="2400" dirty="0"/>
          </a:p>
          <a:p>
            <a:pPr marL="342900" indent="-342900" algn="r" rtl="1">
              <a:lnSpc>
                <a:spcPct val="150000"/>
              </a:lnSpc>
              <a:buFont typeface="Wingdings" panose="05000000000000000000" pitchFamily="2" charset="2"/>
              <a:buChar char="Ø"/>
            </a:pPr>
            <a:r>
              <a:rPr lang="ar-SA" sz="2400" dirty="0" smtClean="0"/>
              <a:t>الموضوعية </a:t>
            </a:r>
            <a:r>
              <a:rPr lang="ar-SA" sz="2400" dirty="0"/>
              <a:t>في تلخيص وجهات النظر العلمية للآخرين يجب توخي الدقة دون تحيز وفقاً للهوى وذلك بالموضوعية.</a:t>
            </a:r>
            <a:endParaRPr lang="en-US" sz="2400" dirty="0"/>
          </a:p>
          <a:p>
            <a:pPr marL="342900" indent="-342900" algn="r" rtl="1">
              <a:lnSpc>
                <a:spcPct val="150000"/>
              </a:lnSpc>
              <a:buFont typeface="Wingdings" panose="05000000000000000000" pitchFamily="2" charset="2"/>
              <a:buChar char="Ø"/>
            </a:pPr>
            <a:r>
              <a:rPr lang="ar-SA" sz="2400" dirty="0"/>
              <a:t>  عدم بتر النصوص المنقولة بما يخل بقصد صاحبها سواء أكان بقصد أو غير قصد. </a:t>
            </a:r>
            <a:endParaRPr lang="ar-JO" sz="2400" dirty="0" smtClean="0"/>
          </a:p>
          <a:p>
            <a:pPr marL="342900" indent="-342900" algn="r" rtl="1">
              <a:lnSpc>
                <a:spcPct val="150000"/>
              </a:lnSpc>
              <a:buFont typeface="Wingdings" panose="05000000000000000000" pitchFamily="2" charset="2"/>
              <a:buChar char="Ø"/>
            </a:pPr>
            <a:r>
              <a:rPr lang="ar-SA" sz="2400" dirty="0"/>
              <a:t>في الاقتباس يجب أن يكون المصدر محدداً وواضحاً. </a:t>
            </a:r>
            <a:endParaRPr lang="ar-JO" sz="2400" dirty="0" smtClean="0"/>
          </a:p>
          <a:p>
            <a:pPr marL="342900" indent="-342900" algn="r" rtl="1">
              <a:lnSpc>
                <a:spcPct val="150000"/>
              </a:lnSpc>
              <a:buFont typeface="Wingdings" panose="05000000000000000000" pitchFamily="2" charset="2"/>
              <a:buChar char="Ø"/>
            </a:pPr>
            <a:r>
              <a:rPr lang="ar-SA" sz="2400" dirty="0"/>
              <a:t>لا بد أن تذكر المراجع بأمانة تامة وبدقة تمكن من الرجوع إليها ولا يذكر مراجع لم يتم استخدامها إلا باعتبارها قائمة قراءة إضافية. </a:t>
            </a:r>
            <a:endParaRPr lang="en-US" sz="2400" dirty="0"/>
          </a:p>
          <a:p>
            <a:pPr algn="r" rtl="1">
              <a:lnSpc>
                <a:spcPct val="150000"/>
              </a:lnSpc>
            </a:pPr>
            <a:endParaRPr lang="en-US" sz="2400" dirty="0"/>
          </a:p>
          <a:p>
            <a:pPr marL="342900" indent="-342900" algn="r" rtl="1">
              <a:lnSpc>
                <a:spcPct val="150000"/>
              </a:lnSpc>
              <a:buFont typeface="Wingdings" panose="05000000000000000000" pitchFamily="2" charset="2"/>
              <a:buChar char="Ø"/>
            </a:pPr>
            <a:endParaRPr lang="en-US" sz="2400" dirty="0"/>
          </a:p>
        </p:txBody>
      </p:sp>
    </p:spTree>
    <p:extLst>
      <p:ext uri="{BB962C8B-B14F-4D97-AF65-F5344CB8AC3E}">
        <p14:creationId xmlns:p14="http://schemas.microsoft.com/office/powerpoint/2010/main" val="350792764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471055" y="878965"/>
            <a:ext cx="11331739" cy="509109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657452" y="878965"/>
            <a:ext cx="10958944" cy="4524315"/>
          </a:xfrm>
          <a:prstGeom prst="rect">
            <a:avLst/>
          </a:prstGeom>
          <a:noFill/>
        </p:spPr>
        <p:txBody>
          <a:bodyPr wrap="square" rtlCol="1">
            <a:spAutoFit/>
          </a:bodyPr>
          <a:lstStyle/>
          <a:p>
            <a:pPr algn="ctr" rtl="1">
              <a:lnSpc>
                <a:spcPct val="150000"/>
              </a:lnSpc>
            </a:pPr>
            <a:r>
              <a:rPr lang="ar-SA" sz="2400" b="1" dirty="0"/>
              <a:t>علاقة القيم الأخلاقية بالبحث </a:t>
            </a:r>
            <a:r>
              <a:rPr lang="ar-SA" sz="2400" b="1" dirty="0" smtClean="0"/>
              <a:t>العلمي</a:t>
            </a:r>
            <a:endParaRPr lang="ar-JO" sz="2400" b="1" dirty="0" smtClean="0"/>
          </a:p>
          <a:p>
            <a:pPr algn="ctr" rtl="1">
              <a:lnSpc>
                <a:spcPct val="150000"/>
              </a:lnSpc>
            </a:pPr>
            <a:endParaRPr lang="en-US" sz="2400" b="1" dirty="0"/>
          </a:p>
          <a:p>
            <a:pPr marL="342900" indent="-342900" algn="r" rtl="1">
              <a:lnSpc>
                <a:spcPct val="150000"/>
              </a:lnSpc>
              <a:buFont typeface="Wingdings" panose="05000000000000000000" pitchFamily="2" charset="2"/>
              <a:buChar char="Ø"/>
            </a:pPr>
            <a:r>
              <a:rPr lang="ar-SA" sz="2400" dirty="0" smtClean="0"/>
              <a:t>في </a:t>
            </a:r>
            <a:r>
              <a:rPr lang="ar-SA" sz="2400" dirty="0"/>
              <a:t>جمع البيانات الميدانية يراعى الدقة والصدق والأمانة مع الابتعاد عن الإيحاء </a:t>
            </a:r>
            <a:r>
              <a:rPr lang="ar-SA" sz="2400" dirty="0" smtClean="0"/>
              <a:t>للمستقص</a:t>
            </a:r>
            <a:r>
              <a:rPr lang="ar-JO" sz="2400" dirty="0" smtClean="0"/>
              <a:t>ي</a:t>
            </a:r>
            <a:r>
              <a:rPr lang="ar-SA" sz="2400" dirty="0" smtClean="0"/>
              <a:t> </a:t>
            </a:r>
            <a:r>
              <a:rPr lang="ar-SA" sz="2400" dirty="0"/>
              <a:t>منهم الإجابة </a:t>
            </a:r>
            <a:endParaRPr lang="en-US" sz="2400" dirty="0"/>
          </a:p>
          <a:p>
            <a:pPr marL="342900" indent="-342900" algn="r" rtl="1">
              <a:lnSpc>
                <a:spcPct val="150000"/>
              </a:lnSpc>
              <a:buFont typeface="Wingdings" panose="05000000000000000000" pitchFamily="2" charset="2"/>
              <a:buChar char="Ø"/>
            </a:pPr>
            <a:r>
              <a:rPr lang="ar-SA" sz="2400" dirty="0"/>
              <a:t>في تحليل البيانات الميدانية لا بد يقوم الباحث بنفسه بالتحليل ولا يسند للغير أكثر من الحسابات والتحليلات الرقمية التي تقوم بها الآلات أما التفسير والتقييم والمقارنة والاستنتاج فتلك كلها مسؤولية الباحث</a:t>
            </a:r>
            <a:endParaRPr lang="en-US" sz="2400" dirty="0"/>
          </a:p>
          <a:p>
            <a:pPr marL="342900" indent="-342900" algn="r" rtl="1">
              <a:lnSpc>
                <a:spcPct val="150000"/>
              </a:lnSpc>
              <a:buFont typeface="Wingdings" panose="05000000000000000000" pitchFamily="2" charset="2"/>
              <a:buChar char="Ø"/>
            </a:pPr>
            <a:r>
              <a:rPr lang="ar-SA" sz="2400" dirty="0"/>
              <a:t>المحافظة على السرية خصوصاً فيما يتعلق بأمور شخصية أو مسائل مالية أو سلوكية. </a:t>
            </a:r>
            <a:endParaRPr lang="en-US" sz="2400" dirty="0"/>
          </a:p>
          <a:p>
            <a:pPr marL="342900" indent="-342900" algn="r" rtl="1">
              <a:lnSpc>
                <a:spcPct val="150000"/>
              </a:lnSpc>
              <a:buFont typeface="Wingdings" panose="05000000000000000000" pitchFamily="2" charset="2"/>
              <a:buChar char="Ø"/>
            </a:pPr>
            <a:r>
              <a:rPr lang="ar-SA" sz="2400" dirty="0"/>
              <a:t>يراعى تحديث البيانات في المؤلفات المقررة على الطلاب حتى لا يتوهم الطلاب حقائق مغلوطة نتيجة لعدم تحديث البيانات أو على الأقل ليكونوا محيطين بالأوضاع الحديثة وهذه مسؤولية أخلاقية جسيمة</a:t>
            </a:r>
            <a:r>
              <a:rPr lang="en-US" sz="2400" dirty="0"/>
              <a:t>.</a:t>
            </a:r>
          </a:p>
        </p:txBody>
      </p:sp>
    </p:spTree>
    <p:extLst>
      <p:ext uri="{BB962C8B-B14F-4D97-AF65-F5344CB8AC3E}">
        <p14:creationId xmlns:p14="http://schemas.microsoft.com/office/powerpoint/2010/main" val="238228145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4879251" y="3146209"/>
            <a:ext cx="9268690" cy="954107"/>
          </a:xfrm>
          <a:prstGeom prst="rect">
            <a:avLst/>
          </a:prstGeom>
          <a:noFill/>
        </p:spPr>
        <p:txBody>
          <a:bodyPr wrap="square" rtlCol="1">
            <a:spAutoFit/>
          </a:bodyPr>
          <a:lstStyle/>
          <a:p>
            <a:pPr algn="ctr" rtl="1"/>
            <a:r>
              <a:rPr lang="ar-SA" sz="3200" b="1" dirty="0" smtClean="0"/>
              <a:t>الصفات المذمومة عند الباحث </a:t>
            </a:r>
            <a:endParaRPr lang="ar-JO" sz="3200" b="1" dirty="0" smtClean="0"/>
          </a:p>
          <a:p>
            <a:pPr algn="ctr" rtl="1"/>
            <a:endParaRPr lang="ar-JO" sz="2400" b="1" dirty="0" smtClean="0"/>
          </a:p>
        </p:txBody>
      </p:sp>
      <p:graphicFrame>
        <p:nvGraphicFramePr>
          <p:cNvPr id="3" name="رسم تخطيطي 2"/>
          <p:cNvGraphicFramePr/>
          <p:nvPr>
            <p:extLst>
              <p:ext uri="{D42A27DB-BD31-4B8C-83A1-F6EECF244321}">
                <p14:modId xmlns:p14="http://schemas.microsoft.com/office/powerpoint/2010/main" val="3338186887"/>
              </p:ext>
            </p:extLst>
          </p:nvPr>
        </p:nvGraphicFramePr>
        <p:xfrm>
          <a:off x="1054662" y="852373"/>
          <a:ext cx="8128000" cy="5418667"/>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361635199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985702"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413165" y="1899171"/>
            <a:ext cx="9268690" cy="2954655"/>
          </a:xfrm>
          <a:prstGeom prst="rect">
            <a:avLst/>
          </a:prstGeom>
          <a:noFill/>
        </p:spPr>
        <p:txBody>
          <a:bodyPr wrap="square" rtlCol="1">
            <a:spAutoFit/>
          </a:bodyPr>
          <a:lstStyle/>
          <a:p>
            <a:pPr algn="ctr" rtl="1"/>
            <a:r>
              <a:rPr lang="ar-SA" sz="2400" b="1" dirty="0" smtClean="0"/>
              <a:t>الصفات المذمومة عند الباحث </a:t>
            </a:r>
            <a:endParaRPr lang="ar-JO" sz="2400" b="1" dirty="0" smtClean="0"/>
          </a:p>
          <a:p>
            <a:pPr algn="just" rtl="1"/>
            <a:r>
              <a:rPr lang="ar-JO" sz="2400" b="1" dirty="0" smtClean="0"/>
              <a:t>أولا: </a:t>
            </a:r>
            <a:r>
              <a:rPr lang="ar-SA" sz="2400" b="1" dirty="0" smtClean="0"/>
              <a:t>السرقة </a:t>
            </a:r>
            <a:r>
              <a:rPr lang="ar-SA" sz="2400" b="1" dirty="0"/>
              <a:t>العلمية </a:t>
            </a:r>
            <a:endParaRPr lang="ar-JO" sz="2400" b="1" dirty="0" smtClean="0"/>
          </a:p>
          <a:p>
            <a:pPr algn="just" rtl="1"/>
            <a:r>
              <a:rPr lang="ar-SA" sz="2400" dirty="0" smtClean="0"/>
              <a:t>من </a:t>
            </a:r>
            <a:r>
              <a:rPr lang="ar-SA" sz="2400" dirty="0"/>
              <a:t>المشاكل الأخلاقية المعقدة </a:t>
            </a:r>
            <a:r>
              <a:rPr lang="ar-SA" sz="2400" dirty="0" smtClean="0"/>
              <a:t>السرقة </a:t>
            </a:r>
            <a:r>
              <a:rPr lang="ar-SA" sz="2400" dirty="0"/>
              <a:t>العلمية </a:t>
            </a:r>
            <a:r>
              <a:rPr lang="ar-SA" sz="2400" dirty="0" smtClean="0"/>
              <a:t>ف</a:t>
            </a:r>
            <a:r>
              <a:rPr lang="ar-JO" sz="2400" dirty="0" smtClean="0"/>
              <a:t>ف</a:t>
            </a:r>
            <a:r>
              <a:rPr lang="ar-SA" sz="2400" dirty="0" smtClean="0"/>
              <a:t>ي </a:t>
            </a:r>
            <a:r>
              <a:rPr lang="ar-SA" sz="2400" dirty="0"/>
              <a:t>أبسط معانيها </a:t>
            </a:r>
            <a:r>
              <a:rPr lang="ar-JO" sz="2400" dirty="0" smtClean="0"/>
              <a:t>تشير لا</a:t>
            </a:r>
            <a:r>
              <a:rPr lang="ar-SA" sz="2400" dirty="0" err="1" smtClean="0"/>
              <a:t>ستخدام</a:t>
            </a:r>
            <a:r>
              <a:rPr lang="ar-SA" sz="2400" dirty="0" smtClean="0"/>
              <a:t> </a:t>
            </a:r>
            <a:r>
              <a:rPr lang="ar-SA" sz="2400" dirty="0"/>
              <a:t>غير معترف به لأفكار وأعمال الآخرين بقصد أو من غير قصد. </a:t>
            </a:r>
            <a:endParaRPr lang="ar-JO" sz="2400" dirty="0" smtClean="0"/>
          </a:p>
          <a:p>
            <a:pPr algn="just" rtl="1"/>
            <a:r>
              <a:rPr lang="ar-SA" sz="2400" dirty="0" smtClean="0"/>
              <a:t>وتحدث </a:t>
            </a:r>
            <a:r>
              <a:rPr lang="ar-SA" sz="2400" dirty="0"/>
              <a:t>السرقة العلمية بشكل مبسط عندما يقوم الكاتب متعمدا باستخدام كلمات أو أفكار أو معلومات ليست عامة خاصة المتعلقة بشخص آخر دون تعرف أو ذكر هذا الشخص أو مصدر هذه الأفكار أو المعلومات، وقد نسبها إلى نفسه ، سواء تم ذلك ورقياً أو </a:t>
            </a:r>
            <a:r>
              <a:rPr lang="ar-SA" sz="2400" dirty="0" smtClean="0"/>
              <a:t>إلكترونياً</a:t>
            </a:r>
            <a:r>
              <a:rPr lang="ar-JO" sz="2400" dirty="0" smtClean="0"/>
              <a:t>.</a:t>
            </a:r>
          </a:p>
          <a:p>
            <a:pPr algn="r" rtl="1"/>
            <a:endParaRPr lang="en-US" dirty="0"/>
          </a:p>
        </p:txBody>
      </p:sp>
    </p:spTree>
    <p:extLst>
      <p:ext uri="{BB962C8B-B14F-4D97-AF65-F5344CB8AC3E}">
        <p14:creationId xmlns:p14="http://schemas.microsoft.com/office/powerpoint/2010/main" val="416656459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952845"/>
            <a:ext cx="10442902"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906713" y="1159273"/>
            <a:ext cx="7894448" cy="684803"/>
          </a:xfrm>
          <a:prstGeom prst="rect">
            <a:avLst/>
          </a:prstGeom>
          <a:noFill/>
        </p:spPr>
        <p:txBody>
          <a:bodyPr wrap="square" rtlCol="1">
            <a:spAutoFit/>
          </a:bodyPr>
          <a:lstStyle/>
          <a:p>
            <a:pPr algn="ctr" rtl="1">
              <a:lnSpc>
                <a:spcPct val="150000"/>
              </a:lnSpc>
            </a:pPr>
            <a:r>
              <a:rPr lang="ar-SA" sz="2800" b="1" dirty="0" smtClean="0"/>
              <a:t>أسباب اللجوء للسرقة العلمية</a:t>
            </a:r>
            <a:r>
              <a:rPr lang="ar-JO" sz="2800" b="1" dirty="0" smtClean="0">
                <a:latin typeface="Simplified Arabic" panose="02020603050405020304" pitchFamily="18" charset="-78"/>
                <a:cs typeface="Simplified Arabic" panose="02020603050405020304" pitchFamily="18" charset="-78"/>
              </a:rPr>
              <a:t>     </a:t>
            </a:r>
          </a:p>
        </p:txBody>
      </p:sp>
      <p:graphicFrame>
        <p:nvGraphicFramePr>
          <p:cNvPr id="4" name="رسم تخطيطي 3"/>
          <p:cNvGraphicFramePr/>
          <p:nvPr/>
        </p:nvGraphicFramePr>
        <p:xfrm>
          <a:off x="1648691" y="1159273"/>
          <a:ext cx="9490363" cy="4979060"/>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Tree>
    <p:extLst>
      <p:ext uri="{BB962C8B-B14F-4D97-AF65-F5344CB8AC3E}">
        <p14:creationId xmlns:p14="http://schemas.microsoft.com/office/powerpoint/2010/main" val="59606126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746760" y="822960"/>
            <a:ext cx="10668000" cy="474984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836488" y="1057934"/>
            <a:ext cx="10026481" cy="4985980"/>
          </a:xfrm>
          <a:prstGeom prst="rect">
            <a:avLst/>
          </a:prstGeom>
          <a:noFill/>
        </p:spPr>
        <p:txBody>
          <a:bodyPr wrap="square" rtlCol="1">
            <a:spAutoFit/>
          </a:bodyPr>
          <a:lstStyle/>
          <a:p>
            <a:pPr algn="ctr" rtl="1"/>
            <a:r>
              <a:rPr lang="ar-SA" sz="2800" b="1" dirty="0"/>
              <a:t>الآثار السلبية المترتبة على السرقة </a:t>
            </a:r>
            <a:r>
              <a:rPr lang="ar-SA" sz="2800" b="1" dirty="0" smtClean="0"/>
              <a:t>العلمية</a:t>
            </a:r>
            <a:endParaRPr lang="ar-JO" sz="2800" b="1" dirty="0" smtClean="0"/>
          </a:p>
          <a:p>
            <a:pPr algn="ctr" rtl="1"/>
            <a:endParaRPr lang="en-US" sz="2800" dirty="0"/>
          </a:p>
          <a:p>
            <a:pPr marL="457200" indent="-457200" algn="r" rtl="1">
              <a:buFont typeface="Wingdings" panose="05000000000000000000" pitchFamily="2" charset="2"/>
              <a:buChar char="ü"/>
            </a:pPr>
            <a:r>
              <a:rPr lang="ar-SA" sz="2400" dirty="0"/>
              <a:t>تقضي على ملكة البحث العلمي النزيه وتجعل الباحث لا يبالي من أين أتى </a:t>
            </a:r>
            <a:r>
              <a:rPr lang="ar-SA" sz="2400" dirty="0" smtClean="0"/>
              <a:t>بالمعلومة، </a:t>
            </a:r>
            <a:r>
              <a:rPr lang="ar-SA" sz="2400" dirty="0"/>
              <a:t>ولا </a:t>
            </a:r>
            <a:r>
              <a:rPr lang="ar-SA" sz="2400" dirty="0" smtClean="0"/>
              <a:t>مصدرها</a:t>
            </a:r>
            <a:r>
              <a:rPr lang="ar-JO" sz="2400" dirty="0" smtClean="0"/>
              <a:t>.</a:t>
            </a:r>
            <a:r>
              <a:rPr lang="ar-SA" sz="2400" dirty="0" smtClean="0"/>
              <a:t> </a:t>
            </a:r>
            <a:endParaRPr lang="en-US" sz="2400" dirty="0"/>
          </a:p>
          <a:p>
            <a:pPr marL="457200" indent="-457200" algn="r" rtl="1">
              <a:buFont typeface="Wingdings" panose="05000000000000000000" pitchFamily="2" charset="2"/>
              <a:buChar char="ü"/>
            </a:pPr>
            <a:r>
              <a:rPr lang="ar-SA" sz="2400" dirty="0"/>
              <a:t>تنشئ عقليات هشة علميا، متهرئة فكريا ، ويكون نتاجها أن تكون الأمة فراغا من كل عقلية </a:t>
            </a:r>
            <a:r>
              <a:rPr lang="ar-SA" sz="2400" dirty="0" smtClean="0"/>
              <a:t>بحثية</a:t>
            </a:r>
            <a:r>
              <a:rPr lang="ar-JO" sz="2400" dirty="0" smtClean="0"/>
              <a:t>.</a:t>
            </a:r>
            <a:endParaRPr lang="en-US" sz="2400" dirty="0"/>
          </a:p>
          <a:p>
            <a:pPr marL="457200" indent="-457200" algn="r" rtl="1">
              <a:buFont typeface="Wingdings" panose="05000000000000000000" pitchFamily="2" charset="2"/>
              <a:buChar char="ü"/>
            </a:pPr>
            <a:r>
              <a:rPr lang="ar-SA" sz="2400" dirty="0"/>
              <a:t>تقتل موهبة الإبداع </a:t>
            </a:r>
            <a:r>
              <a:rPr lang="ar-SA" sz="2400" dirty="0" smtClean="0"/>
              <a:t>والتنافس</a:t>
            </a:r>
            <a:r>
              <a:rPr lang="ar-JO" sz="2400" dirty="0" smtClean="0"/>
              <a:t>.</a:t>
            </a:r>
            <a:r>
              <a:rPr lang="ar-SA" sz="2400" dirty="0" smtClean="0"/>
              <a:t> </a:t>
            </a:r>
            <a:endParaRPr lang="ar-JO" sz="2400" dirty="0" smtClean="0"/>
          </a:p>
          <a:p>
            <a:pPr marL="285750" indent="-285750" algn="r" rtl="1">
              <a:buFont typeface="Wingdings" panose="05000000000000000000" pitchFamily="2" charset="2"/>
              <a:buChar char="ü"/>
            </a:pPr>
            <a:r>
              <a:rPr lang="ar-SA" sz="2400" dirty="0"/>
              <a:t>إصابة الباحث بالسلبية واليأس والإحباط.</a:t>
            </a:r>
            <a:endParaRPr lang="en-US" sz="2400" dirty="0"/>
          </a:p>
          <a:p>
            <a:pPr marL="285750" indent="-285750" algn="r" rtl="1">
              <a:buFont typeface="Wingdings" panose="05000000000000000000" pitchFamily="2" charset="2"/>
              <a:buChar char="ü"/>
            </a:pPr>
            <a:r>
              <a:rPr lang="ar-SA" sz="2400" dirty="0"/>
              <a:t>تؤدي ظاهرة السرقات العلمية إلى حصول الباحثين على درجات علمية لا يستحقونها.</a:t>
            </a:r>
            <a:endParaRPr lang="en-US" sz="2400" dirty="0"/>
          </a:p>
          <a:p>
            <a:pPr marL="285750" indent="-285750" algn="r" rtl="1">
              <a:buFont typeface="Wingdings" panose="05000000000000000000" pitchFamily="2" charset="2"/>
              <a:buChar char="ü"/>
            </a:pPr>
            <a:r>
              <a:rPr lang="ar-SA" sz="2400" dirty="0"/>
              <a:t>تدخل المجتمع الأكاديمي بعض من العناصر الفاسدة تفسد أكثر ما تصلح.</a:t>
            </a:r>
            <a:endParaRPr lang="en-US" sz="2400" dirty="0"/>
          </a:p>
          <a:p>
            <a:pPr marL="285750" indent="-285750" algn="r" rtl="1">
              <a:buFont typeface="Wingdings" panose="05000000000000000000" pitchFamily="2" charset="2"/>
              <a:buChar char="ü"/>
            </a:pPr>
            <a:r>
              <a:rPr lang="ar-SA" sz="2400" dirty="0"/>
              <a:t>من المحتمل أن يعتلي مثل هؤلاء مناصب إدارية حساسة في الوسط العلمي، مما يجعل البحث العلمي ألعوبة في أيدي مجموعة من اللصوص والانتهازيين.</a:t>
            </a:r>
            <a:endParaRPr lang="en-US" sz="2400" dirty="0"/>
          </a:p>
          <a:p>
            <a:pPr rtl="1"/>
            <a:r>
              <a:rPr lang="ar-SA" dirty="0"/>
              <a:t> </a:t>
            </a:r>
            <a:endParaRPr lang="en-US" dirty="0"/>
          </a:p>
          <a:p>
            <a:pPr marL="457200" indent="-457200" algn="r" rtl="1">
              <a:buFont typeface="Wingdings" panose="05000000000000000000" pitchFamily="2" charset="2"/>
              <a:buChar char="ü"/>
            </a:pPr>
            <a:endParaRPr lang="en-US" sz="2800" dirty="0"/>
          </a:p>
        </p:txBody>
      </p:sp>
    </p:spTree>
    <p:extLst>
      <p:ext uri="{BB962C8B-B14F-4D97-AF65-F5344CB8AC3E}">
        <p14:creationId xmlns:p14="http://schemas.microsoft.com/office/powerpoint/2010/main" val="358716653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900545"/>
            <a:ext cx="10621732" cy="51433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81062" y="1319527"/>
            <a:ext cx="10442902" cy="3785652"/>
          </a:xfrm>
          <a:prstGeom prst="rect">
            <a:avLst/>
          </a:prstGeom>
          <a:noFill/>
        </p:spPr>
        <p:txBody>
          <a:bodyPr wrap="square" rtlCol="1">
            <a:spAutoFit/>
          </a:bodyPr>
          <a:lstStyle/>
          <a:p>
            <a:pPr algn="ctr" rtl="1"/>
            <a:r>
              <a:rPr lang="ar-SA" sz="2400" b="1" dirty="0"/>
              <a:t>أنواع السرقات </a:t>
            </a:r>
            <a:r>
              <a:rPr lang="ar-SA" sz="2400" b="1" dirty="0" smtClean="0"/>
              <a:t>العلمية</a:t>
            </a:r>
            <a:endParaRPr lang="ar-JO" sz="2400" b="1" dirty="0" smtClean="0"/>
          </a:p>
          <a:p>
            <a:pPr algn="ctr" rtl="1"/>
            <a:endParaRPr lang="en-US" sz="2400" b="1" dirty="0"/>
          </a:p>
          <a:p>
            <a:pPr marL="342900" indent="-342900" algn="r" rtl="1">
              <a:buFont typeface="Wingdings" panose="05000000000000000000" pitchFamily="2" charset="2"/>
              <a:buChar char="v"/>
            </a:pPr>
            <a:r>
              <a:rPr lang="ar-SA" sz="2400" dirty="0" smtClean="0"/>
              <a:t>اقتباس </a:t>
            </a:r>
            <a:r>
              <a:rPr lang="ar-SA" sz="2400" dirty="0"/>
              <a:t>كلي أو جزئي للأفكار أو المعلومات أو نص أو فقرة أو مقطع من مقال أو كتب أو مجالات أو دراسات أو تقارير أو من المواقع الإلكترونية أو إعادة صياغتها دون ذكر مصدرها أو أصحابها الأصليين. </a:t>
            </a:r>
            <a:endParaRPr lang="en-US" sz="2400" dirty="0"/>
          </a:p>
          <a:p>
            <a:pPr marL="342900" indent="-342900" algn="r" rtl="1">
              <a:buFont typeface="Wingdings" panose="05000000000000000000" pitchFamily="2" charset="2"/>
              <a:buChar char="v"/>
            </a:pPr>
            <a:r>
              <a:rPr lang="ar-SA" sz="2400" dirty="0"/>
              <a:t>استعمال معطيات خاصة دون تحديد مصدرها وأصحابها الأصليين. </a:t>
            </a:r>
            <a:endParaRPr lang="en-US" sz="2400" dirty="0"/>
          </a:p>
          <a:p>
            <a:pPr marL="342900" indent="-342900" algn="r" rtl="1">
              <a:buFont typeface="Wingdings" panose="05000000000000000000" pitchFamily="2" charset="2"/>
              <a:buChar char="v"/>
            </a:pPr>
            <a:r>
              <a:rPr lang="ar-SA" sz="2400" dirty="0"/>
              <a:t>استعمال برهان أو استدلال معين دون ذكر مصدره وأصحابه الأصليين. </a:t>
            </a:r>
            <a:endParaRPr lang="en-US" sz="2400" dirty="0"/>
          </a:p>
          <a:p>
            <a:pPr marL="342900" indent="-342900" algn="r" rtl="1">
              <a:buFont typeface="Wingdings" panose="05000000000000000000" pitchFamily="2" charset="2"/>
              <a:buChar char="v"/>
            </a:pPr>
            <a:r>
              <a:rPr lang="ar-SA" sz="2400" dirty="0"/>
              <a:t>نشر نص أو مقال أو مطبوعة أو تقرير أنجز من طرف هيئة أو مؤسسة واعتبارها عملا شخصياً. </a:t>
            </a:r>
            <a:endParaRPr lang="en-US" sz="2400" dirty="0"/>
          </a:p>
          <a:p>
            <a:pPr marL="342900" indent="-342900" algn="r" rtl="1">
              <a:buFont typeface="Wingdings" panose="05000000000000000000" pitchFamily="2" charset="2"/>
              <a:buChar char="v"/>
            </a:pPr>
            <a:r>
              <a:rPr lang="ar-SA" sz="2400" dirty="0"/>
              <a:t>استعمال إنتاج فني معين أو إدراج خرائط أو صور أو منحنيات بيانية أو جداول إحصائية أو مخططات في نص أو مقال دون الإشارة إلى مصدرها وأصحابها الأصليين. </a:t>
            </a:r>
            <a:endParaRPr lang="en-US" sz="2400" dirty="0"/>
          </a:p>
        </p:txBody>
      </p:sp>
    </p:spTree>
    <p:extLst>
      <p:ext uri="{BB962C8B-B14F-4D97-AF65-F5344CB8AC3E}">
        <p14:creationId xmlns:p14="http://schemas.microsoft.com/office/powerpoint/2010/main" val="175678762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900545"/>
            <a:ext cx="10621732" cy="51433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181062" y="1179294"/>
            <a:ext cx="10442902" cy="4585871"/>
          </a:xfrm>
          <a:prstGeom prst="rect">
            <a:avLst/>
          </a:prstGeom>
          <a:noFill/>
        </p:spPr>
        <p:txBody>
          <a:bodyPr wrap="square" rtlCol="1">
            <a:spAutoFit/>
          </a:bodyPr>
          <a:lstStyle/>
          <a:p>
            <a:pPr algn="ctr" rtl="1"/>
            <a:r>
              <a:rPr lang="ar-SA" sz="2400" b="1" dirty="0"/>
              <a:t>أنواع السرقات </a:t>
            </a:r>
            <a:r>
              <a:rPr lang="ar-SA" sz="2400" b="1" dirty="0" smtClean="0"/>
              <a:t>العلمية</a:t>
            </a:r>
            <a:endParaRPr lang="ar-JO" sz="2400" b="1" dirty="0" smtClean="0"/>
          </a:p>
          <a:p>
            <a:pPr algn="ctr" rtl="1"/>
            <a:endParaRPr lang="en-US" sz="2800" b="1" dirty="0"/>
          </a:p>
          <a:p>
            <a:pPr marL="342900" indent="-342900" algn="r" rtl="1">
              <a:buFont typeface="Wingdings" panose="05000000000000000000" pitchFamily="2" charset="2"/>
              <a:buChar char="v"/>
            </a:pPr>
            <a:r>
              <a:rPr lang="ar-SA" sz="2400" dirty="0" smtClean="0"/>
              <a:t>الترجمة </a:t>
            </a:r>
            <a:r>
              <a:rPr lang="ar-SA" sz="2400" dirty="0"/>
              <a:t>إلى إحدى اللغات التي يستعملها الباحث دون ذكر المترجم والمصدر. </a:t>
            </a:r>
            <a:endParaRPr lang="en-US" sz="2400" dirty="0"/>
          </a:p>
          <a:p>
            <a:pPr marL="342900" indent="-342900" algn="r" rtl="1">
              <a:buFont typeface="Wingdings" panose="05000000000000000000" pitchFamily="2" charset="2"/>
              <a:buChar char="v"/>
            </a:pPr>
            <a:r>
              <a:rPr lang="ar-SA" sz="2400" dirty="0"/>
              <a:t>إدراج الباحث لاسمه في بحث أو أي عمل آخر دون المشاركة في إعداده. </a:t>
            </a:r>
            <a:endParaRPr lang="en-US" sz="2400" dirty="0"/>
          </a:p>
          <a:p>
            <a:pPr marL="342900" indent="-342900" algn="r" rtl="1">
              <a:buFont typeface="Wingdings" panose="05000000000000000000" pitchFamily="2" charset="2"/>
              <a:buChar char="v"/>
            </a:pPr>
            <a:r>
              <a:rPr lang="ar-SA" sz="2400" dirty="0"/>
              <a:t>قيام الباحث الرئيسي بإدراج اسم باحث آخر لم يشارك في إنجاز العمل بإذنه أو دون إذنه بغرض المساعدة على نشر العمل استنادا لسمعته العلمية. </a:t>
            </a:r>
            <a:endParaRPr lang="en-US" sz="2400" dirty="0"/>
          </a:p>
          <a:p>
            <a:pPr marL="342900" indent="-342900" algn="r" rtl="1">
              <a:buFont typeface="Wingdings" panose="05000000000000000000" pitchFamily="2" charset="2"/>
              <a:buChar char="v"/>
            </a:pPr>
            <a:r>
              <a:rPr lang="ar-SA" sz="2400" dirty="0"/>
              <a:t>قيام الأستاذ أو الباحث بتكليف الطلبة أو أطراف أخرى بإنجاز أعمال علمية من أجل تثبيتها في مشروع بحث أو إنجاز كتاب علمي أو مطبوعة بيداغوجية أو تقرير </a:t>
            </a:r>
            <a:r>
              <a:rPr lang="ar-SA" sz="2400" dirty="0" smtClean="0"/>
              <a:t>علمي</a:t>
            </a:r>
            <a:r>
              <a:rPr lang="ar-JO" sz="2400" dirty="0" smtClean="0"/>
              <a:t>.</a:t>
            </a:r>
          </a:p>
          <a:p>
            <a:pPr marL="342900" indent="-342900" algn="r" rtl="1">
              <a:buFont typeface="Wingdings" panose="05000000000000000000" pitchFamily="2" charset="2"/>
              <a:buChar char="v"/>
            </a:pPr>
            <a:r>
              <a:rPr lang="ar-SA" sz="2400" dirty="0" smtClean="0"/>
              <a:t> </a:t>
            </a:r>
            <a:r>
              <a:rPr lang="ar-SA" sz="2400" dirty="0"/>
              <a:t>استعمال أعمال الطلبة ومذكراتهم كمداخلات في ملتقيات علمية أو لنشر مقالات علمية في المجلات والدوريات. </a:t>
            </a:r>
            <a:endParaRPr lang="en-US" sz="2400" dirty="0"/>
          </a:p>
          <a:p>
            <a:pPr marL="342900" indent="-342900" algn="r" rtl="1">
              <a:buFont typeface="Wingdings" panose="05000000000000000000" pitchFamily="2" charset="2"/>
              <a:buChar char="v"/>
            </a:pPr>
            <a:r>
              <a:rPr lang="ar-SA" sz="2400" dirty="0"/>
              <a:t>إدراج أسماء الخبراء ومحكمين في اللجان العلمية للملتقيات والمجالات والدوريات من أجل كسب المصداقية دون علم وموافقة وتعهد كتابي من قبل وأصحابها أو دون مشاركتهم الفعلية في أعمالها.</a:t>
            </a:r>
            <a:endParaRPr lang="en-US" sz="2400" dirty="0"/>
          </a:p>
        </p:txBody>
      </p:sp>
    </p:spTree>
    <p:extLst>
      <p:ext uri="{BB962C8B-B14F-4D97-AF65-F5344CB8AC3E}">
        <p14:creationId xmlns:p14="http://schemas.microsoft.com/office/powerpoint/2010/main" val="306841143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900545" y="734291"/>
            <a:ext cx="10902249" cy="530962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364043" y="1028342"/>
            <a:ext cx="10183091" cy="5170646"/>
          </a:xfrm>
          <a:prstGeom prst="rect">
            <a:avLst/>
          </a:prstGeom>
          <a:noFill/>
        </p:spPr>
        <p:txBody>
          <a:bodyPr wrap="square" rtlCol="1">
            <a:spAutoFit/>
          </a:bodyPr>
          <a:lstStyle/>
          <a:p>
            <a:pPr algn="ctr" rtl="1"/>
            <a:r>
              <a:rPr lang="ar-SA" sz="2400" b="1" dirty="0"/>
              <a:t>كيفية تجنب السرقة </a:t>
            </a:r>
            <a:r>
              <a:rPr lang="ar-SA" sz="2400" b="1" dirty="0" smtClean="0"/>
              <a:t>العلمية</a:t>
            </a:r>
            <a:endParaRPr lang="ar-JO" sz="2400" b="1" dirty="0" smtClean="0"/>
          </a:p>
          <a:p>
            <a:pPr algn="ctr" rtl="1"/>
            <a:endParaRPr lang="ar-JO" b="1" dirty="0" smtClean="0"/>
          </a:p>
          <a:p>
            <a:pPr marL="342900" lvl="0" indent="-342900" algn="just" rtl="1">
              <a:buFont typeface="Wingdings" panose="05000000000000000000" pitchFamily="2" charset="2"/>
              <a:buChar char="q"/>
            </a:pPr>
            <a:r>
              <a:rPr lang="ar-SA" sz="2400" dirty="0"/>
              <a:t>قد تكون بعض السرقات الأدبية غير مقصودة، ولكن ليس لدينا طريقة لتخمين نية الباحث لذلك وبصرف النظر عن تضمين الاقتباس المباشر، يجب على الباحث تجنب القص واللصق عن كتابة أي شيء يريد أن يتضمنه في بحثه العلمي.</a:t>
            </a:r>
            <a:endParaRPr lang="en-US" sz="2400" dirty="0"/>
          </a:p>
          <a:p>
            <a:pPr marL="342900" lvl="0" indent="-342900" algn="just" rtl="1">
              <a:buFont typeface="Wingdings" panose="05000000000000000000" pitchFamily="2" charset="2"/>
              <a:buChar char="q"/>
            </a:pPr>
            <a:r>
              <a:rPr lang="ar-SA" sz="2400" dirty="0"/>
              <a:t>يجب على الباحث أن لا يحاول الاحتيال على برامج اكتشاف السرقات العلمية لأنهم يكتشفون سوء الممارسة ويتقنون جيداً كافة اللغات سواء كانت عربية أو أجنبية، ويعرفون جيداً كافة الحيل الفنية في الكتابة، ولكن يمكن للباحث إعادة صياغة محتوى المراد نقله ولكن بأسلوبه الشخصي دون الخلل في المعنى الأصلي للمحتوى.</a:t>
            </a:r>
            <a:endParaRPr lang="en-US" sz="2400" dirty="0"/>
          </a:p>
          <a:p>
            <a:pPr marL="342900" lvl="0" indent="-342900" algn="just" rtl="1">
              <a:buFont typeface="Wingdings" panose="05000000000000000000" pitchFamily="2" charset="2"/>
              <a:buChar char="q"/>
            </a:pPr>
            <a:r>
              <a:rPr lang="ar-SA" sz="2400" dirty="0"/>
              <a:t>تجنب كافة مواقع وبرامج إعادة الصياغة والتي تتيح للباحث مقالات أو نصوص جاهزة ومخصصة، وبغض النظر عن الادعاءات التي تفيد بعدم وجود خطر الوقوع في السرقة العلمية، إلا أنه هناك بعض البرامج مثل (</a:t>
            </a:r>
            <a:r>
              <a:rPr lang="af-ZA" sz="2400" dirty="0"/>
              <a:t>Turnitin</a:t>
            </a:r>
            <a:r>
              <a:rPr lang="ar-SA" sz="2400" dirty="0"/>
              <a:t>) تستطيع الوصول إلى كافة المواقع، وقد تكون عقوبة استخدام هذه المواقع شديدة جداً على الباحث.</a:t>
            </a:r>
            <a:endParaRPr lang="en-US" sz="2400" dirty="0"/>
          </a:p>
          <a:p>
            <a:pPr algn="ctr" rtl="1"/>
            <a:endParaRPr lang="en-US" sz="2400" dirty="0"/>
          </a:p>
        </p:txBody>
      </p:sp>
    </p:spTree>
    <p:extLst>
      <p:ext uri="{BB962C8B-B14F-4D97-AF65-F5344CB8AC3E}">
        <p14:creationId xmlns:p14="http://schemas.microsoft.com/office/powerpoint/2010/main" val="230340319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720436" y="1285192"/>
            <a:ext cx="10792691" cy="461996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883918" y="1515277"/>
            <a:ext cx="10199717" cy="3785652"/>
          </a:xfrm>
          <a:prstGeom prst="rect">
            <a:avLst/>
          </a:prstGeom>
          <a:noFill/>
        </p:spPr>
        <p:txBody>
          <a:bodyPr wrap="square" rtlCol="1">
            <a:spAutoFit/>
          </a:bodyPr>
          <a:lstStyle/>
          <a:p>
            <a:pPr algn="ctr" rtl="1"/>
            <a:r>
              <a:rPr lang="ar-SA" sz="2400" b="1" dirty="0"/>
              <a:t>الصفات المذمومة عند الباحث العلمي</a:t>
            </a:r>
            <a:endParaRPr lang="en-US" sz="2400" dirty="0"/>
          </a:p>
          <a:p>
            <a:pPr algn="r" rtl="1"/>
            <a:r>
              <a:rPr lang="ar-SA" sz="2400" b="1" dirty="0"/>
              <a:t>ثانيا: الكذب :</a:t>
            </a:r>
            <a:r>
              <a:rPr lang="ar-SA" sz="2400" dirty="0"/>
              <a:t> </a:t>
            </a:r>
            <a:endParaRPr lang="en-US" sz="2400" dirty="0"/>
          </a:p>
          <a:p>
            <a:pPr algn="r" rtl="1"/>
            <a:r>
              <a:rPr lang="ar-SA" sz="2400" dirty="0"/>
              <a:t>وهي صفة قريبة متشابهة لصفة السرقة أي أنها مكملة لبعض أي نسب الأعمال إلية، وتكون الكذب عن الباحث فيما يلي: </a:t>
            </a:r>
            <a:endParaRPr lang="ar-JO" sz="2400" dirty="0" smtClean="0"/>
          </a:p>
          <a:p>
            <a:pPr algn="r" rtl="1"/>
            <a:endParaRPr lang="en-US" sz="2400" dirty="0"/>
          </a:p>
          <a:p>
            <a:pPr marL="342900" indent="-342900" algn="r" rtl="1">
              <a:buFont typeface="Wingdings" panose="05000000000000000000" pitchFamily="2" charset="2"/>
              <a:buChar char="Ø"/>
            </a:pPr>
            <a:r>
              <a:rPr lang="ar-SA" sz="2400" dirty="0"/>
              <a:t> ذكر مراجع ومصادر ليست موجودة أو لم يرجع إليها الباحث. </a:t>
            </a:r>
            <a:endParaRPr lang="en-US" sz="2400" dirty="0"/>
          </a:p>
          <a:p>
            <a:pPr marL="342900" indent="-342900" algn="r" rtl="1">
              <a:buFont typeface="Wingdings" panose="05000000000000000000" pitchFamily="2" charset="2"/>
              <a:buChar char="Ø"/>
            </a:pPr>
            <a:r>
              <a:rPr lang="ar-SA" sz="2400" dirty="0"/>
              <a:t> ذكر أقوال ومعلومات عن الباحثين وعلماء وهم لم يذكروها من الأصل أي افتراء على العلماء والباحثين. </a:t>
            </a:r>
            <a:endParaRPr lang="en-US" sz="2400" dirty="0"/>
          </a:p>
          <a:p>
            <a:pPr marL="342900" indent="-342900" algn="r" rtl="1">
              <a:buFont typeface="Wingdings" panose="05000000000000000000" pitchFamily="2" charset="2"/>
              <a:buChar char="Ø"/>
            </a:pPr>
            <a:r>
              <a:rPr lang="ar-SA" sz="2400" dirty="0"/>
              <a:t>ذكر حقائق ونظريات وهمية حتى يوهم الناس أنه صاحب اكتشاف. </a:t>
            </a:r>
            <a:endParaRPr lang="en-US" sz="2400" dirty="0"/>
          </a:p>
          <a:p>
            <a:pPr marL="342900" indent="-342900" algn="r" rtl="1">
              <a:buFont typeface="Wingdings" panose="05000000000000000000" pitchFamily="2" charset="2"/>
              <a:buChar char="Ø"/>
            </a:pPr>
            <a:r>
              <a:rPr lang="ar-SA" sz="2400" dirty="0"/>
              <a:t> ذكر معلومات وحقائق ليست صحيحة وبدون ادلة حتي ينافس زملاءه </a:t>
            </a:r>
            <a:r>
              <a:rPr lang="ar-SA" sz="2400" dirty="0" smtClean="0"/>
              <a:t>واصحابه</a:t>
            </a:r>
            <a:r>
              <a:rPr lang="ar-JO" sz="2400" dirty="0" smtClean="0"/>
              <a:t>.</a:t>
            </a:r>
            <a:r>
              <a:rPr lang="ar-SA" sz="2400" dirty="0" smtClean="0"/>
              <a:t> </a:t>
            </a:r>
            <a:endParaRPr lang="en-US" sz="2400" dirty="0"/>
          </a:p>
        </p:txBody>
      </p:sp>
    </p:spTree>
    <p:extLst>
      <p:ext uri="{BB962C8B-B14F-4D97-AF65-F5344CB8AC3E}">
        <p14:creationId xmlns:p14="http://schemas.microsoft.com/office/powerpoint/2010/main" val="324474021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1524000" y="1746148"/>
            <a:ext cx="8399145" cy="2802690"/>
          </a:xfrm>
          <a:prstGeom prst="rect">
            <a:avLst/>
          </a:prstGeom>
          <a:noFill/>
        </p:spPr>
        <p:txBody>
          <a:bodyPr wrap="square" rtlCol="1">
            <a:spAutoFit/>
          </a:bodyPr>
          <a:lstStyle/>
          <a:p>
            <a:pPr algn="ctr" rtl="1">
              <a:lnSpc>
                <a:spcPct val="150000"/>
              </a:lnSpc>
            </a:pPr>
            <a:r>
              <a:rPr lang="ar-SA" sz="2400" b="1" dirty="0"/>
              <a:t>الصفات المذمومة عند الباحث العلمي</a:t>
            </a:r>
            <a:endParaRPr lang="en-US" sz="2400" dirty="0"/>
          </a:p>
          <a:p>
            <a:pPr algn="r" rtl="1">
              <a:lnSpc>
                <a:spcPct val="150000"/>
              </a:lnSpc>
            </a:pPr>
            <a:r>
              <a:rPr lang="ar-SA" sz="2400" b="1" dirty="0"/>
              <a:t>ثالثا: الحقد والحسد والشماتة:</a:t>
            </a:r>
            <a:endParaRPr lang="en-US" sz="2400" b="1" dirty="0"/>
          </a:p>
          <a:p>
            <a:pPr algn="r" rtl="1">
              <a:lnSpc>
                <a:spcPct val="150000"/>
              </a:lnSpc>
            </a:pPr>
            <a:r>
              <a:rPr lang="ar-SA" sz="2400" dirty="0"/>
              <a:t> يتمنى الباحث زوال النعمة عن الغير نتيجة نجاح فكرة أو نشاط جيد، والحسد يورث الحقد والضغينة في القلب ويتمنى الباحث زوال النعمة التي أنعم الله بها على عالم أو زميل أو صديق أو خلاف ذلك. </a:t>
            </a:r>
            <a:endParaRPr lang="en-US" sz="2400" dirty="0"/>
          </a:p>
        </p:txBody>
      </p:sp>
    </p:spTree>
    <p:extLst>
      <p:ext uri="{BB962C8B-B14F-4D97-AF65-F5344CB8AC3E}">
        <p14:creationId xmlns:p14="http://schemas.microsoft.com/office/powerpoint/2010/main" val="147591547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609601" y="952845"/>
            <a:ext cx="11000508"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20436" y="1094509"/>
            <a:ext cx="10598726" cy="4893647"/>
          </a:xfrm>
          <a:prstGeom prst="rect">
            <a:avLst/>
          </a:prstGeom>
          <a:noFill/>
        </p:spPr>
        <p:txBody>
          <a:bodyPr wrap="square" rtlCol="1">
            <a:spAutoFit/>
          </a:bodyPr>
          <a:lstStyle/>
          <a:p>
            <a:pPr algn="ctr" rtl="1"/>
            <a:r>
              <a:rPr lang="ar-SA" sz="2400" b="1" dirty="0"/>
              <a:t>الصفات المذمومة عند الباحث العلمي</a:t>
            </a:r>
            <a:endParaRPr lang="en-US" sz="2400" dirty="0"/>
          </a:p>
          <a:p>
            <a:pPr algn="r" rtl="1">
              <a:lnSpc>
                <a:spcPct val="150000"/>
              </a:lnSpc>
            </a:pPr>
            <a:r>
              <a:rPr lang="ar-SA" sz="2400" b="1" dirty="0"/>
              <a:t>رابعا: العجلة </a:t>
            </a:r>
            <a:endParaRPr lang="en-US" sz="2400" dirty="0"/>
          </a:p>
          <a:p>
            <a:pPr algn="r" rtl="1">
              <a:lnSpc>
                <a:spcPct val="150000"/>
              </a:lnSpc>
            </a:pPr>
            <a:r>
              <a:rPr lang="ar-SA" sz="2400" dirty="0"/>
              <a:t> وهي فعل الشيء قبل وقته اللائق به. </a:t>
            </a:r>
            <a:endParaRPr lang="en-US" sz="2400" dirty="0"/>
          </a:p>
          <a:p>
            <a:pPr algn="r" rtl="1">
              <a:lnSpc>
                <a:spcPct val="150000"/>
              </a:lnSpc>
            </a:pPr>
            <a:r>
              <a:rPr lang="ar-SA" sz="2400" dirty="0"/>
              <a:t>إن العجلة تؤدي إلى أمور كثيرة تقلل من قيمة البحث من حيث كثرة </a:t>
            </a:r>
            <a:r>
              <a:rPr lang="ar-SA" sz="2400" dirty="0" smtClean="0"/>
              <a:t>الوقوع </a:t>
            </a:r>
            <a:r>
              <a:rPr lang="ar-SA" sz="2400" dirty="0"/>
              <a:t>في الخطأ وخلخلة البحث أو </a:t>
            </a:r>
            <a:r>
              <a:rPr lang="ar-SA" sz="2400" dirty="0" smtClean="0"/>
              <a:t>عدم </a:t>
            </a:r>
            <a:r>
              <a:rPr lang="ar-SA" sz="2400" dirty="0"/>
              <a:t>اكتماله، </a:t>
            </a:r>
            <a:r>
              <a:rPr lang="ar-SA" sz="2400" dirty="0" smtClean="0"/>
              <a:t>و</a:t>
            </a:r>
            <a:r>
              <a:rPr lang="ar-JO" sz="2400" dirty="0" smtClean="0"/>
              <a:t>كثرة </a:t>
            </a:r>
            <a:r>
              <a:rPr lang="ar-SA" sz="2400" dirty="0" smtClean="0"/>
              <a:t>الأخطاء </a:t>
            </a:r>
            <a:r>
              <a:rPr lang="ar-SA" sz="2400" dirty="0"/>
              <a:t>العلمية. </a:t>
            </a:r>
            <a:endParaRPr lang="en-US" sz="2400" dirty="0"/>
          </a:p>
          <a:p>
            <a:pPr algn="r" rtl="1">
              <a:lnSpc>
                <a:spcPct val="150000"/>
              </a:lnSpc>
            </a:pPr>
            <a:r>
              <a:rPr lang="ar-SA" sz="2400" dirty="0"/>
              <a:t>والعجلة تؤدي إلى التسرع بإعطاء النتائج التي تكون في الغالب نتائج </a:t>
            </a:r>
            <a:r>
              <a:rPr lang="ar-SA" sz="2400" dirty="0" smtClean="0"/>
              <a:t>خطأ</a:t>
            </a:r>
            <a:r>
              <a:rPr lang="ar-JO" sz="2400" dirty="0" smtClean="0"/>
              <a:t>، قد تعود</a:t>
            </a:r>
            <a:r>
              <a:rPr lang="ar-SA" sz="2400" dirty="0" smtClean="0"/>
              <a:t> </a:t>
            </a:r>
            <a:r>
              <a:rPr lang="ar-JO" sz="2400" dirty="0" smtClean="0"/>
              <a:t>ل</a:t>
            </a:r>
            <a:r>
              <a:rPr lang="ar-SA" sz="2400" dirty="0" smtClean="0"/>
              <a:t>قلة </a:t>
            </a:r>
            <a:r>
              <a:rPr lang="ar-SA" sz="2400" dirty="0"/>
              <a:t>الأدلة الكافية والتي تقل من قيمة البحث أو كثرة الأخطاء نتيجة التسرع في اعطاء النتيجة خاصة في البحوث التجريبية أو التطبيقية، فعلى الباحث أن لا يتسرع وأن يكدح جماح نفسه وأن يقاوم طبعه في اصدار الأحكام </a:t>
            </a:r>
            <a:r>
              <a:rPr lang="ar-SA" sz="2400" dirty="0" smtClean="0"/>
              <a:t>والنتائج</a:t>
            </a:r>
            <a:r>
              <a:rPr lang="ar-JO" sz="2400" dirty="0" smtClean="0"/>
              <a:t>،</a:t>
            </a:r>
            <a:r>
              <a:rPr lang="ar-SA" sz="2400" dirty="0" smtClean="0"/>
              <a:t> </a:t>
            </a:r>
            <a:r>
              <a:rPr lang="ar-SA" sz="2400" dirty="0"/>
              <a:t>لأنه اذا لم ينتبه إلى ذلك لا يأمن الخطأ.</a:t>
            </a:r>
            <a:endParaRPr lang="en-US" sz="2400" dirty="0"/>
          </a:p>
        </p:txBody>
      </p:sp>
    </p:spTree>
    <p:extLst>
      <p:ext uri="{BB962C8B-B14F-4D97-AF65-F5344CB8AC3E}">
        <p14:creationId xmlns:p14="http://schemas.microsoft.com/office/powerpoint/2010/main" val="91984668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609601" y="952845"/>
            <a:ext cx="11000508"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20436" y="1094509"/>
            <a:ext cx="10598726" cy="4708981"/>
          </a:xfrm>
          <a:prstGeom prst="rect">
            <a:avLst/>
          </a:prstGeom>
          <a:noFill/>
        </p:spPr>
        <p:txBody>
          <a:bodyPr wrap="square" rtlCol="1">
            <a:spAutoFit/>
          </a:bodyPr>
          <a:lstStyle/>
          <a:p>
            <a:pPr algn="ctr" rtl="1"/>
            <a:r>
              <a:rPr lang="ar-SA" sz="2400" b="1" dirty="0"/>
              <a:t>الصفات المذمومة عند الباحث العلمي</a:t>
            </a:r>
            <a:endParaRPr lang="en-US" sz="2400" dirty="0"/>
          </a:p>
          <a:p>
            <a:pPr algn="r" rtl="1">
              <a:lnSpc>
                <a:spcPct val="150000"/>
              </a:lnSpc>
            </a:pPr>
            <a:r>
              <a:rPr lang="ar-JO" sz="2400" b="1" dirty="0" smtClean="0"/>
              <a:t>خامس</a:t>
            </a:r>
            <a:r>
              <a:rPr lang="ar-SA" sz="2400" b="1" dirty="0" smtClean="0"/>
              <a:t>ا</a:t>
            </a:r>
            <a:r>
              <a:rPr lang="ar-SA" sz="2400" b="1" dirty="0"/>
              <a:t>: </a:t>
            </a:r>
            <a:r>
              <a:rPr lang="ar-JO" sz="2400" b="1" dirty="0" smtClean="0"/>
              <a:t>عدم الأمانة</a:t>
            </a:r>
          </a:p>
          <a:p>
            <a:pPr algn="just" rtl="1"/>
            <a:r>
              <a:rPr lang="ar-SA" sz="2400" dirty="0"/>
              <a:t>ومن بين الممارسات التي تعكس عدم الأمانة في البحث العلمي هي: </a:t>
            </a:r>
            <a:endParaRPr lang="en-US" sz="2400" dirty="0"/>
          </a:p>
          <a:p>
            <a:pPr lvl="0" algn="just" rtl="1"/>
            <a:r>
              <a:rPr lang="ar-JO" sz="2400" b="1" dirty="0" smtClean="0"/>
              <a:t>1. </a:t>
            </a:r>
            <a:r>
              <a:rPr lang="ar-SA" sz="2400" b="1" dirty="0" smtClean="0"/>
              <a:t>التحريف</a:t>
            </a:r>
            <a:r>
              <a:rPr lang="ar-SA" sz="2400" b="1" dirty="0"/>
              <a:t>: </a:t>
            </a:r>
            <a:r>
              <a:rPr lang="ar-SA" sz="2400" dirty="0"/>
              <a:t>ويحدث عندما لا يضع الباحث تقارير حول المعلومات أو النتائج بموضوعية،  فتظهر من خلاله بعض </a:t>
            </a:r>
            <a:r>
              <a:rPr lang="ar-SA" sz="2400" dirty="0" err="1"/>
              <a:t>السلوكات</a:t>
            </a:r>
            <a:r>
              <a:rPr lang="ar-SA" sz="2400" dirty="0"/>
              <a:t> مثل: تزوير المعلومات قد يقع الباحث في مثل هذه الانحرافات الأخلاقية من أجل أن يحصل على النتائج التي تعبر عن وجهة نظره أو النتائج التي يرغب في الحصول عليها</a:t>
            </a:r>
            <a:r>
              <a:rPr lang="en-US" sz="2400" dirty="0"/>
              <a:t>.</a:t>
            </a:r>
          </a:p>
          <a:p>
            <a:pPr algn="just" rtl="1"/>
            <a:r>
              <a:rPr lang="ar-SA" sz="2400" dirty="0"/>
              <a:t>أو تكون عينة الدراسة بعيدة مكانيا عن الباحث ويصعب الوصول إليها، فيدعي أنه طبق على العينة ووزع الاستبيان أو قام بمقابلتهم، أو يقوم بالعمل الميداني للدراسة على أفراد لا علاقة لهم بعينة الدراسة، ثم يواصل الباحث دراسته وكأن شيئا لم يحدث. </a:t>
            </a:r>
            <a:endParaRPr lang="en-US" sz="2400" dirty="0"/>
          </a:p>
          <a:p>
            <a:pPr algn="just" rtl="1">
              <a:lnSpc>
                <a:spcPct val="150000"/>
              </a:lnSpc>
            </a:pPr>
            <a:endParaRPr lang="en-US" sz="2400" dirty="0"/>
          </a:p>
          <a:p>
            <a:pPr algn="r" rtl="1">
              <a:lnSpc>
                <a:spcPct val="150000"/>
              </a:lnSpc>
            </a:pPr>
            <a:endParaRPr lang="ar-SA" sz="2400" dirty="0"/>
          </a:p>
        </p:txBody>
      </p:sp>
    </p:spTree>
    <p:extLst>
      <p:ext uri="{BB962C8B-B14F-4D97-AF65-F5344CB8AC3E}">
        <p14:creationId xmlns:p14="http://schemas.microsoft.com/office/powerpoint/2010/main" val="601271470"/>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609601" y="952845"/>
            <a:ext cx="11000508"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20436" y="1094509"/>
            <a:ext cx="10598726" cy="4893647"/>
          </a:xfrm>
          <a:prstGeom prst="rect">
            <a:avLst/>
          </a:prstGeom>
          <a:noFill/>
        </p:spPr>
        <p:txBody>
          <a:bodyPr wrap="square" rtlCol="1">
            <a:spAutoFit/>
          </a:bodyPr>
          <a:lstStyle/>
          <a:p>
            <a:pPr algn="ctr" rtl="1"/>
            <a:r>
              <a:rPr lang="ar-SA" sz="2400" b="1" dirty="0"/>
              <a:t>الصفات المذمومة عند الباحث العلمي</a:t>
            </a:r>
            <a:endParaRPr lang="en-US" sz="2400" dirty="0"/>
          </a:p>
          <a:p>
            <a:pPr algn="r" rtl="1">
              <a:lnSpc>
                <a:spcPct val="150000"/>
              </a:lnSpc>
            </a:pPr>
            <a:r>
              <a:rPr lang="ar-JO" sz="2400" b="1" dirty="0" smtClean="0"/>
              <a:t>خامس</a:t>
            </a:r>
            <a:r>
              <a:rPr lang="ar-SA" sz="2400" b="1" dirty="0" smtClean="0"/>
              <a:t>ا</a:t>
            </a:r>
            <a:r>
              <a:rPr lang="ar-SA" sz="2400" b="1" dirty="0"/>
              <a:t>: </a:t>
            </a:r>
            <a:r>
              <a:rPr lang="ar-JO" sz="2400" b="1" dirty="0" smtClean="0"/>
              <a:t>عدم الأمانة</a:t>
            </a:r>
          </a:p>
          <a:p>
            <a:pPr algn="just" rtl="1"/>
            <a:r>
              <a:rPr lang="ar-SA" sz="2400" dirty="0"/>
              <a:t>ومن بين الممارسات التي تعكس عدم الأمانة في البحث العلمي هي: </a:t>
            </a:r>
            <a:endParaRPr lang="en-US" sz="2400" dirty="0"/>
          </a:p>
          <a:p>
            <a:pPr lvl="0" algn="just" rtl="1"/>
            <a:r>
              <a:rPr lang="ar-JO" sz="2400" b="1" dirty="0" smtClean="0"/>
              <a:t>2. </a:t>
            </a:r>
            <a:r>
              <a:rPr lang="ar-SA" sz="2400" b="1" dirty="0" smtClean="0"/>
              <a:t>سوء </a:t>
            </a:r>
            <a:r>
              <a:rPr lang="ar-SA" sz="2400" b="1" dirty="0"/>
              <a:t>استخدام الأساليب الإحصائية </a:t>
            </a:r>
            <a:r>
              <a:rPr lang="ar-SA" sz="2400" dirty="0"/>
              <a:t>وتظهر من خلال اختيار الباحث فقط للأساليب الإحصائية التي بإمكانها أن تعطي دلالة إحصائية ايجابية لنتائجه، مع العلم أن لجوء الباحث إلى أكثر من أسلوب إحصائي لإثبات الدلالة أو صدق الأداة أو قياس ثباتها مقبول من الناحية المنهجية، ولكن أن نختار أسلوب معين من بين جميع الأساليب الإحصائية الأخرى لا لسبب إلا لأنه يُمكن من إثبات الدلالة الإحصائية، فهذا يعتبر مناف للأمان العلمية. </a:t>
            </a:r>
            <a:endParaRPr lang="en-US" sz="2400" dirty="0"/>
          </a:p>
          <a:p>
            <a:pPr lvl="0" algn="just" rtl="1"/>
            <a:r>
              <a:rPr lang="ar-JO" sz="2400" b="1" dirty="0" smtClean="0"/>
              <a:t>3. </a:t>
            </a:r>
            <a:r>
              <a:rPr lang="ar-SA" sz="2400" b="1" dirty="0" smtClean="0"/>
              <a:t>تلفيق </a:t>
            </a:r>
            <a:r>
              <a:rPr lang="ar-SA" sz="2400" b="1" dirty="0"/>
              <a:t>النتائج (الاختلاق) </a:t>
            </a:r>
            <a:r>
              <a:rPr lang="ar-SA" sz="2400" dirty="0"/>
              <a:t>: عندما يتوصل الباحث إلى مجموعة من النتائج من خلال بحثه، وتكون هذه الأخيرة لا تخدم وجهة نظره أو لا تروق للجهة الممولة للبحث المؤسسات، رجال </a:t>
            </a:r>
            <a:r>
              <a:rPr lang="ar-SA" sz="2400" dirty="0" smtClean="0"/>
              <a:t>الأعمال</a:t>
            </a:r>
            <a:r>
              <a:rPr lang="ar-JO" sz="2400" dirty="0" smtClean="0"/>
              <a:t>،</a:t>
            </a:r>
            <a:r>
              <a:rPr lang="ar-SA" sz="2400" dirty="0" smtClean="0"/>
              <a:t> </a:t>
            </a:r>
            <a:r>
              <a:rPr lang="ar-SA" sz="2400" dirty="0"/>
              <a:t>الحكومات </a:t>
            </a:r>
            <a:r>
              <a:rPr lang="ar-SA" sz="2400" dirty="0" smtClean="0"/>
              <a:t>(</a:t>
            </a:r>
            <a:r>
              <a:rPr lang="ar-JO" sz="2400" dirty="0" smtClean="0"/>
              <a:t>الخ</a:t>
            </a:r>
            <a:r>
              <a:rPr lang="ar-SA" sz="2400" dirty="0" smtClean="0"/>
              <a:t>)، </a:t>
            </a:r>
            <a:r>
              <a:rPr lang="ar-SA" sz="2400" dirty="0"/>
              <a:t>فيقوم باختلاق نتائج أخرى تحقق له النقاط السالفة الذكر. </a:t>
            </a:r>
            <a:endParaRPr lang="en-US" sz="2400" dirty="0"/>
          </a:p>
          <a:p>
            <a:pPr algn="just" rtl="1">
              <a:lnSpc>
                <a:spcPct val="150000"/>
              </a:lnSpc>
            </a:pPr>
            <a:endParaRPr lang="ar-SA" sz="2400" dirty="0"/>
          </a:p>
        </p:txBody>
      </p:sp>
    </p:spTree>
    <p:extLst>
      <p:ext uri="{BB962C8B-B14F-4D97-AF65-F5344CB8AC3E}">
        <p14:creationId xmlns:p14="http://schemas.microsoft.com/office/powerpoint/2010/main" val="101370164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609601" y="952845"/>
            <a:ext cx="11000508"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20436" y="1094509"/>
            <a:ext cx="10598726" cy="4893647"/>
          </a:xfrm>
          <a:prstGeom prst="rect">
            <a:avLst/>
          </a:prstGeom>
          <a:noFill/>
        </p:spPr>
        <p:txBody>
          <a:bodyPr wrap="square" rtlCol="1">
            <a:spAutoFit/>
          </a:bodyPr>
          <a:lstStyle/>
          <a:p>
            <a:pPr algn="ctr" rtl="1"/>
            <a:r>
              <a:rPr lang="ar-SA" sz="2400" b="1" dirty="0"/>
              <a:t>الصفات المذمومة عند الباحث العلمي</a:t>
            </a:r>
            <a:endParaRPr lang="en-US" sz="2400" dirty="0"/>
          </a:p>
          <a:p>
            <a:pPr algn="r" rtl="1">
              <a:lnSpc>
                <a:spcPct val="150000"/>
              </a:lnSpc>
            </a:pPr>
            <a:r>
              <a:rPr lang="ar-JO" sz="2400" b="1" dirty="0" smtClean="0"/>
              <a:t>خامس</a:t>
            </a:r>
            <a:r>
              <a:rPr lang="ar-SA" sz="2400" b="1" dirty="0" smtClean="0"/>
              <a:t>ا</a:t>
            </a:r>
            <a:r>
              <a:rPr lang="ar-SA" sz="2400" b="1" dirty="0"/>
              <a:t>: </a:t>
            </a:r>
            <a:r>
              <a:rPr lang="ar-JO" sz="2400" b="1" dirty="0" smtClean="0"/>
              <a:t>عدم الأمانة</a:t>
            </a:r>
          </a:p>
          <a:p>
            <a:pPr algn="just" rtl="1"/>
            <a:r>
              <a:rPr lang="ar-SA" sz="2400" dirty="0"/>
              <a:t>ومن بين الممارسات التي تعكس عدم الأمانة في البحث العلمي هي: </a:t>
            </a:r>
            <a:endParaRPr lang="en-US" sz="2400" dirty="0"/>
          </a:p>
          <a:p>
            <a:pPr lvl="0" algn="just" rtl="1"/>
            <a:r>
              <a:rPr lang="ar-JO" sz="2400" b="1" dirty="0" smtClean="0"/>
              <a:t>4. </a:t>
            </a:r>
            <a:r>
              <a:rPr lang="ar-SA" sz="2400" dirty="0"/>
              <a:t>التحيز (التظليل): وهو أن ينحاز الباحث ببحثه نحو اتجاه معين، لأجل تحقيق هدف معين، ومن أكثر الأمثلة حول الانحياز في البحوث وهو علم قياس أبعاد الجمجمة وقد أجريت فيه دراسات عملية خلال الفرن 19، وآنذاك اعتقد علماء هذا العلم بأن حجم رأس الإنسان وشكله يحددان حيثيات الشخصية والذكاء، واعتقدوا أن الإنسان الأقرب شبها إلى القرود أو أصحاب الجماجم الصغيرة يكونون في مرحلة دنيا من التفكير العقلي </a:t>
            </a:r>
            <a:endParaRPr lang="en-US" sz="2400" dirty="0"/>
          </a:p>
          <a:p>
            <a:pPr algn="just" rtl="1"/>
            <a:r>
              <a:rPr lang="ar-SA" sz="2400" dirty="0"/>
              <a:t>فهذا التحيز نتج من افتراضات عرقية بحتة، وبالتالي تفضيل عرق بشري على آخر، وهذا بهدف تظليل الرأي العام وإقناعهم بالتفضيلات العرقية </a:t>
            </a:r>
            <a:r>
              <a:rPr lang="ar-SA" sz="2400" dirty="0" smtClean="0"/>
              <a:t>بناء</a:t>
            </a:r>
            <a:r>
              <a:rPr lang="ar-JO" sz="2400" dirty="0" smtClean="0"/>
              <a:t>ً</a:t>
            </a:r>
            <a:r>
              <a:rPr lang="ar-SA" sz="2400" dirty="0" smtClean="0"/>
              <a:t> </a:t>
            </a:r>
            <a:r>
              <a:rPr lang="ar-SA" sz="2400" dirty="0"/>
              <a:t>على شواهد علمية قامت على التحيز في دراستها. </a:t>
            </a:r>
            <a:endParaRPr lang="ar-JO" sz="2400" dirty="0" smtClean="0"/>
          </a:p>
          <a:p>
            <a:pPr algn="just" rtl="1"/>
            <a:r>
              <a:rPr lang="ar-SA" sz="2400" dirty="0" smtClean="0"/>
              <a:t>ونفس </a:t>
            </a:r>
            <a:r>
              <a:rPr lang="ar-SA" sz="2400" dirty="0"/>
              <a:t>المثال ما وقع في الانتخابات الرئاسية من خلال التحيز في القيام بالدراسات الاستطلاعية ومحاولة التعرف على نتائج الانتخابات قبل </a:t>
            </a:r>
            <a:r>
              <a:rPr lang="ar-SA" sz="2400" dirty="0" smtClean="0"/>
              <a:t>إجرائها</a:t>
            </a:r>
            <a:r>
              <a:rPr lang="en-US" sz="2400" dirty="0" smtClean="0"/>
              <a:t>.</a:t>
            </a:r>
            <a:endParaRPr lang="en-US" sz="2400" dirty="0"/>
          </a:p>
          <a:p>
            <a:pPr algn="just" rtl="1">
              <a:lnSpc>
                <a:spcPct val="150000"/>
              </a:lnSpc>
            </a:pPr>
            <a:endParaRPr lang="ar-SA" sz="2400" dirty="0"/>
          </a:p>
        </p:txBody>
      </p:sp>
    </p:spTree>
    <p:extLst>
      <p:ext uri="{BB962C8B-B14F-4D97-AF65-F5344CB8AC3E}">
        <p14:creationId xmlns:p14="http://schemas.microsoft.com/office/powerpoint/2010/main" val="250403172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609601" y="952845"/>
            <a:ext cx="11000508"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20436" y="1094509"/>
            <a:ext cx="10598726" cy="4893647"/>
          </a:xfrm>
          <a:prstGeom prst="rect">
            <a:avLst/>
          </a:prstGeom>
          <a:noFill/>
        </p:spPr>
        <p:txBody>
          <a:bodyPr wrap="square" rtlCol="1">
            <a:spAutoFit/>
          </a:bodyPr>
          <a:lstStyle/>
          <a:p>
            <a:pPr algn="ctr" rtl="1"/>
            <a:r>
              <a:rPr lang="ar-SA" sz="2400" b="1" dirty="0"/>
              <a:t>الصفات المذمومة عند الباحث العلمي</a:t>
            </a:r>
            <a:endParaRPr lang="en-US" sz="2400" dirty="0"/>
          </a:p>
          <a:p>
            <a:pPr algn="r" rtl="1">
              <a:lnSpc>
                <a:spcPct val="150000"/>
              </a:lnSpc>
            </a:pPr>
            <a:r>
              <a:rPr lang="ar-JO" sz="2400" b="1" dirty="0" smtClean="0"/>
              <a:t>خامس</a:t>
            </a:r>
            <a:r>
              <a:rPr lang="ar-SA" sz="2400" b="1" dirty="0" smtClean="0"/>
              <a:t>ا</a:t>
            </a:r>
            <a:r>
              <a:rPr lang="ar-SA" sz="2400" b="1" dirty="0"/>
              <a:t>: </a:t>
            </a:r>
            <a:r>
              <a:rPr lang="ar-JO" sz="2400" b="1" dirty="0" smtClean="0"/>
              <a:t>عدم الأمانة</a:t>
            </a:r>
          </a:p>
          <a:p>
            <a:pPr algn="just" rtl="1"/>
            <a:r>
              <a:rPr lang="ar-SA" sz="2400" dirty="0"/>
              <a:t>ومن بين الممارسات التي تعكس عدم الأمانة في البحث العلمي هي: </a:t>
            </a:r>
            <a:endParaRPr lang="en-US" sz="2400" dirty="0"/>
          </a:p>
          <a:p>
            <a:pPr lvl="0" algn="just" rtl="1"/>
            <a:r>
              <a:rPr lang="ar-JO" sz="2400" dirty="0" smtClean="0"/>
              <a:t>5. ا</a:t>
            </a:r>
            <a:r>
              <a:rPr lang="ar-SA" sz="2400" b="1" dirty="0" smtClean="0"/>
              <a:t>لانتحال </a:t>
            </a:r>
            <a:r>
              <a:rPr lang="ar-SA" sz="2400" b="1" dirty="0"/>
              <a:t>وعدم التقدير </a:t>
            </a:r>
            <a:r>
              <a:rPr lang="ar-SA" sz="2400" dirty="0"/>
              <a:t>لمن يستحق من الأمانة في البحوث العلمية أن يقدر الباحث من ساعدوه في انجاز البحث في كل مرحلة من مراحله (جمع </a:t>
            </a:r>
            <a:r>
              <a:rPr lang="ar-SA" sz="2400" dirty="0" smtClean="0"/>
              <a:t>المع</a:t>
            </a:r>
            <a:r>
              <a:rPr lang="ar-JO" sz="2400" dirty="0" smtClean="0"/>
              <a:t>ل</a:t>
            </a:r>
            <a:r>
              <a:rPr lang="ar-SA" sz="2400" dirty="0" smtClean="0"/>
              <a:t>ومات </a:t>
            </a:r>
            <a:r>
              <a:rPr lang="ar-SA" sz="2400" dirty="0"/>
              <a:t>المعالجة الإحصائية، تحليل النتائج ...)، وأقل ما يمكن هو التنويه بهم في صفحة الشكر والتقدير</a:t>
            </a:r>
            <a:r>
              <a:rPr lang="en-US" sz="2400" dirty="0" smtClean="0"/>
              <a:t>.</a:t>
            </a:r>
            <a:endParaRPr lang="ar-JO" sz="2400" dirty="0" smtClean="0"/>
          </a:p>
          <a:p>
            <a:pPr algn="just" rtl="1"/>
            <a:r>
              <a:rPr lang="ar-JO" sz="2400" dirty="0" smtClean="0"/>
              <a:t>6. </a:t>
            </a:r>
            <a:r>
              <a:rPr lang="ar-SA" sz="2400" b="1" dirty="0"/>
              <a:t>الحرية في المشاركة</a:t>
            </a:r>
            <a:r>
              <a:rPr lang="ar-SA" sz="2400" dirty="0"/>
              <a:t>: إن مشاركة أفراد العينة يكون </a:t>
            </a:r>
            <a:r>
              <a:rPr lang="ar-SA" sz="2400" dirty="0" err="1"/>
              <a:t>مطواعية</a:t>
            </a:r>
            <a:r>
              <a:rPr lang="ar-SA" sz="2400" dirty="0"/>
              <a:t> دون أي ضغوط وهي مشكلة قد يتعرض لها الباحث ويجب عليه حلها من خلال المقارنة بين نتائج البحث المرجوة والتجاوزات الأخلاقية لهذا البحث فلا يمكن بأي حال من الأحوال إجبار الأفراد على المشاركة سواء عن طريق التهديد أو العقوبة أو سحب بعض الحقوق أو عن طريق حوافز غير عادية يضعف أمامها الأفراد، لذلك لا بد أن يكون عن طواعية بحيث يشعر الأفراد بأنهم جزء من </a:t>
            </a:r>
            <a:r>
              <a:rPr lang="ar-SA" sz="2400" dirty="0" smtClean="0"/>
              <a:t>البحث</a:t>
            </a:r>
            <a:r>
              <a:rPr lang="ar-JO" sz="2400" dirty="0" smtClean="0"/>
              <a:t>.</a:t>
            </a:r>
            <a:endParaRPr lang="en-US" sz="2400" dirty="0"/>
          </a:p>
          <a:p>
            <a:pPr algn="just" rtl="1">
              <a:lnSpc>
                <a:spcPct val="150000"/>
              </a:lnSpc>
            </a:pPr>
            <a:endParaRPr lang="ar-SA" sz="2400" dirty="0"/>
          </a:p>
        </p:txBody>
      </p:sp>
    </p:spTree>
    <p:extLst>
      <p:ext uri="{BB962C8B-B14F-4D97-AF65-F5344CB8AC3E}">
        <p14:creationId xmlns:p14="http://schemas.microsoft.com/office/powerpoint/2010/main" val="3452064881"/>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609601" y="952845"/>
            <a:ext cx="11000508"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20436" y="1094509"/>
            <a:ext cx="10598726" cy="4524315"/>
          </a:xfrm>
          <a:prstGeom prst="rect">
            <a:avLst/>
          </a:prstGeom>
          <a:noFill/>
        </p:spPr>
        <p:txBody>
          <a:bodyPr wrap="square" rtlCol="1">
            <a:spAutoFit/>
          </a:bodyPr>
          <a:lstStyle/>
          <a:p>
            <a:pPr algn="ctr" rtl="1"/>
            <a:r>
              <a:rPr lang="ar-SA" sz="2400" b="1" dirty="0"/>
              <a:t>الصفات المذمومة عند الباحث العلمي</a:t>
            </a:r>
            <a:endParaRPr lang="en-US" sz="2400" dirty="0"/>
          </a:p>
          <a:p>
            <a:pPr algn="r" rtl="1">
              <a:lnSpc>
                <a:spcPct val="150000"/>
              </a:lnSpc>
            </a:pPr>
            <a:r>
              <a:rPr lang="ar-JO" sz="2400" b="1" dirty="0" smtClean="0"/>
              <a:t>خامس</a:t>
            </a:r>
            <a:r>
              <a:rPr lang="ar-SA" sz="2400" b="1" dirty="0" smtClean="0"/>
              <a:t>ا</a:t>
            </a:r>
            <a:r>
              <a:rPr lang="ar-SA" sz="2400" b="1" dirty="0"/>
              <a:t>: </a:t>
            </a:r>
            <a:r>
              <a:rPr lang="ar-JO" sz="2400" b="1" dirty="0" smtClean="0"/>
              <a:t>عدم الأمانة</a:t>
            </a:r>
          </a:p>
          <a:p>
            <a:pPr algn="just" rtl="1"/>
            <a:r>
              <a:rPr lang="ar-SA" sz="2400" dirty="0"/>
              <a:t>ومن بين الممارسات التي تعكس عدم الأمانة في البحث العلمي هي: </a:t>
            </a:r>
            <a:endParaRPr lang="en-US" sz="2400" dirty="0"/>
          </a:p>
          <a:p>
            <a:pPr lvl="0" algn="r" rtl="1"/>
            <a:r>
              <a:rPr lang="ar-JO" sz="2400" dirty="0" smtClean="0"/>
              <a:t>7. </a:t>
            </a:r>
            <a:r>
              <a:rPr lang="ar-SA" sz="2400" b="1" dirty="0" smtClean="0"/>
              <a:t>حق </a:t>
            </a:r>
            <a:r>
              <a:rPr lang="ar-SA" sz="2400" b="1" dirty="0"/>
              <a:t>تقرير الذات؛ </a:t>
            </a:r>
            <a:r>
              <a:rPr lang="ar-SA" sz="2400" dirty="0"/>
              <a:t>أي أنه من حق الشخص المشارك أن يتخذ قراره بنفسه بدون تكمل الباحث وإحداث تغيرات في سلوكه، وإن حدث ذلك فهو انتهاك لمبدأ الحق في تقرير الذات. </a:t>
            </a:r>
            <a:endParaRPr lang="en-US" sz="2400" dirty="0"/>
          </a:p>
          <a:p>
            <a:pPr lvl="0" algn="r" rtl="1"/>
            <a:r>
              <a:rPr lang="ar-SA" sz="2400" dirty="0"/>
              <a:t> </a:t>
            </a:r>
            <a:r>
              <a:rPr lang="ar-JO" sz="2400" dirty="0" smtClean="0"/>
              <a:t>8. </a:t>
            </a:r>
            <a:r>
              <a:rPr lang="ar-SA" sz="2400" b="1" dirty="0" smtClean="0"/>
              <a:t>الضرر </a:t>
            </a:r>
            <a:r>
              <a:rPr lang="ar-SA" sz="2400" b="1" dirty="0"/>
              <a:t>الجسدي والنفسي </a:t>
            </a:r>
            <a:r>
              <a:rPr lang="ar-SA" sz="2400" dirty="0"/>
              <a:t>وتعنى به الضرر الذي يمكن أن يتعرض له المشارك مع سبق الإصرار، مثل وضع المشارك في مواقف محرجة ومطلقة قد تسبب </a:t>
            </a:r>
            <a:r>
              <a:rPr lang="ar-SA" sz="2400" dirty="0" smtClean="0"/>
              <a:t>له</a:t>
            </a:r>
            <a:r>
              <a:rPr lang="ar-JO" sz="2400" dirty="0" smtClean="0"/>
              <a:t> فقدان</a:t>
            </a:r>
            <a:r>
              <a:rPr lang="ar-SA" sz="2400" dirty="0" smtClean="0"/>
              <a:t> </a:t>
            </a:r>
            <a:r>
              <a:rPr lang="ar-SA" sz="2400" dirty="0"/>
              <a:t>العمل وفقدان الاحترام لذاته. أما الأضرار التي ليست للباحث علاقة بها فهي لا تدخل ضمن المقصود. </a:t>
            </a:r>
            <a:r>
              <a:rPr lang="ar-JO" sz="2400" dirty="0" smtClean="0"/>
              <a:t>و</a:t>
            </a:r>
            <a:r>
              <a:rPr lang="ar-SA" sz="2400" dirty="0" smtClean="0"/>
              <a:t>على </a:t>
            </a:r>
            <a:r>
              <a:rPr lang="ar-SA" sz="2400" dirty="0"/>
              <a:t>الباحث أن ينظر إن كان الضرر الذي </a:t>
            </a:r>
            <a:r>
              <a:rPr lang="ar-SA" sz="2400" dirty="0" smtClean="0"/>
              <a:t>سي</a:t>
            </a:r>
            <a:r>
              <a:rPr lang="ar-JO" sz="2400" dirty="0" smtClean="0"/>
              <a:t>تسبب به</a:t>
            </a:r>
            <a:r>
              <a:rPr lang="ar-SA" sz="2400" dirty="0" smtClean="0"/>
              <a:t> </a:t>
            </a:r>
            <a:r>
              <a:rPr lang="ar-SA" sz="2400" dirty="0"/>
              <a:t>للمشارك أكبر من النتائج المتوقعة فعليه أن يتوقف فورا </a:t>
            </a:r>
            <a:r>
              <a:rPr lang="ar-SA" sz="2400" dirty="0" smtClean="0"/>
              <a:t>حتى </a:t>
            </a:r>
            <a:r>
              <a:rPr lang="ar-SA" sz="2400" dirty="0"/>
              <a:t>يتعامل مع هذا الضرر، وإن كان الضرر بسيطا فلا بأس بشرط أن يزيل ذلك الضرر فور الانتهاء من البحث. </a:t>
            </a:r>
            <a:endParaRPr lang="en-US" sz="2400" dirty="0"/>
          </a:p>
          <a:p>
            <a:pPr algn="r" rtl="1">
              <a:lnSpc>
                <a:spcPct val="150000"/>
              </a:lnSpc>
            </a:pPr>
            <a:endParaRPr lang="ar-SA" sz="2400" dirty="0"/>
          </a:p>
        </p:txBody>
      </p:sp>
    </p:spTree>
    <p:extLst>
      <p:ext uri="{BB962C8B-B14F-4D97-AF65-F5344CB8AC3E}">
        <p14:creationId xmlns:p14="http://schemas.microsoft.com/office/powerpoint/2010/main" val="106780193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609601" y="952845"/>
            <a:ext cx="11000508"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20436" y="1094509"/>
            <a:ext cx="10598726" cy="3693319"/>
          </a:xfrm>
          <a:prstGeom prst="rect">
            <a:avLst/>
          </a:prstGeom>
          <a:noFill/>
        </p:spPr>
        <p:txBody>
          <a:bodyPr wrap="square" rtlCol="1">
            <a:spAutoFit/>
          </a:bodyPr>
          <a:lstStyle/>
          <a:p>
            <a:pPr algn="ctr" rtl="1"/>
            <a:r>
              <a:rPr lang="ar-SA" sz="2400" b="1" dirty="0"/>
              <a:t>الصفات المذمومة عند الباحث العلمي</a:t>
            </a:r>
            <a:endParaRPr lang="en-US" sz="2400" dirty="0"/>
          </a:p>
          <a:p>
            <a:pPr algn="r" rtl="1">
              <a:lnSpc>
                <a:spcPct val="150000"/>
              </a:lnSpc>
            </a:pPr>
            <a:r>
              <a:rPr lang="ar-JO" sz="2400" b="1" dirty="0" smtClean="0"/>
              <a:t>خامس</a:t>
            </a:r>
            <a:r>
              <a:rPr lang="ar-SA" sz="2400" b="1" dirty="0" smtClean="0"/>
              <a:t>ا</a:t>
            </a:r>
            <a:r>
              <a:rPr lang="ar-SA" sz="2400" b="1" dirty="0"/>
              <a:t>: </a:t>
            </a:r>
            <a:r>
              <a:rPr lang="ar-JO" sz="2400" b="1" dirty="0" smtClean="0"/>
              <a:t>عدم الأمانة</a:t>
            </a:r>
          </a:p>
          <a:p>
            <a:pPr algn="just" rtl="1"/>
            <a:r>
              <a:rPr lang="ar-SA" sz="2400" dirty="0"/>
              <a:t>ومن بين الممارسات التي تعكس عدم الأمانة في البحث العلمي هي: </a:t>
            </a:r>
            <a:endParaRPr lang="en-US" sz="2400" dirty="0"/>
          </a:p>
          <a:p>
            <a:pPr lvl="0" algn="just" rtl="1"/>
            <a:r>
              <a:rPr lang="ar-JO" sz="2400" dirty="0" smtClean="0"/>
              <a:t> 9. </a:t>
            </a:r>
            <a:r>
              <a:rPr lang="ar-SA" sz="2400" b="1" dirty="0" smtClean="0"/>
              <a:t>اخفاء </a:t>
            </a:r>
            <a:r>
              <a:rPr lang="ar-SA" sz="2400" b="1" dirty="0"/>
              <a:t>حقيقة هدف البحث عن </a:t>
            </a:r>
            <a:r>
              <a:rPr lang="ar-SA" sz="2400" b="1" dirty="0" smtClean="0"/>
              <a:t>المشارك</a:t>
            </a:r>
            <a:r>
              <a:rPr lang="ar-JO" sz="2400" b="1" dirty="0" smtClean="0"/>
              <a:t>ين</a:t>
            </a:r>
            <a:r>
              <a:rPr lang="ar-SA" sz="2400" b="1" dirty="0" smtClean="0"/>
              <a:t>: </a:t>
            </a:r>
            <a:r>
              <a:rPr lang="ar-SA" sz="2400" dirty="0"/>
              <a:t>بعض المشاركين في البحوث يدرك أنه جزء </a:t>
            </a:r>
            <a:r>
              <a:rPr lang="ar-SA" sz="2400" dirty="0" smtClean="0"/>
              <a:t>من </a:t>
            </a:r>
            <a:r>
              <a:rPr lang="ar-SA" sz="2400" dirty="0"/>
              <a:t>البحث ولكنه لا يدرك حقيقة الهدف من البحث كليا أو جزئيا وهذا مناف لكرامة الإنسان. وفي هذا الموضوع رأيان: رأي يقول بأنه ليس من الضروري أن يعلم المشارك بكل تفاصيل البحث، يكفي أن يعلم بأنه جزء من البحث والمدة التي سيقضيها في المشاركة، والمخاطر التي سيقابلها. ورأي يقول بأنه من الضروري جدا أن تقدم للمشارك المعلومات الكافية والواضحة . </a:t>
            </a:r>
            <a:r>
              <a:rPr lang="ar-JO" sz="2400" dirty="0" smtClean="0"/>
              <a:t>لذا</a:t>
            </a:r>
            <a:r>
              <a:rPr lang="ar-SA" sz="2400" dirty="0" smtClean="0"/>
              <a:t> </a:t>
            </a:r>
            <a:r>
              <a:rPr lang="ar-SA" sz="2400" dirty="0"/>
              <a:t>وجب على الباحث أن يوازن بين النتائج والتكاليف</a:t>
            </a:r>
            <a:r>
              <a:rPr lang="en-US" sz="2400" dirty="0"/>
              <a:t>.</a:t>
            </a:r>
          </a:p>
          <a:p>
            <a:pPr algn="just" rtl="1">
              <a:lnSpc>
                <a:spcPct val="150000"/>
              </a:lnSpc>
            </a:pPr>
            <a:endParaRPr lang="ar-SA" sz="2000" dirty="0"/>
          </a:p>
        </p:txBody>
      </p:sp>
    </p:spTree>
    <p:extLst>
      <p:ext uri="{BB962C8B-B14F-4D97-AF65-F5344CB8AC3E}">
        <p14:creationId xmlns:p14="http://schemas.microsoft.com/office/powerpoint/2010/main" val="1471539432"/>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609601" y="952845"/>
            <a:ext cx="11000508"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20436" y="1094509"/>
            <a:ext cx="10598726" cy="4862870"/>
          </a:xfrm>
          <a:prstGeom prst="rect">
            <a:avLst/>
          </a:prstGeom>
          <a:noFill/>
        </p:spPr>
        <p:txBody>
          <a:bodyPr wrap="square" rtlCol="1">
            <a:spAutoFit/>
          </a:bodyPr>
          <a:lstStyle/>
          <a:p>
            <a:pPr algn="ctr" rtl="1"/>
            <a:r>
              <a:rPr lang="ar-SA" sz="2000" b="1" dirty="0"/>
              <a:t>توصيات تتعلق بأخلاقيات البحث </a:t>
            </a:r>
            <a:r>
              <a:rPr lang="ar-SA" sz="2000" b="1" dirty="0" smtClean="0"/>
              <a:t>العلمي</a:t>
            </a:r>
            <a:endParaRPr lang="ar-JO" sz="2000" b="1" dirty="0" smtClean="0"/>
          </a:p>
          <a:p>
            <a:pPr algn="ctr" rtl="1"/>
            <a:endParaRPr lang="en-US" sz="2000" dirty="0"/>
          </a:p>
          <a:p>
            <a:pPr marL="457200" lvl="0" indent="-457200" algn="just" rtl="1">
              <a:buFont typeface="+mj-lt"/>
              <a:buAutoNum type="arabicPeriod"/>
            </a:pPr>
            <a:r>
              <a:rPr lang="ar-SA" sz="2000" dirty="0"/>
              <a:t>يجب على كل هيئة بحثية أو مشرفة على البحث العلمي أن تكون لها لجنة متابعة لأخلاقيات البحث العلمي وتكون وظيفتها فحص كل حالات سواء السلوك المحتملة، وتقرير العقوبة المناسبة لمن يخالف. فضلا عن نشر المعايير الأخلاقية للبحث العلمي والإعلان عنها. </a:t>
            </a:r>
            <a:endParaRPr lang="en-US" sz="2000" dirty="0"/>
          </a:p>
          <a:p>
            <a:pPr marL="457200" lvl="0" indent="-457200" algn="just" rtl="1">
              <a:buFont typeface="+mj-lt"/>
              <a:buAutoNum type="arabicPeriod"/>
            </a:pPr>
            <a:r>
              <a:rPr lang="ar-SA" sz="2000" dirty="0"/>
              <a:t>يجب على كل الباحثين اتباع وقراءة المعايير الخاصة بنزاهة البحث العلمي. </a:t>
            </a:r>
            <a:endParaRPr lang="en-US" sz="2000" dirty="0"/>
          </a:p>
          <a:p>
            <a:pPr marL="457200" lvl="0" indent="-457200" algn="just" rtl="1">
              <a:buFont typeface="+mj-lt"/>
              <a:buAutoNum type="arabicPeriod"/>
            </a:pPr>
            <a:r>
              <a:rPr lang="ar-SA" sz="2000" dirty="0"/>
              <a:t>الإيمان بالمبادئ الأساسية للبحث العلمي المتمثل في النزاهة والثقة والمصداقية وإتباع خطوات البحث العلمي التي توجد بين ثنايا مؤلفات مناهج البحث العلمي. </a:t>
            </a:r>
            <a:endParaRPr lang="en-US" sz="2000" dirty="0"/>
          </a:p>
          <a:p>
            <a:pPr marL="457200" lvl="0" indent="-457200" algn="just" rtl="1">
              <a:buFont typeface="+mj-lt"/>
              <a:buAutoNum type="arabicPeriod"/>
            </a:pPr>
            <a:r>
              <a:rPr lang="ar-SA" sz="2000" dirty="0"/>
              <a:t>إعداد كتيب يحمل صفة ميثاق أخلاقيات البحوث العلمية يوزع على الباحثين الجدد حتى لا تكون حجة على المؤسسة أو المركز البحثي بعد معرفتهم بهذا الميثاق. </a:t>
            </a:r>
            <a:endParaRPr lang="en-US" sz="2000" dirty="0"/>
          </a:p>
          <a:p>
            <a:pPr marL="457200" lvl="0" indent="-457200" algn="just" rtl="1">
              <a:buFont typeface="+mj-lt"/>
              <a:buAutoNum type="arabicPeriod"/>
            </a:pPr>
            <a:r>
              <a:rPr lang="ar-SA" sz="2000" dirty="0"/>
              <a:t>يجب أن تكون هناك لجان دولية لأخلاقيات البحث العلمي. ترعاها الجمعيات العلمية أو الحكومات، ما دام البحث هذه الأيام يستوعب علماء من دول مختلفة، كما أن البحث العلمي يثمر نتائج عالمية، ومن ثم يجب علينا أن نعنى بأخلاقيات البحث على المستوى الدولي، إضافة إلى ذلك تساعد اللجان الدولية لأخلاقيات البحث في تأسيس معايير دولية للسلوك العلمي، واضحة في اعتبارها بعض التباينات المهمة بين الأمم المختلفة. </a:t>
            </a:r>
            <a:endParaRPr lang="en-US" sz="2000" dirty="0"/>
          </a:p>
          <a:p>
            <a:pPr marL="457200" indent="-457200" algn="just" rtl="1">
              <a:lnSpc>
                <a:spcPct val="150000"/>
              </a:lnSpc>
              <a:buFont typeface="+mj-lt"/>
              <a:buAutoNum type="arabicPeriod"/>
            </a:pPr>
            <a:endParaRPr lang="ar-SA" sz="2000" dirty="0"/>
          </a:p>
        </p:txBody>
      </p:sp>
    </p:spTree>
    <p:extLst>
      <p:ext uri="{BB962C8B-B14F-4D97-AF65-F5344CB8AC3E}">
        <p14:creationId xmlns:p14="http://schemas.microsoft.com/office/powerpoint/2010/main" val="236395547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609601" y="952845"/>
            <a:ext cx="11000508"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20436" y="1094509"/>
            <a:ext cx="10598726" cy="4832092"/>
          </a:xfrm>
          <a:prstGeom prst="rect">
            <a:avLst/>
          </a:prstGeom>
          <a:noFill/>
        </p:spPr>
        <p:txBody>
          <a:bodyPr wrap="square" rtlCol="1">
            <a:spAutoFit/>
          </a:bodyPr>
          <a:lstStyle/>
          <a:p>
            <a:pPr algn="ctr" rtl="1"/>
            <a:r>
              <a:rPr lang="ar-JO" sz="2400" b="1" dirty="0" smtClean="0"/>
              <a:t>الخاتمة</a:t>
            </a:r>
          </a:p>
          <a:p>
            <a:pPr algn="r" rtl="1"/>
            <a:endParaRPr lang="ar-JO" sz="2000" dirty="0" smtClean="0"/>
          </a:p>
          <a:p>
            <a:pPr algn="r" rtl="1"/>
            <a:r>
              <a:rPr lang="ar-SA" sz="2400" dirty="0" smtClean="0"/>
              <a:t>تقتضي </a:t>
            </a:r>
            <a:r>
              <a:rPr lang="ar-SA" sz="2400" dirty="0"/>
              <a:t>أخلاقيات البحث العلمي احترام حقوق الآخرين وآرائهم وكرامتهم، سواء أكانوا من الزملاء الباحثين أم من المشاركين في البحث أم من المستهدفين بالبحث، وتتبنى مبادئ أخلاقيات البحث العلمي عامة قيمتي "العمل الإيجابي وتجنب الضرر"، وهاتان القيمتان يجب أن تكونا ركيزتي الاعتبارات الأخلاقية خلال عملية البحث العلمي. </a:t>
            </a:r>
            <a:endParaRPr lang="en-US" sz="2400" dirty="0"/>
          </a:p>
          <a:p>
            <a:pPr algn="r" rtl="1" fontAlgn="base"/>
            <a:r>
              <a:rPr lang="ar-IQ" sz="2400" dirty="0"/>
              <a:t>لقد تولدت لدى الباحثين أعراف وتقاليد يفترض في كل باحث ان يلتزم بها ، كما أن ثمة اعتبارات أخلاقية لها في معظم الحالات أصول في الاعراف والتقاليد والتشريعات  السائدة في اغلب بلدان العالم ، ومن هذه الاعتبارات :</a:t>
            </a:r>
            <a:endParaRPr lang="en-US" sz="2400" dirty="0"/>
          </a:p>
          <a:p>
            <a:pPr marL="342900" indent="-342900" algn="r" rtl="1" fontAlgn="base">
              <a:buFont typeface="Wingdings" panose="05000000000000000000" pitchFamily="2" charset="2"/>
              <a:buChar char="v"/>
            </a:pPr>
            <a:r>
              <a:rPr lang="ar-JO" sz="2400" dirty="0" smtClean="0"/>
              <a:t>أ</a:t>
            </a:r>
            <a:r>
              <a:rPr lang="ar-IQ" sz="2400" dirty="0" smtClean="0"/>
              <a:t>ن </a:t>
            </a:r>
            <a:r>
              <a:rPr lang="ar-IQ" sz="2400" dirty="0"/>
              <a:t>أي تغيير أو تزييف أو </a:t>
            </a:r>
            <a:r>
              <a:rPr lang="ar-IQ" sz="2400" dirty="0" smtClean="0"/>
              <a:t>تزوير </a:t>
            </a:r>
            <a:r>
              <a:rPr lang="ar-IQ" sz="2400" dirty="0"/>
              <a:t>في البيانات التي جمعها الباحث يلغي صحة البحث ويجعله مرفوضا أصلا ، كذلك لا يجوز لباحث أن يخفي جوانب من بياناته ويقتصر على ما يدعم نتيجة </a:t>
            </a:r>
            <a:r>
              <a:rPr lang="ar-IQ" sz="2400" dirty="0" smtClean="0"/>
              <a:t>معينة، </a:t>
            </a:r>
            <a:r>
              <a:rPr lang="ar-IQ" sz="2400" dirty="0"/>
              <a:t>وهذا يعني أيضا أنه </a:t>
            </a:r>
            <a:r>
              <a:rPr lang="ar-IQ" sz="2400" dirty="0" err="1"/>
              <a:t>لايجوز</a:t>
            </a:r>
            <a:r>
              <a:rPr lang="ar-IQ" sz="2400" dirty="0"/>
              <a:t> له </a:t>
            </a:r>
            <a:r>
              <a:rPr lang="ar-JO" sz="2400" dirty="0" smtClean="0"/>
              <a:t>أ</a:t>
            </a:r>
            <a:r>
              <a:rPr lang="ar-IQ" sz="2400" dirty="0" smtClean="0"/>
              <a:t>ن </a:t>
            </a:r>
            <a:r>
              <a:rPr lang="ar-IQ" sz="2400" dirty="0"/>
              <a:t>يقتصر على جمع بيانات  بشكل متحيز ويتجنب جمع بيانات انها قد تفسد عليه النتيجة التي يريد لها ان تتحقق ، مثل هذا الاجراء مناف للموضوعية ، ويبطل صحة البحث </a:t>
            </a:r>
            <a:r>
              <a:rPr lang="ar-IQ" sz="2400" dirty="0" smtClean="0"/>
              <a:t>.</a:t>
            </a:r>
            <a:endParaRPr lang="en-US" sz="2400" dirty="0"/>
          </a:p>
        </p:txBody>
      </p:sp>
    </p:spTree>
    <p:extLst>
      <p:ext uri="{BB962C8B-B14F-4D97-AF65-F5344CB8AC3E}">
        <p14:creationId xmlns:p14="http://schemas.microsoft.com/office/powerpoint/2010/main" val="3302670141"/>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 xmlns:a16="http://schemas.microsoft.com/office/drawing/2014/main" id="{FE1BA4EE-2B88-B99F-6A81-884E42CCA968}"/>
              </a:ext>
            </a:extLst>
          </p:cNvPr>
          <p:cNvSpPr/>
          <p:nvPr/>
        </p:nvSpPr>
        <p:spPr>
          <a:xfrm>
            <a:off x="609601" y="952845"/>
            <a:ext cx="11000508" cy="509106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280308" y="6043914"/>
            <a:ext cx="2167470" cy="591661"/>
          </a:xfrm>
          <a:prstGeom prst="rect">
            <a:avLst/>
          </a:prstGeom>
        </p:spPr>
      </p:pic>
      <p:pic>
        <p:nvPicPr>
          <p:cNvPr id="29" name="Graphic 28">
            <a:extLst>
              <a:ext uri="{FF2B5EF4-FFF2-40B4-BE49-F238E27FC236}">
                <a16:creationId xmlns="" xmlns:a16="http://schemas.microsoft.com/office/drawing/2014/main" id="{688F9722-B0D2-7D96-976C-BD9372D94E2A}"/>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923145" y="6311380"/>
            <a:ext cx="1879649" cy="309233"/>
          </a:xfrm>
          <a:prstGeom prst="rect">
            <a:avLst/>
          </a:prstGeom>
        </p:spPr>
      </p:pic>
      <p:sp>
        <p:nvSpPr>
          <p:cNvPr id="2" name="مربع نص 1"/>
          <p:cNvSpPr txBox="1"/>
          <p:nvPr/>
        </p:nvSpPr>
        <p:spPr>
          <a:xfrm>
            <a:off x="720436" y="1094509"/>
            <a:ext cx="10598726" cy="3416320"/>
          </a:xfrm>
          <a:prstGeom prst="rect">
            <a:avLst/>
          </a:prstGeom>
          <a:noFill/>
        </p:spPr>
        <p:txBody>
          <a:bodyPr wrap="square" rtlCol="1">
            <a:spAutoFit/>
          </a:bodyPr>
          <a:lstStyle/>
          <a:p>
            <a:pPr algn="ctr" rtl="1"/>
            <a:r>
              <a:rPr lang="ar-JO" sz="3200" b="1" dirty="0" smtClean="0"/>
              <a:t>الخاتمة</a:t>
            </a:r>
          </a:p>
          <a:p>
            <a:pPr algn="r" rtl="1"/>
            <a:endParaRPr lang="ar-JO" sz="2000" dirty="0" smtClean="0"/>
          </a:p>
          <a:p>
            <a:pPr algn="r" rtl="1"/>
            <a:r>
              <a:rPr lang="ar-IQ" sz="2000" dirty="0" smtClean="0"/>
              <a:t>ومن </a:t>
            </a:r>
            <a:r>
              <a:rPr lang="ar-IQ" sz="2000" dirty="0"/>
              <a:t>هذه الاعتبارات :</a:t>
            </a:r>
            <a:endParaRPr lang="en-US" sz="2000" dirty="0"/>
          </a:p>
          <a:p>
            <a:pPr marL="457200" indent="-457200" algn="just" rtl="1" fontAlgn="base">
              <a:buFont typeface="Wingdings" panose="05000000000000000000" pitchFamily="2" charset="2"/>
              <a:buChar char="v"/>
            </a:pPr>
            <a:r>
              <a:rPr lang="ar-IQ" sz="2400" dirty="0" smtClean="0"/>
              <a:t>يجب </a:t>
            </a:r>
            <a:r>
              <a:rPr lang="ar-IQ" sz="2400" dirty="0"/>
              <a:t>ان تتضمن اجراءات البحث ما يبرر الثقة في البيانات المتجمعة </a:t>
            </a:r>
            <a:r>
              <a:rPr lang="ar-IQ" sz="2400" dirty="0" smtClean="0"/>
              <a:t>فيه، </a:t>
            </a:r>
            <a:r>
              <a:rPr lang="ar-IQ" sz="2400" dirty="0"/>
              <a:t>من هذه الاجراءات </a:t>
            </a:r>
            <a:r>
              <a:rPr lang="ar-IQ" sz="2400" dirty="0" smtClean="0"/>
              <a:t>اس</a:t>
            </a:r>
            <a:r>
              <a:rPr lang="ar-JO" sz="2400" dirty="0" smtClean="0"/>
              <a:t>ت</a:t>
            </a:r>
            <a:r>
              <a:rPr lang="ar-IQ" sz="2400" dirty="0" smtClean="0"/>
              <a:t>خدام </a:t>
            </a:r>
            <a:r>
              <a:rPr lang="ar-IQ" sz="2400" dirty="0"/>
              <a:t>اساليب موضوعية في الملاحظة وجمع </a:t>
            </a:r>
            <a:r>
              <a:rPr lang="ar-IQ" sz="2400" dirty="0" smtClean="0"/>
              <a:t>البيانات، </a:t>
            </a:r>
            <a:r>
              <a:rPr lang="ar-IQ" sz="2400" dirty="0"/>
              <a:t>واستخلاص دلالات عن الصدق </a:t>
            </a:r>
            <a:r>
              <a:rPr lang="ar-IQ" sz="2400" dirty="0" smtClean="0"/>
              <a:t>وثباتها، </a:t>
            </a:r>
            <a:r>
              <a:rPr lang="ar-IQ" sz="2400" dirty="0"/>
              <a:t>ويفترض أن يذكر وصف دقيق لهذه الاجراءات والدلالات في تقرير البحث .</a:t>
            </a:r>
            <a:endParaRPr lang="en-US" sz="2400" dirty="0"/>
          </a:p>
          <a:p>
            <a:pPr marL="457200" indent="-457200" algn="just" rtl="1" fontAlgn="base">
              <a:buFont typeface="Wingdings" panose="05000000000000000000" pitchFamily="2" charset="2"/>
              <a:buChar char="v"/>
            </a:pPr>
            <a:r>
              <a:rPr lang="ar-IQ" sz="2400" dirty="0" smtClean="0"/>
              <a:t>يفترض </a:t>
            </a:r>
            <a:r>
              <a:rPr lang="ar-IQ" sz="2400" dirty="0"/>
              <a:t>في الباحث أن يكون واعيا للمحددات وأية جوانب قصور في اجراءات </a:t>
            </a:r>
            <a:r>
              <a:rPr lang="ar-IQ" sz="2400" dirty="0" smtClean="0"/>
              <a:t>بحثه، </a:t>
            </a:r>
            <a:r>
              <a:rPr lang="ar-IQ" sz="2400" dirty="0"/>
              <a:t>خاصة في انتقاء العينات وضبط العوامل وطرق القياس والمعالجة الاحصائية وعمليات الاستنتاج ، ويفترض أن تذكر هذه المحددات ان وجدت في التقرير النهائي  للبحث </a:t>
            </a:r>
            <a:r>
              <a:rPr lang="ar-IQ" sz="2400" dirty="0" smtClean="0"/>
              <a:t>.</a:t>
            </a:r>
            <a:endParaRPr lang="en-US" sz="2400" dirty="0"/>
          </a:p>
        </p:txBody>
      </p:sp>
    </p:spTree>
    <p:extLst>
      <p:ext uri="{BB962C8B-B14F-4D97-AF65-F5344CB8AC3E}">
        <p14:creationId xmlns:p14="http://schemas.microsoft.com/office/powerpoint/2010/main" val="226058839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cstate="print">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a:blip r:embed="rId7" cstate="print">
            <a:extLst>
              <a:ext uri="{96DAC541-7B7A-43D3-8B79-37D633B846F1}">
                <asvg:svgBlip xmlns="" xmlns:asvg="http://schemas.microsoft.com/office/drawing/2016/SVG/main" r:embed="rId8"/>
              </a:ext>
            </a:extLst>
          </a:blip>
          <a:stretch>
            <a:fillRect/>
          </a:stretch>
        </p:blipFill>
        <p:spPr>
          <a:xfrm>
            <a:off x="9175057" y="248508"/>
            <a:ext cx="2649477" cy="1166001"/>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9" cstate="print">
            <a:extLst>
              <a:ext uri="{96DAC541-7B7A-43D3-8B79-37D633B846F1}">
                <asvg:svgBlip xmlns="" xmlns:asvg="http://schemas.microsoft.com/office/drawing/2016/SVG/main" r:embed="rId10"/>
              </a:ext>
            </a:extLst>
          </a:blip>
          <a:stretch>
            <a:fillRect/>
          </a:stretch>
        </p:blipFill>
        <p:spPr>
          <a:xfrm>
            <a:off x="367466" y="542565"/>
            <a:ext cx="2758843" cy="753090"/>
          </a:xfrm>
          <a:prstGeom prst="rect">
            <a:avLst/>
          </a:prstGeom>
        </p:spPr>
      </p:pic>
      <p:sp>
        <p:nvSpPr>
          <p:cNvPr id="3" name="مربع نص 2"/>
          <p:cNvSpPr txBox="1"/>
          <p:nvPr/>
        </p:nvSpPr>
        <p:spPr>
          <a:xfrm>
            <a:off x="2209800" y="1920240"/>
            <a:ext cx="7970520" cy="1661993"/>
          </a:xfrm>
          <a:prstGeom prst="rect">
            <a:avLst/>
          </a:prstGeom>
          <a:solidFill>
            <a:schemeClr val="bg1">
              <a:lumMod val="50000"/>
            </a:schemeClr>
          </a:solidFill>
        </p:spPr>
        <p:txBody>
          <a:bodyPr wrap="square" rtlCol="1">
            <a:spAutoFit/>
          </a:bodyPr>
          <a:lstStyle/>
          <a:p>
            <a:pPr algn="ctr" rtl="1"/>
            <a:r>
              <a:rPr lang="ar-SA" sz="2800" dirty="0">
                <a:solidFill>
                  <a:schemeClr val="bg1"/>
                </a:solidFill>
              </a:rPr>
              <a:t>سنتطرق إن شاء الله في المحاضرة القادمة إلى </a:t>
            </a:r>
            <a:r>
              <a:rPr lang="ar-JO" sz="2800" dirty="0" smtClean="0">
                <a:solidFill>
                  <a:schemeClr val="bg1"/>
                </a:solidFill>
              </a:rPr>
              <a:t>خطة البحث العلمي وعناصرها</a:t>
            </a:r>
            <a:endParaRPr lang="en-US" sz="2800" dirty="0">
              <a:solidFill>
                <a:schemeClr val="bg1"/>
              </a:solidFill>
            </a:endParaRPr>
          </a:p>
          <a:p>
            <a:pPr algn="ctr" rtl="1"/>
            <a:r>
              <a:rPr lang="ar-SA" sz="2800" dirty="0">
                <a:solidFill>
                  <a:schemeClr val="bg1"/>
                </a:solidFill>
              </a:rPr>
              <a:t>شكرا لاستماعكم ووفقكم الله لما يحبه </a:t>
            </a:r>
            <a:r>
              <a:rPr lang="ar-SA" sz="2800" dirty="0" err="1">
                <a:solidFill>
                  <a:schemeClr val="bg1"/>
                </a:solidFill>
              </a:rPr>
              <a:t>ويرضاه</a:t>
            </a:r>
            <a:r>
              <a:rPr lang="ar-SA" sz="2800" dirty="0">
                <a:solidFill>
                  <a:schemeClr val="bg1"/>
                </a:solidFill>
              </a:rPr>
              <a:t>  </a:t>
            </a:r>
            <a:endParaRPr lang="en-US" sz="2800" dirty="0">
              <a:solidFill>
                <a:schemeClr val="bg1"/>
              </a:solidFill>
            </a:endParaRPr>
          </a:p>
          <a:p>
            <a:pPr rtl="1"/>
            <a:r>
              <a:rPr lang="ar-SA" dirty="0"/>
              <a:t> </a:t>
            </a:r>
            <a:endParaRPr lang="en-US" dirty="0"/>
          </a:p>
        </p:txBody>
      </p:sp>
    </p:spTree>
    <p:extLst>
      <p:ext uri="{BB962C8B-B14F-4D97-AF65-F5344CB8AC3E}">
        <p14:creationId xmlns:p14="http://schemas.microsoft.com/office/powerpoint/2010/main" val="320599330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4483</TotalTime>
  <Words>5047</Words>
  <Application>Microsoft Office PowerPoint</Application>
  <PresentationFormat>Custom</PresentationFormat>
  <Paragraphs>328</Paragraphs>
  <Slides>54</Slides>
  <Notes>8</Notes>
  <HiddenSlides>0</HiddenSlides>
  <MMClips>3</MMClips>
  <ScaleCrop>false</ScaleCrop>
  <HeadingPairs>
    <vt:vector size="4" baseType="variant">
      <vt:variant>
        <vt:lpstr>Theme</vt:lpstr>
      </vt:variant>
      <vt:variant>
        <vt:i4>1</vt:i4>
      </vt:variant>
      <vt:variant>
        <vt:lpstr>Slide Titles</vt:lpstr>
      </vt:variant>
      <vt:variant>
        <vt:i4>54</vt:i4>
      </vt:variant>
    </vt:vector>
  </HeadingPairs>
  <TitlesOfParts>
    <vt:vector size="5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Windows User</cp:lastModifiedBy>
  <cp:revision>140</cp:revision>
  <dcterms:created xsi:type="dcterms:W3CDTF">2023-04-29T09:08:23Z</dcterms:created>
  <dcterms:modified xsi:type="dcterms:W3CDTF">2023-06-17T00:03:34Z</dcterms:modified>
</cp:coreProperties>
</file>