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99" r:id="rId2"/>
    <p:sldId id="259" r:id="rId3"/>
    <p:sldId id="400" r:id="rId4"/>
    <p:sldId id="401" r:id="rId5"/>
    <p:sldId id="403" r:id="rId6"/>
    <p:sldId id="406" r:id="rId7"/>
    <p:sldId id="404" r:id="rId8"/>
    <p:sldId id="405" r:id="rId9"/>
    <p:sldId id="407" r:id="rId10"/>
    <p:sldId id="408" r:id="rId11"/>
    <p:sldId id="409" r:id="rId12"/>
    <p:sldId id="410" r:id="rId13"/>
    <p:sldId id="411" r:id="rId14"/>
    <p:sldId id="412" r:id="rId15"/>
    <p:sldId id="413" r:id="rId16"/>
    <p:sldId id="414" r:id="rId17"/>
    <p:sldId id="415" r:id="rId18"/>
    <p:sldId id="416" r:id="rId19"/>
    <p:sldId id="417" r:id="rId20"/>
    <p:sldId id="418" r:id="rId21"/>
    <p:sldId id="419" r:id="rId22"/>
    <p:sldId id="420" r:id="rId23"/>
    <p:sldId id="421" r:id="rId24"/>
    <p:sldId id="422" r:id="rId25"/>
    <p:sldId id="423" r:id="rId26"/>
    <p:sldId id="424" r:id="rId27"/>
    <p:sldId id="425" r:id="rId28"/>
    <p:sldId id="426" r:id="rId29"/>
    <p:sldId id="427" r:id="rId30"/>
    <p:sldId id="428" r:id="rId31"/>
    <p:sldId id="429" r:id="rId32"/>
    <p:sldId id="432" r:id="rId33"/>
    <p:sldId id="431" r:id="rId34"/>
    <p:sldId id="435" r:id="rId35"/>
    <p:sldId id="434" r:id="rId36"/>
    <p:sldId id="433" r:id="rId37"/>
    <p:sldId id="436" r:id="rId38"/>
    <p:sldId id="430" r:id="rId39"/>
    <p:sldId id="438" r:id="rId40"/>
    <p:sldId id="437" r:id="rId41"/>
    <p:sldId id="439" r:id="rId42"/>
    <p:sldId id="440" r:id="rId43"/>
    <p:sldId id="441" r:id="rId44"/>
    <p:sldId id="442" r:id="rId45"/>
    <p:sldId id="443" r:id="rId46"/>
    <p:sldId id="29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291" autoAdjust="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emf"/><Relationship Id="rId7"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7.emf"/><Relationship Id="rId7" Type="http://schemas.openxmlformats.org/officeDocument/2006/relationships/hyperlink" Target="https://plan.io/blog/project-stakeholder/"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plan.io/blog/feature-prioritization/"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plan.io/blog/communication-styles/"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20.jpg"/><Relationship Id="rId4" Type="http://schemas.openxmlformats.org/officeDocument/2006/relationships/image" Target="../media/image19.jpg"/></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3.jpg"/><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hyperlink" Target="https://plan.io/blog/project-stakeholder/" TargetMode="External"/><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hyperlink" Target="https://www.britannica.com/technology/personal-computer" TargetMode="External"/><Relationship Id="rId3" Type="http://schemas.openxmlformats.org/officeDocument/2006/relationships/image" Target="../media/image7.emf"/><Relationship Id="rId7" Type="http://schemas.openxmlformats.org/officeDocument/2006/relationships/hyperlink" Target="https://www.merriam-webster.com/dictionary/charismatic" TargetMode="External"/><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hyperlink" Target="https://en.wikipedia.org/wiki/OKR" TargetMode="External"/><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hyperlink" Target="https://en.wikipedia.org/wiki/Apple_Inc." TargetMode="External"/></Relationships>
</file>

<file path=ppt/slides/_rels/slide41.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7.emf"/><Relationship Id="rId7" Type="http://schemas.openxmlformats.org/officeDocument/2006/relationships/image" Target="../media/image28.jp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27.jpg"/><Relationship Id="rId5" Type="http://schemas.openxmlformats.org/officeDocument/2006/relationships/image" Target="../media/image9.emf"/><Relationship Id="rId10" Type="http://schemas.openxmlformats.org/officeDocument/2006/relationships/image" Target="../media/image31.jpg"/><Relationship Id="rId4" Type="http://schemas.openxmlformats.org/officeDocument/2006/relationships/image" Target="../media/image8.emf"/><Relationship Id="rId9" Type="http://schemas.openxmlformats.org/officeDocument/2006/relationships/image" Target="../media/image30.jpg"/></Relationships>
</file>

<file path=ppt/slides/_rels/slide4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2.jpg"/></Relationships>
</file>

<file path=ppt/slides/_rels/slide4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8" Type="http://schemas.openxmlformats.org/officeDocument/2006/relationships/hyperlink" Target="https://www.amazon.com/s/ref=dp_byline_sr_ebooks_1?ie=UTF8&amp;field-author=Samuel+Malachowsky&amp;text=Samuel+Malachowsky&amp;sort=relevancerank&amp;search-alias=digital-text" TargetMode="External"/><Relationship Id="rId3" Type="http://schemas.openxmlformats.org/officeDocument/2006/relationships/image" Target="../media/image7.emf"/><Relationship Id="rId7" Type="http://schemas.openxmlformats.org/officeDocument/2006/relationships/image" Target="../media/image32.jp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33.jpg"/><Relationship Id="rId5" Type="http://schemas.openxmlformats.org/officeDocument/2006/relationships/image" Target="../media/image9.emf"/><Relationship Id="rId10" Type="http://schemas.openxmlformats.org/officeDocument/2006/relationships/hyperlink" Target="https://twproject.com/blog/leadership-skills-of-the-project-manager-the-key-elements-of-the-role/" TargetMode="External"/><Relationship Id="rId4" Type="http://schemas.openxmlformats.org/officeDocument/2006/relationships/image" Target="../media/image8.emf"/><Relationship Id="rId9" Type="http://schemas.openxmlformats.org/officeDocument/2006/relationships/hyperlink" Target="https://aboutleaders.com/10-great-leadership-skills-of-project-management/#gs.m0ivxk"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5551166" y="5813146"/>
            <a:ext cx="6801521" cy="1034667"/>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Leadership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5771329" y="5842474"/>
            <a:ext cx="659958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511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L1- Ch1-Understanding Leadership</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3209404497"/>
      </p:ext>
    </p:extLst>
  </p:cSld>
  <p:clrMapOvr>
    <a:masterClrMapping/>
  </p:clrMapOvr>
  <mc:AlternateContent xmlns:mc="http://schemas.openxmlformats.org/markup-compatibility/2006" xmlns:p14="http://schemas.microsoft.com/office/powerpoint/2010/main">
    <mc:Choice Requires="p14">
      <p:transition spd="slow" p14:dur="2000" advTm="11471"/>
    </mc:Choice>
    <mc:Fallback xmlns="">
      <p:transition spd="slow" advTm="114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D9884F30-6BCA-E3A5-8B0A-68CDA0A4C550}"/>
              </a:ext>
            </a:extLst>
          </p:cNvPr>
          <p:cNvSpPr txBox="1"/>
          <p:nvPr/>
        </p:nvSpPr>
        <p:spPr>
          <a:xfrm>
            <a:off x="2440788" y="543490"/>
            <a:ext cx="6268278" cy="584775"/>
          </a:xfrm>
          <a:prstGeom prst="rect">
            <a:avLst/>
          </a:prstGeom>
          <a:noFill/>
        </p:spPr>
        <p:txBody>
          <a:bodyPr wrap="square">
            <a:spAutoFit/>
          </a:bodyPr>
          <a:lstStyle/>
          <a:p>
            <a:pPr algn="ctr"/>
            <a:r>
              <a:rPr lang="en-US" sz="3200" b="1" dirty="0">
                <a:solidFill>
                  <a:schemeClr val="bg1"/>
                </a:solidFill>
              </a:rPr>
              <a:t>Learning Outcomes</a:t>
            </a:r>
          </a:p>
        </p:txBody>
      </p:sp>
      <p:sp>
        <p:nvSpPr>
          <p:cNvPr id="12" name="Google Shape;349;p3">
            <a:extLst>
              <a:ext uri="{FF2B5EF4-FFF2-40B4-BE49-F238E27FC236}">
                <a16:creationId xmlns:a16="http://schemas.microsoft.com/office/drawing/2014/main" id="{91DA4AB9-971F-C3B0-9E42-7D371E18FF24}"/>
              </a:ext>
            </a:extLst>
          </p:cNvPr>
          <p:cNvSpPr txBox="1">
            <a:spLocks/>
          </p:cNvSpPr>
          <p:nvPr/>
        </p:nvSpPr>
        <p:spPr>
          <a:xfrm>
            <a:off x="651740" y="1999352"/>
            <a:ext cx="6807600" cy="3949892"/>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1pPr>
            <a:lvl2pPr marR="0" lvl="1"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2pPr>
            <a:lvl3pPr marR="0" lvl="2"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3pPr>
            <a:lvl4pPr marR="0" lvl="3"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4pPr>
            <a:lvl5pPr marR="0" lvl="4"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5pPr>
            <a:lvl6pPr marR="0" lvl="5"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6pPr>
            <a:lvl7pPr marR="0" lvl="6"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7pPr>
            <a:lvl8pPr marR="0" lvl="7"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8pPr>
            <a:lvl9pPr marR="0" lvl="8"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9pPr>
          </a:lstStyle>
          <a:p>
            <a:pPr marL="457200" marR="0" lvl="0" indent="-457200" algn="l" defTabSz="914400" rtl="0" eaLnBrk="1" fontAlgn="auto" latinLnBrk="0" hangingPunct="1">
              <a:lnSpc>
                <a:spcPct val="100000"/>
              </a:lnSpc>
              <a:spcBef>
                <a:spcPts val="0"/>
              </a:spcBef>
              <a:spcAft>
                <a:spcPts val="0"/>
              </a:spcAft>
              <a:buClr>
                <a:srgbClr val="434343"/>
              </a:buClr>
              <a:buSzPts val="3600"/>
              <a:buFont typeface="Wingdings" panose="05000000000000000000" pitchFamily="2" charset="2"/>
              <a:buChar char="q"/>
              <a:tabLst/>
              <a:defRPr/>
            </a:pPr>
            <a:r>
              <a:rPr kumimoji="0" lang="en-US" sz="2800" b="0" i="0" u="none" strike="noStrike" kern="0" cap="none" spc="0" normalizeH="0" baseline="0" noProof="0" dirty="0">
                <a:ln>
                  <a:noFill/>
                </a:ln>
                <a:solidFill>
                  <a:srgbClr val="002060"/>
                </a:solidFill>
                <a:effectLst/>
                <a:uLnTx/>
                <a:uFillTx/>
                <a:latin typeface="Barlow Condensed"/>
                <a:sym typeface="Barlow Condensed"/>
              </a:rPr>
              <a:t>What is a project?</a:t>
            </a:r>
          </a:p>
          <a:p>
            <a:pPr marL="457200" marR="0" lvl="0" indent="-457200" algn="l" defTabSz="914400" rtl="0" eaLnBrk="1" fontAlgn="auto" latinLnBrk="0" hangingPunct="1">
              <a:lnSpc>
                <a:spcPct val="100000"/>
              </a:lnSpc>
              <a:spcBef>
                <a:spcPts val="0"/>
              </a:spcBef>
              <a:spcAft>
                <a:spcPts val="0"/>
              </a:spcAft>
              <a:buClr>
                <a:srgbClr val="434343"/>
              </a:buClr>
              <a:buSzPts val="3600"/>
              <a:buFont typeface="Wingdings" panose="05000000000000000000" pitchFamily="2" charset="2"/>
              <a:buChar char="q"/>
              <a:tabLst/>
              <a:defRPr/>
            </a:pPr>
            <a:r>
              <a:rPr kumimoji="0" lang="en-US" sz="2800" b="0" i="0" u="none" strike="noStrike" kern="0" cap="none" spc="0" normalizeH="0" baseline="0" noProof="0" dirty="0">
                <a:ln>
                  <a:noFill/>
                </a:ln>
                <a:solidFill>
                  <a:srgbClr val="002060"/>
                </a:solidFill>
                <a:effectLst/>
                <a:uLnTx/>
                <a:uFillTx/>
                <a:latin typeface="Barlow Condensed"/>
                <a:sym typeface="Barlow Condensed"/>
              </a:rPr>
              <a:t>Leadership VS Management</a:t>
            </a:r>
          </a:p>
          <a:p>
            <a:pPr marL="457200" marR="0" lvl="0" indent="-457200" algn="l" defTabSz="914400" rtl="0" eaLnBrk="1" fontAlgn="auto" latinLnBrk="0" hangingPunct="1">
              <a:lnSpc>
                <a:spcPct val="100000"/>
              </a:lnSpc>
              <a:spcBef>
                <a:spcPts val="0"/>
              </a:spcBef>
              <a:spcAft>
                <a:spcPts val="0"/>
              </a:spcAft>
              <a:buClr>
                <a:srgbClr val="434343"/>
              </a:buClr>
              <a:buSzPts val="3600"/>
              <a:buFont typeface="Wingdings" panose="05000000000000000000" pitchFamily="2" charset="2"/>
              <a:buChar char="q"/>
              <a:tabLst/>
              <a:defRPr/>
            </a:pPr>
            <a:r>
              <a:rPr kumimoji="0" lang="en-US" sz="2800" b="0" i="0" u="none" strike="noStrike" kern="0" cap="none" spc="0" normalizeH="0" baseline="0" noProof="0" dirty="0">
                <a:ln>
                  <a:noFill/>
                </a:ln>
                <a:solidFill>
                  <a:srgbClr val="002060"/>
                </a:solidFill>
                <a:effectLst/>
                <a:uLnTx/>
                <a:uFillTx/>
                <a:latin typeface="Barlow Condensed"/>
                <a:sym typeface="Barlow Condensed"/>
              </a:rPr>
              <a:t>Leader vs Manager.</a:t>
            </a:r>
          </a:p>
          <a:p>
            <a:pPr marL="457200" marR="0" lvl="0" indent="-457200" algn="l" defTabSz="914400" rtl="0" eaLnBrk="1" fontAlgn="auto" latinLnBrk="0" hangingPunct="1">
              <a:lnSpc>
                <a:spcPct val="100000"/>
              </a:lnSpc>
              <a:spcBef>
                <a:spcPts val="0"/>
              </a:spcBef>
              <a:spcAft>
                <a:spcPts val="0"/>
              </a:spcAft>
              <a:buClr>
                <a:srgbClr val="434343"/>
              </a:buClr>
              <a:buSzPts val="3600"/>
              <a:buFont typeface="Wingdings" panose="05000000000000000000" pitchFamily="2" charset="2"/>
              <a:buChar char="q"/>
              <a:tabLst/>
              <a:defRPr/>
            </a:pPr>
            <a:r>
              <a:rPr kumimoji="0" lang="en-US" sz="2800" b="0" i="0" u="none" strike="noStrike" kern="0" cap="none" spc="0" normalizeH="0" baseline="0" noProof="0" dirty="0">
                <a:ln>
                  <a:noFill/>
                </a:ln>
                <a:solidFill>
                  <a:srgbClr val="002060"/>
                </a:solidFill>
                <a:effectLst/>
                <a:uLnTx/>
                <a:uFillTx/>
                <a:latin typeface="Barlow Condensed"/>
                <a:sym typeface="Barlow Condensed"/>
              </a:rPr>
              <a:t>Impact of leadership on project</a:t>
            </a:r>
          </a:p>
          <a:p>
            <a:pPr marL="457200" marR="0" lvl="0" indent="-457200" algn="l" defTabSz="914400" rtl="0" eaLnBrk="1" fontAlgn="auto" latinLnBrk="0" hangingPunct="1">
              <a:lnSpc>
                <a:spcPct val="100000"/>
              </a:lnSpc>
              <a:spcBef>
                <a:spcPts val="0"/>
              </a:spcBef>
              <a:spcAft>
                <a:spcPts val="0"/>
              </a:spcAft>
              <a:buClr>
                <a:srgbClr val="434343"/>
              </a:buClr>
              <a:buSzPts val="3600"/>
              <a:buFont typeface="Wingdings" panose="05000000000000000000" pitchFamily="2" charset="2"/>
              <a:buChar char="q"/>
              <a:tabLst/>
              <a:defRPr/>
            </a:pPr>
            <a:r>
              <a:rPr kumimoji="0" lang="en-US" sz="2800" b="0" i="0" u="none" strike="noStrike" kern="0" cap="none" spc="0" normalizeH="0" baseline="0" noProof="0" dirty="0">
                <a:ln>
                  <a:noFill/>
                </a:ln>
                <a:solidFill>
                  <a:srgbClr val="002060"/>
                </a:solidFill>
                <a:effectLst/>
                <a:uLnTx/>
                <a:uFillTx/>
                <a:latin typeface="Barlow Condensed"/>
                <a:sym typeface="Barlow Condensed"/>
              </a:rPr>
              <a:t>Major project leadership skills.</a:t>
            </a:r>
          </a:p>
          <a:p>
            <a:pPr marL="457200" marR="0" lvl="0" indent="-457200" algn="l" defTabSz="914400" rtl="0" eaLnBrk="1" fontAlgn="auto" latinLnBrk="0" hangingPunct="1">
              <a:lnSpc>
                <a:spcPct val="100000"/>
              </a:lnSpc>
              <a:spcBef>
                <a:spcPts val="0"/>
              </a:spcBef>
              <a:spcAft>
                <a:spcPts val="0"/>
              </a:spcAft>
              <a:buClr>
                <a:srgbClr val="434343"/>
              </a:buClr>
              <a:buSzPts val="3600"/>
              <a:buFont typeface="Wingdings" panose="05000000000000000000" pitchFamily="2" charset="2"/>
              <a:buChar char="q"/>
              <a:tabLst/>
              <a:defRPr/>
            </a:pPr>
            <a:r>
              <a:rPr kumimoji="0" lang="en-US" sz="2800" b="0" i="0" u="none" strike="noStrike" kern="0" cap="none" spc="0" normalizeH="0" baseline="0" noProof="0" dirty="0">
                <a:ln>
                  <a:noFill/>
                </a:ln>
                <a:solidFill>
                  <a:srgbClr val="002060"/>
                </a:solidFill>
                <a:effectLst/>
                <a:uLnTx/>
                <a:uFillTx/>
                <a:latin typeface="Barlow Condensed"/>
                <a:sym typeface="Barlow Condensed"/>
              </a:rPr>
              <a:t>Conclusions</a:t>
            </a:r>
          </a:p>
          <a:p>
            <a:pPr marL="457200" marR="0" lvl="0" indent="-457200" algn="l" defTabSz="914400" rtl="0" eaLnBrk="1" fontAlgn="auto" latinLnBrk="0" hangingPunct="1">
              <a:lnSpc>
                <a:spcPct val="100000"/>
              </a:lnSpc>
              <a:spcBef>
                <a:spcPts val="0"/>
              </a:spcBef>
              <a:spcAft>
                <a:spcPts val="0"/>
              </a:spcAft>
              <a:buClr>
                <a:srgbClr val="434343"/>
              </a:buClr>
              <a:buSzPts val="3600"/>
              <a:buFont typeface="Wingdings" panose="05000000000000000000" pitchFamily="2" charset="2"/>
              <a:buChar char="q"/>
              <a:tabLst/>
              <a:defRPr/>
            </a:pPr>
            <a:endParaRPr kumimoji="0" lang="en-US" sz="2800" b="0" i="0" u="none" strike="noStrike" kern="0" cap="none" spc="0" normalizeH="0" baseline="0" noProof="0" dirty="0">
              <a:ln>
                <a:noFill/>
              </a:ln>
              <a:solidFill>
                <a:srgbClr val="002060"/>
              </a:solidFill>
              <a:effectLst/>
              <a:uLnTx/>
              <a:uFillTx/>
              <a:latin typeface="Barlow Condensed"/>
              <a:sym typeface="Barlow Condensed"/>
            </a:endParaRPr>
          </a:p>
          <a:p>
            <a:pPr marL="457200" marR="0" lvl="0" indent="-457200" algn="l" defTabSz="914400" rtl="0" eaLnBrk="1" fontAlgn="auto" latinLnBrk="0" hangingPunct="1">
              <a:lnSpc>
                <a:spcPct val="100000"/>
              </a:lnSpc>
              <a:spcBef>
                <a:spcPts val="0"/>
              </a:spcBef>
              <a:spcAft>
                <a:spcPts val="0"/>
              </a:spcAft>
              <a:buClr>
                <a:srgbClr val="434343"/>
              </a:buClr>
              <a:buSzPts val="3600"/>
              <a:buFont typeface="Wingdings" panose="05000000000000000000" pitchFamily="2" charset="2"/>
              <a:buChar char="q"/>
              <a:tabLst/>
              <a:defRPr/>
            </a:pPr>
            <a:endParaRPr kumimoji="0" lang="en-US" sz="2800" b="0" i="0" u="none" strike="noStrike" kern="0" cap="none" spc="0" normalizeH="0" baseline="0" noProof="0" dirty="0">
              <a:ln>
                <a:noFill/>
              </a:ln>
              <a:solidFill>
                <a:srgbClr val="002060"/>
              </a:solidFill>
              <a:effectLst/>
              <a:uLnTx/>
              <a:uFillTx/>
              <a:latin typeface="Barlow Condensed"/>
              <a:sym typeface="Barlow Condensed"/>
            </a:endParaRPr>
          </a:p>
        </p:txBody>
      </p:sp>
      <p:pic>
        <p:nvPicPr>
          <p:cNvPr id="18" name="Picture 17">
            <a:extLst>
              <a:ext uri="{FF2B5EF4-FFF2-40B4-BE49-F238E27FC236}">
                <a16:creationId xmlns:a16="http://schemas.microsoft.com/office/drawing/2014/main" id="{0C5FBEAF-8CD5-6D07-A5E0-3104C985BC16}"/>
              </a:ext>
            </a:extLst>
          </p:cNvPr>
          <p:cNvPicPr>
            <a:picLocks noChangeAspect="1"/>
          </p:cNvPicPr>
          <p:nvPr/>
        </p:nvPicPr>
        <p:blipFill>
          <a:blip r:embed="rId6"/>
          <a:stretch>
            <a:fillRect/>
          </a:stretch>
        </p:blipFill>
        <p:spPr>
          <a:xfrm>
            <a:off x="415673" y="239939"/>
            <a:ext cx="1103472" cy="1103472"/>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216E07E9-30C9-C144-0F17-6660D60BB1AF}"/>
              </a:ext>
            </a:extLst>
          </p:cNvPr>
          <p:cNvSpPr txBox="1"/>
          <p:nvPr/>
        </p:nvSpPr>
        <p:spPr>
          <a:xfrm>
            <a:off x="2073965" y="580678"/>
            <a:ext cx="6268278" cy="646331"/>
          </a:xfrm>
          <a:prstGeom prst="rect">
            <a:avLst/>
          </a:prstGeom>
          <a:noFill/>
        </p:spPr>
        <p:txBody>
          <a:bodyPr wrap="square">
            <a:spAutoFit/>
          </a:bodyPr>
          <a:lstStyle/>
          <a:p>
            <a:pPr algn="ctr"/>
            <a:r>
              <a:rPr lang="en-US" sz="3600" b="1" dirty="0">
                <a:solidFill>
                  <a:schemeClr val="bg1"/>
                </a:solidFill>
              </a:rPr>
              <a:t>What is a project??</a:t>
            </a:r>
          </a:p>
        </p:txBody>
      </p:sp>
      <p:sp>
        <p:nvSpPr>
          <p:cNvPr id="11" name="TextBox 10">
            <a:extLst>
              <a:ext uri="{FF2B5EF4-FFF2-40B4-BE49-F238E27FC236}">
                <a16:creationId xmlns:a16="http://schemas.microsoft.com/office/drawing/2014/main" id="{A610B6D5-DD1B-027A-C3B4-7FC01479FB25}"/>
              </a:ext>
            </a:extLst>
          </p:cNvPr>
          <p:cNvSpPr txBox="1"/>
          <p:nvPr/>
        </p:nvSpPr>
        <p:spPr>
          <a:xfrm>
            <a:off x="651739" y="1905506"/>
            <a:ext cx="10268051" cy="2677656"/>
          </a:xfrm>
          <a:prstGeom prst="rect">
            <a:avLst/>
          </a:prstGeom>
          <a:noFill/>
        </p:spPr>
        <p:txBody>
          <a:bodyPr wrap="square">
            <a:spAutoFit/>
          </a:bodyPr>
          <a:lstStyle/>
          <a:p>
            <a:pPr marL="457200" marR="0" lvl="0" indent="-342900" algn="just" defTabSz="914400" rtl="0" eaLnBrk="1" fontAlgn="auto" latinLnBrk="0" hangingPunct="1">
              <a:lnSpc>
                <a:spcPct val="100000"/>
              </a:lnSpc>
              <a:spcBef>
                <a:spcPts val="0"/>
              </a:spcBef>
              <a:spcAft>
                <a:spcPts val="0"/>
              </a:spcAft>
              <a:buClr>
                <a:srgbClr val="434343"/>
              </a:buClr>
              <a:buSzPts val="1400"/>
              <a:buFont typeface="Arial"/>
              <a:buChar char="•"/>
              <a:tabLst/>
              <a:defRPr/>
            </a:pPr>
            <a:r>
              <a:rPr kumimoji="0" lang="en-US" sz="2400" b="1" i="0" u="none" strike="noStrike" kern="0" cap="none" spc="0" normalizeH="0" baseline="0" noProof="0" dirty="0">
                <a:ln>
                  <a:noFill/>
                </a:ln>
                <a:solidFill>
                  <a:srgbClr val="7E3C71"/>
                </a:solidFill>
                <a:effectLst/>
                <a:uLnTx/>
                <a:uFillTx/>
                <a:latin typeface="Barlow Condensed"/>
                <a:ea typeface="Barlow Condensed"/>
                <a:cs typeface="Barlow Condensed"/>
                <a:sym typeface="Barlow Condensed"/>
              </a:rPr>
              <a:t>Projects </a:t>
            </a:r>
            <a:r>
              <a:rPr kumimoji="0" lang="en-US" sz="24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are used as a means to achieve an organization’s strategic goals. </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457200" marR="0" lvl="0" indent="-254000" algn="just" defTabSz="914400" rtl="0" eaLnBrk="1" fontAlgn="auto" latinLnBrk="0" hangingPunct="1">
              <a:lnSpc>
                <a:spcPct val="100000"/>
              </a:lnSpc>
              <a:spcBef>
                <a:spcPts val="0"/>
              </a:spcBef>
              <a:spcAft>
                <a:spcPts val="0"/>
              </a:spcAft>
              <a:buClr>
                <a:srgbClr val="434343"/>
              </a:buClr>
              <a:buSzPts val="1400"/>
              <a:buFont typeface="Arial"/>
              <a:buNone/>
              <a:tabLst/>
              <a:defRPr/>
            </a:pPr>
            <a:endParaRPr kumimoji="0" lang="en-US" sz="24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endParaRPr>
          </a:p>
          <a:p>
            <a:pPr marL="457200" marR="0" lvl="0" indent="-342900" algn="just" defTabSz="914400" rtl="0" eaLnBrk="1" fontAlgn="auto" latinLnBrk="0" hangingPunct="1">
              <a:lnSpc>
                <a:spcPct val="100000"/>
              </a:lnSpc>
              <a:spcBef>
                <a:spcPts val="0"/>
              </a:spcBef>
              <a:spcAft>
                <a:spcPts val="0"/>
              </a:spcAft>
              <a:buClr>
                <a:srgbClr val="434343"/>
              </a:buClr>
              <a:buSzPts val="1400"/>
              <a:buFont typeface="Arial"/>
              <a:buChar char="•"/>
              <a:tabLst/>
              <a:defRPr/>
            </a:pPr>
            <a:r>
              <a:rPr kumimoji="0" lang="en-US" sz="2400" b="1" i="0" u="none" strike="noStrike" kern="0" cap="none" spc="0" normalizeH="0" baseline="0" noProof="0" dirty="0">
                <a:ln>
                  <a:noFill/>
                </a:ln>
                <a:solidFill>
                  <a:srgbClr val="7E3C71"/>
                </a:solidFill>
                <a:effectLst/>
                <a:uLnTx/>
                <a:uFillTx/>
                <a:latin typeface="Barlow Condensed"/>
                <a:ea typeface="Barlow Condensed"/>
                <a:cs typeface="Barlow Condensed"/>
                <a:sym typeface="Barlow Condensed"/>
              </a:rPr>
              <a:t>Projects</a:t>
            </a:r>
            <a:r>
              <a:rPr kumimoji="0" lang="en-US" sz="24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 are a great opportunity for organizations and individuals to achieve their business and non-business objectives more efficiently through implementing change. </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457200" marR="0" lvl="0" indent="-254000" algn="just" defTabSz="914400" rtl="0" eaLnBrk="1" fontAlgn="auto" latinLnBrk="0" hangingPunct="1">
              <a:lnSpc>
                <a:spcPct val="100000"/>
              </a:lnSpc>
              <a:spcBef>
                <a:spcPts val="0"/>
              </a:spcBef>
              <a:spcAft>
                <a:spcPts val="0"/>
              </a:spcAft>
              <a:buClr>
                <a:srgbClr val="434343"/>
              </a:buClr>
              <a:buSzPts val="1400"/>
              <a:buFont typeface="Arial"/>
              <a:buNone/>
              <a:tabLst/>
              <a:defRPr/>
            </a:pPr>
            <a:endParaRPr kumimoji="0" lang="en-US" sz="24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endParaRPr>
          </a:p>
          <a:p>
            <a:pPr marL="457200" marR="0" lvl="0" indent="-342900" algn="just" defTabSz="914400" rtl="0" eaLnBrk="1" fontAlgn="auto" latinLnBrk="0" hangingPunct="1">
              <a:lnSpc>
                <a:spcPct val="100000"/>
              </a:lnSpc>
              <a:spcBef>
                <a:spcPts val="0"/>
              </a:spcBef>
              <a:spcAft>
                <a:spcPts val="0"/>
              </a:spcAft>
              <a:buClr>
                <a:srgbClr val="434343"/>
              </a:buClr>
              <a:buSzPts val="1400"/>
              <a:buFont typeface="Arial"/>
              <a:buChar char="•"/>
              <a:tabLst/>
              <a:defRPr/>
            </a:pPr>
            <a:r>
              <a:rPr kumimoji="0" lang="en-US" sz="2400" b="1" i="0" u="none" strike="noStrike" kern="0" cap="none" spc="0" normalizeH="0" baseline="0" noProof="0" dirty="0">
                <a:ln>
                  <a:noFill/>
                </a:ln>
                <a:solidFill>
                  <a:srgbClr val="7E3C71"/>
                </a:solidFill>
                <a:effectLst/>
                <a:uLnTx/>
                <a:uFillTx/>
                <a:latin typeface="Barlow Condensed"/>
                <a:ea typeface="Barlow Condensed"/>
                <a:cs typeface="Barlow Condensed"/>
                <a:sym typeface="Barlow Condensed"/>
              </a:rPr>
              <a:t>Projects</a:t>
            </a:r>
            <a:r>
              <a:rPr kumimoji="0" lang="en-US" sz="24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 help us make desired changes in an organized manner and with reduced probability of failure.</a:t>
            </a:r>
          </a:p>
        </p:txBody>
      </p:sp>
    </p:spTree>
    <p:extLst>
      <p:ext uri="{BB962C8B-B14F-4D97-AF65-F5344CB8AC3E}">
        <p14:creationId xmlns:p14="http://schemas.microsoft.com/office/powerpoint/2010/main" val="1620885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a:noFill/>
        </p:spPr>
      </p:pic>
      <p:sp>
        <p:nvSpPr>
          <p:cNvPr id="9" name="TextBox 8">
            <a:extLst>
              <a:ext uri="{FF2B5EF4-FFF2-40B4-BE49-F238E27FC236}">
                <a16:creationId xmlns:a16="http://schemas.microsoft.com/office/drawing/2014/main" id="{72BBCCDF-734F-34BF-07D3-6F982597E928}"/>
              </a:ext>
            </a:extLst>
          </p:cNvPr>
          <p:cNvSpPr txBox="1"/>
          <p:nvPr/>
        </p:nvSpPr>
        <p:spPr>
          <a:xfrm>
            <a:off x="2073965" y="580678"/>
            <a:ext cx="6268278" cy="646331"/>
          </a:xfrm>
          <a:prstGeom prst="rect">
            <a:avLst/>
          </a:prstGeom>
          <a:noFill/>
        </p:spPr>
        <p:txBody>
          <a:bodyPr wrap="square">
            <a:spAutoFit/>
          </a:bodyPr>
          <a:lstStyle/>
          <a:p>
            <a:pPr algn="ctr"/>
            <a:r>
              <a:rPr lang="en-US" sz="3600" b="1" dirty="0">
                <a:solidFill>
                  <a:schemeClr val="bg1"/>
                </a:solidFill>
              </a:rPr>
              <a:t>What is a project??</a:t>
            </a:r>
          </a:p>
        </p:txBody>
      </p:sp>
      <p:sp>
        <p:nvSpPr>
          <p:cNvPr id="11" name="TextBox 10">
            <a:extLst>
              <a:ext uri="{FF2B5EF4-FFF2-40B4-BE49-F238E27FC236}">
                <a16:creationId xmlns:a16="http://schemas.microsoft.com/office/drawing/2014/main" id="{8E3B8B42-23AC-672C-7364-7F6F8D5F69F6}"/>
              </a:ext>
            </a:extLst>
          </p:cNvPr>
          <p:cNvSpPr txBox="1"/>
          <p:nvPr/>
        </p:nvSpPr>
        <p:spPr>
          <a:xfrm>
            <a:off x="651740" y="2001152"/>
            <a:ext cx="10095773" cy="230832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2400" b="1" i="0" u="none" strike="noStrike" kern="0" cap="none" spc="0" normalizeH="0" baseline="0" noProof="0" dirty="0">
                <a:ln>
                  <a:noFill/>
                </a:ln>
                <a:solidFill>
                  <a:srgbClr val="7E3C71"/>
                </a:solidFill>
                <a:effectLst/>
                <a:uLnTx/>
                <a:uFillTx/>
                <a:latin typeface="Barlow Condensed"/>
                <a:ea typeface="Barlow Condensed"/>
                <a:cs typeface="Barlow Condensed"/>
                <a:sym typeface="Barlow Condensed"/>
              </a:rPr>
              <a:t>A Project </a:t>
            </a:r>
            <a:r>
              <a:rPr kumimoji="0" lang="en-US" sz="24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is made to produce some kind of a tangible or intangible result (a unique product, service, benefit, competitive advantage, etc.). It usually includes a series of interrelated tasks that are planned for execution over a fixed period of time and within certain requirements and limitations such as cost, quality, performance, others.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58750" algn="just" defTabSz="914400" rtl="0" eaLnBrk="1" fontAlgn="auto" latinLnBrk="0" hangingPunct="1">
              <a:lnSpc>
                <a:spcPct val="100000"/>
              </a:lnSpc>
              <a:spcBef>
                <a:spcPts val="0"/>
              </a:spcBef>
              <a:spcAft>
                <a:spcPts val="0"/>
              </a:spcAft>
              <a:buClr>
                <a:srgbClr val="000000"/>
              </a:buClr>
              <a:buSzPts val="2000"/>
              <a:buFont typeface="Arial"/>
              <a:buNone/>
              <a:tabLst/>
              <a:defRPr/>
            </a:pPr>
            <a:endParaRPr kumimoji="0" lang="en-US" sz="24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endParaRPr>
          </a:p>
          <a:p>
            <a:pPr marL="285750" marR="0" lvl="0" indent="-285750" algn="just"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2400" b="1" i="0" u="none" strike="noStrike" kern="0" cap="none" spc="0" normalizeH="0" baseline="0" noProof="0" dirty="0">
                <a:ln>
                  <a:noFill/>
                </a:ln>
                <a:solidFill>
                  <a:srgbClr val="7E3C71"/>
                </a:solidFill>
                <a:effectLst/>
                <a:uLnTx/>
                <a:uFillTx/>
                <a:latin typeface="Barlow Condensed"/>
                <a:ea typeface="Barlow Condensed"/>
                <a:cs typeface="Barlow Condensed"/>
                <a:sym typeface="Barlow Condensed"/>
              </a:rPr>
              <a:t>Projects </a:t>
            </a:r>
            <a:r>
              <a:rPr kumimoji="0" lang="en-US" sz="24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often are associated with unknowns, complexity, and uncertainty. </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832844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584775"/>
          </a:xfrm>
          <a:prstGeom prst="rect">
            <a:avLst/>
          </a:prstGeom>
          <a:noFill/>
        </p:spPr>
        <p:txBody>
          <a:bodyPr wrap="square">
            <a:spAutoFit/>
          </a:bodyPr>
          <a:lstStyle/>
          <a:p>
            <a:pPr marL="285750" indent="-285750" algn="ctr">
              <a:buFont typeface="Wingdings" panose="05000000000000000000" pitchFamily="2" charset="2"/>
              <a:buChar char="q"/>
            </a:pPr>
            <a:r>
              <a:rPr lang="en-US" sz="3200" b="1" dirty="0">
                <a:solidFill>
                  <a:schemeClr val="bg1"/>
                </a:solidFill>
              </a:rPr>
              <a:t>Characteristics of the project:</a:t>
            </a:r>
          </a:p>
        </p:txBody>
      </p:sp>
      <p:grpSp>
        <p:nvGrpSpPr>
          <p:cNvPr id="9" name="Google Shape;431;p8">
            <a:extLst>
              <a:ext uri="{FF2B5EF4-FFF2-40B4-BE49-F238E27FC236}">
                <a16:creationId xmlns:a16="http://schemas.microsoft.com/office/drawing/2014/main" id="{41CF82ED-D5A1-913A-AAC6-8379270E0D6D}"/>
              </a:ext>
            </a:extLst>
          </p:cNvPr>
          <p:cNvGrpSpPr/>
          <p:nvPr/>
        </p:nvGrpSpPr>
        <p:grpSpPr>
          <a:xfrm>
            <a:off x="1060174" y="1939308"/>
            <a:ext cx="10217426" cy="3374813"/>
            <a:chOff x="1790" y="-1"/>
            <a:chExt cx="7414878" cy="2585800"/>
          </a:xfrm>
        </p:grpSpPr>
        <p:sp>
          <p:nvSpPr>
            <p:cNvPr id="10" name="Google Shape;432;p8">
              <a:extLst>
                <a:ext uri="{FF2B5EF4-FFF2-40B4-BE49-F238E27FC236}">
                  <a16:creationId xmlns:a16="http://schemas.microsoft.com/office/drawing/2014/main" id="{F329A050-B4AA-E853-A2A7-20D4A6D102D4}"/>
                </a:ext>
              </a:extLst>
            </p:cNvPr>
            <p:cNvSpPr/>
            <p:nvPr/>
          </p:nvSpPr>
          <p:spPr>
            <a:xfrm rot="-5400000">
              <a:off x="-413610" y="415399"/>
              <a:ext cx="2585800" cy="1755001"/>
            </a:xfrm>
            <a:prstGeom prst="flowChartManualOperation">
              <a:avLst/>
            </a:prstGeom>
            <a:solidFill>
              <a:srgbClr val="DA4167"/>
            </a:solidFill>
            <a:ln w="2540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rgbClr val="000000"/>
                </a:solidFill>
                <a:effectLst/>
                <a:uLnTx/>
                <a:uFillTx/>
                <a:latin typeface="Arial"/>
                <a:cs typeface="Arial"/>
                <a:sym typeface="Arial"/>
              </a:endParaRPr>
            </a:p>
          </p:txBody>
        </p:sp>
        <p:sp>
          <p:nvSpPr>
            <p:cNvPr id="11" name="Google Shape;433;p8">
              <a:extLst>
                <a:ext uri="{FF2B5EF4-FFF2-40B4-BE49-F238E27FC236}">
                  <a16:creationId xmlns:a16="http://schemas.microsoft.com/office/drawing/2014/main" id="{FCE03C5A-7C45-2EC4-A74A-9C2121403F4F}"/>
                </a:ext>
              </a:extLst>
            </p:cNvPr>
            <p:cNvSpPr txBox="1"/>
            <p:nvPr/>
          </p:nvSpPr>
          <p:spPr>
            <a:xfrm>
              <a:off x="1790" y="517159"/>
              <a:ext cx="1755001" cy="1551480"/>
            </a:xfrm>
            <a:prstGeom prst="rect">
              <a:avLst/>
            </a:prstGeom>
            <a:noFill/>
            <a:ln>
              <a:noFill/>
            </a:ln>
          </p:spPr>
          <p:txBody>
            <a:bodyPr spcFirstLastPara="1" wrap="square" lIns="88900" tIns="0" rIns="88900" bIns="0" anchor="ctr" anchorCtr="0">
              <a:noAutofit/>
            </a:bodyPr>
            <a:lstStyle/>
            <a:p>
              <a:pPr marL="0" marR="0" lvl="0" indent="0" algn="ctr" defTabSz="914400" eaLnBrk="1" fontAlgn="auto" latinLnBrk="0" hangingPunct="1">
                <a:lnSpc>
                  <a:spcPct val="100000"/>
                </a:lnSpc>
                <a:spcBef>
                  <a:spcPts val="0"/>
                </a:spcBef>
                <a:spcAft>
                  <a:spcPts val="0"/>
                </a:spcAft>
                <a:buClr>
                  <a:srgbClr val="E9E6E1"/>
                </a:buClr>
                <a:buSzPts val="1400"/>
                <a:buFont typeface="Arial"/>
                <a:buNone/>
                <a:tabLst/>
                <a:defRPr/>
              </a:pPr>
              <a:r>
                <a:rPr kumimoji="0" lang="en-US" b="1" i="0" u="none" strike="noStrike" kern="0" cap="none" spc="0" normalizeH="0" baseline="0" noProof="0" dirty="0">
                  <a:ln>
                    <a:noFill/>
                  </a:ln>
                  <a:solidFill>
                    <a:srgbClr val="E9E6E1"/>
                  </a:solidFill>
                  <a:effectLst/>
                  <a:uLnTx/>
                  <a:uFillTx/>
                  <a:latin typeface="Barlow Condensed"/>
                  <a:ea typeface="Barlow Condensed"/>
                  <a:cs typeface="Barlow Condensed"/>
                  <a:sym typeface="Barlow Condensed"/>
                </a:rPr>
                <a:t>Temporary </a:t>
              </a:r>
              <a:endParaRPr kumimoji="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eaLnBrk="1" fontAlgn="auto" latinLnBrk="0" hangingPunct="1">
                <a:lnSpc>
                  <a:spcPct val="100000"/>
                </a:lnSpc>
                <a:spcBef>
                  <a:spcPts val="0"/>
                </a:spcBef>
                <a:spcAft>
                  <a:spcPts val="0"/>
                </a:spcAft>
                <a:buClr>
                  <a:srgbClr val="434343"/>
                </a:buClr>
                <a:buSzPts val="1400"/>
                <a:buFont typeface="Arial"/>
                <a:buNone/>
                <a:tabLst/>
                <a:defRPr/>
              </a:pPr>
              <a:endParaRPr kumimoji="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endParaRPr>
            </a:p>
            <a:p>
              <a:pPr marL="0" marR="0" lvl="0" indent="0" algn="ctr" defTabSz="914400" eaLnBrk="1" fontAlgn="auto" latinLnBrk="0" hangingPunct="1">
                <a:lnSpc>
                  <a:spcPct val="90000"/>
                </a:lnSpc>
                <a:spcBef>
                  <a:spcPts val="0"/>
                </a:spcBef>
                <a:spcAft>
                  <a:spcPts val="0"/>
                </a:spcAft>
                <a:buClr>
                  <a:srgbClr val="000000"/>
                </a:buClr>
                <a:buSzPts val="1400"/>
                <a:buFont typeface="Arial"/>
                <a:buNone/>
                <a:tabLst/>
                <a:defRPr/>
              </a:pPr>
              <a:r>
                <a:rPr kumimoji="0" lang="en-US"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Defined beginning and end.</a:t>
              </a:r>
              <a:br>
                <a:rPr kumimoji="0" lang="en-US"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br>
              <a:r>
                <a:rPr kumimoji="0" lang="en-US"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 Defined scope and resources. </a:t>
              </a:r>
              <a:endParaRPr kumimoji="0" b="0" i="0" u="none" strike="noStrike" kern="0" cap="none" spc="0" normalizeH="0" baseline="0" noProof="0" dirty="0">
                <a:ln>
                  <a:noFill/>
                </a:ln>
                <a:solidFill>
                  <a:srgbClr val="000000"/>
                </a:solidFill>
                <a:effectLst/>
                <a:uLnTx/>
                <a:uFillTx/>
                <a:latin typeface="Arial"/>
                <a:cs typeface="Arial"/>
                <a:sym typeface="Arial"/>
              </a:endParaRPr>
            </a:p>
          </p:txBody>
        </p:sp>
        <p:sp>
          <p:nvSpPr>
            <p:cNvPr id="12" name="Google Shape;434;p8">
              <a:extLst>
                <a:ext uri="{FF2B5EF4-FFF2-40B4-BE49-F238E27FC236}">
                  <a16:creationId xmlns:a16="http://schemas.microsoft.com/office/drawing/2014/main" id="{7231BBC8-0F2D-A0E7-F5A4-431A9E337715}"/>
                </a:ext>
              </a:extLst>
            </p:cNvPr>
            <p:cNvSpPr/>
            <p:nvPr/>
          </p:nvSpPr>
          <p:spPr>
            <a:xfrm rot="-5400000">
              <a:off x="1457251" y="415399"/>
              <a:ext cx="2585800" cy="1755001"/>
            </a:xfrm>
            <a:prstGeom prst="flowChartManualOperation">
              <a:avLst/>
            </a:prstGeom>
            <a:solidFill>
              <a:srgbClr val="DA4167"/>
            </a:solidFill>
            <a:ln w="2540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435;p8">
              <a:extLst>
                <a:ext uri="{FF2B5EF4-FFF2-40B4-BE49-F238E27FC236}">
                  <a16:creationId xmlns:a16="http://schemas.microsoft.com/office/drawing/2014/main" id="{87938D5F-2757-76FE-104D-6818DEBCE07F}"/>
                </a:ext>
              </a:extLst>
            </p:cNvPr>
            <p:cNvSpPr txBox="1"/>
            <p:nvPr/>
          </p:nvSpPr>
          <p:spPr>
            <a:xfrm>
              <a:off x="1872651" y="517159"/>
              <a:ext cx="1755001" cy="1551480"/>
            </a:xfrm>
            <a:prstGeom prst="rect">
              <a:avLst/>
            </a:prstGeom>
            <a:noFill/>
            <a:ln>
              <a:noFill/>
            </a:ln>
          </p:spPr>
          <p:txBody>
            <a:bodyPr spcFirstLastPara="1" wrap="square" lIns="88900" tIns="0" rIns="88900" bIns="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1400"/>
                <a:buFont typeface="Arial"/>
                <a:buNone/>
                <a:tabLst/>
                <a:defRPr/>
              </a:pPr>
              <a:r>
                <a:rPr kumimoji="0" lang="en-US" b="1" i="0" u="none" strike="noStrike" kern="0" cap="none" spc="0" normalizeH="0" baseline="0" noProof="0" dirty="0">
                  <a:ln>
                    <a:noFill/>
                  </a:ln>
                  <a:solidFill>
                    <a:srgbClr val="E9E6E1"/>
                  </a:solidFill>
                  <a:effectLst/>
                  <a:uLnTx/>
                  <a:uFillTx/>
                  <a:latin typeface="Barlow Condensed"/>
                  <a:ea typeface="Barlow Condensed"/>
                  <a:cs typeface="Barlow Condensed"/>
                  <a:sym typeface="Barlow Condensed"/>
                </a:rPr>
                <a:t>Unique </a:t>
              </a:r>
              <a:endParaRPr kumimoji="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eaLnBrk="1" fontAlgn="auto" latinLnBrk="0" hangingPunct="1">
                <a:lnSpc>
                  <a:spcPct val="90000"/>
                </a:lnSpc>
                <a:spcBef>
                  <a:spcPts val="490"/>
                </a:spcBef>
                <a:spcAft>
                  <a:spcPts val="0"/>
                </a:spcAft>
                <a:buClr>
                  <a:srgbClr val="000000"/>
                </a:buClr>
                <a:buSzPts val="1400"/>
                <a:buFont typeface="Arial"/>
                <a:buNone/>
                <a:tabLst/>
                <a:defRPr/>
              </a:pPr>
              <a:r>
                <a:rPr kumimoji="0" lang="en-US"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Specific set of operations designed to accomplish a singular goal. </a:t>
              </a:r>
              <a:endParaRPr kumimoji="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eaLnBrk="1" fontAlgn="auto" latinLnBrk="0" hangingPunct="1">
                <a:lnSpc>
                  <a:spcPct val="90000"/>
                </a:lnSpc>
                <a:spcBef>
                  <a:spcPts val="490"/>
                </a:spcBef>
                <a:spcAft>
                  <a:spcPts val="0"/>
                </a:spcAft>
                <a:buClr>
                  <a:srgbClr val="434343"/>
                </a:buClr>
                <a:buSzPts val="1400"/>
                <a:buFont typeface="Arial"/>
                <a:buNone/>
                <a:tabLst/>
                <a:defRPr/>
              </a:pPr>
              <a:r>
                <a:rPr kumimoji="0" lang="en-US"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Not a routine operation</a:t>
              </a:r>
              <a:r>
                <a:rPr kumimoji="0" lang="en-US" sz="16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 </a:t>
              </a:r>
              <a:endParaRPr kumimoji="0" sz="1600" b="0" i="0" u="none" strike="noStrike" kern="0" cap="none" spc="0" normalizeH="0" baseline="0" noProof="0" dirty="0">
                <a:ln>
                  <a:noFill/>
                </a:ln>
                <a:solidFill>
                  <a:srgbClr val="000000"/>
                </a:solidFill>
                <a:effectLst/>
                <a:uLnTx/>
                <a:uFillTx/>
                <a:latin typeface="Arial"/>
                <a:cs typeface="Arial"/>
                <a:sym typeface="Arial"/>
              </a:endParaRPr>
            </a:p>
            <a:p>
              <a:pPr marL="0" marR="0" lvl="0" indent="0" defTabSz="914400" eaLnBrk="1" fontAlgn="auto" latinLnBrk="0" hangingPunct="1">
                <a:lnSpc>
                  <a:spcPct val="90000"/>
                </a:lnSpc>
                <a:spcBef>
                  <a:spcPts val="490"/>
                </a:spcBef>
                <a:spcAft>
                  <a:spcPts val="0"/>
                </a:spcAft>
                <a:buClr>
                  <a:srgbClr val="000000"/>
                </a:buClr>
                <a:buSzPts val="1200"/>
                <a:buFont typeface="Arial"/>
                <a:buNone/>
                <a:tabLst/>
                <a:defRPr/>
              </a:pPr>
              <a:endParaRPr kumimoji="0" sz="1600" b="0" i="0" u="none" strike="noStrike" kern="0" cap="none" spc="0" normalizeH="0" baseline="0" noProof="0" dirty="0">
                <a:ln>
                  <a:noFill/>
                </a:ln>
                <a:solidFill>
                  <a:srgbClr val="434343"/>
                </a:solidFill>
                <a:effectLst/>
                <a:uLnTx/>
                <a:uFillTx/>
                <a:latin typeface="Arial"/>
                <a:ea typeface="Arial"/>
                <a:cs typeface="Arial"/>
                <a:sym typeface="Arial"/>
              </a:endParaRPr>
            </a:p>
          </p:txBody>
        </p:sp>
        <p:sp>
          <p:nvSpPr>
            <p:cNvPr id="14" name="Google Shape;436;p8">
              <a:extLst>
                <a:ext uri="{FF2B5EF4-FFF2-40B4-BE49-F238E27FC236}">
                  <a16:creationId xmlns:a16="http://schemas.microsoft.com/office/drawing/2014/main" id="{6A5E3653-AF45-29C2-AC36-FD7AF3F3D44F}"/>
                </a:ext>
              </a:extLst>
            </p:cNvPr>
            <p:cNvSpPr/>
            <p:nvPr/>
          </p:nvSpPr>
          <p:spPr>
            <a:xfrm rot="-5400000">
              <a:off x="3359642" y="415399"/>
              <a:ext cx="2585800" cy="1755001"/>
            </a:xfrm>
            <a:prstGeom prst="flowChartManualOperation">
              <a:avLst/>
            </a:prstGeom>
            <a:solidFill>
              <a:srgbClr val="DA4167"/>
            </a:solidFill>
            <a:ln w="2540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437;p8">
              <a:extLst>
                <a:ext uri="{FF2B5EF4-FFF2-40B4-BE49-F238E27FC236}">
                  <a16:creationId xmlns:a16="http://schemas.microsoft.com/office/drawing/2014/main" id="{2C7FB7BE-E716-6B72-610A-3B3B81B442A9}"/>
                </a:ext>
              </a:extLst>
            </p:cNvPr>
            <p:cNvSpPr txBox="1"/>
            <p:nvPr/>
          </p:nvSpPr>
          <p:spPr>
            <a:xfrm>
              <a:off x="3775042" y="517159"/>
              <a:ext cx="1755001" cy="1551480"/>
            </a:xfrm>
            <a:prstGeom prst="rect">
              <a:avLst/>
            </a:prstGeom>
            <a:noFill/>
            <a:ln>
              <a:noFill/>
            </a:ln>
          </p:spPr>
          <p:txBody>
            <a:bodyPr spcFirstLastPara="1" wrap="square" lIns="95250" tIns="0" rIns="95250" bIns="0" anchor="ctr" anchorCtr="0">
              <a:noAutofit/>
            </a:bodyPr>
            <a:lstStyle/>
            <a:p>
              <a:pPr marL="0" marR="0" lvl="0" indent="0" algn="ctr" defTabSz="914400" eaLnBrk="1" fontAlgn="auto" latinLnBrk="0" hangingPunct="1">
                <a:lnSpc>
                  <a:spcPct val="100000"/>
                </a:lnSpc>
                <a:spcBef>
                  <a:spcPts val="0"/>
                </a:spcBef>
                <a:spcAft>
                  <a:spcPts val="0"/>
                </a:spcAft>
                <a:buClr>
                  <a:srgbClr val="E9E6E1"/>
                </a:buClr>
                <a:buSzPts val="1500"/>
                <a:buFont typeface="Arial"/>
                <a:buNone/>
                <a:tabLst/>
                <a:defRPr/>
              </a:pPr>
              <a:r>
                <a:rPr kumimoji="0" lang="en-US" sz="1600" b="1" i="0" u="none" strike="noStrike" kern="0" cap="none" spc="0" normalizeH="0" baseline="0" noProof="0" dirty="0">
                  <a:ln>
                    <a:noFill/>
                  </a:ln>
                  <a:solidFill>
                    <a:srgbClr val="E9E6E1"/>
                  </a:solidFill>
                  <a:effectLst/>
                  <a:uLnTx/>
                  <a:uFillTx/>
                  <a:ea typeface="Calibri"/>
                  <a:cs typeface="Calibri"/>
                  <a:sym typeface="Calibri"/>
                </a:rPr>
                <a:t> </a:t>
              </a:r>
              <a:r>
                <a:rPr kumimoji="0" lang="en-US" b="1" i="0" u="none" strike="noStrike" kern="0" cap="none" spc="0" normalizeH="0" baseline="0" noProof="0" dirty="0">
                  <a:ln>
                    <a:noFill/>
                  </a:ln>
                  <a:solidFill>
                    <a:srgbClr val="E9E6E1"/>
                  </a:solidFill>
                  <a:effectLst/>
                  <a:uLnTx/>
                  <a:uFillTx/>
                  <a:latin typeface="Barlow Condensed"/>
                  <a:ea typeface="Barlow Condensed"/>
                  <a:cs typeface="Barlow Condensed"/>
                  <a:sym typeface="Barlow Condensed"/>
                </a:rPr>
                <a:t>Product or Service </a:t>
              </a:r>
              <a:endParaRPr kumimoji="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eaLnBrk="1" fontAlgn="auto" latinLnBrk="0" hangingPunct="1">
                <a:lnSpc>
                  <a:spcPct val="100000"/>
                </a:lnSpc>
                <a:spcBef>
                  <a:spcPts val="0"/>
                </a:spcBef>
                <a:spcAft>
                  <a:spcPts val="0"/>
                </a:spcAft>
                <a:buClr>
                  <a:srgbClr val="434343"/>
                </a:buClr>
                <a:buSzPts val="1400"/>
                <a:buFont typeface="Arial"/>
                <a:buNone/>
                <a:tabLst/>
                <a:defRPr/>
              </a:pPr>
              <a:r>
                <a:rPr kumimoji="0" lang="en-US"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The output is to create a product or perform a service.</a:t>
              </a:r>
              <a:endParaRPr kumimoji="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eaLnBrk="1" fontAlgn="auto" latinLnBrk="0" hangingPunct="1">
                <a:lnSpc>
                  <a:spcPct val="90000"/>
                </a:lnSpc>
                <a:spcBef>
                  <a:spcPts val="0"/>
                </a:spcBef>
                <a:spcAft>
                  <a:spcPts val="0"/>
                </a:spcAft>
                <a:buClr>
                  <a:srgbClr val="000000"/>
                </a:buClr>
                <a:buSzPts val="1500"/>
                <a:buFont typeface="Arial"/>
                <a:buNone/>
                <a:tabLst/>
                <a:defRPr/>
              </a:pPr>
              <a:endParaRPr kumimoji="0" sz="1600" b="0" i="0" u="none" strike="noStrike" kern="0" cap="none" spc="0" normalizeH="0" baseline="0" noProof="0" dirty="0">
                <a:ln>
                  <a:noFill/>
                </a:ln>
                <a:solidFill>
                  <a:srgbClr val="434343"/>
                </a:solidFill>
                <a:effectLst/>
                <a:uLnTx/>
                <a:uFillTx/>
                <a:latin typeface="Arial"/>
                <a:ea typeface="Arial"/>
                <a:cs typeface="Arial"/>
                <a:sym typeface="Arial"/>
              </a:endParaRPr>
            </a:p>
          </p:txBody>
        </p:sp>
        <p:sp>
          <p:nvSpPr>
            <p:cNvPr id="16" name="Google Shape;438;p8">
              <a:extLst>
                <a:ext uri="{FF2B5EF4-FFF2-40B4-BE49-F238E27FC236}">
                  <a16:creationId xmlns:a16="http://schemas.microsoft.com/office/drawing/2014/main" id="{251C74F6-8A17-D397-3ECA-45AC3701C41D}"/>
                </a:ext>
              </a:extLst>
            </p:cNvPr>
            <p:cNvSpPr/>
            <p:nvPr/>
          </p:nvSpPr>
          <p:spPr>
            <a:xfrm rot="-5400000">
              <a:off x="5246267" y="415399"/>
              <a:ext cx="2585800" cy="1755001"/>
            </a:xfrm>
            <a:prstGeom prst="flowChartManualOperation">
              <a:avLst/>
            </a:prstGeom>
            <a:solidFill>
              <a:srgbClr val="DA4167"/>
            </a:solidFill>
            <a:ln w="2540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439;p8">
              <a:extLst>
                <a:ext uri="{FF2B5EF4-FFF2-40B4-BE49-F238E27FC236}">
                  <a16:creationId xmlns:a16="http://schemas.microsoft.com/office/drawing/2014/main" id="{1BF38E04-3269-938F-0447-661800619BBA}"/>
                </a:ext>
              </a:extLst>
            </p:cNvPr>
            <p:cNvSpPr txBox="1"/>
            <p:nvPr/>
          </p:nvSpPr>
          <p:spPr>
            <a:xfrm>
              <a:off x="5661667" y="517159"/>
              <a:ext cx="1755001" cy="1551480"/>
            </a:xfrm>
            <a:prstGeom prst="rect">
              <a:avLst/>
            </a:prstGeom>
            <a:noFill/>
            <a:ln>
              <a:noFill/>
            </a:ln>
          </p:spPr>
          <p:txBody>
            <a:bodyPr spcFirstLastPara="1" wrap="square" lIns="88900" tIns="0" rIns="88900" bIns="0" anchor="ctr" anchorCtr="0">
              <a:noAutofit/>
            </a:bodyPr>
            <a:lstStyle/>
            <a:p>
              <a:pPr marL="0" marR="0" lvl="0" indent="0" algn="ctr" defTabSz="914400" eaLnBrk="1" fontAlgn="auto" latinLnBrk="0" hangingPunct="1">
                <a:lnSpc>
                  <a:spcPct val="100000"/>
                </a:lnSpc>
                <a:spcBef>
                  <a:spcPts val="0"/>
                </a:spcBef>
                <a:spcAft>
                  <a:spcPts val="0"/>
                </a:spcAft>
                <a:buClr>
                  <a:srgbClr val="E9E6E1"/>
                </a:buClr>
                <a:buSzPts val="1400"/>
                <a:buFont typeface="Arial"/>
                <a:buNone/>
                <a:tabLst/>
                <a:defRPr/>
              </a:pPr>
              <a:r>
                <a:rPr kumimoji="0" lang="en-US" b="1" i="0" u="none" strike="noStrike" kern="0" cap="none" spc="0" normalizeH="0" baseline="0" noProof="0" dirty="0">
                  <a:ln>
                    <a:noFill/>
                  </a:ln>
                  <a:solidFill>
                    <a:srgbClr val="E9E6E1"/>
                  </a:solidFill>
                  <a:effectLst/>
                  <a:uLnTx/>
                  <a:uFillTx/>
                  <a:latin typeface="Barlow Condensed"/>
                  <a:ea typeface="Barlow Condensed"/>
                  <a:cs typeface="Barlow Condensed"/>
                  <a:sym typeface="Barlow Condensed"/>
                </a:rPr>
                <a:t>Project Charter</a:t>
              </a:r>
              <a:endParaRPr kumimoji="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eaLnBrk="1" fontAlgn="auto" latinLnBrk="0" hangingPunct="1">
                <a:lnSpc>
                  <a:spcPct val="100000"/>
                </a:lnSpc>
                <a:spcBef>
                  <a:spcPts val="0"/>
                </a:spcBef>
                <a:spcAft>
                  <a:spcPts val="0"/>
                </a:spcAft>
                <a:buClr>
                  <a:srgbClr val="434343"/>
                </a:buClr>
                <a:buSzPts val="1400"/>
                <a:buFont typeface="Arial"/>
                <a:buNone/>
                <a:tabLst/>
                <a:defRPr/>
              </a:pPr>
              <a:r>
                <a:rPr kumimoji="0" lang="en-US"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 Established with a project charter or a contract</a:t>
              </a:r>
              <a:r>
                <a:rPr kumimoji="0" lang="en-US" sz="1600" b="0" i="0" u="none" strike="noStrike" kern="0" cap="none" spc="0" normalizeH="0" baseline="0" noProof="0" dirty="0">
                  <a:ln>
                    <a:noFill/>
                  </a:ln>
                  <a:solidFill>
                    <a:srgbClr val="434343"/>
                  </a:solidFill>
                  <a:effectLst/>
                  <a:uLnTx/>
                  <a:uFillTx/>
                  <a:latin typeface="Barlow Condensed"/>
                  <a:ea typeface="Barlow Condensed"/>
                  <a:cs typeface="Barlow Condensed"/>
                  <a:sym typeface="Barlow Condensed"/>
                </a:rPr>
                <a:t>.</a:t>
              </a:r>
              <a:endParaRPr kumimoji="0" sz="1600" b="0" i="0" u="none" strike="noStrike" kern="0" cap="none" spc="0" normalizeH="0" baseline="0" noProof="0" dirty="0">
                <a:ln>
                  <a:noFill/>
                </a:ln>
                <a:solidFill>
                  <a:srgbClr val="000000"/>
                </a:solidFill>
                <a:effectLst/>
                <a:uLnTx/>
                <a:uFillTx/>
                <a:latin typeface="Arial"/>
                <a:cs typeface="Arial"/>
                <a:sym typeface="Arial"/>
              </a:endParaRPr>
            </a:p>
            <a:p>
              <a:pPr marL="0" marR="0" lvl="0" indent="0" defTabSz="914400" eaLnBrk="1" fontAlgn="auto" latinLnBrk="0" hangingPunct="1">
                <a:lnSpc>
                  <a:spcPct val="90000"/>
                </a:lnSpc>
                <a:spcBef>
                  <a:spcPts val="0"/>
                </a:spcBef>
                <a:spcAft>
                  <a:spcPts val="0"/>
                </a:spcAft>
                <a:buClr>
                  <a:srgbClr val="000000"/>
                </a:buClr>
                <a:buSzPts val="1300"/>
                <a:buFont typeface="Arial"/>
                <a:buNone/>
                <a:tabLst/>
                <a:defRPr/>
              </a:pPr>
              <a:endParaRPr kumimoji="0" sz="1600" b="0" i="0" u="none" strike="noStrike" kern="0" cap="none" spc="0" normalizeH="0" baseline="0" noProof="0" dirty="0">
                <a:ln>
                  <a:noFill/>
                </a:ln>
                <a:solidFill>
                  <a:srgbClr val="434343"/>
                </a:solidFill>
                <a:effectLst/>
                <a:uLnTx/>
                <a:uFillTx/>
                <a:latin typeface="Arial"/>
                <a:ea typeface="Arial"/>
                <a:cs typeface="Arial"/>
                <a:sym typeface="Arial"/>
              </a:endParaRPr>
            </a:p>
          </p:txBody>
        </p:sp>
      </p:grpSp>
    </p:spTree>
    <p:extLst>
      <p:ext uri="{BB962C8B-B14F-4D97-AF65-F5344CB8AC3E}">
        <p14:creationId xmlns:p14="http://schemas.microsoft.com/office/powerpoint/2010/main" val="2066078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Google Shape;456;p9">
            <a:extLst>
              <a:ext uri="{FF2B5EF4-FFF2-40B4-BE49-F238E27FC236}">
                <a16:creationId xmlns:a16="http://schemas.microsoft.com/office/drawing/2014/main" id="{EF2635DF-61A2-8754-8CA1-2A27B029CF50}"/>
              </a:ext>
            </a:extLst>
          </p:cNvPr>
          <p:cNvSpPr txBox="1">
            <a:spLocks/>
          </p:cNvSpPr>
          <p:nvPr/>
        </p:nvSpPr>
        <p:spPr>
          <a:xfrm flipH="1">
            <a:off x="2440788" y="703918"/>
            <a:ext cx="8095500" cy="577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3000"/>
              <a:buFont typeface="Barlow Condensed SemiBold"/>
              <a:buNone/>
              <a:defRPr sz="3000" b="0" i="0" u="none" strike="noStrike" cap="none">
                <a:solidFill>
                  <a:schemeClr val="lt1"/>
                </a:solidFill>
                <a:latin typeface="Barlow Condensed SemiBold"/>
                <a:ea typeface="Barlow Condensed SemiBold"/>
                <a:cs typeface="Barlow Condensed SemiBold"/>
                <a:sym typeface="Barlow Condensed SemiBold"/>
              </a:defRPr>
            </a:lvl1pPr>
            <a:lvl2pPr marR="0" lvl="1"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2pPr>
            <a:lvl3pPr marR="0" lvl="2"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3pPr>
            <a:lvl4pPr marR="0" lvl="3"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4pPr>
            <a:lvl5pPr marR="0" lvl="4"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5pPr>
            <a:lvl6pPr marR="0" lvl="5"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6pPr>
            <a:lvl7pPr marR="0" lvl="6"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7pPr>
            <a:lvl8pPr marR="0" lvl="7"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8pPr>
            <a:lvl9pPr marR="0" lvl="8"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9pPr>
          </a:lstStyle>
          <a:p>
            <a:pPr marL="0" marR="0" lvl="0" indent="0" algn="l" defTabSz="914400" rtl="0" eaLnBrk="1" fontAlgn="auto" latinLnBrk="0" hangingPunct="1">
              <a:lnSpc>
                <a:spcPct val="100000"/>
              </a:lnSpc>
              <a:spcBef>
                <a:spcPts val="0"/>
              </a:spcBef>
              <a:spcAft>
                <a:spcPts val="0"/>
              </a:spcAft>
              <a:buClr>
                <a:srgbClr val="434343"/>
              </a:buClr>
              <a:buSzPts val="3000"/>
              <a:buFont typeface="Barlow Condensed SemiBold"/>
              <a:buNone/>
              <a:tabLst/>
              <a:defRPr/>
            </a:pPr>
            <a:r>
              <a:rPr kumimoji="0" lang="en-US" sz="4800" b="1" i="0" u="none" strike="noStrike" kern="0" cap="none" spc="0" normalizeH="0" baseline="0" noProof="0" dirty="0">
                <a:ln>
                  <a:noFill/>
                </a:ln>
                <a:solidFill>
                  <a:schemeClr val="bg1"/>
                </a:solidFill>
                <a:effectLst/>
                <a:uLnTx/>
                <a:uFillTx/>
                <a:latin typeface="Barlow Condensed SemiBold"/>
                <a:sym typeface="Barlow Condensed SemiBold"/>
              </a:rPr>
              <a:t>We aim to….</a:t>
            </a:r>
            <a:endParaRPr kumimoji="0" lang="en-US" sz="3000" b="0" i="0" u="none" strike="noStrike" kern="0" cap="none" spc="0" normalizeH="0" baseline="0" noProof="0" dirty="0">
              <a:ln>
                <a:noFill/>
              </a:ln>
              <a:solidFill>
                <a:schemeClr val="bg1"/>
              </a:solidFill>
              <a:effectLst/>
              <a:uLnTx/>
              <a:uFillTx/>
              <a:latin typeface="Barlow Condensed SemiBold"/>
              <a:sym typeface="Barlow Condensed SemiBold"/>
            </a:endParaRPr>
          </a:p>
        </p:txBody>
      </p:sp>
      <p:pic>
        <p:nvPicPr>
          <p:cNvPr id="9" name="Picture 8">
            <a:extLst>
              <a:ext uri="{FF2B5EF4-FFF2-40B4-BE49-F238E27FC236}">
                <a16:creationId xmlns:a16="http://schemas.microsoft.com/office/drawing/2014/main" id="{C42AC19F-8146-23F8-8C8B-018889CEF868}"/>
              </a:ext>
            </a:extLst>
          </p:cNvPr>
          <p:cNvPicPr>
            <a:picLocks noChangeAspect="1"/>
          </p:cNvPicPr>
          <p:nvPr/>
        </p:nvPicPr>
        <p:blipFill>
          <a:blip r:embed="rId6"/>
          <a:stretch>
            <a:fillRect/>
          </a:stretch>
        </p:blipFill>
        <p:spPr>
          <a:xfrm>
            <a:off x="4532947" y="2724365"/>
            <a:ext cx="2426418" cy="835224"/>
          </a:xfrm>
          <a:prstGeom prst="rect">
            <a:avLst/>
          </a:prstGeom>
        </p:spPr>
      </p:pic>
      <p:pic>
        <p:nvPicPr>
          <p:cNvPr id="10" name="Picture 9">
            <a:extLst>
              <a:ext uri="{FF2B5EF4-FFF2-40B4-BE49-F238E27FC236}">
                <a16:creationId xmlns:a16="http://schemas.microsoft.com/office/drawing/2014/main" id="{D4293459-C819-A702-46D4-B8FEF71D9E04}"/>
              </a:ext>
            </a:extLst>
          </p:cNvPr>
          <p:cNvPicPr>
            <a:picLocks noChangeAspect="1"/>
          </p:cNvPicPr>
          <p:nvPr/>
        </p:nvPicPr>
        <p:blipFill>
          <a:blip r:embed="rId7"/>
          <a:stretch>
            <a:fillRect/>
          </a:stretch>
        </p:blipFill>
        <p:spPr>
          <a:xfrm>
            <a:off x="8428122" y="3737601"/>
            <a:ext cx="2426418" cy="1713124"/>
          </a:xfrm>
          <a:prstGeom prst="rect">
            <a:avLst/>
          </a:prstGeom>
        </p:spPr>
      </p:pic>
      <p:pic>
        <p:nvPicPr>
          <p:cNvPr id="11" name="Picture 10">
            <a:extLst>
              <a:ext uri="{FF2B5EF4-FFF2-40B4-BE49-F238E27FC236}">
                <a16:creationId xmlns:a16="http://schemas.microsoft.com/office/drawing/2014/main" id="{3CCB4550-D164-7166-CFC7-640F36BA9F58}"/>
              </a:ext>
            </a:extLst>
          </p:cNvPr>
          <p:cNvPicPr>
            <a:picLocks noChangeAspect="1"/>
          </p:cNvPicPr>
          <p:nvPr/>
        </p:nvPicPr>
        <p:blipFill>
          <a:blip r:embed="rId8"/>
          <a:stretch>
            <a:fillRect/>
          </a:stretch>
        </p:blipFill>
        <p:spPr>
          <a:xfrm>
            <a:off x="2135533" y="1433900"/>
            <a:ext cx="1103472" cy="1103472"/>
          </a:xfrm>
          <a:prstGeom prst="rect">
            <a:avLst/>
          </a:prstGeom>
        </p:spPr>
      </p:pic>
    </p:spTree>
    <p:extLst>
      <p:ext uri="{BB962C8B-B14F-4D97-AF65-F5344CB8AC3E}">
        <p14:creationId xmlns:p14="http://schemas.microsoft.com/office/powerpoint/2010/main" val="2816409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541" y="5036"/>
            <a:ext cx="9533101" cy="361784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58478" y="1414422"/>
            <a:ext cx="7148460" cy="1200329"/>
          </a:xfrm>
          <a:prstGeom prst="rect">
            <a:avLst/>
          </a:prstGeom>
          <a:noFill/>
        </p:spPr>
        <p:txBody>
          <a:bodyPr wrap="square">
            <a:spAutoFit/>
          </a:bodyPr>
          <a:lstStyle/>
          <a:p>
            <a:pPr marL="285750" indent="-285750" algn="ctr">
              <a:buFont typeface="Wingdings" panose="05000000000000000000" pitchFamily="2" charset="2"/>
              <a:buChar char="q"/>
            </a:pPr>
            <a:r>
              <a:rPr lang="en-US" sz="3600" b="1" dirty="0">
                <a:solidFill>
                  <a:schemeClr val="bg1"/>
                </a:solidFill>
              </a:rPr>
              <a:t>Project Management or Project Leadership!!</a:t>
            </a:r>
          </a:p>
        </p:txBody>
      </p:sp>
      <p:pic>
        <p:nvPicPr>
          <p:cNvPr id="19" name="Picture 18">
            <a:extLst>
              <a:ext uri="{FF2B5EF4-FFF2-40B4-BE49-F238E27FC236}">
                <a16:creationId xmlns:a16="http://schemas.microsoft.com/office/drawing/2014/main" id="{5996851A-C453-A667-F398-A56A3FEB49A1}"/>
              </a:ext>
            </a:extLst>
          </p:cNvPr>
          <p:cNvPicPr>
            <a:picLocks noChangeAspect="1"/>
          </p:cNvPicPr>
          <p:nvPr/>
        </p:nvPicPr>
        <p:blipFill>
          <a:blip r:embed="rId6"/>
          <a:stretch>
            <a:fillRect/>
          </a:stretch>
        </p:blipFill>
        <p:spPr>
          <a:xfrm>
            <a:off x="4039324" y="3593062"/>
            <a:ext cx="4669941" cy="2139881"/>
          </a:xfrm>
          <a:prstGeom prst="rect">
            <a:avLst/>
          </a:prstGeom>
        </p:spPr>
      </p:pic>
      <p:pic>
        <p:nvPicPr>
          <p:cNvPr id="20" name="Picture 19">
            <a:extLst>
              <a:ext uri="{FF2B5EF4-FFF2-40B4-BE49-F238E27FC236}">
                <a16:creationId xmlns:a16="http://schemas.microsoft.com/office/drawing/2014/main" id="{207D26C5-5F27-9282-AC97-7A36190F37DF}"/>
              </a:ext>
            </a:extLst>
          </p:cNvPr>
          <p:cNvPicPr>
            <a:picLocks noChangeAspect="1"/>
          </p:cNvPicPr>
          <p:nvPr/>
        </p:nvPicPr>
        <p:blipFill>
          <a:blip r:embed="rId7"/>
          <a:stretch>
            <a:fillRect/>
          </a:stretch>
        </p:blipFill>
        <p:spPr>
          <a:xfrm>
            <a:off x="589774" y="1045028"/>
            <a:ext cx="1103472" cy="1103472"/>
          </a:xfrm>
          <a:prstGeom prst="rect">
            <a:avLst/>
          </a:prstGeom>
        </p:spPr>
      </p:pic>
    </p:spTree>
    <p:extLst>
      <p:ext uri="{BB962C8B-B14F-4D97-AF65-F5344CB8AC3E}">
        <p14:creationId xmlns:p14="http://schemas.microsoft.com/office/powerpoint/2010/main" val="21021425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584775"/>
          </a:xfrm>
          <a:prstGeom prst="rect">
            <a:avLst/>
          </a:prstGeom>
          <a:noFill/>
        </p:spPr>
        <p:txBody>
          <a:bodyPr wrap="square">
            <a:spAutoFit/>
          </a:bodyPr>
          <a:lstStyle/>
          <a:p>
            <a:pPr marL="285750" indent="-285750" algn="ctr">
              <a:buFont typeface="Wingdings" panose="05000000000000000000" pitchFamily="2" charset="2"/>
              <a:buChar char="q"/>
            </a:pPr>
            <a:r>
              <a:rPr lang="en-US" sz="3200" b="1" dirty="0">
                <a:solidFill>
                  <a:schemeClr val="bg1"/>
                </a:solidFill>
              </a:rPr>
              <a:t>What Is Management?</a:t>
            </a:r>
          </a:p>
        </p:txBody>
      </p:sp>
      <p:sp>
        <p:nvSpPr>
          <p:cNvPr id="7" name="Google Shape;494;p11">
            <a:extLst>
              <a:ext uri="{FF2B5EF4-FFF2-40B4-BE49-F238E27FC236}">
                <a16:creationId xmlns:a16="http://schemas.microsoft.com/office/drawing/2014/main" id="{7559A005-52EE-1AAD-0F73-6E5340195A3D}"/>
              </a:ext>
            </a:extLst>
          </p:cNvPr>
          <p:cNvSpPr txBox="1"/>
          <p:nvPr/>
        </p:nvSpPr>
        <p:spPr>
          <a:xfrm>
            <a:off x="928306" y="1972529"/>
            <a:ext cx="9726441" cy="2480072"/>
          </a:xfrm>
          <a:prstGeom prst="rect">
            <a:avLst/>
          </a:prstGeom>
          <a:noFill/>
          <a:ln>
            <a:noFill/>
          </a:ln>
        </p:spPr>
        <p:txBody>
          <a:bodyPr spcFirstLastPara="1" wrap="square" lIns="91425" tIns="45700" rIns="91425" bIns="45700" anchor="t" anchorCtr="0">
            <a:noAutofit/>
          </a:bodyPr>
          <a:lstStyle/>
          <a:p>
            <a:pPr marL="457200" indent="-457200" algn="just">
              <a:buClr>
                <a:srgbClr val="000000"/>
              </a:buClr>
              <a:buFont typeface="Arial" panose="020B0604020202020204" pitchFamily="34" charset="0"/>
              <a:buChar char="•"/>
            </a:pPr>
            <a:r>
              <a:rPr lang="en-US" sz="2800" kern="0" dirty="0">
                <a:solidFill>
                  <a:srgbClr val="002060"/>
                </a:solidFill>
                <a:latin typeface="Barlow Condensed SemiBold"/>
                <a:ea typeface="Barlow Condensed SemiBold"/>
                <a:cs typeface="Barlow Condensed SemiBold"/>
                <a:sym typeface="Barlow Condensed SemiBold"/>
              </a:rPr>
              <a:t>The process of getting things done effectively and efficiently, with and through people.</a:t>
            </a:r>
            <a:endParaRPr sz="2800" kern="0" dirty="0">
              <a:solidFill>
                <a:srgbClr val="002060"/>
              </a:solidFill>
              <a:latin typeface="Arial"/>
              <a:cs typeface="Arial"/>
              <a:sym typeface="Arial"/>
            </a:endParaRPr>
          </a:p>
          <a:p>
            <a:pPr marL="457200" indent="-457200" algn="just">
              <a:buClr>
                <a:srgbClr val="000000"/>
              </a:buClr>
              <a:buFont typeface="Arial" panose="020B0604020202020204" pitchFamily="34" charset="0"/>
              <a:buChar char="•"/>
            </a:pPr>
            <a:endParaRPr sz="2800" kern="0" dirty="0">
              <a:solidFill>
                <a:srgbClr val="434343"/>
              </a:solidFill>
              <a:latin typeface="Arial"/>
              <a:ea typeface="Arial"/>
              <a:cs typeface="Arial"/>
              <a:sym typeface="Arial"/>
            </a:endParaRPr>
          </a:p>
          <a:p>
            <a:pPr marL="457200" indent="-457200" algn="just">
              <a:buClr>
                <a:srgbClr val="000000"/>
              </a:buClr>
              <a:buFont typeface="Arial" panose="020B0604020202020204" pitchFamily="34" charset="0"/>
              <a:buChar char="•"/>
            </a:pPr>
            <a:r>
              <a:rPr lang="en-US" sz="2800" b="1" kern="0" dirty="0">
                <a:solidFill>
                  <a:srgbClr val="7E3C71"/>
                </a:solidFill>
                <a:latin typeface="Barlow Condensed SemiBold"/>
                <a:ea typeface="Barlow Condensed SemiBold"/>
                <a:cs typeface="Barlow Condensed SemiBold"/>
                <a:sym typeface="Barlow Condensed SemiBold"/>
              </a:rPr>
              <a:t>Effectiveness: </a:t>
            </a:r>
            <a:r>
              <a:rPr lang="en-US" sz="2800" kern="0" dirty="0">
                <a:solidFill>
                  <a:srgbClr val="7E3C71"/>
                </a:solidFill>
                <a:latin typeface="Barlow Condensed SemiBold"/>
                <a:ea typeface="Barlow Condensed SemiBold"/>
                <a:cs typeface="Barlow Condensed SemiBold"/>
                <a:sym typeface="Barlow Condensed SemiBold"/>
              </a:rPr>
              <a:t>Doing the right things.</a:t>
            </a:r>
            <a:endParaRPr sz="2800" kern="0" dirty="0">
              <a:solidFill>
                <a:srgbClr val="000000"/>
              </a:solidFill>
              <a:latin typeface="Arial"/>
              <a:cs typeface="Arial"/>
              <a:sym typeface="Arial"/>
            </a:endParaRPr>
          </a:p>
          <a:p>
            <a:pPr marL="457200" indent="-457200" algn="just">
              <a:buClr>
                <a:srgbClr val="000000"/>
              </a:buClr>
              <a:buFont typeface="Arial" panose="020B0604020202020204" pitchFamily="34" charset="0"/>
              <a:buChar char="•"/>
            </a:pPr>
            <a:r>
              <a:rPr lang="en-US" sz="2800" b="1" kern="0" dirty="0">
                <a:solidFill>
                  <a:srgbClr val="7E3C71"/>
                </a:solidFill>
                <a:latin typeface="Barlow Condensed SemiBold"/>
                <a:ea typeface="Barlow Condensed SemiBold"/>
                <a:cs typeface="Barlow Condensed SemiBold"/>
                <a:sym typeface="Barlow Condensed SemiBold"/>
              </a:rPr>
              <a:t>Efficiency: </a:t>
            </a:r>
            <a:r>
              <a:rPr lang="en-US" sz="2800" kern="0" dirty="0">
                <a:solidFill>
                  <a:srgbClr val="7E3C71"/>
                </a:solidFill>
                <a:latin typeface="Barlow Condensed SemiBold"/>
                <a:ea typeface="Barlow Condensed SemiBold"/>
                <a:cs typeface="Barlow Condensed SemiBold"/>
                <a:sym typeface="Barlow Condensed SemiBold"/>
              </a:rPr>
              <a:t>Doing things right.</a:t>
            </a:r>
            <a:endParaRPr sz="2800" kern="0" dirty="0">
              <a:solidFill>
                <a:srgbClr val="000000"/>
              </a:solidFill>
              <a:latin typeface="Arial"/>
              <a:cs typeface="Arial"/>
              <a:sym typeface="Arial"/>
            </a:endParaRPr>
          </a:p>
        </p:txBody>
      </p:sp>
    </p:spTree>
    <p:extLst>
      <p:ext uri="{BB962C8B-B14F-4D97-AF65-F5344CB8AC3E}">
        <p14:creationId xmlns:p14="http://schemas.microsoft.com/office/powerpoint/2010/main" val="13037640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584775"/>
          </a:xfrm>
          <a:prstGeom prst="rect">
            <a:avLst/>
          </a:prstGeom>
          <a:noFill/>
        </p:spPr>
        <p:txBody>
          <a:bodyPr wrap="square">
            <a:spAutoFit/>
          </a:bodyPr>
          <a:lstStyle/>
          <a:p>
            <a:pPr marL="285750" indent="-285750" algn="ctr">
              <a:buFont typeface="Wingdings" panose="05000000000000000000" pitchFamily="2" charset="2"/>
              <a:buChar char="q"/>
            </a:pPr>
            <a:r>
              <a:rPr lang="en-US" sz="3200" b="1" dirty="0">
                <a:solidFill>
                  <a:schemeClr val="bg1"/>
                </a:solidFill>
              </a:rPr>
              <a:t>What Is Management?</a:t>
            </a:r>
          </a:p>
        </p:txBody>
      </p:sp>
      <p:sp>
        <p:nvSpPr>
          <p:cNvPr id="9" name="Google Shape;514;p12">
            <a:extLst>
              <a:ext uri="{FF2B5EF4-FFF2-40B4-BE49-F238E27FC236}">
                <a16:creationId xmlns:a16="http://schemas.microsoft.com/office/drawing/2014/main" id="{0D385C00-630F-9369-DC36-DBE7749886D5}"/>
              </a:ext>
            </a:extLst>
          </p:cNvPr>
          <p:cNvSpPr txBox="1"/>
          <p:nvPr/>
        </p:nvSpPr>
        <p:spPr>
          <a:xfrm>
            <a:off x="651740" y="1893015"/>
            <a:ext cx="10137258" cy="2480072"/>
          </a:xfrm>
          <a:prstGeom prst="rect">
            <a:avLst/>
          </a:prstGeom>
          <a:noFill/>
          <a:ln>
            <a:noFill/>
          </a:ln>
        </p:spPr>
        <p:txBody>
          <a:bodyPr spcFirstLastPara="1" wrap="square" lIns="91425" tIns="45700" rIns="91425" bIns="45700" anchor="t" anchorCtr="0">
            <a:noAutofit/>
          </a:bodyPr>
          <a:lstStyle/>
          <a:p>
            <a:pPr marL="285750" indent="-285750" algn="just">
              <a:buClr>
                <a:srgbClr val="000000"/>
              </a:buClr>
              <a:buSzPts val="2000"/>
              <a:buFont typeface="Arial"/>
              <a:buChar char="•"/>
            </a:pPr>
            <a:r>
              <a:rPr lang="en-US" sz="2400" kern="0" dirty="0">
                <a:solidFill>
                  <a:srgbClr val="002060"/>
                </a:solidFill>
                <a:latin typeface="Barlow Condensed SemiBold"/>
                <a:ea typeface="Barlow Condensed SemiBold"/>
                <a:cs typeface="Barlow Condensed SemiBold"/>
                <a:sym typeface="Barlow Condensed SemiBold"/>
              </a:rPr>
              <a:t>“Is the Process of </a:t>
            </a:r>
            <a:r>
              <a:rPr lang="en-US" sz="2400" kern="0" dirty="0">
                <a:solidFill>
                  <a:srgbClr val="7030A0"/>
                </a:solidFill>
                <a:latin typeface="Barlow Condensed SemiBold"/>
                <a:ea typeface="Barlow Condensed SemiBold"/>
                <a:cs typeface="Barlow Condensed SemiBold"/>
                <a:sym typeface="Barlow Condensed SemiBold"/>
              </a:rPr>
              <a:t>Getting Things Done </a:t>
            </a:r>
            <a:r>
              <a:rPr lang="en-US" sz="2400" kern="0" dirty="0">
                <a:solidFill>
                  <a:srgbClr val="002060"/>
                </a:solidFill>
                <a:latin typeface="Barlow Condensed SemiBold"/>
                <a:ea typeface="Barlow Condensed SemiBold"/>
                <a:cs typeface="Barlow Condensed SemiBold"/>
                <a:sym typeface="Barlow Condensed SemiBold"/>
              </a:rPr>
              <a:t>through the Efforts of Other People”. By Harold Koontz</a:t>
            </a:r>
            <a:endParaRPr sz="2400" kern="0" dirty="0">
              <a:solidFill>
                <a:srgbClr val="002060"/>
              </a:solidFill>
              <a:latin typeface="Arial"/>
              <a:cs typeface="Arial"/>
              <a:sym typeface="Arial"/>
            </a:endParaRPr>
          </a:p>
          <a:p>
            <a:pPr marL="285750" indent="-158750" algn="just">
              <a:buClr>
                <a:srgbClr val="000000"/>
              </a:buClr>
              <a:buSzPts val="2000"/>
              <a:buFont typeface="Arial"/>
              <a:buNone/>
            </a:pPr>
            <a:endParaRPr sz="2400" kern="0" dirty="0">
              <a:solidFill>
                <a:srgbClr val="002060"/>
              </a:solidFill>
              <a:latin typeface="Barlow Condensed SemiBold"/>
              <a:ea typeface="Barlow Condensed SemiBold"/>
              <a:cs typeface="Barlow Condensed SemiBold"/>
              <a:sym typeface="Barlow Condensed SemiBold"/>
            </a:endParaRPr>
          </a:p>
          <a:p>
            <a:pPr marL="285750" indent="-285750" algn="just">
              <a:buClr>
                <a:srgbClr val="000000"/>
              </a:buClr>
              <a:buSzPts val="2000"/>
              <a:buFont typeface="Arial"/>
              <a:buChar char="•"/>
            </a:pPr>
            <a:r>
              <a:rPr lang="en-US" sz="2400" kern="0" dirty="0">
                <a:solidFill>
                  <a:srgbClr val="002060"/>
                </a:solidFill>
                <a:latin typeface="Barlow Condensed SemiBold"/>
                <a:ea typeface="Barlow Condensed SemiBold"/>
                <a:cs typeface="Barlow Condensed SemiBold"/>
                <a:sym typeface="Barlow Condensed SemiBold"/>
              </a:rPr>
              <a:t>“Is the processes are based in a simple rule: the </a:t>
            </a:r>
            <a:r>
              <a:rPr lang="en-US" sz="2400" kern="0" dirty="0">
                <a:solidFill>
                  <a:srgbClr val="7030A0"/>
                </a:solidFill>
                <a:latin typeface="Barlow Condensed SemiBold"/>
                <a:ea typeface="Barlow Condensed SemiBold"/>
                <a:cs typeface="Barlow Condensed SemiBold"/>
                <a:sym typeface="Barlow Condensed SemiBold"/>
              </a:rPr>
              <a:t>POLC rule </a:t>
            </a:r>
            <a:r>
              <a:rPr lang="en-US" sz="2400" kern="0" dirty="0">
                <a:solidFill>
                  <a:srgbClr val="002060"/>
                </a:solidFill>
                <a:latin typeface="Barlow Condensed SemiBold"/>
                <a:ea typeface="Barlow Condensed SemiBold"/>
                <a:cs typeface="Barlow Condensed SemiBold"/>
                <a:sym typeface="Barlow Condensed SemiBold"/>
              </a:rPr>
              <a:t>– Planning, Organizing, Leading and Control. Which interrelated and simultaneously with supervision of other persons. It also involves overseeing projects, resources and business enterprises” According to Mary Cushing Nile.</a:t>
            </a:r>
            <a:endParaRPr sz="2400" kern="0" dirty="0">
              <a:solidFill>
                <a:srgbClr val="002060"/>
              </a:solidFill>
              <a:latin typeface="Barlow Condensed SemiBold"/>
              <a:ea typeface="Barlow Condensed SemiBold"/>
              <a:cs typeface="Barlow Condensed SemiBold"/>
              <a:sym typeface="Barlow Condensed SemiBold"/>
            </a:endParaRPr>
          </a:p>
        </p:txBody>
      </p:sp>
    </p:spTree>
    <p:extLst>
      <p:ext uri="{BB962C8B-B14F-4D97-AF65-F5344CB8AC3E}">
        <p14:creationId xmlns:p14="http://schemas.microsoft.com/office/powerpoint/2010/main" val="2642251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584775"/>
          </a:xfrm>
          <a:prstGeom prst="rect">
            <a:avLst/>
          </a:prstGeom>
          <a:noFill/>
        </p:spPr>
        <p:txBody>
          <a:bodyPr wrap="square">
            <a:spAutoFit/>
          </a:bodyPr>
          <a:lstStyle/>
          <a:p>
            <a:pPr marL="285750" indent="-285750" algn="ctr">
              <a:buFont typeface="Wingdings" panose="05000000000000000000" pitchFamily="2" charset="2"/>
              <a:buChar char="q"/>
            </a:pPr>
            <a:r>
              <a:rPr lang="en-US" sz="3200" b="1" dirty="0">
                <a:solidFill>
                  <a:schemeClr val="bg1"/>
                </a:solidFill>
              </a:rPr>
              <a:t>Project Management:</a:t>
            </a:r>
          </a:p>
        </p:txBody>
      </p:sp>
      <p:sp>
        <p:nvSpPr>
          <p:cNvPr id="7" name="Google Shape;535;p13">
            <a:extLst>
              <a:ext uri="{FF2B5EF4-FFF2-40B4-BE49-F238E27FC236}">
                <a16:creationId xmlns:a16="http://schemas.microsoft.com/office/drawing/2014/main" id="{E948CCB5-FFC5-83E2-DEAB-BC3D6F5FEBD6}"/>
              </a:ext>
            </a:extLst>
          </p:cNvPr>
          <p:cNvSpPr/>
          <p:nvPr/>
        </p:nvSpPr>
        <p:spPr>
          <a:xfrm>
            <a:off x="651740" y="2061707"/>
            <a:ext cx="10266491" cy="2246729"/>
          </a:xfrm>
          <a:prstGeom prst="rect">
            <a:avLst/>
          </a:prstGeom>
          <a:noFill/>
          <a:ln>
            <a:noFill/>
          </a:ln>
        </p:spPr>
        <p:txBody>
          <a:bodyPr spcFirstLastPara="1" wrap="square" lIns="91425" tIns="45700" rIns="91425" bIns="45700" anchor="t" anchorCtr="0">
            <a:spAutoFit/>
          </a:bodyPr>
          <a:lstStyle/>
          <a:p>
            <a:pPr indent="-152400" algn="just">
              <a:buClr>
                <a:srgbClr val="000000"/>
              </a:buClr>
              <a:buSzPts val="2400"/>
              <a:buFont typeface="Arial"/>
              <a:buChar char="•"/>
            </a:pPr>
            <a:r>
              <a:rPr lang="en-US" sz="2800" kern="0" dirty="0">
                <a:solidFill>
                  <a:srgbClr val="434343"/>
                </a:solidFill>
                <a:latin typeface="Barlow Condensed SemiBold"/>
                <a:ea typeface="Barlow Condensed SemiBold"/>
                <a:cs typeface="Barlow Condensed SemiBold"/>
                <a:sym typeface="Barlow Condensed SemiBold"/>
              </a:rPr>
              <a:t>Project management occurs in a team setting. it concerned with making decisions about processes and functions.</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a:t>
            </a:r>
            <a:endParaRPr sz="2800" kern="0" dirty="0">
              <a:solidFill>
                <a:srgbClr val="000000"/>
              </a:solidFill>
              <a:latin typeface="Arial"/>
              <a:cs typeface="Arial"/>
              <a:sym typeface="Arial"/>
            </a:endParaRPr>
          </a:p>
          <a:p>
            <a:pPr indent="-152400" algn="just">
              <a:buClr>
                <a:srgbClr val="000000"/>
              </a:buClr>
              <a:buSzPts val="2400"/>
              <a:buFont typeface="Arial"/>
              <a:buChar char="•"/>
            </a:pPr>
            <a:r>
              <a:rPr lang="en-US" sz="2800" kern="0" dirty="0">
                <a:solidFill>
                  <a:srgbClr val="434343"/>
                </a:solidFill>
                <a:latin typeface="Barlow Condensed SemiBold"/>
                <a:ea typeface="Barlow Condensed SemiBold"/>
                <a:cs typeface="Barlow Condensed SemiBold"/>
                <a:sym typeface="Barlow Condensed SemiBold"/>
              </a:rPr>
              <a:t>Successful projects depend on both for the effectiveness of the project team, the </a:t>
            </a:r>
            <a:r>
              <a:rPr lang="en-US" sz="2800" b="1" kern="0" dirty="0">
                <a:solidFill>
                  <a:srgbClr val="9448BC"/>
                </a:solidFill>
                <a:latin typeface="Barlow Condensed SemiBold"/>
                <a:ea typeface="Barlow Condensed SemiBold"/>
                <a:cs typeface="Barlow Condensed SemiBold"/>
                <a:sym typeface="Barlow Condensed SemiBold"/>
              </a:rPr>
              <a:t>leadership </a:t>
            </a:r>
            <a:r>
              <a:rPr lang="en-US" sz="2800" kern="0" dirty="0">
                <a:solidFill>
                  <a:srgbClr val="434343"/>
                </a:solidFill>
                <a:latin typeface="Barlow Condensed SemiBold"/>
                <a:ea typeface="Barlow Condensed SemiBold"/>
                <a:cs typeface="Barlow Condensed SemiBold"/>
                <a:sym typeface="Barlow Condensed SemiBold"/>
              </a:rPr>
              <a:t>and </a:t>
            </a:r>
            <a:r>
              <a:rPr lang="en-US" sz="2800" b="1" kern="0" dirty="0">
                <a:solidFill>
                  <a:srgbClr val="9448BC"/>
                </a:solidFill>
                <a:latin typeface="Barlow Condensed SemiBold"/>
                <a:ea typeface="Barlow Condensed SemiBold"/>
                <a:cs typeface="Barlow Condensed SemiBold"/>
                <a:sym typeface="Barlow Condensed SemiBold"/>
              </a:rPr>
              <a:t>management</a:t>
            </a:r>
            <a:r>
              <a:rPr lang="en-US" sz="2800" kern="0" dirty="0">
                <a:solidFill>
                  <a:srgbClr val="434343"/>
                </a:solidFill>
                <a:latin typeface="Barlow Condensed SemiBold"/>
                <a:ea typeface="Barlow Condensed SemiBold"/>
                <a:cs typeface="Barlow Condensed SemiBold"/>
                <a:sym typeface="Barlow Condensed SemiBold"/>
              </a:rPr>
              <a:t> of that team. </a:t>
            </a:r>
            <a:endParaRPr sz="2800" kern="0" dirty="0">
              <a:solidFill>
                <a:srgbClr val="000000"/>
              </a:solidFill>
              <a:latin typeface="Arial"/>
              <a:cs typeface="Arial"/>
              <a:sym typeface="Arial"/>
            </a:endParaRPr>
          </a:p>
        </p:txBody>
      </p:sp>
    </p:spTree>
    <p:extLst>
      <p:ext uri="{BB962C8B-B14F-4D97-AF65-F5344CB8AC3E}">
        <p14:creationId xmlns:p14="http://schemas.microsoft.com/office/powerpoint/2010/main" val="34712198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180712" cy="270953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68697" y="1133812"/>
            <a:ext cx="9902229" cy="584775"/>
          </a:xfrm>
          <a:prstGeom prst="rect">
            <a:avLst/>
          </a:prstGeom>
          <a:noFill/>
        </p:spPr>
        <p:txBody>
          <a:bodyPr wrap="square">
            <a:spAutoFit/>
          </a:bodyPr>
          <a:lstStyle/>
          <a:p>
            <a:pPr algn="ctr"/>
            <a:r>
              <a:rPr lang="en-US" sz="3200" b="1" dirty="0">
                <a:solidFill>
                  <a:schemeClr val="bg1"/>
                </a:solidFill>
              </a:rPr>
              <a:t>Leadership is a soft ability; often more art than science.</a:t>
            </a:r>
          </a:p>
        </p:txBody>
      </p:sp>
      <p:pic>
        <p:nvPicPr>
          <p:cNvPr id="9" name="Picture 8">
            <a:extLst>
              <a:ext uri="{FF2B5EF4-FFF2-40B4-BE49-F238E27FC236}">
                <a16:creationId xmlns:a16="http://schemas.microsoft.com/office/drawing/2014/main" id="{6911B43E-5244-E19C-E10E-8ED29AAA1F45}"/>
              </a:ext>
            </a:extLst>
          </p:cNvPr>
          <p:cNvPicPr>
            <a:picLocks noChangeAspect="1"/>
          </p:cNvPicPr>
          <p:nvPr/>
        </p:nvPicPr>
        <p:blipFill>
          <a:blip r:embed="rId6"/>
          <a:stretch>
            <a:fillRect/>
          </a:stretch>
        </p:blipFill>
        <p:spPr>
          <a:xfrm>
            <a:off x="2568697" y="2602227"/>
            <a:ext cx="7065894" cy="2829573"/>
          </a:xfrm>
          <a:prstGeom prst="rect">
            <a:avLst/>
          </a:prstGeom>
        </p:spPr>
      </p:pic>
      <p:pic>
        <p:nvPicPr>
          <p:cNvPr id="10" name="Picture 9">
            <a:extLst>
              <a:ext uri="{FF2B5EF4-FFF2-40B4-BE49-F238E27FC236}">
                <a16:creationId xmlns:a16="http://schemas.microsoft.com/office/drawing/2014/main" id="{06099C38-E0E3-0E1F-43EB-AE165A819486}"/>
              </a:ext>
            </a:extLst>
          </p:cNvPr>
          <p:cNvPicPr>
            <a:picLocks noChangeAspect="1"/>
          </p:cNvPicPr>
          <p:nvPr/>
        </p:nvPicPr>
        <p:blipFill>
          <a:blip r:embed="rId7"/>
          <a:stretch>
            <a:fillRect/>
          </a:stretch>
        </p:blipFill>
        <p:spPr>
          <a:xfrm>
            <a:off x="678595" y="582076"/>
            <a:ext cx="1103472" cy="1103472"/>
          </a:xfrm>
          <a:prstGeom prst="rect">
            <a:avLst/>
          </a:prstGeom>
        </p:spPr>
      </p:pic>
    </p:spTree>
    <p:extLst>
      <p:ext uri="{BB962C8B-B14F-4D97-AF65-F5344CB8AC3E}">
        <p14:creationId xmlns:p14="http://schemas.microsoft.com/office/powerpoint/2010/main" val="23741455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Leadership</a:t>
            </a:r>
          </a:p>
        </p:txBody>
      </p:sp>
      <p:sp>
        <p:nvSpPr>
          <p:cNvPr id="9" name="Google Shape;559;p15">
            <a:extLst>
              <a:ext uri="{FF2B5EF4-FFF2-40B4-BE49-F238E27FC236}">
                <a16:creationId xmlns:a16="http://schemas.microsoft.com/office/drawing/2014/main" id="{AF52C8F2-7C93-DA51-2917-7BC45C0BA68C}"/>
              </a:ext>
            </a:extLst>
          </p:cNvPr>
          <p:cNvSpPr/>
          <p:nvPr/>
        </p:nvSpPr>
        <p:spPr>
          <a:xfrm>
            <a:off x="1104325" y="2202418"/>
            <a:ext cx="9179362" cy="1200288"/>
          </a:xfrm>
          <a:prstGeom prst="rect">
            <a:avLst/>
          </a:prstGeom>
          <a:noFill/>
          <a:ln>
            <a:noFill/>
          </a:ln>
        </p:spPr>
        <p:txBody>
          <a:bodyPr spcFirstLastPara="1" wrap="square" lIns="91425" tIns="45700" rIns="91425" bIns="45700" anchor="t" anchorCtr="0">
            <a:spAutoFit/>
          </a:bodyPr>
          <a:lstStyle/>
          <a:p>
            <a:pPr marL="457200" indent="-457200" algn="just">
              <a:buClr>
                <a:srgbClr val="000000"/>
              </a:buClr>
              <a:buSzPts val="3000"/>
              <a:buFont typeface="Arial" panose="020B0604020202020204" pitchFamily="34" charset="0"/>
              <a:buChar char="•"/>
            </a:pPr>
            <a:r>
              <a:rPr lang="en-US" sz="3600" kern="0" dirty="0">
                <a:solidFill>
                  <a:srgbClr val="434343"/>
                </a:solidFill>
                <a:latin typeface="Barlow Condensed SemiBold"/>
                <a:ea typeface="Barlow Condensed SemiBold"/>
                <a:cs typeface="Barlow Condensed SemiBold"/>
                <a:sym typeface="Barlow Condensed SemiBold"/>
              </a:rPr>
              <a:t>The</a:t>
            </a:r>
            <a:r>
              <a:rPr lang="en-US" sz="3600" kern="0" dirty="0">
                <a:solidFill>
                  <a:srgbClr val="000000"/>
                </a:solidFill>
                <a:latin typeface="Arial"/>
                <a:ea typeface="Arial"/>
                <a:cs typeface="Arial"/>
                <a:sym typeface="Arial"/>
              </a:rPr>
              <a:t> </a:t>
            </a:r>
            <a:r>
              <a:rPr lang="en-US" sz="3600" kern="0" dirty="0">
                <a:solidFill>
                  <a:srgbClr val="434343"/>
                </a:solidFill>
                <a:latin typeface="Barlow Condensed SemiBold"/>
                <a:ea typeface="Barlow Condensed SemiBold"/>
                <a:cs typeface="Barlow Condensed SemiBold"/>
                <a:sym typeface="Barlow Condensed SemiBold"/>
              </a:rPr>
              <a:t>process of leading a group and influencing that group to achieve its goals.</a:t>
            </a:r>
            <a:endParaRPr sz="3600" kern="0" dirty="0">
              <a:solidFill>
                <a:srgbClr val="000000"/>
              </a:solidFill>
              <a:latin typeface="Arial"/>
              <a:cs typeface="Arial"/>
              <a:sym typeface="Arial"/>
            </a:endParaRPr>
          </a:p>
        </p:txBody>
      </p:sp>
    </p:spTree>
    <p:extLst>
      <p:ext uri="{BB962C8B-B14F-4D97-AF65-F5344CB8AC3E}">
        <p14:creationId xmlns:p14="http://schemas.microsoft.com/office/powerpoint/2010/main" val="243616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Leadership</a:t>
            </a:r>
          </a:p>
        </p:txBody>
      </p:sp>
      <p:sp>
        <p:nvSpPr>
          <p:cNvPr id="7" name="Google Shape;576;p16">
            <a:extLst>
              <a:ext uri="{FF2B5EF4-FFF2-40B4-BE49-F238E27FC236}">
                <a16:creationId xmlns:a16="http://schemas.microsoft.com/office/drawing/2014/main" id="{C63194CF-DEB0-B7B3-4DAB-E12BD6FFE0B3}"/>
              </a:ext>
            </a:extLst>
          </p:cNvPr>
          <p:cNvSpPr/>
          <p:nvPr/>
        </p:nvSpPr>
        <p:spPr>
          <a:xfrm>
            <a:off x="753851" y="2000649"/>
            <a:ext cx="9902229" cy="2677616"/>
          </a:xfrm>
          <a:prstGeom prst="rect">
            <a:avLst/>
          </a:prstGeom>
          <a:noFill/>
          <a:ln>
            <a:noFill/>
          </a:ln>
        </p:spPr>
        <p:txBody>
          <a:bodyPr spcFirstLastPara="1" wrap="square" lIns="91425" tIns="45700" rIns="91425" bIns="45700" anchor="t" anchorCtr="0">
            <a:spAutoFit/>
          </a:bodyPr>
          <a:lstStyle/>
          <a:p>
            <a:pPr marL="457200" indent="-457200" algn="just">
              <a:buClr>
                <a:srgbClr val="000000"/>
              </a:buClr>
              <a:buFont typeface="Arial" panose="020B0604020202020204" pitchFamily="34" charset="0"/>
              <a:buChar char="•"/>
            </a:pPr>
            <a:r>
              <a:rPr lang="en-US" sz="2800" b="1" kern="0" dirty="0">
                <a:solidFill>
                  <a:srgbClr val="9448BC"/>
                </a:solidFill>
                <a:latin typeface="Barlow Condensed SemiBold"/>
                <a:ea typeface="Barlow Condensed SemiBold"/>
                <a:cs typeface="Barlow Condensed SemiBold"/>
                <a:sym typeface="Barlow Condensed SemiBold"/>
              </a:rPr>
              <a:t>Leadership</a:t>
            </a:r>
            <a:r>
              <a:rPr lang="en-US" sz="2800" kern="0" dirty="0">
                <a:solidFill>
                  <a:srgbClr val="434343"/>
                </a:solidFill>
                <a:latin typeface="Barlow Condensed SemiBold"/>
                <a:ea typeface="Barlow Condensed SemiBold"/>
                <a:cs typeface="Barlow Condensed SemiBold"/>
                <a:sym typeface="Barlow Condensed SemiBold"/>
              </a:rPr>
              <a:t> is requires the development of specific and </a:t>
            </a:r>
            <a:r>
              <a:rPr lang="en-US" sz="2800" kern="0" dirty="0">
                <a:solidFill>
                  <a:srgbClr val="FE7431"/>
                </a:solidFill>
                <a:latin typeface="Barlow Condensed SemiBold"/>
                <a:ea typeface="Barlow Condensed SemiBold"/>
                <a:cs typeface="Barlow Condensed SemiBold"/>
                <a:sym typeface="Barlow Condensed SemiBold"/>
              </a:rPr>
              <a:t>unique soft skills </a:t>
            </a:r>
            <a:r>
              <a:rPr lang="en-US" sz="2800" kern="0" dirty="0">
                <a:solidFill>
                  <a:srgbClr val="434343"/>
                </a:solidFill>
                <a:latin typeface="Barlow Condensed SemiBold"/>
                <a:ea typeface="Barlow Condensed SemiBold"/>
                <a:cs typeface="Barlow Condensed SemiBold"/>
                <a:sym typeface="Barlow Condensed SemiBold"/>
              </a:rPr>
              <a:t>along with the more </a:t>
            </a:r>
            <a:r>
              <a:rPr lang="en-US" sz="2800" kern="0" dirty="0">
                <a:solidFill>
                  <a:srgbClr val="FE7431"/>
                </a:solidFill>
                <a:latin typeface="Barlow Condensed SemiBold"/>
                <a:ea typeface="Barlow Condensed SemiBold"/>
                <a:cs typeface="Barlow Condensed SemiBold"/>
                <a:sym typeface="Barlow Condensed SemiBold"/>
              </a:rPr>
              <a:t>typical hard skills </a:t>
            </a:r>
            <a:r>
              <a:rPr lang="en-US" sz="2800" kern="0" dirty="0">
                <a:solidFill>
                  <a:srgbClr val="434343"/>
                </a:solidFill>
                <a:latin typeface="Barlow Condensed SemiBold"/>
                <a:ea typeface="Barlow Condensed SemiBold"/>
                <a:cs typeface="Barlow Condensed SemiBold"/>
                <a:sym typeface="Barlow Condensed SemiBold"/>
              </a:rPr>
              <a:t>that were listed in your job description. </a:t>
            </a:r>
          </a:p>
          <a:p>
            <a:pPr marL="457200" indent="-457200" algn="just">
              <a:buClr>
                <a:srgbClr val="000000"/>
              </a:buClr>
              <a:buFont typeface="Arial" panose="020B0604020202020204" pitchFamily="34" charset="0"/>
              <a:buChar char="•"/>
            </a:pPr>
            <a:endParaRPr lang="en-US" sz="2800" kern="0" dirty="0">
              <a:solidFill>
                <a:srgbClr val="434343"/>
              </a:solidFill>
              <a:latin typeface="Barlow Condensed SemiBold"/>
              <a:ea typeface="Barlow Condensed SemiBold"/>
              <a:cs typeface="Barlow Condensed SemiBold"/>
              <a:sym typeface="Barlow Condensed SemiBold"/>
            </a:endParaRPr>
          </a:p>
          <a:p>
            <a:pPr marL="457200" indent="-457200" algn="just">
              <a:buClr>
                <a:srgbClr val="000000"/>
              </a:buClr>
              <a:buFont typeface="Arial" panose="020B0604020202020204" pitchFamily="34" charset="0"/>
              <a:buChar char="•"/>
            </a:pPr>
            <a:r>
              <a:rPr lang="en-US" sz="2800" kern="0" dirty="0">
                <a:solidFill>
                  <a:srgbClr val="434343"/>
                </a:solidFill>
                <a:latin typeface="Barlow Condensed SemiBold"/>
                <a:ea typeface="Barlow Condensed SemiBold"/>
                <a:cs typeface="Barlow Condensed SemiBold"/>
                <a:sym typeface="Barlow Condensed SemiBold"/>
              </a:rPr>
              <a:t>(Soft skills are key traits that often apply to communication, decision making, leadership abilities, attitude, instincts, and work ethics.</a:t>
            </a:r>
            <a:endParaRPr sz="1200" kern="0" dirty="0">
              <a:solidFill>
                <a:srgbClr val="000000"/>
              </a:solidFill>
              <a:latin typeface="Arial"/>
              <a:ea typeface="Arial"/>
              <a:cs typeface="Arial"/>
              <a:sym typeface="Arial"/>
            </a:endParaRPr>
          </a:p>
        </p:txBody>
      </p:sp>
    </p:spTree>
    <p:extLst>
      <p:ext uri="{BB962C8B-B14F-4D97-AF65-F5344CB8AC3E}">
        <p14:creationId xmlns:p14="http://schemas.microsoft.com/office/powerpoint/2010/main" val="8110987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Leadership</a:t>
            </a:r>
          </a:p>
        </p:txBody>
      </p:sp>
      <p:sp>
        <p:nvSpPr>
          <p:cNvPr id="9" name="Google Shape;593;p17">
            <a:extLst>
              <a:ext uri="{FF2B5EF4-FFF2-40B4-BE49-F238E27FC236}">
                <a16:creationId xmlns:a16="http://schemas.microsoft.com/office/drawing/2014/main" id="{F0CCBFF6-4DFF-E64D-2092-41F337656D45}"/>
              </a:ext>
            </a:extLst>
          </p:cNvPr>
          <p:cNvSpPr/>
          <p:nvPr/>
        </p:nvSpPr>
        <p:spPr>
          <a:xfrm>
            <a:off x="1842122" y="1610200"/>
            <a:ext cx="5549780" cy="4031833"/>
          </a:xfrm>
          <a:prstGeom prst="rect">
            <a:avLst/>
          </a:prstGeom>
          <a:noFill/>
          <a:ln>
            <a:noFill/>
          </a:ln>
        </p:spPr>
        <p:txBody>
          <a:bodyPr spcFirstLastPara="1" wrap="square" lIns="91425" tIns="45700" rIns="91425" bIns="45700" anchor="t" anchorCtr="0">
            <a:spAutoFit/>
          </a:bodyPr>
          <a:lstStyle/>
          <a:p>
            <a:pPr marL="457200" indent="-457200">
              <a:buClr>
                <a:srgbClr val="000000"/>
              </a:buClr>
              <a:buFont typeface="Wingdings" panose="05000000000000000000" pitchFamily="2" charset="2"/>
              <a:buChar char="v"/>
            </a:pPr>
            <a:r>
              <a:rPr lang="en-US" sz="3200" u="sng" kern="0" dirty="0">
                <a:solidFill>
                  <a:srgbClr val="434343"/>
                </a:solidFill>
                <a:latin typeface="Barlow Condensed SemiBold"/>
                <a:ea typeface="Barlow Condensed SemiBold"/>
                <a:cs typeface="Barlow Condensed SemiBold"/>
                <a:sym typeface="Barlow Condensed SemiBold"/>
              </a:rPr>
              <a:t>The word leadership evokes</a:t>
            </a:r>
            <a:r>
              <a:rPr lang="en-US" sz="3200" kern="0" dirty="0">
                <a:solidFill>
                  <a:srgbClr val="434343"/>
                </a:solidFill>
                <a:latin typeface="Barlow Condensed SemiBold"/>
                <a:ea typeface="Barlow Condensed SemiBold"/>
                <a:cs typeface="Barlow Condensed SemiBold"/>
                <a:sym typeface="Barlow Condensed SemiBold"/>
              </a:rPr>
              <a:t>:</a:t>
            </a:r>
            <a:endParaRPr sz="3200" kern="0" dirty="0">
              <a:solidFill>
                <a:srgbClr val="000000"/>
              </a:solidFill>
              <a:latin typeface="Arial"/>
              <a:cs typeface="Arial"/>
              <a:sym typeface="Arial"/>
            </a:endParaRPr>
          </a:p>
          <a:p>
            <a:pPr>
              <a:buClr>
                <a:srgbClr val="000000"/>
              </a:buClr>
              <a:buFont typeface="Arial"/>
              <a:buNone/>
            </a:pPr>
            <a:endParaRPr sz="3200" kern="0" dirty="0">
              <a:solidFill>
                <a:srgbClr val="434343"/>
              </a:solidFill>
              <a:latin typeface="Barlow Condensed SemiBold"/>
              <a:ea typeface="Barlow Condensed SemiBold"/>
              <a:cs typeface="Barlow Condensed SemiBold"/>
              <a:sym typeface="Barlow Condensed SemiBold"/>
            </a:endParaRPr>
          </a:p>
          <a:p>
            <a:pPr marL="171450" indent="-177800">
              <a:buClr>
                <a:srgbClr val="434343"/>
              </a:buClr>
              <a:buSzPts val="28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Responsibility.</a:t>
            </a:r>
            <a:endParaRPr sz="3200" kern="0" dirty="0">
              <a:solidFill>
                <a:srgbClr val="000000"/>
              </a:solidFill>
              <a:latin typeface="Arial"/>
              <a:cs typeface="Arial"/>
              <a:sym typeface="Arial"/>
            </a:endParaRPr>
          </a:p>
          <a:p>
            <a:pPr marL="171450" indent="-177800">
              <a:buClr>
                <a:srgbClr val="434343"/>
              </a:buClr>
              <a:buSzPts val="28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Burden.</a:t>
            </a:r>
            <a:endParaRPr sz="3200" kern="0" dirty="0">
              <a:solidFill>
                <a:srgbClr val="000000"/>
              </a:solidFill>
              <a:latin typeface="Arial"/>
              <a:cs typeface="Arial"/>
              <a:sym typeface="Arial"/>
            </a:endParaRPr>
          </a:p>
          <a:p>
            <a:pPr marL="171450" indent="-177800">
              <a:buClr>
                <a:srgbClr val="434343"/>
              </a:buClr>
              <a:buSzPts val="28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Honor.</a:t>
            </a:r>
            <a:endParaRPr sz="3200" kern="0" dirty="0">
              <a:solidFill>
                <a:srgbClr val="000000"/>
              </a:solidFill>
              <a:latin typeface="Arial"/>
              <a:cs typeface="Arial"/>
              <a:sym typeface="Arial"/>
            </a:endParaRPr>
          </a:p>
          <a:p>
            <a:pPr marL="171450" indent="-177800">
              <a:buClr>
                <a:srgbClr val="434343"/>
              </a:buClr>
              <a:buSzPts val="28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Duty.</a:t>
            </a:r>
            <a:endParaRPr sz="3200" kern="0" dirty="0">
              <a:solidFill>
                <a:srgbClr val="000000"/>
              </a:solidFill>
              <a:latin typeface="Arial"/>
              <a:cs typeface="Arial"/>
              <a:sym typeface="Arial"/>
            </a:endParaRPr>
          </a:p>
          <a:p>
            <a:pPr marL="171450" indent="-177800">
              <a:buClr>
                <a:srgbClr val="434343"/>
              </a:buClr>
              <a:buSzPts val="28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Calling.</a:t>
            </a:r>
            <a:endParaRPr sz="3200" kern="0" dirty="0">
              <a:solidFill>
                <a:srgbClr val="000000"/>
              </a:solidFill>
              <a:latin typeface="Arial"/>
              <a:cs typeface="Arial"/>
              <a:sym typeface="Arial"/>
            </a:endParaRPr>
          </a:p>
          <a:p>
            <a:pPr marL="171450" indent="-177800">
              <a:buClr>
                <a:srgbClr val="434343"/>
              </a:buClr>
              <a:buSzPts val="28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Ability.</a:t>
            </a:r>
            <a:endParaRPr sz="3200" kern="0" dirty="0">
              <a:solidFill>
                <a:srgbClr val="000000"/>
              </a:solidFill>
              <a:latin typeface="Arial"/>
              <a:cs typeface="Arial"/>
              <a:sym typeface="Arial"/>
            </a:endParaRPr>
          </a:p>
        </p:txBody>
      </p:sp>
    </p:spTree>
    <p:extLst>
      <p:ext uri="{BB962C8B-B14F-4D97-AF65-F5344CB8AC3E}">
        <p14:creationId xmlns:p14="http://schemas.microsoft.com/office/powerpoint/2010/main" val="23901472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Importance of Leadership</a:t>
            </a:r>
          </a:p>
        </p:txBody>
      </p:sp>
      <p:sp>
        <p:nvSpPr>
          <p:cNvPr id="7" name="Google Shape;610;p18">
            <a:extLst>
              <a:ext uri="{FF2B5EF4-FFF2-40B4-BE49-F238E27FC236}">
                <a16:creationId xmlns:a16="http://schemas.microsoft.com/office/drawing/2014/main" id="{960C58C0-5797-85A0-C570-5E08B6416BB4}"/>
              </a:ext>
            </a:extLst>
          </p:cNvPr>
          <p:cNvSpPr/>
          <p:nvPr/>
        </p:nvSpPr>
        <p:spPr>
          <a:xfrm>
            <a:off x="300393" y="1610200"/>
            <a:ext cx="9533101" cy="4401164"/>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Font typeface="Wingdings" panose="05000000000000000000" pitchFamily="2" charset="2"/>
              <a:buChar char="v"/>
            </a:pPr>
            <a:r>
              <a:rPr lang="en-US" sz="2800" b="1" kern="0" dirty="0">
                <a:solidFill>
                  <a:srgbClr val="7E3C71"/>
                </a:solidFill>
                <a:latin typeface="Barlow Condensed SemiBold"/>
                <a:ea typeface="Barlow Condensed SemiBold"/>
                <a:cs typeface="Barlow Condensed SemiBold"/>
                <a:sym typeface="Barlow Condensed SemiBold"/>
              </a:rPr>
              <a:t>Create a Vision</a:t>
            </a:r>
            <a:r>
              <a:rPr lang="en-US" sz="2800" kern="0" dirty="0">
                <a:solidFill>
                  <a:srgbClr val="434343"/>
                </a:solidFill>
                <a:latin typeface="Barlow Condensed SemiBold"/>
                <a:ea typeface="Barlow Condensed SemiBold"/>
                <a:cs typeface="Barlow Condensed SemiBold"/>
                <a:sym typeface="Barlow Condensed SemiBold"/>
              </a:rPr>
              <a:t> </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Creating an inspiring vision of the future. </a:t>
            </a:r>
            <a:endParaRPr sz="2800" kern="0" dirty="0">
              <a:solidFill>
                <a:srgbClr val="000000"/>
              </a:solidFill>
              <a:latin typeface="Arial"/>
              <a:cs typeface="Arial"/>
              <a:sym typeface="Arial"/>
            </a:endParaRPr>
          </a:p>
          <a:p>
            <a:pPr marL="342900" indent="-342900" algn="just">
              <a:buClr>
                <a:srgbClr val="000000"/>
              </a:buClr>
              <a:buFont typeface="Wingdings" panose="05000000000000000000" pitchFamily="2" charset="2"/>
              <a:buChar char="v"/>
            </a:pPr>
            <a:r>
              <a:rPr lang="en-US" sz="2800" b="1" kern="0" dirty="0">
                <a:solidFill>
                  <a:srgbClr val="7E3C71"/>
                </a:solidFill>
                <a:latin typeface="Barlow Condensed SemiBold"/>
                <a:ea typeface="Barlow Condensed SemiBold"/>
                <a:cs typeface="Barlow Condensed SemiBold"/>
                <a:sym typeface="Barlow Condensed SemiBold"/>
              </a:rPr>
              <a:t>Motivation </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Motivating and inspiring people to engage with that vision. </a:t>
            </a:r>
            <a:endParaRPr sz="2800" kern="0" dirty="0">
              <a:solidFill>
                <a:srgbClr val="000000"/>
              </a:solidFill>
              <a:latin typeface="Arial"/>
              <a:cs typeface="Arial"/>
              <a:sym typeface="Arial"/>
            </a:endParaRPr>
          </a:p>
          <a:p>
            <a:pPr marL="342900" indent="-342900" algn="just">
              <a:buClr>
                <a:srgbClr val="000000"/>
              </a:buClr>
              <a:buFont typeface="Wingdings" panose="05000000000000000000" pitchFamily="2" charset="2"/>
              <a:buChar char="v"/>
            </a:pPr>
            <a:r>
              <a:rPr lang="en-US" sz="2800" b="1" kern="0" dirty="0">
                <a:solidFill>
                  <a:srgbClr val="7E3C71"/>
                </a:solidFill>
                <a:latin typeface="Barlow Condensed SemiBold"/>
                <a:ea typeface="Barlow Condensed SemiBold"/>
                <a:cs typeface="Barlow Condensed SemiBold"/>
                <a:sym typeface="Barlow Condensed SemiBold"/>
              </a:rPr>
              <a:t>Managing </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Managing delivery of the vision with providing guidance .</a:t>
            </a:r>
            <a:endParaRPr sz="2800" kern="0" dirty="0">
              <a:solidFill>
                <a:srgbClr val="000000"/>
              </a:solidFill>
              <a:latin typeface="Arial"/>
              <a:cs typeface="Arial"/>
              <a:sym typeface="Arial"/>
            </a:endParaRPr>
          </a:p>
          <a:p>
            <a:pPr marL="342900" indent="-342900" algn="just">
              <a:buClr>
                <a:srgbClr val="000000"/>
              </a:buClr>
              <a:buFont typeface="Wingdings" panose="05000000000000000000" pitchFamily="2" charset="2"/>
              <a:buChar char="v"/>
            </a:pPr>
            <a:r>
              <a:rPr lang="en-US" sz="2800" b="1" kern="0" dirty="0">
                <a:solidFill>
                  <a:srgbClr val="7E3C71"/>
                </a:solidFill>
                <a:latin typeface="Barlow Condensed SemiBold"/>
                <a:ea typeface="Barlow Condensed SemiBold"/>
                <a:cs typeface="Barlow Condensed SemiBold"/>
                <a:sym typeface="Barlow Condensed SemiBold"/>
              </a:rPr>
              <a:t>Coaching</a:t>
            </a:r>
            <a:endParaRPr sz="2800" kern="0" dirty="0">
              <a:solidFill>
                <a:srgbClr val="000000"/>
              </a:solidFill>
              <a:latin typeface="Arial"/>
              <a:cs typeface="Arial"/>
              <a:sym typeface="Arial"/>
            </a:endParaRPr>
          </a:p>
          <a:p>
            <a:pPr algn="just">
              <a:buClr>
                <a:srgbClr val="000000"/>
              </a:buClr>
              <a:buFont typeface="Arial"/>
              <a:buNone/>
            </a:pPr>
            <a:r>
              <a:rPr lang="en-US" sz="2800" kern="0" dirty="0">
                <a:solidFill>
                  <a:srgbClr val="434343"/>
                </a:solidFill>
                <a:latin typeface="Barlow Condensed SemiBold"/>
                <a:ea typeface="Barlow Condensed SemiBold"/>
                <a:cs typeface="Barlow Condensed SemiBold"/>
                <a:sym typeface="Barlow Condensed SemiBold"/>
              </a:rPr>
              <a:t>• Coaching and building a team, so that it is more effective at achieving the vision  with an effective planning.</a:t>
            </a:r>
            <a:endParaRPr sz="2800" kern="0" dirty="0">
              <a:solidFill>
                <a:srgbClr val="000000"/>
              </a:solidFill>
              <a:latin typeface="Arial"/>
              <a:cs typeface="Arial"/>
              <a:sym typeface="Arial"/>
            </a:endParaRPr>
          </a:p>
          <a:p>
            <a:pPr algn="just">
              <a:buClr>
                <a:srgbClr val="000000"/>
              </a:buClr>
              <a:buFont typeface="Arial"/>
              <a:buNone/>
            </a:pPr>
            <a:endParaRPr sz="2800" kern="0" dirty="0">
              <a:solidFill>
                <a:srgbClr val="434343"/>
              </a:solidFill>
              <a:latin typeface="Barlow Condensed SemiBold"/>
              <a:ea typeface="Barlow Condensed SemiBold"/>
              <a:cs typeface="Barlow Condensed SemiBold"/>
              <a:sym typeface="Barlow Condensed SemiBold"/>
            </a:endParaRPr>
          </a:p>
        </p:txBody>
      </p:sp>
    </p:spTree>
    <p:extLst>
      <p:ext uri="{BB962C8B-B14F-4D97-AF65-F5344CB8AC3E}">
        <p14:creationId xmlns:p14="http://schemas.microsoft.com/office/powerpoint/2010/main" val="31517203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276605" y="543490"/>
            <a:ext cx="6268278"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Importance of Leadership</a:t>
            </a:r>
          </a:p>
        </p:txBody>
      </p:sp>
      <p:sp>
        <p:nvSpPr>
          <p:cNvPr id="9" name="Google Shape;634;p19">
            <a:extLst>
              <a:ext uri="{FF2B5EF4-FFF2-40B4-BE49-F238E27FC236}">
                <a16:creationId xmlns:a16="http://schemas.microsoft.com/office/drawing/2014/main" id="{58A8169D-1140-BF5B-FD4F-17417B1E1C3B}"/>
              </a:ext>
            </a:extLst>
          </p:cNvPr>
          <p:cNvSpPr/>
          <p:nvPr/>
        </p:nvSpPr>
        <p:spPr>
          <a:xfrm>
            <a:off x="1262952" y="2153690"/>
            <a:ext cx="9533101" cy="2554505"/>
          </a:xfrm>
          <a:prstGeom prst="rect">
            <a:avLst/>
          </a:prstGeom>
          <a:noFill/>
          <a:ln>
            <a:noFill/>
          </a:ln>
        </p:spPr>
        <p:txBody>
          <a:bodyPr spcFirstLastPara="1" wrap="square" lIns="91425" tIns="45700" rIns="91425" bIns="45700" anchor="t" anchorCtr="0">
            <a:spAutoFit/>
          </a:bodyPr>
          <a:lstStyle/>
          <a:p>
            <a:pPr marL="457200" indent="-457200" algn="just">
              <a:buClr>
                <a:srgbClr val="000000"/>
              </a:buClr>
              <a:buFont typeface="Wingdings" panose="05000000000000000000" pitchFamily="2" charset="2"/>
              <a:buChar char="v"/>
            </a:pPr>
            <a:r>
              <a:rPr lang="en-US" sz="3200" b="1" kern="0" dirty="0">
                <a:solidFill>
                  <a:srgbClr val="7E3C71"/>
                </a:solidFill>
                <a:latin typeface="Barlow Condensed SemiBold"/>
                <a:ea typeface="Barlow Condensed SemiBold"/>
                <a:cs typeface="Barlow Condensed SemiBold"/>
                <a:sym typeface="Barlow Condensed SemiBold"/>
              </a:rPr>
              <a:t>Being a leader isn’t simply about hitting targets and delivering the goods. </a:t>
            </a:r>
          </a:p>
          <a:p>
            <a:pPr algn="just">
              <a:buClr>
                <a:srgbClr val="000000"/>
              </a:buClr>
              <a:buFont typeface="Arial"/>
              <a:buNone/>
            </a:pPr>
            <a:endParaRPr lang="en-US" sz="3200" b="1" kern="0" dirty="0">
              <a:solidFill>
                <a:srgbClr val="7E3C71"/>
              </a:solidFill>
              <a:latin typeface="Barlow Condensed SemiBold"/>
              <a:ea typeface="Barlow Condensed SemiBold"/>
              <a:cs typeface="Barlow Condensed SemiBold"/>
              <a:sym typeface="Barlow Condensed SemiBold"/>
            </a:endParaRPr>
          </a:p>
          <a:p>
            <a:pPr marL="457200" indent="-457200" algn="just">
              <a:buClr>
                <a:srgbClr val="000000"/>
              </a:buClr>
              <a:buFont typeface="Wingdings" panose="05000000000000000000" pitchFamily="2" charset="2"/>
              <a:buChar char="v"/>
            </a:pPr>
            <a:r>
              <a:rPr lang="en-US" sz="3200" b="1" kern="0" dirty="0">
                <a:solidFill>
                  <a:srgbClr val="7E3C71"/>
                </a:solidFill>
                <a:latin typeface="Barlow Condensed SemiBold"/>
                <a:ea typeface="Barlow Condensed SemiBold"/>
                <a:cs typeface="Barlow Condensed SemiBold"/>
                <a:sym typeface="Barlow Condensed SemiBold"/>
              </a:rPr>
              <a:t>It’s also about projecting the </a:t>
            </a:r>
            <a:r>
              <a:rPr lang="en-US" sz="3200" b="1" kern="0" dirty="0">
                <a:solidFill>
                  <a:srgbClr val="A8000E"/>
                </a:solidFill>
                <a:latin typeface="Barlow Condensed SemiBold"/>
                <a:ea typeface="Barlow Condensed SemiBold"/>
                <a:cs typeface="Barlow Condensed SemiBold"/>
                <a:sym typeface="Barlow Condensed SemiBold"/>
              </a:rPr>
              <a:t>right attitude and inspiring </a:t>
            </a:r>
            <a:r>
              <a:rPr lang="en-US" sz="3200" b="1" kern="0" dirty="0">
                <a:solidFill>
                  <a:srgbClr val="7E3C71"/>
                </a:solidFill>
                <a:latin typeface="Barlow Condensed SemiBold"/>
                <a:ea typeface="Barlow Condensed SemiBold"/>
                <a:cs typeface="Barlow Condensed SemiBold"/>
                <a:sym typeface="Barlow Condensed SemiBold"/>
              </a:rPr>
              <a:t>others to do their best work.</a:t>
            </a:r>
            <a:endParaRPr kern="0" dirty="0">
              <a:solidFill>
                <a:srgbClr val="000000"/>
              </a:solidFill>
              <a:latin typeface="Arial"/>
              <a:cs typeface="Arial"/>
              <a:sym typeface="Arial"/>
            </a:endParaRPr>
          </a:p>
        </p:txBody>
      </p:sp>
    </p:spTree>
    <p:extLst>
      <p:ext uri="{BB962C8B-B14F-4D97-AF65-F5344CB8AC3E}">
        <p14:creationId xmlns:p14="http://schemas.microsoft.com/office/powerpoint/2010/main" val="32862942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621161" y="1236317"/>
            <a:ext cx="8603430"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Project Manager or Project Leader!!</a:t>
            </a: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spTree>
    <p:extLst>
      <p:ext uri="{BB962C8B-B14F-4D97-AF65-F5344CB8AC3E}">
        <p14:creationId xmlns:p14="http://schemas.microsoft.com/office/powerpoint/2010/main" val="35532643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project manager is responsible for:</a:t>
            </a:r>
          </a:p>
        </p:txBody>
      </p:sp>
      <p:sp>
        <p:nvSpPr>
          <p:cNvPr id="7" name="Google Shape;669;p21">
            <a:extLst>
              <a:ext uri="{FF2B5EF4-FFF2-40B4-BE49-F238E27FC236}">
                <a16:creationId xmlns:a16="http://schemas.microsoft.com/office/drawing/2014/main" id="{00AA11E1-09B3-2913-CA52-2380BB42DAB4}"/>
              </a:ext>
            </a:extLst>
          </p:cNvPr>
          <p:cNvSpPr/>
          <p:nvPr/>
        </p:nvSpPr>
        <p:spPr>
          <a:xfrm>
            <a:off x="137994" y="1450015"/>
            <a:ext cx="10503502" cy="3970277"/>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2400"/>
              <a:buFont typeface="Arial"/>
              <a:buChar char="•"/>
            </a:pPr>
            <a:r>
              <a:rPr lang="en-US" sz="3600" kern="0" dirty="0">
                <a:solidFill>
                  <a:srgbClr val="434343"/>
                </a:solidFill>
                <a:latin typeface="Barlow Condensed SemiBold"/>
                <a:ea typeface="Barlow Condensed SemiBold"/>
                <a:cs typeface="Barlow Condensed SemiBold"/>
                <a:sym typeface="Barlow Condensed SemiBold"/>
              </a:rPr>
              <a:t>Implementing </a:t>
            </a:r>
            <a:r>
              <a:rPr lang="en-US" sz="3600" kern="0" dirty="0">
                <a:solidFill>
                  <a:srgbClr val="6F348E"/>
                </a:solidFill>
                <a:latin typeface="Barlow Condensed SemiBold"/>
                <a:ea typeface="Barlow Condensed SemiBold"/>
                <a:cs typeface="Barlow Condensed SemiBold"/>
                <a:sym typeface="Barlow Condensed SemiBold"/>
              </a:rPr>
              <a:t>product strategy</a:t>
            </a:r>
            <a:r>
              <a:rPr lang="en-US" sz="3600" kern="0" dirty="0">
                <a:solidFill>
                  <a:srgbClr val="434343"/>
                </a:solidFill>
                <a:latin typeface="Barlow Condensed SemiBold"/>
                <a:ea typeface="Barlow Condensed SemiBold"/>
                <a:cs typeface="Barlow Condensed SemiBold"/>
                <a:sym typeface="Barlow Condensed SemiBold"/>
              </a:rPr>
              <a:t>, including product improvement, </a:t>
            </a:r>
            <a:r>
              <a:rPr lang="en-US" sz="3600" u="sng" kern="0" dirty="0">
                <a:solidFill>
                  <a:srgbClr val="434343"/>
                </a:solidFill>
                <a:latin typeface="Barlow Condensed SemiBold"/>
                <a:ea typeface="Barlow Condensed SemiBold"/>
                <a:cs typeface="Barlow Condensed SemiBold"/>
                <a:sym typeface="Barlow Condensed SemiBold"/>
                <a:hlinkClick r:id="rId6">
                  <a:extLst>
                    <a:ext uri="{A12FA001-AC4F-418D-AE19-62706E023703}">
                      <ahyp:hlinkClr xmlns:ahyp="http://schemas.microsoft.com/office/drawing/2018/hyperlinkcolor" val="tx"/>
                    </a:ext>
                  </a:extLst>
                </a:hlinkClick>
              </a:rPr>
              <a:t>feature prioritization</a:t>
            </a:r>
            <a:r>
              <a:rPr lang="en-US" sz="3600" kern="0" dirty="0">
                <a:solidFill>
                  <a:srgbClr val="434343"/>
                </a:solidFill>
                <a:latin typeface="Barlow Condensed SemiBold"/>
                <a:ea typeface="Barlow Condensed SemiBold"/>
                <a:cs typeface="Barlow Condensed SemiBold"/>
                <a:sym typeface="Barlow Condensed SemiBold"/>
              </a:rPr>
              <a:t>, costing.</a:t>
            </a:r>
            <a:endParaRPr sz="36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600" kern="0" dirty="0">
                <a:solidFill>
                  <a:srgbClr val="434343"/>
                </a:solidFill>
                <a:latin typeface="Barlow Condensed SemiBold"/>
                <a:ea typeface="Barlow Condensed SemiBold"/>
                <a:cs typeface="Barlow Condensed SemiBold"/>
                <a:sym typeface="Barlow Condensed SemiBold"/>
              </a:rPr>
              <a:t>Setting </a:t>
            </a:r>
            <a:r>
              <a:rPr lang="en-US" sz="3600" u="sng" kern="0" dirty="0">
                <a:solidFill>
                  <a:srgbClr val="6F348E"/>
                </a:solidFill>
                <a:latin typeface="Barlow Condensed SemiBold"/>
                <a:ea typeface="Barlow Condensed SemiBold"/>
                <a:cs typeface="Barlow Condensed SemiBold"/>
                <a:sym typeface="Barlow Condensed SemiBold"/>
              </a:rPr>
              <a:t>deadlines</a:t>
            </a:r>
            <a:r>
              <a:rPr lang="en-US" sz="3600" kern="0" dirty="0">
                <a:solidFill>
                  <a:srgbClr val="434343"/>
                </a:solidFill>
                <a:latin typeface="Barlow Condensed SemiBold"/>
                <a:ea typeface="Barlow Condensed SemiBold"/>
                <a:cs typeface="Barlow Condensed SemiBold"/>
                <a:sym typeface="Barlow Condensed SemiBold"/>
              </a:rPr>
              <a:t> and ensuring that projects remain on schedule.</a:t>
            </a:r>
            <a:endParaRPr sz="36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600" u="sng" kern="0" dirty="0">
                <a:solidFill>
                  <a:srgbClr val="434343"/>
                </a:solidFill>
                <a:latin typeface="Barlow Condensed SemiBold"/>
                <a:ea typeface="Barlow Condensed SemiBold"/>
                <a:cs typeface="Barlow Condensed SemiBold"/>
                <a:sym typeface="Barlow Condensed SemiBold"/>
              </a:rPr>
              <a:t>Tracking</a:t>
            </a:r>
            <a:r>
              <a:rPr lang="en-US" sz="3600" kern="0" dirty="0">
                <a:solidFill>
                  <a:srgbClr val="434343"/>
                </a:solidFill>
                <a:latin typeface="Barlow Condensed SemiBold"/>
                <a:ea typeface="Barlow Condensed SemiBold"/>
                <a:cs typeface="Barlow Condensed SemiBold"/>
                <a:sym typeface="Barlow Condensed SemiBold"/>
              </a:rPr>
              <a:t>  the deliverables sprint and providing updates to relevant </a:t>
            </a:r>
            <a:r>
              <a:rPr lang="en-US" sz="3600" u="sng" kern="0" dirty="0">
                <a:solidFill>
                  <a:srgbClr val="434343"/>
                </a:solidFill>
                <a:latin typeface="Barlow Condensed SemiBold"/>
                <a:ea typeface="Barlow Condensed SemiBold"/>
                <a:cs typeface="Barlow Condensed SemiBold"/>
                <a:sym typeface="Barlow Condensed SemiBold"/>
                <a:hlinkClick r:id="rId7">
                  <a:extLst>
                    <a:ext uri="{A12FA001-AC4F-418D-AE19-62706E023703}">
                      <ahyp:hlinkClr xmlns:ahyp="http://schemas.microsoft.com/office/drawing/2018/hyperlinkcolor" val="tx"/>
                    </a:ext>
                  </a:extLst>
                </a:hlinkClick>
              </a:rPr>
              <a:t>stakeholders</a:t>
            </a:r>
            <a:r>
              <a:rPr lang="en-US" sz="3600" kern="0" dirty="0">
                <a:solidFill>
                  <a:srgbClr val="434343"/>
                </a:solidFill>
                <a:latin typeface="Barlow Condensed SemiBold"/>
                <a:ea typeface="Barlow Condensed SemiBold"/>
                <a:cs typeface="Barlow Condensed SemiBold"/>
                <a:sym typeface="Barlow Condensed SemiBold"/>
              </a:rPr>
              <a:t>.</a:t>
            </a:r>
            <a:endParaRPr sz="3600" kern="0" dirty="0">
              <a:solidFill>
                <a:srgbClr val="000000"/>
              </a:solidFill>
              <a:latin typeface="Arial"/>
              <a:cs typeface="Arial"/>
              <a:sym typeface="Arial"/>
            </a:endParaRPr>
          </a:p>
          <a:p>
            <a:pPr marL="342900" indent="-190500" algn="just">
              <a:buClr>
                <a:srgbClr val="000000"/>
              </a:buClr>
              <a:buSzPts val="2400"/>
              <a:buFont typeface="Arial"/>
              <a:buNone/>
            </a:pPr>
            <a:endParaRPr sz="3600" kern="0" dirty="0">
              <a:solidFill>
                <a:srgbClr val="434343"/>
              </a:solidFill>
              <a:latin typeface="Barlow Condensed SemiBold"/>
              <a:ea typeface="Barlow Condensed SemiBold"/>
              <a:cs typeface="Barlow Condensed SemiBold"/>
              <a:sym typeface="Barlow Condensed SemiBold"/>
            </a:endParaRPr>
          </a:p>
        </p:txBody>
      </p:sp>
      <p:pic>
        <p:nvPicPr>
          <p:cNvPr id="10" name="Google Shape;670;p21" descr="Project Manager Job Description: Salary, Skills, &amp; More">
            <a:extLst>
              <a:ext uri="{FF2B5EF4-FFF2-40B4-BE49-F238E27FC236}">
                <a16:creationId xmlns:a16="http://schemas.microsoft.com/office/drawing/2014/main" id="{9AD08D07-B84F-FA4D-9A8A-91D7BC512B78}"/>
              </a:ext>
            </a:extLst>
          </p:cNvPr>
          <p:cNvPicPr preferRelativeResize="0"/>
          <p:nvPr/>
        </p:nvPicPr>
        <p:blipFill rotWithShape="1">
          <a:blip r:embed="rId8">
            <a:alphaModFix/>
          </a:blip>
          <a:srcRect/>
          <a:stretch/>
        </p:blipFill>
        <p:spPr>
          <a:xfrm>
            <a:off x="9263270" y="4479235"/>
            <a:ext cx="2926496" cy="1364083"/>
          </a:xfrm>
          <a:prstGeom prst="rect">
            <a:avLst/>
          </a:prstGeom>
          <a:noFill/>
          <a:ln>
            <a:noFill/>
          </a:ln>
        </p:spPr>
      </p:pic>
    </p:spTree>
    <p:extLst>
      <p:ext uri="{BB962C8B-B14F-4D97-AF65-F5344CB8AC3E}">
        <p14:creationId xmlns:p14="http://schemas.microsoft.com/office/powerpoint/2010/main" val="28266879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project manager is responsible for:</a:t>
            </a:r>
          </a:p>
        </p:txBody>
      </p:sp>
      <p:pic>
        <p:nvPicPr>
          <p:cNvPr id="10" name="Google Shape;670;p21" descr="Project Manager Job Description: Salary, Skills, &amp; More">
            <a:extLst>
              <a:ext uri="{FF2B5EF4-FFF2-40B4-BE49-F238E27FC236}">
                <a16:creationId xmlns:a16="http://schemas.microsoft.com/office/drawing/2014/main" id="{9AD08D07-B84F-FA4D-9A8A-91D7BC512B78}"/>
              </a:ext>
            </a:extLst>
          </p:cNvPr>
          <p:cNvPicPr preferRelativeResize="0"/>
          <p:nvPr/>
        </p:nvPicPr>
        <p:blipFill rotWithShape="1">
          <a:blip r:embed="rId6">
            <a:alphaModFix/>
          </a:blip>
          <a:srcRect/>
          <a:stretch/>
        </p:blipFill>
        <p:spPr>
          <a:xfrm>
            <a:off x="9263270" y="4479235"/>
            <a:ext cx="2926496" cy="1364083"/>
          </a:xfrm>
          <a:prstGeom prst="rect">
            <a:avLst/>
          </a:prstGeom>
          <a:noFill/>
          <a:ln>
            <a:noFill/>
          </a:ln>
        </p:spPr>
      </p:pic>
      <p:sp>
        <p:nvSpPr>
          <p:cNvPr id="9" name="Google Shape;686;p22">
            <a:extLst>
              <a:ext uri="{FF2B5EF4-FFF2-40B4-BE49-F238E27FC236}">
                <a16:creationId xmlns:a16="http://schemas.microsoft.com/office/drawing/2014/main" id="{C832BC60-C628-F209-E845-5B457919622F}"/>
              </a:ext>
            </a:extLst>
          </p:cNvPr>
          <p:cNvSpPr/>
          <p:nvPr/>
        </p:nvSpPr>
        <p:spPr>
          <a:xfrm>
            <a:off x="137995" y="1568452"/>
            <a:ext cx="9003716" cy="3539390"/>
          </a:xfrm>
          <a:prstGeom prst="rect">
            <a:avLst/>
          </a:prstGeom>
          <a:noFill/>
          <a:ln>
            <a:noFill/>
          </a:ln>
        </p:spPr>
        <p:txBody>
          <a:bodyPr spcFirstLastPara="1" wrap="square" lIns="91425" tIns="45700" rIns="91425" bIns="45700" anchor="t" anchorCtr="0">
            <a:spAutoFit/>
          </a:bodyPr>
          <a:lstStyle/>
          <a:p>
            <a:pPr marL="342900" indent="-190500" algn="just">
              <a:buClr>
                <a:srgbClr val="000000"/>
              </a:buClr>
              <a:buSzPts val="2400"/>
              <a:buFont typeface="Arial"/>
              <a:buNone/>
            </a:pPr>
            <a:endParaRPr sz="3200" kern="0" dirty="0">
              <a:solidFill>
                <a:srgbClr val="434343"/>
              </a:solidFill>
              <a:latin typeface="Barlow Condensed SemiBold"/>
              <a:ea typeface="Barlow Condensed SemiBold"/>
              <a:cs typeface="Barlow Condensed SemiBold"/>
              <a:sym typeface="Barlow Condensed SemiBold"/>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Ensuring the project is </a:t>
            </a:r>
            <a:r>
              <a:rPr lang="en-US" sz="3200" u="sng" kern="0" dirty="0">
                <a:solidFill>
                  <a:srgbClr val="6F348E"/>
                </a:solidFill>
                <a:latin typeface="Barlow Condensed SemiBold"/>
                <a:ea typeface="Barlow Condensed SemiBold"/>
                <a:cs typeface="Barlow Condensed SemiBold"/>
                <a:sym typeface="Barlow Condensed SemiBold"/>
              </a:rPr>
              <a:t>sticking to the agreed-upon budget</a:t>
            </a:r>
            <a:r>
              <a:rPr lang="en-US" sz="3200" kern="0" dirty="0">
                <a:solidFill>
                  <a:srgbClr val="434343"/>
                </a:solidFill>
                <a:latin typeface="Barlow Condensed SemiBold"/>
                <a:ea typeface="Barlow Condensed SemiBold"/>
                <a:cs typeface="Barlow Condensed SemiBold"/>
                <a:sym typeface="Barlow Condensed SemiBold"/>
              </a:rPr>
              <a:t>.</a:t>
            </a:r>
            <a:endParaRPr sz="32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u="sng" kern="0" dirty="0">
                <a:solidFill>
                  <a:srgbClr val="434343"/>
                </a:solidFill>
                <a:latin typeface="Barlow Condensed SemiBold"/>
                <a:ea typeface="Barlow Condensed SemiBold"/>
                <a:cs typeface="Barlow Condensed SemiBold"/>
                <a:sym typeface="Barlow Condensed SemiBold"/>
              </a:rPr>
              <a:t>Managing</a:t>
            </a:r>
            <a:r>
              <a:rPr lang="en-US" sz="3200" kern="0" dirty="0">
                <a:solidFill>
                  <a:srgbClr val="434343"/>
                </a:solidFill>
                <a:latin typeface="Barlow Condensed SemiBold"/>
                <a:ea typeface="Barlow Condensed SemiBold"/>
                <a:cs typeface="Barlow Condensed SemiBold"/>
                <a:sym typeface="Barlow Condensed SemiBold"/>
              </a:rPr>
              <a:t> every moving part in relation to milestones, including schedules, documentation, staffing and, sometimes, HR concerns.</a:t>
            </a:r>
            <a:endParaRPr sz="32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Establishment of quality assurance cell to </a:t>
            </a:r>
            <a:r>
              <a:rPr lang="en-US" sz="3200" kern="0" dirty="0">
                <a:solidFill>
                  <a:srgbClr val="6F348E"/>
                </a:solidFill>
                <a:latin typeface="Barlow Condensed SemiBold"/>
                <a:ea typeface="Barlow Condensed SemiBold"/>
                <a:cs typeface="Barlow Condensed SemiBold"/>
                <a:sym typeface="Barlow Condensed SemiBold"/>
              </a:rPr>
              <a:t>control quality.</a:t>
            </a:r>
            <a:endParaRPr sz="3200" kern="0" dirty="0">
              <a:solidFill>
                <a:srgbClr val="6F348E"/>
              </a:solidFill>
              <a:latin typeface="Barlow Condensed SemiBold"/>
              <a:ea typeface="Barlow Condensed SemiBold"/>
              <a:cs typeface="Barlow Condensed SemiBold"/>
              <a:sym typeface="Barlow Condensed SemiBold"/>
            </a:endParaRPr>
          </a:p>
        </p:txBody>
      </p:sp>
    </p:spTree>
    <p:extLst>
      <p:ext uri="{BB962C8B-B14F-4D97-AF65-F5344CB8AC3E}">
        <p14:creationId xmlns:p14="http://schemas.microsoft.com/office/powerpoint/2010/main" val="15149025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project leader is responsible for:</a:t>
            </a:r>
          </a:p>
        </p:txBody>
      </p:sp>
      <p:sp>
        <p:nvSpPr>
          <p:cNvPr id="7" name="Google Shape;702;p23">
            <a:extLst>
              <a:ext uri="{FF2B5EF4-FFF2-40B4-BE49-F238E27FC236}">
                <a16:creationId xmlns:a16="http://schemas.microsoft.com/office/drawing/2014/main" id="{9B70237E-30D0-69BC-40DF-1E506AC77B39}"/>
              </a:ext>
            </a:extLst>
          </p:cNvPr>
          <p:cNvSpPr/>
          <p:nvPr/>
        </p:nvSpPr>
        <p:spPr>
          <a:xfrm>
            <a:off x="350029" y="2082558"/>
            <a:ext cx="8684464" cy="3046948"/>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2400"/>
              <a:buFont typeface="Arial"/>
              <a:buChar char="•"/>
            </a:pPr>
            <a:r>
              <a:rPr lang="en-US" sz="3200" u="sng" kern="0" dirty="0">
                <a:solidFill>
                  <a:srgbClr val="6F348E"/>
                </a:solidFill>
                <a:latin typeface="Barlow Condensed SemiBold"/>
                <a:ea typeface="Barlow Condensed SemiBold"/>
                <a:cs typeface="Barlow Condensed SemiBold"/>
                <a:sym typeface="Barlow Condensed SemiBold"/>
                <a:hlinkClick r:id="rId6">
                  <a:extLst>
                    <a:ext uri="{A12FA001-AC4F-418D-AE19-62706E023703}">
                      <ahyp:hlinkClr xmlns:ahyp="http://schemas.microsoft.com/office/drawing/2018/hyperlinkcolor" val="tx"/>
                    </a:ext>
                  </a:extLst>
                </a:hlinkClick>
              </a:rPr>
              <a:t>Communicating</a:t>
            </a:r>
            <a:r>
              <a:rPr lang="en-US" sz="3200" kern="0" dirty="0">
                <a:solidFill>
                  <a:srgbClr val="434343"/>
                </a:solidFill>
                <a:latin typeface="Barlow Condensed SemiBold"/>
                <a:ea typeface="Barlow Condensed SemiBold"/>
                <a:cs typeface="Barlow Condensed SemiBold"/>
                <a:sym typeface="Barlow Condensed SemiBold"/>
              </a:rPr>
              <a:t> with team members, including relaying briefs, connecting daily tasks to larger goals, and providing context and support.</a:t>
            </a:r>
            <a:endParaRPr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Ensuring the team remains </a:t>
            </a:r>
            <a:r>
              <a:rPr lang="en-US" sz="3200" u="sng" kern="0" dirty="0">
                <a:solidFill>
                  <a:srgbClr val="6F348E"/>
                </a:solidFill>
                <a:latin typeface="Barlow Condensed SemiBold"/>
                <a:ea typeface="Barlow Condensed SemiBold"/>
                <a:cs typeface="Barlow Condensed SemiBold"/>
                <a:sym typeface="Barlow Condensed SemiBold"/>
              </a:rPr>
              <a:t>focused</a:t>
            </a:r>
            <a:r>
              <a:rPr lang="en-US" sz="3200" kern="0" dirty="0">
                <a:solidFill>
                  <a:srgbClr val="434343"/>
                </a:solidFill>
                <a:latin typeface="Barlow Condensed SemiBold"/>
                <a:ea typeface="Barlow Condensed SemiBold"/>
                <a:cs typeface="Barlow Condensed SemiBold"/>
                <a:sym typeface="Barlow Condensed SemiBold"/>
              </a:rPr>
              <a:t> and on track, including addressing any conflicts or bottlenecks.</a:t>
            </a:r>
            <a:endParaRPr kern="0" dirty="0">
              <a:solidFill>
                <a:srgbClr val="000000"/>
              </a:solidFill>
              <a:latin typeface="Arial"/>
              <a:cs typeface="Arial"/>
              <a:sym typeface="Arial"/>
            </a:endParaRPr>
          </a:p>
          <a:p>
            <a:pPr marL="342900" indent="-190500" algn="just">
              <a:buClr>
                <a:srgbClr val="000000"/>
              </a:buClr>
              <a:buSzPts val="2400"/>
              <a:buFont typeface="Arial"/>
              <a:buNone/>
            </a:pPr>
            <a:endParaRPr sz="3200" kern="0" dirty="0">
              <a:solidFill>
                <a:srgbClr val="434343"/>
              </a:solidFill>
              <a:latin typeface="Barlow Condensed SemiBold"/>
              <a:ea typeface="Barlow Condensed SemiBold"/>
              <a:cs typeface="Barlow Condensed SemiBold"/>
              <a:sym typeface="Barlow Condensed SemiBold"/>
            </a:endParaRPr>
          </a:p>
        </p:txBody>
      </p:sp>
      <p:pic>
        <p:nvPicPr>
          <p:cNvPr id="11" name="Google Shape;703;p23" descr="Project Leadership, Episode 2: the Bad News Manager - Coda Coach">
            <a:extLst>
              <a:ext uri="{FF2B5EF4-FFF2-40B4-BE49-F238E27FC236}">
                <a16:creationId xmlns:a16="http://schemas.microsoft.com/office/drawing/2014/main" id="{DE1B40AD-A487-9653-65A7-4DDBE2C82F61}"/>
              </a:ext>
            </a:extLst>
          </p:cNvPr>
          <p:cNvPicPr preferRelativeResize="0"/>
          <p:nvPr/>
        </p:nvPicPr>
        <p:blipFill rotWithShape="1">
          <a:blip r:embed="rId7">
            <a:alphaModFix/>
          </a:blip>
          <a:srcRect/>
          <a:stretch/>
        </p:blipFill>
        <p:spPr>
          <a:xfrm>
            <a:off x="9323505" y="3765663"/>
            <a:ext cx="2730500" cy="2286000"/>
          </a:xfrm>
          <a:prstGeom prst="rect">
            <a:avLst/>
          </a:prstGeom>
          <a:noFill/>
          <a:ln>
            <a:noFill/>
          </a:ln>
        </p:spPr>
      </p:pic>
    </p:spTree>
    <p:extLst>
      <p:ext uri="{BB962C8B-B14F-4D97-AF65-F5344CB8AC3E}">
        <p14:creationId xmlns:p14="http://schemas.microsoft.com/office/powerpoint/2010/main" val="39272284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project leader is responsible for:</a:t>
            </a:r>
          </a:p>
        </p:txBody>
      </p:sp>
      <p:pic>
        <p:nvPicPr>
          <p:cNvPr id="11" name="Google Shape;703;p23" descr="Project Leadership, Episode 2: the Bad News Manager - Coda Coach">
            <a:extLst>
              <a:ext uri="{FF2B5EF4-FFF2-40B4-BE49-F238E27FC236}">
                <a16:creationId xmlns:a16="http://schemas.microsoft.com/office/drawing/2014/main" id="{DE1B40AD-A487-9653-65A7-4DDBE2C82F61}"/>
              </a:ext>
            </a:extLst>
          </p:cNvPr>
          <p:cNvPicPr preferRelativeResize="0"/>
          <p:nvPr/>
        </p:nvPicPr>
        <p:blipFill rotWithShape="1">
          <a:blip r:embed="rId6">
            <a:alphaModFix/>
          </a:blip>
          <a:srcRect/>
          <a:stretch/>
        </p:blipFill>
        <p:spPr>
          <a:xfrm>
            <a:off x="9323505" y="3765663"/>
            <a:ext cx="2730500" cy="2286000"/>
          </a:xfrm>
          <a:prstGeom prst="rect">
            <a:avLst/>
          </a:prstGeom>
          <a:noFill/>
          <a:ln>
            <a:noFill/>
          </a:ln>
        </p:spPr>
      </p:pic>
      <p:sp>
        <p:nvSpPr>
          <p:cNvPr id="9" name="Google Shape;719;p24">
            <a:extLst>
              <a:ext uri="{FF2B5EF4-FFF2-40B4-BE49-F238E27FC236}">
                <a16:creationId xmlns:a16="http://schemas.microsoft.com/office/drawing/2014/main" id="{E89D854B-F9C7-689B-98F7-FD8C6592E8F6}"/>
              </a:ext>
            </a:extLst>
          </p:cNvPr>
          <p:cNvSpPr/>
          <p:nvPr/>
        </p:nvSpPr>
        <p:spPr>
          <a:xfrm>
            <a:off x="137995" y="1434817"/>
            <a:ext cx="9166840" cy="3539390"/>
          </a:xfrm>
          <a:prstGeom prst="rect">
            <a:avLst/>
          </a:prstGeom>
          <a:noFill/>
          <a:ln>
            <a:noFill/>
          </a:ln>
        </p:spPr>
        <p:txBody>
          <a:bodyPr spcFirstLastPara="1" wrap="square" lIns="91425" tIns="45700" rIns="91425" bIns="45700" anchor="t" anchorCtr="0">
            <a:spAutoFit/>
          </a:bodyPr>
          <a:lstStyle/>
          <a:p>
            <a:pPr marL="342900" indent="-190500" algn="just">
              <a:buClr>
                <a:srgbClr val="000000"/>
              </a:buClr>
              <a:buSzPts val="2400"/>
              <a:buFont typeface="Arial"/>
              <a:buNone/>
            </a:pPr>
            <a:endParaRPr sz="3200" kern="0" dirty="0">
              <a:solidFill>
                <a:srgbClr val="434343"/>
              </a:solidFill>
              <a:latin typeface="Barlow Condensed SemiBold"/>
              <a:ea typeface="Barlow Condensed SemiBold"/>
              <a:cs typeface="Barlow Condensed SemiBold"/>
              <a:sym typeface="Barlow Condensed SemiBold"/>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Creating a </a:t>
            </a:r>
            <a:r>
              <a:rPr lang="en-US" sz="3200" u="sng" kern="0" dirty="0">
                <a:solidFill>
                  <a:srgbClr val="434343"/>
                </a:solidFill>
                <a:latin typeface="Barlow Condensed SemiBold"/>
                <a:ea typeface="Barlow Condensed SemiBold"/>
                <a:cs typeface="Barlow Condensed SemiBold"/>
                <a:sym typeface="Barlow Condensed SemiBold"/>
              </a:rPr>
              <a:t>vision</a:t>
            </a:r>
            <a:r>
              <a:rPr lang="en-US" sz="3200" kern="0" dirty="0">
                <a:solidFill>
                  <a:srgbClr val="434343"/>
                </a:solidFill>
                <a:latin typeface="Barlow Condensed SemiBold"/>
                <a:ea typeface="Barlow Condensed SemiBold"/>
                <a:cs typeface="Barlow Condensed SemiBold"/>
                <a:sym typeface="Barlow Condensed SemiBold"/>
              </a:rPr>
              <a:t> around the project to provide team members with a sense of purpose and motivation.</a:t>
            </a:r>
            <a:endParaRPr sz="32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Offering </a:t>
            </a:r>
            <a:r>
              <a:rPr lang="en-US" sz="3200" u="sng" kern="0" dirty="0">
                <a:solidFill>
                  <a:srgbClr val="434343"/>
                </a:solidFill>
                <a:latin typeface="Barlow Condensed SemiBold"/>
                <a:ea typeface="Barlow Condensed SemiBold"/>
                <a:cs typeface="Barlow Condensed SemiBold"/>
                <a:sym typeface="Barlow Condensed SemiBold"/>
              </a:rPr>
              <a:t>less tangible and more emotional support </a:t>
            </a:r>
            <a:r>
              <a:rPr lang="en-US" sz="3200" kern="0" dirty="0">
                <a:solidFill>
                  <a:srgbClr val="434343"/>
                </a:solidFill>
                <a:latin typeface="Barlow Condensed SemiBold"/>
                <a:ea typeface="Barlow Condensed SemiBold"/>
                <a:cs typeface="Barlow Condensed SemiBold"/>
                <a:sym typeface="Barlow Condensed SemiBold"/>
              </a:rPr>
              <a:t>to help a team stay focused on the ultimate goal.</a:t>
            </a:r>
            <a:endParaRPr sz="32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Fostering a </a:t>
            </a:r>
            <a:r>
              <a:rPr lang="en-US" sz="3200" u="sng" kern="0" dirty="0">
                <a:solidFill>
                  <a:srgbClr val="434343"/>
                </a:solidFill>
                <a:latin typeface="Barlow Condensed SemiBold"/>
                <a:ea typeface="Barlow Condensed SemiBold"/>
                <a:cs typeface="Barlow Condensed SemiBold"/>
                <a:sym typeface="Barlow Condensed SemiBold"/>
              </a:rPr>
              <a:t>workplace atmosphere </a:t>
            </a:r>
            <a:r>
              <a:rPr lang="en-US" sz="3200" kern="0" dirty="0">
                <a:solidFill>
                  <a:srgbClr val="434343"/>
                </a:solidFill>
                <a:latin typeface="Barlow Condensed SemiBold"/>
                <a:ea typeface="Barlow Condensed SemiBold"/>
                <a:cs typeface="Barlow Condensed SemiBold"/>
                <a:sym typeface="Barlow Condensed SemiBold"/>
              </a:rPr>
              <a:t>that helps bring out the best in his or her team.</a:t>
            </a:r>
            <a:endParaRPr sz="3200" kern="0" dirty="0">
              <a:solidFill>
                <a:srgbClr val="000000"/>
              </a:solidFill>
              <a:latin typeface="Arial"/>
              <a:cs typeface="Arial"/>
              <a:sym typeface="Arial"/>
            </a:endParaRPr>
          </a:p>
        </p:txBody>
      </p:sp>
    </p:spTree>
    <p:extLst>
      <p:ext uri="{BB962C8B-B14F-4D97-AF65-F5344CB8AC3E}">
        <p14:creationId xmlns:p14="http://schemas.microsoft.com/office/powerpoint/2010/main" val="13339788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329614" y="534312"/>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Manager VS Leader</a:t>
            </a:r>
          </a:p>
        </p:txBody>
      </p:sp>
      <p:sp>
        <p:nvSpPr>
          <p:cNvPr id="7" name="Google Shape;737;p25">
            <a:extLst>
              <a:ext uri="{FF2B5EF4-FFF2-40B4-BE49-F238E27FC236}">
                <a16:creationId xmlns:a16="http://schemas.microsoft.com/office/drawing/2014/main" id="{2B158CC9-9DB9-569E-D75C-C0D40E36A6A5}"/>
              </a:ext>
            </a:extLst>
          </p:cNvPr>
          <p:cNvSpPr/>
          <p:nvPr/>
        </p:nvSpPr>
        <p:spPr>
          <a:xfrm>
            <a:off x="502172" y="1478286"/>
            <a:ext cx="3550827" cy="796898"/>
          </a:xfrm>
          <a:prstGeom prst="roundRect">
            <a:avLst>
              <a:gd name="adj" fmla="val 10000"/>
            </a:avLst>
          </a:prstGeom>
          <a:blipFill rotWithShape="1">
            <a:blip r:embed="rId4">
              <a:alphaModFix/>
            </a:blip>
            <a:stretch>
              <a:fillRect l="-17999" r="-17997"/>
            </a:stretch>
          </a:blipFill>
          <a:ln w="2540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2800" b="0" i="0" u="none" strike="noStrike" kern="0" cap="none" spc="0" normalizeH="0" baseline="0" noProof="0">
              <a:ln>
                <a:noFill/>
              </a:ln>
              <a:solidFill>
                <a:srgbClr val="7030A0"/>
              </a:solidFill>
              <a:effectLst/>
              <a:uLnTx/>
              <a:uFillTx/>
              <a:latin typeface="Arial"/>
              <a:cs typeface="Arial"/>
              <a:sym typeface="Arial"/>
            </a:endParaRPr>
          </a:p>
        </p:txBody>
      </p:sp>
      <p:sp>
        <p:nvSpPr>
          <p:cNvPr id="10" name="Google Shape;739;p25">
            <a:extLst>
              <a:ext uri="{FF2B5EF4-FFF2-40B4-BE49-F238E27FC236}">
                <a16:creationId xmlns:a16="http://schemas.microsoft.com/office/drawing/2014/main" id="{87F9369F-9E81-3711-9E80-D838F7DE2EA3}"/>
              </a:ext>
            </a:extLst>
          </p:cNvPr>
          <p:cNvSpPr txBox="1"/>
          <p:nvPr/>
        </p:nvSpPr>
        <p:spPr>
          <a:xfrm>
            <a:off x="130615" y="2251856"/>
            <a:ext cx="5589148" cy="4606144"/>
          </a:xfrm>
          <a:prstGeom prst="rect">
            <a:avLst/>
          </a:prstGeom>
          <a:noFill/>
          <a:ln>
            <a:noFill/>
          </a:ln>
        </p:spPr>
        <p:txBody>
          <a:bodyPr spcFirstLastPara="1" wrap="square" lIns="64000" tIns="64000" rIns="64000" bIns="64000" anchor="t" anchorCtr="0">
            <a:noAutofit/>
          </a:bodyPr>
          <a:lstStyle/>
          <a:p>
            <a:pPr>
              <a:lnSpc>
                <a:spcPct val="90000"/>
              </a:lnSpc>
              <a:buClr>
                <a:srgbClr val="000000"/>
              </a:buClr>
              <a:buSzPts val="900"/>
              <a:buFont typeface="Arial"/>
              <a:buNone/>
            </a:pPr>
            <a:r>
              <a:rPr lang="en-US" sz="2800" b="1" kern="0" dirty="0">
                <a:solidFill>
                  <a:srgbClr val="7030A0"/>
                </a:solidFill>
                <a:latin typeface="Arial"/>
                <a:ea typeface="Arial"/>
                <a:cs typeface="Arial"/>
                <a:sym typeface="Arial"/>
              </a:rPr>
              <a:t>• </a:t>
            </a:r>
            <a:r>
              <a:rPr lang="en-US" sz="2800" kern="0" dirty="0">
                <a:solidFill>
                  <a:srgbClr val="7030A0"/>
                </a:solidFill>
                <a:latin typeface="Barlow Condensed SemiBold"/>
                <a:ea typeface="Barlow Condensed SemiBold"/>
                <a:cs typeface="Barlow Condensed SemiBold"/>
                <a:sym typeface="Barlow Condensed SemiBold"/>
              </a:rPr>
              <a:t>Goals and objectives</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Telling how and when</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Shorter range</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System, resources and structure </a:t>
            </a:r>
            <a:endParaRPr sz="2800" kern="0" dirty="0">
              <a:solidFill>
                <a:srgbClr val="7030A0"/>
              </a:solidFill>
              <a:latin typeface="Arial"/>
              <a:cs typeface="Arial"/>
              <a:sym typeface="Arial"/>
            </a:endParaRPr>
          </a:p>
          <a:p>
            <a:pPr>
              <a:lnSpc>
                <a:spcPct val="90000"/>
              </a:lnSpc>
              <a:spcBef>
                <a:spcPts val="490"/>
              </a:spcBef>
              <a:buClr>
                <a:srgbClr val="000000"/>
              </a:buClr>
              <a:buSzPts val="1400"/>
              <a:buFont typeface="Arial"/>
              <a:buNone/>
            </a:pPr>
            <a:r>
              <a:rPr lang="en-US" sz="2800" kern="0" dirty="0">
                <a:solidFill>
                  <a:srgbClr val="7030A0"/>
                </a:solidFill>
                <a:latin typeface="Barlow Condensed SemiBold"/>
                <a:ea typeface="Barlow Condensed SemiBold"/>
                <a:cs typeface="Barlow Condensed SemiBold"/>
                <a:sym typeface="Barlow Condensed SemiBold"/>
              </a:rPr>
              <a:t>• Autocracy </a:t>
            </a:r>
            <a:endParaRPr sz="2800" kern="0" dirty="0">
              <a:solidFill>
                <a:srgbClr val="7030A0"/>
              </a:solidFill>
              <a:latin typeface="Arial"/>
              <a:cs typeface="Arial"/>
              <a:sym typeface="Arial"/>
            </a:endParaRPr>
          </a:p>
          <a:p>
            <a:pPr>
              <a:lnSpc>
                <a:spcPct val="90000"/>
              </a:lnSpc>
              <a:spcBef>
                <a:spcPts val="490"/>
              </a:spcBef>
              <a:buClr>
                <a:srgbClr val="000000"/>
              </a:buClr>
              <a:buSzPts val="1400"/>
              <a:buFont typeface="Arial"/>
              <a:buNone/>
            </a:pPr>
            <a:r>
              <a:rPr lang="en-US" sz="2800" kern="0" dirty="0">
                <a:solidFill>
                  <a:srgbClr val="7030A0"/>
                </a:solidFill>
                <a:latin typeface="Barlow Condensed SemiBold"/>
                <a:ea typeface="Barlow Condensed SemiBold"/>
                <a:cs typeface="Barlow Condensed SemiBold"/>
                <a:sym typeface="Barlow Condensed SemiBold"/>
              </a:rPr>
              <a:t>• Restraining • Maintaining • Conforming • Imitating </a:t>
            </a:r>
            <a:endParaRPr sz="2800" kern="0" dirty="0">
              <a:solidFill>
                <a:srgbClr val="7030A0"/>
              </a:solidFill>
              <a:latin typeface="Arial"/>
              <a:cs typeface="Arial"/>
              <a:sym typeface="Arial"/>
            </a:endParaRPr>
          </a:p>
          <a:p>
            <a:pPr>
              <a:lnSpc>
                <a:spcPct val="90000"/>
              </a:lnSpc>
              <a:spcBef>
                <a:spcPts val="490"/>
              </a:spcBef>
              <a:buClr>
                <a:srgbClr val="000000"/>
              </a:buClr>
              <a:buSzPts val="1400"/>
              <a:buFont typeface="Arial"/>
              <a:buNone/>
            </a:pPr>
            <a:r>
              <a:rPr lang="en-US" sz="2800" kern="0" dirty="0">
                <a:solidFill>
                  <a:srgbClr val="7030A0"/>
                </a:solidFill>
                <a:latin typeface="Barlow Condensed SemiBold"/>
                <a:ea typeface="Barlow Condensed SemiBold"/>
                <a:cs typeface="Barlow Condensed SemiBold"/>
                <a:sym typeface="Barlow Condensed SemiBold"/>
              </a:rPr>
              <a:t>• Administrating • Controlling</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Procedures</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Consistency </a:t>
            </a:r>
            <a:endParaRPr sz="2800" kern="0" dirty="0">
              <a:solidFill>
                <a:srgbClr val="7030A0"/>
              </a:solidFill>
              <a:latin typeface="Arial"/>
              <a:cs typeface="Arial"/>
              <a:sym typeface="Arial"/>
            </a:endParaRPr>
          </a:p>
          <a:p>
            <a:pPr>
              <a:lnSpc>
                <a:spcPct val="90000"/>
              </a:lnSpc>
              <a:spcBef>
                <a:spcPts val="490"/>
              </a:spcBef>
              <a:buClr>
                <a:srgbClr val="000000"/>
              </a:buClr>
              <a:buSzPts val="1400"/>
              <a:buFont typeface="Arial"/>
              <a:buNone/>
            </a:pPr>
            <a:r>
              <a:rPr lang="en-US" sz="2800" kern="0" dirty="0">
                <a:solidFill>
                  <a:srgbClr val="7030A0"/>
                </a:solidFill>
                <a:latin typeface="Barlow Condensed SemiBold"/>
                <a:ea typeface="Barlow Condensed SemiBold"/>
                <a:cs typeface="Barlow Condensed SemiBold"/>
                <a:sym typeface="Barlow Condensed SemiBold"/>
              </a:rPr>
              <a:t>• Bottom line </a:t>
            </a:r>
            <a:endParaRPr sz="2800" kern="0" dirty="0">
              <a:solidFill>
                <a:srgbClr val="7030A0"/>
              </a:solidFill>
              <a:latin typeface="Barlow Condensed SemiBold"/>
              <a:ea typeface="Barlow Condensed SemiBold"/>
              <a:cs typeface="Barlow Condensed SemiBold"/>
              <a:sym typeface="Barlow Condensed SemiBold"/>
            </a:endParaRPr>
          </a:p>
        </p:txBody>
      </p:sp>
      <p:sp>
        <p:nvSpPr>
          <p:cNvPr id="12" name="Google Shape;740;p25">
            <a:extLst>
              <a:ext uri="{FF2B5EF4-FFF2-40B4-BE49-F238E27FC236}">
                <a16:creationId xmlns:a16="http://schemas.microsoft.com/office/drawing/2014/main" id="{ECB3CAED-B111-2171-947F-7DBCD1280ED8}"/>
              </a:ext>
            </a:extLst>
          </p:cNvPr>
          <p:cNvSpPr/>
          <p:nvPr/>
        </p:nvSpPr>
        <p:spPr>
          <a:xfrm>
            <a:off x="7786459" y="1445773"/>
            <a:ext cx="3574252" cy="771087"/>
          </a:xfrm>
          <a:prstGeom prst="roundRect">
            <a:avLst>
              <a:gd name="adj" fmla="val 10000"/>
            </a:avLst>
          </a:prstGeom>
          <a:blipFill rotWithShape="1">
            <a:blip r:embed="rId5">
              <a:alphaModFix/>
            </a:blip>
            <a:stretch>
              <a:fillRect l="-1998" r="-1999"/>
            </a:stretch>
          </a:blipFill>
          <a:ln w="2540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2800" b="0" i="0" u="none" strike="noStrike" kern="0" cap="none" spc="0" normalizeH="0" baseline="0" noProof="0">
              <a:ln>
                <a:noFill/>
              </a:ln>
              <a:solidFill>
                <a:srgbClr val="7030A0"/>
              </a:solidFill>
              <a:effectLst/>
              <a:uLnTx/>
              <a:uFillTx/>
              <a:latin typeface="Arial"/>
              <a:cs typeface="Arial"/>
              <a:sym typeface="Arial"/>
            </a:endParaRPr>
          </a:p>
        </p:txBody>
      </p:sp>
      <p:sp>
        <p:nvSpPr>
          <p:cNvPr id="13" name="Google Shape;742;p25">
            <a:extLst>
              <a:ext uri="{FF2B5EF4-FFF2-40B4-BE49-F238E27FC236}">
                <a16:creationId xmlns:a16="http://schemas.microsoft.com/office/drawing/2014/main" id="{41A46248-DC2F-57C9-F7C6-A24E4E410D4B}"/>
              </a:ext>
            </a:extLst>
          </p:cNvPr>
          <p:cNvSpPr txBox="1"/>
          <p:nvPr/>
        </p:nvSpPr>
        <p:spPr>
          <a:xfrm>
            <a:off x="7570206" y="2133848"/>
            <a:ext cx="5589148" cy="4360686"/>
          </a:xfrm>
          <a:prstGeom prst="rect">
            <a:avLst/>
          </a:prstGeom>
          <a:noFill/>
          <a:ln>
            <a:noFill/>
          </a:ln>
        </p:spPr>
        <p:txBody>
          <a:bodyPr spcFirstLastPara="1" wrap="square" lIns="85325" tIns="85325" rIns="85325" bIns="85325" anchor="t" anchorCtr="0">
            <a:noAutofit/>
          </a:bodyPr>
          <a:lstStyle/>
          <a:p>
            <a:pPr>
              <a:buClr>
                <a:srgbClr val="000000"/>
              </a:buClr>
              <a:buSzPts val="1200"/>
              <a:buFont typeface="Arial"/>
              <a:buNone/>
            </a:pPr>
            <a:r>
              <a:rPr lang="en-US" sz="2800" kern="0" dirty="0">
                <a:solidFill>
                  <a:srgbClr val="7030A0"/>
                </a:solidFill>
                <a:latin typeface="Barlow Condensed SemiBold"/>
                <a:ea typeface="Barlow Condensed SemiBold"/>
                <a:cs typeface="Barlow Condensed SemiBold"/>
                <a:sym typeface="Barlow Condensed SemiBold"/>
              </a:rPr>
              <a:t>• Vision</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Selling what and why</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Longer range</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People and human nature </a:t>
            </a:r>
            <a:endParaRPr sz="2800" kern="0" dirty="0">
              <a:solidFill>
                <a:srgbClr val="7030A0"/>
              </a:solidFill>
              <a:latin typeface="Arial"/>
              <a:cs typeface="Arial"/>
              <a:sym typeface="Arial"/>
            </a:endParaRPr>
          </a:p>
          <a:p>
            <a:pPr>
              <a:spcBef>
                <a:spcPts val="490"/>
              </a:spcBef>
              <a:buClr>
                <a:srgbClr val="000000"/>
              </a:buClr>
              <a:buSzPts val="1400"/>
              <a:buFont typeface="Arial"/>
              <a:buNone/>
            </a:pPr>
            <a:r>
              <a:rPr lang="en-US" sz="2800" kern="0" dirty="0">
                <a:solidFill>
                  <a:srgbClr val="7030A0"/>
                </a:solidFill>
                <a:latin typeface="Barlow Condensed SemiBold"/>
                <a:ea typeface="Barlow Condensed SemiBold"/>
                <a:cs typeface="Barlow Condensed SemiBold"/>
                <a:sym typeface="Barlow Condensed SemiBold"/>
              </a:rPr>
              <a:t>• Democracy</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Enabling  • Developing</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Challenging  • Originating</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Innovating</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Directing  •</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Flexibility</a:t>
            </a:r>
            <a:br>
              <a:rPr lang="en-US" sz="2800" kern="0" dirty="0">
                <a:solidFill>
                  <a:srgbClr val="7030A0"/>
                </a:solidFill>
                <a:latin typeface="Barlow Condensed SemiBold"/>
                <a:ea typeface="Barlow Condensed SemiBold"/>
                <a:cs typeface="Barlow Condensed SemiBold"/>
                <a:sym typeface="Barlow Condensed SemiBold"/>
              </a:rPr>
            </a:br>
            <a:r>
              <a:rPr lang="en-US" sz="2800" kern="0" dirty="0">
                <a:solidFill>
                  <a:srgbClr val="7030A0"/>
                </a:solidFill>
                <a:latin typeface="Barlow Condensed SemiBold"/>
                <a:ea typeface="Barlow Condensed SemiBold"/>
                <a:cs typeface="Barlow Condensed SemiBold"/>
                <a:sym typeface="Barlow Condensed SemiBold"/>
              </a:rPr>
              <a:t>• Horizon </a:t>
            </a:r>
            <a:endParaRPr sz="2800" kern="0" dirty="0">
              <a:solidFill>
                <a:srgbClr val="7030A0"/>
              </a:solidFill>
              <a:latin typeface="Arial"/>
              <a:cs typeface="Arial"/>
              <a:sym typeface="Arial"/>
            </a:endParaRPr>
          </a:p>
        </p:txBody>
      </p:sp>
    </p:spTree>
    <p:extLst>
      <p:ext uri="{BB962C8B-B14F-4D97-AF65-F5344CB8AC3E}">
        <p14:creationId xmlns:p14="http://schemas.microsoft.com/office/powerpoint/2010/main" val="10465123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85660" y="992631"/>
            <a:ext cx="9451514" cy="1938992"/>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Not every manager is a leader, and not every leader is a manager. </a:t>
            </a:r>
            <a:br>
              <a:rPr lang="en-US" sz="4000" b="1" dirty="0">
                <a:solidFill>
                  <a:schemeClr val="bg1"/>
                </a:solidFill>
              </a:rPr>
            </a:br>
            <a:endParaRPr lang="en-US" sz="4000" b="1" dirty="0">
              <a:solidFill>
                <a:schemeClr val="bg1"/>
              </a:solidFill>
            </a:endParaRP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sp>
        <p:nvSpPr>
          <p:cNvPr id="9" name="Google Shape;748;p26">
            <a:extLst>
              <a:ext uri="{FF2B5EF4-FFF2-40B4-BE49-F238E27FC236}">
                <a16:creationId xmlns:a16="http://schemas.microsoft.com/office/drawing/2014/main" id="{AB25F286-A318-14FF-FD4F-EB22865421C2}"/>
              </a:ext>
            </a:extLst>
          </p:cNvPr>
          <p:cNvSpPr/>
          <p:nvPr/>
        </p:nvSpPr>
        <p:spPr>
          <a:xfrm>
            <a:off x="1981989" y="3173897"/>
            <a:ext cx="4246536" cy="2152298"/>
          </a:xfrm>
          <a:prstGeom prst="ellipse">
            <a:avLst/>
          </a:prstGeom>
          <a:noFill/>
          <a:ln w="25400" cap="flat" cmpd="sng">
            <a:solidFill>
              <a:srgbClr val="9F304B"/>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Font typeface="Arial"/>
              <a:buNone/>
            </a:pPr>
            <a:r>
              <a:rPr lang="en-US" sz="2800" b="1" kern="0">
                <a:solidFill>
                  <a:srgbClr val="7E3C71"/>
                </a:solidFill>
                <a:latin typeface="Arial"/>
                <a:ea typeface="Arial"/>
                <a:cs typeface="Arial"/>
                <a:sym typeface="Arial"/>
              </a:rPr>
              <a:t>Leader </a:t>
            </a:r>
            <a:endParaRPr sz="1400" kern="0">
              <a:solidFill>
                <a:srgbClr val="000000"/>
              </a:solidFill>
              <a:latin typeface="Arial"/>
              <a:cs typeface="Arial"/>
              <a:sym typeface="Arial"/>
            </a:endParaRPr>
          </a:p>
        </p:txBody>
      </p:sp>
      <p:sp>
        <p:nvSpPr>
          <p:cNvPr id="11" name="Google Shape;749;p26">
            <a:extLst>
              <a:ext uri="{FF2B5EF4-FFF2-40B4-BE49-F238E27FC236}">
                <a16:creationId xmlns:a16="http://schemas.microsoft.com/office/drawing/2014/main" id="{59F0D4BE-FBB7-6895-BFCE-FA99AE370692}"/>
              </a:ext>
            </a:extLst>
          </p:cNvPr>
          <p:cNvSpPr/>
          <p:nvPr/>
        </p:nvSpPr>
        <p:spPr>
          <a:xfrm>
            <a:off x="5099463" y="3193829"/>
            <a:ext cx="4448014" cy="2130400"/>
          </a:xfrm>
          <a:prstGeom prst="ellipse">
            <a:avLst/>
          </a:prstGeom>
          <a:noFill/>
          <a:ln w="25400" cap="flat" cmpd="sng">
            <a:solidFill>
              <a:srgbClr val="9F304B"/>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Font typeface="Arial"/>
              <a:buNone/>
            </a:pPr>
            <a:endParaRPr sz="1400" kern="0">
              <a:solidFill>
                <a:srgbClr val="434343"/>
              </a:solidFill>
              <a:latin typeface="Arial"/>
              <a:ea typeface="Arial"/>
              <a:cs typeface="Arial"/>
              <a:sym typeface="Arial"/>
            </a:endParaRPr>
          </a:p>
        </p:txBody>
      </p:sp>
      <p:sp>
        <p:nvSpPr>
          <p:cNvPr id="12" name="Google Shape;750;p26">
            <a:extLst>
              <a:ext uri="{FF2B5EF4-FFF2-40B4-BE49-F238E27FC236}">
                <a16:creationId xmlns:a16="http://schemas.microsoft.com/office/drawing/2014/main" id="{F3685908-5A1F-C645-45FB-7A8F9B9C0229}"/>
              </a:ext>
            </a:extLst>
          </p:cNvPr>
          <p:cNvSpPr/>
          <p:nvPr/>
        </p:nvSpPr>
        <p:spPr>
          <a:xfrm>
            <a:off x="6716319" y="4065766"/>
            <a:ext cx="1664238" cy="523220"/>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2800" b="1" kern="0" dirty="0">
                <a:solidFill>
                  <a:srgbClr val="7E3C71"/>
                </a:solidFill>
                <a:latin typeface="Arial"/>
                <a:ea typeface="Arial"/>
                <a:cs typeface="Arial"/>
                <a:sym typeface="Arial"/>
              </a:rPr>
              <a:t>Manager</a:t>
            </a:r>
            <a:endParaRPr sz="1400" b="1" kern="0" dirty="0">
              <a:solidFill>
                <a:srgbClr val="7E3C71"/>
              </a:solidFill>
              <a:latin typeface="Arial"/>
              <a:ea typeface="Arial"/>
              <a:cs typeface="Arial"/>
              <a:sym typeface="Arial"/>
            </a:endParaRPr>
          </a:p>
        </p:txBody>
      </p:sp>
      <p:sp>
        <p:nvSpPr>
          <p:cNvPr id="13" name="Google Shape;751;p26">
            <a:extLst>
              <a:ext uri="{FF2B5EF4-FFF2-40B4-BE49-F238E27FC236}">
                <a16:creationId xmlns:a16="http://schemas.microsoft.com/office/drawing/2014/main" id="{727FA69F-45FC-798E-FAA0-C1B40CF5A72C}"/>
              </a:ext>
            </a:extLst>
          </p:cNvPr>
          <p:cNvSpPr/>
          <p:nvPr/>
        </p:nvSpPr>
        <p:spPr>
          <a:xfrm>
            <a:off x="5311734" y="4031018"/>
            <a:ext cx="841897" cy="307777"/>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en-US" sz="1400" b="1" kern="0">
                <a:solidFill>
                  <a:srgbClr val="7E3C71"/>
                </a:solidFill>
                <a:latin typeface="Arial"/>
                <a:ea typeface="Arial"/>
                <a:cs typeface="Arial"/>
                <a:sym typeface="Arial"/>
              </a:rPr>
              <a:t>Project </a:t>
            </a:r>
            <a:endParaRPr sz="1400" kern="0">
              <a:solidFill>
                <a:srgbClr val="000000"/>
              </a:solidFill>
              <a:latin typeface="Arial"/>
              <a:cs typeface="Arial"/>
              <a:sym typeface="Arial"/>
            </a:endParaRPr>
          </a:p>
        </p:txBody>
      </p:sp>
    </p:spTree>
    <p:extLst>
      <p:ext uri="{BB962C8B-B14F-4D97-AF65-F5344CB8AC3E}">
        <p14:creationId xmlns:p14="http://schemas.microsoft.com/office/powerpoint/2010/main" val="12914999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1323439"/>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project without positive leadership : </a:t>
            </a:r>
            <a:br>
              <a:rPr lang="en-US" sz="4000" b="1" dirty="0">
                <a:solidFill>
                  <a:schemeClr val="bg1"/>
                </a:solidFill>
              </a:rPr>
            </a:br>
            <a:endParaRPr lang="en-US" sz="4000" b="1" dirty="0">
              <a:solidFill>
                <a:schemeClr val="bg1"/>
              </a:solidFill>
            </a:endParaRPr>
          </a:p>
        </p:txBody>
      </p:sp>
      <p:pic>
        <p:nvPicPr>
          <p:cNvPr id="11" name="Google Shape;703;p23" descr="Project Leadership, Episode 2: the Bad News Manager - Coda Coach">
            <a:extLst>
              <a:ext uri="{FF2B5EF4-FFF2-40B4-BE49-F238E27FC236}">
                <a16:creationId xmlns:a16="http://schemas.microsoft.com/office/drawing/2014/main" id="{DE1B40AD-A487-9653-65A7-4DDBE2C82F61}"/>
              </a:ext>
            </a:extLst>
          </p:cNvPr>
          <p:cNvPicPr preferRelativeResize="0"/>
          <p:nvPr/>
        </p:nvPicPr>
        <p:blipFill rotWithShape="1">
          <a:blip r:embed="rId6">
            <a:alphaModFix/>
          </a:blip>
          <a:srcRect/>
          <a:stretch/>
        </p:blipFill>
        <p:spPr>
          <a:xfrm>
            <a:off x="9323505" y="3765663"/>
            <a:ext cx="2730500" cy="2286000"/>
          </a:xfrm>
          <a:prstGeom prst="rect">
            <a:avLst/>
          </a:prstGeom>
          <a:noFill/>
          <a:ln>
            <a:noFill/>
          </a:ln>
        </p:spPr>
      </p:pic>
      <p:sp>
        <p:nvSpPr>
          <p:cNvPr id="7" name="Google Shape;763;p27">
            <a:extLst>
              <a:ext uri="{FF2B5EF4-FFF2-40B4-BE49-F238E27FC236}">
                <a16:creationId xmlns:a16="http://schemas.microsoft.com/office/drawing/2014/main" id="{A6B5E92C-01E0-E002-DD25-799520BD1FE8}"/>
              </a:ext>
            </a:extLst>
          </p:cNvPr>
          <p:cNvSpPr/>
          <p:nvPr/>
        </p:nvSpPr>
        <p:spPr>
          <a:xfrm>
            <a:off x="1114851" y="2036115"/>
            <a:ext cx="6756940" cy="3046948"/>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May well under-perform.</a:t>
            </a:r>
            <a:endParaRPr sz="32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May miss strategic opportunities.</a:t>
            </a:r>
            <a:endParaRPr sz="32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 Stifle innovation.</a:t>
            </a:r>
            <a:endParaRPr sz="32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 Underutilize team members. </a:t>
            </a:r>
            <a:endParaRPr sz="32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3200" kern="0" dirty="0">
                <a:solidFill>
                  <a:srgbClr val="434343"/>
                </a:solidFill>
                <a:latin typeface="Barlow Condensed SemiBold"/>
                <a:ea typeface="Barlow Condensed SemiBold"/>
                <a:cs typeface="Barlow Condensed SemiBold"/>
                <a:sym typeface="Barlow Condensed SemiBold"/>
              </a:rPr>
              <a:t> Fall short of its project goals, quality performance and productivity .</a:t>
            </a:r>
            <a:endParaRPr sz="3200" kern="0" dirty="0">
              <a:solidFill>
                <a:srgbClr val="000000"/>
              </a:solidFill>
              <a:latin typeface="Arial"/>
              <a:cs typeface="Arial"/>
              <a:sym typeface="Arial"/>
            </a:endParaRPr>
          </a:p>
        </p:txBody>
      </p:sp>
    </p:spTree>
    <p:extLst>
      <p:ext uri="{BB962C8B-B14F-4D97-AF65-F5344CB8AC3E}">
        <p14:creationId xmlns:p14="http://schemas.microsoft.com/office/powerpoint/2010/main" val="22687754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169" y="5927259"/>
            <a:ext cx="1222425" cy="1096206"/>
          </a:xfrm>
          <a:prstGeom prst="rect">
            <a:avLst/>
          </a:prstGeom>
        </p:spPr>
      </p:pic>
      <p:pic>
        <p:nvPicPr>
          <p:cNvPr id="3" name="Picture 2"/>
          <p:cNvPicPr>
            <a:picLocks noChangeAspect="1"/>
          </p:cNvPicPr>
          <p:nvPr/>
        </p:nvPicPr>
        <p:blipFill>
          <a:blip r:embed="rId3"/>
          <a:stretch>
            <a:fillRect/>
          </a:stretch>
        </p:blipFill>
        <p:spPr>
          <a:xfrm>
            <a:off x="2170446" y="647155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Leadership Traits and soft skills</a:t>
            </a:r>
          </a:p>
        </p:txBody>
      </p:sp>
      <p:sp>
        <p:nvSpPr>
          <p:cNvPr id="9" name="Google Shape;769;p28">
            <a:extLst>
              <a:ext uri="{FF2B5EF4-FFF2-40B4-BE49-F238E27FC236}">
                <a16:creationId xmlns:a16="http://schemas.microsoft.com/office/drawing/2014/main" id="{2FF33296-73B2-88C3-AFB9-E77E964E5630}"/>
              </a:ext>
            </a:extLst>
          </p:cNvPr>
          <p:cNvSpPr/>
          <p:nvPr/>
        </p:nvSpPr>
        <p:spPr>
          <a:xfrm>
            <a:off x="1600658" y="1668647"/>
            <a:ext cx="4601359" cy="4401164"/>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L </a:t>
            </a:r>
            <a:r>
              <a:rPr lang="en-US" sz="2800" kern="0" dirty="0">
                <a:solidFill>
                  <a:srgbClr val="434343"/>
                </a:solidFill>
                <a:latin typeface="Barlow Condensed SemiBold"/>
                <a:ea typeface="Barlow Condensed SemiBold"/>
                <a:cs typeface="Barlow Condensed SemiBold"/>
                <a:sym typeface="Barlow Condensed SemiBold"/>
              </a:rPr>
              <a:t>- Listener, Lovable.</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E </a:t>
            </a:r>
            <a:r>
              <a:rPr lang="en-US" sz="2800" kern="0" dirty="0">
                <a:solidFill>
                  <a:srgbClr val="434343"/>
                </a:solidFill>
                <a:latin typeface="Barlow Condensed SemiBold"/>
                <a:ea typeface="Barlow Condensed SemiBold"/>
                <a:cs typeface="Barlow Condensed SemiBold"/>
                <a:sym typeface="Barlow Condensed SemiBold"/>
              </a:rPr>
              <a:t>- Energetic, Effective.</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A </a:t>
            </a:r>
            <a:r>
              <a:rPr lang="en-US" sz="2800" kern="0" dirty="0">
                <a:solidFill>
                  <a:srgbClr val="434343"/>
                </a:solidFill>
                <a:latin typeface="Barlow Condensed SemiBold"/>
                <a:ea typeface="Barlow Condensed SemiBold"/>
                <a:cs typeface="Barlow Condensed SemiBold"/>
                <a:sym typeface="Barlow Condensed SemiBold"/>
              </a:rPr>
              <a:t>- Alert, Assertive.</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D</a:t>
            </a:r>
            <a:r>
              <a:rPr lang="en-US" sz="2800" kern="0" dirty="0">
                <a:solidFill>
                  <a:srgbClr val="434343"/>
                </a:solidFill>
                <a:latin typeface="Barlow Condensed SemiBold"/>
                <a:ea typeface="Barlow Condensed SemiBold"/>
                <a:cs typeface="Barlow Condensed SemiBold"/>
                <a:sym typeface="Barlow Condensed SemiBold"/>
              </a:rPr>
              <a:t> - Determination, Diligence.</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E</a:t>
            </a:r>
            <a:r>
              <a:rPr lang="en-US" sz="2800" kern="0" dirty="0">
                <a:solidFill>
                  <a:srgbClr val="434343"/>
                </a:solidFill>
                <a:latin typeface="Barlow Condensed SemiBold"/>
                <a:ea typeface="Barlow Condensed SemiBold"/>
                <a:cs typeface="Barlow Condensed SemiBold"/>
                <a:sym typeface="Barlow Condensed SemiBold"/>
              </a:rPr>
              <a:t> - Empathy, Eagerness.</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R</a:t>
            </a:r>
            <a:r>
              <a:rPr lang="en-US" sz="2800" kern="0" dirty="0">
                <a:solidFill>
                  <a:srgbClr val="434343"/>
                </a:solidFill>
                <a:latin typeface="Barlow Condensed SemiBold"/>
                <a:ea typeface="Barlow Condensed SemiBold"/>
                <a:cs typeface="Barlow Condensed SemiBold"/>
                <a:sym typeface="Barlow Condensed SemiBold"/>
              </a:rPr>
              <a:t> - Responsible, Realistic.</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S</a:t>
            </a:r>
            <a:r>
              <a:rPr lang="en-US" sz="2800" kern="0" dirty="0">
                <a:solidFill>
                  <a:srgbClr val="434343"/>
                </a:solidFill>
                <a:latin typeface="Barlow Condensed SemiBold"/>
                <a:ea typeface="Barlow Condensed SemiBold"/>
                <a:cs typeface="Barlow Condensed SemiBold"/>
                <a:sym typeface="Barlow Condensed SemiBold"/>
              </a:rPr>
              <a:t> - Self respect, Self control.</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H</a:t>
            </a:r>
            <a:r>
              <a:rPr lang="en-US" sz="2800" kern="0" dirty="0">
                <a:solidFill>
                  <a:srgbClr val="434343"/>
                </a:solidFill>
                <a:latin typeface="Barlow Condensed SemiBold"/>
                <a:ea typeface="Barlow Condensed SemiBold"/>
                <a:cs typeface="Barlow Condensed SemiBold"/>
                <a:sym typeface="Barlow Condensed SemiBold"/>
              </a:rPr>
              <a:t> - Honesty, High hopes.</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I</a:t>
            </a:r>
            <a:r>
              <a:rPr lang="en-US" sz="2800" kern="0" dirty="0">
                <a:solidFill>
                  <a:srgbClr val="434343"/>
                </a:solidFill>
                <a:latin typeface="Barlow Condensed SemiBold"/>
                <a:ea typeface="Barlow Condensed SemiBold"/>
                <a:cs typeface="Barlow Condensed SemiBold"/>
                <a:sym typeface="Barlow Condensed SemiBold"/>
              </a:rPr>
              <a:t> - Interest, Impartial.</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CB4200"/>
                </a:solidFill>
                <a:latin typeface="Barlow Condensed SemiBold"/>
                <a:ea typeface="Barlow Condensed SemiBold"/>
                <a:cs typeface="Barlow Condensed SemiBold"/>
                <a:sym typeface="Barlow Condensed SemiBold"/>
              </a:rPr>
              <a:t>P</a:t>
            </a:r>
            <a:r>
              <a:rPr lang="en-US" sz="2800" kern="0" dirty="0">
                <a:solidFill>
                  <a:srgbClr val="434343"/>
                </a:solidFill>
                <a:latin typeface="Barlow Condensed SemiBold"/>
                <a:ea typeface="Barlow Condensed SemiBold"/>
                <a:cs typeface="Barlow Condensed SemiBold"/>
                <a:sym typeface="Barlow Condensed SemiBold"/>
              </a:rPr>
              <a:t>- Patience.</a:t>
            </a:r>
            <a:endParaRPr sz="2800" kern="0" dirty="0">
              <a:solidFill>
                <a:srgbClr val="000000"/>
              </a:solidFill>
              <a:latin typeface="Arial"/>
              <a:cs typeface="Arial"/>
              <a:sym typeface="Arial"/>
            </a:endParaRPr>
          </a:p>
        </p:txBody>
      </p:sp>
      <p:sp>
        <p:nvSpPr>
          <p:cNvPr id="12" name="Google Shape;776;p29">
            <a:extLst>
              <a:ext uri="{FF2B5EF4-FFF2-40B4-BE49-F238E27FC236}">
                <a16:creationId xmlns:a16="http://schemas.microsoft.com/office/drawing/2014/main" id="{76497C32-6316-5A56-CCD6-6882D455D6A1}"/>
              </a:ext>
            </a:extLst>
          </p:cNvPr>
          <p:cNvSpPr/>
          <p:nvPr/>
        </p:nvSpPr>
        <p:spPr>
          <a:xfrm>
            <a:off x="6813393" y="1825282"/>
            <a:ext cx="6266503" cy="3108503"/>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2400"/>
              <a:buFont typeface="Arial"/>
              <a:buChar char="•"/>
            </a:pPr>
            <a:r>
              <a:rPr lang="en-US" sz="2800" kern="0" dirty="0">
                <a:solidFill>
                  <a:srgbClr val="00B0F0"/>
                </a:solidFill>
                <a:latin typeface="Barlow Condensed SemiBold"/>
                <a:ea typeface="Barlow Condensed SemiBold"/>
                <a:cs typeface="Barlow Condensed SemiBold"/>
                <a:sym typeface="Barlow Condensed SemiBold"/>
              </a:rPr>
              <a:t>T</a:t>
            </a:r>
            <a:r>
              <a:rPr lang="en-US" sz="2800" kern="0" dirty="0">
                <a:solidFill>
                  <a:srgbClr val="434343"/>
                </a:solidFill>
                <a:latin typeface="Barlow Condensed SemiBold"/>
                <a:ea typeface="Barlow Condensed SemiBold"/>
                <a:cs typeface="Barlow Condensed SemiBold"/>
                <a:sym typeface="Barlow Condensed SemiBold"/>
              </a:rPr>
              <a:t> – Tolerance.</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00B0F0"/>
                </a:solidFill>
                <a:latin typeface="Barlow Condensed SemiBold"/>
                <a:ea typeface="Barlow Condensed SemiBold"/>
                <a:cs typeface="Barlow Condensed SemiBold"/>
                <a:sym typeface="Barlow Condensed SemiBold"/>
              </a:rPr>
              <a:t>R</a:t>
            </a:r>
            <a:r>
              <a:rPr lang="en-US" sz="2800" kern="0" dirty="0">
                <a:solidFill>
                  <a:srgbClr val="434343"/>
                </a:solidFill>
                <a:latin typeface="Barlow Condensed SemiBold"/>
                <a:ea typeface="Barlow Condensed SemiBold"/>
                <a:cs typeface="Barlow Condensed SemiBold"/>
                <a:sym typeface="Barlow Condensed SemiBold"/>
              </a:rPr>
              <a:t> – Readiness to listen.</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00B0F0"/>
                </a:solidFill>
                <a:latin typeface="Barlow Condensed SemiBold"/>
                <a:ea typeface="Barlow Condensed SemiBold"/>
                <a:cs typeface="Barlow Condensed SemiBold"/>
                <a:sym typeface="Barlow Condensed SemiBold"/>
              </a:rPr>
              <a:t>A</a:t>
            </a:r>
            <a:r>
              <a:rPr lang="en-US" sz="2800" kern="0" dirty="0">
                <a:solidFill>
                  <a:srgbClr val="434343"/>
                </a:solidFill>
                <a:latin typeface="Barlow Condensed SemiBold"/>
                <a:ea typeface="Barlow Condensed SemiBold"/>
                <a:cs typeface="Barlow Condensed SemiBold"/>
                <a:sym typeface="Barlow Condensed SemiBold"/>
              </a:rPr>
              <a:t> – Ability to make decisions.</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00B0F0"/>
                </a:solidFill>
                <a:latin typeface="Barlow Condensed SemiBold"/>
                <a:ea typeface="Barlow Condensed SemiBold"/>
                <a:cs typeface="Barlow Condensed SemiBold"/>
                <a:sym typeface="Barlow Condensed SemiBold"/>
              </a:rPr>
              <a:t>I</a:t>
            </a:r>
            <a:r>
              <a:rPr lang="en-US" sz="2800" kern="0" dirty="0">
                <a:solidFill>
                  <a:srgbClr val="434343"/>
                </a:solidFill>
                <a:latin typeface="Barlow Condensed SemiBold"/>
                <a:ea typeface="Barlow Condensed SemiBold"/>
                <a:cs typeface="Barlow Condensed SemiBold"/>
                <a:sym typeface="Barlow Condensed SemiBold"/>
              </a:rPr>
              <a:t> – Intelligent.</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00B0F0"/>
                </a:solidFill>
                <a:latin typeface="Barlow Condensed SemiBold"/>
                <a:ea typeface="Barlow Condensed SemiBold"/>
                <a:cs typeface="Barlow Condensed SemiBold"/>
                <a:sym typeface="Barlow Condensed SemiBold"/>
              </a:rPr>
              <a:t>T</a:t>
            </a:r>
            <a:r>
              <a:rPr lang="en-US" sz="2800" kern="0" dirty="0">
                <a:solidFill>
                  <a:srgbClr val="434343"/>
                </a:solidFill>
                <a:latin typeface="Barlow Condensed SemiBold"/>
                <a:ea typeface="Barlow Condensed SemiBold"/>
                <a:cs typeface="Barlow Condensed SemiBold"/>
                <a:sym typeface="Barlow Condensed SemiBold"/>
              </a:rPr>
              <a:t> – Trustworthiness.</a:t>
            </a:r>
            <a:endParaRPr sz="2800" kern="0" dirty="0">
              <a:solidFill>
                <a:srgbClr val="000000"/>
              </a:solidFill>
              <a:latin typeface="Arial"/>
              <a:cs typeface="Arial"/>
              <a:sym typeface="Arial"/>
            </a:endParaRPr>
          </a:p>
          <a:p>
            <a:pPr marL="342900" indent="-342900" algn="just">
              <a:buClr>
                <a:srgbClr val="000000"/>
              </a:buClr>
              <a:buSzPts val="2400"/>
              <a:buFont typeface="Arial"/>
              <a:buChar char="•"/>
            </a:pPr>
            <a:r>
              <a:rPr lang="en-US" sz="2800" kern="0" dirty="0">
                <a:solidFill>
                  <a:srgbClr val="00B0F0"/>
                </a:solidFill>
                <a:latin typeface="Barlow Condensed SemiBold"/>
                <a:ea typeface="Barlow Condensed SemiBold"/>
                <a:cs typeface="Barlow Condensed SemiBold"/>
                <a:sym typeface="Barlow Condensed SemiBold"/>
              </a:rPr>
              <a:t>S</a:t>
            </a:r>
            <a:r>
              <a:rPr lang="en-US" sz="2800" kern="0" dirty="0">
                <a:solidFill>
                  <a:srgbClr val="434343"/>
                </a:solidFill>
                <a:latin typeface="Barlow Condensed SemiBold"/>
                <a:ea typeface="Barlow Condensed SemiBold"/>
                <a:cs typeface="Barlow Condensed SemiBold"/>
                <a:sym typeface="Barlow Condensed SemiBold"/>
              </a:rPr>
              <a:t> – Sincere.</a:t>
            </a:r>
            <a:endParaRPr sz="2800" kern="0" dirty="0">
              <a:solidFill>
                <a:srgbClr val="000000"/>
              </a:solidFill>
              <a:latin typeface="Arial"/>
              <a:cs typeface="Arial"/>
              <a:sym typeface="Arial"/>
            </a:endParaRPr>
          </a:p>
          <a:p>
            <a:pPr marL="342900" indent="-190500" algn="just">
              <a:buClr>
                <a:srgbClr val="000000"/>
              </a:buClr>
              <a:buSzPts val="2400"/>
              <a:buFont typeface="Arial"/>
              <a:buNone/>
            </a:pPr>
            <a:endParaRPr sz="2800" kern="0" dirty="0">
              <a:solidFill>
                <a:srgbClr val="434343"/>
              </a:solidFill>
              <a:latin typeface="Barlow Condensed SemiBold"/>
              <a:ea typeface="Barlow Condensed SemiBold"/>
              <a:cs typeface="Barlow Condensed SemiBold"/>
              <a:sym typeface="Barlow Condensed SemiBold"/>
            </a:endParaRPr>
          </a:p>
        </p:txBody>
      </p:sp>
    </p:spTree>
    <p:extLst>
      <p:ext uri="{BB962C8B-B14F-4D97-AF65-F5344CB8AC3E}">
        <p14:creationId xmlns:p14="http://schemas.microsoft.com/office/powerpoint/2010/main" val="35293809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85660" y="992631"/>
            <a:ext cx="9451514"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Impact of leadership on project.</a:t>
            </a: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pic>
        <p:nvPicPr>
          <p:cNvPr id="14" name="Picture 13">
            <a:extLst>
              <a:ext uri="{FF2B5EF4-FFF2-40B4-BE49-F238E27FC236}">
                <a16:creationId xmlns:a16="http://schemas.microsoft.com/office/drawing/2014/main" id="{8C863364-F4CC-8437-0C70-7C78BDDE5727}"/>
              </a:ext>
            </a:extLst>
          </p:cNvPr>
          <p:cNvPicPr>
            <a:picLocks noChangeAspect="1"/>
          </p:cNvPicPr>
          <p:nvPr/>
        </p:nvPicPr>
        <p:blipFill>
          <a:blip r:embed="rId8"/>
          <a:stretch>
            <a:fillRect/>
          </a:stretch>
        </p:blipFill>
        <p:spPr>
          <a:xfrm>
            <a:off x="4548946" y="3222781"/>
            <a:ext cx="2731245" cy="2286198"/>
          </a:xfrm>
          <a:prstGeom prst="rect">
            <a:avLst/>
          </a:prstGeom>
        </p:spPr>
      </p:pic>
    </p:spTree>
    <p:extLst>
      <p:ext uri="{BB962C8B-B14F-4D97-AF65-F5344CB8AC3E}">
        <p14:creationId xmlns:p14="http://schemas.microsoft.com/office/powerpoint/2010/main" val="13020566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81405"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Impact of leadership on project</a:t>
            </a:r>
          </a:p>
        </p:txBody>
      </p:sp>
      <p:sp>
        <p:nvSpPr>
          <p:cNvPr id="9" name="Google Shape;801;p31">
            <a:extLst>
              <a:ext uri="{FF2B5EF4-FFF2-40B4-BE49-F238E27FC236}">
                <a16:creationId xmlns:a16="http://schemas.microsoft.com/office/drawing/2014/main" id="{AC6F9CC9-58BF-CB7A-72CF-EED334615B67}"/>
              </a:ext>
            </a:extLst>
          </p:cNvPr>
          <p:cNvSpPr/>
          <p:nvPr/>
        </p:nvSpPr>
        <p:spPr>
          <a:xfrm>
            <a:off x="11289" y="1610200"/>
            <a:ext cx="11491598" cy="1384954"/>
          </a:xfrm>
          <a:prstGeom prst="rect">
            <a:avLst/>
          </a:prstGeom>
          <a:noFill/>
          <a:ln>
            <a:noFill/>
          </a:ln>
        </p:spPr>
        <p:txBody>
          <a:bodyPr spcFirstLastPara="1" wrap="square" lIns="91425" tIns="45700" rIns="91425" bIns="45700" anchor="t" anchorCtr="0">
            <a:spAutoFit/>
          </a:bodyPr>
          <a:lstStyle/>
          <a:p>
            <a:pPr marL="457200" indent="-457200" algn="just">
              <a:buClr>
                <a:srgbClr val="000000"/>
              </a:buClr>
              <a:buFont typeface="Arial" panose="020B0604020202020204" pitchFamily="34" charset="0"/>
              <a:buChar char="•"/>
            </a:pPr>
            <a:r>
              <a:rPr lang="en-US" sz="2800" kern="0" dirty="0">
                <a:solidFill>
                  <a:srgbClr val="423B30"/>
                </a:solidFill>
                <a:latin typeface="Arial"/>
                <a:ea typeface="Arial"/>
                <a:cs typeface="Arial"/>
                <a:sym typeface="Arial"/>
              </a:rPr>
              <a:t>Leader role is one of the most challenging jobs in any organization, because it requires broad understanding of the various areas that must be coordinated and requires strong interpersonal skills. </a:t>
            </a:r>
            <a:endParaRPr sz="2800" kern="0" dirty="0">
              <a:solidFill>
                <a:srgbClr val="423B30"/>
              </a:solidFill>
              <a:latin typeface="Arial"/>
              <a:ea typeface="Arial"/>
              <a:cs typeface="Arial"/>
              <a:sym typeface="Arial"/>
            </a:endParaRPr>
          </a:p>
        </p:txBody>
      </p:sp>
      <p:pic>
        <p:nvPicPr>
          <p:cNvPr id="10" name="Google Shape;802;p31">
            <a:extLst>
              <a:ext uri="{FF2B5EF4-FFF2-40B4-BE49-F238E27FC236}">
                <a16:creationId xmlns:a16="http://schemas.microsoft.com/office/drawing/2014/main" id="{28DF0D69-F0FE-5D6B-97D4-A276628CF33E}"/>
              </a:ext>
            </a:extLst>
          </p:cNvPr>
          <p:cNvPicPr preferRelativeResize="0"/>
          <p:nvPr/>
        </p:nvPicPr>
        <p:blipFill rotWithShape="1">
          <a:blip r:embed="rId6">
            <a:alphaModFix/>
          </a:blip>
          <a:srcRect/>
          <a:stretch/>
        </p:blipFill>
        <p:spPr>
          <a:xfrm>
            <a:off x="2974601" y="3338770"/>
            <a:ext cx="7627137" cy="2963392"/>
          </a:xfrm>
          <a:prstGeom prst="rect">
            <a:avLst/>
          </a:prstGeom>
          <a:noFill/>
          <a:ln>
            <a:noFill/>
          </a:ln>
        </p:spPr>
      </p:pic>
    </p:spTree>
    <p:extLst>
      <p:ext uri="{BB962C8B-B14F-4D97-AF65-F5344CB8AC3E}">
        <p14:creationId xmlns:p14="http://schemas.microsoft.com/office/powerpoint/2010/main" val="13405319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85660" y="992631"/>
            <a:ext cx="9451514"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Major project leadership skills</a:t>
            </a: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pic>
        <p:nvPicPr>
          <p:cNvPr id="14" name="Picture 13">
            <a:extLst>
              <a:ext uri="{FF2B5EF4-FFF2-40B4-BE49-F238E27FC236}">
                <a16:creationId xmlns:a16="http://schemas.microsoft.com/office/drawing/2014/main" id="{8C863364-F4CC-8437-0C70-7C78BDDE5727}"/>
              </a:ext>
            </a:extLst>
          </p:cNvPr>
          <p:cNvPicPr>
            <a:picLocks noChangeAspect="1"/>
          </p:cNvPicPr>
          <p:nvPr/>
        </p:nvPicPr>
        <p:blipFill>
          <a:blip r:embed="rId8"/>
          <a:stretch>
            <a:fillRect/>
          </a:stretch>
        </p:blipFill>
        <p:spPr>
          <a:xfrm>
            <a:off x="4548946" y="3222781"/>
            <a:ext cx="2731245" cy="2286198"/>
          </a:xfrm>
          <a:prstGeom prst="rect">
            <a:avLst/>
          </a:prstGeom>
        </p:spPr>
      </p:pic>
    </p:spTree>
    <p:extLst>
      <p:ext uri="{BB962C8B-B14F-4D97-AF65-F5344CB8AC3E}">
        <p14:creationId xmlns:p14="http://schemas.microsoft.com/office/powerpoint/2010/main" val="42053535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5480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121475"/>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17185" y="200916"/>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Major project leadership skills</a:t>
            </a:r>
          </a:p>
        </p:txBody>
      </p:sp>
      <p:pic>
        <p:nvPicPr>
          <p:cNvPr id="11" name="Google Shape;703;p23" descr="Project Leadership, Episode 2: the Bad News Manager - Coda Coach">
            <a:extLst>
              <a:ext uri="{FF2B5EF4-FFF2-40B4-BE49-F238E27FC236}">
                <a16:creationId xmlns:a16="http://schemas.microsoft.com/office/drawing/2014/main" id="{DE1B40AD-A487-9653-65A7-4DDBE2C82F61}"/>
              </a:ext>
            </a:extLst>
          </p:cNvPr>
          <p:cNvPicPr preferRelativeResize="0"/>
          <p:nvPr/>
        </p:nvPicPr>
        <p:blipFill rotWithShape="1">
          <a:blip r:embed="rId6">
            <a:alphaModFix/>
          </a:blip>
          <a:srcRect/>
          <a:stretch/>
        </p:blipFill>
        <p:spPr>
          <a:xfrm>
            <a:off x="10231425" y="4441461"/>
            <a:ext cx="1822579" cy="1610201"/>
          </a:xfrm>
          <a:prstGeom prst="rect">
            <a:avLst/>
          </a:prstGeom>
          <a:noFill/>
          <a:ln>
            <a:noFill/>
          </a:ln>
        </p:spPr>
      </p:pic>
      <p:grpSp>
        <p:nvGrpSpPr>
          <p:cNvPr id="9" name="Google Shape;838;p33">
            <a:extLst>
              <a:ext uri="{FF2B5EF4-FFF2-40B4-BE49-F238E27FC236}">
                <a16:creationId xmlns:a16="http://schemas.microsoft.com/office/drawing/2014/main" id="{5E507B3F-3820-C98D-1369-68B5EFB07508}"/>
              </a:ext>
            </a:extLst>
          </p:cNvPr>
          <p:cNvGrpSpPr/>
          <p:nvPr/>
        </p:nvGrpSpPr>
        <p:grpSpPr>
          <a:xfrm>
            <a:off x="749565" y="1109718"/>
            <a:ext cx="9902229" cy="5438356"/>
            <a:chOff x="2528159" y="1451"/>
            <a:chExt cx="4573104" cy="4925080"/>
          </a:xfrm>
        </p:grpSpPr>
        <p:sp>
          <p:nvSpPr>
            <p:cNvPr id="10" name="Google Shape;839;p33">
              <a:extLst>
                <a:ext uri="{FF2B5EF4-FFF2-40B4-BE49-F238E27FC236}">
                  <a16:creationId xmlns:a16="http://schemas.microsoft.com/office/drawing/2014/main" id="{E9A846F9-2E13-C001-FCD5-389BF27BBB65}"/>
                </a:ext>
              </a:extLst>
            </p:cNvPr>
            <p:cNvSpPr/>
            <p:nvPr/>
          </p:nvSpPr>
          <p:spPr>
            <a:xfrm>
              <a:off x="2834984" y="557865"/>
              <a:ext cx="3812253" cy="3812253"/>
            </a:xfrm>
            <a:prstGeom prst="blockArc">
              <a:avLst>
                <a:gd name="adj1" fmla="val 12600000"/>
                <a:gd name="adj2" fmla="val 16200000"/>
                <a:gd name="adj3" fmla="val 4530"/>
              </a:avLst>
            </a:prstGeom>
            <a:solidFill>
              <a:srgbClr val="FF505E"/>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840;p33">
              <a:extLst>
                <a:ext uri="{FF2B5EF4-FFF2-40B4-BE49-F238E27FC236}">
                  <a16:creationId xmlns:a16="http://schemas.microsoft.com/office/drawing/2014/main" id="{41C35B06-BE0F-D596-3EA9-4C04A70EE129}"/>
                </a:ext>
              </a:extLst>
            </p:cNvPr>
            <p:cNvSpPr/>
            <p:nvPr/>
          </p:nvSpPr>
          <p:spPr>
            <a:xfrm>
              <a:off x="2834984" y="557865"/>
              <a:ext cx="3812253" cy="3812253"/>
            </a:xfrm>
            <a:prstGeom prst="blockArc">
              <a:avLst>
                <a:gd name="adj1" fmla="val 9000000"/>
                <a:gd name="adj2" fmla="val 12600000"/>
                <a:gd name="adj3" fmla="val 4530"/>
              </a:avLst>
            </a:prstGeom>
            <a:solidFill>
              <a:srgbClr val="F33A52"/>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841;p33">
              <a:extLst>
                <a:ext uri="{FF2B5EF4-FFF2-40B4-BE49-F238E27FC236}">
                  <a16:creationId xmlns:a16="http://schemas.microsoft.com/office/drawing/2014/main" id="{4741F6C9-4145-5448-6E73-6453415632D0}"/>
                </a:ext>
              </a:extLst>
            </p:cNvPr>
            <p:cNvSpPr/>
            <p:nvPr/>
          </p:nvSpPr>
          <p:spPr>
            <a:xfrm>
              <a:off x="2834984" y="557865"/>
              <a:ext cx="3812253" cy="3812253"/>
            </a:xfrm>
            <a:prstGeom prst="blockArc">
              <a:avLst>
                <a:gd name="adj1" fmla="val 5400000"/>
                <a:gd name="adj2" fmla="val 9000000"/>
                <a:gd name="adj3" fmla="val 4530"/>
              </a:avLst>
            </a:prstGeom>
            <a:solidFill>
              <a:srgbClr val="E5274C"/>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842;p33">
              <a:extLst>
                <a:ext uri="{FF2B5EF4-FFF2-40B4-BE49-F238E27FC236}">
                  <a16:creationId xmlns:a16="http://schemas.microsoft.com/office/drawing/2014/main" id="{82D583BB-A9A8-6379-3256-7E6EDC4DB4B3}"/>
                </a:ext>
              </a:extLst>
            </p:cNvPr>
            <p:cNvSpPr/>
            <p:nvPr/>
          </p:nvSpPr>
          <p:spPr>
            <a:xfrm>
              <a:off x="2748377" y="559879"/>
              <a:ext cx="3812253" cy="3812253"/>
            </a:xfrm>
            <a:prstGeom prst="blockArc">
              <a:avLst>
                <a:gd name="adj1" fmla="val 1499100"/>
                <a:gd name="adj2" fmla="val 5240125"/>
                <a:gd name="adj3" fmla="val 4530"/>
              </a:avLst>
            </a:prstGeom>
            <a:solidFill>
              <a:srgbClr val="C5264D"/>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843;p33">
              <a:extLst>
                <a:ext uri="{FF2B5EF4-FFF2-40B4-BE49-F238E27FC236}">
                  <a16:creationId xmlns:a16="http://schemas.microsoft.com/office/drawing/2014/main" id="{BE724034-519B-AF08-104E-26DE2385DB3C}"/>
                </a:ext>
              </a:extLst>
            </p:cNvPr>
            <p:cNvSpPr/>
            <p:nvPr/>
          </p:nvSpPr>
          <p:spPr>
            <a:xfrm>
              <a:off x="2816202" y="428259"/>
              <a:ext cx="3812253" cy="3812253"/>
            </a:xfrm>
            <a:prstGeom prst="blockArc">
              <a:avLst>
                <a:gd name="adj1" fmla="val 20566183"/>
                <a:gd name="adj2" fmla="val 1772405"/>
                <a:gd name="adj3" fmla="val 4530"/>
              </a:avLst>
            </a:prstGeom>
            <a:solidFill>
              <a:srgbClr val="9E2C4E"/>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6" name="Google Shape;844;p33">
              <a:extLst>
                <a:ext uri="{FF2B5EF4-FFF2-40B4-BE49-F238E27FC236}">
                  <a16:creationId xmlns:a16="http://schemas.microsoft.com/office/drawing/2014/main" id="{44C8653E-5395-EA1D-A709-90DEE637C449}"/>
                </a:ext>
              </a:extLst>
            </p:cNvPr>
            <p:cNvSpPr/>
            <p:nvPr/>
          </p:nvSpPr>
          <p:spPr>
            <a:xfrm>
              <a:off x="2861624" y="557674"/>
              <a:ext cx="3812253" cy="3812253"/>
            </a:xfrm>
            <a:prstGeom prst="blockArc">
              <a:avLst>
                <a:gd name="adj1" fmla="val 16150838"/>
                <a:gd name="adj2" fmla="val 20313031"/>
                <a:gd name="adj3" fmla="val 4530"/>
              </a:avLst>
            </a:prstGeom>
            <a:solidFill>
              <a:srgbClr val="7C2F4B"/>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845;p33">
              <a:extLst>
                <a:ext uri="{FF2B5EF4-FFF2-40B4-BE49-F238E27FC236}">
                  <a16:creationId xmlns:a16="http://schemas.microsoft.com/office/drawing/2014/main" id="{ED19E9B5-3E44-5AD2-3105-45531F55A3E4}"/>
                </a:ext>
              </a:extLst>
            </p:cNvPr>
            <p:cNvSpPr/>
            <p:nvPr/>
          </p:nvSpPr>
          <p:spPr>
            <a:xfrm>
              <a:off x="3824463" y="1712588"/>
              <a:ext cx="1713096" cy="1713096"/>
            </a:xfrm>
            <a:prstGeom prst="ellipse">
              <a:avLst/>
            </a:prstGeom>
            <a:solidFill>
              <a:srgbClr val="FD9A37"/>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846;p33">
              <a:extLst>
                <a:ext uri="{FF2B5EF4-FFF2-40B4-BE49-F238E27FC236}">
                  <a16:creationId xmlns:a16="http://schemas.microsoft.com/office/drawing/2014/main" id="{1F86D45B-3882-04D3-293A-DB54F5E1D8EC}"/>
                </a:ext>
              </a:extLst>
            </p:cNvPr>
            <p:cNvSpPr txBox="1"/>
            <p:nvPr/>
          </p:nvSpPr>
          <p:spPr>
            <a:xfrm>
              <a:off x="4075340" y="1963465"/>
              <a:ext cx="1211342" cy="1211342"/>
            </a:xfrm>
            <a:prstGeom prst="rect">
              <a:avLst/>
            </a:prstGeom>
            <a:noFill/>
            <a:ln>
              <a:noFill/>
            </a:ln>
          </p:spPr>
          <p:txBody>
            <a:bodyPr spcFirstLastPara="1" wrap="square" lIns="17775" tIns="17775" rIns="17775" bIns="17775"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1400"/>
                <a:buFont typeface="Arial"/>
                <a:buNone/>
                <a:tabLst/>
                <a:defRPr/>
              </a:pPr>
              <a:r>
                <a:rPr kumimoji="0" lang="en-US" sz="2000" b="0" i="0" u="none" strike="noStrike" kern="0" cap="none" spc="0" normalizeH="0" baseline="0" noProof="0" dirty="0">
                  <a:ln>
                    <a:noFill/>
                  </a:ln>
                  <a:solidFill>
                    <a:srgbClr val="E9E6E1"/>
                  </a:solidFill>
                  <a:effectLst/>
                  <a:uLnTx/>
                  <a:uFillTx/>
                  <a:latin typeface="Arial"/>
                  <a:ea typeface="Arial"/>
                  <a:cs typeface="Arial"/>
                  <a:sym typeface="Arial"/>
                </a:rPr>
                <a:t>Effective Project Leadership</a:t>
              </a:r>
              <a:endParaRPr kumimoji="0" sz="2000" b="0" i="0" u="none" strike="noStrike" kern="0" cap="none" spc="0" normalizeH="0" baseline="0" noProof="0" dirty="0">
                <a:ln>
                  <a:noFill/>
                </a:ln>
                <a:solidFill>
                  <a:srgbClr val="000000"/>
                </a:solidFill>
                <a:effectLst/>
                <a:uLnTx/>
                <a:uFillTx/>
                <a:latin typeface="Arial"/>
                <a:cs typeface="Arial"/>
                <a:sym typeface="Arial"/>
              </a:endParaRPr>
            </a:p>
          </p:txBody>
        </p:sp>
        <p:sp>
          <p:nvSpPr>
            <p:cNvPr id="19" name="Google Shape;847;p33">
              <a:extLst>
                <a:ext uri="{FF2B5EF4-FFF2-40B4-BE49-F238E27FC236}">
                  <a16:creationId xmlns:a16="http://schemas.microsoft.com/office/drawing/2014/main" id="{083447F3-FDE7-0306-6A8D-6E11F29FF9A2}"/>
                </a:ext>
              </a:extLst>
            </p:cNvPr>
            <p:cNvSpPr/>
            <p:nvPr/>
          </p:nvSpPr>
          <p:spPr>
            <a:xfrm>
              <a:off x="4141527" y="1451"/>
              <a:ext cx="1199167" cy="1199167"/>
            </a:xfrm>
            <a:prstGeom prst="ellipse">
              <a:avLst/>
            </a:prstGeom>
            <a:solidFill>
              <a:srgbClr val="7C2F4B"/>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0" name="Google Shape;848;p33">
              <a:extLst>
                <a:ext uri="{FF2B5EF4-FFF2-40B4-BE49-F238E27FC236}">
                  <a16:creationId xmlns:a16="http://schemas.microsoft.com/office/drawing/2014/main" id="{D4006B8E-9B3A-9EB9-A6CF-2F67CACCA532}"/>
                </a:ext>
              </a:extLst>
            </p:cNvPr>
            <p:cNvSpPr txBox="1"/>
            <p:nvPr/>
          </p:nvSpPr>
          <p:spPr>
            <a:xfrm>
              <a:off x="4317141" y="177065"/>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kumimoji="0" lang="en-US" sz="1600" b="0" i="0" u="none" strike="noStrike" kern="0" cap="none" spc="0" normalizeH="0" baseline="0" noProof="0" dirty="0">
                  <a:ln>
                    <a:noFill/>
                  </a:ln>
                  <a:solidFill>
                    <a:srgbClr val="E9E6E1"/>
                  </a:solidFill>
                  <a:effectLst/>
                  <a:uLnTx/>
                  <a:uFillTx/>
                  <a:latin typeface="Arial"/>
                  <a:ea typeface="Arial"/>
                  <a:cs typeface="Arial"/>
                  <a:sym typeface="Arial"/>
                </a:rPr>
                <a:t>Decision making and conflict resolution  </a:t>
              </a:r>
              <a:endParaRPr kumimoji="0" sz="3600" b="0" i="0" u="none" strike="noStrike" kern="0" cap="none" spc="0" normalizeH="0" baseline="0" noProof="0" dirty="0">
                <a:ln>
                  <a:noFill/>
                </a:ln>
                <a:solidFill>
                  <a:srgbClr val="000000"/>
                </a:solidFill>
                <a:effectLst/>
                <a:uLnTx/>
                <a:uFillTx/>
                <a:latin typeface="Arial"/>
                <a:cs typeface="Arial"/>
                <a:sym typeface="Arial"/>
              </a:endParaRPr>
            </a:p>
          </p:txBody>
        </p:sp>
        <p:sp>
          <p:nvSpPr>
            <p:cNvPr id="21" name="Google Shape;849;p33">
              <a:extLst>
                <a:ext uri="{FF2B5EF4-FFF2-40B4-BE49-F238E27FC236}">
                  <a16:creationId xmlns:a16="http://schemas.microsoft.com/office/drawing/2014/main" id="{97AAA5CF-B73E-F7AE-44CD-4D95A3E50482}"/>
                </a:ext>
              </a:extLst>
            </p:cNvPr>
            <p:cNvSpPr/>
            <p:nvPr/>
          </p:nvSpPr>
          <p:spPr>
            <a:xfrm>
              <a:off x="5902096" y="1182970"/>
              <a:ext cx="1199167" cy="1199167"/>
            </a:xfrm>
            <a:prstGeom prst="ellipse">
              <a:avLst/>
            </a:prstGeom>
            <a:solidFill>
              <a:srgbClr val="9E2C4E"/>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2" name="Google Shape;850;p33">
              <a:extLst>
                <a:ext uri="{FF2B5EF4-FFF2-40B4-BE49-F238E27FC236}">
                  <a16:creationId xmlns:a16="http://schemas.microsoft.com/office/drawing/2014/main" id="{6E68FAA2-27BD-B566-097A-DEBC4DDEF63A}"/>
                </a:ext>
              </a:extLst>
            </p:cNvPr>
            <p:cNvSpPr txBox="1"/>
            <p:nvPr/>
          </p:nvSpPr>
          <p:spPr>
            <a:xfrm>
              <a:off x="6077710" y="1358584"/>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kumimoji="0" lang="en-US" sz="1600" b="0" i="0" u="none" strike="noStrike" kern="0" cap="none" spc="0" normalizeH="0" baseline="0" noProof="0">
                  <a:ln>
                    <a:noFill/>
                  </a:ln>
                  <a:solidFill>
                    <a:srgbClr val="E9E6E1"/>
                  </a:solidFill>
                  <a:effectLst/>
                  <a:uLnTx/>
                  <a:uFillTx/>
                  <a:latin typeface="Arial"/>
                  <a:ea typeface="Arial"/>
                  <a:cs typeface="Arial"/>
                  <a:sym typeface="Arial"/>
                </a:rPr>
                <a:t>Visioning </a:t>
              </a: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851;p33">
              <a:extLst>
                <a:ext uri="{FF2B5EF4-FFF2-40B4-BE49-F238E27FC236}">
                  <a16:creationId xmlns:a16="http://schemas.microsoft.com/office/drawing/2014/main" id="{C2315283-1115-76A7-A840-7B94C736D7C0}"/>
                </a:ext>
              </a:extLst>
            </p:cNvPr>
            <p:cNvSpPr/>
            <p:nvPr/>
          </p:nvSpPr>
          <p:spPr>
            <a:xfrm>
              <a:off x="5743538" y="2653299"/>
              <a:ext cx="1199167" cy="1199167"/>
            </a:xfrm>
            <a:prstGeom prst="ellipse">
              <a:avLst/>
            </a:prstGeom>
            <a:solidFill>
              <a:srgbClr val="C5264D"/>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4" name="Google Shape;852;p33">
              <a:extLst>
                <a:ext uri="{FF2B5EF4-FFF2-40B4-BE49-F238E27FC236}">
                  <a16:creationId xmlns:a16="http://schemas.microsoft.com/office/drawing/2014/main" id="{5DAD55F6-9ADE-CFC8-004B-E0B5515F8DA0}"/>
                </a:ext>
              </a:extLst>
            </p:cNvPr>
            <p:cNvSpPr txBox="1"/>
            <p:nvPr/>
          </p:nvSpPr>
          <p:spPr>
            <a:xfrm>
              <a:off x="5919152" y="2828913"/>
              <a:ext cx="847939" cy="847939"/>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700"/>
                <a:buFont typeface="Arial"/>
                <a:buNone/>
                <a:tabLst/>
                <a:defRPr/>
              </a:pPr>
              <a:r>
                <a:rPr kumimoji="0" lang="en-US" sz="1400" b="0" i="0" u="none" strike="noStrike" kern="0" cap="none" spc="0" normalizeH="0" baseline="0" noProof="0">
                  <a:ln>
                    <a:noFill/>
                  </a:ln>
                  <a:solidFill>
                    <a:srgbClr val="E9E6E1"/>
                  </a:solidFill>
                  <a:effectLst/>
                  <a:uLnTx/>
                  <a:uFillTx/>
                  <a:latin typeface="Arial"/>
                  <a:ea typeface="Arial"/>
                  <a:cs typeface="Arial"/>
                  <a:sym typeface="Arial"/>
                </a:rPr>
                <a:t>communicating</a:t>
              </a: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5" name="Google Shape;853;p33">
              <a:extLst>
                <a:ext uri="{FF2B5EF4-FFF2-40B4-BE49-F238E27FC236}">
                  <a16:creationId xmlns:a16="http://schemas.microsoft.com/office/drawing/2014/main" id="{588B4E4F-AD3D-95E8-A435-295CA8AD3EE5}"/>
                </a:ext>
              </a:extLst>
            </p:cNvPr>
            <p:cNvSpPr/>
            <p:nvPr/>
          </p:nvSpPr>
          <p:spPr>
            <a:xfrm>
              <a:off x="4141527" y="3727364"/>
              <a:ext cx="1199167" cy="1199167"/>
            </a:xfrm>
            <a:prstGeom prst="ellipse">
              <a:avLst/>
            </a:prstGeom>
            <a:solidFill>
              <a:srgbClr val="E5274C"/>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6" name="Google Shape;854;p33">
              <a:extLst>
                <a:ext uri="{FF2B5EF4-FFF2-40B4-BE49-F238E27FC236}">
                  <a16:creationId xmlns:a16="http://schemas.microsoft.com/office/drawing/2014/main" id="{A534A77F-FB3E-D6A4-2C92-7CC7B174BACB}"/>
                </a:ext>
              </a:extLst>
            </p:cNvPr>
            <p:cNvSpPr txBox="1"/>
            <p:nvPr/>
          </p:nvSpPr>
          <p:spPr>
            <a:xfrm>
              <a:off x="4317141" y="3902978"/>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kumimoji="0" lang="en-US" sz="1600" b="0" i="0" u="none" strike="noStrike" kern="0" cap="none" spc="0" normalizeH="0" baseline="0" noProof="0" dirty="0">
                  <a:ln>
                    <a:noFill/>
                  </a:ln>
                  <a:solidFill>
                    <a:srgbClr val="E9E6E1"/>
                  </a:solidFill>
                  <a:effectLst/>
                  <a:uLnTx/>
                  <a:uFillTx/>
                  <a:latin typeface="Arial"/>
                  <a:ea typeface="Arial"/>
                  <a:cs typeface="Arial"/>
                  <a:sym typeface="Arial"/>
                </a:rPr>
                <a:t>influencing</a:t>
              </a:r>
              <a:endParaRPr kumimoji="0" sz="3600" b="0" i="0" u="none" strike="noStrike" kern="0" cap="none" spc="0" normalizeH="0" baseline="0" noProof="0" dirty="0">
                <a:ln>
                  <a:noFill/>
                </a:ln>
                <a:solidFill>
                  <a:srgbClr val="000000"/>
                </a:solidFill>
                <a:effectLst/>
                <a:uLnTx/>
                <a:uFillTx/>
                <a:latin typeface="Arial"/>
                <a:cs typeface="Arial"/>
                <a:sym typeface="Arial"/>
              </a:endParaRPr>
            </a:p>
          </p:txBody>
        </p:sp>
        <p:sp>
          <p:nvSpPr>
            <p:cNvPr id="27" name="Google Shape;855;p33">
              <a:extLst>
                <a:ext uri="{FF2B5EF4-FFF2-40B4-BE49-F238E27FC236}">
                  <a16:creationId xmlns:a16="http://schemas.microsoft.com/office/drawing/2014/main" id="{7E6DFD10-F925-6E3D-6022-D6F7A82CB92D}"/>
                </a:ext>
              </a:extLst>
            </p:cNvPr>
            <p:cNvSpPr/>
            <p:nvPr/>
          </p:nvSpPr>
          <p:spPr>
            <a:xfrm>
              <a:off x="2528159" y="2795886"/>
              <a:ext cx="1199167" cy="1199167"/>
            </a:xfrm>
            <a:prstGeom prst="ellipse">
              <a:avLst/>
            </a:prstGeom>
            <a:solidFill>
              <a:srgbClr val="F33A52"/>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856;p33">
              <a:extLst>
                <a:ext uri="{FF2B5EF4-FFF2-40B4-BE49-F238E27FC236}">
                  <a16:creationId xmlns:a16="http://schemas.microsoft.com/office/drawing/2014/main" id="{6B1B6F9D-55C7-99AF-5555-784D70AAF359}"/>
                </a:ext>
              </a:extLst>
            </p:cNvPr>
            <p:cNvSpPr txBox="1"/>
            <p:nvPr/>
          </p:nvSpPr>
          <p:spPr>
            <a:xfrm>
              <a:off x="2703773" y="2971500"/>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kumimoji="0" lang="en-US" sz="1600" b="0" i="0" u="none" strike="noStrike" kern="0" cap="none" spc="0" normalizeH="0" baseline="0" noProof="0">
                  <a:ln>
                    <a:noFill/>
                  </a:ln>
                  <a:solidFill>
                    <a:srgbClr val="E9E6E1"/>
                  </a:solidFill>
                  <a:effectLst/>
                  <a:uLnTx/>
                  <a:uFillTx/>
                  <a:latin typeface="Arial"/>
                  <a:ea typeface="Arial"/>
                  <a:cs typeface="Arial"/>
                  <a:sym typeface="Arial"/>
                </a:rPr>
                <a:t>Motivation</a:t>
              </a:r>
              <a:endParaRPr kumimoji="0" sz="1600" b="0" i="0" u="none" strike="noStrike" kern="0" cap="none" spc="0" normalizeH="0" baseline="0" noProof="0">
                <a:ln>
                  <a:noFill/>
                </a:ln>
                <a:solidFill>
                  <a:srgbClr val="E9E6E1"/>
                </a:solidFill>
                <a:effectLst/>
                <a:uLnTx/>
                <a:uFillTx/>
                <a:latin typeface="Arial"/>
                <a:ea typeface="Arial"/>
                <a:cs typeface="Arial"/>
                <a:sym typeface="Arial"/>
              </a:endParaRPr>
            </a:p>
          </p:txBody>
        </p:sp>
        <p:sp>
          <p:nvSpPr>
            <p:cNvPr id="29" name="Google Shape;857;p33">
              <a:extLst>
                <a:ext uri="{FF2B5EF4-FFF2-40B4-BE49-F238E27FC236}">
                  <a16:creationId xmlns:a16="http://schemas.microsoft.com/office/drawing/2014/main" id="{BDA951A7-1286-001D-FD20-4662324B953F}"/>
                </a:ext>
              </a:extLst>
            </p:cNvPr>
            <p:cNvSpPr/>
            <p:nvPr/>
          </p:nvSpPr>
          <p:spPr>
            <a:xfrm>
              <a:off x="2528159" y="932929"/>
              <a:ext cx="1199167" cy="1199167"/>
            </a:xfrm>
            <a:prstGeom prst="ellipse">
              <a:avLst/>
            </a:prstGeom>
            <a:solidFill>
              <a:srgbClr val="FF505E"/>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30" name="Google Shape;858;p33">
              <a:extLst>
                <a:ext uri="{FF2B5EF4-FFF2-40B4-BE49-F238E27FC236}">
                  <a16:creationId xmlns:a16="http://schemas.microsoft.com/office/drawing/2014/main" id="{B0966F9A-484A-9275-112E-37DEEBE3EF99}"/>
                </a:ext>
              </a:extLst>
            </p:cNvPr>
            <p:cNvSpPr txBox="1"/>
            <p:nvPr/>
          </p:nvSpPr>
          <p:spPr>
            <a:xfrm>
              <a:off x="2703773" y="1108543"/>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kumimoji="0" lang="en-US" sz="1600" b="0" i="0" u="none" strike="noStrike" kern="0" cap="none" spc="0" normalizeH="0" baseline="0" noProof="0">
                  <a:ln>
                    <a:noFill/>
                  </a:ln>
                  <a:solidFill>
                    <a:srgbClr val="E9E6E1"/>
                  </a:solidFill>
                  <a:effectLst/>
                  <a:uLnTx/>
                  <a:uFillTx/>
                  <a:latin typeface="Arial"/>
                  <a:ea typeface="Arial"/>
                  <a:cs typeface="Arial"/>
                  <a:sym typeface="Arial"/>
                </a:rPr>
                <a:t>Team Management</a:t>
              </a:r>
              <a:endParaRPr kumimoji="0" sz="3600" b="0" i="0" u="none" strike="noStrike" kern="0" cap="none" spc="0" normalizeH="0" baseline="0" noProof="0">
                <a:ln>
                  <a:noFill/>
                </a:ln>
                <a:solidFill>
                  <a:srgbClr val="000000"/>
                </a:solidFill>
                <a:effectLst/>
                <a:uLnTx/>
                <a:uFillTx/>
                <a:latin typeface="Arial"/>
                <a:cs typeface="Arial"/>
                <a:sym typeface="Arial"/>
              </a:endParaRPr>
            </a:p>
          </p:txBody>
        </p:sp>
      </p:grpSp>
    </p:spTree>
    <p:extLst>
      <p:ext uri="{BB962C8B-B14F-4D97-AF65-F5344CB8AC3E}">
        <p14:creationId xmlns:p14="http://schemas.microsoft.com/office/powerpoint/2010/main" val="29076776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85660" y="992631"/>
            <a:ext cx="9451514" cy="1323439"/>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Team management: </a:t>
            </a:r>
            <a:br>
              <a:rPr lang="en-US" sz="4000" b="1" dirty="0">
                <a:solidFill>
                  <a:schemeClr val="bg1"/>
                </a:solidFill>
              </a:rPr>
            </a:br>
            <a:endParaRPr lang="en-US" sz="4000" b="1" dirty="0">
              <a:solidFill>
                <a:schemeClr val="bg1"/>
              </a:solidFill>
            </a:endParaRP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pic>
        <p:nvPicPr>
          <p:cNvPr id="14" name="Picture 13">
            <a:extLst>
              <a:ext uri="{FF2B5EF4-FFF2-40B4-BE49-F238E27FC236}">
                <a16:creationId xmlns:a16="http://schemas.microsoft.com/office/drawing/2014/main" id="{8C863364-F4CC-8437-0C70-7C78BDDE5727}"/>
              </a:ext>
            </a:extLst>
          </p:cNvPr>
          <p:cNvPicPr>
            <a:picLocks noChangeAspect="1"/>
          </p:cNvPicPr>
          <p:nvPr/>
        </p:nvPicPr>
        <p:blipFill>
          <a:blip r:embed="rId8"/>
          <a:stretch>
            <a:fillRect/>
          </a:stretch>
        </p:blipFill>
        <p:spPr>
          <a:xfrm>
            <a:off x="4548946" y="3222781"/>
            <a:ext cx="2731245" cy="2286198"/>
          </a:xfrm>
          <a:prstGeom prst="rect">
            <a:avLst/>
          </a:prstGeom>
        </p:spPr>
      </p:pic>
    </p:spTree>
    <p:extLst>
      <p:ext uri="{BB962C8B-B14F-4D97-AF65-F5344CB8AC3E}">
        <p14:creationId xmlns:p14="http://schemas.microsoft.com/office/powerpoint/2010/main" val="35492576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581405" y="66051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1323439"/>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 Team management: </a:t>
            </a:r>
            <a:br>
              <a:rPr lang="en-US" sz="4000" b="1" dirty="0">
                <a:solidFill>
                  <a:schemeClr val="bg1"/>
                </a:solidFill>
              </a:rPr>
            </a:br>
            <a:endParaRPr lang="en-US" sz="4000" b="1" dirty="0">
              <a:solidFill>
                <a:schemeClr val="bg1"/>
              </a:solidFill>
            </a:endParaRPr>
          </a:p>
        </p:txBody>
      </p:sp>
      <p:sp>
        <p:nvSpPr>
          <p:cNvPr id="7" name="Google Shape;870;p34">
            <a:extLst>
              <a:ext uri="{FF2B5EF4-FFF2-40B4-BE49-F238E27FC236}">
                <a16:creationId xmlns:a16="http://schemas.microsoft.com/office/drawing/2014/main" id="{BDBF3F57-91FB-BBBB-B389-29BB81F92AD8}"/>
              </a:ext>
            </a:extLst>
          </p:cNvPr>
          <p:cNvSpPr/>
          <p:nvPr/>
        </p:nvSpPr>
        <p:spPr>
          <a:xfrm>
            <a:off x="0" y="1705121"/>
            <a:ext cx="11135235" cy="4893607"/>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1600"/>
              <a:buFont typeface="Arial"/>
              <a:buChar char="•"/>
            </a:pPr>
            <a:r>
              <a:rPr lang="en-US" sz="2400" kern="0" dirty="0">
                <a:solidFill>
                  <a:srgbClr val="423B30"/>
                </a:solidFill>
                <a:latin typeface="Arial"/>
                <a:ea typeface="Arial"/>
                <a:cs typeface="Arial"/>
                <a:sym typeface="Arial"/>
              </a:rPr>
              <a:t>A successful project leaders are responsible for the daily mechanisms of </a:t>
            </a:r>
            <a:r>
              <a:rPr lang="en-US" sz="2400" kern="0" dirty="0">
                <a:solidFill>
                  <a:srgbClr val="9448BC"/>
                </a:solidFill>
                <a:latin typeface="Arial"/>
                <a:ea typeface="Arial"/>
                <a:cs typeface="Arial"/>
                <a:sym typeface="Arial"/>
              </a:rPr>
              <a:t>team harmony.</a:t>
            </a:r>
            <a:endParaRPr sz="2400" kern="0" dirty="0">
              <a:solidFill>
                <a:srgbClr val="000000"/>
              </a:solidFill>
              <a:latin typeface="Arial"/>
              <a:cs typeface="Arial"/>
              <a:sym typeface="Arial"/>
            </a:endParaRPr>
          </a:p>
          <a:p>
            <a:pPr marL="342900" indent="-241300" algn="just">
              <a:buClr>
                <a:srgbClr val="000000"/>
              </a:buClr>
              <a:buSzPts val="1600"/>
              <a:buFont typeface="Arial"/>
              <a:buNone/>
            </a:pPr>
            <a:endParaRPr sz="24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400" kern="0" dirty="0">
                <a:solidFill>
                  <a:srgbClr val="423B30"/>
                </a:solidFill>
                <a:latin typeface="Arial"/>
                <a:ea typeface="Arial"/>
                <a:cs typeface="Arial"/>
                <a:sym typeface="Arial"/>
              </a:rPr>
              <a:t>A successful project leaders make sure the whole team stays focused and </a:t>
            </a:r>
            <a:r>
              <a:rPr lang="en-US" sz="2400" kern="0" dirty="0">
                <a:solidFill>
                  <a:srgbClr val="9448BC"/>
                </a:solidFill>
                <a:latin typeface="Arial"/>
                <a:ea typeface="Arial"/>
                <a:cs typeface="Arial"/>
                <a:sym typeface="Arial"/>
              </a:rPr>
              <a:t>works smoothly together</a:t>
            </a:r>
            <a:r>
              <a:rPr lang="en-US" sz="2400" kern="0" dirty="0">
                <a:solidFill>
                  <a:srgbClr val="423B30"/>
                </a:solidFill>
                <a:latin typeface="Arial"/>
                <a:ea typeface="Arial"/>
                <a:cs typeface="Arial"/>
                <a:sym typeface="Arial"/>
              </a:rPr>
              <a:t> towards a shared vision.</a:t>
            </a:r>
            <a:endParaRPr sz="2400" kern="0" dirty="0">
              <a:solidFill>
                <a:srgbClr val="000000"/>
              </a:solidFill>
              <a:latin typeface="Arial"/>
              <a:cs typeface="Arial"/>
              <a:sym typeface="Arial"/>
            </a:endParaRPr>
          </a:p>
          <a:p>
            <a:pPr marL="342900" indent="-241300" algn="just">
              <a:buClr>
                <a:srgbClr val="000000"/>
              </a:buClr>
              <a:buSzPts val="1600"/>
              <a:buFont typeface="Arial"/>
              <a:buNone/>
            </a:pPr>
            <a:endParaRPr sz="24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400" kern="0" dirty="0">
                <a:solidFill>
                  <a:srgbClr val="423B30"/>
                </a:solidFill>
                <a:latin typeface="Arial"/>
                <a:ea typeface="Arial"/>
                <a:cs typeface="Arial"/>
                <a:sym typeface="Arial"/>
              </a:rPr>
              <a:t>A successful project leaders </a:t>
            </a:r>
            <a:r>
              <a:rPr lang="en-US" sz="2400" kern="0" dirty="0">
                <a:solidFill>
                  <a:srgbClr val="9448BC"/>
                </a:solidFill>
                <a:latin typeface="Arial"/>
                <a:ea typeface="Arial"/>
                <a:cs typeface="Arial"/>
                <a:sym typeface="Arial"/>
              </a:rPr>
              <a:t>discusses</a:t>
            </a:r>
            <a:r>
              <a:rPr lang="en-US" sz="2400" kern="0" dirty="0">
                <a:solidFill>
                  <a:srgbClr val="423B30"/>
                </a:solidFill>
                <a:latin typeface="Arial"/>
                <a:ea typeface="Arial"/>
                <a:cs typeface="Arial"/>
                <a:sym typeface="Arial"/>
              </a:rPr>
              <a:t>, </a:t>
            </a:r>
            <a:r>
              <a:rPr lang="en-US" sz="2400" kern="0" dirty="0">
                <a:solidFill>
                  <a:srgbClr val="9448BC"/>
                </a:solidFill>
                <a:latin typeface="Arial"/>
                <a:ea typeface="Arial"/>
                <a:cs typeface="Arial"/>
                <a:sym typeface="Arial"/>
              </a:rPr>
              <a:t>decides</a:t>
            </a:r>
            <a:r>
              <a:rPr lang="en-US" sz="2400" kern="0" dirty="0">
                <a:solidFill>
                  <a:srgbClr val="423B30"/>
                </a:solidFill>
                <a:latin typeface="Arial"/>
                <a:ea typeface="Arial"/>
                <a:cs typeface="Arial"/>
                <a:sym typeface="Arial"/>
              </a:rPr>
              <a:t> and does real work together .</a:t>
            </a:r>
            <a:endParaRPr sz="2400" kern="0" dirty="0">
              <a:solidFill>
                <a:srgbClr val="000000"/>
              </a:solidFill>
              <a:latin typeface="Arial"/>
              <a:cs typeface="Arial"/>
              <a:sym typeface="Arial"/>
            </a:endParaRPr>
          </a:p>
          <a:p>
            <a:pPr marL="342900" indent="-241300" algn="just">
              <a:buClr>
                <a:srgbClr val="000000"/>
              </a:buClr>
              <a:buSzPts val="1600"/>
              <a:buFont typeface="Arial"/>
              <a:buNone/>
            </a:pPr>
            <a:endParaRPr sz="2400" kern="0" dirty="0">
              <a:solidFill>
                <a:srgbClr val="423B30"/>
              </a:solidFill>
              <a:latin typeface="Arial"/>
              <a:ea typeface="Arial"/>
              <a:cs typeface="Arial"/>
              <a:sym typeface="Arial"/>
            </a:endParaRPr>
          </a:p>
          <a:p>
            <a:pPr algn="just">
              <a:buClr>
                <a:srgbClr val="000000"/>
              </a:buClr>
              <a:buFont typeface="Arial"/>
              <a:buNone/>
            </a:pPr>
            <a:endParaRPr sz="24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400" kern="0" dirty="0">
                <a:solidFill>
                  <a:srgbClr val="423B30"/>
                </a:solidFill>
                <a:latin typeface="Arial"/>
                <a:ea typeface="Arial"/>
                <a:cs typeface="Arial"/>
                <a:sym typeface="Arial"/>
              </a:rPr>
              <a:t>A successful project leaders, recognizing that their team has been putting in extra hours on a project, might come up with a special </a:t>
            </a:r>
            <a:r>
              <a:rPr lang="en-US" sz="2400" kern="0" dirty="0">
                <a:solidFill>
                  <a:srgbClr val="9448BC"/>
                </a:solidFill>
                <a:latin typeface="Arial"/>
                <a:ea typeface="Arial"/>
                <a:cs typeface="Arial"/>
                <a:sym typeface="Arial"/>
              </a:rPr>
              <a:t>reward</a:t>
            </a:r>
            <a:r>
              <a:rPr lang="en-US" sz="2400" kern="0" dirty="0">
                <a:solidFill>
                  <a:srgbClr val="423B30"/>
                </a:solidFill>
                <a:latin typeface="Arial"/>
                <a:ea typeface="Arial"/>
                <a:cs typeface="Arial"/>
                <a:sym typeface="Arial"/>
              </a:rPr>
              <a:t>—like a special team dinner together, or a day off post-project—to both demonstrate appreciation and </a:t>
            </a:r>
            <a:r>
              <a:rPr lang="en-US" sz="2400" kern="0" dirty="0">
                <a:solidFill>
                  <a:srgbClr val="9448BC"/>
                </a:solidFill>
                <a:latin typeface="Arial"/>
                <a:ea typeface="Arial"/>
                <a:cs typeface="Arial"/>
                <a:sym typeface="Arial"/>
              </a:rPr>
              <a:t>incentive </a:t>
            </a:r>
            <a:r>
              <a:rPr lang="en-US" sz="2400" kern="0" dirty="0">
                <a:solidFill>
                  <a:srgbClr val="423B30"/>
                </a:solidFill>
                <a:latin typeface="Arial"/>
                <a:ea typeface="Arial"/>
                <a:cs typeface="Arial"/>
                <a:sym typeface="Arial"/>
              </a:rPr>
              <a:t>continued hard work.</a:t>
            </a:r>
            <a:endParaRPr sz="2400" kern="0" dirty="0">
              <a:solidFill>
                <a:srgbClr val="000000"/>
              </a:solidFill>
              <a:latin typeface="Arial"/>
              <a:cs typeface="Arial"/>
              <a:sym typeface="Arial"/>
            </a:endParaRPr>
          </a:p>
        </p:txBody>
      </p:sp>
      <p:pic>
        <p:nvPicPr>
          <p:cNvPr id="11" name="Google Shape;871;p34" descr="Team Management - Meaning, Importance, Types, Examples">
            <a:extLst>
              <a:ext uri="{FF2B5EF4-FFF2-40B4-BE49-F238E27FC236}">
                <a16:creationId xmlns:a16="http://schemas.microsoft.com/office/drawing/2014/main" id="{E35F31EF-D48F-6DE5-3A92-C495D25CC8BF}"/>
              </a:ext>
            </a:extLst>
          </p:cNvPr>
          <p:cNvPicPr preferRelativeResize="0"/>
          <p:nvPr/>
        </p:nvPicPr>
        <p:blipFill rotWithShape="1">
          <a:blip r:embed="rId5">
            <a:alphaModFix/>
          </a:blip>
          <a:srcRect/>
          <a:stretch/>
        </p:blipFill>
        <p:spPr>
          <a:xfrm>
            <a:off x="10429461" y="135969"/>
            <a:ext cx="1643214" cy="1323439"/>
          </a:xfrm>
          <a:prstGeom prst="rect">
            <a:avLst/>
          </a:prstGeom>
          <a:noFill/>
          <a:ln>
            <a:noFill/>
          </a:ln>
        </p:spPr>
      </p:pic>
    </p:spTree>
    <p:extLst>
      <p:ext uri="{BB962C8B-B14F-4D97-AF65-F5344CB8AC3E}">
        <p14:creationId xmlns:p14="http://schemas.microsoft.com/office/powerpoint/2010/main" val="10810325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42990"/>
            <a:ext cx="908851" cy="815009"/>
          </a:xfrm>
          <a:prstGeom prst="rect">
            <a:avLst/>
          </a:prstGeom>
        </p:spPr>
      </p:pic>
      <p:pic>
        <p:nvPicPr>
          <p:cNvPr id="3" name="Picture 2"/>
          <p:cNvPicPr>
            <a:picLocks noChangeAspect="1"/>
          </p:cNvPicPr>
          <p:nvPr/>
        </p:nvPicPr>
        <p:blipFill>
          <a:blip r:embed="rId3"/>
          <a:stretch>
            <a:fillRect/>
          </a:stretch>
        </p:blipFill>
        <p:spPr>
          <a:xfrm>
            <a:off x="2581405"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1323439"/>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Decision making : </a:t>
            </a:r>
            <a:br>
              <a:rPr lang="en-US" sz="4000" b="1" dirty="0">
                <a:solidFill>
                  <a:schemeClr val="bg1"/>
                </a:solidFill>
              </a:rPr>
            </a:br>
            <a:endParaRPr lang="en-US" sz="4000" b="1" dirty="0">
              <a:solidFill>
                <a:schemeClr val="bg1"/>
              </a:solidFill>
            </a:endParaRPr>
          </a:p>
        </p:txBody>
      </p:sp>
      <p:sp>
        <p:nvSpPr>
          <p:cNvPr id="7" name="Google Shape;883;p35">
            <a:extLst>
              <a:ext uri="{FF2B5EF4-FFF2-40B4-BE49-F238E27FC236}">
                <a16:creationId xmlns:a16="http://schemas.microsoft.com/office/drawing/2014/main" id="{713111DD-1C38-9B85-C8BA-D4BA6F1DDEDB}"/>
              </a:ext>
            </a:extLst>
          </p:cNvPr>
          <p:cNvSpPr/>
          <p:nvPr/>
        </p:nvSpPr>
        <p:spPr>
          <a:xfrm>
            <a:off x="130614" y="1564458"/>
            <a:ext cx="11637316" cy="4524275"/>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1600"/>
              <a:buFont typeface="Arial"/>
              <a:buChar char="•"/>
            </a:pPr>
            <a:r>
              <a:rPr lang="en-US" sz="2400" kern="0" dirty="0">
                <a:solidFill>
                  <a:srgbClr val="423B30"/>
                </a:solidFill>
                <a:latin typeface="Arial"/>
                <a:ea typeface="Arial"/>
                <a:cs typeface="Arial"/>
                <a:sym typeface="Arial"/>
              </a:rPr>
              <a:t>A successful project are A successful </a:t>
            </a:r>
            <a:r>
              <a:rPr lang="en-US" sz="2400" kern="0" dirty="0">
                <a:solidFill>
                  <a:srgbClr val="9448BC"/>
                </a:solidFill>
                <a:latin typeface="Arial"/>
                <a:ea typeface="Arial"/>
                <a:cs typeface="Arial"/>
                <a:sym typeface="Arial"/>
              </a:rPr>
              <a:t>Decision-Makers</a:t>
            </a:r>
            <a:r>
              <a:rPr lang="en-US" sz="2400" kern="0" dirty="0">
                <a:solidFill>
                  <a:srgbClr val="423B30"/>
                </a:solidFill>
                <a:latin typeface="Arial"/>
                <a:ea typeface="Arial"/>
                <a:cs typeface="Arial"/>
                <a:sym typeface="Arial"/>
              </a:rPr>
              <a:t>.</a:t>
            </a:r>
            <a:endParaRPr sz="2400" kern="0" dirty="0">
              <a:solidFill>
                <a:srgbClr val="423B30"/>
              </a:solidFill>
              <a:latin typeface="Arial"/>
              <a:ea typeface="Arial"/>
              <a:cs typeface="Arial"/>
              <a:sym typeface="Arial"/>
            </a:endParaRPr>
          </a:p>
          <a:p>
            <a:pPr marL="342900" indent="-241300" algn="just">
              <a:buClr>
                <a:srgbClr val="000000"/>
              </a:buClr>
              <a:buSzPts val="1600"/>
              <a:buFont typeface="Arial"/>
              <a:buNone/>
            </a:pPr>
            <a:endParaRPr sz="24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400" kern="0" dirty="0">
                <a:solidFill>
                  <a:srgbClr val="423B30"/>
                </a:solidFill>
                <a:latin typeface="Arial"/>
                <a:ea typeface="Arial"/>
                <a:cs typeface="Arial"/>
                <a:sym typeface="Arial"/>
              </a:rPr>
              <a:t>A successful project leaders often have to </a:t>
            </a:r>
            <a:r>
              <a:rPr lang="en-US" sz="2400" kern="0" dirty="0">
                <a:solidFill>
                  <a:srgbClr val="9448BC"/>
                </a:solidFill>
                <a:latin typeface="Arial"/>
                <a:ea typeface="Arial"/>
                <a:cs typeface="Arial"/>
                <a:sym typeface="Arial"/>
              </a:rPr>
              <a:t>make challenging decisions</a:t>
            </a:r>
            <a:r>
              <a:rPr lang="en-US" sz="2400" kern="0" dirty="0">
                <a:solidFill>
                  <a:srgbClr val="423B30"/>
                </a:solidFill>
                <a:latin typeface="Arial"/>
                <a:ea typeface="Arial"/>
                <a:cs typeface="Arial"/>
                <a:sym typeface="Arial"/>
              </a:rPr>
              <a:t>, such as what direction to move their project in.</a:t>
            </a:r>
            <a:endParaRPr sz="2400" kern="0" dirty="0">
              <a:solidFill>
                <a:srgbClr val="000000"/>
              </a:solidFill>
              <a:latin typeface="Arial"/>
              <a:cs typeface="Arial"/>
              <a:sym typeface="Arial"/>
            </a:endParaRPr>
          </a:p>
          <a:p>
            <a:pPr marL="342900" indent="-241300" algn="just">
              <a:buClr>
                <a:srgbClr val="000000"/>
              </a:buClr>
              <a:buSzPts val="1600"/>
              <a:buFont typeface="Arial"/>
              <a:buNone/>
            </a:pPr>
            <a:endParaRPr sz="24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400" kern="0" dirty="0">
                <a:solidFill>
                  <a:srgbClr val="423B30"/>
                </a:solidFill>
                <a:latin typeface="Arial"/>
                <a:ea typeface="Arial"/>
                <a:cs typeface="Arial"/>
                <a:sym typeface="Arial"/>
              </a:rPr>
              <a:t>A successful project leaders understand how to </a:t>
            </a:r>
            <a:r>
              <a:rPr lang="en-US" sz="2400" kern="0" dirty="0">
                <a:solidFill>
                  <a:srgbClr val="9448BC"/>
                </a:solidFill>
                <a:latin typeface="Arial"/>
                <a:ea typeface="Arial"/>
                <a:cs typeface="Arial"/>
                <a:sym typeface="Arial"/>
              </a:rPr>
              <a:t>balance emotion </a:t>
            </a:r>
            <a:r>
              <a:rPr lang="en-US" sz="2400" kern="0" dirty="0">
                <a:solidFill>
                  <a:srgbClr val="423B30"/>
                </a:solidFill>
                <a:latin typeface="Arial"/>
                <a:ea typeface="Arial"/>
                <a:cs typeface="Arial"/>
                <a:sym typeface="Arial"/>
              </a:rPr>
              <a:t>with reason and </a:t>
            </a:r>
            <a:r>
              <a:rPr lang="en-US" sz="2400" kern="0" dirty="0">
                <a:solidFill>
                  <a:srgbClr val="9448BC"/>
                </a:solidFill>
                <a:latin typeface="Arial"/>
                <a:ea typeface="Arial"/>
                <a:cs typeface="Arial"/>
                <a:sym typeface="Arial"/>
              </a:rPr>
              <a:t>make decisions </a:t>
            </a:r>
            <a:r>
              <a:rPr lang="en-US" sz="2400" kern="0" dirty="0">
                <a:solidFill>
                  <a:srgbClr val="423B30"/>
                </a:solidFill>
                <a:latin typeface="Arial"/>
                <a:ea typeface="Arial"/>
                <a:cs typeface="Arial"/>
                <a:sym typeface="Arial"/>
              </a:rPr>
              <a:t>that positively impact themselves, their employees, their customers and stakeholders, and the project.</a:t>
            </a:r>
            <a:endParaRPr sz="2400" kern="0" dirty="0">
              <a:solidFill>
                <a:srgbClr val="000000"/>
              </a:solidFill>
              <a:latin typeface="Arial"/>
              <a:cs typeface="Arial"/>
              <a:sym typeface="Arial"/>
            </a:endParaRPr>
          </a:p>
          <a:p>
            <a:pPr marL="342900" indent="-241300" algn="just">
              <a:buClr>
                <a:srgbClr val="000000"/>
              </a:buClr>
              <a:buSzPts val="1600"/>
              <a:buFont typeface="Arial"/>
              <a:buNone/>
            </a:pPr>
            <a:endParaRPr sz="24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400" kern="0" dirty="0">
                <a:solidFill>
                  <a:srgbClr val="423B30"/>
                </a:solidFill>
                <a:latin typeface="Arial"/>
                <a:ea typeface="Arial"/>
                <a:cs typeface="Arial"/>
                <a:sym typeface="Arial"/>
              </a:rPr>
              <a:t>A successful project leaders also know when to </a:t>
            </a:r>
            <a:r>
              <a:rPr lang="en-US" sz="2400" kern="0" dirty="0">
                <a:solidFill>
                  <a:srgbClr val="9448BC"/>
                </a:solidFill>
                <a:latin typeface="Arial"/>
                <a:ea typeface="Arial"/>
                <a:cs typeface="Arial"/>
                <a:sym typeface="Arial"/>
              </a:rPr>
              <a:t>move quickly </a:t>
            </a:r>
            <a:r>
              <a:rPr lang="en-US" sz="2400" kern="0" dirty="0">
                <a:solidFill>
                  <a:srgbClr val="423B30"/>
                </a:solidFill>
                <a:latin typeface="Arial"/>
                <a:ea typeface="Arial"/>
                <a:cs typeface="Arial"/>
                <a:sym typeface="Arial"/>
              </a:rPr>
              <a:t>and proceed with the available information, versus when to take more time and gather additional information.</a:t>
            </a:r>
            <a:endParaRPr sz="2400" kern="0" dirty="0">
              <a:solidFill>
                <a:srgbClr val="000000"/>
              </a:solidFill>
              <a:latin typeface="Arial"/>
              <a:cs typeface="Arial"/>
              <a:sym typeface="Arial"/>
            </a:endParaRPr>
          </a:p>
        </p:txBody>
      </p:sp>
    </p:spTree>
    <p:extLst>
      <p:ext uri="{BB962C8B-B14F-4D97-AF65-F5344CB8AC3E}">
        <p14:creationId xmlns:p14="http://schemas.microsoft.com/office/powerpoint/2010/main" val="6491999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581405" y="66051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1323439"/>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Conflict resolution: </a:t>
            </a:r>
            <a:br>
              <a:rPr lang="en-US" sz="4000" b="1" dirty="0">
                <a:solidFill>
                  <a:schemeClr val="bg1"/>
                </a:solidFill>
              </a:rPr>
            </a:br>
            <a:endParaRPr lang="en-US" sz="4000" b="1" dirty="0">
              <a:solidFill>
                <a:schemeClr val="bg1"/>
              </a:solidFill>
            </a:endParaRPr>
          </a:p>
        </p:txBody>
      </p:sp>
      <p:sp>
        <p:nvSpPr>
          <p:cNvPr id="7" name="Google Shape;896;p36">
            <a:extLst>
              <a:ext uri="{FF2B5EF4-FFF2-40B4-BE49-F238E27FC236}">
                <a16:creationId xmlns:a16="http://schemas.microsoft.com/office/drawing/2014/main" id="{273C2837-FA4B-6991-F1C6-531CE7FD43B8}"/>
              </a:ext>
            </a:extLst>
          </p:cNvPr>
          <p:cNvSpPr/>
          <p:nvPr/>
        </p:nvSpPr>
        <p:spPr>
          <a:xfrm>
            <a:off x="15428" y="1164174"/>
            <a:ext cx="12057247" cy="5693826"/>
          </a:xfrm>
          <a:prstGeom prst="rect">
            <a:avLst/>
          </a:prstGeom>
          <a:noFill/>
          <a:ln>
            <a:noFill/>
          </a:ln>
        </p:spPr>
        <p:txBody>
          <a:bodyPr spcFirstLastPara="1" wrap="square" lIns="91425" tIns="45700" rIns="91425" bIns="45700" anchor="t" anchorCtr="0">
            <a:spAutoFit/>
          </a:bodyPr>
          <a:lstStyle/>
          <a:p>
            <a:pPr algn="just">
              <a:buClr>
                <a:srgbClr val="000000"/>
              </a:buClr>
              <a:buFont typeface="Arial"/>
              <a:buNone/>
            </a:pPr>
            <a:endParaRPr sz="2800" kern="0" dirty="0">
              <a:solidFill>
                <a:srgbClr val="434343"/>
              </a:solidFill>
              <a:latin typeface="Barlow Condensed SemiBold"/>
              <a:ea typeface="Barlow Condensed SemiBold"/>
              <a:cs typeface="Barlow Condensed SemiBold"/>
              <a:sym typeface="Barlow Condensed SemiBold"/>
            </a:endParaRPr>
          </a:p>
          <a:p>
            <a:pPr marL="342900" indent="-342900" algn="just">
              <a:buClr>
                <a:srgbClr val="000000"/>
              </a:buClr>
              <a:buSzPts val="1600"/>
              <a:buFont typeface="Arial"/>
              <a:buChar char="•"/>
            </a:pPr>
            <a:r>
              <a:rPr lang="en-US" sz="2800" kern="0" dirty="0">
                <a:solidFill>
                  <a:srgbClr val="423B30"/>
                </a:solidFill>
                <a:latin typeface="Arial"/>
                <a:ea typeface="Arial"/>
                <a:cs typeface="Arial"/>
                <a:sym typeface="Arial"/>
              </a:rPr>
              <a:t>Conflict resolution is at the core of being a successful project leader, it is an ongoing job duty of a leader.</a:t>
            </a:r>
            <a:endParaRPr sz="2800" kern="0" dirty="0">
              <a:solidFill>
                <a:srgbClr val="000000"/>
              </a:solidFill>
              <a:latin typeface="Arial"/>
              <a:cs typeface="Arial"/>
              <a:sym typeface="Arial"/>
            </a:endParaRPr>
          </a:p>
          <a:p>
            <a:pPr marL="342900" indent="-241300" algn="just">
              <a:buClr>
                <a:srgbClr val="000000"/>
              </a:buClr>
              <a:buSzPts val="1600"/>
              <a:buFont typeface="Arial"/>
              <a:buNone/>
            </a:pPr>
            <a:endParaRPr sz="28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800" kern="0" dirty="0">
                <a:solidFill>
                  <a:srgbClr val="423B30"/>
                </a:solidFill>
                <a:latin typeface="Arial"/>
                <a:ea typeface="Arial"/>
                <a:cs typeface="Arial"/>
                <a:sym typeface="Arial"/>
              </a:rPr>
              <a:t>A successful project leaders is </a:t>
            </a:r>
            <a:r>
              <a:rPr lang="en-US" sz="2800" kern="0" dirty="0">
                <a:solidFill>
                  <a:srgbClr val="9448BC"/>
                </a:solidFill>
                <a:latin typeface="Arial"/>
                <a:ea typeface="Arial"/>
                <a:cs typeface="Arial"/>
                <a:sym typeface="Arial"/>
              </a:rPr>
              <a:t>patient listener </a:t>
            </a:r>
            <a:r>
              <a:rPr lang="en-US" sz="2800" kern="0" dirty="0">
                <a:solidFill>
                  <a:srgbClr val="423B30"/>
                </a:solidFill>
                <a:latin typeface="Arial"/>
                <a:ea typeface="Arial"/>
                <a:cs typeface="Arial"/>
                <a:sym typeface="Arial"/>
              </a:rPr>
              <a:t>and assess the problem </a:t>
            </a:r>
            <a:r>
              <a:rPr lang="en-US" sz="2800" kern="0" dirty="0">
                <a:solidFill>
                  <a:srgbClr val="9448BC"/>
                </a:solidFill>
                <a:latin typeface="Arial"/>
                <a:ea typeface="Arial"/>
                <a:cs typeface="Arial"/>
                <a:sym typeface="Arial"/>
              </a:rPr>
              <a:t>realistically </a:t>
            </a:r>
            <a:r>
              <a:rPr lang="en-US" sz="2800" kern="0" dirty="0">
                <a:solidFill>
                  <a:srgbClr val="423B30"/>
                </a:solidFill>
                <a:latin typeface="Arial"/>
                <a:ea typeface="Arial"/>
                <a:cs typeface="Arial"/>
                <a:sym typeface="Arial"/>
              </a:rPr>
              <a:t>without getting emotional or biased. </a:t>
            </a:r>
            <a:endParaRPr sz="2800" kern="0" dirty="0">
              <a:solidFill>
                <a:srgbClr val="000000"/>
              </a:solidFill>
              <a:latin typeface="Arial"/>
              <a:cs typeface="Arial"/>
              <a:sym typeface="Arial"/>
            </a:endParaRPr>
          </a:p>
          <a:p>
            <a:pPr marL="342900" indent="-241300" algn="just">
              <a:buClr>
                <a:srgbClr val="000000"/>
              </a:buClr>
              <a:buSzPts val="1600"/>
              <a:buFont typeface="Arial"/>
              <a:buNone/>
            </a:pPr>
            <a:endParaRPr sz="28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800" kern="0" dirty="0">
                <a:solidFill>
                  <a:srgbClr val="423B30"/>
                </a:solidFill>
                <a:latin typeface="Arial"/>
                <a:ea typeface="Arial"/>
                <a:cs typeface="Arial"/>
                <a:sym typeface="Arial"/>
              </a:rPr>
              <a:t>The impact of conflict in the workplace can result in a disruption of the effectiveness of the project and slow the achievement of it’s goals. </a:t>
            </a:r>
            <a:endParaRPr sz="2800" kern="0" dirty="0">
              <a:solidFill>
                <a:srgbClr val="000000"/>
              </a:solidFill>
              <a:latin typeface="Arial"/>
              <a:cs typeface="Arial"/>
              <a:sym typeface="Arial"/>
            </a:endParaRPr>
          </a:p>
          <a:p>
            <a:pPr marL="342900" indent="-241300" algn="just">
              <a:buClr>
                <a:srgbClr val="000000"/>
              </a:buClr>
              <a:buSzPts val="1600"/>
              <a:buFont typeface="Arial"/>
              <a:buNone/>
            </a:pPr>
            <a:endParaRPr sz="28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800" kern="0" dirty="0">
                <a:solidFill>
                  <a:srgbClr val="423B30"/>
                </a:solidFill>
                <a:latin typeface="Arial"/>
                <a:ea typeface="Arial"/>
                <a:cs typeface="Arial"/>
                <a:sym typeface="Arial"/>
              </a:rPr>
              <a:t>A successful project leaders beliefs that </a:t>
            </a:r>
            <a:r>
              <a:rPr lang="en-US" sz="2800" kern="0" dirty="0">
                <a:solidFill>
                  <a:srgbClr val="9448BC"/>
                </a:solidFill>
                <a:latin typeface="Arial"/>
                <a:ea typeface="Arial"/>
                <a:cs typeface="Arial"/>
                <a:sym typeface="Arial"/>
              </a:rPr>
              <a:t>facing</a:t>
            </a:r>
            <a:r>
              <a:rPr lang="en-US" sz="2800" kern="0" dirty="0">
                <a:solidFill>
                  <a:srgbClr val="423B30"/>
                </a:solidFill>
                <a:latin typeface="Arial"/>
                <a:ea typeface="Arial"/>
                <a:cs typeface="Arial"/>
                <a:sym typeface="Arial"/>
              </a:rPr>
              <a:t> conflict head is the best thing for both sides.</a:t>
            </a:r>
            <a:endParaRPr sz="2800" kern="0" dirty="0">
              <a:solidFill>
                <a:srgbClr val="000000"/>
              </a:solidFill>
              <a:latin typeface="Arial"/>
              <a:cs typeface="Arial"/>
              <a:sym typeface="Arial"/>
            </a:endParaRPr>
          </a:p>
          <a:p>
            <a:pPr marL="342900" indent="-241300" algn="just">
              <a:buClr>
                <a:srgbClr val="000000"/>
              </a:buClr>
              <a:buSzPts val="1600"/>
              <a:buFont typeface="Arial"/>
              <a:buNone/>
            </a:pPr>
            <a:endParaRPr sz="2800" kern="0" dirty="0">
              <a:solidFill>
                <a:srgbClr val="423B30"/>
              </a:solidFill>
              <a:latin typeface="Arial"/>
              <a:ea typeface="Arial"/>
              <a:cs typeface="Arial"/>
              <a:sym typeface="Arial"/>
            </a:endParaRPr>
          </a:p>
        </p:txBody>
      </p:sp>
    </p:spTree>
    <p:extLst>
      <p:ext uri="{BB962C8B-B14F-4D97-AF65-F5344CB8AC3E}">
        <p14:creationId xmlns:p14="http://schemas.microsoft.com/office/powerpoint/2010/main" val="17061445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581405" y="66051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11875966" cy="1610200"/>
          </a:xfrm>
          <a:prstGeom prst="rect">
            <a:avLst/>
          </a:prstGeom>
        </p:spPr>
      </p:pic>
      <p:sp>
        <p:nvSpPr>
          <p:cNvPr id="12" name="TextBox 11">
            <a:extLst>
              <a:ext uri="{FF2B5EF4-FFF2-40B4-BE49-F238E27FC236}">
                <a16:creationId xmlns:a16="http://schemas.microsoft.com/office/drawing/2014/main" id="{CC1BEF2B-0EAB-3038-56B7-DDDF2BD43656}"/>
              </a:ext>
            </a:extLst>
          </p:cNvPr>
          <p:cNvSpPr txBox="1"/>
          <p:nvPr/>
        </p:nvSpPr>
        <p:spPr>
          <a:xfrm>
            <a:off x="4088296" y="522516"/>
            <a:ext cx="6294782" cy="1015663"/>
          </a:xfrm>
          <a:prstGeom prst="rect">
            <a:avLst/>
          </a:prstGeom>
          <a:noFill/>
        </p:spPr>
        <p:txBody>
          <a:bodyPr wrap="square">
            <a:spAutoFit/>
          </a:bodyPr>
          <a:lstStyle/>
          <a:p>
            <a:pPr marL="571500" indent="-571500">
              <a:buFont typeface="Wingdings" panose="05000000000000000000" pitchFamily="2" charset="2"/>
              <a:buChar char="q"/>
            </a:pPr>
            <a:r>
              <a:rPr kumimoji="0" lang="en-US" sz="4000" b="1" i="0" u="none" strike="noStrike" kern="0" cap="none" spc="0" normalizeH="0" baseline="0" noProof="0" dirty="0">
                <a:ln>
                  <a:noFill/>
                </a:ln>
                <a:solidFill>
                  <a:schemeClr val="bg1"/>
                </a:solidFill>
                <a:effectLst/>
                <a:uLnTx/>
                <a:uFillTx/>
                <a:latin typeface="Barlow Condensed SemiBold"/>
                <a:sym typeface="Barlow Condensed SemiBold"/>
              </a:rPr>
              <a:t>Communicating</a:t>
            </a:r>
            <a:br>
              <a:rPr kumimoji="0" lang="en-US" sz="4000" b="1" i="0" u="none" strike="noStrike" kern="0" cap="none" spc="0" normalizeH="0" baseline="0" noProof="0" dirty="0">
                <a:ln>
                  <a:noFill/>
                </a:ln>
                <a:solidFill>
                  <a:schemeClr val="bg1"/>
                </a:solidFill>
                <a:effectLst/>
                <a:uLnTx/>
                <a:uFillTx/>
                <a:latin typeface="Barlow Condensed SemiBold"/>
                <a:sym typeface="Barlow Condensed SemiBold"/>
              </a:rPr>
            </a:br>
            <a:endParaRPr lang="en-US" sz="2000" dirty="0">
              <a:solidFill>
                <a:schemeClr val="bg1"/>
              </a:solidFill>
            </a:endParaRPr>
          </a:p>
        </p:txBody>
      </p:sp>
      <p:sp>
        <p:nvSpPr>
          <p:cNvPr id="13" name="Google Shape;925;p38">
            <a:extLst>
              <a:ext uri="{FF2B5EF4-FFF2-40B4-BE49-F238E27FC236}">
                <a16:creationId xmlns:a16="http://schemas.microsoft.com/office/drawing/2014/main" id="{49704C39-D8E4-15CA-99DA-8CAB28DF5DDE}"/>
              </a:ext>
            </a:extLst>
          </p:cNvPr>
          <p:cNvSpPr/>
          <p:nvPr/>
        </p:nvSpPr>
        <p:spPr>
          <a:xfrm>
            <a:off x="130614" y="1844355"/>
            <a:ext cx="11745352" cy="4401164"/>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SzPts val="1600"/>
              <a:buFont typeface="Arial"/>
              <a:buChar char="•"/>
            </a:pPr>
            <a:r>
              <a:rPr lang="en-US" sz="2800" kern="0" dirty="0">
                <a:solidFill>
                  <a:srgbClr val="423B30"/>
                </a:solidFill>
                <a:latin typeface="Arial"/>
                <a:ea typeface="Arial"/>
                <a:cs typeface="Arial"/>
                <a:sym typeface="Arial"/>
              </a:rPr>
              <a:t>A successful project leaders is an </a:t>
            </a:r>
            <a:r>
              <a:rPr lang="en-US" sz="2800" kern="0" dirty="0">
                <a:solidFill>
                  <a:srgbClr val="6F348E"/>
                </a:solidFill>
                <a:latin typeface="Arial"/>
                <a:ea typeface="Arial"/>
                <a:cs typeface="Arial"/>
                <a:sym typeface="Arial"/>
              </a:rPr>
              <a:t>effective listeners</a:t>
            </a:r>
            <a:r>
              <a:rPr lang="en-US" sz="2800" kern="0" dirty="0">
                <a:solidFill>
                  <a:srgbClr val="423B30"/>
                </a:solidFill>
                <a:latin typeface="Arial"/>
                <a:ea typeface="Arial"/>
                <a:cs typeface="Arial"/>
                <a:sym typeface="Arial"/>
              </a:rPr>
              <a:t>.</a:t>
            </a:r>
            <a:endParaRPr sz="2800" kern="0" dirty="0">
              <a:solidFill>
                <a:srgbClr val="000000"/>
              </a:solidFill>
              <a:latin typeface="Arial"/>
              <a:cs typeface="Arial"/>
              <a:sym typeface="Arial"/>
            </a:endParaRPr>
          </a:p>
          <a:p>
            <a:pPr marL="342900" indent="-241300" algn="just">
              <a:buClr>
                <a:srgbClr val="000000"/>
              </a:buClr>
              <a:buSzPts val="1600"/>
              <a:buFont typeface="Arial"/>
              <a:buNone/>
            </a:pPr>
            <a:endParaRPr sz="28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800" kern="0" dirty="0">
                <a:solidFill>
                  <a:srgbClr val="423B30"/>
                </a:solidFill>
                <a:latin typeface="Arial"/>
                <a:ea typeface="Arial"/>
                <a:cs typeface="Arial"/>
                <a:sym typeface="Arial"/>
              </a:rPr>
              <a:t>Communication can include, </a:t>
            </a:r>
            <a:r>
              <a:rPr lang="en-US" sz="2800" kern="0" dirty="0">
                <a:solidFill>
                  <a:srgbClr val="6F348E"/>
                </a:solidFill>
                <a:latin typeface="Arial"/>
                <a:ea typeface="Arial"/>
                <a:cs typeface="Arial"/>
                <a:sym typeface="Arial"/>
              </a:rPr>
              <a:t>persuading</a:t>
            </a:r>
            <a:r>
              <a:rPr lang="en-US" sz="2800" kern="0" dirty="0">
                <a:solidFill>
                  <a:srgbClr val="423B30"/>
                </a:solidFill>
                <a:latin typeface="Arial"/>
                <a:ea typeface="Arial"/>
                <a:cs typeface="Arial"/>
                <a:sym typeface="Arial"/>
              </a:rPr>
              <a:t> team members to collaborate in a way they’re not accustomed to, </a:t>
            </a:r>
            <a:r>
              <a:rPr lang="en-US" sz="2800" kern="0" dirty="0">
                <a:solidFill>
                  <a:srgbClr val="6F348E"/>
                </a:solidFill>
                <a:latin typeface="Arial"/>
                <a:ea typeface="Arial"/>
                <a:cs typeface="Arial"/>
                <a:sym typeface="Arial"/>
              </a:rPr>
              <a:t>negotiating </a:t>
            </a:r>
            <a:r>
              <a:rPr lang="en-US" sz="2800" kern="0" dirty="0">
                <a:solidFill>
                  <a:srgbClr val="423B30"/>
                </a:solidFill>
                <a:latin typeface="Arial"/>
                <a:ea typeface="Arial"/>
                <a:cs typeface="Arial"/>
                <a:sym typeface="Arial"/>
              </a:rPr>
              <a:t>with </a:t>
            </a:r>
            <a:r>
              <a:rPr lang="en-US" sz="2800" u="sng" kern="0" dirty="0">
                <a:solidFill>
                  <a:srgbClr val="423B30"/>
                </a:solidFill>
                <a:latin typeface="Arial"/>
                <a:ea typeface="Arial"/>
                <a:cs typeface="Arial"/>
                <a:sym typeface="Arial"/>
                <a:hlinkClick r:id="rId5">
                  <a:extLst>
                    <a:ext uri="{A12FA001-AC4F-418D-AE19-62706E023703}">
                      <ahyp:hlinkClr xmlns:ahyp="http://schemas.microsoft.com/office/drawing/2018/hyperlinkcolor" val="tx"/>
                    </a:ext>
                  </a:extLst>
                </a:hlinkClick>
              </a:rPr>
              <a:t>project stakeholders</a:t>
            </a:r>
            <a:r>
              <a:rPr lang="en-US" sz="2800" kern="0" dirty="0">
                <a:solidFill>
                  <a:srgbClr val="423B30"/>
                </a:solidFill>
                <a:latin typeface="Arial"/>
                <a:ea typeface="Arial"/>
                <a:cs typeface="Arial"/>
                <a:sym typeface="Arial"/>
              </a:rPr>
              <a:t> on timelines and expectations.</a:t>
            </a:r>
            <a:endParaRPr sz="2800" kern="0" dirty="0">
              <a:solidFill>
                <a:srgbClr val="423B30"/>
              </a:solidFill>
              <a:latin typeface="Arial"/>
              <a:ea typeface="Arial"/>
              <a:cs typeface="Arial"/>
              <a:sym typeface="Arial"/>
            </a:endParaRPr>
          </a:p>
          <a:p>
            <a:pPr marL="342900" indent="-241300" algn="just">
              <a:buClr>
                <a:srgbClr val="000000"/>
              </a:buClr>
              <a:buSzPts val="1600"/>
              <a:buFont typeface="Arial"/>
              <a:buNone/>
            </a:pPr>
            <a:endParaRPr sz="2800" kern="0" dirty="0">
              <a:solidFill>
                <a:srgbClr val="423B30"/>
              </a:solidFill>
              <a:latin typeface="Arial"/>
              <a:ea typeface="Arial"/>
              <a:cs typeface="Arial"/>
              <a:sym typeface="Arial"/>
            </a:endParaRPr>
          </a:p>
          <a:p>
            <a:pPr marL="342900" indent="-342900" algn="just">
              <a:buClr>
                <a:srgbClr val="000000"/>
              </a:buClr>
              <a:buSzPts val="1600"/>
              <a:buFont typeface="Arial"/>
              <a:buChar char="•"/>
            </a:pPr>
            <a:r>
              <a:rPr lang="en-US" sz="2800" kern="0" dirty="0">
                <a:solidFill>
                  <a:srgbClr val="423B30"/>
                </a:solidFill>
                <a:latin typeface="Arial"/>
                <a:ea typeface="Arial"/>
                <a:cs typeface="Arial"/>
                <a:sym typeface="Arial"/>
              </a:rPr>
              <a:t>A successful project leaders can </a:t>
            </a:r>
            <a:r>
              <a:rPr lang="en-US" sz="2800" kern="0" dirty="0">
                <a:solidFill>
                  <a:srgbClr val="FE7431"/>
                </a:solidFill>
                <a:latin typeface="Arial"/>
                <a:ea typeface="Arial"/>
                <a:cs typeface="Arial"/>
                <a:sym typeface="Arial"/>
              </a:rPr>
              <a:t>adept at transfer ideas</a:t>
            </a:r>
            <a:r>
              <a:rPr lang="en-US" sz="2800" kern="0" dirty="0">
                <a:solidFill>
                  <a:srgbClr val="423B30"/>
                </a:solidFill>
                <a:latin typeface="Arial"/>
                <a:ea typeface="Arial"/>
                <a:cs typeface="Arial"/>
                <a:sym typeface="Arial"/>
              </a:rPr>
              <a:t>, </a:t>
            </a:r>
            <a:r>
              <a:rPr lang="en-US" sz="2800" kern="0" dirty="0">
                <a:solidFill>
                  <a:srgbClr val="FE7431"/>
                </a:solidFill>
                <a:latin typeface="Arial"/>
                <a:ea typeface="Arial"/>
                <a:cs typeface="Arial"/>
                <a:sym typeface="Arial"/>
              </a:rPr>
              <a:t>align expectations</a:t>
            </a:r>
            <a:r>
              <a:rPr lang="en-US" sz="2800" kern="0" dirty="0">
                <a:solidFill>
                  <a:srgbClr val="423B30"/>
                </a:solidFill>
                <a:latin typeface="Arial"/>
                <a:ea typeface="Arial"/>
                <a:cs typeface="Arial"/>
                <a:sym typeface="Arial"/>
              </a:rPr>
              <a:t>, </a:t>
            </a:r>
            <a:r>
              <a:rPr lang="en-US" sz="2800" kern="0" dirty="0">
                <a:solidFill>
                  <a:srgbClr val="FE7431"/>
                </a:solidFill>
                <a:latin typeface="Arial"/>
                <a:ea typeface="Arial"/>
                <a:cs typeface="Arial"/>
                <a:sym typeface="Arial"/>
              </a:rPr>
              <a:t>inspire and motivate any action</a:t>
            </a:r>
            <a:r>
              <a:rPr lang="en-US" sz="2800" kern="0" dirty="0">
                <a:solidFill>
                  <a:srgbClr val="423B30"/>
                </a:solidFill>
                <a:latin typeface="Arial"/>
                <a:ea typeface="Arial"/>
                <a:cs typeface="Arial"/>
                <a:sym typeface="Arial"/>
              </a:rPr>
              <a:t>, and he can </a:t>
            </a:r>
            <a:r>
              <a:rPr lang="en-US" sz="2800" kern="0" dirty="0">
                <a:solidFill>
                  <a:srgbClr val="FE7431"/>
                </a:solidFill>
                <a:latin typeface="Arial"/>
                <a:ea typeface="Arial"/>
                <a:cs typeface="Arial"/>
                <a:sym typeface="Arial"/>
              </a:rPr>
              <a:t>also spread their vision</a:t>
            </a:r>
            <a:r>
              <a:rPr lang="en-US" sz="2800" kern="0" dirty="0">
                <a:solidFill>
                  <a:srgbClr val="423B30"/>
                </a:solidFill>
                <a:latin typeface="Arial"/>
                <a:ea typeface="Arial"/>
                <a:cs typeface="Arial"/>
                <a:sym typeface="Arial"/>
              </a:rPr>
              <a:t>. They can </a:t>
            </a:r>
            <a:r>
              <a:rPr lang="en-US" sz="2800" kern="0" dirty="0">
                <a:solidFill>
                  <a:srgbClr val="FE7431"/>
                </a:solidFill>
                <a:latin typeface="Arial"/>
                <a:ea typeface="Arial"/>
                <a:cs typeface="Arial"/>
                <a:sym typeface="Arial"/>
              </a:rPr>
              <a:t>build the values and trust </a:t>
            </a:r>
            <a:r>
              <a:rPr lang="en-US" sz="2800" kern="0" dirty="0">
                <a:solidFill>
                  <a:srgbClr val="423B30"/>
                </a:solidFill>
                <a:latin typeface="Arial"/>
                <a:ea typeface="Arial"/>
                <a:cs typeface="Arial"/>
                <a:sym typeface="Arial"/>
              </a:rPr>
              <a:t>that enable effective working relationships and goal accomplishment.</a:t>
            </a:r>
            <a:endParaRPr sz="2800" kern="0" dirty="0">
              <a:solidFill>
                <a:srgbClr val="000000"/>
              </a:solidFill>
              <a:latin typeface="Arial"/>
              <a:cs typeface="Arial"/>
              <a:sym typeface="Arial"/>
            </a:endParaRPr>
          </a:p>
        </p:txBody>
      </p:sp>
    </p:spTree>
    <p:extLst>
      <p:ext uri="{BB962C8B-B14F-4D97-AF65-F5344CB8AC3E}">
        <p14:creationId xmlns:p14="http://schemas.microsoft.com/office/powerpoint/2010/main" val="19620090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81405"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47977"/>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558698"/>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Motivating: </a:t>
            </a:r>
          </a:p>
        </p:txBody>
      </p:sp>
      <p:sp>
        <p:nvSpPr>
          <p:cNvPr id="7" name="Google Shape;940;p39">
            <a:extLst>
              <a:ext uri="{FF2B5EF4-FFF2-40B4-BE49-F238E27FC236}">
                <a16:creationId xmlns:a16="http://schemas.microsoft.com/office/drawing/2014/main" id="{42794176-681F-E747-5690-FA3206F048A9}"/>
              </a:ext>
            </a:extLst>
          </p:cNvPr>
          <p:cNvSpPr/>
          <p:nvPr/>
        </p:nvSpPr>
        <p:spPr>
          <a:xfrm>
            <a:off x="651740" y="2158157"/>
            <a:ext cx="10340566" cy="2677616"/>
          </a:xfrm>
          <a:prstGeom prst="rect">
            <a:avLst/>
          </a:prstGeom>
          <a:noFill/>
          <a:ln>
            <a:noFill/>
          </a:ln>
        </p:spPr>
        <p:txBody>
          <a:bodyPr spcFirstLastPara="1" wrap="square" lIns="91425" tIns="45700" rIns="91425" bIns="45700" anchor="t" anchorCtr="0">
            <a:spAutoFit/>
          </a:bodyPr>
          <a:lstStyle/>
          <a:p>
            <a:pPr marL="285750" indent="-285750" algn="just">
              <a:buClr>
                <a:srgbClr val="000000"/>
              </a:buClr>
              <a:buSzPts val="1600"/>
              <a:buFont typeface="Arial"/>
              <a:buChar char="•"/>
            </a:pPr>
            <a:r>
              <a:rPr lang="en-US" sz="2800" kern="0" dirty="0">
                <a:solidFill>
                  <a:srgbClr val="423B30"/>
                </a:solidFill>
                <a:latin typeface="Arial"/>
                <a:ea typeface="Arial"/>
                <a:cs typeface="Arial"/>
                <a:sym typeface="Arial"/>
              </a:rPr>
              <a:t>A successful project leaders must be a </a:t>
            </a:r>
            <a:r>
              <a:rPr lang="en-US" sz="2800" kern="0" dirty="0">
                <a:solidFill>
                  <a:srgbClr val="6F348E"/>
                </a:solidFill>
                <a:latin typeface="Arial"/>
                <a:ea typeface="Arial"/>
                <a:cs typeface="Arial"/>
                <a:sym typeface="Arial"/>
              </a:rPr>
              <a:t>self-motivated</a:t>
            </a:r>
            <a:r>
              <a:rPr lang="en-US" sz="2800" kern="0" dirty="0">
                <a:solidFill>
                  <a:srgbClr val="423B30"/>
                </a:solidFill>
                <a:latin typeface="Arial"/>
                <a:ea typeface="Arial"/>
                <a:cs typeface="Arial"/>
                <a:sym typeface="Arial"/>
              </a:rPr>
              <a:t>. </a:t>
            </a:r>
            <a:endParaRPr sz="2800" kern="0" dirty="0">
              <a:solidFill>
                <a:srgbClr val="000000"/>
              </a:solidFill>
              <a:latin typeface="Arial"/>
              <a:cs typeface="Arial"/>
              <a:sym typeface="Arial"/>
            </a:endParaRPr>
          </a:p>
          <a:p>
            <a:pPr marL="285750" indent="-184150" algn="just">
              <a:buClr>
                <a:srgbClr val="000000"/>
              </a:buClr>
              <a:buSzPts val="1600"/>
              <a:buFont typeface="Arial"/>
              <a:buNone/>
            </a:pPr>
            <a:endParaRPr sz="2800" kern="0" dirty="0">
              <a:solidFill>
                <a:srgbClr val="423B30"/>
              </a:solidFill>
              <a:latin typeface="Arial"/>
              <a:ea typeface="Arial"/>
              <a:cs typeface="Arial"/>
              <a:sym typeface="Arial"/>
            </a:endParaRPr>
          </a:p>
          <a:p>
            <a:pPr marL="285750" indent="-285750" algn="just">
              <a:buClr>
                <a:srgbClr val="000000"/>
              </a:buClr>
              <a:buSzPts val="1600"/>
              <a:buFont typeface="Arial"/>
              <a:buChar char="•"/>
            </a:pPr>
            <a:r>
              <a:rPr lang="en-US" sz="2800" kern="0" dirty="0">
                <a:solidFill>
                  <a:srgbClr val="423B30"/>
                </a:solidFill>
                <a:latin typeface="Arial"/>
                <a:ea typeface="Arial"/>
                <a:cs typeface="Arial"/>
                <a:sym typeface="Arial"/>
              </a:rPr>
              <a:t>A successful project leaders must have a ways of </a:t>
            </a:r>
            <a:r>
              <a:rPr lang="en-US" sz="2800" kern="0" dirty="0">
                <a:solidFill>
                  <a:srgbClr val="9448BC"/>
                </a:solidFill>
                <a:latin typeface="Arial"/>
                <a:ea typeface="Arial"/>
                <a:cs typeface="Arial"/>
                <a:sym typeface="Arial"/>
              </a:rPr>
              <a:t>motivational factors </a:t>
            </a:r>
            <a:r>
              <a:rPr lang="en-US" sz="2800" kern="0" dirty="0">
                <a:solidFill>
                  <a:srgbClr val="423B30"/>
                </a:solidFill>
                <a:latin typeface="Arial"/>
                <a:ea typeface="Arial"/>
                <a:cs typeface="Arial"/>
                <a:sym typeface="Arial"/>
              </a:rPr>
              <a:t>for others. they must understand the basic needs of employees, peers and his superiors. Leadership is used as a means of motivating others.</a:t>
            </a:r>
            <a:endParaRPr sz="2800" kern="0" dirty="0">
              <a:solidFill>
                <a:srgbClr val="000000"/>
              </a:solidFill>
              <a:latin typeface="Arial"/>
              <a:cs typeface="Arial"/>
              <a:sym typeface="Arial"/>
            </a:endParaRPr>
          </a:p>
        </p:txBody>
      </p:sp>
      <p:pic>
        <p:nvPicPr>
          <p:cNvPr id="9" name="Picture 8">
            <a:extLst>
              <a:ext uri="{FF2B5EF4-FFF2-40B4-BE49-F238E27FC236}">
                <a16:creationId xmlns:a16="http://schemas.microsoft.com/office/drawing/2014/main" id="{C1202F99-09C2-0A4E-975E-F1DE2830BDBE}"/>
              </a:ext>
            </a:extLst>
          </p:cNvPr>
          <p:cNvPicPr>
            <a:picLocks noChangeAspect="1"/>
          </p:cNvPicPr>
          <p:nvPr/>
        </p:nvPicPr>
        <p:blipFill>
          <a:blip r:embed="rId6"/>
          <a:stretch>
            <a:fillRect/>
          </a:stretch>
        </p:blipFill>
        <p:spPr>
          <a:xfrm>
            <a:off x="8899956" y="5180601"/>
            <a:ext cx="2987299" cy="1158340"/>
          </a:xfrm>
          <a:prstGeom prst="rect">
            <a:avLst/>
          </a:prstGeom>
        </p:spPr>
      </p:pic>
    </p:spTree>
    <p:extLst>
      <p:ext uri="{BB962C8B-B14F-4D97-AF65-F5344CB8AC3E}">
        <p14:creationId xmlns:p14="http://schemas.microsoft.com/office/powerpoint/2010/main" val="14429482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581405" y="66051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75388" y="451157"/>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Influencing:</a:t>
            </a:r>
          </a:p>
        </p:txBody>
      </p:sp>
      <p:sp>
        <p:nvSpPr>
          <p:cNvPr id="7" name="Google Shape;955;p40">
            <a:extLst>
              <a:ext uri="{FF2B5EF4-FFF2-40B4-BE49-F238E27FC236}">
                <a16:creationId xmlns:a16="http://schemas.microsoft.com/office/drawing/2014/main" id="{80ACC668-A4C2-9772-F781-431833091CAA}"/>
              </a:ext>
            </a:extLst>
          </p:cNvPr>
          <p:cNvSpPr/>
          <p:nvPr/>
        </p:nvSpPr>
        <p:spPr>
          <a:xfrm>
            <a:off x="130614" y="1547084"/>
            <a:ext cx="12061386" cy="5262939"/>
          </a:xfrm>
          <a:prstGeom prst="rect">
            <a:avLst/>
          </a:prstGeom>
          <a:noFill/>
          <a:ln>
            <a:noFill/>
          </a:ln>
        </p:spPr>
        <p:txBody>
          <a:bodyPr spcFirstLastPara="1" wrap="square" lIns="91425" tIns="45700" rIns="91425" bIns="45700" anchor="t" anchorCtr="0">
            <a:spAutoFit/>
          </a:bodyPr>
          <a:lstStyle/>
          <a:p>
            <a:pPr marL="342900" indent="-342900" algn="just">
              <a:buClr>
                <a:srgbClr val="000000"/>
              </a:buClr>
              <a:buFont typeface="Wingdings" panose="05000000000000000000" pitchFamily="2" charset="2"/>
              <a:buChar char="q"/>
            </a:pPr>
            <a:r>
              <a:rPr lang="en-US" sz="2400" b="1" kern="0" dirty="0">
                <a:solidFill>
                  <a:srgbClr val="444444"/>
                </a:solidFill>
                <a:latin typeface="Roboto"/>
                <a:ea typeface="Roboto"/>
                <a:cs typeface="Roboto"/>
                <a:sym typeface="Roboto"/>
              </a:rPr>
              <a:t> </a:t>
            </a:r>
            <a:r>
              <a:rPr lang="en-US" sz="2400" b="1" kern="0" dirty="0">
                <a:solidFill>
                  <a:srgbClr val="423B30"/>
                </a:solidFill>
                <a:latin typeface="Arial"/>
                <a:ea typeface="Arial"/>
                <a:cs typeface="Arial"/>
                <a:sym typeface="Arial"/>
              </a:rPr>
              <a:t> A successful project leaders must have these 4 keys of influencing skills:</a:t>
            </a:r>
            <a:endParaRPr sz="2400" b="1" kern="0" dirty="0">
              <a:solidFill>
                <a:srgbClr val="000000"/>
              </a:solidFill>
              <a:latin typeface="Arial"/>
              <a:cs typeface="Arial"/>
              <a:sym typeface="Arial"/>
            </a:endParaRPr>
          </a:p>
          <a:p>
            <a:pPr algn="just">
              <a:buClr>
                <a:srgbClr val="000000"/>
              </a:buClr>
              <a:buFont typeface="Arial"/>
              <a:buNone/>
            </a:pPr>
            <a:endParaRPr sz="2400" kern="0" dirty="0">
              <a:solidFill>
                <a:srgbClr val="423B30"/>
              </a:solidFill>
              <a:latin typeface="Arial"/>
              <a:ea typeface="Arial"/>
              <a:cs typeface="Arial"/>
              <a:sym typeface="Arial"/>
            </a:endParaRPr>
          </a:p>
          <a:p>
            <a:pPr indent="-101600" algn="just">
              <a:buClr>
                <a:srgbClr val="000000"/>
              </a:buClr>
              <a:buSzPts val="1600"/>
              <a:buFont typeface="Arial"/>
              <a:buChar char="•"/>
            </a:pPr>
            <a:r>
              <a:rPr lang="en-US" sz="2400" kern="0" dirty="0">
                <a:solidFill>
                  <a:srgbClr val="6F348E"/>
                </a:solidFill>
                <a:latin typeface="Arial"/>
                <a:ea typeface="Arial"/>
                <a:cs typeface="Arial"/>
                <a:sym typeface="Arial"/>
              </a:rPr>
              <a:t>Organizational Intelligence</a:t>
            </a:r>
            <a:r>
              <a:rPr lang="en-US" sz="2400" kern="0" dirty="0">
                <a:solidFill>
                  <a:srgbClr val="423B30"/>
                </a:solidFill>
                <a:latin typeface="Arial"/>
                <a:ea typeface="Arial"/>
                <a:cs typeface="Arial"/>
                <a:sym typeface="Arial"/>
              </a:rPr>
              <a:t>: They understand how to get things done and embrace the reality of working within organizational politics to move teams and important initiatives forward.</a:t>
            </a:r>
            <a:endParaRPr sz="2400" kern="0" dirty="0">
              <a:solidFill>
                <a:srgbClr val="000000"/>
              </a:solidFill>
              <a:latin typeface="Arial"/>
              <a:cs typeface="Arial"/>
              <a:sym typeface="Arial"/>
            </a:endParaRPr>
          </a:p>
          <a:p>
            <a:pPr algn="just">
              <a:buClr>
                <a:srgbClr val="000000"/>
              </a:buClr>
              <a:buSzPts val="1600"/>
              <a:buFont typeface="Arial"/>
              <a:buNone/>
            </a:pPr>
            <a:endParaRPr sz="2400" kern="0" dirty="0">
              <a:solidFill>
                <a:srgbClr val="423B30"/>
              </a:solidFill>
              <a:latin typeface="Arial"/>
              <a:ea typeface="Arial"/>
              <a:cs typeface="Arial"/>
              <a:sym typeface="Arial"/>
            </a:endParaRPr>
          </a:p>
          <a:p>
            <a:pPr indent="-101600" algn="just">
              <a:buClr>
                <a:srgbClr val="000000"/>
              </a:buClr>
              <a:buSzPts val="1600"/>
              <a:buFont typeface="Arial"/>
              <a:buChar char="•"/>
            </a:pPr>
            <a:r>
              <a:rPr lang="en-US" sz="2400" kern="0" dirty="0">
                <a:solidFill>
                  <a:srgbClr val="6F348E"/>
                </a:solidFill>
                <a:latin typeface="Arial"/>
                <a:ea typeface="Arial"/>
                <a:cs typeface="Arial"/>
                <a:sym typeface="Arial"/>
              </a:rPr>
              <a:t>Team Promotion</a:t>
            </a:r>
            <a:r>
              <a:rPr lang="en-US" sz="2400" kern="0" dirty="0">
                <a:solidFill>
                  <a:srgbClr val="423B30"/>
                </a:solidFill>
                <a:latin typeface="Arial"/>
                <a:ea typeface="Arial"/>
                <a:cs typeface="Arial"/>
                <a:sym typeface="Arial"/>
              </a:rPr>
              <a:t>: Leaders cut through the noise to promote themselves — while also promoting what’s good for the entire organization.</a:t>
            </a:r>
            <a:endParaRPr sz="2400" kern="0" dirty="0">
              <a:solidFill>
                <a:srgbClr val="000000"/>
              </a:solidFill>
              <a:latin typeface="Arial"/>
              <a:cs typeface="Arial"/>
              <a:sym typeface="Arial"/>
            </a:endParaRPr>
          </a:p>
          <a:p>
            <a:pPr algn="just">
              <a:buClr>
                <a:srgbClr val="000000"/>
              </a:buClr>
              <a:buSzPts val="1600"/>
              <a:buFont typeface="Arial"/>
              <a:buNone/>
            </a:pPr>
            <a:endParaRPr sz="2400" kern="0" dirty="0">
              <a:solidFill>
                <a:srgbClr val="423B30"/>
              </a:solidFill>
              <a:latin typeface="Arial"/>
              <a:ea typeface="Arial"/>
              <a:cs typeface="Arial"/>
              <a:sym typeface="Arial"/>
            </a:endParaRPr>
          </a:p>
          <a:p>
            <a:pPr indent="-101600" algn="just">
              <a:buClr>
                <a:srgbClr val="000000"/>
              </a:buClr>
              <a:buSzPts val="1600"/>
              <a:buFont typeface="Arial"/>
              <a:buChar char="•"/>
            </a:pPr>
            <a:r>
              <a:rPr lang="en-US" sz="2400" kern="0" dirty="0">
                <a:solidFill>
                  <a:srgbClr val="6F348E"/>
                </a:solidFill>
                <a:latin typeface="Arial"/>
                <a:ea typeface="Arial"/>
                <a:cs typeface="Arial"/>
                <a:sym typeface="Arial"/>
              </a:rPr>
              <a:t>Trust-Building</a:t>
            </a:r>
            <a:r>
              <a:rPr lang="en-US" sz="2400" kern="0" dirty="0">
                <a:solidFill>
                  <a:srgbClr val="423B30"/>
                </a:solidFill>
                <a:latin typeface="Arial"/>
                <a:ea typeface="Arial"/>
                <a:cs typeface="Arial"/>
                <a:sym typeface="Arial"/>
              </a:rPr>
              <a:t>: Because leadership often involves guiding people through risk and change, trust is essential.</a:t>
            </a:r>
            <a:endParaRPr sz="2400" kern="0" dirty="0">
              <a:solidFill>
                <a:srgbClr val="000000"/>
              </a:solidFill>
              <a:latin typeface="Arial"/>
              <a:cs typeface="Arial"/>
              <a:sym typeface="Arial"/>
            </a:endParaRPr>
          </a:p>
          <a:p>
            <a:pPr algn="just">
              <a:buClr>
                <a:srgbClr val="000000"/>
              </a:buClr>
              <a:buSzPts val="1600"/>
              <a:buFont typeface="Arial"/>
              <a:buNone/>
            </a:pPr>
            <a:endParaRPr sz="2400" kern="0" dirty="0">
              <a:solidFill>
                <a:srgbClr val="423B30"/>
              </a:solidFill>
              <a:latin typeface="Arial"/>
              <a:ea typeface="Arial"/>
              <a:cs typeface="Arial"/>
              <a:sym typeface="Arial"/>
            </a:endParaRPr>
          </a:p>
          <a:p>
            <a:pPr indent="-101600" algn="just">
              <a:buClr>
                <a:srgbClr val="000000"/>
              </a:buClr>
              <a:buSzPts val="1600"/>
              <a:buFont typeface="Arial"/>
              <a:buChar char="•"/>
            </a:pPr>
            <a:r>
              <a:rPr lang="en-US" sz="2400" kern="0" dirty="0">
                <a:solidFill>
                  <a:srgbClr val="6F348E"/>
                </a:solidFill>
                <a:latin typeface="Arial"/>
                <a:ea typeface="Arial"/>
                <a:cs typeface="Arial"/>
                <a:sym typeface="Arial"/>
              </a:rPr>
              <a:t>Expanding Networks</a:t>
            </a:r>
            <a:r>
              <a:rPr lang="en-US" sz="2400" kern="0" dirty="0">
                <a:solidFill>
                  <a:srgbClr val="423B30"/>
                </a:solidFill>
                <a:latin typeface="Arial"/>
                <a:ea typeface="Arial"/>
                <a:cs typeface="Arial"/>
                <a:sym typeface="Arial"/>
              </a:rPr>
              <a:t>: No leader is an island. They are empowered by their connections with others.</a:t>
            </a:r>
            <a:endParaRPr sz="2400" kern="0" dirty="0">
              <a:solidFill>
                <a:srgbClr val="000000"/>
              </a:solidFill>
              <a:latin typeface="Arial"/>
              <a:cs typeface="Arial"/>
              <a:sym typeface="Arial"/>
            </a:endParaRPr>
          </a:p>
        </p:txBody>
      </p:sp>
    </p:spTree>
    <p:extLst>
      <p:ext uri="{BB962C8B-B14F-4D97-AF65-F5344CB8AC3E}">
        <p14:creationId xmlns:p14="http://schemas.microsoft.com/office/powerpoint/2010/main" val="42810041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85660" y="992631"/>
            <a:ext cx="9451514"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Conclousion</a:t>
            </a: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spTree>
    <p:extLst>
      <p:ext uri="{BB962C8B-B14F-4D97-AF65-F5344CB8AC3E}">
        <p14:creationId xmlns:p14="http://schemas.microsoft.com/office/powerpoint/2010/main" val="18748193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32298"/>
            <a:ext cx="997567" cy="894565"/>
          </a:xfrm>
          <a:prstGeom prst="rect">
            <a:avLst/>
          </a:prstGeom>
        </p:spPr>
      </p:pic>
      <p:pic>
        <p:nvPicPr>
          <p:cNvPr id="3" name="Picture 2"/>
          <p:cNvPicPr>
            <a:picLocks noChangeAspect="1"/>
          </p:cNvPicPr>
          <p:nvPr/>
        </p:nvPicPr>
        <p:blipFill>
          <a:blip r:embed="rId3"/>
          <a:stretch>
            <a:fillRect/>
          </a:stretch>
        </p:blipFill>
        <p:spPr>
          <a:xfrm>
            <a:off x="2581405"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451157"/>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Conclusion : </a:t>
            </a:r>
          </a:p>
        </p:txBody>
      </p:sp>
      <p:sp>
        <p:nvSpPr>
          <p:cNvPr id="7" name="Google Shape;988;p42">
            <a:extLst>
              <a:ext uri="{FF2B5EF4-FFF2-40B4-BE49-F238E27FC236}">
                <a16:creationId xmlns:a16="http://schemas.microsoft.com/office/drawing/2014/main" id="{CC1CB479-0FCB-3253-F3B2-28DB7BF0A9A5}"/>
              </a:ext>
            </a:extLst>
          </p:cNvPr>
          <p:cNvSpPr/>
          <p:nvPr/>
        </p:nvSpPr>
        <p:spPr>
          <a:xfrm>
            <a:off x="149063" y="1610200"/>
            <a:ext cx="11361767" cy="4524275"/>
          </a:xfrm>
          <a:prstGeom prst="rect">
            <a:avLst/>
          </a:prstGeom>
          <a:noFill/>
          <a:ln>
            <a:noFill/>
          </a:ln>
        </p:spPr>
        <p:txBody>
          <a:bodyPr spcFirstLastPara="1" wrap="square" lIns="91425" tIns="45700" rIns="91425" bIns="45700" anchor="t" anchorCtr="0">
            <a:spAutoFit/>
          </a:bodyPr>
          <a:lstStyle/>
          <a:p>
            <a:pPr marL="285750" indent="-285750" algn="just">
              <a:buClr>
                <a:srgbClr val="000000"/>
              </a:buClr>
              <a:buSzPts val="1600"/>
              <a:buFont typeface="Arial"/>
              <a:buChar char="•"/>
            </a:pPr>
            <a:r>
              <a:rPr lang="en-US" sz="2400" kern="0">
                <a:solidFill>
                  <a:srgbClr val="423B30"/>
                </a:solidFill>
                <a:latin typeface="Arial"/>
                <a:ea typeface="Arial"/>
                <a:cs typeface="Arial"/>
                <a:sym typeface="Arial"/>
              </a:rPr>
              <a:t>There is a common belief that </a:t>
            </a:r>
            <a:r>
              <a:rPr lang="en-US" sz="2400" kern="0">
                <a:solidFill>
                  <a:srgbClr val="9448BC"/>
                </a:solidFill>
                <a:latin typeface="Arial"/>
                <a:ea typeface="Arial"/>
                <a:cs typeface="Arial"/>
                <a:sym typeface="Arial"/>
              </a:rPr>
              <a:t>leadership</a:t>
            </a:r>
            <a:r>
              <a:rPr lang="en-US" sz="2400" kern="0">
                <a:solidFill>
                  <a:srgbClr val="423B30"/>
                </a:solidFill>
                <a:latin typeface="Arial"/>
                <a:ea typeface="Arial"/>
                <a:cs typeface="Arial"/>
                <a:sym typeface="Arial"/>
              </a:rPr>
              <a:t> is vital for any successful project.</a:t>
            </a:r>
            <a:endParaRPr sz="2400" kern="0">
              <a:solidFill>
                <a:srgbClr val="000000"/>
              </a:solidFill>
              <a:latin typeface="Arial"/>
              <a:cs typeface="Arial"/>
              <a:sym typeface="Arial"/>
            </a:endParaRPr>
          </a:p>
          <a:p>
            <a:pPr marL="285750" indent="-184150" algn="just">
              <a:buClr>
                <a:srgbClr val="000000"/>
              </a:buClr>
              <a:buSzPts val="1600"/>
              <a:buFont typeface="Arial"/>
              <a:buNone/>
            </a:pPr>
            <a:endParaRPr sz="2400" kern="0">
              <a:solidFill>
                <a:srgbClr val="423B30"/>
              </a:solidFill>
              <a:latin typeface="Arial"/>
              <a:ea typeface="Arial"/>
              <a:cs typeface="Arial"/>
              <a:sym typeface="Arial"/>
            </a:endParaRPr>
          </a:p>
          <a:p>
            <a:pPr marL="285750" indent="-285750" algn="just">
              <a:buClr>
                <a:srgbClr val="000000"/>
              </a:buClr>
              <a:buSzPts val="1600"/>
              <a:buFont typeface="Arial"/>
              <a:buChar char="•"/>
            </a:pPr>
            <a:r>
              <a:rPr lang="en-US" sz="2400" kern="0">
                <a:solidFill>
                  <a:srgbClr val="9448BC"/>
                </a:solidFill>
                <a:latin typeface="Arial"/>
                <a:ea typeface="Arial"/>
                <a:cs typeface="Arial"/>
                <a:sym typeface="Arial"/>
              </a:rPr>
              <a:t>Leader</a:t>
            </a:r>
            <a:r>
              <a:rPr lang="en-US" sz="2400" kern="0">
                <a:solidFill>
                  <a:srgbClr val="423B30"/>
                </a:solidFill>
                <a:latin typeface="Arial"/>
                <a:ea typeface="Arial"/>
                <a:cs typeface="Arial"/>
                <a:sym typeface="Arial"/>
              </a:rPr>
              <a:t> is expected to have an honest understanding of who in his team, what they know, and what they can do? And what is his duty? </a:t>
            </a:r>
            <a:endParaRPr sz="2400" kern="0">
              <a:solidFill>
                <a:srgbClr val="000000"/>
              </a:solidFill>
              <a:latin typeface="Arial"/>
              <a:cs typeface="Arial"/>
              <a:sym typeface="Arial"/>
            </a:endParaRPr>
          </a:p>
          <a:p>
            <a:pPr marL="285750" indent="-184150" algn="just">
              <a:buClr>
                <a:srgbClr val="000000"/>
              </a:buClr>
              <a:buSzPts val="1600"/>
              <a:buFont typeface="Arial"/>
              <a:buNone/>
            </a:pPr>
            <a:endParaRPr sz="2400" kern="0">
              <a:solidFill>
                <a:srgbClr val="423B30"/>
              </a:solidFill>
              <a:latin typeface="Arial"/>
              <a:ea typeface="Arial"/>
              <a:cs typeface="Arial"/>
              <a:sym typeface="Arial"/>
            </a:endParaRPr>
          </a:p>
          <a:p>
            <a:pPr marL="285750" indent="-285750" algn="just">
              <a:buClr>
                <a:srgbClr val="000000"/>
              </a:buClr>
              <a:buSzPts val="1600"/>
              <a:buFont typeface="Arial"/>
              <a:buChar char="•"/>
            </a:pPr>
            <a:r>
              <a:rPr lang="en-US" sz="2400" kern="0">
                <a:solidFill>
                  <a:srgbClr val="423B30"/>
                </a:solidFill>
                <a:latin typeface="Arial"/>
                <a:ea typeface="Arial"/>
                <a:cs typeface="Arial"/>
                <a:sym typeface="Arial"/>
              </a:rPr>
              <a:t>An important thing about leaders is that the followers and the results will decide whether the leader is successful or not. </a:t>
            </a:r>
            <a:endParaRPr sz="2400" kern="0">
              <a:solidFill>
                <a:srgbClr val="000000"/>
              </a:solidFill>
              <a:latin typeface="Arial"/>
              <a:cs typeface="Arial"/>
              <a:sym typeface="Arial"/>
            </a:endParaRPr>
          </a:p>
          <a:p>
            <a:pPr marL="285750" indent="-184150" algn="just">
              <a:buClr>
                <a:srgbClr val="000000"/>
              </a:buClr>
              <a:buSzPts val="1600"/>
              <a:buFont typeface="Arial"/>
              <a:buNone/>
            </a:pPr>
            <a:endParaRPr sz="2400" kern="0">
              <a:solidFill>
                <a:srgbClr val="423B30"/>
              </a:solidFill>
              <a:latin typeface="Arial"/>
              <a:ea typeface="Arial"/>
              <a:cs typeface="Arial"/>
              <a:sym typeface="Arial"/>
            </a:endParaRPr>
          </a:p>
          <a:p>
            <a:pPr marL="285750" indent="-285750" algn="just">
              <a:buClr>
                <a:srgbClr val="000000"/>
              </a:buClr>
              <a:buSzPts val="1600"/>
              <a:buFont typeface="Arial"/>
              <a:buChar char="•"/>
            </a:pPr>
            <a:r>
              <a:rPr lang="en-US" sz="2400" kern="0">
                <a:solidFill>
                  <a:srgbClr val="423B30"/>
                </a:solidFill>
                <a:latin typeface="Arial"/>
                <a:ea typeface="Arial"/>
                <a:cs typeface="Arial"/>
                <a:sym typeface="Arial"/>
              </a:rPr>
              <a:t>This chapter developed a picture of the special purpose of </a:t>
            </a:r>
            <a:r>
              <a:rPr lang="en-US" sz="2400" b="1" kern="0">
                <a:solidFill>
                  <a:srgbClr val="FE7431"/>
                </a:solidFill>
                <a:latin typeface="Arial"/>
                <a:ea typeface="Arial"/>
                <a:cs typeface="Arial"/>
                <a:sym typeface="Arial"/>
              </a:rPr>
              <a:t>leadership for projects</a:t>
            </a:r>
            <a:r>
              <a:rPr lang="en-US" sz="2400" kern="0">
                <a:solidFill>
                  <a:srgbClr val="423B30"/>
                </a:solidFill>
                <a:latin typeface="Arial"/>
                <a:ea typeface="Arial"/>
                <a:cs typeface="Arial"/>
                <a:sym typeface="Arial"/>
              </a:rPr>
              <a:t>, with adapting and spotting the difference between project leader and project manager. And what skills needed by the leader in the project toward his team to keep the project on course.</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24371845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40788" y="1434110"/>
            <a:ext cx="9451514"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LEADER IN OUR LIFE : </a:t>
            </a: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pic>
        <p:nvPicPr>
          <p:cNvPr id="14" name="Picture 13">
            <a:extLst>
              <a:ext uri="{FF2B5EF4-FFF2-40B4-BE49-F238E27FC236}">
                <a16:creationId xmlns:a16="http://schemas.microsoft.com/office/drawing/2014/main" id="{8C863364-F4CC-8437-0C70-7C78BDDE5727}"/>
              </a:ext>
            </a:extLst>
          </p:cNvPr>
          <p:cNvPicPr>
            <a:picLocks noChangeAspect="1"/>
          </p:cNvPicPr>
          <p:nvPr/>
        </p:nvPicPr>
        <p:blipFill>
          <a:blip r:embed="rId8"/>
          <a:stretch>
            <a:fillRect/>
          </a:stretch>
        </p:blipFill>
        <p:spPr>
          <a:xfrm>
            <a:off x="4548946" y="3222781"/>
            <a:ext cx="2731245" cy="2286198"/>
          </a:xfrm>
          <a:prstGeom prst="rect">
            <a:avLst/>
          </a:prstGeom>
        </p:spPr>
      </p:pic>
    </p:spTree>
    <p:extLst>
      <p:ext uri="{BB962C8B-B14F-4D97-AF65-F5344CB8AC3E}">
        <p14:creationId xmlns:p14="http://schemas.microsoft.com/office/powerpoint/2010/main" val="22120875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32298"/>
            <a:ext cx="997567" cy="894565"/>
          </a:xfrm>
          <a:prstGeom prst="rect">
            <a:avLst/>
          </a:prstGeom>
        </p:spPr>
      </p:pic>
      <p:pic>
        <p:nvPicPr>
          <p:cNvPr id="3" name="Picture 2"/>
          <p:cNvPicPr>
            <a:picLocks noChangeAspect="1"/>
          </p:cNvPicPr>
          <p:nvPr/>
        </p:nvPicPr>
        <p:blipFill>
          <a:blip r:embed="rId3"/>
          <a:stretch>
            <a:fillRect/>
          </a:stretch>
        </p:blipFill>
        <p:spPr>
          <a:xfrm>
            <a:off x="2581405"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451157"/>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LEADER IN OUR LIFE :  : </a:t>
            </a:r>
          </a:p>
        </p:txBody>
      </p:sp>
      <p:sp>
        <p:nvSpPr>
          <p:cNvPr id="9" name="Google Shape;1002;p43">
            <a:extLst>
              <a:ext uri="{FF2B5EF4-FFF2-40B4-BE49-F238E27FC236}">
                <a16:creationId xmlns:a16="http://schemas.microsoft.com/office/drawing/2014/main" id="{B5F6334A-C252-5CE2-5BCF-3A3C3A022CB2}"/>
              </a:ext>
            </a:extLst>
          </p:cNvPr>
          <p:cNvSpPr/>
          <p:nvPr/>
        </p:nvSpPr>
        <p:spPr>
          <a:xfrm>
            <a:off x="424070" y="1599334"/>
            <a:ext cx="11637315" cy="5016718"/>
          </a:xfrm>
          <a:prstGeom prst="rect">
            <a:avLst/>
          </a:prstGeom>
          <a:noFill/>
          <a:ln>
            <a:noFill/>
          </a:ln>
        </p:spPr>
        <p:txBody>
          <a:bodyPr spcFirstLastPara="1" wrap="square" lIns="91425" tIns="45700" rIns="91425" bIns="45700" anchor="t" anchorCtr="0">
            <a:spAutoFit/>
          </a:bodyPr>
          <a:lstStyle/>
          <a:p>
            <a:pPr algn="just">
              <a:buClr>
                <a:srgbClr val="000000"/>
              </a:buClr>
              <a:buFont typeface="Arial"/>
              <a:buNone/>
            </a:pPr>
            <a:r>
              <a:rPr lang="en-US" sz="2000" b="1" kern="0" dirty="0">
                <a:solidFill>
                  <a:srgbClr val="9448BC"/>
                </a:solidFill>
                <a:latin typeface="Arial"/>
                <a:ea typeface="Arial"/>
                <a:cs typeface="Arial"/>
                <a:sym typeface="Arial"/>
              </a:rPr>
              <a:t>Andy Grove </a:t>
            </a:r>
            <a:r>
              <a:rPr lang="en-US" sz="2000" kern="0" dirty="0">
                <a:solidFill>
                  <a:srgbClr val="000000"/>
                </a:solidFill>
                <a:latin typeface="Arial"/>
                <a:ea typeface="Arial"/>
                <a:cs typeface="Arial"/>
                <a:sym typeface="Arial"/>
              </a:rPr>
              <a:t>The "Father of </a:t>
            </a:r>
            <a:r>
              <a:rPr lang="en-US" sz="2000" u="sng" kern="0" dirty="0">
                <a:solidFill>
                  <a:srgbClr val="000000"/>
                </a:solidFill>
                <a:latin typeface="Arial"/>
                <a:ea typeface="Arial"/>
                <a:cs typeface="Arial"/>
                <a:sym typeface="Arial"/>
                <a:hlinkClick r:id="rId6">
                  <a:extLst>
                    <a:ext uri="{A12FA001-AC4F-418D-AE19-62706E023703}">
                      <ahyp:hlinkClr xmlns:ahyp="http://schemas.microsoft.com/office/drawing/2018/hyperlinkcolor" val="tx"/>
                    </a:ext>
                  </a:extLst>
                </a:hlinkClick>
              </a:rPr>
              <a:t>OKRs</a:t>
            </a:r>
            <a:r>
              <a:rPr lang="en-US" sz="2000" kern="0" dirty="0">
                <a:solidFill>
                  <a:srgbClr val="000000"/>
                </a:solidFill>
                <a:latin typeface="Arial"/>
                <a:ea typeface="Arial"/>
                <a:cs typeface="Arial"/>
                <a:sym typeface="Arial"/>
              </a:rPr>
              <a:t>*”   Chief Executive and Chairman of Intel Corporation.</a:t>
            </a:r>
            <a:endParaRPr sz="2000" kern="0" dirty="0">
              <a:solidFill>
                <a:srgbClr val="000000"/>
              </a:solidFill>
              <a:latin typeface="Arial"/>
              <a:cs typeface="Arial"/>
              <a:sym typeface="Arial"/>
            </a:endParaRPr>
          </a:p>
          <a:p>
            <a:pPr algn="just">
              <a:buClr>
                <a:srgbClr val="000000"/>
              </a:buClr>
              <a:buFont typeface="Arial"/>
              <a:buNone/>
            </a:pPr>
            <a:endParaRPr sz="2000" b="1" kern="0" dirty="0">
              <a:solidFill>
                <a:srgbClr val="555555"/>
              </a:solidFill>
              <a:latin typeface="Open Sans"/>
              <a:ea typeface="Open Sans"/>
              <a:cs typeface="Open Sans"/>
              <a:sym typeface="Open Sans"/>
            </a:endParaRPr>
          </a:p>
          <a:p>
            <a:pPr algn="just">
              <a:buClr>
                <a:srgbClr val="000000"/>
              </a:buClr>
              <a:buFont typeface="Arial"/>
              <a:buNone/>
            </a:pPr>
            <a:r>
              <a:rPr lang="en-US" sz="2000" b="1" kern="0" dirty="0">
                <a:solidFill>
                  <a:srgbClr val="FE7431"/>
                </a:solidFill>
                <a:latin typeface="Arial"/>
                <a:ea typeface="Arial"/>
                <a:cs typeface="Arial"/>
                <a:sym typeface="Arial"/>
              </a:rPr>
              <a:t>Steve Jobs </a:t>
            </a:r>
            <a:r>
              <a:rPr lang="en-US" sz="2000" kern="0" dirty="0">
                <a:solidFill>
                  <a:srgbClr val="000000"/>
                </a:solidFill>
                <a:latin typeface="Arial"/>
                <a:ea typeface="Arial"/>
                <a:cs typeface="Arial"/>
                <a:sym typeface="Arial"/>
              </a:rPr>
              <a:t>The </a:t>
            </a:r>
            <a:r>
              <a:rPr lang="en-US" sz="2000" u="sng" kern="0" dirty="0">
                <a:solidFill>
                  <a:srgbClr val="000000"/>
                </a:solidFill>
                <a:latin typeface="Arial"/>
                <a:ea typeface="Arial"/>
                <a:cs typeface="Arial"/>
                <a:sym typeface="Arial"/>
                <a:hlinkClick r:id="rId7">
                  <a:extLst>
                    <a:ext uri="{A12FA001-AC4F-418D-AE19-62706E023703}">
                      <ahyp:hlinkClr xmlns:ahyp="http://schemas.microsoft.com/office/drawing/2018/hyperlinkcolor" val="tx"/>
                    </a:ext>
                  </a:extLst>
                </a:hlinkClick>
              </a:rPr>
              <a:t>charismatic</a:t>
            </a:r>
            <a:r>
              <a:rPr lang="en-US" sz="2000" kern="0" dirty="0">
                <a:solidFill>
                  <a:srgbClr val="000000"/>
                </a:solidFill>
                <a:latin typeface="Arial"/>
                <a:ea typeface="Arial"/>
                <a:cs typeface="Arial"/>
                <a:sym typeface="Arial"/>
              </a:rPr>
              <a:t>, visionary and a genius. Pioneer of the </a:t>
            </a:r>
            <a:r>
              <a:rPr lang="en-US" sz="2000" u="sng" kern="0" dirty="0">
                <a:solidFill>
                  <a:srgbClr val="000000"/>
                </a:solidFill>
                <a:latin typeface="Arial"/>
                <a:ea typeface="Arial"/>
                <a:cs typeface="Arial"/>
                <a:sym typeface="Arial"/>
                <a:hlinkClick r:id="rId8">
                  <a:extLst>
                    <a:ext uri="{A12FA001-AC4F-418D-AE19-62706E023703}">
                      <ahyp:hlinkClr xmlns:ahyp="http://schemas.microsoft.com/office/drawing/2018/hyperlinkcolor" val="tx"/>
                    </a:ext>
                  </a:extLst>
                </a:hlinkClick>
              </a:rPr>
              <a:t>personal computer</a:t>
            </a:r>
            <a:r>
              <a:rPr lang="en-US" sz="2000" kern="0" dirty="0">
                <a:solidFill>
                  <a:srgbClr val="000000"/>
                </a:solidFill>
                <a:latin typeface="Arial"/>
                <a:ea typeface="Arial"/>
                <a:cs typeface="Arial"/>
                <a:sym typeface="Arial"/>
              </a:rPr>
              <a:t> era. chairman, chief executive officer (CEO), and co-founder of </a:t>
            </a:r>
            <a:r>
              <a:rPr lang="en-US" sz="2000" u="sng" kern="0" dirty="0">
                <a:solidFill>
                  <a:srgbClr val="000000"/>
                </a:solidFill>
                <a:latin typeface="Arial"/>
                <a:ea typeface="Arial"/>
                <a:cs typeface="Arial"/>
                <a:sym typeface="Arial"/>
                <a:hlinkClick r:id="rId9">
                  <a:extLst>
                    <a:ext uri="{A12FA001-AC4F-418D-AE19-62706E023703}">
                      <ahyp:hlinkClr xmlns:ahyp="http://schemas.microsoft.com/office/drawing/2018/hyperlinkcolor" val="tx"/>
                    </a:ext>
                  </a:extLst>
                </a:hlinkClick>
              </a:rPr>
              <a:t>Apple Inc.</a:t>
            </a:r>
            <a:endParaRPr sz="2000" kern="0" dirty="0">
              <a:solidFill>
                <a:srgbClr val="000000"/>
              </a:solidFill>
              <a:latin typeface="Arial"/>
              <a:ea typeface="Arial"/>
              <a:cs typeface="Arial"/>
              <a:sym typeface="Arial"/>
            </a:endParaRPr>
          </a:p>
          <a:p>
            <a:pPr algn="just">
              <a:buClr>
                <a:srgbClr val="000000"/>
              </a:buClr>
              <a:buFont typeface="Arial"/>
              <a:buNone/>
            </a:pPr>
            <a:endParaRPr sz="2000" b="1" kern="0" dirty="0">
              <a:solidFill>
                <a:srgbClr val="555555"/>
              </a:solidFill>
              <a:latin typeface="Open Sans"/>
              <a:ea typeface="Open Sans"/>
              <a:cs typeface="Open Sans"/>
              <a:sym typeface="Open Sans"/>
            </a:endParaRPr>
          </a:p>
          <a:p>
            <a:pPr algn="just">
              <a:buClr>
                <a:srgbClr val="000000"/>
              </a:buClr>
              <a:buFont typeface="Arial"/>
              <a:buNone/>
            </a:pPr>
            <a:r>
              <a:rPr lang="en-US" sz="2000" b="1" kern="0" dirty="0">
                <a:solidFill>
                  <a:srgbClr val="F53264"/>
                </a:solidFill>
                <a:latin typeface="Arial"/>
                <a:ea typeface="Arial"/>
                <a:cs typeface="Arial"/>
                <a:sym typeface="Arial"/>
              </a:rPr>
              <a:t>Bill Gates  </a:t>
            </a:r>
            <a:r>
              <a:rPr lang="en-US" sz="2000" kern="0" dirty="0">
                <a:solidFill>
                  <a:srgbClr val="000000"/>
                </a:solidFill>
                <a:latin typeface="Arial"/>
                <a:ea typeface="Arial"/>
                <a:cs typeface="Arial"/>
                <a:sym typeface="Arial"/>
              </a:rPr>
              <a:t>Co-founder of Microsoft Corporation, focused on transformational leadership.</a:t>
            </a:r>
            <a:endParaRPr sz="2000" kern="0" dirty="0">
              <a:solidFill>
                <a:srgbClr val="000000"/>
              </a:solidFill>
              <a:latin typeface="Arial"/>
              <a:cs typeface="Arial"/>
              <a:sym typeface="Arial"/>
            </a:endParaRPr>
          </a:p>
          <a:p>
            <a:pPr algn="just">
              <a:buClr>
                <a:srgbClr val="000000"/>
              </a:buClr>
              <a:buFont typeface="Arial"/>
              <a:buNone/>
            </a:pPr>
            <a:endParaRPr sz="2000" b="1" kern="0" dirty="0">
              <a:solidFill>
                <a:srgbClr val="000000"/>
              </a:solidFill>
              <a:latin typeface="Arial"/>
              <a:ea typeface="Arial"/>
              <a:cs typeface="Arial"/>
              <a:sym typeface="Arial"/>
            </a:endParaRPr>
          </a:p>
          <a:p>
            <a:pPr algn="just">
              <a:buClr>
                <a:srgbClr val="000000"/>
              </a:buClr>
              <a:buFont typeface="Arial"/>
              <a:buNone/>
            </a:pPr>
            <a:r>
              <a:rPr lang="en-US" sz="2000" b="1" kern="0" dirty="0">
                <a:solidFill>
                  <a:srgbClr val="FE7431"/>
                </a:solidFill>
                <a:latin typeface="Arial"/>
                <a:ea typeface="Arial"/>
                <a:cs typeface="Arial"/>
                <a:sym typeface="Arial"/>
              </a:rPr>
              <a:t>Jeff Bezos </a:t>
            </a:r>
            <a:r>
              <a:rPr lang="en-US" sz="2000" kern="0" dirty="0">
                <a:solidFill>
                  <a:srgbClr val="000000"/>
                </a:solidFill>
                <a:latin typeface="Arial"/>
                <a:ea typeface="Arial"/>
                <a:cs typeface="Arial"/>
                <a:sym typeface="Arial"/>
              </a:rPr>
              <a:t>The founder, a powerful CEO, and president of the multi-national technology company Amazon, known with his ability to innovate and envision.</a:t>
            </a:r>
            <a:endParaRPr sz="2000" kern="0" dirty="0">
              <a:solidFill>
                <a:srgbClr val="000000"/>
              </a:solidFill>
              <a:latin typeface="Arial"/>
              <a:cs typeface="Arial"/>
              <a:sym typeface="Arial"/>
            </a:endParaRPr>
          </a:p>
          <a:p>
            <a:pPr algn="just">
              <a:buClr>
                <a:srgbClr val="000000"/>
              </a:buClr>
              <a:buFont typeface="Arial"/>
              <a:buNone/>
            </a:pPr>
            <a:endParaRPr sz="2000" b="1" kern="0" dirty="0">
              <a:solidFill>
                <a:srgbClr val="555555"/>
              </a:solidFill>
              <a:latin typeface="Open Sans"/>
              <a:ea typeface="Open Sans"/>
              <a:cs typeface="Open Sans"/>
              <a:sym typeface="Open Sans"/>
            </a:endParaRPr>
          </a:p>
          <a:p>
            <a:pPr algn="just">
              <a:buClr>
                <a:srgbClr val="000000"/>
              </a:buClr>
              <a:buFont typeface="Arial"/>
              <a:buNone/>
            </a:pPr>
            <a:r>
              <a:rPr lang="en-US" sz="2000" b="1" kern="0" dirty="0">
                <a:solidFill>
                  <a:srgbClr val="9448BC"/>
                </a:solidFill>
                <a:latin typeface="Arial"/>
                <a:ea typeface="Arial"/>
                <a:cs typeface="Arial"/>
                <a:sym typeface="Arial"/>
              </a:rPr>
              <a:t>Mark Zuckerberg </a:t>
            </a:r>
            <a:r>
              <a:rPr lang="en-US" sz="2000" kern="0" dirty="0">
                <a:solidFill>
                  <a:srgbClr val="000000"/>
                </a:solidFill>
                <a:latin typeface="Arial"/>
                <a:ea typeface="Arial"/>
                <a:cs typeface="Arial"/>
                <a:sym typeface="Arial"/>
              </a:rPr>
              <a:t>Facebook CEO </a:t>
            </a:r>
            <a:r>
              <a:rPr lang="en-US" sz="2000" u="sng" kern="0" dirty="0">
                <a:solidFill>
                  <a:srgbClr val="000000"/>
                </a:solidFill>
                <a:latin typeface="Arial"/>
                <a:ea typeface="Arial"/>
                <a:cs typeface="Arial"/>
                <a:sym typeface="Arial"/>
              </a:rPr>
              <a:t>transformational </a:t>
            </a:r>
            <a:r>
              <a:rPr lang="en-US" sz="2000" kern="0" dirty="0">
                <a:solidFill>
                  <a:srgbClr val="000000"/>
                </a:solidFill>
                <a:latin typeface="Arial"/>
                <a:ea typeface="Arial"/>
                <a:cs typeface="Arial"/>
                <a:sym typeface="Arial"/>
              </a:rPr>
              <a:t>leader. He is known as being a motivator who inspires his staff of employees with a clear vision of the company's future.</a:t>
            </a:r>
            <a:endParaRPr sz="2000" b="1" kern="0" dirty="0">
              <a:solidFill>
                <a:srgbClr val="555555"/>
              </a:solidFill>
              <a:latin typeface="Open Sans"/>
              <a:ea typeface="Open Sans"/>
              <a:cs typeface="Open Sans"/>
              <a:sym typeface="Open Sans"/>
            </a:endParaRPr>
          </a:p>
          <a:p>
            <a:pPr algn="just">
              <a:buClr>
                <a:srgbClr val="000000"/>
              </a:buClr>
              <a:buFont typeface="Arial"/>
              <a:buNone/>
            </a:pPr>
            <a:endParaRPr sz="2000" b="1" kern="0" dirty="0">
              <a:solidFill>
                <a:srgbClr val="555555"/>
              </a:solidFill>
              <a:latin typeface="Open Sans"/>
              <a:ea typeface="Open Sans"/>
              <a:cs typeface="Open Sans"/>
              <a:sym typeface="Open Sans"/>
            </a:endParaRPr>
          </a:p>
          <a:p>
            <a:pPr algn="just">
              <a:buClr>
                <a:srgbClr val="000000"/>
              </a:buClr>
              <a:buFont typeface="Arial"/>
              <a:buNone/>
            </a:pPr>
            <a:endParaRPr sz="2000" b="1" kern="0" dirty="0">
              <a:solidFill>
                <a:srgbClr val="555555"/>
              </a:solidFill>
              <a:latin typeface="Open Sans"/>
              <a:ea typeface="Open Sans"/>
              <a:cs typeface="Open Sans"/>
              <a:sym typeface="Open Sans"/>
            </a:endParaRPr>
          </a:p>
          <a:p>
            <a:pPr algn="just">
              <a:buClr>
                <a:srgbClr val="000000"/>
              </a:buClr>
              <a:buFont typeface="Arial"/>
              <a:buNone/>
            </a:pPr>
            <a:r>
              <a:rPr lang="en-US" sz="2000" b="1" kern="0" dirty="0">
                <a:solidFill>
                  <a:srgbClr val="FC0015"/>
                </a:solidFill>
                <a:latin typeface="Arial"/>
                <a:ea typeface="Arial"/>
                <a:cs typeface="Arial"/>
                <a:sym typeface="Arial"/>
              </a:rPr>
              <a:t>*(Objectives and Key Results)</a:t>
            </a:r>
            <a:endParaRPr sz="2000" kern="0" dirty="0">
              <a:solidFill>
                <a:srgbClr val="000000"/>
              </a:solidFill>
              <a:latin typeface="Arial"/>
              <a:cs typeface="Arial"/>
              <a:sym typeface="Arial"/>
            </a:endParaRPr>
          </a:p>
          <a:p>
            <a:pPr algn="just">
              <a:buClr>
                <a:srgbClr val="000000"/>
              </a:buClr>
              <a:buFont typeface="Arial"/>
              <a:buNone/>
            </a:pPr>
            <a:endParaRPr sz="2000" b="1" kern="0" dirty="0">
              <a:solidFill>
                <a:srgbClr val="555555"/>
              </a:solidFill>
              <a:latin typeface="Open Sans"/>
              <a:ea typeface="Open Sans"/>
              <a:cs typeface="Open Sans"/>
              <a:sym typeface="Open Sans"/>
            </a:endParaRPr>
          </a:p>
        </p:txBody>
      </p:sp>
    </p:spTree>
    <p:extLst>
      <p:ext uri="{BB962C8B-B14F-4D97-AF65-F5344CB8AC3E}">
        <p14:creationId xmlns:p14="http://schemas.microsoft.com/office/powerpoint/2010/main" val="4299994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032298"/>
            <a:ext cx="997567" cy="894565"/>
          </a:xfrm>
          <a:prstGeom prst="rect">
            <a:avLst/>
          </a:prstGeom>
        </p:spPr>
      </p:pic>
      <p:pic>
        <p:nvPicPr>
          <p:cNvPr id="3" name="Picture 2"/>
          <p:cNvPicPr>
            <a:picLocks noChangeAspect="1"/>
          </p:cNvPicPr>
          <p:nvPr/>
        </p:nvPicPr>
        <p:blipFill>
          <a:blip r:embed="rId3"/>
          <a:stretch>
            <a:fillRect/>
          </a:stretch>
        </p:blipFill>
        <p:spPr>
          <a:xfrm>
            <a:off x="2581405"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875966" cy="1610200"/>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581405" y="451157"/>
            <a:ext cx="8921482"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LEADER IN OUR LIFE :  : </a:t>
            </a:r>
          </a:p>
        </p:txBody>
      </p:sp>
      <p:pic>
        <p:nvPicPr>
          <p:cNvPr id="7" name="Google Shape;1017;p44" descr="Steve Jobs - Wikipedia">
            <a:extLst>
              <a:ext uri="{FF2B5EF4-FFF2-40B4-BE49-F238E27FC236}">
                <a16:creationId xmlns:a16="http://schemas.microsoft.com/office/drawing/2014/main" id="{CE23DA19-5AA5-9CA0-D25E-787EA54AA537}"/>
              </a:ext>
            </a:extLst>
          </p:cNvPr>
          <p:cNvPicPr preferRelativeResize="0"/>
          <p:nvPr/>
        </p:nvPicPr>
        <p:blipFill rotWithShape="1">
          <a:blip r:embed="rId6">
            <a:alphaModFix/>
          </a:blip>
          <a:srcRect/>
          <a:stretch/>
        </p:blipFill>
        <p:spPr>
          <a:xfrm>
            <a:off x="4973038" y="2841600"/>
            <a:ext cx="1623445" cy="2359658"/>
          </a:xfrm>
          <a:prstGeom prst="rect">
            <a:avLst/>
          </a:prstGeom>
          <a:noFill/>
          <a:ln>
            <a:noFill/>
          </a:ln>
        </p:spPr>
      </p:pic>
      <p:pic>
        <p:nvPicPr>
          <p:cNvPr id="10" name="Google Shape;1018;p44" descr="Intel's Andy Grove remembered as a great leader, teacher">
            <a:extLst>
              <a:ext uri="{FF2B5EF4-FFF2-40B4-BE49-F238E27FC236}">
                <a16:creationId xmlns:a16="http://schemas.microsoft.com/office/drawing/2014/main" id="{99DFAC16-F42E-78D5-9EB2-89AC1D19C1BC}"/>
              </a:ext>
            </a:extLst>
          </p:cNvPr>
          <p:cNvPicPr preferRelativeResize="0"/>
          <p:nvPr/>
        </p:nvPicPr>
        <p:blipFill rotWithShape="1">
          <a:blip r:embed="rId7">
            <a:alphaModFix/>
          </a:blip>
          <a:srcRect/>
          <a:stretch/>
        </p:blipFill>
        <p:spPr>
          <a:xfrm>
            <a:off x="1797893" y="2607522"/>
            <a:ext cx="2551238" cy="1419446"/>
          </a:xfrm>
          <a:prstGeom prst="rect">
            <a:avLst/>
          </a:prstGeom>
          <a:noFill/>
          <a:ln>
            <a:noFill/>
          </a:ln>
        </p:spPr>
      </p:pic>
      <p:pic>
        <p:nvPicPr>
          <p:cNvPr id="11" name="Google Shape;1019;p44" descr="As Bill Gates turns 65, here are the entrepreneur's success mantras -  cnbctv18.com">
            <a:extLst>
              <a:ext uri="{FF2B5EF4-FFF2-40B4-BE49-F238E27FC236}">
                <a16:creationId xmlns:a16="http://schemas.microsoft.com/office/drawing/2014/main" id="{440478EB-F8DE-EB2C-C726-A31AB64D64D5}"/>
              </a:ext>
            </a:extLst>
          </p:cNvPr>
          <p:cNvPicPr preferRelativeResize="0"/>
          <p:nvPr/>
        </p:nvPicPr>
        <p:blipFill rotWithShape="1">
          <a:blip r:embed="rId8">
            <a:alphaModFix/>
          </a:blip>
          <a:srcRect/>
          <a:stretch/>
        </p:blipFill>
        <p:spPr>
          <a:xfrm>
            <a:off x="2146975" y="4255079"/>
            <a:ext cx="2626335" cy="1777219"/>
          </a:xfrm>
          <a:prstGeom prst="rect">
            <a:avLst/>
          </a:prstGeom>
          <a:noFill/>
          <a:ln>
            <a:noFill/>
          </a:ln>
        </p:spPr>
      </p:pic>
      <p:pic>
        <p:nvPicPr>
          <p:cNvPr id="12" name="Google Shape;1020;p44" descr="Jeff Bezos sells $3.5bn of Amazon shares in a week | Financial Times">
            <a:extLst>
              <a:ext uri="{FF2B5EF4-FFF2-40B4-BE49-F238E27FC236}">
                <a16:creationId xmlns:a16="http://schemas.microsoft.com/office/drawing/2014/main" id="{A8AD5B59-DF85-9948-7D31-44DC809646C7}"/>
              </a:ext>
            </a:extLst>
          </p:cNvPr>
          <p:cNvPicPr preferRelativeResize="0"/>
          <p:nvPr/>
        </p:nvPicPr>
        <p:blipFill rotWithShape="1">
          <a:blip r:embed="rId9">
            <a:alphaModFix/>
          </a:blip>
          <a:srcRect/>
          <a:stretch/>
        </p:blipFill>
        <p:spPr>
          <a:xfrm>
            <a:off x="6755555" y="1731491"/>
            <a:ext cx="2519728" cy="1419447"/>
          </a:xfrm>
          <a:prstGeom prst="rect">
            <a:avLst/>
          </a:prstGeom>
          <a:noFill/>
          <a:ln>
            <a:noFill/>
          </a:ln>
        </p:spPr>
      </p:pic>
      <p:pic>
        <p:nvPicPr>
          <p:cNvPr id="13" name="Google Shape;1021;p44" descr="Mark Zuckerberg | Biography &amp; Facts | Britannica">
            <a:extLst>
              <a:ext uri="{FF2B5EF4-FFF2-40B4-BE49-F238E27FC236}">
                <a16:creationId xmlns:a16="http://schemas.microsoft.com/office/drawing/2014/main" id="{D8D2B2D3-2557-F7CA-5045-22891E14B778}"/>
              </a:ext>
            </a:extLst>
          </p:cNvPr>
          <p:cNvPicPr preferRelativeResize="0"/>
          <p:nvPr/>
        </p:nvPicPr>
        <p:blipFill rotWithShape="1">
          <a:blip r:embed="rId10">
            <a:alphaModFix/>
          </a:blip>
          <a:srcRect/>
          <a:stretch/>
        </p:blipFill>
        <p:spPr>
          <a:xfrm>
            <a:off x="6938296" y="3304826"/>
            <a:ext cx="3467100" cy="2286000"/>
          </a:xfrm>
          <a:prstGeom prst="rect">
            <a:avLst/>
          </a:prstGeom>
          <a:noFill/>
          <a:ln>
            <a:noFill/>
          </a:ln>
        </p:spPr>
      </p:pic>
    </p:spTree>
    <p:extLst>
      <p:ext uri="{BB962C8B-B14F-4D97-AF65-F5344CB8AC3E}">
        <p14:creationId xmlns:p14="http://schemas.microsoft.com/office/powerpoint/2010/main" val="76343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40788" y="1434110"/>
            <a:ext cx="9451514"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Assignment</a:t>
            </a: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pic>
        <p:nvPicPr>
          <p:cNvPr id="14" name="Picture 13">
            <a:extLst>
              <a:ext uri="{FF2B5EF4-FFF2-40B4-BE49-F238E27FC236}">
                <a16:creationId xmlns:a16="http://schemas.microsoft.com/office/drawing/2014/main" id="{8C863364-F4CC-8437-0C70-7C78BDDE5727}"/>
              </a:ext>
            </a:extLst>
          </p:cNvPr>
          <p:cNvPicPr>
            <a:picLocks noChangeAspect="1"/>
          </p:cNvPicPr>
          <p:nvPr/>
        </p:nvPicPr>
        <p:blipFill>
          <a:blip r:embed="rId8"/>
          <a:stretch>
            <a:fillRect/>
          </a:stretch>
        </p:blipFill>
        <p:spPr>
          <a:xfrm>
            <a:off x="4548946" y="3222781"/>
            <a:ext cx="2731245" cy="2286198"/>
          </a:xfrm>
          <a:prstGeom prst="rect">
            <a:avLst/>
          </a:prstGeom>
        </p:spPr>
      </p:pic>
    </p:spTree>
    <p:extLst>
      <p:ext uri="{BB962C8B-B14F-4D97-AF65-F5344CB8AC3E}">
        <p14:creationId xmlns:p14="http://schemas.microsoft.com/office/powerpoint/2010/main" val="31858341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2045210" cy="1764558"/>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1874165" y="589300"/>
            <a:ext cx="9451514"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Assignment</a:t>
            </a: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11216" y="391507"/>
            <a:ext cx="1103472" cy="1103472"/>
          </a:xfrm>
          <a:prstGeom prst="rect">
            <a:avLst/>
          </a:prstGeom>
        </p:spPr>
      </p:pic>
      <p:pic>
        <p:nvPicPr>
          <p:cNvPr id="14" name="Picture 13">
            <a:extLst>
              <a:ext uri="{FF2B5EF4-FFF2-40B4-BE49-F238E27FC236}">
                <a16:creationId xmlns:a16="http://schemas.microsoft.com/office/drawing/2014/main" id="{8C863364-F4CC-8437-0C70-7C78BDDE5727}"/>
              </a:ext>
            </a:extLst>
          </p:cNvPr>
          <p:cNvPicPr>
            <a:picLocks noChangeAspect="1"/>
          </p:cNvPicPr>
          <p:nvPr/>
        </p:nvPicPr>
        <p:blipFill>
          <a:blip r:embed="rId8"/>
          <a:stretch>
            <a:fillRect/>
          </a:stretch>
        </p:blipFill>
        <p:spPr>
          <a:xfrm>
            <a:off x="4623528" y="3614086"/>
            <a:ext cx="2731245" cy="2286198"/>
          </a:xfrm>
          <a:prstGeom prst="rect">
            <a:avLst/>
          </a:prstGeom>
        </p:spPr>
      </p:pic>
      <p:sp>
        <p:nvSpPr>
          <p:cNvPr id="9" name="Google Shape;1048;p46">
            <a:extLst>
              <a:ext uri="{FF2B5EF4-FFF2-40B4-BE49-F238E27FC236}">
                <a16:creationId xmlns:a16="http://schemas.microsoft.com/office/drawing/2014/main" id="{BCEF66E4-DFCC-570D-04AD-C96F23C53A92}"/>
              </a:ext>
            </a:extLst>
          </p:cNvPr>
          <p:cNvSpPr txBox="1"/>
          <p:nvPr/>
        </p:nvSpPr>
        <p:spPr>
          <a:xfrm>
            <a:off x="254826" y="1930215"/>
            <a:ext cx="7669974" cy="1969730"/>
          </a:xfrm>
          <a:prstGeom prst="rect">
            <a:avLst/>
          </a:prstGeom>
          <a:noFill/>
          <a:ln>
            <a:noFill/>
          </a:ln>
        </p:spPr>
        <p:txBody>
          <a:bodyPr spcFirstLastPara="1" wrap="square" lIns="91425" tIns="45700" rIns="91425" bIns="45700" anchor="t" anchorCtr="0">
            <a:spAutoFit/>
          </a:bodyPr>
          <a:lstStyle/>
          <a:p>
            <a:pPr marL="285750" indent="-285750">
              <a:buClr>
                <a:srgbClr val="000000"/>
              </a:buClr>
              <a:buSzPts val="3600"/>
              <a:buFont typeface="Arial"/>
              <a:buChar char="•"/>
            </a:pPr>
            <a:r>
              <a:rPr lang="en-US" sz="3600" kern="0" dirty="0">
                <a:solidFill>
                  <a:srgbClr val="6F348E"/>
                </a:solidFill>
                <a:latin typeface="Arial"/>
                <a:ea typeface="Arial"/>
                <a:cs typeface="Arial"/>
                <a:sym typeface="Arial"/>
              </a:rPr>
              <a:t>Search</a:t>
            </a:r>
            <a:r>
              <a:rPr lang="en-US" sz="3600" kern="0" dirty="0">
                <a:solidFill>
                  <a:srgbClr val="000000"/>
                </a:solidFill>
                <a:latin typeface="Arial"/>
                <a:ea typeface="Arial"/>
                <a:cs typeface="Arial"/>
                <a:sym typeface="Arial"/>
              </a:rPr>
              <a:t> more about </a:t>
            </a:r>
            <a:r>
              <a:rPr lang="en-US" sz="3600" kern="0" dirty="0">
                <a:solidFill>
                  <a:srgbClr val="6F348E"/>
                </a:solidFill>
                <a:latin typeface="Arial"/>
                <a:ea typeface="Arial"/>
                <a:cs typeface="Arial"/>
                <a:sym typeface="Arial"/>
              </a:rPr>
              <a:t>leaders</a:t>
            </a:r>
            <a:r>
              <a:rPr lang="en-US" sz="3600" kern="0" dirty="0">
                <a:solidFill>
                  <a:srgbClr val="000000"/>
                </a:solidFill>
                <a:latin typeface="Arial"/>
                <a:ea typeface="Arial"/>
                <a:cs typeface="Arial"/>
                <a:sym typeface="Arial"/>
              </a:rPr>
              <a:t> in our life, and we will discuss it in the upcoming zoom meeting..</a:t>
            </a:r>
            <a:endParaRPr sz="1400" kern="0" dirty="0">
              <a:solidFill>
                <a:srgbClr val="000000"/>
              </a:solidFill>
              <a:latin typeface="Arial"/>
              <a:cs typeface="Arial"/>
              <a:sym typeface="Arial"/>
            </a:endParaRPr>
          </a:p>
          <a:p>
            <a:pPr marL="285750" indent="-196850">
              <a:buClr>
                <a:srgbClr val="000000"/>
              </a:buClr>
              <a:buSzPts val="1400"/>
              <a:buFont typeface="Arial"/>
              <a:buNone/>
            </a:pPr>
            <a:endParaRPr sz="1400" kern="0" dirty="0">
              <a:solidFill>
                <a:srgbClr val="000000"/>
              </a:solidFill>
              <a:latin typeface="Arial"/>
              <a:ea typeface="Arial"/>
              <a:cs typeface="Arial"/>
              <a:sym typeface="Arial"/>
            </a:endParaRPr>
          </a:p>
        </p:txBody>
      </p:sp>
      <p:pic>
        <p:nvPicPr>
          <p:cNvPr id="11" name="Google Shape;1050;p46" descr="3 great reasons to file your tax return early - FreeAgent">
            <a:extLst>
              <a:ext uri="{FF2B5EF4-FFF2-40B4-BE49-F238E27FC236}">
                <a16:creationId xmlns:a16="http://schemas.microsoft.com/office/drawing/2014/main" id="{7845D287-2230-8305-19A4-BC67B9F5DDD0}"/>
              </a:ext>
            </a:extLst>
          </p:cNvPr>
          <p:cNvPicPr preferRelativeResize="0"/>
          <p:nvPr/>
        </p:nvPicPr>
        <p:blipFill rotWithShape="1">
          <a:blip r:embed="rId9">
            <a:alphaModFix/>
          </a:blip>
          <a:srcRect/>
          <a:stretch/>
        </p:blipFill>
        <p:spPr>
          <a:xfrm>
            <a:off x="8204870" y="2238835"/>
            <a:ext cx="3410902" cy="1705451"/>
          </a:xfrm>
          <a:prstGeom prst="rect">
            <a:avLst/>
          </a:prstGeom>
          <a:noFill/>
          <a:ln>
            <a:noFill/>
          </a:ln>
        </p:spPr>
      </p:pic>
    </p:spTree>
    <p:extLst>
      <p:ext uri="{BB962C8B-B14F-4D97-AF65-F5344CB8AC3E}">
        <p14:creationId xmlns:p14="http://schemas.microsoft.com/office/powerpoint/2010/main" val="7591906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045210" cy="3180523"/>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2440788" y="1434110"/>
            <a:ext cx="9451514"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Resources:</a:t>
            </a:r>
          </a:p>
        </p:txBody>
      </p:sp>
      <p:pic>
        <p:nvPicPr>
          <p:cNvPr id="7" name="Picture 6">
            <a:extLst>
              <a:ext uri="{FF2B5EF4-FFF2-40B4-BE49-F238E27FC236}">
                <a16:creationId xmlns:a16="http://schemas.microsoft.com/office/drawing/2014/main" id="{F1F11AF4-78F9-B7AE-8C97-8B6D951B2B81}"/>
              </a:ext>
            </a:extLst>
          </p:cNvPr>
          <p:cNvPicPr>
            <a:picLocks noChangeAspect="1"/>
          </p:cNvPicPr>
          <p:nvPr/>
        </p:nvPicPr>
        <p:blipFill>
          <a:blip r:embed="rId6"/>
          <a:stretch>
            <a:fillRect/>
          </a:stretch>
        </p:blipFill>
        <p:spPr>
          <a:xfrm>
            <a:off x="10104136" y="4418563"/>
            <a:ext cx="1833038" cy="1530681"/>
          </a:xfrm>
          <a:prstGeom prst="rect">
            <a:avLst/>
          </a:prstGeom>
        </p:spPr>
      </p:pic>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7"/>
          <a:stretch>
            <a:fillRect/>
          </a:stretch>
        </p:blipFill>
        <p:spPr>
          <a:xfrm>
            <a:off x="770693" y="1038524"/>
            <a:ext cx="1103472" cy="1103472"/>
          </a:xfrm>
          <a:prstGeom prst="rect">
            <a:avLst/>
          </a:prstGeom>
        </p:spPr>
      </p:pic>
      <p:pic>
        <p:nvPicPr>
          <p:cNvPr id="14" name="Picture 13">
            <a:extLst>
              <a:ext uri="{FF2B5EF4-FFF2-40B4-BE49-F238E27FC236}">
                <a16:creationId xmlns:a16="http://schemas.microsoft.com/office/drawing/2014/main" id="{8C863364-F4CC-8437-0C70-7C78BDDE5727}"/>
              </a:ext>
            </a:extLst>
          </p:cNvPr>
          <p:cNvPicPr>
            <a:picLocks noChangeAspect="1"/>
          </p:cNvPicPr>
          <p:nvPr/>
        </p:nvPicPr>
        <p:blipFill>
          <a:blip r:embed="rId8"/>
          <a:stretch>
            <a:fillRect/>
          </a:stretch>
        </p:blipFill>
        <p:spPr>
          <a:xfrm>
            <a:off x="4548946" y="3222781"/>
            <a:ext cx="2731245" cy="2286198"/>
          </a:xfrm>
          <a:prstGeom prst="rect">
            <a:avLst/>
          </a:prstGeom>
        </p:spPr>
      </p:pic>
    </p:spTree>
    <p:extLst>
      <p:ext uri="{BB962C8B-B14F-4D97-AF65-F5344CB8AC3E}">
        <p14:creationId xmlns:p14="http://schemas.microsoft.com/office/powerpoint/2010/main" val="40877826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2045210" cy="1764558"/>
          </a:xfrm>
          <a:prstGeom prst="rect">
            <a:avLst/>
          </a:prstGeom>
        </p:spPr>
      </p:pic>
      <p:sp>
        <p:nvSpPr>
          <p:cNvPr id="8" name="TextBox 7">
            <a:extLst>
              <a:ext uri="{FF2B5EF4-FFF2-40B4-BE49-F238E27FC236}">
                <a16:creationId xmlns:a16="http://schemas.microsoft.com/office/drawing/2014/main" id="{DC99A910-0BFF-2A5A-8995-64C9574DBA57}"/>
              </a:ext>
            </a:extLst>
          </p:cNvPr>
          <p:cNvSpPr txBox="1"/>
          <p:nvPr/>
        </p:nvSpPr>
        <p:spPr>
          <a:xfrm>
            <a:off x="1874165" y="589300"/>
            <a:ext cx="9451514" cy="707886"/>
          </a:xfrm>
          <a:prstGeom prst="rect">
            <a:avLst/>
          </a:prstGeom>
          <a:noFill/>
        </p:spPr>
        <p:txBody>
          <a:bodyPr wrap="square">
            <a:spAutoFit/>
          </a:bodyPr>
          <a:lstStyle/>
          <a:p>
            <a:pPr marL="285750" indent="-285750" algn="ctr">
              <a:buFont typeface="Wingdings" panose="05000000000000000000" pitchFamily="2" charset="2"/>
              <a:buChar char="q"/>
            </a:pPr>
            <a:r>
              <a:rPr lang="en-US" sz="4000" b="1" dirty="0">
                <a:solidFill>
                  <a:schemeClr val="bg1"/>
                </a:solidFill>
              </a:rPr>
              <a:t>Resources:</a:t>
            </a:r>
          </a:p>
        </p:txBody>
      </p:sp>
      <p:pic>
        <p:nvPicPr>
          <p:cNvPr id="10" name="Picture 9">
            <a:extLst>
              <a:ext uri="{FF2B5EF4-FFF2-40B4-BE49-F238E27FC236}">
                <a16:creationId xmlns:a16="http://schemas.microsoft.com/office/drawing/2014/main" id="{B8B91027-F894-0B97-8A0B-36ED20F0DDD1}"/>
              </a:ext>
            </a:extLst>
          </p:cNvPr>
          <p:cNvPicPr>
            <a:picLocks noChangeAspect="1"/>
          </p:cNvPicPr>
          <p:nvPr/>
        </p:nvPicPr>
        <p:blipFill>
          <a:blip r:embed="rId6"/>
          <a:stretch>
            <a:fillRect/>
          </a:stretch>
        </p:blipFill>
        <p:spPr>
          <a:xfrm>
            <a:off x="711216" y="391507"/>
            <a:ext cx="1103472" cy="1103472"/>
          </a:xfrm>
          <a:prstGeom prst="rect">
            <a:avLst/>
          </a:prstGeom>
        </p:spPr>
      </p:pic>
      <p:pic>
        <p:nvPicPr>
          <p:cNvPr id="11" name="Google Shape;1050;p46" descr="3 great reasons to file your tax return early - FreeAgent">
            <a:extLst>
              <a:ext uri="{FF2B5EF4-FFF2-40B4-BE49-F238E27FC236}">
                <a16:creationId xmlns:a16="http://schemas.microsoft.com/office/drawing/2014/main" id="{7845D287-2230-8305-19A4-BC67B9F5DDD0}"/>
              </a:ext>
            </a:extLst>
          </p:cNvPr>
          <p:cNvPicPr preferRelativeResize="0"/>
          <p:nvPr/>
        </p:nvPicPr>
        <p:blipFill rotWithShape="1">
          <a:blip r:embed="rId7">
            <a:alphaModFix/>
          </a:blip>
          <a:srcRect/>
          <a:stretch/>
        </p:blipFill>
        <p:spPr>
          <a:xfrm>
            <a:off x="9573664" y="510357"/>
            <a:ext cx="1371842" cy="888678"/>
          </a:xfrm>
          <a:prstGeom prst="rect">
            <a:avLst/>
          </a:prstGeom>
          <a:noFill/>
          <a:ln>
            <a:noFill/>
          </a:ln>
        </p:spPr>
      </p:pic>
      <p:sp>
        <p:nvSpPr>
          <p:cNvPr id="12" name="Google Shape;1062;p47">
            <a:extLst>
              <a:ext uri="{FF2B5EF4-FFF2-40B4-BE49-F238E27FC236}">
                <a16:creationId xmlns:a16="http://schemas.microsoft.com/office/drawing/2014/main" id="{BAD5E58C-28F6-0CFA-FFC5-8967BF33065F}"/>
              </a:ext>
            </a:extLst>
          </p:cNvPr>
          <p:cNvSpPr txBox="1"/>
          <p:nvPr/>
        </p:nvSpPr>
        <p:spPr>
          <a:xfrm>
            <a:off x="254826" y="1769014"/>
            <a:ext cx="10376023" cy="3712858"/>
          </a:xfrm>
          <a:prstGeom prst="rect">
            <a:avLst/>
          </a:prstGeom>
          <a:noFill/>
          <a:ln>
            <a:noFill/>
          </a:ln>
        </p:spPr>
        <p:txBody>
          <a:bodyPr spcFirstLastPara="1" wrap="square" lIns="91425" tIns="91425" rIns="91425" bIns="91425" anchor="t" anchorCtr="0">
            <a:noAutofit/>
          </a:bodyPr>
          <a:lstStyle/>
          <a:p>
            <a:pPr algn="just">
              <a:buClr>
                <a:srgbClr val="434343"/>
              </a:buClr>
              <a:buSzPts val="3000"/>
              <a:buFont typeface="Barlow Condensed SemiBold"/>
              <a:buNone/>
            </a:pPr>
            <a:endParaRPr sz="2400" kern="0" dirty="0">
              <a:solidFill>
                <a:srgbClr val="0F1111"/>
              </a:solidFill>
              <a:latin typeface="Arial"/>
              <a:ea typeface="Arial"/>
              <a:cs typeface="Arial"/>
              <a:sym typeface="Arial"/>
            </a:endParaRPr>
          </a:p>
          <a:p>
            <a:pPr marL="285750" indent="-285750" algn="just">
              <a:buClr>
                <a:srgbClr val="434343"/>
              </a:buClr>
              <a:buSzPts val="3000"/>
              <a:buFont typeface="Arial"/>
              <a:buChar char="•"/>
            </a:pPr>
            <a:r>
              <a:rPr lang="en-US" sz="2400" kern="0" dirty="0">
                <a:solidFill>
                  <a:srgbClr val="0F1111"/>
                </a:solidFill>
                <a:latin typeface="Arial"/>
                <a:ea typeface="Arial"/>
                <a:cs typeface="Arial"/>
                <a:sym typeface="Arial"/>
              </a:rPr>
              <a:t>Project Team Leadership and Communication by </a:t>
            </a:r>
            <a:r>
              <a:rPr lang="en-US" sz="2400" u="sng" kern="0" dirty="0">
                <a:solidFill>
                  <a:srgbClr val="007185"/>
                </a:solidFill>
                <a:latin typeface="Arial"/>
                <a:ea typeface="Arial"/>
                <a:cs typeface="Arial"/>
                <a:sym typeface="Arial"/>
                <a:hlinkClick r:id="rId8">
                  <a:extLst>
                    <a:ext uri="{A12FA001-AC4F-418D-AE19-62706E023703}">
                      <ahyp:hlinkClr xmlns:ahyp="http://schemas.microsoft.com/office/drawing/2018/hyperlinkcolor" val="tx"/>
                    </a:ext>
                  </a:extLst>
                </a:hlinkClick>
              </a:rPr>
              <a:t>Samuel </a:t>
            </a:r>
            <a:r>
              <a:rPr lang="en-US" sz="2400" u="sng" kern="0" dirty="0" err="1">
                <a:solidFill>
                  <a:srgbClr val="007185"/>
                </a:solidFill>
                <a:latin typeface="Arial"/>
                <a:ea typeface="Arial"/>
                <a:cs typeface="Arial"/>
                <a:sym typeface="Arial"/>
                <a:hlinkClick r:id="rId8">
                  <a:extLst>
                    <a:ext uri="{A12FA001-AC4F-418D-AE19-62706E023703}">
                      <ahyp:hlinkClr xmlns:ahyp="http://schemas.microsoft.com/office/drawing/2018/hyperlinkcolor" val="tx"/>
                    </a:ext>
                  </a:extLst>
                </a:hlinkClick>
              </a:rPr>
              <a:t>Malachowsky</a:t>
            </a:r>
            <a:r>
              <a:rPr lang="en-US" sz="2400" kern="0" dirty="0">
                <a:solidFill>
                  <a:srgbClr val="007185"/>
                </a:solidFill>
                <a:latin typeface="Arial"/>
                <a:ea typeface="Arial"/>
                <a:cs typeface="Arial"/>
                <a:sym typeface="Arial"/>
              </a:rPr>
              <a:t>, 2018.</a:t>
            </a:r>
            <a:r>
              <a:rPr lang="en-US" sz="2400" kern="0" dirty="0">
                <a:solidFill>
                  <a:srgbClr val="0F1111"/>
                </a:solidFill>
                <a:latin typeface="Arial"/>
                <a:ea typeface="Arial"/>
                <a:cs typeface="Arial"/>
                <a:sym typeface="Arial"/>
              </a:rPr>
              <a:t> </a:t>
            </a:r>
          </a:p>
          <a:p>
            <a:pPr marL="285750" indent="-285750" algn="just">
              <a:buClr>
                <a:srgbClr val="434343"/>
              </a:buClr>
              <a:buSzPts val="3000"/>
              <a:buFont typeface="Arial"/>
              <a:buChar char="•"/>
            </a:pPr>
            <a:endParaRPr sz="2400" kern="0" dirty="0">
              <a:solidFill>
                <a:srgbClr val="000000"/>
              </a:solidFill>
              <a:latin typeface="Arial"/>
              <a:cs typeface="Arial"/>
              <a:sym typeface="Arial"/>
            </a:endParaRPr>
          </a:p>
          <a:p>
            <a:pPr marL="285750" indent="-95250" algn="just">
              <a:buClr>
                <a:srgbClr val="434343"/>
              </a:buClr>
              <a:buSzPts val="3000"/>
              <a:buFont typeface="Arial"/>
              <a:buNone/>
            </a:pPr>
            <a:endParaRPr sz="2400" kern="0" dirty="0">
              <a:solidFill>
                <a:srgbClr val="0F1111"/>
              </a:solidFill>
              <a:latin typeface="Arial"/>
              <a:ea typeface="Arial"/>
              <a:cs typeface="Arial"/>
              <a:sym typeface="Arial"/>
            </a:endParaRPr>
          </a:p>
          <a:p>
            <a:pPr marL="285750" indent="-285750" algn="just">
              <a:buClr>
                <a:srgbClr val="434343"/>
              </a:buClr>
              <a:buSzPts val="3000"/>
              <a:buFont typeface="Arial"/>
              <a:buChar char="•"/>
            </a:pPr>
            <a:r>
              <a:rPr lang="en-US" sz="2400" u="sng" kern="0" dirty="0">
                <a:solidFill>
                  <a:srgbClr val="434343"/>
                </a:solidFill>
                <a:latin typeface="Barlow Condensed SemiBold"/>
                <a:ea typeface="Barlow Condensed SemiBold"/>
                <a:cs typeface="Barlow Condensed SemiBold"/>
                <a:sym typeface="Barlow Condensed SemiBold"/>
                <a:hlinkClick r:id="rId9">
                  <a:extLst>
                    <a:ext uri="{A12FA001-AC4F-418D-AE19-62706E023703}">
                      <ahyp:hlinkClr xmlns:ahyp="http://schemas.microsoft.com/office/drawing/2018/hyperlinkcolor" val="tx"/>
                    </a:ext>
                  </a:extLst>
                </a:hlinkClick>
              </a:rPr>
              <a:t>https://aboutleaders.com/10-great-leadership-skills-of-project-management/#gs.m0ivxk</a:t>
            </a:r>
            <a:endParaRPr sz="2400" kern="0" dirty="0">
              <a:solidFill>
                <a:srgbClr val="434343"/>
              </a:solidFill>
              <a:latin typeface="Barlow Condensed SemiBold"/>
              <a:ea typeface="Barlow Condensed SemiBold"/>
              <a:cs typeface="Barlow Condensed SemiBold"/>
              <a:sym typeface="Barlow Condensed SemiBold"/>
            </a:endParaRPr>
          </a:p>
          <a:p>
            <a:pPr marL="285750" indent="-95250" algn="just">
              <a:buClr>
                <a:srgbClr val="434343"/>
              </a:buClr>
              <a:buSzPts val="3000"/>
              <a:buFont typeface="Arial"/>
              <a:buNone/>
            </a:pPr>
            <a:endParaRPr sz="2400" u="sng" kern="0" dirty="0">
              <a:solidFill>
                <a:srgbClr val="434343"/>
              </a:solidFill>
              <a:latin typeface="Barlow Condensed SemiBold"/>
              <a:ea typeface="Barlow Condensed SemiBold"/>
              <a:cs typeface="Barlow Condensed SemiBold"/>
              <a:sym typeface="Barlow Condensed SemiBold"/>
              <a:hlinkClick r:id="rId10">
                <a:extLst>
                  <a:ext uri="{A12FA001-AC4F-418D-AE19-62706E023703}">
                    <ahyp:hlinkClr xmlns:ahyp="http://schemas.microsoft.com/office/drawing/2018/hyperlinkcolor" val="tx"/>
                  </a:ext>
                </a:extLst>
              </a:hlinkClick>
            </a:endParaRPr>
          </a:p>
          <a:p>
            <a:pPr marL="285750" indent="-285750" algn="just">
              <a:buClr>
                <a:srgbClr val="434343"/>
              </a:buClr>
              <a:buSzPts val="3000"/>
              <a:buFont typeface="Arial"/>
              <a:buChar char="•"/>
            </a:pPr>
            <a:r>
              <a:rPr lang="en-US" sz="2400" u="sng" kern="0" dirty="0">
                <a:solidFill>
                  <a:srgbClr val="434343"/>
                </a:solidFill>
                <a:latin typeface="Barlow Condensed SemiBold"/>
                <a:ea typeface="Barlow Condensed SemiBold"/>
                <a:cs typeface="Barlow Condensed SemiBold"/>
                <a:sym typeface="Barlow Condensed SemiBold"/>
                <a:hlinkClick r:id="rId10">
                  <a:extLst>
                    <a:ext uri="{A12FA001-AC4F-418D-AE19-62706E023703}">
                      <ahyp:hlinkClr xmlns:ahyp="http://schemas.microsoft.com/office/drawing/2018/hyperlinkcolor" val="tx"/>
                    </a:ext>
                  </a:extLst>
                </a:hlinkClick>
              </a:rPr>
              <a:t>https://twproject.com/blog/leadership-skills-of-the-project-manager-the-key-elements-of-the-role/</a:t>
            </a:r>
            <a:endParaRPr sz="2400" kern="0" dirty="0">
              <a:solidFill>
                <a:srgbClr val="434343"/>
              </a:solidFill>
              <a:latin typeface="Barlow Condensed SemiBold"/>
              <a:ea typeface="Barlow Condensed SemiBold"/>
              <a:cs typeface="Barlow Condensed SemiBold"/>
              <a:sym typeface="Barlow Condensed SemiBold"/>
            </a:endParaRPr>
          </a:p>
        </p:txBody>
      </p:sp>
      <p:pic>
        <p:nvPicPr>
          <p:cNvPr id="13" name="Google Shape;1063;p47" descr="Amazon.com: Project Team Leadership and Communication (9781732378902):  Malachowsky, Samuel A: Books">
            <a:extLst>
              <a:ext uri="{FF2B5EF4-FFF2-40B4-BE49-F238E27FC236}">
                <a16:creationId xmlns:a16="http://schemas.microsoft.com/office/drawing/2014/main" id="{19FF43BA-F1C8-B750-F8BD-9056CE5DD6A7}"/>
              </a:ext>
            </a:extLst>
          </p:cNvPr>
          <p:cNvPicPr preferRelativeResize="0"/>
          <p:nvPr/>
        </p:nvPicPr>
        <p:blipFill rotWithShape="1">
          <a:blip r:embed="rId11">
            <a:alphaModFix/>
          </a:blip>
          <a:srcRect/>
          <a:stretch/>
        </p:blipFill>
        <p:spPr>
          <a:xfrm>
            <a:off x="10776801" y="1814254"/>
            <a:ext cx="978056" cy="1299904"/>
          </a:xfrm>
          <a:prstGeom prst="rect">
            <a:avLst/>
          </a:prstGeom>
          <a:noFill/>
          <a:ln>
            <a:noFill/>
          </a:ln>
        </p:spPr>
      </p:pic>
    </p:spTree>
    <p:extLst>
      <p:ext uri="{BB962C8B-B14F-4D97-AF65-F5344CB8AC3E}">
        <p14:creationId xmlns:p14="http://schemas.microsoft.com/office/powerpoint/2010/main" val="21202052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1924</Words>
  <Application>Microsoft Office PowerPoint</Application>
  <PresentationFormat>Widescreen</PresentationFormat>
  <Paragraphs>226</Paragraphs>
  <Slides>46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Arial</vt:lpstr>
      <vt:lpstr>Barlow Condensed</vt:lpstr>
      <vt:lpstr>Barlow Condensed SemiBold</vt:lpstr>
      <vt:lpstr>Calibri</vt:lpstr>
      <vt:lpstr>Calibri Light</vt:lpstr>
      <vt:lpstr>Open Sans</vt:lpstr>
      <vt:lpstr>Roboto</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monaalshry</cp:lastModifiedBy>
  <cp:revision>31</cp:revision>
  <dcterms:created xsi:type="dcterms:W3CDTF">2021-08-03T13:03:26Z</dcterms:created>
  <dcterms:modified xsi:type="dcterms:W3CDTF">2023-01-26T16:12:19Z</dcterms:modified>
</cp:coreProperties>
</file>