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1"/>
  </p:notesMasterIdLst>
  <p:sldIdLst>
    <p:sldId id="480" r:id="rId5"/>
    <p:sldId id="303" r:id="rId6"/>
    <p:sldId id="271" r:id="rId7"/>
    <p:sldId id="313" r:id="rId8"/>
    <p:sldId id="498" r:id="rId9"/>
    <p:sldId id="488" r:id="rId10"/>
    <p:sldId id="489" r:id="rId11"/>
    <p:sldId id="490" r:id="rId12"/>
    <p:sldId id="491" r:id="rId13"/>
    <p:sldId id="499" r:id="rId14"/>
    <p:sldId id="500" r:id="rId15"/>
    <p:sldId id="501" r:id="rId16"/>
    <p:sldId id="502" r:id="rId17"/>
    <p:sldId id="503" r:id="rId18"/>
    <p:sldId id="504" r:id="rId19"/>
    <p:sldId id="505" r:id="rId20"/>
    <p:sldId id="506" r:id="rId21"/>
    <p:sldId id="507" r:id="rId22"/>
    <p:sldId id="508" r:id="rId23"/>
    <p:sldId id="509" r:id="rId24"/>
    <p:sldId id="510" r:id="rId25"/>
    <p:sldId id="511" r:id="rId26"/>
    <p:sldId id="512" r:id="rId27"/>
    <p:sldId id="513" r:id="rId28"/>
    <p:sldId id="514" r:id="rId29"/>
    <p:sldId id="492" r:id="rId30"/>
    <p:sldId id="515" r:id="rId31"/>
    <p:sldId id="516" r:id="rId32"/>
    <p:sldId id="517" r:id="rId33"/>
    <p:sldId id="518" r:id="rId34"/>
    <p:sldId id="519" r:id="rId35"/>
    <p:sldId id="520" r:id="rId36"/>
    <p:sldId id="521" r:id="rId37"/>
    <p:sldId id="522" r:id="rId38"/>
    <p:sldId id="523" r:id="rId39"/>
    <p:sldId id="524" r:id="rId40"/>
    <p:sldId id="525" r:id="rId41"/>
    <p:sldId id="526" r:id="rId42"/>
    <p:sldId id="494" r:id="rId43"/>
    <p:sldId id="495" r:id="rId44"/>
    <p:sldId id="496" r:id="rId45"/>
    <p:sldId id="497" r:id="rId46"/>
    <p:sldId id="527" r:id="rId47"/>
    <p:sldId id="528" r:id="rId48"/>
    <p:sldId id="529" r:id="rId49"/>
    <p:sldId id="349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98"/>
            <p14:sldId id="488"/>
            <p14:sldId id="489"/>
            <p14:sldId id="490"/>
            <p14:sldId id="491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492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  <p14:sldId id="494"/>
            <p14:sldId id="495"/>
            <p14:sldId id="496"/>
            <p14:sldId id="497"/>
            <p14:sldId id="527"/>
            <p14:sldId id="528"/>
            <p14:sldId id="5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4" d="100"/>
          <a:sy n="74" d="100"/>
        </p:scale>
        <p:origin x="-55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8" Type="http://schemas.openxmlformats.org/officeDocument/2006/relationships/slide" Target="slides/slide4.xml"/><Relationship Id="rId51" Type="http://schemas.openxmlformats.org/officeDocument/2006/relationships/notesMaster" Target="notesMasters/notesMaster1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26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195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940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ENT(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5387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Marketing For Entrepreneurs 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(Strategy and Planning)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4407523" y="2188496"/>
            <a:ext cx="7106686" cy="37379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Define objectives &amp; Strategy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Quantify objectives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objectives through tactical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plan - strategy and objectives - Matrix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Product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Price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Advertising plan/ promotional plan/ sales plan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000"/>
              <a:buFont typeface="Arial"/>
              <a:buChar char="•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plan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489412" y="1543346"/>
            <a:ext cx="8417320" cy="3827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+mj-cs"/>
              </a:rPr>
              <a:t>Marketing Strategy and Marketing Planning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Class aim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- to familiarise you with the marketing ethos. Key concepts, marketing strategy and marketing planning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Objectives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develop your ability to understand a range of strategic marketing  strategies and apply them to your own product or service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understand and be able to demonstrate how intensive growth strategies can be employed to meet strategic objectives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understand and be able to develop a marketing plan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166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33001" y="2876225"/>
            <a:ext cx="8417320" cy="15501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the difference between sales and marketing?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011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25507" y="1798296"/>
            <a:ext cx="8417320" cy="326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management process responsible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for identifying, anticipating and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satisfying customer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profitably.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NZ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		</a:t>
            </a:r>
            <a:r>
              <a:rPr kumimoji="0" lang="en-NZ" alt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Chartered Institute of Marketing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199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483396" y="1543346"/>
            <a:ext cx="8417320" cy="398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b="1" dirty="0">
                <a:latin typeface="+mn-lt"/>
              </a:rPr>
              <a:t>Marketing</a:t>
            </a:r>
            <a:r>
              <a:rPr lang="en-US" altLang="en-US" sz="3200" dirty="0">
                <a:latin typeface="+mn-lt"/>
              </a:rPr>
              <a:t> is an </a:t>
            </a:r>
            <a:r>
              <a:rPr lang="en-US" altLang="en-US" sz="3200" dirty="0" err="1">
                <a:latin typeface="+mn-lt"/>
              </a:rPr>
              <a:t>organisational</a:t>
            </a:r>
            <a:r>
              <a:rPr lang="en-US" altLang="en-US" sz="3200" dirty="0">
                <a:latin typeface="+mn-lt"/>
              </a:rPr>
              <a:t> function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 and a set of processes for creating,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communicating, and delivering value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to customers and for managing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customer relationships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>
                <a:latin typeface="+mn-lt"/>
              </a:rPr>
              <a:t>in ways that benefit the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n-US" altLang="en-US" sz="3200" dirty="0" err="1">
                <a:latin typeface="+mn-lt"/>
              </a:rPr>
              <a:t>organisation</a:t>
            </a:r>
            <a:r>
              <a:rPr lang="en-US" altLang="en-US" sz="3200" dirty="0">
                <a:latin typeface="+mn-lt"/>
              </a:rPr>
              <a:t> and its stakeholders</a:t>
            </a:r>
            <a:r>
              <a:rPr lang="en-US" altLang="en-US" sz="3200" dirty="0">
                <a:latin typeface="Calibri" panose="020F0502020204030204" pitchFamily="34" charset="0"/>
              </a:rPr>
              <a:t>.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69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33001" y="1642988"/>
            <a:ext cx="8417320" cy="4535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marketing?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Marriage between economics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(supply and demand) and customer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satisfaction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company that best satisfies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customer will achieve competitive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advantage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8741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Sales</a:t>
            </a:r>
            <a:r>
              <a:rPr kumimoji="0" lang="en-GB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V marketing focus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BB819C4-7145-5C5D-493F-14DC91344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681" y="2148455"/>
            <a:ext cx="7275546" cy="416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8623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33001" y="1642988"/>
            <a:ext cx="8417320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Structure of a consumer centred organisation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D64E7185-0074-7DC4-0435-1BFEB7420A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3966" y="2123119"/>
            <a:ext cx="8124068" cy="509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7475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Organisational focus and marketing strategy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14C5103-5F20-DD24-0934-D2EC139D07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145" y="2196255"/>
            <a:ext cx="8985584" cy="4661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2894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841732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Fits with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EDDDBF3-DFD2-14B1-22DA-373304A0B7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76" y="2161473"/>
            <a:ext cx="8285785" cy="44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727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841732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5C9D73C2-A0D6-6D72-666E-F5EBB2FCC8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062" y="1995273"/>
            <a:ext cx="8937458" cy="483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058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8883354" cy="3614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1.Mass marketing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Mass, </a:t>
            </a:r>
            <a:r>
              <a:rPr kumimoji="0" lang="en-GB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production,distribution,promotion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(Model T Ford, </a:t>
            </a:r>
            <a:r>
              <a:rPr kumimoji="0" lang="en-GB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Coca-cola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, McDonald’s) largest market and lowest costs)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Increasingly difficult to market on the basis of “one size fits all”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Treats all customers as average, customer anonymity, standard product - one way message, less dialogue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Align internal value chain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6107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29488" y="1459742"/>
            <a:ext cx="8268893" cy="4738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2.	Product differentiated marketing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	Define the customer value model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Building the customer value hierarchy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-Basic, Expected, Desired, Unanticipated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Decide on the customer value package - tangibles and intangibles, in order to outperform competitors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Meeting needs and  creating customer satisfaction depends on our understanding of what the customer demands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Think….form, features, quality, image…position relative to demand and the competitive environment, CREATE THE BRAND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Align the internal value chain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679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1"/>
            <a:ext cx="9244301" cy="47737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305426" y="1285192"/>
            <a:ext cx="8981574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 startAt="3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Target marketing and niche marketing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Success depends on the ability of the company to define the market and segment it adequately to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Position the product relative to the needs and required benefits of segment - value hierarchy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Definition of the market and segments; size, and the characteristics of demand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Advantages over mass marketing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Customer profile, customised market offering, two way dialogue, economies of scope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Ability to ascertain the exact costs of customer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acquisition, retention, response to campaigns, customer scoring, cross-selling</a:t>
            </a: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6909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421694" y="1700765"/>
            <a:ext cx="8417320" cy="2932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Must review the attractiveness of the segment and the company’s objectives and resources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Evaluate then select segment/s that offer opportunity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Position the product relative to the needs and required benefits of segment - value hierarchy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Try to dominate a segment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Opp’ to jump to other segments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033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9232270" cy="490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Marketing Objectives and Strategy</a:t>
            </a:r>
            <a:endParaRPr kumimoji="0" lang="en-GB" altLang="en-US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objective is what you want to achieve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strategy is how you plan to achieve your objectives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objectives about PRODUCT AND MKT ONLY! MKTG objectives about: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Existing products in existing markets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 products for existing markets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Existing products for new markets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 products for new markets</a:t>
            </a:r>
          </a:p>
          <a:p>
            <a:pPr marL="45720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MUST BE CAPABLE OF MEASUREMENT  - penetrate , increase only accept if quantified!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7236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841732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Strategic Objective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0FC8E3B-8E74-73AD-BAE5-E6A7914E82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290" y="2037127"/>
            <a:ext cx="7451146" cy="465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195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81062" y="1459742"/>
            <a:ext cx="8417320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Ansoff’s Matrix - intensive growth strategies</a:t>
            </a: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6E2BEC3F-8F0A-8126-A76D-C52B14252B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2491" y="2054819"/>
            <a:ext cx="5334462" cy="4023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9985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63216" y="1201588"/>
            <a:ext cx="10268952" cy="47035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14888" y="1317587"/>
            <a:ext cx="9345749" cy="5264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Goal Formulation - marketing plan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Should be arranged in order of importance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Goals should be quantified - top level goal</a:t>
            </a:r>
            <a:endParaRPr kumimoji="0" lang="en-GB" altLang="en-US" sz="2800" b="1" i="1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Market  penetration strategy - objectives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increase our product awareness within target market sectors from 0% to 50% within year 1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increase our product awareness within target market sectors from 50% to 75% in year 2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12% market share in year 1 = T/O £120,00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25% market share in year 2</a:t>
            </a: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= T/O £250,00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a net profit margin of 10% in year 1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41582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63216" y="1201588"/>
            <a:ext cx="10268952" cy="47035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14888" y="1317587"/>
            <a:ext cx="9345749" cy="4719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Goal Formulation - marketing plan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 Development Strategy- objectives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develop a new product during year one ready to launch in year 3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increase awareness of the new product amongst current customer groups from 0-80%  in year 2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sell 10,000 units of the new product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t/o £350,000 from new product sales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maintain a gross profit margin of 70%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a net profit margin of 15%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685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63216" y="1201588"/>
            <a:ext cx="10268952" cy="47035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14888" y="1317587"/>
            <a:ext cx="9345749" cy="4719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Goal Formulation - marketing plan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 Development Strategy- objectives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develop a new product during year one ready to launch in year 3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increase awareness of the new product amongst current customer groups from 0-80%  in year 2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sell 10,000 units of the new product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t/o £350,000 from new product sales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maintain a gross profit margin of 70%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a net profit margin of 15%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4817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463216" y="1201588"/>
            <a:ext cx="10268952" cy="47035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114888" y="1317587"/>
            <a:ext cx="9345749" cy="5107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Goal Formulation - marketing plan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Market development strategy - objectives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introduce the product within England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 To increase awareness of the product within the target area from 5% to  20% within year 2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attract 10 new customers within this area resulting in sales of £500,000, with an average unit sale value of x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achieve an overall   gross profit margin of  65% on all sales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To maintain a net profit margin of 10%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Goals should be realistic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alt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996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916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All strategies demand….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You establish a competitive position for the product relative to the competition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Detail a marketing mix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Achieve strategic fit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Product, service, price, promotion, distribution -   relative to the market and  competition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8418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97224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9930346-024D-95AF-9A27-C108CF4F41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7400" y="893360"/>
            <a:ext cx="9500085" cy="59646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18546E8-EF8B-C5F6-3397-E7254F0B33EF}"/>
              </a:ext>
            </a:extLst>
          </p:cNvPr>
          <p:cNvSpPr txBox="1"/>
          <p:nvPr/>
        </p:nvSpPr>
        <p:spPr>
          <a:xfrm>
            <a:off x="2201779" y="878966"/>
            <a:ext cx="650908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Market info – what’s out there, where do you fit?</a:t>
            </a:r>
          </a:p>
          <a:p>
            <a:r>
              <a:rPr lang="en-US" dirty="0"/>
              <a:t>Segment info – who are they, why do they buy, how many of them are there to buy! </a:t>
            </a:r>
          </a:p>
          <a:p>
            <a:r>
              <a:rPr lang="en-US" dirty="0"/>
              <a:t>Sales forecast – who, how, why, how often will inform your sales forecasts </a:t>
            </a:r>
          </a:p>
        </p:txBody>
      </p:sp>
    </p:spTree>
    <p:extLst>
      <p:ext uri="{BB962C8B-B14F-4D97-AF65-F5344CB8AC3E}">
        <p14:creationId xmlns:p14="http://schemas.microsoft.com/office/powerpoint/2010/main" val="5170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 Segmentation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04C2197-D481-FEAE-32BF-1544265BB5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5065" y="1783396"/>
            <a:ext cx="8497744" cy="5206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6883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Strategy and segmentation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Identify who is competing in each sector, monitor demand changes  for  regular caffeinated, geographic preference.   Concept of market definition.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 share becomes meaningful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Defined as the sales of a firm, product or brand divided by the sales of the mkt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1F028C2-F477-2186-193D-AF98D15431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3156511"/>
            <a:ext cx="8510335" cy="3080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8597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Forecast: </a:t>
            </a: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is where it all comes together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solidFill>
                <a:schemeClr val="tx1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DB7447B-98DA-BC48-E3F1-DDB7F00C6F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138" y="2128861"/>
            <a:ext cx="8865268" cy="4301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0280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Sales Forecast – Chain Ratio Method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involves identifying the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organisations or people who might buy, the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number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organisations or people in each type, the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proportion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the total number who actually will buy, and the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consumption rate.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other words: 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 potential 	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 </a:t>
            </a: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Number who might buy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Proportion who will buy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Consumption rate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21510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Chain Ratio Method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 Potential for Diet Bourbon in NZ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= population over 20 (2,000,000)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*proportion who drink Coca (5% 100,000)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proportion who are diet conscious (10%) 10,000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proportion who will buy diet Coca  (80% 10,000)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purchase rate,  (10 bottles per year, 80,000 bottles)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Remember new product and will take time to achieve this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86782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But when will we break even?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This depends on your sales forecast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activity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Seasonality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Promotional plans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Production capacity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131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32447" y="1285191"/>
            <a:ext cx="9594365" cy="57833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marketing plan – contents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 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audit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External audit - PEST,  Competitive analysis (OT)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Internal audit -  Internal Operations, market and marketing audit (ST)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Strategy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Intensive growth strategies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Marketing mix variables PLAN FOR EACH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Product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Price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Promotion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2782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84322" y="1285192"/>
            <a:ext cx="8807116" cy="4619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3200" b="1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Positioning the product or service (old term USP)</a:t>
            </a:r>
            <a:endParaRPr kumimoji="0" lang="en-GB" alt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Positioning is the act of designing the company’s offering and image to occupy a distinctive place in the target market’s mind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“Positioning starts with a product.  A piece of merchandise, a service, a company even a person.  Positioning is not what you do to a product.  Positioning is  what you do to the mind of a prospect”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 strategy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Pricing strategy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Promotion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Distribution (Place)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621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84322" y="1285192"/>
            <a:ext cx="8807116" cy="4619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Operational marketing management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altLang="en-US" sz="4400" dirty="0">
              <a:solidFill>
                <a:prstClr val="black"/>
              </a:solidFill>
              <a:latin typeface="Calibri Light" panose="020F0302020204030204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altLang="en-US" sz="4400" dirty="0">
              <a:solidFill>
                <a:prstClr val="black"/>
              </a:solidFill>
              <a:latin typeface="Calibri Light" panose="020F0302020204030204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EE3FA7D-4123-ACEF-5094-74ECB298AD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7283" y="1894442"/>
            <a:ext cx="6511092" cy="4877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06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84322" y="1285192"/>
            <a:ext cx="8807116" cy="4619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Product- development, range quality</a:t>
            </a:r>
            <a:endParaRPr kumimoji="0" lang="en-GB" altLang="en-US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Is the concept clear and easy to understand?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What are the benefits of the offering to the market/ segment?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Is there a some distinct benefit of this product over </a:t>
            </a:r>
            <a:r>
              <a:rPr kumimoji="0" lang="en-GB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compet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’?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How does it comply with the customer value hierarchy?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How is the product positioned in terms of price and quality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Can it be tried on a limited basis?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What has shaped demand in the past and likely to affect it in the future? (market trends and forecasts)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Which are most profitable, consistent with resources, overall strategy?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Product development and introduction plans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488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84322" y="1285192"/>
            <a:ext cx="8807116" cy="46199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Pricing - Establishing the most attractive and profitable price</a:t>
            </a:r>
            <a:endParaRPr kumimoji="0" lang="en-GB" alt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Approaches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Premium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+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Penetration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Going rate pricing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Sealed-bid pricing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Consider the psychology of pricing!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Price = quality?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Cash discounts, quantity discounts, seasonal discounts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730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3657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Communication process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Attention ‘/ awareness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Interest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Desire / evaluation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Execution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51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44760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Promotion - Creating awareness and demand</a:t>
            </a: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types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Advertising - above the line and below the line- any paid form of non personal promotion of ideas, goods etc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Sales promotion - short term incentives to encourage sales of the product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Publicity - Non personal stimulation demand, obtaining favourable presentation TV radio, social networks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Personal selling- Oral presentation for the purposes of making sales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17980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1618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Internet advertising – Google </a:t>
            </a:r>
            <a:r>
              <a:rPr kumimoji="0" lang="en-GB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adwords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E612DA8-397F-873A-F996-1356D2FA9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793" y="2210429"/>
            <a:ext cx="5236918" cy="3231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51816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Websites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Web site must be clear.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Easy to understand.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Easy to use – e.g., quick downloads.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Experience must be good.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‘E-INFRASTRUCTURE’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Security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Reliability (eg. time, quality)</a:t>
            </a:r>
          </a:p>
          <a:p>
            <a:pPr marL="2057400" marR="0" lvl="4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n"/>
              <a:tabLst/>
              <a:defRPr/>
            </a:pPr>
            <a:r>
              <a:rPr kumimoji="0" lang="en-GB" altLang="en-US" sz="1800" b="0" i="0" u="none" strike="noStrike" kern="1200" cap="none" spc="0" normalizeH="0" baseline="0" noProof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Reliability of any ‘chain’ associates eg. suppliers, manufacturers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9067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1" algn="ct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Trade Shows – New Toy</a:t>
            </a:r>
          </a:p>
          <a:p>
            <a:pPr marL="0" marR="0" lvl="1" algn="ctr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Promotional activity =Trade Show (detail cost)</a:t>
            </a:r>
          </a:p>
          <a:p>
            <a:pPr marL="4572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1" indent="-4572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Visits to stand, aim to collect 100 email addresses, email follow up results in calls to 50 potential business customers.  10% immediately interested, but allow 30 days for negotiation, 3 sales 2 months after the show, continue following up, results in10 further sales.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6797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96353" y="1393475"/>
            <a:ext cx="9498111" cy="4708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Place - decisions based on markets to be reached and objectives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Distribution decisions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 to buyer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Middle man - wholesaler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Distributor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Retail outlet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Geography - transportation costs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 of supporting promotion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Logistics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Proportion of sales from each channel - include the rational for channel selection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1481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96353" y="1393475"/>
            <a:ext cx="9498111" cy="47089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Summary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3600" b="1" dirty="0">
              <a:solidFill>
                <a:prstClr val="black"/>
              </a:solidFill>
              <a:latin typeface="Calibri Light" panose="020F03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3600" b="1" dirty="0">
              <a:solidFill>
                <a:prstClr val="black"/>
              </a:solidFill>
              <a:latin typeface="Calibri Light" panose="020F03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altLang="en-US" sz="3600" b="1" dirty="0">
              <a:solidFill>
                <a:prstClr val="black"/>
              </a:solidFill>
              <a:latin typeface="Calibri Light" panose="020F03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6F7865A-87C7-5DB9-471D-89C91E5D4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985" y="2165270"/>
            <a:ext cx="8948134" cy="4527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3139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6FDA14B-A65F-44CC-9B38-EAE8B099B67D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951F48A-73DB-41BA-A52D-55F57C88E29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A9B2749-4C4C-49F0-8263-1FB4A8D525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1722</Words>
  <Application>Microsoft Office PowerPoint</Application>
  <PresentationFormat>Custom</PresentationFormat>
  <Paragraphs>339</Paragraphs>
  <Slides>46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21</cp:revision>
  <dcterms:created xsi:type="dcterms:W3CDTF">2023-04-29T09:08:23Z</dcterms:created>
  <dcterms:modified xsi:type="dcterms:W3CDTF">2025-04-08T17:02:46Z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