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633" r:id="rId3"/>
    <p:sldId id="634" r:id="rId4"/>
    <p:sldId id="632" r:id="rId5"/>
    <p:sldId id="636" r:id="rId6"/>
    <p:sldId id="637" r:id="rId7"/>
    <p:sldId id="638" r:id="rId8"/>
    <p:sldId id="627" r:id="rId9"/>
    <p:sldId id="628" r:id="rId10"/>
    <p:sldId id="629" r:id="rId11"/>
    <p:sldId id="630" r:id="rId12"/>
    <p:sldId id="631" r:id="rId13"/>
    <p:sldId id="30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C01"/>
    <a:srgbClr val="0A1F61"/>
    <a:srgbClr val="EADBD7"/>
    <a:srgbClr val="FFDDFF"/>
    <a:srgbClr val="CCCCFF"/>
    <a:srgbClr val="EE8200"/>
    <a:srgbClr val="00C4AD"/>
    <a:srgbClr val="FF9518"/>
    <a:srgbClr val="2B5984"/>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64" y="10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3/30/2023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23602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11</a:t>
            </a:fld>
            <a:endParaRPr lang="en-US"/>
          </a:p>
        </p:txBody>
      </p:sp>
    </p:spTree>
    <p:extLst>
      <p:ext uri="{BB962C8B-B14F-4D97-AF65-F5344CB8AC3E}">
        <p14:creationId xmlns:p14="http://schemas.microsoft.com/office/powerpoint/2010/main" val="393291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12</a:t>
            </a:fld>
            <a:endParaRPr lang="en-US"/>
          </a:p>
        </p:txBody>
      </p:sp>
    </p:spTree>
    <p:extLst>
      <p:ext uri="{BB962C8B-B14F-4D97-AF65-F5344CB8AC3E}">
        <p14:creationId xmlns:p14="http://schemas.microsoft.com/office/powerpoint/2010/main" val="937339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3/30/2023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1.gif"/><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5.gi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5.gi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5.gif"/></Relationships>
</file>

<file path=ppt/slides/_rels/slide8.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7.xml"/><Relationship Id="rId5" Type="http://schemas.openxmlformats.org/officeDocument/2006/relationships/image" Target="../media/image18.gif"/><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16.emf"/></Relationships>
</file>

<file path=ppt/slides/_rels/slide10.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19.emf"/><Relationship Id="rId4" Type="http://schemas.openxmlformats.org/officeDocument/2006/relationships/image" Target="../media/image16.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16.emf"/><Relationship Id="rId4" Type="http://schemas.openxmlformats.org/officeDocument/2006/relationships/image" Target="../media/image1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emf"/><Relationship Id="rId5" Type="http://schemas.openxmlformats.org/officeDocument/2006/relationships/image" Target="../media/image16.emf"/><Relationship Id="rId4" Type="http://schemas.openxmlformats.org/officeDocument/2006/relationships/image" Target="../media/image17.emf"/></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58853"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0356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W9 Lecture </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mc:AlternateContent xmlns:mc="http://schemas.openxmlformats.org/markup-compatibility/2006" xmlns:p14="http://schemas.microsoft.com/office/powerpoint/2010/main">
    <mc:Choice Requires="p14">
      <p:transition spd="slow" p14:dur="2000" advTm="10000"/>
    </mc:Choice>
    <mc:Fallback xmlns="">
      <p:transition spd="slow" advTm="1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W9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9" name="Picture 8" descr="A picture containing table&#10;&#10;Description automatically generated">
            <a:extLst>
              <a:ext uri="{FF2B5EF4-FFF2-40B4-BE49-F238E27FC236}">
                <a16:creationId xmlns:a16="http://schemas.microsoft.com/office/drawing/2014/main" id="{0F7DD551-78B1-E65E-5068-95317FEC49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18822" y="1807040"/>
            <a:ext cx="5545135" cy="3679360"/>
          </a:xfrm>
          <a:prstGeom prst="rect">
            <a:avLst/>
          </a:prstGeom>
        </p:spPr>
      </p:pic>
      <p:pic>
        <p:nvPicPr>
          <p:cNvPr id="5" name="Picture 4" descr="A picture containing text, businesscard&#10;&#10;Description automatically generated">
            <a:extLst>
              <a:ext uri="{FF2B5EF4-FFF2-40B4-BE49-F238E27FC236}">
                <a16:creationId xmlns:a16="http://schemas.microsoft.com/office/drawing/2014/main" id="{E838E069-95CC-DDB5-2E9F-626EEC37067C}"/>
              </a:ext>
            </a:extLst>
          </p:cNvPr>
          <p:cNvPicPr>
            <a:picLocks noChangeAspect="1"/>
          </p:cNvPicPr>
          <p:nvPr/>
        </p:nvPicPr>
        <p:blipFill rotWithShape="1">
          <a:blip r:embed="rId4">
            <a:extLst>
              <a:ext uri="{BEBA8EAE-BF5A-486C-A8C5-ECC9F3942E4B}">
                <a14:imgProps xmlns:a14="http://schemas.microsoft.com/office/drawing/2010/main">
                  <a14:imgLayer r:embed="rId5">
                    <a14:imgEffect>
                      <a14:colorTemperature colorTemp="11200"/>
                    </a14:imgEffect>
                  </a14:imgLayer>
                </a14:imgProps>
              </a:ext>
              <a:ext uri="{28A0092B-C50C-407E-A947-70E740481C1C}">
                <a14:useLocalDpi xmlns:a14="http://schemas.microsoft.com/office/drawing/2010/main" val="0"/>
              </a:ext>
            </a:extLst>
          </a:blip>
          <a:srcRect b="35474"/>
          <a:stretch/>
        </p:blipFill>
        <p:spPr>
          <a:xfrm>
            <a:off x="5747835" y="719928"/>
            <a:ext cx="4263064" cy="2364315"/>
          </a:xfrm>
          <a:prstGeom prst="rect">
            <a:avLst/>
          </a:prstGeom>
        </p:spPr>
      </p:pic>
    </p:spTree>
    <p:extLst>
      <p:ext uri="{BB962C8B-B14F-4D97-AF65-F5344CB8AC3E}">
        <p14:creationId xmlns:p14="http://schemas.microsoft.com/office/powerpoint/2010/main" val="185085618"/>
      </p:ext>
    </p:extLst>
  </p:cSld>
  <p:clrMapOvr>
    <a:masterClrMapping/>
  </p:clrMapOvr>
  <mc:AlternateContent xmlns:mc="http://schemas.openxmlformats.org/markup-compatibility/2006" xmlns:p14="http://schemas.microsoft.com/office/powerpoint/2010/main">
    <mc:Choice Requires="p14">
      <p:transition spd="slow" p14:dur="2000" advTm="33000"/>
    </mc:Choice>
    <mc:Fallback xmlns="">
      <p:transition spd="slow" advTm="33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894A267-0614-BA74-CB01-261153B61233}"/>
              </a:ext>
            </a:extLst>
          </p:cNvPr>
          <p:cNvSpPr txBox="1"/>
          <p:nvPr/>
        </p:nvSpPr>
        <p:spPr>
          <a:xfrm>
            <a:off x="0" y="1757620"/>
            <a:ext cx="3297792" cy="931692"/>
          </a:xfrm>
          <a:prstGeom prst="rect">
            <a:avLst/>
          </a:prstGeom>
        </p:spPr>
        <p:txBody>
          <a:bodyPr vert="horz" lIns="91440" tIns="45720" rIns="91440" bIns="45720" rtlCol="0" anchor="t">
            <a:normAutofit/>
          </a:bodyPr>
          <a:lstStyle/>
          <a:p>
            <a:pPr algn="ctr">
              <a:lnSpc>
                <a:spcPct val="90000"/>
              </a:lnSpc>
              <a:spcAft>
                <a:spcPts val="600"/>
              </a:spcAft>
            </a:pPr>
            <a:r>
              <a:rPr lang="en-US" sz="2400" b="1" dirty="0">
                <a:solidFill>
                  <a:schemeClr val="tx1">
                    <a:alpha val="80000"/>
                  </a:schemeClr>
                </a:solidFill>
              </a:rPr>
              <a:t>W9 Lecture</a:t>
            </a:r>
          </a:p>
          <a:p>
            <a:pPr algn="ctr">
              <a:lnSpc>
                <a:spcPct val="90000"/>
              </a:lnSpc>
              <a:spcAft>
                <a:spcPts val="600"/>
              </a:spcAft>
            </a:pPr>
            <a:r>
              <a:rPr lang="en-US" sz="2400" b="1" dirty="0">
                <a:solidFill>
                  <a:schemeClr val="tx1">
                    <a:alpha val="80000"/>
                  </a:schemeClr>
                </a:solidFill>
              </a:rPr>
              <a:t>Student Activity</a:t>
            </a:r>
          </a:p>
        </p:txBody>
      </p:sp>
      <p:pic>
        <p:nvPicPr>
          <p:cNvPr id="12" name="Picture 11">
            <a:extLst>
              <a:ext uri="{FF2B5EF4-FFF2-40B4-BE49-F238E27FC236}">
                <a16:creationId xmlns:a16="http://schemas.microsoft.com/office/drawing/2014/main" id="{2A12E50C-51C1-2B2E-129B-21CA46F94F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2165" y="313886"/>
            <a:ext cx="1500627" cy="1347501"/>
          </a:xfrm>
          <a:prstGeom prst="rect">
            <a:avLst/>
          </a:prstGeom>
          <a:solidFill>
            <a:schemeClr val="bg1">
              <a:alpha val="62000"/>
            </a:schemeClr>
          </a:solidFill>
        </p:spPr>
      </p:pic>
      <p:sp>
        <p:nvSpPr>
          <p:cNvPr id="13" name="TextBox 12">
            <a:extLst>
              <a:ext uri="{FF2B5EF4-FFF2-40B4-BE49-F238E27FC236}">
                <a16:creationId xmlns:a16="http://schemas.microsoft.com/office/drawing/2014/main" id="{8C321CC5-ABE6-263B-E016-4CCD4FA3E5AA}"/>
              </a:ext>
            </a:extLst>
          </p:cNvPr>
          <p:cNvSpPr txBox="1"/>
          <p:nvPr/>
        </p:nvSpPr>
        <p:spPr>
          <a:xfrm>
            <a:off x="34719" y="4444662"/>
            <a:ext cx="3415706" cy="1526434"/>
          </a:xfrm>
          <a:prstGeom prst="rect">
            <a:avLst/>
          </a:prstGeom>
        </p:spPr>
        <p:txBody>
          <a:bodyPr vert="horz" lIns="91440" tIns="45720" rIns="91440" bIns="45720" rtlCol="0" anchor="t">
            <a:noAutofit/>
          </a:bodyPr>
          <a:lstStyle/>
          <a:p>
            <a:pPr algn="ctr">
              <a:lnSpc>
                <a:spcPct val="90000"/>
              </a:lnSpc>
              <a:spcAft>
                <a:spcPts val="600"/>
              </a:spcAft>
            </a:pPr>
            <a:r>
              <a:rPr lang="en-US" sz="4000" b="1" dirty="0">
                <a:ln w="0"/>
                <a:solidFill>
                  <a:srgbClr val="C00000"/>
                </a:solidFill>
                <a:effectLst>
                  <a:outerShdw blurRad="38100" dist="19050" dir="2700000" algn="tl" rotWithShape="0">
                    <a:schemeClr val="dk1">
                      <a:alpha val="40000"/>
                    </a:schemeClr>
                  </a:outerShdw>
                </a:effectLst>
              </a:rPr>
              <a:t>Farid Kelantan</a:t>
            </a:r>
          </a:p>
          <a:p>
            <a:pPr algn="ctr">
              <a:lnSpc>
                <a:spcPct val="90000"/>
              </a:lnSpc>
              <a:spcAft>
                <a:spcPts val="600"/>
              </a:spcAft>
            </a:pPr>
            <a:r>
              <a:rPr lang="en-US" sz="4000" b="1" dirty="0">
                <a:ln w="0"/>
                <a:effectLst>
                  <a:outerShdw blurRad="38100" dist="19050" dir="2700000" algn="tl" rotWithShape="0">
                    <a:schemeClr val="dk1">
                      <a:alpha val="40000"/>
                    </a:schemeClr>
                  </a:outerShdw>
                </a:effectLst>
              </a:rPr>
              <a:t>Contribution</a:t>
            </a:r>
          </a:p>
        </p:txBody>
      </p:sp>
      <p:pic>
        <p:nvPicPr>
          <p:cNvPr id="14" name="Picture 13" descr="A picture containing text, clipart&#10;&#10;Description automatically generated">
            <a:extLst>
              <a:ext uri="{FF2B5EF4-FFF2-40B4-BE49-F238E27FC236}">
                <a16:creationId xmlns:a16="http://schemas.microsoft.com/office/drawing/2014/main" id="{8555CB2A-1A96-ECAF-61C9-E47736A91F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313" y="3429000"/>
            <a:ext cx="2159166" cy="845075"/>
          </a:xfrm>
          <a:prstGeom prst="rect">
            <a:avLst/>
          </a:prstGeom>
        </p:spPr>
      </p:pic>
      <p:pic>
        <p:nvPicPr>
          <p:cNvPr id="3" name="Picture 2">
            <a:extLst>
              <a:ext uri="{FF2B5EF4-FFF2-40B4-BE49-F238E27FC236}">
                <a16:creationId xmlns:a16="http://schemas.microsoft.com/office/drawing/2014/main" id="{EAD08DA3-3887-B448-0070-CC43F1C88B66}"/>
              </a:ext>
            </a:extLst>
          </p:cNvPr>
          <p:cNvPicPr>
            <a:picLocks noChangeAspect="1"/>
          </p:cNvPicPr>
          <p:nvPr/>
        </p:nvPicPr>
        <p:blipFill rotWithShape="1">
          <a:blip r:embed="rId4"/>
          <a:srcRect l="29026" t="25629" r="7663" b="9957"/>
          <a:stretch/>
        </p:blipFill>
        <p:spPr>
          <a:xfrm>
            <a:off x="3297792" y="1519835"/>
            <a:ext cx="8772662" cy="5020580"/>
          </a:xfrm>
          <a:prstGeom prst="rect">
            <a:avLst/>
          </a:prstGeom>
        </p:spPr>
      </p:pic>
      <p:sp>
        <p:nvSpPr>
          <p:cNvPr id="4" name="TextBox 3">
            <a:extLst>
              <a:ext uri="{FF2B5EF4-FFF2-40B4-BE49-F238E27FC236}">
                <a16:creationId xmlns:a16="http://schemas.microsoft.com/office/drawing/2014/main" id="{9FB43EAA-FAA5-8706-5567-A9CBCD950A71}"/>
              </a:ext>
            </a:extLst>
          </p:cNvPr>
          <p:cNvSpPr txBox="1"/>
          <p:nvPr/>
        </p:nvSpPr>
        <p:spPr>
          <a:xfrm>
            <a:off x="6198920" y="642546"/>
            <a:ext cx="2604367" cy="523220"/>
          </a:xfrm>
          <a:prstGeom prst="rect">
            <a:avLst/>
          </a:prstGeom>
          <a:noFill/>
        </p:spPr>
        <p:txBody>
          <a:bodyPr wrap="none" rtlCol="0">
            <a:spAutoFit/>
          </a:bodyPr>
          <a:lstStyle/>
          <a:p>
            <a:pPr algn="ctr"/>
            <a:r>
              <a:rPr lang="en-US" sz="2800" b="1" dirty="0"/>
              <a:t>Quality Lectures</a:t>
            </a:r>
          </a:p>
        </p:txBody>
      </p:sp>
      <p:pic>
        <p:nvPicPr>
          <p:cNvPr id="10" name="Picture 9" descr="A picture containing text, handwear, aircraft&#10;&#10;Description automatically generated">
            <a:extLst>
              <a:ext uri="{FF2B5EF4-FFF2-40B4-BE49-F238E27FC236}">
                <a16:creationId xmlns:a16="http://schemas.microsoft.com/office/drawing/2014/main" id="{EA1046AE-D81D-BE08-8AE6-E1C46E42F0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44008" y="-285051"/>
            <a:ext cx="1754912" cy="1855193"/>
          </a:xfrm>
          <a:prstGeom prst="rect">
            <a:avLst/>
          </a:prstGeom>
        </p:spPr>
      </p:pic>
    </p:spTree>
    <p:extLst>
      <p:ext uri="{BB962C8B-B14F-4D97-AF65-F5344CB8AC3E}">
        <p14:creationId xmlns:p14="http://schemas.microsoft.com/office/powerpoint/2010/main" val="289307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63"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64"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66" name="Freeform: Shape 65">
            <a:extLst>
              <a:ext uri="{FF2B5EF4-FFF2-40B4-BE49-F238E27FC236}">
                <a16:creationId xmlns:a16="http://schemas.microsoft.com/office/drawing/2014/main" id="{A9456821-26B9-4181-B181-305FB820D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9641" y="2134209"/>
            <a:ext cx="4840399" cy="4290450"/>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useBgFill="1">
        <p:nvSpPr>
          <p:cNvPr id="68" name="Freeform: Shape 67">
            <a:extLst>
              <a:ext uri="{FF2B5EF4-FFF2-40B4-BE49-F238E27FC236}">
                <a16:creationId xmlns:a16="http://schemas.microsoft.com/office/drawing/2014/main" id="{0035D6FE-7FA2-4D67-8767-6F7E98AB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0608" y="421767"/>
            <a:ext cx="2847251" cy="252375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7" name="Picture 6" descr="Icon&#10;&#10;Description automatically generated">
            <a:extLst>
              <a:ext uri="{FF2B5EF4-FFF2-40B4-BE49-F238E27FC236}">
                <a16:creationId xmlns:a16="http://schemas.microsoft.com/office/drawing/2014/main" id="{F8DD33FD-CDAC-8D0E-3707-1E6B33384C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2247" y="1028015"/>
            <a:ext cx="1703972" cy="1311259"/>
          </a:xfrm>
          <a:prstGeom prst="rect">
            <a:avLst/>
          </a:prstGeom>
        </p:spPr>
      </p:pic>
      <p:sp useBgFill="1">
        <p:nvSpPr>
          <p:cNvPr id="70" name="Freeform: Shape 69">
            <a:extLst>
              <a:ext uri="{FF2B5EF4-FFF2-40B4-BE49-F238E27FC236}">
                <a16:creationId xmlns:a16="http://schemas.microsoft.com/office/drawing/2014/main" id="{0381C401-8AFE-4396-B195-C21EA1C7F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8854" y="4490695"/>
            <a:ext cx="2071275" cy="1835943"/>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4" name="TextBox 3">
            <a:extLst>
              <a:ext uri="{FF2B5EF4-FFF2-40B4-BE49-F238E27FC236}">
                <a16:creationId xmlns:a16="http://schemas.microsoft.com/office/drawing/2014/main" id="{5A0C380C-09F6-32ED-00D5-37BE9AF69EDA}"/>
              </a:ext>
            </a:extLst>
          </p:cNvPr>
          <p:cNvSpPr txBox="1"/>
          <p:nvPr/>
        </p:nvSpPr>
        <p:spPr>
          <a:xfrm>
            <a:off x="5259039" y="5018982"/>
            <a:ext cx="2909579" cy="615927"/>
          </a:xfrm>
          <a:prstGeom prst="rect">
            <a:avLst/>
          </a:prstGeom>
        </p:spPr>
        <p:txBody>
          <a:bodyPr vert="horz" lIns="91440" tIns="45720" rIns="91440" bIns="45720" rtlCol="0">
            <a:normAutofit/>
          </a:bodyPr>
          <a:lstStyle/>
          <a:p>
            <a:pPr>
              <a:lnSpc>
                <a:spcPct val="90000"/>
              </a:lnSpc>
              <a:spcAft>
                <a:spcPts val="600"/>
              </a:spcAft>
            </a:pPr>
            <a:r>
              <a:rPr lang="en-US" sz="3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Ice Break</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5336" y="1625016"/>
            <a:ext cx="1275075" cy="1144965"/>
          </a:xfrm>
          <a:prstGeom prst="rect">
            <a:avLst/>
          </a:prstGeom>
          <a:solidFill>
            <a:schemeClr val="bg1">
              <a:alpha val="62000"/>
            </a:schemeClr>
          </a:solidFill>
        </p:spPr>
      </p:pic>
      <p:pic>
        <p:nvPicPr>
          <p:cNvPr id="13" name="Picture 12" descr="Icon&#10;&#10;Description automatically generated">
            <a:extLst>
              <a:ext uri="{FF2B5EF4-FFF2-40B4-BE49-F238E27FC236}">
                <a16:creationId xmlns:a16="http://schemas.microsoft.com/office/drawing/2014/main" id="{2B18B1DD-57CF-0852-1D96-FBD35C76373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48130" y="3295016"/>
            <a:ext cx="2963421" cy="2222565"/>
          </a:xfrm>
          <a:prstGeom prst="rect">
            <a:avLst/>
          </a:prstGeom>
        </p:spPr>
      </p:pic>
      <p:sp>
        <p:nvSpPr>
          <p:cNvPr id="14" name="TextBox 13">
            <a:extLst>
              <a:ext uri="{FF2B5EF4-FFF2-40B4-BE49-F238E27FC236}">
                <a16:creationId xmlns:a16="http://schemas.microsoft.com/office/drawing/2014/main" id="{4F8E975F-BFCC-A6F6-EAB8-D7F1D2F44870}"/>
              </a:ext>
            </a:extLst>
          </p:cNvPr>
          <p:cNvSpPr txBox="1"/>
          <p:nvPr/>
        </p:nvSpPr>
        <p:spPr>
          <a:xfrm>
            <a:off x="485621" y="2851917"/>
            <a:ext cx="2909579" cy="1308049"/>
          </a:xfrm>
          <a:prstGeom prst="rect">
            <a:avLst/>
          </a:prstGeom>
        </p:spPr>
        <p:txBody>
          <a:bodyPr vert="horz" lIns="91440" tIns="45720" rIns="91440" bIns="45720" rtlCol="0">
            <a:normAutofit/>
          </a:bodyPr>
          <a:lstStyle/>
          <a:p>
            <a:pPr>
              <a:lnSpc>
                <a:spcPct val="90000"/>
              </a:lnSpc>
              <a:spcAft>
                <a:spcPts val="600"/>
              </a:spcAft>
            </a:pPr>
            <a:r>
              <a:rPr lang="en-US" sz="2400" b="1" dirty="0"/>
              <a:t>W9 Lecture</a:t>
            </a:r>
          </a:p>
        </p:txBody>
      </p:sp>
    </p:spTree>
    <p:extLst>
      <p:ext uri="{BB962C8B-B14F-4D97-AF65-F5344CB8AC3E}">
        <p14:creationId xmlns:p14="http://schemas.microsoft.com/office/powerpoint/2010/main" val="240044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CFE75F-6390-4A13-A32B-2AA295CC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78" name="Group 77">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82" name="Freeform: Shape 81">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9" name="Group 78">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0" name="Freeform: Shape 79">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85" name="Group 84">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86" name="Group 85">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90" name="Freeform: Shape 89">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7" name="Group 86">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8" name="Freeform: Shape 87">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544" y="2262220"/>
            <a:ext cx="2598738" cy="2333560"/>
          </a:xfrm>
          <a:custGeom>
            <a:avLst/>
            <a:gdLst/>
            <a:ahLst/>
            <a:cxnLst/>
            <a:rect l="l" t="t" r="r" b="b"/>
            <a:pathLst>
              <a:path w="2619375" h="1860000">
                <a:moveTo>
                  <a:pt x="0" y="0"/>
                </a:moveTo>
                <a:lnTo>
                  <a:pt x="2619375" y="0"/>
                </a:lnTo>
                <a:lnTo>
                  <a:pt x="2619375" y="1860000"/>
                </a:lnTo>
                <a:lnTo>
                  <a:pt x="0" y="1860000"/>
                </a:lnTo>
                <a:close/>
              </a:path>
            </a:pathLst>
          </a:custGeom>
          <a:solidFill>
            <a:schemeClr val="bg1">
              <a:alpha val="62000"/>
            </a:schemeClr>
          </a:solidFill>
        </p:spPr>
      </p:pic>
      <p:sp>
        <p:nvSpPr>
          <p:cNvPr id="14" name="TextBox 13">
            <a:extLst>
              <a:ext uri="{FF2B5EF4-FFF2-40B4-BE49-F238E27FC236}">
                <a16:creationId xmlns:a16="http://schemas.microsoft.com/office/drawing/2014/main" id="{4F8E975F-BFCC-A6F6-EAB8-D7F1D2F44870}"/>
              </a:ext>
            </a:extLst>
          </p:cNvPr>
          <p:cNvSpPr txBox="1"/>
          <p:nvPr/>
        </p:nvSpPr>
        <p:spPr>
          <a:xfrm>
            <a:off x="370680" y="4762005"/>
            <a:ext cx="2771861" cy="678513"/>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600" b="1" dirty="0">
                <a:solidFill>
                  <a:schemeClr val="bg1"/>
                </a:solidFill>
                <a:latin typeface="+mj-lt"/>
                <a:ea typeface="+mj-ea"/>
                <a:cs typeface="+mj-cs"/>
              </a:rPr>
              <a:t>W9 Lecture</a:t>
            </a:r>
          </a:p>
        </p:txBody>
      </p:sp>
      <p:pic>
        <p:nvPicPr>
          <p:cNvPr id="3" name="Picture 2" descr="A picture containing dark, blue&#10;&#10;Description automatically generated">
            <a:extLst>
              <a:ext uri="{FF2B5EF4-FFF2-40B4-BE49-F238E27FC236}">
                <a16:creationId xmlns:a16="http://schemas.microsoft.com/office/drawing/2014/main" id="{070B32FB-FA22-D202-57FD-362C64F60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0891" y="1987308"/>
            <a:ext cx="2939577" cy="2204682"/>
          </a:xfrm>
          <a:prstGeom prst="rect">
            <a:avLst/>
          </a:prstGeom>
        </p:spPr>
      </p:pic>
      <p:sp>
        <p:nvSpPr>
          <p:cNvPr id="6" name="TextBox 5">
            <a:extLst>
              <a:ext uri="{FF2B5EF4-FFF2-40B4-BE49-F238E27FC236}">
                <a16:creationId xmlns:a16="http://schemas.microsoft.com/office/drawing/2014/main" id="{064465A7-54AC-A036-F44D-5DD2CB177582}"/>
              </a:ext>
            </a:extLst>
          </p:cNvPr>
          <p:cNvSpPr txBox="1"/>
          <p:nvPr/>
        </p:nvSpPr>
        <p:spPr>
          <a:xfrm>
            <a:off x="4134529" y="1414689"/>
            <a:ext cx="4024543" cy="4247317"/>
          </a:xfrm>
          <a:prstGeom prst="rect">
            <a:avLst/>
          </a:prstGeom>
          <a:noFill/>
        </p:spPr>
        <p:txBody>
          <a:bodyPr wrap="square">
            <a:spAutoFit/>
          </a:bodyPr>
          <a:lstStyle/>
          <a:p>
            <a:r>
              <a:rPr lang="en-US" b="1" dirty="0">
                <a:solidFill>
                  <a:schemeClr val="bg1"/>
                </a:solidFill>
              </a:rPr>
              <a:t>https://www.vuca-world.org/vuca-world-2/solutions/</a:t>
            </a:r>
          </a:p>
          <a:p>
            <a:endParaRPr lang="en-US" b="1" dirty="0">
              <a:solidFill>
                <a:schemeClr val="bg1"/>
              </a:solidFill>
            </a:endParaRPr>
          </a:p>
          <a:p>
            <a:r>
              <a:rPr lang="en-US" b="1" dirty="0">
                <a:solidFill>
                  <a:schemeClr val="bg1"/>
                </a:solidFill>
              </a:rPr>
              <a:t>https://itsvuca.com/</a:t>
            </a:r>
          </a:p>
          <a:p>
            <a:endParaRPr lang="en-US" b="1" dirty="0">
              <a:solidFill>
                <a:schemeClr val="bg1"/>
              </a:solidFill>
            </a:endParaRPr>
          </a:p>
          <a:p>
            <a:r>
              <a:rPr lang="en-US" b="1" dirty="0">
                <a:solidFill>
                  <a:schemeClr val="bg1"/>
                </a:solidFill>
              </a:rPr>
              <a:t>https://itsvuca.com/see-the-film/</a:t>
            </a:r>
          </a:p>
          <a:p>
            <a:endParaRPr lang="en-US" b="1" dirty="0">
              <a:solidFill>
                <a:schemeClr val="bg1"/>
              </a:solidFill>
            </a:endParaRPr>
          </a:p>
          <a:p>
            <a:r>
              <a:rPr lang="en-US" b="1" dirty="0">
                <a:solidFill>
                  <a:schemeClr val="bg1"/>
                </a:solidFill>
              </a:rPr>
              <a:t>https://www.amazon.com/ITS-VUCA-Secret-Living-Century/dp/B09QGTQ9YR</a:t>
            </a:r>
          </a:p>
          <a:p>
            <a:endParaRPr lang="en-US" b="1" dirty="0">
              <a:solidFill>
                <a:schemeClr val="bg1"/>
              </a:solidFill>
            </a:endParaRPr>
          </a:p>
          <a:p>
            <a:r>
              <a:rPr lang="en-US" b="1" dirty="0">
                <a:solidFill>
                  <a:schemeClr val="bg1"/>
                </a:solidFill>
              </a:rPr>
              <a:t>https://www.microsoft.com/en-us/p/its-vuca-the-secret-to-living-in-the-21st-century/8d6kgwxn6d4c?activetab=pivot%3aoverviewtab</a:t>
            </a:r>
          </a:p>
        </p:txBody>
      </p:sp>
      <p:sp>
        <p:nvSpPr>
          <p:cNvPr id="8" name="TextBox 7">
            <a:extLst>
              <a:ext uri="{FF2B5EF4-FFF2-40B4-BE49-F238E27FC236}">
                <a16:creationId xmlns:a16="http://schemas.microsoft.com/office/drawing/2014/main" id="{1D1CB5D8-4411-10F0-76B9-E19792047D76}"/>
              </a:ext>
            </a:extLst>
          </p:cNvPr>
          <p:cNvSpPr txBox="1"/>
          <p:nvPr/>
        </p:nvSpPr>
        <p:spPr>
          <a:xfrm>
            <a:off x="5145508" y="617516"/>
            <a:ext cx="1404552" cy="707886"/>
          </a:xfrm>
          <a:prstGeom prst="rect">
            <a:avLst/>
          </a:prstGeom>
          <a:noFill/>
        </p:spPr>
        <p:txBody>
          <a:bodyPr wrap="none" rtlCol="0">
            <a:spAutoFit/>
          </a:bodyPr>
          <a:lstStyle/>
          <a:p>
            <a:r>
              <a:rPr lang="en-US" sz="4000" b="1" dirty="0">
                <a:ln w="6600">
                  <a:solidFill>
                    <a:schemeClr val="accent2"/>
                  </a:solidFill>
                  <a:prstDash val="solid"/>
                </a:ln>
                <a:solidFill>
                  <a:srgbClr val="FFFFFF"/>
                </a:solidFill>
                <a:effectLst>
                  <a:outerShdw dist="38100" dir="2700000" algn="tl" rotWithShape="0">
                    <a:schemeClr val="accent2"/>
                  </a:outerShdw>
                </a:effectLst>
              </a:rPr>
              <a:t>VUCA</a:t>
            </a:r>
          </a:p>
        </p:txBody>
      </p:sp>
      <p:sp>
        <p:nvSpPr>
          <p:cNvPr id="9" name="TextBox 8">
            <a:extLst>
              <a:ext uri="{FF2B5EF4-FFF2-40B4-BE49-F238E27FC236}">
                <a16:creationId xmlns:a16="http://schemas.microsoft.com/office/drawing/2014/main" id="{CFA8A95A-1564-80FC-5719-7D789CD7BB25}"/>
              </a:ext>
            </a:extLst>
          </p:cNvPr>
          <p:cNvSpPr txBox="1"/>
          <p:nvPr/>
        </p:nvSpPr>
        <p:spPr>
          <a:xfrm>
            <a:off x="8316684" y="1414689"/>
            <a:ext cx="4024543" cy="646331"/>
          </a:xfrm>
          <a:prstGeom prst="rect">
            <a:avLst/>
          </a:prstGeom>
          <a:noFill/>
        </p:spPr>
        <p:txBody>
          <a:bodyPr wrap="square">
            <a:spAutoFit/>
          </a:bodyPr>
          <a:lstStyle/>
          <a:p>
            <a:pPr marL="517525" algn="ctr"/>
            <a:r>
              <a:rPr lang="en-US" sz="36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rPr>
              <a:t>Useful Links</a:t>
            </a:r>
            <a:endParaRPr lang="en-US" sz="32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60801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CFE75F-6390-4A13-A32B-2AA295CC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78" name="Group 77">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82" name="Freeform: Shape 81">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9" name="Group 78">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0" name="Freeform: Shape 79">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85" name="Group 84">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86" name="Group 85">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90" name="Freeform: Shape 89">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7" name="Group 86">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8" name="Freeform: Shape 87">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544" y="2262220"/>
            <a:ext cx="2598738" cy="2333560"/>
          </a:xfrm>
          <a:custGeom>
            <a:avLst/>
            <a:gdLst/>
            <a:ahLst/>
            <a:cxnLst/>
            <a:rect l="l" t="t" r="r" b="b"/>
            <a:pathLst>
              <a:path w="2619375" h="1860000">
                <a:moveTo>
                  <a:pt x="0" y="0"/>
                </a:moveTo>
                <a:lnTo>
                  <a:pt x="2619375" y="0"/>
                </a:lnTo>
                <a:lnTo>
                  <a:pt x="2619375" y="1860000"/>
                </a:lnTo>
                <a:lnTo>
                  <a:pt x="0" y="1860000"/>
                </a:lnTo>
                <a:close/>
              </a:path>
            </a:pathLst>
          </a:custGeom>
          <a:solidFill>
            <a:schemeClr val="bg1">
              <a:alpha val="62000"/>
            </a:schemeClr>
          </a:solidFill>
        </p:spPr>
      </p:pic>
      <p:sp>
        <p:nvSpPr>
          <p:cNvPr id="14" name="TextBox 13">
            <a:extLst>
              <a:ext uri="{FF2B5EF4-FFF2-40B4-BE49-F238E27FC236}">
                <a16:creationId xmlns:a16="http://schemas.microsoft.com/office/drawing/2014/main" id="{4F8E975F-BFCC-A6F6-EAB8-D7F1D2F44870}"/>
              </a:ext>
            </a:extLst>
          </p:cNvPr>
          <p:cNvSpPr txBox="1"/>
          <p:nvPr/>
        </p:nvSpPr>
        <p:spPr>
          <a:xfrm>
            <a:off x="370680" y="4762005"/>
            <a:ext cx="2771861" cy="678513"/>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600" b="1" dirty="0">
                <a:solidFill>
                  <a:schemeClr val="bg1"/>
                </a:solidFill>
                <a:latin typeface="+mj-lt"/>
                <a:ea typeface="+mj-ea"/>
                <a:cs typeface="+mj-cs"/>
              </a:rPr>
              <a:t>W9 Lecture</a:t>
            </a:r>
          </a:p>
        </p:txBody>
      </p:sp>
      <p:pic>
        <p:nvPicPr>
          <p:cNvPr id="3" name="Picture 2" descr="A picture containing dark, blue&#10;&#10;Description automatically generated">
            <a:extLst>
              <a:ext uri="{FF2B5EF4-FFF2-40B4-BE49-F238E27FC236}">
                <a16:creationId xmlns:a16="http://schemas.microsoft.com/office/drawing/2014/main" id="{070B32FB-FA22-D202-57FD-362C64F60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0891" y="1987308"/>
            <a:ext cx="2939577" cy="2204682"/>
          </a:xfrm>
          <a:prstGeom prst="rect">
            <a:avLst/>
          </a:prstGeom>
        </p:spPr>
      </p:pic>
      <p:sp>
        <p:nvSpPr>
          <p:cNvPr id="6" name="TextBox 5">
            <a:extLst>
              <a:ext uri="{FF2B5EF4-FFF2-40B4-BE49-F238E27FC236}">
                <a16:creationId xmlns:a16="http://schemas.microsoft.com/office/drawing/2014/main" id="{064465A7-54AC-A036-F44D-5DD2CB177582}"/>
              </a:ext>
            </a:extLst>
          </p:cNvPr>
          <p:cNvSpPr txBox="1"/>
          <p:nvPr/>
        </p:nvSpPr>
        <p:spPr>
          <a:xfrm>
            <a:off x="4150609" y="1628445"/>
            <a:ext cx="4024543" cy="3970318"/>
          </a:xfrm>
          <a:prstGeom prst="rect">
            <a:avLst/>
          </a:prstGeom>
          <a:noFill/>
        </p:spPr>
        <p:txBody>
          <a:bodyPr wrap="square">
            <a:spAutoFit/>
          </a:bodyPr>
          <a:lstStyle/>
          <a:p>
            <a:r>
              <a:rPr lang="en-US" b="1" dirty="0">
                <a:solidFill>
                  <a:srgbClr val="FF8C01"/>
                </a:solidFill>
              </a:rPr>
              <a:t>Discover digital literacy courses and resources</a:t>
            </a:r>
            <a:endParaRPr lang="en-US" b="1" dirty="0">
              <a:solidFill>
                <a:schemeClr val="bg1"/>
              </a:solidFill>
            </a:endParaRPr>
          </a:p>
          <a:p>
            <a:r>
              <a:rPr lang="en-US" b="1" dirty="0">
                <a:solidFill>
                  <a:schemeClr val="bg1"/>
                </a:solidFill>
              </a:rPr>
              <a:t>https://www.microsoft.com/en-us/digital-literacy</a:t>
            </a:r>
          </a:p>
          <a:p>
            <a:endParaRPr lang="en-US" b="1" dirty="0">
              <a:solidFill>
                <a:schemeClr val="bg1"/>
              </a:solidFill>
            </a:endParaRPr>
          </a:p>
          <a:p>
            <a:endParaRPr lang="en-US" b="1" dirty="0">
              <a:solidFill>
                <a:schemeClr val="bg1"/>
              </a:solidFill>
            </a:endParaRPr>
          </a:p>
          <a:p>
            <a:r>
              <a:rPr lang="en-US" b="1" dirty="0">
                <a:solidFill>
                  <a:srgbClr val="FF8C01"/>
                </a:solidFill>
              </a:rPr>
              <a:t>An Introduction to Core Skills for Leaders </a:t>
            </a:r>
          </a:p>
          <a:p>
            <a:r>
              <a:rPr lang="en-US" b="1" dirty="0">
                <a:solidFill>
                  <a:schemeClr val="bg1"/>
                </a:solidFill>
              </a:rPr>
              <a:t>https://britishcounciluk.eu-west.catalog.canvaslms.com/courses/new-an-introduction-to-core-skills-for-leaders</a:t>
            </a:r>
          </a:p>
          <a:p>
            <a:endParaRPr lang="en-US" b="1" dirty="0">
              <a:solidFill>
                <a:schemeClr val="bg1"/>
              </a:solidFill>
            </a:endParaRPr>
          </a:p>
          <a:p>
            <a:endParaRPr lang="en-US" b="1" dirty="0">
              <a:solidFill>
                <a:schemeClr val="bg1"/>
              </a:solidFill>
            </a:endParaRPr>
          </a:p>
        </p:txBody>
      </p:sp>
      <p:sp>
        <p:nvSpPr>
          <p:cNvPr id="8" name="TextBox 7">
            <a:extLst>
              <a:ext uri="{FF2B5EF4-FFF2-40B4-BE49-F238E27FC236}">
                <a16:creationId xmlns:a16="http://schemas.microsoft.com/office/drawing/2014/main" id="{1D1CB5D8-4411-10F0-76B9-E19792047D76}"/>
              </a:ext>
            </a:extLst>
          </p:cNvPr>
          <p:cNvSpPr txBox="1"/>
          <p:nvPr/>
        </p:nvSpPr>
        <p:spPr>
          <a:xfrm>
            <a:off x="4421113" y="581890"/>
            <a:ext cx="2896114" cy="707886"/>
          </a:xfrm>
          <a:prstGeom prst="rect">
            <a:avLst/>
          </a:prstGeom>
          <a:noFill/>
        </p:spPr>
        <p:txBody>
          <a:bodyPr wrap="none" rtlCol="0">
            <a:spAutoFit/>
          </a:bodyPr>
          <a:lstStyle/>
          <a:p>
            <a:r>
              <a:rPr lang="en-US" sz="4000" b="1" dirty="0">
                <a:ln w="6600">
                  <a:solidFill>
                    <a:schemeClr val="accent2"/>
                  </a:solidFill>
                  <a:prstDash val="solid"/>
                </a:ln>
                <a:solidFill>
                  <a:srgbClr val="FFFFFF"/>
                </a:solidFill>
                <a:effectLst>
                  <a:outerShdw dist="38100" dir="2700000" algn="tl" rotWithShape="0">
                    <a:schemeClr val="accent2"/>
                  </a:outerShdw>
                </a:effectLst>
              </a:rPr>
              <a:t>Free Courses</a:t>
            </a:r>
          </a:p>
        </p:txBody>
      </p:sp>
      <p:sp>
        <p:nvSpPr>
          <p:cNvPr id="9" name="TextBox 8">
            <a:extLst>
              <a:ext uri="{FF2B5EF4-FFF2-40B4-BE49-F238E27FC236}">
                <a16:creationId xmlns:a16="http://schemas.microsoft.com/office/drawing/2014/main" id="{CFA8A95A-1564-80FC-5719-7D789CD7BB25}"/>
              </a:ext>
            </a:extLst>
          </p:cNvPr>
          <p:cNvSpPr txBox="1"/>
          <p:nvPr/>
        </p:nvSpPr>
        <p:spPr>
          <a:xfrm>
            <a:off x="8316684" y="1414689"/>
            <a:ext cx="4024543" cy="646331"/>
          </a:xfrm>
          <a:prstGeom prst="rect">
            <a:avLst/>
          </a:prstGeom>
          <a:noFill/>
        </p:spPr>
        <p:txBody>
          <a:bodyPr wrap="square">
            <a:spAutoFit/>
          </a:bodyPr>
          <a:lstStyle/>
          <a:p>
            <a:pPr marL="517525" algn="ctr"/>
            <a:r>
              <a:rPr lang="en-US" sz="36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rPr>
              <a:t>Useful Links</a:t>
            </a:r>
            <a:endParaRPr lang="en-US" sz="32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405531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CFE75F-6390-4A13-A32B-2AA295CC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78" name="Group 77">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82" name="Freeform: Shape 81">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9" name="Group 78">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0" name="Freeform: Shape 79">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85" name="Group 84">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86" name="Group 85">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90" name="Freeform: Shape 89">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7" name="Group 86">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8" name="Freeform: Shape 87">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544" y="2262220"/>
            <a:ext cx="2598738" cy="2333560"/>
          </a:xfrm>
          <a:custGeom>
            <a:avLst/>
            <a:gdLst/>
            <a:ahLst/>
            <a:cxnLst/>
            <a:rect l="l" t="t" r="r" b="b"/>
            <a:pathLst>
              <a:path w="2619375" h="1860000">
                <a:moveTo>
                  <a:pt x="0" y="0"/>
                </a:moveTo>
                <a:lnTo>
                  <a:pt x="2619375" y="0"/>
                </a:lnTo>
                <a:lnTo>
                  <a:pt x="2619375" y="1860000"/>
                </a:lnTo>
                <a:lnTo>
                  <a:pt x="0" y="1860000"/>
                </a:lnTo>
                <a:close/>
              </a:path>
            </a:pathLst>
          </a:custGeom>
          <a:solidFill>
            <a:schemeClr val="bg1">
              <a:alpha val="62000"/>
            </a:schemeClr>
          </a:solidFill>
        </p:spPr>
      </p:pic>
      <p:sp>
        <p:nvSpPr>
          <p:cNvPr id="14" name="TextBox 13">
            <a:extLst>
              <a:ext uri="{FF2B5EF4-FFF2-40B4-BE49-F238E27FC236}">
                <a16:creationId xmlns:a16="http://schemas.microsoft.com/office/drawing/2014/main" id="{4F8E975F-BFCC-A6F6-EAB8-D7F1D2F44870}"/>
              </a:ext>
            </a:extLst>
          </p:cNvPr>
          <p:cNvSpPr txBox="1"/>
          <p:nvPr/>
        </p:nvSpPr>
        <p:spPr>
          <a:xfrm>
            <a:off x="370680" y="4762005"/>
            <a:ext cx="2771861" cy="678513"/>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600" b="1" dirty="0">
                <a:solidFill>
                  <a:schemeClr val="bg1"/>
                </a:solidFill>
                <a:latin typeface="+mj-lt"/>
                <a:ea typeface="+mj-ea"/>
                <a:cs typeface="+mj-cs"/>
              </a:rPr>
              <a:t>W9 Lecture</a:t>
            </a:r>
          </a:p>
        </p:txBody>
      </p:sp>
      <p:pic>
        <p:nvPicPr>
          <p:cNvPr id="3" name="Picture 2" descr="A picture containing dark, blue&#10;&#10;Description automatically generated">
            <a:extLst>
              <a:ext uri="{FF2B5EF4-FFF2-40B4-BE49-F238E27FC236}">
                <a16:creationId xmlns:a16="http://schemas.microsoft.com/office/drawing/2014/main" id="{070B32FB-FA22-D202-57FD-362C64F60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0891" y="1987308"/>
            <a:ext cx="2939577" cy="2204682"/>
          </a:xfrm>
          <a:prstGeom prst="rect">
            <a:avLst/>
          </a:prstGeom>
        </p:spPr>
      </p:pic>
      <p:sp>
        <p:nvSpPr>
          <p:cNvPr id="6" name="TextBox 5">
            <a:extLst>
              <a:ext uri="{FF2B5EF4-FFF2-40B4-BE49-F238E27FC236}">
                <a16:creationId xmlns:a16="http://schemas.microsoft.com/office/drawing/2014/main" id="{064465A7-54AC-A036-F44D-5DD2CB177582}"/>
              </a:ext>
            </a:extLst>
          </p:cNvPr>
          <p:cNvSpPr txBox="1"/>
          <p:nvPr/>
        </p:nvSpPr>
        <p:spPr>
          <a:xfrm>
            <a:off x="4150610" y="2325131"/>
            <a:ext cx="3953750" cy="3139321"/>
          </a:xfrm>
          <a:prstGeom prst="rect">
            <a:avLst/>
          </a:prstGeom>
          <a:noFill/>
        </p:spPr>
        <p:txBody>
          <a:bodyPr wrap="square">
            <a:spAutoFit/>
          </a:bodyPr>
          <a:lstStyle/>
          <a:p>
            <a:endParaRPr lang="en-US" b="1" dirty="0">
              <a:solidFill>
                <a:schemeClr val="bg1"/>
              </a:solidFill>
            </a:endParaRPr>
          </a:p>
          <a:p>
            <a:r>
              <a:rPr lang="en-US" b="1" dirty="0">
                <a:solidFill>
                  <a:schemeClr val="bg1"/>
                </a:solidFill>
              </a:rPr>
              <a:t>https://www.invid-project.eu/</a:t>
            </a:r>
          </a:p>
          <a:p>
            <a:endParaRPr lang="en-US" b="1" dirty="0">
              <a:solidFill>
                <a:schemeClr val="bg1"/>
              </a:solidFill>
            </a:endParaRPr>
          </a:p>
          <a:p>
            <a:r>
              <a:rPr lang="en-US" b="1" dirty="0">
                <a:solidFill>
                  <a:schemeClr val="bg1"/>
                </a:solidFill>
              </a:rPr>
              <a:t>https://toolbox.google.com/factcheck/explorer</a:t>
            </a:r>
          </a:p>
          <a:p>
            <a:endParaRPr lang="en-US" b="1" dirty="0">
              <a:solidFill>
                <a:schemeClr val="bg1"/>
              </a:solidFill>
            </a:endParaRPr>
          </a:p>
          <a:p>
            <a:r>
              <a:rPr lang="en-US" b="1" dirty="0">
                <a:solidFill>
                  <a:schemeClr val="bg1"/>
                </a:solidFill>
              </a:rPr>
              <a:t>https://akhbarmeter.org/</a:t>
            </a:r>
          </a:p>
          <a:p>
            <a:endParaRPr lang="en-US" b="1" dirty="0">
              <a:solidFill>
                <a:schemeClr val="bg1"/>
              </a:solidFill>
            </a:endParaRPr>
          </a:p>
          <a:p>
            <a:r>
              <a:rPr lang="en-US" b="1" dirty="0">
                <a:solidFill>
                  <a:schemeClr val="bg1"/>
                </a:solidFill>
              </a:rPr>
              <a:t>https://fatabyyano.net/</a:t>
            </a:r>
          </a:p>
          <a:p>
            <a:endParaRPr lang="en-US" b="1" dirty="0">
              <a:solidFill>
                <a:schemeClr val="bg1"/>
              </a:solidFill>
            </a:endParaRPr>
          </a:p>
          <a:p>
            <a:endParaRPr lang="en-US" b="1" dirty="0">
              <a:solidFill>
                <a:schemeClr val="bg1"/>
              </a:solidFill>
            </a:endParaRPr>
          </a:p>
        </p:txBody>
      </p:sp>
      <p:sp>
        <p:nvSpPr>
          <p:cNvPr id="8" name="TextBox 7">
            <a:extLst>
              <a:ext uri="{FF2B5EF4-FFF2-40B4-BE49-F238E27FC236}">
                <a16:creationId xmlns:a16="http://schemas.microsoft.com/office/drawing/2014/main" id="{1D1CB5D8-4411-10F0-76B9-E19792047D76}"/>
              </a:ext>
            </a:extLst>
          </p:cNvPr>
          <p:cNvSpPr txBox="1"/>
          <p:nvPr/>
        </p:nvSpPr>
        <p:spPr>
          <a:xfrm>
            <a:off x="3816647" y="1156966"/>
            <a:ext cx="4287712" cy="707886"/>
          </a:xfrm>
          <a:prstGeom prst="rect">
            <a:avLst/>
          </a:prstGeom>
          <a:noFill/>
        </p:spPr>
        <p:txBody>
          <a:bodyPr wrap="none" rtlCol="0">
            <a:spAutoFit/>
          </a:bodyPr>
          <a:lstStyle/>
          <a:p>
            <a:r>
              <a:rPr lang="en-US" sz="4000" b="1" dirty="0">
                <a:ln w="6600">
                  <a:solidFill>
                    <a:schemeClr val="accent2"/>
                  </a:solidFill>
                  <a:prstDash val="solid"/>
                </a:ln>
                <a:solidFill>
                  <a:srgbClr val="FFFFFF"/>
                </a:solidFill>
                <a:effectLst>
                  <a:outerShdw dist="38100" dir="2700000" algn="tl" rotWithShape="0">
                    <a:schemeClr val="accent2"/>
                  </a:outerShdw>
                </a:effectLst>
              </a:rPr>
              <a:t>Fact Checking Tools</a:t>
            </a:r>
          </a:p>
        </p:txBody>
      </p:sp>
      <p:sp>
        <p:nvSpPr>
          <p:cNvPr id="9" name="TextBox 8">
            <a:extLst>
              <a:ext uri="{FF2B5EF4-FFF2-40B4-BE49-F238E27FC236}">
                <a16:creationId xmlns:a16="http://schemas.microsoft.com/office/drawing/2014/main" id="{CFA8A95A-1564-80FC-5719-7D789CD7BB25}"/>
              </a:ext>
            </a:extLst>
          </p:cNvPr>
          <p:cNvSpPr txBox="1"/>
          <p:nvPr/>
        </p:nvSpPr>
        <p:spPr>
          <a:xfrm>
            <a:off x="8316684" y="1414689"/>
            <a:ext cx="4024543" cy="646331"/>
          </a:xfrm>
          <a:prstGeom prst="rect">
            <a:avLst/>
          </a:prstGeom>
          <a:noFill/>
        </p:spPr>
        <p:txBody>
          <a:bodyPr wrap="square">
            <a:spAutoFit/>
          </a:bodyPr>
          <a:lstStyle/>
          <a:p>
            <a:pPr marL="517525" algn="ctr"/>
            <a:r>
              <a:rPr lang="en-US" sz="36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rPr>
              <a:t>Useful Links</a:t>
            </a:r>
            <a:endParaRPr lang="en-US" sz="32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950437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W9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1347717" y="1338882"/>
            <a:ext cx="221078" cy="2503561"/>
          </a:xfrm>
          <a:prstGeom prst="rect">
            <a:avLst/>
          </a:prstGeom>
        </p:spPr>
      </p:pic>
      <p:pic>
        <p:nvPicPr>
          <p:cNvPr id="3" name="Picture 2"/>
          <p:cNvPicPr>
            <a:picLocks noChangeAspect="1"/>
          </p:cNvPicPr>
          <p:nvPr/>
        </p:nvPicPr>
        <p:blipFill>
          <a:blip r:embed="rId3"/>
          <a:stretch>
            <a:fillRect/>
          </a:stretch>
        </p:blipFill>
        <p:spPr>
          <a:xfrm>
            <a:off x="6640553" y="3450216"/>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199737" y="1498737"/>
            <a:ext cx="7132793" cy="1631216"/>
          </a:xfrm>
          <a:prstGeom prst="rect">
            <a:avLst/>
          </a:prstGeom>
          <a:noFill/>
        </p:spPr>
        <p:txBody>
          <a:bodyPr wrap="square">
            <a:spAutoFit/>
          </a:bodyPr>
          <a:lstStyle/>
          <a:p>
            <a:pPr marL="517525" algn="ctr"/>
            <a:r>
              <a:rPr lang="en-US" sz="3600" b="1" dirty="0">
                <a:solidFill>
                  <a:srgbClr val="0A1F61"/>
                </a:solidFill>
                <a:latin typeface="Tajawal ExtraBold" panose="00000800000000000000" pitchFamily="2" charset="-78"/>
                <a:cs typeface="Tajawal ExtraBold" panose="00000800000000000000" pitchFamily="2" charset="-78"/>
              </a:rPr>
              <a:t>Leadership Self-Assessment</a:t>
            </a:r>
          </a:p>
          <a:p>
            <a:pPr marL="517525" algn="ctr"/>
            <a:r>
              <a:rPr lang="en-US" sz="3200" b="1" dirty="0">
                <a:solidFill>
                  <a:srgbClr val="C00000"/>
                </a:solidFill>
                <a:latin typeface="Tajawal ExtraBold" panose="00000800000000000000" pitchFamily="2" charset="-78"/>
                <a:cs typeface="Tajawal ExtraBold" panose="00000800000000000000" pitchFamily="2" charset="-78"/>
              </a:rPr>
              <a:t>Task-Oriented Attitudes </a:t>
            </a:r>
          </a:p>
          <a:p>
            <a:pPr marL="517525" algn="ctr"/>
            <a:r>
              <a:rPr lang="en-US" sz="3200" b="1" dirty="0">
                <a:solidFill>
                  <a:srgbClr val="C00000"/>
                </a:solidFill>
                <a:latin typeface="Tajawal ExtraBold" panose="00000800000000000000" pitchFamily="2" charset="-78"/>
                <a:cs typeface="Tajawal ExtraBold" panose="00000800000000000000" pitchFamily="2" charset="-78"/>
              </a:rPr>
              <a:t>and Behaviors</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2" name="Picture 1">
            <a:extLst>
              <a:ext uri="{FF2B5EF4-FFF2-40B4-BE49-F238E27FC236}">
                <a16:creationId xmlns:a16="http://schemas.microsoft.com/office/drawing/2014/main" id="{7C8D9628-831F-B007-C841-B47287DD2D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38516" y="3399478"/>
            <a:ext cx="7650665" cy="3295251"/>
          </a:xfrm>
          <a:prstGeom prst="rect">
            <a:avLst/>
          </a:prstGeom>
        </p:spPr>
      </p:pic>
    </p:spTree>
    <p:extLst>
      <p:ext uri="{BB962C8B-B14F-4D97-AF65-F5344CB8AC3E}">
        <p14:creationId xmlns:p14="http://schemas.microsoft.com/office/powerpoint/2010/main" val="3108135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65371" y="543490"/>
            <a:ext cx="668163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644926" y="1218555"/>
            <a:ext cx="10427749" cy="4420890"/>
          </a:xfrm>
          <a:prstGeom prst="rect">
            <a:avLst/>
          </a:prstGeom>
          <a:noFill/>
        </p:spPr>
        <p:txBody>
          <a:bodyPr wrap="square" rtlCol="0">
            <a:spAutoFit/>
          </a:bodyPr>
          <a:lstStyle/>
          <a:p>
            <a:pPr algn="just">
              <a:lnSpc>
                <a:spcPct val="200000"/>
              </a:lnSpc>
            </a:pPr>
            <a:r>
              <a:rPr lang="en-US" sz="2400" b="1" dirty="0">
                <a:solidFill>
                  <a:srgbClr val="C00000"/>
                </a:solidFill>
                <a:cs typeface="Tajawal ExtraBold" panose="00000800000000000000" pitchFamily="2" charset="-78"/>
              </a:rPr>
              <a:t>Task-Oriented Attitudes and Behaviors</a:t>
            </a:r>
          </a:p>
          <a:p>
            <a:pPr algn="just">
              <a:lnSpc>
                <a:spcPct val="200000"/>
              </a:lnSpc>
            </a:pPr>
            <a:r>
              <a:rPr lang="en-US" sz="2400" b="1" dirty="0">
                <a:solidFill>
                  <a:srgbClr val="0A1F61"/>
                </a:solidFill>
                <a:cs typeface="Tajawal ExtraBold" panose="00000800000000000000" pitchFamily="2" charset="-78"/>
              </a:rPr>
              <a:t>Indicate whether you mostly agree or mostly disagree with the following statements. Relate the statements to any work situation, including sports, community activities, and school activities, in which you have been responsible for the work of others. If a work situation doesn't come to mind, imagine how you would act or think.</a:t>
            </a:r>
            <a:endParaRPr lang="en-US" sz="24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1653252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TextBox 8"/>
          <p:cNvSpPr txBox="1"/>
          <p:nvPr/>
        </p:nvSpPr>
        <p:spPr>
          <a:xfrm>
            <a:off x="1644926" y="1420543"/>
            <a:ext cx="10427749" cy="4278094"/>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	Write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Agree or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disagree for each statement</a:t>
            </a:r>
            <a:endParaRPr lang="en-US" sz="2400" b="1" dirty="0">
              <a:solidFill>
                <a:srgbClr val="C00000"/>
              </a:solidFill>
              <a:cs typeface="Tajawal ExtraBold" panose="00000800000000000000" pitchFamily="2" charset="-78"/>
            </a:endParaRPr>
          </a:p>
          <a:p>
            <a:pPr algn="just"/>
            <a:endParaRPr lang="en-US" sz="2000" b="1" dirty="0">
              <a:solidFill>
                <a:srgbClr val="0A1F61"/>
              </a:solidFill>
              <a:cs typeface="Tajawal ExtraBold" panose="00000800000000000000" pitchFamily="2" charset="-78"/>
            </a:endParaRPr>
          </a:p>
          <a:p>
            <a:pPr algn="just"/>
            <a:r>
              <a:rPr lang="en-US" sz="2800" b="1" dirty="0">
                <a:solidFill>
                  <a:srgbClr val="0A1F61"/>
                </a:solidFill>
                <a:cs typeface="Tajawal ExtraBold" panose="00000800000000000000" pitchFamily="2" charset="-78"/>
              </a:rPr>
              <a:t>1. I keep close tabs on productivity figures, and interpret them to the group.</a:t>
            </a:r>
          </a:p>
          <a:p>
            <a:pPr algn="just"/>
            <a:r>
              <a:rPr lang="en-US" sz="2800" b="1" dirty="0">
                <a:solidFill>
                  <a:srgbClr val="0A1F61"/>
                </a:solidFill>
                <a:cs typeface="Tajawal ExtraBold" panose="00000800000000000000" pitchFamily="2" charset="-78"/>
              </a:rPr>
              <a:t>2. I send frequent E-mail messages to group members, giving them information about work procedures. </a:t>
            </a:r>
          </a:p>
          <a:p>
            <a:pPr algn="just"/>
            <a:r>
              <a:rPr lang="en-US" sz="2800" b="1" dirty="0">
                <a:solidFill>
                  <a:srgbClr val="0A1F61"/>
                </a:solidFill>
                <a:cs typeface="Tajawal ExtraBold" panose="00000800000000000000" pitchFamily="2" charset="-78"/>
              </a:rPr>
              <a:t>3. I clearly specify the quality goals our group needs to achieve. </a:t>
            </a:r>
          </a:p>
          <a:p>
            <a:pPr algn="just"/>
            <a:r>
              <a:rPr lang="en-US" sz="2800" b="1" dirty="0">
                <a:solidFill>
                  <a:srgbClr val="0A1F61"/>
                </a:solidFill>
                <a:cs typeface="Tajawal ExtraBold" panose="00000800000000000000" pitchFamily="2" charset="-78"/>
              </a:rPr>
              <a:t>4. I maintain clear-cut standards of performance. </a:t>
            </a:r>
          </a:p>
          <a:p>
            <a:pPr algn="just"/>
            <a:r>
              <a:rPr lang="en-US" sz="2800" b="1" dirty="0">
                <a:solidFill>
                  <a:srgbClr val="0A1F61"/>
                </a:solidFill>
                <a:cs typeface="Tajawal ExtraBold" panose="00000800000000000000" pitchFamily="2" charset="-78"/>
              </a:rPr>
              <a:t>5. When I conduct a meeting, the participants can count on a clear-cut agenda.</a:t>
            </a:r>
          </a:p>
        </p:txBody>
      </p:sp>
      <p:sp>
        <p:nvSpPr>
          <p:cNvPr id="14" name="TextBox 13">
            <a:extLst>
              <a:ext uri="{FF2B5EF4-FFF2-40B4-BE49-F238E27FC236}">
                <a16:creationId xmlns:a16="http://schemas.microsoft.com/office/drawing/2014/main" id="{4313D9E3-E38C-E136-EFBE-25BCD9EEAA66}"/>
              </a:ext>
            </a:extLst>
          </p:cNvPr>
          <p:cNvSpPr txBox="1"/>
          <p:nvPr/>
        </p:nvSpPr>
        <p:spPr>
          <a:xfrm>
            <a:off x="2365371" y="543490"/>
            <a:ext cx="668163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FE677A65-A88F-3FB9-CED0-4F21A6C5310F}"/>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12148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4112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p:cNvSpPr txBox="1"/>
          <p:nvPr/>
        </p:nvSpPr>
        <p:spPr>
          <a:xfrm>
            <a:off x="1704301" y="1209788"/>
            <a:ext cx="10427749" cy="5139869"/>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	Write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Agree or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disagree for each statement</a:t>
            </a:r>
            <a:endParaRPr lang="en-US" sz="2400" b="1" dirty="0">
              <a:solidFill>
                <a:srgbClr val="C00000"/>
              </a:solidFill>
              <a:cs typeface="Tajawal ExtraBold" panose="00000800000000000000" pitchFamily="2" charset="-78"/>
            </a:endParaRPr>
          </a:p>
          <a:p>
            <a:pPr algn="just"/>
            <a:endParaRPr lang="en-US" sz="2000" b="1" dirty="0">
              <a:solidFill>
                <a:srgbClr val="0A1F61"/>
              </a:solidFill>
              <a:cs typeface="Tajawal ExtraBold" panose="00000800000000000000" pitchFamily="2" charset="-78"/>
            </a:endParaRPr>
          </a:p>
          <a:p>
            <a:pPr algn="just"/>
            <a:r>
              <a:rPr lang="en-US" sz="2800" b="1" dirty="0">
                <a:solidFill>
                  <a:srgbClr val="0A1F61"/>
                </a:solidFill>
                <a:cs typeface="Tajawal ExtraBold" panose="00000800000000000000" pitchFamily="2" charset="-78"/>
              </a:rPr>
              <a:t>6. I feel good about my work week only if our team has met or exceeded its productivity goals. </a:t>
            </a:r>
          </a:p>
          <a:p>
            <a:pPr algn="just"/>
            <a:r>
              <a:rPr lang="en-US" sz="2800" b="1" dirty="0">
                <a:solidFill>
                  <a:srgbClr val="0A1F61"/>
                </a:solidFill>
                <a:cs typeface="Tajawal ExtraBold" panose="00000800000000000000" pitchFamily="2" charset="-78"/>
              </a:rPr>
              <a:t>7. People shouldn't be spending time with computers in the office unless the computers are increasing productivity. </a:t>
            </a:r>
          </a:p>
          <a:p>
            <a:pPr algn="just"/>
            <a:r>
              <a:rPr lang="en-US" sz="2800" b="1" dirty="0">
                <a:solidFill>
                  <a:srgbClr val="0A1F61"/>
                </a:solidFill>
                <a:cs typeface="Tajawal ExtraBold" panose="00000800000000000000" pitchFamily="2" charset="-78"/>
              </a:rPr>
              <a:t>8. I freely criticize work that doesn't meet standards. </a:t>
            </a:r>
          </a:p>
          <a:p>
            <a:pPr algn="just"/>
            <a:r>
              <a:rPr lang="en-US" sz="2800" b="1" dirty="0">
                <a:solidFill>
                  <a:srgbClr val="0A1F61"/>
                </a:solidFill>
                <a:cs typeface="Tajawal ExtraBold" panose="00000800000000000000" pitchFamily="2" charset="-78"/>
              </a:rPr>
              <a:t>9. I spend at least 20% of my work week either planning myself or helping team members with</a:t>
            </a:r>
          </a:p>
          <a:p>
            <a:pPr algn="just"/>
            <a:r>
              <a:rPr lang="en-US" sz="2800" b="1" dirty="0">
                <a:solidFill>
                  <a:srgbClr val="0A1F61"/>
                </a:solidFill>
                <a:cs typeface="Tajawal ExtraBold" panose="00000800000000000000" pitchFamily="2" charset="-78"/>
              </a:rPr>
              <a:t>their planning. </a:t>
            </a:r>
          </a:p>
          <a:p>
            <a:pPr algn="just"/>
            <a:r>
              <a:rPr lang="en-US" sz="2800" b="1" dirty="0">
                <a:solidFill>
                  <a:srgbClr val="0A1F61"/>
                </a:solidFill>
                <a:cs typeface="Tajawal ExtraBold" panose="00000800000000000000" pitchFamily="2" charset="-78"/>
              </a:rPr>
              <a:t>10. I spend a good deal of time solving technical or business problems myself, or helping group members do the same.</a:t>
            </a:r>
          </a:p>
        </p:txBody>
      </p:sp>
      <p:sp>
        <p:nvSpPr>
          <p:cNvPr id="14" name="TextBox 13">
            <a:extLst>
              <a:ext uri="{FF2B5EF4-FFF2-40B4-BE49-F238E27FC236}">
                <a16:creationId xmlns:a16="http://schemas.microsoft.com/office/drawing/2014/main" id="{4313D9E3-E38C-E136-EFBE-25BCD9EEAA66}"/>
              </a:ext>
            </a:extLst>
          </p:cNvPr>
          <p:cNvSpPr txBox="1"/>
          <p:nvPr/>
        </p:nvSpPr>
        <p:spPr>
          <a:xfrm>
            <a:off x="2365371" y="543490"/>
            <a:ext cx="668163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FE677A65-A88F-3FB9-CED0-4F21A6C5310F}"/>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43981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4112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p:cNvSpPr txBox="1"/>
          <p:nvPr/>
        </p:nvSpPr>
        <p:spPr>
          <a:xfrm>
            <a:off x="1262952" y="1610200"/>
            <a:ext cx="10427749" cy="2554545"/>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	Write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Agree or </a:t>
            </a:r>
            <a:r>
              <a:rPr lang="en-US" sz="2800" b="1" dirty="0">
                <a:solidFill>
                  <a:srgbClr val="0A1F61"/>
                </a:solidFill>
                <a:cs typeface="Tajawal ExtraBold" panose="00000800000000000000" pitchFamily="2" charset="-78"/>
              </a:rPr>
              <a:t>mostly </a:t>
            </a:r>
            <a:r>
              <a:rPr lang="en-US" sz="2800" b="1" dirty="0">
                <a:solidFill>
                  <a:srgbClr val="C00000"/>
                </a:solidFill>
                <a:cs typeface="Tajawal ExtraBold" panose="00000800000000000000" pitchFamily="2" charset="-78"/>
              </a:rPr>
              <a:t>disagree for each statement</a:t>
            </a:r>
            <a:endParaRPr lang="en-US" sz="2400" b="1" dirty="0">
              <a:solidFill>
                <a:srgbClr val="C00000"/>
              </a:solidFill>
              <a:cs typeface="Tajawal ExtraBold" panose="00000800000000000000" pitchFamily="2" charset="-78"/>
            </a:endParaRPr>
          </a:p>
          <a:p>
            <a:pPr algn="just"/>
            <a:endParaRPr lang="en-US" sz="2000" b="1" dirty="0">
              <a:solidFill>
                <a:srgbClr val="0A1F61"/>
              </a:solidFill>
              <a:cs typeface="Tajawal ExtraBold" panose="00000800000000000000" pitchFamily="2" charset="-78"/>
            </a:endParaRPr>
          </a:p>
          <a:p>
            <a:pPr algn="just"/>
            <a:r>
              <a:rPr lang="en-US" sz="2800" b="1" dirty="0">
                <a:solidFill>
                  <a:srgbClr val="0A1F61"/>
                </a:solidFill>
                <a:cs typeface="Tajawal ExtraBold" panose="00000800000000000000" pitchFamily="2" charset="-78"/>
              </a:rPr>
              <a:t>If you responded "mostly agree" to eight, nine, or ten of the previous statements, you have a strong task orientation. If you responded "mostly disagree" to four or more of the statements, you have below-average task-oriented behaviors and attitudes.</a:t>
            </a:r>
          </a:p>
        </p:txBody>
      </p:sp>
      <p:sp>
        <p:nvSpPr>
          <p:cNvPr id="14" name="TextBox 13">
            <a:extLst>
              <a:ext uri="{FF2B5EF4-FFF2-40B4-BE49-F238E27FC236}">
                <a16:creationId xmlns:a16="http://schemas.microsoft.com/office/drawing/2014/main" id="{4313D9E3-E38C-E136-EFBE-25BCD9EEAA66}"/>
              </a:ext>
            </a:extLst>
          </p:cNvPr>
          <p:cNvSpPr txBox="1"/>
          <p:nvPr/>
        </p:nvSpPr>
        <p:spPr>
          <a:xfrm>
            <a:off x="2365371" y="543490"/>
            <a:ext cx="668163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FE677A65-A88F-3FB9-CED0-4F21A6C5310F}"/>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24115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Logo&#10;&#10;Description automatically generate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947651"/>
            <a:ext cx="3292524"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mc:AlternateContent xmlns:mc="http://schemas.openxmlformats.org/markup-compatibility/2006" xmlns:p14="http://schemas.microsoft.com/office/powerpoint/2010/main">
    <mc:Choice Requires="p14">
      <p:transition spd="slow" p14:dur="2000" advTm="6000"/>
    </mc:Choice>
    <mc:Fallback xmlns="">
      <p:transition spd="slow" advTm="6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5776</TotalTime>
  <Words>523</Words>
  <Application>Microsoft Office PowerPoint</Application>
  <PresentationFormat>Widescreen</PresentationFormat>
  <Paragraphs>80</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 Rady</cp:lastModifiedBy>
  <cp:revision>145</cp:revision>
  <dcterms:created xsi:type="dcterms:W3CDTF">2021-08-03T13:03:26Z</dcterms:created>
  <dcterms:modified xsi:type="dcterms:W3CDTF">2023-03-30T20:57:41Z</dcterms:modified>
</cp:coreProperties>
</file>