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5" r:id="rId3"/>
    <p:sldId id="395" r:id="rId4"/>
    <p:sldId id="362" r:id="rId5"/>
    <p:sldId id="396" r:id="rId6"/>
    <p:sldId id="363" r:id="rId7"/>
    <p:sldId id="397" r:id="rId8"/>
    <p:sldId id="364" r:id="rId9"/>
    <p:sldId id="398" r:id="rId10"/>
    <p:sldId id="369" r:id="rId11"/>
    <p:sldId id="368" r:id="rId12"/>
    <p:sldId id="401" r:id="rId13"/>
    <p:sldId id="367" r:id="rId14"/>
    <p:sldId id="400" r:id="rId15"/>
    <p:sldId id="375" r:id="rId16"/>
    <p:sldId id="377" r:id="rId17"/>
    <p:sldId id="402" r:id="rId18"/>
    <p:sldId id="374" r:id="rId19"/>
    <p:sldId id="378" r:id="rId20"/>
    <p:sldId id="379" r:id="rId21"/>
    <p:sldId id="403" r:id="rId22"/>
    <p:sldId id="384" r:id="rId23"/>
    <p:sldId id="365" r:id="rId24"/>
    <p:sldId id="404" r:id="rId25"/>
    <p:sldId id="385" r:id="rId26"/>
    <p:sldId id="386" r:id="rId27"/>
    <p:sldId id="387" r:id="rId28"/>
    <p:sldId id="388" r:id="rId29"/>
    <p:sldId id="389" r:id="rId30"/>
    <p:sldId id="390" r:id="rId31"/>
    <p:sldId id="394" r:id="rId32"/>
    <p:sldId id="391" r:id="rId33"/>
    <p:sldId id="392" r:id="rId34"/>
    <p:sldId id="35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8/5/2022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emf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8405" y="3125529"/>
            <a:ext cx="7067774" cy="140837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7695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Time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Nael Zabel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12285" y="3159395"/>
            <a:ext cx="55641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Resource Loading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3"/>
    </mc:Choice>
    <mc:Fallback xmlns="">
      <p:transition spd="slow" advTm="3968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Resource Loading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What is Resource Loading in Projects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Why use Resource Loading?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 smtClean="0">
                <a:solidFill>
                  <a:prstClr val="black"/>
                </a:solidFill>
              </a:rPr>
              <a:t>Resource </a:t>
            </a:r>
            <a:r>
              <a:rPr lang="en-US" sz="2400" dirty="0">
                <a:solidFill>
                  <a:prstClr val="black"/>
                </a:solidFill>
              </a:rPr>
              <a:t>Loading Benefits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Resource Loading Process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 smtClean="0">
                <a:solidFill>
                  <a:prstClr val="black"/>
                </a:solidFill>
              </a:rPr>
              <a:t>Baseline</a:t>
            </a:r>
            <a:r>
              <a:rPr lang="en-US" sz="2400" dirty="0">
                <a:solidFill>
                  <a:prstClr val="black"/>
                </a:solidFill>
              </a:rPr>
              <a:t>, Current, and Forecast </a:t>
            </a:r>
            <a:r>
              <a:rPr lang="en-US" sz="2400" dirty="0" smtClean="0">
                <a:solidFill>
                  <a:prstClr val="black"/>
                </a:solidFill>
              </a:rPr>
              <a:t>Schedule Discipline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Schedule Analysis </a:t>
            </a:r>
            <a:endParaRPr lang="en-US" sz="2400" dirty="0" smtClean="0">
              <a:solidFill>
                <a:prstClr val="black"/>
              </a:solidFill>
            </a:endParaRP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Resource Leveling versus Resource smoothing 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r>
              <a:rPr lang="en-US" sz="2400" dirty="0">
                <a:solidFill>
                  <a:prstClr val="black"/>
                </a:solidFill>
              </a:rPr>
              <a:t>Estimate Cost Techniques</a:t>
            </a:r>
          </a:p>
          <a:p>
            <a:pPr marL="571500" lvl="0" indent="-571500">
              <a:buFont typeface="Courier New" panose="02070309020205020404" pitchFamily="49" charset="0"/>
              <a:buChar char="o"/>
              <a:defRPr/>
            </a:pP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48"/>
    </mc:Choice>
    <mc:Fallback xmlns="">
      <p:transition spd="slow" advTm="724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56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63"/>
    </mc:Choice>
    <mc:Fallback xmlns="">
      <p:transition spd="slow" advTm="1696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2742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Resource Loading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3318DEE1-FA73-43CF-8DB5-58252B3CE581}"/>
              </a:ext>
            </a:extLst>
          </p:cNvPr>
          <p:cNvSpPr txBox="1">
            <a:spLocks noChangeArrowheads="1"/>
          </p:cNvSpPr>
          <p:nvPr/>
        </p:nvSpPr>
        <p:spPr>
          <a:xfrm>
            <a:off x="884382" y="2405461"/>
            <a:ext cx="7467600" cy="2209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6550" indent="-336550" defTabSz="895350">
              <a:buSzPct val="7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resource scheduling?</a:t>
            </a:r>
          </a:p>
          <a:p>
            <a:pPr marL="336550" indent="-336550" defTabSz="895350">
              <a:buSzPct val="7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do we use it?</a:t>
            </a:r>
          </a:p>
          <a:p>
            <a:pPr marL="336550" indent="-336550" defTabSz="895350">
              <a:buSzPct val="7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does it work?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130FDD1-F5A6-4321-A945-08CAA4BC29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5944" y="2160007"/>
            <a:ext cx="1851196" cy="216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31"/>
    </mc:Choice>
    <mc:Fallback xmlns="">
      <p:transition spd="slow" advTm="2273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0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0"/>
    </mc:Choice>
    <mc:Fallback xmlns="">
      <p:transition spd="slow" advTm="167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55324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What is Resource </a:t>
            </a:r>
            <a:r>
              <a:rPr lang="en-US" sz="2800" dirty="0" smtClean="0">
                <a:solidFill>
                  <a:prstClr val="white"/>
                </a:solidFill>
              </a:rPr>
              <a:t>Loading in Projects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16" name="Rectangle 2">
            <a:extLst>
              <a:ext uri="{FF2B5EF4-FFF2-40B4-BE49-F238E27FC236}">
                <a16:creationId xmlns:a16="http://schemas.microsoft.com/office/drawing/2014/main" id="{BC3D4D49-4B24-435C-B962-9E1C7C677AE6}"/>
              </a:ext>
            </a:extLst>
          </p:cNvPr>
          <p:cNvSpPr txBox="1">
            <a:spLocks noChangeArrowheads="1"/>
          </p:cNvSpPr>
          <p:nvPr/>
        </p:nvSpPr>
        <p:spPr>
          <a:xfrm>
            <a:off x="1563628" y="1806461"/>
            <a:ext cx="8235487" cy="7413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95350">
              <a:lnSpc>
                <a:spcPct val="95000"/>
              </a:lnSpc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People, equipment,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money,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space, bulks...</a:t>
            </a:r>
          </a:p>
        </p:txBody>
      </p:sp>
      <p:sp>
        <p:nvSpPr>
          <p:cNvPr id="217" name="Rectangle 3">
            <a:extLst>
              <a:ext uri="{FF2B5EF4-FFF2-40B4-BE49-F238E27FC236}">
                <a16:creationId xmlns:a16="http://schemas.microsoft.com/office/drawing/2014/main" id="{47B46AEA-493A-41C6-A799-831C2942C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546" y="4765974"/>
            <a:ext cx="8478321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36550" indent="-336550" defTabSz="8953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28663" indent="-277813" defTabSz="8953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20775" indent="-225425" defTabSz="8953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568450" indent="-223838" defTabSz="8953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16125" indent="-223838" defTabSz="8953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473325" indent="-223838" defTabSz="8953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30525" indent="-223838" defTabSz="8953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387725" indent="-223838" defTabSz="8953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44925" indent="-223838" defTabSz="8953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342900" indent="-342900">
              <a:spcBef>
                <a:spcPct val="20000"/>
              </a:spcBef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It defines which resources should be utilized on specific tasks - between which dates.</a:t>
            </a:r>
          </a:p>
        </p:txBody>
      </p:sp>
      <p:grpSp>
        <p:nvGrpSpPr>
          <p:cNvPr id="218" name="Group 217">
            <a:extLst>
              <a:ext uri="{FF2B5EF4-FFF2-40B4-BE49-F238E27FC236}">
                <a16:creationId xmlns:a16="http://schemas.microsoft.com/office/drawing/2014/main" id="{6794D56D-B232-44A4-8B17-26F1145CE17A}"/>
              </a:ext>
            </a:extLst>
          </p:cNvPr>
          <p:cNvGrpSpPr/>
          <p:nvPr/>
        </p:nvGrpSpPr>
        <p:grpSpPr>
          <a:xfrm>
            <a:off x="1717964" y="2679474"/>
            <a:ext cx="6453096" cy="1701709"/>
            <a:chOff x="1581667" y="2168407"/>
            <a:chExt cx="6635575" cy="2432543"/>
          </a:xfrm>
        </p:grpSpPr>
        <p:pic>
          <p:nvPicPr>
            <p:cNvPr id="219" name="Picture 5">
              <a:extLst>
                <a:ext uri="{FF2B5EF4-FFF2-40B4-BE49-F238E27FC236}">
                  <a16:creationId xmlns:a16="http://schemas.microsoft.com/office/drawing/2014/main" id="{5C1938B0-D1DA-478B-95B3-7C1E9D47D1E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9072" y="2168407"/>
              <a:ext cx="2530475" cy="2406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20" name="Group 6">
              <a:extLst>
                <a:ext uri="{FF2B5EF4-FFF2-40B4-BE49-F238E27FC236}">
                  <a16:creationId xmlns:a16="http://schemas.microsoft.com/office/drawing/2014/main" id="{44EA9D8D-B32F-4B54-B718-8877B69994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1667" y="2194300"/>
              <a:ext cx="1703388" cy="2406650"/>
              <a:chOff x="838" y="1634"/>
              <a:chExt cx="1073" cy="1545"/>
            </a:xfrm>
          </p:grpSpPr>
          <p:grpSp>
            <p:nvGrpSpPr>
              <p:cNvPr id="222" name="Group 7">
                <a:extLst>
                  <a:ext uri="{FF2B5EF4-FFF2-40B4-BE49-F238E27FC236}">
                    <a16:creationId xmlns:a16="http://schemas.microsoft.com/office/drawing/2014/main" id="{13BF012E-2F42-44EB-956F-2CE7FCEA58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38" y="1634"/>
                <a:ext cx="1073" cy="1516"/>
                <a:chOff x="838" y="1634"/>
                <a:chExt cx="1073" cy="1516"/>
              </a:xfrm>
            </p:grpSpPr>
            <p:grpSp>
              <p:nvGrpSpPr>
                <p:cNvPr id="281" name="Group 8">
                  <a:extLst>
                    <a:ext uri="{FF2B5EF4-FFF2-40B4-BE49-F238E27FC236}">
                      <a16:creationId xmlns:a16="http://schemas.microsoft.com/office/drawing/2014/main" id="{97C6E41E-19BD-4B75-A026-5F116E1BA00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086" y="1641"/>
                  <a:ext cx="523" cy="989"/>
                  <a:chOff x="1086" y="1641"/>
                  <a:chExt cx="523" cy="989"/>
                </a:xfrm>
              </p:grpSpPr>
              <p:grpSp>
                <p:nvGrpSpPr>
                  <p:cNvPr id="399" name="Group 9">
                    <a:extLst>
                      <a:ext uri="{FF2B5EF4-FFF2-40B4-BE49-F238E27FC236}">
                        <a16:creationId xmlns:a16="http://schemas.microsoft.com/office/drawing/2014/main" id="{6FD65704-29FB-4251-BA55-2E59D7844DC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194" y="2537"/>
                    <a:ext cx="415" cy="93"/>
                    <a:chOff x="1194" y="2537"/>
                    <a:chExt cx="415" cy="93"/>
                  </a:xfrm>
                </p:grpSpPr>
                <p:grpSp>
                  <p:nvGrpSpPr>
                    <p:cNvPr id="414" name="Group 10">
                      <a:extLst>
                        <a:ext uri="{FF2B5EF4-FFF2-40B4-BE49-F238E27FC236}">
                          <a16:creationId xmlns:a16="http://schemas.microsoft.com/office/drawing/2014/main" id="{D742B68E-D868-4794-8A17-93B839B7E99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94" y="2537"/>
                      <a:ext cx="16" cy="73"/>
                      <a:chOff x="1194" y="2537"/>
                      <a:chExt cx="16" cy="73"/>
                    </a:xfrm>
                  </p:grpSpPr>
                  <p:sp>
                    <p:nvSpPr>
                      <p:cNvPr id="418" name="Arc 11">
                        <a:extLst>
                          <a:ext uri="{FF2B5EF4-FFF2-40B4-BE49-F238E27FC236}">
                            <a16:creationId xmlns:a16="http://schemas.microsoft.com/office/drawing/2014/main" id="{5C7A900A-EBC5-4CD3-B9B6-7B1CA20E4FFC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07" y="2537"/>
                        <a:ext cx="3" cy="69"/>
                      </a:xfrm>
                      <a:custGeom>
                        <a:avLst/>
                        <a:gdLst>
                          <a:gd name="T0" fmla="*/ 0 w 21600"/>
                          <a:gd name="T1" fmla="*/ 0 h 36587"/>
                          <a:gd name="T2" fmla="*/ 0 w 21600"/>
                          <a:gd name="T3" fmla="*/ 0 h 36587"/>
                          <a:gd name="T4" fmla="*/ 0 w 21600"/>
                          <a:gd name="T5" fmla="*/ 0 h 36587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600" h="36587" fill="none" extrusionOk="0">
                            <a:moveTo>
                              <a:pt x="7315" y="36586"/>
                            </a:moveTo>
                            <a:cubicBezTo>
                              <a:pt x="2664" y="32486"/>
                              <a:pt x="0" y="26585"/>
                              <a:pt x="0" y="20385"/>
                            </a:cubicBezTo>
                            <a:cubicBezTo>
                              <a:pt x="0" y="11209"/>
                              <a:pt x="5797" y="3034"/>
                              <a:pt x="14457" y="0"/>
                            </a:cubicBezTo>
                          </a:path>
                          <a:path w="21600" h="36587" stroke="0" extrusionOk="0">
                            <a:moveTo>
                              <a:pt x="7315" y="36586"/>
                            </a:moveTo>
                            <a:cubicBezTo>
                              <a:pt x="2664" y="32486"/>
                              <a:pt x="0" y="26585"/>
                              <a:pt x="0" y="20385"/>
                            </a:cubicBezTo>
                            <a:cubicBezTo>
                              <a:pt x="0" y="11209"/>
                              <a:pt x="5797" y="3034"/>
                              <a:pt x="14457" y="0"/>
                            </a:cubicBezTo>
                            <a:lnTo>
                              <a:pt x="21600" y="20385"/>
                            </a:lnTo>
                            <a:lnTo>
                              <a:pt x="7315" y="36586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419" name="Arc 12">
                        <a:extLst>
                          <a:ext uri="{FF2B5EF4-FFF2-40B4-BE49-F238E27FC236}">
                            <a16:creationId xmlns:a16="http://schemas.microsoft.com/office/drawing/2014/main" id="{651D1959-8418-43A9-AFC1-28F1A8DA5086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94" y="2547"/>
                        <a:ext cx="3" cy="63"/>
                      </a:xfrm>
                      <a:custGeom>
                        <a:avLst/>
                        <a:gdLst>
                          <a:gd name="T0" fmla="*/ 0 w 21600"/>
                          <a:gd name="T1" fmla="*/ 0 h 32667"/>
                          <a:gd name="T2" fmla="*/ 0 w 21600"/>
                          <a:gd name="T3" fmla="*/ 0 h 32667"/>
                          <a:gd name="T4" fmla="*/ 0 w 21600"/>
                          <a:gd name="T5" fmla="*/ 0 h 32667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600" h="32667" fill="none" extrusionOk="0">
                            <a:moveTo>
                              <a:pt x="7217" y="32667"/>
                            </a:moveTo>
                            <a:cubicBezTo>
                              <a:pt x="2625" y="28569"/>
                              <a:pt x="0" y="22706"/>
                              <a:pt x="0" y="16552"/>
                            </a:cubicBezTo>
                            <a:cubicBezTo>
                              <a:pt x="0" y="10164"/>
                              <a:pt x="2827" y="4103"/>
                              <a:pt x="7722" y="-1"/>
                            </a:cubicBezTo>
                          </a:path>
                          <a:path w="21600" h="32667" stroke="0" extrusionOk="0">
                            <a:moveTo>
                              <a:pt x="7217" y="32667"/>
                            </a:moveTo>
                            <a:cubicBezTo>
                              <a:pt x="2625" y="28569"/>
                              <a:pt x="0" y="22706"/>
                              <a:pt x="0" y="16552"/>
                            </a:cubicBezTo>
                            <a:cubicBezTo>
                              <a:pt x="0" y="10164"/>
                              <a:pt x="2827" y="4103"/>
                              <a:pt x="7722" y="-1"/>
                            </a:cubicBezTo>
                            <a:lnTo>
                              <a:pt x="21600" y="16552"/>
                            </a:lnTo>
                            <a:lnTo>
                              <a:pt x="7217" y="32667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415" name="Group 13">
                      <a:extLst>
                        <a:ext uri="{FF2B5EF4-FFF2-40B4-BE49-F238E27FC236}">
                          <a16:creationId xmlns:a16="http://schemas.microsoft.com/office/drawing/2014/main" id="{2ECC4DEF-0F36-4D61-9B60-0C753986B27B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593" y="2549"/>
                      <a:ext cx="16" cy="81"/>
                      <a:chOff x="1593" y="2549"/>
                      <a:chExt cx="16" cy="81"/>
                    </a:xfrm>
                  </p:grpSpPr>
                  <p:sp>
                    <p:nvSpPr>
                      <p:cNvPr id="416" name="Arc 14">
                        <a:extLst>
                          <a:ext uri="{FF2B5EF4-FFF2-40B4-BE49-F238E27FC236}">
                            <a16:creationId xmlns:a16="http://schemas.microsoft.com/office/drawing/2014/main" id="{A331F43D-B89E-40A8-94B3-3CE3341E896E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93" y="2549"/>
                        <a:ext cx="0" cy="81"/>
                      </a:xfrm>
                      <a:custGeom>
                        <a:avLst/>
                        <a:gdLst>
                          <a:gd name="T0" fmla="*/ 0 w 43200"/>
                          <a:gd name="T1" fmla="*/ 0 h 43200"/>
                          <a:gd name="T2" fmla="*/ 0 w 43200"/>
                          <a:gd name="T3" fmla="*/ 0 h 43200"/>
                          <a:gd name="T4" fmla="*/ 0 w 43200"/>
                          <a:gd name="T5" fmla="*/ 0 h 43200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43200" h="43200" fill="none" extrusionOk="0">
                            <a:moveTo>
                              <a:pt x="43200" y="21600"/>
                            </a:moveTo>
                            <a:cubicBezTo>
                              <a:pt x="43200" y="33529"/>
                              <a:pt x="33529" y="43200"/>
                              <a:pt x="21600" y="43200"/>
                            </a:cubicBezTo>
                            <a:cubicBezTo>
                              <a:pt x="9670" y="43200"/>
                              <a:pt x="0" y="33529"/>
                              <a:pt x="0" y="21600"/>
                            </a:cubicBezTo>
                            <a:cubicBezTo>
                              <a:pt x="0" y="9670"/>
                              <a:pt x="9670" y="0"/>
                              <a:pt x="21600" y="0"/>
                            </a:cubicBezTo>
                            <a:cubicBezTo>
                              <a:pt x="33529" y="0"/>
                              <a:pt x="43199" y="9670"/>
                              <a:pt x="43199" y="21599"/>
                            </a:cubicBezTo>
                          </a:path>
                          <a:path w="43200" h="43200" stroke="0" extrusionOk="0">
                            <a:moveTo>
                              <a:pt x="43200" y="21600"/>
                            </a:moveTo>
                            <a:cubicBezTo>
                              <a:pt x="43200" y="33529"/>
                              <a:pt x="33529" y="43200"/>
                              <a:pt x="21600" y="43200"/>
                            </a:cubicBezTo>
                            <a:cubicBezTo>
                              <a:pt x="9670" y="43200"/>
                              <a:pt x="0" y="33529"/>
                              <a:pt x="0" y="21600"/>
                            </a:cubicBezTo>
                            <a:cubicBezTo>
                              <a:pt x="0" y="9670"/>
                              <a:pt x="9670" y="0"/>
                              <a:pt x="21600" y="0"/>
                            </a:cubicBezTo>
                            <a:cubicBezTo>
                              <a:pt x="33529" y="0"/>
                              <a:pt x="43199" y="9670"/>
                              <a:pt x="43199" y="21599"/>
                            </a:cubicBezTo>
                            <a:lnTo>
                              <a:pt x="21600" y="21600"/>
                            </a:lnTo>
                            <a:lnTo>
                              <a:pt x="43200" y="2160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417" name="Arc 15">
                        <a:extLst>
                          <a:ext uri="{FF2B5EF4-FFF2-40B4-BE49-F238E27FC236}">
                            <a16:creationId xmlns:a16="http://schemas.microsoft.com/office/drawing/2014/main" id="{49DC4FE4-51B1-4DCB-9F3B-5CEC1D76075E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06" y="2550"/>
                        <a:ext cx="3" cy="77"/>
                      </a:xfrm>
                      <a:custGeom>
                        <a:avLst/>
                        <a:gdLst>
                          <a:gd name="T0" fmla="*/ 0 w 21600"/>
                          <a:gd name="T1" fmla="*/ 0 h 40710"/>
                          <a:gd name="T2" fmla="*/ 0 w 21600"/>
                          <a:gd name="T3" fmla="*/ 0 h 40710"/>
                          <a:gd name="T4" fmla="*/ 0 w 21600"/>
                          <a:gd name="T5" fmla="*/ 0 h 40710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600" h="40710" fill="none" extrusionOk="0">
                            <a:moveTo>
                              <a:pt x="7142" y="0"/>
                            </a:moveTo>
                            <a:cubicBezTo>
                              <a:pt x="15802" y="3034"/>
                              <a:pt x="21600" y="11209"/>
                              <a:pt x="21600" y="20385"/>
                            </a:cubicBezTo>
                            <a:cubicBezTo>
                              <a:pt x="21600" y="29495"/>
                              <a:pt x="15883" y="37627"/>
                              <a:pt x="7310" y="40710"/>
                            </a:cubicBezTo>
                          </a:path>
                          <a:path w="21600" h="40710" stroke="0" extrusionOk="0">
                            <a:moveTo>
                              <a:pt x="7142" y="0"/>
                            </a:moveTo>
                            <a:cubicBezTo>
                              <a:pt x="15802" y="3034"/>
                              <a:pt x="21600" y="11209"/>
                              <a:pt x="21600" y="20385"/>
                            </a:cubicBezTo>
                            <a:cubicBezTo>
                              <a:pt x="21600" y="29495"/>
                              <a:pt x="15883" y="37627"/>
                              <a:pt x="7310" y="40710"/>
                            </a:cubicBezTo>
                            <a:lnTo>
                              <a:pt x="0" y="20385"/>
                            </a:lnTo>
                            <a:lnTo>
                              <a:pt x="7142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  <p:grpSp>
                <p:nvGrpSpPr>
                  <p:cNvPr id="400" name="Group 16">
                    <a:extLst>
                      <a:ext uri="{FF2B5EF4-FFF2-40B4-BE49-F238E27FC236}">
                        <a16:creationId xmlns:a16="http://schemas.microsoft.com/office/drawing/2014/main" id="{4D89A854-6366-4CE1-A91C-124A312AF95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131" y="1883"/>
                    <a:ext cx="460" cy="411"/>
                    <a:chOff x="1131" y="1883"/>
                    <a:chExt cx="460" cy="411"/>
                  </a:xfrm>
                </p:grpSpPr>
                <p:grpSp>
                  <p:nvGrpSpPr>
                    <p:cNvPr id="408" name="Group 17">
                      <a:extLst>
                        <a:ext uri="{FF2B5EF4-FFF2-40B4-BE49-F238E27FC236}">
                          <a16:creationId xmlns:a16="http://schemas.microsoft.com/office/drawing/2014/main" id="{E054BD2D-44C9-434A-A15C-3BCEC1203095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31" y="2196"/>
                      <a:ext cx="66" cy="98"/>
                      <a:chOff x="1131" y="2196"/>
                      <a:chExt cx="66" cy="98"/>
                    </a:xfrm>
                  </p:grpSpPr>
                  <p:sp>
                    <p:nvSpPr>
                      <p:cNvPr id="412" name="Arc 18">
                        <a:extLst>
                          <a:ext uri="{FF2B5EF4-FFF2-40B4-BE49-F238E27FC236}">
                            <a16:creationId xmlns:a16="http://schemas.microsoft.com/office/drawing/2014/main" id="{58BB47CD-9CC3-4E67-8E0E-515FFA0ACEB9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43" y="2196"/>
                        <a:ext cx="54" cy="74"/>
                      </a:xfrm>
                      <a:custGeom>
                        <a:avLst/>
                        <a:gdLst>
                          <a:gd name="T0" fmla="*/ 0 w 21600"/>
                          <a:gd name="T1" fmla="*/ 0 h 21600"/>
                          <a:gd name="T2" fmla="*/ 0 w 21600"/>
                          <a:gd name="T3" fmla="*/ 0 h 21600"/>
                          <a:gd name="T4" fmla="*/ 0 w 216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600" h="21600" fill="none" extrusionOk="0">
                            <a:moveTo>
                              <a:pt x="21600" y="21599"/>
                            </a:moveTo>
                            <a:cubicBezTo>
                              <a:pt x="9670" y="21599"/>
                              <a:pt x="0" y="11929"/>
                              <a:pt x="0" y="0"/>
                            </a:cubicBezTo>
                          </a:path>
                          <a:path w="21600" h="21600" stroke="0" extrusionOk="0">
                            <a:moveTo>
                              <a:pt x="21600" y="21599"/>
                            </a:moveTo>
                            <a:cubicBezTo>
                              <a:pt x="9670" y="21599"/>
                              <a:pt x="0" y="11929"/>
                              <a:pt x="0" y="0"/>
                            </a:cubicBezTo>
                            <a:lnTo>
                              <a:pt x="21600" y="0"/>
                            </a:lnTo>
                            <a:lnTo>
                              <a:pt x="21600" y="21599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413" name="Arc 19">
                        <a:extLst>
                          <a:ext uri="{FF2B5EF4-FFF2-40B4-BE49-F238E27FC236}">
                            <a16:creationId xmlns:a16="http://schemas.microsoft.com/office/drawing/2014/main" id="{61615F71-0D1F-4861-8D21-F834F8FDCFC2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31" y="2222"/>
                        <a:ext cx="54" cy="72"/>
                      </a:xfrm>
                      <a:custGeom>
                        <a:avLst/>
                        <a:gdLst>
                          <a:gd name="T0" fmla="*/ 0 w 21583"/>
                          <a:gd name="T1" fmla="*/ 0 h 20749"/>
                          <a:gd name="T2" fmla="*/ 0 w 21583"/>
                          <a:gd name="T3" fmla="*/ 0 h 20749"/>
                          <a:gd name="T4" fmla="*/ 0 w 21583"/>
                          <a:gd name="T5" fmla="*/ 0 h 20749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583" h="20749" fill="none" extrusionOk="0">
                            <a:moveTo>
                              <a:pt x="15579" y="20748"/>
                            </a:moveTo>
                            <a:cubicBezTo>
                              <a:pt x="6647" y="18164"/>
                              <a:pt x="371" y="10153"/>
                              <a:pt x="0" y="862"/>
                            </a:cubicBezTo>
                          </a:path>
                          <a:path w="21583" h="20749" stroke="0" extrusionOk="0">
                            <a:moveTo>
                              <a:pt x="15579" y="20748"/>
                            </a:moveTo>
                            <a:cubicBezTo>
                              <a:pt x="6647" y="18164"/>
                              <a:pt x="371" y="10153"/>
                              <a:pt x="0" y="862"/>
                            </a:cubicBezTo>
                            <a:lnTo>
                              <a:pt x="21583" y="0"/>
                            </a:lnTo>
                            <a:lnTo>
                              <a:pt x="15579" y="20748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409" name="Group 20">
                      <a:extLst>
                        <a:ext uri="{FF2B5EF4-FFF2-40B4-BE49-F238E27FC236}">
                          <a16:creationId xmlns:a16="http://schemas.microsoft.com/office/drawing/2014/main" id="{FB58DA10-9D33-4200-A19F-B4C2A5658D0D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526" y="1883"/>
                      <a:ext cx="65" cy="97"/>
                      <a:chOff x="1526" y="1883"/>
                      <a:chExt cx="65" cy="97"/>
                    </a:xfrm>
                  </p:grpSpPr>
                  <p:sp>
                    <p:nvSpPr>
                      <p:cNvPr id="410" name="Arc 21">
                        <a:extLst>
                          <a:ext uri="{FF2B5EF4-FFF2-40B4-BE49-F238E27FC236}">
                            <a16:creationId xmlns:a16="http://schemas.microsoft.com/office/drawing/2014/main" id="{A1EC2903-F713-4B4A-BC44-0BF446A107B6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26" y="1906"/>
                        <a:ext cx="55" cy="74"/>
                      </a:xfrm>
                      <a:custGeom>
                        <a:avLst/>
                        <a:gdLst>
                          <a:gd name="T0" fmla="*/ 0 w 22000"/>
                          <a:gd name="T1" fmla="*/ 0 h 21600"/>
                          <a:gd name="T2" fmla="*/ 0 w 22000"/>
                          <a:gd name="T3" fmla="*/ 0 h 21600"/>
                          <a:gd name="T4" fmla="*/ 0 w 22000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2000" h="21600" fill="none" extrusionOk="0">
                            <a:moveTo>
                              <a:pt x="-1" y="3"/>
                            </a:moveTo>
                            <a:cubicBezTo>
                              <a:pt x="133" y="1"/>
                              <a:pt x="266" y="0"/>
                              <a:pt x="400" y="0"/>
                            </a:cubicBezTo>
                            <a:cubicBezTo>
                              <a:pt x="12329" y="0"/>
                              <a:pt x="22000" y="9670"/>
                              <a:pt x="22000" y="21600"/>
                            </a:cubicBezTo>
                          </a:path>
                          <a:path w="22000" h="21600" stroke="0" extrusionOk="0">
                            <a:moveTo>
                              <a:pt x="-1" y="3"/>
                            </a:moveTo>
                            <a:cubicBezTo>
                              <a:pt x="133" y="1"/>
                              <a:pt x="266" y="0"/>
                              <a:pt x="400" y="0"/>
                            </a:cubicBezTo>
                            <a:cubicBezTo>
                              <a:pt x="12329" y="0"/>
                              <a:pt x="22000" y="9670"/>
                              <a:pt x="22000" y="21600"/>
                            </a:cubicBezTo>
                            <a:lnTo>
                              <a:pt x="400" y="21600"/>
                            </a:lnTo>
                            <a:lnTo>
                              <a:pt x="-1" y="3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411" name="Arc 22">
                        <a:extLst>
                          <a:ext uri="{FF2B5EF4-FFF2-40B4-BE49-F238E27FC236}">
                            <a16:creationId xmlns:a16="http://schemas.microsoft.com/office/drawing/2014/main" id="{5408FE31-BA73-41DA-B395-CE2842F2B0E6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1883"/>
                        <a:ext cx="54" cy="72"/>
                      </a:xfrm>
                      <a:custGeom>
                        <a:avLst/>
                        <a:gdLst>
                          <a:gd name="T0" fmla="*/ 0 w 21549"/>
                          <a:gd name="T1" fmla="*/ 0 h 20968"/>
                          <a:gd name="T2" fmla="*/ 0 w 21549"/>
                          <a:gd name="T3" fmla="*/ 0 h 20968"/>
                          <a:gd name="T4" fmla="*/ 0 w 21549"/>
                          <a:gd name="T5" fmla="*/ 0 h 20968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549" h="20968" fill="none" extrusionOk="0">
                            <a:moveTo>
                              <a:pt x="5187" y="0"/>
                            </a:moveTo>
                            <a:cubicBezTo>
                              <a:pt x="14294" y="2253"/>
                              <a:pt x="20904" y="10126"/>
                              <a:pt x="21549" y="19484"/>
                            </a:cubicBezTo>
                          </a:path>
                          <a:path w="21549" h="20968" stroke="0" extrusionOk="0">
                            <a:moveTo>
                              <a:pt x="5187" y="0"/>
                            </a:moveTo>
                            <a:cubicBezTo>
                              <a:pt x="14294" y="2253"/>
                              <a:pt x="20904" y="10126"/>
                              <a:pt x="21549" y="19484"/>
                            </a:cubicBezTo>
                            <a:lnTo>
                              <a:pt x="0" y="20968"/>
                            </a:lnTo>
                            <a:lnTo>
                              <a:pt x="5187" y="0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  <p:grpSp>
                <p:nvGrpSpPr>
                  <p:cNvPr id="401" name="Group 23">
                    <a:extLst>
                      <a:ext uri="{FF2B5EF4-FFF2-40B4-BE49-F238E27FC236}">
                        <a16:creationId xmlns:a16="http://schemas.microsoft.com/office/drawing/2014/main" id="{89079C6D-8CC3-44AB-A1A8-A5A081E1868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086" y="1641"/>
                    <a:ext cx="312" cy="253"/>
                    <a:chOff x="1086" y="1641"/>
                    <a:chExt cx="312" cy="253"/>
                  </a:xfrm>
                </p:grpSpPr>
                <p:grpSp>
                  <p:nvGrpSpPr>
                    <p:cNvPr id="402" name="Group 24">
                      <a:extLst>
                        <a:ext uri="{FF2B5EF4-FFF2-40B4-BE49-F238E27FC236}">
                          <a16:creationId xmlns:a16="http://schemas.microsoft.com/office/drawing/2014/main" id="{E26B9D3F-96F8-4A80-9339-362CB304DF4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086" y="1826"/>
                      <a:ext cx="34" cy="68"/>
                      <a:chOff x="1086" y="1826"/>
                      <a:chExt cx="34" cy="68"/>
                    </a:xfrm>
                  </p:grpSpPr>
                  <p:sp>
                    <p:nvSpPr>
                      <p:cNvPr id="406" name="Arc 25">
                        <a:extLst>
                          <a:ext uri="{FF2B5EF4-FFF2-40B4-BE49-F238E27FC236}">
                            <a16:creationId xmlns:a16="http://schemas.microsoft.com/office/drawing/2014/main" id="{DE2C08C1-75F6-4374-873B-1C6C0EC662A9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00" y="1826"/>
                        <a:ext cx="20" cy="67"/>
                      </a:xfrm>
                      <a:custGeom>
                        <a:avLst/>
                        <a:gdLst>
                          <a:gd name="T0" fmla="*/ 0 w 21600"/>
                          <a:gd name="T1" fmla="*/ 0 h 20583"/>
                          <a:gd name="T2" fmla="*/ 0 w 21600"/>
                          <a:gd name="T3" fmla="*/ 0 h 20583"/>
                          <a:gd name="T4" fmla="*/ 0 w 21600"/>
                          <a:gd name="T5" fmla="*/ 0 h 20583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600" h="20583" fill="none" extrusionOk="0">
                            <a:moveTo>
                              <a:pt x="15050" y="20583"/>
                            </a:moveTo>
                            <a:cubicBezTo>
                              <a:pt x="6087" y="17731"/>
                              <a:pt x="-1" y="9406"/>
                              <a:pt x="-1" y="-1"/>
                            </a:cubicBezTo>
                          </a:path>
                          <a:path w="21600" h="20583" stroke="0" extrusionOk="0">
                            <a:moveTo>
                              <a:pt x="15050" y="20583"/>
                            </a:moveTo>
                            <a:cubicBezTo>
                              <a:pt x="6087" y="17731"/>
                              <a:pt x="-1" y="9406"/>
                              <a:pt x="-1" y="-1"/>
                            </a:cubicBezTo>
                            <a:lnTo>
                              <a:pt x="21600" y="0"/>
                            </a:lnTo>
                            <a:lnTo>
                              <a:pt x="15050" y="20583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407" name="Arc 26">
                        <a:extLst>
                          <a:ext uri="{FF2B5EF4-FFF2-40B4-BE49-F238E27FC236}">
                            <a16:creationId xmlns:a16="http://schemas.microsoft.com/office/drawing/2014/main" id="{0DB171E7-364B-4C5D-A3A1-A46FAF290D1E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86" y="1832"/>
                        <a:ext cx="19" cy="62"/>
                      </a:xfrm>
                      <a:custGeom>
                        <a:avLst/>
                        <a:gdLst>
                          <a:gd name="T0" fmla="*/ 0 w 21521"/>
                          <a:gd name="T1" fmla="*/ 0 h 19114"/>
                          <a:gd name="T2" fmla="*/ 0 w 21521"/>
                          <a:gd name="T3" fmla="*/ 0 h 19114"/>
                          <a:gd name="T4" fmla="*/ 0 w 21521"/>
                          <a:gd name="T5" fmla="*/ 0 h 19114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521" h="19114" fill="none" extrusionOk="0">
                            <a:moveTo>
                              <a:pt x="11460" y="19114"/>
                            </a:moveTo>
                            <a:cubicBezTo>
                              <a:pt x="4947" y="15686"/>
                              <a:pt x="628" y="9178"/>
                              <a:pt x="-1" y="1845"/>
                            </a:cubicBezTo>
                          </a:path>
                          <a:path w="21521" h="19114" stroke="0" extrusionOk="0">
                            <a:moveTo>
                              <a:pt x="11460" y="19114"/>
                            </a:moveTo>
                            <a:cubicBezTo>
                              <a:pt x="4947" y="15686"/>
                              <a:pt x="628" y="9178"/>
                              <a:pt x="-1" y="1845"/>
                            </a:cubicBezTo>
                            <a:lnTo>
                              <a:pt x="21521" y="0"/>
                            </a:lnTo>
                            <a:lnTo>
                              <a:pt x="11460" y="19114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403" name="Group 27">
                      <a:extLst>
                        <a:ext uri="{FF2B5EF4-FFF2-40B4-BE49-F238E27FC236}">
                          <a16:creationId xmlns:a16="http://schemas.microsoft.com/office/drawing/2014/main" id="{CAE0234C-8A1B-4539-AA93-1E170AC8547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365" y="1641"/>
                      <a:ext cx="33" cy="72"/>
                      <a:chOff x="1365" y="1641"/>
                      <a:chExt cx="33" cy="72"/>
                    </a:xfrm>
                  </p:grpSpPr>
                  <p:sp>
                    <p:nvSpPr>
                      <p:cNvPr id="404" name="Arc 28">
                        <a:extLst>
                          <a:ext uri="{FF2B5EF4-FFF2-40B4-BE49-F238E27FC236}">
                            <a16:creationId xmlns:a16="http://schemas.microsoft.com/office/drawing/2014/main" id="{F8323912-D3A9-400D-9E41-A14C424DE5D9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65" y="1644"/>
                        <a:ext cx="20" cy="69"/>
                      </a:xfrm>
                      <a:custGeom>
                        <a:avLst/>
                        <a:gdLst>
                          <a:gd name="T0" fmla="*/ 0 w 21600"/>
                          <a:gd name="T1" fmla="*/ 0 h 21361"/>
                          <a:gd name="T2" fmla="*/ 0 w 21600"/>
                          <a:gd name="T3" fmla="*/ 0 h 21361"/>
                          <a:gd name="T4" fmla="*/ 0 w 21600"/>
                          <a:gd name="T5" fmla="*/ 0 h 21361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600" h="21361" fill="none" extrusionOk="0">
                            <a:moveTo>
                              <a:pt x="3204" y="-1"/>
                            </a:moveTo>
                            <a:cubicBezTo>
                              <a:pt x="13777" y="1585"/>
                              <a:pt x="21600" y="10669"/>
                              <a:pt x="21600" y="21361"/>
                            </a:cubicBezTo>
                          </a:path>
                          <a:path w="21600" h="21361" stroke="0" extrusionOk="0">
                            <a:moveTo>
                              <a:pt x="3204" y="-1"/>
                            </a:moveTo>
                            <a:cubicBezTo>
                              <a:pt x="13777" y="1585"/>
                              <a:pt x="21600" y="10669"/>
                              <a:pt x="21600" y="21361"/>
                            </a:cubicBezTo>
                            <a:lnTo>
                              <a:pt x="0" y="21361"/>
                            </a:lnTo>
                            <a:lnTo>
                              <a:pt x="3204" y="-1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405" name="Arc 29">
                        <a:extLst>
                          <a:ext uri="{FF2B5EF4-FFF2-40B4-BE49-F238E27FC236}">
                            <a16:creationId xmlns:a16="http://schemas.microsoft.com/office/drawing/2014/main" id="{5538117A-5888-4866-A564-848509651FC6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79" y="1641"/>
                        <a:ext cx="19" cy="66"/>
                      </a:xfrm>
                      <a:custGeom>
                        <a:avLst/>
                        <a:gdLst>
                          <a:gd name="T0" fmla="*/ 0 w 21344"/>
                          <a:gd name="T1" fmla="*/ 0 h 20825"/>
                          <a:gd name="T2" fmla="*/ 0 w 21344"/>
                          <a:gd name="T3" fmla="*/ 0 h 20825"/>
                          <a:gd name="T4" fmla="*/ 0 w 21344"/>
                          <a:gd name="T5" fmla="*/ 0 h 20825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344" h="20825" fill="none" extrusionOk="0">
                            <a:moveTo>
                              <a:pt x="5733" y="-1"/>
                            </a:moveTo>
                            <a:cubicBezTo>
                              <a:pt x="13929" y="2256"/>
                              <a:pt x="20040" y="9110"/>
                              <a:pt x="21344" y="17511"/>
                            </a:cubicBezTo>
                          </a:path>
                          <a:path w="21344" h="20825" stroke="0" extrusionOk="0">
                            <a:moveTo>
                              <a:pt x="5733" y="-1"/>
                            </a:moveTo>
                            <a:cubicBezTo>
                              <a:pt x="13929" y="2256"/>
                              <a:pt x="20040" y="9110"/>
                              <a:pt x="21344" y="17511"/>
                            </a:cubicBezTo>
                            <a:lnTo>
                              <a:pt x="0" y="20825"/>
                            </a:lnTo>
                            <a:lnTo>
                              <a:pt x="5733" y="-1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282" name="Group 30">
                  <a:extLst>
                    <a:ext uri="{FF2B5EF4-FFF2-40B4-BE49-F238E27FC236}">
                      <a16:creationId xmlns:a16="http://schemas.microsoft.com/office/drawing/2014/main" id="{4389B27E-76EE-4076-9D78-99F1BB71843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838" y="1634"/>
                  <a:ext cx="1073" cy="1516"/>
                  <a:chOff x="838" y="1634"/>
                  <a:chExt cx="1073" cy="1516"/>
                </a:xfrm>
              </p:grpSpPr>
              <p:grpSp>
                <p:nvGrpSpPr>
                  <p:cNvPr id="283" name="Group 31">
                    <a:extLst>
                      <a:ext uri="{FF2B5EF4-FFF2-40B4-BE49-F238E27FC236}">
                        <a16:creationId xmlns:a16="http://schemas.microsoft.com/office/drawing/2014/main" id="{C5F3D27E-AAAC-4B83-BAFE-CBB4FA4C840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838" y="2798"/>
                    <a:ext cx="1073" cy="352"/>
                    <a:chOff x="838" y="2798"/>
                    <a:chExt cx="1073" cy="352"/>
                  </a:xfrm>
                </p:grpSpPr>
                <p:grpSp>
                  <p:nvGrpSpPr>
                    <p:cNvPr id="384" name="Group 32">
                      <a:extLst>
                        <a:ext uri="{FF2B5EF4-FFF2-40B4-BE49-F238E27FC236}">
                          <a16:creationId xmlns:a16="http://schemas.microsoft.com/office/drawing/2014/main" id="{4F0B2509-1DA2-4D9D-85DA-484BCC775307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38" y="2985"/>
                      <a:ext cx="194" cy="165"/>
                      <a:chOff x="838" y="2985"/>
                      <a:chExt cx="194" cy="165"/>
                    </a:xfrm>
                  </p:grpSpPr>
                  <p:sp>
                    <p:nvSpPr>
                      <p:cNvPr id="394" name="Freeform 33">
                        <a:extLst>
                          <a:ext uri="{FF2B5EF4-FFF2-40B4-BE49-F238E27FC236}">
                            <a16:creationId xmlns:a16="http://schemas.microsoft.com/office/drawing/2014/main" id="{21470AEC-F935-45F2-A699-D40AA701C482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38" y="3041"/>
                        <a:ext cx="194" cy="73"/>
                      </a:xfrm>
                      <a:custGeom>
                        <a:avLst/>
                        <a:gdLst>
                          <a:gd name="T0" fmla="*/ 193 w 194"/>
                          <a:gd name="T1" fmla="*/ 13 h 73"/>
                          <a:gd name="T2" fmla="*/ 187 w 194"/>
                          <a:gd name="T3" fmla="*/ 7 h 73"/>
                          <a:gd name="T4" fmla="*/ 180 w 194"/>
                          <a:gd name="T5" fmla="*/ 4 h 73"/>
                          <a:gd name="T6" fmla="*/ 169 w 194"/>
                          <a:gd name="T7" fmla="*/ 2 h 73"/>
                          <a:gd name="T8" fmla="*/ 155 w 194"/>
                          <a:gd name="T9" fmla="*/ 0 h 73"/>
                          <a:gd name="T10" fmla="*/ 25 w 194"/>
                          <a:gd name="T11" fmla="*/ 8 h 73"/>
                          <a:gd name="T12" fmla="*/ 15 w 194"/>
                          <a:gd name="T13" fmla="*/ 12 h 73"/>
                          <a:gd name="T14" fmla="*/ 8 w 194"/>
                          <a:gd name="T15" fmla="*/ 17 h 73"/>
                          <a:gd name="T16" fmla="*/ 0 w 194"/>
                          <a:gd name="T17" fmla="*/ 23 h 73"/>
                          <a:gd name="T18" fmla="*/ 12 w 194"/>
                          <a:gd name="T19" fmla="*/ 44 h 73"/>
                          <a:gd name="T20" fmla="*/ 96 w 194"/>
                          <a:gd name="T21" fmla="*/ 72 h 73"/>
                          <a:gd name="T22" fmla="*/ 186 w 194"/>
                          <a:gd name="T23" fmla="*/ 32 h 73"/>
                          <a:gd name="T24" fmla="*/ 193 w 194"/>
                          <a:gd name="T25" fmla="*/ 13 h 73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</a:gdLst>
                        <a:ahLst/>
                        <a:cxnLst>
                          <a:cxn ang="T26">
                            <a:pos x="T0" y="T1"/>
                          </a:cxn>
                          <a:cxn ang="T27">
                            <a:pos x="T2" y="T3"/>
                          </a:cxn>
                          <a:cxn ang="T28">
                            <a:pos x="T4" y="T5"/>
                          </a:cxn>
                          <a:cxn ang="T29">
                            <a:pos x="T6" y="T7"/>
                          </a:cxn>
                          <a:cxn ang="T30">
                            <a:pos x="T8" y="T9"/>
                          </a:cxn>
                          <a:cxn ang="T31">
                            <a:pos x="T10" y="T11"/>
                          </a:cxn>
                          <a:cxn ang="T32">
                            <a:pos x="T12" y="T13"/>
                          </a:cxn>
                          <a:cxn ang="T33">
                            <a:pos x="T14" y="T15"/>
                          </a:cxn>
                          <a:cxn ang="T34">
                            <a:pos x="T16" y="T17"/>
                          </a:cxn>
                          <a:cxn ang="T35">
                            <a:pos x="T18" y="T19"/>
                          </a:cxn>
                          <a:cxn ang="T36">
                            <a:pos x="T20" y="T21"/>
                          </a:cxn>
                          <a:cxn ang="T37">
                            <a:pos x="T22" y="T23"/>
                          </a:cxn>
                          <a:cxn ang="T38">
                            <a:pos x="T24" y="T25"/>
                          </a:cxn>
                        </a:cxnLst>
                        <a:rect l="0" t="0" r="r" b="b"/>
                        <a:pathLst>
                          <a:path w="194" h="73">
                            <a:moveTo>
                              <a:pt x="193" y="13"/>
                            </a:moveTo>
                            <a:lnTo>
                              <a:pt x="187" y="7"/>
                            </a:lnTo>
                            <a:lnTo>
                              <a:pt x="180" y="4"/>
                            </a:lnTo>
                            <a:lnTo>
                              <a:pt x="169" y="2"/>
                            </a:lnTo>
                            <a:lnTo>
                              <a:pt x="155" y="0"/>
                            </a:lnTo>
                            <a:lnTo>
                              <a:pt x="25" y="8"/>
                            </a:lnTo>
                            <a:lnTo>
                              <a:pt x="15" y="12"/>
                            </a:lnTo>
                            <a:lnTo>
                              <a:pt x="8" y="17"/>
                            </a:lnTo>
                            <a:lnTo>
                              <a:pt x="0" y="23"/>
                            </a:lnTo>
                            <a:lnTo>
                              <a:pt x="12" y="44"/>
                            </a:lnTo>
                            <a:lnTo>
                              <a:pt x="96" y="72"/>
                            </a:lnTo>
                            <a:lnTo>
                              <a:pt x="186" y="32"/>
                            </a:lnTo>
                            <a:lnTo>
                              <a:pt x="193" y="13"/>
                            </a:lnTo>
                          </a:path>
                        </a:pathLst>
                      </a:custGeom>
                      <a:solidFill>
                        <a:srgbClr val="A0A0A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95" name="Oval 34">
                        <a:extLst>
                          <a:ext uri="{FF2B5EF4-FFF2-40B4-BE49-F238E27FC236}">
                            <a16:creationId xmlns:a16="http://schemas.microsoft.com/office/drawing/2014/main" id="{C8BA8C6F-95C3-4FFC-8590-BFCB507B0423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858" y="2985"/>
                        <a:ext cx="148" cy="162"/>
                      </a:xfrm>
                      <a:prstGeom prst="ellipse">
                        <a:avLst/>
                      </a:prstGeom>
                      <a:solidFill>
                        <a:srgbClr val="E0E0E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>
                        <a:lvl1pPr>
                          <a:spcBef>
                            <a:spcPct val="20000"/>
                          </a:spcBef>
                          <a:buClr>
                            <a:srgbClr val="990000"/>
                          </a:buClr>
                          <a:buFont typeface="Wingdings 2" panose="05020102010507070707" pitchFamily="18" charset="2"/>
                          <a:buChar char=""/>
                          <a:defRPr sz="2400" b="1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lr>
                            <a:srgbClr val="990000"/>
                          </a:buClr>
                          <a:buFont typeface="Wingdings" panose="05000000000000000000" pitchFamily="2" charset="2"/>
                          <a:buChar char="Ø"/>
                          <a:defRPr sz="20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lr>
                            <a:srgbClr val="990000"/>
                          </a:buClr>
                          <a:buFont typeface="Wingdings" panose="05000000000000000000" pitchFamily="2" charset="2"/>
                          <a:buChar char="ü"/>
                          <a:defRPr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lr>
                            <a:srgbClr val="990000"/>
                          </a:buClr>
                          <a:buFont typeface="Wingdings" panose="05000000000000000000" pitchFamily="2" charset="2"/>
                          <a:buChar char="§"/>
                          <a:defRPr sz="16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lr>
                            <a:srgbClr val="990000"/>
                          </a:buClr>
                          <a:buChar char="»"/>
                          <a:defRPr sz="16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rgbClr val="990000"/>
                          </a:buClr>
                          <a:buChar char="»"/>
                          <a:defRPr sz="16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rgbClr val="990000"/>
                          </a:buClr>
                          <a:buChar char="»"/>
                          <a:defRPr sz="16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rgbClr val="990000"/>
                          </a:buClr>
                          <a:buChar char="»"/>
                          <a:defRPr sz="16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>
                            <a:srgbClr val="990000"/>
                          </a:buClr>
                          <a:buChar char="»"/>
                          <a:defRPr sz="1600">
                            <a:solidFill>
                              <a:schemeClr val="tx1"/>
                            </a:solidFill>
                            <a:latin typeface="Trebuchet MS" panose="020B0603020202020204" pitchFamily="34" charset="0"/>
                          </a:defRPr>
                        </a:lvl9pPr>
                      </a:lstStyle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ct val="50000"/>
                          </a:spcBef>
                          <a:spcAft>
                            <a:spcPts val="0"/>
                          </a:spcAft>
                          <a:buClr>
                            <a:srgbClr val="800000"/>
                          </a:buClr>
                          <a:buSzTx/>
                          <a:buFont typeface="Wingdings" panose="05000000000000000000" pitchFamily="2" charset="2"/>
                          <a:buChar char="¦"/>
                          <a:tabLst/>
                          <a:defRPr/>
                        </a:pPr>
                        <a:endParaRPr kumimoji="0" lang="en-US" altLang="en-US" sz="32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Impact" panose="020B0806030902050204" pitchFamily="34" charset="0"/>
                        </a:endParaRPr>
                      </a:p>
                    </p:txBody>
                  </p:sp>
                  <p:sp>
                    <p:nvSpPr>
                      <p:cNvPr id="396" name="Arc 35">
                        <a:extLst>
                          <a:ext uri="{FF2B5EF4-FFF2-40B4-BE49-F238E27FC236}">
                            <a16:creationId xmlns:a16="http://schemas.microsoft.com/office/drawing/2014/main" id="{EB80FB1D-6C8D-4BDE-A81F-FA6AF1088840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30" y="3011"/>
                        <a:ext cx="4" cy="100"/>
                      </a:xfrm>
                      <a:custGeom>
                        <a:avLst/>
                        <a:gdLst>
                          <a:gd name="T0" fmla="*/ 0 w 23775"/>
                          <a:gd name="T1" fmla="*/ 0 h 21600"/>
                          <a:gd name="T2" fmla="*/ 0 w 23775"/>
                          <a:gd name="T3" fmla="*/ 0 h 21600"/>
                          <a:gd name="T4" fmla="*/ 0 w 23775"/>
                          <a:gd name="T5" fmla="*/ 0 h 21600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3775" h="21600" fill="none" extrusionOk="0">
                            <a:moveTo>
                              <a:pt x="0" y="831"/>
                            </a:moveTo>
                            <a:cubicBezTo>
                              <a:pt x="1929" y="279"/>
                              <a:pt x="3927" y="0"/>
                              <a:pt x="5934" y="0"/>
                            </a:cubicBezTo>
                            <a:cubicBezTo>
                              <a:pt x="13072" y="0"/>
                              <a:pt x="19750" y="3527"/>
                              <a:pt x="23775" y="9423"/>
                            </a:cubicBezTo>
                          </a:path>
                          <a:path w="23775" h="21600" stroke="0" extrusionOk="0">
                            <a:moveTo>
                              <a:pt x="0" y="831"/>
                            </a:moveTo>
                            <a:cubicBezTo>
                              <a:pt x="1929" y="279"/>
                              <a:pt x="3927" y="0"/>
                              <a:pt x="5934" y="0"/>
                            </a:cubicBezTo>
                            <a:cubicBezTo>
                              <a:pt x="13072" y="0"/>
                              <a:pt x="19750" y="3527"/>
                              <a:pt x="23775" y="9423"/>
                            </a:cubicBezTo>
                            <a:lnTo>
                              <a:pt x="5934" y="21600"/>
                            </a:lnTo>
                            <a:lnTo>
                              <a:pt x="0" y="831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C0C0C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97" name="Freeform 36">
                        <a:extLst>
                          <a:ext uri="{FF2B5EF4-FFF2-40B4-BE49-F238E27FC236}">
                            <a16:creationId xmlns:a16="http://schemas.microsoft.com/office/drawing/2014/main" id="{D3BAC4E3-F29B-429C-B594-B9349CFAD35D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72" y="3082"/>
                        <a:ext cx="127" cy="11"/>
                      </a:xfrm>
                      <a:custGeom>
                        <a:avLst/>
                        <a:gdLst>
                          <a:gd name="T0" fmla="*/ 126 w 127"/>
                          <a:gd name="T1" fmla="*/ 0 h 11"/>
                          <a:gd name="T2" fmla="*/ 114 w 127"/>
                          <a:gd name="T3" fmla="*/ 5 h 11"/>
                          <a:gd name="T4" fmla="*/ 98 w 127"/>
                          <a:gd name="T5" fmla="*/ 8 h 11"/>
                          <a:gd name="T6" fmla="*/ 77 w 127"/>
                          <a:gd name="T7" fmla="*/ 10 h 11"/>
                          <a:gd name="T8" fmla="*/ 49 w 127"/>
                          <a:gd name="T9" fmla="*/ 7 h 11"/>
                          <a:gd name="T10" fmla="*/ 27 w 127"/>
                          <a:gd name="T11" fmla="*/ 6 h 11"/>
                          <a:gd name="T12" fmla="*/ 16 w 127"/>
                          <a:gd name="T13" fmla="*/ 5 h 11"/>
                          <a:gd name="T14" fmla="*/ 0 w 127"/>
                          <a:gd name="T15" fmla="*/ 3 h 11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</a:gdLst>
                        <a:ahLst/>
                        <a:cxnLst>
                          <a:cxn ang="T16">
                            <a:pos x="T0" y="T1"/>
                          </a:cxn>
                          <a:cxn ang="T17">
                            <a:pos x="T2" y="T3"/>
                          </a:cxn>
                          <a:cxn ang="T18">
                            <a:pos x="T4" y="T5"/>
                          </a:cxn>
                          <a:cxn ang="T19">
                            <a:pos x="T6" y="T7"/>
                          </a:cxn>
                          <a:cxn ang="T20">
                            <a:pos x="T8" y="T9"/>
                          </a:cxn>
                          <a:cxn ang="T21">
                            <a:pos x="T10" y="T11"/>
                          </a:cxn>
                          <a:cxn ang="T22">
                            <a:pos x="T12" y="T13"/>
                          </a:cxn>
                          <a:cxn ang="T23">
                            <a:pos x="T14" y="T15"/>
                          </a:cxn>
                        </a:cxnLst>
                        <a:rect l="0" t="0" r="r" b="b"/>
                        <a:pathLst>
                          <a:path w="127" h="11">
                            <a:moveTo>
                              <a:pt x="126" y="0"/>
                            </a:moveTo>
                            <a:lnTo>
                              <a:pt x="114" y="5"/>
                            </a:lnTo>
                            <a:lnTo>
                              <a:pt x="98" y="8"/>
                            </a:lnTo>
                            <a:lnTo>
                              <a:pt x="77" y="10"/>
                            </a:lnTo>
                            <a:lnTo>
                              <a:pt x="49" y="7"/>
                            </a:lnTo>
                            <a:lnTo>
                              <a:pt x="27" y="6"/>
                            </a:lnTo>
                            <a:lnTo>
                              <a:pt x="16" y="5"/>
                            </a:lnTo>
                            <a:lnTo>
                              <a:pt x="0" y="3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C0C0C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98" name="Freeform 37">
                        <a:extLst>
                          <a:ext uri="{FF2B5EF4-FFF2-40B4-BE49-F238E27FC236}">
                            <a16:creationId xmlns:a16="http://schemas.microsoft.com/office/drawing/2014/main" id="{0C6D160E-60F4-4820-83CB-BEFD9740FB7D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38" y="3055"/>
                        <a:ext cx="194" cy="95"/>
                      </a:xfrm>
                      <a:custGeom>
                        <a:avLst/>
                        <a:gdLst>
                          <a:gd name="T0" fmla="*/ 193 w 194"/>
                          <a:gd name="T1" fmla="*/ 0 h 95"/>
                          <a:gd name="T2" fmla="*/ 187 w 194"/>
                          <a:gd name="T3" fmla="*/ 7 h 95"/>
                          <a:gd name="T4" fmla="*/ 179 w 194"/>
                          <a:gd name="T5" fmla="*/ 12 h 95"/>
                          <a:gd name="T6" fmla="*/ 167 w 194"/>
                          <a:gd name="T7" fmla="*/ 20 h 95"/>
                          <a:gd name="T8" fmla="*/ 160 w 194"/>
                          <a:gd name="T9" fmla="*/ 26 h 95"/>
                          <a:gd name="T10" fmla="*/ 149 w 194"/>
                          <a:gd name="T11" fmla="*/ 31 h 95"/>
                          <a:gd name="T12" fmla="*/ 134 w 194"/>
                          <a:gd name="T13" fmla="*/ 35 h 95"/>
                          <a:gd name="T14" fmla="*/ 116 w 194"/>
                          <a:gd name="T15" fmla="*/ 36 h 95"/>
                          <a:gd name="T16" fmla="*/ 84 w 194"/>
                          <a:gd name="T17" fmla="*/ 34 h 95"/>
                          <a:gd name="T18" fmla="*/ 54 w 194"/>
                          <a:gd name="T19" fmla="*/ 32 h 95"/>
                          <a:gd name="T20" fmla="*/ 30 w 194"/>
                          <a:gd name="T21" fmla="*/ 28 h 95"/>
                          <a:gd name="T22" fmla="*/ 15 w 194"/>
                          <a:gd name="T23" fmla="*/ 20 h 95"/>
                          <a:gd name="T24" fmla="*/ 0 w 194"/>
                          <a:gd name="T25" fmla="*/ 10 h 95"/>
                          <a:gd name="T26" fmla="*/ 3 w 194"/>
                          <a:gd name="T27" fmla="*/ 20 h 95"/>
                          <a:gd name="T28" fmla="*/ 4 w 194"/>
                          <a:gd name="T29" fmla="*/ 30 h 95"/>
                          <a:gd name="T30" fmla="*/ 6 w 194"/>
                          <a:gd name="T31" fmla="*/ 53 h 95"/>
                          <a:gd name="T32" fmla="*/ 8 w 194"/>
                          <a:gd name="T33" fmla="*/ 72 h 95"/>
                          <a:gd name="T34" fmla="*/ 15 w 194"/>
                          <a:gd name="T35" fmla="*/ 82 h 95"/>
                          <a:gd name="T36" fmla="*/ 23 w 194"/>
                          <a:gd name="T37" fmla="*/ 88 h 95"/>
                          <a:gd name="T38" fmla="*/ 37 w 194"/>
                          <a:gd name="T39" fmla="*/ 91 h 95"/>
                          <a:gd name="T40" fmla="*/ 77 w 194"/>
                          <a:gd name="T41" fmla="*/ 91 h 95"/>
                          <a:gd name="T42" fmla="*/ 93 w 194"/>
                          <a:gd name="T43" fmla="*/ 92 h 95"/>
                          <a:gd name="T44" fmla="*/ 113 w 194"/>
                          <a:gd name="T45" fmla="*/ 94 h 95"/>
                          <a:gd name="T46" fmla="*/ 131 w 194"/>
                          <a:gd name="T47" fmla="*/ 92 h 95"/>
                          <a:gd name="T48" fmla="*/ 147 w 194"/>
                          <a:gd name="T49" fmla="*/ 91 h 95"/>
                          <a:gd name="T50" fmla="*/ 163 w 194"/>
                          <a:gd name="T51" fmla="*/ 86 h 95"/>
                          <a:gd name="T52" fmla="*/ 175 w 194"/>
                          <a:gd name="T53" fmla="*/ 79 h 95"/>
                          <a:gd name="T54" fmla="*/ 182 w 194"/>
                          <a:gd name="T55" fmla="*/ 72 h 95"/>
                          <a:gd name="T56" fmla="*/ 186 w 194"/>
                          <a:gd name="T57" fmla="*/ 34 h 95"/>
                          <a:gd name="T58" fmla="*/ 193 w 194"/>
                          <a:gd name="T59" fmla="*/ 0 h 95"/>
                          <a:gd name="T60" fmla="*/ 0 60000 65536"/>
                          <a:gd name="T61" fmla="*/ 0 60000 65536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</a:gdLst>
                        <a:ahLst/>
                        <a:cxnLst>
                          <a:cxn ang="T60">
                            <a:pos x="T0" y="T1"/>
                          </a:cxn>
                          <a:cxn ang="T61">
                            <a:pos x="T2" y="T3"/>
                          </a:cxn>
                          <a:cxn ang="T62">
                            <a:pos x="T4" y="T5"/>
                          </a:cxn>
                          <a:cxn ang="T63">
                            <a:pos x="T6" y="T7"/>
                          </a:cxn>
                          <a:cxn ang="T64">
                            <a:pos x="T8" y="T9"/>
                          </a:cxn>
                          <a:cxn ang="T65">
                            <a:pos x="T10" y="T11"/>
                          </a:cxn>
                          <a:cxn ang="T66">
                            <a:pos x="T12" y="T13"/>
                          </a:cxn>
                          <a:cxn ang="T67">
                            <a:pos x="T14" y="T15"/>
                          </a:cxn>
                          <a:cxn ang="T68">
                            <a:pos x="T16" y="T17"/>
                          </a:cxn>
                          <a:cxn ang="T69">
                            <a:pos x="T18" y="T19"/>
                          </a:cxn>
                          <a:cxn ang="T70">
                            <a:pos x="T20" y="T21"/>
                          </a:cxn>
                          <a:cxn ang="T71">
                            <a:pos x="T22" y="T23"/>
                          </a:cxn>
                          <a:cxn ang="T72">
                            <a:pos x="T24" y="T25"/>
                          </a:cxn>
                          <a:cxn ang="T73">
                            <a:pos x="T26" y="T27"/>
                          </a:cxn>
                          <a:cxn ang="T74">
                            <a:pos x="T28" y="T29"/>
                          </a:cxn>
                          <a:cxn ang="T75">
                            <a:pos x="T30" y="T31"/>
                          </a:cxn>
                          <a:cxn ang="T76">
                            <a:pos x="T32" y="T33"/>
                          </a:cxn>
                          <a:cxn ang="T77">
                            <a:pos x="T34" y="T35"/>
                          </a:cxn>
                          <a:cxn ang="T78">
                            <a:pos x="T36" y="T37"/>
                          </a:cxn>
                          <a:cxn ang="T79">
                            <a:pos x="T38" y="T39"/>
                          </a:cxn>
                          <a:cxn ang="T80">
                            <a:pos x="T40" y="T41"/>
                          </a:cxn>
                          <a:cxn ang="T81">
                            <a:pos x="T42" y="T43"/>
                          </a:cxn>
                          <a:cxn ang="T82">
                            <a:pos x="T44" y="T45"/>
                          </a:cxn>
                          <a:cxn ang="T83">
                            <a:pos x="T46" y="T47"/>
                          </a:cxn>
                          <a:cxn ang="T84">
                            <a:pos x="T48" y="T49"/>
                          </a:cxn>
                          <a:cxn ang="T85">
                            <a:pos x="T50" y="T51"/>
                          </a:cxn>
                          <a:cxn ang="T86">
                            <a:pos x="T52" y="T53"/>
                          </a:cxn>
                          <a:cxn ang="T87">
                            <a:pos x="T54" y="T55"/>
                          </a:cxn>
                          <a:cxn ang="T88">
                            <a:pos x="T56" y="T57"/>
                          </a:cxn>
                          <a:cxn ang="T89">
                            <a:pos x="T58" y="T59"/>
                          </a:cxn>
                        </a:cxnLst>
                        <a:rect l="0" t="0" r="r" b="b"/>
                        <a:pathLst>
                          <a:path w="194" h="95">
                            <a:moveTo>
                              <a:pt x="193" y="0"/>
                            </a:moveTo>
                            <a:lnTo>
                              <a:pt x="187" y="7"/>
                            </a:lnTo>
                            <a:lnTo>
                              <a:pt x="179" y="12"/>
                            </a:lnTo>
                            <a:lnTo>
                              <a:pt x="167" y="20"/>
                            </a:lnTo>
                            <a:lnTo>
                              <a:pt x="160" y="26"/>
                            </a:lnTo>
                            <a:lnTo>
                              <a:pt x="149" y="31"/>
                            </a:lnTo>
                            <a:lnTo>
                              <a:pt x="134" y="35"/>
                            </a:lnTo>
                            <a:lnTo>
                              <a:pt x="116" y="36"/>
                            </a:lnTo>
                            <a:lnTo>
                              <a:pt x="84" y="34"/>
                            </a:lnTo>
                            <a:lnTo>
                              <a:pt x="54" y="32"/>
                            </a:lnTo>
                            <a:lnTo>
                              <a:pt x="30" y="28"/>
                            </a:lnTo>
                            <a:lnTo>
                              <a:pt x="15" y="20"/>
                            </a:lnTo>
                            <a:lnTo>
                              <a:pt x="0" y="10"/>
                            </a:lnTo>
                            <a:lnTo>
                              <a:pt x="3" y="20"/>
                            </a:lnTo>
                            <a:lnTo>
                              <a:pt x="4" y="30"/>
                            </a:lnTo>
                            <a:lnTo>
                              <a:pt x="6" y="53"/>
                            </a:lnTo>
                            <a:lnTo>
                              <a:pt x="8" y="72"/>
                            </a:lnTo>
                            <a:lnTo>
                              <a:pt x="15" y="82"/>
                            </a:lnTo>
                            <a:lnTo>
                              <a:pt x="23" y="88"/>
                            </a:lnTo>
                            <a:lnTo>
                              <a:pt x="37" y="91"/>
                            </a:lnTo>
                            <a:lnTo>
                              <a:pt x="77" y="91"/>
                            </a:lnTo>
                            <a:lnTo>
                              <a:pt x="93" y="92"/>
                            </a:lnTo>
                            <a:lnTo>
                              <a:pt x="113" y="94"/>
                            </a:lnTo>
                            <a:lnTo>
                              <a:pt x="131" y="92"/>
                            </a:lnTo>
                            <a:lnTo>
                              <a:pt x="147" y="91"/>
                            </a:lnTo>
                            <a:lnTo>
                              <a:pt x="163" y="86"/>
                            </a:lnTo>
                            <a:lnTo>
                              <a:pt x="175" y="79"/>
                            </a:lnTo>
                            <a:lnTo>
                              <a:pt x="182" y="72"/>
                            </a:lnTo>
                            <a:lnTo>
                              <a:pt x="186" y="34"/>
                            </a:lnTo>
                            <a:lnTo>
                              <a:pt x="193" y="0"/>
                            </a:lnTo>
                          </a:path>
                        </a:pathLst>
                      </a:custGeom>
                      <a:solidFill>
                        <a:srgbClr val="E0E0E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385" name="Group 38">
                      <a:extLst>
                        <a:ext uri="{FF2B5EF4-FFF2-40B4-BE49-F238E27FC236}">
                          <a16:creationId xmlns:a16="http://schemas.microsoft.com/office/drawing/2014/main" id="{98CBFD6F-62A9-4D94-AAF3-BFB60C53172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063" y="2798"/>
                      <a:ext cx="200" cy="223"/>
                      <a:chOff x="1063" y="2798"/>
                      <a:chExt cx="200" cy="223"/>
                    </a:xfrm>
                  </p:grpSpPr>
                  <p:sp>
                    <p:nvSpPr>
                      <p:cNvPr id="391" name="Freeform 39">
                        <a:extLst>
                          <a:ext uri="{FF2B5EF4-FFF2-40B4-BE49-F238E27FC236}">
                            <a16:creationId xmlns:a16="http://schemas.microsoft.com/office/drawing/2014/main" id="{63480858-662B-402D-BF9D-3703B7091052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63" y="2945"/>
                        <a:ext cx="193" cy="76"/>
                      </a:xfrm>
                      <a:custGeom>
                        <a:avLst/>
                        <a:gdLst>
                          <a:gd name="T0" fmla="*/ 192 w 193"/>
                          <a:gd name="T1" fmla="*/ 18 h 76"/>
                          <a:gd name="T2" fmla="*/ 40 w 193"/>
                          <a:gd name="T3" fmla="*/ 0 h 76"/>
                          <a:gd name="T4" fmla="*/ 3 w 193"/>
                          <a:gd name="T5" fmla="*/ 36 h 76"/>
                          <a:gd name="T6" fmla="*/ 0 w 193"/>
                          <a:gd name="T7" fmla="*/ 45 h 76"/>
                          <a:gd name="T8" fmla="*/ 5 w 193"/>
                          <a:gd name="T9" fmla="*/ 51 h 76"/>
                          <a:gd name="T10" fmla="*/ 109 w 193"/>
                          <a:gd name="T11" fmla="*/ 73 h 76"/>
                          <a:gd name="T12" fmla="*/ 125 w 193"/>
                          <a:gd name="T13" fmla="*/ 75 h 76"/>
                          <a:gd name="T14" fmla="*/ 138 w 193"/>
                          <a:gd name="T15" fmla="*/ 73 h 76"/>
                          <a:gd name="T16" fmla="*/ 152 w 193"/>
                          <a:gd name="T17" fmla="*/ 67 h 76"/>
                          <a:gd name="T18" fmla="*/ 192 w 193"/>
                          <a:gd name="T19" fmla="*/ 18 h 7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</a:gdLst>
                        <a:ahLst/>
                        <a:cxnLst>
                          <a:cxn ang="T20">
                            <a:pos x="T0" y="T1"/>
                          </a:cxn>
                          <a:cxn ang="T21">
                            <a:pos x="T2" y="T3"/>
                          </a:cxn>
                          <a:cxn ang="T22">
                            <a:pos x="T4" y="T5"/>
                          </a:cxn>
                          <a:cxn ang="T23">
                            <a:pos x="T6" y="T7"/>
                          </a:cxn>
                          <a:cxn ang="T24">
                            <a:pos x="T8" y="T9"/>
                          </a:cxn>
                          <a:cxn ang="T25">
                            <a:pos x="T10" y="T11"/>
                          </a:cxn>
                          <a:cxn ang="T26">
                            <a:pos x="T12" y="T13"/>
                          </a:cxn>
                          <a:cxn ang="T27">
                            <a:pos x="T14" y="T15"/>
                          </a:cxn>
                          <a:cxn ang="T28">
                            <a:pos x="T16" y="T17"/>
                          </a:cxn>
                          <a:cxn ang="T29">
                            <a:pos x="T18" y="T19"/>
                          </a:cxn>
                        </a:cxnLst>
                        <a:rect l="0" t="0" r="r" b="b"/>
                        <a:pathLst>
                          <a:path w="193" h="76">
                            <a:moveTo>
                              <a:pt x="192" y="18"/>
                            </a:moveTo>
                            <a:lnTo>
                              <a:pt x="40" y="0"/>
                            </a:lnTo>
                            <a:lnTo>
                              <a:pt x="3" y="36"/>
                            </a:lnTo>
                            <a:lnTo>
                              <a:pt x="0" y="45"/>
                            </a:lnTo>
                            <a:lnTo>
                              <a:pt x="5" y="51"/>
                            </a:lnTo>
                            <a:lnTo>
                              <a:pt x="109" y="73"/>
                            </a:lnTo>
                            <a:lnTo>
                              <a:pt x="125" y="75"/>
                            </a:lnTo>
                            <a:lnTo>
                              <a:pt x="138" y="73"/>
                            </a:lnTo>
                            <a:lnTo>
                              <a:pt x="152" y="67"/>
                            </a:lnTo>
                            <a:lnTo>
                              <a:pt x="192" y="18"/>
                            </a:lnTo>
                          </a:path>
                        </a:pathLst>
                      </a:custGeom>
                      <a:solidFill>
                        <a:srgbClr val="C0C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92" name="Freeform 40">
                        <a:extLst>
                          <a:ext uri="{FF2B5EF4-FFF2-40B4-BE49-F238E27FC236}">
                            <a16:creationId xmlns:a16="http://schemas.microsoft.com/office/drawing/2014/main" id="{EB549044-1BF1-4C3D-8704-792D6B3C536C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02" y="2798"/>
                        <a:ext cx="161" cy="179"/>
                      </a:xfrm>
                      <a:custGeom>
                        <a:avLst/>
                        <a:gdLst>
                          <a:gd name="T0" fmla="*/ 82 w 161"/>
                          <a:gd name="T1" fmla="*/ 0 h 179"/>
                          <a:gd name="T2" fmla="*/ 101 w 161"/>
                          <a:gd name="T3" fmla="*/ 2 h 179"/>
                          <a:gd name="T4" fmla="*/ 114 w 161"/>
                          <a:gd name="T5" fmla="*/ 7 h 179"/>
                          <a:gd name="T6" fmla="*/ 125 w 161"/>
                          <a:gd name="T7" fmla="*/ 14 h 179"/>
                          <a:gd name="T8" fmla="*/ 134 w 161"/>
                          <a:gd name="T9" fmla="*/ 23 h 179"/>
                          <a:gd name="T10" fmla="*/ 141 w 161"/>
                          <a:gd name="T11" fmla="*/ 34 h 179"/>
                          <a:gd name="T12" fmla="*/ 146 w 161"/>
                          <a:gd name="T13" fmla="*/ 47 h 179"/>
                          <a:gd name="T14" fmla="*/ 150 w 161"/>
                          <a:gd name="T15" fmla="*/ 61 h 179"/>
                          <a:gd name="T16" fmla="*/ 153 w 161"/>
                          <a:gd name="T17" fmla="*/ 76 h 179"/>
                          <a:gd name="T18" fmla="*/ 155 w 161"/>
                          <a:gd name="T19" fmla="*/ 99 h 179"/>
                          <a:gd name="T20" fmla="*/ 157 w 161"/>
                          <a:gd name="T21" fmla="*/ 121 h 179"/>
                          <a:gd name="T22" fmla="*/ 158 w 161"/>
                          <a:gd name="T23" fmla="*/ 144 h 179"/>
                          <a:gd name="T24" fmla="*/ 160 w 161"/>
                          <a:gd name="T25" fmla="*/ 161 h 179"/>
                          <a:gd name="T26" fmla="*/ 152 w 161"/>
                          <a:gd name="T27" fmla="*/ 165 h 179"/>
                          <a:gd name="T28" fmla="*/ 142 w 161"/>
                          <a:gd name="T29" fmla="*/ 171 h 179"/>
                          <a:gd name="T30" fmla="*/ 128 w 161"/>
                          <a:gd name="T31" fmla="*/ 174 h 179"/>
                          <a:gd name="T32" fmla="*/ 102 w 161"/>
                          <a:gd name="T33" fmla="*/ 176 h 179"/>
                          <a:gd name="T34" fmla="*/ 83 w 161"/>
                          <a:gd name="T35" fmla="*/ 178 h 179"/>
                          <a:gd name="T36" fmla="*/ 66 w 161"/>
                          <a:gd name="T37" fmla="*/ 176 h 179"/>
                          <a:gd name="T38" fmla="*/ 45 w 161"/>
                          <a:gd name="T39" fmla="*/ 174 h 179"/>
                          <a:gd name="T40" fmla="*/ 31 w 161"/>
                          <a:gd name="T41" fmla="*/ 171 h 179"/>
                          <a:gd name="T42" fmla="*/ 18 w 161"/>
                          <a:gd name="T43" fmla="*/ 167 h 179"/>
                          <a:gd name="T44" fmla="*/ 7 w 161"/>
                          <a:gd name="T45" fmla="*/ 160 h 179"/>
                          <a:gd name="T46" fmla="*/ 0 w 161"/>
                          <a:gd name="T47" fmla="*/ 151 h 179"/>
                          <a:gd name="T48" fmla="*/ 2 w 161"/>
                          <a:gd name="T49" fmla="*/ 138 h 179"/>
                          <a:gd name="T50" fmla="*/ 4 w 161"/>
                          <a:gd name="T51" fmla="*/ 117 h 179"/>
                          <a:gd name="T52" fmla="*/ 6 w 161"/>
                          <a:gd name="T53" fmla="*/ 99 h 179"/>
                          <a:gd name="T54" fmla="*/ 9 w 161"/>
                          <a:gd name="T55" fmla="*/ 78 h 179"/>
                          <a:gd name="T56" fmla="*/ 12 w 161"/>
                          <a:gd name="T57" fmla="*/ 54 h 179"/>
                          <a:gd name="T58" fmla="*/ 15 w 161"/>
                          <a:gd name="T59" fmla="*/ 46 h 179"/>
                          <a:gd name="T60" fmla="*/ 20 w 161"/>
                          <a:gd name="T61" fmla="*/ 34 h 179"/>
                          <a:gd name="T62" fmla="*/ 26 w 161"/>
                          <a:gd name="T63" fmla="*/ 22 h 179"/>
                          <a:gd name="T64" fmla="*/ 33 w 161"/>
                          <a:gd name="T65" fmla="*/ 14 h 179"/>
                          <a:gd name="T66" fmla="*/ 39 w 161"/>
                          <a:gd name="T67" fmla="*/ 9 h 179"/>
                          <a:gd name="T68" fmla="*/ 48 w 161"/>
                          <a:gd name="T69" fmla="*/ 3 h 179"/>
                          <a:gd name="T70" fmla="*/ 60 w 161"/>
                          <a:gd name="T71" fmla="*/ 1 h 179"/>
                          <a:gd name="T72" fmla="*/ 82 w 161"/>
                          <a:gd name="T73" fmla="*/ 0 h 179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</a:gdLst>
                        <a:ahLst/>
                        <a:cxnLst>
                          <a:cxn ang="T74">
                            <a:pos x="T0" y="T1"/>
                          </a:cxn>
                          <a:cxn ang="T75">
                            <a:pos x="T2" y="T3"/>
                          </a:cxn>
                          <a:cxn ang="T76">
                            <a:pos x="T4" y="T5"/>
                          </a:cxn>
                          <a:cxn ang="T77">
                            <a:pos x="T6" y="T7"/>
                          </a:cxn>
                          <a:cxn ang="T78">
                            <a:pos x="T8" y="T9"/>
                          </a:cxn>
                          <a:cxn ang="T79">
                            <a:pos x="T10" y="T11"/>
                          </a:cxn>
                          <a:cxn ang="T80">
                            <a:pos x="T12" y="T13"/>
                          </a:cxn>
                          <a:cxn ang="T81">
                            <a:pos x="T14" y="T15"/>
                          </a:cxn>
                          <a:cxn ang="T82">
                            <a:pos x="T16" y="T17"/>
                          </a:cxn>
                          <a:cxn ang="T83">
                            <a:pos x="T18" y="T19"/>
                          </a:cxn>
                          <a:cxn ang="T84">
                            <a:pos x="T20" y="T21"/>
                          </a:cxn>
                          <a:cxn ang="T85">
                            <a:pos x="T22" y="T23"/>
                          </a:cxn>
                          <a:cxn ang="T86">
                            <a:pos x="T24" y="T25"/>
                          </a:cxn>
                          <a:cxn ang="T87">
                            <a:pos x="T26" y="T27"/>
                          </a:cxn>
                          <a:cxn ang="T88">
                            <a:pos x="T28" y="T29"/>
                          </a:cxn>
                          <a:cxn ang="T89">
                            <a:pos x="T30" y="T31"/>
                          </a:cxn>
                          <a:cxn ang="T90">
                            <a:pos x="T32" y="T33"/>
                          </a:cxn>
                          <a:cxn ang="T91">
                            <a:pos x="T34" y="T35"/>
                          </a:cxn>
                          <a:cxn ang="T92">
                            <a:pos x="T36" y="T37"/>
                          </a:cxn>
                          <a:cxn ang="T93">
                            <a:pos x="T38" y="T39"/>
                          </a:cxn>
                          <a:cxn ang="T94">
                            <a:pos x="T40" y="T41"/>
                          </a:cxn>
                          <a:cxn ang="T95">
                            <a:pos x="T42" y="T43"/>
                          </a:cxn>
                          <a:cxn ang="T96">
                            <a:pos x="T44" y="T45"/>
                          </a:cxn>
                          <a:cxn ang="T97">
                            <a:pos x="T46" y="T47"/>
                          </a:cxn>
                          <a:cxn ang="T98">
                            <a:pos x="T48" y="T49"/>
                          </a:cxn>
                          <a:cxn ang="T99">
                            <a:pos x="T50" y="T51"/>
                          </a:cxn>
                          <a:cxn ang="T100">
                            <a:pos x="T52" y="T53"/>
                          </a:cxn>
                          <a:cxn ang="T101">
                            <a:pos x="T54" y="T55"/>
                          </a:cxn>
                          <a:cxn ang="T102">
                            <a:pos x="T56" y="T57"/>
                          </a:cxn>
                          <a:cxn ang="T103">
                            <a:pos x="T58" y="T59"/>
                          </a:cxn>
                          <a:cxn ang="T104">
                            <a:pos x="T60" y="T61"/>
                          </a:cxn>
                          <a:cxn ang="T105">
                            <a:pos x="T62" y="T63"/>
                          </a:cxn>
                          <a:cxn ang="T106">
                            <a:pos x="T64" y="T65"/>
                          </a:cxn>
                          <a:cxn ang="T107">
                            <a:pos x="T66" y="T67"/>
                          </a:cxn>
                          <a:cxn ang="T108">
                            <a:pos x="T68" y="T69"/>
                          </a:cxn>
                          <a:cxn ang="T109">
                            <a:pos x="T70" y="T71"/>
                          </a:cxn>
                          <a:cxn ang="T110">
                            <a:pos x="T72" y="T73"/>
                          </a:cxn>
                        </a:cxnLst>
                        <a:rect l="0" t="0" r="r" b="b"/>
                        <a:pathLst>
                          <a:path w="161" h="179">
                            <a:moveTo>
                              <a:pt x="82" y="0"/>
                            </a:moveTo>
                            <a:lnTo>
                              <a:pt x="101" y="2"/>
                            </a:lnTo>
                            <a:lnTo>
                              <a:pt x="114" y="7"/>
                            </a:lnTo>
                            <a:lnTo>
                              <a:pt x="125" y="14"/>
                            </a:lnTo>
                            <a:lnTo>
                              <a:pt x="134" y="23"/>
                            </a:lnTo>
                            <a:lnTo>
                              <a:pt x="141" y="34"/>
                            </a:lnTo>
                            <a:lnTo>
                              <a:pt x="146" y="47"/>
                            </a:lnTo>
                            <a:lnTo>
                              <a:pt x="150" y="61"/>
                            </a:lnTo>
                            <a:lnTo>
                              <a:pt x="153" y="76"/>
                            </a:lnTo>
                            <a:lnTo>
                              <a:pt x="155" y="99"/>
                            </a:lnTo>
                            <a:lnTo>
                              <a:pt x="157" y="121"/>
                            </a:lnTo>
                            <a:lnTo>
                              <a:pt x="158" y="144"/>
                            </a:lnTo>
                            <a:lnTo>
                              <a:pt x="160" y="161"/>
                            </a:lnTo>
                            <a:lnTo>
                              <a:pt x="152" y="165"/>
                            </a:lnTo>
                            <a:lnTo>
                              <a:pt x="142" y="171"/>
                            </a:lnTo>
                            <a:lnTo>
                              <a:pt x="128" y="174"/>
                            </a:lnTo>
                            <a:lnTo>
                              <a:pt x="102" y="176"/>
                            </a:lnTo>
                            <a:lnTo>
                              <a:pt x="83" y="178"/>
                            </a:lnTo>
                            <a:lnTo>
                              <a:pt x="66" y="176"/>
                            </a:lnTo>
                            <a:lnTo>
                              <a:pt x="45" y="174"/>
                            </a:lnTo>
                            <a:lnTo>
                              <a:pt x="31" y="171"/>
                            </a:lnTo>
                            <a:lnTo>
                              <a:pt x="18" y="167"/>
                            </a:lnTo>
                            <a:lnTo>
                              <a:pt x="7" y="160"/>
                            </a:lnTo>
                            <a:lnTo>
                              <a:pt x="0" y="151"/>
                            </a:lnTo>
                            <a:lnTo>
                              <a:pt x="2" y="138"/>
                            </a:lnTo>
                            <a:lnTo>
                              <a:pt x="4" y="117"/>
                            </a:lnTo>
                            <a:lnTo>
                              <a:pt x="6" y="99"/>
                            </a:lnTo>
                            <a:lnTo>
                              <a:pt x="9" y="78"/>
                            </a:lnTo>
                            <a:lnTo>
                              <a:pt x="12" y="54"/>
                            </a:lnTo>
                            <a:lnTo>
                              <a:pt x="15" y="46"/>
                            </a:lnTo>
                            <a:lnTo>
                              <a:pt x="20" y="34"/>
                            </a:lnTo>
                            <a:lnTo>
                              <a:pt x="26" y="22"/>
                            </a:lnTo>
                            <a:lnTo>
                              <a:pt x="33" y="14"/>
                            </a:lnTo>
                            <a:lnTo>
                              <a:pt x="39" y="9"/>
                            </a:lnTo>
                            <a:lnTo>
                              <a:pt x="48" y="3"/>
                            </a:lnTo>
                            <a:lnTo>
                              <a:pt x="60" y="1"/>
                            </a:lnTo>
                            <a:lnTo>
                              <a:pt x="82" y="0"/>
                            </a:lnTo>
                          </a:path>
                        </a:pathLst>
                      </a:cu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93" name="Arc 41">
                        <a:extLst>
                          <a:ext uri="{FF2B5EF4-FFF2-40B4-BE49-F238E27FC236}">
                            <a16:creationId xmlns:a16="http://schemas.microsoft.com/office/drawing/2014/main" id="{C924C1D9-737E-4EFB-BD1F-26A7E8F49F6A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51" y="2830"/>
                        <a:ext cx="25" cy="139"/>
                      </a:xfrm>
                      <a:custGeom>
                        <a:avLst/>
                        <a:gdLst>
                          <a:gd name="T0" fmla="*/ 0 w 21595"/>
                          <a:gd name="T1" fmla="*/ 1 h 21583"/>
                          <a:gd name="T2" fmla="*/ 0 w 21595"/>
                          <a:gd name="T3" fmla="*/ 0 h 21583"/>
                          <a:gd name="T4" fmla="*/ 0 w 21595"/>
                          <a:gd name="T5" fmla="*/ 1 h 21583"/>
                          <a:gd name="T6" fmla="*/ 0 60000 65536"/>
                          <a:gd name="T7" fmla="*/ 0 60000 65536"/>
                          <a:gd name="T8" fmla="*/ 0 60000 65536"/>
                        </a:gdLst>
                        <a:ahLst/>
                        <a:cxnLst>
                          <a:cxn ang="T6">
                            <a:pos x="T0" y="T1"/>
                          </a:cxn>
                          <a:cxn ang="T7">
                            <a:pos x="T2" y="T3"/>
                          </a:cxn>
                          <a:cxn ang="T8">
                            <a:pos x="T4" y="T5"/>
                          </a:cxn>
                        </a:cxnLst>
                        <a:rect l="0" t="0" r="r" b="b"/>
                        <a:pathLst>
                          <a:path w="21595" h="21583" fill="none" extrusionOk="0">
                            <a:moveTo>
                              <a:pt x="0" y="21117"/>
                            </a:moveTo>
                            <a:cubicBezTo>
                              <a:pt x="246" y="9706"/>
                              <a:pt x="9327" y="456"/>
                              <a:pt x="20732" y="0"/>
                            </a:cubicBezTo>
                          </a:path>
                          <a:path w="21595" h="21583" stroke="0" extrusionOk="0">
                            <a:moveTo>
                              <a:pt x="0" y="21117"/>
                            </a:moveTo>
                            <a:cubicBezTo>
                              <a:pt x="246" y="9706"/>
                              <a:pt x="9327" y="456"/>
                              <a:pt x="20732" y="0"/>
                            </a:cubicBezTo>
                            <a:lnTo>
                              <a:pt x="21595" y="21583"/>
                            </a:lnTo>
                            <a:lnTo>
                              <a:pt x="0" y="21117"/>
                            </a:lnTo>
                            <a:close/>
                          </a:path>
                        </a:pathLst>
                      </a:custGeom>
                      <a:noFill/>
                      <a:ln w="12700" cap="rnd">
                        <a:solidFill>
                          <a:srgbClr val="808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386" name="Group 42">
                      <a:extLst>
                        <a:ext uri="{FF2B5EF4-FFF2-40B4-BE49-F238E27FC236}">
                          <a16:creationId xmlns:a16="http://schemas.microsoft.com/office/drawing/2014/main" id="{A6F9C029-0A8B-4E34-816E-043E7B63182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665" y="2938"/>
                      <a:ext cx="246" cy="197"/>
                      <a:chOff x="1665" y="2938"/>
                      <a:chExt cx="246" cy="197"/>
                    </a:xfrm>
                  </p:grpSpPr>
                  <p:sp>
                    <p:nvSpPr>
                      <p:cNvPr id="387" name="Freeform 43">
                        <a:extLst>
                          <a:ext uri="{FF2B5EF4-FFF2-40B4-BE49-F238E27FC236}">
                            <a16:creationId xmlns:a16="http://schemas.microsoft.com/office/drawing/2014/main" id="{BCFADB78-2977-4390-8BCD-2D47F67B7768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90" y="3081"/>
                        <a:ext cx="172" cy="52"/>
                      </a:xfrm>
                      <a:custGeom>
                        <a:avLst/>
                        <a:gdLst>
                          <a:gd name="T0" fmla="*/ 171 w 172"/>
                          <a:gd name="T1" fmla="*/ 51 h 52"/>
                          <a:gd name="T2" fmla="*/ 95 w 172"/>
                          <a:gd name="T3" fmla="*/ 47 h 52"/>
                          <a:gd name="T4" fmla="*/ 64 w 172"/>
                          <a:gd name="T5" fmla="*/ 44 h 52"/>
                          <a:gd name="T6" fmla="*/ 30 w 172"/>
                          <a:gd name="T7" fmla="*/ 46 h 52"/>
                          <a:gd name="T8" fmla="*/ 0 w 172"/>
                          <a:gd name="T9" fmla="*/ 48 h 52"/>
                          <a:gd name="T10" fmla="*/ 24 w 172"/>
                          <a:gd name="T11" fmla="*/ 21 h 52"/>
                          <a:gd name="T12" fmla="*/ 110 w 172"/>
                          <a:gd name="T13" fmla="*/ 0 h 52"/>
                          <a:gd name="T14" fmla="*/ 156 w 172"/>
                          <a:gd name="T15" fmla="*/ 34 h 52"/>
                          <a:gd name="T16" fmla="*/ 171 w 172"/>
                          <a:gd name="T17" fmla="*/ 51 h 52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</a:gdLst>
                        <a:ahLst/>
                        <a:cxnLst>
                          <a:cxn ang="T18">
                            <a:pos x="T0" y="T1"/>
                          </a:cxn>
                          <a:cxn ang="T19">
                            <a:pos x="T2" y="T3"/>
                          </a:cxn>
                          <a:cxn ang="T20">
                            <a:pos x="T4" y="T5"/>
                          </a:cxn>
                          <a:cxn ang="T21">
                            <a:pos x="T6" y="T7"/>
                          </a:cxn>
                          <a:cxn ang="T22">
                            <a:pos x="T8" y="T9"/>
                          </a:cxn>
                          <a:cxn ang="T23">
                            <a:pos x="T10" y="T11"/>
                          </a:cxn>
                          <a:cxn ang="T24">
                            <a:pos x="T12" y="T13"/>
                          </a:cxn>
                          <a:cxn ang="T25">
                            <a:pos x="T14" y="T15"/>
                          </a:cxn>
                          <a:cxn ang="T26">
                            <a:pos x="T16" y="T17"/>
                          </a:cxn>
                        </a:cxnLst>
                        <a:rect l="0" t="0" r="r" b="b"/>
                        <a:pathLst>
                          <a:path w="172" h="52">
                            <a:moveTo>
                              <a:pt x="171" y="51"/>
                            </a:moveTo>
                            <a:lnTo>
                              <a:pt x="95" y="47"/>
                            </a:lnTo>
                            <a:lnTo>
                              <a:pt x="64" y="44"/>
                            </a:lnTo>
                            <a:lnTo>
                              <a:pt x="30" y="46"/>
                            </a:lnTo>
                            <a:lnTo>
                              <a:pt x="0" y="48"/>
                            </a:lnTo>
                            <a:lnTo>
                              <a:pt x="24" y="21"/>
                            </a:lnTo>
                            <a:lnTo>
                              <a:pt x="110" y="0"/>
                            </a:lnTo>
                            <a:lnTo>
                              <a:pt x="156" y="34"/>
                            </a:lnTo>
                            <a:lnTo>
                              <a:pt x="171" y="51"/>
                            </a:lnTo>
                          </a:path>
                        </a:pathLst>
                      </a:custGeom>
                      <a:solidFill>
                        <a:srgbClr val="40404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88" name="Freeform 44">
                        <a:extLst>
                          <a:ext uri="{FF2B5EF4-FFF2-40B4-BE49-F238E27FC236}">
                            <a16:creationId xmlns:a16="http://schemas.microsoft.com/office/drawing/2014/main" id="{E31026FC-73DA-4FFD-ACD9-4457A2469B33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65" y="3052"/>
                        <a:ext cx="246" cy="83"/>
                      </a:xfrm>
                      <a:custGeom>
                        <a:avLst/>
                        <a:gdLst>
                          <a:gd name="T0" fmla="*/ 193 w 246"/>
                          <a:gd name="T1" fmla="*/ 0 h 83"/>
                          <a:gd name="T2" fmla="*/ 203 w 246"/>
                          <a:gd name="T3" fmla="*/ 3 h 83"/>
                          <a:gd name="T4" fmla="*/ 215 w 246"/>
                          <a:gd name="T5" fmla="*/ 5 h 83"/>
                          <a:gd name="T6" fmla="*/ 223 w 246"/>
                          <a:gd name="T7" fmla="*/ 9 h 83"/>
                          <a:gd name="T8" fmla="*/ 231 w 246"/>
                          <a:gd name="T9" fmla="*/ 15 h 83"/>
                          <a:gd name="T10" fmla="*/ 238 w 246"/>
                          <a:gd name="T11" fmla="*/ 22 h 83"/>
                          <a:gd name="T12" fmla="*/ 242 w 246"/>
                          <a:gd name="T13" fmla="*/ 29 h 83"/>
                          <a:gd name="T14" fmla="*/ 245 w 246"/>
                          <a:gd name="T15" fmla="*/ 36 h 83"/>
                          <a:gd name="T16" fmla="*/ 245 w 246"/>
                          <a:gd name="T17" fmla="*/ 46 h 83"/>
                          <a:gd name="T18" fmla="*/ 244 w 246"/>
                          <a:gd name="T19" fmla="*/ 54 h 83"/>
                          <a:gd name="T20" fmla="*/ 242 w 246"/>
                          <a:gd name="T21" fmla="*/ 63 h 83"/>
                          <a:gd name="T22" fmla="*/ 237 w 246"/>
                          <a:gd name="T23" fmla="*/ 70 h 83"/>
                          <a:gd name="T24" fmla="*/ 231 w 246"/>
                          <a:gd name="T25" fmla="*/ 76 h 83"/>
                          <a:gd name="T26" fmla="*/ 222 w 246"/>
                          <a:gd name="T27" fmla="*/ 80 h 83"/>
                          <a:gd name="T28" fmla="*/ 209 w 246"/>
                          <a:gd name="T29" fmla="*/ 82 h 83"/>
                          <a:gd name="T30" fmla="*/ 195 w 246"/>
                          <a:gd name="T31" fmla="*/ 79 h 83"/>
                          <a:gd name="T32" fmla="*/ 182 w 246"/>
                          <a:gd name="T33" fmla="*/ 77 h 83"/>
                          <a:gd name="T34" fmla="*/ 169 w 246"/>
                          <a:gd name="T35" fmla="*/ 74 h 83"/>
                          <a:gd name="T36" fmla="*/ 151 w 246"/>
                          <a:gd name="T37" fmla="*/ 68 h 83"/>
                          <a:gd name="T38" fmla="*/ 136 w 246"/>
                          <a:gd name="T39" fmla="*/ 65 h 83"/>
                          <a:gd name="T40" fmla="*/ 117 w 246"/>
                          <a:gd name="T41" fmla="*/ 63 h 83"/>
                          <a:gd name="T42" fmla="*/ 97 w 246"/>
                          <a:gd name="T43" fmla="*/ 61 h 83"/>
                          <a:gd name="T44" fmla="*/ 80 w 246"/>
                          <a:gd name="T45" fmla="*/ 59 h 83"/>
                          <a:gd name="T46" fmla="*/ 67 w 246"/>
                          <a:gd name="T47" fmla="*/ 62 h 83"/>
                          <a:gd name="T48" fmla="*/ 52 w 246"/>
                          <a:gd name="T49" fmla="*/ 67 h 83"/>
                          <a:gd name="T50" fmla="*/ 43 w 246"/>
                          <a:gd name="T51" fmla="*/ 72 h 83"/>
                          <a:gd name="T52" fmla="*/ 35 w 246"/>
                          <a:gd name="T53" fmla="*/ 75 h 83"/>
                          <a:gd name="T54" fmla="*/ 25 w 246"/>
                          <a:gd name="T55" fmla="*/ 78 h 83"/>
                          <a:gd name="T56" fmla="*/ 17 w 246"/>
                          <a:gd name="T57" fmla="*/ 76 h 83"/>
                          <a:gd name="T58" fmla="*/ 10 w 246"/>
                          <a:gd name="T59" fmla="*/ 73 h 83"/>
                          <a:gd name="T60" fmla="*/ 4 w 246"/>
                          <a:gd name="T61" fmla="*/ 68 h 83"/>
                          <a:gd name="T62" fmla="*/ 1 w 246"/>
                          <a:gd name="T63" fmla="*/ 59 h 83"/>
                          <a:gd name="T64" fmla="*/ 0 w 246"/>
                          <a:gd name="T65" fmla="*/ 50 h 83"/>
                          <a:gd name="T66" fmla="*/ 2 w 246"/>
                          <a:gd name="T67" fmla="*/ 42 h 83"/>
                          <a:gd name="T68" fmla="*/ 5 w 246"/>
                          <a:gd name="T69" fmla="*/ 34 h 83"/>
                          <a:gd name="T70" fmla="*/ 11 w 246"/>
                          <a:gd name="T71" fmla="*/ 27 h 83"/>
                          <a:gd name="T72" fmla="*/ 18 w 246"/>
                          <a:gd name="T73" fmla="*/ 21 h 83"/>
                          <a:gd name="T74" fmla="*/ 30 w 246"/>
                          <a:gd name="T75" fmla="*/ 14 h 83"/>
                          <a:gd name="T76" fmla="*/ 39 w 246"/>
                          <a:gd name="T77" fmla="*/ 9 h 83"/>
                          <a:gd name="T78" fmla="*/ 50 w 246"/>
                          <a:gd name="T79" fmla="*/ 6 h 83"/>
                          <a:gd name="T80" fmla="*/ 193 w 246"/>
                          <a:gd name="T81" fmla="*/ 0 h 83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</a:gdLst>
                        <a:ahLst/>
                        <a:cxnLst>
                          <a:cxn ang="T82">
                            <a:pos x="T0" y="T1"/>
                          </a:cxn>
                          <a:cxn ang="T83">
                            <a:pos x="T2" y="T3"/>
                          </a:cxn>
                          <a:cxn ang="T84">
                            <a:pos x="T4" y="T5"/>
                          </a:cxn>
                          <a:cxn ang="T85">
                            <a:pos x="T6" y="T7"/>
                          </a:cxn>
                          <a:cxn ang="T86">
                            <a:pos x="T8" y="T9"/>
                          </a:cxn>
                          <a:cxn ang="T87">
                            <a:pos x="T10" y="T11"/>
                          </a:cxn>
                          <a:cxn ang="T88">
                            <a:pos x="T12" y="T13"/>
                          </a:cxn>
                          <a:cxn ang="T89">
                            <a:pos x="T14" y="T15"/>
                          </a:cxn>
                          <a:cxn ang="T90">
                            <a:pos x="T16" y="T17"/>
                          </a:cxn>
                          <a:cxn ang="T91">
                            <a:pos x="T18" y="T19"/>
                          </a:cxn>
                          <a:cxn ang="T92">
                            <a:pos x="T20" y="T21"/>
                          </a:cxn>
                          <a:cxn ang="T93">
                            <a:pos x="T22" y="T23"/>
                          </a:cxn>
                          <a:cxn ang="T94">
                            <a:pos x="T24" y="T25"/>
                          </a:cxn>
                          <a:cxn ang="T95">
                            <a:pos x="T26" y="T27"/>
                          </a:cxn>
                          <a:cxn ang="T96">
                            <a:pos x="T28" y="T29"/>
                          </a:cxn>
                          <a:cxn ang="T97">
                            <a:pos x="T30" y="T31"/>
                          </a:cxn>
                          <a:cxn ang="T98">
                            <a:pos x="T32" y="T33"/>
                          </a:cxn>
                          <a:cxn ang="T99">
                            <a:pos x="T34" y="T35"/>
                          </a:cxn>
                          <a:cxn ang="T100">
                            <a:pos x="T36" y="T37"/>
                          </a:cxn>
                          <a:cxn ang="T101">
                            <a:pos x="T38" y="T39"/>
                          </a:cxn>
                          <a:cxn ang="T102">
                            <a:pos x="T40" y="T41"/>
                          </a:cxn>
                          <a:cxn ang="T103">
                            <a:pos x="T42" y="T43"/>
                          </a:cxn>
                          <a:cxn ang="T104">
                            <a:pos x="T44" y="T45"/>
                          </a:cxn>
                          <a:cxn ang="T105">
                            <a:pos x="T46" y="T47"/>
                          </a:cxn>
                          <a:cxn ang="T106">
                            <a:pos x="T48" y="T49"/>
                          </a:cxn>
                          <a:cxn ang="T107">
                            <a:pos x="T50" y="T51"/>
                          </a:cxn>
                          <a:cxn ang="T108">
                            <a:pos x="T52" y="T53"/>
                          </a:cxn>
                          <a:cxn ang="T109">
                            <a:pos x="T54" y="T55"/>
                          </a:cxn>
                          <a:cxn ang="T110">
                            <a:pos x="T56" y="T57"/>
                          </a:cxn>
                          <a:cxn ang="T111">
                            <a:pos x="T58" y="T59"/>
                          </a:cxn>
                          <a:cxn ang="T112">
                            <a:pos x="T60" y="T61"/>
                          </a:cxn>
                          <a:cxn ang="T113">
                            <a:pos x="T62" y="T63"/>
                          </a:cxn>
                          <a:cxn ang="T114">
                            <a:pos x="T64" y="T65"/>
                          </a:cxn>
                          <a:cxn ang="T115">
                            <a:pos x="T66" y="T67"/>
                          </a:cxn>
                          <a:cxn ang="T116">
                            <a:pos x="T68" y="T69"/>
                          </a:cxn>
                          <a:cxn ang="T117">
                            <a:pos x="T70" y="T71"/>
                          </a:cxn>
                          <a:cxn ang="T118">
                            <a:pos x="T72" y="T73"/>
                          </a:cxn>
                          <a:cxn ang="T119">
                            <a:pos x="T74" y="T75"/>
                          </a:cxn>
                          <a:cxn ang="T120">
                            <a:pos x="T76" y="T77"/>
                          </a:cxn>
                          <a:cxn ang="T121">
                            <a:pos x="T78" y="T79"/>
                          </a:cxn>
                          <a:cxn ang="T122">
                            <a:pos x="T80" y="T81"/>
                          </a:cxn>
                        </a:cxnLst>
                        <a:rect l="0" t="0" r="r" b="b"/>
                        <a:pathLst>
                          <a:path w="246" h="83">
                            <a:moveTo>
                              <a:pt x="193" y="0"/>
                            </a:moveTo>
                            <a:lnTo>
                              <a:pt x="203" y="3"/>
                            </a:lnTo>
                            <a:lnTo>
                              <a:pt x="215" y="5"/>
                            </a:lnTo>
                            <a:lnTo>
                              <a:pt x="223" y="9"/>
                            </a:lnTo>
                            <a:lnTo>
                              <a:pt x="231" y="15"/>
                            </a:lnTo>
                            <a:lnTo>
                              <a:pt x="238" y="22"/>
                            </a:lnTo>
                            <a:lnTo>
                              <a:pt x="242" y="29"/>
                            </a:lnTo>
                            <a:lnTo>
                              <a:pt x="245" y="36"/>
                            </a:lnTo>
                            <a:lnTo>
                              <a:pt x="245" y="46"/>
                            </a:lnTo>
                            <a:lnTo>
                              <a:pt x="244" y="54"/>
                            </a:lnTo>
                            <a:lnTo>
                              <a:pt x="242" y="63"/>
                            </a:lnTo>
                            <a:lnTo>
                              <a:pt x="237" y="70"/>
                            </a:lnTo>
                            <a:lnTo>
                              <a:pt x="231" y="76"/>
                            </a:lnTo>
                            <a:lnTo>
                              <a:pt x="222" y="80"/>
                            </a:lnTo>
                            <a:lnTo>
                              <a:pt x="209" y="82"/>
                            </a:lnTo>
                            <a:lnTo>
                              <a:pt x="195" y="79"/>
                            </a:lnTo>
                            <a:lnTo>
                              <a:pt x="182" y="77"/>
                            </a:lnTo>
                            <a:lnTo>
                              <a:pt x="169" y="74"/>
                            </a:lnTo>
                            <a:lnTo>
                              <a:pt x="151" y="68"/>
                            </a:lnTo>
                            <a:lnTo>
                              <a:pt x="136" y="65"/>
                            </a:lnTo>
                            <a:lnTo>
                              <a:pt x="117" y="63"/>
                            </a:lnTo>
                            <a:lnTo>
                              <a:pt x="97" y="61"/>
                            </a:lnTo>
                            <a:lnTo>
                              <a:pt x="80" y="59"/>
                            </a:lnTo>
                            <a:lnTo>
                              <a:pt x="67" y="62"/>
                            </a:lnTo>
                            <a:lnTo>
                              <a:pt x="52" y="67"/>
                            </a:lnTo>
                            <a:lnTo>
                              <a:pt x="43" y="72"/>
                            </a:lnTo>
                            <a:lnTo>
                              <a:pt x="35" y="75"/>
                            </a:lnTo>
                            <a:lnTo>
                              <a:pt x="25" y="78"/>
                            </a:lnTo>
                            <a:lnTo>
                              <a:pt x="17" y="76"/>
                            </a:lnTo>
                            <a:lnTo>
                              <a:pt x="10" y="73"/>
                            </a:lnTo>
                            <a:lnTo>
                              <a:pt x="4" y="68"/>
                            </a:lnTo>
                            <a:lnTo>
                              <a:pt x="1" y="59"/>
                            </a:lnTo>
                            <a:lnTo>
                              <a:pt x="0" y="50"/>
                            </a:lnTo>
                            <a:lnTo>
                              <a:pt x="2" y="42"/>
                            </a:lnTo>
                            <a:lnTo>
                              <a:pt x="5" y="34"/>
                            </a:lnTo>
                            <a:lnTo>
                              <a:pt x="11" y="27"/>
                            </a:lnTo>
                            <a:lnTo>
                              <a:pt x="18" y="21"/>
                            </a:lnTo>
                            <a:lnTo>
                              <a:pt x="30" y="14"/>
                            </a:lnTo>
                            <a:lnTo>
                              <a:pt x="39" y="9"/>
                            </a:lnTo>
                            <a:lnTo>
                              <a:pt x="50" y="6"/>
                            </a:lnTo>
                            <a:lnTo>
                              <a:pt x="193" y="0"/>
                            </a:lnTo>
                          </a:path>
                        </a:pathLst>
                      </a:custGeom>
                      <a:solidFill>
                        <a:srgbClr val="60606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89" name="Freeform 45">
                        <a:extLst>
                          <a:ext uri="{FF2B5EF4-FFF2-40B4-BE49-F238E27FC236}">
                            <a16:creationId xmlns:a16="http://schemas.microsoft.com/office/drawing/2014/main" id="{91F82A85-E9EB-46F5-8F88-8C4831E10F7B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16" y="2938"/>
                        <a:ext cx="148" cy="170"/>
                      </a:xfrm>
                      <a:custGeom>
                        <a:avLst/>
                        <a:gdLst>
                          <a:gd name="T0" fmla="*/ 147 w 148"/>
                          <a:gd name="T1" fmla="*/ 144 h 170"/>
                          <a:gd name="T2" fmla="*/ 147 w 148"/>
                          <a:gd name="T3" fmla="*/ 112 h 170"/>
                          <a:gd name="T4" fmla="*/ 146 w 148"/>
                          <a:gd name="T5" fmla="*/ 92 h 170"/>
                          <a:gd name="T6" fmla="*/ 145 w 148"/>
                          <a:gd name="T7" fmla="*/ 76 h 170"/>
                          <a:gd name="T8" fmla="*/ 142 w 148"/>
                          <a:gd name="T9" fmla="*/ 63 h 170"/>
                          <a:gd name="T10" fmla="*/ 138 w 148"/>
                          <a:gd name="T11" fmla="*/ 49 h 170"/>
                          <a:gd name="T12" fmla="*/ 132 w 148"/>
                          <a:gd name="T13" fmla="*/ 36 h 170"/>
                          <a:gd name="T14" fmla="*/ 126 w 148"/>
                          <a:gd name="T15" fmla="*/ 25 h 170"/>
                          <a:gd name="T16" fmla="*/ 119 w 148"/>
                          <a:gd name="T17" fmla="*/ 16 h 170"/>
                          <a:gd name="T18" fmla="*/ 109 w 148"/>
                          <a:gd name="T19" fmla="*/ 10 h 170"/>
                          <a:gd name="T20" fmla="*/ 97 w 148"/>
                          <a:gd name="T21" fmla="*/ 4 h 170"/>
                          <a:gd name="T22" fmla="*/ 85 w 148"/>
                          <a:gd name="T23" fmla="*/ 1 h 170"/>
                          <a:gd name="T24" fmla="*/ 71 w 148"/>
                          <a:gd name="T25" fmla="*/ 0 h 170"/>
                          <a:gd name="T26" fmla="*/ 60 w 148"/>
                          <a:gd name="T27" fmla="*/ 0 h 170"/>
                          <a:gd name="T28" fmla="*/ 47 w 148"/>
                          <a:gd name="T29" fmla="*/ 3 h 170"/>
                          <a:gd name="T30" fmla="*/ 33 w 148"/>
                          <a:gd name="T31" fmla="*/ 9 h 170"/>
                          <a:gd name="T32" fmla="*/ 26 w 148"/>
                          <a:gd name="T33" fmla="*/ 15 h 170"/>
                          <a:gd name="T34" fmla="*/ 20 w 148"/>
                          <a:gd name="T35" fmla="*/ 24 h 170"/>
                          <a:gd name="T36" fmla="*/ 13 w 148"/>
                          <a:gd name="T37" fmla="*/ 36 h 170"/>
                          <a:gd name="T38" fmla="*/ 8 w 148"/>
                          <a:gd name="T39" fmla="*/ 52 h 170"/>
                          <a:gd name="T40" fmla="*/ 3 w 148"/>
                          <a:gd name="T41" fmla="*/ 72 h 170"/>
                          <a:gd name="T42" fmla="*/ 1 w 148"/>
                          <a:gd name="T43" fmla="*/ 95 h 170"/>
                          <a:gd name="T44" fmla="*/ 0 w 148"/>
                          <a:gd name="T45" fmla="*/ 116 h 170"/>
                          <a:gd name="T46" fmla="*/ 0 w 148"/>
                          <a:gd name="T47" fmla="*/ 145 h 170"/>
                          <a:gd name="T48" fmla="*/ 23 w 148"/>
                          <a:gd name="T49" fmla="*/ 160 h 170"/>
                          <a:gd name="T50" fmla="*/ 68 w 148"/>
                          <a:gd name="T51" fmla="*/ 169 h 170"/>
                          <a:gd name="T52" fmla="*/ 117 w 148"/>
                          <a:gd name="T53" fmla="*/ 165 h 170"/>
                          <a:gd name="T54" fmla="*/ 147 w 148"/>
                          <a:gd name="T55" fmla="*/ 144 h 170"/>
                          <a:gd name="T56" fmla="*/ 0 60000 65536"/>
                          <a:gd name="T57" fmla="*/ 0 60000 65536"/>
                          <a:gd name="T58" fmla="*/ 0 60000 65536"/>
                          <a:gd name="T59" fmla="*/ 0 60000 65536"/>
                          <a:gd name="T60" fmla="*/ 0 60000 65536"/>
                          <a:gd name="T61" fmla="*/ 0 60000 65536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</a:gdLst>
                        <a:ahLst/>
                        <a:cxnLst>
                          <a:cxn ang="T56">
                            <a:pos x="T0" y="T1"/>
                          </a:cxn>
                          <a:cxn ang="T57">
                            <a:pos x="T2" y="T3"/>
                          </a:cxn>
                          <a:cxn ang="T58">
                            <a:pos x="T4" y="T5"/>
                          </a:cxn>
                          <a:cxn ang="T59">
                            <a:pos x="T6" y="T7"/>
                          </a:cxn>
                          <a:cxn ang="T60">
                            <a:pos x="T8" y="T9"/>
                          </a:cxn>
                          <a:cxn ang="T61">
                            <a:pos x="T10" y="T11"/>
                          </a:cxn>
                          <a:cxn ang="T62">
                            <a:pos x="T12" y="T13"/>
                          </a:cxn>
                          <a:cxn ang="T63">
                            <a:pos x="T14" y="T15"/>
                          </a:cxn>
                          <a:cxn ang="T64">
                            <a:pos x="T16" y="T17"/>
                          </a:cxn>
                          <a:cxn ang="T65">
                            <a:pos x="T18" y="T19"/>
                          </a:cxn>
                          <a:cxn ang="T66">
                            <a:pos x="T20" y="T21"/>
                          </a:cxn>
                          <a:cxn ang="T67">
                            <a:pos x="T22" y="T23"/>
                          </a:cxn>
                          <a:cxn ang="T68">
                            <a:pos x="T24" y="T25"/>
                          </a:cxn>
                          <a:cxn ang="T69">
                            <a:pos x="T26" y="T27"/>
                          </a:cxn>
                          <a:cxn ang="T70">
                            <a:pos x="T28" y="T29"/>
                          </a:cxn>
                          <a:cxn ang="T71">
                            <a:pos x="T30" y="T31"/>
                          </a:cxn>
                          <a:cxn ang="T72">
                            <a:pos x="T32" y="T33"/>
                          </a:cxn>
                          <a:cxn ang="T73">
                            <a:pos x="T34" y="T35"/>
                          </a:cxn>
                          <a:cxn ang="T74">
                            <a:pos x="T36" y="T37"/>
                          </a:cxn>
                          <a:cxn ang="T75">
                            <a:pos x="T38" y="T39"/>
                          </a:cxn>
                          <a:cxn ang="T76">
                            <a:pos x="T40" y="T41"/>
                          </a:cxn>
                          <a:cxn ang="T77">
                            <a:pos x="T42" y="T43"/>
                          </a:cxn>
                          <a:cxn ang="T78">
                            <a:pos x="T44" y="T45"/>
                          </a:cxn>
                          <a:cxn ang="T79">
                            <a:pos x="T46" y="T47"/>
                          </a:cxn>
                          <a:cxn ang="T80">
                            <a:pos x="T48" y="T49"/>
                          </a:cxn>
                          <a:cxn ang="T81">
                            <a:pos x="T50" y="T51"/>
                          </a:cxn>
                          <a:cxn ang="T82">
                            <a:pos x="T52" y="T53"/>
                          </a:cxn>
                          <a:cxn ang="T83">
                            <a:pos x="T54" y="T55"/>
                          </a:cxn>
                        </a:cxnLst>
                        <a:rect l="0" t="0" r="r" b="b"/>
                        <a:pathLst>
                          <a:path w="148" h="170">
                            <a:moveTo>
                              <a:pt x="147" y="144"/>
                            </a:moveTo>
                            <a:lnTo>
                              <a:pt x="147" y="112"/>
                            </a:lnTo>
                            <a:lnTo>
                              <a:pt x="146" y="92"/>
                            </a:lnTo>
                            <a:lnTo>
                              <a:pt x="145" y="76"/>
                            </a:lnTo>
                            <a:lnTo>
                              <a:pt x="142" y="63"/>
                            </a:lnTo>
                            <a:lnTo>
                              <a:pt x="138" y="49"/>
                            </a:lnTo>
                            <a:lnTo>
                              <a:pt x="132" y="36"/>
                            </a:lnTo>
                            <a:lnTo>
                              <a:pt x="126" y="25"/>
                            </a:lnTo>
                            <a:lnTo>
                              <a:pt x="119" y="16"/>
                            </a:lnTo>
                            <a:lnTo>
                              <a:pt x="109" y="10"/>
                            </a:lnTo>
                            <a:lnTo>
                              <a:pt x="97" y="4"/>
                            </a:lnTo>
                            <a:lnTo>
                              <a:pt x="85" y="1"/>
                            </a:lnTo>
                            <a:lnTo>
                              <a:pt x="71" y="0"/>
                            </a:lnTo>
                            <a:lnTo>
                              <a:pt x="60" y="0"/>
                            </a:lnTo>
                            <a:lnTo>
                              <a:pt x="47" y="3"/>
                            </a:lnTo>
                            <a:lnTo>
                              <a:pt x="33" y="9"/>
                            </a:lnTo>
                            <a:lnTo>
                              <a:pt x="26" y="15"/>
                            </a:lnTo>
                            <a:lnTo>
                              <a:pt x="20" y="24"/>
                            </a:lnTo>
                            <a:lnTo>
                              <a:pt x="13" y="36"/>
                            </a:lnTo>
                            <a:lnTo>
                              <a:pt x="8" y="52"/>
                            </a:lnTo>
                            <a:lnTo>
                              <a:pt x="3" y="72"/>
                            </a:lnTo>
                            <a:lnTo>
                              <a:pt x="1" y="95"/>
                            </a:lnTo>
                            <a:lnTo>
                              <a:pt x="0" y="116"/>
                            </a:lnTo>
                            <a:lnTo>
                              <a:pt x="0" y="145"/>
                            </a:lnTo>
                            <a:lnTo>
                              <a:pt x="23" y="160"/>
                            </a:lnTo>
                            <a:lnTo>
                              <a:pt x="68" y="169"/>
                            </a:lnTo>
                            <a:lnTo>
                              <a:pt x="117" y="165"/>
                            </a:lnTo>
                            <a:lnTo>
                              <a:pt x="147" y="144"/>
                            </a:lnTo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90" name="Freeform 46">
                        <a:extLst>
                          <a:ext uri="{FF2B5EF4-FFF2-40B4-BE49-F238E27FC236}">
                            <a16:creationId xmlns:a16="http://schemas.microsoft.com/office/drawing/2014/main" id="{E0052175-01F9-4484-8042-6033799FAE15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16" y="3078"/>
                        <a:ext cx="148" cy="37"/>
                      </a:xfrm>
                      <a:custGeom>
                        <a:avLst/>
                        <a:gdLst>
                          <a:gd name="T0" fmla="*/ 147 w 148"/>
                          <a:gd name="T1" fmla="*/ 4 h 37"/>
                          <a:gd name="T2" fmla="*/ 141 w 148"/>
                          <a:gd name="T3" fmla="*/ 10 h 37"/>
                          <a:gd name="T4" fmla="*/ 135 w 148"/>
                          <a:gd name="T5" fmla="*/ 14 h 37"/>
                          <a:gd name="T6" fmla="*/ 125 w 148"/>
                          <a:gd name="T7" fmla="*/ 18 h 37"/>
                          <a:gd name="T8" fmla="*/ 113 w 148"/>
                          <a:gd name="T9" fmla="*/ 20 h 37"/>
                          <a:gd name="T10" fmla="*/ 97 w 148"/>
                          <a:gd name="T11" fmla="*/ 21 h 37"/>
                          <a:gd name="T12" fmla="*/ 84 w 148"/>
                          <a:gd name="T13" fmla="*/ 22 h 37"/>
                          <a:gd name="T14" fmla="*/ 70 w 148"/>
                          <a:gd name="T15" fmla="*/ 24 h 37"/>
                          <a:gd name="T16" fmla="*/ 53 w 148"/>
                          <a:gd name="T17" fmla="*/ 21 h 37"/>
                          <a:gd name="T18" fmla="*/ 35 w 148"/>
                          <a:gd name="T19" fmla="*/ 18 h 37"/>
                          <a:gd name="T20" fmla="*/ 21 w 148"/>
                          <a:gd name="T21" fmla="*/ 15 h 37"/>
                          <a:gd name="T22" fmla="*/ 10 w 148"/>
                          <a:gd name="T23" fmla="*/ 9 h 37"/>
                          <a:gd name="T24" fmla="*/ 3 w 148"/>
                          <a:gd name="T25" fmla="*/ 2 h 37"/>
                          <a:gd name="T26" fmla="*/ 0 w 148"/>
                          <a:gd name="T27" fmla="*/ 0 h 37"/>
                          <a:gd name="T28" fmla="*/ 0 w 148"/>
                          <a:gd name="T29" fmla="*/ 15 h 37"/>
                          <a:gd name="T30" fmla="*/ 6 w 148"/>
                          <a:gd name="T31" fmla="*/ 20 h 37"/>
                          <a:gd name="T32" fmla="*/ 10 w 148"/>
                          <a:gd name="T33" fmla="*/ 24 h 37"/>
                          <a:gd name="T34" fmla="*/ 17 w 148"/>
                          <a:gd name="T35" fmla="*/ 27 h 37"/>
                          <a:gd name="T36" fmla="*/ 25 w 148"/>
                          <a:gd name="T37" fmla="*/ 30 h 37"/>
                          <a:gd name="T38" fmla="*/ 38 w 148"/>
                          <a:gd name="T39" fmla="*/ 33 h 37"/>
                          <a:gd name="T40" fmla="*/ 56 w 148"/>
                          <a:gd name="T41" fmla="*/ 35 h 37"/>
                          <a:gd name="T42" fmla="*/ 69 w 148"/>
                          <a:gd name="T43" fmla="*/ 36 h 37"/>
                          <a:gd name="T44" fmla="*/ 87 w 148"/>
                          <a:gd name="T45" fmla="*/ 36 h 37"/>
                          <a:gd name="T46" fmla="*/ 103 w 148"/>
                          <a:gd name="T47" fmla="*/ 34 h 37"/>
                          <a:gd name="T48" fmla="*/ 120 w 148"/>
                          <a:gd name="T49" fmla="*/ 33 h 37"/>
                          <a:gd name="T50" fmla="*/ 130 w 148"/>
                          <a:gd name="T51" fmla="*/ 30 h 37"/>
                          <a:gd name="T52" fmla="*/ 141 w 148"/>
                          <a:gd name="T53" fmla="*/ 25 h 37"/>
                          <a:gd name="T54" fmla="*/ 147 w 148"/>
                          <a:gd name="T55" fmla="*/ 20 h 37"/>
                          <a:gd name="T56" fmla="*/ 147 w 148"/>
                          <a:gd name="T57" fmla="*/ 4 h 37"/>
                          <a:gd name="T58" fmla="*/ 0 60000 65536"/>
                          <a:gd name="T59" fmla="*/ 0 60000 65536"/>
                          <a:gd name="T60" fmla="*/ 0 60000 65536"/>
                          <a:gd name="T61" fmla="*/ 0 60000 65536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</a:gdLst>
                        <a:ahLst/>
                        <a:cxnLst>
                          <a:cxn ang="T58">
                            <a:pos x="T0" y="T1"/>
                          </a:cxn>
                          <a:cxn ang="T59">
                            <a:pos x="T2" y="T3"/>
                          </a:cxn>
                          <a:cxn ang="T60">
                            <a:pos x="T4" y="T5"/>
                          </a:cxn>
                          <a:cxn ang="T61">
                            <a:pos x="T6" y="T7"/>
                          </a:cxn>
                          <a:cxn ang="T62">
                            <a:pos x="T8" y="T9"/>
                          </a:cxn>
                          <a:cxn ang="T63">
                            <a:pos x="T10" y="T11"/>
                          </a:cxn>
                          <a:cxn ang="T64">
                            <a:pos x="T12" y="T13"/>
                          </a:cxn>
                          <a:cxn ang="T65">
                            <a:pos x="T14" y="T15"/>
                          </a:cxn>
                          <a:cxn ang="T66">
                            <a:pos x="T16" y="T17"/>
                          </a:cxn>
                          <a:cxn ang="T67">
                            <a:pos x="T18" y="T19"/>
                          </a:cxn>
                          <a:cxn ang="T68">
                            <a:pos x="T20" y="T21"/>
                          </a:cxn>
                          <a:cxn ang="T69">
                            <a:pos x="T22" y="T23"/>
                          </a:cxn>
                          <a:cxn ang="T70">
                            <a:pos x="T24" y="T25"/>
                          </a:cxn>
                          <a:cxn ang="T71">
                            <a:pos x="T26" y="T27"/>
                          </a:cxn>
                          <a:cxn ang="T72">
                            <a:pos x="T28" y="T29"/>
                          </a:cxn>
                          <a:cxn ang="T73">
                            <a:pos x="T30" y="T31"/>
                          </a:cxn>
                          <a:cxn ang="T74">
                            <a:pos x="T32" y="T33"/>
                          </a:cxn>
                          <a:cxn ang="T75">
                            <a:pos x="T34" y="T35"/>
                          </a:cxn>
                          <a:cxn ang="T76">
                            <a:pos x="T36" y="T37"/>
                          </a:cxn>
                          <a:cxn ang="T77">
                            <a:pos x="T38" y="T39"/>
                          </a:cxn>
                          <a:cxn ang="T78">
                            <a:pos x="T40" y="T41"/>
                          </a:cxn>
                          <a:cxn ang="T79">
                            <a:pos x="T42" y="T43"/>
                          </a:cxn>
                          <a:cxn ang="T80">
                            <a:pos x="T44" y="T45"/>
                          </a:cxn>
                          <a:cxn ang="T81">
                            <a:pos x="T46" y="T47"/>
                          </a:cxn>
                          <a:cxn ang="T82">
                            <a:pos x="T48" y="T49"/>
                          </a:cxn>
                          <a:cxn ang="T83">
                            <a:pos x="T50" y="T51"/>
                          </a:cxn>
                          <a:cxn ang="T84">
                            <a:pos x="T52" y="T53"/>
                          </a:cxn>
                          <a:cxn ang="T85">
                            <a:pos x="T54" y="T55"/>
                          </a:cxn>
                          <a:cxn ang="T86">
                            <a:pos x="T56" y="T57"/>
                          </a:cxn>
                        </a:cxnLst>
                        <a:rect l="0" t="0" r="r" b="b"/>
                        <a:pathLst>
                          <a:path w="148" h="37">
                            <a:moveTo>
                              <a:pt x="147" y="4"/>
                            </a:moveTo>
                            <a:lnTo>
                              <a:pt x="141" y="10"/>
                            </a:lnTo>
                            <a:lnTo>
                              <a:pt x="135" y="14"/>
                            </a:lnTo>
                            <a:lnTo>
                              <a:pt x="125" y="18"/>
                            </a:lnTo>
                            <a:lnTo>
                              <a:pt x="113" y="20"/>
                            </a:lnTo>
                            <a:lnTo>
                              <a:pt x="97" y="21"/>
                            </a:lnTo>
                            <a:lnTo>
                              <a:pt x="84" y="22"/>
                            </a:lnTo>
                            <a:lnTo>
                              <a:pt x="70" y="24"/>
                            </a:lnTo>
                            <a:lnTo>
                              <a:pt x="53" y="21"/>
                            </a:lnTo>
                            <a:lnTo>
                              <a:pt x="35" y="18"/>
                            </a:lnTo>
                            <a:lnTo>
                              <a:pt x="21" y="15"/>
                            </a:lnTo>
                            <a:lnTo>
                              <a:pt x="10" y="9"/>
                            </a:lnTo>
                            <a:lnTo>
                              <a:pt x="3" y="2"/>
                            </a:lnTo>
                            <a:lnTo>
                              <a:pt x="0" y="0"/>
                            </a:lnTo>
                            <a:lnTo>
                              <a:pt x="0" y="15"/>
                            </a:lnTo>
                            <a:lnTo>
                              <a:pt x="6" y="20"/>
                            </a:lnTo>
                            <a:lnTo>
                              <a:pt x="10" y="24"/>
                            </a:lnTo>
                            <a:lnTo>
                              <a:pt x="17" y="27"/>
                            </a:lnTo>
                            <a:lnTo>
                              <a:pt x="25" y="30"/>
                            </a:lnTo>
                            <a:lnTo>
                              <a:pt x="38" y="33"/>
                            </a:lnTo>
                            <a:lnTo>
                              <a:pt x="56" y="35"/>
                            </a:lnTo>
                            <a:lnTo>
                              <a:pt x="69" y="36"/>
                            </a:lnTo>
                            <a:lnTo>
                              <a:pt x="87" y="36"/>
                            </a:lnTo>
                            <a:lnTo>
                              <a:pt x="103" y="34"/>
                            </a:lnTo>
                            <a:lnTo>
                              <a:pt x="120" y="33"/>
                            </a:lnTo>
                            <a:lnTo>
                              <a:pt x="130" y="30"/>
                            </a:lnTo>
                            <a:lnTo>
                              <a:pt x="141" y="25"/>
                            </a:lnTo>
                            <a:lnTo>
                              <a:pt x="147" y="20"/>
                            </a:lnTo>
                            <a:lnTo>
                              <a:pt x="147" y="4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  <p:grpSp>
                <p:nvGrpSpPr>
                  <p:cNvPr id="284" name="Group 47">
                    <a:extLst>
                      <a:ext uri="{FF2B5EF4-FFF2-40B4-BE49-F238E27FC236}">
                        <a16:creationId xmlns:a16="http://schemas.microsoft.com/office/drawing/2014/main" id="{020AC7B7-50DB-425F-836C-C0217C51BF0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105" y="1634"/>
                    <a:ext cx="455" cy="639"/>
                    <a:chOff x="1105" y="1634"/>
                    <a:chExt cx="455" cy="639"/>
                  </a:xfrm>
                </p:grpSpPr>
                <p:grpSp>
                  <p:nvGrpSpPr>
                    <p:cNvPr id="285" name="Group 48">
                      <a:extLst>
                        <a:ext uri="{FF2B5EF4-FFF2-40B4-BE49-F238E27FC236}">
                          <a16:creationId xmlns:a16="http://schemas.microsoft.com/office/drawing/2014/main" id="{C921DF51-1373-473F-BF80-52DCA299A172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64" y="1923"/>
                      <a:ext cx="396" cy="350"/>
                      <a:chOff x="1164" y="1923"/>
                      <a:chExt cx="396" cy="350"/>
                    </a:xfrm>
                  </p:grpSpPr>
                  <p:grpSp>
                    <p:nvGrpSpPr>
                      <p:cNvPr id="299" name="Group 49">
                        <a:extLst>
                          <a:ext uri="{FF2B5EF4-FFF2-40B4-BE49-F238E27FC236}">
                            <a16:creationId xmlns:a16="http://schemas.microsoft.com/office/drawing/2014/main" id="{417BE066-474E-43A5-92EC-165F626A9715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164" y="1923"/>
                        <a:ext cx="396" cy="317"/>
                        <a:chOff x="1164" y="1923"/>
                        <a:chExt cx="396" cy="317"/>
                      </a:xfrm>
                    </p:grpSpPr>
                    <p:grpSp>
                      <p:nvGrpSpPr>
                        <p:cNvPr id="379" name="Group 50">
                          <a:extLst>
                            <a:ext uri="{FF2B5EF4-FFF2-40B4-BE49-F238E27FC236}">
                              <a16:creationId xmlns:a16="http://schemas.microsoft.com/office/drawing/2014/main" id="{66791702-ADCE-49AB-BD47-B772C1820243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74" y="1923"/>
                          <a:ext cx="131" cy="223"/>
                          <a:chOff x="1274" y="1923"/>
                          <a:chExt cx="131" cy="223"/>
                        </a:xfrm>
                      </p:grpSpPr>
                      <p:sp>
                        <p:nvSpPr>
                          <p:cNvPr id="381" name="Freeform 51">
                            <a:extLst>
                              <a:ext uri="{FF2B5EF4-FFF2-40B4-BE49-F238E27FC236}">
                                <a16:creationId xmlns:a16="http://schemas.microsoft.com/office/drawing/2014/main" id="{D06186B9-C787-450D-A6E3-026297C2823C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76" y="1923"/>
                            <a:ext cx="129" cy="223"/>
                          </a:xfrm>
                          <a:custGeom>
                            <a:avLst/>
                            <a:gdLst>
                              <a:gd name="T0" fmla="*/ 128 w 129"/>
                              <a:gd name="T1" fmla="*/ 88 h 223"/>
                              <a:gd name="T2" fmla="*/ 119 w 129"/>
                              <a:gd name="T3" fmla="*/ 71 h 223"/>
                              <a:gd name="T4" fmla="*/ 106 w 129"/>
                              <a:gd name="T5" fmla="*/ 47 h 223"/>
                              <a:gd name="T6" fmla="*/ 96 w 129"/>
                              <a:gd name="T7" fmla="*/ 32 h 223"/>
                              <a:gd name="T8" fmla="*/ 85 w 129"/>
                              <a:gd name="T9" fmla="*/ 19 h 223"/>
                              <a:gd name="T10" fmla="*/ 74 w 129"/>
                              <a:gd name="T11" fmla="*/ 8 h 223"/>
                              <a:gd name="T12" fmla="*/ 63 w 129"/>
                              <a:gd name="T13" fmla="*/ 2 h 223"/>
                              <a:gd name="T14" fmla="*/ 53 w 129"/>
                              <a:gd name="T15" fmla="*/ 0 h 223"/>
                              <a:gd name="T16" fmla="*/ 45 w 129"/>
                              <a:gd name="T17" fmla="*/ 3 h 223"/>
                              <a:gd name="T18" fmla="*/ 34 w 129"/>
                              <a:gd name="T19" fmla="*/ 17 h 223"/>
                              <a:gd name="T20" fmla="*/ 21 w 129"/>
                              <a:gd name="T21" fmla="*/ 33 h 223"/>
                              <a:gd name="T22" fmla="*/ 9 w 129"/>
                              <a:gd name="T23" fmla="*/ 53 h 223"/>
                              <a:gd name="T24" fmla="*/ 2 w 129"/>
                              <a:gd name="T25" fmla="*/ 69 h 223"/>
                              <a:gd name="T26" fmla="*/ 0 w 129"/>
                              <a:gd name="T27" fmla="*/ 93 h 223"/>
                              <a:gd name="T28" fmla="*/ 0 w 129"/>
                              <a:gd name="T29" fmla="*/ 113 h 223"/>
                              <a:gd name="T30" fmla="*/ 0 w 129"/>
                              <a:gd name="T31" fmla="*/ 137 h 223"/>
                              <a:gd name="T32" fmla="*/ 2 w 129"/>
                              <a:gd name="T33" fmla="*/ 160 h 223"/>
                              <a:gd name="T34" fmla="*/ 4 w 129"/>
                              <a:gd name="T35" fmla="*/ 182 h 223"/>
                              <a:gd name="T36" fmla="*/ 8 w 129"/>
                              <a:gd name="T37" fmla="*/ 201 h 223"/>
                              <a:gd name="T38" fmla="*/ 12 w 129"/>
                              <a:gd name="T39" fmla="*/ 222 h 223"/>
                              <a:gd name="T40" fmla="*/ 92 w 129"/>
                              <a:gd name="T41" fmla="*/ 130 h 223"/>
                              <a:gd name="T42" fmla="*/ 128 w 129"/>
                              <a:gd name="T43" fmla="*/ 88 h 223"/>
                              <a:gd name="T44" fmla="*/ 0 60000 65536"/>
                              <a:gd name="T45" fmla="*/ 0 60000 65536"/>
                              <a:gd name="T46" fmla="*/ 0 60000 65536"/>
                              <a:gd name="T47" fmla="*/ 0 60000 65536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60000 65536"/>
                              <a:gd name="T52" fmla="*/ 0 60000 65536"/>
                              <a:gd name="T53" fmla="*/ 0 60000 65536"/>
                              <a:gd name="T54" fmla="*/ 0 60000 65536"/>
                              <a:gd name="T55" fmla="*/ 0 60000 65536"/>
                              <a:gd name="T56" fmla="*/ 0 60000 65536"/>
                              <a:gd name="T57" fmla="*/ 0 60000 65536"/>
                              <a:gd name="T58" fmla="*/ 0 60000 65536"/>
                              <a:gd name="T59" fmla="*/ 0 60000 65536"/>
                              <a:gd name="T60" fmla="*/ 0 60000 65536"/>
                              <a:gd name="T61" fmla="*/ 0 60000 65536"/>
                              <a:gd name="T62" fmla="*/ 0 60000 65536"/>
                              <a:gd name="T63" fmla="*/ 0 60000 65536"/>
                              <a:gd name="T64" fmla="*/ 0 60000 65536"/>
                              <a:gd name="T65" fmla="*/ 0 60000 65536"/>
                            </a:gdLst>
                            <a:ahLst/>
                            <a:cxnLst>
                              <a:cxn ang="T44">
                                <a:pos x="T0" y="T1"/>
                              </a:cxn>
                              <a:cxn ang="T45">
                                <a:pos x="T2" y="T3"/>
                              </a:cxn>
                              <a:cxn ang="T46">
                                <a:pos x="T4" y="T5"/>
                              </a:cxn>
                              <a:cxn ang="T47">
                                <a:pos x="T6" y="T7"/>
                              </a:cxn>
                              <a:cxn ang="T48">
                                <a:pos x="T8" y="T9"/>
                              </a:cxn>
                              <a:cxn ang="T49">
                                <a:pos x="T10" y="T11"/>
                              </a:cxn>
                              <a:cxn ang="T50">
                                <a:pos x="T12" y="T13"/>
                              </a:cxn>
                              <a:cxn ang="T51">
                                <a:pos x="T14" y="T15"/>
                              </a:cxn>
                              <a:cxn ang="T52">
                                <a:pos x="T16" y="T17"/>
                              </a:cxn>
                              <a:cxn ang="T53">
                                <a:pos x="T18" y="T19"/>
                              </a:cxn>
                              <a:cxn ang="T54">
                                <a:pos x="T20" y="T21"/>
                              </a:cxn>
                              <a:cxn ang="T55">
                                <a:pos x="T22" y="T23"/>
                              </a:cxn>
                              <a:cxn ang="T56">
                                <a:pos x="T24" y="T25"/>
                              </a:cxn>
                              <a:cxn ang="T57">
                                <a:pos x="T26" y="T27"/>
                              </a:cxn>
                              <a:cxn ang="T58">
                                <a:pos x="T28" y="T29"/>
                              </a:cxn>
                              <a:cxn ang="T59">
                                <a:pos x="T30" y="T31"/>
                              </a:cxn>
                              <a:cxn ang="T60">
                                <a:pos x="T32" y="T33"/>
                              </a:cxn>
                              <a:cxn ang="T61">
                                <a:pos x="T34" y="T35"/>
                              </a:cxn>
                              <a:cxn ang="T62">
                                <a:pos x="T36" y="T37"/>
                              </a:cxn>
                              <a:cxn ang="T63">
                                <a:pos x="T38" y="T39"/>
                              </a:cxn>
                              <a:cxn ang="T64">
                                <a:pos x="T40" y="T41"/>
                              </a:cxn>
                              <a:cxn ang="T65">
                                <a:pos x="T42" y="T43"/>
                              </a:cxn>
                            </a:cxnLst>
                            <a:rect l="0" t="0" r="r" b="b"/>
                            <a:pathLst>
                              <a:path w="129" h="223">
                                <a:moveTo>
                                  <a:pt x="128" y="88"/>
                                </a:moveTo>
                                <a:lnTo>
                                  <a:pt x="119" y="71"/>
                                </a:lnTo>
                                <a:lnTo>
                                  <a:pt x="106" y="47"/>
                                </a:lnTo>
                                <a:lnTo>
                                  <a:pt x="96" y="32"/>
                                </a:lnTo>
                                <a:lnTo>
                                  <a:pt x="85" y="19"/>
                                </a:lnTo>
                                <a:lnTo>
                                  <a:pt x="74" y="8"/>
                                </a:lnTo>
                                <a:lnTo>
                                  <a:pt x="63" y="2"/>
                                </a:lnTo>
                                <a:lnTo>
                                  <a:pt x="53" y="0"/>
                                </a:lnTo>
                                <a:lnTo>
                                  <a:pt x="45" y="3"/>
                                </a:lnTo>
                                <a:lnTo>
                                  <a:pt x="34" y="17"/>
                                </a:lnTo>
                                <a:lnTo>
                                  <a:pt x="21" y="33"/>
                                </a:lnTo>
                                <a:lnTo>
                                  <a:pt x="9" y="53"/>
                                </a:lnTo>
                                <a:lnTo>
                                  <a:pt x="2" y="69"/>
                                </a:lnTo>
                                <a:lnTo>
                                  <a:pt x="0" y="93"/>
                                </a:lnTo>
                                <a:lnTo>
                                  <a:pt x="0" y="113"/>
                                </a:lnTo>
                                <a:lnTo>
                                  <a:pt x="0" y="137"/>
                                </a:lnTo>
                                <a:lnTo>
                                  <a:pt x="2" y="160"/>
                                </a:lnTo>
                                <a:lnTo>
                                  <a:pt x="4" y="182"/>
                                </a:lnTo>
                                <a:lnTo>
                                  <a:pt x="8" y="201"/>
                                </a:lnTo>
                                <a:lnTo>
                                  <a:pt x="12" y="222"/>
                                </a:lnTo>
                                <a:lnTo>
                                  <a:pt x="92" y="130"/>
                                </a:lnTo>
                                <a:lnTo>
                                  <a:pt x="128" y="88"/>
                                </a:lnTo>
                              </a:path>
                            </a:pathLst>
                          </a:custGeom>
                          <a:solidFill>
                            <a:srgbClr val="FFC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 cap="rnd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82" name="Freeform 52">
                            <a:extLst>
                              <a:ext uri="{FF2B5EF4-FFF2-40B4-BE49-F238E27FC236}">
                                <a16:creationId xmlns:a16="http://schemas.microsoft.com/office/drawing/2014/main" id="{BC9BEDC5-D53E-46EA-AC3E-88CE15B84D64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76" y="1963"/>
                            <a:ext cx="125" cy="175"/>
                          </a:xfrm>
                          <a:custGeom>
                            <a:avLst/>
                            <a:gdLst>
                              <a:gd name="T0" fmla="*/ 101 w 125"/>
                              <a:gd name="T1" fmla="*/ 0 h 175"/>
                              <a:gd name="T2" fmla="*/ 92 w 125"/>
                              <a:gd name="T3" fmla="*/ 49 h 175"/>
                              <a:gd name="T4" fmla="*/ 56 w 125"/>
                              <a:gd name="T5" fmla="*/ 34 h 175"/>
                              <a:gd name="T6" fmla="*/ 56 w 125"/>
                              <a:gd name="T7" fmla="*/ 90 h 175"/>
                              <a:gd name="T8" fmla="*/ 22 w 125"/>
                              <a:gd name="T9" fmla="*/ 73 h 175"/>
                              <a:gd name="T10" fmla="*/ 19 w 125"/>
                              <a:gd name="T11" fmla="*/ 127 h 175"/>
                              <a:gd name="T12" fmla="*/ 0 w 125"/>
                              <a:gd name="T13" fmla="*/ 109 h 175"/>
                              <a:gd name="T14" fmla="*/ 2 w 125"/>
                              <a:gd name="T15" fmla="*/ 130 h 175"/>
                              <a:gd name="T16" fmla="*/ 3 w 125"/>
                              <a:gd name="T17" fmla="*/ 147 h 175"/>
                              <a:gd name="T18" fmla="*/ 9 w 125"/>
                              <a:gd name="T19" fmla="*/ 174 h 175"/>
                              <a:gd name="T20" fmla="*/ 76 w 125"/>
                              <a:gd name="T21" fmla="*/ 114 h 175"/>
                              <a:gd name="T22" fmla="*/ 124 w 125"/>
                              <a:gd name="T23" fmla="*/ 41 h 175"/>
                              <a:gd name="T24" fmla="*/ 110 w 125"/>
                              <a:gd name="T25" fmla="*/ 15 h 175"/>
                              <a:gd name="T26" fmla="*/ 101 w 125"/>
                              <a:gd name="T27" fmla="*/ 0 h 175"/>
                              <a:gd name="T28" fmla="*/ 0 60000 65536"/>
                              <a:gd name="T29" fmla="*/ 0 60000 65536"/>
                              <a:gd name="T30" fmla="*/ 0 60000 65536"/>
                              <a:gd name="T31" fmla="*/ 0 60000 65536"/>
                              <a:gd name="T32" fmla="*/ 0 60000 65536"/>
                              <a:gd name="T33" fmla="*/ 0 60000 65536"/>
                              <a:gd name="T34" fmla="*/ 0 60000 65536"/>
                              <a:gd name="T35" fmla="*/ 0 60000 65536"/>
                              <a:gd name="T36" fmla="*/ 0 60000 65536"/>
                              <a:gd name="T37" fmla="*/ 0 60000 65536"/>
                              <a:gd name="T38" fmla="*/ 0 60000 65536"/>
                              <a:gd name="T39" fmla="*/ 0 60000 65536"/>
                              <a:gd name="T40" fmla="*/ 0 60000 65536"/>
                              <a:gd name="T41" fmla="*/ 0 60000 65536"/>
                            </a:gdLst>
                            <a:ahLst/>
                            <a:cxnLst>
                              <a:cxn ang="T28">
                                <a:pos x="T0" y="T1"/>
                              </a:cxn>
                              <a:cxn ang="T29">
                                <a:pos x="T2" y="T3"/>
                              </a:cxn>
                              <a:cxn ang="T30">
                                <a:pos x="T4" y="T5"/>
                              </a:cxn>
                              <a:cxn ang="T31">
                                <a:pos x="T6" y="T7"/>
                              </a:cxn>
                              <a:cxn ang="T32">
                                <a:pos x="T8" y="T9"/>
                              </a:cxn>
                              <a:cxn ang="T33">
                                <a:pos x="T10" y="T11"/>
                              </a:cxn>
                              <a:cxn ang="T34">
                                <a:pos x="T12" y="T13"/>
                              </a:cxn>
                              <a:cxn ang="T35">
                                <a:pos x="T14" y="T15"/>
                              </a:cxn>
                              <a:cxn ang="T36">
                                <a:pos x="T16" y="T17"/>
                              </a:cxn>
                              <a:cxn ang="T37">
                                <a:pos x="T18" y="T19"/>
                              </a:cxn>
                              <a:cxn ang="T38">
                                <a:pos x="T20" y="T21"/>
                              </a:cxn>
                              <a:cxn ang="T39">
                                <a:pos x="T22" y="T23"/>
                              </a:cxn>
                              <a:cxn ang="T40">
                                <a:pos x="T24" y="T25"/>
                              </a:cxn>
                              <a:cxn ang="T41">
                                <a:pos x="T26" y="T27"/>
                              </a:cxn>
                            </a:cxnLst>
                            <a:rect l="0" t="0" r="r" b="b"/>
                            <a:pathLst>
                              <a:path w="125" h="175">
                                <a:moveTo>
                                  <a:pt x="101" y="0"/>
                                </a:moveTo>
                                <a:lnTo>
                                  <a:pt x="92" y="49"/>
                                </a:lnTo>
                                <a:lnTo>
                                  <a:pt x="56" y="34"/>
                                </a:lnTo>
                                <a:lnTo>
                                  <a:pt x="56" y="90"/>
                                </a:lnTo>
                                <a:lnTo>
                                  <a:pt x="22" y="73"/>
                                </a:lnTo>
                                <a:lnTo>
                                  <a:pt x="19" y="127"/>
                                </a:lnTo>
                                <a:lnTo>
                                  <a:pt x="0" y="109"/>
                                </a:lnTo>
                                <a:lnTo>
                                  <a:pt x="2" y="130"/>
                                </a:lnTo>
                                <a:lnTo>
                                  <a:pt x="3" y="147"/>
                                </a:lnTo>
                                <a:lnTo>
                                  <a:pt x="9" y="174"/>
                                </a:lnTo>
                                <a:lnTo>
                                  <a:pt x="76" y="114"/>
                                </a:lnTo>
                                <a:lnTo>
                                  <a:pt x="124" y="41"/>
                                </a:lnTo>
                                <a:lnTo>
                                  <a:pt x="110" y="15"/>
                                </a:lnTo>
                                <a:lnTo>
                                  <a:pt x="101" y="0"/>
                                </a:lnTo>
                              </a:path>
                            </a:pathLst>
                          </a:custGeom>
                          <a:solidFill>
                            <a:srgbClr val="FF600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 cap="rnd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83" name="Freeform 53">
                            <a:extLst>
                              <a:ext uri="{FF2B5EF4-FFF2-40B4-BE49-F238E27FC236}">
                                <a16:creationId xmlns:a16="http://schemas.microsoft.com/office/drawing/2014/main" id="{49AF4E56-1606-4D68-885A-B9F85F83BD88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74" y="1957"/>
                            <a:ext cx="97" cy="122"/>
                          </a:xfrm>
                          <a:custGeom>
                            <a:avLst/>
                            <a:gdLst>
                              <a:gd name="T0" fmla="*/ 96 w 97"/>
                              <a:gd name="T1" fmla="*/ 0 h 122"/>
                              <a:gd name="T2" fmla="*/ 89 w 97"/>
                              <a:gd name="T3" fmla="*/ 46 h 122"/>
                              <a:gd name="T4" fmla="*/ 50 w 97"/>
                              <a:gd name="T5" fmla="*/ 30 h 122"/>
                              <a:gd name="T6" fmla="*/ 50 w 97"/>
                              <a:gd name="T7" fmla="*/ 87 h 122"/>
                              <a:gd name="T8" fmla="*/ 16 w 97"/>
                              <a:gd name="T9" fmla="*/ 70 h 122"/>
                              <a:gd name="T10" fmla="*/ 13 w 97"/>
                              <a:gd name="T11" fmla="*/ 121 h 122"/>
                              <a:gd name="T12" fmla="*/ 0 w 97"/>
                              <a:gd name="T13" fmla="*/ 111 h 122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97" h="122">
                                <a:moveTo>
                                  <a:pt x="96" y="0"/>
                                </a:moveTo>
                                <a:lnTo>
                                  <a:pt x="89" y="46"/>
                                </a:lnTo>
                                <a:lnTo>
                                  <a:pt x="50" y="30"/>
                                </a:lnTo>
                                <a:lnTo>
                                  <a:pt x="50" y="87"/>
                                </a:lnTo>
                                <a:lnTo>
                                  <a:pt x="16" y="70"/>
                                </a:lnTo>
                                <a:lnTo>
                                  <a:pt x="13" y="121"/>
                                </a:lnTo>
                                <a:lnTo>
                                  <a:pt x="0" y="11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FF002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sp>
                      <p:nvSpPr>
                        <p:cNvPr id="380" name="Freeform 54">
                          <a:extLst>
                            <a:ext uri="{FF2B5EF4-FFF2-40B4-BE49-F238E27FC236}">
                              <a16:creationId xmlns:a16="http://schemas.microsoft.com/office/drawing/2014/main" id="{9671EA15-0E01-4671-ADF2-42EFC4AF0809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164" y="1939"/>
                          <a:ext cx="396" cy="301"/>
                        </a:xfrm>
                        <a:custGeom>
                          <a:avLst/>
                          <a:gdLst>
                            <a:gd name="T0" fmla="*/ 243 w 396"/>
                            <a:gd name="T1" fmla="*/ 45 h 301"/>
                            <a:gd name="T2" fmla="*/ 272 w 396"/>
                            <a:gd name="T3" fmla="*/ 22 h 301"/>
                            <a:gd name="T4" fmla="*/ 304 w 396"/>
                            <a:gd name="T5" fmla="*/ 7 h 301"/>
                            <a:gd name="T6" fmla="*/ 336 w 396"/>
                            <a:gd name="T7" fmla="*/ 1 h 301"/>
                            <a:gd name="T8" fmla="*/ 360 w 396"/>
                            <a:gd name="T9" fmla="*/ 2 h 301"/>
                            <a:gd name="T10" fmla="*/ 380 w 396"/>
                            <a:gd name="T11" fmla="*/ 15 h 301"/>
                            <a:gd name="T12" fmla="*/ 390 w 396"/>
                            <a:gd name="T13" fmla="*/ 31 h 301"/>
                            <a:gd name="T14" fmla="*/ 395 w 396"/>
                            <a:gd name="T15" fmla="*/ 58 h 301"/>
                            <a:gd name="T16" fmla="*/ 391 w 396"/>
                            <a:gd name="T17" fmla="*/ 91 h 301"/>
                            <a:gd name="T18" fmla="*/ 381 w 396"/>
                            <a:gd name="T19" fmla="*/ 123 h 301"/>
                            <a:gd name="T20" fmla="*/ 363 w 396"/>
                            <a:gd name="T21" fmla="*/ 152 h 301"/>
                            <a:gd name="T22" fmla="*/ 340 w 396"/>
                            <a:gd name="T23" fmla="*/ 174 h 301"/>
                            <a:gd name="T24" fmla="*/ 312 w 396"/>
                            <a:gd name="T25" fmla="*/ 188 h 301"/>
                            <a:gd name="T26" fmla="*/ 279 w 396"/>
                            <a:gd name="T27" fmla="*/ 204 h 301"/>
                            <a:gd name="T28" fmla="*/ 247 w 396"/>
                            <a:gd name="T29" fmla="*/ 230 h 301"/>
                            <a:gd name="T30" fmla="*/ 216 w 396"/>
                            <a:gd name="T31" fmla="*/ 253 h 301"/>
                            <a:gd name="T32" fmla="*/ 188 w 396"/>
                            <a:gd name="T33" fmla="*/ 275 h 301"/>
                            <a:gd name="T34" fmla="*/ 154 w 396"/>
                            <a:gd name="T35" fmla="*/ 290 h 301"/>
                            <a:gd name="T36" fmla="*/ 119 w 396"/>
                            <a:gd name="T37" fmla="*/ 297 h 301"/>
                            <a:gd name="T38" fmla="*/ 83 w 396"/>
                            <a:gd name="T39" fmla="*/ 300 h 301"/>
                            <a:gd name="T40" fmla="*/ 45 w 396"/>
                            <a:gd name="T41" fmla="*/ 294 h 301"/>
                            <a:gd name="T42" fmla="*/ 16 w 396"/>
                            <a:gd name="T43" fmla="*/ 275 h 301"/>
                            <a:gd name="T44" fmla="*/ 4 w 396"/>
                            <a:gd name="T45" fmla="*/ 256 h 301"/>
                            <a:gd name="T46" fmla="*/ 0 w 396"/>
                            <a:gd name="T47" fmla="*/ 237 h 301"/>
                            <a:gd name="T48" fmla="*/ 3 w 396"/>
                            <a:gd name="T49" fmla="*/ 219 h 301"/>
                            <a:gd name="T50" fmla="*/ 10 w 396"/>
                            <a:gd name="T51" fmla="*/ 208 h 301"/>
                            <a:gd name="T52" fmla="*/ 33 w 396"/>
                            <a:gd name="T53" fmla="*/ 208 h 301"/>
                            <a:gd name="T54" fmla="*/ 62 w 396"/>
                            <a:gd name="T55" fmla="*/ 208 h 301"/>
                            <a:gd name="T56" fmla="*/ 88 w 396"/>
                            <a:gd name="T57" fmla="*/ 202 h 301"/>
                            <a:gd name="T58" fmla="*/ 114 w 396"/>
                            <a:gd name="T59" fmla="*/ 193 h 301"/>
                            <a:gd name="T60" fmla="*/ 141 w 396"/>
                            <a:gd name="T61" fmla="*/ 175 h 301"/>
                            <a:gd name="T62" fmla="*/ 169 w 396"/>
                            <a:gd name="T63" fmla="*/ 145 h 301"/>
                            <a:gd name="T64" fmla="*/ 190 w 396"/>
                            <a:gd name="T65" fmla="*/ 115 h 301"/>
                            <a:gd name="T66" fmla="*/ 217 w 396"/>
                            <a:gd name="T67" fmla="*/ 77 h 301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</a:gdLst>
                          <a:ahLst/>
                          <a:cxnLst>
                            <a:cxn ang="T68">
                              <a:pos x="T0" y="T1"/>
                            </a:cxn>
                            <a:cxn ang="T69">
                              <a:pos x="T2" y="T3"/>
                            </a:cxn>
                            <a:cxn ang="T70">
                              <a:pos x="T4" y="T5"/>
                            </a:cxn>
                            <a:cxn ang="T71">
                              <a:pos x="T6" y="T7"/>
                            </a:cxn>
                            <a:cxn ang="T72">
                              <a:pos x="T8" y="T9"/>
                            </a:cxn>
                            <a:cxn ang="T73">
                              <a:pos x="T10" y="T11"/>
                            </a:cxn>
                            <a:cxn ang="T74">
                              <a:pos x="T12" y="T13"/>
                            </a:cxn>
                            <a:cxn ang="T75">
                              <a:pos x="T14" y="T15"/>
                            </a:cxn>
                            <a:cxn ang="T76">
                              <a:pos x="T16" y="T17"/>
                            </a:cxn>
                            <a:cxn ang="T77">
                              <a:pos x="T18" y="T19"/>
                            </a:cxn>
                            <a:cxn ang="T78">
                              <a:pos x="T20" y="T21"/>
                            </a:cxn>
                            <a:cxn ang="T79">
                              <a:pos x="T22" y="T23"/>
                            </a:cxn>
                            <a:cxn ang="T80">
                              <a:pos x="T24" y="T25"/>
                            </a:cxn>
                            <a:cxn ang="T81">
                              <a:pos x="T26" y="T27"/>
                            </a:cxn>
                            <a:cxn ang="T82">
                              <a:pos x="T28" y="T29"/>
                            </a:cxn>
                            <a:cxn ang="T83">
                              <a:pos x="T30" y="T31"/>
                            </a:cxn>
                            <a:cxn ang="T84">
                              <a:pos x="T32" y="T33"/>
                            </a:cxn>
                            <a:cxn ang="T85">
                              <a:pos x="T34" y="T35"/>
                            </a:cxn>
                            <a:cxn ang="T86">
                              <a:pos x="T36" y="T37"/>
                            </a:cxn>
                            <a:cxn ang="T87">
                              <a:pos x="T38" y="T39"/>
                            </a:cxn>
                            <a:cxn ang="T88">
                              <a:pos x="T40" y="T41"/>
                            </a:cxn>
                            <a:cxn ang="T89">
                              <a:pos x="T42" y="T43"/>
                            </a:cxn>
                            <a:cxn ang="T90">
                              <a:pos x="T44" y="T45"/>
                            </a:cxn>
                            <a:cxn ang="T91">
                              <a:pos x="T46" y="T47"/>
                            </a:cxn>
                            <a:cxn ang="T92">
                              <a:pos x="T48" y="T49"/>
                            </a:cxn>
                            <a:cxn ang="T93">
                              <a:pos x="T50" y="T51"/>
                            </a:cxn>
                            <a:cxn ang="T94">
                              <a:pos x="T52" y="T53"/>
                            </a:cxn>
                            <a:cxn ang="T95">
                              <a:pos x="T54" y="T55"/>
                            </a:cxn>
                            <a:cxn ang="T96">
                              <a:pos x="T56" y="T57"/>
                            </a:cxn>
                            <a:cxn ang="T97">
                              <a:pos x="T58" y="T59"/>
                            </a:cxn>
                            <a:cxn ang="T98">
                              <a:pos x="T60" y="T61"/>
                            </a:cxn>
                            <a:cxn ang="T99">
                              <a:pos x="T62" y="T63"/>
                            </a:cxn>
                            <a:cxn ang="T100">
                              <a:pos x="T64" y="T65"/>
                            </a:cxn>
                            <a:cxn ang="T101">
                              <a:pos x="T66" y="T67"/>
                            </a:cxn>
                          </a:cxnLst>
                          <a:rect l="0" t="0" r="r" b="b"/>
                          <a:pathLst>
                            <a:path w="396" h="301">
                              <a:moveTo>
                                <a:pt x="231" y="59"/>
                              </a:moveTo>
                              <a:lnTo>
                                <a:pt x="243" y="45"/>
                              </a:lnTo>
                              <a:lnTo>
                                <a:pt x="258" y="31"/>
                              </a:lnTo>
                              <a:lnTo>
                                <a:pt x="272" y="22"/>
                              </a:lnTo>
                              <a:lnTo>
                                <a:pt x="287" y="13"/>
                              </a:lnTo>
                              <a:lnTo>
                                <a:pt x="304" y="7"/>
                              </a:lnTo>
                              <a:lnTo>
                                <a:pt x="321" y="3"/>
                              </a:lnTo>
                              <a:lnTo>
                                <a:pt x="336" y="1"/>
                              </a:lnTo>
                              <a:lnTo>
                                <a:pt x="348" y="0"/>
                              </a:lnTo>
                              <a:lnTo>
                                <a:pt x="360" y="2"/>
                              </a:lnTo>
                              <a:lnTo>
                                <a:pt x="371" y="7"/>
                              </a:lnTo>
                              <a:lnTo>
                                <a:pt x="380" y="15"/>
                              </a:lnTo>
                              <a:lnTo>
                                <a:pt x="385" y="23"/>
                              </a:lnTo>
                              <a:lnTo>
                                <a:pt x="390" y="31"/>
                              </a:lnTo>
                              <a:lnTo>
                                <a:pt x="392" y="42"/>
                              </a:lnTo>
                              <a:lnTo>
                                <a:pt x="395" y="58"/>
                              </a:lnTo>
                              <a:lnTo>
                                <a:pt x="394" y="75"/>
                              </a:lnTo>
                              <a:lnTo>
                                <a:pt x="391" y="91"/>
                              </a:lnTo>
                              <a:lnTo>
                                <a:pt x="387" y="109"/>
                              </a:lnTo>
                              <a:lnTo>
                                <a:pt x="381" y="123"/>
                              </a:lnTo>
                              <a:lnTo>
                                <a:pt x="372" y="139"/>
                              </a:lnTo>
                              <a:lnTo>
                                <a:pt x="363" y="152"/>
                              </a:lnTo>
                              <a:lnTo>
                                <a:pt x="352" y="164"/>
                              </a:lnTo>
                              <a:lnTo>
                                <a:pt x="340" y="174"/>
                              </a:lnTo>
                              <a:lnTo>
                                <a:pt x="327" y="182"/>
                              </a:lnTo>
                              <a:lnTo>
                                <a:pt x="312" y="188"/>
                              </a:lnTo>
                              <a:lnTo>
                                <a:pt x="298" y="196"/>
                              </a:lnTo>
                              <a:lnTo>
                                <a:pt x="279" y="204"/>
                              </a:lnTo>
                              <a:lnTo>
                                <a:pt x="262" y="219"/>
                              </a:lnTo>
                              <a:lnTo>
                                <a:pt x="247" y="230"/>
                              </a:lnTo>
                              <a:lnTo>
                                <a:pt x="230" y="243"/>
                              </a:lnTo>
                              <a:lnTo>
                                <a:pt x="216" y="253"/>
                              </a:lnTo>
                              <a:lnTo>
                                <a:pt x="202" y="265"/>
                              </a:lnTo>
                              <a:lnTo>
                                <a:pt x="188" y="275"/>
                              </a:lnTo>
                              <a:lnTo>
                                <a:pt x="171" y="283"/>
                              </a:lnTo>
                              <a:lnTo>
                                <a:pt x="154" y="290"/>
                              </a:lnTo>
                              <a:lnTo>
                                <a:pt x="138" y="294"/>
                              </a:lnTo>
                              <a:lnTo>
                                <a:pt x="119" y="297"/>
                              </a:lnTo>
                              <a:lnTo>
                                <a:pt x="102" y="299"/>
                              </a:lnTo>
                              <a:lnTo>
                                <a:pt x="83" y="300"/>
                              </a:lnTo>
                              <a:lnTo>
                                <a:pt x="61" y="299"/>
                              </a:lnTo>
                              <a:lnTo>
                                <a:pt x="45" y="294"/>
                              </a:lnTo>
                              <a:lnTo>
                                <a:pt x="28" y="286"/>
                              </a:lnTo>
                              <a:lnTo>
                                <a:pt x="16" y="275"/>
                              </a:lnTo>
                              <a:lnTo>
                                <a:pt x="8" y="265"/>
                              </a:lnTo>
                              <a:lnTo>
                                <a:pt x="4" y="256"/>
                              </a:lnTo>
                              <a:lnTo>
                                <a:pt x="1" y="248"/>
                              </a:lnTo>
                              <a:lnTo>
                                <a:pt x="0" y="237"/>
                              </a:lnTo>
                              <a:lnTo>
                                <a:pt x="1" y="228"/>
                              </a:lnTo>
                              <a:lnTo>
                                <a:pt x="3" y="219"/>
                              </a:lnTo>
                              <a:lnTo>
                                <a:pt x="5" y="212"/>
                              </a:lnTo>
                              <a:lnTo>
                                <a:pt x="10" y="208"/>
                              </a:lnTo>
                              <a:lnTo>
                                <a:pt x="22" y="205"/>
                              </a:lnTo>
                              <a:lnTo>
                                <a:pt x="33" y="208"/>
                              </a:lnTo>
                              <a:lnTo>
                                <a:pt x="48" y="209"/>
                              </a:lnTo>
                              <a:lnTo>
                                <a:pt x="62" y="208"/>
                              </a:lnTo>
                              <a:lnTo>
                                <a:pt x="76" y="205"/>
                              </a:lnTo>
                              <a:lnTo>
                                <a:pt x="88" y="202"/>
                              </a:lnTo>
                              <a:lnTo>
                                <a:pt x="99" y="199"/>
                              </a:lnTo>
                              <a:lnTo>
                                <a:pt x="114" y="193"/>
                              </a:lnTo>
                              <a:lnTo>
                                <a:pt x="128" y="184"/>
                              </a:lnTo>
                              <a:lnTo>
                                <a:pt x="141" y="175"/>
                              </a:lnTo>
                              <a:lnTo>
                                <a:pt x="152" y="164"/>
                              </a:lnTo>
                              <a:lnTo>
                                <a:pt x="169" y="145"/>
                              </a:lnTo>
                              <a:lnTo>
                                <a:pt x="179" y="130"/>
                              </a:lnTo>
                              <a:lnTo>
                                <a:pt x="190" y="115"/>
                              </a:lnTo>
                              <a:lnTo>
                                <a:pt x="204" y="96"/>
                              </a:lnTo>
                              <a:lnTo>
                                <a:pt x="217" y="77"/>
                              </a:lnTo>
                              <a:lnTo>
                                <a:pt x="231" y="59"/>
                              </a:lnTo>
                            </a:path>
                          </a:pathLst>
                        </a:custGeom>
                        <a:solidFill>
                          <a:srgbClr val="FFA000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12700" cap="rnd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300" name="Group 55">
                        <a:extLst>
                          <a:ext uri="{FF2B5EF4-FFF2-40B4-BE49-F238E27FC236}">
                            <a16:creationId xmlns:a16="http://schemas.microsoft.com/office/drawing/2014/main" id="{FE71D67D-556B-4F50-9293-C50E80B8391D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167" y="1964"/>
                        <a:ext cx="391" cy="309"/>
                        <a:chOff x="1167" y="1964"/>
                        <a:chExt cx="391" cy="309"/>
                      </a:xfrm>
                    </p:grpSpPr>
                    <p:grpSp>
                      <p:nvGrpSpPr>
                        <p:cNvPr id="301" name="Group 56">
                          <a:extLst>
                            <a:ext uri="{FF2B5EF4-FFF2-40B4-BE49-F238E27FC236}">
                              <a16:creationId xmlns:a16="http://schemas.microsoft.com/office/drawing/2014/main" id="{7FFB00FF-B384-4DEE-BF59-FDB444C1B7F4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46" y="1984"/>
                          <a:ext cx="8" cy="21"/>
                          <a:chOff x="1546" y="1984"/>
                          <a:chExt cx="8" cy="21"/>
                        </a:xfrm>
                      </p:grpSpPr>
                      <p:sp>
                        <p:nvSpPr>
                          <p:cNvPr id="377" name="Line 57">
                            <a:extLst>
                              <a:ext uri="{FF2B5EF4-FFF2-40B4-BE49-F238E27FC236}">
                                <a16:creationId xmlns:a16="http://schemas.microsoft.com/office/drawing/2014/main" id="{3E1A078A-0A5A-41E3-8D81-BD453FF2E2C3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548" y="1984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78" name="Oval 58">
                            <a:extLst>
                              <a:ext uri="{FF2B5EF4-FFF2-40B4-BE49-F238E27FC236}">
                                <a16:creationId xmlns:a16="http://schemas.microsoft.com/office/drawing/2014/main" id="{724162F0-091A-49BE-8459-87CE4C72DAB2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546" y="1989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2" name="Group 59">
                          <a:extLst>
                            <a:ext uri="{FF2B5EF4-FFF2-40B4-BE49-F238E27FC236}">
                              <a16:creationId xmlns:a16="http://schemas.microsoft.com/office/drawing/2014/main" id="{72750DCF-06A5-4C40-900A-F6CC87B46559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49" y="2034"/>
                          <a:ext cx="9" cy="21"/>
                          <a:chOff x="1549" y="2034"/>
                          <a:chExt cx="9" cy="21"/>
                        </a:xfrm>
                      </p:grpSpPr>
                      <p:sp>
                        <p:nvSpPr>
                          <p:cNvPr id="375" name="Line 60">
                            <a:extLst>
                              <a:ext uri="{FF2B5EF4-FFF2-40B4-BE49-F238E27FC236}">
                                <a16:creationId xmlns:a16="http://schemas.microsoft.com/office/drawing/2014/main" id="{2CA24ABE-491D-422E-AF08-E8E85028076C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552" y="2034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76" name="Oval 61">
                            <a:extLst>
                              <a:ext uri="{FF2B5EF4-FFF2-40B4-BE49-F238E27FC236}">
                                <a16:creationId xmlns:a16="http://schemas.microsoft.com/office/drawing/2014/main" id="{C22319D0-C433-4363-BFD5-2F668484B6DA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549" y="2039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3" name="Group 62">
                          <a:extLst>
                            <a:ext uri="{FF2B5EF4-FFF2-40B4-BE49-F238E27FC236}">
                              <a16:creationId xmlns:a16="http://schemas.microsoft.com/office/drawing/2014/main" id="{BF502ACE-CF5C-47DC-A837-7127F371E4B0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24" y="1971"/>
                          <a:ext cx="9" cy="22"/>
                          <a:chOff x="1524" y="1971"/>
                          <a:chExt cx="9" cy="22"/>
                        </a:xfrm>
                      </p:grpSpPr>
                      <p:sp>
                        <p:nvSpPr>
                          <p:cNvPr id="373" name="Line 63">
                            <a:extLst>
                              <a:ext uri="{FF2B5EF4-FFF2-40B4-BE49-F238E27FC236}">
                                <a16:creationId xmlns:a16="http://schemas.microsoft.com/office/drawing/2014/main" id="{CF6D8463-7B0A-48F1-B511-1C501DC8E77B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527" y="1971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74" name="Oval 64">
                            <a:extLst>
                              <a:ext uri="{FF2B5EF4-FFF2-40B4-BE49-F238E27FC236}">
                                <a16:creationId xmlns:a16="http://schemas.microsoft.com/office/drawing/2014/main" id="{A6F20A95-2497-4E3D-A629-C98EE8C010DD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524" y="1977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4" name="Group 65">
                          <a:extLst>
                            <a:ext uri="{FF2B5EF4-FFF2-40B4-BE49-F238E27FC236}">
                              <a16:creationId xmlns:a16="http://schemas.microsoft.com/office/drawing/2014/main" id="{B1D596A9-94F7-4EA5-9F04-5B0F8F1E53CF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00" y="1964"/>
                          <a:ext cx="8" cy="21"/>
                          <a:chOff x="1500" y="1964"/>
                          <a:chExt cx="8" cy="21"/>
                        </a:xfrm>
                      </p:grpSpPr>
                      <p:sp>
                        <p:nvSpPr>
                          <p:cNvPr id="371" name="Line 66">
                            <a:extLst>
                              <a:ext uri="{FF2B5EF4-FFF2-40B4-BE49-F238E27FC236}">
                                <a16:creationId xmlns:a16="http://schemas.microsoft.com/office/drawing/2014/main" id="{AC00EC47-354A-4D14-93FA-44EC3FF7E8FE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502" y="1964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72" name="Oval 67">
                            <a:extLst>
                              <a:ext uri="{FF2B5EF4-FFF2-40B4-BE49-F238E27FC236}">
                                <a16:creationId xmlns:a16="http://schemas.microsoft.com/office/drawing/2014/main" id="{ACE4DC82-2E5D-42C0-8BBB-2F1944CAAE9D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500" y="1969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5" name="Group 68">
                          <a:extLst>
                            <a:ext uri="{FF2B5EF4-FFF2-40B4-BE49-F238E27FC236}">
                              <a16:creationId xmlns:a16="http://schemas.microsoft.com/office/drawing/2014/main" id="{504EC649-024C-4C01-816A-5AA309E4E94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471" y="1968"/>
                          <a:ext cx="8" cy="22"/>
                          <a:chOff x="1471" y="1968"/>
                          <a:chExt cx="8" cy="22"/>
                        </a:xfrm>
                      </p:grpSpPr>
                      <p:sp>
                        <p:nvSpPr>
                          <p:cNvPr id="369" name="Line 69">
                            <a:extLst>
                              <a:ext uri="{FF2B5EF4-FFF2-40B4-BE49-F238E27FC236}">
                                <a16:creationId xmlns:a16="http://schemas.microsoft.com/office/drawing/2014/main" id="{F50A2A9A-08CC-4FFC-B833-B98A484535B5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473" y="1968"/>
                            <a:ext cx="0" cy="7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70" name="Oval 70">
                            <a:extLst>
                              <a:ext uri="{FF2B5EF4-FFF2-40B4-BE49-F238E27FC236}">
                                <a16:creationId xmlns:a16="http://schemas.microsoft.com/office/drawing/2014/main" id="{511F6B7D-ABF3-490A-B453-1106DD695B17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471" y="1974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6" name="Group 71">
                          <a:extLst>
                            <a:ext uri="{FF2B5EF4-FFF2-40B4-BE49-F238E27FC236}">
                              <a16:creationId xmlns:a16="http://schemas.microsoft.com/office/drawing/2014/main" id="{4B68D71D-9F72-4539-AEEB-81FC871BC08B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440" y="1983"/>
                          <a:ext cx="9" cy="21"/>
                          <a:chOff x="1440" y="1983"/>
                          <a:chExt cx="9" cy="21"/>
                        </a:xfrm>
                      </p:grpSpPr>
                      <p:sp>
                        <p:nvSpPr>
                          <p:cNvPr id="367" name="Line 72">
                            <a:extLst>
                              <a:ext uri="{FF2B5EF4-FFF2-40B4-BE49-F238E27FC236}">
                                <a16:creationId xmlns:a16="http://schemas.microsoft.com/office/drawing/2014/main" id="{F8DFC2A9-2B66-4258-8039-24204C5B56F5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442" y="1983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68" name="Oval 73">
                            <a:extLst>
                              <a:ext uri="{FF2B5EF4-FFF2-40B4-BE49-F238E27FC236}">
                                <a16:creationId xmlns:a16="http://schemas.microsoft.com/office/drawing/2014/main" id="{27F404FC-B387-4FC2-9D8E-7EE8720D79DE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440" y="1989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7" name="Group 74">
                          <a:extLst>
                            <a:ext uri="{FF2B5EF4-FFF2-40B4-BE49-F238E27FC236}">
                              <a16:creationId xmlns:a16="http://schemas.microsoft.com/office/drawing/2014/main" id="{A57E74F1-DFC8-45B1-B90B-6E374AAA7D9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39" y="2075"/>
                          <a:ext cx="9" cy="21"/>
                          <a:chOff x="1539" y="2075"/>
                          <a:chExt cx="9" cy="21"/>
                        </a:xfrm>
                      </p:grpSpPr>
                      <p:sp>
                        <p:nvSpPr>
                          <p:cNvPr id="365" name="Line 75">
                            <a:extLst>
                              <a:ext uri="{FF2B5EF4-FFF2-40B4-BE49-F238E27FC236}">
                                <a16:creationId xmlns:a16="http://schemas.microsoft.com/office/drawing/2014/main" id="{2D86110A-E239-48DC-BFAA-33A133C74BAB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540" y="2075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66" name="Oval 76">
                            <a:extLst>
                              <a:ext uri="{FF2B5EF4-FFF2-40B4-BE49-F238E27FC236}">
                                <a16:creationId xmlns:a16="http://schemas.microsoft.com/office/drawing/2014/main" id="{D3D868D9-643D-41BA-B2DC-D17B62E82B30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539" y="2080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8" name="Group 77">
                          <a:extLst>
                            <a:ext uri="{FF2B5EF4-FFF2-40B4-BE49-F238E27FC236}">
                              <a16:creationId xmlns:a16="http://schemas.microsoft.com/office/drawing/2014/main" id="{3D21F8AF-6144-457F-81D4-DEFF98FA554A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14" y="2106"/>
                          <a:ext cx="8" cy="21"/>
                          <a:chOff x="1514" y="2106"/>
                          <a:chExt cx="8" cy="21"/>
                        </a:xfrm>
                      </p:grpSpPr>
                      <p:sp>
                        <p:nvSpPr>
                          <p:cNvPr id="363" name="Line 78">
                            <a:extLst>
                              <a:ext uri="{FF2B5EF4-FFF2-40B4-BE49-F238E27FC236}">
                                <a16:creationId xmlns:a16="http://schemas.microsoft.com/office/drawing/2014/main" id="{667EA56C-5105-4461-B102-002E8B6741DB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516" y="2106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64" name="Oval 79">
                            <a:extLst>
                              <a:ext uri="{FF2B5EF4-FFF2-40B4-BE49-F238E27FC236}">
                                <a16:creationId xmlns:a16="http://schemas.microsoft.com/office/drawing/2014/main" id="{E5DAC4DD-BF7D-4F72-88A5-522C3CF882B7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514" y="2111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09" name="Group 80">
                          <a:extLst>
                            <a:ext uri="{FF2B5EF4-FFF2-40B4-BE49-F238E27FC236}">
                              <a16:creationId xmlns:a16="http://schemas.microsoft.com/office/drawing/2014/main" id="{5D484DDA-186F-4345-B3D7-1A2A2B814997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490" y="2126"/>
                          <a:ext cx="8" cy="21"/>
                          <a:chOff x="1490" y="2126"/>
                          <a:chExt cx="8" cy="21"/>
                        </a:xfrm>
                      </p:grpSpPr>
                      <p:sp>
                        <p:nvSpPr>
                          <p:cNvPr id="361" name="Line 81">
                            <a:extLst>
                              <a:ext uri="{FF2B5EF4-FFF2-40B4-BE49-F238E27FC236}">
                                <a16:creationId xmlns:a16="http://schemas.microsoft.com/office/drawing/2014/main" id="{45790E97-506F-4CDB-ACF4-5F7F8C39E362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492" y="2126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62" name="Oval 82">
                            <a:extLst>
                              <a:ext uri="{FF2B5EF4-FFF2-40B4-BE49-F238E27FC236}">
                                <a16:creationId xmlns:a16="http://schemas.microsoft.com/office/drawing/2014/main" id="{254DF926-2084-4E9D-9FBE-918A4FFF978B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490" y="2132"/>
                            <a:ext cx="8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0" name="Group 83">
                          <a:extLst>
                            <a:ext uri="{FF2B5EF4-FFF2-40B4-BE49-F238E27FC236}">
                              <a16:creationId xmlns:a16="http://schemas.microsoft.com/office/drawing/2014/main" id="{5803C039-AF37-4E39-A898-F7C31E588121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465" y="2143"/>
                          <a:ext cx="9" cy="21"/>
                          <a:chOff x="1465" y="2143"/>
                          <a:chExt cx="9" cy="21"/>
                        </a:xfrm>
                      </p:grpSpPr>
                      <p:sp>
                        <p:nvSpPr>
                          <p:cNvPr id="359" name="Line 84">
                            <a:extLst>
                              <a:ext uri="{FF2B5EF4-FFF2-40B4-BE49-F238E27FC236}">
                                <a16:creationId xmlns:a16="http://schemas.microsoft.com/office/drawing/2014/main" id="{49A10D43-55FC-430B-805E-F0BE4E482374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468" y="2143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60" name="Oval 85">
                            <a:extLst>
                              <a:ext uri="{FF2B5EF4-FFF2-40B4-BE49-F238E27FC236}">
                                <a16:creationId xmlns:a16="http://schemas.microsoft.com/office/drawing/2014/main" id="{2D455943-76F4-4B66-88BF-E6CD4893FDDB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465" y="2148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1" name="Group 86">
                          <a:extLst>
                            <a:ext uri="{FF2B5EF4-FFF2-40B4-BE49-F238E27FC236}">
                              <a16:creationId xmlns:a16="http://schemas.microsoft.com/office/drawing/2014/main" id="{D4455195-8C0E-4EDA-8412-DEC11A499EA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81" y="2041"/>
                          <a:ext cx="9" cy="21"/>
                          <a:chOff x="1381" y="2041"/>
                          <a:chExt cx="9" cy="21"/>
                        </a:xfrm>
                      </p:grpSpPr>
                      <p:sp>
                        <p:nvSpPr>
                          <p:cNvPr id="357" name="Line 87">
                            <a:extLst>
                              <a:ext uri="{FF2B5EF4-FFF2-40B4-BE49-F238E27FC236}">
                                <a16:creationId xmlns:a16="http://schemas.microsoft.com/office/drawing/2014/main" id="{08F6D022-C5E8-4902-A527-3B26FD20481F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384" y="2041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58" name="Oval 88">
                            <a:extLst>
                              <a:ext uri="{FF2B5EF4-FFF2-40B4-BE49-F238E27FC236}">
                                <a16:creationId xmlns:a16="http://schemas.microsoft.com/office/drawing/2014/main" id="{70D511F0-133E-40C4-9A9C-3831C968F7B7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381" y="2046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2" name="Group 89">
                          <a:extLst>
                            <a:ext uri="{FF2B5EF4-FFF2-40B4-BE49-F238E27FC236}">
                              <a16:creationId xmlns:a16="http://schemas.microsoft.com/office/drawing/2014/main" id="{AB50A0F0-7D04-4E85-BC54-72B56E5EEC6E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55" y="2078"/>
                          <a:ext cx="9" cy="22"/>
                          <a:chOff x="1355" y="2078"/>
                          <a:chExt cx="9" cy="22"/>
                        </a:xfrm>
                      </p:grpSpPr>
                      <p:sp>
                        <p:nvSpPr>
                          <p:cNvPr id="355" name="Line 90">
                            <a:extLst>
                              <a:ext uri="{FF2B5EF4-FFF2-40B4-BE49-F238E27FC236}">
                                <a16:creationId xmlns:a16="http://schemas.microsoft.com/office/drawing/2014/main" id="{6C994A40-A2AE-47E9-9E41-796B0235FCD7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356" y="2078"/>
                            <a:ext cx="0" cy="7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56" name="Oval 91">
                            <a:extLst>
                              <a:ext uri="{FF2B5EF4-FFF2-40B4-BE49-F238E27FC236}">
                                <a16:creationId xmlns:a16="http://schemas.microsoft.com/office/drawing/2014/main" id="{75D0821F-62CE-4145-A3C4-A2D920AE0E91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355" y="2084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3" name="Group 92">
                          <a:extLst>
                            <a:ext uri="{FF2B5EF4-FFF2-40B4-BE49-F238E27FC236}">
                              <a16:creationId xmlns:a16="http://schemas.microsoft.com/office/drawing/2014/main" id="{DEDB37CD-B4CA-4796-82A0-19492A39FCD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32" y="2109"/>
                          <a:ext cx="8" cy="21"/>
                          <a:chOff x="1332" y="2109"/>
                          <a:chExt cx="8" cy="21"/>
                        </a:xfrm>
                      </p:grpSpPr>
                      <p:sp>
                        <p:nvSpPr>
                          <p:cNvPr id="353" name="Line 93">
                            <a:extLst>
                              <a:ext uri="{FF2B5EF4-FFF2-40B4-BE49-F238E27FC236}">
                                <a16:creationId xmlns:a16="http://schemas.microsoft.com/office/drawing/2014/main" id="{4EC5CCF1-08EE-4D88-BCC0-2E65511084F8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334" y="2109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54" name="Oval 94">
                            <a:extLst>
                              <a:ext uri="{FF2B5EF4-FFF2-40B4-BE49-F238E27FC236}">
                                <a16:creationId xmlns:a16="http://schemas.microsoft.com/office/drawing/2014/main" id="{E590EA67-9EC9-4F81-A696-171D02DFB9E7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332" y="2115"/>
                            <a:ext cx="8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4" name="Group 95">
                          <a:extLst>
                            <a:ext uri="{FF2B5EF4-FFF2-40B4-BE49-F238E27FC236}">
                              <a16:creationId xmlns:a16="http://schemas.microsoft.com/office/drawing/2014/main" id="{D2BF414B-2336-4FFA-8955-BDD1AA740526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09" y="2134"/>
                          <a:ext cx="8" cy="22"/>
                          <a:chOff x="1309" y="2134"/>
                          <a:chExt cx="8" cy="22"/>
                        </a:xfrm>
                      </p:grpSpPr>
                      <p:sp>
                        <p:nvSpPr>
                          <p:cNvPr id="351" name="Line 96">
                            <a:extLst>
                              <a:ext uri="{FF2B5EF4-FFF2-40B4-BE49-F238E27FC236}">
                                <a16:creationId xmlns:a16="http://schemas.microsoft.com/office/drawing/2014/main" id="{FE53B90E-5CE0-4F4F-B108-4D43DC78D13D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311" y="2134"/>
                            <a:ext cx="0" cy="7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52" name="Oval 97">
                            <a:extLst>
                              <a:ext uri="{FF2B5EF4-FFF2-40B4-BE49-F238E27FC236}">
                                <a16:creationId xmlns:a16="http://schemas.microsoft.com/office/drawing/2014/main" id="{A8F3AEC1-4711-4F46-A2EF-B447E3653B9F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309" y="2140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5" name="Group 98">
                          <a:extLst>
                            <a:ext uri="{FF2B5EF4-FFF2-40B4-BE49-F238E27FC236}">
                              <a16:creationId xmlns:a16="http://schemas.microsoft.com/office/drawing/2014/main" id="{E5AF9C7D-6AA2-4F72-AA3C-FB79F5F7E440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410" y="2007"/>
                          <a:ext cx="9" cy="21"/>
                          <a:chOff x="1410" y="2007"/>
                          <a:chExt cx="9" cy="21"/>
                        </a:xfrm>
                      </p:grpSpPr>
                      <p:sp>
                        <p:nvSpPr>
                          <p:cNvPr id="349" name="Line 99">
                            <a:extLst>
                              <a:ext uri="{FF2B5EF4-FFF2-40B4-BE49-F238E27FC236}">
                                <a16:creationId xmlns:a16="http://schemas.microsoft.com/office/drawing/2014/main" id="{D6D63C8F-6528-45FE-880E-2E8146DC5397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412" y="2007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50" name="Oval 100">
                            <a:extLst>
                              <a:ext uri="{FF2B5EF4-FFF2-40B4-BE49-F238E27FC236}">
                                <a16:creationId xmlns:a16="http://schemas.microsoft.com/office/drawing/2014/main" id="{E4406C0B-2C42-4ED0-982A-E83D4B109F07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410" y="2013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6" name="Group 101">
                          <a:extLst>
                            <a:ext uri="{FF2B5EF4-FFF2-40B4-BE49-F238E27FC236}">
                              <a16:creationId xmlns:a16="http://schemas.microsoft.com/office/drawing/2014/main" id="{CD9B053C-042E-42FE-A71C-1D2009CB9E5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81" y="2154"/>
                          <a:ext cx="9" cy="21"/>
                          <a:chOff x="1281" y="2154"/>
                          <a:chExt cx="9" cy="21"/>
                        </a:xfrm>
                      </p:grpSpPr>
                      <p:sp>
                        <p:nvSpPr>
                          <p:cNvPr id="347" name="Line 102">
                            <a:extLst>
                              <a:ext uri="{FF2B5EF4-FFF2-40B4-BE49-F238E27FC236}">
                                <a16:creationId xmlns:a16="http://schemas.microsoft.com/office/drawing/2014/main" id="{994BBBA2-38CC-4E9A-873C-AB3B3D50A788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84" y="2154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48" name="Oval 103">
                            <a:extLst>
                              <a:ext uri="{FF2B5EF4-FFF2-40B4-BE49-F238E27FC236}">
                                <a16:creationId xmlns:a16="http://schemas.microsoft.com/office/drawing/2014/main" id="{421B3A3D-CA73-4D2E-8154-8858CD4FA77F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81" y="2160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7" name="Group 104">
                          <a:extLst>
                            <a:ext uri="{FF2B5EF4-FFF2-40B4-BE49-F238E27FC236}">
                              <a16:creationId xmlns:a16="http://schemas.microsoft.com/office/drawing/2014/main" id="{D7D7B5F3-4727-4E0F-88A0-9928E58F5ED7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50" y="2166"/>
                          <a:ext cx="8" cy="21"/>
                          <a:chOff x="1250" y="2166"/>
                          <a:chExt cx="8" cy="21"/>
                        </a:xfrm>
                      </p:grpSpPr>
                      <p:sp>
                        <p:nvSpPr>
                          <p:cNvPr id="345" name="Line 105">
                            <a:extLst>
                              <a:ext uri="{FF2B5EF4-FFF2-40B4-BE49-F238E27FC236}">
                                <a16:creationId xmlns:a16="http://schemas.microsoft.com/office/drawing/2014/main" id="{4DE5E667-E718-458B-8E43-79C91D9D0032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52" y="2166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46" name="Oval 106">
                            <a:extLst>
                              <a:ext uri="{FF2B5EF4-FFF2-40B4-BE49-F238E27FC236}">
                                <a16:creationId xmlns:a16="http://schemas.microsoft.com/office/drawing/2014/main" id="{19A0662E-19D2-429A-9975-5747FB4604E2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50" y="2172"/>
                            <a:ext cx="8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8" name="Group 107">
                          <a:extLst>
                            <a:ext uri="{FF2B5EF4-FFF2-40B4-BE49-F238E27FC236}">
                              <a16:creationId xmlns:a16="http://schemas.microsoft.com/office/drawing/2014/main" id="{BBB64BAF-4DEE-4B33-9BAC-59E97C13E680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19" y="2173"/>
                          <a:ext cx="9" cy="21"/>
                          <a:chOff x="1219" y="2173"/>
                          <a:chExt cx="9" cy="21"/>
                        </a:xfrm>
                      </p:grpSpPr>
                      <p:sp>
                        <p:nvSpPr>
                          <p:cNvPr id="343" name="Line 108">
                            <a:extLst>
                              <a:ext uri="{FF2B5EF4-FFF2-40B4-BE49-F238E27FC236}">
                                <a16:creationId xmlns:a16="http://schemas.microsoft.com/office/drawing/2014/main" id="{75A1E32A-A74F-4D9A-8E29-CFE779F3B77B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21" y="2173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44" name="Oval 109">
                            <a:extLst>
                              <a:ext uri="{FF2B5EF4-FFF2-40B4-BE49-F238E27FC236}">
                                <a16:creationId xmlns:a16="http://schemas.microsoft.com/office/drawing/2014/main" id="{2EF860A9-20D5-46D3-A416-DA5056F60CD8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19" y="2179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19" name="Group 110">
                          <a:extLst>
                            <a:ext uri="{FF2B5EF4-FFF2-40B4-BE49-F238E27FC236}">
                              <a16:creationId xmlns:a16="http://schemas.microsoft.com/office/drawing/2014/main" id="{D264733E-9E5A-4AC5-9F4B-5BFFA67C9F3F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191" y="2172"/>
                          <a:ext cx="9" cy="22"/>
                          <a:chOff x="1191" y="2172"/>
                          <a:chExt cx="9" cy="22"/>
                        </a:xfrm>
                      </p:grpSpPr>
                      <p:sp>
                        <p:nvSpPr>
                          <p:cNvPr id="341" name="Line 111">
                            <a:extLst>
                              <a:ext uri="{FF2B5EF4-FFF2-40B4-BE49-F238E27FC236}">
                                <a16:creationId xmlns:a16="http://schemas.microsoft.com/office/drawing/2014/main" id="{27742D8D-7618-4DBE-8349-D57607E9EA95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193" y="2172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42" name="Oval 112">
                            <a:extLst>
                              <a:ext uri="{FF2B5EF4-FFF2-40B4-BE49-F238E27FC236}">
                                <a16:creationId xmlns:a16="http://schemas.microsoft.com/office/drawing/2014/main" id="{6FD0ED2C-AAA9-4170-A8D2-D613829411FB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191" y="2178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0" name="Group 113">
                          <a:extLst>
                            <a:ext uri="{FF2B5EF4-FFF2-40B4-BE49-F238E27FC236}">
                              <a16:creationId xmlns:a16="http://schemas.microsoft.com/office/drawing/2014/main" id="{DA839D8D-266B-46D6-A149-B6E212749920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95" y="2246"/>
                          <a:ext cx="9" cy="21"/>
                          <a:chOff x="1295" y="2246"/>
                          <a:chExt cx="9" cy="21"/>
                        </a:xfrm>
                      </p:grpSpPr>
                      <p:sp>
                        <p:nvSpPr>
                          <p:cNvPr id="339" name="Line 114">
                            <a:extLst>
                              <a:ext uri="{FF2B5EF4-FFF2-40B4-BE49-F238E27FC236}">
                                <a16:creationId xmlns:a16="http://schemas.microsoft.com/office/drawing/2014/main" id="{36C2930F-5C36-47B5-81B9-35A930B6343A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97" y="2246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40" name="Oval 115">
                            <a:extLst>
                              <a:ext uri="{FF2B5EF4-FFF2-40B4-BE49-F238E27FC236}">
                                <a16:creationId xmlns:a16="http://schemas.microsoft.com/office/drawing/2014/main" id="{36976CF4-D9B4-4750-A4DD-9765C3F7E54F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95" y="2251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1" name="Group 116">
                          <a:extLst>
                            <a:ext uri="{FF2B5EF4-FFF2-40B4-BE49-F238E27FC236}">
                              <a16:creationId xmlns:a16="http://schemas.microsoft.com/office/drawing/2014/main" id="{05F58F0D-5CF7-4D4E-B749-288BD0730487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65" y="2250"/>
                          <a:ext cx="10" cy="21"/>
                          <a:chOff x="1265" y="2250"/>
                          <a:chExt cx="10" cy="21"/>
                        </a:xfrm>
                      </p:grpSpPr>
                      <p:sp>
                        <p:nvSpPr>
                          <p:cNvPr id="337" name="Line 117">
                            <a:extLst>
                              <a:ext uri="{FF2B5EF4-FFF2-40B4-BE49-F238E27FC236}">
                                <a16:creationId xmlns:a16="http://schemas.microsoft.com/office/drawing/2014/main" id="{BFAA5B34-8AF1-4694-A586-ED8AA86DE316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68" y="2250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38" name="Oval 118">
                            <a:extLst>
                              <a:ext uri="{FF2B5EF4-FFF2-40B4-BE49-F238E27FC236}">
                                <a16:creationId xmlns:a16="http://schemas.microsoft.com/office/drawing/2014/main" id="{064B96EF-F4DE-4EE5-9C30-BDE976EFA1E4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65" y="2256"/>
                            <a:ext cx="10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2" name="Group 119">
                          <a:extLst>
                            <a:ext uri="{FF2B5EF4-FFF2-40B4-BE49-F238E27FC236}">
                              <a16:creationId xmlns:a16="http://schemas.microsoft.com/office/drawing/2014/main" id="{404AC419-720B-42DB-9EA8-53FC2AAFEB20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38" y="2251"/>
                          <a:ext cx="9" cy="22"/>
                          <a:chOff x="1238" y="2251"/>
                          <a:chExt cx="9" cy="22"/>
                        </a:xfrm>
                      </p:grpSpPr>
                      <p:sp>
                        <p:nvSpPr>
                          <p:cNvPr id="335" name="Line 120">
                            <a:extLst>
                              <a:ext uri="{FF2B5EF4-FFF2-40B4-BE49-F238E27FC236}">
                                <a16:creationId xmlns:a16="http://schemas.microsoft.com/office/drawing/2014/main" id="{416EDC9E-3DA5-4386-A8AA-32FF19CC1B5A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41" y="2251"/>
                            <a:ext cx="0" cy="7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36" name="Oval 121">
                            <a:extLst>
                              <a:ext uri="{FF2B5EF4-FFF2-40B4-BE49-F238E27FC236}">
                                <a16:creationId xmlns:a16="http://schemas.microsoft.com/office/drawing/2014/main" id="{6A73B5E6-1888-4FC2-9EFB-BAB94A0A6F68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38" y="2257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3" name="Group 122">
                          <a:extLst>
                            <a:ext uri="{FF2B5EF4-FFF2-40B4-BE49-F238E27FC236}">
                              <a16:creationId xmlns:a16="http://schemas.microsoft.com/office/drawing/2014/main" id="{AF4BAC41-4EAC-4392-8BFE-1607A5BF3445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12" y="2248"/>
                          <a:ext cx="8" cy="21"/>
                          <a:chOff x="1212" y="2248"/>
                          <a:chExt cx="8" cy="21"/>
                        </a:xfrm>
                      </p:grpSpPr>
                      <p:sp>
                        <p:nvSpPr>
                          <p:cNvPr id="333" name="Line 123">
                            <a:extLst>
                              <a:ext uri="{FF2B5EF4-FFF2-40B4-BE49-F238E27FC236}">
                                <a16:creationId xmlns:a16="http://schemas.microsoft.com/office/drawing/2014/main" id="{5CD12855-D6A3-4748-86CA-86304F0BFB18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213" y="2248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34" name="Oval 124">
                            <a:extLst>
                              <a:ext uri="{FF2B5EF4-FFF2-40B4-BE49-F238E27FC236}">
                                <a16:creationId xmlns:a16="http://schemas.microsoft.com/office/drawing/2014/main" id="{3F7B549D-DB33-4795-95AD-A050527BF8F6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212" y="2253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4" name="Group 125">
                          <a:extLst>
                            <a:ext uri="{FF2B5EF4-FFF2-40B4-BE49-F238E27FC236}">
                              <a16:creationId xmlns:a16="http://schemas.microsoft.com/office/drawing/2014/main" id="{50043BDF-FF39-4D5B-A86E-0705959ABCAD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188" y="2237"/>
                          <a:ext cx="8" cy="22"/>
                          <a:chOff x="1188" y="2237"/>
                          <a:chExt cx="8" cy="22"/>
                        </a:xfrm>
                      </p:grpSpPr>
                      <p:sp>
                        <p:nvSpPr>
                          <p:cNvPr id="331" name="Line 126">
                            <a:extLst>
                              <a:ext uri="{FF2B5EF4-FFF2-40B4-BE49-F238E27FC236}">
                                <a16:creationId xmlns:a16="http://schemas.microsoft.com/office/drawing/2014/main" id="{B990D61C-C6BB-478F-84D5-EE94BA268F2E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190" y="2237"/>
                            <a:ext cx="0" cy="7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32" name="Oval 127">
                            <a:extLst>
                              <a:ext uri="{FF2B5EF4-FFF2-40B4-BE49-F238E27FC236}">
                                <a16:creationId xmlns:a16="http://schemas.microsoft.com/office/drawing/2014/main" id="{4149E584-2CB6-45C7-B406-624F13D96B02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188" y="2243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5" name="Group 128">
                          <a:extLst>
                            <a:ext uri="{FF2B5EF4-FFF2-40B4-BE49-F238E27FC236}">
                              <a16:creationId xmlns:a16="http://schemas.microsoft.com/office/drawing/2014/main" id="{1D35B847-57AC-4746-9A53-F4A9C5D3B29C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167" y="2216"/>
                          <a:ext cx="8" cy="21"/>
                          <a:chOff x="1167" y="2216"/>
                          <a:chExt cx="8" cy="21"/>
                        </a:xfrm>
                      </p:grpSpPr>
                      <p:sp>
                        <p:nvSpPr>
                          <p:cNvPr id="329" name="Line 129">
                            <a:extLst>
                              <a:ext uri="{FF2B5EF4-FFF2-40B4-BE49-F238E27FC236}">
                                <a16:creationId xmlns:a16="http://schemas.microsoft.com/office/drawing/2014/main" id="{D330038C-4F06-4FE4-81E7-EDE5166600A9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169" y="2216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30" name="Oval 130">
                            <a:extLst>
                              <a:ext uri="{FF2B5EF4-FFF2-40B4-BE49-F238E27FC236}">
                                <a16:creationId xmlns:a16="http://schemas.microsoft.com/office/drawing/2014/main" id="{DE6BFAEB-D595-4A7A-822C-FF22C71988CD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167" y="2221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26" name="Group 131">
                          <a:extLst>
                            <a:ext uri="{FF2B5EF4-FFF2-40B4-BE49-F238E27FC236}">
                              <a16:creationId xmlns:a16="http://schemas.microsoft.com/office/drawing/2014/main" id="{6530F5BF-92F3-417B-ADE3-5882622F478F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169" y="2172"/>
                          <a:ext cx="8" cy="22"/>
                          <a:chOff x="1169" y="2172"/>
                          <a:chExt cx="8" cy="22"/>
                        </a:xfrm>
                      </p:grpSpPr>
                      <p:sp>
                        <p:nvSpPr>
                          <p:cNvPr id="327" name="Line 132">
                            <a:extLst>
                              <a:ext uri="{FF2B5EF4-FFF2-40B4-BE49-F238E27FC236}">
                                <a16:creationId xmlns:a16="http://schemas.microsoft.com/office/drawing/2014/main" id="{86F78A39-8558-47DA-9749-B34DF5AC26F1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1171" y="2172"/>
                            <a:ext cx="0" cy="6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328" name="Oval 133">
                            <a:extLst>
                              <a:ext uri="{FF2B5EF4-FFF2-40B4-BE49-F238E27FC236}">
                                <a16:creationId xmlns:a16="http://schemas.microsoft.com/office/drawing/2014/main" id="{4B5BEEEB-A134-4D74-B41B-52E0BC21AB8A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169" y="2178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286" name="Group 134">
                      <a:extLst>
                        <a:ext uri="{FF2B5EF4-FFF2-40B4-BE49-F238E27FC236}">
                          <a16:creationId xmlns:a16="http://schemas.microsoft.com/office/drawing/2014/main" id="{4B5F1C1B-FD7A-4190-8BC6-C2C99543860D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05" y="1634"/>
                      <a:ext cx="265" cy="278"/>
                      <a:chOff x="1105" y="1634"/>
                      <a:chExt cx="265" cy="278"/>
                    </a:xfrm>
                  </p:grpSpPr>
                  <p:sp>
                    <p:nvSpPr>
                      <p:cNvPr id="296" name="Freeform 135">
                        <a:extLst>
                          <a:ext uri="{FF2B5EF4-FFF2-40B4-BE49-F238E27FC236}">
                            <a16:creationId xmlns:a16="http://schemas.microsoft.com/office/drawing/2014/main" id="{73F466BD-C564-4C8A-A6AC-3487CDA889E4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64" y="1649"/>
                        <a:ext cx="131" cy="144"/>
                      </a:xfrm>
                      <a:custGeom>
                        <a:avLst/>
                        <a:gdLst>
                          <a:gd name="T0" fmla="*/ 130 w 131"/>
                          <a:gd name="T1" fmla="*/ 64 h 144"/>
                          <a:gd name="T2" fmla="*/ 116 w 131"/>
                          <a:gd name="T3" fmla="*/ 46 h 144"/>
                          <a:gd name="T4" fmla="*/ 105 w 131"/>
                          <a:gd name="T5" fmla="*/ 33 h 144"/>
                          <a:gd name="T6" fmla="*/ 92 w 131"/>
                          <a:gd name="T7" fmla="*/ 21 h 144"/>
                          <a:gd name="T8" fmla="*/ 81 w 131"/>
                          <a:gd name="T9" fmla="*/ 13 h 144"/>
                          <a:gd name="T10" fmla="*/ 69 w 131"/>
                          <a:gd name="T11" fmla="*/ 7 h 144"/>
                          <a:gd name="T12" fmla="*/ 58 w 131"/>
                          <a:gd name="T13" fmla="*/ 2 h 144"/>
                          <a:gd name="T14" fmla="*/ 49 w 131"/>
                          <a:gd name="T15" fmla="*/ 0 h 144"/>
                          <a:gd name="T16" fmla="*/ 47 w 131"/>
                          <a:gd name="T17" fmla="*/ 2 h 144"/>
                          <a:gd name="T18" fmla="*/ 45 w 131"/>
                          <a:gd name="T19" fmla="*/ 7 h 144"/>
                          <a:gd name="T20" fmla="*/ 46 w 131"/>
                          <a:gd name="T21" fmla="*/ 22 h 144"/>
                          <a:gd name="T22" fmla="*/ 47 w 131"/>
                          <a:gd name="T23" fmla="*/ 43 h 144"/>
                          <a:gd name="T24" fmla="*/ 47 w 131"/>
                          <a:gd name="T25" fmla="*/ 57 h 144"/>
                          <a:gd name="T26" fmla="*/ 47 w 131"/>
                          <a:gd name="T27" fmla="*/ 61 h 144"/>
                          <a:gd name="T28" fmla="*/ 45 w 131"/>
                          <a:gd name="T29" fmla="*/ 63 h 144"/>
                          <a:gd name="T30" fmla="*/ 42 w 131"/>
                          <a:gd name="T31" fmla="*/ 64 h 144"/>
                          <a:gd name="T32" fmla="*/ 38 w 131"/>
                          <a:gd name="T33" fmla="*/ 62 h 144"/>
                          <a:gd name="T34" fmla="*/ 30 w 131"/>
                          <a:gd name="T35" fmla="*/ 56 h 144"/>
                          <a:gd name="T36" fmla="*/ 17 w 131"/>
                          <a:gd name="T37" fmla="*/ 46 h 144"/>
                          <a:gd name="T38" fmla="*/ 8 w 131"/>
                          <a:gd name="T39" fmla="*/ 39 h 144"/>
                          <a:gd name="T40" fmla="*/ 5 w 131"/>
                          <a:gd name="T41" fmla="*/ 39 h 144"/>
                          <a:gd name="T42" fmla="*/ 3 w 131"/>
                          <a:gd name="T43" fmla="*/ 40 h 144"/>
                          <a:gd name="T44" fmla="*/ 2 w 131"/>
                          <a:gd name="T45" fmla="*/ 45 h 144"/>
                          <a:gd name="T46" fmla="*/ 0 w 131"/>
                          <a:gd name="T47" fmla="*/ 51 h 144"/>
                          <a:gd name="T48" fmla="*/ 0 w 131"/>
                          <a:gd name="T49" fmla="*/ 60 h 144"/>
                          <a:gd name="T50" fmla="*/ 0 w 131"/>
                          <a:gd name="T51" fmla="*/ 76 h 144"/>
                          <a:gd name="T52" fmla="*/ 3 w 131"/>
                          <a:gd name="T53" fmla="*/ 96 h 144"/>
                          <a:gd name="T54" fmla="*/ 10 w 131"/>
                          <a:gd name="T55" fmla="*/ 134 h 144"/>
                          <a:gd name="T56" fmla="*/ 63 w 131"/>
                          <a:gd name="T57" fmla="*/ 143 h 144"/>
                          <a:gd name="T58" fmla="*/ 114 w 131"/>
                          <a:gd name="T59" fmla="*/ 109 h 144"/>
                          <a:gd name="T60" fmla="*/ 130 w 131"/>
                          <a:gd name="T61" fmla="*/ 64 h 144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</a:gdLst>
                        <a:ahLst/>
                        <a:cxnLst>
                          <a:cxn ang="T62">
                            <a:pos x="T0" y="T1"/>
                          </a:cxn>
                          <a:cxn ang="T63">
                            <a:pos x="T2" y="T3"/>
                          </a:cxn>
                          <a:cxn ang="T64">
                            <a:pos x="T4" y="T5"/>
                          </a:cxn>
                          <a:cxn ang="T65">
                            <a:pos x="T6" y="T7"/>
                          </a:cxn>
                          <a:cxn ang="T66">
                            <a:pos x="T8" y="T9"/>
                          </a:cxn>
                          <a:cxn ang="T67">
                            <a:pos x="T10" y="T11"/>
                          </a:cxn>
                          <a:cxn ang="T68">
                            <a:pos x="T12" y="T13"/>
                          </a:cxn>
                          <a:cxn ang="T69">
                            <a:pos x="T14" y="T15"/>
                          </a:cxn>
                          <a:cxn ang="T70">
                            <a:pos x="T16" y="T17"/>
                          </a:cxn>
                          <a:cxn ang="T71">
                            <a:pos x="T18" y="T19"/>
                          </a:cxn>
                          <a:cxn ang="T72">
                            <a:pos x="T20" y="T21"/>
                          </a:cxn>
                          <a:cxn ang="T73">
                            <a:pos x="T22" y="T23"/>
                          </a:cxn>
                          <a:cxn ang="T74">
                            <a:pos x="T24" y="T25"/>
                          </a:cxn>
                          <a:cxn ang="T75">
                            <a:pos x="T26" y="T27"/>
                          </a:cxn>
                          <a:cxn ang="T76">
                            <a:pos x="T28" y="T29"/>
                          </a:cxn>
                          <a:cxn ang="T77">
                            <a:pos x="T30" y="T31"/>
                          </a:cxn>
                          <a:cxn ang="T78">
                            <a:pos x="T32" y="T33"/>
                          </a:cxn>
                          <a:cxn ang="T79">
                            <a:pos x="T34" y="T35"/>
                          </a:cxn>
                          <a:cxn ang="T80">
                            <a:pos x="T36" y="T37"/>
                          </a:cxn>
                          <a:cxn ang="T81">
                            <a:pos x="T38" y="T39"/>
                          </a:cxn>
                          <a:cxn ang="T82">
                            <a:pos x="T40" y="T41"/>
                          </a:cxn>
                          <a:cxn ang="T83">
                            <a:pos x="T42" y="T43"/>
                          </a:cxn>
                          <a:cxn ang="T84">
                            <a:pos x="T44" y="T45"/>
                          </a:cxn>
                          <a:cxn ang="T85">
                            <a:pos x="T46" y="T47"/>
                          </a:cxn>
                          <a:cxn ang="T86">
                            <a:pos x="T48" y="T49"/>
                          </a:cxn>
                          <a:cxn ang="T87">
                            <a:pos x="T50" y="T51"/>
                          </a:cxn>
                          <a:cxn ang="T88">
                            <a:pos x="T52" y="T53"/>
                          </a:cxn>
                          <a:cxn ang="T89">
                            <a:pos x="T54" y="T55"/>
                          </a:cxn>
                          <a:cxn ang="T90">
                            <a:pos x="T56" y="T57"/>
                          </a:cxn>
                          <a:cxn ang="T91">
                            <a:pos x="T58" y="T59"/>
                          </a:cxn>
                          <a:cxn ang="T92">
                            <a:pos x="T60" y="T61"/>
                          </a:cxn>
                        </a:cxnLst>
                        <a:rect l="0" t="0" r="r" b="b"/>
                        <a:pathLst>
                          <a:path w="131" h="144">
                            <a:moveTo>
                              <a:pt x="130" y="64"/>
                            </a:moveTo>
                            <a:lnTo>
                              <a:pt x="116" y="46"/>
                            </a:lnTo>
                            <a:lnTo>
                              <a:pt x="105" y="33"/>
                            </a:lnTo>
                            <a:lnTo>
                              <a:pt x="92" y="21"/>
                            </a:lnTo>
                            <a:lnTo>
                              <a:pt x="81" y="13"/>
                            </a:lnTo>
                            <a:lnTo>
                              <a:pt x="69" y="7"/>
                            </a:lnTo>
                            <a:lnTo>
                              <a:pt x="58" y="2"/>
                            </a:lnTo>
                            <a:lnTo>
                              <a:pt x="49" y="0"/>
                            </a:lnTo>
                            <a:lnTo>
                              <a:pt x="47" y="2"/>
                            </a:lnTo>
                            <a:lnTo>
                              <a:pt x="45" y="7"/>
                            </a:lnTo>
                            <a:lnTo>
                              <a:pt x="46" y="22"/>
                            </a:lnTo>
                            <a:lnTo>
                              <a:pt x="47" y="43"/>
                            </a:lnTo>
                            <a:lnTo>
                              <a:pt x="47" y="57"/>
                            </a:lnTo>
                            <a:lnTo>
                              <a:pt x="47" y="61"/>
                            </a:lnTo>
                            <a:lnTo>
                              <a:pt x="45" y="63"/>
                            </a:lnTo>
                            <a:lnTo>
                              <a:pt x="42" y="64"/>
                            </a:lnTo>
                            <a:lnTo>
                              <a:pt x="38" y="62"/>
                            </a:lnTo>
                            <a:lnTo>
                              <a:pt x="30" y="56"/>
                            </a:lnTo>
                            <a:lnTo>
                              <a:pt x="17" y="46"/>
                            </a:lnTo>
                            <a:lnTo>
                              <a:pt x="8" y="39"/>
                            </a:lnTo>
                            <a:lnTo>
                              <a:pt x="5" y="39"/>
                            </a:lnTo>
                            <a:lnTo>
                              <a:pt x="3" y="40"/>
                            </a:lnTo>
                            <a:lnTo>
                              <a:pt x="2" y="45"/>
                            </a:lnTo>
                            <a:lnTo>
                              <a:pt x="0" y="51"/>
                            </a:lnTo>
                            <a:lnTo>
                              <a:pt x="0" y="60"/>
                            </a:lnTo>
                            <a:lnTo>
                              <a:pt x="0" y="76"/>
                            </a:lnTo>
                            <a:lnTo>
                              <a:pt x="3" y="96"/>
                            </a:lnTo>
                            <a:lnTo>
                              <a:pt x="10" y="134"/>
                            </a:lnTo>
                            <a:lnTo>
                              <a:pt x="63" y="143"/>
                            </a:lnTo>
                            <a:lnTo>
                              <a:pt x="114" y="109"/>
                            </a:lnTo>
                            <a:lnTo>
                              <a:pt x="130" y="64"/>
                            </a:lnTo>
                          </a:path>
                        </a:pathLst>
                      </a:custGeom>
                      <a:solidFill>
                        <a:srgbClr val="80604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97" name="Freeform 136">
                        <a:extLst>
                          <a:ext uri="{FF2B5EF4-FFF2-40B4-BE49-F238E27FC236}">
                            <a16:creationId xmlns:a16="http://schemas.microsoft.com/office/drawing/2014/main" id="{CC8C3784-D41B-4EED-A439-EA0FCEA418F3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94" y="1692"/>
                        <a:ext cx="90" cy="95"/>
                      </a:xfrm>
                      <a:custGeom>
                        <a:avLst/>
                        <a:gdLst>
                          <a:gd name="T0" fmla="*/ 82 w 90"/>
                          <a:gd name="T1" fmla="*/ 0 h 95"/>
                          <a:gd name="T2" fmla="*/ 78 w 90"/>
                          <a:gd name="T3" fmla="*/ 9 h 95"/>
                          <a:gd name="T4" fmla="*/ 74 w 90"/>
                          <a:gd name="T5" fmla="*/ 20 h 95"/>
                          <a:gd name="T6" fmla="*/ 70 w 90"/>
                          <a:gd name="T7" fmla="*/ 29 h 95"/>
                          <a:gd name="T8" fmla="*/ 64 w 90"/>
                          <a:gd name="T9" fmla="*/ 37 h 95"/>
                          <a:gd name="T10" fmla="*/ 58 w 90"/>
                          <a:gd name="T11" fmla="*/ 44 h 95"/>
                          <a:gd name="T12" fmla="*/ 53 w 90"/>
                          <a:gd name="T13" fmla="*/ 49 h 95"/>
                          <a:gd name="T14" fmla="*/ 46 w 90"/>
                          <a:gd name="T15" fmla="*/ 54 h 95"/>
                          <a:gd name="T16" fmla="*/ 39 w 90"/>
                          <a:gd name="T17" fmla="*/ 59 h 95"/>
                          <a:gd name="T18" fmla="*/ 30 w 90"/>
                          <a:gd name="T19" fmla="*/ 63 h 95"/>
                          <a:gd name="T20" fmla="*/ 23 w 90"/>
                          <a:gd name="T21" fmla="*/ 67 h 95"/>
                          <a:gd name="T22" fmla="*/ 14 w 90"/>
                          <a:gd name="T23" fmla="*/ 70 h 95"/>
                          <a:gd name="T24" fmla="*/ 8 w 90"/>
                          <a:gd name="T25" fmla="*/ 73 h 95"/>
                          <a:gd name="T26" fmla="*/ 0 w 90"/>
                          <a:gd name="T27" fmla="*/ 76 h 95"/>
                          <a:gd name="T28" fmla="*/ 28 w 90"/>
                          <a:gd name="T29" fmla="*/ 94 h 95"/>
                          <a:gd name="T30" fmla="*/ 81 w 90"/>
                          <a:gd name="T31" fmla="*/ 68 h 95"/>
                          <a:gd name="T32" fmla="*/ 89 w 90"/>
                          <a:gd name="T33" fmla="*/ 6 h 95"/>
                          <a:gd name="T34" fmla="*/ 82 w 90"/>
                          <a:gd name="T35" fmla="*/ 0 h 95"/>
                          <a:gd name="T36" fmla="*/ 0 60000 65536"/>
                          <a:gd name="T37" fmla="*/ 0 60000 65536"/>
                          <a:gd name="T38" fmla="*/ 0 60000 65536"/>
                          <a:gd name="T39" fmla="*/ 0 60000 65536"/>
                          <a:gd name="T40" fmla="*/ 0 60000 65536"/>
                          <a:gd name="T41" fmla="*/ 0 60000 65536"/>
                          <a:gd name="T42" fmla="*/ 0 60000 65536"/>
                          <a:gd name="T43" fmla="*/ 0 60000 65536"/>
                          <a:gd name="T44" fmla="*/ 0 60000 65536"/>
                          <a:gd name="T45" fmla="*/ 0 60000 65536"/>
                          <a:gd name="T46" fmla="*/ 0 60000 65536"/>
                          <a:gd name="T47" fmla="*/ 0 60000 65536"/>
                          <a:gd name="T48" fmla="*/ 0 60000 65536"/>
                          <a:gd name="T49" fmla="*/ 0 60000 65536"/>
                          <a:gd name="T50" fmla="*/ 0 60000 65536"/>
                          <a:gd name="T51" fmla="*/ 0 60000 65536"/>
                          <a:gd name="T52" fmla="*/ 0 60000 65536"/>
                          <a:gd name="T53" fmla="*/ 0 60000 65536"/>
                        </a:gdLst>
                        <a:ahLst/>
                        <a:cxnLst>
                          <a:cxn ang="T36">
                            <a:pos x="T0" y="T1"/>
                          </a:cxn>
                          <a:cxn ang="T37">
                            <a:pos x="T2" y="T3"/>
                          </a:cxn>
                          <a:cxn ang="T38">
                            <a:pos x="T4" y="T5"/>
                          </a:cxn>
                          <a:cxn ang="T39">
                            <a:pos x="T6" y="T7"/>
                          </a:cxn>
                          <a:cxn ang="T40">
                            <a:pos x="T8" y="T9"/>
                          </a:cxn>
                          <a:cxn ang="T41">
                            <a:pos x="T10" y="T11"/>
                          </a:cxn>
                          <a:cxn ang="T42">
                            <a:pos x="T12" y="T13"/>
                          </a:cxn>
                          <a:cxn ang="T43">
                            <a:pos x="T14" y="T15"/>
                          </a:cxn>
                          <a:cxn ang="T44">
                            <a:pos x="T16" y="T17"/>
                          </a:cxn>
                          <a:cxn ang="T45">
                            <a:pos x="T18" y="T19"/>
                          </a:cxn>
                          <a:cxn ang="T46">
                            <a:pos x="T20" y="T21"/>
                          </a:cxn>
                          <a:cxn ang="T47">
                            <a:pos x="T22" y="T23"/>
                          </a:cxn>
                          <a:cxn ang="T48">
                            <a:pos x="T24" y="T25"/>
                          </a:cxn>
                          <a:cxn ang="T49">
                            <a:pos x="T26" y="T27"/>
                          </a:cxn>
                          <a:cxn ang="T50">
                            <a:pos x="T28" y="T29"/>
                          </a:cxn>
                          <a:cxn ang="T51">
                            <a:pos x="T30" y="T31"/>
                          </a:cxn>
                          <a:cxn ang="T52">
                            <a:pos x="T32" y="T33"/>
                          </a:cxn>
                          <a:cxn ang="T53">
                            <a:pos x="T34" y="T35"/>
                          </a:cxn>
                        </a:cxnLst>
                        <a:rect l="0" t="0" r="r" b="b"/>
                        <a:pathLst>
                          <a:path w="90" h="95">
                            <a:moveTo>
                              <a:pt x="82" y="0"/>
                            </a:moveTo>
                            <a:lnTo>
                              <a:pt x="78" y="9"/>
                            </a:lnTo>
                            <a:lnTo>
                              <a:pt x="74" y="20"/>
                            </a:lnTo>
                            <a:lnTo>
                              <a:pt x="70" y="29"/>
                            </a:lnTo>
                            <a:lnTo>
                              <a:pt x="64" y="37"/>
                            </a:lnTo>
                            <a:lnTo>
                              <a:pt x="58" y="44"/>
                            </a:lnTo>
                            <a:lnTo>
                              <a:pt x="53" y="49"/>
                            </a:lnTo>
                            <a:lnTo>
                              <a:pt x="46" y="54"/>
                            </a:lnTo>
                            <a:lnTo>
                              <a:pt x="39" y="59"/>
                            </a:lnTo>
                            <a:lnTo>
                              <a:pt x="30" y="63"/>
                            </a:lnTo>
                            <a:lnTo>
                              <a:pt x="23" y="67"/>
                            </a:lnTo>
                            <a:lnTo>
                              <a:pt x="14" y="70"/>
                            </a:lnTo>
                            <a:lnTo>
                              <a:pt x="8" y="73"/>
                            </a:lnTo>
                            <a:lnTo>
                              <a:pt x="0" y="76"/>
                            </a:lnTo>
                            <a:lnTo>
                              <a:pt x="28" y="94"/>
                            </a:lnTo>
                            <a:lnTo>
                              <a:pt x="81" y="68"/>
                            </a:lnTo>
                            <a:lnTo>
                              <a:pt x="89" y="6"/>
                            </a:lnTo>
                            <a:lnTo>
                              <a:pt x="82" y="0"/>
                            </a:lnTo>
                          </a:path>
                        </a:pathLst>
                      </a:custGeom>
                      <a:solidFill>
                        <a:srgbClr val="FF6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98" name="Freeform 137">
                        <a:extLst>
                          <a:ext uri="{FF2B5EF4-FFF2-40B4-BE49-F238E27FC236}">
                            <a16:creationId xmlns:a16="http://schemas.microsoft.com/office/drawing/2014/main" id="{E9DD32A3-2A6F-42D1-A9D8-DD822E402D57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05" y="1634"/>
                        <a:ext cx="265" cy="278"/>
                      </a:xfrm>
                      <a:custGeom>
                        <a:avLst/>
                        <a:gdLst>
                          <a:gd name="T0" fmla="*/ 232 w 265"/>
                          <a:gd name="T1" fmla="*/ 0 h 278"/>
                          <a:gd name="T2" fmla="*/ 240 w 265"/>
                          <a:gd name="T3" fmla="*/ 2 h 278"/>
                          <a:gd name="T4" fmla="*/ 248 w 265"/>
                          <a:gd name="T5" fmla="*/ 8 h 278"/>
                          <a:gd name="T6" fmla="*/ 254 w 265"/>
                          <a:gd name="T7" fmla="*/ 17 h 278"/>
                          <a:gd name="T8" fmla="*/ 258 w 265"/>
                          <a:gd name="T9" fmla="*/ 27 h 278"/>
                          <a:gd name="T10" fmla="*/ 261 w 265"/>
                          <a:gd name="T11" fmla="*/ 42 h 278"/>
                          <a:gd name="T12" fmla="*/ 262 w 265"/>
                          <a:gd name="T13" fmla="*/ 58 h 278"/>
                          <a:gd name="T14" fmla="*/ 264 w 265"/>
                          <a:gd name="T15" fmla="*/ 76 h 278"/>
                          <a:gd name="T16" fmla="*/ 262 w 265"/>
                          <a:gd name="T17" fmla="*/ 99 h 278"/>
                          <a:gd name="T18" fmla="*/ 261 w 265"/>
                          <a:gd name="T19" fmla="*/ 119 h 278"/>
                          <a:gd name="T20" fmla="*/ 255 w 265"/>
                          <a:gd name="T21" fmla="*/ 141 h 278"/>
                          <a:gd name="T22" fmla="*/ 250 w 265"/>
                          <a:gd name="T23" fmla="*/ 158 h 278"/>
                          <a:gd name="T24" fmla="*/ 240 w 265"/>
                          <a:gd name="T25" fmla="*/ 178 h 278"/>
                          <a:gd name="T26" fmla="*/ 101 w 265"/>
                          <a:gd name="T27" fmla="*/ 277 h 278"/>
                          <a:gd name="T28" fmla="*/ 91 w 265"/>
                          <a:gd name="T29" fmla="*/ 276 h 278"/>
                          <a:gd name="T30" fmla="*/ 81 w 265"/>
                          <a:gd name="T31" fmla="*/ 273 h 278"/>
                          <a:gd name="T32" fmla="*/ 70 w 265"/>
                          <a:gd name="T33" fmla="*/ 269 h 278"/>
                          <a:gd name="T34" fmla="*/ 58 w 265"/>
                          <a:gd name="T35" fmla="*/ 263 h 278"/>
                          <a:gd name="T36" fmla="*/ 46 w 265"/>
                          <a:gd name="T37" fmla="*/ 256 h 278"/>
                          <a:gd name="T38" fmla="*/ 34 w 265"/>
                          <a:gd name="T39" fmla="*/ 247 h 278"/>
                          <a:gd name="T40" fmla="*/ 24 w 265"/>
                          <a:gd name="T41" fmla="*/ 236 h 278"/>
                          <a:gd name="T42" fmla="*/ 15 w 265"/>
                          <a:gd name="T43" fmla="*/ 223 h 278"/>
                          <a:gd name="T44" fmla="*/ 8 w 265"/>
                          <a:gd name="T45" fmla="*/ 208 h 278"/>
                          <a:gd name="T46" fmla="*/ 3 w 265"/>
                          <a:gd name="T47" fmla="*/ 191 h 278"/>
                          <a:gd name="T48" fmla="*/ 1 w 265"/>
                          <a:gd name="T49" fmla="*/ 173 h 278"/>
                          <a:gd name="T50" fmla="*/ 0 w 265"/>
                          <a:gd name="T51" fmla="*/ 156 h 278"/>
                          <a:gd name="T52" fmla="*/ 3 w 265"/>
                          <a:gd name="T53" fmla="*/ 140 h 278"/>
                          <a:gd name="T54" fmla="*/ 7 w 265"/>
                          <a:gd name="T55" fmla="*/ 130 h 278"/>
                          <a:gd name="T56" fmla="*/ 13 w 265"/>
                          <a:gd name="T57" fmla="*/ 124 h 278"/>
                          <a:gd name="T58" fmla="*/ 21 w 265"/>
                          <a:gd name="T59" fmla="*/ 120 h 278"/>
                          <a:gd name="T60" fmla="*/ 30 w 265"/>
                          <a:gd name="T61" fmla="*/ 119 h 278"/>
                          <a:gd name="T62" fmla="*/ 37 w 265"/>
                          <a:gd name="T63" fmla="*/ 121 h 278"/>
                          <a:gd name="T64" fmla="*/ 51 w 265"/>
                          <a:gd name="T65" fmla="*/ 125 h 278"/>
                          <a:gd name="T66" fmla="*/ 62 w 265"/>
                          <a:gd name="T67" fmla="*/ 128 h 278"/>
                          <a:gd name="T68" fmla="*/ 78 w 265"/>
                          <a:gd name="T69" fmla="*/ 132 h 278"/>
                          <a:gd name="T70" fmla="*/ 91 w 265"/>
                          <a:gd name="T71" fmla="*/ 135 h 278"/>
                          <a:gd name="T72" fmla="*/ 102 w 265"/>
                          <a:gd name="T73" fmla="*/ 137 h 278"/>
                          <a:gd name="T74" fmla="*/ 112 w 265"/>
                          <a:gd name="T75" fmla="*/ 140 h 278"/>
                          <a:gd name="T76" fmla="*/ 126 w 265"/>
                          <a:gd name="T77" fmla="*/ 141 h 278"/>
                          <a:gd name="T78" fmla="*/ 139 w 265"/>
                          <a:gd name="T79" fmla="*/ 140 h 278"/>
                          <a:gd name="T80" fmla="*/ 149 w 265"/>
                          <a:gd name="T81" fmla="*/ 134 h 278"/>
                          <a:gd name="T82" fmla="*/ 156 w 265"/>
                          <a:gd name="T83" fmla="*/ 126 h 278"/>
                          <a:gd name="T84" fmla="*/ 162 w 265"/>
                          <a:gd name="T85" fmla="*/ 114 h 278"/>
                          <a:gd name="T86" fmla="*/ 166 w 265"/>
                          <a:gd name="T87" fmla="*/ 97 h 278"/>
                          <a:gd name="T88" fmla="*/ 172 w 265"/>
                          <a:gd name="T89" fmla="*/ 80 h 278"/>
                          <a:gd name="T90" fmla="*/ 177 w 265"/>
                          <a:gd name="T91" fmla="*/ 66 h 278"/>
                          <a:gd name="T92" fmla="*/ 183 w 265"/>
                          <a:gd name="T93" fmla="*/ 50 h 278"/>
                          <a:gd name="T94" fmla="*/ 189 w 265"/>
                          <a:gd name="T95" fmla="*/ 34 h 278"/>
                          <a:gd name="T96" fmla="*/ 195 w 265"/>
                          <a:gd name="T97" fmla="*/ 23 h 278"/>
                          <a:gd name="T98" fmla="*/ 204 w 265"/>
                          <a:gd name="T99" fmla="*/ 12 h 278"/>
                          <a:gd name="T100" fmla="*/ 213 w 265"/>
                          <a:gd name="T101" fmla="*/ 4 h 278"/>
                          <a:gd name="T102" fmla="*/ 223 w 265"/>
                          <a:gd name="T103" fmla="*/ 0 h 278"/>
                          <a:gd name="T104" fmla="*/ 232 w 265"/>
                          <a:gd name="T105" fmla="*/ 0 h 278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</a:gdLst>
                        <a:ahLst/>
                        <a:cxnLst>
                          <a:cxn ang="T106">
                            <a:pos x="T0" y="T1"/>
                          </a:cxn>
                          <a:cxn ang="T107">
                            <a:pos x="T2" y="T3"/>
                          </a:cxn>
                          <a:cxn ang="T108">
                            <a:pos x="T4" y="T5"/>
                          </a:cxn>
                          <a:cxn ang="T109">
                            <a:pos x="T6" y="T7"/>
                          </a:cxn>
                          <a:cxn ang="T110">
                            <a:pos x="T8" y="T9"/>
                          </a:cxn>
                          <a:cxn ang="T111">
                            <a:pos x="T10" y="T11"/>
                          </a:cxn>
                          <a:cxn ang="T112">
                            <a:pos x="T12" y="T13"/>
                          </a:cxn>
                          <a:cxn ang="T113">
                            <a:pos x="T14" y="T15"/>
                          </a:cxn>
                          <a:cxn ang="T114">
                            <a:pos x="T16" y="T17"/>
                          </a:cxn>
                          <a:cxn ang="T115">
                            <a:pos x="T18" y="T19"/>
                          </a:cxn>
                          <a:cxn ang="T116">
                            <a:pos x="T20" y="T21"/>
                          </a:cxn>
                          <a:cxn ang="T117">
                            <a:pos x="T22" y="T23"/>
                          </a:cxn>
                          <a:cxn ang="T118">
                            <a:pos x="T24" y="T25"/>
                          </a:cxn>
                          <a:cxn ang="T119">
                            <a:pos x="T26" y="T27"/>
                          </a:cxn>
                          <a:cxn ang="T120">
                            <a:pos x="T28" y="T29"/>
                          </a:cxn>
                          <a:cxn ang="T121">
                            <a:pos x="T30" y="T31"/>
                          </a:cxn>
                          <a:cxn ang="T122">
                            <a:pos x="T32" y="T33"/>
                          </a:cxn>
                          <a:cxn ang="T123">
                            <a:pos x="T34" y="T35"/>
                          </a:cxn>
                          <a:cxn ang="T124">
                            <a:pos x="T36" y="T37"/>
                          </a:cxn>
                          <a:cxn ang="T125">
                            <a:pos x="T38" y="T39"/>
                          </a:cxn>
                          <a:cxn ang="T126">
                            <a:pos x="T40" y="T41"/>
                          </a:cxn>
                          <a:cxn ang="T127">
                            <a:pos x="T42" y="T43"/>
                          </a:cxn>
                          <a:cxn ang="T128">
                            <a:pos x="T44" y="T45"/>
                          </a:cxn>
                          <a:cxn ang="T129">
                            <a:pos x="T46" y="T47"/>
                          </a:cxn>
                          <a:cxn ang="T130">
                            <a:pos x="T48" y="T49"/>
                          </a:cxn>
                          <a:cxn ang="T131">
                            <a:pos x="T50" y="T51"/>
                          </a:cxn>
                          <a:cxn ang="T132">
                            <a:pos x="T52" y="T53"/>
                          </a:cxn>
                          <a:cxn ang="T133">
                            <a:pos x="T54" y="T55"/>
                          </a:cxn>
                          <a:cxn ang="T134">
                            <a:pos x="T56" y="T57"/>
                          </a:cxn>
                          <a:cxn ang="T135">
                            <a:pos x="T58" y="T59"/>
                          </a:cxn>
                          <a:cxn ang="T136">
                            <a:pos x="T60" y="T61"/>
                          </a:cxn>
                          <a:cxn ang="T137">
                            <a:pos x="T62" y="T63"/>
                          </a:cxn>
                          <a:cxn ang="T138">
                            <a:pos x="T64" y="T65"/>
                          </a:cxn>
                          <a:cxn ang="T139">
                            <a:pos x="T66" y="T67"/>
                          </a:cxn>
                          <a:cxn ang="T140">
                            <a:pos x="T68" y="T69"/>
                          </a:cxn>
                          <a:cxn ang="T141">
                            <a:pos x="T70" y="T71"/>
                          </a:cxn>
                          <a:cxn ang="T142">
                            <a:pos x="T72" y="T73"/>
                          </a:cxn>
                          <a:cxn ang="T143">
                            <a:pos x="T74" y="T75"/>
                          </a:cxn>
                          <a:cxn ang="T144">
                            <a:pos x="T76" y="T77"/>
                          </a:cxn>
                          <a:cxn ang="T145">
                            <a:pos x="T78" y="T79"/>
                          </a:cxn>
                          <a:cxn ang="T146">
                            <a:pos x="T80" y="T81"/>
                          </a:cxn>
                          <a:cxn ang="T147">
                            <a:pos x="T82" y="T83"/>
                          </a:cxn>
                          <a:cxn ang="T148">
                            <a:pos x="T84" y="T85"/>
                          </a:cxn>
                          <a:cxn ang="T149">
                            <a:pos x="T86" y="T87"/>
                          </a:cxn>
                          <a:cxn ang="T150">
                            <a:pos x="T88" y="T89"/>
                          </a:cxn>
                          <a:cxn ang="T151">
                            <a:pos x="T90" y="T91"/>
                          </a:cxn>
                          <a:cxn ang="T152">
                            <a:pos x="T92" y="T93"/>
                          </a:cxn>
                          <a:cxn ang="T153">
                            <a:pos x="T94" y="T95"/>
                          </a:cxn>
                          <a:cxn ang="T154">
                            <a:pos x="T96" y="T97"/>
                          </a:cxn>
                          <a:cxn ang="T155">
                            <a:pos x="T98" y="T99"/>
                          </a:cxn>
                          <a:cxn ang="T156">
                            <a:pos x="T100" y="T101"/>
                          </a:cxn>
                          <a:cxn ang="T157">
                            <a:pos x="T102" y="T103"/>
                          </a:cxn>
                          <a:cxn ang="T158">
                            <a:pos x="T104" y="T105"/>
                          </a:cxn>
                        </a:cxnLst>
                        <a:rect l="0" t="0" r="r" b="b"/>
                        <a:pathLst>
                          <a:path w="265" h="278">
                            <a:moveTo>
                              <a:pt x="232" y="0"/>
                            </a:moveTo>
                            <a:lnTo>
                              <a:pt x="240" y="2"/>
                            </a:lnTo>
                            <a:lnTo>
                              <a:pt x="248" y="8"/>
                            </a:lnTo>
                            <a:lnTo>
                              <a:pt x="254" y="17"/>
                            </a:lnTo>
                            <a:lnTo>
                              <a:pt x="258" y="27"/>
                            </a:lnTo>
                            <a:lnTo>
                              <a:pt x="261" y="42"/>
                            </a:lnTo>
                            <a:lnTo>
                              <a:pt x="262" y="58"/>
                            </a:lnTo>
                            <a:lnTo>
                              <a:pt x="264" y="76"/>
                            </a:lnTo>
                            <a:lnTo>
                              <a:pt x="262" y="99"/>
                            </a:lnTo>
                            <a:lnTo>
                              <a:pt x="261" y="119"/>
                            </a:lnTo>
                            <a:lnTo>
                              <a:pt x="255" y="141"/>
                            </a:lnTo>
                            <a:lnTo>
                              <a:pt x="250" y="158"/>
                            </a:lnTo>
                            <a:lnTo>
                              <a:pt x="240" y="178"/>
                            </a:lnTo>
                            <a:lnTo>
                              <a:pt x="101" y="277"/>
                            </a:lnTo>
                            <a:lnTo>
                              <a:pt x="91" y="276"/>
                            </a:lnTo>
                            <a:lnTo>
                              <a:pt x="81" y="273"/>
                            </a:lnTo>
                            <a:lnTo>
                              <a:pt x="70" y="269"/>
                            </a:lnTo>
                            <a:lnTo>
                              <a:pt x="58" y="263"/>
                            </a:lnTo>
                            <a:lnTo>
                              <a:pt x="46" y="256"/>
                            </a:lnTo>
                            <a:lnTo>
                              <a:pt x="34" y="247"/>
                            </a:lnTo>
                            <a:lnTo>
                              <a:pt x="24" y="236"/>
                            </a:lnTo>
                            <a:lnTo>
                              <a:pt x="15" y="223"/>
                            </a:lnTo>
                            <a:lnTo>
                              <a:pt x="8" y="208"/>
                            </a:lnTo>
                            <a:lnTo>
                              <a:pt x="3" y="191"/>
                            </a:lnTo>
                            <a:lnTo>
                              <a:pt x="1" y="173"/>
                            </a:lnTo>
                            <a:lnTo>
                              <a:pt x="0" y="156"/>
                            </a:lnTo>
                            <a:lnTo>
                              <a:pt x="3" y="140"/>
                            </a:lnTo>
                            <a:lnTo>
                              <a:pt x="7" y="130"/>
                            </a:lnTo>
                            <a:lnTo>
                              <a:pt x="13" y="124"/>
                            </a:lnTo>
                            <a:lnTo>
                              <a:pt x="21" y="120"/>
                            </a:lnTo>
                            <a:lnTo>
                              <a:pt x="30" y="119"/>
                            </a:lnTo>
                            <a:lnTo>
                              <a:pt x="37" y="121"/>
                            </a:lnTo>
                            <a:lnTo>
                              <a:pt x="51" y="125"/>
                            </a:lnTo>
                            <a:lnTo>
                              <a:pt x="62" y="128"/>
                            </a:lnTo>
                            <a:lnTo>
                              <a:pt x="78" y="132"/>
                            </a:lnTo>
                            <a:lnTo>
                              <a:pt x="91" y="135"/>
                            </a:lnTo>
                            <a:lnTo>
                              <a:pt x="102" y="137"/>
                            </a:lnTo>
                            <a:lnTo>
                              <a:pt x="112" y="140"/>
                            </a:lnTo>
                            <a:lnTo>
                              <a:pt x="126" y="141"/>
                            </a:lnTo>
                            <a:lnTo>
                              <a:pt x="139" y="140"/>
                            </a:lnTo>
                            <a:lnTo>
                              <a:pt x="149" y="134"/>
                            </a:lnTo>
                            <a:lnTo>
                              <a:pt x="156" y="126"/>
                            </a:lnTo>
                            <a:lnTo>
                              <a:pt x="162" y="114"/>
                            </a:lnTo>
                            <a:lnTo>
                              <a:pt x="166" y="97"/>
                            </a:lnTo>
                            <a:lnTo>
                              <a:pt x="172" y="80"/>
                            </a:lnTo>
                            <a:lnTo>
                              <a:pt x="177" y="66"/>
                            </a:lnTo>
                            <a:lnTo>
                              <a:pt x="183" y="50"/>
                            </a:lnTo>
                            <a:lnTo>
                              <a:pt x="189" y="34"/>
                            </a:lnTo>
                            <a:lnTo>
                              <a:pt x="195" y="23"/>
                            </a:lnTo>
                            <a:lnTo>
                              <a:pt x="204" y="12"/>
                            </a:lnTo>
                            <a:lnTo>
                              <a:pt x="213" y="4"/>
                            </a:lnTo>
                            <a:lnTo>
                              <a:pt x="223" y="0"/>
                            </a:lnTo>
                            <a:lnTo>
                              <a:pt x="232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287" name="Group 138">
                      <a:extLst>
                        <a:ext uri="{FF2B5EF4-FFF2-40B4-BE49-F238E27FC236}">
                          <a16:creationId xmlns:a16="http://schemas.microsoft.com/office/drawing/2014/main" id="{0C085B63-6FE5-488D-9B53-71325876EB9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04" y="1779"/>
                      <a:ext cx="180" cy="289"/>
                      <a:chOff x="1204" y="1779"/>
                      <a:chExt cx="180" cy="289"/>
                    </a:xfrm>
                  </p:grpSpPr>
                  <p:grpSp>
                    <p:nvGrpSpPr>
                      <p:cNvPr id="288" name="Group 139">
                        <a:extLst>
                          <a:ext uri="{FF2B5EF4-FFF2-40B4-BE49-F238E27FC236}">
                            <a16:creationId xmlns:a16="http://schemas.microsoft.com/office/drawing/2014/main" id="{EFF6774C-A8E1-43A1-A9A6-87E702EF2B4F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204" y="1779"/>
                        <a:ext cx="160" cy="229"/>
                        <a:chOff x="1204" y="1779"/>
                        <a:chExt cx="160" cy="229"/>
                      </a:xfrm>
                    </p:grpSpPr>
                    <p:grpSp>
                      <p:nvGrpSpPr>
                        <p:cNvPr id="290" name="Group 140">
                          <a:extLst>
                            <a:ext uri="{FF2B5EF4-FFF2-40B4-BE49-F238E27FC236}">
                              <a16:creationId xmlns:a16="http://schemas.microsoft.com/office/drawing/2014/main" id="{5EEFB890-0A9A-40C6-9008-C33E02669EE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04" y="1779"/>
                          <a:ext cx="160" cy="229"/>
                          <a:chOff x="1204" y="1779"/>
                          <a:chExt cx="160" cy="229"/>
                        </a:xfrm>
                      </p:grpSpPr>
                      <p:sp>
                        <p:nvSpPr>
                          <p:cNvPr id="292" name="Freeform 141">
                            <a:extLst>
                              <a:ext uri="{FF2B5EF4-FFF2-40B4-BE49-F238E27FC236}">
                                <a16:creationId xmlns:a16="http://schemas.microsoft.com/office/drawing/2014/main" id="{9554D15F-72D5-4DE1-92C1-8C060B9A1CE7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04" y="1788"/>
                            <a:ext cx="160" cy="220"/>
                          </a:xfrm>
                          <a:custGeom>
                            <a:avLst/>
                            <a:gdLst>
                              <a:gd name="T0" fmla="*/ 157 w 160"/>
                              <a:gd name="T1" fmla="*/ 140 h 220"/>
                              <a:gd name="T2" fmla="*/ 157 w 160"/>
                              <a:gd name="T3" fmla="*/ 120 h 220"/>
                              <a:gd name="T4" fmla="*/ 159 w 160"/>
                              <a:gd name="T5" fmla="*/ 102 h 220"/>
                              <a:gd name="T6" fmla="*/ 156 w 160"/>
                              <a:gd name="T7" fmla="*/ 76 h 220"/>
                              <a:gd name="T8" fmla="*/ 158 w 160"/>
                              <a:gd name="T9" fmla="*/ 61 h 220"/>
                              <a:gd name="T10" fmla="*/ 159 w 160"/>
                              <a:gd name="T11" fmla="*/ 52 h 220"/>
                              <a:gd name="T12" fmla="*/ 157 w 160"/>
                              <a:gd name="T13" fmla="*/ 39 h 220"/>
                              <a:gd name="T14" fmla="*/ 156 w 160"/>
                              <a:gd name="T15" fmla="*/ 32 h 220"/>
                              <a:gd name="T16" fmla="*/ 142 w 160"/>
                              <a:gd name="T17" fmla="*/ 13 h 220"/>
                              <a:gd name="T18" fmla="*/ 125 w 160"/>
                              <a:gd name="T19" fmla="*/ 9 h 220"/>
                              <a:gd name="T20" fmla="*/ 110 w 160"/>
                              <a:gd name="T21" fmla="*/ 5 h 220"/>
                              <a:gd name="T22" fmla="*/ 96 w 160"/>
                              <a:gd name="T23" fmla="*/ 3 h 220"/>
                              <a:gd name="T24" fmla="*/ 78 w 160"/>
                              <a:gd name="T25" fmla="*/ 0 h 220"/>
                              <a:gd name="T26" fmla="*/ 61 w 160"/>
                              <a:gd name="T27" fmla="*/ 2 h 220"/>
                              <a:gd name="T28" fmla="*/ 54 w 160"/>
                              <a:gd name="T29" fmla="*/ 9 h 220"/>
                              <a:gd name="T30" fmla="*/ 48 w 160"/>
                              <a:gd name="T31" fmla="*/ 17 h 220"/>
                              <a:gd name="T32" fmla="*/ 41 w 160"/>
                              <a:gd name="T33" fmla="*/ 26 h 220"/>
                              <a:gd name="T34" fmla="*/ 33 w 160"/>
                              <a:gd name="T35" fmla="*/ 37 h 220"/>
                              <a:gd name="T36" fmla="*/ 22 w 160"/>
                              <a:gd name="T37" fmla="*/ 49 h 220"/>
                              <a:gd name="T38" fmla="*/ 17 w 160"/>
                              <a:gd name="T39" fmla="*/ 55 h 220"/>
                              <a:gd name="T40" fmla="*/ 12 w 160"/>
                              <a:gd name="T41" fmla="*/ 71 h 220"/>
                              <a:gd name="T42" fmla="*/ 6 w 160"/>
                              <a:gd name="T43" fmla="*/ 85 h 220"/>
                              <a:gd name="T44" fmla="*/ 3 w 160"/>
                              <a:gd name="T45" fmla="*/ 94 h 220"/>
                              <a:gd name="T46" fmla="*/ 0 w 160"/>
                              <a:gd name="T47" fmla="*/ 114 h 220"/>
                              <a:gd name="T48" fmla="*/ 1 w 160"/>
                              <a:gd name="T49" fmla="*/ 139 h 220"/>
                              <a:gd name="T50" fmla="*/ 4 w 160"/>
                              <a:gd name="T51" fmla="*/ 156 h 220"/>
                              <a:gd name="T52" fmla="*/ 10 w 160"/>
                              <a:gd name="T53" fmla="*/ 182 h 220"/>
                              <a:gd name="T54" fmla="*/ 37 w 160"/>
                              <a:gd name="T55" fmla="*/ 205 h 220"/>
                              <a:gd name="T56" fmla="*/ 65 w 160"/>
                              <a:gd name="T57" fmla="*/ 219 h 220"/>
                              <a:gd name="T58" fmla="*/ 157 w 160"/>
                              <a:gd name="T59" fmla="*/ 140 h 220"/>
                              <a:gd name="T60" fmla="*/ 0 60000 65536"/>
                              <a:gd name="T61" fmla="*/ 0 60000 65536"/>
                              <a:gd name="T62" fmla="*/ 0 60000 65536"/>
                              <a:gd name="T63" fmla="*/ 0 60000 65536"/>
                              <a:gd name="T64" fmla="*/ 0 60000 65536"/>
                              <a:gd name="T65" fmla="*/ 0 60000 65536"/>
                              <a:gd name="T66" fmla="*/ 0 60000 65536"/>
                              <a:gd name="T67" fmla="*/ 0 60000 65536"/>
                              <a:gd name="T68" fmla="*/ 0 60000 65536"/>
                              <a:gd name="T69" fmla="*/ 0 60000 65536"/>
                              <a:gd name="T70" fmla="*/ 0 60000 65536"/>
                              <a:gd name="T71" fmla="*/ 0 60000 65536"/>
                              <a:gd name="T72" fmla="*/ 0 60000 65536"/>
                              <a:gd name="T73" fmla="*/ 0 60000 65536"/>
                              <a:gd name="T74" fmla="*/ 0 60000 65536"/>
                              <a:gd name="T75" fmla="*/ 0 60000 65536"/>
                              <a:gd name="T76" fmla="*/ 0 60000 65536"/>
                              <a:gd name="T77" fmla="*/ 0 60000 65536"/>
                              <a:gd name="T78" fmla="*/ 0 60000 65536"/>
                              <a:gd name="T79" fmla="*/ 0 60000 65536"/>
                              <a:gd name="T80" fmla="*/ 0 60000 65536"/>
                              <a:gd name="T81" fmla="*/ 0 60000 65536"/>
                              <a:gd name="T82" fmla="*/ 0 60000 65536"/>
                              <a:gd name="T83" fmla="*/ 0 60000 65536"/>
                              <a:gd name="T84" fmla="*/ 0 60000 65536"/>
                              <a:gd name="T85" fmla="*/ 0 60000 65536"/>
                              <a:gd name="T86" fmla="*/ 0 60000 65536"/>
                              <a:gd name="T87" fmla="*/ 0 60000 65536"/>
                              <a:gd name="T88" fmla="*/ 0 60000 65536"/>
                              <a:gd name="T89" fmla="*/ 0 60000 65536"/>
                            </a:gdLst>
                            <a:ahLst/>
                            <a:cxnLst>
                              <a:cxn ang="T60">
                                <a:pos x="T0" y="T1"/>
                              </a:cxn>
                              <a:cxn ang="T61">
                                <a:pos x="T2" y="T3"/>
                              </a:cxn>
                              <a:cxn ang="T62">
                                <a:pos x="T4" y="T5"/>
                              </a:cxn>
                              <a:cxn ang="T63">
                                <a:pos x="T6" y="T7"/>
                              </a:cxn>
                              <a:cxn ang="T64">
                                <a:pos x="T8" y="T9"/>
                              </a:cxn>
                              <a:cxn ang="T65">
                                <a:pos x="T10" y="T11"/>
                              </a:cxn>
                              <a:cxn ang="T66">
                                <a:pos x="T12" y="T13"/>
                              </a:cxn>
                              <a:cxn ang="T67">
                                <a:pos x="T14" y="T15"/>
                              </a:cxn>
                              <a:cxn ang="T68">
                                <a:pos x="T16" y="T17"/>
                              </a:cxn>
                              <a:cxn ang="T69">
                                <a:pos x="T18" y="T19"/>
                              </a:cxn>
                              <a:cxn ang="T70">
                                <a:pos x="T20" y="T21"/>
                              </a:cxn>
                              <a:cxn ang="T71">
                                <a:pos x="T22" y="T23"/>
                              </a:cxn>
                              <a:cxn ang="T72">
                                <a:pos x="T24" y="T25"/>
                              </a:cxn>
                              <a:cxn ang="T73">
                                <a:pos x="T26" y="T27"/>
                              </a:cxn>
                              <a:cxn ang="T74">
                                <a:pos x="T28" y="T29"/>
                              </a:cxn>
                              <a:cxn ang="T75">
                                <a:pos x="T30" y="T31"/>
                              </a:cxn>
                              <a:cxn ang="T76">
                                <a:pos x="T32" y="T33"/>
                              </a:cxn>
                              <a:cxn ang="T77">
                                <a:pos x="T34" y="T35"/>
                              </a:cxn>
                              <a:cxn ang="T78">
                                <a:pos x="T36" y="T37"/>
                              </a:cxn>
                              <a:cxn ang="T79">
                                <a:pos x="T38" y="T39"/>
                              </a:cxn>
                              <a:cxn ang="T80">
                                <a:pos x="T40" y="T41"/>
                              </a:cxn>
                              <a:cxn ang="T81">
                                <a:pos x="T42" y="T43"/>
                              </a:cxn>
                              <a:cxn ang="T82">
                                <a:pos x="T44" y="T45"/>
                              </a:cxn>
                              <a:cxn ang="T83">
                                <a:pos x="T46" y="T47"/>
                              </a:cxn>
                              <a:cxn ang="T84">
                                <a:pos x="T48" y="T49"/>
                              </a:cxn>
                              <a:cxn ang="T85">
                                <a:pos x="T50" y="T51"/>
                              </a:cxn>
                              <a:cxn ang="T86">
                                <a:pos x="T52" y="T53"/>
                              </a:cxn>
                              <a:cxn ang="T87">
                                <a:pos x="T54" y="T55"/>
                              </a:cxn>
                              <a:cxn ang="T88">
                                <a:pos x="T56" y="T57"/>
                              </a:cxn>
                              <a:cxn ang="T89">
                                <a:pos x="T58" y="T59"/>
                              </a:cxn>
                            </a:cxnLst>
                            <a:rect l="0" t="0" r="r" b="b"/>
                            <a:pathLst>
                              <a:path w="160" h="220">
                                <a:moveTo>
                                  <a:pt x="157" y="140"/>
                                </a:moveTo>
                                <a:lnTo>
                                  <a:pt x="157" y="120"/>
                                </a:lnTo>
                                <a:lnTo>
                                  <a:pt x="159" y="102"/>
                                </a:lnTo>
                                <a:lnTo>
                                  <a:pt x="156" y="76"/>
                                </a:lnTo>
                                <a:lnTo>
                                  <a:pt x="158" y="61"/>
                                </a:lnTo>
                                <a:lnTo>
                                  <a:pt x="159" y="52"/>
                                </a:lnTo>
                                <a:lnTo>
                                  <a:pt x="157" y="39"/>
                                </a:lnTo>
                                <a:lnTo>
                                  <a:pt x="156" y="32"/>
                                </a:lnTo>
                                <a:lnTo>
                                  <a:pt x="142" y="13"/>
                                </a:lnTo>
                                <a:lnTo>
                                  <a:pt x="125" y="9"/>
                                </a:lnTo>
                                <a:lnTo>
                                  <a:pt x="110" y="5"/>
                                </a:lnTo>
                                <a:lnTo>
                                  <a:pt x="96" y="3"/>
                                </a:lnTo>
                                <a:lnTo>
                                  <a:pt x="78" y="0"/>
                                </a:lnTo>
                                <a:lnTo>
                                  <a:pt x="61" y="2"/>
                                </a:lnTo>
                                <a:lnTo>
                                  <a:pt x="54" y="9"/>
                                </a:lnTo>
                                <a:lnTo>
                                  <a:pt x="48" y="17"/>
                                </a:lnTo>
                                <a:lnTo>
                                  <a:pt x="41" y="26"/>
                                </a:lnTo>
                                <a:lnTo>
                                  <a:pt x="33" y="37"/>
                                </a:lnTo>
                                <a:lnTo>
                                  <a:pt x="22" y="49"/>
                                </a:lnTo>
                                <a:lnTo>
                                  <a:pt x="17" y="55"/>
                                </a:lnTo>
                                <a:lnTo>
                                  <a:pt x="12" y="71"/>
                                </a:lnTo>
                                <a:lnTo>
                                  <a:pt x="6" y="85"/>
                                </a:lnTo>
                                <a:lnTo>
                                  <a:pt x="3" y="94"/>
                                </a:lnTo>
                                <a:lnTo>
                                  <a:pt x="0" y="114"/>
                                </a:lnTo>
                                <a:lnTo>
                                  <a:pt x="1" y="139"/>
                                </a:lnTo>
                                <a:lnTo>
                                  <a:pt x="4" y="156"/>
                                </a:lnTo>
                                <a:lnTo>
                                  <a:pt x="10" y="182"/>
                                </a:lnTo>
                                <a:lnTo>
                                  <a:pt x="37" y="205"/>
                                </a:lnTo>
                                <a:lnTo>
                                  <a:pt x="65" y="219"/>
                                </a:lnTo>
                                <a:lnTo>
                                  <a:pt x="157" y="140"/>
                                </a:lnTo>
                              </a:path>
                            </a:pathLst>
                          </a:custGeom>
                          <a:solidFill>
                            <a:srgbClr val="0020A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 cap="rnd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93" name="Freeform 142">
                            <a:extLst>
                              <a:ext uri="{FF2B5EF4-FFF2-40B4-BE49-F238E27FC236}">
                                <a16:creationId xmlns:a16="http://schemas.microsoft.com/office/drawing/2014/main" id="{6C7AF62A-FC96-4597-86EE-853ACAA5022E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72" y="1800"/>
                            <a:ext cx="44" cy="106"/>
                          </a:xfrm>
                          <a:custGeom>
                            <a:avLst/>
                            <a:gdLst>
                              <a:gd name="T0" fmla="*/ 0 w 44"/>
                              <a:gd name="T1" fmla="*/ 0 h 106"/>
                              <a:gd name="T2" fmla="*/ 14 w 44"/>
                              <a:gd name="T3" fmla="*/ 5 h 106"/>
                              <a:gd name="T4" fmla="*/ 29 w 44"/>
                              <a:gd name="T5" fmla="*/ 10 h 106"/>
                              <a:gd name="T6" fmla="*/ 36 w 44"/>
                              <a:gd name="T7" fmla="*/ 12 h 106"/>
                              <a:gd name="T8" fmla="*/ 41 w 44"/>
                              <a:gd name="T9" fmla="*/ 19 h 106"/>
                              <a:gd name="T10" fmla="*/ 43 w 44"/>
                              <a:gd name="T11" fmla="*/ 43 h 106"/>
                              <a:gd name="T12" fmla="*/ 40 w 44"/>
                              <a:gd name="T13" fmla="*/ 105 h 10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44" h="106">
                                <a:moveTo>
                                  <a:pt x="0" y="0"/>
                                </a:moveTo>
                                <a:lnTo>
                                  <a:pt x="14" y="5"/>
                                </a:lnTo>
                                <a:lnTo>
                                  <a:pt x="29" y="10"/>
                                </a:lnTo>
                                <a:lnTo>
                                  <a:pt x="36" y="12"/>
                                </a:lnTo>
                                <a:lnTo>
                                  <a:pt x="41" y="19"/>
                                </a:lnTo>
                                <a:lnTo>
                                  <a:pt x="43" y="43"/>
                                </a:lnTo>
                                <a:lnTo>
                                  <a:pt x="40" y="105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8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94" name="Freeform 143">
                            <a:extLst>
                              <a:ext uri="{FF2B5EF4-FFF2-40B4-BE49-F238E27FC236}">
                                <a16:creationId xmlns:a16="http://schemas.microsoft.com/office/drawing/2014/main" id="{D012DF26-B3C1-4B4C-BD6B-427F8E63BA7F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33" y="1803"/>
                            <a:ext cx="36" cy="148"/>
                          </a:xfrm>
                          <a:custGeom>
                            <a:avLst/>
                            <a:gdLst>
                              <a:gd name="T0" fmla="*/ 25 w 36"/>
                              <a:gd name="T1" fmla="*/ 0 h 148"/>
                              <a:gd name="T2" fmla="*/ 20 w 36"/>
                              <a:gd name="T3" fmla="*/ 20 h 148"/>
                              <a:gd name="T4" fmla="*/ 13 w 36"/>
                              <a:gd name="T5" fmla="*/ 38 h 148"/>
                              <a:gd name="T6" fmla="*/ 6 w 36"/>
                              <a:gd name="T7" fmla="*/ 50 h 148"/>
                              <a:gd name="T8" fmla="*/ 2 w 36"/>
                              <a:gd name="T9" fmla="*/ 60 h 148"/>
                              <a:gd name="T10" fmla="*/ 0 w 36"/>
                              <a:gd name="T11" fmla="*/ 70 h 148"/>
                              <a:gd name="T12" fmla="*/ 1 w 36"/>
                              <a:gd name="T13" fmla="*/ 79 h 148"/>
                              <a:gd name="T14" fmla="*/ 6 w 36"/>
                              <a:gd name="T15" fmla="*/ 88 h 148"/>
                              <a:gd name="T16" fmla="*/ 15 w 36"/>
                              <a:gd name="T17" fmla="*/ 100 h 148"/>
                              <a:gd name="T18" fmla="*/ 35 w 36"/>
                              <a:gd name="T19" fmla="*/ 147 h 148"/>
                              <a:gd name="T20" fmla="*/ 0 60000 65536"/>
                              <a:gd name="T21" fmla="*/ 0 60000 65536"/>
                              <a:gd name="T22" fmla="*/ 0 60000 65536"/>
                              <a:gd name="T23" fmla="*/ 0 60000 65536"/>
                              <a:gd name="T24" fmla="*/ 0 60000 65536"/>
                              <a:gd name="T25" fmla="*/ 0 60000 65536"/>
                              <a:gd name="T26" fmla="*/ 0 60000 65536"/>
                              <a:gd name="T27" fmla="*/ 0 60000 65536"/>
                              <a:gd name="T28" fmla="*/ 0 60000 65536"/>
                              <a:gd name="T29" fmla="*/ 0 60000 65536"/>
                            </a:gdLst>
                            <a:ahLst/>
                            <a:cxnLst>
                              <a:cxn ang="T20">
                                <a:pos x="T0" y="T1"/>
                              </a:cxn>
                              <a:cxn ang="T21">
                                <a:pos x="T2" y="T3"/>
                              </a:cxn>
                              <a:cxn ang="T22">
                                <a:pos x="T4" y="T5"/>
                              </a:cxn>
                              <a:cxn ang="T23">
                                <a:pos x="T6" y="T7"/>
                              </a:cxn>
                              <a:cxn ang="T24">
                                <a:pos x="T8" y="T9"/>
                              </a:cxn>
                              <a:cxn ang="T25">
                                <a:pos x="T10" y="T11"/>
                              </a:cxn>
                              <a:cxn ang="T26">
                                <a:pos x="T12" y="T13"/>
                              </a:cxn>
                              <a:cxn ang="T27">
                                <a:pos x="T14" y="T15"/>
                              </a:cxn>
                              <a:cxn ang="T28">
                                <a:pos x="T16" y="T17"/>
                              </a:cxn>
                              <a:cxn ang="T29">
                                <a:pos x="T18" y="T19"/>
                              </a:cxn>
                            </a:cxnLst>
                            <a:rect l="0" t="0" r="r" b="b"/>
                            <a:pathLst>
                              <a:path w="36" h="148">
                                <a:moveTo>
                                  <a:pt x="25" y="0"/>
                                </a:moveTo>
                                <a:lnTo>
                                  <a:pt x="20" y="20"/>
                                </a:lnTo>
                                <a:lnTo>
                                  <a:pt x="13" y="38"/>
                                </a:lnTo>
                                <a:lnTo>
                                  <a:pt x="6" y="50"/>
                                </a:lnTo>
                                <a:lnTo>
                                  <a:pt x="2" y="60"/>
                                </a:lnTo>
                                <a:lnTo>
                                  <a:pt x="0" y="70"/>
                                </a:lnTo>
                                <a:lnTo>
                                  <a:pt x="1" y="79"/>
                                </a:lnTo>
                                <a:lnTo>
                                  <a:pt x="6" y="88"/>
                                </a:lnTo>
                                <a:lnTo>
                                  <a:pt x="15" y="100"/>
                                </a:lnTo>
                                <a:lnTo>
                                  <a:pt x="35" y="147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8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95" name="Freeform 144">
                            <a:extLst>
                              <a:ext uri="{FF2B5EF4-FFF2-40B4-BE49-F238E27FC236}">
                                <a16:creationId xmlns:a16="http://schemas.microsoft.com/office/drawing/2014/main" id="{FBD4215A-35EB-4DB3-BA42-9D2AED903623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52" y="1779"/>
                            <a:ext cx="28" cy="26"/>
                          </a:xfrm>
                          <a:custGeom>
                            <a:avLst/>
                            <a:gdLst>
                              <a:gd name="T0" fmla="*/ 19 w 28"/>
                              <a:gd name="T1" fmla="*/ 0 h 26"/>
                              <a:gd name="T2" fmla="*/ 11 w 28"/>
                              <a:gd name="T3" fmla="*/ 2 h 26"/>
                              <a:gd name="T4" fmla="*/ 5 w 28"/>
                              <a:gd name="T5" fmla="*/ 4 h 26"/>
                              <a:gd name="T6" fmla="*/ 2 w 28"/>
                              <a:gd name="T7" fmla="*/ 7 h 26"/>
                              <a:gd name="T8" fmla="*/ 0 w 28"/>
                              <a:gd name="T9" fmla="*/ 10 h 26"/>
                              <a:gd name="T10" fmla="*/ 0 w 28"/>
                              <a:gd name="T11" fmla="*/ 16 h 26"/>
                              <a:gd name="T12" fmla="*/ 1 w 28"/>
                              <a:gd name="T13" fmla="*/ 22 h 26"/>
                              <a:gd name="T14" fmla="*/ 3 w 28"/>
                              <a:gd name="T15" fmla="*/ 24 h 26"/>
                              <a:gd name="T16" fmla="*/ 9 w 28"/>
                              <a:gd name="T17" fmla="*/ 25 h 26"/>
                              <a:gd name="T18" fmla="*/ 15 w 28"/>
                              <a:gd name="T19" fmla="*/ 24 h 26"/>
                              <a:gd name="T20" fmla="*/ 22 w 28"/>
                              <a:gd name="T21" fmla="*/ 21 h 26"/>
                              <a:gd name="T22" fmla="*/ 26 w 28"/>
                              <a:gd name="T23" fmla="*/ 17 h 26"/>
                              <a:gd name="T24" fmla="*/ 27 w 28"/>
                              <a:gd name="T25" fmla="*/ 13 h 26"/>
                              <a:gd name="T26" fmla="*/ 26 w 28"/>
                              <a:gd name="T27" fmla="*/ 7 h 26"/>
                              <a:gd name="T28" fmla="*/ 23 w 28"/>
                              <a:gd name="T29" fmla="*/ 3 h 26"/>
                              <a:gd name="T30" fmla="*/ 19 w 28"/>
                              <a:gd name="T31" fmla="*/ 0 h 26"/>
                              <a:gd name="T32" fmla="*/ 0 60000 65536"/>
                              <a:gd name="T33" fmla="*/ 0 60000 65536"/>
                              <a:gd name="T34" fmla="*/ 0 60000 65536"/>
                              <a:gd name="T35" fmla="*/ 0 60000 65536"/>
                              <a:gd name="T36" fmla="*/ 0 60000 65536"/>
                              <a:gd name="T37" fmla="*/ 0 60000 65536"/>
                              <a:gd name="T38" fmla="*/ 0 60000 65536"/>
                              <a:gd name="T39" fmla="*/ 0 60000 65536"/>
                              <a:gd name="T40" fmla="*/ 0 60000 65536"/>
                              <a:gd name="T41" fmla="*/ 0 60000 65536"/>
                              <a:gd name="T42" fmla="*/ 0 60000 65536"/>
                              <a:gd name="T43" fmla="*/ 0 60000 65536"/>
                              <a:gd name="T44" fmla="*/ 0 60000 65536"/>
                              <a:gd name="T45" fmla="*/ 0 60000 65536"/>
                              <a:gd name="T46" fmla="*/ 0 60000 65536"/>
                              <a:gd name="T47" fmla="*/ 0 60000 65536"/>
                            </a:gdLst>
                            <a:ahLst/>
                            <a:cxnLst>
                              <a:cxn ang="T32">
                                <a:pos x="T0" y="T1"/>
                              </a:cxn>
                              <a:cxn ang="T33">
                                <a:pos x="T2" y="T3"/>
                              </a:cxn>
                              <a:cxn ang="T34">
                                <a:pos x="T4" y="T5"/>
                              </a:cxn>
                              <a:cxn ang="T35">
                                <a:pos x="T6" y="T7"/>
                              </a:cxn>
                              <a:cxn ang="T36">
                                <a:pos x="T8" y="T9"/>
                              </a:cxn>
                              <a:cxn ang="T37">
                                <a:pos x="T10" y="T11"/>
                              </a:cxn>
                              <a:cxn ang="T38">
                                <a:pos x="T12" y="T13"/>
                              </a:cxn>
                              <a:cxn ang="T39">
                                <a:pos x="T14" y="T15"/>
                              </a:cxn>
                              <a:cxn ang="T40">
                                <a:pos x="T16" y="T17"/>
                              </a:cxn>
                              <a:cxn ang="T41">
                                <a:pos x="T18" y="T19"/>
                              </a:cxn>
                              <a:cxn ang="T42">
                                <a:pos x="T20" y="T21"/>
                              </a:cxn>
                              <a:cxn ang="T43">
                                <a:pos x="T22" y="T23"/>
                              </a:cxn>
                              <a:cxn ang="T44">
                                <a:pos x="T24" y="T25"/>
                              </a:cxn>
                              <a:cxn ang="T45">
                                <a:pos x="T26" y="T27"/>
                              </a:cxn>
                              <a:cxn ang="T46">
                                <a:pos x="T28" y="T29"/>
                              </a:cxn>
                              <a:cxn ang="T47">
                                <a:pos x="T30" y="T31"/>
                              </a:cxn>
                            </a:cxnLst>
                            <a:rect l="0" t="0" r="r" b="b"/>
                            <a:pathLst>
                              <a:path w="28" h="26">
                                <a:moveTo>
                                  <a:pt x="19" y="0"/>
                                </a:moveTo>
                                <a:lnTo>
                                  <a:pt x="11" y="2"/>
                                </a:lnTo>
                                <a:lnTo>
                                  <a:pt x="5" y="4"/>
                                </a:lnTo>
                                <a:lnTo>
                                  <a:pt x="2" y="7"/>
                                </a:lnTo>
                                <a:lnTo>
                                  <a:pt x="0" y="10"/>
                                </a:lnTo>
                                <a:lnTo>
                                  <a:pt x="0" y="16"/>
                                </a:lnTo>
                                <a:lnTo>
                                  <a:pt x="1" y="22"/>
                                </a:lnTo>
                                <a:lnTo>
                                  <a:pt x="3" y="24"/>
                                </a:lnTo>
                                <a:lnTo>
                                  <a:pt x="9" y="25"/>
                                </a:lnTo>
                                <a:lnTo>
                                  <a:pt x="15" y="24"/>
                                </a:lnTo>
                                <a:lnTo>
                                  <a:pt x="22" y="21"/>
                                </a:lnTo>
                                <a:lnTo>
                                  <a:pt x="26" y="17"/>
                                </a:lnTo>
                                <a:lnTo>
                                  <a:pt x="27" y="13"/>
                                </a:lnTo>
                                <a:lnTo>
                                  <a:pt x="26" y="7"/>
                                </a:lnTo>
                                <a:lnTo>
                                  <a:pt x="23" y="3"/>
                                </a:lnTo>
                                <a:lnTo>
                                  <a:pt x="19" y="0"/>
                                </a:lnTo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 cap="rnd" cmpd="sng">
                                <a:solidFill>
                                  <a:schemeClr val="tx1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sp>
                      <p:nvSpPr>
                        <p:cNvPr id="291" name="Freeform 145">
                          <a:extLst>
                            <a:ext uri="{FF2B5EF4-FFF2-40B4-BE49-F238E27FC236}">
                              <a16:creationId xmlns:a16="http://schemas.microsoft.com/office/drawing/2014/main" id="{8CA48545-5C81-4A3A-9BE9-582C724E3E36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242" y="1830"/>
                          <a:ext cx="74" cy="105"/>
                        </a:xfrm>
                        <a:custGeom>
                          <a:avLst/>
                          <a:gdLst>
                            <a:gd name="T0" fmla="*/ 73 w 74"/>
                            <a:gd name="T1" fmla="*/ 61 h 105"/>
                            <a:gd name="T2" fmla="*/ 58 w 74"/>
                            <a:gd name="T3" fmla="*/ 34 h 105"/>
                            <a:gd name="T4" fmla="*/ 50 w 74"/>
                            <a:gd name="T5" fmla="*/ 0 h 105"/>
                            <a:gd name="T6" fmla="*/ 43 w 74"/>
                            <a:gd name="T7" fmla="*/ 6 h 105"/>
                            <a:gd name="T8" fmla="*/ 35 w 74"/>
                            <a:gd name="T9" fmla="*/ 38 h 105"/>
                            <a:gd name="T10" fmla="*/ 8 w 74"/>
                            <a:gd name="T11" fmla="*/ 22 h 105"/>
                            <a:gd name="T12" fmla="*/ 0 w 74"/>
                            <a:gd name="T13" fmla="*/ 29 h 105"/>
                            <a:gd name="T14" fmla="*/ 12 w 74"/>
                            <a:gd name="T15" fmla="*/ 66 h 105"/>
                            <a:gd name="T16" fmla="*/ 20 w 74"/>
                            <a:gd name="T17" fmla="*/ 104 h 105"/>
                            <a:gd name="T18" fmla="*/ 30 w 74"/>
                            <a:gd name="T19" fmla="*/ 100 h 105"/>
                            <a:gd name="T20" fmla="*/ 19 w 74"/>
                            <a:gd name="T21" fmla="*/ 62 h 105"/>
                            <a:gd name="T22" fmla="*/ 14 w 74"/>
                            <a:gd name="T23" fmla="*/ 42 h 105"/>
                            <a:gd name="T24" fmla="*/ 37 w 74"/>
                            <a:gd name="T25" fmla="*/ 54 h 105"/>
                            <a:gd name="T26" fmla="*/ 42 w 74"/>
                            <a:gd name="T27" fmla="*/ 51 h 105"/>
                            <a:gd name="T28" fmla="*/ 46 w 74"/>
                            <a:gd name="T29" fmla="*/ 30 h 105"/>
                            <a:gd name="T30" fmla="*/ 54 w 74"/>
                            <a:gd name="T31" fmla="*/ 51 h 105"/>
                            <a:gd name="T32" fmla="*/ 67 w 74"/>
                            <a:gd name="T33" fmla="*/ 71 h 105"/>
                            <a:gd name="T34" fmla="*/ 73 w 74"/>
                            <a:gd name="T35" fmla="*/ 61 h 105"/>
                            <a:gd name="T36" fmla="*/ 0 60000 65536"/>
                            <a:gd name="T37" fmla="*/ 0 60000 65536"/>
                            <a:gd name="T38" fmla="*/ 0 60000 65536"/>
                            <a:gd name="T39" fmla="*/ 0 60000 65536"/>
                            <a:gd name="T40" fmla="*/ 0 60000 65536"/>
                            <a:gd name="T41" fmla="*/ 0 60000 65536"/>
                            <a:gd name="T42" fmla="*/ 0 60000 65536"/>
                            <a:gd name="T43" fmla="*/ 0 60000 65536"/>
                            <a:gd name="T44" fmla="*/ 0 60000 65536"/>
                            <a:gd name="T45" fmla="*/ 0 60000 65536"/>
                            <a:gd name="T46" fmla="*/ 0 60000 65536"/>
                            <a:gd name="T47" fmla="*/ 0 60000 65536"/>
                            <a:gd name="T48" fmla="*/ 0 60000 65536"/>
                            <a:gd name="T49" fmla="*/ 0 60000 65536"/>
                            <a:gd name="T50" fmla="*/ 0 60000 65536"/>
                            <a:gd name="T51" fmla="*/ 0 60000 65536"/>
                            <a:gd name="T52" fmla="*/ 0 60000 65536"/>
                            <a:gd name="T53" fmla="*/ 0 60000 65536"/>
                          </a:gdLst>
                          <a:ahLst/>
                          <a:cxnLst>
                            <a:cxn ang="T36">
                              <a:pos x="T0" y="T1"/>
                            </a:cxn>
                            <a:cxn ang="T37">
                              <a:pos x="T2" y="T3"/>
                            </a:cxn>
                            <a:cxn ang="T38">
                              <a:pos x="T4" y="T5"/>
                            </a:cxn>
                            <a:cxn ang="T39">
                              <a:pos x="T6" y="T7"/>
                            </a:cxn>
                            <a:cxn ang="T40">
                              <a:pos x="T8" y="T9"/>
                            </a:cxn>
                            <a:cxn ang="T41">
                              <a:pos x="T10" y="T11"/>
                            </a:cxn>
                            <a:cxn ang="T42">
                              <a:pos x="T12" y="T13"/>
                            </a:cxn>
                            <a:cxn ang="T43">
                              <a:pos x="T14" y="T15"/>
                            </a:cxn>
                            <a:cxn ang="T44">
                              <a:pos x="T16" y="T17"/>
                            </a:cxn>
                            <a:cxn ang="T45">
                              <a:pos x="T18" y="T19"/>
                            </a:cxn>
                            <a:cxn ang="T46">
                              <a:pos x="T20" y="T21"/>
                            </a:cxn>
                            <a:cxn ang="T47">
                              <a:pos x="T22" y="T23"/>
                            </a:cxn>
                            <a:cxn ang="T48">
                              <a:pos x="T24" y="T25"/>
                            </a:cxn>
                            <a:cxn ang="T49">
                              <a:pos x="T26" y="T27"/>
                            </a:cxn>
                            <a:cxn ang="T50">
                              <a:pos x="T28" y="T29"/>
                            </a:cxn>
                            <a:cxn ang="T51">
                              <a:pos x="T30" y="T31"/>
                            </a:cxn>
                            <a:cxn ang="T52">
                              <a:pos x="T32" y="T33"/>
                            </a:cxn>
                            <a:cxn ang="T53">
                              <a:pos x="T34" y="T35"/>
                            </a:cxn>
                          </a:cxnLst>
                          <a:rect l="0" t="0" r="r" b="b"/>
                          <a:pathLst>
                            <a:path w="74" h="105">
                              <a:moveTo>
                                <a:pt x="73" y="61"/>
                              </a:moveTo>
                              <a:lnTo>
                                <a:pt x="58" y="34"/>
                              </a:lnTo>
                              <a:lnTo>
                                <a:pt x="50" y="0"/>
                              </a:lnTo>
                              <a:lnTo>
                                <a:pt x="43" y="6"/>
                              </a:lnTo>
                              <a:lnTo>
                                <a:pt x="35" y="38"/>
                              </a:lnTo>
                              <a:lnTo>
                                <a:pt x="8" y="22"/>
                              </a:lnTo>
                              <a:lnTo>
                                <a:pt x="0" y="29"/>
                              </a:lnTo>
                              <a:lnTo>
                                <a:pt x="12" y="66"/>
                              </a:lnTo>
                              <a:lnTo>
                                <a:pt x="20" y="104"/>
                              </a:lnTo>
                              <a:lnTo>
                                <a:pt x="30" y="100"/>
                              </a:lnTo>
                              <a:lnTo>
                                <a:pt x="19" y="62"/>
                              </a:lnTo>
                              <a:lnTo>
                                <a:pt x="14" y="42"/>
                              </a:lnTo>
                              <a:lnTo>
                                <a:pt x="37" y="54"/>
                              </a:lnTo>
                              <a:lnTo>
                                <a:pt x="42" y="51"/>
                              </a:lnTo>
                              <a:lnTo>
                                <a:pt x="46" y="30"/>
                              </a:lnTo>
                              <a:lnTo>
                                <a:pt x="54" y="51"/>
                              </a:lnTo>
                              <a:lnTo>
                                <a:pt x="67" y="71"/>
                              </a:lnTo>
                              <a:lnTo>
                                <a:pt x="73" y="61"/>
                              </a:lnTo>
                            </a:path>
                          </a:pathLst>
                        </a:custGeom>
                        <a:solidFill>
                          <a:srgbClr val="FF0020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12700" cap="rnd" cmpd="sng">
                              <a:solidFill>
                                <a:schemeClr val="tx1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sp>
                    <p:nvSpPr>
                      <p:cNvPr id="289" name="Freeform 146">
                        <a:extLst>
                          <a:ext uri="{FF2B5EF4-FFF2-40B4-BE49-F238E27FC236}">
                            <a16:creationId xmlns:a16="http://schemas.microsoft.com/office/drawing/2014/main" id="{F0B7DC21-C7E4-4485-B20D-1F4144246B51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37" y="1905"/>
                        <a:ext cx="147" cy="163"/>
                      </a:xfrm>
                      <a:custGeom>
                        <a:avLst/>
                        <a:gdLst>
                          <a:gd name="T0" fmla="*/ 143 w 147"/>
                          <a:gd name="T1" fmla="*/ 10 h 163"/>
                          <a:gd name="T2" fmla="*/ 134 w 147"/>
                          <a:gd name="T3" fmla="*/ 5 h 163"/>
                          <a:gd name="T4" fmla="*/ 122 w 147"/>
                          <a:gd name="T5" fmla="*/ 0 h 163"/>
                          <a:gd name="T6" fmla="*/ 114 w 147"/>
                          <a:gd name="T7" fmla="*/ 3 h 163"/>
                          <a:gd name="T8" fmla="*/ 106 w 147"/>
                          <a:gd name="T9" fmla="*/ 5 h 163"/>
                          <a:gd name="T10" fmla="*/ 96 w 147"/>
                          <a:gd name="T11" fmla="*/ 7 h 163"/>
                          <a:gd name="T12" fmla="*/ 85 w 147"/>
                          <a:gd name="T13" fmla="*/ 6 h 163"/>
                          <a:gd name="T14" fmla="*/ 64 w 147"/>
                          <a:gd name="T15" fmla="*/ 5 h 163"/>
                          <a:gd name="T16" fmla="*/ 56 w 147"/>
                          <a:gd name="T17" fmla="*/ 23 h 163"/>
                          <a:gd name="T18" fmla="*/ 45 w 147"/>
                          <a:gd name="T19" fmla="*/ 53 h 163"/>
                          <a:gd name="T20" fmla="*/ 32 w 147"/>
                          <a:gd name="T21" fmla="*/ 55 h 163"/>
                          <a:gd name="T22" fmla="*/ 0 w 147"/>
                          <a:gd name="T23" fmla="*/ 85 h 163"/>
                          <a:gd name="T24" fmla="*/ 15 w 147"/>
                          <a:gd name="T25" fmla="*/ 128 h 163"/>
                          <a:gd name="T26" fmla="*/ 22 w 147"/>
                          <a:gd name="T27" fmla="*/ 149 h 163"/>
                          <a:gd name="T28" fmla="*/ 25 w 147"/>
                          <a:gd name="T29" fmla="*/ 161 h 163"/>
                          <a:gd name="T30" fmla="*/ 30 w 147"/>
                          <a:gd name="T31" fmla="*/ 162 h 163"/>
                          <a:gd name="T32" fmla="*/ 34 w 147"/>
                          <a:gd name="T33" fmla="*/ 156 h 163"/>
                          <a:gd name="T34" fmla="*/ 54 w 147"/>
                          <a:gd name="T35" fmla="*/ 92 h 163"/>
                          <a:gd name="T36" fmla="*/ 87 w 147"/>
                          <a:gd name="T37" fmla="*/ 70 h 163"/>
                          <a:gd name="T38" fmla="*/ 122 w 147"/>
                          <a:gd name="T39" fmla="*/ 47 h 163"/>
                          <a:gd name="T40" fmla="*/ 137 w 147"/>
                          <a:gd name="T41" fmla="*/ 37 h 163"/>
                          <a:gd name="T42" fmla="*/ 143 w 147"/>
                          <a:gd name="T43" fmla="*/ 31 h 163"/>
                          <a:gd name="T44" fmla="*/ 145 w 147"/>
                          <a:gd name="T45" fmla="*/ 25 h 163"/>
                          <a:gd name="T46" fmla="*/ 146 w 147"/>
                          <a:gd name="T47" fmla="*/ 17 h 163"/>
                          <a:gd name="T48" fmla="*/ 143 w 147"/>
                          <a:gd name="T49" fmla="*/ 10 h 163"/>
                          <a:gd name="T50" fmla="*/ 0 60000 65536"/>
                          <a:gd name="T51" fmla="*/ 0 60000 65536"/>
                          <a:gd name="T52" fmla="*/ 0 60000 65536"/>
                          <a:gd name="T53" fmla="*/ 0 60000 65536"/>
                          <a:gd name="T54" fmla="*/ 0 60000 65536"/>
                          <a:gd name="T55" fmla="*/ 0 60000 65536"/>
                          <a:gd name="T56" fmla="*/ 0 60000 65536"/>
                          <a:gd name="T57" fmla="*/ 0 60000 65536"/>
                          <a:gd name="T58" fmla="*/ 0 60000 65536"/>
                          <a:gd name="T59" fmla="*/ 0 60000 65536"/>
                          <a:gd name="T60" fmla="*/ 0 60000 65536"/>
                          <a:gd name="T61" fmla="*/ 0 60000 65536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</a:gdLst>
                        <a:ahLst/>
                        <a:cxnLst>
                          <a:cxn ang="T50">
                            <a:pos x="T0" y="T1"/>
                          </a:cxn>
                          <a:cxn ang="T51">
                            <a:pos x="T2" y="T3"/>
                          </a:cxn>
                          <a:cxn ang="T52">
                            <a:pos x="T4" y="T5"/>
                          </a:cxn>
                          <a:cxn ang="T53">
                            <a:pos x="T6" y="T7"/>
                          </a:cxn>
                          <a:cxn ang="T54">
                            <a:pos x="T8" y="T9"/>
                          </a:cxn>
                          <a:cxn ang="T55">
                            <a:pos x="T10" y="T11"/>
                          </a:cxn>
                          <a:cxn ang="T56">
                            <a:pos x="T12" y="T13"/>
                          </a:cxn>
                          <a:cxn ang="T57">
                            <a:pos x="T14" y="T15"/>
                          </a:cxn>
                          <a:cxn ang="T58">
                            <a:pos x="T16" y="T17"/>
                          </a:cxn>
                          <a:cxn ang="T59">
                            <a:pos x="T18" y="T19"/>
                          </a:cxn>
                          <a:cxn ang="T60">
                            <a:pos x="T20" y="T21"/>
                          </a:cxn>
                          <a:cxn ang="T61">
                            <a:pos x="T22" y="T23"/>
                          </a:cxn>
                          <a:cxn ang="T62">
                            <a:pos x="T24" y="T25"/>
                          </a:cxn>
                          <a:cxn ang="T63">
                            <a:pos x="T26" y="T27"/>
                          </a:cxn>
                          <a:cxn ang="T64">
                            <a:pos x="T28" y="T29"/>
                          </a:cxn>
                          <a:cxn ang="T65">
                            <a:pos x="T30" y="T31"/>
                          </a:cxn>
                          <a:cxn ang="T66">
                            <a:pos x="T32" y="T33"/>
                          </a:cxn>
                          <a:cxn ang="T67">
                            <a:pos x="T34" y="T35"/>
                          </a:cxn>
                          <a:cxn ang="T68">
                            <a:pos x="T36" y="T37"/>
                          </a:cxn>
                          <a:cxn ang="T69">
                            <a:pos x="T38" y="T39"/>
                          </a:cxn>
                          <a:cxn ang="T70">
                            <a:pos x="T40" y="T41"/>
                          </a:cxn>
                          <a:cxn ang="T71">
                            <a:pos x="T42" y="T43"/>
                          </a:cxn>
                          <a:cxn ang="T72">
                            <a:pos x="T44" y="T45"/>
                          </a:cxn>
                          <a:cxn ang="T73">
                            <a:pos x="T46" y="T47"/>
                          </a:cxn>
                          <a:cxn ang="T74">
                            <a:pos x="T48" y="T49"/>
                          </a:cxn>
                        </a:cxnLst>
                        <a:rect l="0" t="0" r="r" b="b"/>
                        <a:pathLst>
                          <a:path w="147" h="163">
                            <a:moveTo>
                              <a:pt x="143" y="10"/>
                            </a:moveTo>
                            <a:lnTo>
                              <a:pt x="134" y="5"/>
                            </a:lnTo>
                            <a:lnTo>
                              <a:pt x="122" y="0"/>
                            </a:lnTo>
                            <a:lnTo>
                              <a:pt x="114" y="3"/>
                            </a:lnTo>
                            <a:lnTo>
                              <a:pt x="106" y="5"/>
                            </a:lnTo>
                            <a:lnTo>
                              <a:pt x="96" y="7"/>
                            </a:lnTo>
                            <a:lnTo>
                              <a:pt x="85" y="6"/>
                            </a:lnTo>
                            <a:lnTo>
                              <a:pt x="64" y="5"/>
                            </a:lnTo>
                            <a:lnTo>
                              <a:pt x="56" y="23"/>
                            </a:lnTo>
                            <a:lnTo>
                              <a:pt x="45" y="53"/>
                            </a:lnTo>
                            <a:lnTo>
                              <a:pt x="32" y="55"/>
                            </a:lnTo>
                            <a:lnTo>
                              <a:pt x="0" y="85"/>
                            </a:lnTo>
                            <a:lnTo>
                              <a:pt x="15" y="128"/>
                            </a:lnTo>
                            <a:lnTo>
                              <a:pt x="22" y="149"/>
                            </a:lnTo>
                            <a:lnTo>
                              <a:pt x="25" y="161"/>
                            </a:lnTo>
                            <a:lnTo>
                              <a:pt x="30" y="162"/>
                            </a:lnTo>
                            <a:lnTo>
                              <a:pt x="34" y="156"/>
                            </a:lnTo>
                            <a:lnTo>
                              <a:pt x="54" y="92"/>
                            </a:lnTo>
                            <a:lnTo>
                              <a:pt x="87" y="70"/>
                            </a:lnTo>
                            <a:lnTo>
                              <a:pt x="122" y="47"/>
                            </a:lnTo>
                            <a:lnTo>
                              <a:pt x="137" y="37"/>
                            </a:lnTo>
                            <a:lnTo>
                              <a:pt x="143" y="31"/>
                            </a:lnTo>
                            <a:lnTo>
                              <a:pt x="145" y="25"/>
                            </a:lnTo>
                            <a:lnTo>
                              <a:pt x="146" y="17"/>
                            </a:lnTo>
                            <a:lnTo>
                              <a:pt x="143" y="10"/>
                            </a:lnTo>
                          </a:path>
                        </a:pathLst>
                      </a:custGeom>
                      <a:solidFill>
                        <a:srgbClr val="00206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223" name="Group 147">
                <a:extLst>
                  <a:ext uri="{FF2B5EF4-FFF2-40B4-BE49-F238E27FC236}">
                    <a16:creationId xmlns:a16="http://schemas.microsoft.com/office/drawing/2014/main" id="{A5A62DBB-D14C-411E-BD61-4D80D749819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72" y="2070"/>
                <a:ext cx="361" cy="1109"/>
                <a:chOff x="1172" y="2070"/>
                <a:chExt cx="361" cy="1109"/>
              </a:xfrm>
            </p:grpSpPr>
            <p:grpSp>
              <p:nvGrpSpPr>
                <p:cNvPr id="224" name="Group 148">
                  <a:extLst>
                    <a:ext uri="{FF2B5EF4-FFF2-40B4-BE49-F238E27FC236}">
                      <a16:creationId xmlns:a16="http://schemas.microsoft.com/office/drawing/2014/main" id="{2DF4CE7F-2B68-4B26-B8DE-C2ADA2AD746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174" y="2819"/>
                  <a:ext cx="338" cy="360"/>
                  <a:chOff x="1174" y="2819"/>
                  <a:chExt cx="338" cy="360"/>
                </a:xfrm>
              </p:grpSpPr>
              <p:sp>
                <p:nvSpPr>
                  <p:cNvPr id="277" name="Freeform 149">
                    <a:extLst>
                      <a:ext uri="{FF2B5EF4-FFF2-40B4-BE49-F238E27FC236}">
                        <a16:creationId xmlns:a16="http://schemas.microsoft.com/office/drawing/2014/main" id="{0A45B23B-1463-4454-A801-43C432C75FE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74" y="2819"/>
                    <a:ext cx="338" cy="360"/>
                  </a:xfrm>
                  <a:custGeom>
                    <a:avLst/>
                    <a:gdLst>
                      <a:gd name="T0" fmla="*/ 230 w 338"/>
                      <a:gd name="T1" fmla="*/ 126 h 360"/>
                      <a:gd name="T2" fmla="*/ 220 w 338"/>
                      <a:gd name="T3" fmla="*/ 77 h 360"/>
                      <a:gd name="T4" fmla="*/ 215 w 338"/>
                      <a:gd name="T5" fmla="*/ 52 h 360"/>
                      <a:gd name="T6" fmla="*/ 213 w 338"/>
                      <a:gd name="T7" fmla="*/ 41 h 360"/>
                      <a:gd name="T8" fmla="*/ 208 w 338"/>
                      <a:gd name="T9" fmla="*/ 0 h 360"/>
                      <a:gd name="T10" fmla="*/ 112 w 338"/>
                      <a:gd name="T11" fmla="*/ 5 h 360"/>
                      <a:gd name="T12" fmla="*/ 110 w 338"/>
                      <a:gd name="T13" fmla="*/ 17 h 360"/>
                      <a:gd name="T14" fmla="*/ 110 w 338"/>
                      <a:gd name="T15" fmla="*/ 30 h 360"/>
                      <a:gd name="T16" fmla="*/ 111 w 338"/>
                      <a:gd name="T17" fmla="*/ 43 h 360"/>
                      <a:gd name="T18" fmla="*/ 113 w 338"/>
                      <a:gd name="T19" fmla="*/ 51 h 360"/>
                      <a:gd name="T20" fmla="*/ 116 w 338"/>
                      <a:gd name="T21" fmla="*/ 59 h 360"/>
                      <a:gd name="T22" fmla="*/ 120 w 338"/>
                      <a:gd name="T23" fmla="*/ 67 h 360"/>
                      <a:gd name="T24" fmla="*/ 130 w 338"/>
                      <a:gd name="T25" fmla="*/ 86 h 360"/>
                      <a:gd name="T26" fmla="*/ 135 w 338"/>
                      <a:gd name="T27" fmla="*/ 97 h 360"/>
                      <a:gd name="T28" fmla="*/ 159 w 338"/>
                      <a:gd name="T29" fmla="*/ 133 h 360"/>
                      <a:gd name="T30" fmla="*/ 157 w 338"/>
                      <a:gd name="T31" fmla="*/ 144 h 360"/>
                      <a:gd name="T32" fmla="*/ 164 w 338"/>
                      <a:gd name="T33" fmla="*/ 149 h 360"/>
                      <a:gd name="T34" fmla="*/ 153 w 338"/>
                      <a:gd name="T35" fmla="*/ 240 h 360"/>
                      <a:gd name="T36" fmla="*/ 140 w 338"/>
                      <a:gd name="T37" fmla="*/ 280 h 360"/>
                      <a:gd name="T38" fmla="*/ 124 w 338"/>
                      <a:gd name="T39" fmla="*/ 312 h 360"/>
                      <a:gd name="T40" fmla="*/ 98 w 338"/>
                      <a:gd name="T41" fmla="*/ 323 h 360"/>
                      <a:gd name="T42" fmla="*/ 68 w 338"/>
                      <a:gd name="T43" fmla="*/ 320 h 360"/>
                      <a:gd name="T44" fmla="*/ 51 w 338"/>
                      <a:gd name="T45" fmla="*/ 329 h 360"/>
                      <a:gd name="T46" fmla="*/ 12 w 338"/>
                      <a:gd name="T47" fmla="*/ 329 h 360"/>
                      <a:gd name="T48" fmla="*/ 0 w 338"/>
                      <a:gd name="T49" fmla="*/ 336 h 360"/>
                      <a:gd name="T50" fmla="*/ 4 w 338"/>
                      <a:gd name="T51" fmla="*/ 347 h 360"/>
                      <a:gd name="T52" fmla="*/ 28 w 338"/>
                      <a:gd name="T53" fmla="*/ 359 h 360"/>
                      <a:gd name="T54" fmla="*/ 108 w 338"/>
                      <a:gd name="T55" fmla="*/ 359 h 360"/>
                      <a:gd name="T56" fmla="*/ 133 w 338"/>
                      <a:gd name="T57" fmla="*/ 351 h 360"/>
                      <a:gd name="T58" fmla="*/ 154 w 338"/>
                      <a:gd name="T59" fmla="*/ 351 h 360"/>
                      <a:gd name="T60" fmla="*/ 173 w 338"/>
                      <a:gd name="T61" fmla="*/ 352 h 360"/>
                      <a:gd name="T62" fmla="*/ 181 w 338"/>
                      <a:gd name="T63" fmla="*/ 338 h 360"/>
                      <a:gd name="T64" fmla="*/ 192 w 338"/>
                      <a:gd name="T65" fmla="*/ 348 h 360"/>
                      <a:gd name="T66" fmla="*/ 199 w 338"/>
                      <a:gd name="T67" fmla="*/ 349 h 360"/>
                      <a:gd name="T68" fmla="*/ 207 w 338"/>
                      <a:gd name="T69" fmla="*/ 350 h 360"/>
                      <a:gd name="T70" fmla="*/ 234 w 338"/>
                      <a:gd name="T71" fmla="*/ 345 h 360"/>
                      <a:gd name="T72" fmla="*/ 249 w 338"/>
                      <a:gd name="T73" fmla="*/ 345 h 360"/>
                      <a:gd name="T74" fmla="*/ 291 w 338"/>
                      <a:gd name="T75" fmla="*/ 350 h 360"/>
                      <a:gd name="T76" fmla="*/ 335 w 338"/>
                      <a:gd name="T77" fmla="*/ 344 h 360"/>
                      <a:gd name="T78" fmla="*/ 337 w 338"/>
                      <a:gd name="T79" fmla="*/ 334 h 360"/>
                      <a:gd name="T80" fmla="*/ 320 w 338"/>
                      <a:gd name="T81" fmla="*/ 331 h 360"/>
                      <a:gd name="T82" fmla="*/ 307 w 338"/>
                      <a:gd name="T83" fmla="*/ 312 h 360"/>
                      <a:gd name="T84" fmla="*/ 288 w 338"/>
                      <a:gd name="T85" fmla="*/ 308 h 360"/>
                      <a:gd name="T86" fmla="*/ 261 w 338"/>
                      <a:gd name="T87" fmla="*/ 318 h 360"/>
                      <a:gd name="T88" fmla="*/ 234 w 338"/>
                      <a:gd name="T89" fmla="*/ 318 h 360"/>
                      <a:gd name="T90" fmla="*/ 223 w 338"/>
                      <a:gd name="T91" fmla="*/ 284 h 360"/>
                      <a:gd name="T92" fmla="*/ 235 w 338"/>
                      <a:gd name="T93" fmla="*/ 165 h 360"/>
                      <a:gd name="T94" fmla="*/ 236 w 338"/>
                      <a:gd name="T95" fmla="*/ 155 h 360"/>
                      <a:gd name="T96" fmla="*/ 234 w 338"/>
                      <a:gd name="T97" fmla="*/ 145 h 360"/>
                      <a:gd name="T98" fmla="*/ 230 w 338"/>
                      <a:gd name="T99" fmla="*/ 126 h 360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</a:gdLst>
                    <a:ahLst/>
                    <a:cxnLst>
                      <a:cxn ang="T100">
                        <a:pos x="T0" y="T1"/>
                      </a:cxn>
                      <a:cxn ang="T101">
                        <a:pos x="T2" y="T3"/>
                      </a:cxn>
                      <a:cxn ang="T102">
                        <a:pos x="T4" y="T5"/>
                      </a:cxn>
                      <a:cxn ang="T103">
                        <a:pos x="T6" y="T7"/>
                      </a:cxn>
                      <a:cxn ang="T104">
                        <a:pos x="T8" y="T9"/>
                      </a:cxn>
                      <a:cxn ang="T105">
                        <a:pos x="T10" y="T11"/>
                      </a:cxn>
                      <a:cxn ang="T106">
                        <a:pos x="T12" y="T13"/>
                      </a:cxn>
                      <a:cxn ang="T107">
                        <a:pos x="T14" y="T15"/>
                      </a:cxn>
                      <a:cxn ang="T108">
                        <a:pos x="T16" y="T17"/>
                      </a:cxn>
                      <a:cxn ang="T109">
                        <a:pos x="T18" y="T19"/>
                      </a:cxn>
                      <a:cxn ang="T110">
                        <a:pos x="T20" y="T21"/>
                      </a:cxn>
                      <a:cxn ang="T111">
                        <a:pos x="T22" y="T23"/>
                      </a:cxn>
                      <a:cxn ang="T112">
                        <a:pos x="T24" y="T25"/>
                      </a:cxn>
                      <a:cxn ang="T113">
                        <a:pos x="T26" y="T27"/>
                      </a:cxn>
                      <a:cxn ang="T114">
                        <a:pos x="T28" y="T29"/>
                      </a:cxn>
                      <a:cxn ang="T115">
                        <a:pos x="T30" y="T31"/>
                      </a:cxn>
                      <a:cxn ang="T116">
                        <a:pos x="T32" y="T33"/>
                      </a:cxn>
                      <a:cxn ang="T117">
                        <a:pos x="T34" y="T35"/>
                      </a:cxn>
                      <a:cxn ang="T118">
                        <a:pos x="T36" y="T37"/>
                      </a:cxn>
                      <a:cxn ang="T119">
                        <a:pos x="T38" y="T39"/>
                      </a:cxn>
                      <a:cxn ang="T120">
                        <a:pos x="T40" y="T41"/>
                      </a:cxn>
                      <a:cxn ang="T121">
                        <a:pos x="T42" y="T43"/>
                      </a:cxn>
                      <a:cxn ang="T122">
                        <a:pos x="T44" y="T45"/>
                      </a:cxn>
                      <a:cxn ang="T123">
                        <a:pos x="T46" y="T47"/>
                      </a:cxn>
                      <a:cxn ang="T124">
                        <a:pos x="T48" y="T49"/>
                      </a:cxn>
                      <a:cxn ang="T125">
                        <a:pos x="T50" y="T51"/>
                      </a:cxn>
                      <a:cxn ang="T126">
                        <a:pos x="T52" y="T53"/>
                      </a:cxn>
                      <a:cxn ang="T127">
                        <a:pos x="T54" y="T55"/>
                      </a:cxn>
                      <a:cxn ang="T128">
                        <a:pos x="T56" y="T57"/>
                      </a:cxn>
                      <a:cxn ang="T129">
                        <a:pos x="T58" y="T59"/>
                      </a:cxn>
                      <a:cxn ang="T130">
                        <a:pos x="T60" y="T61"/>
                      </a:cxn>
                      <a:cxn ang="T131">
                        <a:pos x="T62" y="T63"/>
                      </a:cxn>
                      <a:cxn ang="T132">
                        <a:pos x="T64" y="T65"/>
                      </a:cxn>
                      <a:cxn ang="T133">
                        <a:pos x="T66" y="T67"/>
                      </a:cxn>
                      <a:cxn ang="T134">
                        <a:pos x="T68" y="T69"/>
                      </a:cxn>
                      <a:cxn ang="T135">
                        <a:pos x="T70" y="T71"/>
                      </a:cxn>
                      <a:cxn ang="T136">
                        <a:pos x="T72" y="T73"/>
                      </a:cxn>
                      <a:cxn ang="T137">
                        <a:pos x="T74" y="T75"/>
                      </a:cxn>
                      <a:cxn ang="T138">
                        <a:pos x="T76" y="T77"/>
                      </a:cxn>
                      <a:cxn ang="T139">
                        <a:pos x="T78" y="T79"/>
                      </a:cxn>
                      <a:cxn ang="T140">
                        <a:pos x="T80" y="T81"/>
                      </a:cxn>
                      <a:cxn ang="T141">
                        <a:pos x="T82" y="T83"/>
                      </a:cxn>
                      <a:cxn ang="T142">
                        <a:pos x="T84" y="T85"/>
                      </a:cxn>
                      <a:cxn ang="T143">
                        <a:pos x="T86" y="T87"/>
                      </a:cxn>
                      <a:cxn ang="T144">
                        <a:pos x="T88" y="T89"/>
                      </a:cxn>
                      <a:cxn ang="T145">
                        <a:pos x="T90" y="T91"/>
                      </a:cxn>
                      <a:cxn ang="T146">
                        <a:pos x="T92" y="T93"/>
                      </a:cxn>
                      <a:cxn ang="T147">
                        <a:pos x="T94" y="T95"/>
                      </a:cxn>
                      <a:cxn ang="T148">
                        <a:pos x="T96" y="T97"/>
                      </a:cxn>
                      <a:cxn ang="T149">
                        <a:pos x="T98" y="T99"/>
                      </a:cxn>
                    </a:cxnLst>
                    <a:rect l="0" t="0" r="r" b="b"/>
                    <a:pathLst>
                      <a:path w="338" h="360">
                        <a:moveTo>
                          <a:pt x="230" y="126"/>
                        </a:moveTo>
                        <a:lnTo>
                          <a:pt x="220" y="77"/>
                        </a:lnTo>
                        <a:lnTo>
                          <a:pt x="215" y="52"/>
                        </a:lnTo>
                        <a:lnTo>
                          <a:pt x="213" y="41"/>
                        </a:lnTo>
                        <a:lnTo>
                          <a:pt x="208" y="0"/>
                        </a:lnTo>
                        <a:lnTo>
                          <a:pt x="112" y="5"/>
                        </a:lnTo>
                        <a:lnTo>
                          <a:pt x="110" y="17"/>
                        </a:lnTo>
                        <a:lnTo>
                          <a:pt x="110" y="30"/>
                        </a:lnTo>
                        <a:lnTo>
                          <a:pt x="111" y="43"/>
                        </a:lnTo>
                        <a:lnTo>
                          <a:pt x="113" y="51"/>
                        </a:lnTo>
                        <a:lnTo>
                          <a:pt x="116" y="59"/>
                        </a:lnTo>
                        <a:lnTo>
                          <a:pt x="120" y="67"/>
                        </a:lnTo>
                        <a:lnTo>
                          <a:pt x="130" y="86"/>
                        </a:lnTo>
                        <a:lnTo>
                          <a:pt x="135" y="97"/>
                        </a:lnTo>
                        <a:lnTo>
                          <a:pt x="159" y="133"/>
                        </a:lnTo>
                        <a:lnTo>
                          <a:pt x="157" y="144"/>
                        </a:lnTo>
                        <a:lnTo>
                          <a:pt x="164" y="149"/>
                        </a:lnTo>
                        <a:lnTo>
                          <a:pt x="153" y="240"/>
                        </a:lnTo>
                        <a:lnTo>
                          <a:pt x="140" y="280"/>
                        </a:lnTo>
                        <a:lnTo>
                          <a:pt x="124" y="312"/>
                        </a:lnTo>
                        <a:lnTo>
                          <a:pt x="98" y="323"/>
                        </a:lnTo>
                        <a:lnTo>
                          <a:pt x="68" y="320"/>
                        </a:lnTo>
                        <a:lnTo>
                          <a:pt x="51" y="329"/>
                        </a:lnTo>
                        <a:lnTo>
                          <a:pt x="12" y="329"/>
                        </a:lnTo>
                        <a:lnTo>
                          <a:pt x="0" y="336"/>
                        </a:lnTo>
                        <a:lnTo>
                          <a:pt x="4" y="347"/>
                        </a:lnTo>
                        <a:lnTo>
                          <a:pt x="28" y="359"/>
                        </a:lnTo>
                        <a:lnTo>
                          <a:pt x="108" y="359"/>
                        </a:lnTo>
                        <a:lnTo>
                          <a:pt x="133" y="351"/>
                        </a:lnTo>
                        <a:lnTo>
                          <a:pt x="154" y="351"/>
                        </a:lnTo>
                        <a:lnTo>
                          <a:pt x="173" y="352"/>
                        </a:lnTo>
                        <a:lnTo>
                          <a:pt x="181" y="338"/>
                        </a:lnTo>
                        <a:lnTo>
                          <a:pt x="192" y="348"/>
                        </a:lnTo>
                        <a:lnTo>
                          <a:pt x="199" y="349"/>
                        </a:lnTo>
                        <a:lnTo>
                          <a:pt x="207" y="350"/>
                        </a:lnTo>
                        <a:lnTo>
                          <a:pt x="234" y="345"/>
                        </a:lnTo>
                        <a:lnTo>
                          <a:pt x="249" y="345"/>
                        </a:lnTo>
                        <a:lnTo>
                          <a:pt x="291" y="350"/>
                        </a:lnTo>
                        <a:lnTo>
                          <a:pt x="335" y="344"/>
                        </a:lnTo>
                        <a:lnTo>
                          <a:pt x="337" y="334"/>
                        </a:lnTo>
                        <a:lnTo>
                          <a:pt x="320" y="331"/>
                        </a:lnTo>
                        <a:lnTo>
                          <a:pt x="307" y="312"/>
                        </a:lnTo>
                        <a:lnTo>
                          <a:pt x="288" y="308"/>
                        </a:lnTo>
                        <a:lnTo>
                          <a:pt x="261" y="318"/>
                        </a:lnTo>
                        <a:lnTo>
                          <a:pt x="234" y="318"/>
                        </a:lnTo>
                        <a:lnTo>
                          <a:pt x="223" y="284"/>
                        </a:lnTo>
                        <a:lnTo>
                          <a:pt x="235" y="165"/>
                        </a:lnTo>
                        <a:lnTo>
                          <a:pt x="236" y="155"/>
                        </a:lnTo>
                        <a:lnTo>
                          <a:pt x="234" y="145"/>
                        </a:lnTo>
                        <a:lnTo>
                          <a:pt x="230" y="126"/>
                        </a:lnTo>
                      </a:path>
                    </a:pathLst>
                  </a:custGeom>
                  <a:solidFill>
                    <a:srgbClr val="002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32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  <p:grpSp>
                <p:nvGrpSpPr>
                  <p:cNvPr id="278" name="Group 150">
                    <a:extLst>
                      <a:ext uri="{FF2B5EF4-FFF2-40B4-BE49-F238E27FC236}">
                        <a16:creationId xmlns:a16="http://schemas.microsoft.com/office/drawing/2014/main" id="{DE1B49EC-B647-4FC2-BD15-940D685F159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339" y="2867"/>
                    <a:ext cx="36" cy="279"/>
                    <a:chOff x="1339" y="2867"/>
                    <a:chExt cx="36" cy="279"/>
                  </a:xfrm>
                </p:grpSpPr>
                <p:sp>
                  <p:nvSpPr>
                    <p:cNvPr id="279" name="Freeform 151">
                      <a:extLst>
                        <a:ext uri="{FF2B5EF4-FFF2-40B4-BE49-F238E27FC236}">
                          <a16:creationId xmlns:a16="http://schemas.microsoft.com/office/drawing/2014/main" id="{3104838C-29D3-4EB7-9A89-E8C391F7A4D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1340" y="2867"/>
                      <a:ext cx="35" cy="279"/>
                    </a:xfrm>
                    <a:custGeom>
                      <a:avLst/>
                      <a:gdLst>
                        <a:gd name="T0" fmla="*/ 0 w 35"/>
                        <a:gd name="T1" fmla="*/ 0 h 279"/>
                        <a:gd name="T2" fmla="*/ 11 w 35"/>
                        <a:gd name="T3" fmla="*/ 37 h 279"/>
                        <a:gd name="T4" fmla="*/ 30 w 35"/>
                        <a:gd name="T5" fmla="*/ 85 h 279"/>
                        <a:gd name="T6" fmla="*/ 33 w 35"/>
                        <a:gd name="T7" fmla="*/ 96 h 279"/>
                        <a:gd name="T8" fmla="*/ 34 w 35"/>
                        <a:gd name="T9" fmla="*/ 106 h 279"/>
                        <a:gd name="T10" fmla="*/ 33 w 35"/>
                        <a:gd name="T11" fmla="*/ 120 h 279"/>
                        <a:gd name="T12" fmla="*/ 22 w 35"/>
                        <a:gd name="T13" fmla="*/ 206 h 279"/>
                        <a:gd name="T14" fmla="*/ 18 w 35"/>
                        <a:gd name="T15" fmla="*/ 278 h 279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35" h="279">
                          <a:moveTo>
                            <a:pt x="0" y="0"/>
                          </a:moveTo>
                          <a:lnTo>
                            <a:pt x="11" y="37"/>
                          </a:lnTo>
                          <a:lnTo>
                            <a:pt x="30" y="85"/>
                          </a:lnTo>
                          <a:lnTo>
                            <a:pt x="33" y="96"/>
                          </a:lnTo>
                          <a:lnTo>
                            <a:pt x="34" y="106"/>
                          </a:lnTo>
                          <a:lnTo>
                            <a:pt x="33" y="120"/>
                          </a:lnTo>
                          <a:lnTo>
                            <a:pt x="22" y="206"/>
                          </a:lnTo>
                          <a:lnTo>
                            <a:pt x="18" y="278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  <p:sp>
                  <p:nvSpPr>
                    <p:cNvPr id="280" name="Line 152">
                      <a:extLst>
                        <a:ext uri="{FF2B5EF4-FFF2-40B4-BE49-F238E27FC236}">
                          <a16:creationId xmlns:a16="http://schemas.microsoft.com/office/drawing/2014/main" id="{6C38FF0A-6862-4975-B7B3-FF1FF0BA08F6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339" y="2879"/>
                      <a:ext cx="23" cy="7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</p:grpSp>
            </p:grpSp>
            <p:grpSp>
              <p:nvGrpSpPr>
                <p:cNvPr id="225" name="Group 153">
                  <a:extLst>
                    <a:ext uri="{FF2B5EF4-FFF2-40B4-BE49-F238E27FC236}">
                      <a16:creationId xmlns:a16="http://schemas.microsoft.com/office/drawing/2014/main" id="{B337BD1E-87F4-43FF-A75F-6EDCA4A9FC2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172" y="2494"/>
                  <a:ext cx="361" cy="349"/>
                  <a:chOff x="1172" y="2494"/>
                  <a:chExt cx="361" cy="349"/>
                </a:xfrm>
              </p:grpSpPr>
              <p:grpSp>
                <p:nvGrpSpPr>
                  <p:cNvPr id="250" name="Group 154">
                    <a:extLst>
                      <a:ext uri="{FF2B5EF4-FFF2-40B4-BE49-F238E27FC236}">
                        <a16:creationId xmlns:a16="http://schemas.microsoft.com/office/drawing/2014/main" id="{CB40DA20-4A6E-4EF8-8C2C-82B44F6E2C6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225" y="2547"/>
                    <a:ext cx="252" cy="296"/>
                    <a:chOff x="1225" y="2547"/>
                    <a:chExt cx="252" cy="296"/>
                  </a:xfrm>
                </p:grpSpPr>
                <p:grpSp>
                  <p:nvGrpSpPr>
                    <p:cNvPr id="254" name="Group 155">
                      <a:extLst>
                        <a:ext uri="{FF2B5EF4-FFF2-40B4-BE49-F238E27FC236}">
                          <a16:creationId xmlns:a16="http://schemas.microsoft.com/office/drawing/2014/main" id="{80E9D714-9697-4F49-BF17-3B8C5815083B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25" y="2555"/>
                      <a:ext cx="252" cy="288"/>
                      <a:chOff x="1225" y="2555"/>
                      <a:chExt cx="252" cy="288"/>
                    </a:xfrm>
                  </p:grpSpPr>
                  <p:grpSp>
                    <p:nvGrpSpPr>
                      <p:cNvPr id="265" name="Group 156">
                        <a:extLst>
                          <a:ext uri="{FF2B5EF4-FFF2-40B4-BE49-F238E27FC236}">
                            <a16:creationId xmlns:a16="http://schemas.microsoft.com/office/drawing/2014/main" id="{768B2B3F-9733-49BB-97D9-824F209C26A1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225" y="2555"/>
                        <a:ext cx="252" cy="288"/>
                        <a:chOff x="1225" y="2555"/>
                        <a:chExt cx="252" cy="288"/>
                      </a:xfrm>
                    </p:grpSpPr>
                    <p:grpSp>
                      <p:nvGrpSpPr>
                        <p:cNvPr id="273" name="Group 157">
                          <a:extLst>
                            <a:ext uri="{FF2B5EF4-FFF2-40B4-BE49-F238E27FC236}">
                              <a16:creationId xmlns:a16="http://schemas.microsoft.com/office/drawing/2014/main" id="{1EC92BB4-2D4E-4903-9CE4-FB88D880BC51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25" y="2557"/>
                          <a:ext cx="252" cy="130"/>
                          <a:chOff x="1225" y="2557"/>
                          <a:chExt cx="252" cy="130"/>
                        </a:xfrm>
                      </p:grpSpPr>
                      <p:sp>
                        <p:nvSpPr>
                          <p:cNvPr id="275" name="Freeform 158">
                            <a:extLst>
                              <a:ext uri="{FF2B5EF4-FFF2-40B4-BE49-F238E27FC236}">
                                <a16:creationId xmlns:a16="http://schemas.microsoft.com/office/drawing/2014/main" id="{7A0D66F4-1A0A-4397-AE16-9766920B5F62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25" y="2557"/>
                            <a:ext cx="58" cy="101"/>
                          </a:xfrm>
                          <a:custGeom>
                            <a:avLst/>
                            <a:gdLst>
                              <a:gd name="T0" fmla="*/ 57 w 58"/>
                              <a:gd name="T1" fmla="*/ 59 h 101"/>
                              <a:gd name="T2" fmla="*/ 53 w 58"/>
                              <a:gd name="T3" fmla="*/ 36 h 101"/>
                              <a:gd name="T4" fmla="*/ 49 w 58"/>
                              <a:gd name="T5" fmla="*/ 23 h 101"/>
                              <a:gd name="T6" fmla="*/ 43 w 58"/>
                              <a:gd name="T7" fmla="*/ 10 h 101"/>
                              <a:gd name="T8" fmla="*/ 35 w 58"/>
                              <a:gd name="T9" fmla="*/ 0 h 101"/>
                              <a:gd name="T10" fmla="*/ 33 w 58"/>
                              <a:gd name="T11" fmla="*/ 18 h 101"/>
                              <a:gd name="T12" fmla="*/ 28 w 58"/>
                              <a:gd name="T13" fmla="*/ 33 h 101"/>
                              <a:gd name="T14" fmla="*/ 18 w 58"/>
                              <a:gd name="T15" fmla="*/ 53 h 101"/>
                              <a:gd name="T16" fmla="*/ 6 w 58"/>
                              <a:gd name="T17" fmla="*/ 68 h 101"/>
                              <a:gd name="T18" fmla="*/ 0 w 58"/>
                              <a:gd name="T19" fmla="*/ 70 h 101"/>
                              <a:gd name="T20" fmla="*/ 5 w 58"/>
                              <a:gd name="T21" fmla="*/ 87 h 101"/>
                              <a:gd name="T22" fmla="*/ 12 w 58"/>
                              <a:gd name="T23" fmla="*/ 100 h 101"/>
                              <a:gd name="T24" fmla="*/ 29 w 58"/>
                              <a:gd name="T25" fmla="*/ 90 h 101"/>
                              <a:gd name="T26" fmla="*/ 57 w 58"/>
                              <a:gd name="T27" fmla="*/ 59 h 101"/>
                              <a:gd name="T28" fmla="*/ 0 60000 65536"/>
                              <a:gd name="T29" fmla="*/ 0 60000 65536"/>
                              <a:gd name="T30" fmla="*/ 0 60000 65536"/>
                              <a:gd name="T31" fmla="*/ 0 60000 65536"/>
                              <a:gd name="T32" fmla="*/ 0 60000 65536"/>
                              <a:gd name="T33" fmla="*/ 0 60000 65536"/>
                              <a:gd name="T34" fmla="*/ 0 60000 65536"/>
                              <a:gd name="T35" fmla="*/ 0 60000 65536"/>
                              <a:gd name="T36" fmla="*/ 0 60000 65536"/>
                              <a:gd name="T37" fmla="*/ 0 60000 65536"/>
                              <a:gd name="T38" fmla="*/ 0 60000 65536"/>
                              <a:gd name="T39" fmla="*/ 0 60000 65536"/>
                              <a:gd name="T40" fmla="*/ 0 60000 65536"/>
                              <a:gd name="T41" fmla="*/ 0 60000 65536"/>
                            </a:gdLst>
                            <a:ahLst/>
                            <a:cxnLst>
                              <a:cxn ang="T28">
                                <a:pos x="T0" y="T1"/>
                              </a:cxn>
                              <a:cxn ang="T29">
                                <a:pos x="T2" y="T3"/>
                              </a:cxn>
                              <a:cxn ang="T30">
                                <a:pos x="T4" y="T5"/>
                              </a:cxn>
                              <a:cxn ang="T31">
                                <a:pos x="T6" y="T7"/>
                              </a:cxn>
                              <a:cxn ang="T32">
                                <a:pos x="T8" y="T9"/>
                              </a:cxn>
                              <a:cxn ang="T33">
                                <a:pos x="T10" y="T11"/>
                              </a:cxn>
                              <a:cxn ang="T34">
                                <a:pos x="T12" y="T13"/>
                              </a:cxn>
                              <a:cxn ang="T35">
                                <a:pos x="T14" y="T15"/>
                              </a:cxn>
                              <a:cxn ang="T36">
                                <a:pos x="T16" y="T17"/>
                              </a:cxn>
                              <a:cxn ang="T37">
                                <a:pos x="T18" y="T19"/>
                              </a:cxn>
                              <a:cxn ang="T38">
                                <a:pos x="T20" y="T21"/>
                              </a:cxn>
                              <a:cxn ang="T39">
                                <a:pos x="T22" y="T23"/>
                              </a:cxn>
                              <a:cxn ang="T40">
                                <a:pos x="T24" y="T25"/>
                              </a:cxn>
                              <a:cxn ang="T41">
                                <a:pos x="T26" y="T27"/>
                              </a:cxn>
                            </a:cxnLst>
                            <a:rect l="0" t="0" r="r" b="b"/>
                            <a:pathLst>
                              <a:path w="58" h="101">
                                <a:moveTo>
                                  <a:pt x="57" y="59"/>
                                </a:moveTo>
                                <a:lnTo>
                                  <a:pt x="53" y="36"/>
                                </a:lnTo>
                                <a:lnTo>
                                  <a:pt x="49" y="23"/>
                                </a:lnTo>
                                <a:lnTo>
                                  <a:pt x="43" y="10"/>
                                </a:lnTo>
                                <a:lnTo>
                                  <a:pt x="35" y="0"/>
                                </a:lnTo>
                                <a:lnTo>
                                  <a:pt x="33" y="18"/>
                                </a:lnTo>
                                <a:lnTo>
                                  <a:pt x="28" y="33"/>
                                </a:lnTo>
                                <a:lnTo>
                                  <a:pt x="18" y="53"/>
                                </a:lnTo>
                                <a:lnTo>
                                  <a:pt x="6" y="68"/>
                                </a:lnTo>
                                <a:lnTo>
                                  <a:pt x="0" y="70"/>
                                </a:lnTo>
                                <a:lnTo>
                                  <a:pt x="5" y="87"/>
                                </a:lnTo>
                                <a:lnTo>
                                  <a:pt x="12" y="100"/>
                                </a:lnTo>
                                <a:lnTo>
                                  <a:pt x="29" y="90"/>
                                </a:lnTo>
                                <a:lnTo>
                                  <a:pt x="57" y="59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6" name="Freeform 159">
                            <a:extLst>
                              <a:ext uri="{FF2B5EF4-FFF2-40B4-BE49-F238E27FC236}">
                                <a16:creationId xmlns:a16="http://schemas.microsoft.com/office/drawing/2014/main" id="{F0723612-E86F-42D7-BC51-C06742925D01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421" y="2606"/>
                            <a:ext cx="56" cy="81"/>
                          </a:xfrm>
                          <a:custGeom>
                            <a:avLst/>
                            <a:gdLst>
                              <a:gd name="T0" fmla="*/ 55 w 56"/>
                              <a:gd name="T1" fmla="*/ 49 h 81"/>
                              <a:gd name="T2" fmla="*/ 40 w 56"/>
                              <a:gd name="T3" fmla="*/ 80 h 81"/>
                              <a:gd name="T4" fmla="*/ 26 w 56"/>
                              <a:gd name="T5" fmla="*/ 76 h 81"/>
                              <a:gd name="T6" fmla="*/ 13 w 56"/>
                              <a:gd name="T7" fmla="*/ 63 h 81"/>
                              <a:gd name="T8" fmla="*/ 2 w 56"/>
                              <a:gd name="T9" fmla="*/ 49 h 81"/>
                              <a:gd name="T10" fmla="*/ 0 w 56"/>
                              <a:gd name="T11" fmla="*/ 32 h 81"/>
                              <a:gd name="T12" fmla="*/ 24 w 56"/>
                              <a:gd name="T13" fmla="*/ 0 h 81"/>
                              <a:gd name="T14" fmla="*/ 37 w 56"/>
                              <a:gd name="T15" fmla="*/ 22 h 81"/>
                              <a:gd name="T16" fmla="*/ 55 w 56"/>
                              <a:gd name="T17" fmla="*/ 49 h 81"/>
                              <a:gd name="T18" fmla="*/ 0 60000 65536"/>
                              <a:gd name="T19" fmla="*/ 0 60000 65536"/>
                              <a:gd name="T20" fmla="*/ 0 60000 65536"/>
                              <a:gd name="T21" fmla="*/ 0 60000 65536"/>
                              <a:gd name="T22" fmla="*/ 0 60000 65536"/>
                              <a:gd name="T23" fmla="*/ 0 60000 65536"/>
                              <a:gd name="T24" fmla="*/ 0 60000 65536"/>
                              <a:gd name="T25" fmla="*/ 0 60000 65536"/>
                              <a:gd name="T26" fmla="*/ 0 60000 65536"/>
                            </a:gdLst>
                            <a:ahLst/>
                            <a:cxnLst>
                              <a:cxn ang="T18">
                                <a:pos x="T0" y="T1"/>
                              </a:cxn>
                              <a:cxn ang="T19">
                                <a:pos x="T2" y="T3"/>
                              </a:cxn>
                              <a:cxn ang="T20">
                                <a:pos x="T4" y="T5"/>
                              </a:cxn>
                              <a:cxn ang="T21">
                                <a:pos x="T6" y="T7"/>
                              </a:cxn>
                              <a:cxn ang="T22">
                                <a:pos x="T8" y="T9"/>
                              </a:cxn>
                              <a:cxn ang="T23">
                                <a:pos x="T10" y="T11"/>
                              </a:cxn>
                              <a:cxn ang="T24">
                                <a:pos x="T12" y="T13"/>
                              </a:cxn>
                              <a:cxn ang="T25">
                                <a:pos x="T14" y="T15"/>
                              </a:cxn>
                              <a:cxn ang="T26">
                                <a:pos x="T16" y="T17"/>
                              </a:cxn>
                            </a:cxnLst>
                            <a:rect l="0" t="0" r="r" b="b"/>
                            <a:pathLst>
                              <a:path w="56" h="81">
                                <a:moveTo>
                                  <a:pt x="55" y="49"/>
                                </a:moveTo>
                                <a:lnTo>
                                  <a:pt x="40" y="80"/>
                                </a:lnTo>
                                <a:lnTo>
                                  <a:pt x="26" y="76"/>
                                </a:lnTo>
                                <a:lnTo>
                                  <a:pt x="13" y="63"/>
                                </a:lnTo>
                                <a:lnTo>
                                  <a:pt x="2" y="49"/>
                                </a:lnTo>
                                <a:lnTo>
                                  <a:pt x="0" y="32"/>
                                </a:lnTo>
                                <a:lnTo>
                                  <a:pt x="24" y="0"/>
                                </a:lnTo>
                                <a:lnTo>
                                  <a:pt x="37" y="22"/>
                                </a:lnTo>
                                <a:lnTo>
                                  <a:pt x="55" y="49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sp>
                      <p:nvSpPr>
                        <p:cNvPr id="274" name="Freeform 160">
                          <a:extLst>
                            <a:ext uri="{FF2B5EF4-FFF2-40B4-BE49-F238E27FC236}">
                              <a16:creationId xmlns:a16="http://schemas.microsoft.com/office/drawing/2014/main" id="{44E55AF3-9695-4512-9AFB-D347713D3E92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232" y="2555"/>
                          <a:ext cx="235" cy="288"/>
                        </a:xfrm>
                        <a:custGeom>
                          <a:avLst/>
                          <a:gdLst>
                            <a:gd name="T0" fmla="*/ 98 w 235"/>
                            <a:gd name="T1" fmla="*/ 13 h 288"/>
                            <a:gd name="T2" fmla="*/ 77 w 235"/>
                            <a:gd name="T3" fmla="*/ 22 h 288"/>
                            <a:gd name="T4" fmla="*/ 68 w 235"/>
                            <a:gd name="T5" fmla="*/ 29 h 288"/>
                            <a:gd name="T6" fmla="*/ 61 w 235"/>
                            <a:gd name="T7" fmla="*/ 39 h 288"/>
                            <a:gd name="T8" fmla="*/ 48 w 235"/>
                            <a:gd name="T9" fmla="*/ 47 h 288"/>
                            <a:gd name="T10" fmla="*/ 36 w 235"/>
                            <a:gd name="T11" fmla="*/ 70 h 288"/>
                            <a:gd name="T12" fmla="*/ 20 w 235"/>
                            <a:gd name="T13" fmla="*/ 88 h 288"/>
                            <a:gd name="T14" fmla="*/ 0 w 235"/>
                            <a:gd name="T15" fmla="*/ 95 h 288"/>
                            <a:gd name="T16" fmla="*/ 1 w 235"/>
                            <a:gd name="T17" fmla="*/ 133 h 288"/>
                            <a:gd name="T18" fmla="*/ 9 w 235"/>
                            <a:gd name="T19" fmla="*/ 167 h 288"/>
                            <a:gd name="T20" fmla="*/ 27 w 235"/>
                            <a:gd name="T21" fmla="*/ 177 h 288"/>
                            <a:gd name="T22" fmla="*/ 42 w 235"/>
                            <a:gd name="T23" fmla="*/ 185 h 288"/>
                            <a:gd name="T24" fmla="*/ 39 w 235"/>
                            <a:gd name="T25" fmla="*/ 219 h 288"/>
                            <a:gd name="T26" fmla="*/ 38 w 235"/>
                            <a:gd name="T27" fmla="*/ 263 h 288"/>
                            <a:gd name="T28" fmla="*/ 52 w 235"/>
                            <a:gd name="T29" fmla="*/ 275 h 288"/>
                            <a:gd name="T30" fmla="*/ 83 w 235"/>
                            <a:gd name="T31" fmla="*/ 282 h 288"/>
                            <a:gd name="T32" fmla="*/ 111 w 235"/>
                            <a:gd name="T33" fmla="*/ 280 h 288"/>
                            <a:gd name="T34" fmla="*/ 134 w 235"/>
                            <a:gd name="T35" fmla="*/ 287 h 288"/>
                            <a:gd name="T36" fmla="*/ 166 w 235"/>
                            <a:gd name="T37" fmla="*/ 276 h 288"/>
                            <a:gd name="T38" fmla="*/ 185 w 235"/>
                            <a:gd name="T39" fmla="*/ 262 h 288"/>
                            <a:gd name="T40" fmla="*/ 187 w 235"/>
                            <a:gd name="T41" fmla="*/ 226 h 288"/>
                            <a:gd name="T42" fmla="*/ 191 w 235"/>
                            <a:gd name="T43" fmla="*/ 196 h 288"/>
                            <a:gd name="T44" fmla="*/ 202 w 235"/>
                            <a:gd name="T45" fmla="*/ 178 h 288"/>
                            <a:gd name="T46" fmla="*/ 208 w 235"/>
                            <a:gd name="T47" fmla="*/ 151 h 288"/>
                            <a:gd name="T48" fmla="*/ 223 w 235"/>
                            <a:gd name="T49" fmla="*/ 140 h 288"/>
                            <a:gd name="T50" fmla="*/ 234 w 235"/>
                            <a:gd name="T51" fmla="*/ 126 h 288"/>
                            <a:gd name="T52" fmla="*/ 216 w 235"/>
                            <a:gd name="T53" fmla="*/ 116 h 288"/>
                            <a:gd name="T54" fmla="*/ 198 w 235"/>
                            <a:gd name="T55" fmla="*/ 86 h 288"/>
                            <a:gd name="T56" fmla="*/ 191 w 235"/>
                            <a:gd name="T57" fmla="*/ 62 h 288"/>
                            <a:gd name="T58" fmla="*/ 183 w 235"/>
                            <a:gd name="T59" fmla="*/ 39 h 288"/>
                            <a:gd name="T60" fmla="*/ 172 w 235"/>
                            <a:gd name="T61" fmla="*/ 25 h 288"/>
                            <a:gd name="T62" fmla="*/ 154 w 235"/>
                            <a:gd name="T63" fmla="*/ 9 h 288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</a:gdLst>
                          <a:ahLst/>
                          <a:cxnLst>
                            <a:cxn ang="T64">
                              <a:pos x="T0" y="T1"/>
                            </a:cxn>
                            <a:cxn ang="T65">
                              <a:pos x="T2" y="T3"/>
                            </a:cxn>
                            <a:cxn ang="T66">
                              <a:pos x="T4" y="T5"/>
                            </a:cxn>
                            <a:cxn ang="T67">
                              <a:pos x="T6" y="T7"/>
                            </a:cxn>
                            <a:cxn ang="T68">
                              <a:pos x="T8" y="T9"/>
                            </a:cxn>
                            <a:cxn ang="T69">
                              <a:pos x="T10" y="T11"/>
                            </a:cxn>
                            <a:cxn ang="T70">
                              <a:pos x="T12" y="T13"/>
                            </a:cxn>
                            <a:cxn ang="T71">
                              <a:pos x="T14" y="T15"/>
                            </a:cxn>
                            <a:cxn ang="T72">
                              <a:pos x="T16" y="T17"/>
                            </a:cxn>
                            <a:cxn ang="T73">
                              <a:pos x="T18" y="T19"/>
                            </a:cxn>
                            <a:cxn ang="T74">
                              <a:pos x="T20" y="T21"/>
                            </a:cxn>
                            <a:cxn ang="T75">
                              <a:pos x="T22" y="T23"/>
                            </a:cxn>
                            <a:cxn ang="T76">
                              <a:pos x="T24" y="T25"/>
                            </a:cxn>
                            <a:cxn ang="T77">
                              <a:pos x="T26" y="T27"/>
                            </a:cxn>
                            <a:cxn ang="T78">
                              <a:pos x="T28" y="T29"/>
                            </a:cxn>
                            <a:cxn ang="T79">
                              <a:pos x="T30" y="T31"/>
                            </a:cxn>
                            <a:cxn ang="T80">
                              <a:pos x="T32" y="T33"/>
                            </a:cxn>
                            <a:cxn ang="T81">
                              <a:pos x="T34" y="T35"/>
                            </a:cxn>
                            <a:cxn ang="T82">
                              <a:pos x="T36" y="T37"/>
                            </a:cxn>
                            <a:cxn ang="T83">
                              <a:pos x="T38" y="T39"/>
                            </a:cxn>
                            <a:cxn ang="T84">
                              <a:pos x="T40" y="T41"/>
                            </a:cxn>
                            <a:cxn ang="T85">
                              <a:pos x="T42" y="T43"/>
                            </a:cxn>
                            <a:cxn ang="T86">
                              <a:pos x="T44" y="T45"/>
                            </a:cxn>
                            <a:cxn ang="T87">
                              <a:pos x="T46" y="T47"/>
                            </a:cxn>
                            <a:cxn ang="T88">
                              <a:pos x="T48" y="T49"/>
                            </a:cxn>
                            <a:cxn ang="T89">
                              <a:pos x="T50" y="T51"/>
                            </a:cxn>
                            <a:cxn ang="T90">
                              <a:pos x="T52" y="T53"/>
                            </a:cxn>
                            <a:cxn ang="T91">
                              <a:pos x="T54" y="T55"/>
                            </a:cxn>
                            <a:cxn ang="T92">
                              <a:pos x="T56" y="T57"/>
                            </a:cxn>
                            <a:cxn ang="T93">
                              <a:pos x="T58" y="T59"/>
                            </a:cxn>
                            <a:cxn ang="T94">
                              <a:pos x="T60" y="T61"/>
                            </a:cxn>
                            <a:cxn ang="T95">
                              <a:pos x="T62" y="T63"/>
                            </a:cxn>
                          </a:cxnLst>
                          <a:rect l="0" t="0" r="r" b="b"/>
                          <a:pathLst>
                            <a:path w="235" h="288">
                              <a:moveTo>
                                <a:pt x="131" y="0"/>
                              </a:moveTo>
                              <a:lnTo>
                                <a:pt x="98" y="13"/>
                              </a:lnTo>
                              <a:lnTo>
                                <a:pt x="85" y="18"/>
                              </a:lnTo>
                              <a:lnTo>
                                <a:pt x="77" y="22"/>
                              </a:lnTo>
                              <a:lnTo>
                                <a:pt x="72" y="25"/>
                              </a:lnTo>
                              <a:lnTo>
                                <a:pt x="68" y="29"/>
                              </a:lnTo>
                              <a:lnTo>
                                <a:pt x="63" y="33"/>
                              </a:lnTo>
                              <a:lnTo>
                                <a:pt x="61" y="39"/>
                              </a:lnTo>
                              <a:lnTo>
                                <a:pt x="57" y="48"/>
                              </a:lnTo>
                              <a:lnTo>
                                <a:pt x="48" y="47"/>
                              </a:lnTo>
                              <a:lnTo>
                                <a:pt x="42" y="59"/>
                              </a:lnTo>
                              <a:lnTo>
                                <a:pt x="36" y="70"/>
                              </a:lnTo>
                              <a:lnTo>
                                <a:pt x="29" y="79"/>
                              </a:lnTo>
                              <a:lnTo>
                                <a:pt x="20" y="88"/>
                              </a:lnTo>
                              <a:lnTo>
                                <a:pt x="11" y="93"/>
                              </a:lnTo>
                              <a:lnTo>
                                <a:pt x="0" y="95"/>
                              </a:lnTo>
                              <a:lnTo>
                                <a:pt x="0" y="110"/>
                              </a:lnTo>
                              <a:lnTo>
                                <a:pt x="1" y="133"/>
                              </a:lnTo>
                              <a:lnTo>
                                <a:pt x="4" y="153"/>
                              </a:lnTo>
                              <a:lnTo>
                                <a:pt x="9" y="167"/>
                              </a:lnTo>
                              <a:lnTo>
                                <a:pt x="16" y="175"/>
                              </a:lnTo>
                              <a:lnTo>
                                <a:pt x="27" y="177"/>
                              </a:lnTo>
                              <a:lnTo>
                                <a:pt x="39" y="171"/>
                              </a:lnTo>
                              <a:lnTo>
                                <a:pt x="42" y="185"/>
                              </a:lnTo>
                              <a:lnTo>
                                <a:pt x="42" y="200"/>
                              </a:lnTo>
                              <a:lnTo>
                                <a:pt x="39" y="219"/>
                              </a:lnTo>
                              <a:lnTo>
                                <a:pt x="38" y="242"/>
                              </a:lnTo>
                              <a:lnTo>
                                <a:pt x="38" y="263"/>
                              </a:lnTo>
                              <a:lnTo>
                                <a:pt x="38" y="277"/>
                              </a:lnTo>
                              <a:lnTo>
                                <a:pt x="52" y="275"/>
                              </a:lnTo>
                              <a:lnTo>
                                <a:pt x="62" y="277"/>
                              </a:lnTo>
                              <a:lnTo>
                                <a:pt x="83" y="282"/>
                              </a:lnTo>
                              <a:lnTo>
                                <a:pt x="101" y="282"/>
                              </a:lnTo>
                              <a:lnTo>
                                <a:pt x="111" y="280"/>
                              </a:lnTo>
                              <a:lnTo>
                                <a:pt x="120" y="285"/>
                              </a:lnTo>
                              <a:lnTo>
                                <a:pt x="134" y="287"/>
                              </a:lnTo>
                              <a:lnTo>
                                <a:pt x="152" y="284"/>
                              </a:lnTo>
                              <a:lnTo>
                                <a:pt x="166" y="276"/>
                              </a:lnTo>
                              <a:lnTo>
                                <a:pt x="176" y="270"/>
                              </a:lnTo>
                              <a:lnTo>
                                <a:pt x="185" y="262"/>
                              </a:lnTo>
                              <a:lnTo>
                                <a:pt x="194" y="252"/>
                              </a:lnTo>
                              <a:lnTo>
                                <a:pt x="187" y="226"/>
                              </a:lnTo>
                              <a:lnTo>
                                <a:pt x="183" y="205"/>
                              </a:lnTo>
                              <a:lnTo>
                                <a:pt x="191" y="196"/>
                              </a:lnTo>
                              <a:lnTo>
                                <a:pt x="198" y="186"/>
                              </a:lnTo>
                              <a:lnTo>
                                <a:pt x="202" y="178"/>
                              </a:lnTo>
                              <a:lnTo>
                                <a:pt x="205" y="167"/>
                              </a:lnTo>
                              <a:lnTo>
                                <a:pt x="208" y="151"/>
                              </a:lnTo>
                              <a:lnTo>
                                <a:pt x="215" y="144"/>
                              </a:lnTo>
                              <a:lnTo>
                                <a:pt x="223" y="140"/>
                              </a:lnTo>
                              <a:lnTo>
                                <a:pt x="230" y="134"/>
                              </a:lnTo>
                              <a:lnTo>
                                <a:pt x="234" y="126"/>
                              </a:lnTo>
                              <a:lnTo>
                                <a:pt x="227" y="123"/>
                              </a:lnTo>
                              <a:lnTo>
                                <a:pt x="216" y="116"/>
                              </a:lnTo>
                              <a:lnTo>
                                <a:pt x="207" y="106"/>
                              </a:lnTo>
                              <a:lnTo>
                                <a:pt x="198" y="86"/>
                              </a:lnTo>
                              <a:lnTo>
                                <a:pt x="196" y="72"/>
                              </a:lnTo>
                              <a:lnTo>
                                <a:pt x="191" y="62"/>
                              </a:lnTo>
                              <a:lnTo>
                                <a:pt x="186" y="53"/>
                              </a:lnTo>
                              <a:lnTo>
                                <a:pt x="183" y="39"/>
                              </a:lnTo>
                              <a:lnTo>
                                <a:pt x="179" y="30"/>
                              </a:lnTo>
                              <a:lnTo>
                                <a:pt x="172" y="25"/>
                              </a:lnTo>
                              <a:lnTo>
                                <a:pt x="164" y="25"/>
                              </a:lnTo>
                              <a:lnTo>
                                <a:pt x="154" y="9"/>
                              </a:lnTo>
                              <a:lnTo>
                                <a:pt x="131" y="0"/>
                              </a:lnTo>
                            </a:path>
                          </a:pathLst>
                        </a:custGeom>
                        <a:solidFill>
                          <a:srgbClr val="C060FF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266" name="Group 161">
                        <a:extLst>
                          <a:ext uri="{FF2B5EF4-FFF2-40B4-BE49-F238E27FC236}">
                            <a16:creationId xmlns:a16="http://schemas.microsoft.com/office/drawing/2014/main" id="{FE4F51EB-8442-4CBC-A568-5339EB1B1B8A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270" y="2592"/>
                        <a:ext cx="159" cy="202"/>
                        <a:chOff x="1270" y="2592"/>
                        <a:chExt cx="159" cy="202"/>
                      </a:xfrm>
                    </p:grpSpPr>
                    <p:grpSp>
                      <p:nvGrpSpPr>
                        <p:cNvPr id="267" name="Group 162">
                          <a:extLst>
                            <a:ext uri="{FF2B5EF4-FFF2-40B4-BE49-F238E27FC236}">
                              <a16:creationId xmlns:a16="http://schemas.microsoft.com/office/drawing/2014/main" id="{A558DCA8-867F-4F6D-B038-8500188BADAD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273" y="2592"/>
                          <a:ext cx="156" cy="195"/>
                          <a:chOff x="1273" y="2592"/>
                          <a:chExt cx="156" cy="195"/>
                        </a:xfrm>
                      </p:grpSpPr>
                      <p:sp>
                        <p:nvSpPr>
                          <p:cNvPr id="269" name="Freeform 163">
                            <a:extLst>
                              <a:ext uri="{FF2B5EF4-FFF2-40B4-BE49-F238E27FC236}">
                                <a16:creationId xmlns:a16="http://schemas.microsoft.com/office/drawing/2014/main" id="{5CA77F03-B8E2-4ACB-A05E-D4DF5AE17F98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99" y="2613"/>
                            <a:ext cx="30" cy="53"/>
                          </a:xfrm>
                          <a:custGeom>
                            <a:avLst/>
                            <a:gdLst>
                              <a:gd name="T0" fmla="*/ 29 w 30"/>
                              <a:gd name="T1" fmla="*/ 13 h 53"/>
                              <a:gd name="T2" fmla="*/ 24 w 30"/>
                              <a:gd name="T3" fmla="*/ 21 h 53"/>
                              <a:gd name="T4" fmla="*/ 24 w 30"/>
                              <a:gd name="T5" fmla="*/ 26 h 53"/>
                              <a:gd name="T6" fmla="*/ 20 w 30"/>
                              <a:gd name="T7" fmla="*/ 32 h 53"/>
                              <a:gd name="T8" fmla="*/ 17 w 30"/>
                              <a:gd name="T9" fmla="*/ 35 h 53"/>
                              <a:gd name="T10" fmla="*/ 13 w 30"/>
                              <a:gd name="T11" fmla="*/ 40 h 53"/>
                              <a:gd name="T12" fmla="*/ 11 w 30"/>
                              <a:gd name="T13" fmla="*/ 46 h 53"/>
                              <a:gd name="T14" fmla="*/ 4 w 30"/>
                              <a:gd name="T15" fmla="*/ 49 h 53"/>
                              <a:gd name="T16" fmla="*/ 0 w 30"/>
                              <a:gd name="T17" fmla="*/ 52 h 53"/>
                              <a:gd name="T18" fmla="*/ 8 w 30"/>
                              <a:gd name="T19" fmla="*/ 44 h 53"/>
                              <a:gd name="T20" fmla="*/ 11 w 30"/>
                              <a:gd name="T21" fmla="*/ 37 h 53"/>
                              <a:gd name="T22" fmla="*/ 15 w 30"/>
                              <a:gd name="T23" fmla="*/ 32 h 53"/>
                              <a:gd name="T24" fmla="*/ 15 w 30"/>
                              <a:gd name="T25" fmla="*/ 22 h 53"/>
                              <a:gd name="T26" fmla="*/ 18 w 30"/>
                              <a:gd name="T27" fmla="*/ 24 h 53"/>
                              <a:gd name="T28" fmla="*/ 20 w 30"/>
                              <a:gd name="T29" fmla="*/ 21 h 53"/>
                              <a:gd name="T30" fmla="*/ 23 w 30"/>
                              <a:gd name="T31" fmla="*/ 14 h 53"/>
                              <a:gd name="T32" fmla="*/ 24 w 30"/>
                              <a:gd name="T33" fmla="*/ 8 h 53"/>
                              <a:gd name="T34" fmla="*/ 24 w 30"/>
                              <a:gd name="T35" fmla="*/ 0 h 53"/>
                              <a:gd name="T36" fmla="*/ 26 w 30"/>
                              <a:gd name="T37" fmla="*/ 4 h 53"/>
                              <a:gd name="T38" fmla="*/ 29 w 30"/>
                              <a:gd name="T39" fmla="*/ 13 h 53"/>
                              <a:gd name="T40" fmla="*/ 0 60000 65536"/>
                              <a:gd name="T41" fmla="*/ 0 60000 65536"/>
                              <a:gd name="T42" fmla="*/ 0 60000 65536"/>
                              <a:gd name="T43" fmla="*/ 0 60000 65536"/>
                              <a:gd name="T44" fmla="*/ 0 60000 65536"/>
                              <a:gd name="T45" fmla="*/ 0 60000 65536"/>
                              <a:gd name="T46" fmla="*/ 0 60000 65536"/>
                              <a:gd name="T47" fmla="*/ 0 60000 65536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60000 65536"/>
                              <a:gd name="T52" fmla="*/ 0 60000 65536"/>
                              <a:gd name="T53" fmla="*/ 0 60000 65536"/>
                              <a:gd name="T54" fmla="*/ 0 60000 65536"/>
                              <a:gd name="T55" fmla="*/ 0 60000 65536"/>
                              <a:gd name="T56" fmla="*/ 0 60000 65536"/>
                              <a:gd name="T57" fmla="*/ 0 60000 65536"/>
                              <a:gd name="T58" fmla="*/ 0 60000 65536"/>
                              <a:gd name="T59" fmla="*/ 0 60000 65536"/>
                            </a:gdLst>
                            <a:ahLst/>
                            <a:cxnLst>
                              <a:cxn ang="T40">
                                <a:pos x="T0" y="T1"/>
                              </a:cxn>
                              <a:cxn ang="T41">
                                <a:pos x="T2" y="T3"/>
                              </a:cxn>
                              <a:cxn ang="T42">
                                <a:pos x="T4" y="T5"/>
                              </a:cxn>
                              <a:cxn ang="T43">
                                <a:pos x="T6" y="T7"/>
                              </a:cxn>
                              <a:cxn ang="T44">
                                <a:pos x="T8" y="T9"/>
                              </a:cxn>
                              <a:cxn ang="T45">
                                <a:pos x="T10" y="T11"/>
                              </a:cxn>
                              <a:cxn ang="T46">
                                <a:pos x="T12" y="T13"/>
                              </a:cxn>
                              <a:cxn ang="T47">
                                <a:pos x="T14" y="T15"/>
                              </a:cxn>
                              <a:cxn ang="T48">
                                <a:pos x="T16" y="T17"/>
                              </a:cxn>
                              <a:cxn ang="T49">
                                <a:pos x="T18" y="T19"/>
                              </a:cxn>
                              <a:cxn ang="T50">
                                <a:pos x="T20" y="T21"/>
                              </a:cxn>
                              <a:cxn ang="T51">
                                <a:pos x="T22" y="T23"/>
                              </a:cxn>
                              <a:cxn ang="T52">
                                <a:pos x="T24" y="T25"/>
                              </a:cxn>
                              <a:cxn ang="T53">
                                <a:pos x="T26" y="T27"/>
                              </a:cxn>
                              <a:cxn ang="T54">
                                <a:pos x="T28" y="T29"/>
                              </a:cxn>
                              <a:cxn ang="T55">
                                <a:pos x="T30" y="T31"/>
                              </a:cxn>
                              <a:cxn ang="T56">
                                <a:pos x="T32" y="T33"/>
                              </a:cxn>
                              <a:cxn ang="T57">
                                <a:pos x="T34" y="T35"/>
                              </a:cxn>
                              <a:cxn ang="T58">
                                <a:pos x="T36" y="T37"/>
                              </a:cxn>
                              <a:cxn ang="T59">
                                <a:pos x="T38" y="T39"/>
                              </a:cxn>
                            </a:cxnLst>
                            <a:rect l="0" t="0" r="r" b="b"/>
                            <a:pathLst>
                              <a:path w="30" h="53">
                                <a:moveTo>
                                  <a:pt x="29" y="13"/>
                                </a:moveTo>
                                <a:lnTo>
                                  <a:pt x="24" y="21"/>
                                </a:lnTo>
                                <a:lnTo>
                                  <a:pt x="24" y="26"/>
                                </a:lnTo>
                                <a:lnTo>
                                  <a:pt x="20" y="32"/>
                                </a:lnTo>
                                <a:lnTo>
                                  <a:pt x="17" y="35"/>
                                </a:lnTo>
                                <a:lnTo>
                                  <a:pt x="13" y="40"/>
                                </a:lnTo>
                                <a:lnTo>
                                  <a:pt x="11" y="46"/>
                                </a:lnTo>
                                <a:lnTo>
                                  <a:pt x="4" y="49"/>
                                </a:lnTo>
                                <a:lnTo>
                                  <a:pt x="0" y="52"/>
                                </a:lnTo>
                                <a:lnTo>
                                  <a:pt x="8" y="44"/>
                                </a:lnTo>
                                <a:lnTo>
                                  <a:pt x="11" y="37"/>
                                </a:lnTo>
                                <a:lnTo>
                                  <a:pt x="15" y="32"/>
                                </a:lnTo>
                                <a:lnTo>
                                  <a:pt x="15" y="22"/>
                                </a:lnTo>
                                <a:lnTo>
                                  <a:pt x="18" y="24"/>
                                </a:lnTo>
                                <a:lnTo>
                                  <a:pt x="20" y="21"/>
                                </a:lnTo>
                                <a:lnTo>
                                  <a:pt x="23" y="14"/>
                                </a:lnTo>
                                <a:lnTo>
                                  <a:pt x="24" y="8"/>
                                </a:lnTo>
                                <a:lnTo>
                                  <a:pt x="24" y="0"/>
                                </a:lnTo>
                                <a:lnTo>
                                  <a:pt x="26" y="4"/>
                                </a:lnTo>
                                <a:lnTo>
                                  <a:pt x="29" y="13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0" name="Freeform 164">
                            <a:extLst>
                              <a:ext uri="{FF2B5EF4-FFF2-40B4-BE49-F238E27FC236}">
                                <a16:creationId xmlns:a16="http://schemas.microsoft.com/office/drawing/2014/main" id="{AB0D8048-EED0-4BFC-853D-89F997831561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97" y="2744"/>
                            <a:ext cx="32" cy="43"/>
                          </a:xfrm>
                          <a:custGeom>
                            <a:avLst/>
                            <a:gdLst>
                              <a:gd name="T0" fmla="*/ 31 w 32"/>
                              <a:gd name="T1" fmla="*/ 0 h 43"/>
                              <a:gd name="T2" fmla="*/ 27 w 32"/>
                              <a:gd name="T3" fmla="*/ 7 h 43"/>
                              <a:gd name="T4" fmla="*/ 25 w 32"/>
                              <a:gd name="T5" fmla="*/ 11 h 43"/>
                              <a:gd name="T6" fmla="*/ 20 w 32"/>
                              <a:gd name="T7" fmla="*/ 16 h 43"/>
                              <a:gd name="T8" fmla="*/ 17 w 32"/>
                              <a:gd name="T9" fmla="*/ 22 h 43"/>
                              <a:gd name="T10" fmla="*/ 12 w 32"/>
                              <a:gd name="T11" fmla="*/ 28 h 43"/>
                              <a:gd name="T12" fmla="*/ 10 w 32"/>
                              <a:gd name="T13" fmla="*/ 42 h 43"/>
                              <a:gd name="T14" fmla="*/ 11 w 32"/>
                              <a:gd name="T15" fmla="*/ 28 h 43"/>
                              <a:gd name="T16" fmla="*/ 12 w 32"/>
                              <a:gd name="T17" fmla="*/ 22 h 43"/>
                              <a:gd name="T18" fmla="*/ 16 w 32"/>
                              <a:gd name="T19" fmla="*/ 18 h 43"/>
                              <a:gd name="T20" fmla="*/ 17 w 32"/>
                              <a:gd name="T21" fmla="*/ 15 h 43"/>
                              <a:gd name="T22" fmla="*/ 13 w 32"/>
                              <a:gd name="T23" fmla="*/ 16 h 43"/>
                              <a:gd name="T24" fmla="*/ 6 w 32"/>
                              <a:gd name="T25" fmla="*/ 17 h 43"/>
                              <a:gd name="T26" fmla="*/ 0 w 32"/>
                              <a:gd name="T27" fmla="*/ 15 h 43"/>
                              <a:gd name="T28" fmla="*/ 7 w 32"/>
                              <a:gd name="T29" fmla="*/ 14 h 43"/>
                              <a:gd name="T30" fmla="*/ 17 w 32"/>
                              <a:gd name="T31" fmla="*/ 11 h 43"/>
                              <a:gd name="T32" fmla="*/ 24 w 32"/>
                              <a:gd name="T33" fmla="*/ 8 h 43"/>
                              <a:gd name="T34" fmla="*/ 31 w 32"/>
                              <a:gd name="T35" fmla="*/ 0 h 43"/>
                              <a:gd name="T36" fmla="*/ 0 60000 65536"/>
                              <a:gd name="T37" fmla="*/ 0 60000 65536"/>
                              <a:gd name="T38" fmla="*/ 0 60000 65536"/>
                              <a:gd name="T39" fmla="*/ 0 60000 65536"/>
                              <a:gd name="T40" fmla="*/ 0 60000 65536"/>
                              <a:gd name="T41" fmla="*/ 0 60000 65536"/>
                              <a:gd name="T42" fmla="*/ 0 60000 65536"/>
                              <a:gd name="T43" fmla="*/ 0 60000 65536"/>
                              <a:gd name="T44" fmla="*/ 0 60000 65536"/>
                              <a:gd name="T45" fmla="*/ 0 60000 65536"/>
                              <a:gd name="T46" fmla="*/ 0 60000 65536"/>
                              <a:gd name="T47" fmla="*/ 0 60000 65536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60000 65536"/>
                              <a:gd name="T52" fmla="*/ 0 60000 65536"/>
                              <a:gd name="T53" fmla="*/ 0 60000 65536"/>
                            </a:gdLst>
                            <a:ahLst/>
                            <a:cxnLst>
                              <a:cxn ang="T36">
                                <a:pos x="T0" y="T1"/>
                              </a:cxn>
                              <a:cxn ang="T37">
                                <a:pos x="T2" y="T3"/>
                              </a:cxn>
                              <a:cxn ang="T38">
                                <a:pos x="T4" y="T5"/>
                              </a:cxn>
                              <a:cxn ang="T39">
                                <a:pos x="T6" y="T7"/>
                              </a:cxn>
                              <a:cxn ang="T40">
                                <a:pos x="T8" y="T9"/>
                              </a:cxn>
                              <a:cxn ang="T41">
                                <a:pos x="T10" y="T11"/>
                              </a:cxn>
                              <a:cxn ang="T42">
                                <a:pos x="T12" y="T13"/>
                              </a:cxn>
                              <a:cxn ang="T43">
                                <a:pos x="T14" y="T15"/>
                              </a:cxn>
                              <a:cxn ang="T44">
                                <a:pos x="T16" y="T17"/>
                              </a:cxn>
                              <a:cxn ang="T45">
                                <a:pos x="T18" y="T19"/>
                              </a:cxn>
                              <a:cxn ang="T46">
                                <a:pos x="T20" y="T21"/>
                              </a:cxn>
                              <a:cxn ang="T47">
                                <a:pos x="T22" y="T23"/>
                              </a:cxn>
                              <a:cxn ang="T48">
                                <a:pos x="T24" y="T25"/>
                              </a:cxn>
                              <a:cxn ang="T49">
                                <a:pos x="T26" y="T27"/>
                              </a:cxn>
                              <a:cxn ang="T50">
                                <a:pos x="T28" y="T29"/>
                              </a:cxn>
                              <a:cxn ang="T51">
                                <a:pos x="T30" y="T31"/>
                              </a:cxn>
                              <a:cxn ang="T52">
                                <a:pos x="T32" y="T33"/>
                              </a:cxn>
                              <a:cxn ang="T53">
                                <a:pos x="T34" y="T35"/>
                              </a:cxn>
                            </a:cxnLst>
                            <a:rect l="0" t="0" r="r" b="b"/>
                            <a:pathLst>
                              <a:path w="32" h="43">
                                <a:moveTo>
                                  <a:pt x="31" y="0"/>
                                </a:moveTo>
                                <a:lnTo>
                                  <a:pt x="27" y="7"/>
                                </a:lnTo>
                                <a:lnTo>
                                  <a:pt x="25" y="11"/>
                                </a:lnTo>
                                <a:lnTo>
                                  <a:pt x="20" y="16"/>
                                </a:lnTo>
                                <a:lnTo>
                                  <a:pt x="17" y="22"/>
                                </a:lnTo>
                                <a:lnTo>
                                  <a:pt x="12" y="28"/>
                                </a:lnTo>
                                <a:lnTo>
                                  <a:pt x="10" y="42"/>
                                </a:lnTo>
                                <a:lnTo>
                                  <a:pt x="11" y="28"/>
                                </a:lnTo>
                                <a:lnTo>
                                  <a:pt x="12" y="22"/>
                                </a:lnTo>
                                <a:lnTo>
                                  <a:pt x="16" y="18"/>
                                </a:lnTo>
                                <a:lnTo>
                                  <a:pt x="17" y="15"/>
                                </a:lnTo>
                                <a:lnTo>
                                  <a:pt x="13" y="16"/>
                                </a:lnTo>
                                <a:lnTo>
                                  <a:pt x="6" y="17"/>
                                </a:lnTo>
                                <a:lnTo>
                                  <a:pt x="0" y="15"/>
                                </a:lnTo>
                                <a:lnTo>
                                  <a:pt x="7" y="14"/>
                                </a:lnTo>
                                <a:lnTo>
                                  <a:pt x="17" y="11"/>
                                </a:lnTo>
                                <a:lnTo>
                                  <a:pt x="24" y="8"/>
                                </a:lnTo>
                                <a:lnTo>
                                  <a:pt x="31" y="0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1" name="Freeform 165">
                            <a:extLst>
                              <a:ext uri="{FF2B5EF4-FFF2-40B4-BE49-F238E27FC236}">
                                <a16:creationId xmlns:a16="http://schemas.microsoft.com/office/drawing/2014/main" id="{03AE3068-5A92-4305-B504-E4104F0EFF45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84" y="2592"/>
                            <a:ext cx="23" cy="67"/>
                          </a:xfrm>
                          <a:custGeom>
                            <a:avLst/>
                            <a:gdLst>
                              <a:gd name="T0" fmla="*/ 10 w 23"/>
                              <a:gd name="T1" fmla="*/ 0 h 67"/>
                              <a:gd name="T2" fmla="*/ 8 w 23"/>
                              <a:gd name="T3" fmla="*/ 4 h 67"/>
                              <a:gd name="T4" fmla="*/ 6 w 23"/>
                              <a:gd name="T5" fmla="*/ 8 h 67"/>
                              <a:gd name="T6" fmla="*/ 4 w 23"/>
                              <a:gd name="T7" fmla="*/ 8 h 67"/>
                              <a:gd name="T8" fmla="*/ 2 w 23"/>
                              <a:gd name="T9" fmla="*/ 8 h 67"/>
                              <a:gd name="T10" fmla="*/ 0 w 23"/>
                              <a:gd name="T11" fmla="*/ 9 h 67"/>
                              <a:gd name="T12" fmla="*/ 4 w 23"/>
                              <a:gd name="T13" fmla="*/ 11 h 67"/>
                              <a:gd name="T14" fmla="*/ 6 w 23"/>
                              <a:gd name="T15" fmla="*/ 16 h 67"/>
                              <a:gd name="T16" fmla="*/ 8 w 23"/>
                              <a:gd name="T17" fmla="*/ 21 h 67"/>
                              <a:gd name="T18" fmla="*/ 8 w 23"/>
                              <a:gd name="T19" fmla="*/ 25 h 67"/>
                              <a:gd name="T20" fmla="*/ 7 w 23"/>
                              <a:gd name="T21" fmla="*/ 30 h 67"/>
                              <a:gd name="T22" fmla="*/ 8 w 23"/>
                              <a:gd name="T23" fmla="*/ 37 h 67"/>
                              <a:gd name="T24" fmla="*/ 11 w 23"/>
                              <a:gd name="T25" fmla="*/ 44 h 67"/>
                              <a:gd name="T26" fmla="*/ 17 w 23"/>
                              <a:gd name="T27" fmla="*/ 46 h 67"/>
                              <a:gd name="T28" fmla="*/ 14 w 23"/>
                              <a:gd name="T29" fmla="*/ 44 h 67"/>
                              <a:gd name="T30" fmla="*/ 11 w 23"/>
                              <a:gd name="T31" fmla="*/ 41 h 67"/>
                              <a:gd name="T32" fmla="*/ 10 w 23"/>
                              <a:gd name="T33" fmla="*/ 30 h 67"/>
                              <a:gd name="T34" fmla="*/ 9 w 23"/>
                              <a:gd name="T35" fmla="*/ 28 h 67"/>
                              <a:gd name="T36" fmla="*/ 12 w 23"/>
                              <a:gd name="T37" fmla="*/ 30 h 67"/>
                              <a:gd name="T38" fmla="*/ 17 w 23"/>
                              <a:gd name="T39" fmla="*/ 38 h 67"/>
                              <a:gd name="T40" fmla="*/ 18 w 23"/>
                              <a:gd name="T41" fmla="*/ 45 h 67"/>
                              <a:gd name="T42" fmla="*/ 18 w 23"/>
                              <a:gd name="T43" fmla="*/ 52 h 67"/>
                              <a:gd name="T44" fmla="*/ 18 w 23"/>
                              <a:gd name="T45" fmla="*/ 60 h 67"/>
                              <a:gd name="T46" fmla="*/ 15 w 23"/>
                              <a:gd name="T47" fmla="*/ 66 h 67"/>
                              <a:gd name="T48" fmla="*/ 19 w 23"/>
                              <a:gd name="T49" fmla="*/ 60 h 67"/>
                              <a:gd name="T50" fmla="*/ 20 w 23"/>
                              <a:gd name="T51" fmla="*/ 52 h 67"/>
                              <a:gd name="T52" fmla="*/ 20 w 23"/>
                              <a:gd name="T53" fmla="*/ 45 h 67"/>
                              <a:gd name="T54" fmla="*/ 19 w 23"/>
                              <a:gd name="T55" fmla="*/ 38 h 67"/>
                              <a:gd name="T56" fmla="*/ 17 w 23"/>
                              <a:gd name="T57" fmla="*/ 32 h 67"/>
                              <a:gd name="T58" fmla="*/ 13 w 23"/>
                              <a:gd name="T59" fmla="*/ 25 h 67"/>
                              <a:gd name="T60" fmla="*/ 11 w 23"/>
                              <a:gd name="T61" fmla="*/ 18 h 67"/>
                              <a:gd name="T62" fmla="*/ 17 w 23"/>
                              <a:gd name="T63" fmla="*/ 23 h 67"/>
                              <a:gd name="T64" fmla="*/ 22 w 23"/>
                              <a:gd name="T65" fmla="*/ 23 h 67"/>
                              <a:gd name="T66" fmla="*/ 18 w 23"/>
                              <a:gd name="T67" fmla="*/ 21 h 67"/>
                              <a:gd name="T68" fmla="*/ 16 w 23"/>
                              <a:gd name="T69" fmla="*/ 18 h 67"/>
                              <a:gd name="T70" fmla="*/ 12 w 23"/>
                              <a:gd name="T71" fmla="*/ 16 h 67"/>
                              <a:gd name="T72" fmla="*/ 11 w 23"/>
                              <a:gd name="T73" fmla="*/ 11 h 67"/>
                              <a:gd name="T74" fmla="*/ 10 w 23"/>
                              <a:gd name="T75" fmla="*/ 6 h 67"/>
                              <a:gd name="T76" fmla="*/ 10 w 23"/>
                              <a:gd name="T77" fmla="*/ 0 h 67"/>
                              <a:gd name="T78" fmla="*/ 0 60000 65536"/>
                              <a:gd name="T79" fmla="*/ 0 60000 65536"/>
                              <a:gd name="T80" fmla="*/ 0 60000 65536"/>
                              <a:gd name="T81" fmla="*/ 0 60000 65536"/>
                              <a:gd name="T82" fmla="*/ 0 60000 65536"/>
                              <a:gd name="T83" fmla="*/ 0 60000 65536"/>
                              <a:gd name="T84" fmla="*/ 0 60000 65536"/>
                              <a:gd name="T85" fmla="*/ 0 60000 65536"/>
                              <a:gd name="T86" fmla="*/ 0 60000 65536"/>
                              <a:gd name="T87" fmla="*/ 0 60000 65536"/>
                              <a:gd name="T88" fmla="*/ 0 60000 65536"/>
                              <a:gd name="T89" fmla="*/ 0 60000 65536"/>
                              <a:gd name="T90" fmla="*/ 0 60000 65536"/>
                              <a:gd name="T91" fmla="*/ 0 60000 65536"/>
                              <a:gd name="T92" fmla="*/ 0 60000 65536"/>
                              <a:gd name="T93" fmla="*/ 0 60000 65536"/>
                              <a:gd name="T94" fmla="*/ 0 60000 65536"/>
                              <a:gd name="T95" fmla="*/ 0 60000 65536"/>
                              <a:gd name="T96" fmla="*/ 0 60000 65536"/>
                              <a:gd name="T97" fmla="*/ 0 60000 65536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</a:gdLst>
                            <a:ahLst/>
                            <a:cxnLst>
                              <a:cxn ang="T78">
                                <a:pos x="T0" y="T1"/>
                              </a:cxn>
                              <a:cxn ang="T79">
                                <a:pos x="T2" y="T3"/>
                              </a:cxn>
                              <a:cxn ang="T80">
                                <a:pos x="T4" y="T5"/>
                              </a:cxn>
                              <a:cxn ang="T81">
                                <a:pos x="T6" y="T7"/>
                              </a:cxn>
                              <a:cxn ang="T82">
                                <a:pos x="T8" y="T9"/>
                              </a:cxn>
                              <a:cxn ang="T83">
                                <a:pos x="T10" y="T11"/>
                              </a:cxn>
                              <a:cxn ang="T84">
                                <a:pos x="T12" y="T13"/>
                              </a:cxn>
                              <a:cxn ang="T85">
                                <a:pos x="T14" y="T15"/>
                              </a:cxn>
                              <a:cxn ang="T86">
                                <a:pos x="T16" y="T17"/>
                              </a:cxn>
                              <a:cxn ang="T87">
                                <a:pos x="T18" y="T19"/>
                              </a:cxn>
                              <a:cxn ang="T88">
                                <a:pos x="T20" y="T21"/>
                              </a:cxn>
                              <a:cxn ang="T89">
                                <a:pos x="T22" y="T23"/>
                              </a:cxn>
                              <a:cxn ang="T90">
                                <a:pos x="T24" y="T25"/>
                              </a:cxn>
                              <a:cxn ang="T91">
                                <a:pos x="T26" y="T27"/>
                              </a:cxn>
                              <a:cxn ang="T92">
                                <a:pos x="T28" y="T29"/>
                              </a:cxn>
                              <a:cxn ang="T93">
                                <a:pos x="T30" y="T31"/>
                              </a:cxn>
                              <a:cxn ang="T94">
                                <a:pos x="T32" y="T33"/>
                              </a:cxn>
                              <a:cxn ang="T95">
                                <a:pos x="T34" y="T35"/>
                              </a:cxn>
                              <a:cxn ang="T96">
                                <a:pos x="T36" y="T37"/>
                              </a:cxn>
                              <a:cxn ang="T97">
                                <a:pos x="T38" y="T39"/>
                              </a:cxn>
                              <a:cxn ang="T98">
                                <a:pos x="T40" y="T41"/>
                              </a:cxn>
                              <a:cxn ang="T99">
                                <a:pos x="T42" y="T43"/>
                              </a:cxn>
                              <a:cxn ang="T100">
                                <a:pos x="T44" y="T45"/>
                              </a:cxn>
                              <a:cxn ang="T101">
                                <a:pos x="T46" y="T47"/>
                              </a:cxn>
                              <a:cxn ang="T102">
                                <a:pos x="T48" y="T49"/>
                              </a:cxn>
                              <a:cxn ang="T103">
                                <a:pos x="T50" y="T51"/>
                              </a:cxn>
                              <a:cxn ang="T104">
                                <a:pos x="T52" y="T53"/>
                              </a:cxn>
                              <a:cxn ang="T105">
                                <a:pos x="T54" y="T55"/>
                              </a:cxn>
                              <a:cxn ang="T106">
                                <a:pos x="T56" y="T57"/>
                              </a:cxn>
                              <a:cxn ang="T107">
                                <a:pos x="T58" y="T59"/>
                              </a:cxn>
                              <a:cxn ang="T108">
                                <a:pos x="T60" y="T61"/>
                              </a:cxn>
                              <a:cxn ang="T109">
                                <a:pos x="T62" y="T63"/>
                              </a:cxn>
                              <a:cxn ang="T110">
                                <a:pos x="T64" y="T65"/>
                              </a:cxn>
                              <a:cxn ang="T111">
                                <a:pos x="T66" y="T67"/>
                              </a:cxn>
                              <a:cxn ang="T112">
                                <a:pos x="T68" y="T69"/>
                              </a:cxn>
                              <a:cxn ang="T113">
                                <a:pos x="T70" y="T71"/>
                              </a:cxn>
                              <a:cxn ang="T114">
                                <a:pos x="T72" y="T73"/>
                              </a:cxn>
                              <a:cxn ang="T115">
                                <a:pos x="T74" y="T75"/>
                              </a:cxn>
                              <a:cxn ang="T116">
                                <a:pos x="T76" y="T77"/>
                              </a:cxn>
                            </a:cxnLst>
                            <a:rect l="0" t="0" r="r" b="b"/>
                            <a:pathLst>
                              <a:path w="23" h="67">
                                <a:moveTo>
                                  <a:pt x="10" y="0"/>
                                </a:moveTo>
                                <a:lnTo>
                                  <a:pt x="8" y="4"/>
                                </a:lnTo>
                                <a:lnTo>
                                  <a:pt x="6" y="8"/>
                                </a:lnTo>
                                <a:lnTo>
                                  <a:pt x="4" y="8"/>
                                </a:lnTo>
                                <a:lnTo>
                                  <a:pt x="2" y="8"/>
                                </a:lnTo>
                                <a:lnTo>
                                  <a:pt x="0" y="9"/>
                                </a:lnTo>
                                <a:lnTo>
                                  <a:pt x="4" y="11"/>
                                </a:lnTo>
                                <a:lnTo>
                                  <a:pt x="6" y="16"/>
                                </a:lnTo>
                                <a:lnTo>
                                  <a:pt x="8" y="21"/>
                                </a:lnTo>
                                <a:lnTo>
                                  <a:pt x="8" y="25"/>
                                </a:lnTo>
                                <a:lnTo>
                                  <a:pt x="7" y="30"/>
                                </a:lnTo>
                                <a:lnTo>
                                  <a:pt x="8" y="37"/>
                                </a:lnTo>
                                <a:lnTo>
                                  <a:pt x="11" y="44"/>
                                </a:lnTo>
                                <a:lnTo>
                                  <a:pt x="17" y="46"/>
                                </a:lnTo>
                                <a:lnTo>
                                  <a:pt x="14" y="44"/>
                                </a:lnTo>
                                <a:lnTo>
                                  <a:pt x="11" y="41"/>
                                </a:lnTo>
                                <a:lnTo>
                                  <a:pt x="10" y="30"/>
                                </a:lnTo>
                                <a:lnTo>
                                  <a:pt x="9" y="28"/>
                                </a:lnTo>
                                <a:lnTo>
                                  <a:pt x="12" y="30"/>
                                </a:lnTo>
                                <a:lnTo>
                                  <a:pt x="17" y="38"/>
                                </a:lnTo>
                                <a:lnTo>
                                  <a:pt x="18" y="45"/>
                                </a:lnTo>
                                <a:lnTo>
                                  <a:pt x="18" y="52"/>
                                </a:lnTo>
                                <a:lnTo>
                                  <a:pt x="18" y="60"/>
                                </a:lnTo>
                                <a:lnTo>
                                  <a:pt x="15" y="66"/>
                                </a:lnTo>
                                <a:lnTo>
                                  <a:pt x="19" y="60"/>
                                </a:lnTo>
                                <a:lnTo>
                                  <a:pt x="20" y="52"/>
                                </a:lnTo>
                                <a:lnTo>
                                  <a:pt x="20" y="45"/>
                                </a:lnTo>
                                <a:lnTo>
                                  <a:pt x="19" y="38"/>
                                </a:lnTo>
                                <a:lnTo>
                                  <a:pt x="17" y="32"/>
                                </a:lnTo>
                                <a:lnTo>
                                  <a:pt x="13" y="25"/>
                                </a:lnTo>
                                <a:lnTo>
                                  <a:pt x="11" y="18"/>
                                </a:lnTo>
                                <a:lnTo>
                                  <a:pt x="17" y="23"/>
                                </a:lnTo>
                                <a:lnTo>
                                  <a:pt x="22" y="23"/>
                                </a:lnTo>
                                <a:lnTo>
                                  <a:pt x="18" y="21"/>
                                </a:lnTo>
                                <a:lnTo>
                                  <a:pt x="16" y="18"/>
                                </a:lnTo>
                                <a:lnTo>
                                  <a:pt x="12" y="16"/>
                                </a:lnTo>
                                <a:lnTo>
                                  <a:pt x="11" y="11"/>
                                </a:lnTo>
                                <a:lnTo>
                                  <a:pt x="10" y="6"/>
                                </a:lnTo>
                                <a:lnTo>
                                  <a:pt x="10" y="0"/>
                                </a:lnTo>
                              </a:path>
                            </a:pathLst>
                          </a:custGeom>
                          <a:solidFill>
                            <a:srgbClr val="800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2" name="Freeform 166">
                            <a:extLst>
                              <a:ext uri="{FF2B5EF4-FFF2-40B4-BE49-F238E27FC236}">
                                <a16:creationId xmlns:a16="http://schemas.microsoft.com/office/drawing/2014/main" id="{DE02B7A8-CD89-49A1-A812-CF3C8BB1C852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73" y="2690"/>
                            <a:ext cx="24" cy="62"/>
                          </a:xfrm>
                          <a:custGeom>
                            <a:avLst/>
                            <a:gdLst>
                              <a:gd name="T0" fmla="*/ 0 w 24"/>
                              <a:gd name="T1" fmla="*/ 36 h 62"/>
                              <a:gd name="T2" fmla="*/ 3 w 24"/>
                              <a:gd name="T3" fmla="*/ 33 h 62"/>
                              <a:gd name="T4" fmla="*/ 6 w 24"/>
                              <a:gd name="T5" fmla="*/ 27 h 62"/>
                              <a:gd name="T6" fmla="*/ 7 w 24"/>
                              <a:gd name="T7" fmla="*/ 17 h 62"/>
                              <a:gd name="T8" fmla="*/ 8 w 24"/>
                              <a:gd name="T9" fmla="*/ 9 h 62"/>
                              <a:gd name="T10" fmla="*/ 7 w 24"/>
                              <a:gd name="T11" fmla="*/ 0 h 62"/>
                              <a:gd name="T12" fmla="*/ 9 w 24"/>
                              <a:gd name="T13" fmla="*/ 5 h 62"/>
                              <a:gd name="T14" fmla="*/ 10 w 24"/>
                              <a:gd name="T15" fmla="*/ 15 h 62"/>
                              <a:gd name="T16" fmla="*/ 10 w 24"/>
                              <a:gd name="T17" fmla="*/ 21 h 62"/>
                              <a:gd name="T18" fmla="*/ 9 w 24"/>
                              <a:gd name="T19" fmla="*/ 26 h 62"/>
                              <a:gd name="T20" fmla="*/ 14 w 24"/>
                              <a:gd name="T21" fmla="*/ 26 h 62"/>
                              <a:gd name="T22" fmla="*/ 19 w 24"/>
                              <a:gd name="T23" fmla="*/ 30 h 62"/>
                              <a:gd name="T24" fmla="*/ 23 w 24"/>
                              <a:gd name="T25" fmla="*/ 36 h 62"/>
                              <a:gd name="T26" fmla="*/ 19 w 24"/>
                              <a:gd name="T27" fmla="*/ 33 h 62"/>
                              <a:gd name="T28" fmla="*/ 13 w 24"/>
                              <a:gd name="T29" fmla="*/ 30 h 62"/>
                              <a:gd name="T30" fmla="*/ 9 w 24"/>
                              <a:gd name="T31" fmla="*/ 30 h 62"/>
                              <a:gd name="T32" fmla="*/ 13 w 24"/>
                              <a:gd name="T33" fmla="*/ 34 h 62"/>
                              <a:gd name="T34" fmla="*/ 15 w 24"/>
                              <a:gd name="T35" fmla="*/ 40 h 62"/>
                              <a:gd name="T36" fmla="*/ 17 w 24"/>
                              <a:gd name="T37" fmla="*/ 45 h 62"/>
                              <a:gd name="T38" fmla="*/ 18 w 24"/>
                              <a:gd name="T39" fmla="*/ 51 h 62"/>
                              <a:gd name="T40" fmla="*/ 16 w 24"/>
                              <a:gd name="T41" fmla="*/ 47 h 62"/>
                              <a:gd name="T42" fmla="*/ 12 w 24"/>
                              <a:gd name="T43" fmla="*/ 40 h 62"/>
                              <a:gd name="T44" fmla="*/ 8 w 24"/>
                              <a:gd name="T45" fmla="*/ 36 h 62"/>
                              <a:gd name="T46" fmla="*/ 6 w 24"/>
                              <a:gd name="T47" fmla="*/ 35 h 62"/>
                              <a:gd name="T48" fmla="*/ 6 w 24"/>
                              <a:gd name="T49" fmla="*/ 40 h 62"/>
                              <a:gd name="T50" fmla="*/ 5 w 24"/>
                              <a:gd name="T51" fmla="*/ 46 h 62"/>
                              <a:gd name="T52" fmla="*/ 4 w 24"/>
                              <a:gd name="T53" fmla="*/ 51 h 62"/>
                              <a:gd name="T54" fmla="*/ 4 w 24"/>
                              <a:gd name="T55" fmla="*/ 56 h 62"/>
                              <a:gd name="T56" fmla="*/ 2 w 24"/>
                              <a:gd name="T57" fmla="*/ 61 h 62"/>
                              <a:gd name="T58" fmla="*/ 2 w 24"/>
                              <a:gd name="T59" fmla="*/ 55 h 62"/>
                              <a:gd name="T60" fmla="*/ 2 w 24"/>
                              <a:gd name="T61" fmla="*/ 51 h 62"/>
                              <a:gd name="T62" fmla="*/ 3 w 24"/>
                              <a:gd name="T63" fmla="*/ 47 h 62"/>
                              <a:gd name="T64" fmla="*/ 2 w 24"/>
                              <a:gd name="T65" fmla="*/ 43 h 62"/>
                              <a:gd name="T66" fmla="*/ 0 w 24"/>
                              <a:gd name="T67" fmla="*/ 36 h 62"/>
                              <a:gd name="T68" fmla="*/ 0 60000 65536"/>
                              <a:gd name="T69" fmla="*/ 0 60000 65536"/>
                              <a:gd name="T70" fmla="*/ 0 60000 65536"/>
                              <a:gd name="T71" fmla="*/ 0 60000 65536"/>
                              <a:gd name="T72" fmla="*/ 0 60000 65536"/>
                              <a:gd name="T73" fmla="*/ 0 60000 65536"/>
                              <a:gd name="T74" fmla="*/ 0 60000 65536"/>
                              <a:gd name="T75" fmla="*/ 0 60000 65536"/>
                              <a:gd name="T76" fmla="*/ 0 60000 65536"/>
                              <a:gd name="T77" fmla="*/ 0 60000 65536"/>
                              <a:gd name="T78" fmla="*/ 0 60000 65536"/>
                              <a:gd name="T79" fmla="*/ 0 60000 65536"/>
                              <a:gd name="T80" fmla="*/ 0 60000 65536"/>
                              <a:gd name="T81" fmla="*/ 0 60000 65536"/>
                              <a:gd name="T82" fmla="*/ 0 60000 65536"/>
                              <a:gd name="T83" fmla="*/ 0 60000 65536"/>
                              <a:gd name="T84" fmla="*/ 0 60000 65536"/>
                              <a:gd name="T85" fmla="*/ 0 60000 65536"/>
                              <a:gd name="T86" fmla="*/ 0 60000 65536"/>
                              <a:gd name="T87" fmla="*/ 0 60000 65536"/>
                              <a:gd name="T88" fmla="*/ 0 60000 65536"/>
                              <a:gd name="T89" fmla="*/ 0 60000 65536"/>
                              <a:gd name="T90" fmla="*/ 0 60000 65536"/>
                              <a:gd name="T91" fmla="*/ 0 60000 65536"/>
                              <a:gd name="T92" fmla="*/ 0 60000 65536"/>
                              <a:gd name="T93" fmla="*/ 0 60000 65536"/>
                              <a:gd name="T94" fmla="*/ 0 60000 65536"/>
                              <a:gd name="T95" fmla="*/ 0 60000 65536"/>
                              <a:gd name="T96" fmla="*/ 0 60000 65536"/>
                              <a:gd name="T97" fmla="*/ 0 60000 65536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</a:gdLst>
                            <a:ahLst/>
                            <a:cxnLst>
                              <a:cxn ang="T68">
                                <a:pos x="T0" y="T1"/>
                              </a:cxn>
                              <a:cxn ang="T69">
                                <a:pos x="T2" y="T3"/>
                              </a:cxn>
                              <a:cxn ang="T70">
                                <a:pos x="T4" y="T5"/>
                              </a:cxn>
                              <a:cxn ang="T71">
                                <a:pos x="T6" y="T7"/>
                              </a:cxn>
                              <a:cxn ang="T72">
                                <a:pos x="T8" y="T9"/>
                              </a:cxn>
                              <a:cxn ang="T73">
                                <a:pos x="T10" y="T11"/>
                              </a:cxn>
                              <a:cxn ang="T74">
                                <a:pos x="T12" y="T13"/>
                              </a:cxn>
                              <a:cxn ang="T75">
                                <a:pos x="T14" y="T15"/>
                              </a:cxn>
                              <a:cxn ang="T76">
                                <a:pos x="T16" y="T17"/>
                              </a:cxn>
                              <a:cxn ang="T77">
                                <a:pos x="T18" y="T19"/>
                              </a:cxn>
                              <a:cxn ang="T78">
                                <a:pos x="T20" y="T21"/>
                              </a:cxn>
                              <a:cxn ang="T79">
                                <a:pos x="T22" y="T23"/>
                              </a:cxn>
                              <a:cxn ang="T80">
                                <a:pos x="T24" y="T25"/>
                              </a:cxn>
                              <a:cxn ang="T81">
                                <a:pos x="T26" y="T27"/>
                              </a:cxn>
                              <a:cxn ang="T82">
                                <a:pos x="T28" y="T29"/>
                              </a:cxn>
                              <a:cxn ang="T83">
                                <a:pos x="T30" y="T31"/>
                              </a:cxn>
                              <a:cxn ang="T84">
                                <a:pos x="T32" y="T33"/>
                              </a:cxn>
                              <a:cxn ang="T85">
                                <a:pos x="T34" y="T35"/>
                              </a:cxn>
                              <a:cxn ang="T86">
                                <a:pos x="T36" y="T37"/>
                              </a:cxn>
                              <a:cxn ang="T87">
                                <a:pos x="T38" y="T39"/>
                              </a:cxn>
                              <a:cxn ang="T88">
                                <a:pos x="T40" y="T41"/>
                              </a:cxn>
                              <a:cxn ang="T89">
                                <a:pos x="T42" y="T43"/>
                              </a:cxn>
                              <a:cxn ang="T90">
                                <a:pos x="T44" y="T45"/>
                              </a:cxn>
                              <a:cxn ang="T91">
                                <a:pos x="T46" y="T47"/>
                              </a:cxn>
                              <a:cxn ang="T92">
                                <a:pos x="T48" y="T49"/>
                              </a:cxn>
                              <a:cxn ang="T93">
                                <a:pos x="T50" y="T51"/>
                              </a:cxn>
                              <a:cxn ang="T94">
                                <a:pos x="T52" y="T53"/>
                              </a:cxn>
                              <a:cxn ang="T95">
                                <a:pos x="T54" y="T55"/>
                              </a:cxn>
                              <a:cxn ang="T96">
                                <a:pos x="T56" y="T57"/>
                              </a:cxn>
                              <a:cxn ang="T97">
                                <a:pos x="T58" y="T59"/>
                              </a:cxn>
                              <a:cxn ang="T98">
                                <a:pos x="T60" y="T61"/>
                              </a:cxn>
                              <a:cxn ang="T99">
                                <a:pos x="T62" y="T63"/>
                              </a:cxn>
                              <a:cxn ang="T100">
                                <a:pos x="T64" y="T65"/>
                              </a:cxn>
                              <a:cxn ang="T101">
                                <a:pos x="T66" y="T67"/>
                              </a:cxn>
                            </a:cxnLst>
                            <a:rect l="0" t="0" r="r" b="b"/>
                            <a:pathLst>
                              <a:path w="24" h="62">
                                <a:moveTo>
                                  <a:pt x="0" y="36"/>
                                </a:moveTo>
                                <a:lnTo>
                                  <a:pt x="3" y="33"/>
                                </a:lnTo>
                                <a:lnTo>
                                  <a:pt x="6" y="27"/>
                                </a:lnTo>
                                <a:lnTo>
                                  <a:pt x="7" y="17"/>
                                </a:lnTo>
                                <a:lnTo>
                                  <a:pt x="8" y="9"/>
                                </a:lnTo>
                                <a:lnTo>
                                  <a:pt x="7" y="0"/>
                                </a:lnTo>
                                <a:lnTo>
                                  <a:pt x="9" y="5"/>
                                </a:lnTo>
                                <a:lnTo>
                                  <a:pt x="10" y="15"/>
                                </a:lnTo>
                                <a:lnTo>
                                  <a:pt x="10" y="21"/>
                                </a:lnTo>
                                <a:lnTo>
                                  <a:pt x="9" y="26"/>
                                </a:lnTo>
                                <a:lnTo>
                                  <a:pt x="14" y="26"/>
                                </a:lnTo>
                                <a:lnTo>
                                  <a:pt x="19" y="30"/>
                                </a:lnTo>
                                <a:lnTo>
                                  <a:pt x="23" y="36"/>
                                </a:lnTo>
                                <a:lnTo>
                                  <a:pt x="19" y="33"/>
                                </a:lnTo>
                                <a:lnTo>
                                  <a:pt x="13" y="30"/>
                                </a:lnTo>
                                <a:lnTo>
                                  <a:pt x="9" y="30"/>
                                </a:lnTo>
                                <a:lnTo>
                                  <a:pt x="13" y="34"/>
                                </a:lnTo>
                                <a:lnTo>
                                  <a:pt x="15" y="40"/>
                                </a:lnTo>
                                <a:lnTo>
                                  <a:pt x="17" y="45"/>
                                </a:lnTo>
                                <a:lnTo>
                                  <a:pt x="18" y="51"/>
                                </a:lnTo>
                                <a:lnTo>
                                  <a:pt x="16" y="47"/>
                                </a:lnTo>
                                <a:lnTo>
                                  <a:pt x="12" y="40"/>
                                </a:lnTo>
                                <a:lnTo>
                                  <a:pt x="8" y="36"/>
                                </a:lnTo>
                                <a:lnTo>
                                  <a:pt x="6" y="35"/>
                                </a:lnTo>
                                <a:lnTo>
                                  <a:pt x="6" y="40"/>
                                </a:lnTo>
                                <a:lnTo>
                                  <a:pt x="5" y="46"/>
                                </a:lnTo>
                                <a:lnTo>
                                  <a:pt x="4" y="51"/>
                                </a:lnTo>
                                <a:lnTo>
                                  <a:pt x="4" y="56"/>
                                </a:lnTo>
                                <a:lnTo>
                                  <a:pt x="2" y="61"/>
                                </a:lnTo>
                                <a:lnTo>
                                  <a:pt x="2" y="55"/>
                                </a:lnTo>
                                <a:lnTo>
                                  <a:pt x="2" y="51"/>
                                </a:lnTo>
                                <a:lnTo>
                                  <a:pt x="3" y="47"/>
                                </a:lnTo>
                                <a:lnTo>
                                  <a:pt x="2" y="43"/>
                                </a:lnTo>
                                <a:lnTo>
                                  <a:pt x="0" y="36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sp>
                      <p:nvSpPr>
                        <p:cNvPr id="268" name="Line 167">
                          <a:extLst>
                            <a:ext uri="{FF2B5EF4-FFF2-40B4-BE49-F238E27FC236}">
                              <a16:creationId xmlns:a16="http://schemas.microsoft.com/office/drawing/2014/main" id="{5C4622EC-A504-4162-A419-FFD657399E1D}"/>
                            </a:ext>
                          </a:extLst>
                        </p:cNvPr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 flipV="1">
                          <a:off x="1270" y="2756"/>
                          <a:ext cx="76" cy="38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55" name="Group 168">
                      <a:extLst>
                        <a:ext uri="{FF2B5EF4-FFF2-40B4-BE49-F238E27FC236}">
                          <a16:creationId xmlns:a16="http://schemas.microsoft.com/office/drawing/2014/main" id="{6E005643-CF7F-4D8F-9F4B-EAEBF68A828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329" y="2547"/>
                      <a:ext cx="80" cy="141"/>
                      <a:chOff x="1329" y="2547"/>
                      <a:chExt cx="80" cy="141"/>
                    </a:xfrm>
                  </p:grpSpPr>
                  <p:grpSp>
                    <p:nvGrpSpPr>
                      <p:cNvPr id="256" name="Group 169">
                        <a:extLst>
                          <a:ext uri="{FF2B5EF4-FFF2-40B4-BE49-F238E27FC236}">
                            <a16:creationId xmlns:a16="http://schemas.microsoft.com/office/drawing/2014/main" id="{98D5FD06-2523-4BB5-B1FD-7C66E2515162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33" y="2547"/>
                        <a:ext cx="72" cy="131"/>
                        <a:chOff x="1333" y="2547"/>
                        <a:chExt cx="72" cy="131"/>
                      </a:xfrm>
                    </p:grpSpPr>
                    <p:grpSp>
                      <p:nvGrpSpPr>
                        <p:cNvPr id="258" name="Group 170">
                          <a:extLst>
                            <a:ext uri="{FF2B5EF4-FFF2-40B4-BE49-F238E27FC236}">
                              <a16:creationId xmlns:a16="http://schemas.microsoft.com/office/drawing/2014/main" id="{9C35C873-E62B-49E9-B7C8-C6417738BCBA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33" y="2547"/>
                          <a:ext cx="72" cy="130"/>
                          <a:chOff x="1333" y="2547"/>
                          <a:chExt cx="72" cy="130"/>
                        </a:xfrm>
                      </p:grpSpPr>
                      <p:sp>
                        <p:nvSpPr>
                          <p:cNvPr id="262" name="Freeform 171">
                            <a:extLst>
                              <a:ext uri="{FF2B5EF4-FFF2-40B4-BE49-F238E27FC236}">
                                <a16:creationId xmlns:a16="http://schemas.microsoft.com/office/drawing/2014/main" id="{0DBBFBB7-C513-4D4E-B4A9-C917052EA1BE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33" y="2547"/>
                            <a:ext cx="72" cy="130"/>
                          </a:xfrm>
                          <a:custGeom>
                            <a:avLst/>
                            <a:gdLst>
                              <a:gd name="T0" fmla="*/ 50 w 72"/>
                              <a:gd name="T1" fmla="*/ 11 h 130"/>
                              <a:gd name="T2" fmla="*/ 71 w 72"/>
                              <a:gd name="T3" fmla="*/ 31 h 130"/>
                              <a:gd name="T4" fmla="*/ 62 w 72"/>
                              <a:gd name="T5" fmla="*/ 75 h 130"/>
                              <a:gd name="T6" fmla="*/ 52 w 72"/>
                              <a:gd name="T7" fmla="*/ 101 h 130"/>
                              <a:gd name="T8" fmla="*/ 36 w 72"/>
                              <a:gd name="T9" fmla="*/ 129 h 130"/>
                              <a:gd name="T10" fmla="*/ 25 w 72"/>
                              <a:gd name="T11" fmla="*/ 110 h 130"/>
                              <a:gd name="T12" fmla="*/ 0 w 72"/>
                              <a:gd name="T13" fmla="*/ 18 h 130"/>
                              <a:gd name="T14" fmla="*/ 12 w 72"/>
                              <a:gd name="T15" fmla="*/ 0 h 130"/>
                              <a:gd name="T16" fmla="*/ 32 w 72"/>
                              <a:gd name="T17" fmla="*/ 23 h 130"/>
                              <a:gd name="T18" fmla="*/ 50 w 72"/>
                              <a:gd name="T19" fmla="*/ 11 h 130"/>
                              <a:gd name="T20" fmla="*/ 0 60000 65536"/>
                              <a:gd name="T21" fmla="*/ 0 60000 65536"/>
                              <a:gd name="T22" fmla="*/ 0 60000 65536"/>
                              <a:gd name="T23" fmla="*/ 0 60000 65536"/>
                              <a:gd name="T24" fmla="*/ 0 60000 65536"/>
                              <a:gd name="T25" fmla="*/ 0 60000 65536"/>
                              <a:gd name="T26" fmla="*/ 0 60000 65536"/>
                              <a:gd name="T27" fmla="*/ 0 60000 65536"/>
                              <a:gd name="T28" fmla="*/ 0 60000 65536"/>
                              <a:gd name="T29" fmla="*/ 0 60000 65536"/>
                            </a:gdLst>
                            <a:ahLst/>
                            <a:cxnLst>
                              <a:cxn ang="T20">
                                <a:pos x="T0" y="T1"/>
                              </a:cxn>
                              <a:cxn ang="T21">
                                <a:pos x="T2" y="T3"/>
                              </a:cxn>
                              <a:cxn ang="T22">
                                <a:pos x="T4" y="T5"/>
                              </a:cxn>
                              <a:cxn ang="T23">
                                <a:pos x="T6" y="T7"/>
                              </a:cxn>
                              <a:cxn ang="T24">
                                <a:pos x="T8" y="T9"/>
                              </a:cxn>
                              <a:cxn ang="T25">
                                <a:pos x="T10" y="T11"/>
                              </a:cxn>
                              <a:cxn ang="T26">
                                <a:pos x="T12" y="T13"/>
                              </a:cxn>
                              <a:cxn ang="T27">
                                <a:pos x="T14" y="T15"/>
                              </a:cxn>
                              <a:cxn ang="T28">
                                <a:pos x="T16" y="T17"/>
                              </a:cxn>
                              <a:cxn ang="T29">
                                <a:pos x="T18" y="T19"/>
                              </a:cxn>
                            </a:cxnLst>
                            <a:rect l="0" t="0" r="r" b="b"/>
                            <a:pathLst>
                              <a:path w="72" h="130">
                                <a:moveTo>
                                  <a:pt x="50" y="11"/>
                                </a:moveTo>
                                <a:lnTo>
                                  <a:pt x="71" y="31"/>
                                </a:lnTo>
                                <a:lnTo>
                                  <a:pt x="62" y="75"/>
                                </a:lnTo>
                                <a:lnTo>
                                  <a:pt x="52" y="101"/>
                                </a:lnTo>
                                <a:lnTo>
                                  <a:pt x="36" y="129"/>
                                </a:lnTo>
                                <a:lnTo>
                                  <a:pt x="25" y="110"/>
                                </a:lnTo>
                                <a:lnTo>
                                  <a:pt x="0" y="18"/>
                                </a:lnTo>
                                <a:lnTo>
                                  <a:pt x="12" y="0"/>
                                </a:lnTo>
                                <a:lnTo>
                                  <a:pt x="32" y="23"/>
                                </a:lnTo>
                                <a:lnTo>
                                  <a:pt x="50" y="11"/>
                                </a:lnTo>
                              </a:path>
                            </a:pathLst>
                          </a:custGeom>
                          <a:solidFill>
                            <a:srgbClr val="E0E0FF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63" name="Freeform 172">
                            <a:extLst>
                              <a:ext uri="{FF2B5EF4-FFF2-40B4-BE49-F238E27FC236}">
                                <a16:creationId xmlns:a16="http://schemas.microsoft.com/office/drawing/2014/main" id="{1B1EF4FE-23BA-4DFC-A7E0-2EC6C23D782B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46" y="2599"/>
                            <a:ext cx="20" cy="14"/>
                          </a:xfrm>
                          <a:custGeom>
                            <a:avLst/>
                            <a:gdLst>
                              <a:gd name="T0" fmla="*/ 19 w 20"/>
                              <a:gd name="T1" fmla="*/ 0 h 14"/>
                              <a:gd name="T2" fmla="*/ 0 w 20"/>
                              <a:gd name="T3" fmla="*/ 13 h 14"/>
                              <a:gd name="T4" fmla="*/ 10 w 20"/>
                              <a:gd name="T5" fmla="*/ 11 h 14"/>
                              <a:gd name="T6" fmla="*/ 19 w 20"/>
                              <a:gd name="T7" fmla="*/ 0 h 14"/>
                              <a:gd name="T8" fmla="*/ 0 60000 65536"/>
                              <a:gd name="T9" fmla="*/ 0 60000 65536"/>
                              <a:gd name="T10" fmla="*/ 0 60000 65536"/>
                              <a:gd name="T11" fmla="*/ 0 60000 65536"/>
                            </a:gdLst>
                            <a:ahLst/>
                            <a:cxnLst>
                              <a:cxn ang="T8">
                                <a:pos x="T0" y="T1"/>
                              </a:cxn>
                              <a:cxn ang="T9">
                                <a:pos x="T2" y="T3"/>
                              </a:cxn>
                              <a:cxn ang="T10">
                                <a:pos x="T4" y="T5"/>
                              </a:cxn>
                              <a:cxn ang="T11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20" h="14">
                                <a:moveTo>
                                  <a:pt x="19" y="0"/>
                                </a:moveTo>
                                <a:lnTo>
                                  <a:pt x="0" y="13"/>
                                </a:lnTo>
                                <a:lnTo>
                                  <a:pt x="10" y="11"/>
                                </a:lnTo>
                                <a:lnTo>
                                  <a:pt x="19" y="0"/>
                                </a:lnTo>
                              </a:path>
                            </a:pathLst>
                          </a:custGeom>
                          <a:solidFill>
                            <a:srgbClr val="C0C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64" name="Freeform 173">
                            <a:extLst>
                              <a:ext uri="{FF2B5EF4-FFF2-40B4-BE49-F238E27FC236}">
                                <a16:creationId xmlns:a16="http://schemas.microsoft.com/office/drawing/2014/main" id="{01350A9D-26C2-437B-8A71-B2FA2AEE6762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89" y="2603"/>
                            <a:ext cx="8" cy="8"/>
                          </a:xfrm>
                          <a:custGeom>
                            <a:avLst/>
                            <a:gdLst>
                              <a:gd name="T0" fmla="*/ 0 w 8"/>
                              <a:gd name="T1" fmla="*/ 0 h 8"/>
                              <a:gd name="T2" fmla="*/ 7 w 8"/>
                              <a:gd name="T3" fmla="*/ 7 h 8"/>
                              <a:gd name="T4" fmla="*/ 2 w 8"/>
                              <a:gd name="T5" fmla="*/ 5 h 8"/>
                              <a:gd name="T6" fmla="*/ 0 w 8"/>
                              <a:gd name="T7" fmla="*/ 0 h 8"/>
                              <a:gd name="T8" fmla="*/ 0 60000 65536"/>
                              <a:gd name="T9" fmla="*/ 0 60000 65536"/>
                              <a:gd name="T10" fmla="*/ 0 60000 65536"/>
                              <a:gd name="T11" fmla="*/ 0 60000 65536"/>
                            </a:gdLst>
                            <a:ahLst/>
                            <a:cxnLst>
                              <a:cxn ang="T8">
                                <a:pos x="T0" y="T1"/>
                              </a:cxn>
                              <a:cxn ang="T9">
                                <a:pos x="T2" y="T3"/>
                              </a:cxn>
                              <a:cxn ang="T10">
                                <a:pos x="T4" y="T5"/>
                              </a:cxn>
                              <a:cxn ang="T11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8" h="8">
                                <a:moveTo>
                                  <a:pt x="0" y="0"/>
                                </a:moveTo>
                                <a:lnTo>
                                  <a:pt x="7" y="7"/>
                                </a:lnTo>
                                <a:lnTo>
                                  <a:pt x="2" y="5"/>
                                </a:lnTo>
                                <a:lnTo>
                                  <a:pt x="0" y="0"/>
                                </a:lnTo>
                              </a:path>
                            </a:pathLst>
                          </a:custGeom>
                          <a:solidFill>
                            <a:srgbClr val="C0C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59" name="Group 174">
                          <a:extLst>
                            <a:ext uri="{FF2B5EF4-FFF2-40B4-BE49-F238E27FC236}">
                              <a16:creationId xmlns:a16="http://schemas.microsoft.com/office/drawing/2014/main" id="{6D21C701-ACB8-4CE1-AA69-6DBB007ABE35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59" y="2585"/>
                          <a:ext cx="28" cy="93"/>
                          <a:chOff x="1359" y="2585"/>
                          <a:chExt cx="28" cy="93"/>
                        </a:xfrm>
                      </p:grpSpPr>
                      <p:sp>
                        <p:nvSpPr>
                          <p:cNvPr id="260" name="Freeform 175">
                            <a:extLst>
                              <a:ext uri="{FF2B5EF4-FFF2-40B4-BE49-F238E27FC236}">
                                <a16:creationId xmlns:a16="http://schemas.microsoft.com/office/drawing/2014/main" id="{D13AAD59-4BD2-4263-B68A-D97C86B3F6C9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59" y="2585"/>
                            <a:ext cx="28" cy="93"/>
                          </a:xfrm>
                          <a:custGeom>
                            <a:avLst/>
                            <a:gdLst>
                              <a:gd name="T0" fmla="*/ 21 w 28"/>
                              <a:gd name="T1" fmla="*/ 0 h 93"/>
                              <a:gd name="T2" fmla="*/ 9 w 28"/>
                              <a:gd name="T3" fmla="*/ 14 h 93"/>
                              <a:gd name="T4" fmla="*/ 12 w 28"/>
                              <a:gd name="T5" fmla="*/ 38 h 93"/>
                              <a:gd name="T6" fmla="*/ 0 w 28"/>
                              <a:gd name="T7" fmla="*/ 72 h 93"/>
                              <a:gd name="T8" fmla="*/ 11 w 28"/>
                              <a:gd name="T9" fmla="*/ 92 h 93"/>
                              <a:gd name="T10" fmla="*/ 25 w 28"/>
                              <a:gd name="T11" fmla="*/ 63 h 93"/>
                              <a:gd name="T12" fmla="*/ 23 w 28"/>
                              <a:gd name="T13" fmla="*/ 38 h 93"/>
                              <a:gd name="T14" fmla="*/ 27 w 28"/>
                              <a:gd name="T15" fmla="*/ 20 h 93"/>
                              <a:gd name="T16" fmla="*/ 21 w 28"/>
                              <a:gd name="T17" fmla="*/ 0 h 93"/>
                              <a:gd name="T18" fmla="*/ 0 60000 65536"/>
                              <a:gd name="T19" fmla="*/ 0 60000 65536"/>
                              <a:gd name="T20" fmla="*/ 0 60000 65536"/>
                              <a:gd name="T21" fmla="*/ 0 60000 65536"/>
                              <a:gd name="T22" fmla="*/ 0 60000 65536"/>
                              <a:gd name="T23" fmla="*/ 0 60000 65536"/>
                              <a:gd name="T24" fmla="*/ 0 60000 65536"/>
                              <a:gd name="T25" fmla="*/ 0 60000 65536"/>
                              <a:gd name="T26" fmla="*/ 0 60000 65536"/>
                            </a:gdLst>
                            <a:ahLst/>
                            <a:cxnLst>
                              <a:cxn ang="T18">
                                <a:pos x="T0" y="T1"/>
                              </a:cxn>
                              <a:cxn ang="T19">
                                <a:pos x="T2" y="T3"/>
                              </a:cxn>
                              <a:cxn ang="T20">
                                <a:pos x="T4" y="T5"/>
                              </a:cxn>
                              <a:cxn ang="T21">
                                <a:pos x="T6" y="T7"/>
                              </a:cxn>
                              <a:cxn ang="T22">
                                <a:pos x="T8" y="T9"/>
                              </a:cxn>
                              <a:cxn ang="T23">
                                <a:pos x="T10" y="T11"/>
                              </a:cxn>
                              <a:cxn ang="T24">
                                <a:pos x="T12" y="T13"/>
                              </a:cxn>
                              <a:cxn ang="T25">
                                <a:pos x="T14" y="T15"/>
                              </a:cxn>
                              <a:cxn ang="T26">
                                <a:pos x="T16" y="T17"/>
                              </a:cxn>
                            </a:cxnLst>
                            <a:rect l="0" t="0" r="r" b="b"/>
                            <a:pathLst>
                              <a:path w="28" h="93">
                                <a:moveTo>
                                  <a:pt x="21" y="0"/>
                                </a:moveTo>
                                <a:lnTo>
                                  <a:pt x="9" y="14"/>
                                </a:lnTo>
                                <a:lnTo>
                                  <a:pt x="12" y="38"/>
                                </a:lnTo>
                                <a:lnTo>
                                  <a:pt x="0" y="72"/>
                                </a:lnTo>
                                <a:lnTo>
                                  <a:pt x="11" y="92"/>
                                </a:lnTo>
                                <a:lnTo>
                                  <a:pt x="25" y="63"/>
                                </a:lnTo>
                                <a:lnTo>
                                  <a:pt x="23" y="38"/>
                                </a:lnTo>
                                <a:lnTo>
                                  <a:pt x="27" y="20"/>
                                </a:lnTo>
                                <a:lnTo>
                                  <a:pt x="21" y="0"/>
                                </a:lnTo>
                              </a:path>
                            </a:pathLst>
                          </a:custGeom>
                          <a:solidFill>
                            <a:srgbClr val="FF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61" name="Freeform 176">
                            <a:extLst>
                              <a:ext uri="{FF2B5EF4-FFF2-40B4-BE49-F238E27FC236}">
                                <a16:creationId xmlns:a16="http://schemas.microsoft.com/office/drawing/2014/main" id="{BA566DBB-D9A4-4AD5-8C29-771411F79CDB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72" y="2623"/>
                            <a:ext cx="10" cy="5"/>
                          </a:xfrm>
                          <a:custGeom>
                            <a:avLst/>
                            <a:gdLst>
                              <a:gd name="T0" fmla="*/ 9 w 10"/>
                              <a:gd name="T1" fmla="*/ 1 h 5"/>
                              <a:gd name="T2" fmla="*/ 3 w 10"/>
                              <a:gd name="T3" fmla="*/ 2 h 5"/>
                              <a:gd name="T4" fmla="*/ 0 w 10"/>
                              <a:gd name="T5" fmla="*/ 0 h 5"/>
                              <a:gd name="T6" fmla="*/ 3 w 10"/>
                              <a:gd name="T7" fmla="*/ 4 h 5"/>
                              <a:gd name="T8" fmla="*/ 9 w 10"/>
                              <a:gd name="T9" fmla="*/ 1 h 5"/>
                              <a:gd name="T10" fmla="*/ 0 60000 65536"/>
                              <a:gd name="T11" fmla="*/ 0 60000 65536"/>
                              <a:gd name="T12" fmla="*/ 0 60000 65536"/>
                              <a:gd name="T13" fmla="*/ 0 60000 65536"/>
                              <a:gd name="T14" fmla="*/ 0 60000 65536"/>
                            </a:gdLst>
                            <a:ahLst/>
                            <a:cxnLst>
                              <a:cxn ang="T10">
                                <a:pos x="T0" y="T1"/>
                              </a:cxn>
                              <a:cxn ang="T11">
                                <a:pos x="T2" y="T3"/>
                              </a:cxn>
                              <a:cxn ang="T12">
                                <a:pos x="T4" y="T5"/>
                              </a:cxn>
                              <a:cxn ang="T13">
                                <a:pos x="T6" y="T7"/>
                              </a:cxn>
                              <a:cxn ang="T14">
                                <a:pos x="T8" y="T9"/>
                              </a:cxn>
                            </a:cxnLst>
                            <a:rect l="0" t="0" r="r" b="b"/>
                            <a:pathLst>
                              <a:path w="10" h="5">
                                <a:moveTo>
                                  <a:pt x="9" y="1"/>
                                </a:moveTo>
                                <a:lnTo>
                                  <a:pt x="3" y="2"/>
                                </a:lnTo>
                                <a:lnTo>
                                  <a:pt x="0" y="0"/>
                                </a:lnTo>
                                <a:lnTo>
                                  <a:pt x="3" y="4"/>
                                </a:lnTo>
                                <a:lnTo>
                                  <a:pt x="9" y="1"/>
                                </a:lnTo>
                              </a:path>
                            </a:pathLst>
                          </a:custGeom>
                          <a:solidFill>
                            <a:srgbClr val="E04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257" name="Freeform 177">
                        <a:extLst>
                          <a:ext uri="{FF2B5EF4-FFF2-40B4-BE49-F238E27FC236}">
                            <a16:creationId xmlns:a16="http://schemas.microsoft.com/office/drawing/2014/main" id="{AD9772B3-494F-4A7E-A9D7-79815C32CB45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29" y="2565"/>
                        <a:ext cx="80" cy="123"/>
                      </a:xfrm>
                      <a:custGeom>
                        <a:avLst/>
                        <a:gdLst>
                          <a:gd name="T0" fmla="*/ 75 w 80"/>
                          <a:gd name="T1" fmla="*/ 11 h 123"/>
                          <a:gd name="T2" fmla="*/ 66 w 80"/>
                          <a:gd name="T3" fmla="*/ 57 h 123"/>
                          <a:gd name="T4" fmla="*/ 55 w 80"/>
                          <a:gd name="T5" fmla="*/ 83 h 123"/>
                          <a:gd name="T6" fmla="*/ 40 w 80"/>
                          <a:gd name="T7" fmla="*/ 112 h 123"/>
                          <a:gd name="T8" fmla="*/ 30 w 80"/>
                          <a:gd name="T9" fmla="*/ 92 h 123"/>
                          <a:gd name="T10" fmla="*/ 17 w 80"/>
                          <a:gd name="T11" fmla="*/ 45 h 123"/>
                          <a:gd name="T12" fmla="*/ 4 w 80"/>
                          <a:gd name="T13" fmla="*/ 0 h 123"/>
                          <a:gd name="T14" fmla="*/ 0 w 80"/>
                          <a:gd name="T15" fmla="*/ 1 h 123"/>
                          <a:gd name="T16" fmla="*/ 26 w 80"/>
                          <a:gd name="T17" fmla="*/ 93 h 123"/>
                          <a:gd name="T18" fmla="*/ 40 w 80"/>
                          <a:gd name="T19" fmla="*/ 122 h 123"/>
                          <a:gd name="T20" fmla="*/ 59 w 80"/>
                          <a:gd name="T21" fmla="*/ 87 h 123"/>
                          <a:gd name="T22" fmla="*/ 69 w 80"/>
                          <a:gd name="T23" fmla="*/ 59 h 123"/>
                          <a:gd name="T24" fmla="*/ 79 w 80"/>
                          <a:gd name="T25" fmla="*/ 14 h 123"/>
                          <a:gd name="T26" fmla="*/ 75 w 80"/>
                          <a:gd name="T27" fmla="*/ 11 h 123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  <a:gd name="T39" fmla="*/ 0 60000 65536"/>
                          <a:gd name="T40" fmla="*/ 0 60000 65536"/>
                          <a:gd name="T41" fmla="*/ 0 60000 65536"/>
                        </a:gdLst>
                        <a:ahLst/>
                        <a:cxnLst>
                          <a:cxn ang="T28">
                            <a:pos x="T0" y="T1"/>
                          </a:cxn>
                          <a:cxn ang="T29">
                            <a:pos x="T2" y="T3"/>
                          </a:cxn>
                          <a:cxn ang="T30">
                            <a:pos x="T4" y="T5"/>
                          </a:cxn>
                          <a:cxn ang="T31">
                            <a:pos x="T6" y="T7"/>
                          </a:cxn>
                          <a:cxn ang="T32">
                            <a:pos x="T8" y="T9"/>
                          </a:cxn>
                          <a:cxn ang="T33">
                            <a:pos x="T10" y="T11"/>
                          </a:cxn>
                          <a:cxn ang="T34">
                            <a:pos x="T12" y="T13"/>
                          </a:cxn>
                          <a:cxn ang="T35">
                            <a:pos x="T14" y="T15"/>
                          </a:cxn>
                          <a:cxn ang="T36">
                            <a:pos x="T16" y="T17"/>
                          </a:cxn>
                          <a:cxn ang="T37">
                            <a:pos x="T18" y="T19"/>
                          </a:cxn>
                          <a:cxn ang="T38">
                            <a:pos x="T20" y="T21"/>
                          </a:cxn>
                          <a:cxn ang="T39">
                            <a:pos x="T22" y="T23"/>
                          </a:cxn>
                          <a:cxn ang="T40">
                            <a:pos x="T24" y="T25"/>
                          </a:cxn>
                          <a:cxn ang="T41">
                            <a:pos x="T26" y="T27"/>
                          </a:cxn>
                        </a:cxnLst>
                        <a:rect l="0" t="0" r="r" b="b"/>
                        <a:pathLst>
                          <a:path w="80" h="123">
                            <a:moveTo>
                              <a:pt x="75" y="11"/>
                            </a:moveTo>
                            <a:lnTo>
                              <a:pt x="66" y="57"/>
                            </a:lnTo>
                            <a:lnTo>
                              <a:pt x="55" y="83"/>
                            </a:lnTo>
                            <a:lnTo>
                              <a:pt x="40" y="112"/>
                            </a:lnTo>
                            <a:lnTo>
                              <a:pt x="30" y="92"/>
                            </a:lnTo>
                            <a:lnTo>
                              <a:pt x="17" y="45"/>
                            </a:lnTo>
                            <a:lnTo>
                              <a:pt x="4" y="0"/>
                            </a:lnTo>
                            <a:lnTo>
                              <a:pt x="0" y="1"/>
                            </a:lnTo>
                            <a:lnTo>
                              <a:pt x="26" y="93"/>
                            </a:lnTo>
                            <a:lnTo>
                              <a:pt x="40" y="122"/>
                            </a:lnTo>
                            <a:lnTo>
                              <a:pt x="59" y="87"/>
                            </a:lnTo>
                            <a:lnTo>
                              <a:pt x="69" y="59"/>
                            </a:lnTo>
                            <a:lnTo>
                              <a:pt x="79" y="14"/>
                            </a:lnTo>
                            <a:lnTo>
                              <a:pt x="75" y="11"/>
                            </a:lnTo>
                          </a:path>
                        </a:pathLst>
                      </a:custGeom>
                      <a:solidFill>
                        <a:srgbClr val="6000A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  <p:grpSp>
                <p:nvGrpSpPr>
                  <p:cNvPr id="251" name="Group 178">
                    <a:extLst>
                      <a:ext uri="{FF2B5EF4-FFF2-40B4-BE49-F238E27FC236}">
                        <a16:creationId xmlns:a16="http://schemas.microsoft.com/office/drawing/2014/main" id="{40884FA8-6C86-41C8-B2B8-4A0F62F2B89A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172" y="2494"/>
                    <a:ext cx="361" cy="164"/>
                    <a:chOff x="1172" y="2494"/>
                    <a:chExt cx="361" cy="164"/>
                  </a:xfrm>
                </p:grpSpPr>
                <p:sp>
                  <p:nvSpPr>
                    <p:cNvPr id="252" name="Freeform 179">
                      <a:extLst>
                        <a:ext uri="{FF2B5EF4-FFF2-40B4-BE49-F238E27FC236}">
                          <a16:creationId xmlns:a16="http://schemas.microsoft.com/office/drawing/2014/main" id="{9214317A-78A7-47DD-A5CF-96BDF7CC70F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1445" y="2526"/>
                      <a:ext cx="88" cy="132"/>
                    </a:xfrm>
                    <a:custGeom>
                      <a:avLst/>
                      <a:gdLst>
                        <a:gd name="T0" fmla="*/ 7 w 88"/>
                        <a:gd name="T1" fmla="*/ 40 h 132"/>
                        <a:gd name="T2" fmla="*/ 3 w 88"/>
                        <a:gd name="T3" fmla="*/ 50 h 132"/>
                        <a:gd name="T4" fmla="*/ 0 w 88"/>
                        <a:gd name="T5" fmla="*/ 67 h 132"/>
                        <a:gd name="T6" fmla="*/ 2 w 88"/>
                        <a:gd name="T7" fmla="*/ 85 h 132"/>
                        <a:gd name="T8" fmla="*/ 7 w 88"/>
                        <a:gd name="T9" fmla="*/ 98 h 132"/>
                        <a:gd name="T10" fmla="*/ 16 w 88"/>
                        <a:gd name="T11" fmla="*/ 116 h 132"/>
                        <a:gd name="T12" fmla="*/ 24 w 88"/>
                        <a:gd name="T13" fmla="*/ 125 h 132"/>
                        <a:gd name="T14" fmla="*/ 33 w 88"/>
                        <a:gd name="T15" fmla="*/ 131 h 132"/>
                        <a:gd name="T16" fmla="*/ 44 w 88"/>
                        <a:gd name="T17" fmla="*/ 131 h 132"/>
                        <a:gd name="T18" fmla="*/ 51 w 88"/>
                        <a:gd name="T19" fmla="*/ 125 h 132"/>
                        <a:gd name="T20" fmla="*/ 59 w 88"/>
                        <a:gd name="T21" fmla="*/ 117 h 132"/>
                        <a:gd name="T22" fmla="*/ 71 w 88"/>
                        <a:gd name="T23" fmla="*/ 116 h 132"/>
                        <a:gd name="T24" fmla="*/ 83 w 88"/>
                        <a:gd name="T25" fmla="*/ 114 h 132"/>
                        <a:gd name="T26" fmla="*/ 87 w 88"/>
                        <a:gd name="T27" fmla="*/ 110 h 132"/>
                        <a:gd name="T28" fmla="*/ 87 w 88"/>
                        <a:gd name="T29" fmla="*/ 102 h 132"/>
                        <a:gd name="T30" fmla="*/ 83 w 88"/>
                        <a:gd name="T31" fmla="*/ 98 h 132"/>
                        <a:gd name="T32" fmla="*/ 75 w 88"/>
                        <a:gd name="T33" fmla="*/ 95 h 132"/>
                        <a:gd name="T34" fmla="*/ 65 w 88"/>
                        <a:gd name="T35" fmla="*/ 97 h 132"/>
                        <a:gd name="T36" fmla="*/ 86 w 88"/>
                        <a:gd name="T37" fmla="*/ 72 h 132"/>
                        <a:gd name="T38" fmla="*/ 87 w 88"/>
                        <a:gd name="T39" fmla="*/ 64 h 132"/>
                        <a:gd name="T40" fmla="*/ 85 w 88"/>
                        <a:gd name="T41" fmla="*/ 58 h 132"/>
                        <a:gd name="T42" fmla="*/ 80 w 88"/>
                        <a:gd name="T43" fmla="*/ 54 h 132"/>
                        <a:gd name="T44" fmla="*/ 56 w 88"/>
                        <a:gd name="T45" fmla="*/ 77 h 132"/>
                        <a:gd name="T46" fmla="*/ 70 w 88"/>
                        <a:gd name="T47" fmla="*/ 59 h 132"/>
                        <a:gd name="T48" fmla="*/ 82 w 88"/>
                        <a:gd name="T49" fmla="*/ 42 h 132"/>
                        <a:gd name="T50" fmla="*/ 81 w 88"/>
                        <a:gd name="T51" fmla="*/ 35 h 132"/>
                        <a:gd name="T52" fmla="*/ 78 w 88"/>
                        <a:gd name="T53" fmla="*/ 31 h 132"/>
                        <a:gd name="T54" fmla="*/ 73 w 88"/>
                        <a:gd name="T55" fmla="*/ 31 h 132"/>
                        <a:gd name="T56" fmla="*/ 46 w 88"/>
                        <a:gd name="T57" fmla="*/ 59 h 132"/>
                        <a:gd name="T58" fmla="*/ 56 w 88"/>
                        <a:gd name="T59" fmla="*/ 45 h 132"/>
                        <a:gd name="T60" fmla="*/ 66 w 88"/>
                        <a:gd name="T61" fmla="*/ 24 h 132"/>
                        <a:gd name="T62" fmla="*/ 66 w 88"/>
                        <a:gd name="T63" fmla="*/ 19 h 132"/>
                        <a:gd name="T64" fmla="*/ 64 w 88"/>
                        <a:gd name="T65" fmla="*/ 14 h 132"/>
                        <a:gd name="T66" fmla="*/ 59 w 88"/>
                        <a:gd name="T67" fmla="*/ 13 h 132"/>
                        <a:gd name="T68" fmla="*/ 49 w 88"/>
                        <a:gd name="T69" fmla="*/ 24 h 132"/>
                        <a:gd name="T70" fmla="*/ 38 w 88"/>
                        <a:gd name="T71" fmla="*/ 38 h 132"/>
                        <a:gd name="T72" fmla="*/ 29 w 88"/>
                        <a:gd name="T73" fmla="*/ 46 h 132"/>
                        <a:gd name="T74" fmla="*/ 26 w 88"/>
                        <a:gd name="T75" fmla="*/ 45 h 132"/>
                        <a:gd name="T76" fmla="*/ 29 w 88"/>
                        <a:gd name="T77" fmla="*/ 33 h 132"/>
                        <a:gd name="T78" fmla="*/ 28 w 88"/>
                        <a:gd name="T79" fmla="*/ 19 h 132"/>
                        <a:gd name="T80" fmla="*/ 24 w 88"/>
                        <a:gd name="T81" fmla="*/ 7 h 132"/>
                        <a:gd name="T82" fmla="*/ 20 w 88"/>
                        <a:gd name="T83" fmla="*/ 1 h 132"/>
                        <a:gd name="T84" fmla="*/ 16 w 88"/>
                        <a:gd name="T85" fmla="*/ 0 h 132"/>
                        <a:gd name="T86" fmla="*/ 13 w 88"/>
                        <a:gd name="T87" fmla="*/ 3 h 132"/>
                        <a:gd name="T88" fmla="*/ 11 w 88"/>
                        <a:gd name="T89" fmla="*/ 9 h 132"/>
                        <a:gd name="T90" fmla="*/ 13 w 88"/>
                        <a:gd name="T91" fmla="*/ 18 h 132"/>
                        <a:gd name="T92" fmla="*/ 14 w 88"/>
                        <a:gd name="T93" fmla="*/ 28 h 132"/>
                        <a:gd name="T94" fmla="*/ 12 w 88"/>
                        <a:gd name="T95" fmla="*/ 36 h 132"/>
                        <a:gd name="T96" fmla="*/ 7 w 88"/>
                        <a:gd name="T97" fmla="*/ 40 h 132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</a:gdLst>
                      <a:ahLst/>
                      <a:cxnLst>
                        <a:cxn ang="T98">
                          <a:pos x="T0" y="T1"/>
                        </a:cxn>
                        <a:cxn ang="T99">
                          <a:pos x="T2" y="T3"/>
                        </a:cxn>
                        <a:cxn ang="T100">
                          <a:pos x="T4" y="T5"/>
                        </a:cxn>
                        <a:cxn ang="T101">
                          <a:pos x="T6" y="T7"/>
                        </a:cxn>
                        <a:cxn ang="T102">
                          <a:pos x="T8" y="T9"/>
                        </a:cxn>
                        <a:cxn ang="T103">
                          <a:pos x="T10" y="T11"/>
                        </a:cxn>
                        <a:cxn ang="T104">
                          <a:pos x="T12" y="T13"/>
                        </a:cxn>
                        <a:cxn ang="T105">
                          <a:pos x="T14" y="T15"/>
                        </a:cxn>
                        <a:cxn ang="T106">
                          <a:pos x="T16" y="T17"/>
                        </a:cxn>
                        <a:cxn ang="T107">
                          <a:pos x="T18" y="T19"/>
                        </a:cxn>
                        <a:cxn ang="T108">
                          <a:pos x="T20" y="T21"/>
                        </a:cxn>
                        <a:cxn ang="T109">
                          <a:pos x="T22" y="T23"/>
                        </a:cxn>
                        <a:cxn ang="T110">
                          <a:pos x="T24" y="T25"/>
                        </a:cxn>
                        <a:cxn ang="T111">
                          <a:pos x="T26" y="T27"/>
                        </a:cxn>
                        <a:cxn ang="T112">
                          <a:pos x="T28" y="T29"/>
                        </a:cxn>
                        <a:cxn ang="T113">
                          <a:pos x="T30" y="T31"/>
                        </a:cxn>
                        <a:cxn ang="T114">
                          <a:pos x="T32" y="T33"/>
                        </a:cxn>
                        <a:cxn ang="T115">
                          <a:pos x="T34" y="T35"/>
                        </a:cxn>
                        <a:cxn ang="T116">
                          <a:pos x="T36" y="T37"/>
                        </a:cxn>
                        <a:cxn ang="T117">
                          <a:pos x="T38" y="T39"/>
                        </a:cxn>
                        <a:cxn ang="T118">
                          <a:pos x="T40" y="T41"/>
                        </a:cxn>
                        <a:cxn ang="T119">
                          <a:pos x="T42" y="T43"/>
                        </a:cxn>
                        <a:cxn ang="T120">
                          <a:pos x="T44" y="T45"/>
                        </a:cxn>
                        <a:cxn ang="T121">
                          <a:pos x="T46" y="T47"/>
                        </a:cxn>
                        <a:cxn ang="T122">
                          <a:pos x="T48" y="T49"/>
                        </a:cxn>
                        <a:cxn ang="T123">
                          <a:pos x="T50" y="T51"/>
                        </a:cxn>
                        <a:cxn ang="T124">
                          <a:pos x="T52" y="T53"/>
                        </a:cxn>
                        <a:cxn ang="T125">
                          <a:pos x="T54" y="T55"/>
                        </a:cxn>
                        <a:cxn ang="T126">
                          <a:pos x="T56" y="T57"/>
                        </a:cxn>
                        <a:cxn ang="T127">
                          <a:pos x="T58" y="T59"/>
                        </a:cxn>
                        <a:cxn ang="T128">
                          <a:pos x="T60" y="T61"/>
                        </a:cxn>
                        <a:cxn ang="T129">
                          <a:pos x="T62" y="T63"/>
                        </a:cxn>
                        <a:cxn ang="T130">
                          <a:pos x="T64" y="T65"/>
                        </a:cxn>
                        <a:cxn ang="T131">
                          <a:pos x="T66" y="T67"/>
                        </a:cxn>
                        <a:cxn ang="T132">
                          <a:pos x="T68" y="T69"/>
                        </a:cxn>
                        <a:cxn ang="T133">
                          <a:pos x="T70" y="T71"/>
                        </a:cxn>
                        <a:cxn ang="T134">
                          <a:pos x="T72" y="T73"/>
                        </a:cxn>
                        <a:cxn ang="T135">
                          <a:pos x="T74" y="T75"/>
                        </a:cxn>
                        <a:cxn ang="T136">
                          <a:pos x="T76" y="T77"/>
                        </a:cxn>
                        <a:cxn ang="T137">
                          <a:pos x="T78" y="T79"/>
                        </a:cxn>
                        <a:cxn ang="T138">
                          <a:pos x="T80" y="T81"/>
                        </a:cxn>
                        <a:cxn ang="T139">
                          <a:pos x="T82" y="T83"/>
                        </a:cxn>
                        <a:cxn ang="T140">
                          <a:pos x="T84" y="T85"/>
                        </a:cxn>
                        <a:cxn ang="T141">
                          <a:pos x="T86" y="T87"/>
                        </a:cxn>
                        <a:cxn ang="T142">
                          <a:pos x="T88" y="T89"/>
                        </a:cxn>
                        <a:cxn ang="T143">
                          <a:pos x="T90" y="T91"/>
                        </a:cxn>
                        <a:cxn ang="T144">
                          <a:pos x="T92" y="T93"/>
                        </a:cxn>
                        <a:cxn ang="T145">
                          <a:pos x="T94" y="T95"/>
                        </a:cxn>
                        <a:cxn ang="T146">
                          <a:pos x="T96" y="T97"/>
                        </a:cxn>
                      </a:cxnLst>
                      <a:rect l="0" t="0" r="r" b="b"/>
                      <a:pathLst>
                        <a:path w="88" h="132">
                          <a:moveTo>
                            <a:pt x="7" y="40"/>
                          </a:moveTo>
                          <a:lnTo>
                            <a:pt x="3" y="50"/>
                          </a:lnTo>
                          <a:lnTo>
                            <a:pt x="0" y="67"/>
                          </a:lnTo>
                          <a:lnTo>
                            <a:pt x="2" y="85"/>
                          </a:lnTo>
                          <a:lnTo>
                            <a:pt x="7" y="98"/>
                          </a:lnTo>
                          <a:lnTo>
                            <a:pt x="16" y="116"/>
                          </a:lnTo>
                          <a:lnTo>
                            <a:pt x="24" y="125"/>
                          </a:lnTo>
                          <a:lnTo>
                            <a:pt x="33" y="131"/>
                          </a:lnTo>
                          <a:lnTo>
                            <a:pt x="44" y="131"/>
                          </a:lnTo>
                          <a:lnTo>
                            <a:pt x="51" y="125"/>
                          </a:lnTo>
                          <a:lnTo>
                            <a:pt x="59" y="117"/>
                          </a:lnTo>
                          <a:lnTo>
                            <a:pt x="71" y="116"/>
                          </a:lnTo>
                          <a:lnTo>
                            <a:pt x="83" y="114"/>
                          </a:lnTo>
                          <a:lnTo>
                            <a:pt x="87" y="110"/>
                          </a:lnTo>
                          <a:lnTo>
                            <a:pt x="87" y="102"/>
                          </a:lnTo>
                          <a:lnTo>
                            <a:pt x="83" y="98"/>
                          </a:lnTo>
                          <a:lnTo>
                            <a:pt x="75" y="95"/>
                          </a:lnTo>
                          <a:lnTo>
                            <a:pt x="65" y="97"/>
                          </a:lnTo>
                          <a:lnTo>
                            <a:pt x="86" y="72"/>
                          </a:lnTo>
                          <a:lnTo>
                            <a:pt x="87" y="64"/>
                          </a:lnTo>
                          <a:lnTo>
                            <a:pt x="85" y="58"/>
                          </a:lnTo>
                          <a:lnTo>
                            <a:pt x="80" y="54"/>
                          </a:lnTo>
                          <a:lnTo>
                            <a:pt x="56" y="77"/>
                          </a:lnTo>
                          <a:lnTo>
                            <a:pt x="70" y="59"/>
                          </a:lnTo>
                          <a:lnTo>
                            <a:pt x="82" y="42"/>
                          </a:lnTo>
                          <a:lnTo>
                            <a:pt x="81" y="35"/>
                          </a:lnTo>
                          <a:lnTo>
                            <a:pt x="78" y="31"/>
                          </a:lnTo>
                          <a:lnTo>
                            <a:pt x="73" y="31"/>
                          </a:lnTo>
                          <a:lnTo>
                            <a:pt x="46" y="59"/>
                          </a:lnTo>
                          <a:lnTo>
                            <a:pt x="56" y="45"/>
                          </a:lnTo>
                          <a:lnTo>
                            <a:pt x="66" y="24"/>
                          </a:lnTo>
                          <a:lnTo>
                            <a:pt x="66" y="19"/>
                          </a:lnTo>
                          <a:lnTo>
                            <a:pt x="64" y="14"/>
                          </a:lnTo>
                          <a:lnTo>
                            <a:pt x="59" y="13"/>
                          </a:lnTo>
                          <a:lnTo>
                            <a:pt x="49" y="24"/>
                          </a:lnTo>
                          <a:lnTo>
                            <a:pt x="38" y="38"/>
                          </a:lnTo>
                          <a:lnTo>
                            <a:pt x="29" y="46"/>
                          </a:lnTo>
                          <a:lnTo>
                            <a:pt x="26" y="45"/>
                          </a:lnTo>
                          <a:lnTo>
                            <a:pt x="29" y="33"/>
                          </a:lnTo>
                          <a:lnTo>
                            <a:pt x="28" y="19"/>
                          </a:lnTo>
                          <a:lnTo>
                            <a:pt x="24" y="7"/>
                          </a:lnTo>
                          <a:lnTo>
                            <a:pt x="20" y="1"/>
                          </a:lnTo>
                          <a:lnTo>
                            <a:pt x="16" y="0"/>
                          </a:lnTo>
                          <a:lnTo>
                            <a:pt x="13" y="3"/>
                          </a:lnTo>
                          <a:lnTo>
                            <a:pt x="11" y="9"/>
                          </a:lnTo>
                          <a:lnTo>
                            <a:pt x="13" y="18"/>
                          </a:lnTo>
                          <a:lnTo>
                            <a:pt x="14" y="28"/>
                          </a:lnTo>
                          <a:lnTo>
                            <a:pt x="12" y="36"/>
                          </a:lnTo>
                          <a:lnTo>
                            <a:pt x="7" y="40"/>
                          </a:lnTo>
                        </a:path>
                      </a:pathLst>
                    </a:custGeom>
                    <a:solidFill>
                      <a:srgbClr val="E0A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  <p:sp>
                  <p:nvSpPr>
                    <p:cNvPr id="253" name="Freeform 180">
                      <a:extLst>
                        <a:ext uri="{FF2B5EF4-FFF2-40B4-BE49-F238E27FC236}">
                          <a16:creationId xmlns:a16="http://schemas.microsoft.com/office/drawing/2014/main" id="{A857B7AA-F45B-4728-A695-869D9D817E8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1172" y="2494"/>
                      <a:ext cx="89" cy="131"/>
                    </a:xfrm>
                    <a:custGeom>
                      <a:avLst/>
                      <a:gdLst>
                        <a:gd name="T0" fmla="*/ 81 w 89"/>
                        <a:gd name="T1" fmla="*/ 40 h 131"/>
                        <a:gd name="T2" fmla="*/ 85 w 89"/>
                        <a:gd name="T3" fmla="*/ 50 h 131"/>
                        <a:gd name="T4" fmla="*/ 88 w 89"/>
                        <a:gd name="T5" fmla="*/ 67 h 131"/>
                        <a:gd name="T6" fmla="*/ 85 w 89"/>
                        <a:gd name="T7" fmla="*/ 85 h 131"/>
                        <a:gd name="T8" fmla="*/ 81 w 89"/>
                        <a:gd name="T9" fmla="*/ 98 h 131"/>
                        <a:gd name="T10" fmla="*/ 72 w 89"/>
                        <a:gd name="T11" fmla="*/ 116 h 131"/>
                        <a:gd name="T12" fmla="*/ 64 w 89"/>
                        <a:gd name="T13" fmla="*/ 126 h 131"/>
                        <a:gd name="T14" fmla="*/ 54 w 89"/>
                        <a:gd name="T15" fmla="*/ 130 h 131"/>
                        <a:gd name="T16" fmla="*/ 43 w 89"/>
                        <a:gd name="T17" fmla="*/ 130 h 131"/>
                        <a:gd name="T18" fmla="*/ 36 w 89"/>
                        <a:gd name="T19" fmla="*/ 126 h 131"/>
                        <a:gd name="T20" fmla="*/ 29 w 89"/>
                        <a:gd name="T21" fmla="*/ 117 h 131"/>
                        <a:gd name="T22" fmla="*/ 15 w 89"/>
                        <a:gd name="T23" fmla="*/ 116 h 131"/>
                        <a:gd name="T24" fmla="*/ 3 w 89"/>
                        <a:gd name="T25" fmla="*/ 114 h 131"/>
                        <a:gd name="T26" fmla="*/ 0 w 89"/>
                        <a:gd name="T27" fmla="*/ 109 h 131"/>
                        <a:gd name="T28" fmla="*/ 0 w 89"/>
                        <a:gd name="T29" fmla="*/ 102 h 131"/>
                        <a:gd name="T30" fmla="*/ 3 w 89"/>
                        <a:gd name="T31" fmla="*/ 98 h 131"/>
                        <a:gd name="T32" fmla="*/ 12 w 89"/>
                        <a:gd name="T33" fmla="*/ 95 h 131"/>
                        <a:gd name="T34" fmla="*/ 22 w 89"/>
                        <a:gd name="T35" fmla="*/ 97 h 131"/>
                        <a:gd name="T36" fmla="*/ 1 w 89"/>
                        <a:gd name="T37" fmla="*/ 72 h 131"/>
                        <a:gd name="T38" fmla="*/ 0 w 89"/>
                        <a:gd name="T39" fmla="*/ 64 h 131"/>
                        <a:gd name="T40" fmla="*/ 2 w 89"/>
                        <a:gd name="T41" fmla="*/ 58 h 131"/>
                        <a:gd name="T42" fmla="*/ 6 w 89"/>
                        <a:gd name="T43" fmla="*/ 55 h 131"/>
                        <a:gd name="T44" fmla="*/ 31 w 89"/>
                        <a:gd name="T45" fmla="*/ 77 h 131"/>
                        <a:gd name="T46" fmla="*/ 8 w 89"/>
                        <a:gd name="T47" fmla="*/ 48 h 131"/>
                        <a:gd name="T48" fmla="*/ 6 w 89"/>
                        <a:gd name="T49" fmla="*/ 43 h 131"/>
                        <a:gd name="T50" fmla="*/ 6 w 89"/>
                        <a:gd name="T51" fmla="*/ 37 h 131"/>
                        <a:gd name="T52" fmla="*/ 9 w 89"/>
                        <a:gd name="T53" fmla="*/ 32 h 131"/>
                        <a:gd name="T54" fmla="*/ 12 w 89"/>
                        <a:gd name="T55" fmla="*/ 31 h 131"/>
                        <a:gd name="T56" fmla="*/ 41 w 89"/>
                        <a:gd name="T57" fmla="*/ 60 h 131"/>
                        <a:gd name="T58" fmla="*/ 25 w 89"/>
                        <a:gd name="T59" fmla="*/ 33 h 131"/>
                        <a:gd name="T60" fmla="*/ 20 w 89"/>
                        <a:gd name="T61" fmla="*/ 25 h 131"/>
                        <a:gd name="T62" fmla="*/ 21 w 89"/>
                        <a:gd name="T63" fmla="*/ 18 h 131"/>
                        <a:gd name="T64" fmla="*/ 24 w 89"/>
                        <a:gd name="T65" fmla="*/ 14 h 131"/>
                        <a:gd name="T66" fmla="*/ 28 w 89"/>
                        <a:gd name="T67" fmla="*/ 13 h 131"/>
                        <a:gd name="T68" fmla="*/ 38 w 89"/>
                        <a:gd name="T69" fmla="*/ 24 h 131"/>
                        <a:gd name="T70" fmla="*/ 50 w 89"/>
                        <a:gd name="T71" fmla="*/ 38 h 131"/>
                        <a:gd name="T72" fmla="*/ 59 w 89"/>
                        <a:gd name="T73" fmla="*/ 46 h 131"/>
                        <a:gd name="T74" fmla="*/ 62 w 89"/>
                        <a:gd name="T75" fmla="*/ 44 h 131"/>
                        <a:gd name="T76" fmla="*/ 59 w 89"/>
                        <a:gd name="T77" fmla="*/ 33 h 131"/>
                        <a:gd name="T78" fmla="*/ 59 w 89"/>
                        <a:gd name="T79" fmla="*/ 19 h 131"/>
                        <a:gd name="T80" fmla="*/ 64 w 89"/>
                        <a:gd name="T81" fmla="*/ 7 h 131"/>
                        <a:gd name="T82" fmla="*/ 68 w 89"/>
                        <a:gd name="T83" fmla="*/ 1 h 131"/>
                        <a:gd name="T84" fmla="*/ 72 w 89"/>
                        <a:gd name="T85" fmla="*/ 0 h 131"/>
                        <a:gd name="T86" fmla="*/ 75 w 89"/>
                        <a:gd name="T87" fmla="*/ 2 h 131"/>
                        <a:gd name="T88" fmla="*/ 76 w 89"/>
                        <a:gd name="T89" fmla="*/ 9 h 131"/>
                        <a:gd name="T90" fmla="*/ 75 w 89"/>
                        <a:gd name="T91" fmla="*/ 18 h 131"/>
                        <a:gd name="T92" fmla="*/ 74 w 89"/>
                        <a:gd name="T93" fmla="*/ 28 h 131"/>
                        <a:gd name="T94" fmla="*/ 76 w 89"/>
                        <a:gd name="T95" fmla="*/ 35 h 131"/>
                        <a:gd name="T96" fmla="*/ 81 w 89"/>
                        <a:gd name="T97" fmla="*/ 40 h 131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</a:gdLst>
                      <a:ahLst/>
                      <a:cxnLst>
                        <a:cxn ang="T98">
                          <a:pos x="T0" y="T1"/>
                        </a:cxn>
                        <a:cxn ang="T99">
                          <a:pos x="T2" y="T3"/>
                        </a:cxn>
                        <a:cxn ang="T100">
                          <a:pos x="T4" y="T5"/>
                        </a:cxn>
                        <a:cxn ang="T101">
                          <a:pos x="T6" y="T7"/>
                        </a:cxn>
                        <a:cxn ang="T102">
                          <a:pos x="T8" y="T9"/>
                        </a:cxn>
                        <a:cxn ang="T103">
                          <a:pos x="T10" y="T11"/>
                        </a:cxn>
                        <a:cxn ang="T104">
                          <a:pos x="T12" y="T13"/>
                        </a:cxn>
                        <a:cxn ang="T105">
                          <a:pos x="T14" y="T15"/>
                        </a:cxn>
                        <a:cxn ang="T106">
                          <a:pos x="T16" y="T17"/>
                        </a:cxn>
                        <a:cxn ang="T107">
                          <a:pos x="T18" y="T19"/>
                        </a:cxn>
                        <a:cxn ang="T108">
                          <a:pos x="T20" y="T21"/>
                        </a:cxn>
                        <a:cxn ang="T109">
                          <a:pos x="T22" y="T23"/>
                        </a:cxn>
                        <a:cxn ang="T110">
                          <a:pos x="T24" y="T25"/>
                        </a:cxn>
                        <a:cxn ang="T111">
                          <a:pos x="T26" y="T27"/>
                        </a:cxn>
                        <a:cxn ang="T112">
                          <a:pos x="T28" y="T29"/>
                        </a:cxn>
                        <a:cxn ang="T113">
                          <a:pos x="T30" y="T31"/>
                        </a:cxn>
                        <a:cxn ang="T114">
                          <a:pos x="T32" y="T33"/>
                        </a:cxn>
                        <a:cxn ang="T115">
                          <a:pos x="T34" y="T35"/>
                        </a:cxn>
                        <a:cxn ang="T116">
                          <a:pos x="T36" y="T37"/>
                        </a:cxn>
                        <a:cxn ang="T117">
                          <a:pos x="T38" y="T39"/>
                        </a:cxn>
                        <a:cxn ang="T118">
                          <a:pos x="T40" y="T41"/>
                        </a:cxn>
                        <a:cxn ang="T119">
                          <a:pos x="T42" y="T43"/>
                        </a:cxn>
                        <a:cxn ang="T120">
                          <a:pos x="T44" y="T45"/>
                        </a:cxn>
                        <a:cxn ang="T121">
                          <a:pos x="T46" y="T47"/>
                        </a:cxn>
                        <a:cxn ang="T122">
                          <a:pos x="T48" y="T49"/>
                        </a:cxn>
                        <a:cxn ang="T123">
                          <a:pos x="T50" y="T51"/>
                        </a:cxn>
                        <a:cxn ang="T124">
                          <a:pos x="T52" y="T53"/>
                        </a:cxn>
                        <a:cxn ang="T125">
                          <a:pos x="T54" y="T55"/>
                        </a:cxn>
                        <a:cxn ang="T126">
                          <a:pos x="T56" y="T57"/>
                        </a:cxn>
                        <a:cxn ang="T127">
                          <a:pos x="T58" y="T59"/>
                        </a:cxn>
                        <a:cxn ang="T128">
                          <a:pos x="T60" y="T61"/>
                        </a:cxn>
                        <a:cxn ang="T129">
                          <a:pos x="T62" y="T63"/>
                        </a:cxn>
                        <a:cxn ang="T130">
                          <a:pos x="T64" y="T65"/>
                        </a:cxn>
                        <a:cxn ang="T131">
                          <a:pos x="T66" y="T67"/>
                        </a:cxn>
                        <a:cxn ang="T132">
                          <a:pos x="T68" y="T69"/>
                        </a:cxn>
                        <a:cxn ang="T133">
                          <a:pos x="T70" y="T71"/>
                        </a:cxn>
                        <a:cxn ang="T134">
                          <a:pos x="T72" y="T73"/>
                        </a:cxn>
                        <a:cxn ang="T135">
                          <a:pos x="T74" y="T75"/>
                        </a:cxn>
                        <a:cxn ang="T136">
                          <a:pos x="T76" y="T77"/>
                        </a:cxn>
                        <a:cxn ang="T137">
                          <a:pos x="T78" y="T79"/>
                        </a:cxn>
                        <a:cxn ang="T138">
                          <a:pos x="T80" y="T81"/>
                        </a:cxn>
                        <a:cxn ang="T139">
                          <a:pos x="T82" y="T83"/>
                        </a:cxn>
                        <a:cxn ang="T140">
                          <a:pos x="T84" y="T85"/>
                        </a:cxn>
                        <a:cxn ang="T141">
                          <a:pos x="T86" y="T87"/>
                        </a:cxn>
                        <a:cxn ang="T142">
                          <a:pos x="T88" y="T89"/>
                        </a:cxn>
                        <a:cxn ang="T143">
                          <a:pos x="T90" y="T91"/>
                        </a:cxn>
                        <a:cxn ang="T144">
                          <a:pos x="T92" y="T93"/>
                        </a:cxn>
                        <a:cxn ang="T145">
                          <a:pos x="T94" y="T95"/>
                        </a:cxn>
                        <a:cxn ang="T146">
                          <a:pos x="T96" y="T97"/>
                        </a:cxn>
                      </a:cxnLst>
                      <a:rect l="0" t="0" r="r" b="b"/>
                      <a:pathLst>
                        <a:path w="89" h="131">
                          <a:moveTo>
                            <a:pt x="81" y="40"/>
                          </a:moveTo>
                          <a:lnTo>
                            <a:pt x="85" y="50"/>
                          </a:lnTo>
                          <a:lnTo>
                            <a:pt x="88" y="67"/>
                          </a:lnTo>
                          <a:lnTo>
                            <a:pt x="85" y="85"/>
                          </a:lnTo>
                          <a:lnTo>
                            <a:pt x="81" y="98"/>
                          </a:lnTo>
                          <a:lnTo>
                            <a:pt x="72" y="116"/>
                          </a:lnTo>
                          <a:lnTo>
                            <a:pt x="64" y="126"/>
                          </a:lnTo>
                          <a:lnTo>
                            <a:pt x="54" y="130"/>
                          </a:lnTo>
                          <a:lnTo>
                            <a:pt x="43" y="130"/>
                          </a:lnTo>
                          <a:lnTo>
                            <a:pt x="36" y="126"/>
                          </a:lnTo>
                          <a:lnTo>
                            <a:pt x="29" y="117"/>
                          </a:lnTo>
                          <a:lnTo>
                            <a:pt x="15" y="116"/>
                          </a:lnTo>
                          <a:lnTo>
                            <a:pt x="3" y="114"/>
                          </a:lnTo>
                          <a:lnTo>
                            <a:pt x="0" y="109"/>
                          </a:lnTo>
                          <a:lnTo>
                            <a:pt x="0" y="102"/>
                          </a:lnTo>
                          <a:lnTo>
                            <a:pt x="3" y="98"/>
                          </a:lnTo>
                          <a:lnTo>
                            <a:pt x="12" y="95"/>
                          </a:lnTo>
                          <a:lnTo>
                            <a:pt x="22" y="97"/>
                          </a:lnTo>
                          <a:lnTo>
                            <a:pt x="1" y="72"/>
                          </a:lnTo>
                          <a:lnTo>
                            <a:pt x="0" y="64"/>
                          </a:lnTo>
                          <a:lnTo>
                            <a:pt x="2" y="58"/>
                          </a:lnTo>
                          <a:lnTo>
                            <a:pt x="6" y="55"/>
                          </a:lnTo>
                          <a:lnTo>
                            <a:pt x="31" y="77"/>
                          </a:lnTo>
                          <a:lnTo>
                            <a:pt x="8" y="48"/>
                          </a:lnTo>
                          <a:lnTo>
                            <a:pt x="6" y="43"/>
                          </a:lnTo>
                          <a:lnTo>
                            <a:pt x="6" y="37"/>
                          </a:lnTo>
                          <a:lnTo>
                            <a:pt x="9" y="32"/>
                          </a:lnTo>
                          <a:lnTo>
                            <a:pt x="12" y="31"/>
                          </a:lnTo>
                          <a:lnTo>
                            <a:pt x="41" y="60"/>
                          </a:lnTo>
                          <a:lnTo>
                            <a:pt x="25" y="33"/>
                          </a:lnTo>
                          <a:lnTo>
                            <a:pt x="20" y="25"/>
                          </a:lnTo>
                          <a:lnTo>
                            <a:pt x="21" y="18"/>
                          </a:lnTo>
                          <a:lnTo>
                            <a:pt x="24" y="14"/>
                          </a:lnTo>
                          <a:lnTo>
                            <a:pt x="28" y="13"/>
                          </a:lnTo>
                          <a:lnTo>
                            <a:pt x="38" y="24"/>
                          </a:lnTo>
                          <a:lnTo>
                            <a:pt x="50" y="38"/>
                          </a:lnTo>
                          <a:lnTo>
                            <a:pt x="59" y="46"/>
                          </a:lnTo>
                          <a:lnTo>
                            <a:pt x="62" y="44"/>
                          </a:lnTo>
                          <a:lnTo>
                            <a:pt x="59" y="33"/>
                          </a:lnTo>
                          <a:lnTo>
                            <a:pt x="59" y="19"/>
                          </a:lnTo>
                          <a:lnTo>
                            <a:pt x="64" y="7"/>
                          </a:lnTo>
                          <a:lnTo>
                            <a:pt x="68" y="1"/>
                          </a:lnTo>
                          <a:lnTo>
                            <a:pt x="72" y="0"/>
                          </a:lnTo>
                          <a:lnTo>
                            <a:pt x="75" y="2"/>
                          </a:lnTo>
                          <a:lnTo>
                            <a:pt x="76" y="9"/>
                          </a:lnTo>
                          <a:lnTo>
                            <a:pt x="75" y="18"/>
                          </a:lnTo>
                          <a:lnTo>
                            <a:pt x="74" y="28"/>
                          </a:lnTo>
                          <a:lnTo>
                            <a:pt x="76" y="35"/>
                          </a:lnTo>
                          <a:lnTo>
                            <a:pt x="81" y="40"/>
                          </a:lnTo>
                        </a:path>
                      </a:pathLst>
                    </a:custGeom>
                    <a:solidFill>
                      <a:srgbClr val="E0A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</p:grpSp>
            </p:grpSp>
            <p:grpSp>
              <p:nvGrpSpPr>
                <p:cNvPr id="226" name="Group 181">
                  <a:extLst>
                    <a:ext uri="{FF2B5EF4-FFF2-40B4-BE49-F238E27FC236}">
                      <a16:creationId xmlns:a16="http://schemas.microsoft.com/office/drawing/2014/main" id="{4A926672-9941-43A8-835F-33C885ED8C5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273" y="2070"/>
                  <a:ext cx="230" cy="526"/>
                  <a:chOff x="1273" y="2070"/>
                  <a:chExt cx="230" cy="526"/>
                </a:xfrm>
              </p:grpSpPr>
              <p:grpSp>
                <p:nvGrpSpPr>
                  <p:cNvPr id="227" name="Group 182">
                    <a:extLst>
                      <a:ext uri="{FF2B5EF4-FFF2-40B4-BE49-F238E27FC236}">
                        <a16:creationId xmlns:a16="http://schemas.microsoft.com/office/drawing/2014/main" id="{2456210F-78B1-4C83-B626-ECCA1775562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273" y="2070"/>
                    <a:ext cx="230" cy="526"/>
                    <a:chOff x="1273" y="2070"/>
                    <a:chExt cx="230" cy="526"/>
                  </a:xfrm>
                </p:grpSpPr>
                <p:grpSp>
                  <p:nvGrpSpPr>
                    <p:cNvPr id="239" name="Group 183">
                      <a:extLst>
                        <a:ext uri="{FF2B5EF4-FFF2-40B4-BE49-F238E27FC236}">
                          <a16:creationId xmlns:a16="http://schemas.microsoft.com/office/drawing/2014/main" id="{CBBF4752-598B-46B7-82B9-D1E64CD888D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92" y="2094"/>
                      <a:ext cx="211" cy="502"/>
                      <a:chOff x="1292" y="2094"/>
                      <a:chExt cx="211" cy="502"/>
                    </a:xfrm>
                  </p:grpSpPr>
                  <p:sp>
                    <p:nvSpPr>
                      <p:cNvPr id="248" name="Freeform 184">
                        <a:extLst>
                          <a:ext uri="{FF2B5EF4-FFF2-40B4-BE49-F238E27FC236}">
                            <a16:creationId xmlns:a16="http://schemas.microsoft.com/office/drawing/2014/main" id="{46E1E671-0A7E-419E-B343-47524A503151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2" y="2094"/>
                        <a:ext cx="211" cy="502"/>
                      </a:xfrm>
                      <a:custGeom>
                        <a:avLst/>
                        <a:gdLst>
                          <a:gd name="T0" fmla="*/ 107 w 211"/>
                          <a:gd name="T1" fmla="*/ 51 h 502"/>
                          <a:gd name="T2" fmla="*/ 117 w 211"/>
                          <a:gd name="T3" fmla="*/ 78 h 502"/>
                          <a:gd name="T4" fmla="*/ 125 w 211"/>
                          <a:gd name="T5" fmla="*/ 120 h 502"/>
                          <a:gd name="T6" fmla="*/ 130 w 211"/>
                          <a:gd name="T7" fmla="*/ 151 h 502"/>
                          <a:gd name="T8" fmla="*/ 145 w 211"/>
                          <a:gd name="T9" fmla="*/ 167 h 502"/>
                          <a:gd name="T10" fmla="*/ 174 w 211"/>
                          <a:gd name="T11" fmla="*/ 182 h 502"/>
                          <a:gd name="T12" fmla="*/ 197 w 211"/>
                          <a:gd name="T13" fmla="*/ 199 h 502"/>
                          <a:gd name="T14" fmla="*/ 208 w 211"/>
                          <a:gd name="T15" fmla="*/ 220 h 502"/>
                          <a:gd name="T16" fmla="*/ 210 w 211"/>
                          <a:gd name="T17" fmla="*/ 247 h 502"/>
                          <a:gd name="T18" fmla="*/ 202 w 211"/>
                          <a:gd name="T19" fmla="*/ 269 h 502"/>
                          <a:gd name="T20" fmla="*/ 185 w 211"/>
                          <a:gd name="T21" fmla="*/ 281 h 502"/>
                          <a:gd name="T22" fmla="*/ 158 w 211"/>
                          <a:gd name="T23" fmla="*/ 285 h 502"/>
                          <a:gd name="T24" fmla="*/ 132 w 211"/>
                          <a:gd name="T25" fmla="*/ 278 h 502"/>
                          <a:gd name="T26" fmla="*/ 135 w 211"/>
                          <a:gd name="T27" fmla="*/ 331 h 502"/>
                          <a:gd name="T28" fmla="*/ 131 w 211"/>
                          <a:gd name="T29" fmla="*/ 403 h 502"/>
                          <a:gd name="T30" fmla="*/ 122 w 211"/>
                          <a:gd name="T31" fmla="*/ 451 h 502"/>
                          <a:gd name="T32" fmla="*/ 110 w 211"/>
                          <a:gd name="T33" fmla="*/ 479 h 502"/>
                          <a:gd name="T34" fmla="*/ 95 w 211"/>
                          <a:gd name="T35" fmla="*/ 498 h 502"/>
                          <a:gd name="T36" fmla="*/ 77 w 211"/>
                          <a:gd name="T37" fmla="*/ 498 h 502"/>
                          <a:gd name="T38" fmla="*/ 57 w 211"/>
                          <a:gd name="T39" fmla="*/ 475 h 502"/>
                          <a:gd name="T40" fmla="*/ 44 w 211"/>
                          <a:gd name="T41" fmla="*/ 432 h 502"/>
                          <a:gd name="T42" fmla="*/ 32 w 211"/>
                          <a:gd name="T43" fmla="*/ 367 h 502"/>
                          <a:gd name="T44" fmla="*/ 24 w 211"/>
                          <a:gd name="T45" fmla="*/ 318 h 502"/>
                          <a:gd name="T46" fmla="*/ 20 w 211"/>
                          <a:gd name="T47" fmla="*/ 255 h 502"/>
                          <a:gd name="T48" fmla="*/ 20 w 211"/>
                          <a:gd name="T49" fmla="*/ 226 h 502"/>
                          <a:gd name="T50" fmla="*/ 9 w 211"/>
                          <a:gd name="T51" fmla="*/ 224 h 502"/>
                          <a:gd name="T52" fmla="*/ 1 w 211"/>
                          <a:gd name="T53" fmla="*/ 205 h 502"/>
                          <a:gd name="T54" fmla="*/ 1 w 211"/>
                          <a:gd name="T55" fmla="*/ 185 h 502"/>
                          <a:gd name="T56" fmla="*/ 11 w 211"/>
                          <a:gd name="T57" fmla="*/ 177 h 502"/>
                          <a:gd name="T58" fmla="*/ 10 w 211"/>
                          <a:gd name="T59" fmla="*/ 155 h 502"/>
                          <a:gd name="T60" fmla="*/ 5 w 211"/>
                          <a:gd name="T61" fmla="*/ 86 h 502"/>
                          <a:gd name="T62" fmla="*/ 22 w 211"/>
                          <a:gd name="T63" fmla="*/ 16 h 502"/>
                          <a:gd name="T64" fmla="*/ 59 w 211"/>
                          <a:gd name="T65" fmla="*/ 0 h 502"/>
                          <a:gd name="T66" fmla="*/ 93 w 211"/>
                          <a:gd name="T67" fmla="*/ 26 h 502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</a:gdLst>
                        <a:ahLst/>
                        <a:cxnLst>
                          <a:cxn ang="T68">
                            <a:pos x="T0" y="T1"/>
                          </a:cxn>
                          <a:cxn ang="T69">
                            <a:pos x="T2" y="T3"/>
                          </a:cxn>
                          <a:cxn ang="T70">
                            <a:pos x="T4" y="T5"/>
                          </a:cxn>
                          <a:cxn ang="T71">
                            <a:pos x="T6" y="T7"/>
                          </a:cxn>
                          <a:cxn ang="T72">
                            <a:pos x="T8" y="T9"/>
                          </a:cxn>
                          <a:cxn ang="T73">
                            <a:pos x="T10" y="T11"/>
                          </a:cxn>
                          <a:cxn ang="T74">
                            <a:pos x="T12" y="T13"/>
                          </a:cxn>
                          <a:cxn ang="T75">
                            <a:pos x="T14" y="T15"/>
                          </a:cxn>
                          <a:cxn ang="T76">
                            <a:pos x="T16" y="T17"/>
                          </a:cxn>
                          <a:cxn ang="T77">
                            <a:pos x="T18" y="T19"/>
                          </a:cxn>
                          <a:cxn ang="T78">
                            <a:pos x="T20" y="T21"/>
                          </a:cxn>
                          <a:cxn ang="T79">
                            <a:pos x="T22" y="T23"/>
                          </a:cxn>
                          <a:cxn ang="T80">
                            <a:pos x="T24" y="T25"/>
                          </a:cxn>
                          <a:cxn ang="T81">
                            <a:pos x="T26" y="T27"/>
                          </a:cxn>
                          <a:cxn ang="T82">
                            <a:pos x="T28" y="T29"/>
                          </a:cxn>
                          <a:cxn ang="T83">
                            <a:pos x="T30" y="T31"/>
                          </a:cxn>
                          <a:cxn ang="T84">
                            <a:pos x="T32" y="T33"/>
                          </a:cxn>
                          <a:cxn ang="T85">
                            <a:pos x="T34" y="T35"/>
                          </a:cxn>
                          <a:cxn ang="T86">
                            <a:pos x="T36" y="T37"/>
                          </a:cxn>
                          <a:cxn ang="T87">
                            <a:pos x="T38" y="T39"/>
                          </a:cxn>
                          <a:cxn ang="T88">
                            <a:pos x="T40" y="T41"/>
                          </a:cxn>
                          <a:cxn ang="T89">
                            <a:pos x="T42" y="T43"/>
                          </a:cxn>
                          <a:cxn ang="T90">
                            <a:pos x="T44" y="T45"/>
                          </a:cxn>
                          <a:cxn ang="T91">
                            <a:pos x="T46" y="T47"/>
                          </a:cxn>
                          <a:cxn ang="T92">
                            <a:pos x="T48" y="T49"/>
                          </a:cxn>
                          <a:cxn ang="T93">
                            <a:pos x="T50" y="T51"/>
                          </a:cxn>
                          <a:cxn ang="T94">
                            <a:pos x="T52" y="T53"/>
                          </a:cxn>
                          <a:cxn ang="T95">
                            <a:pos x="T54" y="T55"/>
                          </a:cxn>
                          <a:cxn ang="T96">
                            <a:pos x="T56" y="T57"/>
                          </a:cxn>
                          <a:cxn ang="T97">
                            <a:pos x="T58" y="T59"/>
                          </a:cxn>
                          <a:cxn ang="T98">
                            <a:pos x="T60" y="T61"/>
                          </a:cxn>
                          <a:cxn ang="T99">
                            <a:pos x="T62" y="T63"/>
                          </a:cxn>
                          <a:cxn ang="T100">
                            <a:pos x="T64" y="T65"/>
                          </a:cxn>
                          <a:cxn ang="T101">
                            <a:pos x="T66" y="T67"/>
                          </a:cxn>
                        </a:cxnLst>
                        <a:rect l="0" t="0" r="r" b="b"/>
                        <a:pathLst>
                          <a:path w="211" h="502">
                            <a:moveTo>
                              <a:pt x="93" y="26"/>
                            </a:moveTo>
                            <a:lnTo>
                              <a:pt x="107" y="51"/>
                            </a:lnTo>
                            <a:lnTo>
                              <a:pt x="113" y="64"/>
                            </a:lnTo>
                            <a:lnTo>
                              <a:pt x="117" y="78"/>
                            </a:lnTo>
                            <a:lnTo>
                              <a:pt x="121" y="97"/>
                            </a:lnTo>
                            <a:lnTo>
                              <a:pt x="125" y="120"/>
                            </a:lnTo>
                            <a:lnTo>
                              <a:pt x="127" y="138"/>
                            </a:lnTo>
                            <a:lnTo>
                              <a:pt x="130" y="151"/>
                            </a:lnTo>
                            <a:lnTo>
                              <a:pt x="133" y="159"/>
                            </a:lnTo>
                            <a:lnTo>
                              <a:pt x="145" y="167"/>
                            </a:lnTo>
                            <a:lnTo>
                              <a:pt x="159" y="173"/>
                            </a:lnTo>
                            <a:lnTo>
                              <a:pt x="174" y="182"/>
                            </a:lnTo>
                            <a:lnTo>
                              <a:pt x="188" y="192"/>
                            </a:lnTo>
                            <a:lnTo>
                              <a:pt x="197" y="199"/>
                            </a:lnTo>
                            <a:lnTo>
                              <a:pt x="204" y="208"/>
                            </a:lnTo>
                            <a:lnTo>
                              <a:pt x="208" y="220"/>
                            </a:lnTo>
                            <a:lnTo>
                              <a:pt x="210" y="234"/>
                            </a:lnTo>
                            <a:lnTo>
                              <a:pt x="210" y="247"/>
                            </a:lnTo>
                            <a:lnTo>
                              <a:pt x="207" y="258"/>
                            </a:lnTo>
                            <a:lnTo>
                              <a:pt x="202" y="269"/>
                            </a:lnTo>
                            <a:lnTo>
                              <a:pt x="195" y="276"/>
                            </a:lnTo>
                            <a:lnTo>
                              <a:pt x="185" y="281"/>
                            </a:lnTo>
                            <a:lnTo>
                              <a:pt x="171" y="284"/>
                            </a:lnTo>
                            <a:lnTo>
                              <a:pt x="158" y="285"/>
                            </a:lnTo>
                            <a:lnTo>
                              <a:pt x="142" y="283"/>
                            </a:lnTo>
                            <a:lnTo>
                              <a:pt x="132" y="278"/>
                            </a:lnTo>
                            <a:lnTo>
                              <a:pt x="133" y="298"/>
                            </a:lnTo>
                            <a:lnTo>
                              <a:pt x="135" y="331"/>
                            </a:lnTo>
                            <a:lnTo>
                              <a:pt x="133" y="365"/>
                            </a:lnTo>
                            <a:lnTo>
                              <a:pt x="131" y="403"/>
                            </a:lnTo>
                            <a:lnTo>
                              <a:pt x="125" y="437"/>
                            </a:lnTo>
                            <a:lnTo>
                              <a:pt x="122" y="451"/>
                            </a:lnTo>
                            <a:lnTo>
                              <a:pt x="117" y="465"/>
                            </a:lnTo>
                            <a:lnTo>
                              <a:pt x="110" y="479"/>
                            </a:lnTo>
                            <a:lnTo>
                              <a:pt x="101" y="492"/>
                            </a:lnTo>
                            <a:lnTo>
                              <a:pt x="95" y="498"/>
                            </a:lnTo>
                            <a:lnTo>
                              <a:pt x="85" y="501"/>
                            </a:lnTo>
                            <a:lnTo>
                              <a:pt x="77" y="498"/>
                            </a:lnTo>
                            <a:lnTo>
                              <a:pt x="69" y="492"/>
                            </a:lnTo>
                            <a:lnTo>
                              <a:pt x="57" y="475"/>
                            </a:lnTo>
                            <a:lnTo>
                              <a:pt x="50" y="455"/>
                            </a:lnTo>
                            <a:lnTo>
                              <a:pt x="44" y="432"/>
                            </a:lnTo>
                            <a:lnTo>
                              <a:pt x="37" y="396"/>
                            </a:lnTo>
                            <a:lnTo>
                              <a:pt x="32" y="367"/>
                            </a:lnTo>
                            <a:lnTo>
                              <a:pt x="28" y="337"/>
                            </a:lnTo>
                            <a:lnTo>
                              <a:pt x="24" y="318"/>
                            </a:lnTo>
                            <a:lnTo>
                              <a:pt x="21" y="283"/>
                            </a:lnTo>
                            <a:lnTo>
                              <a:pt x="20" y="255"/>
                            </a:lnTo>
                            <a:lnTo>
                              <a:pt x="19" y="236"/>
                            </a:lnTo>
                            <a:lnTo>
                              <a:pt x="20" y="226"/>
                            </a:lnTo>
                            <a:lnTo>
                              <a:pt x="15" y="227"/>
                            </a:lnTo>
                            <a:lnTo>
                              <a:pt x="9" y="224"/>
                            </a:lnTo>
                            <a:lnTo>
                              <a:pt x="4" y="215"/>
                            </a:lnTo>
                            <a:lnTo>
                              <a:pt x="1" y="205"/>
                            </a:lnTo>
                            <a:lnTo>
                              <a:pt x="0" y="194"/>
                            </a:lnTo>
                            <a:lnTo>
                              <a:pt x="1" y="185"/>
                            </a:lnTo>
                            <a:lnTo>
                              <a:pt x="5" y="178"/>
                            </a:lnTo>
                            <a:lnTo>
                              <a:pt x="11" y="177"/>
                            </a:lnTo>
                            <a:lnTo>
                              <a:pt x="16" y="177"/>
                            </a:lnTo>
                            <a:lnTo>
                              <a:pt x="10" y="155"/>
                            </a:lnTo>
                            <a:lnTo>
                              <a:pt x="6" y="122"/>
                            </a:lnTo>
                            <a:lnTo>
                              <a:pt x="5" y="86"/>
                            </a:lnTo>
                            <a:lnTo>
                              <a:pt x="6" y="45"/>
                            </a:lnTo>
                            <a:lnTo>
                              <a:pt x="22" y="16"/>
                            </a:lnTo>
                            <a:lnTo>
                              <a:pt x="37" y="3"/>
                            </a:lnTo>
                            <a:lnTo>
                              <a:pt x="59" y="0"/>
                            </a:lnTo>
                            <a:lnTo>
                              <a:pt x="78" y="8"/>
                            </a:lnTo>
                            <a:lnTo>
                              <a:pt x="93" y="26"/>
                            </a:lnTo>
                          </a:path>
                        </a:pathLst>
                      </a:custGeom>
                      <a:solidFill>
                        <a:srgbClr val="E0A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49" name="Freeform 185">
                        <a:extLst>
                          <a:ext uri="{FF2B5EF4-FFF2-40B4-BE49-F238E27FC236}">
                            <a16:creationId xmlns:a16="http://schemas.microsoft.com/office/drawing/2014/main" id="{B220EEA1-B00F-4260-9429-0E79FF13374A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86" y="2344"/>
                        <a:ext cx="41" cy="32"/>
                      </a:xfrm>
                      <a:custGeom>
                        <a:avLst/>
                        <a:gdLst>
                          <a:gd name="T0" fmla="*/ 40 w 41"/>
                          <a:gd name="T1" fmla="*/ 31 h 32"/>
                          <a:gd name="T2" fmla="*/ 31 w 41"/>
                          <a:gd name="T3" fmla="*/ 28 h 32"/>
                          <a:gd name="T4" fmla="*/ 20 w 41"/>
                          <a:gd name="T5" fmla="*/ 22 h 32"/>
                          <a:gd name="T6" fmla="*/ 12 w 41"/>
                          <a:gd name="T7" fmla="*/ 16 h 32"/>
                          <a:gd name="T8" fmla="*/ 5 w 41"/>
                          <a:gd name="T9" fmla="*/ 9 h 32"/>
                          <a:gd name="T10" fmla="*/ 0 w 41"/>
                          <a:gd name="T11" fmla="*/ 0 h 32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0" t="0" r="r" b="b"/>
                        <a:pathLst>
                          <a:path w="41" h="32">
                            <a:moveTo>
                              <a:pt x="40" y="31"/>
                            </a:moveTo>
                            <a:lnTo>
                              <a:pt x="31" y="28"/>
                            </a:lnTo>
                            <a:lnTo>
                              <a:pt x="20" y="22"/>
                            </a:lnTo>
                            <a:lnTo>
                              <a:pt x="12" y="16"/>
                            </a:lnTo>
                            <a:lnTo>
                              <a:pt x="5" y="9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240" name="Group 186">
                      <a:extLst>
                        <a:ext uri="{FF2B5EF4-FFF2-40B4-BE49-F238E27FC236}">
                          <a16:creationId xmlns:a16="http://schemas.microsoft.com/office/drawing/2014/main" id="{4392189E-77C1-403F-B65F-F17C740AD5FB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73" y="2070"/>
                      <a:ext cx="152" cy="208"/>
                      <a:chOff x="1273" y="2070"/>
                      <a:chExt cx="152" cy="208"/>
                    </a:xfrm>
                  </p:grpSpPr>
                  <p:sp>
                    <p:nvSpPr>
                      <p:cNvPr id="241" name="Freeform 187">
                        <a:extLst>
                          <a:ext uri="{FF2B5EF4-FFF2-40B4-BE49-F238E27FC236}">
                            <a16:creationId xmlns:a16="http://schemas.microsoft.com/office/drawing/2014/main" id="{36992C75-F236-4634-8603-2BD128C0CEB5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73" y="2070"/>
                        <a:ext cx="152" cy="208"/>
                      </a:xfrm>
                      <a:custGeom>
                        <a:avLst/>
                        <a:gdLst>
                          <a:gd name="T0" fmla="*/ 150 w 152"/>
                          <a:gd name="T1" fmla="*/ 50 h 208"/>
                          <a:gd name="T2" fmla="*/ 144 w 152"/>
                          <a:gd name="T3" fmla="*/ 35 h 208"/>
                          <a:gd name="T4" fmla="*/ 131 w 152"/>
                          <a:gd name="T5" fmla="*/ 22 h 208"/>
                          <a:gd name="T6" fmla="*/ 110 w 152"/>
                          <a:gd name="T7" fmla="*/ 12 h 208"/>
                          <a:gd name="T8" fmla="*/ 94 w 152"/>
                          <a:gd name="T9" fmla="*/ 3 h 208"/>
                          <a:gd name="T10" fmla="*/ 77 w 152"/>
                          <a:gd name="T11" fmla="*/ 3 h 208"/>
                          <a:gd name="T12" fmla="*/ 60 w 152"/>
                          <a:gd name="T13" fmla="*/ 12 h 208"/>
                          <a:gd name="T14" fmla="*/ 45 w 152"/>
                          <a:gd name="T15" fmla="*/ 23 h 208"/>
                          <a:gd name="T16" fmla="*/ 31 w 152"/>
                          <a:gd name="T17" fmla="*/ 38 h 208"/>
                          <a:gd name="T18" fmla="*/ 19 w 152"/>
                          <a:gd name="T19" fmla="*/ 54 h 208"/>
                          <a:gd name="T20" fmla="*/ 12 w 152"/>
                          <a:gd name="T21" fmla="*/ 71 h 208"/>
                          <a:gd name="T22" fmla="*/ 4 w 152"/>
                          <a:gd name="T23" fmla="*/ 89 h 208"/>
                          <a:gd name="T24" fmla="*/ 1 w 152"/>
                          <a:gd name="T25" fmla="*/ 109 h 208"/>
                          <a:gd name="T26" fmla="*/ 1 w 152"/>
                          <a:gd name="T27" fmla="*/ 128 h 208"/>
                          <a:gd name="T28" fmla="*/ 0 w 152"/>
                          <a:gd name="T29" fmla="*/ 151 h 208"/>
                          <a:gd name="T30" fmla="*/ 8 w 152"/>
                          <a:gd name="T31" fmla="*/ 175 h 208"/>
                          <a:gd name="T32" fmla="*/ 17 w 152"/>
                          <a:gd name="T33" fmla="*/ 190 h 208"/>
                          <a:gd name="T34" fmla="*/ 29 w 152"/>
                          <a:gd name="T35" fmla="*/ 202 h 208"/>
                          <a:gd name="T36" fmla="*/ 43 w 152"/>
                          <a:gd name="T37" fmla="*/ 204 h 208"/>
                          <a:gd name="T38" fmla="*/ 45 w 152"/>
                          <a:gd name="T39" fmla="*/ 190 h 208"/>
                          <a:gd name="T40" fmla="*/ 48 w 152"/>
                          <a:gd name="T41" fmla="*/ 171 h 208"/>
                          <a:gd name="T42" fmla="*/ 55 w 152"/>
                          <a:gd name="T43" fmla="*/ 157 h 208"/>
                          <a:gd name="T44" fmla="*/ 61 w 152"/>
                          <a:gd name="T45" fmla="*/ 138 h 208"/>
                          <a:gd name="T46" fmla="*/ 61 w 152"/>
                          <a:gd name="T47" fmla="*/ 112 h 208"/>
                          <a:gd name="T48" fmla="*/ 57 w 152"/>
                          <a:gd name="T49" fmla="*/ 90 h 208"/>
                          <a:gd name="T50" fmla="*/ 52 w 152"/>
                          <a:gd name="T51" fmla="*/ 74 h 208"/>
                          <a:gd name="T52" fmla="*/ 65 w 152"/>
                          <a:gd name="T53" fmla="*/ 80 h 208"/>
                          <a:gd name="T54" fmla="*/ 76 w 152"/>
                          <a:gd name="T55" fmla="*/ 80 h 208"/>
                          <a:gd name="T56" fmla="*/ 84 w 152"/>
                          <a:gd name="T57" fmla="*/ 73 h 208"/>
                          <a:gd name="T58" fmla="*/ 97 w 152"/>
                          <a:gd name="T59" fmla="*/ 70 h 208"/>
                          <a:gd name="T60" fmla="*/ 105 w 152"/>
                          <a:gd name="T61" fmla="*/ 68 h 208"/>
                          <a:gd name="T62" fmla="*/ 122 w 152"/>
                          <a:gd name="T63" fmla="*/ 73 h 208"/>
                          <a:gd name="T64" fmla="*/ 137 w 152"/>
                          <a:gd name="T65" fmla="*/ 72 h 208"/>
                          <a:gd name="T66" fmla="*/ 149 w 152"/>
                          <a:gd name="T67" fmla="*/ 65 h 208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</a:gdLst>
                        <a:ahLst/>
                        <a:cxnLst>
                          <a:cxn ang="T68">
                            <a:pos x="T0" y="T1"/>
                          </a:cxn>
                          <a:cxn ang="T69">
                            <a:pos x="T2" y="T3"/>
                          </a:cxn>
                          <a:cxn ang="T70">
                            <a:pos x="T4" y="T5"/>
                          </a:cxn>
                          <a:cxn ang="T71">
                            <a:pos x="T6" y="T7"/>
                          </a:cxn>
                          <a:cxn ang="T72">
                            <a:pos x="T8" y="T9"/>
                          </a:cxn>
                          <a:cxn ang="T73">
                            <a:pos x="T10" y="T11"/>
                          </a:cxn>
                          <a:cxn ang="T74">
                            <a:pos x="T12" y="T13"/>
                          </a:cxn>
                          <a:cxn ang="T75">
                            <a:pos x="T14" y="T15"/>
                          </a:cxn>
                          <a:cxn ang="T76">
                            <a:pos x="T16" y="T17"/>
                          </a:cxn>
                          <a:cxn ang="T77">
                            <a:pos x="T18" y="T19"/>
                          </a:cxn>
                          <a:cxn ang="T78">
                            <a:pos x="T20" y="T21"/>
                          </a:cxn>
                          <a:cxn ang="T79">
                            <a:pos x="T22" y="T23"/>
                          </a:cxn>
                          <a:cxn ang="T80">
                            <a:pos x="T24" y="T25"/>
                          </a:cxn>
                          <a:cxn ang="T81">
                            <a:pos x="T26" y="T27"/>
                          </a:cxn>
                          <a:cxn ang="T82">
                            <a:pos x="T28" y="T29"/>
                          </a:cxn>
                          <a:cxn ang="T83">
                            <a:pos x="T30" y="T31"/>
                          </a:cxn>
                          <a:cxn ang="T84">
                            <a:pos x="T32" y="T33"/>
                          </a:cxn>
                          <a:cxn ang="T85">
                            <a:pos x="T34" y="T35"/>
                          </a:cxn>
                          <a:cxn ang="T86">
                            <a:pos x="T36" y="T37"/>
                          </a:cxn>
                          <a:cxn ang="T87">
                            <a:pos x="T38" y="T39"/>
                          </a:cxn>
                          <a:cxn ang="T88">
                            <a:pos x="T40" y="T41"/>
                          </a:cxn>
                          <a:cxn ang="T89">
                            <a:pos x="T42" y="T43"/>
                          </a:cxn>
                          <a:cxn ang="T90">
                            <a:pos x="T44" y="T45"/>
                          </a:cxn>
                          <a:cxn ang="T91">
                            <a:pos x="T46" y="T47"/>
                          </a:cxn>
                          <a:cxn ang="T92">
                            <a:pos x="T48" y="T49"/>
                          </a:cxn>
                          <a:cxn ang="T93">
                            <a:pos x="T50" y="T51"/>
                          </a:cxn>
                          <a:cxn ang="T94">
                            <a:pos x="T52" y="T53"/>
                          </a:cxn>
                          <a:cxn ang="T95">
                            <a:pos x="T54" y="T55"/>
                          </a:cxn>
                          <a:cxn ang="T96">
                            <a:pos x="T56" y="T57"/>
                          </a:cxn>
                          <a:cxn ang="T97">
                            <a:pos x="T58" y="T59"/>
                          </a:cxn>
                          <a:cxn ang="T98">
                            <a:pos x="T60" y="T61"/>
                          </a:cxn>
                          <a:cxn ang="T99">
                            <a:pos x="T62" y="T63"/>
                          </a:cxn>
                          <a:cxn ang="T100">
                            <a:pos x="T64" y="T65"/>
                          </a:cxn>
                          <a:cxn ang="T101">
                            <a:pos x="T66" y="T67"/>
                          </a:cxn>
                        </a:cxnLst>
                        <a:rect l="0" t="0" r="r" b="b"/>
                        <a:pathLst>
                          <a:path w="152" h="208">
                            <a:moveTo>
                              <a:pt x="151" y="57"/>
                            </a:moveTo>
                            <a:lnTo>
                              <a:pt x="150" y="50"/>
                            </a:lnTo>
                            <a:lnTo>
                              <a:pt x="149" y="44"/>
                            </a:lnTo>
                            <a:lnTo>
                              <a:pt x="144" y="35"/>
                            </a:lnTo>
                            <a:lnTo>
                              <a:pt x="138" y="28"/>
                            </a:lnTo>
                            <a:lnTo>
                              <a:pt x="131" y="22"/>
                            </a:lnTo>
                            <a:lnTo>
                              <a:pt x="122" y="16"/>
                            </a:lnTo>
                            <a:lnTo>
                              <a:pt x="110" y="12"/>
                            </a:lnTo>
                            <a:lnTo>
                              <a:pt x="101" y="10"/>
                            </a:lnTo>
                            <a:lnTo>
                              <a:pt x="94" y="3"/>
                            </a:lnTo>
                            <a:lnTo>
                              <a:pt x="86" y="0"/>
                            </a:lnTo>
                            <a:lnTo>
                              <a:pt x="77" y="3"/>
                            </a:lnTo>
                            <a:lnTo>
                              <a:pt x="68" y="8"/>
                            </a:lnTo>
                            <a:lnTo>
                              <a:pt x="60" y="12"/>
                            </a:lnTo>
                            <a:lnTo>
                              <a:pt x="52" y="17"/>
                            </a:lnTo>
                            <a:lnTo>
                              <a:pt x="45" y="23"/>
                            </a:lnTo>
                            <a:lnTo>
                              <a:pt x="38" y="31"/>
                            </a:lnTo>
                            <a:lnTo>
                              <a:pt x="31" y="38"/>
                            </a:lnTo>
                            <a:lnTo>
                              <a:pt x="25" y="46"/>
                            </a:lnTo>
                            <a:lnTo>
                              <a:pt x="19" y="54"/>
                            </a:lnTo>
                            <a:lnTo>
                              <a:pt x="15" y="62"/>
                            </a:lnTo>
                            <a:lnTo>
                              <a:pt x="12" y="71"/>
                            </a:lnTo>
                            <a:lnTo>
                              <a:pt x="8" y="80"/>
                            </a:lnTo>
                            <a:lnTo>
                              <a:pt x="4" y="89"/>
                            </a:lnTo>
                            <a:lnTo>
                              <a:pt x="3" y="98"/>
                            </a:lnTo>
                            <a:lnTo>
                              <a:pt x="1" y="109"/>
                            </a:lnTo>
                            <a:lnTo>
                              <a:pt x="3" y="120"/>
                            </a:lnTo>
                            <a:lnTo>
                              <a:pt x="1" y="128"/>
                            </a:lnTo>
                            <a:lnTo>
                              <a:pt x="0" y="141"/>
                            </a:lnTo>
                            <a:lnTo>
                              <a:pt x="0" y="151"/>
                            </a:lnTo>
                            <a:lnTo>
                              <a:pt x="2" y="160"/>
                            </a:lnTo>
                            <a:lnTo>
                              <a:pt x="8" y="175"/>
                            </a:lnTo>
                            <a:lnTo>
                              <a:pt x="13" y="183"/>
                            </a:lnTo>
                            <a:lnTo>
                              <a:pt x="17" y="190"/>
                            </a:lnTo>
                            <a:lnTo>
                              <a:pt x="23" y="197"/>
                            </a:lnTo>
                            <a:lnTo>
                              <a:pt x="29" y="202"/>
                            </a:lnTo>
                            <a:lnTo>
                              <a:pt x="36" y="207"/>
                            </a:lnTo>
                            <a:lnTo>
                              <a:pt x="43" y="204"/>
                            </a:lnTo>
                            <a:lnTo>
                              <a:pt x="48" y="201"/>
                            </a:lnTo>
                            <a:lnTo>
                              <a:pt x="45" y="190"/>
                            </a:lnTo>
                            <a:lnTo>
                              <a:pt x="46" y="179"/>
                            </a:lnTo>
                            <a:lnTo>
                              <a:pt x="48" y="171"/>
                            </a:lnTo>
                            <a:lnTo>
                              <a:pt x="50" y="162"/>
                            </a:lnTo>
                            <a:lnTo>
                              <a:pt x="55" y="157"/>
                            </a:lnTo>
                            <a:lnTo>
                              <a:pt x="60" y="149"/>
                            </a:lnTo>
                            <a:lnTo>
                              <a:pt x="61" y="138"/>
                            </a:lnTo>
                            <a:lnTo>
                              <a:pt x="62" y="126"/>
                            </a:lnTo>
                            <a:lnTo>
                              <a:pt x="61" y="112"/>
                            </a:lnTo>
                            <a:lnTo>
                              <a:pt x="60" y="101"/>
                            </a:lnTo>
                            <a:lnTo>
                              <a:pt x="57" y="90"/>
                            </a:lnTo>
                            <a:lnTo>
                              <a:pt x="54" y="82"/>
                            </a:lnTo>
                            <a:lnTo>
                              <a:pt x="52" y="74"/>
                            </a:lnTo>
                            <a:lnTo>
                              <a:pt x="57" y="77"/>
                            </a:lnTo>
                            <a:lnTo>
                              <a:pt x="65" y="80"/>
                            </a:lnTo>
                            <a:lnTo>
                              <a:pt x="70" y="81"/>
                            </a:lnTo>
                            <a:lnTo>
                              <a:pt x="76" y="80"/>
                            </a:lnTo>
                            <a:lnTo>
                              <a:pt x="81" y="77"/>
                            </a:lnTo>
                            <a:lnTo>
                              <a:pt x="84" y="73"/>
                            </a:lnTo>
                            <a:lnTo>
                              <a:pt x="91" y="72"/>
                            </a:lnTo>
                            <a:lnTo>
                              <a:pt x="97" y="70"/>
                            </a:lnTo>
                            <a:lnTo>
                              <a:pt x="100" y="66"/>
                            </a:lnTo>
                            <a:lnTo>
                              <a:pt x="105" y="68"/>
                            </a:lnTo>
                            <a:lnTo>
                              <a:pt x="113" y="72"/>
                            </a:lnTo>
                            <a:lnTo>
                              <a:pt x="122" y="73"/>
                            </a:lnTo>
                            <a:lnTo>
                              <a:pt x="130" y="73"/>
                            </a:lnTo>
                            <a:lnTo>
                              <a:pt x="137" y="72"/>
                            </a:lnTo>
                            <a:lnTo>
                              <a:pt x="144" y="69"/>
                            </a:lnTo>
                            <a:lnTo>
                              <a:pt x="149" y="65"/>
                            </a:lnTo>
                            <a:lnTo>
                              <a:pt x="151" y="57"/>
                            </a:lnTo>
                          </a:path>
                        </a:pathLst>
                      </a:custGeom>
                      <a:solidFill>
                        <a:srgbClr val="A0400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grpSp>
                    <p:nvGrpSpPr>
                      <p:cNvPr id="242" name="Group 188">
                        <a:extLst>
                          <a:ext uri="{FF2B5EF4-FFF2-40B4-BE49-F238E27FC236}">
                            <a16:creationId xmlns:a16="http://schemas.microsoft.com/office/drawing/2014/main" id="{AF489ECD-DA88-4790-8352-46CE4CABFC32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12" y="2119"/>
                        <a:ext cx="63" cy="131"/>
                        <a:chOff x="1312" y="2119"/>
                        <a:chExt cx="63" cy="131"/>
                      </a:xfrm>
                    </p:grpSpPr>
                    <p:grpSp>
                      <p:nvGrpSpPr>
                        <p:cNvPr id="243" name="Group 189">
                          <a:extLst>
                            <a:ext uri="{FF2B5EF4-FFF2-40B4-BE49-F238E27FC236}">
                              <a16:creationId xmlns:a16="http://schemas.microsoft.com/office/drawing/2014/main" id="{7D82112E-E694-47D5-99E6-4041997C2553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312" y="2124"/>
                          <a:ext cx="62" cy="126"/>
                          <a:chOff x="1312" y="2124"/>
                          <a:chExt cx="62" cy="126"/>
                        </a:xfrm>
                      </p:grpSpPr>
                      <p:sp>
                        <p:nvSpPr>
                          <p:cNvPr id="245" name="Freeform 190">
                            <a:extLst>
                              <a:ext uri="{FF2B5EF4-FFF2-40B4-BE49-F238E27FC236}">
                                <a16:creationId xmlns:a16="http://schemas.microsoft.com/office/drawing/2014/main" id="{F121B1FC-859D-4BB0-B8B1-B412E0FFA8DA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12" y="2124"/>
                            <a:ext cx="23" cy="37"/>
                          </a:xfrm>
                          <a:custGeom>
                            <a:avLst/>
                            <a:gdLst>
                              <a:gd name="T0" fmla="*/ 22 w 23"/>
                              <a:gd name="T1" fmla="*/ 24 h 37"/>
                              <a:gd name="T2" fmla="*/ 14 w 23"/>
                              <a:gd name="T3" fmla="*/ 17 h 37"/>
                              <a:gd name="T4" fmla="*/ 11 w 23"/>
                              <a:gd name="T5" fmla="*/ 10 h 37"/>
                              <a:gd name="T6" fmla="*/ 11 w 23"/>
                              <a:gd name="T7" fmla="*/ 5 h 37"/>
                              <a:gd name="T8" fmla="*/ 13 w 23"/>
                              <a:gd name="T9" fmla="*/ 0 h 37"/>
                              <a:gd name="T10" fmla="*/ 10 w 23"/>
                              <a:gd name="T11" fmla="*/ 3 h 37"/>
                              <a:gd name="T12" fmla="*/ 8 w 23"/>
                              <a:gd name="T13" fmla="*/ 7 h 37"/>
                              <a:gd name="T14" fmla="*/ 9 w 23"/>
                              <a:gd name="T15" fmla="*/ 12 h 37"/>
                              <a:gd name="T16" fmla="*/ 11 w 23"/>
                              <a:gd name="T17" fmla="*/ 18 h 37"/>
                              <a:gd name="T18" fmla="*/ 4 w 23"/>
                              <a:gd name="T19" fmla="*/ 18 h 37"/>
                              <a:gd name="T20" fmla="*/ 0 w 23"/>
                              <a:gd name="T21" fmla="*/ 26 h 37"/>
                              <a:gd name="T22" fmla="*/ 3 w 23"/>
                              <a:gd name="T23" fmla="*/ 24 h 37"/>
                              <a:gd name="T24" fmla="*/ 5 w 23"/>
                              <a:gd name="T25" fmla="*/ 22 h 37"/>
                              <a:gd name="T26" fmla="*/ 8 w 23"/>
                              <a:gd name="T27" fmla="*/ 24 h 37"/>
                              <a:gd name="T28" fmla="*/ 7 w 23"/>
                              <a:gd name="T29" fmla="*/ 29 h 37"/>
                              <a:gd name="T30" fmla="*/ 10 w 23"/>
                              <a:gd name="T31" fmla="*/ 33 h 37"/>
                              <a:gd name="T32" fmla="*/ 12 w 23"/>
                              <a:gd name="T33" fmla="*/ 36 h 37"/>
                              <a:gd name="T34" fmla="*/ 10 w 23"/>
                              <a:gd name="T35" fmla="*/ 29 h 37"/>
                              <a:gd name="T36" fmla="*/ 10 w 23"/>
                              <a:gd name="T37" fmla="*/ 23 h 37"/>
                              <a:gd name="T38" fmla="*/ 12 w 23"/>
                              <a:gd name="T39" fmla="*/ 21 h 37"/>
                              <a:gd name="T40" fmla="*/ 14 w 23"/>
                              <a:gd name="T41" fmla="*/ 22 h 37"/>
                              <a:gd name="T42" fmla="*/ 19 w 23"/>
                              <a:gd name="T43" fmla="*/ 32 h 37"/>
                              <a:gd name="T44" fmla="*/ 17 w 23"/>
                              <a:gd name="T45" fmla="*/ 21 h 37"/>
                              <a:gd name="T46" fmla="*/ 22 w 23"/>
                              <a:gd name="T47" fmla="*/ 24 h 37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60000 65536"/>
                              <a:gd name="T52" fmla="*/ 0 60000 65536"/>
                              <a:gd name="T53" fmla="*/ 0 60000 65536"/>
                              <a:gd name="T54" fmla="*/ 0 60000 65536"/>
                              <a:gd name="T55" fmla="*/ 0 60000 65536"/>
                              <a:gd name="T56" fmla="*/ 0 60000 65536"/>
                              <a:gd name="T57" fmla="*/ 0 60000 65536"/>
                              <a:gd name="T58" fmla="*/ 0 60000 65536"/>
                              <a:gd name="T59" fmla="*/ 0 60000 65536"/>
                              <a:gd name="T60" fmla="*/ 0 60000 65536"/>
                              <a:gd name="T61" fmla="*/ 0 60000 65536"/>
                              <a:gd name="T62" fmla="*/ 0 60000 65536"/>
                              <a:gd name="T63" fmla="*/ 0 60000 65536"/>
                              <a:gd name="T64" fmla="*/ 0 60000 65536"/>
                              <a:gd name="T65" fmla="*/ 0 60000 65536"/>
                              <a:gd name="T66" fmla="*/ 0 60000 65536"/>
                              <a:gd name="T67" fmla="*/ 0 60000 65536"/>
                              <a:gd name="T68" fmla="*/ 0 60000 65536"/>
                              <a:gd name="T69" fmla="*/ 0 60000 65536"/>
                              <a:gd name="T70" fmla="*/ 0 60000 65536"/>
                              <a:gd name="T71" fmla="*/ 0 60000 65536"/>
                            </a:gdLst>
                            <a:ahLst/>
                            <a:cxnLst>
                              <a:cxn ang="T48">
                                <a:pos x="T0" y="T1"/>
                              </a:cxn>
                              <a:cxn ang="T49">
                                <a:pos x="T2" y="T3"/>
                              </a:cxn>
                              <a:cxn ang="T50">
                                <a:pos x="T4" y="T5"/>
                              </a:cxn>
                              <a:cxn ang="T51">
                                <a:pos x="T6" y="T7"/>
                              </a:cxn>
                              <a:cxn ang="T52">
                                <a:pos x="T8" y="T9"/>
                              </a:cxn>
                              <a:cxn ang="T53">
                                <a:pos x="T10" y="T11"/>
                              </a:cxn>
                              <a:cxn ang="T54">
                                <a:pos x="T12" y="T13"/>
                              </a:cxn>
                              <a:cxn ang="T55">
                                <a:pos x="T14" y="T15"/>
                              </a:cxn>
                              <a:cxn ang="T56">
                                <a:pos x="T16" y="T17"/>
                              </a:cxn>
                              <a:cxn ang="T57">
                                <a:pos x="T18" y="T19"/>
                              </a:cxn>
                              <a:cxn ang="T58">
                                <a:pos x="T20" y="T21"/>
                              </a:cxn>
                              <a:cxn ang="T59">
                                <a:pos x="T22" y="T23"/>
                              </a:cxn>
                              <a:cxn ang="T60">
                                <a:pos x="T24" y="T25"/>
                              </a:cxn>
                              <a:cxn ang="T61">
                                <a:pos x="T26" y="T27"/>
                              </a:cxn>
                              <a:cxn ang="T62">
                                <a:pos x="T28" y="T29"/>
                              </a:cxn>
                              <a:cxn ang="T63">
                                <a:pos x="T30" y="T31"/>
                              </a:cxn>
                              <a:cxn ang="T64">
                                <a:pos x="T32" y="T33"/>
                              </a:cxn>
                              <a:cxn ang="T65">
                                <a:pos x="T34" y="T35"/>
                              </a:cxn>
                              <a:cxn ang="T66">
                                <a:pos x="T36" y="T37"/>
                              </a:cxn>
                              <a:cxn ang="T67">
                                <a:pos x="T38" y="T39"/>
                              </a:cxn>
                              <a:cxn ang="T68">
                                <a:pos x="T40" y="T41"/>
                              </a:cxn>
                              <a:cxn ang="T69">
                                <a:pos x="T42" y="T43"/>
                              </a:cxn>
                              <a:cxn ang="T70">
                                <a:pos x="T44" y="T45"/>
                              </a:cxn>
                              <a:cxn ang="T71">
                                <a:pos x="T46" y="T47"/>
                              </a:cxn>
                            </a:cxnLst>
                            <a:rect l="0" t="0" r="r" b="b"/>
                            <a:pathLst>
                              <a:path w="23" h="37">
                                <a:moveTo>
                                  <a:pt x="22" y="24"/>
                                </a:moveTo>
                                <a:lnTo>
                                  <a:pt x="14" y="17"/>
                                </a:lnTo>
                                <a:lnTo>
                                  <a:pt x="11" y="10"/>
                                </a:lnTo>
                                <a:lnTo>
                                  <a:pt x="11" y="5"/>
                                </a:lnTo>
                                <a:lnTo>
                                  <a:pt x="13" y="0"/>
                                </a:lnTo>
                                <a:lnTo>
                                  <a:pt x="10" y="3"/>
                                </a:lnTo>
                                <a:lnTo>
                                  <a:pt x="8" y="7"/>
                                </a:lnTo>
                                <a:lnTo>
                                  <a:pt x="9" y="12"/>
                                </a:lnTo>
                                <a:lnTo>
                                  <a:pt x="11" y="18"/>
                                </a:lnTo>
                                <a:lnTo>
                                  <a:pt x="4" y="18"/>
                                </a:lnTo>
                                <a:lnTo>
                                  <a:pt x="0" y="26"/>
                                </a:lnTo>
                                <a:lnTo>
                                  <a:pt x="3" y="24"/>
                                </a:lnTo>
                                <a:lnTo>
                                  <a:pt x="5" y="22"/>
                                </a:lnTo>
                                <a:lnTo>
                                  <a:pt x="8" y="24"/>
                                </a:lnTo>
                                <a:lnTo>
                                  <a:pt x="7" y="29"/>
                                </a:lnTo>
                                <a:lnTo>
                                  <a:pt x="10" y="33"/>
                                </a:lnTo>
                                <a:lnTo>
                                  <a:pt x="12" y="36"/>
                                </a:lnTo>
                                <a:lnTo>
                                  <a:pt x="10" y="29"/>
                                </a:lnTo>
                                <a:lnTo>
                                  <a:pt x="10" y="23"/>
                                </a:lnTo>
                                <a:lnTo>
                                  <a:pt x="12" y="21"/>
                                </a:lnTo>
                                <a:lnTo>
                                  <a:pt x="14" y="22"/>
                                </a:lnTo>
                                <a:lnTo>
                                  <a:pt x="19" y="32"/>
                                </a:lnTo>
                                <a:lnTo>
                                  <a:pt x="17" y="21"/>
                                </a:lnTo>
                                <a:lnTo>
                                  <a:pt x="22" y="24"/>
                                </a:lnTo>
                              </a:path>
                            </a:pathLst>
                          </a:custGeom>
                          <a:solidFill>
                            <a:srgbClr val="60402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46" name="Freeform 191">
                            <a:extLst>
                              <a:ext uri="{FF2B5EF4-FFF2-40B4-BE49-F238E27FC236}">
                                <a16:creationId xmlns:a16="http://schemas.microsoft.com/office/drawing/2014/main" id="{73E72244-A9BC-465B-8D42-1E27414F6D66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15" y="2214"/>
                            <a:ext cx="10" cy="36"/>
                          </a:xfrm>
                          <a:custGeom>
                            <a:avLst/>
                            <a:gdLst>
                              <a:gd name="T0" fmla="*/ 9 w 10"/>
                              <a:gd name="T1" fmla="*/ 17 h 36"/>
                              <a:gd name="T2" fmla="*/ 6 w 10"/>
                              <a:gd name="T3" fmla="*/ 17 h 36"/>
                              <a:gd name="T4" fmla="*/ 3 w 10"/>
                              <a:gd name="T5" fmla="*/ 14 h 36"/>
                              <a:gd name="T6" fmla="*/ 1 w 10"/>
                              <a:gd name="T7" fmla="*/ 7 h 36"/>
                              <a:gd name="T8" fmla="*/ 0 w 10"/>
                              <a:gd name="T9" fmla="*/ 0 h 36"/>
                              <a:gd name="T10" fmla="*/ 0 w 10"/>
                              <a:gd name="T11" fmla="*/ 9 h 36"/>
                              <a:gd name="T12" fmla="*/ 1 w 10"/>
                              <a:gd name="T13" fmla="*/ 16 h 36"/>
                              <a:gd name="T14" fmla="*/ 3 w 10"/>
                              <a:gd name="T15" fmla="*/ 20 h 36"/>
                              <a:gd name="T16" fmla="*/ 5 w 10"/>
                              <a:gd name="T17" fmla="*/ 23 h 36"/>
                              <a:gd name="T18" fmla="*/ 5 w 10"/>
                              <a:gd name="T19" fmla="*/ 27 h 36"/>
                              <a:gd name="T20" fmla="*/ 5 w 10"/>
                              <a:gd name="T21" fmla="*/ 32 h 36"/>
                              <a:gd name="T22" fmla="*/ 0 w 10"/>
                              <a:gd name="T23" fmla="*/ 32 h 36"/>
                              <a:gd name="T24" fmla="*/ 6 w 10"/>
                              <a:gd name="T25" fmla="*/ 35 h 36"/>
                              <a:gd name="T26" fmla="*/ 7 w 10"/>
                              <a:gd name="T27" fmla="*/ 27 h 36"/>
                              <a:gd name="T28" fmla="*/ 9 w 10"/>
                              <a:gd name="T29" fmla="*/ 17 h 36"/>
                              <a:gd name="T30" fmla="*/ 0 60000 65536"/>
                              <a:gd name="T31" fmla="*/ 0 60000 65536"/>
                              <a:gd name="T32" fmla="*/ 0 60000 65536"/>
                              <a:gd name="T33" fmla="*/ 0 60000 65536"/>
                              <a:gd name="T34" fmla="*/ 0 60000 65536"/>
                              <a:gd name="T35" fmla="*/ 0 60000 65536"/>
                              <a:gd name="T36" fmla="*/ 0 60000 65536"/>
                              <a:gd name="T37" fmla="*/ 0 60000 65536"/>
                              <a:gd name="T38" fmla="*/ 0 60000 65536"/>
                              <a:gd name="T39" fmla="*/ 0 60000 65536"/>
                              <a:gd name="T40" fmla="*/ 0 60000 65536"/>
                              <a:gd name="T41" fmla="*/ 0 60000 65536"/>
                              <a:gd name="T42" fmla="*/ 0 60000 65536"/>
                              <a:gd name="T43" fmla="*/ 0 60000 65536"/>
                              <a:gd name="T44" fmla="*/ 0 60000 65536"/>
                            </a:gdLst>
                            <a:ahLst/>
                            <a:cxnLst>
                              <a:cxn ang="T30">
                                <a:pos x="T0" y="T1"/>
                              </a:cxn>
                              <a:cxn ang="T31">
                                <a:pos x="T2" y="T3"/>
                              </a:cxn>
                              <a:cxn ang="T32">
                                <a:pos x="T4" y="T5"/>
                              </a:cxn>
                              <a:cxn ang="T33">
                                <a:pos x="T6" y="T7"/>
                              </a:cxn>
                              <a:cxn ang="T34">
                                <a:pos x="T8" y="T9"/>
                              </a:cxn>
                              <a:cxn ang="T35">
                                <a:pos x="T10" y="T11"/>
                              </a:cxn>
                              <a:cxn ang="T36">
                                <a:pos x="T12" y="T13"/>
                              </a:cxn>
                              <a:cxn ang="T37">
                                <a:pos x="T14" y="T15"/>
                              </a:cxn>
                              <a:cxn ang="T38">
                                <a:pos x="T16" y="T17"/>
                              </a:cxn>
                              <a:cxn ang="T39">
                                <a:pos x="T18" y="T19"/>
                              </a:cxn>
                              <a:cxn ang="T40">
                                <a:pos x="T20" y="T21"/>
                              </a:cxn>
                              <a:cxn ang="T41">
                                <a:pos x="T22" y="T23"/>
                              </a:cxn>
                              <a:cxn ang="T42">
                                <a:pos x="T24" y="T25"/>
                              </a:cxn>
                              <a:cxn ang="T43">
                                <a:pos x="T26" y="T27"/>
                              </a:cxn>
                              <a:cxn ang="T44">
                                <a:pos x="T28" y="T29"/>
                              </a:cxn>
                            </a:cxnLst>
                            <a:rect l="0" t="0" r="r" b="b"/>
                            <a:pathLst>
                              <a:path w="10" h="36">
                                <a:moveTo>
                                  <a:pt x="9" y="17"/>
                                </a:moveTo>
                                <a:lnTo>
                                  <a:pt x="6" y="17"/>
                                </a:lnTo>
                                <a:lnTo>
                                  <a:pt x="3" y="14"/>
                                </a:lnTo>
                                <a:lnTo>
                                  <a:pt x="1" y="7"/>
                                </a:lnTo>
                                <a:lnTo>
                                  <a:pt x="0" y="0"/>
                                </a:lnTo>
                                <a:lnTo>
                                  <a:pt x="0" y="9"/>
                                </a:lnTo>
                                <a:lnTo>
                                  <a:pt x="1" y="16"/>
                                </a:lnTo>
                                <a:lnTo>
                                  <a:pt x="3" y="20"/>
                                </a:lnTo>
                                <a:lnTo>
                                  <a:pt x="5" y="23"/>
                                </a:lnTo>
                                <a:lnTo>
                                  <a:pt x="5" y="27"/>
                                </a:lnTo>
                                <a:lnTo>
                                  <a:pt x="5" y="32"/>
                                </a:lnTo>
                                <a:lnTo>
                                  <a:pt x="0" y="32"/>
                                </a:lnTo>
                                <a:lnTo>
                                  <a:pt x="6" y="35"/>
                                </a:lnTo>
                                <a:lnTo>
                                  <a:pt x="7" y="27"/>
                                </a:lnTo>
                                <a:lnTo>
                                  <a:pt x="9" y="17"/>
                                </a:lnTo>
                              </a:path>
                            </a:pathLst>
                          </a:custGeom>
                          <a:solidFill>
                            <a:srgbClr val="60402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47" name="Freeform 192">
                            <a:extLst>
                              <a:ext uri="{FF2B5EF4-FFF2-40B4-BE49-F238E27FC236}">
                                <a16:creationId xmlns:a16="http://schemas.microsoft.com/office/drawing/2014/main" id="{6FEFABD1-E189-4E06-B4B2-2841D9B8A9DB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359" y="2136"/>
                            <a:ext cx="15" cy="3"/>
                          </a:xfrm>
                          <a:custGeom>
                            <a:avLst/>
                            <a:gdLst>
                              <a:gd name="T0" fmla="*/ 10 w 15"/>
                              <a:gd name="T1" fmla="*/ 0 h 3"/>
                              <a:gd name="T2" fmla="*/ 6 w 15"/>
                              <a:gd name="T3" fmla="*/ 0 h 3"/>
                              <a:gd name="T4" fmla="*/ 0 w 15"/>
                              <a:gd name="T5" fmla="*/ 0 h 3"/>
                              <a:gd name="T6" fmla="*/ 4 w 15"/>
                              <a:gd name="T7" fmla="*/ 2 h 3"/>
                              <a:gd name="T8" fmla="*/ 9 w 15"/>
                              <a:gd name="T9" fmla="*/ 2 h 3"/>
                              <a:gd name="T10" fmla="*/ 11 w 15"/>
                              <a:gd name="T11" fmla="*/ 2 h 3"/>
                              <a:gd name="T12" fmla="*/ 14 w 15"/>
                              <a:gd name="T13" fmla="*/ 0 h 3"/>
                              <a:gd name="T14" fmla="*/ 10 w 15"/>
                              <a:gd name="T15" fmla="*/ 0 h 3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  <a:gd name="T21" fmla="*/ 0 60000 65536"/>
                              <a:gd name="T22" fmla="*/ 0 60000 65536"/>
                              <a:gd name="T23" fmla="*/ 0 60000 65536"/>
                            </a:gdLst>
                            <a:ahLst/>
                            <a:cxnLst>
                              <a:cxn ang="T16">
                                <a:pos x="T0" y="T1"/>
                              </a:cxn>
                              <a:cxn ang="T17">
                                <a:pos x="T2" y="T3"/>
                              </a:cxn>
                              <a:cxn ang="T18">
                                <a:pos x="T4" y="T5"/>
                              </a:cxn>
                              <a:cxn ang="T19">
                                <a:pos x="T6" y="T7"/>
                              </a:cxn>
                              <a:cxn ang="T20">
                                <a:pos x="T8" y="T9"/>
                              </a:cxn>
                              <a:cxn ang="T21">
                                <a:pos x="T10" y="T11"/>
                              </a:cxn>
                              <a:cxn ang="T22">
                                <a:pos x="T12" y="T13"/>
                              </a:cxn>
                              <a:cxn ang="T23">
                                <a:pos x="T14" y="T15"/>
                              </a:cxn>
                            </a:cxnLst>
                            <a:rect l="0" t="0" r="r" b="b"/>
                            <a:pathLst>
                              <a:path w="15" h="3">
                                <a:moveTo>
                                  <a:pt x="10" y="0"/>
                                </a:moveTo>
                                <a:lnTo>
                                  <a:pt x="6" y="0"/>
                                </a:lnTo>
                                <a:lnTo>
                                  <a:pt x="0" y="0"/>
                                </a:lnTo>
                                <a:lnTo>
                                  <a:pt x="4" y="2"/>
                                </a:lnTo>
                                <a:lnTo>
                                  <a:pt x="9" y="2"/>
                                </a:lnTo>
                                <a:lnTo>
                                  <a:pt x="11" y="2"/>
                                </a:lnTo>
                                <a:lnTo>
                                  <a:pt x="14" y="0"/>
                                </a:lnTo>
                                <a:lnTo>
                                  <a:pt x="10" y="0"/>
                                </a:lnTo>
                              </a:path>
                            </a:pathLst>
                          </a:custGeom>
                          <a:solidFill>
                            <a:srgbClr val="60402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sp>
                      <p:nvSpPr>
                        <p:cNvPr id="244" name="Freeform 193">
                          <a:extLst>
                            <a:ext uri="{FF2B5EF4-FFF2-40B4-BE49-F238E27FC236}">
                              <a16:creationId xmlns:a16="http://schemas.microsoft.com/office/drawing/2014/main" id="{D8FEAE4F-D06B-4FDA-8252-B24F0221B344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365" y="2119"/>
                          <a:ext cx="10" cy="16"/>
                        </a:xfrm>
                        <a:custGeom>
                          <a:avLst/>
                          <a:gdLst>
                            <a:gd name="T0" fmla="*/ 9 w 10"/>
                            <a:gd name="T1" fmla="*/ 15 h 16"/>
                            <a:gd name="T2" fmla="*/ 6 w 10"/>
                            <a:gd name="T3" fmla="*/ 15 h 16"/>
                            <a:gd name="T4" fmla="*/ 4 w 10"/>
                            <a:gd name="T5" fmla="*/ 12 h 16"/>
                            <a:gd name="T6" fmla="*/ 2 w 10"/>
                            <a:gd name="T7" fmla="*/ 8 h 16"/>
                            <a:gd name="T8" fmla="*/ 0 w 10"/>
                            <a:gd name="T9" fmla="*/ 0 h 16"/>
                            <a:gd name="T10" fmla="*/ 5 w 10"/>
                            <a:gd name="T11" fmla="*/ 12 h 16"/>
                            <a:gd name="T12" fmla="*/ 9 w 10"/>
                            <a:gd name="T13" fmla="*/ 15 h 16"/>
                            <a:gd name="T14" fmla="*/ 0 60000 65536"/>
                            <a:gd name="T15" fmla="*/ 0 60000 65536"/>
                            <a:gd name="T16" fmla="*/ 0 60000 65536"/>
                            <a:gd name="T17" fmla="*/ 0 60000 65536"/>
                            <a:gd name="T18" fmla="*/ 0 60000 65536"/>
                            <a:gd name="T19" fmla="*/ 0 60000 65536"/>
                            <a:gd name="T20" fmla="*/ 0 60000 65536"/>
                          </a:gdLst>
                          <a:ahLst/>
                          <a:cxnLst>
                            <a:cxn ang="T14">
                              <a:pos x="T0" y="T1"/>
                            </a:cxn>
                            <a:cxn ang="T15">
                              <a:pos x="T2" y="T3"/>
                            </a:cxn>
                            <a:cxn ang="T16">
                              <a:pos x="T4" y="T5"/>
                            </a:cxn>
                            <a:cxn ang="T17">
                              <a:pos x="T6" y="T7"/>
                            </a:cxn>
                            <a:cxn ang="T18">
                              <a:pos x="T8" y="T9"/>
                            </a:cxn>
                            <a:cxn ang="T19">
                              <a:pos x="T10" y="T11"/>
                            </a:cxn>
                            <a:cxn ang="T20">
                              <a:pos x="T12" y="T13"/>
                            </a:cxn>
                          </a:cxnLst>
                          <a:rect l="0" t="0" r="r" b="b"/>
                          <a:pathLst>
                            <a:path w="10" h="16">
                              <a:moveTo>
                                <a:pt x="9" y="15"/>
                              </a:moveTo>
                              <a:lnTo>
                                <a:pt x="6" y="15"/>
                              </a:lnTo>
                              <a:lnTo>
                                <a:pt x="4" y="12"/>
                              </a:lnTo>
                              <a:lnTo>
                                <a:pt x="2" y="8"/>
                              </a:lnTo>
                              <a:lnTo>
                                <a:pt x="0" y="0"/>
                              </a:lnTo>
                              <a:lnTo>
                                <a:pt x="5" y="12"/>
                              </a:lnTo>
                              <a:lnTo>
                                <a:pt x="9" y="15"/>
                              </a:lnTo>
                            </a:path>
                          </a:pathLst>
                        </a:custGeom>
                        <a:solidFill>
                          <a:srgbClr val="60402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228" name="Group 194">
                    <a:extLst>
                      <a:ext uri="{FF2B5EF4-FFF2-40B4-BE49-F238E27FC236}">
                        <a16:creationId xmlns:a16="http://schemas.microsoft.com/office/drawing/2014/main" id="{562E1364-90DF-42EB-80F1-7A91CAE971A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350" y="2171"/>
                    <a:ext cx="58" cy="273"/>
                    <a:chOff x="1350" y="2171"/>
                    <a:chExt cx="58" cy="273"/>
                  </a:xfrm>
                </p:grpSpPr>
                <p:grpSp>
                  <p:nvGrpSpPr>
                    <p:cNvPr id="229" name="Group 195">
                      <a:extLst>
                        <a:ext uri="{FF2B5EF4-FFF2-40B4-BE49-F238E27FC236}">
                          <a16:creationId xmlns:a16="http://schemas.microsoft.com/office/drawing/2014/main" id="{D87F567C-A01C-4518-849F-244051FD9284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356" y="2171"/>
                      <a:ext cx="52" cy="99"/>
                      <a:chOff x="1356" y="2171"/>
                      <a:chExt cx="52" cy="99"/>
                    </a:xfrm>
                  </p:grpSpPr>
                  <p:grpSp>
                    <p:nvGrpSpPr>
                      <p:cNvPr id="233" name="Group 196">
                        <a:extLst>
                          <a:ext uri="{FF2B5EF4-FFF2-40B4-BE49-F238E27FC236}">
                            <a16:creationId xmlns:a16="http://schemas.microsoft.com/office/drawing/2014/main" id="{ADF38C08-33F3-4988-9DA9-16CD7C95A402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56" y="2171"/>
                        <a:ext cx="52" cy="15"/>
                        <a:chOff x="1356" y="2171"/>
                        <a:chExt cx="52" cy="15"/>
                      </a:xfrm>
                    </p:grpSpPr>
                    <p:sp>
                      <p:nvSpPr>
                        <p:cNvPr id="237" name="Freeform 197">
                          <a:extLst>
                            <a:ext uri="{FF2B5EF4-FFF2-40B4-BE49-F238E27FC236}">
                              <a16:creationId xmlns:a16="http://schemas.microsoft.com/office/drawing/2014/main" id="{D65FA5FA-81D6-40E6-A139-32618FBDC1C9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356" y="2171"/>
                          <a:ext cx="25" cy="15"/>
                        </a:xfrm>
                        <a:custGeom>
                          <a:avLst/>
                          <a:gdLst>
                            <a:gd name="T0" fmla="*/ 24 w 25"/>
                            <a:gd name="T1" fmla="*/ 3 h 15"/>
                            <a:gd name="T2" fmla="*/ 18 w 25"/>
                            <a:gd name="T3" fmla="*/ 0 h 15"/>
                            <a:gd name="T4" fmla="*/ 13 w 25"/>
                            <a:gd name="T5" fmla="*/ 0 h 15"/>
                            <a:gd name="T6" fmla="*/ 8 w 25"/>
                            <a:gd name="T7" fmla="*/ 3 h 15"/>
                            <a:gd name="T8" fmla="*/ 3 w 25"/>
                            <a:gd name="T9" fmla="*/ 7 h 15"/>
                            <a:gd name="T10" fmla="*/ 0 w 25"/>
                            <a:gd name="T11" fmla="*/ 14 h 15"/>
                            <a:gd name="T12" fmla="*/ 0 60000 65536"/>
                            <a:gd name="T13" fmla="*/ 0 60000 65536"/>
                            <a:gd name="T14" fmla="*/ 0 60000 65536"/>
                            <a:gd name="T15" fmla="*/ 0 60000 65536"/>
                            <a:gd name="T16" fmla="*/ 0 60000 65536"/>
                            <a:gd name="T17" fmla="*/ 0 60000 65536"/>
                          </a:gdLst>
                          <a:ahLst/>
                          <a:cxnLst>
                            <a:cxn ang="T12">
                              <a:pos x="T0" y="T1"/>
                            </a:cxn>
                            <a:cxn ang="T13">
                              <a:pos x="T2" y="T3"/>
                            </a:cxn>
                            <a:cxn ang="T14">
                              <a:pos x="T4" y="T5"/>
                            </a:cxn>
                            <a:cxn ang="T15">
                              <a:pos x="T6" y="T7"/>
                            </a:cxn>
                            <a:cxn ang="T16">
                              <a:pos x="T8" y="T9"/>
                            </a:cxn>
                            <a:cxn ang="T17">
                              <a:pos x="T10" y="T11"/>
                            </a:cxn>
                          </a:cxnLst>
                          <a:rect l="0" t="0" r="r" b="b"/>
                          <a:pathLst>
                            <a:path w="25" h="15">
                              <a:moveTo>
                                <a:pt x="24" y="3"/>
                              </a:moveTo>
                              <a:lnTo>
                                <a:pt x="18" y="0"/>
                              </a:lnTo>
                              <a:lnTo>
                                <a:pt x="13" y="0"/>
                              </a:lnTo>
                              <a:lnTo>
                                <a:pt x="8" y="3"/>
                              </a:lnTo>
                              <a:lnTo>
                                <a:pt x="3" y="7"/>
                              </a:lnTo>
                              <a:lnTo>
                                <a:pt x="0" y="14"/>
                              </a:lnTo>
                            </a:path>
                          </a:pathLst>
                        </a:custGeom>
                        <a:noFill/>
                        <a:ln w="12700" cap="rnd" cmpd="sng">
                          <a:solidFill>
                            <a:srgbClr val="60402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238" name="Freeform 198">
                          <a:extLst>
                            <a:ext uri="{FF2B5EF4-FFF2-40B4-BE49-F238E27FC236}">
                              <a16:creationId xmlns:a16="http://schemas.microsoft.com/office/drawing/2014/main" id="{E2415E88-444B-4E1A-B6D8-93551609CE5B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389" y="2171"/>
                          <a:ext cx="19" cy="11"/>
                        </a:xfrm>
                        <a:custGeom>
                          <a:avLst/>
                          <a:gdLst>
                            <a:gd name="T0" fmla="*/ 18 w 19"/>
                            <a:gd name="T1" fmla="*/ 10 h 11"/>
                            <a:gd name="T2" fmla="*/ 15 w 19"/>
                            <a:gd name="T3" fmla="*/ 5 h 11"/>
                            <a:gd name="T4" fmla="*/ 10 w 19"/>
                            <a:gd name="T5" fmla="*/ 2 h 11"/>
                            <a:gd name="T6" fmla="*/ 5 w 19"/>
                            <a:gd name="T7" fmla="*/ 0 h 11"/>
                            <a:gd name="T8" fmla="*/ 0 w 19"/>
                            <a:gd name="T9" fmla="*/ 1 h 11"/>
                            <a:gd name="T10" fmla="*/ 0 60000 65536"/>
                            <a:gd name="T11" fmla="*/ 0 60000 65536"/>
                            <a:gd name="T12" fmla="*/ 0 60000 65536"/>
                            <a:gd name="T13" fmla="*/ 0 60000 65536"/>
                            <a:gd name="T14" fmla="*/ 0 60000 65536"/>
                          </a:gdLst>
                          <a:ahLst/>
                          <a:cxnLst>
                            <a:cxn ang="T10">
                              <a:pos x="T0" y="T1"/>
                            </a:cxn>
                            <a:cxn ang="T11">
                              <a:pos x="T2" y="T3"/>
                            </a:cxn>
                            <a:cxn ang="T12">
                              <a:pos x="T4" y="T5"/>
                            </a:cxn>
                            <a:cxn ang="T13">
                              <a:pos x="T6" y="T7"/>
                            </a:cxn>
                            <a:cxn ang="T14">
                              <a:pos x="T8" y="T9"/>
                            </a:cxn>
                          </a:cxnLst>
                          <a:rect l="0" t="0" r="r" b="b"/>
                          <a:pathLst>
                            <a:path w="19" h="11">
                              <a:moveTo>
                                <a:pt x="18" y="10"/>
                              </a:moveTo>
                              <a:lnTo>
                                <a:pt x="15" y="5"/>
                              </a:lnTo>
                              <a:lnTo>
                                <a:pt x="10" y="2"/>
                              </a:lnTo>
                              <a:lnTo>
                                <a:pt x="5" y="0"/>
                              </a:lnTo>
                              <a:lnTo>
                                <a:pt x="0" y="1"/>
                              </a:lnTo>
                            </a:path>
                          </a:pathLst>
                        </a:custGeom>
                        <a:noFill/>
                        <a:ln w="12700" cap="rnd" cmpd="sng">
                          <a:solidFill>
                            <a:srgbClr val="60402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234" name="Group 199">
                        <a:extLst>
                          <a:ext uri="{FF2B5EF4-FFF2-40B4-BE49-F238E27FC236}">
                            <a16:creationId xmlns:a16="http://schemas.microsoft.com/office/drawing/2014/main" id="{7C402512-831B-47E5-ABEF-DB1ADD2DC889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366" y="2183"/>
                        <a:ext cx="40" cy="87"/>
                        <a:chOff x="1366" y="2183"/>
                        <a:chExt cx="40" cy="87"/>
                      </a:xfrm>
                    </p:grpSpPr>
                    <p:sp>
                      <p:nvSpPr>
                        <p:cNvPr id="235" name="Oval 200">
                          <a:extLst>
                            <a:ext uri="{FF2B5EF4-FFF2-40B4-BE49-F238E27FC236}">
                              <a16:creationId xmlns:a16="http://schemas.microsoft.com/office/drawing/2014/main" id="{A6E67454-6EC3-415E-B523-DC48C1E41309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395" y="2183"/>
                          <a:ext cx="11" cy="87"/>
                        </a:xfrm>
                        <a:prstGeom prst="ellipse">
                          <a:avLst/>
                        </a:prstGeom>
                        <a:solidFill>
                          <a:srgbClr val="000000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>
                          <a:lvl1pPr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 2" panose="05020102010507070707" pitchFamily="18" charset="2"/>
                            <a:buChar char=""/>
                            <a:defRPr sz="2400" b="1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" panose="05000000000000000000" pitchFamily="2" charset="2"/>
                            <a:buChar char="Ø"/>
                            <a:defRPr sz="20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" panose="05000000000000000000" pitchFamily="2" charset="2"/>
                            <a:buChar char="ü"/>
                            <a:defRPr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" panose="05000000000000000000" pitchFamily="2" charset="2"/>
                            <a:buChar char="§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9pPr>
                        </a:lstStyle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50000"/>
                            </a:spcBef>
                            <a:spcAft>
                              <a:spcPts val="0"/>
                            </a:spcAft>
                            <a:buClr>
                              <a:srgbClr val="800000"/>
                            </a:buClr>
                            <a:buSzTx/>
                            <a:buFont typeface="Wingdings" panose="05000000000000000000" pitchFamily="2" charset="2"/>
                            <a:buChar char="¦"/>
                            <a:tabLst/>
                            <a:defRPr/>
                          </a:pPr>
                          <a:endParaRPr kumimoji="0" lang="en-US" altLang="en-US" sz="3200" b="1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44546A"/>
                            </a:solidFill>
                            <a:effectLst/>
                            <a:uLnTx/>
                            <a:uFillTx/>
                            <a:latin typeface="Impact" panose="020B0806030902050204" pitchFamily="34" charset="0"/>
                          </a:endParaRPr>
                        </a:p>
                      </p:txBody>
                    </p:sp>
                    <p:sp>
                      <p:nvSpPr>
                        <p:cNvPr id="236" name="Oval 201">
                          <a:extLst>
                            <a:ext uri="{FF2B5EF4-FFF2-40B4-BE49-F238E27FC236}">
                              <a16:creationId xmlns:a16="http://schemas.microsoft.com/office/drawing/2014/main" id="{B0B8D3F3-C126-4D0F-A7A1-55ADBFEEE41C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366" y="2183"/>
                          <a:ext cx="11" cy="87"/>
                        </a:xfrm>
                        <a:prstGeom prst="ellipse">
                          <a:avLst/>
                        </a:prstGeom>
                        <a:solidFill>
                          <a:srgbClr val="000000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>
                          <a:lvl1pPr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 2" panose="05020102010507070707" pitchFamily="18" charset="2"/>
                            <a:buChar char=""/>
                            <a:defRPr sz="2400" b="1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" panose="05000000000000000000" pitchFamily="2" charset="2"/>
                            <a:buChar char="Ø"/>
                            <a:defRPr sz="20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" panose="05000000000000000000" pitchFamily="2" charset="2"/>
                            <a:buChar char="ü"/>
                            <a:defRPr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Font typeface="Wingdings" panose="05000000000000000000" pitchFamily="2" charset="2"/>
                            <a:buChar char="§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>
                              <a:srgbClr val="990000"/>
                            </a:buClr>
                            <a:buChar char="»"/>
                            <a:defRPr sz="1600">
                              <a:solidFill>
                                <a:schemeClr val="tx1"/>
                              </a:solidFill>
                              <a:latin typeface="Trebuchet MS" panose="020B0603020202020204" pitchFamily="34" charset="0"/>
                            </a:defRPr>
                          </a:lvl9pPr>
                        </a:lstStyle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ct val="50000"/>
                            </a:spcBef>
                            <a:spcAft>
                              <a:spcPts val="0"/>
                            </a:spcAft>
                            <a:buClr>
                              <a:srgbClr val="800000"/>
                            </a:buClr>
                            <a:buSzTx/>
                            <a:buFont typeface="Wingdings" panose="05000000000000000000" pitchFamily="2" charset="2"/>
                            <a:buChar char="¦"/>
                            <a:tabLst/>
                            <a:defRPr/>
                          </a:pPr>
                          <a:endParaRPr kumimoji="0" lang="en-US" altLang="en-US" sz="3200" b="1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44546A"/>
                            </a:solidFill>
                            <a:effectLst/>
                            <a:uLnTx/>
                            <a:uFillTx/>
                            <a:latin typeface="Impact" panose="020B0806030902050204" pitchFamily="34" charset="0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30" name="Group 202">
                      <a:extLst>
                        <a:ext uri="{FF2B5EF4-FFF2-40B4-BE49-F238E27FC236}">
                          <a16:creationId xmlns:a16="http://schemas.microsoft.com/office/drawing/2014/main" id="{8F86B726-3D2D-4773-8738-ACEE880E051C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350" y="2346"/>
                      <a:ext cx="55" cy="98"/>
                      <a:chOff x="1350" y="2346"/>
                      <a:chExt cx="55" cy="98"/>
                    </a:xfrm>
                  </p:grpSpPr>
                  <p:sp>
                    <p:nvSpPr>
                      <p:cNvPr id="231" name="Freeform 203">
                        <a:extLst>
                          <a:ext uri="{FF2B5EF4-FFF2-40B4-BE49-F238E27FC236}">
                            <a16:creationId xmlns:a16="http://schemas.microsoft.com/office/drawing/2014/main" id="{ED8D14EE-B44A-4141-84E3-CDB2C9D13E75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50" y="2346"/>
                        <a:ext cx="15" cy="98"/>
                      </a:xfrm>
                      <a:custGeom>
                        <a:avLst/>
                        <a:gdLst>
                          <a:gd name="T0" fmla="*/ 4 w 15"/>
                          <a:gd name="T1" fmla="*/ 0 h 98"/>
                          <a:gd name="T2" fmla="*/ 7 w 15"/>
                          <a:gd name="T3" fmla="*/ 9 h 98"/>
                          <a:gd name="T4" fmla="*/ 11 w 15"/>
                          <a:gd name="T5" fmla="*/ 23 h 98"/>
                          <a:gd name="T6" fmla="*/ 13 w 15"/>
                          <a:gd name="T7" fmla="*/ 35 h 98"/>
                          <a:gd name="T8" fmla="*/ 14 w 15"/>
                          <a:gd name="T9" fmla="*/ 52 h 98"/>
                          <a:gd name="T10" fmla="*/ 14 w 15"/>
                          <a:gd name="T11" fmla="*/ 68 h 98"/>
                          <a:gd name="T12" fmla="*/ 9 w 15"/>
                          <a:gd name="T13" fmla="*/ 78 h 98"/>
                          <a:gd name="T14" fmla="*/ 6 w 15"/>
                          <a:gd name="T15" fmla="*/ 88 h 98"/>
                          <a:gd name="T16" fmla="*/ 0 w 15"/>
                          <a:gd name="T17" fmla="*/ 97 h 98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</a:gdLst>
                        <a:ahLst/>
                        <a:cxnLst>
                          <a:cxn ang="T18">
                            <a:pos x="T0" y="T1"/>
                          </a:cxn>
                          <a:cxn ang="T19">
                            <a:pos x="T2" y="T3"/>
                          </a:cxn>
                          <a:cxn ang="T20">
                            <a:pos x="T4" y="T5"/>
                          </a:cxn>
                          <a:cxn ang="T21">
                            <a:pos x="T6" y="T7"/>
                          </a:cxn>
                          <a:cxn ang="T22">
                            <a:pos x="T8" y="T9"/>
                          </a:cxn>
                          <a:cxn ang="T23">
                            <a:pos x="T10" y="T11"/>
                          </a:cxn>
                          <a:cxn ang="T24">
                            <a:pos x="T12" y="T13"/>
                          </a:cxn>
                          <a:cxn ang="T25">
                            <a:pos x="T14" y="T15"/>
                          </a:cxn>
                          <a:cxn ang="T26">
                            <a:pos x="T16" y="T17"/>
                          </a:cxn>
                        </a:cxnLst>
                        <a:rect l="0" t="0" r="r" b="b"/>
                        <a:pathLst>
                          <a:path w="15" h="98">
                            <a:moveTo>
                              <a:pt x="4" y="0"/>
                            </a:moveTo>
                            <a:lnTo>
                              <a:pt x="7" y="9"/>
                            </a:lnTo>
                            <a:lnTo>
                              <a:pt x="11" y="23"/>
                            </a:lnTo>
                            <a:lnTo>
                              <a:pt x="13" y="35"/>
                            </a:lnTo>
                            <a:lnTo>
                              <a:pt x="14" y="52"/>
                            </a:lnTo>
                            <a:lnTo>
                              <a:pt x="14" y="68"/>
                            </a:lnTo>
                            <a:lnTo>
                              <a:pt x="9" y="78"/>
                            </a:lnTo>
                            <a:lnTo>
                              <a:pt x="6" y="88"/>
                            </a:lnTo>
                            <a:lnTo>
                              <a:pt x="0" y="97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32" name="Freeform 204">
                        <a:extLst>
                          <a:ext uri="{FF2B5EF4-FFF2-40B4-BE49-F238E27FC236}">
                            <a16:creationId xmlns:a16="http://schemas.microsoft.com/office/drawing/2014/main" id="{60BA0A06-6500-4AA9-A1A4-975AE77C0E49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62" y="2381"/>
                        <a:ext cx="43" cy="43"/>
                      </a:xfrm>
                      <a:custGeom>
                        <a:avLst/>
                        <a:gdLst>
                          <a:gd name="T0" fmla="*/ 42 w 43"/>
                          <a:gd name="T1" fmla="*/ 3 h 43"/>
                          <a:gd name="T2" fmla="*/ 37 w 43"/>
                          <a:gd name="T3" fmla="*/ 22 h 43"/>
                          <a:gd name="T4" fmla="*/ 38 w 43"/>
                          <a:gd name="T5" fmla="*/ 42 h 43"/>
                          <a:gd name="T6" fmla="*/ 26 w 43"/>
                          <a:gd name="T7" fmla="*/ 37 h 43"/>
                          <a:gd name="T8" fmla="*/ 21 w 43"/>
                          <a:gd name="T9" fmla="*/ 35 h 43"/>
                          <a:gd name="T10" fmla="*/ 13 w 43"/>
                          <a:gd name="T11" fmla="*/ 36 h 43"/>
                          <a:gd name="T12" fmla="*/ 0 w 43"/>
                          <a:gd name="T13" fmla="*/ 40 h 43"/>
                          <a:gd name="T14" fmla="*/ 3 w 43"/>
                          <a:gd name="T15" fmla="*/ 31 h 43"/>
                          <a:gd name="T16" fmla="*/ 3 w 43"/>
                          <a:gd name="T17" fmla="*/ 19 h 43"/>
                          <a:gd name="T18" fmla="*/ 2 w 43"/>
                          <a:gd name="T19" fmla="*/ 9 h 43"/>
                          <a:gd name="T20" fmla="*/ 2 w 43"/>
                          <a:gd name="T21" fmla="*/ 0 h 43"/>
                          <a:gd name="T22" fmla="*/ 8 w 43"/>
                          <a:gd name="T23" fmla="*/ 5 h 43"/>
                          <a:gd name="T24" fmla="*/ 16 w 43"/>
                          <a:gd name="T25" fmla="*/ 9 h 43"/>
                          <a:gd name="T26" fmla="*/ 24 w 43"/>
                          <a:gd name="T27" fmla="*/ 10 h 43"/>
                          <a:gd name="T28" fmla="*/ 31 w 43"/>
                          <a:gd name="T29" fmla="*/ 7 h 43"/>
                          <a:gd name="T30" fmla="*/ 42 w 43"/>
                          <a:gd name="T31" fmla="*/ 3 h 43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  <a:gd name="T39" fmla="*/ 0 60000 65536"/>
                          <a:gd name="T40" fmla="*/ 0 60000 65536"/>
                          <a:gd name="T41" fmla="*/ 0 60000 65536"/>
                          <a:gd name="T42" fmla="*/ 0 60000 65536"/>
                          <a:gd name="T43" fmla="*/ 0 60000 65536"/>
                          <a:gd name="T44" fmla="*/ 0 60000 65536"/>
                          <a:gd name="T45" fmla="*/ 0 60000 65536"/>
                          <a:gd name="T46" fmla="*/ 0 60000 65536"/>
                          <a:gd name="T47" fmla="*/ 0 60000 65536"/>
                        </a:gdLst>
                        <a:ahLst/>
                        <a:cxnLst>
                          <a:cxn ang="T32">
                            <a:pos x="T0" y="T1"/>
                          </a:cxn>
                          <a:cxn ang="T33">
                            <a:pos x="T2" y="T3"/>
                          </a:cxn>
                          <a:cxn ang="T34">
                            <a:pos x="T4" y="T5"/>
                          </a:cxn>
                          <a:cxn ang="T35">
                            <a:pos x="T6" y="T7"/>
                          </a:cxn>
                          <a:cxn ang="T36">
                            <a:pos x="T8" y="T9"/>
                          </a:cxn>
                          <a:cxn ang="T37">
                            <a:pos x="T10" y="T11"/>
                          </a:cxn>
                          <a:cxn ang="T38">
                            <a:pos x="T12" y="T13"/>
                          </a:cxn>
                          <a:cxn ang="T39">
                            <a:pos x="T14" y="T15"/>
                          </a:cxn>
                          <a:cxn ang="T40">
                            <a:pos x="T16" y="T17"/>
                          </a:cxn>
                          <a:cxn ang="T41">
                            <a:pos x="T18" y="T19"/>
                          </a:cxn>
                          <a:cxn ang="T42">
                            <a:pos x="T20" y="T21"/>
                          </a:cxn>
                          <a:cxn ang="T43">
                            <a:pos x="T22" y="T23"/>
                          </a:cxn>
                          <a:cxn ang="T44">
                            <a:pos x="T24" y="T25"/>
                          </a:cxn>
                          <a:cxn ang="T45">
                            <a:pos x="T26" y="T27"/>
                          </a:cxn>
                          <a:cxn ang="T46">
                            <a:pos x="T28" y="T29"/>
                          </a:cxn>
                          <a:cxn ang="T47">
                            <a:pos x="T30" y="T31"/>
                          </a:cxn>
                        </a:cxnLst>
                        <a:rect l="0" t="0" r="r" b="b"/>
                        <a:pathLst>
                          <a:path w="43" h="43">
                            <a:moveTo>
                              <a:pt x="42" y="3"/>
                            </a:moveTo>
                            <a:lnTo>
                              <a:pt x="37" y="22"/>
                            </a:lnTo>
                            <a:lnTo>
                              <a:pt x="38" y="42"/>
                            </a:lnTo>
                            <a:lnTo>
                              <a:pt x="26" y="37"/>
                            </a:lnTo>
                            <a:lnTo>
                              <a:pt x="21" y="35"/>
                            </a:lnTo>
                            <a:lnTo>
                              <a:pt x="13" y="36"/>
                            </a:lnTo>
                            <a:lnTo>
                              <a:pt x="0" y="40"/>
                            </a:lnTo>
                            <a:lnTo>
                              <a:pt x="3" y="31"/>
                            </a:lnTo>
                            <a:lnTo>
                              <a:pt x="3" y="19"/>
                            </a:lnTo>
                            <a:lnTo>
                              <a:pt x="2" y="9"/>
                            </a:lnTo>
                            <a:lnTo>
                              <a:pt x="2" y="0"/>
                            </a:lnTo>
                            <a:lnTo>
                              <a:pt x="8" y="5"/>
                            </a:lnTo>
                            <a:lnTo>
                              <a:pt x="16" y="9"/>
                            </a:lnTo>
                            <a:lnTo>
                              <a:pt x="24" y="10"/>
                            </a:lnTo>
                            <a:lnTo>
                              <a:pt x="31" y="7"/>
                            </a:lnTo>
                            <a:lnTo>
                              <a:pt x="42" y="3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</p:grpSp>
          </p:grpSp>
        </p:grpSp>
        <p:pic>
          <p:nvPicPr>
            <p:cNvPr id="221" name="Picture 220">
              <a:extLst>
                <a:ext uri="{FF2B5EF4-FFF2-40B4-BE49-F238E27FC236}">
                  <a16:creationId xmlns:a16="http://schemas.microsoft.com/office/drawing/2014/main" id="{77F569D0-A720-4939-B533-246B5F29131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366046" y="2345745"/>
              <a:ext cx="1851196" cy="21665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126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425"/>
    </mc:Choice>
    <mc:Fallback xmlns="">
      <p:transition spd="slow" advTm="51942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396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4"/>
    </mc:Choice>
    <mc:Fallback xmlns="">
      <p:transition spd="slow" advTm="252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42444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Why use Resource Loading?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6C595AD-B40D-4C2E-9DC5-870F8B5000D9}"/>
              </a:ext>
            </a:extLst>
          </p:cNvPr>
          <p:cNvSpPr txBox="1">
            <a:spLocks noChangeArrowheads="1"/>
          </p:cNvSpPr>
          <p:nvPr/>
        </p:nvSpPr>
        <p:spPr>
          <a:xfrm>
            <a:off x="651740" y="2265944"/>
            <a:ext cx="10412499" cy="26484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95350">
              <a:lnSpc>
                <a:spcPct val="150000"/>
              </a:lnSpc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Analytically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use schedule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float</a:t>
            </a:r>
          </a:p>
          <a:p>
            <a:pPr defTabSz="895350">
              <a:lnSpc>
                <a:spcPct val="150000"/>
              </a:lnSpc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staffing requirements</a:t>
            </a:r>
          </a:p>
          <a:p>
            <a:pPr defTabSz="895350">
              <a:lnSpc>
                <a:spcPct val="150000"/>
              </a:lnSpc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</a:t>
            </a: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effects of limited staffing</a:t>
            </a:r>
          </a:p>
          <a:p>
            <a:pPr defTabSz="895350">
              <a:lnSpc>
                <a:spcPct val="150000"/>
              </a:lnSpc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Avoid wide fluctuations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daily need for various resources (leveling)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C8781730-7984-4ADE-987D-32BE2B59F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9457" y="1674772"/>
            <a:ext cx="3429000" cy="2428521"/>
          </a:xfrm>
          <a:prstGeom prst="rect">
            <a:avLst/>
          </a:prstGeom>
          <a:solidFill>
            <a:srgbClr val="C0FE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285750" indent="-2857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685800" indent="-22860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543050" indent="-1714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00250" indent="-171450">
              <a:spcBef>
                <a:spcPct val="0"/>
              </a:spcBef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4574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146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3718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290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342900" indent="-342900">
              <a:lnSpc>
                <a:spcPct val="90000"/>
              </a:lnSpc>
              <a:spcBef>
                <a:spcPct val="30000"/>
              </a:spcBef>
              <a:buClr>
                <a:srgbClr val="44546A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Produce more realistic schedules</a:t>
            </a:r>
          </a:p>
          <a:p>
            <a:pPr marL="342900" indent="-342900">
              <a:lnSpc>
                <a:spcPct val="90000"/>
              </a:lnSpc>
              <a:spcBef>
                <a:spcPct val="30000"/>
              </a:spcBef>
              <a:buClr>
                <a:srgbClr val="44546A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Produce progress &amp; resource curves</a:t>
            </a:r>
          </a:p>
          <a:p>
            <a:pPr marL="342900" indent="-342900">
              <a:lnSpc>
                <a:spcPct val="90000"/>
              </a:lnSpc>
              <a:spcBef>
                <a:spcPct val="30000"/>
              </a:spcBef>
              <a:buClr>
                <a:srgbClr val="44546A"/>
              </a:buClr>
              <a:buSzPct val="75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Comply with client requirements</a:t>
            </a:r>
          </a:p>
        </p:txBody>
      </p:sp>
    </p:spTree>
    <p:extLst>
      <p:ext uri="{BB962C8B-B14F-4D97-AF65-F5344CB8AC3E}">
        <p14:creationId xmlns:p14="http://schemas.microsoft.com/office/powerpoint/2010/main" val="3248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255"/>
    </mc:Choice>
    <mc:Fallback xmlns="">
      <p:transition spd="slow" advTm="10625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444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5"/>
    </mc:Choice>
    <mc:Fallback xmlns="">
      <p:transition spd="slow" advTm="167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4013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Resource Loading Benefits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FCB20A01-F760-46CF-A29D-FDE43AF1FBE3}"/>
              </a:ext>
            </a:extLst>
          </p:cNvPr>
          <p:cNvSpPr txBox="1">
            <a:spLocks noChangeArrowheads="1"/>
          </p:cNvSpPr>
          <p:nvPr/>
        </p:nvSpPr>
        <p:spPr>
          <a:xfrm>
            <a:off x="1544174" y="1952007"/>
            <a:ext cx="7219950" cy="242484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95288" indent="-395288" defTabSz="895350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maximize utilization of resources</a:t>
            </a:r>
          </a:p>
          <a:p>
            <a:pPr marL="395288" indent="-395288" defTabSz="895350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Produces realistic start/finish dates</a:t>
            </a:r>
          </a:p>
          <a:p>
            <a:pPr marL="395288" indent="-395288" defTabSz="895350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Avoids peaks and valleys in staff</a:t>
            </a:r>
          </a:p>
          <a:p>
            <a:pPr marL="395288" indent="-395288" defTabSz="895350"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in scheduling constrained resources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69CC9F5-9FE5-4E81-9006-48ECF88B19F3}"/>
              </a:ext>
            </a:extLst>
          </p:cNvPr>
          <p:cNvGrpSpPr/>
          <p:nvPr/>
        </p:nvGrpSpPr>
        <p:grpSpPr>
          <a:xfrm>
            <a:off x="3287725" y="4070650"/>
            <a:ext cx="6972300" cy="1687411"/>
            <a:chOff x="1899851" y="3842953"/>
            <a:chExt cx="6302376" cy="142407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1C72F48-886D-47D4-9246-32458DD80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9851" y="3842953"/>
              <a:ext cx="6302376" cy="1424075"/>
            </a:xfrm>
            <a:prstGeom prst="rect">
              <a:avLst/>
            </a:prstGeom>
            <a:solidFill>
              <a:srgbClr val="A5A5A5">
                <a:lumMod val="20000"/>
                <a:lumOff val="80000"/>
              </a:srgbClr>
            </a:solidFill>
            <a:ln w="12700">
              <a:solidFill>
                <a:sysClr val="windowText" lastClr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ysClr val="windowText" lastClr="000000"/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>
                  <a:srgbClr val="800000"/>
                </a:buClr>
                <a:buSzTx/>
                <a:buFont typeface="Wingdings" panose="05000000000000000000" pitchFamily="2" charset="2"/>
                <a:buChar char="¦"/>
                <a:tabLst/>
                <a:defRPr/>
              </a:pPr>
              <a:endParaRPr kumimoji="0" lang="en-US" altLang="en-US" sz="3200" b="1" i="0" u="none" strike="noStrike" kern="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  <p:sp>
          <p:nvSpPr>
            <p:cNvPr id="12" name="Rectangle 3">
              <a:extLst>
                <a:ext uri="{FF2B5EF4-FFF2-40B4-BE49-F238E27FC236}">
                  <a16:creationId xmlns:a16="http://schemas.microsoft.com/office/drawing/2014/main" id="{3BC919C5-A4B5-406C-B1C6-767E48036363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0204" y="4076959"/>
              <a:ext cx="5941669" cy="956061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895350" rtl="0" eaLnBrk="1" fontAlgn="auto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Wingdings 2" panose="05020102010507070707" pitchFamily="18" charset="2"/>
                <a:buNone/>
                <a:tabLst/>
                <a:defRPr/>
              </a:pP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Good resource scheduling is the basis for maximizing the productivity of people and equipment while minimizing their cost.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564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78"/>
    </mc:Choice>
    <mc:Fallback xmlns="">
      <p:transition spd="slow" advTm="8557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2742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B35A2E1-E2FC-4CD7-B5DF-55CB11BF7B5E}"/>
              </a:ext>
            </a:extLst>
          </p:cNvPr>
          <p:cNvGrpSpPr/>
          <p:nvPr/>
        </p:nvGrpSpPr>
        <p:grpSpPr>
          <a:xfrm>
            <a:off x="2440788" y="1612222"/>
            <a:ext cx="6678786" cy="2749346"/>
            <a:chOff x="3022600" y="2174876"/>
            <a:chExt cx="7091364" cy="3114674"/>
          </a:xfrm>
        </p:grpSpPr>
        <p:grpSp>
          <p:nvGrpSpPr>
            <p:cNvPr id="10" name="Group 2">
              <a:extLst>
                <a:ext uri="{FF2B5EF4-FFF2-40B4-BE49-F238E27FC236}">
                  <a16:creationId xmlns:a16="http://schemas.microsoft.com/office/drawing/2014/main" id="{1D97429B-3CC0-4D2F-8CCE-F25A8A1313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10189" y="2174876"/>
              <a:ext cx="4803775" cy="2390775"/>
              <a:chOff x="2637" y="1370"/>
              <a:chExt cx="2270" cy="1506"/>
            </a:xfrm>
          </p:grpSpPr>
          <p:grpSp>
            <p:nvGrpSpPr>
              <p:cNvPr id="17" name="Group 3">
                <a:extLst>
                  <a:ext uri="{FF2B5EF4-FFF2-40B4-BE49-F238E27FC236}">
                    <a16:creationId xmlns:a16="http://schemas.microsoft.com/office/drawing/2014/main" id="{F68A6497-E31F-4342-A8DC-B09EEA20E75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637" y="1370"/>
                <a:ext cx="1224" cy="1446"/>
                <a:chOff x="2637" y="1370"/>
                <a:chExt cx="1224" cy="1446"/>
              </a:xfrm>
            </p:grpSpPr>
            <p:grpSp>
              <p:nvGrpSpPr>
                <p:cNvPr id="165" name="Group 4">
                  <a:extLst>
                    <a:ext uri="{FF2B5EF4-FFF2-40B4-BE49-F238E27FC236}">
                      <a16:creationId xmlns:a16="http://schemas.microsoft.com/office/drawing/2014/main" id="{9ABDF97E-7C94-4600-A6F5-5EA46DE9C70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637" y="1580"/>
                  <a:ext cx="873" cy="1232"/>
                  <a:chOff x="2637" y="1580"/>
                  <a:chExt cx="873" cy="1232"/>
                </a:xfrm>
              </p:grpSpPr>
              <p:grpSp>
                <p:nvGrpSpPr>
                  <p:cNvPr id="245" name="Group 5">
                    <a:extLst>
                      <a:ext uri="{FF2B5EF4-FFF2-40B4-BE49-F238E27FC236}">
                        <a16:creationId xmlns:a16="http://schemas.microsoft.com/office/drawing/2014/main" id="{D43F70A5-B01D-45BB-B1AA-D527FE44416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637" y="1580"/>
                    <a:ext cx="873" cy="1232"/>
                    <a:chOff x="2637" y="1580"/>
                    <a:chExt cx="873" cy="1232"/>
                  </a:xfrm>
                </p:grpSpPr>
                <p:grpSp>
                  <p:nvGrpSpPr>
                    <p:cNvPr id="252" name="Group 6">
                      <a:extLst>
                        <a:ext uri="{FF2B5EF4-FFF2-40B4-BE49-F238E27FC236}">
                          <a16:creationId xmlns:a16="http://schemas.microsoft.com/office/drawing/2014/main" id="{EBA438FA-63F2-4BE3-BC51-F47BC8E90FF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77" y="1580"/>
                      <a:ext cx="549" cy="1232"/>
                      <a:chOff x="2677" y="1580"/>
                      <a:chExt cx="549" cy="1232"/>
                    </a:xfrm>
                  </p:grpSpPr>
                  <p:grpSp>
                    <p:nvGrpSpPr>
                      <p:cNvPr id="254" name="Group 7">
                        <a:extLst>
                          <a:ext uri="{FF2B5EF4-FFF2-40B4-BE49-F238E27FC236}">
                            <a16:creationId xmlns:a16="http://schemas.microsoft.com/office/drawing/2014/main" id="{74C9CDB3-2125-47D4-B85A-E51B5A854BAF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677" y="1580"/>
                        <a:ext cx="249" cy="495"/>
                        <a:chOff x="2677" y="1580"/>
                        <a:chExt cx="249" cy="495"/>
                      </a:xfrm>
                    </p:grpSpPr>
                    <p:sp>
                      <p:nvSpPr>
                        <p:cNvPr id="264" name="Freeform 8">
                          <a:extLst>
                            <a:ext uri="{FF2B5EF4-FFF2-40B4-BE49-F238E27FC236}">
                              <a16:creationId xmlns:a16="http://schemas.microsoft.com/office/drawing/2014/main" id="{55B43255-CB8E-4181-9862-7DF4BF5B17D9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9" y="1591"/>
                          <a:ext cx="187" cy="484"/>
                        </a:xfrm>
                        <a:custGeom>
                          <a:avLst/>
                          <a:gdLst>
                            <a:gd name="T0" fmla="*/ 23 w 187"/>
                            <a:gd name="T1" fmla="*/ 345 h 484"/>
                            <a:gd name="T2" fmla="*/ 6 w 187"/>
                            <a:gd name="T3" fmla="*/ 373 h 484"/>
                            <a:gd name="T4" fmla="*/ 0 w 187"/>
                            <a:gd name="T5" fmla="*/ 417 h 484"/>
                            <a:gd name="T6" fmla="*/ 13 w 187"/>
                            <a:gd name="T7" fmla="*/ 444 h 484"/>
                            <a:gd name="T8" fmla="*/ 21 w 187"/>
                            <a:gd name="T9" fmla="*/ 453 h 484"/>
                            <a:gd name="T10" fmla="*/ 23 w 187"/>
                            <a:gd name="T11" fmla="*/ 483 h 484"/>
                            <a:gd name="T12" fmla="*/ 41 w 187"/>
                            <a:gd name="T13" fmla="*/ 483 h 484"/>
                            <a:gd name="T14" fmla="*/ 49 w 187"/>
                            <a:gd name="T15" fmla="*/ 455 h 484"/>
                            <a:gd name="T16" fmla="*/ 56 w 187"/>
                            <a:gd name="T17" fmla="*/ 411 h 484"/>
                            <a:gd name="T18" fmla="*/ 56 w 187"/>
                            <a:gd name="T19" fmla="*/ 381 h 484"/>
                            <a:gd name="T20" fmla="*/ 62 w 187"/>
                            <a:gd name="T21" fmla="*/ 403 h 484"/>
                            <a:gd name="T22" fmla="*/ 63 w 187"/>
                            <a:gd name="T23" fmla="*/ 422 h 484"/>
                            <a:gd name="T24" fmla="*/ 69 w 187"/>
                            <a:gd name="T25" fmla="*/ 439 h 484"/>
                            <a:gd name="T26" fmla="*/ 82 w 187"/>
                            <a:gd name="T27" fmla="*/ 450 h 484"/>
                            <a:gd name="T28" fmla="*/ 98 w 187"/>
                            <a:gd name="T29" fmla="*/ 447 h 484"/>
                            <a:gd name="T30" fmla="*/ 111 w 187"/>
                            <a:gd name="T31" fmla="*/ 439 h 484"/>
                            <a:gd name="T32" fmla="*/ 124 w 187"/>
                            <a:gd name="T33" fmla="*/ 447 h 484"/>
                            <a:gd name="T34" fmla="*/ 135 w 187"/>
                            <a:gd name="T35" fmla="*/ 477 h 484"/>
                            <a:gd name="T36" fmla="*/ 167 w 187"/>
                            <a:gd name="T37" fmla="*/ 439 h 484"/>
                            <a:gd name="T38" fmla="*/ 186 w 187"/>
                            <a:gd name="T39" fmla="*/ 406 h 484"/>
                            <a:gd name="T40" fmla="*/ 175 w 187"/>
                            <a:gd name="T41" fmla="*/ 389 h 484"/>
                            <a:gd name="T42" fmla="*/ 165 w 187"/>
                            <a:gd name="T43" fmla="*/ 378 h 484"/>
                            <a:gd name="T44" fmla="*/ 155 w 187"/>
                            <a:gd name="T45" fmla="*/ 373 h 484"/>
                            <a:gd name="T46" fmla="*/ 155 w 187"/>
                            <a:gd name="T47" fmla="*/ 317 h 484"/>
                            <a:gd name="T48" fmla="*/ 171 w 187"/>
                            <a:gd name="T49" fmla="*/ 282 h 484"/>
                            <a:gd name="T50" fmla="*/ 177 w 187"/>
                            <a:gd name="T51" fmla="*/ 254 h 484"/>
                            <a:gd name="T52" fmla="*/ 178 w 187"/>
                            <a:gd name="T53" fmla="*/ 226 h 484"/>
                            <a:gd name="T54" fmla="*/ 172 w 187"/>
                            <a:gd name="T55" fmla="*/ 213 h 484"/>
                            <a:gd name="T56" fmla="*/ 163 w 187"/>
                            <a:gd name="T57" fmla="*/ 196 h 484"/>
                            <a:gd name="T58" fmla="*/ 152 w 187"/>
                            <a:gd name="T59" fmla="*/ 174 h 484"/>
                            <a:gd name="T60" fmla="*/ 142 w 187"/>
                            <a:gd name="T61" fmla="*/ 166 h 484"/>
                            <a:gd name="T62" fmla="*/ 133 w 187"/>
                            <a:gd name="T63" fmla="*/ 94 h 484"/>
                            <a:gd name="T64" fmla="*/ 122 w 187"/>
                            <a:gd name="T65" fmla="*/ 33 h 484"/>
                            <a:gd name="T66" fmla="*/ 114 w 187"/>
                            <a:gd name="T67" fmla="*/ 17 h 484"/>
                            <a:gd name="T68" fmla="*/ 102 w 187"/>
                            <a:gd name="T69" fmla="*/ 3 h 484"/>
                            <a:gd name="T70" fmla="*/ 86 w 187"/>
                            <a:gd name="T71" fmla="*/ 0 h 484"/>
                            <a:gd name="T72" fmla="*/ 72 w 187"/>
                            <a:gd name="T73" fmla="*/ 0 h 484"/>
                            <a:gd name="T74" fmla="*/ 56 w 187"/>
                            <a:gd name="T75" fmla="*/ 11 h 484"/>
                            <a:gd name="T76" fmla="*/ 38 w 187"/>
                            <a:gd name="T77" fmla="*/ 36 h 484"/>
                            <a:gd name="T78" fmla="*/ 23 w 187"/>
                            <a:gd name="T79" fmla="*/ 69 h 484"/>
                            <a:gd name="T80" fmla="*/ 17 w 187"/>
                            <a:gd name="T81" fmla="*/ 91 h 484"/>
                            <a:gd name="T82" fmla="*/ 9 w 187"/>
                            <a:gd name="T83" fmla="*/ 135 h 484"/>
                            <a:gd name="T84" fmla="*/ 7 w 187"/>
                            <a:gd name="T85" fmla="*/ 179 h 484"/>
                            <a:gd name="T86" fmla="*/ 13 w 187"/>
                            <a:gd name="T87" fmla="*/ 259 h 484"/>
                            <a:gd name="T88" fmla="*/ 23 w 187"/>
                            <a:gd name="T89" fmla="*/ 345 h 484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</a:gdLst>
                          <a:ahLst/>
                          <a:cxnLst>
                            <a:cxn ang="T90">
                              <a:pos x="T0" y="T1"/>
                            </a:cxn>
                            <a:cxn ang="T91">
                              <a:pos x="T2" y="T3"/>
                            </a:cxn>
                            <a:cxn ang="T92">
                              <a:pos x="T4" y="T5"/>
                            </a:cxn>
                            <a:cxn ang="T93">
                              <a:pos x="T6" y="T7"/>
                            </a:cxn>
                            <a:cxn ang="T94">
                              <a:pos x="T8" y="T9"/>
                            </a:cxn>
                            <a:cxn ang="T95">
                              <a:pos x="T10" y="T11"/>
                            </a:cxn>
                            <a:cxn ang="T96">
                              <a:pos x="T12" y="T13"/>
                            </a:cxn>
                            <a:cxn ang="T97">
                              <a:pos x="T14" y="T15"/>
                            </a:cxn>
                            <a:cxn ang="T98">
                              <a:pos x="T16" y="T17"/>
                            </a:cxn>
                            <a:cxn ang="T99">
                              <a:pos x="T18" y="T19"/>
                            </a:cxn>
                            <a:cxn ang="T100">
                              <a:pos x="T20" y="T21"/>
                            </a:cxn>
                            <a:cxn ang="T101">
                              <a:pos x="T22" y="T23"/>
                            </a:cxn>
                            <a:cxn ang="T102">
                              <a:pos x="T24" y="T25"/>
                            </a:cxn>
                            <a:cxn ang="T103">
                              <a:pos x="T26" y="T27"/>
                            </a:cxn>
                            <a:cxn ang="T104">
                              <a:pos x="T28" y="T29"/>
                            </a:cxn>
                            <a:cxn ang="T105">
                              <a:pos x="T30" y="T31"/>
                            </a:cxn>
                            <a:cxn ang="T106">
                              <a:pos x="T32" y="T33"/>
                            </a:cxn>
                            <a:cxn ang="T107">
                              <a:pos x="T34" y="T35"/>
                            </a:cxn>
                            <a:cxn ang="T108">
                              <a:pos x="T36" y="T37"/>
                            </a:cxn>
                            <a:cxn ang="T109">
                              <a:pos x="T38" y="T39"/>
                            </a:cxn>
                            <a:cxn ang="T110">
                              <a:pos x="T40" y="T41"/>
                            </a:cxn>
                            <a:cxn ang="T111">
                              <a:pos x="T42" y="T43"/>
                            </a:cxn>
                            <a:cxn ang="T112">
                              <a:pos x="T44" y="T45"/>
                            </a:cxn>
                            <a:cxn ang="T113">
                              <a:pos x="T46" y="T47"/>
                            </a:cxn>
                            <a:cxn ang="T114">
                              <a:pos x="T48" y="T49"/>
                            </a:cxn>
                            <a:cxn ang="T115">
                              <a:pos x="T50" y="T51"/>
                            </a:cxn>
                            <a:cxn ang="T116">
                              <a:pos x="T52" y="T53"/>
                            </a:cxn>
                            <a:cxn ang="T117">
                              <a:pos x="T54" y="T55"/>
                            </a:cxn>
                            <a:cxn ang="T118">
                              <a:pos x="T56" y="T57"/>
                            </a:cxn>
                            <a:cxn ang="T119">
                              <a:pos x="T58" y="T59"/>
                            </a:cxn>
                            <a:cxn ang="T120">
                              <a:pos x="T60" y="T61"/>
                            </a:cxn>
                            <a:cxn ang="T121">
                              <a:pos x="T62" y="T63"/>
                            </a:cxn>
                            <a:cxn ang="T122">
                              <a:pos x="T64" y="T65"/>
                            </a:cxn>
                            <a:cxn ang="T123">
                              <a:pos x="T66" y="T67"/>
                            </a:cxn>
                            <a:cxn ang="T124">
                              <a:pos x="T68" y="T69"/>
                            </a:cxn>
                            <a:cxn ang="T125">
                              <a:pos x="T70" y="T71"/>
                            </a:cxn>
                            <a:cxn ang="T126">
                              <a:pos x="T72" y="T73"/>
                            </a:cxn>
                            <a:cxn ang="T127">
                              <a:pos x="T74" y="T75"/>
                            </a:cxn>
                            <a:cxn ang="T128">
                              <a:pos x="T76" y="T77"/>
                            </a:cxn>
                            <a:cxn ang="T129">
                              <a:pos x="T78" y="T79"/>
                            </a:cxn>
                            <a:cxn ang="T130">
                              <a:pos x="T80" y="T81"/>
                            </a:cxn>
                            <a:cxn ang="T131">
                              <a:pos x="T82" y="T83"/>
                            </a:cxn>
                            <a:cxn ang="T132">
                              <a:pos x="T84" y="T85"/>
                            </a:cxn>
                            <a:cxn ang="T133">
                              <a:pos x="T86" y="T87"/>
                            </a:cxn>
                            <a:cxn ang="T134">
                              <a:pos x="T88" y="T89"/>
                            </a:cxn>
                          </a:cxnLst>
                          <a:rect l="0" t="0" r="r" b="b"/>
                          <a:pathLst>
                            <a:path w="187" h="484">
                              <a:moveTo>
                                <a:pt x="23" y="345"/>
                              </a:moveTo>
                              <a:lnTo>
                                <a:pt x="6" y="373"/>
                              </a:lnTo>
                              <a:lnTo>
                                <a:pt x="0" y="417"/>
                              </a:lnTo>
                              <a:lnTo>
                                <a:pt x="13" y="444"/>
                              </a:lnTo>
                              <a:lnTo>
                                <a:pt x="21" y="453"/>
                              </a:lnTo>
                              <a:lnTo>
                                <a:pt x="23" y="483"/>
                              </a:lnTo>
                              <a:lnTo>
                                <a:pt x="41" y="483"/>
                              </a:lnTo>
                              <a:lnTo>
                                <a:pt x="49" y="455"/>
                              </a:lnTo>
                              <a:lnTo>
                                <a:pt x="56" y="411"/>
                              </a:lnTo>
                              <a:lnTo>
                                <a:pt x="56" y="381"/>
                              </a:lnTo>
                              <a:lnTo>
                                <a:pt x="62" y="403"/>
                              </a:lnTo>
                              <a:lnTo>
                                <a:pt x="63" y="422"/>
                              </a:lnTo>
                              <a:lnTo>
                                <a:pt x="69" y="439"/>
                              </a:lnTo>
                              <a:lnTo>
                                <a:pt x="82" y="450"/>
                              </a:lnTo>
                              <a:lnTo>
                                <a:pt x="98" y="447"/>
                              </a:lnTo>
                              <a:lnTo>
                                <a:pt x="111" y="439"/>
                              </a:lnTo>
                              <a:lnTo>
                                <a:pt x="124" y="447"/>
                              </a:lnTo>
                              <a:lnTo>
                                <a:pt x="135" y="477"/>
                              </a:lnTo>
                              <a:lnTo>
                                <a:pt x="167" y="439"/>
                              </a:lnTo>
                              <a:lnTo>
                                <a:pt x="186" y="406"/>
                              </a:lnTo>
                              <a:lnTo>
                                <a:pt x="175" y="389"/>
                              </a:lnTo>
                              <a:lnTo>
                                <a:pt x="165" y="378"/>
                              </a:lnTo>
                              <a:lnTo>
                                <a:pt x="155" y="373"/>
                              </a:lnTo>
                              <a:lnTo>
                                <a:pt x="155" y="317"/>
                              </a:lnTo>
                              <a:lnTo>
                                <a:pt x="171" y="282"/>
                              </a:lnTo>
                              <a:lnTo>
                                <a:pt x="177" y="254"/>
                              </a:lnTo>
                              <a:lnTo>
                                <a:pt x="178" y="226"/>
                              </a:lnTo>
                              <a:lnTo>
                                <a:pt x="172" y="213"/>
                              </a:lnTo>
                              <a:lnTo>
                                <a:pt x="163" y="196"/>
                              </a:lnTo>
                              <a:lnTo>
                                <a:pt x="152" y="174"/>
                              </a:lnTo>
                              <a:lnTo>
                                <a:pt x="142" y="166"/>
                              </a:lnTo>
                              <a:lnTo>
                                <a:pt x="133" y="94"/>
                              </a:lnTo>
                              <a:lnTo>
                                <a:pt x="122" y="33"/>
                              </a:lnTo>
                              <a:lnTo>
                                <a:pt x="114" y="17"/>
                              </a:lnTo>
                              <a:lnTo>
                                <a:pt x="102" y="3"/>
                              </a:lnTo>
                              <a:lnTo>
                                <a:pt x="86" y="0"/>
                              </a:lnTo>
                              <a:lnTo>
                                <a:pt x="72" y="0"/>
                              </a:lnTo>
                              <a:lnTo>
                                <a:pt x="56" y="11"/>
                              </a:lnTo>
                              <a:lnTo>
                                <a:pt x="38" y="36"/>
                              </a:lnTo>
                              <a:lnTo>
                                <a:pt x="23" y="69"/>
                              </a:lnTo>
                              <a:lnTo>
                                <a:pt x="17" y="91"/>
                              </a:lnTo>
                              <a:lnTo>
                                <a:pt x="9" y="135"/>
                              </a:lnTo>
                              <a:lnTo>
                                <a:pt x="7" y="179"/>
                              </a:lnTo>
                              <a:lnTo>
                                <a:pt x="13" y="259"/>
                              </a:lnTo>
                              <a:lnTo>
                                <a:pt x="23" y="345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grpSp>
                      <p:nvGrpSpPr>
                        <p:cNvPr id="265" name="Group 9">
                          <a:extLst>
                            <a:ext uri="{FF2B5EF4-FFF2-40B4-BE49-F238E27FC236}">
                              <a16:creationId xmlns:a16="http://schemas.microsoft.com/office/drawing/2014/main" id="{80ED3CD2-B238-40AF-93FE-44B0B7914958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677" y="1580"/>
                          <a:ext cx="219" cy="431"/>
                          <a:chOff x="2677" y="1580"/>
                          <a:chExt cx="219" cy="431"/>
                        </a:xfrm>
                      </p:grpSpPr>
                      <p:sp>
                        <p:nvSpPr>
                          <p:cNvPr id="266" name="Freeform 10">
                            <a:extLst>
                              <a:ext uri="{FF2B5EF4-FFF2-40B4-BE49-F238E27FC236}">
                                <a16:creationId xmlns:a16="http://schemas.microsoft.com/office/drawing/2014/main" id="{657AC246-62B8-49A4-9080-EE716D8E46F4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876" y="1782"/>
                            <a:ext cx="20" cy="117"/>
                          </a:xfrm>
                          <a:custGeom>
                            <a:avLst/>
                            <a:gdLst>
                              <a:gd name="T0" fmla="*/ 2 w 20"/>
                              <a:gd name="T1" fmla="*/ 0 h 117"/>
                              <a:gd name="T2" fmla="*/ 0 w 20"/>
                              <a:gd name="T3" fmla="*/ 41 h 117"/>
                              <a:gd name="T4" fmla="*/ 13 w 20"/>
                              <a:gd name="T5" fmla="*/ 69 h 117"/>
                              <a:gd name="T6" fmla="*/ 4 w 20"/>
                              <a:gd name="T7" fmla="*/ 116 h 117"/>
                              <a:gd name="T8" fmla="*/ 19 w 20"/>
                              <a:gd name="T9" fmla="*/ 116 h 117"/>
                              <a:gd name="T10" fmla="*/ 0 60000 65536"/>
                              <a:gd name="T11" fmla="*/ 0 60000 65536"/>
                              <a:gd name="T12" fmla="*/ 0 60000 65536"/>
                              <a:gd name="T13" fmla="*/ 0 60000 65536"/>
                              <a:gd name="T14" fmla="*/ 0 60000 65536"/>
                            </a:gdLst>
                            <a:ahLst/>
                            <a:cxnLst>
                              <a:cxn ang="T10">
                                <a:pos x="T0" y="T1"/>
                              </a:cxn>
                              <a:cxn ang="T11">
                                <a:pos x="T2" y="T3"/>
                              </a:cxn>
                              <a:cxn ang="T12">
                                <a:pos x="T4" y="T5"/>
                              </a:cxn>
                              <a:cxn ang="T13">
                                <a:pos x="T6" y="T7"/>
                              </a:cxn>
                              <a:cxn ang="T14">
                                <a:pos x="T8" y="T9"/>
                              </a:cxn>
                            </a:cxnLst>
                            <a:rect l="0" t="0" r="r" b="b"/>
                            <a:pathLst>
                              <a:path w="20" h="117">
                                <a:moveTo>
                                  <a:pt x="2" y="0"/>
                                </a:moveTo>
                                <a:lnTo>
                                  <a:pt x="0" y="41"/>
                                </a:lnTo>
                                <a:lnTo>
                                  <a:pt x="13" y="69"/>
                                </a:lnTo>
                                <a:lnTo>
                                  <a:pt x="4" y="116"/>
                                </a:lnTo>
                                <a:lnTo>
                                  <a:pt x="19" y="116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67" name="Freeform 11">
                            <a:extLst>
                              <a:ext uri="{FF2B5EF4-FFF2-40B4-BE49-F238E27FC236}">
                                <a16:creationId xmlns:a16="http://schemas.microsoft.com/office/drawing/2014/main" id="{AA477696-0F97-487B-8174-371B128D5E90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804" y="1668"/>
                            <a:ext cx="52" cy="137"/>
                          </a:xfrm>
                          <a:custGeom>
                            <a:avLst/>
                            <a:gdLst>
                              <a:gd name="T0" fmla="*/ 0 w 52"/>
                              <a:gd name="T1" fmla="*/ 0 h 137"/>
                              <a:gd name="T2" fmla="*/ 11 w 52"/>
                              <a:gd name="T3" fmla="*/ 8 h 137"/>
                              <a:gd name="T4" fmla="*/ 26 w 52"/>
                              <a:gd name="T5" fmla="*/ 22 h 137"/>
                              <a:gd name="T6" fmla="*/ 37 w 52"/>
                              <a:gd name="T7" fmla="*/ 39 h 137"/>
                              <a:gd name="T8" fmla="*/ 43 w 52"/>
                              <a:gd name="T9" fmla="*/ 53 h 137"/>
                              <a:gd name="T10" fmla="*/ 46 w 52"/>
                              <a:gd name="T11" fmla="*/ 86 h 137"/>
                              <a:gd name="T12" fmla="*/ 51 w 52"/>
                              <a:gd name="T13" fmla="*/ 136 h 137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52" h="137">
                                <a:moveTo>
                                  <a:pt x="0" y="0"/>
                                </a:moveTo>
                                <a:lnTo>
                                  <a:pt x="11" y="8"/>
                                </a:lnTo>
                                <a:lnTo>
                                  <a:pt x="26" y="22"/>
                                </a:lnTo>
                                <a:lnTo>
                                  <a:pt x="37" y="39"/>
                                </a:lnTo>
                                <a:lnTo>
                                  <a:pt x="43" y="53"/>
                                </a:lnTo>
                                <a:lnTo>
                                  <a:pt x="46" y="86"/>
                                </a:lnTo>
                                <a:lnTo>
                                  <a:pt x="51" y="136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68" name="Freeform 12">
                            <a:extLst>
                              <a:ext uri="{FF2B5EF4-FFF2-40B4-BE49-F238E27FC236}">
                                <a16:creationId xmlns:a16="http://schemas.microsoft.com/office/drawing/2014/main" id="{6ABCD300-0C88-447C-8298-607379C8DD80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817" y="1759"/>
                            <a:ext cx="45" cy="35"/>
                          </a:xfrm>
                          <a:custGeom>
                            <a:avLst/>
                            <a:gdLst>
                              <a:gd name="T0" fmla="*/ 0 w 45"/>
                              <a:gd name="T1" fmla="*/ 0 h 35"/>
                              <a:gd name="T2" fmla="*/ 13 w 45"/>
                              <a:gd name="T3" fmla="*/ 23 h 35"/>
                              <a:gd name="T4" fmla="*/ 25 w 45"/>
                              <a:gd name="T5" fmla="*/ 34 h 35"/>
                              <a:gd name="T6" fmla="*/ 44 w 45"/>
                              <a:gd name="T7" fmla="*/ 20 h 35"/>
                              <a:gd name="T8" fmla="*/ 0 60000 65536"/>
                              <a:gd name="T9" fmla="*/ 0 60000 65536"/>
                              <a:gd name="T10" fmla="*/ 0 60000 65536"/>
                              <a:gd name="T11" fmla="*/ 0 60000 65536"/>
                            </a:gdLst>
                            <a:ahLst/>
                            <a:cxnLst>
                              <a:cxn ang="T8">
                                <a:pos x="T0" y="T1"/>
                              </a:cxn>
                              <a:cxn ang="T9">
                                <a:pos x="T2" y="T3"/>
                              </a:cxn>
                              <a:cxn ang="T10">
                                <a:pos x="T4" y="T5"/>
                              </a:cxn>
                              <a:cxn ang="T11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5" h="35">
                                <a:moveTo>
                                  <a:pt x="0" y="0"/>
                                </a:moveTo>
                                <a:lnTo>
                                  <a:pt x="13" y="23"/>
                                </a:lnTo>
                                <a:lnTo>
                                  <a:pt x="25" y="34"/>
                                </a:lnTo>
                                <a:lnTo>
                                  <a:pt x="44" y="2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69" name="Freeform 13">
                            <a:extLst>
                              <a:ext uri="{FF2B5EF4-FFF2-40B4-BE49-F238E27FC236}">
                                <a16:creationId xmlns:a16="http://schemas.microsoft.com/office/drawing/2014/main" id="{850B2F13-36AB-4A48-ACE4-87027DAD1729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787" y="1806"/>
                            <a:ext cx="33" cy="63"/>
                          </a:xfrm>
                          <a:custGeom>
                            <a:avLst/>
                            <a:gdLst>
                              <a:gd name="T0" fmla="*/ 0 w 33"/>
                              <a:gd name="T1" fmla="*/ 0 h 63"/>
                              <a:gd name="T2" fmla="*/ 11 w 33"/>
                              <a:gd name="T3" fmla="*/ 3 h 63"/>
                              <a:gd name="T4" fmla="*/ 19 w 33"/>
                              <a:gd name="T5" fmla="*/ 11 h 63"/>
                              <a:gd name="T6" fmla="*/ 32 w 33"/>
                              <a:gd name="T7" fmla="*/ 62 h 63"/>
                              <a:gd name="T8" fmla="*/ 0 60000 65536"/>
                              <a:gd name="T9" fmla="*/ 0 60000 65536"/>
                              <a:gd name="T10" fmla="*/ 0 60000 65536"/>
                              <a:gd name="T11" fmla="*/ 0 60000 65536"/>
                            </a:gdLst>
                            <a:ahLst/>
                            <a:cxnLst>
                              <a:cxn ang="T8">
                                <a:pos x="T0" y="T1"/>
                              </a:cxn>
                              <a:cxn ang="T9">
                                <a:pos x="T2" y="T3"/>
                              </a:cxn>
                              <a:cxn ang="T10">
                                <a:pos x="T4" y="T5"/>
                              </a:cxn>
                              <a:cxn ang="T11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3" h="63">
                                <a:moveTo>
                                  <a:pt x="0" y="0"/>
                                </a:moveTo>
                                <a:lnTo>
                                  <a:pt x="11" y="3"/>
                                </a:lnTo>
                                <a:lnTo>
                                  <a:pt x="19" y="11"/>
                                </a:lnTo>
                                <a:lnTo>
                                  <a:pt x="32" y="62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0" name="Freeform 14">
                            <a:extLst>
                              <a:ext uri="{FF2B5EF4-FFF2-40B4-BE49-F238E27FC236}">
                                <a16:creationId xmlns:a16="http://schemas.microsoft.com/office/drawing/2014/main" id="{CAC0CCF0-B646-410E-B3AA-B2268AF94AC3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801" y="1988"/>
                            <a:ext cx="44" cy="23"/>
                          </a:xfrm>
                          <a:custGeom>
                            <a:avLst/>
                            <a:gdLst>
                              <a:gd name="T0" fmla="*/ 0 w 44"/>
                              <a:gd name="T1" fmla="*/ 6 h 23"/>
                              <a:gd name="T2" fmla="*/ 10 w 44"/>
                              <a:gd name="T3" fmla="*/ 0 h 23"/>
                              <a:gd name="T4" fmla="*/ 22 w 44"/>
                              <a:gd name="T5" fmla="*/ 3 h 23"/>
                              <a:gd name="T6" fmla="*/ 35 w 44"/>
                              <a:gd name="T7" fmla="*/ 14 h 23"/>
                              <a:gd name="T8" fmla="*/ 43 w 44"/>
                              <a:gd name="T9" fmla="*/ 22 h 23"/>
                              <a:gd name="T10" fmla="*/ 0 60000 65536"/>
                              <a:gd name="T11" fmla="*/ 0 60000 65536"/>
                              <a:gd name="T12" fmla="*/ 0 60000 65536"/>
                              <a:gd name="T13" fmla="*/ 0 60000 65536"/>
                              <a:gd name="T14" fmla="*/ 0 60000 65536"/>
                            </a:gdLst>
                            <a:ahLst/>
                            <a:cxnLst>
                              <a:cxn ang="T10">
                                <a:pos x="T0" y="T1"/>
                              </a:cxn>
                              <a:cxn ang="T11">
                                <a:pos x="T2" y="T3"/>
                              </a:cxn>
                              <a:cxn ang="T12">
                                <a:pos x="T4" y="T5"/>
                              </a:cxn>
                              <a:cxn ang="T13">
                                <a:pos x="T6" y="T7"/>
                              </a:cxn>
                              <a:cxn ang="T14">
                                <a:pos x="T8" y="T9"/>
                              </a:cxn>
                            </a:cxnLst>
                            <a:rect l="0" t="0" r="r" b="b"/>
                            <a:pathLst>
                              <a:path w="44" h="23">
                                <a:moveTo>
                                  <a:pt x="0" y="6"/>
                                </a:moveTo>
                                <a:lnTo>
                                  <a:pt x="10" y="0"/>
                                </a:lnTo>
                                <a:lnTo>
                                  <a:pt x="22" y="3"/>
                                </a:lnTo>
                                <a:lnTo>
                                  <a:pt x="35" y="14"/>
                                </a:lnTo>
                                <a:lnTo>
                                  <a:pt x="43" y="22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1" name="Freeform 15">
                            <a:extLst>
                              <a:ext uri="{FF2B5EF4-FFF2-40B4-BE49-F238E27FC236}">
                                <a16:creationId xmlns:a16="http://schemas.microsoft.com/office/drawing/2014/main" id="{72DB10F6-75C3-4CB9-B413-33B3A995B325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677" y="1746"/>
                            <a:ext cx="73" cy="39"/>
                          </a:xfrm>
                          <a:custGeom>
                            <a:avLst/>
                            <a:gdLst>
                              <a:gd name="T0" fmla="*/ 0 w 73"/>
                              <a:gd name="T1" fmla="*/ 0 h 39"/>
                              <a:gd name="T2" fmla="*/ 14 w 73"/>
                              <a:gd name="T3" fmla="*/ 22 h 39"/>
                              <a:gd name="T4" fmla="*/ 26 w 73"/>
                              <a:gd name="T5" fmla="*/ 33 h 39"/>
                              <a:gd name="T6" fmla="*/ 43 w 73"/>
                              <a:gd name="T7" fmla="*/ 38 h 39"/>
                              <a:gd name="T8" fmla="*/ 58 w 73"/>
                              <a:gd name="T9" fmla="*/ 33 h 39"/>
                              <a:gd name="T10" fmla="*/ 72 w 73"/>
                              <a:gd name="T11" fmla="*/ 24 h 39"/>
                              <a:gd name="T12" fmla="*/ 0 60000 65536"/>
                              <a:gd name="T13" fmla="*/ 0 60000 6553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</a:gdLst>
                            <a:ahLst/>
                            <a:cxnLst>
                              <a:cxn ang="T12">
                                <a:pos x="T0" y="T1"/>
                              </a:cxn>
                              <a:cxn ang="T13">
                                <a:pos x="T2" y="T3"/>
                              </a:cxn>
                              <a:cxn ang="T14">
                                <a:pos x="T4" y="T5"/>
                              </a:cxn>
                              <a:cxn ang="T15">
                                <a:pos x="T6" y="T7"/>
                              </a:cxn>
                              <a:cxn ang="T16">
                                <a:pos x="T8" y="T9"/>
                              </a:cxn>
                              <a:cxn ang="T17">
                                <a:pos x="T10" y="T11"/>
                              </a:cxn>
                            </a:cxnLst>
                            <a:rect l="0" t="0" r="r" b="b"/>
                            <a:pathLst>
                              <a:path w="73" h="39">
                                <a:moveTo>
                                  <a:pt x="0" y="0"/>
                                </a:moveTo>
                                <a:lnTo>
                                  <a:pt x="14" y="22"/>
                                </a:lnTo>
                                <a:lnTo>
                                  <a:pt x="26" y="33"/>
                                </a:lnTo>
                                <a:lnTo>
                                  <a:pt x="43" y="38"/>
                                </a:lnTo>
                                <a:lnTo>
                                  <a:pt x="58" y="33"/>
                                </a:lnTo>
                                <a:lnTo>
                                  <a:pt x="72" y="24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2" name="Freeform 16">
                            <a:extLst>
                              <a:ext uri="{FF2B5EF4-FFF2-40B4-BE49-F238E27FC236}">
                                <a16:creationId xmlns:a16="http://schemas.microsoft.com/office/drawing/2014/main" id="{E2807426-DCF8-4BA0-8533-BB1850A27230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705" y="1671"/>
                            <a:ext cx="73" cy="48"/>
                          </a:xfrm>
                          <a:custGeom>
                            <a:avLst/>
                            <a:gdLst>
                              <a:gd name="T0" fmla="*/ 0 w 73"/>
                              <a:gd name="T1" fmla="*/ 14 h 48"/>
                              <a:gd name="T2" fmla="*/ 7 w 73"/>
                              <a:gd name="T3" fmla="*/ 36 h 48"/>
                              <a:gd name="T4" fmla="*/ 14 w 73"/>
                              <a:gd name="T5" fmla="*/ 44 h 48"/>
                              <a:gd name="T6" fmla="*/ 30 w 73"/>
                              <a:gd name="T7" fmla="*/ 47 h 48"/>
                              <a:gd name="T8" fmla="*/ 44 w 73"/>
                              <a:gd name="T9" fmla="*/ 41 h 48"/>
                              <a:gd name="T10" fmla="*/ 52 w 73"/>
                              <a:gd name="T11" fmla="*/ 30 h 48"/>
                              <a:gd name="T12" fmla="*/ 61 w 73"/>
                              <a:gd name="T13" fmla="*/ 14 h 48"/>
                              <a:gd name="T14" fmla="*/ 72 w 73"/>
                              <a:gd name="T15" fmla="*/ 0 h 48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  <a:gd name="T21" fmla="*/ 0 60000 65536"/>
                              <a:gd name="T22" fmla="*/ 0 60000 65536"/>
                              <a:gd name="T23" fmla="*/ 0 60000 65536"/>
                            </a:gdLst>
                            <a:ahLst/>
                            <a:cxnLst>
                              <a:cxn ang="T16">
                                <a:pos x="T0" y="T1"/>
                              </a:cxn>
                              <a:cxn ang="T17">
                                <a:pos x="T2" y="T3"/>
                              </a:cxn>
                              <a:cxn ang="T18">
                                <a:pos x="T4" y="T5"/>
                              </a:cxn>
                              <a:cxn ang="T19">
                                <a:pos x="T6" y="T7"/>
                              </a:cxn>
                              <a:cxn ang="T20">
                                <a:pos x="T8" y="T9"/>
                              </a:cxn>
                              <a:cxn ang="T21">
                                <a:pos x="T10" y="T11"/>
                              </a:cxn>
                              <a:cxn ang="T22">
                                <a:pos x="T12" y="T13"/>
                              </a:cxn>
                              <a:cxn ang="T23">
                                <a:pos x="T14" y="T15"/>
                              </a:cxn>
                            </a:cxnLst>
                            <a:rect l="0" t="0" r="r" b="b"/>
                            <a:pathLst>
                              <a:path w="73" h="48">
                                <a:moveTo>
                                  <a:pt x="0" y="14"/>
                                </a:moveTo>
                                <a:lnTo>
                                  <a:pt x="7" y="36"/>
                                </a:lnTo>
                                <a:lnTo>
                                  <a:pt x="14" y="44"/>
                                </a:lnTo>
                                <a:lnTo>
                                  <a:pt x="30" y="47"/>
                                </a:lnTo>
                                <a:lnTo>
                                  <a:pt x="44" y="41"/>
                                </a:lnTo>
                                <a:lnTo>
                                  <a:pt x="52" y="30"/>
                                </a:lnTo>
                                <a:lnTo>
                                  <a:pt x="61" y="14"/>
                                </a:lnTo>
                                <a:lnTo>
                                  <a:pt x="72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3" name="Freeform 17">
                            <a:extLst>
                              <a:ext uri="{FF2B5EF4-FFF2-40B4-BE49-F238E27FC236}">
                                <a16:creationId xmlns:a16="http://schemas.microsoft.com/office/drawing/2014/main" id="{DD15CE0C-866C-47C5-9F59-656E8E54285C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2758" y="1580"/>
                            <a:ext cx="61" cy="40"/>
                          </a:xfrm>
                          <a:custGeom>
                            <a:avLst/>
                            <a:gdLst>
                              <a:gd name="T0" fmla="*/ 0 w 61"/>
                              <a:gd name="T1" fmla="*/ 39 h 40"/>
                              <a:gd name="T2" fmla="*/ 14 w 61"/>
                              <a:gd name="T3" fmla="*/ 28 h 40"/>
                              <a:gd name="T4" fmla="*/ 29 w 61"/>
                              <a:gd name="T5" fmla="*/ 6 h 40"/>
                              <a:gd name="T6" fmla="*/ 42 w 61"/>
                              <a:gd name="T7" fmla="*/ 0 h 40"/>
                              <a:gd name="T8" fmla="*/ 60 w 61"/>
                              <a:gd name="T9" fmla="*/ 25 h 40"/>
                              <a:gd name="T10" fmla="*/ 0 60000 65536"/>
                              <a:gd name="T11" fmla="*/ 0 60000 65536"/>
                              <a:gd name="T12" fmla="*/ 0 60000 65536"/>
                              <a:gd name="T13" fmla="*/ 0 60000 65536"/>
                              <a:gd name="T14" fmla="*/ 0 60000 65536"/>
                            </a:gdLst>
                            <a:ahLst/>
                            <a:cxnLst>
                              <a:cxn ang="T10">
                                <a:pos x="T0" y="T1"/>
                              </a:cxn>
                              <a:cxn ang="T11">
                                <a:pos x="T2" y="T3"/>
                              </a:cxn>
                              <a:cxn ang="T12">
                                <a:pos x="T4" y="T5"/>
                              </a:cxn>
                              <a:cxn ang="T13">
                                <a:pos x="T6" y="T7"/>
                              </a:cxn>
                              <a:cxn ang="T14">
                                <a:pos x="T8" y="T9"/>
                              </a:cxn>
                            </a:cxnLst>
                            <a:rect l="0" t="0" r="r" b="b"/>
                            <a:pathLst>
                              <a:path w="61" h="40">
                                <a:moveTo>
                                  <a:pt x="0" y="39"/>
                                </a:moveTo>
                                <a:lnTo>
                                  <a:pt x="14" y="28"/>
                                </a:lnTo>
                                <a:lnTo>
                                  <a:pt x="29" y="6"/>
                                </a:lnTo>
                                <a:lnTo>
                                  <a:pt x="42" y="0"/>
                                </a:lnTo>
                                <a:lnTo>
                                  <a:pt x="60" y="25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274" name="Oval 18">
                            <a:extLst>
                              <a:ext uri="{FF2B5EF4-FFF2-40B4-BE49-F238E27FC236}">
                                <a16:creationId xmlns:a16="http://schemas.microsoft.com/office/drawing/2014/main" id="{5F17202A-6238-4CA4-BE1E-E61EA2B29DCE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2780" y="1845"/>
                            <a:ext cx="4" cy="33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>
                            <a:lvl1pPr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 2" panose="05020102010507070707" pitchFamily="18" charset="2"/>
                              <a:buChar char=""/>
                              <a:defRPr sz="2400" b="1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Ø"/>
                              <a:defRPr sz="20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ü"/>
                              <a:defRPr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Font typeface="Wingdings" panose="05000000000000000000" pitchFamily="2" charset="2"/>
                              <a:buChar char="§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Clr>
                                <a:srgbClr val="990000"/>
                              </a:buClr>
                              <a:buChar char="»"/>
                              <a:defRPr sz="1600">
                                <a:solidFill>
                                  <a:schemeClr val="tx1"/>
                                </a:solidFill>
                                <a:latin typeface="Trebuchet MS" panose="020B0603020202020204" pitchFamily="34" charset="0"/>
                              </a:defRPr>
                            </a:lvl9pPr>
                          </a:lstStyle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ct val="5000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Tx/>
                              <a:buFont typeface="Wingdings" panose="05000000000000000000" pitchFamily="2" charset="2"/>
                              <a:buChar char="¦"/>
                              <a:tabLst/>
                              <a:defRPr/>
                            </a:pPr>
                            <a:endParaRPr kumimoji="0" lang="en-US" altLang="en-US" sz="3200" b="1" i="0" u="none" strike="noStrike" kern="0" cap="none" spc="0" normalizeH="0" baseline="0" noProof="0">
                              <a:ln>
                                <a:noFill/>
                              </a:ln>
                              <a:solidFill>
                                <a:srgbClr val="44546A"/>
                              </a:solidFill>
                              <a:effectLst/>
                              <a:uLnTx/>
                              <a:uFillTx/>
                              <a:latin typeface="Impact" panose="020B0806030902050204" pitchFamily="34" charset="0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255" name="Group 19">
                        <a:extLst>
                          <a:ext uri="{FF2B5EF4-FFF2-40B4-BE49-F238E27FC236}">
                            <a16:creationId xmlns:a16="http://schemas.microsoft.com/office/drawing/2014/main" id="{65DCE15D-014E-4162-BD5F-D1081655F63D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803" y="1930"/>
                        <a:ext cx="423" cy="882"/>
                        <a:chOff x="2803" y="1930"/>
                        <a:chExt cx="423" cy="882"/>
                      </a:xfrm>
                    </p:grpSpPr>
                    <p:grpSp>
                      <p:nvGrpSpPr>
                        <p:cNvPr id="256" name="Group 20">
                          <a:extLst>
                            <a:ext uri="{FF2B5EF4-FFF2-40B4-BE49-F238E27FC236}">
                              <a16:creationId xmlns:a16="http://schemas.microsoft.com/office/drawing/2014/main" id="{645361D2-72A5-49CF-A31F-9A43E9B10CCA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27" y="2218"/>
                          <a:ext cx="299" cy="594"/>
                          <a:chOff x="2927" y="2218"/>
                          <a:chExt cx="299" cy="594"/>
                        </a:xfrm>
                      </p:grpSpPr>
                      <p:grpSp>
                        <p:nvGrpSpPr>
                          <p:cNvPr id="258" name="Group 21">
                            <a:extLst>
                              <a:ext uri="{FF2B5EF4-FFF2-40B4-BE49-F238E27FC236}">
                                <a16:creationId xmlns:a16="http://schemas.microsoft.com/office/drawing/2014/main" id="{F701AE10-776A-4114-BF9C-1907E778A641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058" y="2375"/>
                            <a:ext cx="168" cy="437"/>
                            <a:chOff x="3058" y="2375"/>
                            <a:chExt cx="168" cy="437"/>
                          </a:xfrm>
                        </p:grpSpPr>
                        <p:sp>
                          <p:nvSpPr>
                            <p:cNvPr id="262" name="Freeform 22">
                              <a:extLst>
                                <a:ext uri="{FF2B5EF4-FFF2-40B4-BE49-F238E27FC236}">
                                  <a16:creationId xmlns:a16="http://schemas.microsoft.com/office/drawing/2014/main" id="{EB19DDD9-7738-4284-9AAF-FA27CA6F756A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58" y="2375"/>
                              <a:ext cx="168" cy="437"/>
                            </a:xfrm>
                            <a:custGeom>
                              <a:avLst/>
                              <a:gdLst>
                                <a:gd name="T0" fmla="*/ 85 w 168"/>
                                <a:gd name="T1" fmla="*/ 113 h 437"/>
                                <a:gd name="T2" fmla="*/ 105 w 168"/>
                                <a:gd name="T3" fmla="*/ 77 h 437"/>
                                <a:gd name="T4" fmla="*/ 119 w 168"/>
                                <a:gd name="T5" fmla="*/ 39 h 437"/>
                                <a:gd name="T6" fmla="*/ 124 w 168"/>
                                <a:gd name="T7" fmla="*/ 19 h 437"/>
                                <a:gd name="T8" fmla="*/ 132 w 168"/>
                                <a:gd name="T9" fmla="*/ 6 h 437"/>
                                <a:gd name="T10" fmla="*/ 142 w 168"/>
                                <a:gd name="T11" fmla="*/ 0 h 437"/>
                                <a:gd name="T12" fmla="*/ 161 w 168"/>
                                <a:gd name="T13" fmla="*/ 44 h 437"/>
                                <a:gd name="T14" fmla="*/ 163 w 168"/>
                                <a:gd name="T15" fmla="*/ 77 h 437"/>
                                <a:gd name="T16" fmla="*/ 167 w 168"/>
                                <a:gd name="T17" fmla="*/ 135 h 437"/>
                                <a:gd name="T18" fmla="*/ 165 w 168"/>
                                <a:gd name="T19" fmla="*/ 155 h 437"/>
                                <a:gd name="T20" fmla="*/ 143 w 168"/>
                                <a:gd name="T21" fmla="*/ 201 h 437"/>
                                <a:gd name="T22" fmla="*/ 147 w 168"/>
                                <a:gd name="T23" fmla="*/ 259 h 437"/>
                                <a:gd name="T24" fmla="*/ 126 w 168"/>
                                <a:gd name="T25" fmla="*/ 301 h 437"/>
                                <a:gd name="T26" fmla="*/ 106 w 168"/>
                                <a:gd name="T27" fmla="*/ 334 h 437"/>
                                <a:gd name="T28" fmla="*/ 89 w 168"/>
                                <a:gd name="T29" fmla="*/ 304 h 437"/>
                                <a:gd name="T30" fmla="*/ 91 w 168"/>
                                <a:gd name="T31" fmla="*/ 350 h 437"/>
                                <a:gd name="T32" fmla="*/ 58 w 168"/>
                                <a:gd name="T33" fmla="*/ 392 h 437"/>
                                <a:gd name="T34" fmla="*/ 27 w 168"/>
                                <a:gd name="T35" fmla="*/ 436 h 437"/>
                                <a:gd name="T36" fmla="*/ 14 w 168"/>
                                <a:gd name="T37" fmla="*/ 403 h 437"/>
                                <a:gd name="T38" fmla="*/ 6 w 168"/>
                                <a:gd name="T39" fmla="*/ 384 h 437"/>
                                <a:gd name="T40" fmla="*/ 0 w 168"/>
                                <a:gd name="T41" fmla="*/ 331 h 437"/>
                                <a:gd name="T42" fmla="*/ 87 w 168"/>
                                <a:gd name="T43" fmla="*/ 207 h 437"/>
                                <a:gd name="T44" fmla="*/ 85 w 168"/>
                                <a:gd name="T45" fmla="*/ 113 h 437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  <a:gd name="T51" fmla="*/ 0 60000 65536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  <a:gd name="T57" fmla="*/ 0 60000 65536"/>
                                <a:gd name="T58" fmla="*/ 0 60000 65536"/>
                                <a:gd name="T59" fmla="*/ 0 60000 65536"/>
                                <a:gd name="T60" fmla="*/ 0 60000 65536"/>
                                <a:gd name="T61" fmla="*/ 0 60000 65536"/>
                                <a:gd name="T62" fmla="*/ 0 60000 65536"/>
                                <a:gd name="T63" fmla="*/ 0 60000 65536"/>
                                <a:gd name="T64" fmla="*/ 0 60000 65536"/>
                                <a:gd name="T65" fmla="*/ 0 60000 65536"/>
                                <a:gd name="T66" fmla="*/ 0 60000 65536"/>
                                <a:gd name="T67" fmla="*/ 0 60000 65536"/>
                                <a:gd name="T68" fmla="*/ 0 60000 65536"/>
                              </a:gdLst>
                              <a:ahLst/>
                              <a:cxnLst>
                                <a:cxn ang="T46">
                                  <a:pos x="T0" y="T1"/>
                                </a:cxn>
                                <a:cxn ang="T47">
                                  <a:pos x="T2" y="T3"/>
                                </a:cxn>
                                <a:cxn ang="T48">
                                  <a:pos x="T4" y="T5"/>
                                </a:cxn>
                                <a:cxn ang="T49">
                                  <a:pos x="T6" y="T7"/>
                                </a:cxn>
                                <a:cxn ang="T50">
                                  <a:pos x="T8" y="T9"/>
                                </a:cxn>
                                <a:cxn ang="T51">
                                  <a:pos x="T10" y="T11"/>
                                </a:cxn>
                                <a:cxn ang="T52">
                                  <a:pos x="T12" y="T13"/>
                                </a:cxn>
                                <a:cxn ang="T53">
                                  <a:pos x="T14" y="T15"/>
                                </a:cxn>
                                <a:cxn ang="T54">
                                  <a:pos x="T16" y="T17"/>
                                </a:cxn>
                                <a:cxn ang="T55">
                                  <a:pos x="T18" y="T19"/>
                                </a:cxn>
                                <a:cxn ang="T56">
                                  <a:pos x="T20" y="T21"/>
                                </a:cxn>
                                <a:cxn ang="T57">
                                  <a:pos x="T22" y="T23"/>
                                </a:cxn>
                                <a:cxn ang="T58">
                                  <a:pos x="T24" y="T25"/>
                                </a:cxn>
                                <a:cxn ang="T59">
                                  <a:pos x="T26" y="T27"/>
                                </a:cxn>
                                <a:cxn ang="T60">
                                  <a:pos x="T28" y="T29"/>
                                </a:cxn>
                                <a:cxn ang="T61">
                                  <a:pos x="T30" y="T31"/>
                                </a:cxn>
                                <a:cxn ang="T62">
                                  <a:pos x="T32" y="T33"/>
                                </a:cxn>
                                <a:cxn ang="T63">
                                  <a:pos x="T34" y="T35"/>
                                </a:cxn>
                                <a:cxn ang="T64">
                                  <a:pos x="T36" y="T37"/>
                                </a:cxn>
                                <a:cxn ang="T65">
                                  <a:pos x="T38" y="T39"/>
                                </a:cxn>
                                <a:cxn ang="T66">
                                  <a:pos x="T40" y="T41"/>
                                </a:cxn>
                                <a:cxn ang="T67">
                                  <a:pos x="T42" y="T43"/>
                                </a:cxn>
                                <a:cxn ang="T68">
                                  <a:pos x="T44" y="T45"/>
                                </a:cxn>
                              </a:cxnLst>
                              <a:rect l="0" t="0" r="r" b="b"/>
                              <a:pathLst>
                                <a:path w="168" h="437">
                                  <a:moveTo>
                                    <a:pt x="85" y="113"/>
                                  </a:moveTo>
                                  <a:lnTo>
                                    <a:pt x="105" y="77"/>
                                  </a:lnTo>
                                  <a:lnTo>
                                    <a:pt x="119" y="39"/>
                                  </a:lnTo>
                                  <a:lnTo>
                                    <a:pt x="124" y="19"/>
                                  </a:lnTo>
                                  <a:lnTo>
                                    <a:pt x="132" y="6"/>
                                  </a:lnTo>
                                  <a:lnTo>
                                    <a:pt x="142" y="0"/>
                                  </a:lnTo>
                                  <a:lnTo>
                                    <a:pt x="161" y="44"/>
                                  </a:lnTo>
                                  <a:lnTo>
                                    <a:pt x="163" y="77"/>
                                  </a:lnTo>
                                  <a:lnTo>
                                    <a:pt x="167" y="135"/>
                                  </a:lnTo>
                                  <a:lnTo>
                                    <a:pt x="165" y="155"/>
                                  </a:lnTo>
                                  <a:lnTo>
                                    <a:pt x="143" y="201"/>
                                  </a:lnTo>
                                  <a:lnTo>
                                    <a:pt x="147" y="259"/>
                                  </a:lnTo>
                                  <a:lnTo>
                                    <a:pt x="126" y="301"/>
                                  </a:lnTo>
                                  <a:lnTo>
                                    <a:pt x="106" y="334"/>
                                  </a:lnTo>
                                  <a:lnTo>
                                    <a:pt x="89" y="304"/>
                                  </a:lnTo>
                                  <a:lnTo>
                                    <a:pt x="91" y="350"/>
                                  </a:lnTo>
                                  <a:lnTo>
                                    <a:pt x="58" y="392"/>
                                  </a:lnTo>
                                  <a:lnTo>
                                    <a:pt x="27" y="436"/>
                                  </a:lnTo>
                                  <a:lnTo>
                                    <a:pt x="14" y="403"/>
                                  </a:lnTo>
                                  <a:lnTo>
                                    <a:pt x="6" y="384"/>
                                  </a:lnTo>
                                  <a:lnTo>
                                    <a:pt x="0" y="331"/>
                                  </a:lnTo>
                                  <a:lnTo>
                                    <a:pt x="87" y="207"/>
                                  </a:lnTo>
                                  <a:lnTo>
                                    <a:pt x="85" y="113"/>
                                  </a:lnTo>
                                </a:path>
                              </a:pathLst>
                            </a:custGeom>
                            <a:solidFill>
                              <a:srgbClr val="80604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63" name="Freeform 23">
                              <a:extLst>
                                <a:ext uri="{FF2B5EF4-FFF2-40B4-BE49-F238E27FC236}">
                                  <a16:creationId xmlns:a16="http://schemas.microsoft.com/office/drawing/2014/main" id="{FEDC93A9-FD5D-40DB-A248-A1113D2D92A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65" y="2549"/>
                              <a:ext cx="33" cy="35"/>
                            </a:xfrm>
                            <a:custGeom>
                              <a:avLst/>
                              <a:gdLst>
                                <a:gd name="T0" fmla="*/ 0 w 33"/>
                                <a:gd name="T1" fmla="*/ 20 h 35"/>
                                <a:gd name="T2" fmla="*/ 19 w 33"/>
                                <a:gd name="T3" fmla="*/ 0 h 35"/>
                                <a:gd name="T4" fmla="*/ 32 w 33"/>
                                <a:gd name="T5" fmla="*/ 34 h 35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33" h="35">
                                  <a:moveTo>
                                    <a:pt x="0" y="20"/>
                                  </a:moveTo>
                                  <a:lnTo>
                                    <a:pt x="19" y="0"/>
                                  </a:lnTo>
                                  <a:lnTo>
                                    <a:pt x="32" y="3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259" name="Group 24">
                            <a:extLst>
                              <a:ext uri="{FF2B5EF4-FFF2-40B4-BE49-F238E27FC236}">
                                <a16:creationId xmlns:a16="http://schemas.microsoft.com/office/drawing/2014/main" id="{2476152D-29CC-495F-9077-ED67BE136AB4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27" y="2218"/>
                            <a:ext cx="246" cy="506"/>
                            <a:chOff x="2927" y="2218"/>
                            <a:chExt cx="246" cy="506"/>
                          </a:xfrm>
                        </p:grpSpPr>
                        <p:sp>
                          <p:nvSpPr>
                            <p:cNvPr id="260" name="Freeform 25">
                              <a:extLst>
                                <a:ext uri="{FF2B5EF4-FFF2-40B4-BE49-F238E27FC236}">
                                  <a16:creationId xmlns:a16="http://schemas.microsoft.com/office/drawing/2014/main" id="{8040C190-3881-4B9D-975F-179581529AFF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82" y="2218"/>
                              <a:ext cx="191" cy="448"/>
                            </a:xfrm>
                            <a:custGeom>
                              <a:avLst/>
                              <a:gdLst>
                                <a:gd name="T0" fmla="*/ 0 w 191"/>
                                <a:gd name="T1" fmla="*/ 58 h 448"/>
                                <a:gd name="T2" fmla="*/ 22 w 191"/>
                                <a:gd name="T3" fmla="*/ 0 h 448"/>
                                <a:gd name="T4" fmla="*/ 45 w 191"/>
                                <a:gd name="T5" fmla="*/ 33 h 448"/>
                                <a:gd name="T6" fmla="*/ 48 w 191"/>
                                <a:gd name="T7" fmla="*/ 63 h 448"/>
                                <a:gd name="T8" fmla="*/ 70 w 191"/>
                                <a:gd name="T9" fmla="*/ 58 h 448"/>
                                <a:gd name="T10" fmla="*/ 94 w 191"/>
                                <a:gd name="T11" fmla="*/ 75 h 448"/>
                                <a:gd name="T12" fmla="*/ 116 w 191"/>
                                <a:gd name="T13" fmla="*/ 58 h 448"/>
                                <a:gd name="T14" fmla="*/ 135 w 191"/>
                                <a:gd name="T15" fmla="*/ 86 h 448"/>
                                <a:gd name="T16" fmla="*/ 156 w 191"/>
                                <a:gd name="T17" fmla="*/ 75 h 448"/>
                                <a:gd name="T18" fmla="*/ 164 w 191"/>
                                <a:gd name="T19" fmla="*/ 97 h 448"/>
                                <a:gd name="T20" fmla="*/ 166 w 191"/>
                                <a:gd name="T21" fmla="*/ 146 h 448"/>
                                <a:gd name="T22" fmla="*/ 163 w 191"/>
                                <a:gd name="T23" fmla="*/ 179 h 448"/>
                                <a:gd name="T24" fmla="*/ 165 w 191"/>
                                <a:gd name="T25" fmla="*/ 221 h 448"/>
                                <a:gd name="T26" fmla="*/ 172 w 191"/>
                                <a:gd name="T27" fmla="*/ 246 h 448"/>
                                <a:gd name="T28" fmla="*/ 181 w 191"/>
                                <a:gd name="T29" fmla="*/ 262 h 448"/>
                                <a:gd name="T30" fmla="*/ 185 w 191"/>
                                <a:gd name="T31" fmla="*/ 304 h 448"/>
                                <a:gd name="T32" fmla="*/ 190 w 191"/>
                                <a:gd name="T33" fmla="*/ 342 h 448"/>
                                <a:gd name="T34" fmla="*/ 186 w 191"/>
                                <a:gd name="T35" fmla="*/ 373 h 448"/>
                                <a:gd name="T36" fmla="*/ 149 w 191"/>
                                <a:gd name="T37" fmla="*/ 430 h 448"/>
                                <a:gd name="T38" fmla="*/ 130 w 191"/>
                                <a:gd name="T39" fmla="*/ 447 h 448"/>
                                <a:gd name="T40" fmla="*/ 99 w 191"/>
                                <a:gd name="T41" fmla="*/ 185 h 448"/>
                                <a:gd name="T42" fmla="*/ 11 w 191"/>
                                <a:gd name="T43" fmla="*/ 132 h 448"/>
                                <a:gd name="T44" fmla="*/ 0 w 191"/>
                                <a:gd name="T45" fmla="*/ 58 h 448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  <a:gd name="T51" fmla="*/ 0 60000 65536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  <a:gd name="T57" fmla="*/ 0 60000 65536"/>
                                <a:gd name="T58" fmla="*/ 0 60000 65536"/>
                                <a:gd name="T59" fmla="*/ 0 60000 65536"/>
                                <a:gd name="T60" fmla="*/ 0 60000 65536"/>
                                <a:gd name="T61" fmla="*/ 0 60000 65536"/>
                                <a:gd name="T62" fmla="*/ 0 60000 65536"/>
                                <a:gd name="T63" fmla="*/ 0 60000 65536"/>
                                <a:gd name="T64" fmla="*/ 0 60000 65536"/>
                                <a:gd name="T65" fmla="*/ 0 60000 65536"/>
                                <a:gd name="T66" fmla="*/ 0 60000 65536"/>
                                <a:gd name="T67" fmla="*/ 0 60000 65536"/>
                                <a:gd name="T68" fmla="*/ 0 60000 65536"/>
                              </a:gdLst>
                              <a:ahLst/>
                              <a:cxnLst>
                                <a:cxn ang="T46">
                                  <a:pos x="T0" y="T1"/>
                                </a:cxn>
                                <a:cxn ang="T47">
                                  <a:pos x="T2" y="T3"/>
                                </a:cxn>
                                <a:cxn ang="T48">
                                  <a:pos x="T4" y="T5"/>
                                </a:cxn>
                                <a:cxn ang="T49">
                                  <a:pos x="T6" y="T7"/>
                                </a:cxn>
                                <a:cxn ang="T50">
                                  <a:pos x="T8" y="T9"/>
                                </a:cxn>
                                <a:cxn ang="T51">
                                  <a:pos x="T10" y="T11"/>
                                </a:cxn>
                                <a:cxn ang="T52">
                                  <a:pos x="T12" y="T13"/>
                                </a:cxn>
                                <a:cxn ang="T53">
                                  <a:pos x="T14" y="T15"/>
                                </a:cxn>
                                <a:cxn ang="T54">
                                  <a:pos x="T16" y="T17"/>
                                </a:cxn>
                                <a:cxn ang="T55">
                                  <a:pos x="T18" y="T19"/>
                                </a:cxn>
                                <a:cxn ang="T56">
                                  <a:pos x="T20" y="T21"/>
                                </a:cxn>
                                <a:cxn ang="T57">
                                  <a:pos x="T22" y="T23"/>
                                </a:cxn>
                                <a:cxn ang="T58">
                                  <a:pos x="T24" y="T25"/>
                                </a:cxn>
                                <a:cxn ang="T59">
                                  <a:pos x="T26" y="T27"/>
                                </a:cxn>
                                <a:cxn ang="T60">
                                  <a:pos x="T28" y="T29"/>
                                </a:cxn>
                                <a:cxn ang="T61">
                                  <a:pos x="T30" y="T31"/>
                                </a:cxn>
                                <a:cxn ang="T62">
                                  <a:pos x="T32" y="T33"/>
                                </a:cxn>
                                <a:cxn ang="T63">
                                  <a:pos x="T34" y="T35"/>
                                </a:cxn>
                                <a:cxn ang="T64">
                                  <a:pos x="T36" y="T37"/>
                                </a:cxn>
                                <a:cxn ang="T65">
                                  <a:pos x="T38" y="T39"/>
                                </a:cxn>
                                <a:cxn ang="T66">
                                  <a:pos x="T40" y="T41"/>
                                </a:cxn>
                                <a:cxn ang="T67">
                                  <a:pos x="T42" y="T43"/>
                                </a:cxn>
                                <a:cxn ang="T68">
                                  <a:pos x="T44" y="T45"/>
                                </a:cxn>
                              </a:cxnLst>
                              <a:rect l="0" t="0" r="r" b="b"/>
                              <a:pathLst>
                                <a:path w="191" h="448">
                                  <a:moveTo>
                                    <a:pt x="0" y="58"/>
                                  </a:moveTo>
                                  <a:lnTo>
                                    <a:pt x="22" y="0"/>
                                  </a:lnTo>
                                  <a:lnTo>
                                    <a:pt x="45" y="33"/>
                                  </a:lnTo>
                                  <a:lnTo>
                                    <a:pt x="48" y="63"/>
                                  </a:lnTo>
                                  <a:lnTo>
                                    <a:pt x="70" y="58"/>
                                  </a:lnTo>
                                  <a:lnTo>
                                    <a:pt x="94" y="75"/>
                                  </a:lnTo>
                                  <a:lnTo>
                                    <a:pt x="116" y="58"/>
                                  </a:lnTo>
                                  <a:lnTo>
                                    <a:pt x="135" y="86"/>
                                  </a:lnTo>
                                  <a:lnTo>
                                    <a:pt x="156" y="75"/>
                                  </a:lnTo>
                                  <a:lnTo>
                                    <a:pt x="164" y="97"/>
                                  </a:lnTo>
                                  <a:lnTo>
                                    <a:pt x="166" y="146"/>
                                  </a:lnTo>
                                  <a:lnTo>
                                    <a:pt x="163" y="179"/>
                                  </a:lnTo>
                                  <a:lnTo>
                                    <a:pt x="165" y="221"/>
                                  </a:lnTo>
                                  <a:lnTo>
                                    <a:pt x="172" y="246"/>
                                  </a:lnTo>
                                  <a:lnTo>
                                    <a:pt x="181" y="262"/>
                                  </a:lnTo>
                                  <a:lnTo>
                                    <a:pt x="185" y="304"/>
                                  </a:lnTo>
                                  <a:lnTo>
                                    <a:pt x="190" y="342"/>
                                  </a:lnTo>
                                  <a:lnTo>
                                    <a:pt x="186" y="373"/>
                                  </a:lnTo>
                                  <a:lnTo>
                                    <a:pt x="149" y="430"/>
                                  </a:lnTo>
                                  <a:lnTo>
                                    <a:pt x="130" y="447"/>
                                  </a:lnTo>
                                  <a:lnTo>
                                    <a:pt x="99" y="185"/>
                                  </a:lnTo>
                                  <a:lnTo>
                                    <a:pt x="11" y="132"/>
                                  </a:lnTo>
                                  <a:lnTo>
                                    <a:pt x="0" y="58"/>
                                  </a:lnTo>
                                </a:path>
                              </a:pathLst>
                            </a:custGeom>
                            <a:solidFill>
                              <a:srgbClr val="00008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61" name="Freeform 26">
                              <a:extLst>
                                <a:ext uri="{FF2B5EF4-FFF2-40B4-BE49-F238E27FC236}">
                                  <a16:creationId xmlns:a16="http://schemas.microsoft.com/office/drawing/2014/main" id="{17EBDA3F-9F4C-45F9-86B6-62243E076EA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7" y="2248"/>
                              <a:ext cx="208" cy="476"/>
                            </a:xfrm>
                            <a:custGeom>
                              <a:avLst/>
                              <a:gdLst>
                                <a:gd name="T0" fmla="*/ 0 w 208"/>
                                <a:gd name="T1" fmla="*/ 105 h 476"/>
                                <a:gd name="T2" fmla="*/ 15 w 208"/>
                                <a:gd name="T3" fmla="*/ 28 h 476"/>
                                <a:gd name="T4" fmla="*/ 33 w 208"/>
                                <a:gd name="T5" fmla="*/ 0 h 476"/>
                                <a:gd name="T6" fmla="*/ 47 w 208"/>
                                <a:gd name="T7" fmla="*/ 3 h 476"/>
                                <a:gd name="T8" fmla="*/ 63 w 208"/>
                                <a:gd name="T9" fmla="*/ 3 h 476"/>
                                <a:gd name="T10" fmla="*/ 75 w 208"/>
                                <a:gd name="T11" fmla="*/ 44 h 476"/>
                                <a:gd name="T12" fmla="*/ 73 w 208"/>
                                <a:gd name="T13" fmla="*/ 66 h 476"/>
                                <a:gd name="T14" fmla="*/ 86 w 208"/>
                                <a:gd name="T15" fmla="*/ 80 h 476"/>
                                <a:gd name="T16" fmla="*/ 102 w 208"/>
                                <a:gd name="T17" fmla="*/ 83 h 476"/>
                                <a:gd name="T18" fmla="*/ 119 w 208"/>
                                <a:gd name="T19" fmla="*/ 69 h 476"/>
                                <a:gd name="T20" fmla="*/ 132 w 208"/>
                                <a:gd name="T21" fmla="*/ 86 h 476"/>
                                <a:gd name="T22" fmla="*/ 145 w 208"/>
                                <a:gd name="T23" fmla="*/ 116 h 476"/>
                                <a:gd name="T24" fmla="*/ 164 w 208"/>
                                <a:gd name="T25" fmla="*/ 116 h 476"/>
                                <a:gd name="T26" fmla="*/ 175 w 208"/>
                                <a:gd name="T27" fmla="*/ 135 h 476"/>
                                <a:gd name="T28" fmla="*/ 168 w 208"/>
                                <a:gd name="T29" fmla="*/ 160 h 476"/>
                                <a:gd name="T30" fmla="*/ 180 w 208"/>
                                <a:gd name="T31" fmla="*/ 168 h 476"/>
                                <a:gd name="T32" fmla="*/ 181 w 208"/>
                                <a:gd name="T33" fmla="*/ 249 h 476"/>
                                <a:gd name="T34" fmla="*/ 186 w 208"/>
                                <a:gd name="T35" fmla="*/ 273 h 476"/>
                                <a:gd name="T36" fmla="*/ 190 w 208"/>
                                <a:gd name="T37" fmla="*/ 307 h 476"/>
                                <a:gd name="T38" fmla="*/ 193 w 208"/>
                                <a:gd name="T39" fmla="*/ 342 h 476"/>
                                <a:gd name="T40" fmla="*/ 196 w 208"/>
                                <a:gd name="T41" fmla="*/ 376 h 476"/>
                                <a:gd name="T42" fmla="*/ 207 w 208"/>
                                <a:gd name="T43" fmla="*/ 417 h 476"/>
                                <a:gd name="T44" fmla="*/ 154 w 208"/>
                                <a:gd name="T45" fmla="*/ 475 h 476"/>
                                <a:gd name="T46" fmla="*/ 129 w 208"/>
                                <a:gd name="T47" fmla="*/ 467 h 476"/>
                                <a:gd name="T48" fmla="*/ 135 w 208"/>
                                <a:gd name="T49" fmla="*/ 423 h 476"/>
                                <a:gd name="T50" fmla="*/ 140 w 208"/>
                                <a:gd name="T51" fmla="*/ 384 h 476"/>
                                <a:gd name="T52" fmla="*/ 132 w 208"/>
                                <a:gd name="T53" fmla="*/ 326 h 476"/>
                                <a:gd name="T54" fmla="*/ 140 w 208"/>
                                <a:gd name="T55" fmla="*/ 265 h 476"/>
                                <a:gd name="T56" fmla="*/ 130 w 208"/>
                                <a:gd name="T57" fmla="*/ 235 h 476"/>
                                <a:gd name="T58" fmla="*/ 123 w 208"/>
                                <a:gd name="T59" fmla="*/ 202 h 476"/>
                                <a:gd name="T60" fmla="*/ 111 w 208"/>
                                <a:gd name="T61" fmla="*/ 193 h 476"/>
                                <a:gd name="T62" fmla="*/ 109 w 208"/>
                                <a:gd name="T63" fmla="*/ 157 h 476"/>
                                <a:gd name="T64" fmla="*/ 92 w 208"/>
                                <a:gd name="T65" fmla="*/ 146 h 476"/>
                                <a:gd name="T66" fmla="*/ 77 w 208"/>
                                <a:gd name="T67" fmla="*/ 138 h 476"/>
                                <a:gd name="T68" fmla="*/ 58 w 208"/>
                                <a:gd name="T69" fmla="*/ 144 h 476"/>
                                <a:gd name="T70" fmla="*/ 39 w 208"/>
                                <a:gd name="T71" fmla="*/ 177 h 476"/>
                                <a:gd name="T72" fmla="*/ 14 w 208"/>
                                <a:gd name="T73" fmla="*/ 152 h 476"/>
                                <a:gd name="T74" fmla="*/ 0 w 208"/>
                                <a:gd name="T75" fmla="*/ 105 h 476"/>
                                <a:gd name="T76" fmla="*/ 0 60000 65536"/>
                                <a:gd name="T77" fmla="*/ 0 60000 65536"/>
                                <a:gd name="T78" fmla="*/ 0 60000 65536"/>
                                <a:gd name="T79" fmla="*/ 0 60000 65536"/>
                                <a:gd name="T80" fmla="*/ 0 60000 65536"/>
                                <a:gd name="T81" fmla="*/ 0 60000 65536"/>
                                <a:gd name="T82" fmla="*/ 0 60000 65536"/>
                                <a:gd name="T83" fmla="*/ 0 60000 65536"/>
                                <a:gd name="T84" fmla="*/ 0 60000 65536"/>
                                <a:gd name="T85" fmla="*/ 0 60000 65536"/>
                                <a:gd name="T86" fmla="*/ 0 60000 65536"/>
                                <a:gd name="T87" fmla="*/ 0 60000 65536"/>
                                <a:gd name="T88" fmla="*/ 0 60000 65536"/>
                                <a:gd name="T89" fmla="*/ 0 60000 65536"/>
                                <a:gd name="T90" fmla="*/ 0 60000 65536"/>
                                <a:gd name="T91" fmla="*/ 0 60000 65536"/>
                                <a:gd name="T92" fmla="*/ 0 60000 65536"/>
                                <a:gd name="T93" fmla="*/ 0 60000 65536"/>
                                <a:gd name="T94" fmla="*/ 0 60000 65536"/>
                                <a:gd name="T95" fmla="*/ 0 60000 65536"/>
                                <a:gd name="T96" fmla="*/ 0 60000 65536"/>
                                <a:gd name="T97" fmla="*/ 0 60000 65536"/>
                                <a:gd name="T98" fmla="*/ 0 60000 65536"/>
                                <a:gd name="T99" fmla="*/ 0 60000 65536"/>
                                <a:gd name="T100" fmla="*/ 0 60000 65536"/>
                                <a:gd name="T101" fmla="*/ 0 60000 65536"/>
                                <a:gd name="T102" fmla="*/ 0 60000 65536"/>
                                <a:gd name="T103" fmla="*/ 0 60000 65536"/>
                                <a:gd name="T104" fmla="*/ 0 60000 65536"/>
                                <a:gd name="T105" fmla="*/ 0 60000 65536"/>
                                <a:gd name="T106" fmla="*/ 0 60000 65536"/>
                                <a:gd name="T107" fmla="*/ 0 60000 65536"/>
                                <a:gd name="T108" fmla="*/ 0 60000 65536"/>
                                <a:gd name="T109" fmla="*/ 0 60000 65536"/>
                                <a:gd name="T110" fmla="*/ 0 60000 65536"/>
                                <a:gd name="T111" fmla="*/ 0 60000 65536"/>
                                <a:gd name="T112" fmla="*/ 0 60000 65536"/>
                                <a:gd name="T113" fmla="*/ 0 60000 65536"/>
                              </a:gdLst>
                              <a:ahLst/>
                              <a:cxnLst>
                                <a:cxn ang="T76">
                                  <a:pos x="T0" y="T1"/>
                                </a:cxn>
                                <a:cxn ang="T77">
                                  <a:pos x="T2" y="T3"/>
                                </a:cxn>
                                <a:cxn ang="T78">
                                  <a:pos x="T4" y="T5"/>
                                </a:cxn>
                                <a:cxn ang="T79">
                                  <a:pos x="T6" y="T7"/>
                                </a:cxn>
                                <a:cxn ang="T80">
                                  <a:pos x="T8" y="T9"/>
                                </a:cxn>
                                <a:cxn ang="T81">
                                  <a:pos x="T10" y="T11"/>
                                </a:cxn>
                                <a:cxn ang="T82">
                                  <a:pos x="T12" y="T13"/>
                                </a:cxn>
                                <a:cxn ang="T83">
                                  <a:pos x="T14" y="T15"/>
                                </a:cxn>
                                <a:cxn ang="T84">
                                  <a:pos x="T16" y="T17"/>
                                </a:cxn>
                                <a:cxn ang="T85">
                                  <a:pos x="T18" y="T19"/>
                                </a:cxn>
                                <a:cxn ang="T86">
                                  <a:pos x="T20" y="T21"/>
                                </a:cxn>
                                <a:cxn ang="T87">
                                  <a:pos x="T22" y="T23"/>
                                </a:cxn>
                                <a:cxn ang="T88">
                                  <a:pos x="T24" y="T25"/>
                                </a:cxn>
                                <a:cxn ang="T89">
                                  <a:pos x="T26" y="T27"/>
                                </a:cxn>
                                <a:cxn ang="T90">
                                  <a:pos x="T28" y="T29"/>
                                </a:cxn>
                                <a:cxn ang="T91">
                                  <a:pos x="T30" y="T31"/>
                                </a:cxn>
                                <a:cxn ang="T92">
                                  <a:pos x="T32" y="T33"/>
                                </a:cxn>
                                <a:cxn ang="T93">
                                  <a:pos x="T34" y="T35"/>
                                </a:cxn>
                                <a:cxn ang="T94">
                                  <a:pos x="T36" y="T37"/>
                                </a:cxn>
                                <a:cxn ang="T95">
                                  <a:pos x="T38" y="T39"/>
                                </a:cxn>
                                <a:cxn ang="T96">
                                  <a:pos x="T40" y="T41"/>
                                </a:cxn>
                                <a:cxn ang="T97">
                                  <a:pos x="T42" y="T43"/>
                                </a:cxn>
                                <a:cxn ang="T98">
                                  <a:pos x="T44" y="T45"/>
                                </a:cxn>
                                <a:cxn ang="T99">
                                  <a:pos x="T46" y="T47"/>
                                </a:cxn>
                                <a:cxn ang="T100">
                                  <a:pos x="T48" y="T49"/>
                                </a:cxn>
                                <a:cxn ang="T101">
                                  <a:pos x="T50" y="T51"/>
                                </a:cxn>
                                <a:cxn ang="T102">
                                  <a:pos x="T52" y="T53"/>
                                </a:cxn>
                                <a:cxn ang="T103">
                                  <a:pos x="T54" y="T55"/>
                                </a:cxn>
                                <a:cxn ang="T104">
                                  <a:pos x="T56" y="T57"/>
                                </a:cxn>
                                <a:cxn ang="T105">
                                  <a:pos x="T58" y="T59"/>
                                </a:cxn>
                                <a:cxn ang="T106">
                                  <a:pos x="T60" y="T61"/>
                                </a:cxn>
                                <a:cxn ang="T107">
                                  <a:pos x="T62" y="T63"/>
                                </a:cxn>
                                <a:cxn ang="T108">
                                  <a:pos x="T64" y="T65"/>
                                </a:cxn>
                                <a:cxn ang="T109">
                                  <a:pos x="T66" y="T67"/>
                                </a:cxn>
                                <a:cxn ang="T110">
                                  <a:pos x="T68" y="T69"/>
                                </a:cxn>
                                <a:cxn ang="T111">
                                  <a:pos x="T70" y="T71"/>
                                </a:cxn>
                                <a:cxn ang="T112">
                                  <a:pos x="T72" y="T73"/>
                                </a:cxn>
                                <a:cxn ang="T113">
                                  <a:pos x="T74" y="T75"/>
                                </a:cxn>
                              </a:cxnLst>
                              <a:rect l="0" t="0" r="r" b="b"/>
                              <a:pathLst>
                                <a:path w="208" h="476">
                                  <a:moveTo>
                                    <a:pt x="0" y="105"/>
                                  </a:moveTo>
                                  <a:lnTo>
                                    <a:pt x="15" y="28"/>
                                  </a:lnTo>
                                  <a:lnTo>
                                    <a:pt x="33" y="0"/>
                                  </a:lnTo>
                                  <a:lnTo>
                                    <a:pt x="47" y="3"/>
                                  </a:lnTo>
                                  <a:lnTo>
                                    <a:pt x="63" y="3"/>
                                  </a:lnTo>
                                  <a:lnTo>
                                    <a:pt x="75" y="44"/>
                                  </a:lnTo>
                                  <a:lnTo>
                                    <a:pt x="73" y="66"/>
                                  </a:lnTo>
                                  <a:lnTo>
                                    <a:pt x="86" y="80"/>
                                  </a:lnTo>
                                  <a:lnTo>
                                    <a:pt x="102" y="83"/>
                                  </a:lnTo>
                                  <a:lnTo>
                                    <a:pt x="119" y="69"/>
                                  </a:lnTo>
                                  <a:lnTo>
                                    <a:pt x="132" y="86"/>
                                  </a:lnTo>
                                  <a:lnTo>
                                    <a:pt x="145" y="116"/>
                                  </a:lnTo>
                                  <a:lnTo>
                                    <a:pt x="164" y="116"/>
                                  </a:lnTo>
                                  <a:lnTo>
                                    <a:pt x="175" y="135"/>
                                  </a:lnTo>
                                  <a:lnTo>
                                    <a:pt x="168" y="160"/>
                                  </a:lnTo>
                                  <a:lnTo>
                                    <a:pt x="180" y="168"/>
                                  </a:lnTo>
                                  <a:lnTo>
                                    <a:pt x="181" y="249"/>
                                  </a:lnTo>
                                  <a:lnTo>
                                    <a:pt x="186" y="273"/>
                                  </a:lnTo>
                                  <a:lnTo>
                                    <a:pt x="190" y="307"/>
                                  </a:lnTo>
                                  <a:lnTo>
                                    <a:pt x="193" y="342"/>
                                  </a:lnTo>
                                  <a:lnTo>
                                    <a:pt x="196" y="376"/>
                                  </a:lnTo>
                                  <a:lnTo>
                                    <a:pt x="207" y="417"/>
                                  </a:lnTo>
                                  <a:lnTo>
                                    <a:pt x="154" y="475"/>
                                  </a:lnTo>
                                  <a:lnTo>
                                    <a:pt x="129" y="467"/>
                                  </a:lnTo>
                                  <a:lnTo>
                                    <a:pt x="135" y="423"/>
                                  </a:lnTo>
                                  <a:lnTo>
                                    <a:pt x="140" y="384"/>
                                  </a:lnTo>
                                  <a:lnTo>
                                    <a:pt x="132" y="326"/>
                                  </a:lnTo>
                                  <a:lnTo>
                                    <a:pt x="140" y="265"/>
                                  </a:lnTo>
                                  <a:lnTo>
                                    <a:pt x="130" y="235"/>
                                  </a:lnTo>
                                  <a:lnTo>
                                    <a:pt x="123" y="202"/>
                                  </a:lnTo>
                                  <a:lnTo>
                                    <a:pt x="111" y="193"/>
                                  </a:lnTo>
                                  <a:lnTo>
                                    <a:pt x="109" y="157"/>
                                  </a:lnTo>
                                  <a:lnTo>
                                    <a:pt x="92" y="146"/>
                                  </a:lnTo>
                                  <a:lnTo>
                                    <a:pt x="77" y="138"/>
                                  </a:lnTo>
                                  <a:lnTo>
                                    <a:pt x="58" y="144"/>
                                  </a:lnTo>
                                  <a:lnTo>
                                    <a:pt x="39" y="177"/>
                                  </a:lnTo>
                                  <a:lnTo>
                                    <a:pt x="14" y="152"/>
                                  </a:lnTo>
                                  <a:lnTo>
                                    <a:pt x="0" y="105"/>
                                  </a:lnTo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</p:grpSp>
                    <p:sp>
                      <p:nvSpPr>
                        <p:cNvPr id="257" name="Freeform 27">
                          <a:extLst>
                            <a:ext uri="{FF2B5EF4-FFF2-40B4-BE49-F238E27FC236}">
                              <a16:creationId xmlns:a16="http://schemas.microsoft.com/office/drawing/2014/main" id="{A9CE130C-7A87-4A35-A3F9-6C37A3DFCC9F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03" y="1930"/>
                          <a:ext cx="205" cy="369"/>
                        </a:xfrm>
                        <a:custGeom>
                          <a:avLst/>
                          <a:gdLst>
                            <a:gd name="T0" fmla="*/ 100 w 205"/>
                            <a:gd name="T1" fmla="*/ 0 h 369"/>
                            <a:gd name="T2" fmla="*/ 85 w 205"/>
                            <a:gd name="T3" fmla="*/ 102 h 369"/>
                            <a:gd name="T4" fmla="*/ 47 w 205"/>
                            <a:gd name="T5" fmla="*/ 113 h 369"/>
                            <a:gd name="T6" fmla="*/ 53 w 205"/>
                            <a:gd name="T7" fmla="*/ 147 h 369"/>
                            <a:gd name="T8" fmla="*/ 37 w 205"/>
                            <a:gd name="T9" fmla="*/ 144 h 369"/>
                            <a:gd name="T10" fmla="*/ 27 w 205"/>
                            <a:gd name="T11" fmla="*/ 169 h 369"/>
                            <a:gd name="T12" fmla="*/ 13 w 205"/>
                            <a:gd name="T13" fmla="*/ 188 h 369"/>
                            <a:gd name="T14" fmla="*/ 11 w 205"/>
                            <a:gd name="T15" fmla="*/ 235 h 369"/>
                            <a:gd name="T16" fmla="*/ 0 w 205"/>
                            <a:gd name="T17" fmla="*/ 252 h 369"/>
                            <a:gd name="T18" fmla="*/ 0 w 205"/>
                            <a:gd name="T19" fmla="*/ 285 h 369"/>
                            <a:gd name="T20" fmla="*/ 12 w 205"/>
                            <a:gd name="T21" fmla="*/ 310 h 369"/>
                            <a:gd name="T22" fmla="*/ 65 w 205"/>
                            <a:gd name="T23" fmla="*/ 326 h 369"/>
                            <a:gd name="T24" fmla="*/ 79 w 205"/>
                            <a:gd name="T25" fmla="*/ 332 h 369"/>
                            <a:gd name="T26" fmla="*/ 96 w 205"/>
                            <a:gd name="T27" fmla="*/ 346 h 369"/>
                            <a:gd name="T28" fmla="*/ 100 w 205"/>
                            <a:gd name="T29" fmla="*/ 368 h 369"/>
                            <a:gd name="T30" fmla="*/ 164 w 205"/>
                            <a:gd name="T31" fmla="*/ 326 h 369"/>
                            <a:gd name="T32" fmla="*/ 189 w 205"/>
                            <a:gd name="T33" fmla="*/ 326 h 369"/>
                            <a:gd name="T34" fmla="*/ 202 w 205"/>
                            <a:gd name="T35" fmla="*/ 296 h 369"/>
                            <a:gd name="T36" fmla="*/ 202 w 205"/>
                            <a:gd name="T37" fmla="*/ 277 h 369"/>
                            <a:gd name="T38" fmla="*/ 187 w 205"/>
                            <a:gd name="T39" fmla="*/ 249 h 369"/>
                            <a:gd name="T40" fmla="*/ 200 w 205"/>
                            <a:gd name="T41" fmla="*/ 219 h 369"/>
                            <a:gd name="T42" fmla="*/ 204 w 205"/>
                            <a:gd name="T43" fmla="*/ 202 h 369"/>
                            <a:gd name="T44" fmla="*/ 197 w 205"/>
                            <a:gd name="T45" fmla="*/ 169 h 369"/>
                            <a:gd name="T46" fmla="*/ 181 w 205"/>
                            <a:gd name="T47" fmla="*/ 166 h 369"/>
                            <a:gd name="T48" fmla="*/ 171 w 205"/>
                            <a:gd name="T49" fmla="*/ 169 h 369"/>
                            <a:gd name="T50" fmla="*/ 157 w 205"/>
                            <a:gd name="T51" fmla="*/ 144 h 369"/>
                            <a:gd name="T52" fmla="*/ 123 w 205"/>
                            <a:gd name="T53" fmla="*/ 155 h 369"/>
                            <a:gd name="T54" fmla="*/ 133 w 205"/>
                            <a:gd name="T55" fmla="*/ 66 h 369"/>
                            <a:gd name="T56" fmla="*/ 100 w 205"/>
                            <a:gd name="T57" fmla="*/ 0 h 369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</a:gdLst>
                          <a:ahLst/>
                          <a:cxnLst>
                            <a:cxn ang="T58">
                              <a:pos x="T0" y="T1"/>
                            </a:cxn>
                            <a:cxn ang="T59">
                              <a:pos x="T2" y="T3"/>
                            </a:cxn>
                            <a:cxn ang="T60">
                              <a:pos x="T4" y="T5"/>
                            </a:cxn>
                            <a:cxn ang="T61">
                              <a:pos x="T6" y="T7"/>
                            </a:cxn>
                            <a:cxn ang="T62">
                              <a:pos x="T8" y="T9"/>
                            </a:cxn>
                            <a:cxn ang="T63">
                              <a:pos x="T10" y="T11"/>
                            </a:cxn>
                            <a:cxn ang="T64">
                              <a:pos x="T12" y="T13"/>
                            </a:cxn>
                            <a:cxn ang="T65">
                              <a:pos x="T14" y="T15"/>
                            </a:cxn>
                            <a:cxn ang="T66">
                              <a:pos x="T16" y="T17"/>
                            </a:cxn>
                            <a:cxn ang="T67">
                              <a:pos x="T18" y="T19"/>
                            </a:cxn>
                            <a:cxn ang="T68">
                              <a:pos x="T20" y="T21"/>
                            </a:cxn>
                            <a:cxn ang="T69">
                              <a:pos x="T22" y="T23"/>
                            </a:cxn>
                            <a:cxn ang="T70">
                              <a:pos x="T24" y="T25"/>
                            </a:cxn>
                            <a:cxn ang="T71">
                              <a:pos x="T26" y="T27"/>
                            </a:cxn>
                            <a:cxn ang="T72">
                              <a:pos x="T28" y="T29"/>
                            </a:cxn>
                            <a:cxn ang="T73">
                              <a:pos x="T30" y="T31"/>
                            </a:cxn>
                            <a:cxn ang="T74">
                              <a:pos x="T32" y="T33"/>
                            </a:cxn>
                            <a:cxn ang="T75">
                              <a:pos x="T34" y="T35"/>
                            </a:cxn>
                            <a:cxn ang="T76">
                              <a:pos x="T36" y="T37"/>
                            </a:cxn>
                            <a:cxn ang="T77">
                              <a:pos x="T38" y="T39"/>
                            </a:cxn>
                            <a:cxn ang="T78">
                              <a:pos x="T40" y="T41"/>
                            </a:cxn>
                            <a:cxn ang="T79">
                              <a:pos x="T42" y="T43"/>
                            </a:cxn>
                            <a:cxn ang="T80">
                              <a:pos x="T44" y="T45"/>
                            </a:cxn>
                            <a:cxn ang="T81">
                              <a:pos x="T46" y="T47"/>
                            </a:cxn>
                            <a:cxn ang="T82">
                              <a:pos x="T48" y="T49"/>
                            </a:cxn>
                            <a:cxn ang="T83">
                              <a:pos x="T50" y="T51"/>
                            </a:cxn>
                            <a:cxn ang="T84">
                              <a:pos x="T52" y="T53"/>
                            </a:cxn>
                            <a:cxn ang="T85">
                              <a:pos x="T54" y="T55"/>
                            </a:cxn>
                            <a:cxn ang="T86">
                              <a:pos x="T56" y="T57"/>
                            </a:cxn>
                          </a:cxnLst>
                          <a:rect l="0" t="0" r="r" b="b"/>
                          <a:pathLst>
                            <a:path w="205" h="369">
                              <a:moveTo>
                                <a:pt x="100" y="0"/>
                              </a:moveTo>
                              <a:lnTo>
                                <a:pt x="85" y="102"/>
                              </a:lnTo>
                              <a:lnTo>
                                <a:pt x="47" y="113"/>
                              </a:lnTo>
                              <a:lnTo>
                                <a:pt x="53" y="147"/>
                              </a:lnTo>
                              <a:lnTo>
                                <a:pt x="37" y="144"/>
                              </a:lnTo>
                              <a:lnTo>
                                <a:pt x="27" y="169"/>
                              </a:lnTo>
                              <a:lnTo>
                                <a:pt x="13" y="188"/>
                              </a:lnTo>
                              <a:lnTo>
                                <a:pt x="11" y="235"/>
                              </a:lnTo>
                              <a:lnTo>
                                <a:pt x="0" y="252"/>
                              </a:lnTo>
                              <a:lnTo>
                                <a:pt x="0" y="285"/>
                              </a:lnTo>
                              <a:lnTo>
                                <a:pt x="12" y="310"/>
                              </a:lnTo>
                              <a:lnTo>
                                <a:pt x="65" y="326"/>
                              </a:lnTo>
                              <a:lnTo>
                                <a:pt x="79" y="332"/>
                              </a:lnTo>
                              <a:lnTo>
                                <a:pt x="96" y="346"/>
                              </a:lnTo>
                              <a:lnTo>
                                <a:pt x="100" y="368"/>
                              </a:lnTo>
                              <a:lnTo>
                                <a:pt x="164" y="326"/>
                              </a:lnTo>
                              <a:lnTo>
                                <a:pt x="189" y="326"/>
                              </a:lnTo>
                              <a:lnTo>
                                <a:pt x="202" y="296"/>
                              </a:lnTo>
                              <a:lnTo>
                                <a:pt x="202" y="277"/>
                              </a:lnTo>
                              <a:lnTo>
                                <a:pt x="187" y="249"/>
                              </a:lnTo>
                              <a:lnTo>
                                <a:pt x="200" y="219"/>
                              </a:lnTo>
                              <a:lnTo>
                                <a:pt x="204" y="202"/>
                              </a:lnTo>
                              <a:lnTo>
                                <a:pt x="197" y="169"/>
                              </a:lnTo>
                              <a:lnTo>
                                <a:pt x="181" y="166"/>
                              </a:lnTo>
                              <a:lnTo>
                                <a:pt x="171" y="169"/>
                              </a:lnTo>
                              <a:lnTo>
                                <a:pt x="157" y="144"/>
                              </a:lnTo>
                              <a:lnTo>
                                <a:pt x="123" y="155"/>
                              </a:lnTo>
                              <a:lnTo>
                                <a:pt x="133" y="66"/>
                              </a:lnTo>
                              <a:lnTo>
                                <a:pt x="100" y="0"/>
                              </a:lnTo>
                            </a:path>
                          </a:pathLst>
                        </a:custGeom>
                        <a:solidFill>
                          <a:srgbClr val="FF000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</p:grpSp>
                <p:sp>
                  <p:nvSpPr>
                    <p:cNvPr id="253" name="Freeform 28">
                      <a:extLst>
                        <a:ext uri="{FF2B5EF4-FFF2-40B4-BE49-F238E27FC236}">
                          <a16:creationId xmlns:a16="http://schemas.microsoft.com/office/drawing/2014/main" id="{288D3291-7475-4A19-8BD0-65D738BE239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2637" y="2052"/>
                      <a:ext cx="873" cy="658"/>
                    </a:xfrm>
                    <a:custGeom>
                      <a:avLst/>
                      <a:gdLst>
                        <a:gd name="T0" fmla="*/ 0 w 873"/>
                        <a:gd name="T1" fmla="*/ 641 h 658"/>
                        <a:gd name="T2" fmla="*/ 4 w 873"/>
                        <a:gd name="T3" fmla="*/ 657 h 658"/>
                        <a:gd name="T4" fmla="*/ 9 w 873"/>
                        <a:gd name="T5" fmla="*/ 654 h 658"/>
                        <a:gd name="T6" fmla="*/ 38 w 873"/>
                        <a:gd name="T7" fmla="*/ 544 h 658"/>
                        <a:gd name="T8" fmla="*/ 70 w 873"/>
                        <a:gd name="T9" fmla="*/ 504 h 658"/>
                        <a:gd name="T10" fmla="*/ 83 w 873"/>
                        <a:gd name="T11" fmla="*/ 463 h 658"/>
                        <a:gd name="T12" fmla="*/ 123 w 873"/>
                        <a:gd name="T13" fmla="*/ 420 h 658"/>
                        <a:gd name="T14" fmla="*/ 122 w 873"/>
                        <a:gd name="T15" fmla="*/ 347 h 658"/>
                        <a:gd name="T16" fmla="*/ 146 w 873"/>
                        <a:gd name="T17" fmla="*/ 307 h 658"/>
                        <a:gd name="T18" fmla="*/ 169 w 873"/>
                        <a:gd name="T19" fmla="*/ 307 h 658"/>
                        <a:gd name="T20" fmla="*/ 178 w 873"/>
                        <a:gd name="T21" fmla="*/ 272 h 658"/>
                        <a:gd name="T22" fmla="*/ 197 w 873"/>
                        <a:gd name="T23" fmla="*/ 288 h 658"/>
                        <a:gd name="T24" fmla="*/ 230 w 873"/>
                        <a:gd name="T25" fmla="*/ 264 h 658"/>
                        <a:gd name="T26" fmla="*/ 266 w 873"/>
                        <a:gd name="T27" fmla="*/ 253 h 658"/>
                        <a:gd name="T28" fmla="*/ 296 w 873"/>
                        <a:gd name="T29" fmla="*/ 215 h 658"/>
                        <a:gd name="T30" fmla="*/ 334 w 873"/>
                        <a:gd name="T31" fmla="*/ 180 h 658"/>
                        <a:gd name="T32" fmla="*/ 373 w 873"/>
                        <a:gd name="T33" fmla="*/ 170 h 658"/>
                        <a:gd name="T34" fmla="*/ 457 w 873"/>
                        <a:gd name="T35" fmla="*/ 137 h 658"/>
                        <a:gd name="T36" fmla="*/ 549 w 873"/>
                        <a:gd name="T37" fmla="*/ 110 h 658"/>
                        <a:gd name="T38" fmla="*/ 622 w 873"/>
                        <a:gd name="T39" fmla="*/ 78 h 658"/>
                        <a:gd name="T40" fmla="*/ 681 w 873"/>
                        <a:gd name="T41" fmla="*/ 32 h 658"/>
                        <a:gd name="T42" fmla="*/ 699 w 873"/>
                        <a:gd name="T43" fmla="*/ 38 h 658"/>
                        <a:gd name="T44" fmla="*/ 728 w 873"/>
                        <a:gd name="T45" fmla="*/ 54 h 658"/>
                        <a:gd name="T46" fmla="*/ 791 w 873"/>
                        <a:gd name="T47" fmla="*/ 38 h 658"/>
                        <a:gd name="T48" fmla="*/ 872 w 873"/>
                        <a:gd name="T49" fmla="*/ 30 h 658"/>
                        <a:gd name="T50" fmla="*/ 861 w 873"/>
                        <a:gd name="T51" fmla="*/ 0 h 658"/>
                        <a:gd name="T52" fmla="*/ 787 w 873"/>
                        <a:gd name="T53" fmla="*/ 8 h 658"/>
                        <a:gd name="T54" fmla="*/ 728 w 873"/>
                        <a:gd name="T55" fmla="*/ 22 h 658"/>
                        <a:gd name="T56" fmla="*/ 696 w 873"/>
                        <a:gd name="T57" fmla="*/ 5 h 658"/>
                        <a:gd name="T58" fmla="*/ 671 w 873"/>
                        <a:gd name="T59" fmla="*/ 11 h 658"/>
                        <a:gd name="T60" fmla="*/ 615 w 873"/>
                        <a:gd name="T61" fmla="*/ 54 h 658"/>
                        <a:gd name="T62" fmla="*/ 532 w 873"/>
                        <a:gd name="T63" fmla="*/ 89 h 658"/>
                        <a:gd name="T64" fmla="*/ 453 w 873"/>
                        <a:gd name="T65" fmla="*/ 110 h 658"/>
                        <a:gd name="T66" fmla="*/ 372 w 873"/>
                        <a:gd name="T67" fmla="*/ 143 h 658"/>
                        <a:gd name="T68" fmla="*/ 331 w 873"/>
                        <a:gd name="T69" fmla="*/ 156 h 658"/>
                        <a:gd name="T70" fmla="*/ 303 w 873"/>
                        <a:gd name="T71" fmla="*/ 186 h 658"/>
                        <a:gd name="T72" fmla="*/ 257 w 873"/>
                        <a:gd name="T73" fmla="*/ 229 h 658"/>
                        <a:gd name="T74" fmla="*/ 232 w 873"/>
                        <a:gd name="T75" fmla="*/ 237 h 658"/>
                        <a:gd name="T76" fmla="*/ 215 w 873"/>
                        <a:gd name="T77" fmla="*/ 248 h 658"/>
                        <a:gd name="T78" fmla="*/ 197 w 873"/>
                        <a:gd name="T79" fmla="*/ 261 h 658"/>
                        <a:gd name="T80" fmla="*/ 175 w 873"/>
                        <a:gd name="T81" fmla="*/ 242 h 658"/>
                        <a:gd name="T82" fmla="*/ 164 w 873"/>
                        <a:gd name="T83" fmla="*/ 280 h 658"/>
                        <a:gd name="T84" fmla="*/ 142 w 873"/>
                        <a:gd name="T85" fmla="*/ 277 h 658"/>
                        <a:gd name="T86" fmla="*/ 109 w 873"/>
                        <a:gd name="T87" fmla="*/ 339 h 658"/>
                        <a:gd name="T88" fmla="*/ 110 w 873"/>
                        <a:gd name="T89" fmla="*/ 401 h 658"/>
                        <a:gd name="T90" fmla="*/ 75 w 873"/>
                        <a:gd name="T91" fmla="*/ 444 h 658"/>
                        <a:gd name="T92" fmla="*/ 63 w 873"/>
                        <a:gd name="T93" fmla="*/ 487 h 658"/>
                        <a:gd name="T94" fmla="*/ 29 w 873"/>
                        <a:gd name="T95" fmla="*/ 528 h 658"/>
                        <a:gd name="T96" fmla="*/ 0 w 873"/>
                        <a:gd name="T97" fmla="*/ 641 h 658"/>
                        <a:gd name="T98" fmla="*/ 0 60000 65536"/>
                        <a:gd name="T99" fmla="*/ 0 60000 65536"/>
                        <a:gd name="T100" fmla="*/ 0 60000 65536"/>
                        <a:gd name="T101" fmla="*/ 0 60000 65536"/>
                        <a:gd name="T102" fmla="*/ 0 60000 65536"/>
                        <a:gd name="T103" fmla="*/ 0 60000 65536"/>
                        <a:gd name="T104" fmla="*/ 0 60000 65536"/>
                        <a:gd name="T105" fmla="*/ 0 60000 65536"/>
                        <a:gd name="T106" fmla="*/ 0 60000 65536"/>
                        <a:gd name="T107" fmla="*/ 0 60000 65536"/>
                        <a:gd name="T108" fmla="*/ 0 60000 65536"/>
                        <a:gd name="T109" fmla="*/ 0 60000 65536"/>
                        <a:gd name="T110" fmla="*/ 0 60000 65536"/>
                        <a:gd name="T111" fmla="*/ 0 60000 65536"/>
                        <a:gd name="T112" fmla="*/ 0 60000 65536"/>
                        <a:gd name="T113" fmla="*/ 0 60000 65536"/>
                        <a:gd name="T114" fmla="*/ 0 60000 65536"/>
                        <a:gd name="T115" fmla="*/ 0 60000 65536"/>
                        <a:gd name="T116" fmla="*/ 0 60000 65536"/>
                        <a:gd name="T117" fmla="*/ 0 60000 65536"/>
                        <a:gd name="T118" fmla="*/ 0 60000 65536"/>
                        <a:gd name="T119" fmla="*/ 0 60000 65536"/>
                        <a:gd name="T120" fmla="*/ 0 60000 65536"/>
                        <a:gd name="T121" fmla="*/ 0 60000 65536"/>
                        <a:gd name="T122" fmla="*/ 0 60000 65536"/>
                        <a:gd name="T123" fmla="*/ 0 60000 65536"/>
                        <a:gd name="T124" fmla="*/ 0 60000 65536"/>
                        <a:gd name="T125" fmla="*/ 0 60000 65536"/>
                        <a:gd name="T126" fmla="*/ 0 60000 65536"/>
                        <a:gd name="T127" fmla="*/ 0 60000 65536"/>
                        <a:gd name="T128" fmla="*/ 0 60000 65536"/>
                        <a:gd name="T129" fmla="*/ 0 60000 65536"/>
                        <a:gd name="T130" fmla="*/ 0 60000 65536"/>
                        <a:gd name="T131" fmla="*/ 0 60000 65536"/>
                        <a:gd name="T132" fmla="*/ 0 60000 65536"/>
                        <a:gd name="T133" fmla="*/ 0 60000 65536"/>
                        <a:gd name="T134" fmla="*/ 0 60000 65536"/>
                        <a:gd name="T135" fmla="*/ 0 60000 65536"/>
                        <a:gd name="T136" fmla="*/ 0 60000 65536"/>
                        <a:gd name="T137" fmla="*/ 0 60000 65536"/>
                        <a:gd name="T138" fmla="*/ 0 60000 65536"/>
                        <a:gd name="T139" fmla="*/ 0 60000 65536"/>
                        <a:gd name="T140" fmla="*/ 0 60000 65536"/>
                        <a:gd name="T141" fmla="*/ 0 60000 65536"/>
                        <a:gd name="T142" fmla="*/ 0 60000 65536"/>
                        <a:gd name="T143" fmla="*/ 0 60000 65536"/>
                        <a:gd name="T144" fmla="*/ 0 60000 65536"/>
                        <a:gd name="T145" fmla="*/ 0 60000 65536"/>
                        <a:gd name="T146" fmla="*/ 0 60000 65536"/>
                      </a:gdLst>
                      <a:ahLst/>
                      <a:cxnLst>
                        <a:cxn ang="T98">
                          <a:pos x="T0" y="T1"/>
                        </a:cxn>
                        <a:cxn ang="T99">
                          <a:pos x="T2" y="T3"/>
                        </a:cxn>
                        <a:cxn ang="T100">
                          <a:pos x="T4" y="T5"/>
                        </a:cxn>
                        <a:cxn ang="T101">
                          <a:pos x="T6" y="T7"/>
                        </a:cxn>
                        <a:cxn ang="T102">
                          <a:pos x="T8" y="T9"/>
                        </a:cxn>
                        <a:cxn ang="T103">
                          <a:pos x="T10" y="T11"/>
                        </a:cxn>
                        <a:cxn ang="T104">
                          <a:pos x="T12" y="T13"/>
                        </a:cxn>
                        <a:cxn ang="T105">
                          <a:pos x="T14" y="T15"/>
                        </a:cxn>
                        <a:cxn ang="T106">
                          <a:pos x="T16" y="T17"/>
                        </a:cxn>
                        <a:cxn ang="T107">
                          <a:pos x="T18" y="T19"/>
                        </a:cxn>
                        <a:cxn ang="T108">
                          <a:pos x="T20" y="T21"/>
                        </a:cxn>
                        <a:cxn ang="T109">
                          <a:pos x="T22" y="T23"/>
                        </a:cxn>
                        <a:cxn ang="T110">
                          <a:pos x="T24" y="T25"/>
                        </a:cxn>
                        <a:cxn ang="T111">
                          <a:pos x="T26" y="T27"/>
                        </a:cxn>
                        <a:cxn ang="T112">
                          <a:pos x="T28" y="T29"/>
                        </a:cxn>
                        <a:cxn ang="T113">
                          <a:pos x="T30" y="T31"/>
                        </a:cxn>
                        <a:cxn ang="T114">
                          <a:pos x="T32" y="T33"/>
                        </a:cxn>
                        <a:cxn ang="T115">
                          <a:pos x="T34" y="T35"/>
                        </a:cxn>
                        <a:cxn ang="T116">
                          <a:pos x="T36" y="T37"/>
                        </a:cxn>
                        <a:cxn ang="T117">
                          <a:pos x="T38" y="T39"/>
                        </a:cxn>
                        <a:cxn ang="T118">
                          <a:pos x="T40" y="T41"/>
                        </a:cxn>
                        <a:cxn ang="T119">
                          <a:pos x="T42" y="T43"/>
                        </a:cxn>
                        <a:cxn ang="T120">
                          <a:pos x="T44" y="T45"/>
                        </a:cxn>
                        <a:cxn ang="T121">
                          <a:pos x="T46" y="T47"/>
                        </a:cxn>
                        <a:cxn ang="T122">
                          <a:pos x="T48" y="T49"/>
                        </a:cxn>
                        <a:cxn ang="T123">
                          <a:pos x="T50" y="T51"/>
                        </a:cxn>
                        <a:cxn ang="T124">
                          <a:pos x="T52" y="T53"/>
                        </a:cxn>
                        <a:cxn ang="T125">
                          <a:pos x="T54" y="T55"/>
                        </a:cxn>
                        <a:cxn ang="T126">
                          <a:pos x="T56" y="T57"/>
                        </a:cxn>
                        <a:cxn ang="T127">
                          <a:pos x="T58" y="T59"/>
                        </a:cxn>
                        <a:cxn ang="T128">
                          <a:pos x="T60" y="T61"/>
                        </a:cxn>
                        <a:cxn ang="T129">
                          <a:pos x="T62" y="T63"/>
                        </a:cxn>
                        <a:cxn ang="T130">
                          <a:pos x="T64" y="T65"/>
                        </a:cxn>
                        <a:cxn ang="T131">
                          <a:pos x="T66" y="T67"/>
                        </a:cxn>
                        <a:cxn ang="T132">
                          <a:pos x="T68" y="T69"/>
                        </a:cxn>
                        <a:cxn ang="T133">
                          <a:pos x="T70" y="T71"/>
                        </a:cxn>
                        <a:cxn ang="T134">
                          <a:pos x="T72" y="T73"/>
                        </a:cxn>
                        <a:cxn ang="T135">
                          <a:pos x="T74" y="T75"/>
                        </a:cxn>
                        <a:cxn ang="T136">
                          <a:pos x="T76" y="T77"/>
                        </a:cxn>
                        <a:cxn ang="T137">
                          <a:pos x="T78" y="T79"/>
                        </a:cxn>
                        <a:cxn ang="T138">
                          <a:pos x="T80" y="T81"/>
                        </a:cxn>
                        <a:cxn ang="T139">
                          <a:pos x="T82" y="T83"/>
                        </a:cxn>
                        <a:cxn ang="T140">
                          <a:pos x="T84" y="T85"/>
                        </a:cxn>
                        <a:cxn ang="T141">
                          <a:pos x="T86" y="T87"/>
                        </a:cxn>
                        <a:cxn ang="T142">
                          <a:pos x="T88" y="T89"/>
                        </a:cxn>
                        <a:cxn ang="T143">
                          <a:pos x="T90" y="T91"/>
                        </a:cxn>
                        <a:cxn ang="T144">
                          <a:pos x="T92" y="T93"/>
                        </a:cxn>
                        <a:cxn ang="T145">
                          <a:pos x="T94" y="T95"/>
                        </a:cxn>
                        <a:cxn ang="T146">
                          <a:pos x="T96" y="T97"/>
                        </a:cxn>
                      </a:cxnLst>
                      <a:rect l="0" t="0" r="r" b="b"/>
                      <a:pathLst>
                        <a:path w="873" h="658">
                          <a:moveTo>
                            <a:pt x="0" y="641"/>
                          </a:moveTo>
                          <a:lnTo>
                            <a:pt x="4" y="657"/>
                          </a:lnTo>
                          <a:lnTo>
                            <a:pt x="9" y="654"/>
                          </a:lnTo>
                          <a:lnTo>
                            <a:pt x="38" y="544"/>
                          </a:lnTo>
                          <a:lnTo>
                            <a:pt x="70" y="504"/>
                          </a:lnTo>
                          <a:lnTo>
                            <a:pt x="83" y="463"/>
                          </a:lnTo>
                          <a:lnTo>
                            <a:pt x="123" y="420"/>
                          </a:lnTo>
                          <a:lnTo>
                            <a:pt x="122" y="347"/>
                          </a:lnTo>
                          <a:lnTo>
                            <a:pt x="146" y="307"/>
                          </a:lnTo>
                          <a:lnTo>
                            <a:pt x="169" y="307"/>
                          </a:lnTo>
                          <a:lnTo>
                            <a:pt x="178" y="272"/>
                          </a:lnTo>
                          <a:lnTo>
                            <a:pt x="197" y="288"/>
                          </a:lnTo>
                          <a:lnTo>
                            <a:pt x="230" y="264"/>
                          </a:lnTo>
                          <a:lnTo>
                            <a:pt x="266" y="253"/>
                          </a:lnTo>
                          <a:lnTo>
                            <a:pt x="296" y="215"/>
                          </a:lnTo>
                          <a:lnTo>
                            <a:pt x="334" y="180"/>
                          </a:lnTo>
                          <a:lnTo>
                            <a:pt x="373" y="170"/>
                          </a:lnTo>
                          <a:lnTo>
                            <a:pt x="457" y="137"/>
                          </a:lnTo>
                          <a:lnTo>
                            <a:pt x="549" y="110"/>
                          </a:lnTo>
                          <a:lnTo>
                            <a:pt x="622" y="78"/>
                          </a:lnTo>
                          <a:lnTo>
                            <a:pt x="681" y="32"/>
                          </a:lnTo>
                          <a:lnTo>
                            <a:pt x="699" y="38"/>
                          </a:lnTo>
                          <a:lnTo>
                            <a:pt x="728" y="54"/>
                          </a:lnTo>
                          <a:lnTo>
                            <a:pt x="791" y="38"/>
                          </a:lnTo>
                          <a:lnTo>
                            <a:pt x="872" y="30"/>
                          </a:lnTo>
                          <a:lnTo>
                            <a:pt x="861" y="0"/>
                          </a:lnTo>
                          <a:lnTo>
                            <a:pt x="787" y="8"/>
                          </a:lnTo>
                          <a:lnTo>
                            <a:pt x="728" y="22"/>
                          </a:lnTo>
                          <a:lnTo>
                            <a:pt x="696" y="5"/>
                          </a:lnTo>
                          <a:lnTo>
                            <a:pt x="671" y="11"/>
                          </a:lnTo>
                          <a:lnTo>
                            <a:pt x="615" y="54"/>
                          </a:lnTo>
                          <a:lnTo>
                            <a:pt x="532" y="89"/>
                          </a:lnTo>
                          <a:lnTo>
                            <a:pt x="453" y="110"/>
                          </a:lnTo>
                          <a:lnTo>
                            <a:pt x="372" y="143"/>
                          </a:lnTo>
                          <a:lnTo>
                            <a:pt x="331" y="156"/>
                          </a:lnTo>
                          <a:lnTo>
                            <a:pt x="303" y="186"/>
                          </a:lnTo>
                          <a:lnTo>
                            <a:pt x="257" y="229"/>
                          </a:lnTo>
                          <a:lnTo>
                            <a:pt x="232" y="237"/>
                          </a:lnTo>
                          <a:lnTo>
                            <a:pt x="215" y="248"/>
                          </a:lnTo>
                          <a:lnTo>
                            <a:pt x="197" y="261"/>
                          </a:lnTo>
                          <a:lnTo>
                            <a:pt x="175" y="242"/>
                          </a:lnTo>
                          <a:lnTo>
                            <a:pt x="164" y="280"/>
                          </a:lnTo>
                          <a:lnTo>
                            <a:pt x="142" y="277"/>
                          </a:lnTo>
                          <a:lnTo>
                            <a:pt x="109" y="339"/>
                          </a:lnTo>
                          <a:lnTo>
                            <a:pt x="110" y="401"/>
                          </a:lnTo>
                          <a:lnTo>
                            <a:pt x="75" y="444"/>
                          </a:lnTo>
                          <a:lnTo>
                            <a:pt x="63" y="487"/>
                          </a:lnTo>
                          <a:lnTo>
                            <a:pt x="29" y="528"/>
                          </a:lnTo>
                          <a:lnTo>
                            <a:pt x="0" y="641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</p:grpSp>
              <p:grpSp>
                <p:nvGrpSpPr>
                  <p:cNvPr id="246" name="Group 29">
                    <a:extLst>
                      <a:ext uri="{FF2B5EF4-FFF2-40B4-BE49-F238E27FC236}">
                        <a16:creationId xmlns:a16="http://schemas.microsoft.com/office/drawing/2014/main" id="{BD7E1A12-1B56-46B8-9B72-F3145218DEC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95" y="2052"/>
                    <a:ext cx="198" cy="291"/>
                    <a:chOff x="2895" y="2052"/>
                    <a:chExt cx="198" cy="291"/>
                  </a:xfrm>
                </p:grpSpPr>
                <p:sp>
                  <p:nvSpPr>
                    <p:cNvPr id="247" name="Freeform 30">
                      <a:extLst>
                        <a:ext uri="{FF2B5EF4-FFF2-40B4-BE49-F238E27FC236}">
                          <a16:creationId xmlns:a16="http://schemas.microsoft.com/office/drawing/2014/main" id="{1042776D-43F3-43FC-AA6E-C49027728DE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2895" y="2184"/>
                      <a:ext cx="82" cy="159"/>
                    </a:xfrm>
                    <a:custGeom>
                      <a:avLst/>
                      <a:gdLst>
                        <a:gd name="T0" fmla="*/ 0 w 82"/>
                        <a:gd name="T1" fmla="*/ 111 h 159"/>
                        <a:gd name="T2" fmla="*/ 6 w 82"/>
                        <a:gd name="T3" fmla="*/ 80 h 159"/>
                        <a:gd name="T4" fmla="*/ 14 w 82"/>
                        <a:gd name="T5" fmla="*/ 64 h 159"/>
                        <a:gd name="T6" fmla="*/ 21 w 82"/>
                        <a:gd name="T7" fmla="*/ 42 h 159"/>
                        <a:gd name="T8" fmla="*/ 31 w 82"/>
                        <a:gd name="T9" fmla="*/ 8 h 159"/>
                        <a:gd name="T10" fmla="*/ 45 w 82"/>
                        <a:gd name="T11" fmla="*/ 0 h 159"/>
                        <a:gd name="T12" fmla="*/ 61 w 82"/>
                        <a:gd name="T13" fmla="*/ 0 h 159"/>
                        <a:gd name="T14" fmla="*/ 69 w 82"/>
                        <a:gd name="T15" fmla="*/ 17 h 159"/>
                        <a:gd name="T16" fmla="*/ 79 w 82"/>
                        <a:gd name="T17" fmla="*/ 33 h 159"/>
                        <a:gd name="T18" fmla="*/ 81 w 82"/>
                        <a:gd name="T19" fmla="*/ 64 h 159"/>
                        <a:gd name="T20" fmla="*/ 79 w 82"/>
                        <a:gd name="T21" fmla="*/ 100 h 159"/>
                        <a:gd name="T22" fmla="*/ 61 w 82"/>
                        <a:gd name="T23" fmla="*/ 91 h 159"/>
                        <a:gd name="T24" fmla="*/ 58 w 82"/>
                        <a:gd name="T25" fmla="*/ 116 h 159"/>
                        <a:gd name="T26" fmla="*/ 49 w 82"/>
                        <a:gd name="T27" fmla="*/ 144 h 159"/>
                        <a:gd name="T28" fmla="*/ 42 w 82"/>
                        <a:gd name="T29" fmla="*/ 158 h 159"/>
                        <a:gd name="T30" fmla="*/ 15 w 82"/>
                        <a:gd name="T31" fmla="*/ 139 h 159"/>
                        <a:gd name="T32" fmla="*/ 0 w 82"/>
                        <a:gd name="T33" fmla="*/ 111 h 159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0" t="0" r="r" b="b"/>
                      <a:pathLst>
                        <a:path w="82" h="159">
                          <a:moveTo>
                            <a:pt x="0" y="111"/>
                          </a:moveTo>
                          <a:lnTo>
                            <a:pt x="6" y="80"/>
                          </a:lnTo>
                          <a:lnTo>
                            <a:pt x="14" y="64"/>
                          </a:lnTo>
                          <a:lnTo>
                            <a:pt x="21" y="42"/>
                          </a:lnTo>
                          <a:lnTo>
                            <a:pt x="31" y="8"/>
                          </a:lnTo>
                          <a:lnTo>
                            <a:pt x="45" y="0"/>
                          </a:lnTo>
                          <a:lnTo>
                            <a:pt x="61" y="0"/>
                          </a:lnTo>
                          <a:lnTo>
                            <a:pt x="69" y="17"/>
                          </a:lnTo>
                          <a:lnTo>
                            <a:pt x="79" y="33"/>
                          </a:lnTo>
                          <a:lnTo>
                            <a:pt x="81" y="64"/>
                          </a:lnTo>
                          <a:lnTo>
                            <a:pt x="79" y="100"/>
                          </a:lnTo>
                          <a:lnTo>
                            <a:pt x="61" y="91"/>
                          </a:lnTo>
                          <a:lnTo>
                            <a:pt x="58" y="116"/>
                          </a:lnTo>
                          <a:lnTo>
                            <a:pt x="49" y="144"/>
                          </a:lnTo>
                          <a:lnTo>
                            <a:pt x="42" y="158"/>
                          </a:lnTo>
                          <a:lnTo>
                            <a:pt x="15" y="139"/>
                          </a:lnTo>
                          <a:lnTo>
                            <a:pt x="0" y="111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  <p:grpSp>
                  <p:nvGrpSpPr>
                    <p:cNvPr id="248" name="Group 31">
                      <a:extLst>
                        <a:ext uri="{FF2B5EF4-FFF2-40B4-BE49-F238E27FC236}">
                          <a16:creationId xmlns:a16="http://schemas.microsoft.com/office/drawing/2014/main" id="{270DB242-7BCA-41BA-A038-43BFB36C04D6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92" y="2052"/>
                      <a:ext cx="101" cy="206"/>
                      <a:chOff x="2992" y="2052"/>
                      <a:chExt cx="101" cy="206"/>
                    </a:xfrm>
                  </p:grpSpPr>
                  <p:sp>
                    <p:nvSpPr>
                      <p:cNvPr id="249" name="Freeform 32">
                        <a:extLst>
                          <a:ext uri="{FF2B5EF4-FFF2-40B4-BE49-F238E27FC236}">
                            <a16:creationId xmlns:a16="http://schemas.microsoft.com/office/drawing/2014/main" id="{B734AE9C-8508-4D90-8BED-05F91B9913BE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992" y="2124"/>
                        <a:ext cx="101" cy="134"/>
                      </a:xfrm>
                      <a:custGeom>
                        <a:avLst/>
                        <a:gdLst>
                          <a:gd name="T0" fmla="*/ 0 w 101"/>
                          <a:gd name="T1" fmla="*/ 44 h 134"/>
                          <a:gd name="T2" fmla="*/ 8 w 101"/>
                          <a:gd name="T3" fmla="*/ 28 h 134"/>
                          <a:gd name="T4" fmla="*/ 25 w 101"/>
                          <a:gd name="T5" fmla="*/ 42 h 134"/>
                          <a:gd name="T6" fmla="*/ 24 w 101"/>
                          <a:gd name="T7" fmla="*/ 8 h 134"/>
                          <a:gd name="T8" fmla="*/ 35 w 101"/>
                          <a:gd name="T9" fmla="*/ 0 h 134"/>
                          <a:gd name="T10" fmla="*/ 46 w 101"/>
                          <a:gd name="T11" fmla="*/ 8 h 134"/>
                          <a:gd name="T12" fmla="*/ 61 w 101"/>
                          <a:gd name="T13" fmla="*/ 55 h 134"/>
                          <a:gd name="T14" fmla="*/ 60 w 101"/>
                          <a:gd name="T15" fmla="*/ 25 h 134"/>
                          <a:gd name="T16" fmla="*/ 67 w 101"/>
                          <a:gd name="T17" fmla="*/ 3 h 134"/>
                          <a:gd name="T18" fmla="*/ 80 w 101"/>
                          <a:gd name="T19" fmla="*/ 3 h 134"/>
                          <a:gd name="T20" fmla="*/ 100 w 101"/>
                          <a:gd name="T21" fmla="*/ 67 h 134"/>
                          <a:gd name="T22" fmla="*/ 89 w 101"/>
                          <a:gd name="T23" fmla="*/ 105 h 134"/>
                          <a:gd name="T24" fmla="*/ 76 w 101"/>
                          <a:gd name="T25" fmla="*/ 103 h 134"/>
                          <a:gd name="T26" fmla="*/ 67 w 101"/>
                          <a:gd name="T27" fmla="*/ 94 h 134"/>
                          <a:gd name="T28" fmla="*/ 64 w 101"/>
                          <a:gd name="T29" fmla="*/ 108 h 134"/>
                          <a:gd name="T30" fmla="*/ 58 w 101"/>
                          <a:gd name="T31" fmla="*/ 130 h 134"/>
                          <a:gd name="T32" fmla="*/ 36 w 101"/>
                          <a:gd name="T33" fmla="*/ 133 h 134"/>
                          <a:gd name="T34" fmla="*/ 17 w 101"/>
                          <a:gd name="T35" fmla="*/ 111 h 134"/>
                          <a:gd name="T36" fmla="*/ 6 w 101"/>
                          <a:gd name="T37" fmla="*/ 83 h 134"/>
                          <a:gd name="T38" fmla="*/ 0 w 101"/>
                          <a:gd name="T39" fmla="*/ 44 h 134"/>
                          <a:gd name="T40" fmla="*/ 0 60000 65536"/>
                          <a:gd name="T41" fmla="*/ 0 60000 65536"/>
                          <a:gd name="T42" fmla="*/ 0 60000 65536"/>
                          <a:gd name="T43" fmla="*/ 0 60000 65536"/>
                          <a:gd name="T44" fmla="*/ 0 60000 65536"/>
                          <a:gd name="T45" fmla="*/ 0 60000 65536"/>
                          <a:gd name="T46" fmla="*/ 0 60000 65536"/>
                          <a:gd name="T47" fmla="*/ 0 60000 65536"/>
                          <a:gd name="T48" fmla="*/ 0 60000 65536"/>
                          <a:gd name="T49" fmla="*/ 0 60000 65536"/>
                          <a:gd name="T50" fmla="*/ 0 60000 65536"/>
                          <a:gd name="T51" fmla="*/ 0 60000 65536"/>
                          <a:gd name="T52" fmla="*/ 0 60000 65536"/>
                          <a:gd name="T53" fmla="*/ 0 60000 65536"/>
                          <a:gd name="T54" fmla="*/ 0 60000 65536"/>
                          <a:gd name="T55" fmla="*/ 0 60000 65536"/>
                          <a:gd name="T56" fmla="*/ 0 60000 65536"/>
                          <a:gd name="T57" fmla="*/ 0 60000 65536"/>
                          <a:gd name="T58" fmla="*/ 0 60000 65536"/>
                          <a:gd name="T59" fmla="*/ 0 60000 65536"/>
                        </a:gdLst>
                        <a:ahLst/>
                        <a:cxnLst>
                          <a:cxn ang="T40">
                            <a:pos x="T0" y="T1"/>
                          </a:cxn>
                          <a:cxn ang="T41">
                            <a:pos x="T2" y="T3"/>
                          </a:cxn>
                          <a:cxn ang="T42">
                            <a:pos x="T4" y="T5"/>
                          </a:cxn>
                          <a:cxn ang="T43">
                            <a:pos x="T6" y="T7"/>
                          </a:cxn>
                          <a:cxn ang="T44">
                            <a:pos x="T8" y="T9"/>
                          </a:cxn>
                          <a:cxn ang="T45">
                            <a:pos x="T10" y="T11"/>
                          </a:cxn>
                          <a:cxn ang="T46">
                            <a:pos x="T12" y="T13"/>
                          </a:cxn>
                          <a:cxn ang="T47">
                            <a:pos x="T14" y="T15"/>
                          </a:cxn>
                          <a:cxn ang="T48">
                            <a:pos x="T16" y="T17"/>
                          </a:cxn>
                          <a:cxn ang="T49">
                            <a:pos x="T18" y="T19"/>
                          </a:cxn>
                          <a:cxn ang="T50">
                            <a:pos x="T20" y="T21"/>
                          </a:cxn>
                          <a:cxn ang="T51">
                            <a:pos x="T22" y="T23"/>
                          </a:cxn>
                          <a:cxn ang="T52">
                            <a:pos x="T24" y="T25"/>
                          </a:cxn>
                          <a:cxn ang="T53">
                            <a:pos x="T26" y="T27"/>
                          </a:cxn>
                          <a:cxn ang="T54">
                            <a:pos x="T28" y="T29"/>
                          </a:cxn>
                          <a:cxn ang="T55">
                            <a:pos x="T30" y="T31"/>
                          </a:cxn>
                          <a:cxn ang="T56">
                            <a:pos x="T32" y="T33"/>
                          </a:cxn>
                          <a:cxn ang="T57">
                            <a:pos x="T34" y="T35"/>
                          </a:cxn>
                          <a:cxn ang="T58">
                            <a:pos x="T36" y="T37"/>
                          </a:cxn>
                          <a:cxn ang="T59">
                            <a:pos x="T38" y="T39"/>
                          </a:cxn>
                        </a:cxnLst>
                        <a:rect l="0" t="0" r="r" b="b"/>
                        <a:pathLst>
                          <a:path w="101" h="134">
                            <a:moveTo>
                              <a:pt x="0" y="44"/>
                            </a:moveTo>
                            <a:lnTo>
                              <a:pt x="8" y="28"/>
                            </a:lnTo>
                            <a:lnTo>
                              <a:pt x="25" y="42"/>
                            </a:lnTo>
                            <a:lnTo>
                              <a:pt x="24" y="8"/>
                            </a:lnTo>
                            <a:lnTo>
                              <a:pt x="35" y="0"/>
                            </a:lnTo>
                            <a:lnTo>
                              <a:pt x="46" y="8"/>
                            </a:lnTo>
                            <a:lnTo>
                              <a:pt x="61" y="55"/>
                            </a:lnTo>
                            <a:lnTo>
                              <a:pt x="60" y="25"/>
                            </a:lnTo>
                            <a:lnTo>
                              <a:pt x="67" y="3"/>
                            </a:lnTo>
                            <a:lnTo>
                              <a:pt x="80" y="3"/>
                            </a:lnTo>
                            <a:lnTo>
                              <a:pt x="100" y="67"/>
                            </a:lnTo>
                            <a:lnTo>
                              <a:pt x="89" y="105"/>
                            </a:lnTo>
                            <a:lnTo>
                              <a:pt x="76" y="103"/>
                            </a:lnTo>
                            <a:lnTo>
                              <a:pt x="67" y="94"/>
                            </a:lnTo>
                            <a:lnTo>
                              <a:pt x="64" y="108"/>
                            </a:lnTo>
                            <a:lnTo>
                              <a:pt x="58" y="130"/>
                            </a:lnTo>
                            <a:lnTo>
                              <a:pt x="36" y="133"/>
                            </a:lnTo>
                            <a:lnTo>
                              <a:pt x="17" y="111"/>
                            </a:lnTo>
                            <a:lnTo>
                              <a:pt x="6" y="83"/>
                            </a:lnTo>
                            <a:lnTo>
                              <a:pt x="0" y="44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50" name="Freeform 33">
                        <a:extLst>
                          <a:ext uri="{FF2B5EF4-FFF2-40B4-BE49-F238E27FC236}">
                            <a16:creationId xmlns:a16="http://schemas.microsoft.com/office/drawing/2014/main" id="{438D57AE-F340-4013-8FB4-B99CBB90A783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044" y="2052"/>
                        <a:ext cx="34" cy="90"/>
                      </a:xfrm>
                      <a:custGeom>
                        <a:avLst/>
                        <a:gdLst>
                          <a:gd name="T0" fmla="*/ 8 w 34"/>
                          <a:gd name="T1" fmla="*/ 89 h 90"/>
                          <a:gd name="T2" fmla="*/ 0 w 34"/>
                          <a:gd name="T3" fmla="*/ 33 h 90"/>
                          <a:gd name="T4" fmla="*/ 13 w 34"/>
                          <a:gd name="T5" fmla="*/ 0 h 90"/>
                          <a:gd name="T6" fmla="*/ 33 w 34"/>
                          <a:gd name="T7" fmla="*/ 25 h 90"/>
                          <a:gd name="T8" fmla="*/ 28 w 34"/>
                          <a:gd name="T9" fmla="*/ 75 h 90"/>
                          <a:gd name="T10" fmla="*/ 8 w 34"/>
                          <a:gd name="T11" fmla="*/ 89 h 90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0" t="0" r="r" b="b"/>
                        <a:pathLst>
                          <a:path w="34" h="90">
                            <a:moveTo>
                              <a:pt x="8" y="89"/>
                            </a:moveTo>
                            <a:lnTo>
                              <a:pt x="0" y="33"/>
                            </a:lnTo>
                            <a:lnTo>
                              <a:pt x="13" y="0"/>
                            </a:lnTo>
                            <a:lnTo>
                              <a:pt x="33" y="25"/>
                            </a:lnTo>
                            <a:lnTo>
                              <a:pt x="28" y="75"/>
                            </a:lnTo>
                            <a:lnTo>
                              <a:pt x="8" y="89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51" name="Line 34">
                        <a:extLst>
                          <a:ext uri="{FF2B5EF4-FFF2-40B4-BE49-F238E27FC236}">
                            <a16:creationId xmlns:a16="http://schemas.microsoft.com/office/drawing/2014/main" id="{F2B77722-EAAD-449E-ADB2-846D224A5274}"/>
                          </a:ext>
                        </a:extLst>
                      </p:cNvPr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023" y="2182"/>
                        <a:ext cx="1" cy="32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166" name="Group 35">
                  <a:extLst>
                    <a:ext uri="{FF2B5EF4-FFF2-40B4-BE49-F238E27FC236}">
                      <a16:creationId xmlns:a16="http://schemas.microsoft.com/office/drawing/2014/main" id="{E9CBCE62-D4A3-4E23-A835-42E9E0A5A09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94" y="1370"/>
                  <a:ext cx="461" cy="1429"/>
                  <a:chOff x="2994" y="1370"/>
                  <a:chExt cx="461" cy="1429"/>
                </a:xfrm>
              </p:grpSpPr>
              <p:grpSp>
                <p:nvGrpSpPr>
                  <p:cNvPr id="209" name="Group 36">
                    <a:extLst>
                      <a:ext uri="{FF2B5EF4-FFF2-40B4-BE49-F238E27FC236}">
                        <a16:creationId xmlns:a16="http://schemas.microsoft.com/office/drawing/2014/main" id="{F4E5F08E-D699-4591-8423-3C27C17EC3A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94" y="1370"/>
                    <a:ext cx="461" cy="1429"/>
                    <a:chOff x="2994" y="1370"/>
                    <a:chExt cx="461" cy="1429"/>
                  </a:xfrm>
                </p:grpSpPr>
                <p:grpSp>
                  <p:nvGrpSpPr>
                    <p:cNvPr id="217" name="Group 37">
                      <a:extLst>
                        <a:ext uri="{FF2B5EF4-FFF2-40B4-BE49-F238E27FC236}">
                          <a16:creationId xmlns:a16="http://schemas.microsoft.com/office/drawing/2014/main" id="{F5B7231D-A55F-458A-944D-8C95F3FFD77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994" y="1370"/>
                      <a:ext cx="461" cy="1429"/>
                      <a:chOff x="2994" y="1370"/>
                      <a:chExt cx="461" cy="1429"/>
                    </a:xfrm>
                  </p:grpSpPr>
                  <p:grpSp>
                    <p:nvGrpSpPr>
                      <p:cNvPr id="219" name="Group 38">
                        <a:extLst>
                          <a:ext uri="{FF2B5EF4-FFF2-40B4-BE49-F238E27FC236}">
                            <a16:creationId xmlns:a16="http://schemas.microsoft.com/office/drawing/2014/main" id="{A722D063-3796-471D-8F4C-427ED307D3B9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174" y="2162"/>
                        <a:ext cx="281" cy="637"/>
                        <a:chOff x="3174" y="2162"/>
                        <a:chExt cx="281" cy="637"/>
                      </a:xfrm>
                    </p:grpSpPr>
                    <p:grpSp>
                      <p:nvGrpSpPr>
                        <p:cNvPr id="239" name="Group 39">
                          <a:extLst>
                            <a:ext uri="{FF2B5EF4-FFF2-40B4-BE49-F238E27FC236}">
                              <a16:creationId xmlns:a16="http://schemas.microsoft.com/office/drawing/2014/main" id="{5B695D7F-653A-4AEC-B4BE-4A7466EF1D97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213" y="2177"/>
                          <a:ext cx="242" cy="622"/>
                          <a:chOff x="3213" y="2177"/>
                          <a:chExt cx="242" cy="622"/>
                        </a:xfrm>
                      </p:grpSpPr>
                      <p:grpSp>
                        <p:nvGrpSpPr>
                          <p:cNvPr id="241" name="Group 40">
                            <a:extLst>
                              <a:ext uri="{FF2B5EF4-FFF2-40B4-BE49-F238E27FC236}">
                                <a16:creationId xmlns:a16="http://schemas.microsoft.com/office/drawing/2014/main" id="{378F2807-B671-45B4-BB68-C016A44F3D1E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213" y="2177"/>
                            <a:ext cx="242" cy="484"/>
                            <a:chOff x="3213" y="2177"/>
                            <a:chExt cx="242" cy="484"/>
                          </a:xfrm>
                        </p:grpSpPr>
                        <p:sp>
                          <p:nvSpPr>
                            <p:cNvPr id="243" name="Freeform 41">
                              <a:extLst>
                                <a:ext uri="{FF2B5EF4-FFF2-40B4-BE49-F238E27FC236}">
                                  <a16:creationId xmlns:a16="http://schemas.microsoft.com/office/drawing/2014/main" id="{224AC0C0-371D-45A2-BBCF-0F497C4E01D3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55" y="2375"/>
                              <a:ext cx="100" cy="286"/>
                            </a:xfrm>
                            <a:custGeom>
                              <a:avLst/>
                              <a:gdLst>
                                <a:gd name="T0" fmla="*/ 0 w 100"/>
                                <a:gd name="T1" fmla="*/ 216 h 286"/>
                                <a:gd name="T2" fmla="*/ 10 w 100"/>
                                <a:gd name="T3" fmla="*/ 144 h 286"/>
                                <a:gd name="T4" fmla="*/ 21 w 100"/>
                                <a:gd name="T5" fmla="*/ 83 h 286"/>
                                <a:gd name="T6" fmla="*/ 37 w 100"/>
                                <a:gd name="T7" fmla="*/ 30 h 286"/>
                                <a:gd name="T8" fmla="*/ 50 w 100"/>
                                <a:gd name="T9" fmla="*/ 14 h 286"/>
                                <a:gd name="T10" fmla="*/ 63 w 100"/>
                                <a:gd name="T11" fmla="*/ 3 h 286"/>
                                <a:gd name="T12" fmla="*/ 73 w 100"/>
                                <a:gd name="T13" fmla="*/ 0 h 286"/>
                                <a:gd name="T14" fmla="*/ 85 w 100"/>
                                <a:gd name="T15" fmla="*/ 11 h 286"/>
                                <a:gd name="T16" fmla="*/ 92 w 100"/>
                                <a:gd name="T17" fmla="*/ 28 h 286"/>
                                <a:gd name="T18" fmla="*/ 95 w 100"/>
                                <a:gd name="T19" fmla="*/ 50 h 286"/>
                                <a:gd name="T20" fmla="*/ 99 w 100"/>
                                <a:gd name="T21" fmla="*/ 80 h 286"/>
                                <a:gd name="T22" fmla="*/ 98 w 100"/>
                                <a:gd name="T23" fmla="*/ 116 h 286"/>
                                <a:gd name="T24" fmla="*/ 92 w 100"/>
                                <a:gd name="T25" fmla="*/ 155 h 286"/>
                                <a:gd name="T26" fmla="*/ 85 w 100"/>
                                <a:gd name="T27" fmla="*/ 188 h 286"/>
                                <a:gd name="T28" fmla="*/ 74 w 100"/>
                                <a:gd name="T29" fmla="*/ 219 h 286"/>
                                <a:gd name="T30" fmla="*/ 68 w 100"/>
                                <a:gd name="T31" fmla="*/ 235 h 286"/>
                                <a:gd name="T32" fmla="*/ 11 w 100"/>
                                <a:gd name="T33" fmla="*/ 285 h 286"/>
                                <a:gd name="T34" fmla="*/ 1 w 100"/>
                                <a:gd name="T35" fmla="*/ 266 h 286"/>
                                <a:gd name="T36" fmla="*/ 0 w 100"/>
                                <a:gd name="T37" fmla="*/ 216 h 286"/>
                                <a:gd name="T38" fmla="*/ 0 60000 65536"/>
                                <a:gd name="T39" fmla="*/ 0 60000 65536"/>
                                <a:gd name="T40" fmla="*/ 0 60000 65536"/>
                                <a:gd name="T41" fmla="*/ 0 60000 65536"/>
                                <a:gd name="T42" fmla="*/ 0 60000 65536"/>
                                <a:gd name="T43" fmla="*/ 0 60000 65536"/>
                                <a:gd name="T44" fmla="*/ 0 60000 65536"/>
                                <a:gd name="T45" fmla="*/ 0 60000 65536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  <a:gd name="T51" fmla="*/ 0 60000 65536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</a:gdLst>
                              <a:ahLst/>
                              <a:cxnLst>
                                <a:cxn ang="T38">
                                  <a:pos x="T0" y="T1"/>
                                </a:cxn>
                                <a:cxn ang="T39">
                                  <a:pos x="T2" y="T3"/>
                                </a:cxn>
                                <a:cxn ang="T40">
                                  <a:pos x="T4" y="T5"/>
                                </a:cxn>
                                <a:cxn ang="T41">
                                  <a:pos x="T6" y="T7"/>
                                </a:cxn>
                                <a:cxn ang="T42">
                                  <a:pos x="T8" y="T9"/>
                                </a:cxn>
                                <a:cxn ang="T43">
                                  <a:pos x="T10" y="T11"/>
                                </a:cxn>
                                <a:cxn ang="T44">
                                  <a:pos x="T12" y="T13"/>
                                </a:cxn>
                                <a:cxn ang="T45">
                                  <a:pos x="T14" y="T15"/>
                                </a:cxn>
                                <a:cxn ang="T46">
                                  <a:pos x="T16" y="T17"/>
                                </a:cxn>
                                <a:cxn ang="T47">
                                  <a:pos x="T18" y="T19"/>
                                </a:cxn>
                                <a:cxn ang="T48">
                                  <a:pos x="T20" y="T21"/>
                                </a:cxn>
                                <a:cxn ang="T49">
                                  <a:pos x="T22" y="T23"/>
                                </a:cxn>
                                <a:cxn ang="T50">
                                  <a:pos x="T24" y="T25"/>
                                </a:cxn>
                                <a:cxn ang="T51">
                                  <a:pos x="T26" y="T27"/>
                                </a:cxn>
                                <a:cxn ang="T52">
                                  <a:pos x="T28" y="T29"/>
                                </a:cxn>
                                <a:cxn ang="T53">
                                  <a:pos x="T30" y="T31"/>
                                </a:cxn>
                                <a:cxn ang="T54">
                                  <a:pos x="T32" y="T33"/>
                                </a:cxn>
                                <a:cxn ang="T55">
                                  <a:pos x="T34" y="T35"/>
                                </a:cxn>
                                <a:cxn ang="T56">
                                  <a:pos x="T36" y="T37"/>
                                </a:cxn>
                              </a:cxnLst>
                              <a:rect l="0" t="0" r="r" b="b"/>
                              <a:pathLst>
                                <a:path w="100" h="286">
                                  <a:moveTo>
                                    <a:pt x="0" y="216"/>
                                  </a:moveTo>
                                  <a:lnTo>
                                    <a:pt x="10" y="144"/>
                                  </a:lnTo>
                                  <a:lnTo>
                                    <a:pt x="21" y="83"/>
                                  </a:lnTo>
                                  <a:lnTo>
                                    <a:pt x="37" y="30"/>
                                  </a:lnTo>
                                  <a:lnTo>
                                    <a:pt x="50" y="14"/>
                                  </a:lnTo>
                                  <a:lnTo>
                                    <a:pt x="63" y="3"/>
                                  </a:lnTo>
                                  <a:lnTo>
                                    <a:pt x="73" y="0"/>
                                  </a:lnTo>
                                  <a:lnTo>
                                    <a:pt x="85" y="11"/>
                                  </a:lnTo>
                                  <a:lnTo>
                                    <a:pt x="92" y="28"/>
                                  </a:lnTo>
                                  <a:lnTo>
                                    <a:pt x="95" y="50"/>
                                  </a:lnTo>
                                  <a:lnTo>
                                    <a:pt x="99" y="80"/>
                                  </a:lnTo>
                                  <a:lnTo>
                                    <a:pt x="98" y="116"/>
                                  </a:lnTo>
                                  <a:lnTo>
                                    <a:pt x="92" y="155"/>
                                  </a:lnTo>
                                  <a:lnTo>
                                    <a:pt x="85" y="188"/>
                                  </a:lnTo>
                                  <a:lnTo>
                                    <a:pt x="74" y="219"/>
                                  </a:lnTo>
                                  <a:lnTo>
                                    <a:pt x="68" y="235"/>
                                  </a:lnTo>
                                  <a:lnTo>
                                    <a:pt x="11" y="285"/>
                                  </a:lnTo>
                                  <a:lnTo>
                                    <a:pt x="1" y="266"/>
                                  </a:lnTo>
                                  <a:lnTo>
                                    <a:pt x="0" y="216"/>
                                  </a:lnTo>
                                </a:path>
                              </a:pathLst>
                            </a:custGeom>
                            <a:solidFill>
                              <a:srgbClr val="40600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44" name="Freeform 42">
                              <a:extLst>
                                <a:ext uri="{FF2B5EF4-FFF2-40B4-BE49-F238E27FC236}">
                                  <a16:creationId xmlns:a16="http://schemas.microsoft.com/office/drawing/2014/main" id="{59A30FF5-64A0-479B-9B1E-FD0E99C27030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13" y="2177"/>
                              <a:ext cx="189" cy="426"/>
                            </a:xfrm>
                            <a:custGeom>
                              <a:avLst/>
                              <a:gdLst>
                                <a:gd name="T0" fmla="*/ 57 w 189"/>
                                <a:gd name="T1" fmla="*/ 0 h 426"/>
                                <a:gd name="T2" fmla="*/ 76 w 189"/>
                                <a:gd name="T3" fmla="*/ 58 h 426"/>
                                <a:gd name="T4" fmla="*/ 104 w 189"/>
                                <a:gd name="T5" fmla="*/ 110 h 426"/>
                                <a:gd name="T6" fmla="*/ 130 w 189"/>
                                <a:gd name="T7" fmla="*/ 163 h 426"/>
                                <a:gd name="T8" fmla="*/ 134 w 189"/>
                                <a:gd name="T9" fmla="*/ 190 h 426"/>
                                <a:gd name="T10" fmla="*/ 169 w 189"/>
                                <a:gd name="T11" fmla="*/ 218 h 426"/>
                                <a:gd name="T12" fmla="*/ 187 w 189"/>
                                <a:gd name="T13" fmla="*/ 243 h 426"/>
                                <a:gd name="T14" fmla="*/ 188 w 189"/>
                                <a:gd name="T15" fmla="*/ 270 h 426"/>
                                <a:gd name="T16" fmla="*/ 180 w 189"/>
                                <a:gd name="T17" fmla="*/ 328 h 426"/>
                                <a:gd name="T18" fmla="*/ 171 w 189"/>
                                <a:gd name="T19" fmla="*/ 375 h 426"/>
                                <a:gd name="T20" fmla="*/ 152 w 189"/>
                                <a:gd name="T21" fmla="*/ 425 h 426"/>
                                <a:gd name="T22" fmla="*/ 120 w 189"/>
                                <a:gd name="T23" fmla="*/ 378 h 426"/>
                                <a:gd name="T24" fmla="*/ 96 w 189"/>
                                <a:gd name="T25" fmla="*/ 342 h 426"/>
                                <a:gd name="T26" fmla="*/ 75 w 189"/>
                                <a:gd name="T27" fmla="*/ 317 h 426"/>
                                <a:gd name="T28" fmla="*/ 56 w 189"/>
                                <a:gd name="T29" fmla="*/ 262 h 426"/>
                                <a:gd name="T30" fmla="*/ 36 w 189"/>
                                <a:gd name="T31" fmla="*/ 243 h 426"/>
                                <a:gd name="T32" fmla="*/ 19 w 189"/>
                                <a:gd name="T33" fmla="*/ 185 h 426"/>
                                <a:gd name="T34" fmla="*/ 0 w 189"/>
                                <a:gd name="T35" fmla="*/ 135 h 426"/>
                                <a:gd name="T36" fmla="*/ 57 w 189"/>
                                <a:gd name="T37" fmla="*/ 0 h 426"/>
                                <a:gd name="T38" fmla="*/ 0 60000 65536"/>
                                <a:gd name="T39" fmla="*/ 0 60000 65536"/>
                                <a:gd name="T40" fmla="*/ 0 60000 65536"/>
                                <a:gd name="T41" fmla="*/ 0 60000 65536"/>
                                <a:gd name="T42" fmla="*/ 0 60000 65536"/>
                                <a:gd name="T43" fmla="*/ 0 60000 65536"/>
                                <a:gd name="T44" fmla="*/ 0 60000 65536"/>
                                <a:gd name="T45" fmla="*/ 0 60000 65536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  <a:gd name="T51" fmla="*/ 0 60000 65536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</a:gdLst>
                              <a:ahLst/>
                              <a:cxnLst>
                                <a:cxn ang="T38">
                                  <a:pos x="T0" y="T1"/>
                                </a:cxn>
                                <a:cxn ang="T39">
                                  <a:pos x="T2" y="T3"/>
                                </a:cxn>
                                <a:cxn ang="T40">
                                  <a:pos x="T4" y="T5"/>
                                </a:cxn>
                                <a:cxn ang="T41">
                                  <a:pos x="T6" y="T7"/>
                                </a:cxn>
                                <a:cxn ang="T42">
                                  <a:pos x="T8" y="T9"/>
                                </a:cxn>
                                <a:cxn ang="T43">
                                  <a:pos x="T10" y="T11"/>
                                </a:cxn>
                                <a:cxn ang="T44">
                                  <a:pos x="T12" y="T13"/>
                                </a:cxn>
                                <a:cxn ang="T45">
                                  <a:pos x="T14" y="T15"/>
                                </a:cxn>
                                <a:cxn ang="T46">
                                  <a:pos x="T16" y="T17"/>
                                </a:cxn>
                                <a:cxn ang="T47">
                                  <a:pos x="T18" y="T19"/>
                                </a:cxn>
                                <a:cxn ang="T48">
                                  <a:pos x="T20" y="T21"/>
                                </a:cxn>
                                <a:cxn ang="T49">
                                  <a:pos x="T22" y="T23"/>
                                </a:cxn>
                                <a:cxn ang="T50">
                                  <a:pos x="T24" y="T25"/>
                                </a:cxn>
                                <a:cxn ang="T51">
                                  <a:pos x="T26" y="T27"/>
                                </a:cxn>
                                <a:cxn ang="T52">
                                  <a:pos x="T28" y="T29"/>
                                </a:cxn>
                                <a:cxn ang="T53">
                                  <a:pos x="T30" y="T31"/>
                                </a:cxn>
                                <a:cxn ang="T54">
                                  <a:pos x="T32" y="T33"/>
                                </a:cxn>
                                <a:cxn ang="T55">
                                  <a:pos x="T34" y="T35"/>
                                </a:cxn>
                                <a:cxn ang="T56">
                                  <a:pos x="T36" y="T37"/>
                                </a:cxn>
                              </a:cxnLst>
                              <a:rect l="0" t="0" r="r" b="b"/>
                              <a:pathLst>
                                <a:path w="189" h="426">
                                  <a:moveTo>
                                    <a:pt x="57" y="0"/>
                                  </a:moveTo>
                                  <a:lnTo>
                                    <a:pt x="76" y="58"/>
                                  </a:lnTo>
                                  <a:lnTo>
                                    <a:pt x="104" y="110"/>
                                  </a:lnTo>
                                  <a:lnTo>
                                    <a:pt x="130" y="163"/>
                                  </a:lnTo>
                                  <a:lnTo>
                                    <a:pt x="134" y="190"/>
                                  </a:lnTo>
                                  <a:lnTo>
                                    <a:pt x="169" y="218"/>
                                  </a:lnTo>
                                  <a:lnTo>
                                    <a:pt x="187" y="243"/>
                                  </a:lnTo>
                                  <a:lnTo>
                                    <a:pt x="188" y="270"/>
                                  </a:lnTo>
                                  <a:lnTo>
                                    <a:pt x="180" y="328"/>
                                  </a:lnTo>
                                  <a:lnTo>
                                    <a:pt x="171" y="375"/>
                                  </a:lnTo>
                                  <a:lnTo>
                                    <a:pt x="152" y="425"/>
                                  </a:lnTo>
                                  <a:lnTo>
                                    <a:pt x="120" y="378"/>
                                  </a:lnTo>
                                  <a:lnTo>
                                    <a:pt x="96" y="342"/>
                                  </a:lnTo>
                                  <a:lnTo>
                                    <a:pt x="75" y="317"/>
                                  </a:lnTo>
                                  <a:lnTo>
                                    <a:pt x="56" y="262"/>
                                  </a:lnTo>
                                  <a:lnTo>
                                    <a:pt x="36" y="243"/>
                                  </a:lnTo>
                                  <a:lnTo>
                                    <a:pt x="19" y="185"/>
                                  </a:lnTo>
                                  <a:lnTo>
                                    <a:pt x="0" y="135"/>
                                  </a:lnTo>
                                  <a:lnTo>
                                    <a:pt x="57" y="0"/>
                                  </a:lnTo>
                                </a:path>
                              </a:pathLst>
                            </a:custGeom>
                            <a:solidFill>
                              <a:srgbClr val="C0400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242" name="Freeform 43">
                            <a:extLst>
                              <a:ext uri="{FF2B5EF4-FFF2-40B4-BE49-F238E27FC236}">
                                <a16:creationId xmlns:a16="http://schemas.microsoft.com/office/drawing/2014/main" id="{916CFDE5-2D64-4CB6-A50C-93B96BA98AB2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85" y="2602"/>
                            <a:ext cx="150" cy="197"/>
                          </a:xfrm>
                          <a:custGeom>
                            <a:avLst/>
                            <a:gdLst>
                              <a:gd name="T0" fmla="*/ 18 w 150"/>
                              <a:gd name="T1" fmla="*/ 83 h 197"/>
                              <a:gd name="T2" fmla="*/ 79 w 150"/>
                              <a:gd name="T3" fmla="*/ 58 h 197"/>
                              <a:gd name="T4" fmla="*/ 104 w 150"/>
                              <a:gd name="T5" fmla="*/ 28 h 197"/>
                              <a:gd name="T6" fmla="*/ 137 w 150"/>
                              <a:gd name="T7" fmla="*/ 0 h 197"/>
                              <a:gd name="T8" fmla="*/ 143 w 150"/>
                              <a:gd name="T9" fmla="*/ 11 h 197"/>
                              <a:gd name="T10" fmla="*/ 148 w 150"/>
                              <a:gd name="T11" fmla="*/ 41 h 197"/>
                              <a:gd name="T12" fmla="*/ 149 w 150"/>
                              <a:gd name="T13" fmla="*/ 86 h 197"/>
                              <a:gd name="T14" fmla="*/ 136 w 150"/>
                              <a:gd name="T15" fmla="*/ 119 h 197"/>
                              <a:gd name="T16" fmla="*/ 126 w 150"/>
                              <a:gd name="T17" fmla="*/ 135 h 197"/>
                              <a:gd name="T18" fmla="*/ 106 w 150"/>
                              <a:gd name="T19" fmla="*/ 149 h 197"/>
                              <a:gd name="T20" fmla="*/ 98 w 150"/>
                              <a:gd name="T21" fmla="*/ 133 h 197"/>
                              <a:gd name="T22" fmla="*/ 87 w 150"/>
                              <a:gd name="T23" fmla="*/ 138 h 197"/>
                              <a:gd name="T24" fmla="*/ 83 w 150"/>
                              <a:gd name="T25" fmla="*/ 174 h 197"/>
                              <a:gd name="T26" fmla="*/ 62 w 150"/>
                              <a:gd name="T27" fmla="*/ 185 h 197"/>
                              <a:gd name="T28" fmla="*/ 43 w 150"/>
                              <a:gd name="T29" fmla="*/ 196 h 197"/>
                              <a:gd name="T30" fmla="*/ 25 w 150"/>
                              <a:gd name="T31" fmla="*/ 188 h 197"/>
                              <a:gd name="T32" fmla="*/ 1 w 150"/>
                              <a:gd name="T33" fmla="*/ 182 h 197"/>
                              <a:gd name="T34" fmla="*/ 0 w 150"/>
                              <a:gd name="T35" fmla="*/ 146 h 197"/>
                              <a:gd name="T36" fmla="*/ 1 w 150"/>
                              <a:gd name="T37" fmla="*/ 119 h 197"/>
                              <a:gd name="T38" fmla="*/ 18 w 150"/>
                              <a:gd name="T39" fmla="*/ 83 h 197"/>
                              <a:gd name="T40" fmla="*/ 0 60000 65536"/>
                              <a:gd name="T41" fmla="*/ 0 60000 65536"/>
                              <a:gd name="T42" fmla="*/ 0 60000 65536"/>
                              <a:gd name="T43" fmla="*/ 0 60000 65536"/>
                              <a:gd name="T44" fmla="*/ 0 60000 65536"/>
                              <a:gd name="T45" fmla="*/ 0 60000 65536"/>
                              <a:gd name="T46" fmla="*/ 0 60000 65536"/>
                              <a:gd name="T47" fmla="*/ 0 60000 65536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60000 65536"/>
                              <a:gd name="T52" fmla="*/ 0 60000 65536"/>
                              <a:gd name="T53" fmla="*/ 0 60000 65536"/>
                              <a:gd name="T54" fmla="*/ 0 60000 65536"/>
                              <a:gd name="T55" fmla="*/ 0 60000 65536"/>
                              <a:gd name="T56" fmla="*/ 0 60000 65536"/>
                              <a:gd name="T57" fmla="*/ 0 60000 65536"/>
                              <a:gd name="T58" fmla="*/ 0 60000 65536"/>
                              <a:gd name="T59" fmla="*/ 0 60000 65536"/>
                            </a:gdLst>
                            <a:ahLst/>
                            <a:cxnLst>
                              <a:cxn ang="T40">
                                <a:pos x="T0" y="T1"/>
                              </a:cxn>
                              <a:cxn ang="T41">
                                <a:pos x="T2" y="T3"/>
                              </a:cxn>
                              <a:cxn ang="T42">
                                <a:pos x="T4" y="T5"/>
                              </a:cxn>
                              <a:cxn ang="T43">
                                <a:pos x="T6" y="T7"/>
                              </a:cxn>
                              <a:cxn ang="T44">
                                <a:pos x="T8" y="T9"/>
                              </a:cxn>
                              <a:cxn ang="T45">
                                <a:pos x="T10" y="T11"/>
                              </a:cxn>
                              <a:cxn ang="T46">
                                <a:pos x="T12" y="T13"/>
                              </a:cxn>
                              <a:cxn ang="T47">
                                <a:pos x="T14" y="T15"/>
                              </a:cxn>
                              <a:cxn ang="T48">
                                <a:pos x="T16" y="T17"/>
                              </a:cxn>
                              <a:cxn ang="T49">
                                <a:pos x="T18" y="T19"/>
                              </a:cxn>
                              <a:cxn ang="T50">
                                <a:pos x="T20" y="T21"/>
                              </a:cxn>
                              <a:cxn ang="T51">
                                <a:pos x="T22" y="T23"/>
                              </a:cxn>
                              <a:cxn ang="T52">
                                <a:pos x="T24" y="T25"/>
                              </a:cxn>
                              <a:cxn ang="T53">
                                <a:pos x="T26" y="T27"/>
                              </a:cxn>
                              <a:cxn ang="T54">
                                <a:pos x="T28" y="T29"/>
                              </a:cxn>
                              <a:cxn ang="T55">
                                <a:pos x="T30" y="T31"/>
                              </a:cxn>
                              <a:cxn ang="T56">
                                <a:pos x="T32" y="T33"/>
                              </a:cxn>
                              <a:cxn ang="T57">
                                <a:pos x="T34" y="T35"/>
                              </a:cxn>
                              <a:cxn ang="T58">
                                <a:pos x="T36" y="T37"/>
                              </a:cxn>
                              <a:cxn ang="T59">
                                <a:pos x="T38" y="T39"/>
                              </a:cxn>
                            </a:cxnLst>
                            <a:rect l="0" t="0" r="r" b="b"/>
                            <a:pathLst>
                              <a:path w="150" h="197">
                                <a:moveTo>
                                  <a:pt x="18" y="83"/>
                                </a:moveTo>
                                <a:lnTo>
                                  <a:pt x="79" y="58"/>
                                </a:lnTo>
                                <a:lnTo>
                                  <a:pt x="104" y="28"/>
                                </a:lnTo>
                                <a:lnTo>
                                  <a:pt x="137" y="0"/>
                                </a:lnTo>
                                <a:lnTo>
                                  <a:pt x="143" y="11"/>
                                </a:lnTo>
                                <a:lnTo>
                                  <a:pt x="148" y="41"/>
                                </a:lnTo>
                                <a:lnTo>
                                  <a:pt x="149" y="86"/>
                                </a:lnTo>
                                <a:lnTo>
                                  <a:pt x="136" y="119"/>
                                </a:lnTo>
                                <a:lnTo>
                                  <a:pt x="126" y="135"/>
                                </a:lnTo>
                                <a:lnTo>
                                  <a:pt x="106" y="149"/>
                                </a:lnTo>
                                <a:lnTo>
                                  <a:pt x="98" y="133"/>
                                </a:lnTo>
                                <a:lnTo>
                                  <a:pt x="87" y="138"/>
                                </a:lnTo>
                                <a:lnTo>
                                  <a:pt x="83" y="174"/>
                                </a:lnTo>
                                <a:lnTo>
                                  <a:pt x="62" y="185"/>
                                </a:lnTo>
                                <a:lnTo>
                                  <a:pt x="43" y="196"/>
                                </a:lnTo>
                                <a:lnTo>
                                  <a:pt x="25" y="188"/>
                                </a:lnTo>
                                <a:lnTo>
                                  <a:pt x="1" y="182"/>
                                </a:lnTo>
                                <a:lnTo>
                                  <a:pt x="0" y="146"/>
                                </a:lnTo>
                                <a:lnTo>
                                  <a:pt x="1" y="119"/>
                                </a:lnTo>
                                <a:lnTo>
                                  <a:pt x="18" y="83"/>
                                </a:lnTo>
                              </a:path>
                            </a:pathLst>
                          </a:custGeom>
                          <a:solidFill>
                            <a:srgbClr val="00800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sp>
                      <p:nvSpPr>
                        <p:cNvPr id="240" name="Freeform 44">
                          <a:extLst>
                            <a:ext uri="{FF2B5EF4-FFF2-40B4-BE49-F238E27FC236}">
                              <a16:creationId xmlns:a16="http://schemas.microsoft.com/office/drawing/2014/main" id="{9344B82E-D7F7-4AB6-AFC2-B804D463BF2E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74" y="2162"/>
                          <a:ext cx="191" cy="540"/>
                        </a:xfrm>
                        <a:custGeom>
                          <a:avLst/>
                          <a:gdLst>
                            <a:gd name="T0" fmla="*/ 0 w 191"/>
                            <a:gd name="T1" fmla="*/ 33 h 540"/>
                            <a:gd name="T2" fmla="*/ 32 w 191"/>
                            <a:gd name="T3" fmla="*/ 25 h 540"/>
                            <a:gd name="T4" fmla="*/ 53 w 191"/>
                            <a:gd name="T5" fmla="*/ 0 h 540"/>
                            <a:gd name="T6" fmla="*/ 80 w 191"/>
                            <a:gd name="T7" fmla="*/ 8 h 540"/>
                            <a:gd name="T8" fmla="*/ 94 w 191"/>
                            <a:gd name="T9" fmla="*/ 11 h 540"/>
                            <a:gd name="T10" fmla="*/ 106 w 191"/>
                            <a:gd name="T11" fmla="*/ 30 h 540"/>
                            <a:gd name="T12" fmla="*/ 123 w 191"/>
                            <a:gd name="T13" fmla="*/ 55 h 540"/>
                            <a:gd name="T14" fmla="*/ 135 w 191"/>
                            <a:gd name="T15" fmla="*/ 58 h 540"/>
                            <a:gd name="T16" fmla="*/ 145 w 191"/>
                            <a:gd name="T17" fmla="*/ 66 h 540"/>
                            <a:gd name="T18" fmla="*/ 158 w 191"/>
                            <a:gd name="T19" fmla="*/ 91 h 540"/>
                            <a:gd name="T20" fmla="*/ 169 w 191"/>
                            <a:gd name="T21" fmla="*/ 119 h 540"/>
                            <a:gd name="T22" fmla="*/ 182 w 191"/>
                            <a:gd name="T23" fmla="*/ 169 h 540"/>
                            <a:gd name="T24" fmla="*/ 179 w 191"/>
                            <a:gd name="T25" fmla="*/ 196 h 540"/>
                            <a:gd name="T26" fmla="*/ 173 w 191"/>
                            <a:gd name="T27" fmla="*/ 235 h 540"/>
                            <a:gd name="T28" fmla="*/ 168 w 191"/>
                            <a:gd name="T29" fmla="*/ 249 h 540"/>
                            <a:gd name="T30" fmla="*/ 169 w 191"/>
                            <a:gd name="T31" fmla="*/ 287 h 540"/>
                            <a:gd name="T32" fmla="*/ 177 w 191"/>
                            <a:gd name="T33" fmla="*/ 290 h 540"/>
                            <a:gd name="T34" fmla="*/ 176 w 191"/>
                            <a:gd name="T35" fmla="*/ 315 h 540"/>
                            <a:gd name="T36" fmla="*/ 183 w 191"/>
                            <a:gd name="T37" fmla="*/ 329 h 540"/>
                            <a:gd name="T38" fmla="*/ 181 w 191"/>
                            <a:gd name="T39" fmla="*/ 373 h 540"/>
                            <a:gd name="T40" fmla="*/ 181 w 191"/>
                            <a:gd name="T41" fmla="*/ 428 h 540"/>
                            <a:gd name="T42" fmla="*/ 190 w 191"/>
                            <a:gd name="T43" fmla="*/ 500 h 540"/>
                            <a:gd name="T44" fmla="*/ 179 w 191"/>
                            <a:gd name="T45" fmla="*/ 511 h 540"/>
                            <a:gd name="T46" fmla="*/ 168 w 191"/>
                            <a:gd name="T47" fmla="*/ 525 h 540"/>
                            <a:gd name="T48" fmla="*/ 149 w 191"/>
                            <a:gd name="T49" fmla="*/ 522 h 540"/>
                            <a:gd name="T50" fmla="*/ 129 w 191"/>
                            <a:gd name="T51" fmla="*/ 528 h 540"/>
                            <a:gd name="T52" fmla="*/ 107 w 191"/>
                            <a:gd name="T53" fmla="*/ 539 h 540"/>
                            <a:gd name="T54" fmla="*/ 117 w 191"/>
                            <a:gd name="T55" fmla="*/ 456 h 540"/>
                            <a:gd name="T56" fmla="*/ 122 w 191"/>
                            <a:gd name="T57" fmla="*/ 409 h 540"/>
                            <a:gd name="T58" fmla="*/ 109 w 191"/>
                            <a:gd name="T59" fmla="*/ 332 h 540"/>
                            <a:gd name="T60" fmla="*/ 122 w 191"/>
                            <a:gd name="T61" fmla="*/ 312 h 540"/>
                            <a:gd name="T62" fmla="*/ 120 w 191"/>
                            <a:gd name="T63" fmla="*/ 296 h 540"/>
                            <a:gd name="T64" fmla="*/ 110 w 191"/>
                            <a:gd name="T65" fmla="*/ 279 h 540"/>
                            <a:gd name="T66" fmla="*/ 111 w 191"/>
                            <a:gd name="T67" fmla="*/ 263 h 540"/>
                            <a:gd name="T68" fmla="*/ 97 w 191"/>
                            <a:gd name="T69" fmla="*/ 240 h 540"/>
                            <a:gd name="T70" fmla="*/ 107 w 191"/>
                            <a:gd name="T71" fmla="*/ 221 h 540"/>
                            <a:gd name="T72" fmla="*/ 113 w 191"/>
                            <a:gd name="T73" fmla="*/ 207 h 540"/>
                            <a:gd name="T74" fmla="*/ 99 w 191"/>
                            <a:gd name="T75" fmla="*/ 205 h 540"/>
                            <a:gd name="T76" fmla="*/ 83 w 191"/>
                            <a:gd name="T77" fmla="*/ 191 h 540"/>
                            <a:gd name="T78" fmla="*/ 74 w 191"/>
                            <a:gd name="T79" fmla="*/ 180 h 540"/>
                            <a:gd name="T80" fmla="*/ 70 w 191"/>
                            <a:gd name="T81" fmla="*/ 158 h 540"/>
                            <a:gd name="T82" fmla="*/ 55 w 191"/>
                            <a:gd name="T83" fmla="*/ 166 h 540"/>
                            <a:gd name="T84" fmla="*/ 42 w 191"/>
                            <a:gd name="T85" fmla="*/ 169 h 540"/>
                            <a:gd name="T86" fmla="*/ 31 w 191"/>
                            <a:gd name="T87" fmla="*/ 155 h 540"/>
                            <a:gd name="T88" fmla="*/ 17 w 191"/>
                            <a:gd name="T89" fmla="*/ 124 h 540"/>
                            <a:gd name="T90" fmla="*/ 7 w 191"/>
                            <a:gd name="T91" fmla="*/ 91 h 540"/>
                            <a:gd name="T92" fmla="*/ 0 w 191"/>
                            <a:gd name="T93" fmla="*/ 33 h 540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  <a:gd name="T135" fmla="*/ 0 60000 65536"/>
                            <a:gd name="T136" fmla="*/ 0 60000 65536"/>
                            <a:gd name="T137" fmla="*/ 0 60000 65536"/>
                            <a:gd name="T138" fmla="*/ 0 60000 65536"/>
                            <a:gd name="T139" fmla="*/ 0 60000 65536"/>
                            <a:gd name="T140" fmla="*/ 0 60000 65536"/>
                          </a:gdLst>
                          <a:ahLst/>
                          <a:cxnLst>
                            <a:cxn ang="T94">
                              <a:pos x="T0" y="T1"/>
                            </a:cxn>
                            <a:cxn ang="T95">
                              <a:pos x="T2" y="T3"/>
                            </a:cxn>
                            <a:cxn ang="T96">
                              <a:pos x="T4" y="T5"/>
                            </a:cxn>
                            <a:cxn ang="T97">
                              <a:pos x="T6" y="T7"/>
                            </a:cxn>
                            <a:cxn ang="T98">
                              <a:pos x="T8" y="T9"/>
                            </a:cxn>
                            <a:cxn ang="T99">
                              <a:pos x="T10" y="T11"/>
                            </a:cxn>
                            <a:cxn ang="T100">
                              <a:pos x="T12" y="T13"/>
                            </a:cxn>
                            <a:cxn ang="T101">
                              <a:pos x="T14" y="T15"/>
                            </a:cxn>
                            <a:cxn ang="T102">
                              <a:pos x="T16" y="T17"/>
                            </a:cxn>
                            <a:cxn ang="T103">
                              <a:pos x="T18" y="T19"/>
                            </a:cxn>
                            <a:cxn ang="T104">
                              <a:pos x="T20" y="T21"/>
                            </a:cxn>
                            <a:cxn ang="T105">
                              <a:pos x="T22" y="T23"/>
                            </a:cxn>
                            <a:cxn ang="T106">
                              <a:pos x="T24" y="T25"/>
                            </a:cxn>
                            <a:cxn ang="T107">
                              <a:pos x="T26" y="T27"/>
                            </a:cxn>
                            <a:cxn ang="T108">
                              <a:pos x="T28" y="T29"/>
                            </a:cxn>
                            <a:cxn ang="T109">
                              <a:pos x="T30" y="T31"/>
                            </a:cxn>
                            <a:cxn ang="T110">
                              <a:pos x="T32" y="T33"/>
                            </a:cxn>
                            <a:cxn ang="T111">
                              <a:pos x="T34" y="T35"/>
                            </a:cxn>
                            <a:cxn ang="T112">
                              <a:pos x="T36" y="T37"/>
                            </a:cxn>
                            <a:cxn ang="T113">
                              <a:pos x="T38" y="T39"/>
                            </a:cxn>
                            <a:cxn ang="T114">
                              <a:pos x="T40" y="T41"/>
                            </a:cxn>
                            <a:cxn ang="T115">
                              <a:pos x="T42" y="T43"/>
                            </a:cxn>
                            <a:cxn ang="T116">
                              <a:pos x="T44" y="T45"/>
                            </a:cxn>
                            <a:cxn ang="T117">
                              <a:pos x="T46" y="T47"/>
                            </a:cxn>
                            <a:cxn ang="T118">
                              <a:pos x="T48" y="T49"/>
                            </a:cxn>
                            <a:cxn ang="T119">
                              <a:pos x="T50" y="T51"/>
                            </a:cxn>
                            <a:cxn ang="T120">
                              <a:pos x="T52" y="T53"/>
                            </a:cxn>
                            <a:cxn ang="T121">
                              <a:pos x="T54" y="T55"/>
                            </a:cxn>
                            <a:cxn ang="T122">
                              <a:pos x="T56" y="T57"/>
                            </a:cxn>
                            <a:cxn ang="T123">
                              <a:pos x="T58" y="T59"/>
                            </a:cxn>
                            <a:cxn ang="T124">
                              <a:pos x="T60" y="T61"/>
                            </a:cxn>
                            <a:cxn ang="T125">
                              <a:pos x="T62" y="T63"/>
                            </a:cxn>
                            <a:cxn ang="T126">
                              <a:pos x="T64" y="T65"/>
                            </a:cxn>
                            <a:cxn ang="T127">
                              <a:pos x="T66" y="T67"/>
                            </a:cxn>
                            <a:cxn ang="T128">
                              <a:pos x="T68" y="T69"/>
                            </a:cxn>
                            <a:cxn ang="T129">
                              <a:pos x="T70" y="T71"/>
                            </a:cxn>
                            <a:cxn ang="T130">
                              <a:pos x="T72" y="T73"/>
                            </a:cxn>
                            <a:cxn ang="T131">
                              <a:pos x="T74" y="T75"/>
                            </a:cxn>
                            <a:cxn ang="T132">
                              <a:pos x="T76" y="T77"/>
                            </a:cxn>
                            <a:cxn ang="T133">
                              <a:pos x="T78" y="T79"/>
                            </a:cxn>
                            <a:cxn ang="T134">
                              <a:pos x="T80" y="T81"/>
                            </a:cxn>
                            <a:cxn ang="T135">
                              <a:pos x="T82" y="T83"/>
                            </a:cxn>
                            <a:cxn ang="T136">
                              <a:pos x="T84" y="T85"/>
                            </a:cxn>
                            <a:cxn ang="T137">
                              <a:pos x="T86" y="T87"/>
                            </a:cxn>
                            <a:cxn ang="T138">
                              <a:pos x="T88" y="T89"/>
                            </a:cxn>
                            <a:cxn ang="T139">
                              <a:pos x="T90" y="T91"/>
                            </a:cxn>
                            <a:cxn ang="T140">
                              <a:pos x="T92" y="T93"/>
                            </a:cxn>
                          </a:cxnLst>
                          <a:rect l="0" t="0" r="r" b="b"/>
                          <a:pathLst>
                            <a:path w="191" h="540">
                              <a:moveTo>
                                <a:pt x="0" y="33"/>
                              </a:moveTo>
                              <a:lnTo>
                                <a:pt x="32" y="25"/>
                              </a:lnTo>
                              <a:lnTo>
                                <a:pt x="53" y="0"/>
                              </a:lnTo>
                              <a:lnTo>
                                <a:pt x="80" y="8"/>
                              </a:lnTo>
                              <a:lnTo>
                                <a:pt x="94" y="11"/>
                              </a:lnTo>
                              <a:lnTo>
                                <a:pt x="106" y="30"/>
                              </a:lnTo>
                              <a:lnTo>
                                <a:pt x="123" y="55"/>
                              </a:lnTo>
                              <a:lnTo>
                                <a:pt x="135" y="58"/>
                              </a:lnTo>
                              <a:lnTo>
                                <a:pt x="145" y="66"/>
                              </a:lnTo>
                              <a:lnTo>
                                <a:pt x="158" y="91"/>
                              </a:lnTo>
                              <a:lnTo>
                                <a:pt x="169" y="119"/>
                              </a:lnTo>
                              <a:lnTo>
                                <a:pt x="182" y="169"/>
                              </a:lnTo>
                              <a:lnTo>
                                <a:pt x="179" y="196"/>
                              </a:lnTo>
                              <a:lnTo>
                                <a:pt x="173" y="235"/>
                              </a:lnTo>
                              <a:lnTo>
                                <a:pt x="168" y="249"/>
                              </a:lnTo>
                              <a:lnTo>
                                <a:pt x="169" y="287"/>
                              </a:lnTo>
                              <a:lnTo>
                                <a:pt x="177" y="290"/>
                              </a:lnTo>
                              <a:lnTo>
                                <a:pt x="176" y="315"/>
                              </a:lnTo>
                              <a:lnTo>
                                <a:pt x="183" y="329"/>
                              </a:lnTo>
                              <a:lnTo>
                                <a:pt x="181" y="373"/>
                              </a:lnTo>
                              <a:lnTo>
                                <a:pt x="181" y="428"/>
                              </a:lnTo>
                              <a:lnTo>
                                <a:pt x="190" y="500"/>
                              </a:lnTo>
                              <a:lnTo>
                                <a:pt x="179" y="511"/>
                              </a:lnTo>
                              <a:lnTo>
                                <a:pt x="168" y="525"/>
                              </a:lnTo>
                              <a:lnTo>
                                <a:pt x="149" y="522"/>
                              </a:lnTo>
                              <a:lnTo>
                                <a:pt x="129" y="528"/>
                              </a:lnTo>
                              <a:lnTo>
                                <a:pt x="107" y="539"/>
                              </a:lnTo>
                              <a:lnTo>
                                <a:pt x="117" y="456"/>
                              </a:lnTo>
                              <a:lnTo>
                                <a:pt x="122" y="409"/>
                              </a:lnTo>
                              <a:lnTo>
                                <a:pt x="109" y="332"/>
                              </a:lnTo>
                              <a:lnTo>
                                <a:pt x="122" y="312"/>
                              </a:lnTo>
                              <a:lnTo>
                                <a:pt x="120" y="296"/>
                              </a:lnTo>
                              <a:lnTo>
                                <a:pt x="110" y="279"/>
                              </a:lnTo>
                              <a:lnTo>
                                <a:pt x="111" y="263"/>
                              </a:lnTo>
                              <a:lnTo>
                                <a:pt x="97" y="240"/>
                              </a:lnTo>
                              <a:lnTo>
                                <a:pt x="107" y="221"/>
                              </a:lnTo>
                              <a:lnTo>
                                <a:pt x="113" y="207"/>
                              </a:lnTo>
                              <a:lnTo>
                                <a:pt x="99" y="205"/>
                              </a:lnTo>
                              <a:lnTo>
                                <a:pt x="83" y="191"/>
                              </a:lnTo>
                              <a:lnTo>
                                <a:pt x="74" y="180"/>
                              </a:lnTo>
                              <a:lnTo>
                                <a:pt x="70" y="158"/>
                              </a:lnTo>
                              <a:lnTo>
                                <a:pt x="55" y="166"/>
                              </a:lnTo>
                              <a:lnTo>
                                <a:pt x="42" y="169"/>
                              </a:lnTo>
                              <a:lnTo>
                                <a:pt x="31" y="155"/>
                              </a:lnTo>
                              <a:lnTo>
                                <a:pt x="17" y="124"/>
                              </a:lnTo>
                              <a:lnTo>
                                <a:pt x="7" y="91"/>
                              </a:lnTo>
                              <a:lnTo>
                                <a:pt x="0" y="33"/>
                              </a:lnTo>
                            </a:path>
                          </a:pathLst>
                        </a:custGeom>
                        <a:solidFill>
                          <a:srgbClr val="FF600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220" name="Group 45">
                        <a:extLst>
                          <a:ext uri="{FF2B5EF4-FFF2-40B4-BE49-F238E27FC236}">
                            <a16:creationId xmlns:a16="http://schemas.microsoft.com/office/drawing/2014/main" id="{0847167A-CCCF-4CA6-B827-09E12E2B1842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994" y="1370"/>
                        <a:ext cx="234" cy="589"/>
                        <a:chOff x="2994" y="1370"/>
                        <a:chExt cx="234" cy="589"/>
                      </a:xfrm>
                    </p:grpSpPr>
                    <p:sp>
                      <p:nvSpPr>
                        <p:cNvPr id="221" name="Freeform 46">
                          <a:extLst>
                            <a:ext uri="{FF2B5EF4-FFF2-40B4-BE49-F238E27FC236}">
                              <a16:creationId xmlns:a16="http://schemas.microsoft.com/office/drawing/2014/main" id="{6335E66A-E8DF-486B-9A21-1D8C4E802FE1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94" y="1453"/>
                          <a:ext cx="191" cy="506"/>
                        </a:xfrm>
                        <a:custGeom>
                          <a:avLst/>
                          <a:gdLst>
                            <a:gd name="T0" fmla="*/ 2 w 191"/>
                            <a:gd name="T1" fmla="*/ 221 h 506"/>
                            <a:gd name="T2" fmla="*/ 12 w 191"/>
                            <a:gd name="T3" fmla="*/ 212 h 506"/>
                            <a:gd name="T4" fmla="*/ 24 w 191"/>
                            <a:gd name="T5" fmla="*/ 212 h 506"/>
                            <a:gd name="T6" fmla="*/ 21 w 191"/>
                            <a:gd name="T7" fmla="*/ 188 h 506"/>
                            <a:gd name="T8" fmla="*/ 22 w 191"/>
                            <a:gd name="T9" fmla="*/ 149 h 506"/>
                            <a:gd name="T10" fmla="*/ 26 w 191"/>
                            <a:gd name="T11" fmla="*/ 116 h 506"/>
                            <a:gd name="T12" fmla="*/ 32 w 191"/>
                            <a:gd name="T13" fmla="*/ 91 h 506"/>
                            <a:gd name="T14" fmla="*/ 41 w 191"/>
                            <a:gd name="T15" fmla="*/ 63 h 506"/>
                            <a:gd name="T16" fmla="*/ 52 w 191"/>
                            <a:gd name="T17" fmla="*/ 41 h 506"/>
                            <a:gd name="T18" fmla="*/ 59 w 191"/>
                            <a:gd name="T19" fmla="*/ 30 h 506"/>
                            <a:gd name="T20" fmla="*/ 76 w 191"/>
                            <a:gd name="T21" fmla="*/ 22 h 506"/>
                            <a:gd name="T22" fmla="*/ 85 w 191"/>
                            <a:gd name="T23" fmla="*/ 22 h 506"/>
                            <a:gd name="T24" fmla="*/ 96 w 191"/>
                            <a:gd name="T25" fmla="*/ 6 h 506"/>
                            <a:gd name="T26" fmla="*/ 107 w 191"/>
                            <a:gd name="T27" fmla="*/ 0 h 506"/>
                            <a:gd name="T28" fmla="*/ 119 w 191"/>
                            <a:gd name="T29" fmla="*/ 14 h 506"/>
                            <a:gd name="T30" fmla="*/ 130 w 191"/>
                            <a:gd name="T31" fmla="*/ 25 h 506"/>
                            <a:gd name="T32" fmla="*/ 148 w 191"/>
                            <a:gd name="T33" fmla="*/ 47 h 506"/>
                            <a:gd name="T34" fmla="*/ 158 w 191"/>
                            <a:gd name="T35" fmla="*/ 66 h 506"/>
                            <a:gd name="T36" fmla="*/ 173 w 191"/>
                            <a:gd name="T37" fmla="*/ 97 h 506"/>
                            <a:gd name="T38" fmla="*/ 186 w 191"/>
                            <a:gd name="T39" fmla="*/ 132 h 506"/>
                            <a:gd name="T40" fmla="*/ 190 w 191"/>
                            <a:gd name="T41" fmla="*/ 166 h 506"/>
                            <a:gd name="T42" fmla="*/ 190 w 191"/>
                            <a:gd name="T43" fmla="*/ 218 h 506"/>
                            <a:gd name="T44" fmla="*/ 186 w 191"/>
                            <a:gd name="T45" fmla="*/ 279 h 506"/>
                            <a:gd name="T46" fmla="*/ 178 w 191"/>
                            <a:gd name="T47" fmla="*/ 304 h 506"/>
                            <a:gd name="T48" fmla="*/ 166 w 191"/>
                            <a:gd name="T49" fmla="*/ 328 h 506"/>
                            <a:gd name="T50" fmla="*/ 151 w 191"/>
                            <a:gd name="T51" fmla="*/ 345 h 506"/>
                            <a:gd name="T52" fmla="*/ 150 w 191"/>
                            <a:gd name="T53" fmla="*/ 408 h 506"/>
                            <a:gd name="T54" fmla="*/ 140 w 191"/>
                            <a:gd name="T55" fmla="*/ 447 h 506"/>
                            <a:gd name="T56" fmla="*/ 127 w 191"/>
                            <a:gd name="T57" fmla="*/ 455 h 506"/>
                            <a:gd name="T58" fmla="*/ 118 w 191"/>
                            <a:gd name="T59" fmla="*/ 505 h 506"/>
                            <a:gd name="T60" fmla="*/ 101 w 191"/>
                            <a:gd name="T61" fmla="*/ 472 h 506"/>
                            <a:gd name="T62" fmla="*/ 103 w 191"/>
                            <a:gd name="T63" fmla="*/ 444 h 506"/>
                            <a:gd name="T64" fmla="*/ 106 w 191"/>
                            <a:gd name="T65" fmla="*/ 417 h 506"/>
                            <a:gd name="T66" fmla="*/ 91 w 191"/>
                            <a:gd name="T67" fmla="*/ 406 h 506"/>
                            <a:gd name="T68" fmla="*/ 72 w 191"/>
                            <a:gd name="T69" fmla="*/ 386 h 506"/>
                            <a:gd name="T70" fmla="*/ 61 w 191"/>
                            <a:gd name="T71" fmla="*/ 367 h 506"/>
                            <a:gd name="T72" fmla="*/ 46 w 191"/>
                            <a:gd name="T73" fmla="*/ 328 h 506"/>
                            <a:gd name="T74" fmla="*/ 41 w 191"/>
                            <a:gd name="T75" fmla="*/ 304 h 506"/>
                            <a:gd name="T76" fmla="*/ 34 w 191"/>
                            <a:gd name="T77" fmla="*/ 309 h 506"/>
                            <a:gd name="T78" fmla="*/ 27 w 191"/>
                            <a:gd name="T79" fmla="*/ 312 h 506"/>
                            <a:gd name="T80" fmla="*/ 17 w 191"/>
                            <a:gd name="T81" fmla="*/ 304 h 506"/>
                            <a:gd name="T82" fmla="*/ 7 w 191"/>
                            <a:gd name="T83" fmla="*/ 287 h 506"/>
                            <a:gd name="T84" fmla="*/ 1 w 191"/>
                            <a:gd name="T85" fmla="*/ 268 h 506"/>
                            <a:gd name="T86" fmla="*/ 0 w 191"/>
                            <a:gd name="T87" fmla="*/ 246 h 506"/>
                            <a:gd name="T88" fmla="*/ 2 w 191"/>
                            <a:gd name="T89" fmla="*/ 221 h 50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</a:gdLst>
                          <a:ahLst/>
                          <a:cxnLst>
                            <a:cxn ang="T90">
                              <a:pos x="T0" y="T1"/>
                            </a:cxn>
                            <a:cxn ang="T91">
                              <a:pos x="T2" y="T3"/>
                            </a:cxn>
                            <a:cxn ang="T92">
                              <a:pos x="T4" y="T5"/>
                            </a:cxn>
                            <a:cxn ang="T93">
                              <a:pos x="T6" y="T7"/>
                            </a:cxn>
                            <a:cxn ang="T94">
                              <a:pos x="T8" y="T9"/>
                            </a:cxn>
                            <a:cxn ang="T95">
                              <a:pos x="T10" y="T11"/>
                            </a:cxn>
                            <a:cxn ang="T96">
                              <a:pos x="T12" y="T13"/>
                            </a:cxn>
                            <a:cxn ang="T97">
                              <a:pos x="T14" y="T15"/>
                            </a:cxn>
                            <a:cxn ang="T98">
                              <a:pos x="T16" y="T17"/>
                            </a:cxn>
                            <a:cxn ang="T99">
                              <a:pos x="T18" y="T19"/>
                            </a:cxn>
                            <a:cxn ang="T100">
                              <a:pos x="T20" y="T21"/>
                            </a:cxn>
                            <a:cxn ang="T101">
                              <a:pos x="T22" y="T23"/>
                            </a:cxn>
                            <a:cxn ang="T102">
                              <a:pos x="T24" y="T25"/>
                            </a:cxn>
                            <a:cxn ang="T103">
                              <a:pos x="T26" y="T27"/>
                            </a:cxn>
                            <a:cxn ang="T104">
                              <a:pos x="T28" y="T29"/>
                            </a:cxn>
                            <a:cxn ang="T105">
                              <a:pos x="T30" y="T31"/>
                            </a:cxn>
                            <a:cxn ang="T106">
                              <a:pos x="T32" y="T33"/>
                            </a:cxn>
                            <a:cxn ang="T107">
                              <a:pos x="T34" y="T35"/>
                            </a:cxn>
                            <a:cxn ang="T108">
                              <a:pos x="T36" y="T37"/>
                            </a:cxn>
                            <a:cxn ang="T109">
                              <a:pos x="T38" y="T39"/>
                            </a:cxn>
                            <a:cxn ang="T110">
                              <a:pos x="T40" y="T41"/>
                            </a:cxn>
                            <a:cxn ang="T111">
                              <a:pos x="T42" y="T43"/>
                            </a:cxn>
                            <a:cxn ang="T112">
                              <a:pos x="T44" y="T45"/>
                            </a:cxn>
                            <a:cxn ang="T113">
                              <a:pos x="T46" y="T47"/>
                            </a:cxn>
                            <a:cxn ang="T114">
                              <a:pos x="T48" y="T49"/>
                            </a:cxn>
                            <a:cxn ang="T115">
                              <a:pos x="T50" y="T51"/>
                            </a:cxn>
                            <a:cxn ang="T116">
                              <a:pos x="T52" y="T53"/>
                            </a:cxn>
                            <a:cxn ang="T117">
                              <a:pos x="T54" y="T55"/>
                            </a:cxn>
                            <a:cxn ang="T118">
                              <a:pos x="T56" y="T57"/>
                            </a:cxn>
                            <a:cxn ang="T119">
                              <a:pos x="T58" y="T59"/>
                            </a:cxn>
                            <a:cxn ang="T120">
                              <a:pos x="T60" y="T61"/>
                            </a:cxn>
                            <a:cxn ang="T121">
                              <a:pos x="T62" y="T63"/>
                            </a:cxn>
                            <a:cxn ang="T122">
                              <a:pos x="T64" y="T65"/>
                            </a:cxn>
                            <a:cxn ang="T123">
                              <a:pos x="T66" y="T67"/>
                            </a:cxn>
                            <a:cxn ang="T124">
                              <a:pos x="T68" y="T69"/>
                            </a:cxn>
                            <a:cxn ang="T125">
                              <a:pos x="T70" y="T71"/>
                            </a:cxn>
                            <a:cxn ang="T126">
                              <a:pos x="T72" y="T73"/>
                            </a:cxn>
                            <a:cxn ang="T127">
                              <a:pos x="T74" y="T75"/>
                            </a:cxn>
                            <a:cxn ang="T128">
                              <a:pos x="T76" y="T77"/>
                            </a:cxn>
                            <a:cxn ang="T129">
                              <a:pos x="T78" y="T79"/>
                            </a:cxn>
                            <a:cxn ang="T130">
                              <a:pos x="T80" y="T81"/>
                            </a:cxn>
                            <a:cxn ang="T131">
                              <a:pos x="T82" y="T83"/>
                            </a:cxn>
                            <a:cxn ang="T132">
                              <a:pos x="T84" y="T85"/>
                            </a:cxn>
                            <a:cxn ang="T133">
                              <a:pos x="T86" y="T87"/>
                            </a:cxn>
                            <a:cxn ang="T134">
                              <a:pos x="T88" y="T89"/>
                            </a:cxn>
                          </a:cxnLst>
                          <a:rect l="0" t="0" r="r" b="b"/>
                          <a:pathLst>
                            <a:path w="191" h="506">
                              <a:moveTo>
                                <a:pt x="2" y="221"/>
                              </a:moveTo>
                              <a:lnTo>
                                <a:pt x="12" y="212"/>
                              </a:lnTo>
                              <a:lnTo>
                                <a:pt x="24" y="212"/>
                              </a:lnTo>
                              <a:lnTo>
                                <a:pt x="21" y="188"/>
                              </a:lnTo>
                              <a:lnTo>
                                <a:pt x="22" y="149"/>
                              </a:lnTo>
                              <a:lnTo>
                                <a:pt x="26" y="116"/>
                              </a:lnTo>
                              <a:lnTo>
                                <a:pt x="32" y="91"/>
                              </a:lnTo>
                              <a:lnTo>
                                <a:pt x="41" y="63"/>
                              </a:lnTo>
                              <a:lnTo>
                                <a:pt x="52" y="41"/>
                              </a:lnTo>
                              <a:lnTo>
                                <a:pt x="59" y="30"/>
                              </a:lnTo>
                              <a:lnTo>
                                <a:pt x="76" y="22"/>
                              </a:lnTo>
                              <a:lnTo>
                                <a:pt x="85" y="22"/>
                              </a:lnTo>
                              <a:lnTo>
                                <a:pt x="96" y="6"/>
                              </a:lnTo>
                              <a:lnTo>
                                <a:pt x="107" y="0"/>
                              </a:lnTo>
                              <a:lnTo>
                                <a:pt x="119" y="14"/>
                              </a:lnTo>
                              <a:lnTo>
                                <a:pt x="130" y="25"/>
                              </a:lnTo>
                              <a:lnTo>
                                <a:pt x="148" y="47"/>
                              </a:lnTo>
                              <a:lnTo>
                                <a:pt x="158" y="66"/>
                              </a:lnTo>
                              <a:lnTo>
                                <a:pt x="173" y="97"/>
                              </a:lnTo>
                              <a:lnTo>
                                <a:pt x="186" y="132"/>
                              </a:lnTo>
                              <a:lnTo>
                                <a:pt x="190" y="166"/>
                              </a:lnTo>
                              <a:lnTo>
                                <a:pt x="190" y="218"/>
                              </a:lnTo>
                              <a:lnTo>
                                <a:pt x="186" y="279"/>
                              </a:lnTo>
                              <a:lnTo>
                                <a:pt x="178" y="304"/>
                              </a:lnTo>
                              <a:lnTo>
                                <a:pt x="166" y="328"/>
                              </a:lnTo>
                              <a:lnTo>
                                <a:pt x="151" y="345"/>
                              </a:lnTo>
                              <a:lnTo>
                                <a:pt x="150" y="408"/>
                              </a:lnTo>
                              <a:lnTo>
                                <a:pt x="140" y="447"/>
                              </a:lnTo>
                              <a:lnTo>
                                <a:pt x="127" y="455"/>
                              </a:lnTo>
                              <a:lnTo>
                                <a:pt x="118" y="505"/>
                              </a:lnTo>
                              <a:lnTo>
                                <a:pt x="101" y="472"/>
                              </a:lnTo>
                              <a:lnTo>
                                <a:pt x="103" y="444"/>
                              </a:lnTo>
                              <a:lnTo>
                                <a:pt x="106" y="417"/>
                              </a:lnTo>
                              <a:lnTo>
                                <a:pt x="91" y="406"/>
                              </a:lnTo>
                              <a:lnTo>
                                <a:pt x="72" y="386"/>
                              </a:lnTo>
                              <a:lnTo>
                                <a:pt x="61" y="367"/>
                              </a:lnTo>
                              <a:lnTo>
                                <a:pt x="46" y="328"/>
                              </a:lnTo>
                              <a:lnTo>
                                <a:pt x="41" y="304"/>
                              </a:lnTo>
                              <a:lnTo>
                                <a:pt x="34" y="309"/>
                              </a:lnTo>
                              <a:lnTo>
                                <a:pt x="27" y="312"/>
                              </a:lnTo>
                              <a:lnTo>
                                <a:pt x="17" y="304"/>
                              </a:lnTo>
                              <a:lnTo>
                                <a:pt x="7" y="287"/>
                              </a:lnTo>
                              <a:lnTo>
                                <a:pt x="1" y="268"/>
                              </a:lnTo>
                              <a:lnTo>
                                <a:pt x="0" y="246"/>
                              </a:lnTo>
                              <a:lnTo>
                                <a:pt x="2" y="221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grpSp>
                      <p:nvGrpSpPr>
                        <p:cNvPr id="222" name="Group 47">
                          <a:extLst>
                            <a:ext uri="{FF2B5EF4-FFF2-40B4-BE49-F238E27FC236}">
                              <a16:creationId xmlns:a16="http://schemas.microsoft.com/office/drawing/2014/main" id="{12CD99DD-D9C4-43EA-994D-4B3DEF0B9DD1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995" y="1370"/>
                          <a:ext cx="233" cy="404"/>
                          <a:chOff x="2995" y="1370"/>
                          <a:chExt cx="233" cy="404"/>
                        </a:xfrm>
                      </p:grpSpPr>
                      <p:grpSp>
                        <p:nvGrpSpPr>
                          <p:cNvPr id="223" name="Group 48">
                            <a:extLst>
                              <a:ext uri="{FF2B5EF4-FFF2-40B4-BE49-F238E27FC236}">
                                <a16:creationId xmlns:a16="http://schemas.microsoft.com/office/drawing/2014/main" id="{B7558B06-083C-455B-8806-17C37F7021AE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995" y="1370"/>
                            <a:ext cx="233" cy="292"/>
                            <a:chOff x="2995" y="1370"/>
                            <a:chExt cx="233" cy="292"/>
                          </a:xfrm>
                        </p:grpSpPr>
                        <p:sp>
                          <p:nvSpPr>
                            <p:cNvPr id="231" name="Freeform 49">
                              <a:extLst>
                                <a:ext uri="{FF2B5EF4-FFF2-40B4-BE49-F238E27FC236}">
                                  <a16:creationId xmlns:a16="http://schemas.microsoft.com/office/drawing/2014/main" id="{B45C98ED-771C-4E6D-8A35-C79FA1D543A2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5" y="1458"/>
                              <a:ext cx="36" cy="200"/>
                            </a:xfrm>
                            <a:custGeom>
                              <a:avLst/>
                              <a:gdLst>
                                <a:gd name="T0" fmla="*/ 16 w 36"/>
                                <a:gd name="T1" fmla="*/ 199 h 200"/>
                                <a:gd name="T2" fmla="*/ 5 w 36"/>
                                <a:gd name="T3" fmla="*/ 124 h 200"/>
                                <a:gd name="T4" fmla="*/ 0 w 36"/>
                                <a:gd name="T5" fmla="*/ 55 h 200"/>
                                <a:gd name="T6" fmla="*/ 6 w 36"/>
                                <a:gd name="T7" fmla="*/ 30 h 200"/>
                                <a:gd name="T8" fmla="*/ 19 w 36"/>
                                <a:gd name="T9" fmla="*/ 11 h 200"/>
                                <a:gd name="T10" fmla="*/ 35 w 36"/>
                                <a:gd name="T11" fmla="*/ 0 h 200"/>
                                <a:gd name="T12" fmla="*/ 0 60000 65536"/>
                                <a:gd name="T13" fmla="*/ 0 60000 65536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</a:gdLst>
                              <a:ahLst/>
                              <a:cxnLst>
                                <a:cxn ang="T12">
                                  <a:pos x="T0" y="T1"/>
                                </a:cxn>
                                <a:cxn ang="T13">
                                  <a:pos x="T2" y="T3"/>
                                </a:cxn>
                                <a:cxn ang="T14">
                                  <a:pos x="T4" y="T5"/>
                                </a:cxn>
                                <a:cxn ang="T15">
                                  <a:pos x="T6" y="T7"/>
                                </a:cxn>
                                <a:cxn ang="T16">
                                  <a:pos x="T8" y="T9"/>
                                </a:cxn>
                                <a:cxn ang="T17">
                                  <a:pos x="T10" y="T11"/>
                                </a:cxn>
                              </a:cxnLst>
                              <a:rect l="0" t="0" r="r" b="b"/>
                              <a:pathLst>
                                <a:path w="36" h="200">
                                  <a:moveTo>
                                    <a:pt x="16" y="199"/>
                                  </a:moveTo>
                                  <a:lnTo>
                                    <a:pt x="5" y="124"/>
                                  </a:lnTo>
                                  <a:lnTo>
                                    <a:pt x="0" y="55"/>
                                  </a:lnTo>
                                  <a:lnTo>
                                    <a:pt x="6" y="30"/>
                                  </a:lnTo>
                                  <a:lnTo>
                                    <a:pt x="19" y="11"/>
                                  </a:lnTo>
                                  <a:lnTo>
                                    <a:pt x="35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2" name="Freeform 50">
                              <a:extLst>
                                <a:ext uri="{FF2B5EF4-FFF2-40B4-BE49-F238E27FC236}">
                                  <a16:creationId xmlns:a16="http://schemas.microsoft.com/office/drawing/2014/main" id="{583BD419-FCDA-4374-8310-B7EB4D5CC91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46" y="1395"/>
                              <a:ext cx="58" cy="56"/>
                            </a:xfrm>
                            <a:custGeom>
                              <a:avLst/>
                              <a:gdLst>
                                <a:gd name="T0" fmla="*/ 0 w 58"/>
                                <a:gd name="T1" fmla="*/ 55 h 56"/>
                                <a:gd name="T2" fmla="*/ 15 w 58"/>
                                <a:gd name="T3" fmla="*/ 55 h 56"/>
                                <a:gd name="T4" fmla="*/ 29 w 58"/>
                                <a:gd name="T5" fmla="*/ 47 h 56"/>
                                <a:gd name="T6" fmla="*/ 41 w 58"/>
                                <a:gd name="T7" fmla="*/ 30 h 56"/>
                                <a:gd name="T8" fmla="*/ 57 w 58"/>
                                <a:gd name="T9" fmla="*/ 0 h 56"/>
                                <a:gd name="T10" fmla="*/ 0 60000 65536"/>
                                <a:gd name="T11" fmla="*/ 0 60000 65536"/>
                                <a:gd name="T12" fmla="*/ 0 60000 65536"/>
                                <a:gd name="T13" fmla="*/ 0 60000 65536"/>
                                <a:gd name="T14" fmla="*/ 0 60000 65536"/>
                              </a:gdLst>
                              <a:ahLst/>
                              <a:cxnLst>
                                <a:cxn ang="T10">
                                  <a:pos x="T0" y="T1"/>
                                </a:cxn>
                                <a:cxn ang="T11">
                                  <a:pos x="T2" y="T3"/>
                                </a:cxn>
                                <a:cxn ang="T12">
                                  <a:pos x="T4" y="T5"/>
                                </a:cxn>
                                <a:cxn ang="T13">
                                  <a:pos x="T6" y="T7"/>
                                </a:cxn>
                                <a:cxn ang="T14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58" h="56">
                                  <a:moveTo>
                                    <a:pt x="0" y="55"/>
                                  </a:moveTo>
                                  <a:lnTo>
                                    <a:pt x="15" y="55"/>
                                  </a:lnTo>
                                  <a:lnTo>
                                    <a:pt x="29" y="47"/>
                                  </a:lnTo>
                                  <a:lnTo>
                                    <a:pt x="41" y="30"/>
                                  </a:lnTo>
                                  <a:lnTo>
                                    <a:pt x="57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3" name="Freeform 51">
                              <a:extLst>
                                <a:ext uri="{FF2B5EF4-FFF2-40B4-BE49-F238E27FC236}">
                                  <a16:creationId xmlns:a16="http://schemas.microsoft.com/office/drawing/2014/main" id="{C80A0B47-FE4A-4AB9-A3B3-F636B8E7AF3D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0" y="1370"/>
                              <a:ext cx="90" cy="89"/>
                            </a:xfrm>
                            <a:custGeom>
                              <a:avLst/>
                              <a:gdLst>
                                <a:gd name="T0" fmla="*/ 0 w 90"/>
                                <a:gd name="T1" fmla="*/ 88 h 89"/>
                                <a:gd name="T2" fmla="*/ 9 w 90"/>
                                <a:gd name="T3" fmla="*/ 72 h 89"/>
                                <a:gd name="T4" fmla="*/ 17 w 90"/>
                                <a:gd name="T5" fmla="*/ 47 h 89"/>
                                <a:gd name="T6" fmla="*/ 28 w 90"/>
                                <a:gd name="T7" fmla="*/ 50 h 89"/>
                                <a:gd name="T8" fmla="*/ 45 w 90"/>
                                <a:gd name="T9" fmla="*/ 41 h 89"/>
                                <a:gd name="T10" fmla="*/ 57 w 90"/>
                                <a:gd name="T11" fmla="*/ 22 h 89"/>
                                <a:gd name="T12" fmla="*/ 71 w 90"/>
                                <a:gd name="T13" fmla="*/ 6 h 89"/>
                                <a:gd name="T14" fmla="*/ 89 w 90"/>
                                <a:gd name="T15" fmla="*/ 0 h 89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</a:gdLst>
                              <a:ahLst/>
                              <a:cxnLst>
                                <a:cxn ang="T16">
                                  <a:pos x="T0" y="T1"/>
                                </a:cxn>
                                <a:cxn ang="T17">
                                  <a:pos x="T2" y="T3"/>
                                </a:cxn>
                                <a:cxn ang="T18">
                                  <a:pos x="T4" y="T5"/>
                                </a:cxn>
                                <a:cxn ang="T19">
                                  <a:pos x="T6" y="T7"/>
                                </a:cxn>
                                <a:cxn ang="T20">
                                  <a:pos x="T8" y="T9"/>
                                </a:cxn>
                                <a:cxn ang="T21">
                                  <a:pos x="T10" y="T11"/>
                                </a:cxn>
                                <a:cxn ang="T22">
                                  <a:pos x="T12" y="T13"/>
                                </a:cxn>
                                <a:cxn ang="T23">
                                  <a:pos x="T14" y="T15"/>
                                </a:cxn>
                              </a:cxnLst>
                              <a:rect l="0" t="0" r="r" b="b"/>
                              <a:pathLst>
                                <a:path w="90" h="89">
                                  <a:moveTo>
                                    <a:pt x="0" y="88"/>
                                  </a:moveTo>
                                  <a:lnTo>
                                    <a:pt x="9" y="72"/>
                                  </a:lnTo>
                                  <a:lnTo>
                                    <a:pt x="17" y="47"/>
                                  </a:lnTo>
                                  <a:lnTo>
                                    <a:pt x="28" y="50"/>
                                  </a:lnTo>
                                  <a:lnTo>
                                    <a:pt x="45" y="41"/>
                                  </a:lnTo>
                                  <a:lnTo>
                                    <a:pt x="57" y="22"/>
                                  </a:lnTo>
                                  <a:lnTo>
                                    <a:pt x="71" y="6"/>
                                  </a:lnTo>
                                  <a:lnTo>
                                    <a:pt x="89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4" name="Freeform 52">
                              <a:extLst>
                                <a:ext uri="{FF2B5EF4-FFF2-40B4-BE49-F238E27FC236}">
                                  <a16:creationId xmlns:a16="http://schemas.microsoft.com/office/drawing/2014/main" id="{CCA817EE-4881-4F7F-A9C7-6EC6E5E9F57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11" y="1400"/>
                              <a:ext cx="79" cy="100"/>
                            </a:xfrm>
                            <a:custGeom>
                              <a:avLst/>
                              <a:gdLst>
                                <a:gd name="T0" fmla="*/ 0 w 79"/>
                                <a:gd name="T1" fmla="*/ 99 h 100"/>
                                <a:gd name="T2" fmla="*/ 19 w 79"/>
                                <a:gd name="T3" fmla="*/ 91 h 100"/>
                                <a:gd name="T4" fmla="*/ 32 w 79"/>
                                <a:gd name="T5" fmla="*/ 80 h 100"/>
                                <a:gd name="T6" fmla="*/ 48 w 79"/>
                                <a:gd name="T7" fmla="*/ 61 h 100"/>
                                <a:gd name="T8" fmla="*/ 60 w 79"/>
                                <a:gd name="T9" fmla="*/ 41 h 100"/>
                                <a:gd name="T10" fmla="*/ 78 w 79"/>
                                <a:gd name="T11" fmla="*/ 3 h 100"/>
                                <a:gd name="T12" fmla="*/ 78 w 79"/>
                                <a:gd name="T13" fmla="*/ 0 h 100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</a:gdLst>
                              <a:ahLst/>
                              <a:cxnLst>
                                <a:cxn ang="T14">
                                  <a:pos x="T0" y="T1"/>
                                </a:cxn>
                                <a:cxn ang="T15">
                                  <a:pos x="T2" y="T3"/>
                                </a:cxn>
                                <a:cxn ang="T16">
                                  <a:pos x="T4" y="T5"/>
                                </a:cxn>
                                <a:cxn ang="T17">
                                  <a:pos x="T6" y="T7"/>
                                </a:cxn>
                                <a:cxn ang="T18">
                                  <a:pos x="T8" y="T9"/>
                                </a:cxn>
                                <a:cxn ang="T19">
                                  <a:pos x="T10" y="T11"/>
                                </a:cxn>
                                <a:cxn ang="T2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79" h="100">
                                  <a:moveTo>
                                    <a:pt x="0" y="99"/>
                                  </a:moveTo>
                                  <a:lnTo>
                                    <a:pt x="19" y="91"/>
                                  </a:lnTo>
                                  <a:lnTo>
                                    <a:pt x="32" y="80"/>
                                  </a:lnTo>
                                  <a:lnTo>
                                    <a:pt x="48" y="61"/>
                                  </a:lnTo>
                                  <a:lnTo>
                                    <a:pt x="60" y="41"/>
                                  </a:lnTo>
                                  <a:lnTo>
                                    <a:pt x="78" y="3"/>
                                  </a:lnTo>
                                  <a:lnTo>
                                    <a:pt x="78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5" name="Freeform 53">
                              <a:extLst>
                                <a:ext uri="{FF2B5EF4-FFF2-40B4-BE49-F238E27FC236}">
                                  <a16:creationId xmlns:a16="http://schemas.microsoft.com/office/drawing/2014/main" id="{E0167395-1435-484C-ABE5-3E9E518A878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5" y="1458"/>
                              <a:ext cx="53" cy="18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3 h 18"/>
                                <a:gd name="T2" fmla="*/ 19 w 53"/>
                                <a:gd name="T3" fmla="*/ 17 h 18"/>
                                <a:gd name="T4" fmla="*/ 33 w 53"/>
                                <a:gd name="T5" fmla="*/ 17 h 18"/>
                                <a:gd name="T6" fmla="*/ 52 w 53"/>
                                <a:gd name="T7" fmla="*/ 0 h 18"/>
                                <a:gd name="T8" fmla="*/ 0 60000 65536"/>
                                <a:gd name="T9" fmla="*/ 0 60000 65536"/>
                                <a:gd name="T10" fmla="*/ 0 60000 65536"/>
                                <a:gd name="T11" fmla="*/ 0 60000 65536"/>
                              </a:gdLst>
                              <a:ahLst/>
                              <a:cxnLst>
                                <a:cxn ang="T8">
                                  <a:pos x="T0" y="T1"/>
                                </a:cxn>
                                <a:cxn ang="T9">
                                  <a:pos x="T2" y="T3"/>
                                </a:cxn>
                                <a:cxn ang="T10">
                                  <a:pos x="T4" y="T5"/>
                                </a:cxn>
                                <a:cxn ang="T11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18">
                                  <a:moveTo>
                                    <a:pt x="0" y="3"/>
                                  </a:moveTo>
                                  <a:lnTo>
                                    <a:pt x="19" y="17"/>
                                  </a:lnTo>
                                  <a:lnTo>
                                    <a:pt x="33" y="17"/>
                                  </a:lnTo>
                                  <a:lnTo>
                                    <a:pt x="52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6" name="Freeform 54">
                              <a:extLst>
                                <a:ext uri="{FF2B5EF4-FFF2-40B4-BE49-F238E27FC236}">
                                  <a16:creationId xmlns:a16="http://schemas.microsoft.com/office/drawing/2014/main" id="{DCB68833-B107-4B1B-945C-9FBB1A4C1C3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32" y="1508"/>
                              <a:ext cx="49" cy="37"/>
                            </a:xfrm>
                            <a:custGeom>
                              <a:avLst/>
                              <a:gdLst>
                                <a:gd name="T0" fmla="*/ 0 w 49"/>
                                <a:gd name="T1" fmla="*/ 11 h 37"/>
                                <a:gd name="T2" fmla="*/ 26 w 49"/>
                                <a:gd name="T3" fmla="*/ 36 h 37"/>
                                <a:gd name="T4" fmla="*/ 48 w 49"/>
                                <a:gd name="T5" fmla="*/ 0 h 37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49" h="37">
                                  <a:moveTo>
                                    <a:pt x="0" y="11"/>
                                  </a:moveTo>
                                  <a:lnTo>
                                    <a:pt x="26" y="36"/>
                                  </a:lnTo>
                                  <a:lnTo>
                                    <a:pt x="48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7" name="Freeform 55">
                              <a:extLst>
                                <a:ext uri="{FF2B5EF4-FFF2-40B4-BE49-F238E27FC236}">
                                  <a16:creationId xmlns:a16="http://schemas.microsoft.com/office/drawing/2014/main" id="{36D1771D-5EA9-42F0-BB78-565168901C43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57" y="1552"/>
                              <a:ext cx="57" cy="48"/>
                            </a:xfrm>
                            <a:custGeom>
                              <a:avLst/>
                              <a:gdLst>
                                <a:gd name="T0" fmla="*/ 0 w 57"/>
                                <a:gd name="T1" fmla="*/ 47 h 48"/>
                                <a:gd name="T2" fmla="*/ 7 w 57"/>
                                <a:gd name="T3" fmla="*/ 22 h 48"/>
                                <a:gd name="T4" fmla="*/ 18 w 57"/>
                                <a:gd name="T5" fmla="*/ 8 h 48"/>
                                <a:gd name="T6" fmla="*/ 28 w 57"/>
                                <a:gd name="T7" fmla="*/ 17 h 48"/>
                                <a:gd name="T8" fmla="*/ 33 w 57"/>
                                <a:gd name="T9" fmla="*/ 33 h 48"/>
                                <a:gd name="T10" fmla="*/ 56 w 57"/>
                                <a:gd name="T11" fmla="*/ 0 h 48"/>
                                <a:gd name="T12" fmla="*/ 0 60000 65536"/>
                                <a:gd name="T13" fmla="*/ 0 60000 65536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</a:gdLst>
                              <a:ahLst/>
                              <a:cxnLst>
                                <a:cxn ang="T12">
                                  <a:pos x="T0" y="T1"/>
                                </a:cxn>
                                <a:cxn ang="T13">
                                  <a:pos x="T2" y="T3"/>
                                </a:cxn>
                                <a:cxn ang="T14">
                                  <a:pos x="T4" y="T5"/>
                                </a:cxn>
                                <a:cxn ang="T15">
                                  <a:pos x="T6" y="T7"/>
                                </a:cxn>
                                <a:cxn ang="T16">
                                  <a:pos x="T8" y="T9"/>
                                </a:cxn>
                                <a:cxn ang="T17">
                                  <a:pos x="T10" y="T11"/>
                                </a:cxn>
                              </a:cxnLst>
                              <a:rect l="0" t="0" r="r" b="b"/>
                              <a:pathLst>
                                <a:path w="57" h="48">
                                  <a:moveTo>
                                    <a:pt x="0" y="47"/>
                                  </a:moveTo>
                                  <a:lnTo>
                                    <a:pt x="7" y="22"/>
                                  </a:lnTo>
                                  <a:lnTo>
                                    <a:pt x="18" y="8"/>
                                  </a:lnTo>
                                  <a:lnTo>
                                    <a:pt x="28" y="17"/>
                                  </a:lnTo>
                                  <a:lnTo>
                                    <a:pt x="33" y="33"/>
                                  </a:lnTo>
                                  <a:lnTo>
                                    <a:pt x="56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38" name="Line 56">
                              <a:extLst>
                                <a:ext uri="{FF2B5EF4-FFF2-40B4-BE49-F238E27FC236}">
                                  <a16:creationId xmlns:a16="http://schemas.microsoft.com/office/drawing/2014/main" id="{6D1ED2CA-D0BF-4BD1-94C9-5F9344EDC87C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75" y="1619"/>
                              <a:ext cx="9" cy="43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224" name="Group 57">
                            <a:extLst>
                              <a:ext uri="{FF2B5EF4-FFF2-40B4-BE49-F238E27FC236}">
                                <a16:creationId xmlns:a16="http://schemas.microsoft.com/office/drawing/2014/main" id="{AEA31220-1D7E-4F25-86D7-03BA2260197F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010" y="1599"/>
                            <a:ext cx="119" cy="175"/>
                            <a:chOff x="3010" y="1599"/>
                            <a:chExt cx="119" cy="175"/>
                          </a:xfrm>
                        </p:grpSpPr>
                        <p:grpSp>
                          <p:nvGrpSpPr>
                            <p:cNvPr id="225" name="Group 58">
                              <a:extLst>
                                <a:ext uri="{FF2B5EF4-FFF2-40B4-BE49-F238E27FC236}">
                                  <a16:creationId xmlns:a16="http://schemas.microsoft.com/office/drawing/2014/main" id="{75065FB7-00E4-4D32-BFEB-86B0CCD4AEC3}"/>
                                </a:ext>
                              </a:extLst>
                            </p:cNvPr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070" y="1599"/>
                              <a:ext cx="59" cy="175"/>
                              <a:chOff x="3070" y="1599"/>
                              <a:chExt cx="59" cy="175"/>
                            </a:xfrm>
                          </p:grpSpPr>
                          <p:sp>
                            <p:nvSpPr>
                              <p:cNvPr id="227" name="Freeform 59">
                                <a:extLst>
                                  <a:ext uri="{FF2B5EF4-FFF2-40B4-BE49-F238E27FC236}">
                                    <a16:creationId xmlns:a16="http://schemas.microsoft.com/office/drawing/2014/main" id="{A797D89A-1470-4402-843C-CDC86E228BE2}"/>
                                  </a:ext>
                                </a:extLst>
                              </p:cNvPr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070" y="1657"/>
                                <a:ext cx="59" cy="117"/>
                              </a:xfrm>
                              <a:custGeom>
                                <a:avLst/>
                                <a:gdLst>
                                  <a:gd name="T0" fmla="*/ 18 w 59"/>
                                  <a:gd name="T1" fmla="*/ 3 h 117"/>
                                  <a:gd name="T2" fmla="*/ 8 w 59"/>
                                  <a:gd name="T3" fmla="*/ 22 h 117"/>
                                  <a:gd name="T4" fmla="*/ 1 w 59"/>
                                  <a:gd name="T5" fmla="*/ 41 h 117"/>
                                  <a:gd name="T6" fmla="*/ 0 w 59"/>
                                  <a:gd name="T7" fmla="*/ 61 h 117"/>
                                  <a:gd name="T8" fmla="*/ 1 w 59"/>
                                  <a:gd name="T9" fmla="*/ 77 h 117"/>
                                  <a:gd name="T10" fmla="*/ 8 w 59"/>
                                  <a:gd name="T11" fmla="*/ 83 h 117"/>
                                  <a:gd name="T12" fmla="*/ 15 w 59"/>
                                  <a:gd name="T13" fmla="*/ 80 h 117"/>
                                  <a:gd name="T14" fmla="*/ 18 w 59"/>
                                  <a:gd name="T15" fmla="*/ 97 h 117"/>
                                  <a:gd name="T16" fmla="*/ 22 w 59"/>
                                  <a:gd name="T17" fmla="*/ 108 h 117"/>
                                  <a:gd name="T18" fmla="*/ 32 w 59"/>
                                  <a:gd name="T19" fmla="*/ 113 h 117"/>
                                  <a:gd name="T20" fmla="*/ 40 w 59"/>
                                  <a:gd name="T21" fmla="*/ 116 h 117"/>
                                  <a:gd name="T22" fmla="*/ 47 w 59"/>
                                  <a:gd name="T23" fmla="*/ 108 h 117"/>
                                  <a:gd name="T24" fmla="*/ 56 w 59"/>
                                  <a:gd name="T25" fmla="*/ 94 h 117"/>
                                  <a:gd name="T26" fmla="*/ 58 w 59"/>
                                  <a:gd name="T27" fmla="*/ 66 h 117"/>
                                  <a:gd name="T28" fmla="*/ 54 w 59"/>
                                  <a:gd name="T29" fmla="*/ 39 h 117"/>
                                  <a:gd name="T30" fmla="*/ 41 w 59"/>
                                  <a:gd name="T31" fmla="*/ 0 h 117"/>
                                  <a:gd name="T32" fmla="*/ 0 60000 65536"/>
                                  <a:gd name="T33" fmla="*/ 0 60000 65536"/>
                                  <a:gd name="T34" fmla="*/ 0 60000 65536"/>
                                  <a:gd name="T35" fmla="*/ 0 60000 65536"/>
                                  <a:gd name="T36" fmla="*/ 0 60000 65536"/>
                                  <a:gd name="T37" fmla="*/ 0 60000 65536"/>
                                  <a:gd name="T38" fmla="*/ 0 60000 65536"/>
                                  <a:gd name="T39" fmla="*/ 0 60000 65536"/>
                                  <a:gd name="T40" fmla="*/ 0 60000 65536"/>
                                  <a:gd name="T41" fmla="*/ 0 60000 65536"/>
                                  <a:gd name="T42" fmla="*/ 0 60000 65536"/>
                                  <a:gd name="T43" fmla="*/ 0 60000 65536"/>
                                  <a:gd name="T44" fmla="*/ 0 60000 65536"/>
                                  <a:gd name="T45" fmla="*/ 0 60000 65536"/>
                                  <a:gd name="T46" fmla="*/ 0 60000 65536"/>
                                  <a:gd name="T47" fmla="*/ 0 60000 65536"/>
                                </a:gdLst>
                                <a:ahLst/>
                                <a:cxnLst>
                                  <a:cxn ang="T32">
                                    <a:pos x="T0" y="T1"/>
                                  </a:cxn>
                                  <a:cxn ang="T33">
                                    <a:pos x="T2" y="T3"/>
                                  </a:cxn>
                                  <a:cxn ang="T34">
                                    <a:pos x="T4" y="T5"/>
                                  </a:cxn>
                                  <a:cxn ang="T35">
                                    <a:pos x="T6" y="T7"/>
                                  </a:cxn>
                                  <a:cxn ang="T36">
                                    <a:pos x="T8" y="T9"/>
                                  </a:cxn>
                                  <a:cxn ang="T37">
                                    <a:pos x="T10" y="T11"/>
                                  </a:cxn>
                                  <a:cxn ang="T38">
                                    <a:pos x="T12" y="T13"/>
                                  </a:cxn>
                                  <a:cxn ang="T39">
                                    <a:pos x="T14" y="T15"/>
                                  </a:cxn>
                                  <a:cxn ang="T40">
                                    <a:pos x="T16" y="T17"/>
                                  </a:cxn>
                                  <a:cxn ang="T41">
                                    <a:pos x="T18" y="T19"/>
                                  </a:cxn>
                                  <a:cxn ang="T42">
                                    <a:pos x="T20" y="T21"/>
                                  </a:cxn>
                                  <a:cxn ang="T43">
                                    <a:pos x="T22" y="T23"/>
                                  </a:cxn>
                                  <a:cxn ang="T44">
                                    <a:pos x="T24" y="T25"/>
                                  </a:cxn>
                                  <a:cxn ang="T45">
                                    <a:pos x="T26" y="T27"/>
                                  </a:cxn>
                                  <a:cxn ang="T46">
                                    <a:pos x="T28" y="T29"/>
                                  </a:cxn>
                                  <a:cxn ang="T47">
                                    <a:pos x="T30" y="T31"/>
                                  </a:cxn>
                                </a:cxnLst>
                                <a:rect l="0" t="0" r="r" b="b"/>
                                <a:pathLst>
                                  <a:path w="59" h="117">
                                    <a:moveTo>
                                      <a:pt x="18" y="3"/>
                                    </a:moveTo>
                                    <a:lnTo>
                                      <a:pt x="8" y="22"/>
                                    </a:lnTo>
                                    <a:lnTo>
                                      <a:pt x="1" y="41"/>
                                    </a:lnTo>
                                    <a:lnTo>
                                      <a:pt x="0" y="61"/>
                                    </a:lnTo>
                                    <a:lnTo>
                                      <a:pt x="1" y="77"/>
                                    </a:lnTo>
                                    <a:lnTo>
                                      <a:pt x="8" y="83"/>
                                    </a:lnTo>
                                    <a:lnTo>
                                      <a:pt x="15" y="80"/>
                                    </a:lnTo>
                                    <a:lnTo>
                                      <a:pt x="18" y="97"/>
                                    </a:lnTo>
                                    <a:lnTo>
                                      <a:pt x="22" y="108"/>
                                    </a:lnTo>
                                    <a:lnTo>
                                      <a:pt x="32" y="113"/>
                                    </a:lnTo>
                                    <a:lnTo>
                                      <a:pt x="40" y="116"/>
                                    </a:lnTo>
                                    <a:lnTo>
                                      <a:pt x="47" y="108"/>
                                    </a:lnTo>
                                    <a:lnTo>
                                      <a:pt x="56" y="94"/>
                                    </a:lnTo>
                                    <a:lnTo>
                                      <a:pt x="58" y="66"/>
                                    </a:lnTo>
                                    <a:lnTo>
                                      <a:pt x="54" y="39"/>
                                    </a:lnTo>
                                    <a:lnTo>
                                      <a:pt x="41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228" name="Group 60">
                                <a:extLst>
                                  <a:ext uri="{FF2B5EF4-FFF2-40B4-BE49-F238E27FC236}">
                                    <a16:creationId xmlns:a16="http://schemas.microsoft.com/office/drawing/2014/main" id="{AE5BA593-4FB2-45BB-B9B4-C74D1F65B61E}"/>
                                  </a:ext>
                                </a:extLst>
                              </p:cNvPr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3084" y="1599"/>
                                <a:ext cx="19" cy="20"/>
                                <a:chOff x="3084" y="1599"/>
                                <a:chExt cx="19" cy="20"/>
                              </a:xfrm>
                            </p:grpSpPr>
                            <p:sp>
                              <p:nvSpPr>
                                <p:cNvPr id="229" name="Oval 61">
                                  <a:extLst>
                                    <a:ext uri="{FF2B5EF4-FFF2-40B4-BE49-F238E27FC236}">
                                      <a16:creationId xmlns:a16="http://schemas.microsoft.com/office/drawing/2014/main" id="{88729E37-3ACA-443C-A6A4-4E5A0657463F}"/>
                                    </a:ext>
                                  </a:extLst>
                                </p:cNvPr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3084" y="1599"/>
                                  <a:ext cx="6" cy="20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000000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>
                                      <a:solidFill>
                                        <a:schemeClr val="tx1"/>
                                      </a:solidFill>
                                      <a:round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>
                                  <a:lvl1pPr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 2" panose="05020102010507070707" pitchFamily="18" charset="2"/>
                                    <a:buChar char=""/>
                                    <a:defRPr sz="2400" b="1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1pPr>
                                  <a:lvl2pPr marL="742950" indent="-28575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" panose="05000000000000000000" pitchFamily="2" charset="2"/>
                                    <a:buChar char="Ø"/>
                                    <a:defRPr sz="20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2pPr>
                                  <a:lvl3pPr marL="1143000" indent="-22860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" panose="05000000000000000000" pitchFamily="2" charset="2"/>
                                    <a:buChar char="ü"/>
                                    <a:defRPr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3pPr>
                                  <a:lvl4pPr marL="1600200" indent="-22860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" panose="05000000000000000000" pitchFamily="2" charset="2"/>
                                    <a:buChar char="§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4pPr>
                                  <a:lvl5pPr marL="2057400" indent="-22860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5pPr>
                                  <a:lvl6pPr marL="25146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6pPr>
                                  <a:lvl7pPr marL="29718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7pPr>
                                  <a:lvl8pPr marL="34290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8pPr>
                                  <a:lvl9pPr marL="38862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9pPr>
                                </a:lstStyle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ct val="50000"/>
                                    </a:spcBef>
                                    <a:spcAft>
                                      <a:spcPts val="0"/>
                                    </a:spcAft>
                                    <a:buClr>
                                      <a:srgbClr val="800000"/>
                                    </a:buClr>
                                    <a:buSzTx/>
                                    <a:buFont typeface="Wingdings" panose="05000000000000000000" pitchFamily="2" charset="2"/>
                                    <a:buChar char="¦"/>
                                    <a:tabLst/>
                                    <a:defRPr/>
                                  </a:pPr>
                                  <a:endParaRPr kumimoji="0" lang="en-US" altLang="en-US" sz="3200" b="1" i="0" u="none" strike="noStrike" kern="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44546A"/>
                                    </a:solidFill>
                                    <a:effectLst/>
                                    <a:uLnTx/>
                                    <a:uFillTx/>
                                    <a:latin typeface="Impact" panose="020B0806030902050204" pitchFamily="34" charset="0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230" name="Oval 62">
                                  <a:extLst>
                                    <a:ext uri="{FF2B5EF4-FFF2-40B4-BE49-F238E27FC236}">
                                      <a16:creationId xmlns:a16="http://schemas.microsoft.com/office/drawing/2014/main" id="{1C1C6728-2F64-44C3-B5BB-BF56683124C4}"/>
                                    </a:ext>
                                  </a:extLst>
                                </p:cNvPr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3099" y="1599"/>
                                  <a:ext cx="4" cy="20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000000"/>
                                </a:solidFill>
                                <a:ln>
                                  <a:noFill/>
                                </a:ln>
                                <a:effectLst/>
                                <a:extLst>
                                  <a:ext uri="{91240B29-F687-4F45-9708-019B960494DF}">
                                    <a14:hiddenLine xmlns:a14="http://schemas.microsoft.com/office/drawing/2010/main" w="12700">
                                      <a:solidFill>
                                        <a:schemeClr val="tx1"/>
                                      </a:solidFill>
                                      <a:round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>
                                  <a:lvl1pPr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 2" panose="05020102010507070707" pitchFamily="18" charset="2"/>
                                    <a:buChar char=""/>
                                    <a:defRPr sz="2400" b="1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1pPr>
                                  <a:lvl2pPr marL="742950" indent="-28575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" panose="05000000000000000000" pitchFamily="2" charset="2"/>
                                    <a:buChar char="Ø"/>
                                    <a:defRPr sz="20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2pPr>
                                  <a:lvl3pPr marL="1143000" indent="-22860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" panose="05000000000000000000" pitchFamily="2" charset="2"/>
                                    <a:buChar char="ü"/>
                                    <a:defRPr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3pPr>
                                  <a:lvl4pPr marL="1600200" indent="-22860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Font typeface="Wingdings" panose="05000000000000000000" pitchFamily="2" charset="2"/>
                                    <a:buChar char="§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4pPr>
                                  <a:lvl5pPr marL="2057400" indent="-228600">
                                    <a:spcBef>
                                      <a:spcPct val="20000"/>
                                    </a:spcBef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5pPr>
                                  <a:lvl6pPr marL="25146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6pPr>
                                  <a:lvl7pPr marL="29718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7pPr>
                                  <a:lvl8pPr marL="34290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8pPr>
                                  <a:lvl9pPr marL="3886200" indent="-228600" eaLnBrk="0" fontAlgn="base" hangingPunct="0">
                                    <a:spcBef>
                                      <a:spcPct val="20000"/>
                                    </a:spcBef>
                                    <a:spcAft>
                                      <a:spcPct val="0"/>
                                    </a:spcAft>
                                    <a:buClr>
                                      <a:srgbClr val="990000"/>
                                    </a:buClr>
                                    <a:buChar char="»"/>
                                    <a:defRPr sz="1600">
                                      <a:solidFill>
                                        <a:schemeClr val="tx1"/>
                                      </a:solidFill>
                                      <a:latin typeface="Trebuchet MS" panose="020B0603020202020204" pitchFamily="34" charset="0"/>
                                    </a:defRPr>
                                  </a:lvl9pPr>
                                </a:lstStyle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ct val="50000"/>
                                    </a:spcBef>
                                    <a:spcAft>
                                      <a:spcPts val="0"/>
                                    </a:spcAft>
                                    <a:buClr>
                                      <a:srgbClr val="800000"/>
                                    </a:buClr>
                                    <a:buSzTx/>
                                    <a:buFont typeface="Wingdings" panose="05000000000000000000" pitchFamily="2" charset="2"/>
                                    <a:buChar char="¦"/>
                                    <a:tabLst/>
                                    <a:defRPr/>
                                  </a:pPr>
                                  <a:endParaRPr kumimoji="0" lang="en-US" altLang="en-US" sz="3200" b="1" i="0" u="none" strike="noStrike" kern="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44546A"/>
                                    </a:solidFill>
                                    <a:effectLst/>
                                    <a:uLnTx/>
                                    <a:uFillTx/>
                                    <a:latin typeface="Impact" panose="020B0806030902050204" pitchFamily="34" charset="0"/>
                                  </a:endParaRPr>
                                </a:p>
                              </p:txBody>
                            </p:sp>
                          </p:grpSp>
                        </p:grpSp>
                        <p:sp>
                          <p:nvSpPr>
                            <p:cNvPr id="226" name="Oval 63">
                              <a:extLst>
                                <a:ext uri="{FF2B5EF4-FFF2-40B4-BE49-F238E27FC236}">
                                  <a16:creationId xmlns:a16="http://schemas.microsoft.com/office/drawing/2014/main" id="{72449871-DA24-41D7-B0F3-BE020D406802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3010" y="1694"/>
                              <a:ext cx="3" cy="19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>
                              <a:lvl1pPr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 2" panose="05020102010507070707" pitchFamily="18" charset="2"/>
                                <a:buChar char=""/>
                                <a:defRPr sz="2400" b="1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Ø"/>
                                <a:defRPr sz="20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ü"/>
                                <a:defRPr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§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9pPr>
                            </a:lstStyle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ct val="5000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Tx/>
                                <a:buFont typeface="Wingdings" panose="05000000000000000000" pitchFamily="2" charset="2"/>
                                <a:buChar char="¦"/>
                                <a:tabLst/>
                                <a:defRPr/>
                              </a:pPr>
                              <a:endParaRPr kumimoji="0" lang="en-US" altLang="en-US" sz="3200" b="1" i="0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44546A"/>
                                </a:solidFill>
                                <a:effectLst/>
                                <a:uLnTx/>
                                <a:uFillTx/>
                                <a:latin typeface="Impact" panose="020B0806030902050204" pitchFamily="34" charset="0"/>
                              </a:endParaRPr>
                            </a:p>
                          </p:txBody>
                        </p:sp>
                      </p:grpSp>
                    </p:grpSp>
                  </p:grpSp>
                </p:grpSp>
                <p:sp>
                  <p:nvSpPr>
                    <p:cNvPr id="218" name="Freeform 64">
                      <a:extLst>
                        <a:ext uri="{FF2B5EF4-FFF2-40B4-BE49-F238E27FC236}">
                          <a16:creationId xmlns:a16="http://schemas.microsoft.com/office/drawing/2014/main" id="{396912C7-125F-454E-B66F-1F75CF116A4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093" y="1845"/>
                      <a:ext cx="167" cy="335"/>
                    </a:xfrm>
                    <a:custGeom>
                      <a:avLst/>
                      <a:gdLst>
                        <a:gd name="T0" fmla="*/ 49 w 167"/>
                        <a:gd name="T1" fmla="*/ 0 h 335"/>
                        <a:gd name="T2" fmla="*/ 32 w 167"/>
                        <a:gd name="T3" fmla="*/ 66 h 335"/>
                        <a:gd name="T4" fmla="*/ 0 w 167"/>
                        <a:gd name="T5" fmla="*/ 102 h 335"/>
                        <a:gd name="T6" fmla="*/ 17 w 167"/>
                        <a:gd name="T7" fmla="*/ 132 h 335"/>
                        <a:gd name="T8" fmla="*/ 33 w 167"/>
                        <a:gd name="T9" fmla="*/ 141 h 335"/>
                        <a:gd name="T10" fmla="*/ 25 w 167"/>
                        <a:gd name="T11" fmla="*/ 152 h 335"/>
                        <a:gd name="T12" fmla="*/ 14 w 167"/>
                        <a:gd name="T13" fmla="*/ 149 h 335"/>
                        <a:gd name="T14" fmla="*/ 4 w 167"/>
                        <a:gd name="T15" fmla="*/ 177 h 335"/>
                        <a:gd name="T16" fmla="*/ 1 w 167"/>
                        <a:gd name="T17" fmla="*/ 207 h 335"/>
                        <a:gd name="T18" fmla="*/ 4 w 167"/>
                        <a:gd name="T19" fmla="*/ 240 h 335"/>
                        <a:gd name="T20" fmla="*/ 11 w 167"/>
                        <a:gd name="T21" fmla="*/ 268 h 335"/>
                        <a:gd name="T22" fmla="*/ 24 w 167"/>
                        <a:gd name="T23" fmla="*/ 290 h 335"/>
                        <a:gd name="T24" fmla="*/ 41 w 167"/>
                        <a:gd name="T25" fmla="*/ 304 h 335"/>
                        <a:gd name="T26" fmla="*/ 63 w 167"/>
                        <a:gd name="T27" fmla="*/ 328 h 335"/>
                        <a:gd name="T28" fmla="*/ 73 w 167"/>
                        <a:gd name="T29" fmla="*/ 334 h 335"/>
                        <a:gd name="T30" fmla="*/ 90 w 167"/>
                        <a:gd name="T31" fmla="*/ 331 h 335"/>
                        <a:gd name="T32" fmla="*/ 104 w 167"/>
                        <a:gd name="T33" fmla="*/ 290 h 335"/>
                        <a:gd name="T34" fmla="*/ 121 w 167"/>
                        <a:gd name="T35" fmla="*/ 229 h 335"/>
                        <a:gd name="T36" fmla="*/ 136 w 167"/>
                        <a:gd name="T37" fmla="*/ 243 h 335"/>
                        <a:gd name="T38" fmla="*/ 154 w 167"/>
                        <a:gd name="T39" fmla="*/ 254 h 335"/>
                        <a:gd name="T40" fmla="*/ 166 w 167"/>
                        <a:gd name="T41" fmla="*/ 232 h 335"/>
                        <a:gd name="T42" fmla="*/ 161 w 167"/>
                        <a:gd name="T43" fmla="*/ 215 h 335"/>
                        <a:gd name="T44" fmla="*/ 154 w 167"/>
                        <a:gd name="T45" fmla="*/ 193 h 335"/>
                        <a:gd name="T46" fmla="*/ 140 w 167"/>
                        <a:gd name="T47" fmla="*/ 177 h 335"/>
                        <a:gd name="T48" fmla="*/ 130 w 167"/>
                        <a:gd name="T49" fmla="*/ 132 h 335"/>
                        <a:gd name="T50" fmla="*/ 105 w 167"/>
                        <a:gd name="T51" fmla="*/ 113 h 335"/>
                        <a:gd name="T52" fmla="*/ 90 w 167"/>
                        <a:gd name="T53" fmla="*/ 66 h 335"/>
                        <a:gd name="T54" fmla="*/ 74 w 167"/>
                        <a:gd name="T55" fmla="*/ 25 h 335"/>
                        <a:gd name="T56" fmla="*/ 49 w 167"/>
                        <a:gd name="T57" fmla="*/ 0 h 335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</a:gdLst>
                      <a:ahLst/>
                      <a:cxnLst>
                        <a:cxn ang="T58">
                          <a:pos x="T0" y="T1"/>
                        </a:cxn>
                        <a:cxn ang="T59">
                          <a:pos x="T2" y="T3"/>
                        </a:cxn>
                        <a:cxn ang="T60">
                          <a:pos x="T4" y="T5"/>
                        </a:cxn>
                        <a:cxn ang="T61">
                          <a:pos x="T6" y="T7"/>
                        </a:cxn>
                        <a:cxn ang="T62">
                          <a:pos x="T8" y="T9"/>
                        </a:cxn>
                        <a:cxn ang="T63">
                          <a:pos x="T10" y="T11"/>
                        </a:cxn>
                        <a:cxn ang="T64">
                          <a:pos x="T12" y="T13"/>
                        </a:cxn>
                        <a:cxn ang="T65">
                          <a:pos x="T14" y="T15"/>
                        </a:cxn>
                        <a:cxn ang="T66">
                          <a:pos x="T16" y="T17"/>
                        </a:cxn>
                        <a:cxn ang="T67">
                          <a:pos x="T18" y="T19"/>
                        </a:cxn>
                        <a:cxn ang="T68">
                          <a:pos x="T20" y="T21"/>
                        </a:cxn>
                        <a:cxn ang="T69">
                          <a:pos x="T22" y="T23"/>
                        </a:cxn>
                        <a:cxn ang="T70">
                          <a:pos x="T24" y="T25"/>
                        </a:cxn>
                        <a:cxn ang="T71">
                          <a:pos x="T26" y="T27"/>
                        </a:cxn>
                        <a:cxn ang="T72">
                          <a:pos x="T28" y="T29"/>
                        </a:cxn>
                        <a:cxn ang="T73">
                          <a:pos x="T30" y="T31"/>
                        </a:cxn>
                        <a:cxn ang="T74">
                          <a:pos x="T32" y="T33"/>
                        </a:cxn>
                        <a:cxn ang="T75">
                          <a:pos x="T34" y="T35"/>
                        </a:cxn>
                        <a:cxn ang="T76">
                          <a:pos x="T36" y="T37"/>
                        </a:cxn>
                        <a:cxn ang="T77">
                          <a:pos x="T38" y="T39"/>
                        </a:cxn>
                        <a:cxn ang="T78">
                          <a:pos x="T40" y="T41"/>
                        </a:cxn>
                        <a:cxn ang="T79">
                          <a:pos x="T42" y="T43"/>
                        </a:cxn>
                        <a:cxn ang="T80">
                          <a:pos x="T44" y="T45"/>
                        </a:cxn>
                        <a:cxn ang="T81">
                          <a:pos x="T46" y="T47"/>
                        </a:cxn>
                        <a:cxn ang="T82">
                          <a:pos x="T48" y="T49"/>
                        </a:cxn>
                        <a:cxn ang="T83">
                          <a:pos x="T50" y="T51"/>
                        </a:cxn>
                        <a:cxn ang="T84">
                          <a:pos x="T52" y="T53"/>
                        </a:cxn>
                        <a:cxn ang="T85">
                          <a:pos x="T54" y="T55"/>
                        </a:cxn>
                        <a:cxn ang="T86">
                          <a:pos x="T56" y="T57"/>
                        </a:cxn>
                      </a:cxnLst>
                      <a:rect l="0" t="0" r="r" b="b"/>
                      <a:pathLst>
                        <a:path w="167" h="335">
                          <a:moveTo>
                            <a:pt x="49" y="0"/>
                          </a:moveTo>
                          <a:lnTo>
                            <a:pt x="32" y="66"/>
                          </a:lnTo>
                          <a:lnTo>
                            <a:pt x="0" y="102"/>
                          </a:lnTo>
                          <a:lnTo>
                            <a:pt x="17" y="132"/>
                          </a:lnTo>
                          <a:lnTo>
                            <a:pt x="33" y="141"/>
                          </a:lnTo>
                          <a:lnTo>
                            <a:pt x="25" y="152"/>
                          </a:lnTo>
                          <a:lnTo>
                            <a:pt x="14" y="149"/>
                          </a:lnTo>
                          <a:lnTo>
                            <a:pt x="4" y="177"/>
                          </a:lnTo>
                          <a:lnTo>
                            <a:pt x="1" y="207"/>
                          </a:lnTo>
                          <a:lnTo>
                            <a:pt x="4" y="240"/>
                          </a:lnTo>
                          <a:lnTo>
                            <a:pt x="11" y="268"/>
                          </a:lnTo>
                          <a:lnTo>
                            <a:pt x="24" y="290"/>
                          </a:lnTo>
                          <a:lnTo>
                            <a:pt x="41" y="304"/>
                          </a:lnTo>
                          <a:lnTo>
                            <a:pt x="63" y="328"/>
                          </a:lnTo>
                          <a:lnTo>
                            <a:pt x="73" y="334"/>
                          </a:lnTo>
                          <a:lnTo>
                            <a:pt x="90" y="331"/>
                          </a:lnTo>
                          <a:lnTo>
                            <a:pt x="104" y="290"/>
                          </a:lnTo>
                          <a:lnTo>
                            <a:pt x="121" y="229"/>
                          </a:lnTo>
                          <a:lnTo>
                            <a:pt x="136" y="243"/>
                          </a:lnTo>
                          <a:lnTo>
                            <a:pt x="154" y="254"/>
                          </a:lnTo>
                          <a:lnTo>
                            <a:pt x="166" y="232"/>
                          </a:lnTo>
                          <a:lnTo>
                            <a:pt x="161" y="215"/>
                          </a:lnTo>
                          <a:lnTo>
                            <a:pt x="154" y="193"/>
                          </a:lnTo>
                          <a:lnTo>
                            <a:pt x="140" y="177"/>
                          </a:lnTo>
                          <a:lnTo>
                            <a:pt x="130" y="132"/>
                          </a:lnTo>
                          <a:lnTo>
                            <a:pt x="105" y="113"/>
                          </a:lnTo>
                          <a:lnTo>
                            <a:pt x="90" y="66"/>
                          </a:lnTo>
                          <a:lnTo>
                            <a:pt x="74" y="25"/>
                          </a:lnTo>
                          <a:lnTo>
                            <a:pt x="49" y="0"/>
                          </a:lnTo>
                        </a:path>
                      </a:pathLst>
                    </a:custGeom>
                    <a:solidFill>
                      <a:srgbClr val="40600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</p:grpSp>
              <p:grpSp>
                <p:nvGrpSpPr>
                  <p:cNvPr id="210" name="Group 65">
                    <a:extLst>
                      <a:ext uri="{FF2B5EF4-FFF2-40B4-BE49-F238E27FC236}">
                        <a16:creationId xmlns:a16="http://schemas.microsoft.com/office/drawing/2014/main" id="{D0A7033A-B41E-4182-B743-0D6684DD78F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172" y="1999"/>
                    <a:ext cx="186" cy="220"/>
                    <a:chOff x="3172" y="1999"/>
                    <a:chExt cx="186" cy="220"/>
                  </a:xfrm>
                </p:grpSpPr>
                <p:sp>
                  <p:nvSpPr>
                    <p:cNvPr id="211" name="Freeform 66">
                      <a:extLst>
                        <a:ext uri="{FF2B5EF4-FFF2-40B4-BE49-F238E27FC236}">
                          <a16:creationId xmlns:a16="http://schemas.microsoft.com/office/drawing/2014/main" id="{23F7FE3C-88E3-47ED-86C4-43A3DEAD346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172" y="2077"/>
                      <a:ext cx="97" cy="142"/>
                    </a:xfrm>
                    <a:custGeom>
                      <a:avLst/>
                      <a:gdLst>
                        <a:gd name="T0" fmla="*/ 0 w 97"/>
                        <a:gd name="T1" fmla="*/ 111 h 142"/>
                        <a:gd name="T2" fmla="*/ 6 w 97"/>
                        <a:gd name="T3" fmla="*/ 83 h 142"/>
                        <a:gd name="T4" fmla="*/ 14 w 97"/>
                        <a:gd name="T5" fmla="*/ 64 h 142"/>
                        <a:gd name="T6" fmla="*/ 25 w 97"/>
                        <a:gd name="T7" fmla="*/ 44 h 142"/>
                        <a:gd name="T8" fmla="*/ 31 w 97"/>
                        <a:gd name="T9" fmla="*/ 0 h 142"/>
                        <a:gd name="T10" fmla="*/ 47 w 97"/>
                        <a:gd name="T11" fmla="*/ 8 h 142"/>
                        <a:gd name="T12" fmla="*/ 59 w 97"/>
                        <a:gd name="T13" fmla="*/ 14 h 142"/>
                        <a:gd name="T14" fmla="*/ 69 w 97"/>
                        <a:gd name="T15" fmla="*/ 8 h 142"/>
                        <a:gd name="T16" fmla="*/ 78 w 97"/>
                        <a:gd name="T17" fmla="*/ 22 h 142"/>
                        <a:gd name="T18" fmla="*/ 88 w 97"/>
                        <a:gd name="T19" fmla="*/ 41 h 142"/>
                        <a:gd name="T20" fmla="*/ 95 w 97"/>
                        <a:gd name="T21" fmla="*/ 66 h 142"/>
                        <a:gd name="T22" fmla="*/ 96 w 97"/>
                        <a:gd name="T23" fmla="*/ 83 h 142"/>
                        <a:gd name="T24" fmla="*/ 90 w 97"/>
                        <a:gd name="T25" fmla="*/ 100 h 142"/>
                        <a:gd name="T26" fmla="*/ 81 w 97"/>
                        <a:gd name="T27" fmla="*/ 108 h 142"/>
                        <a:gd name="T28" fmla="*/ 71 w 97"/>
                        <a:gd name="T29" fmla="*/ 105 h 142"/>
                        <a:gd name="T30" fmla="*/ 60 w 97"/>
                        <a:gd name="T31" fmla="*/ 100 h 142"/>
                        <a:gd name="T32" fmla="*/ 56 w 97"/>
                        <a:gd name="T33" fmla="*/ 122 h 142"/>
                        <a:gd name="T34" fmla="*/ 50 w 97"/>
                        <a:gd name="T35" fmla="*/ 141 h 142"/>
                        <a:gd name="T36" fmla="*/ 28 w 97"/>
                        <a:gd name="T37" fmla="*/ 141 h 142"/>
                        <a:gd name="T38" fmla="*/ 18 w 97"/>
                        <a:gd name="T39" fmla="*/ 127 h 142"/>
                        <a:gd name="T40" fmla="*/ 0 w 97"/>
                        <a:gd name="T41" fmla="*/ 111 h 142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</a:gdLst>
                      <a:ahLst/>
                      <a:cxnLst>
                        <a:cxn ang="T42">
                          <a:pos x="T0" y="T1"/>
                        </a:cxn>
                        <a:cxn ang="T43">
                          <a:pos x="T2" y="T3"/>
                        </a:cxn>
                        <a:cxn ang="T44">
                          <a:pos x="T4" y="T5"/>
                        </a:cxn>
                        <a:cxn ang="T45">
                          <a:pos x="T6" y="T7"/>
                        </a:cxn>
                        <a:cxn ang="T46">
                          <a:pos x="T8" y="T9"/>
                        </a:cxn>
                        <a:cxn ang="T47">
                          <a:pos x="T10" y="T11"/>
                        </a:cxn>
                        <a:cxn ang="T48">
                          <a:pos x="T12" y="T13"/>
                        </a:cxn>
                        <a:cxn ang="T49">
                          <a:pos x="T14" y="T15"/>
                        </a:cxn>
                        <a:cxn ang="T50">
                          <a:pos x="T16" y="T17"/>
                        </a:cxn>
                        <a:cxn ang="T51">
                          <a:pos x="T18" y="T19"/>
                        </a:cxn>
                        <a:cxn ang="T52">
                          <a:pos x="T20" y="T21"/>
                        </a:cxn>
                        <a:cxn ang="T53">
                          <a:pos x="T22" y="T23"/>
                        </a:cxn>
                        <a:cxn ang="T54">
                          <a:pos x="T24" y="T25"/>
                        </a:cxn>
                        <a:cxn ang="T55">
                          <a:pos x="T26" y="T27"/>
                        </a:cxn>
                        <a:cxn ang="T56">
                          <a:pos x="T28" y="T29"/>
                        </a:cxn>
                        <a:cxn ang="T57">
                          <a:pos x="T30" y="T31"/>
                        </a:cxn>
                        <a:cxn ang="T58">
                          <a:pos x="T32" y="T33"/>
                        </a:cxn>
                        <a:cxn ang="T59">
                          <a:pos x="T34" y="T35"/>
                        </a:cxn>
                        <a:cxn ang="T60">
                          <a:pos x="T36" y="T37"/>
                        </a:cxn>
                        <a:cxn ang="T61">
                          <a:pos x="T38" y="T39"/>
                        </a:cxn>
                        <a:cxn ang="T62">
                          <a:pos x="T40" y="T41"/>
                        </a:cxn>
                      </a:cxnLst>
                      <a:rect l="0" t="0" r="r" b="b"/>
                      <a:pathLst>
                        <a:path w="97" h="142">
                          <a:moveTo>
                            <a:pt x="0" y="111"/>
                          </a:moveTo>
                          <a:lnTo>
                            <a:pt x="6" y="83"/>
                          </a:lnTo>
                          <a:lnTo>
                            <a:pt x="14" y="64"/>
                          </a:lnTo>
                          <a:lnTo>
                            <a:pt x="25" y="44"/>
                          </a:lnTo>
                          <a:lnTo>
                            <a:pt x="31" y="0"/>
                          </a:lnTo>
                          <a:lnTo>
                            <a:pt x="47" y="8"/>
                          </a:lnTo>
                          <a:lnTo>
                            <a:pt x="59" y="14"/>
                          </a:lnTo>
                          <a:lnTo>
                            <a:pt x="69" y="8"/>
                          </a:lnTo>
                          <a:lnTo>
                            <a:pt x="78" y="22"/>
                          </a:lnTo>
                          <a:lnTo>
                            <a:pt x="88" y="41"/>
                          </a:lnTo>
                          <a:lnTo>
                            <a:pt x="95" y="66"/>
                          </a:lnTo>
                          <a:lnTo>
                            <a:pt x="96" y="83"/>
                          </a:lnTo>
                          <a:lnTo>
                            <a:pt x="90" y="100"/>
                          </a:lnTo>
                          <a:lnTo>
                            <a:pt x="81" y="108"/>
                          </a:lnTo>
                          <a:lnTo>
                            <a:pt x="71" y="105"/>
                          </a:lnTo>
                          <a:lnTo>
                            <a:pt x="60" y="100"/>
                          </a:lnTo>
                          <a:lnTo>
                            <a:pt x="56" y="122"/>
                          </a:lnTo>
                          <a:lnTo>
                            <a:pt x="50" y="141"/>
                          </a:lnTo>
                          <a:lnTo>
                            <a:pt x="28" y="141"/>
                          </a:lnTo>
                          <a:lnTo>
                            <a:pt x="18" y="127"/>
                          </a:lnTo>
                          <a:lnTo>
                            <a:pt x="0" y="111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  <p:grpSp>
                  <p:nvGrpSpPr>
                    <p:cNvPr id="212" name="Group 67">
                      <a:extLst>
                        <a:ext uri="{FF2B5EF4-FFF2-40B4-BE49-F238E27FC236}">
                          <a16:creationId xmlns:a16="http://schemas.microsoft.com/office/drawing/2014/main" id="{43BBC9CB-8C3B-451C-93A0-727E8F5D781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80" y="1999"/>
                      <a:ext cx="78" cy="190"/>
                      <a:chOff x="3280" y="1999"/>
                      <a:chExt cx="78" cy="190"/>
                    </a:xfrm>
                  </p:grpSpPr>
                  <p:sp>
                    <p:nvSpPr>
                      <p:cNvPr id="213" name="Freeform 68">
                        <a:extLst>
                          <a:ext uri="{FF2B5EF4-FFF2-40B4-BE49-F238E27FC236}">
                            <a16:creationId xmlns:a16="http://schemas.microsoft.com/office/drawing/2014/main" id="{481226C4-431C-4527-9A1F-FE372C275A45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280" y="2052"/>
                        <a:ext cx="29" cy="137"/>
                      </a:xfrm>
                      <a:custGeom>
                        <a:avLst/>
                        <a:gdLst>
                          <a:gd name="T0" fmla="*/ 0 w 29"/>
                          <a:gd name="T1" fmla="*/ 67 h 137"/>
                          <a:gd name="T2" fmla="*/ 9 w 29"/>
                          <a:gd name="T3" fmla="*/ 75 h 137"/>
                          <a:gd name="T4" fmla="*/ 7 w 29"/>
                          <a:gd name="T5" fmla="*/ 56 h 137"/>
                          <a:gd name="T6" fmla="*/ 2 w 29"/>
                          <a:gd name="T7" fmla="*/ 11 h 137"/>
                          <a:gd name="T8" fmla="*/ 7 w 29"/>
                          <a:gd name="T9" fmla="*/ 0 h 137"/>
                          <a:gd name="T10" fmla="*/ 13 w 29"/>
                          <a:gd name="T11" fmla="*/ 3 h 137"/>
                          <a:gd name="T12" fmla="*/ 24 w 29"/>
                          <a:gd name="T13" fmla="*/ 28 h 137"/>
                          <a:gd name="T14" fmla="*/ 27 w 29"/>
                          <a:gd name="T15" fmla="*/ 47 h 137"/>
                          <a:gd name="T16" fmla="*/ 27 w 29"/>
                          <a:gd name="T17" fmla="*/ 67 h 137"/>
                          <a:gd name="T18" fmla="*/ 28 w 29"/>
                          <a:gd name="T19" fmla="*/ 114 h 137"/>
                          <a:gd name="T20" fmla="*/ 17 w 29"/>
                          <a:gd name="T21" fmla="*/ 136 h 137"/>
                          <a:gd name="T22" fmla="*/ 8 w 29"/>
                          <a:gd name="T23" fmla="*/ 122 h 137"/>
                          <a:gd name="T24" fmla="*/ 0 w 29"/>
                          <a:gd name="T25" fmla="*/ 94 h 137"/>
                          <a:gd name="T26" fmla="*/ 0 w 29"/>
                          <a:gd name="T27" fmla="*/ 67 h 137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  <a:gd name="T39" fmla="*/ 0 60000 65536"/>
                          <a:gd name="T40" fmla="*/ 0 60000 65536"/>
                          <a:gd name="T41" fmla="*/ 0 60000 65536"/>
                        </a:gdLst>
                        <a:ahLst/>
                        <a:cxnLst>
                          <a:cxn ang="T28">
                            <a:pos x="T0" y="T1"/>
                          </a:cxn>
                          <a:cxn ang="T29">
                            <a:pos x="T2" y="T3"/>
                          </a:cxn>
                          <a:cxn ang="T30">
                            <a:pos x="T4" y="T5"/>
                          </a:cxn>
                          <a:cxn ang="T31">
                            <a:pos x="T6" y="T7"/>
                          </a:cxn>
                          <a:cxn ang="T32">
                            <a:pos x="T8" y="T9"/>
                          </a:cxn>
                          <a:cxn ang="T33">
                            <a:pos x="T10" y="T11"/>
                          </a:cxn>
                          <a:cxn ang="T34">
                            <a:pos x="T12" y="T13"/>
                          </a:cxn>
                          <a:cxn ang="T35">
                            <a:pos x="T14" y="T15"/>
                          </a:cxn>
                          <a:cxn ang="T36">
                            <a:pos x="T16" y="T17"/>
                          </a:cxn>
                          <a:cxn ang="T37">
                            <a:pos x="T18" y="T19"/>
                          </a:cxn>
                          <a:cxn ang="T38">
                            <a:pos x="T20" y="T21"/>
                          </a:cxn>
                          <a:cxn ang="T39">
                            <a:pos x="T22" y="T23"/>
                          </a:cxn>
                          <a:cxn ang="T40">
                            <a:pos x="T24" y="T25"/>
                          </a:cxn>
                          <a:cxn ang="T41">
                            <a:pos x="T26" y="T27"/>
                          </a:cxn>
                        </a:cxnLst>
                        <a:rect l="0" t="0" r="r" b="b"/>
                        <a:pathLst>
                          <a:path w="29" h="137">
                            <a:moveTo>
                              <a:pt x="0" y="67"/>
                            </a:moveTo>
                            <a:lnTo>
                              <a:pt x="9" y="75"/>
                            </a:lnTo>
                            <a:lnTo>
                              <a:pt x="7" y="56"/>
                            </a:lnTo>
                            <a:lnTo>
                              <a:pt x="2" y="11"/>
                            </a:lnTo>
                            <a:lnTo>
                              <a:pt x="7" y="0"/>
                            </a:lnTo>
                            <a:lnTo>
                              <a:pt x="13" y="3"/>
                            </a:lnTo>
                            <a:lnTo>
                              <a:pt x="24" y="28"/>
                            </a:lnTo>
                            <a:lnTo>
                              <a:pt x="27" y="47"/>
                            </a:lnTo>
                            <a:lnTo>
                              <a:pt x="27" y="67"/>
                            </a:lnTo>
                            <a:lnTo>
                              <a:pt x="28" y="114"/>
                            </a:lnTo>
                            <a:lnTo>
                              <a:pt x="17" y="136"/>
                            </a:lnTo>
                            <a:lnTo>
                              <a:pt x="8" y="122"/>
                            </a:lnTo>
                            <a:lnTo>
                              <a:pt x="0" y="94"/>
                            </a:lnTo>
                            <a:lnTo>
                              <a:pt x="0" y="67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14" name="Freeform 69">
                        <a:extLst>
                          <a:ext uri="{FF2B5EF4-FFF2-40B4-BE49-F238E27FC236}">
                            <a16:creationId xmlns:a16="http://schemas.microsoft.com/office/drawing/2014/main" id="{F4C0A2D7-33F2-47E6-BFA8-22C4FE2C8247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297" y="1999"/>
                        <a:ext cx="28" cy="57"/>
                      </a:xfrm>
                      <a:custGeom>
                        <a:avLst/>
                        <a:gdLst>
                          <a:gd name="T0" fmla="*/ 0 w 28"/>
                          <a:gd name="T1" fmla="*/ 56 h 57"/>
                          <a:gd name="T2" fmla="*/ 4 w 28"/>
                          <a:gd name="T3" fmla="*/ 28 h 57"/>
                          <a:gd name="T4" fmla="*/ 11 w 28"/>
                          <a:gd name="T5" fmla="*/ 0 h 57"/>
                          <a:gd name="T6" fmla="*/ 18 w 28"/>
                          <a:gd name="T7" fmla="*/ 6 h 57"/>
                          <a:gd name="T8" fmla="*/ 27 w 28"/>
                          <a:gd name="T9" fmla="*/ 34 h 57"/>
                          <a:gd name="T10" fmla="*/ 23 w 28"/>
                          <a:gd name="T11" fmla="*/ 53 h 57"/>
                          <a:gd name="T12" fmla="*/ 0 w 28"/>
                          <a:gd name="T13" fmla="*/ 56 h 57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</a:gdLst>
                        <a:ahLst/>
                        <a:cxnLst>
                          <a:cxn ang="T14">
                            <a:pos x="T0" y="T1"/>
                          </a:cxn>
                          <a:cxn ang="T15">
                            <a:pos x="T2" y="T3"/>
                          </a:cxn>
                          <a:cxn ang="T16">
                            <a:pos x="T4" y="T5"/>
                          </a:cxn>
                          <a:cxn ang="T17">
                            <a:pos x="T6" y="T7"/>
                          </a:cxn>
                          <a:cxn ang="T18">
                            <a:pos x="T8" y="T9"/>
                          </a:cxn>
                          <a:cxn ang="T19">
                            <a:pos x="T10" y="T11"/>
                          </a:cxn>
                          <a:cxn ang="T20">
                            <a:pos x="T12" y="T13"/>
                          </a:cxn>
                        </a:cxnLst>
                        <a:rect l="0" t="0" r="r" b="b"/>
                        <a:pathLst>
                          <a:path w="28" h="57">
                            <a:moveTo>
                              <a:pt x="0" y="56"/>
                            </a:moveTo>
                            <a:lnTo>
                              <a:pt x="4" y="28"/>
                            </a:lnTo>
                            <a:lnTo>
                              <a:pt x="11" y="0"/>
                            </a:lnTo>
                            <a:lnTo>
                              <a:pt x="18" y="6"/>
                            </a:lnTo>
                            <a:lnTo>
                              <a:pt x="27" y="34"/>
                            </a:lnTo>
                            <a:lnTo>
                              <a:pt x="23" y="53"/>
                            </a:lnTo>
                            <a:lnTo>
                              <a:pt x="0" y="56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15" name="Freeform 70">
                        <a:extLst>
                          <a:ext uri="{FF2B5EF4-FFF2-40B4-BE49-F238E27FC236}">
                            <a16:creationId xmlns:a16="http://schemas.microsoft.com/office/drawing/2014/main" id="{5A39CAD8-D6EF-4501-BF72-F6D229C7A4EA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04" y="2052"/>
                        <a:ext cx="28" cy="114"/>
                      </a:xfrm>
                      <a:custGeom>
                        <a:avLst/>
                        <a:gdLst>
                          <a:gd name="T0" fmla="*/ 17 w 28"/>
                          <a:gd name="T1" fmla="*/ 11 h 114"/>
                          <a:gd name="T2" fmla="*/ 9 w 28"/>
                          <a:gd name="T3" fmla="*/ 0 h 114"/>
                          <a:gd name="T4" fmla="*/ 2 w 28"/>
                          <a:gd name="T5" fmla="*/ 3 h 114"/>
                          <a:gd name="T6" fmla="*/ 0 w 28"/>
                          <a:gd name="T7" fmla="*/ 17 h 114"/>
                          <a:gd name="T8" fmla="*/ 9 w 28"/>
                          <a:gd name="T9" fmla="*/ 44 h 114"/>
                          <a:gd name="T10" fmla="*/ 5 w 28"/>
                          <a:gd name="T11" fmla="*/ 66 h 114"/>
                          <a:gd name="T12" fmla="*/ 9 w 28"/>
                          <a:gd name="T13" fmla="*/ 107 h 114"/>
                          <a:gd name="T14" fmla="*/ 18 w 28"/>
                          <a:gd name="T15" fmla="*/ 113 h 114"/>
                          <a:gd name="T16" fmla="*/ 27 w 28"/>
                          <a:gd name="T17" fmla="*/ 105 h 114"/>
                          <a:gd name="T18" fmla="*/ 27 w 28"/>
                          <a:gd name="T19" fmla="*/ 69 h 114"/>
                          <a:gd name="T20" fmla="*/ 23 w 28"/>
                          <a:gd name="T21" fmla="*/ 47 h 114"/>
                          <a:gd name="T22" fmla="*/ 17 w 28"/>
                          <a:gd name="T23" fmla="*/ 11 h 114"/>
                          <a:gd name="T24" fmla="*/ 0 60000 65536"/>
                          <a:gd name="T25" fmla="*/ 0 60000 65536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</a:gdLst>
                        <a:ahLst/>
                        <a:cxnLst>
                          <a:cxn ang="T24">
                            <a:pos x="T0" y="T1"/>
                          </a:cxn>
                          <a:cxn ang="T25">
                            <a:pos x="T2" y="T3"/>
                          </a:cxn>
                          <a:cxn ang="T26">
                            <a:pos x="T4" y="T5"/>
                          </a:cxn>
                          <a:cxn ang="T27">
                            <a:pos x="T6" y="T7"/>
                          </a:cxn>
                          <a:cxn ang="T28">
                            <a:pos x="T8" y="T9"/>
                          </a:cxn>
                          <a:cxn ang="T29">
                            <a:pos x="T10" y="T11"/>
                          </a:cxn>
                          <a:cxn ang="T30">
                            <a:pos x="T12" y="T13"/>
                          </a:cxn>
                          <a:cxn ang="T31">
                            <a:pos x="T14" y="T15"/>
                          </a:cxn>
                          <a:cxn ang="T32">
                            <a:pos x="T16" y="T17"/>
                          </a:cxn>
                          <a:cxn ang="T33">
                            <a:pos x="T18" y="T19"/>
                          </a:cxn>
                          <a:cxn ang="T34">
                            <a:pos x="T20" y="T21"/>
                          </a:cxn>
                          <a:cxn ang="T35">
                            <a:pos x="T22" y="T23"/>
                          </a:cxn>
                        </a:cxnLst>
                        <a:rect l="0" t="0" r="r" b="b"/>
                        <a:pathLst>
                          <a:path w="28" h="114">
                            <a:moveTo>
                              <a:pt x="17" y="11"/>
                            </a:moveTo>
                            <a:lnTo>
                              <a:pt x="9" y="0"/>
                            </a:lnTo>
                            <a:lnTo>
                              <a:pt x="2" y="3"/>
                            </a:lnTo>
                            <a:lnTo>
                              <a:pt x="0" y="17"/>
                            </a:lnTo>
                            <a:lnTo>
                              <a:pt x="9" y="44"/>
                            </a:lnTo>
                            <a:lnTo>
                              <a:pt x="5" y="66"/>
                            </a:lnTo>
                            <a:lnTo>
                              <a:pt x="9" y="107"/>
                            </a:lnTo>
                            <a:lnTo>
                              <a:pt x="18" y="113"/>
                            </a:lnTo>
                            <a:lnTo>
                              <a:pt x="27" y="105"/>
                            </a:lnTo>
                            <a:lnTo>
                              <a:pt x="27" y="69"/>
                            </a:lnTo>
                            <a:lnTo>
                              <a:pt x="23" y="47"/>
                            </a:lnTo>
                            <a:lnTo>
                              <a:pt x="17" y="11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216" name="Freeform 71">
                        <a:extLst>
                          <a:ext uri="{FF2B5EF4-FFF2-40B4-BE49-F238E27FC236}">
                            <a16:creationId xmlns:a16="http://schemas.microsoft.com/office/drawing/2014/main" id="{718695D0-F940-4087-8969-A6A3D3308888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32" y="2068"/>
                        <a:ext cx="26" cy="76"/>
                      </a:xfrm>
                      <a:custGeom>
                        <a:avLst/>
                        <a:gdLst>
                          <a:gd name="T0" fmla="*/ 1 w 26"/>
                          <a:gd name="T1" fmla="*/ 0 h 76"/>
                          <a:gd name="T2" fmla="*/ 0 w 26"/>
                          <a:gd name="T3" fmla="*/ 17 h 76"/>
                          <a:gd name="T4" fmla="*/ 3 w 26"/>
                          <a:gd name="T5" fmla="*/ 58 h 76"/>
                          <a:gd name="T6" fmla="*/ 10 w 26"/>
                          <a:gd name="T7" fmla="*/ 69 h 76"/>
                          <a:gd name="T8" fmla="*/ 17 w 26"/>
                          <a:gd name="T9" fmla="*/ 75 h 76"/>
                          <a:gd name="T10" fmla="*/ 23 w 26"/>
                          <a:gd name="T11" fmla="*/ 64 h 76"/>
                          <a:gd name="T12" fmla="*/ 25 w 26"/>
                          <a:gd name="T13" fmla="*/ 39 h 76"/>
                          <a:gd name="T14" fmla="*/ 13 w 26"/>
                          <a:gd name="T15" fmla="*/ 0 h 76"/>
                          <a:gd name="T16" fmla="*/ 1 w 26"/>
                          <a:gd name="T17" fmla="*/ 0 h 76"/>
                          <a:gd name="T18" fmla="*/ 0 60000 65536"/>
                          <a:gd name="T19" fmla="*/ 0 60000 65536"/>
                          <a:gd name="T20" fmla="*/ 0 60000 65536"/>
                          <a:gd name="T21" fmla="*/ 0 60000 65536"/>
                          <a:gd name="T22" fmla="*/ 0 60000 65536"/>
                          <a:gd name="T23" fmla="*/ 0 60000 65536"/>
                          <a:gd name="T24" fmla="*/ 0 60000 65536"/>
                          <a:gd name="T25" fmla="*/ 0 60000 65536"/>
                          <a:gd name="T26" fmla="*/ 0 60000 65536"/>
                        </a:gdLst>
                        <a:ahLst/>
                        <a:cxnLst>
                          <a:cxn ang="T18">
                            <a:pos x="T0" y="T1"/>
                          </a:cxn>
                          <a:cxn ang="T19">
                            <a:pos x="T2" y="T3"/>
                          </a:cxn>
                          <a:cxn ang="T20">
                            <a:pos x="T4" y="T5"/>
                          </a:cxn>
                          <a:cxn ang="T21">
                            <a:pos x="T6" y="T7"/>
                          </a:cxn>
                          <a:cxn ang="T22">
                            <a:pos x="T8" y="T9"/>
                          </a:cxn>
                          <a:cxn ang="T23">
                            <a:pos x="T10" y="T11"/>
                          </a:cxn>
                          <a:cxn ang="T24">
                            <a:pos x="T12" y="T13"/>
                          </a:cxn>
                          <a:cxn ang="T25">
                            <a:pos x="T14" y="T15"/>
                          </a:cxn>
                          <a:cxn ang="T26">
                            <a:pos x="T16" y="T17"/>
                          </a:cxn>
                        </a:cxnLst>
                        <a:rect l="0" t="0" r="r" b="b"/>
                        <a:pathLst>
                          <a:path w="26" h="76">
                            <a:moveTo>
                              <a:pt x="1" y="0"/>
                            </a:moveTo>
                            <a:lnTo>
                              <a:pt x="0" y="17"/>
                            </a:lnTo>
                            <a:lnTo>
                              <a:pt x="3" y="58"/>
                            </a:lnTo>
                            <a:lnTo>
                              <a:pt x="10" y="69"/>
                            </a:lnTo>
                            <a:lnTo>
                              <a:pt x="17" y="75"/>
                            </a:lnTo>
                            <a:lnTo>
                              <a:pt x="23" y="64"/>
                            </a:lnTo>
                            <a:lnTo>
                              <a:pt x="25" y="39"/>
                            </a:lnTo>
                            <a:lnTo>
                              <a:pt x="13" y="0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167" name="Group 72">
                  <a:extLst>
                    <a:ext uri="{FF2B5EF4-FFF2-40B4-BE49-F238E27FC236}">
                      <a16:creationId xmlns:a16="http://schemas.microsoft.com/office/drawing/2014/main" id="{C2F7FAD3-2C71-4FC3-AEF9-B94D0897F52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68" y="1450"/>
                  <a:ext cx="593" cy="1366"/>
                  <a:chOff x="3268" y="1450"/>
                  <a:chExt cx="593" cy="1366"/>
                </a:xfrm>
              </p:grpSpPr>
              <p:grpSp>
                <p:nvGrpSpPr>
                  <p:cNvPr id="168" name="Group 73">
                    <a:extLst>
                      <a:ext uri="{FF2B5EF4-FFF2-40B4-BE49-F238E27FC236}">
                        <a16:creationId xmlns:a16="http://schemas.microsoft.com/office/drawing/2014/main" id="{BAA90934-A726-4DDD-891C-90D985CFE40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54" y="1679"/>
                    <a:ext cx="307" cy="399"/>
                    <a:chOff x="3554" y="1679"/>
                    <a:chExt cx="307" cy="399"/>
                  </a:xfrm>
                </p:grpSpPr>
                <p:sp>
                  <p:nvSpPr>
                    <p:cNvPr id="207" name="Freeform 74">
                      <a:extLst>
                        <a:ext uri="{FF2B5EF4-FFF2-40B4-BE49-F238E27FC236}">
                          <a16:creationId xmlns:a16="http://schemas.microsoft.com/office/drawing/2014/main" id="{7BFE2A03-9137-489A-8C76-F95754558B6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737" y="1679"/>
                      <a:ext cx="124" cy="294"/>
                    </a:xfrm>
                    <a:custGeom>
                      <a:avLst/>
                      <a:gdLst>
                        <a:gd name="T0" fmla="*/ 7 w 124"/>
                        <a:gd name="T1" fmla="*/ 254 h 294"/>
                        <a:gd name="T2" fmla="*/ 28 w 124"/>
                        <a:gd name="T3" fmla="*/ 272 h 294"/>
                        <a:gd name="T4" fmla="*/ 56 w 124"/>
                        <a:gd name="T5" fmla="*/ 272 h 294"/>
                        <a:gd name="T6" fmla="*/ 61 w 124"/>
                        <a:gd name="T7" fmla="*/ 259 h 294"/>
                        <a:gd name="T8" fmla="*/ 72 w 124"/>
                        <a:gd name="T9" fmla="*/ 259 h 294"/>
                        <a:gd name="T10" fmla="*/ 91 w 124"/>
                        <a:gd name="T11" fmla="*/ 241 h 294"/>
                        <a:gd name="T12" fmla="*/ 97 w 124"/>
                        <a:gd name="T13" fmla="*/ 238 h 294"/>
                        <a:gd name="T14" fmla="*/ 97 w 124"/>
                        <a:gd name="T15" fmla="*/ 220 h 294"/>
                        <a:gd name="T16" fmla="*/ 94 w 124"/>
                        <a:gd name="T17" fmla="*/ 204 h 294"/>
                        <a:gd name="T18" fmla="*/ 93 w 124"/>
                        <a:gd name="T19" fmla="*/ 191 h 294"/>
                        <a:gd name="T20" fmla="*/ 84 w 124"/>
                        <a:gd name="T21" fmla="*/ 170 h 294"/>
                        <a:gd name="T22" fmla="*/ 77 w 124"/>
                        <a:gd name="T23" fmla="*/ 154 h 294"/>
                        <a:gd name="T24" fmla="*/ 67 w 124"/>
                        <a:gd name="T25" fmla="*/ 120 h 294"/>
                        <a:gd name="T26" fmla="*/ 116 w 124"/>
                        <a:gd name="T27" fmla="*/ 0 h 294"/>
                        <a:gd name="T28" fmla="*/ 121 w 124"/>
                        <a:gd name="T29" fmla="*/ 3 h 294"/>
                        <a:gd name="T30" fmla="*/ 123 w 124"/>
                        <a:gd name="T31" fmla="*/ 16 h 294"/>
                        <a:gd name="T32" fmla="*/ 81 w 124"/>
                        <a:gd name="T33" fmla="*/ 120 h 294"/>
                        <a:gd name="T34" fmla="*/ 89 w 124"/>
                        <a:gd name="T35" fmla="*/ 141 h 294"/>
                        <a:gd name="T36" fmla="*/ 103 w 124"/>
                        <a:gd name="T37" fmla="*/ 173 h 294"/>
                        <a:gd name="T38" fmla="*/ 109 w 124"/>
                        <a:gd name="T39" fmla="*/ 220 h 294"/>
                        <a:gd name="T40" fmla="*/ 109 w 124"/>
                        <a:gd name="T41" fmla="*/ 251 h 294"/>
                        <a:gd name="T42" fmla="*/ 104 w 124"/>
                        <a:gd name="T43" fmla="*/ 259 h 294"/>
                        <a:gd name="T44" fmla="*/ 100 w 124"/>
                        <a:gd name="T45" fmla="*/ 267 h 294"/>
                        <a:gd name="T46" fmla="*/ 96 w 124"/>
                        <a:gd name="T47" fmla="*/ 267 h 294"/>
                        <a:gd name="T48" fmla="*/ 78 w 124"/>
                        <a:gd name="T49" fmla="*/ 283 h 294"/>
                        <a:gd name="T50" fmla="*/ 65 w 124"/>
                        <a:gd name="T51" fmla="*/ 285 h 294"/>
                        <a:gd name="T52" fmla="*/ 62 w 124"/>
                        <a:gd name="T53" fmla="*/ 293 h 294"/>
                        <a:gd name="T54" fmla="*/ 23 w 124"/>
                        <a:gd name="T55" fmla="*/ 293 h 294"/>
                        <a:gd name="T56" fmla="*/ 0 w 124"/>
                        <a:gd name="T57" fmla="*/ 272 h 294"/>
                        <a:gd name="T58" fmla="*/ 7 w 124"/>
                        <a:gd name="T59" fmla="*/ 254 h 294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</a:gdLst>
                      <a:ahLst/>
                      <a:cxnLst>
                        <a:cxn ang="T60">
                          <a:pos x="T0" y="T1"/>
                        </a:cxn>
                        <a:cxn ang="T61">
                          <a:pos x="T2" y="T3"/>
                        </a:cxn>
                        <a:cxn ang="T62">
                          <a:pos x="T4" y="T5"/>
                        </a:cxn>
                        <a:cxn ang="T63">
                          <a:pos x="T6" y="T7"/>
                        </a:cxn>
                        <a:cxn ang="T64">
                          <a:pos x="T8" y="T9"/>
                        </a:cxn>
                        <a:cxn ang="T65">
                          <a:pos x="T10" y="T11"/>
                        </a:cxn>
                        <a:cxn ang="T66">
                          <a:pos x="T12" y="T13"/>
                        </a:cxn>
                        <a:cxn ang="T67">
                          <a:pos x="T14" y="T15"/>
                        </a:cxn>
                        <a:cxn ang="T68">
                          <a:pos x="T16" y="T17"/>
                        </a:cxn>
                        <a:cxn ang="T69">
                          <a:pos x="T18" y="T19"/>
                        </a:cxn>
                        <a:cxn ang="T70">
                          <a:pos x="T20" y="T21"/>
                        </a:cxn>
                        <a:cxn ang="T71">
                          <a:pos x="T22" y="T23"/>
                        </a:cxn>
                        <a:cxn ang="T72">
                          <a:pos x="T24" y="T25"/>
                        </a:cxn>
                        <a:cxn ang="T73">
                          <a:pos x="T26" y="T27"/>
                        </a:cxn>
                        <a:cxn ang="T74">
                          <a:pos x="T28" y="T29"/>
                        </a:cxn>
                        <a:cxn ang="T75">
                          <a:pos x="T30" y="T31"/>
                        </a:cxn>
                        <a:cxn ang="T76">
                          <a:pos x="T32" y="T33"/>
                        </a:cxn>
                        <a:cxn ang="T77">
                          <a:pos x="T34" y="T35"/>
                        </a:cxn>
                        <a:cxn ang="T78">
                          <a:pos x="T36" y="T37"/>
                        </a:cxn>
                        <a:cxn ang="T79">
                          <a:pos x="T38" y="T39"/>
                        </a:cxn>
                        <a:cxn ang="T80">
                          <a:pos x="T40" y="T41"/>
                        </a:cxn>
                        <a:cxn ang="T81">
                          <a:pos x="T42" y="T43"/>
                        </a:cxn>
                        <a:cxn ang="T82">
                          <a:pos x="T44" y="T45"/>
                        </a:cxn>
                        <a:cxn ang="T83">
                          <a:pos x="T46" y="T47"/>
                        </a:cxn>
                        <a:cxn ang="T84">
                          <a:pos x="T48" y="T49"/>
                        </a:cxn>
                        <a:cxn ang="T85">
                          <a:pos x="T50" y="T51"/>
                        </a:cxn>
                        <a:cxn ang="T86">
                          <a:pos x="T52" y="T53"/>
                        </a:cxn>
                        <a:cxn ang="T87">
                          <a:pos x="T54" y="T55"/>
                        </a:cxn>
                        <a:cxn ang="T88">
                          <a:pos x="T56" y="T57"/>
                        </a:cxn>
                        <a:cxn ang="T89">
                          <a:pos x="T58" y="T59"/>
                        </a:cxn>
                      </a:cxnLst>
                      <a:rect l="0" t="0" r="r" b="b"/>
                      <a:pathLst>
                        <a:path w="124" h="294">
                          <a:moveTo>
                            <a:pt x="7" y="254"/>
                          </a:moveTo>
                          <a:lnTo>
                            <a:pt x="28" y="272"/>
                          </a:lnTo>
                          <a:lnTo>
                            <a:pt x="56" y="272"/>
                          </a:lnTo>
                          <a:lnTo>
                            <a:pt x="61" y="259"/>
                          </a:lnTo>
                          <a:lnTo>
                            <a:pt x="72" y="259"/>
                          </a:lnTo>
                          <a:lnTo>
                            <a:pt x="91" y="241"/>
                          </a:lnTo>
                          <a:lnTo>
                            <a:pt x="97" y="238"/>
                          </a:lnTo>
                          <a:lnTo>
                            <a:pt x="97" y="220"/>
                          </a:lnTo>
                          <a:lnTo>
                            <a:pt x="94" y="204"/>
                          </a:lnTo>
                          <a:lnTo>
                            <a:pt x="93" y="191"/>
                          </a:lnTo>
                          <a:lnTo>
                            <a:pt x="84" y="170"/>
                          </a:lnTo>
                          <a:lnTo>
                            <a:pt x="77" y="154"/>
                          </a:lnTo>
                          <a:lnTo>
                            <a:pt x="67" y="120"/>
                          </a:lnTo>
                          <a:lnTo>
                            <a:pt x="116" y="0"/>
                          </a:lnTo>
                          <a:lnTo>
                            <a:pt x="121" y="3"/>
                          </a:lnTo>
                          <a:lnTo>
                            <a:pt x="123" y="16"/>
                          </a:lnTo>
                          <a:lnTo>
                            <a:pt x="81" y="120"/>
                          </a:lnTo>
                          <a:lnTo>
                            <a:pt x="89" y="141"/>
                          </a:lnTo>
                          <a:lnTo>
                            <a:pt x="103" y="173"/>
                          </a:lnTo>
                          <a:lnTo>
                            <a:pt x="109" y="220"/>
                          </a:lnTo>
                          <a:lnTo>
                            <a:pt x="109" y="251"/>
                          </a:lnTo>
                          <a:lnTo>
                            <a:pt x="104" y="259"/>
                          </a:lnTo>
                          <a:lnTo>
                            <a:pt x="100" y="267"/>
                          </a:lnTo>
                          <a:lnTo>
                            <a:pt x="96" y="267"/>
                          </a:lnTo>
                          <a:lnTo>
                            <a:pt x="78" y="283"/>
                          </a:lnTo>
                          <a:lnTo>
                            <a:pt x="65" y="285"/>
                          </a:lnTo>
                          <a:lnTo>
                            <a:pt x="62" y="293"/>
                          </a:lnTo>
                          <a:lnTo>
                            <a:pt x="23" y="293"/>
                          </a:lnTo>
                          <a:lnTo>
                            <a:pt x="0" y="272"/>
                          </a:lnTo>
                          <a:lnTo>
                            <a:pt x="7" y="254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  <p:sp>
                  <p:nvSpPr>
                    <p:cNvPr id="208" name="Freeform 75">
                      <a:extLst>
                        <a:ext uri="{FF2B5EF4-FFF2-40B4-BE49-F238E27FC236}">
                          <a16:creationId xmlns:a16="http://schemas.microsoft.com/office/drawing/2014/main" id="{3172E612-E1AD-48A7-BC62-597A5BD2AC5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554" y="1922"/>
                      <a:ext cx="251" cy="156"/>
                    </a:xfrm>
                    <a:custGeom>
                      <a:avLst/>
                      <a:gdLst>
                        <a:gd name="T0" fmla="*/ 0 w 251"/>
                        <a:gd name="T1" fmla="*/ 133 h 156"/>
                        <a:gd name="T2" fmla="*/ 30 w 251"/>
                        <a:gd name="T3" fmla="*/ 115 h 156"/>
                        <a:gd name="T4" fmla="*/ 61 w 251"/>
                        <a:gd name="T5" fmla="*/ 100 h 156"/>
                        <a:gd name="T6" fmla="*/ 93 w 251"/>
                        <a:gd name="T7" fmla="*/ 83 h 156"/>
                        <a:gd name="T8" fmla="*/ 136 w 251"/>
                        <a:gd name="T9" fmla="*/ 95 h 156"/>
                        <a:gd name="T10" fmla="*/ 221 w 251"/>
                        <a:gd name="T11" fmla="*/ 125 h 156"/>
                        <a:gd name="T12" fmla="*/ 237 w 251"/>
                        <a:gd name="T13" fmla="*/ 125 h 156"/>
                        <a:gd name="T14" fmla="*/ 237 w 251"/>
                        <a:gd name="T15" fmla="*/ 95 h 156"/>
                        <a:gd name="T16" fmla="*/ 229 w 251"/>
                        <a:gd name="T17" fmla="*/ 65 h 156"/>
                        <a:gd name="T18" fmla="*/ 219 w 251"/>
                        <a:gd name="T19" fmla="*/ 28 h 156"/>
                        <a:gd name="T20" fmla="*/ 210 w 251"/>
                        <a:gd name="T21" fmla="*/ 25 h 156"/>
                        <a:gd name="T22" fmla="*/ 200 w 251"/>
                        <a:gd name="T23" fmla="*/ 33 h 156"/>
                        <a:gd name="T24" fmla="*/ 185 w 251"/>
                        <a:gd name="T25" fmla="*/ 45 h 156"/>
                        <a:gd name="T26" fmla="*/ 180 w 251"/>
                        <a:gd name="T27" fmla="*/ 43 h 156"/>
                        <a:gd name="T28" fmla="*/ 179 w 251"/>
                        <a:gd name="T29" fmla="*/ 35 h 156"/>
                        <a:gd name="T30" fmla="*/ 181 w 251"/>
                        <a:gd name="T31" fmla="*/ 20 h 156"/>
                        <a:gd name="T32" fmla="*/ 206 w 251"/>
                        <a:gd name="T33" fmla="*/ 0 h 156"/>
                        <a:gd name="T34" fmla="*/ 227 w 251"/>
                        <a:gd name="T35" fmla="*/ 10 h 156"/>
                        <a:gd name="T36" fmla="*/ 238 w 251"/>
                        <a:gd name="T37" fmla="*/ 43 h 156"/>
                        <a:gd name="T38" fmla="*/ 249 w 251"/>
                        <a:gd name="T39" fmla="*/ 88 h 156"/>
                        <a:gd name="T40" fmla="*/ 250 w 251"/>
                        <a:gd name="T41" fmla="*/ 133 h 156"/>
                        <a:gd name="T42" fmla="*/ 249 w 251"/>
                        <a:gd name="T43" fmla="*/ 148 h 156"/>
                        <a:gd name="T44" fmla="*/ 245 w 251"/>
                        <a:gd name="T45" fmla="*/ 155 h 156"/>
                        <a:gd name="T46" fmla="*/ 221 w 251"/>
                        <a:gd name="T47" fmla="*/ 153 h 156"/>
                        <a:gd name="T48" fmla="*/ 169 w 251"/>
                        <a:gd name="T49" fmla="*/ 135 h 156"/>
                        <a:gd name="T50" fmla="*/ 121 w 251"/>
                        <a:gd name="T51" fmla="*/ 118 h 156"/>
                        <a:gd name="T52" fmla="*/ 97 w 251"/>
                        <a:gd name="T53" fmla="*/ 113 h 156"/>
                        <a:gd name="T54" fmla="*/ 71 w 251"/>
                        <a:gd name="T55" fmla="*/ 123 h 156"/>
                        <a:gd name="T56" fmla="*/ 30 w 251"/>
                        <a:gd name="T57" fmla="*/ 143 h 156"/>
                        <a:gd name="T58" fmla="*/ 7 w 251"/>
                        <a:gd name="T59" fmla="*/ 155 h 156"/>
                        <a:gd name="T60" fmla="*/ 0 w 251"/>
                        <a:gd name="T61" fmla="*/ 133 h 15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</a:gdLst>
                      <a:ahLst/>
                      <a:cxnLst>
                        <a:cxn ang="T62">
                          <a:pos x="T0" y="T1"/>
                        </a:cxn>
                        <a:cxn ang="T63">
                          <a:pos x="T2" y="T3"/>
                        </a:cxn>
                        <a:cxn ang="T64">
                          <a:pos x="T4" y="T5"/>
                        </a:cxn>
                        <a:cxn ang="T65">
                          <a:pos x="T6" y="T7"/>
                        </a:cxn>
                        <a:cxn ang="T66">
                          <a:pos x="T8" y="T9"/>
                        </a:cxn>
                        <a:cxn ang="T67">
                          <a:pos x="T10" y="T11"/>
                        </a:cxn>
                        <a:cxn ang="T68">
                          <a:pos x="T12" y="T13"/>
                        </a:cxn>
                        <a:cxn ang="T69">
                          <a:pos x="T14" y="T15"/>
                        </a:cxn>
                        <a:cxn ang="T70">
                          <a:pos x="T16" y="T17"/>
                        </a:cxn>
                        <a:cxn ang="T71">
                          <a:pos x="T18" y="T19"/>
                        </a:cxn>
                        <a:cxn ang="T72">
                          <a:pos x="T20" y="T21"/>
                        </a:cxn>
                        <a:cxn ang="T73">
                          <a:pos x="T22" y="T23"/>
                        </a:cxn>
                        <a:cxn ang="T74">
                          <a:pos x="T24" y="T25"/>
                        </a:cxn>
                        <a:cxn ang="T75">
                          <a:pos x="T26" y="T27"/>
                        </a:cxn>
                        <a:cxn ang="T76">
                          <a:pos x="T28" y="T29"/>
                        </a:cxn>
                        <a:cxn ang="T77">
                          <a:pos x="T30" y="T31"/>
                        </a:cxn>
                        <a:cxn ang="T78">
                          <a:pos x="T32" y="T33"/>
                        </a:cxn>
                        <a:cxn ang="T79">
                          <a:pos x="T34" y="T35"/>
                        </a:cxn>
                        <a:cxn ang="T80">
                          <a:pos x="T36" y="T37"/>
                        </a:cxn>
                        <a:cxn ang="T81">
                          <a:pos x="T38" y="T39"/>
                        </a:cxn>
                        <a:cxn ang="T82">
                          <a:pos x="T40" y="T41"/>
                        </a:cxn>
                        <a:cxn ang="T83">
                          <a:pos x="T42" y="T43"/>
                        </a:cxn>
                        <a:cxn ang="T84">
                          <a:pos x="T44" y="T45"/>
                        </a:cxn>
                        <a:cxn ang="T85">
                          <a:pos x="T46" y="T47"/>
                        </a:cxn>
                        <a:cxn ang="T86">
                          <a:pos x="T48" y="T49"/>
                        </a:cxn>
                        <a:cxn ang="T87">
                          <a:pos x="T50" y="T51"/>
                        </a:cxn>
                        <a:cxn ang="T88">
                          <a:pos x="T52" y="T53"/>
                        </a:cxn>
                        <a:cxn ang="T89">
                          <a:pos x="T54" y="T55"/>
                        </a:cxn>
                        <a:cxn ang="T90">
                          <a:pos x="T56" y="T57"/>
                        </a:cxn>
                        <a:cxn ang="T91">
                          <a:pos x="T58" y="T59"/>
                        </a:cxn>
                        <a:cxn ang="T92">
                          <a:pos x="T60" y="T61"/>
                        </a:cxn>
                      </a:cxnLst>
                      <a:rect l="0" t="0" r="r" b="b"/>
                      <a:pathLst>
                        <a:path w="251" h="156">
                          <a:moveTo>
                            <a:pt x="0" y="133"/>
                          </a:moveTo>
                          <a:lnTo>
                            <a:pt x="30" y="115"/>
                          </a:lnTo>
                          <a:lnTo>
                            <a:pt x="61" y="100"/>
                          </a:lnTo>
                          <a:lnTo>
                            <a:pt x="93" y="83"/>
                          </a:lnTo>
                          <a:lnTo>
                            <a:pt x="136" y="95"/>
                          </a:lnTo>
                          <a:lnTo>
                            <a:pt x="221" y="125"/>
                          </a:lnTo>
                          <a:lnTo>
                            <a:pt x="237" y="125"/>
                          </a:lnTo>
                          <a:lnTo>
                            <a:pt x="237" y="95"/>
                          </a:lnTo>
                          <a:lnTo>
                            <a:pt x="229" y="65"/>
                          </a:lnTo>
                          <a:lnTo>
                            <a:pt x="219" y="28"/>
                          </a:lnTo>
                          <a:lnTo>
                            <a:pt x="210" y="25"/>
                          </a:lnTo>
                          <a:lnTo>
                            <a:pt x="200" y="33"/>
                          </a:lnTo>
                          <a:lnTo>
                            <a:pt x="185" y="45"/>
                          </a:lnTo>
                          <a:lnTo>
                            <a:pt x="180" y="43"/>
                          </a:lnTo>
                          <a:lnTo>
                            <a:pt x="179" y="35"/>
                          </a:lnTo>
                          <a:lnTo>
                            <a:pt x="181" y="20"/>
                          </a:lnTo>
                          <a:lnTo>
                            <a:pt x="206" y="0"/>
                          </a:lnTo>
                          <a:lnTo>
                            <a:pt x="227" y="10"/>
                          </a:lnTo>
                          <a:lnTo>
                            <a:pt x="238" y="43"/>
                          </a:lnTo>
                          <a:lnTo>
                            <a:pt x="249" y="88"/>
                          </a:lnTo>
                          <a:lnTo>
                            <a:pt x="250" y="133"/>
                          </a:lnTo>
                          <a:lnTo>
                            <a:pt x="249" y="148"/>
                          </a:lnTo>
                          <a:lnTo>
                            <a:pt x="245" y="155"/>
                          </a:lnTo>
                          <a:lnTo>
                            <a:pt x="221" y="153"/>
                          </a:lnTo>
                          <a:lnTo>
                            <a:pt x="169" y="135"/>
                          </a:lnTo>
                          <a:lnTo>
                            <a:pt x="121" y="118"/>
                          </a:lnTo>
                          <a:lnTo>
                            <a:pt x="97" y="113"/>
                          </a:lnTo>
                          <a:lnTo>
                            <a:pt x="71" y="123"/>
                          </a:lnTo>
                          <a:lnTo>
                            <a:pt x="30" y="143"/>
                          </a:lnTo>
                          <a:lnTo>
                            <a:pt x="7" y="155"/>
                          </a:lnTo>
                          <a:lnTo>
                            <a:pt x="0" y="133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endParaRPr>
                    </a:p>
                  </p:txBody>
                </p:sp>
              </p:grpSp>
              <p:grpSp>
                <p:nvGrpSpPr>
                  <p:cNvPr id="169" name="Group 76">
                    <a:extLst>
                      <a:ext uri="{FF2B5EF4-FFF2-40B4-BE49-F238E27FC236}">
                        <a16:creationId xmlns:a16="http://schemas.microsoft.com/office/drawing/2014/main" id="{97A5D7C6-A5DC-49BC-B375-0D9C006B2E3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68" y="1450"/>
                    <a:ext cx="459" cy="1366"/>
                    <a:chOff x="3268" y="1450"/>
                    <a:chExt cx="459" cy="1366"/>
                  </a:xfrm>
                </p:grpSpPr>
                <p:grpSp>
                  <p:nvGrpSpPr>
                    <p:cNvPr id="170" name="Group 77">
                      <a:extLst>
                        <a:ext uri="{FF2B5EF4-FFF2-40B4-BE49-F238E27FC236}">
                          <a16:creationId xmlns:a16="http://schemas.microsoft.com/office/drawing/2014/main" id="{DC7F1CA0-B187-46CB-9141-E8F9E951910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68" y="1450"/>
                      <a:ext cx="459" cy="1366"/>
                      <a:chOff x="3268" y="1450"/>
                      <a:chExt cx="459" cy="1366"/>
                    </a:xfrm>
                  </p:grpSpPr>
                  <p:grpSp>
                    <p:nvGrpSpPr>
                      <p:cNvPr id="180" name="Group 78">
                        <a:extLst>
                          <a:ext uri="{FF2B5EF4-FFF2-40B4-BE49-F238E27FC236}">
                            <a16:creationId xmlns:a16="http://schemas.microsoft.com/office/drawing/2014/main" id="{86CF129E-7D68-4C5C-A754-AEFF8EA1BC35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268" y="1450"/>
                        <a:ext cx="459" cy="1366"/>
                        <a:chOff x="3268" y="1450"/>
                        <a:chExt cx="459" cy="1366"/>
                      </a:xfrm>
                    </p:grpSpPr>
                    <p:grpSp>
                      <p:nvGrpSpPr>
                        <p:cNvPr id="184" name="Group 79">
                          <a:extLst>
                            <a:ext uri="{FF2B5EF4-FFF2-40B4-BE49-F238E27FC236}">
                              <a16:creationId xmlns:a16="http://schemas.microsoft.com/office/drawing/2014/main" id="{6BD24F05-64AA-4A63-9979-0045BC1B02A2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268" y="1450"/>
                          <a:ext cx="229" cy="471"/>
                          <a:chOff x="3268" y="1450"/>
                          <a:chExt cx="229" cy="471"/>
                        </a:xfrm>
                      </p:grpSpPr>
                      <p:sp>
                        <p:nvSpPr>
                          <p:cNvPr id="197" name="Freeform 80">
                            <a:extLst>
                              <a:ext uri="{FF2B5EF4-FFF2-40B4-BE49-F238E27FC236}">
                                <a16:creationId xmlns:a16="http://schemas.microsoft.com/office/drawing/2014/main" id="{4AB7B18A-B5CA-4318-9710-128933792084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01" y="1475"/>
                            <a:ext cx="196" cy="446"/>
                          </a:xfrm>
                          <a:custGeom>
                            <a:avLst/>
                            <a:gdLst>
                              <a:gd name="T0" fmla="*/ 11 w 196"/>
                              <a:gd name="T1" fmla="*/ 326 h 446"/>
                              <a:gd name="T2" fmla="*/ 5 w 196"/>
                              <a:gd name="T3" fmla="*/ 304 h 446"/>
                              <a:gd name="T4" fmla="*/ 1 w 196"/>
                              <a:gd name="T5" fmla="*/ 263 h 446"/>
                              <a:gd name="T6" fmla="*/ 0 w 196"/>
                              <a:gd name="T7" fmla="*/ 221 h 446"/>
                              <a:gd name="T8" fmla="*/ 1 w 196"/>
                              <a:gd name="T9" fmla="*/ 177 h 446"/>
                              <a:gd name="T10" fmla="*/ 5 w 196"/>
                              <a:gd name="T11" fmla="*/ 130 h 446"/>
                              <a:gd name="T12" fmla="*/ 8 w 196"/>
                              <a:gd name="T13" fmla="*/ 97 h 446"/>
                              <a:gd name="T14" fmla="*/ 15 w 196"/>
                              <a:gd name="T15" fmla="*/ 66 h 446"/>
                              <a:gd name="T16" fmla="*/ 26 w 196"/>
                              <a:gd name="T17" fmla="*/ 44 h 446"/>
                              <a:gd name="T18" fmla="*/ 40 w 196"/>
                              <a:gd name="T19" fmla="*/ 22 h 446"/>
                              <a:gd name="T20" fmla="*/ 52 w 196"/>
                              <a:gd name="T21" fmla="*/ 11 h 446"/>
                              <a:gd name="T22" fmla="*/ 67 w 196"/>
                              <a:gd name="T23" fmla="*/ 6 h 446"/>
                              <a:gd name="T24" fmla="*/ 81 w 196"/>
                              <a:gd name="T25" fmla="*/ 3 h 446"/>
                              <a:gd name="T26" fmla="*/ 95 w 196"/>
                              <a:gd name="T27" fmla="*/ 0 h 446"/>
                              <a:gd name="T28" fmla="*/ 115 w 196"/>
                              <a:gd name="T29" fmla="*/ 6 h 446"/>
                              <a:gd name="T30" fmla="*/ 125 w 196"/>
                              <a:gd name="T31" fmla="*/ 19 h 446"/>
                              <a:gd name="T32" fmla="*/ 128 w 196"/>
                              <a:gd name="T33" fmla="*/ 36 h 446"/>
                              <a:gd name="T34" fmla="*/ 128 w 196"/>
                              <a:gd name="T35" fmla="*/ 58 h 446"/>
                              <a:gd name="T36" fmla="*/ 132 w 196"/>
                              <a:gd name="T37" fmla="*/ 80 h 446"/>
                              <a:gd name="T38" fmla="*/ 134 w 196"/>
                              <a:gd name="T39" fmla="*/ 127 h 446"/>
                              <a:gd name="T40" fmla="*/ 130 w 196"/>
                              <a:gd name="T41" fmla="*/ 188 h 446"/>
                              <a:gd name="T42" fmla="*/ 151 w 196"/>
                              <a:gd name="T43" fmla="*/ 180 h 446"/>
                              <a:gd name="T44" fmla="*/ 170 w 196"/>
                              <a:gd name="T45" fmla="*/ 185 h 446"/>
                              <a:gd name="T46" fmla="*/ 190 w 196"/>
                              <a:gd name="T47" fmla="*/ 199 h 446"/>
                              <a:gd name="T48" fmla="*/ 195 w 196"/>
                              <a:gd name="T49" fmla="*/ 218 h 446"/>
                              <a:gd name="T50" fmla="*/ 193 w 196"/>
                              <a:gd name="T51" fmla="*/ 249 h 446"/>
                              <a:gd name="T52" fmla="*/ 188 w 196"/>
                              <a:gd name="T53" fmla="*/ 274 h 446"/>
                              <a:gd name="T54" fmla="*/ 180 w 196"/>
                              <a:gd name="T55" fmla="*/ 282 h 446"/>
                              <a:gd name="T56" fmla="*/ 169 w 196"/>
                              <a:gd name="T57" fmla="*/ 276 h 446"/>
                              <a:gd name="T58" fmla="*/ 159 w 196"/>
                              <a:gd name="T59" fmla="*/ 263 h 446"/>
                              <a:gd name="T60" fmla="*/ 152 w 196"/>
                              <a:gd name="T61" fmla="*/ 263 h 446"/>
                              <a:gd name="T62" fmla="*/ 145 w 196"/>
                              <a:gd name="T63" fmla="*/ 274 h 446"/>
                              <a:gd name="T64" fmla="*/ 136 w 196"/>
                              <a:gd name="T65" fmla="*/ 282 h 446"/>
                              <a:gd name="T66" fmla="*/ 139 w 196"/>
                              <a:gd name="T67" fmla="*/ 348 h 446"/>
                              <a:gd name="T68" fmla="*/ 132 w 196"/>
                              <a:gd name="T69" fmla="*/ 345 h 446"/>
                              <a:gd name="T70" fmla="*/ 122 w 196"/>
                              <a:gd name="T71" fmla="*/ 332 h 446"/>
                              <a:gd name="T72" fmla="*/ 101 w 196"/>
                              <a:gd name="T73" fmla="*/ 326 h 446"/>
                              <a:gd name="T74" fmla="*/ 84 w 196"/>
                              <a:gd name="T75" fmla="*/ 351 h 446"/>
                              <a:gd name="T76" fmla="*/ 101 w 196"/>
                              <a:gd name="T77" fmla="*/ 337 h 446"/>
                              <a:gd name="T78" fmla="*/ 115 w 196"/>
                              <a:gd name="T79" fmla="*/ 340 h 446"/>
                              <a:gd name="T80" fmla="*/ 126 w 196"/>
                              <a:gd name="T81" fmla="*/ 351 h 446"/>
                              <a:gd name="T82" fmla="*/ 132 w 196"/>
                              <a:gd name="T83" fmla="*/ 370 h 446"/>
                              <a:gd name="T84" fmla="*/ 128 w 196"/>
                              <a:gd name="T85" fmla="*/ 409 h 446"/>
                              <a:gd name="T86" fmla="*/ 119 w 196"/>
                              <a:gd name="T87" fmla="*/ 439 h 446"/>
                              <a:gd name="T88" fmla="*/ 109 w 196"/>
                              <a:gd name="T89" fmla="*/ 442 h 446"/>
                              <a:gd name="T90" fmla="*/ 99 w 196"/>
                              <a:gd name="T91" fmla="*/ 428 h 446"/>
                              <a:gd name="T92" fmla="*/ 89 w 196"/>
                              <a:gd name="T93" fmla="*/ 426 h 446"/>
                              <a:gd name="T94" fmla="*/ 73 w 196"/>
                              <a:gd name="T95" fmla="*/ 434 h 446"/>
                              <a:gd name="T96" fmla="*/ 67 w 196"/>
                              <a:gd name="T97" fmla="*/ 445 h 446"/>
                              <a:gd name="T98" fmla="*/ 65 w 196"/>
                              <a:gd name="T99" fmla="*/ 401 h 446"/>
                              <a:gd name="T100" fmla="*/ 68 w 196"/>
                              <a:gd name="T101" fmla="*/ 370 h 446"/>
                              <a:gd name="T102" fmla="*/ 56 w 196"/>
                              <a:gd name="T103" fmla="*/ 373 h 446"/>
                              <a:gd name="T104" fmla="*/ 32 w 196"/>
                              <a:gd name="T105" fmla="*/ 365 h 446"/>
                              <a:gd name="T106" fmla="*/ 19 w 196"/>
                              <a:gd name="T107" fmla="*/ 351 h 446"/>
                              <a:gd name="T108" fmla="*/ 11 w 196"/>
                              <a:gd name="T109" fmla="*/ 326 h 44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60000 65536"/>
                              <a:gd name="T157" fmla="*/ 0 60000 65536"/>
                              <a:gd name="T158" fmla="*/ 0 60000 65536"/>
                              <a:gd name="T159" fmla="*/ 0 60000 65536"/>
                              <a:gd name="T160" fmla="*/ 0 60000 65536"/>
                              <a:gd name="T161" fmla="*/ 0 60000 65536"/>
                              <a:gd name="T162" fmla="*/ 0 60000 65536"/>
                              <a:gd name="T163" fmla="*/ 0 60000 65536"/>
                              <a:gd name="T164" fmla="*/ 0 60000 65536"/>
                            </a:gdLst>
                            <a:ahLst/>
                            <a:cxnLst>
                              <a:cxn ang="T110">
                                <a:pos x="T0" y="T1"/>
                              </a:cxn>
                              <a:cxn ang="T111">
                                <a:pos x="T2" y="T3"/>
                              </a:cxn>
                              <a:cxn ang="T112">
                                <a:pos x="T4" y="T5"/>
                              </a:cxn>
                              <a:cxn ang="T113">
                                <a:pos x="T6" y="T7"/>
                              </a:cxn>
                              <a:cxn ang="T114">
                                <a:pos x="T8" y="T9"/>
                              </a:cxn>
                              <a:cxn ang="T115">
                                <a:pos x="T10" y="T11"/>
                              </a:cxn>
                              <a:cxn ang="T116">
                                <a:pos x="T12" y="T13"/>
                              </a:cxn>
                              <a:cxn ang="T117">
                                <a:pos x="T14" y="T15"/>
                              </a:cxn>
                              <a:cxn ang="T118">
                                <a:pos x="T16" y="T17"/>
                              </a:cxn>
                              <a:cxn ang="T119">
                                <a:pos x="T18" y="T19"/>
                              </a:cxn>
                              <a:cxn ang="T120">
                                <a:pos x="T20" y="T21"/>
                              </a:cxn>
                              <a:cxn ang="T121">
                                <a:pos x="T22" y="T23"/>
                              </a:cxn>
                              <a:cxn ang="T122">
                                <a:pos x="T24" y="T25"/>
                              </a:cxn>
                              <a:cxn ang="T123">
                                <a:pos x="T26" y="T27"/>
                              </a:cxn>
                              <a:cxn ang="T124">
                                <a:pos x="T28" y="T29"/>
                              </a:cxn>
                              <a:cxn ang="T125">
                                <a:pos x="T30" y="T31"/>
                              </a:cxn>
                              <a:cxn ang="T126">
                                <a:pos x="T32" y="T33"/>
                              </a:cxn>
                              <a:cxn ang="T127">
                                <a:pos x="T34" y="T35"/>
                              </a:cxn>
                              <a:cxn ang="T128">
                                <a:pos x="T36" y="T37"/>
                              </a:cxn>
                              <a:cxn ang="T129">
                                <a:pos x="T38" y="T39"/>
                              </a:cxn>
                              <a:cxn ang="T130">
                                <a:pos x="T40" y="T41"/>
                              </a:cxn>
                              <a:cxn ang="T131">
                                <a:pos x="T42" y="T43"/>
                              </a:cxn>
                              <a:cxn ang="T132">
                                <a:pos x="T44" y="T45"/>
                              </a:cxn>
                              <a:cxn ang="T133">
                                <a:pos x="T46" y="T47"/>
                              </a:cxn>
                              <a:cxn ang="T134">
                                <a:pos x="T48" y="T49"/>
                              </a:cxn>
                              <a:cxn ang="T135">
                                <a:pos x="T50" y="T51"/>
                              </a:cxn>
                              <a:cxn ang="T136">
                                <a:pos x="T52" y="T53"/>
                              </a:cxn>
                              <a:cxn ang="T137">
                                <a:pos x="T54" y="T55"/>
                              </a:cxn>
                              <a:cxn ang="T138">
                                <a:pos x="T56" y="T57"/>
                              </a:cxn>
                              <a:cxn ang="T139">
                                <a:pos x="T58" y="T59"/>
                              </a:cxn>
                              <a:cxn ang="T140">
                                <a:pos x="T60" y="T61"/>
                              </a:cxn>
                              <a:cxn ang="T141">
                                <a:pos x="T62" y="T63"/>
                              </a:cxn>
                              <a:cxn ang="T142">
                                <a:pos x="T64" y="T65"/>
                              </a:cxn>
                              <a:cxn ang="T143">
                                <a:pos x="T66" y="T67"/>
                              </a:cxn>
                              <a:cxn ang="T144">
                                <a:pos x="T68" y="T69"/>
                              </a:cxn>
                              <a:cxn ang="T145">
                                <a:pos x="T70" y="T71"/>
                              </a:cxn>
                              <a:cxn ang="T146">
                                <a:pos x="T72" y="T73"/>
                              </a:cxn>
                              <a:cxn ang="T147">
                                <a:pos x="T74" y="T75"/>
                              </a:cxn>
                              <a:cxn ang="T148">
                                <a:pos x="T76" y="T77"/>
                              </a:cxn>
                              <a:cxn ang="T149">
                                <a:pos x="T78" y="T79"/>
                              </a:cxn>
                              <a:cxn ang="T150">
                                <a:pos x="T80" y="T81"/>
                              </a:cxn>
                              <a:cxn ang="T151">
                                <a:pos x="T82" y="T83"/>
                              </a:cxn>
                              <a:cxn ang="T152">
                                <a:pos x="T84" y="T85"/>
                              </a:cxn>
                              <a:cxn ang="T153">
                                <a:pos x="T86" y="T87"/>
                              </a:cxn>
                              <a:cxn ang="T154">
                                <a:pos x="T88" y="T89"/>
                              </a:cxn>
                              <a:cxn ang="T155">
                                <a:pos x="T90" y="T91"/>
                              </a:cxn>
                              <a:cxn ang="T156">
                                <a:pos x="T92" y="T93"/>
                              </a:cxn>
                              <a:cxn ang="T157">
                                <a:pos x="T94" y="T95"/>
                              </a:cxn>
                              <a:cxn ang="T158">
                                <a:pos x="T96" y="T97"/>
                              </a:cxn>
                              <a:cxn ang="T159">
                                <a:pos x="T98" y="T99"/>
                              </a:cxn>
                              <a:cxn ang="T160">
                                <a:pos x="T100" y="T101"/>
                              </a:cxn>
                              <a:cxn ang="T161">
                                <a:pos x="T102" y="T103"/>
                              </a:cxn>
                              <a:cxn ang="T162">
                                <a:pos x="T104" y="T105"/>
                              </a:cxn>
                              <a:cxn ang="T163">
                                <a:pos x="T106" y="T107"/>
                              </a:cxn>
                              <a:cxn ang="T164">
                                <a:pos x="T108" y="T109"/>
                              </a:cxn>
                            </a:cxnLst>
                            <a:rect l="0" t="0" r="r" b="b"/>
                            <a:pathLst>
                              <a:path w="196" h="446">
                                <a:moveTo>
                                  <a:pt x="11" y="326"/>
                                </a:moveTo>
                                <a:lnTo>
                                  <a:pt x="5" y="304"/>
                                </a:lnTo>
                                <a:lnTo>
                                  <a:pt x="1" y="263"/>
                                </a:lnTo>
                                <a:lnTo>
                                  <a:pt x="0" y="221"/>
                                </a:lnTo>
                                <a:lnTo>
                                  <a:pt x="1" y="177"/>
                                </a:lnTo>
                                <a:lnTo>
                                  <a:pt x="5" y="130"/>
                                </a:lnTo>
                                <a:lnTo>
                                  <a:pt x="8" y="97"/>
                                </a:lnTo>
                                <a:lnTo>
                                  <a:pt x="15" y="66"/>
                                </a:lnTo>
                                <a:lnTo>
                                  <a:pt x="26" y="44"/>
                                </a:lnTo>
                                <a:lnTo>
                                  <a:pt x="40" y="22"/>
                                </a:lnTo>
                                <a:lnTo>
                                  <a:pt x="52" y="11"/>
                                </a:lnTo>
                                <a:lnTo>
                                  <a:pt x="67" y="6"/>
                                </a:lnTo>
                                <a:lnTo>
                                  <a:pt x="81" y="3"/>
                                </a:lnTo>
                                <a:lnTo>
                                  <a:pt x="95" y="0"/>
                                </a:lnTo>
                                <a:lnTo>
                                  <a:pt x="115" y="6"/>
                                </a:lnTo>
                                <a:lnTo>
                                  <a:pt x="125" y="19"/>
                                </a:lnTo>
                                <a:lnTo>
                                  <a:pt x="128" y="36"/>
                                </a:lnTo>
                                <a:lnTo>
                                  <a:pt x="128" y="58"/>
                                </a:lnTo>
                                <a:lnTo>
                                  <a:pt x="132" y="80"/>
                                </a:lnTo>
                                <a:lnTo>
                                  <a:pt x="134" y="127"/>
                                </a:lnTo>
                                <a:lnTo>
                                  <a:pt x="130" y="188"/>
                                </a:lnTo>
                                <a:lnTo>
                                  <a:pt x="151" y="180"/>
                                </a:lnTo>
                                <a:lnTo>
                                  <a:pt x="170" y="185"/>
                                </a:lnTo>
                                <a:lnTo>
                                  <a:pt x="190" y="199"/>
                                </a:lnTo>
                                <a:lnTo>
                                  <a:pt x="195" y="218"/>
                                </a:lnTo>
                                <a:lnTo>
                                  <a:pt x="193" y="249"/>
                                </a:lnTo>
                                <a:lnTo>
                                  <a:pt x="188" y="274"/>
                                </a:lnTo>
                                <a:lnTo>
                                  <a:pt x="180" y="282"/>
                                </a:lnTo>
                                <a:lnTo>
                                  <a:pt x="169" y="276"/>
                                </a:lnTo>
                                <a:lnTo>
                                  <a:pt x="159" y="263"/>
                                </a:lnTo>
                                <a:lnTo>
                                  <a:pt x="152" y="263"/>
                                </a:lnTo>
                                <a:lnTo>
                                  <a:pt x="145" y="274"/>
                                </a:lnTo>
                                <a:lnTo>
                                  <a:pt x="136" y="282"/>
                                </a:lnTo>
                                <a:lnTo>
                                  <a:pt x="139" y="348"/>
                                </a:lnTo>
                                <a:lnTo>
                                  <a:pt x="132" y="345"/>
                                </a:lnTo>
                                <a:lnTo>
                                  <a:pt x="122" y="332"/>
                                </a:lnTo>
                                <a:lnTo>
                                  <a:pt x="101" y="326"/>
                                </a:lnTo>
                                <a:lnTo>
                                  <a:pt x="84" y="351"/>
                                </a:lnTo>
                                <a:lnTo>
                                  <a:pt x="101" y="337"/>
                                </a:lnTo>
                                <a:lnTo>
                                  <a:pt x="115" y="340"/>
                                </a:lnTo>
                                <a:lnTo>
                                  <a:pt x="126" y="351"/>
                                </a:lnTo>
                                <a:lnTo>
                                  <a:pt x="132" y="370"/>
                                </a:lnTo>
                                <a:lnTo>
                                  <a:pt x="128" y="409"/>
                                </a:lnTo>
                                <a:lnTo>
                                  <a:pt x="119" y="439"/>
                                </a:lnTo>
                                <a:lnTo>
                                  <a:pt x="109" y="442"/>
                                </a:lnTo>
                                <a:lnTo>
                                  <a:pt x="99" y="428"/>
                                </a:lnTo>
                                <a:lnTo>
                                  <a:pt x="89" y="426"/>
                                </a:lnTo>
                                <a:lnTo>
                                  <a:pt x="73" y="434"/>
                                </a:lnTo>
                                <a:lnTo>
                                  <a:pt x="67" y="445"/>
                                </a:lnTo>
                                <a:lnTo>
                                  <a:pt x="65" y="401"/>
                                </a:lnTo>
                                <a:lnTo>
                                  <a:pt x="68" y="370"/>
                                </a:lnTo>
                                <a:lnTo>
                                  <a:pt x="56" y="373"/>
                                </a:lnTo>
                                <a:lnTo>
                                  <a:pt x="32" y="365"/>
                                </a:lnTo>
                                <a:lnTo>
                                  <a:pt x="19" y="351"/>
                                </a:lnTo>
                                <a:lnTo>
                                  <a:pt x="11" y="326"/>
                                </a:lnTo>
                              </a:path>
                            </a:pathLst>
                          </a:custGeom>
                          <a:solidFill>
                            <a:srgbClr val="FFC06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grpSp>
                        <p:nvGrpSpPr>
                          <p:cNvPr id="198" name="Group 81">
                            <a:extLst>
                              <a:ext uri="{FF2B5EF4-FFF2-40B4-BE49-F238E27FC236}">
                                <a16:creationId xmlns:a16="http://schemas.microsoft.com/office/drawing/2014/main" id="{5076D011-1A0D-419A-9378-D2D93B688C10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268" y="1450"/>
                            <a:ext cx="189" cy="291"/>
                            <a:chOff x="3268" y="1450"/>
                            <a:chExt cx="189" cy="291"/>
                          </a:xfrm>
                        </p:grpSpPr>
                        <p:sp>
                          <p:nvSpPr>
                            <p:cNvPr id="199" name="Freeform 82">
                              <a:extLst>
                                <a:ext uri="{FF2B5EF4-FFF2-40B4-BE49-F238E27FC236}">
                                  <a16:creationId xmlns:a16="http://schemas.microsoft.com/office/drawing/2014/main" id="{207F8711-21F5-4C03-9B30-0F6328F45526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23" y="1494"/>
                              <a:ext cx="34" cy="34"/>
                            </a:xfrm>
                            <a:custGeom>
                              <a:avLst/>
                              <a:gdLst>
                                <a:gd name="T0" fmla="*/ 0 w 34"/>
                                <a:gd name="T1" fmla="*/ 25 h 34"/>
                                <a:gd name="T2" fmla="*/ 8 w 34"/>
                                <a:gd name="T3" fmla="*/ 33 h 34"/>
                                <a:gd name="T4" fmla="*/ 18 w 34"/>
                                <a:gd name="T5" fmla="*/ 30 h 34"/>
                                <a:gd name="T6" fmla="*/ 27 w 34"/>
                                <a:gd name="T7" fmla="*/ 14 h 34"/>
                                <a:gd name="T8" fmla="*/ 33 w 34"/>
                                <a:gd name="T9" fmla="*/ 0 h 34"/>
                                <a:gd name="T10" fmla="*/ 0 60000 65536"/>
                                <a:gd name="T11" fmla="*/ 0 60000 65536"/>
                                <a:gd name="T12" fmla="*/ 0 60000 65536"/>
                                <a:gd name="T13" fmla="*/ 0 60000 65536"/>
                                <a:gd name="T14" fmla="*/ 0 60000 65536"/>
                              </a:gdLst>
                              <a:ahLst/>
                              <a:cxnLst>
                                <a:cxn ang="T10">
                                  <a:pos x="T0" y="T1"/>
                                </a:cxn>
                                <a:cxn ang="T11">
                                  <a:pos x="T2" y="T3"/>
                                </a:cxn>
                                <a:cxn ang="T12">
                                  <a:pos x="T4" y="T5"/>
                                </a:cxn>
                                <a:cxn ang="T13">
                                  <a:pos x="T6" y="T7"/>
                                </a:cxn>
                                <a:cxn ang="T14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34" h="34">
                                  <a:moveTo>
                                    <a:pt x="0" y="25"/>
                                  </a:moveTo>
                                  <a:lnTo>
                                    <a:pt x="8" y="33"/>
                                  </a:lnTo>
                                  <a:lnTo>
                                    <a:pt x="18" y="30"/>
                                  </a:lnTo>
                                  <a:lnTo>
                                    <a:pt x="27" y="14"/>
                                  </a:lnTo>
                                  <a:lnTo>
                                    <a:pt x="33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0" name="Freeform 83">
                              <a:extLst>
                                <a:ext uri="{FF2B5EF4-FFF2-40B4-BE49-F238E27FC236}">
                                  <a16:creationId xmlns:a16="http://schemas.microsoft.com/office/drawing/2014/main" id="{40F707A7-0187-41DC-80DE-2AEFC110F19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9" y="1450"/>
                              <a:ext cx="41" cy="50"/>
                            </a:xfrm>
                            <a:custGeom>
                              <a:avLst/>
                              <a:gdLst>
                                <a:gd name="T0" fmla="*/ 40 w 41"/>
                                <a:gd name="T1" fmla="*/ 0 h 50"/>
                                <a:gd name="T2" fmla="*/ 31 w 41"/>
                                <a:gd name="T3" fmla="*/ 25 h 50"/>
                                <a:gd name="T4" fmla="*/ 19 w 41"/>
                                <a:gd name="T5" fmla="*/ 41 h 50"/>
                                <a:gd name="T6" fmla="*/ 7 w 41"/>
                                <a:gd name="T7" fmla="*/ 49 h 50"/>
                                <a:gd name="T8" fmla="*/ 0 w 41"/>
                                <a:gd name="T9" fmla="*/ 44 h 50"/>
                                <a:gd name="T10" fmla="*/ 0 60000 65536"/>
                                <a:gd name="T11" fmla="*/ 0 60000 65536"/>
                                <a:gd name="T12" fmla="*/ 0 60000 65536"/>
                                <a:gd name="T13" fmla="*/ 0 60000 65536"/>
                                <a:gd name="T14" fmla="*/ 0 60000 65536"/>
                              </a:gdLst>
                              <a:ahLst/>
                              <a:cxnLst>
                                <a:cxn ang="T10">
                                  <a:pos x="T0" y="T1"/>
                                </a:cxn>
                                <a:cxn ang="T11">
                                  <a:pos x="T2" y="T3"/>
                                </a:cxn>
                                <a:cxn ang="T12">
                                  <a:pos x="T4" y="T5"/>
                                </a:cxn>
                                <a:cxn ang="T13">
                                  <a:pos x="T6" y="T7"/>
                                </a:cxn>
                                <a:cxn ang="T14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41" h="50">
                                  <a:moveTo>
                                    <a:pt x="40" y="0"/>
                                  </a:moveTo>
                                  <a:lnTo>
                                    <a:pt x="31" y="25"/>
                                  </a:lnTo>
                                  <a:lnTo>
                                    <a:pt x="19" y="41"/>
                                  </a:lnTo>
                                  <a:lnTo>
                                    <a:pt x="7" y="49"/>
                                  </a:lnTo>
                                  <a:lnTo>
                                    <a:pt x="0" y="4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1" name="Freeform 84">
                              <a:extLst>
                                <a:ext uri="{FF2B5EF4-FFF2-40B4-BE49-F238E27FC236}">
                                  <a16:creationId xmlns:a16="http://schemas.microsoft.com/office/drawing/2014/main" id="{A7EAFC5D-BFB8-44B5-9DE8-747BAC6F452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19" y="1480"/>
                              <a:ext cx="81" cy="67"/>
                            </a:xfrm>
                            <a:custGeom>
                              <a:avLst/>
                              <a:gdLst>
                                <a:gd name="T0" fmla="*/ 0 w 81"/>
                                <a:gd name="T1" fmla="*/ 66 h 67"/>
                                <a:gd name="T2" fmla="*/ 2 w 81"/>
                                <a:gd name="T3" fmla="*/ 36 h 67"/>
                                <a:gd name="T4" fmla="*/ 8 w 81"/>
                                <a:gd name="T5" fmla="*/ 14 h 67"/>
                                <a:gd name="T6" fmla="*/ 16 w 81"/>
                                <a:gd name="T7" fmla="*/ 3 h 67"/>
                                <a:gd name="T8" fmla="*/ 27 w 81"/>
                                <a:gd name="T9" fmla="*/ 0 h 67"/>
                                <a:gd name="T10" fmla="*/ 37 w 81"/>
                                <a:gd name="T11" fmla="*/ 8 h 67"/>
                                <a:gd name="T12" fmla="*/ 47 w 81"/>
                                <a:gd name="T13" fmla="*/ 25 h 67"/>
                                <a:gd name="T14" fmla="*/ 51 w 81"/>
                                <a:gd name="T15" fmla="*/ 41 h 67"/>
                                <a:gd name="T16" fmla="*/ 59 w 81"/>
                                <a:gd name="T17" fmla="*/ 28 h 67"/>
                                <a:gd name="T18" fmla="*/ 69 w 81"/>
                                <a:gd name="T19" fmla="*/ 33 h 67"/>
                                <a:gd name="T20" fmla="*/ 80 w 81"/>
                                <a:gd name="T21" fmla="*/ 50 h 67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</a:gdLst>
                              <a:ahLst/>
                              <a:cxnLst>
                                <a:cxn ang="T22">
                                  <a:pos x="T0" y="T1"/>
                                </a:cxn>
                                <a:cxn ang="T23">
                                  <a:pos x="T2" y="T3"/>
                                </a:cxn>
                                <a:cxn ang="T24">
                                  <a:pos x="T4" y="T5"/>
                                </a:cxn>
                                <a:cxn ang="T25">
                                  <a:pos x="T6" y="T7"/>
                                </a:cxn>
                                <a:cxn ang="T26">
                                  <a:pos x="T8" y="T9"/>
                                </a:cxn>
                                <a:cxn ang="T27">
                                  <a:pos x="T10" y="T11"/>
                                </a:cxn>
                                <a:cxn ang="T28">
                                  <a:pos x="T12" y="T13"/>
                                </a:cxn>
                                <a:cxn ang="T29">
                                  <a:pos x="T14" y="T15"/>
                                </a:cxn>
                                <a:cxn ang="T30">
                                  <a:pos x="T16" y="T17"/>
                                </a:cxn>
                                <a:cxn ang="T31">
                                  <a:pos x="T18" y="T19"/>
                                </a:cxn>
                                <a:cxn ang="T32">
                                  <a:pos x="T20" y="T21"/>
                                </a:cxn>
                              </a:cxnLst>
                              <a:rect l="0" t="0" r="r" b="b"/>
                              <a:pathLst>
                                <a:path w="81" h="67">
                                  <a:moveTo>
                                    <a:pt x="0" y="66"/>
                                  </a:moveTo>
                                  <a:lnTo>
                                    <a:pt x="2" y="36"/>
                                  </a:lnTo>
                                  <a:lnTo>
                                    <a:pt x="8" y="14"/>
                                  </a:lnTo>
                                  <a:lnTo>
                                    <a:pt x="16" y="3"/>
                                  </a:lnTo>
                                  <a:lnTo>
                                    <a:pt x="27" y="0"/>
                                  </a:lnTo>
                                  <a:lnTo>
                                    <a:pt x="37" y="8"/>
                                  </a:lnTo>
                                  <a:lnTo>
                                    <a:pt x="47" y="25"/>
                                  </a:lnTo>
                                  <a:lnTo>
                                    <a:pt x="51" y="41"/>
                                  </a:lnTo>
                                  <a:lnTo>
                                    <a:pt x="59" y="28"/>
                                  </a:lnTo>
                                  <a:lnTo>
                                    <a:pt x="69" y="33"/>
                                  </a:lnTo>
                                  <a:lnTo>
                                    <a:pt x="80" y="5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2" name="Freeform 85">
                              <a:extLst>
                                <a:ext uri="{FF2B5EF4-FFF2-40B4-BE49-F238E27FC236}">
                                  <a16:creationId xmlns:a16="http://schemas.microsoft.com/office/drawing/2014/main" id="{10C5922C-3005-46DD-B9F3-42E6B3BD70F8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2" y="1541"/>
                              <a:ext cx="84" cy="186"/>
                            </a:xfrm>
                            <a:custGeom>
                              <a:avLst/>
                              <a:gdLst>
                                <a:gd name="T0" fmla="*/ 31 w 84"/>
                                <a:gd name="T1" fmla="*/ 185 h 186"/>
                                <a:gd name="T2" fmla="*/ 21 w 84"/>
                                <a:gd name="T3" fmla="*/ 171 h 186"/>
                                <a:gd name="T4" fmla="*/ 14 w 84"/>
                                <a:gd name="T5" fmla="*/ 171 h 186"/>
                                <a:gd name="T6" fmla="*/ 7 w 84"/>
                                <a:gd name="T7" fmla="*/ 157 h 186"/>
                                <a:gd name="T8" fmla="*/ 4 w 84"/>
                                <a:gd name="T9" fmla="*/ 149 h 186"/>
                                <a:gd name="T10" fmla="*/ 0 w 84"/>
                                <a:gd name="T11" fmla="*/ 124 h 186"/>
                                <a:gd name="T12" fmla="*/ 2 w 84"/>
                                <a:gd name="T13" fmla="*/ 108 h 186"/>
                                <a:gd name="T14" fmla="*/ 7 w 84"/>
                                <a:gd name="T15" fmla="*/ 97 h 186"/>
                                <a:gd name="T16" fmla="*/ 14 w 84"/>
                                <a:gd name="T17" fmla="*/ 94 h 186"/>
                                <a:gd name="T18" fmla="*/ 21 w 84"/>
                                <a:gd name="T19" fmla="*/ 108 h 186"/>
                                <a:gd name="T20" fmla="*/ 27 w 84"/>
                                <a:gd name="T21" fmla="*/ 121 h 186"/>
                                <a:gd name="T22" fmla="*/ 28 w 84"/>
                                <a:gd name="T23" fmla="*/ 83 h 186"/>
                                <a:gd name="T24" fmla="*/ 36 w 84"/>
                                <a:gd name="T25" fmla="*/ 75 h 186"/>
                                <a:gd name="T26" fmla="*/ 47 w 84"/>
                                <a:gd name="T27" fmla="*/ 52 h 186"/>
                                <a:gd name="T28" fmla="*/ 55 w 84"/>
                                <a:gd name="T29" fmla="*/ 36 h 186"/>
                                <a:gd name="T30" fmla="*/ 57 w 84"/>
                                <a:gd name="T31" fmla="*/ 11 h 186"/>
                                <a:gd name="T32" fmla="*/ 65 w 84"/>
                                <a:gd name="T33" fmla="*/ 3 h 186"/>
                                <a:gd name="T34" fmla="*/ 75 w 84"/>
                                <a:gd name="T35" fmla="*/ 0 h 186"/>
                                <a:gd name="T36" fmla="*/ 83 w 84"/>
                                <a:gd name="T37" fmla="*/ 17 h 186"/>
                                <a:gd name="T38" fmla="*/ 0 60000 65536"/>
                                <a:gd name="T39" fmla="*/ 0 60000 65536"/>
                                <a:gd name="T40" fmla="*/ 0 60000 65536"/>
                                <a:gd name="T41" fmla="*/ 0 60000 65536"/>
                                <a:gd name="T42" fmla="*/ 0 60000 65536"/>
                                <a:gd name="T43" fmla="*/ 0 60000 65536"/>
                                <a:gd name="T44" fmla="*/ 0 60000 65536"/>
                                <a:gd name="T45" fmla="*/ 0 60000 65536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  <a:gd name="T51" fmla="*/ 0 60000 65536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</a:gdLst>
                              <a:ahLst/>
                              <a:cxnLst>
                                <a:cxn ang="T38">
                                  <a:pos x="T0" y="T1"/>
                                </a:cxn>
                                <a:cxn ang="T39">
                                  <a:pos x="T2" y="T3"/>
                                </a:cxn>
                                <a:cxn ang="T40">
                                  <a:pos x="T4" y="T5"/>
                                </a:cxn>
                                <a:cxn ang="T41">
                                  <a:pos x="T6" y="T7"/>
                                </a:cxn>
                                <a:cxn ang="T42">
                                  <a:pos x="T8" y="T9"/>
                                </a:cxn>
                                <a:cxn ang="T43">
                                  <a:pos x="T10" y="T11"/>
                                </a:cxn>
                                <a:cxn ang="T44">
                                  <a:pos x="T12" y="T13"/>
                                </a:cxn>
                                <a:cxn ang="T45">
                                  <a:pos x="T14" y="T15"/>
                                </a:cxn>
                                <a:cxn ang="T46">
                                  <a:pos x="T16" y="T17"/>
                                </a:cxn>
                                <a:cxn ang="T47">
                                  <a:pos x="T18" y="T19"/>
                                </a:cxn>
                                <a:cxn ang="T48">
                                  <a:pos x="T20" y="T21"/>
                                </a:cxn>
                                <a:cxn ang="T49">
                                  <a:pos x="T22" y="T23"/>
                                </a:cxn>
                                <a:cxn ang="T50">
                                  <a:pos x="T24" y="T25"/>
                                </a:cxn>
                                <a:cxn ang="T51">
                                  <a:pos x="T26" y="T27"/>
                                </a:cxn>
                                <a:cxn ang="T52">
                                  <a:pos x="T28" y="T29"/>
                                </a:cxn>
                                <a:cxn ang="T53">
                                  <a:pos x="T30" y="T31"/>
                                </a:cxn>
                                <a:cxn ang="T54">
                                  <a:pos x="T32" y="T33"/>
                                </a:cxn>
                                <a:cxn ang="T55">
                                  <a:pos x="T34" y="T35"/>
                                </a:cxn>
                                <a:cxn ang="T56">
                                  <a:pos x="T36" y="T37"/>
                                </a:cxn>
                              </a:cxnLst>
                              <a:rect l="0" t="0" r="r" b="b"/>
                              <a:pathLst>
                                <a:path w="84" h="186">
                                  <a:moveTo>
                                    <a:pt x="31" y="185"/>
                                  </a:moveTo>
                                  <a:lnTo>
                                    <a:pt x="21" y="171"/>
                                  </a:lnTo>
                                  <a:lnTo>
                                    <a:pt x="14" y="171"/>
                                  </a:lnTo>
                                  <a:lnTo>
                                    <a:pt x="7" y="157"/>
                                  </a:lnTo>
                                  <a:lnTo>
                                    <a:pt x="4" y="149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2" y="108"/>
                                  </a:lnTo>
                                  <a:lnTo>
                                    <a:pt x="7" y="97"/>
                                  </a:lnTo>
                                  <a:lnTo>
                                    <a:pt x="14" y="94"/>
                                  </a:lnTo>
                                  <a:lnTo>
                                    <a:pt x="21" y="108"/>
                                  </a:lnTo>
                                  <a:lnTo>
                                    <a:pt x="27" y="121"/>
                                  </a:lnTo>
                                  <a:lnTo>
                                    <a:pt x="28" y="83"/>
                                  </a:lnTo>
                                  <a:lnTo>
                                    <a:pt x="36" y="75"/>
                                  </a:lnTo>
                                  <a:lnTo>
                                    <a:pt x="47" y="52"/>
                                  </a:lnTo>
                                  <a:lnTo>
                                    <a:pt x="55" y="36"/>
                                  </a:lnTo>
                                  <a:lnTo>
                                    <a:pt x="57" y="11"/>
                                  </a:lnTo>
                                  <a:lnTo>
                                    <a:pt x="65" y="3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83" y="17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3" name="Freeform 86">
                              <a:extLst>
                                <a:ext uri="{FF2B5EF4-FFF2-40B4-BE49-F238E27FC236}">
                                  <a16:creationId xmlns:a16="http://schemas.microsoft.com/office/drawing/2014/main" id="{81B67F73-F99C-4882-9209-9F6C398F7F60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8" y="1519"/>
                              <a:ext cx="86" cy="150"/>
                            </a:xfrm>
                            <a:custGeom>
                              <a:avLst/>
                              <a:gdLst>
                                <a:gd name="T0" fmla="*/ 0 w 86"/>
                                <a:gd name="T1" fmla="*/ 149 h 150"/>
                                <a:gd name="T2" fmla="*/ 17 w 86"/>
                                <a:gd name="T3" fmla="*/ 127 h 150"/>
                                <a:gd name="T4" fmla="*/ 31 w 86"/>
                                <a:gd name="T5" fmla="*/ 113 h 150"/>
                                <a:gd name="T6" fmla="*/ 48 w 86"/>
                                <a:gd name="T7" fmla="*/ 110 h 150"/>
                                <a:gd name="T8" fmla="*/ 49 w 86"/>
                                <a:gd name="T9" fmla="*/ 99 h 150"/>
                                <a:gd name="T10" fmla="*/ 48 w 86"/>
                                <a:gd name="T11" fmla="*/ 80 h 150"/>
                                <a:gd name="T12" fmla="*/ 56 w 86"/>
                                <a:gd name="T13" fmla="*/ 63 h 150"/>
                                <a:gd name="T14" fmla="*/ 71 w 86"/>
                                <a:gd name="T15" fmla="*/ 52 h 150"/>
                                <a:gd name="T16" fmla="*/ 69 w 86"/>
                                <a:gd name="T17" fmla="*/ 33 h 150"/>
                                <a:gd name="T18" fmla="*/ 71 w 86"/>
                                <a:gd name="T19" fmla="*/ 19 h 150"/>
                                <a:gd name="T20" fmla="*/ 77 w 86"/>
                                <a:gd name="T21" fmla="*/ 6 h 150"/>
                                <a:gd name="T22" fmla="*/ 85 w 86"/>
                                <a:gd name="T23" fmla="*/ 0 h 150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</a:gdLst>
                              <a:ahLst/>
                              <a:cxnLst>
                                <a:cxn ang="T24">
                                  <a:pos x="T0" y="T1"/>
                                </a:cxn>
                                <a:cxn ang="T25">
                                  <a:pos x="T2" y="T3"/>
                                </a:cxn>
                                <a:cxn ang="T26">
                                  <a:pos x="T4" y="T5"/>
                                </a:cxn>
                                <a:cxn ang="T27">
                                  <a:pos x="T6" y="T7"/>
                                </a:cxn>
                                <a:cxn ang="T28">
                                  <a:pos x="T8" y="T9"/>
                                </a:cxn>
                                <a:cxn ang="T29">
                                  <a:pos x="T10" y="T11"/>
                                </a:cxn>
                                <a:cxn ang="T30">
                                  <a:pos x="T12" y="T13"/>
                                </a:cxn>
                                <a:cxn ang="T31">
                                  <a:pos x="T14" y="T15"/>
                                </a:cxn>
                                <a:cxn ang="T32">
                                  <a:pos x="T16" y="T17"/>
                                </a:cxn>
                                <a:cxn ang="T33">
                                  <a:pos x="T18" y="T19"/>
                                </a:cxn>
                                <a:cxn ang="T34">
                                  <a:pos x="T20" y="T21"/>
                                </a:cxn>
                                <a:cxn ang="T35">
                                  <a:pos x="T22" y="T23"/>
                                </a:cxn>
                              </a:cxnLst>
                              <a:rect l="0" t="0" r="r" b="b"/>
                              <a:pathLst>
                                <a:path w="86" h="150">
                                  <a:moveTo>
                                    <a:pt x="0" y="149"/>
                                  </a:moveTo>
                                  <a:lnTo>
                                    <a:pt x="17" y="127"/>
                                  </a:lnTo>
                                  <a:lnTo>
                                    <a:pt x="31" y="113"/>
                                  </a:lnTo>
                                  <a:lnTo>
                                    <a:pt x="48" y="110"/>
                                  </a:lnTo>
                                  <a:lnTo>
                                    <a:pt x="49" y="99"/>
                                  </a:lnTo>
                                  <a:lnTo>
                                    <a:pt x="48" y="80"/>
                                  </a:lnTo>
                                  <a:lnTo>
                                    <a:pt x="56" y="63"/>
                                  </a:lnTo>
                                  <a:lnTo>
                                    <a:pt x="71" y="52"/>
                                  </a:lnTo>
                                  <a:lnTo>
                                    <a:pt x="69" y="33"/>
                                  </a:lnTo>
                                  <a:lnTo>
                                    <a:pt x="71" y="19"/>
                                  </a:lnTo>
                                  <a:lnTo>
                                    <a:pt x="77" y="6"/>
                                  </a:lnTo>
                                  <a:lnTo>
                                    <a:pt x="85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4" name="Freeform 87">
                              <a:extLst>
                                <a:ext uri="{FF2B5EF4-FFF2-40B4-BE49-F238E27FC236}">
                                  <a16:creationId xmlns:a16="http://schemas.microsoft.com/office/drawing/2014/main" id="{3E8E1D71-0493-4642-909B-6706E049739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89" y="1682"/>
                              <a:ext cx="13" cy="59"/>
                            </a:xfrm>
                            <a:custGeom>
                              <a:avLst/>
                              <a:gdLst>
                                <a:gd name="T0" fmla="*/ 12 w 13"/>
                                <a:gd name="T1" fmla="*/ 0 h 59"/>
                                <a:gd name="T2" fmla="*/ 5 w 13"/>
                                <a:gd name="T3" fmla="*/ 6 h 59"/>
                                <a:gd name="T4" fmla="*/ 1 w 13"/>
                                <a:gd name="T5" fmla="*/ 19 h 59"/>
                                <a:gd name="T6" fmla="*/ 0 w 13"/>
                                <a:gd name="T7" fmla="*/ 36 h 59"/>
                                <a:gd name="T8" fmla="*/ 3 w 13"/>
                                <a:gd name="T9" fmla="*/ 58 h 59"/>
                                <a:gd name="T10" fmla="*/ 0 60000 65536"/>
                                <a:gd name="T11" fmla="*/ 0 60000 65536"/>
                                <a:gd name="T12" fmla="*/ 0 60000 65536"/>
                                <a:gd name="T13" fmla="*/ 0 60000 65536"/>
                                <a:gd name="T14" fmla="*/ 0 60000 65536"/>
                              </a:gdLst>
                              <a:ahLst/>
                              <a:cxnLst>
                                <a:cxn ang="T10">
                                  <a:pos x="T0" y="T1"/>
                                </a:cxn>
                                <a:cxn ang="T11">
                                  <a:pos x="T2" y="T3"/>
                                </a:cxn>
                                <a:cxn ang="T12">
                                  <a:pos x="T4" y="T5"/>
                                </a:cxn>
                                <a:cxn ang="T13">
                                  <a:pos x="T6" y="T7"/>
                                </a:cxn>
                                <a:cxn ang="T14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13" h="59">
                                  <a:moveTo>
                                    <a:pt x="12" y="0"/>
                                  </a:moveTo>
                                  <a:lnTo>
                                    <a:pt x="5" y="6"/>
                                  </a:lnTo>
                                  <a:lnTo>
                                    <a:pt x="1" y="19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3" y="5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5" name="Freeform 88">
                              <a:extLst>
                                <a:ext uri="{FF2B5EF4-FFF2-40B4-BE49-F238E27FC236}">
                                  <a16:creationId xmlns:a16="http://schemas.microsoft.com/office/drawing/2014/main" id="{C82955FB-563B-4B03-9D96-5631860A11F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6" y="1608"/>
                              <a:ext cx="12" cy="94"/>
                            </a:xfrm>
                            <a:custGeom>
                              <a:avLst/>
                              <a:gdLst>
                                <a:gd name="T0" fmla="*/ 11 w 12"/>
                                <a:gd name="T1" fmla="*/ 0 h 94"/>
                                <a:gd name="T2" fmla="*/ 5 w 12"/>
                                <a:gd name="T3" fmla="*/ 16 h 94"/>
                                <a:gd name="T4" fmla="*/ 0 w 12"/>
                                <a:gd name="T5" fmla="*/ 41 h 94"/>
                                <a:gd name="T6" fmla="*/ 1 w 12"/>
                                <a:gd name="T7" fmla="*/ 66 h 94"/>
                                <a:gd name="T8" fmla="*/ 6 w 12"/>
                                <a:gd name="T9" fmla="*/ 93 h 94"/>
                                <a:gd name="T10" fmla="*/ 6 w 12"/>
                                <a:gd name="T11" fmla="*/ 90 h 94"/>
                                <a:gd name="T12" fmla="*/ 0 60000 65536"/>
                                <a:gd name="T13" fmla="*/ 0 60000 65536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</a:gdLst>
                              <a:ahLst/>
                              <a:cxnLst>
                                <a:cxn ang="T12">
                                  <a:pos x="T0" y="T1"/>
                                </a:cxn>
                                <a:cxn ang="T13">
                                  <a:pos x="T2" y="T3"/>
                                </a:cxn>
                                <a:cxn ang="T14">
                                  <a:pos x="T4" y="T5"/>
                                </a:cxn>
                                <a:cxn ang="T15">
                                  <a:pos x="T6" y="T7"/>
                                </a:cxn>
                                <a:cxn ang="T16">
                                  <a:pos x="T8" y="T9"/>
                                </a:cxn>
                                <a:cxn ang="T17">
                                  <a:pos x="T10" y="T11"/>
                                </a:cxn>
                              </a:cxnLst>
                              <a:rect l="0" t="0" r="r" b="b"/>
                              <a:pathLst>
                                <a:path w="12" h="94">
                                  <a:moveTo>
                                    <a:pt x="11" y="0"/>
                                  </a:moveTo>
                                  <a:lnTo>
                                    <a:pt x="5" y="16"/>
                                  </a:lnTo>
                                  <a:lnTo>
                                    <a:pt x="0" y="41"/>
                                  </a:lnTo>
                                  <a:lnTo>
                                    <a:pt x="1" y="66"/>
                                  </a:lnTo>
                                  <a:lnTo>
                                    <a:pt x="6" y="93"/>
                                  </a:lnTo>
                                  <a:lnTo>
                                    <a:pt x="6" y="9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206" name="Oval 89">
                              <a:extLst>
                                <a:ext uri="{FF2B5EF4-FFF2-40B4-BE49-F238E27FC236}">
                                  <a16:creationId xmlns:a16="http://schemas.microsoft.com/office/drawing/2014/main" id="{46C9217D-9DA6-4B59-8354-0F6F48DCEBD0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3414" y="1638"/>
                              <a:ext cx="3" cy="22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>
                              <a:lvl1pPr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 2" panose="05020102010507070707" pitchFamily="18" charset="2"/>
                                <a:buChar char=""/>
                                <a:defRPr sz="2400" b="1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Ø"/>
                                <a:defRPr sz="20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ü"/>
                                <a:defRPr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§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9pPr>
                            </a:lstStyle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ct val="5000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Tx/>
                                <a:buFont typeface="Wingdings" panose="05000000000000000000" pitchFamily="2" charset="2"/>
                                <a:buChar char="¦"/>
                                <a:tabLst/>
                                <a:defRPr/>
                              </a:pPr>
                              <a:endParaRPr kumimoji="0" lang="en-US" altLang="en-US" sz="3200" b="1" i="0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44546A"/>
                                </a:solidFill>
                                <a:effectLst/>
                                <a:uLnTx/>
                                <a:uFillTx/>
                                <a:latin typeface="Impact" panose="020B0806030902050204" pitchFamily="34" charset="0"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185" name="Group 90">
                          <a:extLst>
                            <a:ext uri="{FF2B5EF4-FFF2-40B4-BE49-F238E27FC236}">
                              <a16:creationId xmlns:a16="http://schemas.microsoft.com/office/drawing/2014/main" id="{130D538E-D3CD-4D9E-A290-09B668F08C3F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394" y="2162"/>
                          <a:ext cx="333" cy="654"/>
                          <a:chOff x="3394" y="2162"/>
                          <a:chExt cx="333" cy="654"/>
                        </a:xfrm>
                      </p:grpSpPr>
                      <p:grpSp>
                        <p:nvGrpSpPr>
                          <p:cNvPr id="186" name="Group 91">
                            <a:extLst>
                              <a:ext uri="{FF2B5EF4-FFF2-40B4-BE49-F238E27FC236}">
                                <a16:creationId xmlns:a16="http://schemas.microsoft.com/office/drawing/2014/main" id="{5C7F0108-CC1B-43B8-8A82-0076873069C7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465" y="2168"/>
                            <a:ext cx="262" cy="648"/>
                            <a:chOff x="3465" y="2168"/>
                            <a:chExt cx="262" cy="648"/>
                          </a:xfrm>
                        </p:grpSpPr>
                        <p:grpSp>
                          <p:nvGrpSpPr>
                            <p:cNvPr id="188" name="Group 92">
                              <a:extLst>
                                <a:ext uri="{FF2B5EF4-FFF2-40B4-BE49-F238E27FC236}">
                                  <a16:creationId xmlns:a16="http://schemas.microsoft.com/office/drawing/2014/main" id="{AC5E6F08-61A7-46B9-8E9C-2898C5284243}"/>
                                </a:ext>
                              </a:extLst>
                            </p:cNvPr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3606" y="2254"/>
                              <a:ext cx="121" cy="562"/>
                              <a:chOff x="3606" y="2254"/>
                              <a:chExt cx="121" cy="562"/>
                            </a:xfrm>
                          </p:grpSpPr>
                          <p:sp>
                            <p:nvSpPr>
                              <p:cNvPr id="190" name="Freeform 93">
                                <a:extLst>
                                  <a:ext uri="{FF2B5EF4-FFF2-40B4-BE49-F238E27FC236}">
                                    <a16:creationId xmlns:a16="http://schemas.microsoft.com/office/drawing/2014/main" id="{76B964AC-21C9-41E6-8DDA-1C95F81055B2}"/>
                                  </a:ext>
                                </a:extLst>
                              </p:cNvPr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3606" y="2254"/>
                                <a:ext cx="121" cy="562"/>
                              </a:xfrm>
                              <a:custGeom>
                                <a:avLst/>
                                <a:gdLst>
                                  <a:gd name="T0" fmla="*/ 0 w 121"/>
                                  <a:gd name="T1" fmla="*/ 401 h 562"/>
                                  <a:gd name="T2" fmla="*/ 4 w 121"/>
                                  <a:gd name="T3" fmla="*/ 456 h 562"/>
                                  <a:gd name="T4" fmla="*/ 9 w 121"/>
                                  <a:gd name="T5" fmla="*/ 503 h 562"/>
                                  <a:gd name="T6" fmla="*/ 28 w 121"/>
                                  <a:gd name="T7" fmla="*/ 561 h 562"/>
                                  <a:gd name="T8" fmla="*/ 42 w 121"/>
                                  <a:gd name="T9" fmla="*/ 536 h 562"/>
                                  <a:gd name="T10" fmla="*/ 71 w 121"/>
                                  <a:gd name="T11" fmla="*/ 536 h 562"/>
                                  <a:gd name="T12" fmla="*/ 85 w 121"/>
                                  <a:gd name="T13" fmla="*/ 492 h 562"/>
                                  <a:gd name="T14" fmla="*/ 81 w 121"/>
                                  <a:gd name="T15" fmla="*/ 437 h 562"/>
                                  <a:gd name="T16" fmla="*/ 95 w 121"/>
                                  <a:gd name="T17" fmla="*/ 459 h 562"/>
                                  <a:gd name="T18" fmla="*/ 120 w 121"/>
                                  <a:gd name="T19" fmla="*/ 373 h 562"/>
                                  <a:gd name="T20" fmla="*/ 116 w 121"/>
                                  <a:gd name="T21" fmla="*/ 332 h 562"/>
                                  <a:gd name="T22" fmla="*/ 115 w 121"/>
                                  <a:gd name="T23" fmla="*/ 298 h 562"/>
                                  <a:gd name="T24" fmla="*/ 116 w 121"/>
                                  <a:gd name="T25" fmla="*/ 274 h 562"/>
                                  <a:gd name="T26" fmla="*/ 120 w 121"/>
                                  <a:gd name="T27" fmla="*/ 229 h 562"/>
                                  <a:gd name="T28" fmla="*/ 104 w 121"/>
                                  <a:gd name="T29" fmla="*/ 174 h 562"/>
                                  <a:gd name="T30" fmla="*/ 113 w 121"/>
                                  <a:gd name="T31" fmla="*/ 158 h 562"/>
                                  <a:gd name="T32" fmla="*/ 115 w 121"/>
                                  <a:gd name="T33" fmla="*/ 111 h 562"/>
                                  <a:gd name="T34" fmla="*/ 113 w 121"/>
                                  <a:gd name="T35" fmla="*/ 53 h 562"/>
                                  <a:gd name="T36" fmla="*/ 107 w 121"/>
                                  <a:gd name="T37" fmla="*/ 8 h 562"/>
                                  <a:gd name="T38" fmla="*/ 89 w 121"/>
                                  <a:gd name="T39" fmla="*/ 0 h 562"/>
                                  <a:gd name="T40" fmla="*/ 58 w 121"/>
                                  <a:gd name="T41" fmla="*/ 0 h 562"/>
                                  <a:gd name="T42" fmla="*/ 54 w 121"/>
                                  <a:gd name="T43" fmla="*/ 33 h 562"/>
                                  <a:gd name="T44" fmla="*/ 49 w 121"/>
                                  <a:gd name="T45" fmla="*/ 91 h 562"/>
                                  <a:gd name="T46" fmla="*/ 53 w 121"/>
                                  <a:gd name="T47" fmla="*/ 127 h 562"/>
                                  <a:gd name="T48" fmla="*/ 64 w 121"/>
                                  <a:gd name="T49" fmla="*/ 182 h 562"/>
                                  <a:gd name="T50" fmla="*/ 0 w 121"/>
                                  <a:gd name="T51" fmla="*/ 401 h 562"/>
                                  <a:gd name="T52" fmla="*/ 0 60000 65536"/>
                                  <a:gd name="T53" fmla="*/ 0 60000 65536"/>
                                  <a:gd name="T54" fmla="*/ 0 60000 65536"/>
                                  <a:gd name="T55" fmla="*/ 0 60000 65536"/>
                                  <a:gd name="T56" fmla="*/ 0 60000 65536"/>
                                  <a:gd name="T57" fmla="*/ 0 60000 65536"/>
                                  <a:gd name="T58" fmla="*/ 0 60000 65536"/>
                                  <a:gd name="T59" fmla="*/ 0 60000 65536"/>
                                  <a:gd name="T60" fmla="*/ 0 60000 65536"/>
                                  <a:gd name="T61" fmla="*/ 0 60000 65536"/>
                                  <a:gd name="T62" fmla="*/ 0 60000 65536"/>
                                  <a:gd name="T63" fmla="*/ 0 60000 65536"/>
                                  <a:gd name="T64" fmla="*/ 0 60000 65536"/>
                                  <a:gd name="T65" fmla="*/ 0 60000 65536"/>
                                  <a:gd name="T66" fmla="*/ 0 60000 65536"/>
                                  <a:gd name="T67" fmla="*/ 0 60000 65536"/>
                                  <a:gd name="T68" fmla="*/ 0 60000 65536"/>
                                  <a:gd name="T69" fmla="*/ 0 60000 65536"/>
                                  <a:gd name="T70" fmla="*/ 0 60000 65536"/>
                                  <a:gd name="T71" fmla="*/ 0 60000 65536"/>
                                  <a:gd name="T72" fmla="*/ 0 60000 65536"/>
                                  <a:gd name="T73" fmla="*/ 0 60000 65536"/>
                                  <a:gd name="T74" fmla="*/ 0 60000 65536"/>
                                  <a:gd name="T75" fmla="*/ 0 60000 65536"/>
                                  <a:gd name="T76" fmla="*/ 0 60000 65536"/>
                                  <a:gd name="T77" fmla="*/ 0 60000 65536"/>
                                </a:gdLst>
                                <a:ahLst/>
                                <a:cxnLst>
                                  <a:cxn ang="T52">
                                    <a:pos x="T0" y="T1"/>
                                  </a:cxn>
                                  <a:cxn ang="T53">
                                    <a:pos x="T2" y="T3"/>
                                  </a:cxn>
                                  <a:cxn ang="T54">
                                    <a:pos x="T4" y="T5"/>
                                  </a:cxn>
                                  <a:cxn ang="T55">
                                    <a:pos x="T6" y="T7"/>
                                  </a:cxn>
                                  <a:cxn ang="T56">
                                    <a:pos x="T8" y="T9"/>
                                  </a:cxn>
                                  <a:cxn ang="T57">
                                    <a:pos x="T10" y="T11"/>
                                  </a:cxn>
                                  <a:cxn ang="T58">
                                    <a:pos x="T12" y="T13"/>
                                  </a:cxn>
                                  <a:cxn ang="T59">
                                    <a:pos x="T14" y="T15"/>
                                  </a:cxn>
                                  <a:cxn ang="T60">
                                    <a:pos x="T16" y="T17"/>
                                  </a:cxn>
                                  <a:cxn ang="T61">
                                    <a:pos x="T18" y="T19"/>
                                  </a:cxn>
                                  <a:cxn ang="T62">
                                    <a:pos x="T20" y="T21"/>
                                  </a:cxn>
                                  <a:cxn ang="T63">
                                    <a:pos x="T22" y="T23"/>
                                  </a:cxn>
                                  <a:cxn ang="T64">
                                    <a:pos x="T24" y="T25"/>
                                  </a:cxn>
                                  <a:cxn ang="T65">
                                    <a:pos x="T26" y="T27"/>
                                  </a:cxn>
                                  <a:cxn ang="T66">
                                    <a:pos x="T28" y="T29"/>
                                  </a:cxn>
                                  <a:cxn ang="T67">
                                    <a:pos x="T30" y="T31"/>
                                  </a:cxn>
                                  <a:cxn ang="T68">
                                    <a:pos x="T32" y="T33"/>
                                  </a:cxn>
                                  <a:cxn ang="T69">
                                    <a:pos x="T34" y="T35"/>
                                  </a:cxn>
                                  <a:cxn ang="T70">
                                    <a:pos x="T36" y="T37"/>
                                  </a:cxn>
                                  <a:cxn ang="T71">
                                    <a:pos x="T38" y="T39"/>
                                  </a:cxn>
                                  <a:cxn ang="T72">
                                    <a:pos x="T40" y="T41"/>
                                  </a:cxn>
                                  <a:cxn ang="T73">
                                    <a:pos x="T42" y="T43"/>
                                  </a:cxn>
                                  <a:cxn ang="T74">
                                    <a:pos x="T44" y="T45"/>
                                  </a:cxn>
                                  <a:cxn ang="T75">
                                    <a:pos x="T46" y="T47"/>
                                  </a:cxn>
                                  <a:cxn ang="T76">
                                    <a:pos x="T48" y="T49"/>
                                  </a:cxn>
                                  <a:cxn ang="T77">
                                    <a:pos x="T50" y="T51"/>
                                  </a:cxn>
                                </a:cxnLst>
                                <a:rect l="0" t="0" r="r" b="b"/>
                                <a:pathLst>
                                  <a:path w="121" h="562">
                                    <a:moveTo>
                                      <a:pt x="0" y="401"/>
                                    </a:moveTo>
                                    <a:lnTo>
                                      <a:pt x="4" y="456"/>
                                    </a:lnTo>
                                    <a:lnTo>
                                      <a:pt x="9" y="503"/>
                                    </a:lnTo>
                                    <a:lnTo>
                                      <a:pt x="28" y="561"/>
                                    </a:lnTo>
                                    <a:lnTo>
                                      <a:pt x="42" y="536"/>
                                    </a:lnTo>
                                    <a:lnTo>
                                      <a:pt x="71" y="536"/>
                                    </a:lnTo>
                                    <a:lnTo>
                                      <a:pt x="85" y="492"/>
                                    </a:lnTo>
                                    <a:lnTo>
                                      <a:pt x="81" y="437"/>
                                    </a:lnTo>
                                    <a:lnTo>
                                      <a:pt x="95" y="459"/>
                                    </a:lnTo>
                                    <a:lnTo>
                                      <a:pt x="120" y="373"/>
                                    </a:lnTo>
                                    <a:lnTo>
                                      <a:pt x="116" y="332"/>
                                    </a:lnTo>
                                    <a:lnTo>
                                      <a:pt x="115" y="298"/>
                                    </a:lnTo>
                                    <a:lnTo>
                                      <a:pt x="116" y="274"/>
                                    </a:lnTo>
                                    <a:lnTo>
                                      <a:pt x="120" y="229"/>
                                    </a:lnTo>
                                    <a:lnTo>
                                      <a:pt x="104" y="174"/>
                                    </a:lnTo>
                                    <a:lnTo>
                                      <a:pt x="113" y="158"/>
                                    </a:lnTo>
                                    <a:lnTo>
                                      <a:pt x="115" y="111"/>
                                    </a:lnTo>
                                    <a:lnTo>
                                      <a:pt x="113" y="53"/>
                                    </a:lnTo>
                                    <a:lnTo>
                                      <a:pt x="107" y="8"/>
                                    </a:lnTo>
                                    <a:lnTo>
                                      <a:pt x="89" y="0"/>
                                    </a:lnTo>
                                    <a:lnTo>
                                      <a:pt x="58" y="0"/>
                                    </a:lnTo>
                                    <a:lnTo>
                                      <a:pt x="54" y="33"/>
                                    </a:lnTo>
                                    <a:lnTo>
                                      <a:pt x="49" y="91"/>
                                    </a:lnTo>
                                    <a:lnTo>
                                      <a:pt x="53" y="127"/>
                                    </a:lnTo>
                                    <a:lnTo>
                                      <a:pt x="64" y="182"/>
                                    </a:lnTo>
                                    <a:lnTo>
                                      <a:pt x="0" y="401"/>
                                    </a:lnTo>
                                  </a:path>
                                </a:pathLst>
                              </a:custGeom>
                              <a:solidFill>
                                <a:srgbClr val="A08060"/>
                              </a:solidFill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  <a:effectLst/>
                              <a:extLs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191" name="Group 94">
                                <a:extLst>
                                  <a:ext uri="{FF2B5EF4-FFF2-40B4-BE49-F238E27FC236}">
                                    <a16:creationId xmlns:a16="http://schemas.microsoft.com/office/drawing/2014/main" id="{64F222DD-C253-4E4A-9C04-6A92563C3E5A}"/>
                                  </a:ext>
                                </a:extLst>
                              </p:cNvPr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3650" y="2259"/>
                                <a:ext cx="74" cy="486"/>
                                <a:chOff x="3650" y="2259"/>
                                <a:chExt cx="74" cy="486"/>
                              </a:xfrm>
                            </p:grpSpPr>
                            <p:sp>
                              <p:nvSpPr>
                                <p:cNvPr id="192" name="Freeform 95">
                                  <a:extLst>
                                    <a:ext uri="{FF2B5EF4-FFF2-40B4-BE49-F238E27FC236}">
                                      <a16:creationId xmlns:a16="http://schemas.microsoft.com/office/drawing/2014/main" id="{59EF0E1D-7814-4A3E-8D84-D1EB48699E48}"/>
                                    </a:ext>
                                  </a:extLst>
                                </p:cNvPr>
                                <p:cNvSpPr>
                                  <a:spLocks/>
                                </p:cNvSpPr>
                                <p:nvPr/>
                              </p:nvSpPr>
                              <p:spPr bwMode="auto">
                                <a:xfrm>
                                  <a:off x="3694" y="2259"/>
                                  <a:ext cx="15" cy="119"/>
                                </a:xfrm>
                                <a:custGeom>
                                  <a:avLst/>
                                  <a:gdLst>
                                    <a:gd name="T0" fmla="*/ 0 w 15"/>
                                    <a:gd name="T1" fmla="*/ 0 h 119"/>
                                    <a:gd name="T2" fmla="*/ 14 w 15"/>
                                    <a:gd name="T3" fmla="*/ 74 h 119"/>
                                    <a:gd name="T4" fmla="*/ 13 w 15"/>
                                    <a:gd name="T5" fmla="*/ 118 h 119"/>
                                    <a:gd name="T6" fmla="*/ 0 60000 65536"/>
                                    <a:gd name="T7" fmla="*/ 0 60000 65536"/>
                                    <a:gd name="T8" fmla="*/ 0 60000 65536"/>
                                  </a:gdLst>
                                  <a:ahLst/>
                                  <a:cxnLst>
                                    <a:cxn ang="T6">
                                      <a:pos x="T0" y="T1"/>
                                    </a:cxn>
                                    <a:cxn ang="T7">
                                      <a:pos x="T2" y="T3"/>
                                    </a:cxn>
                                    <a:cxn ang="T8">
                                      <a:pos x="T4" y="T5"/>
                                    </a:cxn>
                                  </a:cxnLst>
                                  <a:rect l="0" t="0" r="r" b="b"/>
                                  <a:pathLst>
                                    <a:path w="15" h="119">
                                      <a:moveTo>
                                        <a:pt x="0" y="0"/>
                                      </a:moveTo>
                                      <a:lnTo>
                                        <a:pt x="14" y="74"/>
                                      </a:lnTo>
                                      <a:lnTo>
                                        <a:pt x="13" y="118"/>
                                      </a:lnTo>
                                    </a:path>
                                  </a:pathLst>
                                </a:custGeom>
                                <a:noFill/>
                                <a:ln w="12700" cap="rnd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accent1"/>
                                      </a:solidFill>
                                    </a14:hiddenFill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/>
                                <a:lstStyle/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3200" b="0" i="0" u="none" strike="noStrike" kern="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193" name="Line 96">
                                  <a:extLst>
                                    <a:ext uri="{FF2B5EF4-FFF2-40B4-BE49-F238E27FC236}">
                                      <a16:creationId xmlns:a16="http://schemas.microsoft.com/office/drawing/2014/main" id="{C12C67ED-A377-4C2A-AC00-A11D70F1D4C6}"/>
                                    </a:ext>
                                  </a:extLst>
                                </p:cNvPr>
                                <p:cNvSpPr>
                                  <a:spLocks noChangeShapeType="1"/>
                                </p:cNvSpPr>
                                <p:nvPr/>
                              </p:nvSpPr>
                              <p:spPr bwMode="auto">
                                <a:xfrm>
                                  <a:off x="3682" y="2420"/>
                                  <a:ext cx="12" cy="0"/>
                                </a:xfrm>
                                <a:prstGeom prst="line">
                                  <a:avLst/>
                                </a:prstGeom>
                                <a:noFill/>
                                <a:ln w="12700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noFill/>
                                    </a14:hiddenFill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3200" b="0" i="0" u="none" strike="noStrike" kern="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194" name="Freeform 97">
                                  <a:extLst>
                                    <a:ext uri="{FF2B5EF4-FFF2-40B4-BE49-F238E27FC236}">
                                      <a16:creationId xmlns:a16="http://schemas.microsoft.com/office/drawing/2014/main" id="{C46CD765-7E87-4340-9B35-0C2F3524AA1D}"/>
                                    </a:ext>
                                  </a:extLst>
                                </p:cNvPr>
                                <p:cNvSpPr>
                                  <a:spLocks/>
                                </p:cNvSpPr>
                                <p:nvPr/>
                              </p:nvSpPr>
                              <p:spPr bwMode="auto">
                                <a:xfrm>
                                  <a:off x="3675" y="2447"/>
                                  <a:ext cx="36" cy="42"/>
                                </a:xfrm>
                                <a:custGeom>
                                  <a:avLst/>
                                  <a:gdLst>
                                    <a:gd name="T0" fmla="*/ 35 w 36"/>
                                    <a:gd name="T1" fmla="*/ 8 h 42"/>
                                    <a:gd name="T2" fmla="*/ 18 w 36"/>
                                    <a:gd name="T3" fmla="*/ 0 h 42"/>
                                    <a:gd name="T4" fmla="*/ 0 w 36"/>
                                    <a:gd name="T5" fmla="*/ 41 h 42"/>
                                    <a:gd name="T6" fmla="*/ 0 60000 65536"/>
                                    <a:gd name="T7" fmla="*/ 0 60000 65536"/>
                                    <a:gd name="T8" fmla="*/ 0 60000 65536"/>
                                  </a:gdLst>
                                  <a:ahLst/>
                                  <a:cxnLst>
                                    <a:cxn ang="T6">
                                      <a:pos x="T0" y="T1"/>
                                    </a:cxn>
                                    <a:cxn ang="T7">
                                      <a:pos x="T2" y="T3"/>
                                    </a:cxn>
                                    <a:cxn ang="T8">
                                      <a:pos x="T4" y="T5"/>
                                    </a:cxn>
                                  </a:cxnLst>
                                  <a:rect l="0" t="0" r="r" b="b"/>
                                  <a:pathLst>
                                    <a:path w="36" h="42">
                                      <a:moveTo>
                                        <a:pt x="35" y="8"/>
                                      </a:moveTo>
                                      <a:lnTo>
                                        <a:pt x="18" y="0"/>
                                      </a:lnTo>
                                      <a:lnTo>
                                        <a:pt x="0" y="41"/>
                                      </a:lnTo>
                                    </a:path>
                                  </a:pathLst>
                                </a:custGeom>
                                <a:noFill/>
                                <a:ln w="12700" cap="rnd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accent1"/>
                                      </a:solidFill>
                                    </a14:hiddenFill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/>
                                <a:lstStyle/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3200" b="0" i="0" u="none" strike="noStrike" kern="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195" name="Line 98">
                                  <a:extLst>
                                    <a:ext uri="{FF2B5EF4-FFF2-40B4-BE49-F238E27FC236}">
                                      <a16:creationId xmlns:a16="http://schemas.microsoft.com/office/drawing/2014/main" id="{8C2D837A-44C0-4D2C-B995-BC3899337A6A}"/>
                                    </a:ext>
                                  </a:extLst>
                                </p:cNvPr>
                                <p:cNvSpPr>
                                  <a:spLocks noChangeShapeType="1"/>
                                </p:cNvSpPr>
                                <p:nvPr/>
                              </p:nvSpPr>
                              <p:spPr bwMode="auto">
                                <a:xfrm flipH="1">
                                  <a:off x="3686" y="2560"/>
                                  <a:ext cx="38" cy="65"/>
                                </a:xfrm>
                                <a:prstGeom prst="line">
                                  <a:avLst/>
                                </a:prstGeom>
                                <a:noFill/>
                                <a:ln w="12700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noFill/>
                                    </a14:hiddenFill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3200" b="0" i="0" u="none" strike="noStrike" kern="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196" name="Line 99">
                                  <a:extLst>
                                    <a:ext uri="{FF2B5EF4-FFF2-40B4-BE49-F238E27FC236}">
                                      <a16:creationId xmlns:a16="http://schemas.microsoft.com/office/drawing/2014/main" id="{95AE487A-F941-48FD-8C3D-6D1227640407}"/>
                                    </a:ext>
                                  </a:extLst>
                                </p:cNvPr>
                                <p:cNvSpPr>
                                  <a:spLocks noChangeShapeType="1"/>
                                </p:cNvSpPr>
                                <p:nvPr/>
                              </p:nvSpPr>
                              <p:spPr bwMode="auto">
                                <a:xfrm flipH="1">
                                  <a:off x="3650" y="2709"/>
                                  <a:ext cx="40" cy="36"/>
                                </a:xfrm>
                                <a:prstGeom prst="line">
                                  <a:avLst/>
                                </a:prstGeom>
                                <a:noFill/>
                                <a:ln w="12700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noFill/>
                                    </a14:hiddenFill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  <p:txBody>
                                <a:bodyPr wrap="none" anchor="ctr"/>
                                <a:lstStyle/>
                                <a:p>
                                  <a:pPr marL="0" marR="0" lvl="0" indent="0" defTabSz="914400" eaLnBrk="1" fontAlgn="auto" latinLnBrk="0" hangingPunct="1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Tx/>
                                    <a:buSzTx/>
                                    <a:buFontTx/>
                                    <a:buNone/>
                                    <a:tabLst/>
                                    <a:defRPr/>
                                  </a:pPr>
                                  <a:endParaRPr kumimoji="0" lang="en-US" sz="3200" b="0" i="0" u="none" strike="noStrike" kern="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</a:endParaRPr>
                                </a:p>
                              </p:txBody>
                            </p:sp>
                          </p:grpSp>
                        </p:grpSp>
                        <p:sp>
                          <p:nvSpPr>
                            <p:cNvPr id="189" name="Freeform 100">
                              <a:extLst>
                                <a:ext uri="{FF2B5EF4-FFF2-40B4-BE49-F238E27FC236}">
                                  <a16:creationId xmlns:a16="http://schemas.microsoft.com/office/drawing/2014/main" id="{B7CD428C-8F9B-42BC-A852-D015B7338B5D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5" y="2168"/>
                              <a:ext cx="219" cy="377"/>
                            </a:xfrm>
                            <a:custGeom>
                              <a:avLst/>
                              <a:gdLst>
                                <a:gd name="T0" fmla="*/ 0 w 219"/>
                                <a:gd name="T1" fmla="*/ 0 h 377"/>
                                <a:gd name="T2" fmla="*/ 47 w 219"/>
                                <a:gd name="T3" fmla="*/ 33 h 377"/>
                                <a:gd name="T4" fmla="*/ 82 w 219"/>
                                <a:gd name="T5" fmla="*/ 83 h 377"/>
                                <a:gd name="T6" fmla="*/ 90 w 219"/>
                                <a:gd name="T7" fmla="*/ 116 h 377"/>
                                <a:gd name="T8" fmla="*/ 95 w 219"/>
                                <a:gd name="T9" fmla="*/ 152 h 377"/>
                                <a:gd name="T10" fmla="*/ 110 w 219"/>
                                <a:gd name="T11" fmla="*/ 147 h 377"/>
                                <a:gd name="T12" fmla="*/ 126 w 219"/>
                                <a:gd name="T13" fmla="*/ 149 h 377"/>
                                <a:gd name="T14" fmla="*/ 169 w 219"/>
                                <a:gd name="T15" fmla="*/ 199 h 377"/>
                                <a:gd name="T16" fmla="*/ 177 w 219"/>
                                <a:gd name="T17" fmla="*/ 185 h 377"/>
                                <a:gd name="T18" fmla="*/ 187 w 219"/>
                                <a:gd name="T19" fmla="*/ 241 h 377"/>
                                <a:gd name="T20" fmla="*/ 203 w 219"/>
                                <a:gd name="T21" fmla="*/ 252 h 377"/>
                                <a:gd name="T22" fmla="*/ 218 w 219"/>
                                <a:gd name="T23" fmla="*/ 235 h 377"/>
                                <a:gd name="T24" fmla="*/ 216 w 219"/>
                                <a:gd name="T25" fmla="*/ 321 h 377"/>
                                <a:gd name="T26" fmla="*/ 191 w 219"/>
                                <a:gd name="T27" fmla="*/ 376 h 377"/>
                                <a:gd name="T28" fmla="*/ 110 w 219"/>
                                <a:gd name="T29" fmla="*/ 296 h 377"/>
                                <a:gd name="T30" fmla="*/ 20 w 219"/>
                                <a:gd name="T31" fmla="*/ 135 h 377"/>
                                <a:gd name="T32" fmla="*/ 0 w 219"/>
                                <a:gd name="T33" fmla="*/ 0 h 377"/>
                                <a:gd name="T34" fmla="*/ 0 60000 65536"/>
                                <a:gd name="T35" fmla="*/ 0 60000 65536"/>
                                <a:gd name="T36" fmla="*/ 0 60000 65536"/>
                                <a:gd name="T37" fmla="*/ 0 60000 65536"/>
                                <a:gd name="T38" fmla="*/ 0 60000 65536"/>
                                <a:gd name="T39" fmla="*/ 0 60000 65536"/>
                                <a:gd name="T40" fmla="*/ 0 60000 65536"/>
                                <a:gd name="T41" fmla="*/ 0 60000 65536"/>
                                <a:gd name="T42" fmla="*/ 0 60000 65536"/>
                                <a:gd name="T43" fmla="*/ 0 60000 65536"/>
                                <a:gd name="T44" fmla="*/ 0 60000 65536"/>
                                <a:gd name="T45" fmla="*/ 0 60000 65536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</a:gdLst>
                              <a:ahLst/>
                              <a:cxnLst>
                                <a:cxn ang="T34">
                                  <a:pos x="T0" y="T1"/>
                                </a:cxn>
                                <a:cxn ang="T35">
                                  <a:pos x="T2" y="T3"/>
                                </a:cxn>
                                <a:cxn ang="T36">
                                  <a:pos x="T4" y="T5"/>
                                </a:cxn>
                                <a:cxn ang="T37">
                                  <a:pos x="T6" y="T7"/>
                                </a:cxn>
                                <a:cxn ang="T38">
                                  <a:pos x="T8" y="T9"/>
                                </a:cxn>
                                <a:cxn ang="T39">
                                  <a:pos x="T10" y="T11"/>
                                </a:cxn>
                                <a:cxn ang="T40">
                                  <a:pos x="T12" y="T13"/>
                                </a:cxn>
                                <a:cxn ang="T41">
                                  <a:pos x="T14" y="T15"/>
                                </a:cxn>
                                <a:cxn ang="T42">
                                  <a:pos x="T16" y="T17"/>
                                </a:cxn>
                                <a:cxn ang="T43">
                                  <a:pos x="T18" y="T19"/>
                                </a:cxn>
                                <a:cxn ang="T44">
                                  <a:pos x="T20" y="T21"/>
                                </a:cxn>
                                <a:cxn ang="T45">
                                  <a:pos x="T22" y="T23"/>
                                </a:cxn>
                                <a:cxn ang="T46">
                                  <a:pos x="T24" y="T25"/>
                                </a:cxn>
                                <a:cxn ang="T47">
                                  <a:pos x="T26" y="T27"/>
                                </a:cxn>
                                <a:cxn ang="T48">
                                  <a:pos x="T28" y="T29"/>
                                </a:cxn>
                                <a:cxn ang="T49">
                                  <a:pos x="T30" y="T31"/>
                                </a:cxn>
                                <a:cxn ang="T50">
                                  <a:pos x="T32" y="T33"/>
                                </a:cxn>
                              </a:cxnLst>
                              <a:rect l="0" t="0" r="r" b="b"/>
                              <a:pathLst>
                                <a:path w="219" h="377">
                                  <a:moveTo>
                                    <a:pt x="0" y="0"/>
                                  </a:moveTo>
                                  <a:lnTo>
                                    <a:pt x="47" y="33"/>
                                  </a:lnTo>
                                  <a:lnTo>
                                    <a:pt x="82" y="83"/>
                                  </a:lnTo>
                                  <a:lnTo>
                                    <a:pt x="90" y="116"/>
                                  </a:lnTo>
                                  <a:lnTo>
                                    <a:pt x="95" y="152"/>
                                  </a:lnTo>
                                  <a:lnTo>
                                    <a:pt x="110" y="147"/>
                                  </a:lnTo>
                                  <a:lnTo>
                                    <a:pt x="126" y="149"/>
                                  </a:lnTo>
                                  <a:lnTo>
                                    <a:pt x="169" y="199"/>
                                  </a:lnTo>
                                  <a:lnTo>
                                    <a:pt x="177" y="185"/>
                                  </a:lnTo>
                                  <a:lnTo>
                                    <a:pt x="187" y="241"/>
                                  </a:lnTo>
                                  <a:lnTo>
                                    <a:pt x="203" y="252"/>
                                  </a:lnTo>
                                  <a:lnTo>
                                    <a:pt x="218" y="235"/>
                                  </a:lnTo>
                                  <a:lnTo>
                                    <a:pt x="216" y="321"/>
                                  </a:lnTo>
                                  <a:lnTo>
                                    <a:pt x="191" y="376"/>
                                  </a:lnTo>
                                  <a:lnTo>
                                    <a:pt x="110" y="296"/>
                                  </a:lnTo>
                                  <a:lnTo>
                                    <a:pt x="20" y="135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solidFill>
                              <a:srgbClr val="8080A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187" name="Freeform 101">
                            <a:extLst>
                              <a:ext uri="{FF2B5EF4-FFF2-40B4-BE49-F238E27FC236}">
                                <a16:creationId xmlns:a16="http://schemas.microsoft.com/office/drawing/2014/main" id="{2459AE70-2B33-41DE-876D-A4BA0BEE3132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94" y="2162"/>
                            <a:ext cx="279" cy="573"/>
                          </a:xfrm>
                          <a:custGeom>
                            <a:avLst/>
                            <a:gdLst>
                              <a:gd name="T0" fmla="*/ 0 w 279"/>
                              <a:gd name="T1" fmla="*/ 105 h 573"/>
                              <a:gd name="T2" fmla="*/ 34 w 279"/>
                              <a:gd name="T3" fmla="*/ 44 h 573"/>
                              <a:gd name="T4" fmla="*/ 88 w 279"/>
                              <a:gd name="T5" fmla="*/ 0 h 573"/>
                              <a:gd name="T6" fmla="*/ 95 w 279"/>
                              <a:gd name="T7" fmla="*/ 19 h 573"/>
                              <a:gd name="T8" fmla="*/ 93 w 279"/>
                              <a:gd name="T9" fmla="*/ 39 h 573"/>
                              <a:gd name="T10" fmla="*/ 112 w 279"/>
                              <a:gd name="T11" fmla="*/ 72 h 573"/>
                              <a:gd name="T12" fmla="*/ 119 w 279"/>
                              <a:gd name="T13" fmla="*/ 99 h 573"/>
                              <a:gd name="T14" fmla="*/ 137 w 279"/>
                              <a:gd name="T15" fmla="*/ 180 h 573"/>
                              <a:gd name="T16" fmla="*/ 164 w 279"/>
                              <a:gd name="T17" fmla="*/ 196 h 573"/>
                              <a:gd name="T18" fmla="*/ 193 w 279"/>
                              <a:gd name="T19" fmla="*/ 246 h 573"/>
                              <a:gd name="T20" fmla="*/ 226 w 279"/>
                              <a:gd name="T21" fmla="*/ 323 h 573"/>
                              <a:gd name="T22" fmla="*/ 263 w 279"/>
                              <a:gd name="T23" fmla="*/ 362 h 573"/>
                              <a:gd name="T24" fmla="*/ 278 w 279"/>
                              <a:gd name="T25" fmla="*/ 376 h 573"/>
                              <a:gd name="T26" fmla="*/ 261 w 279"/>
                              <a:gd name="T27" fmla="*/ 412 h 573"/>
                              <a:gd name="T28" fmla="*/ 243 w 279"/>
                              <a:gd name="T29" fmla="*/ 434 h 573"/>
                              <a:gd name="T30" fmla="*/ 237 w 279"/>
                              <a:gd name="T31" fmla="*/ 453 h 573"/>
                              <a:gd name="T32" fmla="*/ 229 w 279"/>
                              <a:gd name="T33" fmla="*/ 489 h 573"/>
                              <a:gd name="T34" fmla="*/ 216 w 279"/>
                              <a:gd name="T35" fmla="*/ 528 h 573"/>
                              <a:gd name="T36" fmla="*/ 199 w 279"/>
                              <a:gd name="T37" fmla="*/ 572 h 573"/>
                              <a:gd name="T38" fmla="*/ 183 w 279"/>
                              <a:gd name="T39" fmla="*/ 517 h 573"/>
                              <a:gd name="T40" fmla="*/ 161 w 279"/>
                              <a:gd name="T41" fmla="*/ 423 h 573"/>
                              <a:gd name="T42" fmla="*/ 151 w 279"/>
                              <a:gd name="T43" fmla="*/ 395 h 573"/>
                              <a:gd name="T44" fmla="*/ 135 w 279"/>
                              <a:gd name="T45" fmla="*/ 368 h 573"/>
                              <a:gd name="T46" fmla="*/ 134 w 279"/>
                              <a:gd name="T47" fmla="*/ 343 h 573"/>
                              <a:gd name="T48" fmla="*/ 131 w 279"/>
                              <a:gd name="T49" fmla="*/ 301 h 573"/>
                              <a:gd name="T50" fmla="*/ 118 w 279"/>
                              <a:gd name="T51" fmla="*/ 279 h 573"/>
                              <a:gd name="T52" fmla="*/ 99 w 279"/>
                              <a:gd name="T53" fmla="*/ 240 h 573"/>
                              <a:gd name="T54" fmla="*/ 75 w 279"/>
                              <a:gd name="T55" fmla="*/ 224 h 573"/>
                              <a:gd name="T56" fmla="*/ 59 w 279"/>
                              <a:gd name="T57" fmla="*/ 221 h 573"/>
                              <a:gd name="T58" fmla="*/ 43 w 279"/>
                              <a:gd name="T59" fmla="*/ 224 h 573"/>
                              <a:gd name="T60" fmla="*/ 31 w 279"/>
                              <a:gd name="T61" fmla="*/ 221 h 573"/>
                              <a:gd name="T62" fmla="*/ 17 w 279"/>
                              <a:gd name="T63" fmla="*/ 207 h 573"/>
                              <a:gd name="T64" fmla="*/ 9 w 279"/>
                              <a:gd name="T65" fmla="*/ 188 h 573"/>
                              <a:gd name="T66" fmla="*/ 2 w 279"/>
                              <a:gd name="T67" fmla="*/ 141 h 573"/>
                              <a:gd name="T68" fmla="*/ 0 w 279"/>
                              <a:gd name="T69" fmla="*/ 105 h 573"/>
                              <a:gd name="T70" fmla="*/ 0 60000 65536"/>
                              <a:gd name="T71" fmla="*/ 0 60000 65536"/>
                              <a:gd name="T72" fmla="*/ 0 60000 65536"/>
                              <a:gd name="T73" fmla="*/ 0 60000 65536"/>
                              <a:gd name="T74" fmla="*/ 0 60000 65536"/>
                              <a:gd name="T75" fmla="*/ 0 60000 65536"/>
                              <a:gd name="T76" fmla="*/ 0 60000 65536"/>
                              <a:gd name="T77" fmla="*/ 0 60000 65536"/>
                              <a:gd name="T78" fmla="*/ 0 60000 65536"/>
                              <a:gd name="T79" fmla="*/ 0 60000 65536"/>
                              <a:gd name="T80" fmla="*/ 0 60000 65536"/>
                              <a:gd name="T81" fmla="*/ 0 60000 65536"/>
                              <a:gd name="T82" fmla="*/ 0 60000 65536"/>
                              <a:gd name="T83" fmla="*/ 0 60000 65536"/>
                              <a:gd name="T84" fmla="*/ 0 60000 65536"/>
                              <a:gd name="T85" fmla="*/ 0 60000 65536"/>
                              <a:gd name="T86" fmla="*/ 0 60000 65536"/>
                              <a:gd name="T87" fmla="*/ 0 60000 65536"/>
                              <a:gd name="T88" fmla="*/ 0 60000 65536"/>
                              <a:gd name="T89" fmla="*/ 0 60000 65536"/>
                              <a:gd name="T90" fmla="*/ 0 60000 65536"/>
                              <a:gd name="T91" fmla="*/ 0 60000 65536"/>
                              <a:gd name="T92" fmla="*/ 0 60000 65536"/>
                              <a:gd name="T93" fmla="*/ 0 60000 65536"/>
                              <a:gd name="T94" fmla="*/ 0 60000 65536"/>
                              <a:gd name="T95" fmla="*/ 0 60000 65536"/>
                              <a:gd name="T96" fmla="*/ 0 60000 65536"/>
                              <a:gd name="T97" fmla="*/ 0 60000 65536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</a:gdLst>
                            <a:ahLst/>
                            <a:cxnLst>
                              <a:cxn ang="T70">
                                <a:pos x="T0" y="T1"/>
                              </a:cxn>
                              <a:cxn ang="T71">
                                <a:pos x="T2" y="T3"/>
                              </a:cxn>
                              <a:cxn ang="T72">
                                <a:pos x="T4" y="T5"/>
                              </a:cxn>
                              <a:cxn ang="T73">
                                <a:pos x="T6" y="T7"/>
                              </a:cxn>
                              <a:cxn ang="T74">
                                <a:pos x="T8" y="T9"/>
                              </a:cxn>
                              <a:cxn ang="T75">
                                <a:pos x="T10" y="T11"/>
                              </a:cxn>
                              <a:cxn ang="T76">
                                <a:pos x="T12" y="T13"/>
                              </a:cxn>
                              <a:cxn ang="T77">
                                <a:pos x="T14" y="T15"/>
                              </a:cxn>
                              <a:cxn ang="T78">
                                <a:pos x="T16" y="T17"/>
                              </a:cxn>
                              <a:cxn ang="T79">
                                <a:pos x="T18" y="T19"/>
                              </a:cxn>
                              <a:cxn ang="T80">
                                <a:pos x="T20" y="T21"/>
                              </a:cxn>
                              <a:cxn ang="T81">
                                <a:pos x="T22" y="T23"/>
                              </a:cxn>
                              <a:cxn ang="T82">
                                <a:pos x="T24" y="T25"/>
                              </a:cxn>
                              <a:cxn ang="T83">
                                <a:pos x="T26" y="T27"/>
                              </a:cxn>
                              <a:cxn ang="T84">
                                <a:pos x="T28" y="T29"/>
                              </a:cxn>
                              <a:cxn ang="T85">
                                <a:pos x="T30" y="T31"/>
                              </a:cxn>
                              <a:cxn ang="T86">
                                <a:pos x="T32" y="T33"/>
                              </a:cxn>
                              <a:cxn ang="T87">
                                <a:pos x="T34" y="T35"/>
                              </a:cxn>
                              <a:cxn ang="T88">
                                <a:pos x="T36" y="T37"/>
                              </a:cxn>
                              <a:cxn ang="T89">
                                <a:pos x="T38" y="T39"/>
                              </a:cxn>
                              <a:cxn ang="T90">
                                <a:pos x="T40" y="T41"/>
                              </a:cxn>
                              <a:cxn ang="T91">
                                <a:pos x="T42" y="T43"/>
                              </a:cxn>
                              <a:cxn ang="T92">
                                <a:pos x="T44" y="T45"/>
                              </a:cxn>
                              <a:cxn ang="T93">
                                <a:pos x="T46" y="T47"/>
                              </a:cxn>
                              <a:cxn ang="T94">
                                <a:pos x="T48" y="T49"/>
                              </a:cxn>
                              <a:cxn ang="T95">
                                <a:pos x="T50" y="T51"/>
                              </a:cxn>
                              <a:cxn ang="T96">
                                <a:pos x="T52" y="T53"/>
                              </a:cxn>
                              <a:cxn ang="T97">
                                <a:pos x="T54" y="T55"/>
                              </a:cxn>
                              <a:cxn ang="T98">
                                <a:pos x="T56" y="T57"/>
                              </a:cxn>
                              <a:cxn ang="T99">
                                <a:pos x="T58" y="T59"/>
                              </a:cxn>
                              <a:cxn ang="T100">
                                <a:pos x="T60" y="T61"/>
                              </a:cxn>
                              <a:cxn ang="T101">
                                <a:pos x="T62" y="T63"/>
                              </a:cxn>
                              <a:cxn ang="T102">
                                <a:pos x="T64" y="T65"/>
                              </a:cxn>
                              <a:cxn ang="T103">
                                <a:pos x="T66" y="T67"/>
                              </a:cxn>
                              <a:cxn ang="T104">
                                <a:pos x="T68" y="T69"/>
                              </a:cxn>
                            </a:cxnLst>
                            <a:rect l="0" t="0" r="r" b="b"/>
                            <a:pathLst>
                              <a:path w="279" h="573">
                                <a:moveTo>
                                  <a:pt x="0" y="105"/>
                                </a:moveTo>
                                <a:lnTo>
                                  <a:pt x="34" y="44"/>
                                </a:lnTo>
                                <a:lnTo>
                                  <a:pt x="88" y="0"/>
                                </a:lnTo>
                                <a:lnTo>
                                  <a:pt x="95" y="19"/>
                                </a:lnTo>
                                <a:lnTo>
                                  <a:pt x="93" y="39"/>
                                </a:lnTo>
                                <a:lnTo>
                                  <a:pt x="112" y="72"/>
                                </a:lnTo>
                                <a:lnTo>
                                  <a:pt x="119" y="99"/>
                                </a:lnTo>
                                <a:lnTo>
                                  <a:pt x="137" y="180"/>
                                </a:lnTo>
                                <a:lnTo>
                                  <a:pt x="164" y="196"/>
                                </a:lnTo>
                                <a:lnTo>
                                  <a:pt x="193" y="246"/>
                                </a:lnTo>
                                <a:lnTo>
                                  <a:pt x="226" y="323"/>
                                </a:lnTo>
                                <a:lnTo>
                                  <a:pt x="263" y="362"/>
                                </a:lnTo>
                                <a:lnTo>
                                  <a:pt x="278" y="376"/>
                                </a:lnTo>
                                <a:lnTo>
                                  <a:pt x="261" y="412"/>
                                </a:lnTo>
                                <a:lnTo>
                                  <a:pt x="243" y="434"/>
                                </a:lnTo>
                                <a:lnTo>
                                  <a:pt x="237" y="453"/>
                                </a:lnTo>
                                <a:lnTo>
                                  <a:pt x="229" y="489"/>
                                </a:lnTo>
                                <a:lnTo>
                                  <a:pt x="216" y="528"/>
                                </a:lnTo>
                                <a:lnTo>
                                  <a:pt x="199" y="572"/>
                                </a:lnTo>
                                <a:lnTo>
                                  <a:pt x="183" y="517"/>
                                </a:lnTo>
                                <a:lnTo>
                                  <a:pt x="161" y="423"/>
                                </a:lnTo>
                                <a:lnTo>
                                  <a:pt x="151" y="395"/>
                                </a:lnTo>
                                <a:lnTo>
                                  <a:pt x="135" y="368"/>
                                </a:lnTo>
                                <a:lnTo>
                                  <a:pt x="134" y="343"/>
                                </a:lnTo>
                                <a:lnTo>
                                  <a:pt x="131" y="301"/>
                                </a:lnTo>
                                <a:lnTo>
                                  <a:pt x="118" y="279"/>
                                </a:lnTo>
                                <a:lnTo>
                                  <a:pt x="99" y="240"/>
                                </a:lnTo>
                                <a:lnTo>
                                  <a:pt x="75" y="224"/>
                                </a:lnTo>
                                <a:lnTo>
                                  <a:pt x="59" y="221"/>
                                </a:lnTo>
                                <a:lnTo>
                                  <a:pt x="43" y="224"/>
                                </a:lnTo>
                                <a:lnTo>
                                  <a:pt x="31" y="221"/>
                                </a:lnTo>
                                <a:lnTo>
                                  <a:pt x="17" y="207"/>
                                </a:lnTo>
                                <a:lnTo>
                                  <a:pt x="9" y="188"/>
                                </a:lnTo>
                                <a:lnTo>
                                  <a:pt x="2" y="141"/>
                                </a:lnTo>
                                <a:lnTo>
                                  <a:pt x="0" y="105"/>
                                </a:lnTo>
                              </a:path>
                            </a:pathLst>
                          </a:custGeom>
                          <a:solidFill>
                            <a:srgbClr val="A0A0C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181" name="Group 102">
                        <a:extLst>
                          <a:ext uri="{FF2B5EF4-FFF2-40B4-BE49-F238E27FC236}">
                            <a16:creationId xmlns:a16="http://schemas.microsoft.com/office/drawing/2014/main" id="{3CB4BFDD-145A-4C86-A134-6032C5756C23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347" y="1878"/>
                        <a:ext cx="151" cy="399"/>
                        <a:chOff x="3347" y="1878"/>
                        <a:chExt cx="151" cy="399"/>
                      </a:xfrm>
                    </p:grpSpPr>
                    <p:sp>
                      <p:nvSpPr>
                        <p:cNvPr id="182" name="Freeform 103">
                          <a:extLst>
                            <a:ext uri="{FF2B5EF4-FFF2-40B4-BE49-F238E27FC236}">
                              <a16:creationId xmlns:a16="http://schemas.microsoft.com/office/drawing/2014/main" id="{85B99A56-E099-4887-B899-D1E91021D252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7" y="1878"/>
                          <a:ext cx="151" cy="399"/>
                        </a:xfrm>
                        <a:custGeom>
                          <a:avLst/>
                          <a:gdLst>
                            <a:gd name="T0" fmla="*/ 12 w 151"/>
                            <a:gd name="T1" fmla="*/ 0 h 399"/>
                            <a:gd name="T2" fmla="*/ 54 w 151"/>
                            <a:gd name="T3" fmla="*/ 14 h 399"/>
                            <a:gd name="T4" fmla="*/ 65 w 151"/>
                            <a:gd name="T5" fmla="*/ 25 h 399"/>
                            <a:gd name="T6" fmla="*/ 83 w 151"/>
                            <a:gd name="T7" fmla="*/ 17 h 399"/>
                            <a:gd name="T8" fmla="*/ 86 w 151"/>
                            <a:gd name="T9" fmla="*/ 80 h 399"/>
                            <a:gd name="T10" fmla="*/ 98 w 151"/>
                            <a:gd name="T11" fmla="*/ 75 h 399"/>
                            <a:gd name="T12" fmla="*/ 115 w 151"/>
                            <a:gd name="T13" fmla="*/ 77 h 399"/>
                            <a:gd name="T14" fmla="*/ 138 w 151"/>
                            <a:gd name="T15" fmla="*/ 91 h 399"/>
                            <a:gd name="T16" fmla="*/ 150 w 151"/>
                            <a:gd name="T17" fmla="*/ 105 h 399"/>
                            <a:gd name="T18" fmla="*/ 141 w 151"/>
                            <a:gd name="T19" fmla="*/ 185 h 399"/>
                            <a:gd name="T20" fmla="*/ 103 w 151"/>
                            <a:gd name="T21" fmla="*/ 196 h 399"/>
                            <a:gd name="T22" fmla="*/ 92 w 151"/>
                            <a:gd name="T23" fmla="*/ 227 h 399"/>
                            <a:gd name="T24" fmla="*/ 146 w 151"/>
                            <a:gd name="T25" fmla="*/ 287 h 399"/>
                            <a:gd name="T26" fmla="*/ 135 w 151"/>
                            <a:gd name="T27" fmla="*/ 337 h 399"/>
                            <a:gd name="T28" fmla="*/ 111 w 151"/>
                            <a:gd name="T29" fmla="*/ 362 h 399"/>
                            <a:gd name="T30" fmla="*/ 92 w 151"/>
                            <a:gd name="T31" fmla="*/ 351 h 399"/>
                            <a:gd name="T32" fmla="*/ 79 w 151"/>
                            <a:gd name="T33" fmla="*/ 379 h 399"/>
                            <a:gd name="T34" fmla="*/ 52 w 151"/>
                            <a:gd name="T35" fmla="*/ 395 h 399"/>
                            <a:gd name="T36" fmla="*/ 30 w 151"/>
                            <a:gd name="T37" fmla="*/ 398 h 399"/>
                            <a:gd name="T38" fmla="*/ 35 w 151"/>
                            <a:gd name="T39" fmla="*/ 340 h 399"/>
                            <a:gd name="T40" fmla="*/ 19 w 151"/>
                            <a:gd name="T41" fmla="*/ 271 h 399"/>
                            <a:gd name="T42" fmla="*/ 6 w 151"/>
                            <a:gd name="T43" fmla="*/ 191 h 399"/>
                            <a:gd name="T44" fmla="*/ 0 w 151"/>
                            <a:gd name="T45" fmla="*/ 144 h 399"/>
                            <a:gd name="T46" fmla="*/ 8 w 151"/>
                            <a:gd name="T47" fmla="*/ 119 h 399"/>
                            <a:gd name="T48" fmla="*/ 14 w 151"/>
                            <a:gd name="T49" fmla="*/ 94 h 399"/>
                            <a:gd name="T50" fmla="*/ 12 w 151"/>
                            <a:gd name="T51" fmla="*/ 0 h 399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</a:gdLst>
                          <a:ahLst/>
                          <a:cxnLst>
                            <a:cxn ang="T52">
                              <a:pos x="T0" y="T1"/>
                            </a:cxn>
                            <a:cxn ang="T53">
                              <a:pos x="T2" y="T3"/>
                            </a:cxn>
                            <a:cxn ang="T54">
                              <a:pos x="T4" y="T5"/>
                            </a:cxn>
                            <a:cxn ang="T55">
                              <a:pos x="T6" y="T7"/>
                            </a:cxn>
                            <a:cxn ang="T56">
                              <a:pos x="T8" y="T9"/>
                            </a:cxn>
                            <a:cxn ang="T57">
                              <a:pos x="T10" y="T11"/>
                            </a:cxn>
                            <a:cxn ang="T58">
                              <a:pos x="T12" y="T13"/>
                            </a:cxn>
                            <a:cxn ang="T59">
                              <a:pos x="T14" y="T15"/>
                            </a:cxn>
                            <a:cxn ang="T60">
                              <a:pos x="T16" y="T17"/>
                            </a:cxn>
                            <a:cxn ang="T61">
                              <a:pos x="T18" y="T19"/>
                            </a:cxn>
                            <a:cxn ang="T62">
                              <a:pos x="T20" y="T21"/>
                            </a:cxn>
                            <a:cxn ang="T63">
                              <a:pos x="T22" y="T23"/>
                            </a:cxn>
                            <a:cxn ang="T64">
                              <a:pos x="T24" y="T25"/>
                            </a:cxn>
                            <a:cxn ang="T65">
                              <a:pos x="T26" y="T27"/>
                            </a:cxn>
                            <a:cxn ang="T66">
                              <a:pos x="T28" y="T29"/>
                            </a:cxn>
                            <a:cxn ang="T67">
                              <a:pos x="T30" y="T31"/>
                            </a:cxn>
                            <a:cxn ang="T68">
                              <a:pos x="T32" y="T33"/>
                            </a:cxn>
                            <a:cxn ang="T69">
                              <a:pos x="T34" y="T35"/>
                            </a:cxn>
                            <a:cxn ang="T70">
                              <a:pos x="T36" y="T37"/>
                            </a:cxn>
                            <a:cxn ang="T71">
                              <a:pos x="T38" y="T39"/>
                            </a:cxn>
                            <a:cxn ang="T72">
                              <a:pos x="T40" y="T41"/>
                            </a:cxn>
                            <a:cxn ang="T73">
                              <a:pos x="T42" y="T43"/>
                            </a:cxn>
                            <a:cxn ang="T74">
                              <a:pos x="T44" y="T45"/>
                            </a:cxn>
                            <a:cxn ang="T75">
                              <a:pos x="T46" y="T47"/>
                            </a:cxn>
                            <a:cxn ang="T76">
                              <a:pos x="T48" y="T49"/>
                            </a:cxn>
                            <a:cxn ang="T77">
                              <a:pos x="T50" y="T51"/>
                            </a:cxn>
                          </a:cxnLst>
                          <a:rect l="0" t="0" r="r" b="b"/>
                          <a:pathLst>
                            <a:path w="151" h="399">
                              <a:moveTo>
                                <a:pt x="12" y="0"/>
                              </a:moveTo>
                              <a:lnTo>
                                <a:pt x="54" y="14"/>
                              </a:lnTo>
                              <a:lnTo>
                                <a:pt x="65" y="25"/>
                              </a:lnTo>
                              <a:lnTo>
                                <a:pt x="83" y="17"/>
                              </a:lnTo>
                              <a:lnTo>
                                <a:pt x="86" y="80"/>
                              </a:lnTo>
                              <a:lnTo>
                                <a:pt x="98" y="75"/>
                              </a:lnTo>
                              <a:lnTo>
                                <a:pt x="115" y="77"/>
                              </a:lnTo>
                              <a:lnTo>
                                <a:pt x="138" y="91"/>
                              </a:lnTo>
                              <a:lnTo>
                                <a:pt x="150" y="105"/>
                              </a:lnTo>
                              <a:lnTo>
                                <a:pt x="141" y="185"/>
                              </a:lnTo>
                              <a:lnTo>
                                <a:pt x="103" y="196"/>
                              </a:lnTo>
                              <a:lnTo>
                                <a:pt x="92" y="227"/>
                              </a:lnTo>
                              <a:lnTo>
                                <a:pt x="146" y="287"/>
                              </a:lnTo>
                              <a:lnTo>
                                <a:pt x="135" y="337"/>
                              </a:lnTo>
                              <a:lnTo>
                                <a:pt x="111" y="362"/>
                              </a:lnTo>
                              <a:lnTo>
                                <a:pt x="92" y="351"/>
                              </a:lnTo>
                              <a:lnTo>
                                <a:pt x="79" y="379"/>
                              </a:lnTo>
                              <a:lnTo>
                                <a:pt x="52" y="395"/>
                              </a:lnTo>
                              <a:lnTo>
                                <a:pt x="30" y="398"/>
                              </a:lnTo>
                              <a:lnTo>
                                <a:pt x="35" y="340"/>
                              </a:lnTo>
                              <a:lnTo>
                                <a:pt x="19" y="271"/>
                              </a:lnTo>
                              <a:lnTo>
                                <a:pt x="6" y="191"/>
                              </a:lnTo>
                              <a:lnTo>
                                <a:pt x="0" y="144"/>
                              </a:lnTo>
                              <a:lnTo>
                                <a:pt x="8" y="119"/>
                              </a:lnTo>
                              <a:lnTo>
                                <a:pt x="14" y="94"/>
                              </a:lnTo>
                              <a:lnTo>
                                <a:pt x="12" y="0"/>
                              </a:lnTo>
                            </a:path>
                          </a:pathLst>
                        </a:custGeom>
                        <a:solidFill>
                          <a:srgbClr val="0080A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183" name="Freeform 104">
                          <a:extLst>
                            <a:ext uri="{FF2B5EF4-FFF2-40B4-BE49-F238E27FC236}">
                              <a16:creationId xmlns:a16="http://schemas.microsoft.com/office/drawing/2014/main" id="{B9D5D111-54DC-442B-B130-14B9BCF6DF36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77" y="1984"/>
                          <a:ext cx="79" cy="188"/>
                        </a:xfrm>
                        <a:custGeom>
                          <a:avLst/>
                          <a:gdLst>
                            <a:gd name="T0" fmla="*/ 0 w 79"/>
                            <a:gd name="T1" fmla="*/ 39 h 188"/>
                            <a:gd name="T2" fmla="*/ 10 w 79"/>
                            <a:gd name="T3" fmla="*/ 121 h 188"/>
                            <a:gd name="T4" fmla="*/ 21 w 79"/>
                            <a:gd name="T5" fmla="*/ 138 h 188"/>
                            <a:gd name="T6" fmla="*/ 28 w 79"/>
                            <a:gd name="T7" fmla="*/ 187 h 188"/>
                            <a:gd name="T8" fmla="*/ 58 w 79"/>
                            <a:gd name="T9" fmla="*/ 135 h 188"/>
                            <a:gd name="T10" fmla="*/ 78 w 79"/>
                            <a:gd name="T11" fmla="*/ 72 h 188"/>
                            <a:gd name="T12" fmla="*/ 48 w 79"/>
                            <a:gd name="T13" fmla="*/ 0 h 188"/>
                            <a:gd name="T14" fmla="*/ 0 60000 65536"/>
                            <a:gd name="T15" fmla="*/ 0 60000 65536"/>
                            <a:gd name="T16" fmla="*/ 0 60000 65536"/>
                            <a:gd name="T17" fmla="*/ 0 60000 65536"/>
                            <a:gd name="T18" fmla="*/ 0 60000 65536"/>
                            <a:gd name="T19" fmla="*/ 0 60000 65536"/>
                            <a:gd name="T20" fmla="*/ 0 60000 65536"/>
                          </a:gdLst>
                          <a:ahLst/>
                          <a:cxnLst>
                            <a:cxn ang="T14">
                              <a:pos x="T0" y="T1"/>
                            </a:cxn>
                            <a:cxn ang="T15">
                              <a:pos x="T2" y="T3"/>
                            </a:cxn>
                            <a:cxn ang="T16">
                              <a:pos x="T4" y="T5"/>
                            </a:cxn>
                            <a:cxn ang="T17">
                              <a:pos x="T6" y="T7"/>
                            </a:cxn>
                            <a:cxn ang="T18">
                              <a:pos x="T8" y="T9"/>
                            </a:cxn>
                            <a:cxn ang="T19">
                              <a:pos x="T10" y="T11"/>
                            </a:cxn>
                            <a:cxn ang="T20">
                              <a:pos x="T12" y="T13"/>
                            </a:cxn>
                          </a:cxnLst>
                          <a:rect l="0" t="0" r="r" b="b"/>
                          <a:pathLst>
                            <a:path w="79" h="188">
                              <a:moveTo>
                                <a:pt x="0" y="39"/>
                              </a:moveTo>
                              <a:lnTo>
                                <a:pt x="10" y="121"/>
                              </a:lnTo>
                              <a:lnTo>
                                <a:pt x="21" y="138"/>
                              </a:lnTo>
                              <a:lnTo>
                                <a:pt x="28" y="187"/>
                              </a:lnTo>
                              <a:lnTo>
                                <a:pt x="58" y="135"/>
                              </a:lnTo>
                              <a:lnTo>
                                <a:pt x="78" y="72"/>
                              </a:lnTo>
                              <a:lnTo>
                                <a:pt x="48" y="0"/>
                              </a:lnTo>
                            </a:path>
                          </a:pathLst>
                        </a:custGeom>
                        <a:noFill/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171" name="Group 105">
                      <a:extLst>
                        <a:ext uri="{FF2B5EF4-FFF2-40B4-BE49-F238E27FC236}">
                          <a16:creationId xmlns:a16="http://schemas.microsoft.com/office/drawing/2014/main" id="{615E49DE-9EA7-4C63-A887-505381B29A9F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40" y="1950"/>
                      <a:ext cx="253" cy="233"/>
                      <a:chOff x="3440" y="1950"/>
                      <a:chExt cx="253" cy="233"/>
                    </a:xfrm>
                  </p:grpSpPr>
                  <p:grpSp>
                    <p:nvGrpSpPr>
                      <p:cNvPr id="172" name="Group 106">
                        <a:extLst>
                          <a:ext uri="{FF2B5EF4-FFF2-40B4-BE49-F238E27FC236}">
                            <a16:creationId xmlns:a16="http://schemas.microsoft.com/office/drawing/2014/main" id="{1F72F804-8BE3-4CAE-AE53-ABFB6A96F92A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440" y="2010"/>
                        <a:ext cx="157" cy="173"/>
                        <a:chOff x="3440" y="2010"/>
                        <a:chExt cx="157" cy="173"/>
                      </a:xfrm>
                    </p:grpSpPr>
                    <p:sp>
                      <p:nvSpPr>
                        <p:cNvPr id="178" name="Freeform 107">
                          <a:extLst>
                            <a:ext uri="{FF2B5EF4-FFF2-40B4-BE49-F238E27FC236}">
                              <a16:creationId xmlns:a16="http://schemas.microsoft.com/office/drawing/2014/main" id="{07961E3D-4587-4358-BCA0-A47F75943308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84" y="2010"/>
                          <a:ext cx="52" cy="71"/>
                        </a:xfrm>
                        <a:custGeom>
                          <a:avLst/>
                          <a:gdLst>
                            <a:gd name="T0" fmla="*/ 9 w 52"/>
                            <a:gd name="T1" fmla="*/ 0 h 71"/>
                            <a:gd name="T2" fmla="*/ 51 w 52"/>
                            <a:gd name="T3" fmla="*/ 34 h 71"/>
                            <a:gd name="T4" fmla="*/ 40 w 52"/>
                            <a:gd name="T5" fmla="*/ 70 h 71"/>
                            <a:gd name="T6" fmla="*/ 0 w 52"/>
                            <a:gd name="T7" fmla="*/ 70 h 71"/>
                            <a:gd name="T8" fmla="*/ 9 w 52"/>
                            <a:gd name="T9" fmla="*/ 0 h 71"/>
                            <a:gd name="T10" fmla="*/ 0 60000 65536"/>
                            <a:gd name="T11" fmla="*/ 0 60000 65536"/>
                            <a:gd name="T12" fmla="*/ 0 60000 65536"/>
                            <a:gd name="T13" fmla="*/ 0 60000 65536"/>
                            <a:gd name="T14" fmla="*/ 0 60000 65536"/>
                          </a:gdLst>
                          <a:ahLst/>
                          <a:cxnLst>
                            <a:cxn ang="T10">
                              <a:pos x="T0" y="T1"/>
                            </a:cxn>
                            <a:cxn ang="T11">
                              <a:pos x="T2" y="T3"/>
                            </a:cxn>
                            <a:cxn ang="T12">
                              <a:pos x="T4" y="T5"/>
                            </a:cxn>
                            <a:cxn ang="T13">
                              <a:pos x="T6" y="T7"/>
                            </a:cxn>
                            <a:cxn ang="T14">
                              <a:pos x="T8" y="T9"/>
                            </a:cxn>
                          </a:cxnLst>
                          <a:rect l="0" t="0" r="r" b="b"/>
                          <a:pathLst>
                            <a:path w="52" h="71">
                              <a:moveTo>
                                <a:pt x="9" y="0"/>
                              </a:moveTo>
                              <a:lnTo>
                                <a:pt x="51" y="34"/>
                              </a:lnTo>
                              <a:lnTo>
                                <a:pt x="40" y="70"/>
                              </a:lnTo>
                              <a:lnTo>
                                <a:pt x="0" y="70"/>
                              </a:lnTo>
                              <a:lnTo>
                                <a:pt x="9" y="0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179" name="Freeform 108">
                          <a:extLst>
                            <a:ext uri="{FF2B5EF4-FFF2-40B4-BE49-F238E27FC236}">
                              <a16:creationId xmlns:a16="http://schemas.microsoft.com/office/drawing/2014/main" id="{95480981-4A2A-4EF1-81F7-BF3025D21F40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0" y="2016"/>
                          <a:ext cx="157" cy="167"/>
                        </a:xfrm>
                        <a:custGeom>
                          <a:avLst/>
                          <a:gdLst>
                            <a:gd name="T0" fmla="*/ 17 w 157"/>
                            <a:gd name="T1" fmla="*/ 39 h 167"/>
                            <a:gd name="T2" fmla="*/ 0 w 157"/>
                            <a:gd name="T3" fmla="*/ 91 h 167"/>
                            <a:gd name="T4" fmla="*/ 41 w 157"/>
                            <a:gd name="T5" fmla="*/ 141 h 167"/>
                            <a:gd name="T6" fmla="*/ 52 w 157"/>
                            <a:gd name="T7" fmla="*/ 130 h 167"/>
                            <a:gd name="T8" fmla="*/ 67 w 157"/>
                            <a:gd name="T9" fmla="*/ 160 h 167"/>
                            <a:gd name="T10" fmla="*/ 78 w 157"/>
                            <a:gd name="T11" fmla="*/ 133 h 167"/>
                            <a:gd name="T12" fmla="*/ 89 w 157"/>
                            <a:gd name="T13" fmla="*/ 160 h 167"/>
                            <a:gd name="T14" fmla="*/ 102 w 157"/>
                            <a:gd name="T15" fmla="*/ 166 h 167"/>
                            <a:gd name="T16" fmla="*/ 113 w 157"/>
                            <a:gd name="T17" fmla="*/ 155 h 167"/>
                            <a:gd name="T18" fmla="*/ 109 w 157"/>
                            <a:gd name="T19" fmla="*/ 91 h 167"/>
                            <a:gd name="T20" fmla="*/ 132 w 157"/>
                            <a:gd name="T21" fmla="*/ 122 h 167"/>
                            <a:gd name="T22" fmla="*/ 148 w 157"/>
                            <a:gd name="T23" fmla="*/ 138 h 167"/>
                            <a:gd name="T24" fmla="*/ 154 w 157"/>
                            <a:gd name="T25" fmla="*/ 136 h 167"/>
                            <a:gd name="T26" fmla="*/ 156 w 157"/>
                            <a:gd name="T27" fmla="*/ 116 h 167"/>
                            <a:gd name="T28" fmla="*/ 136 w 157"/>
                            <a:gd name="T29" fmla="*/ 72 h 167"/>
                            <a:gd name="T30" fmla="*/ 131 w 157"/>
                            <a:gd name="T31" fmla="*/ 30 h 167"/>
                            <a:gd name="T32" fmla="*/ 124 w 157"/>
                            <a:gd name="T33" fmla="*/ 6 h 167"/>
                            <a:gd name="T34" fmla="*/ 106 w 157"/>
                            <a:gd name="T35" fmla="*/ 0 h 167"/>
                            <a:gd name="T36" fmla="*/ 87 w 157"/>
                            <a:gd name="T37" fmla="*/ 11 h 167"/>
                            <a:gd name="T38" fmla="*/ 72 w 157"/>
                            <a:gd name="T39" fmla="*/ 44 h 167"/>
                            <a:gd name="T40" fmla="*/ 46 w 157"/>
                            <a:gd name="T41" fmla="*/ 36 h 167"/>
                            <a:gd name="T42" fmla="*/ 17 w 157"/>
                            <a:gd name="T43" fmla="*/ 39 h 167"/>
                            <a:gd name="T44" fmla="*/ 0 60000 65536"/>
                            <a:gd name="T45" fmla="*/ 0 60000 65536"/>
                            <a:gd name="T46" fmla="*/ 0 60000 65536"/>
                            <a:gd name="T47" fmla="*/ 0 60000 65536"/>
                            <a:gd name="T48" fmla="*/ 0 60000 65536"/>
                            <a:gd name="T49" fmla="*/ 0 60000 65536"/>
                            <a:gd name="T50" fmla="*/ 0 60000 65536"/>
                            <a:gd name="T51" fmla="*/ 0 60000 65536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</a:gdLst>
                          <a:ahLst/>
                          <a:cxnLst>
                            <a:cxn ang="T44">
                              <a:pos x="T0" y="T1"/>
                            </a:cxn>
                            <a:cxn ang="T45">
                              <a:pos x="T2" y="T3"/>
                            </a:cxn>
                            <a:cxn ang="T46">
                              <a:pos x="T4" y="T5"/>
                            </a:cxn>
                            <a:cxn ang="T47">
                              <a:pos x="T6" y="T7"/>
                            </a:cxn>
                            <a:cxn ang="T48">
                              <a:pos x="T8" y="T9"/>
                            </a:cxn>
                            <a:cxn ang="T49">
                              <a:pos x="T10" y="T11"/>
                            </a:cxn>
                            <a:cxn ang="T50">
                              <a:pos x="T12" y="T13"/>
                            </a:cxn>
                            <a:cxn ang="T51">
                              <a:pos x="T14" y="T15"/>
                            </a:cxn>
                            <a:cxn ang="T52">
                              <a:pos x="T16" y="T17"/>
                            </a:cxn>
                            <a:cxn ang="T53">
                              <a:pos x="T18" y="T19"/>
                            </a:cxn>
                            <a:cxn ang="T54">
                              <a:pos x="T20" y="T21"/>
                            </a:cxn>
                            <a:cxn ang="T55">
                              <a:pos x="T22" y="T23"/>
                            </a:cxn>
                            <a:cxn ang="T56">
                              <a:pos x="T24" y="T25"/>
                            </a:cxn>
                            <a:cxn ang="T57">
                              <a:pos x="T26" y="T27"/>
                            </a:cxn>
                            <a:cxn ang="T58">
                              <a:pos x="T28" y="T29"/>
                            </a:cxn>
                            <a:cxn ang="T59">
                              <a:pos x="T30" y="T31"/>
                            </a:cxn>
                            <a:cxn ang="T60">
                              <a:pos x="T32" y="T33"/>
                            </a:cxn>
                            <a:cxn ang="T61">
                              <a:pos x="T34" y="T35"/>
                            </a:cxn>
                            <a:cxn ang="T62">
                              <a:pos x="T36" y="T37"/>
                            </a:cxn>
                            <a:cxn ang="T63">
                              <a:pos x="T38" y="T39"/>
                            </a:cxn>
                            <a:cxn ang="T64">
                              <a:pos x="T40" y="T41"/>
                            </a:cxn>
                            <a:cxn ang="T65">
                              <a:pos x="T42" y="T43"/>
                            </a:cxn>
                          </a:cxnLst>
                          <a:rect l="0" t="0" r="r" b="b"/>
                          <a:pathLst>
                            <a:path w="157" h="167">
                              <a:moveTo>
                                <a:pt x="17" y="39"/>
                              </a:moveTo>
                              <a:lnTo>
                                <a:pt x="0" y="91"/>
                              </a:lnTo>
                              <a:lnTo>
                                <a:pt x="41" y="141"/>
                              </a:lnTo>
                              <a:lnTo>
                                <a:pt x="52" y="130"/>
                              </a:lnTo>
                              <a:lnTo>
                                <a:pt x="67" y="160"/>
                              </a:lnTo>
                              <a:lnTo>
                                <a:pt x="78" y="133"/>
                              </a:lnTo>
                              <a:lnTo>
                                <a:pt x="89" y="160"/>
                              </a:lnTo>
                              <a:lnTo>
                                <a:pt x="102" y="166"/>
                              </a:lnTo>
                              <a:lnTo>
                                <a:pt x="113" y="155"/>
                              </a:lnTo>
                              <a:lnTo>
                                <a:pt x="109" y="91"/>
                              </a:lnTo>
                              <a:lnTo>
                                <a:pt x="132" y="122"/>
                              </a:lnTo>
                              <a:lnTo>
                                <a:pt x="148" y="138"/>
                              </a:lnTo>
                              <a:lnTo>
                                <a:pt x="154" y="136"/>
                              </a:lnTo>
                              <a:lnTo>
                                <a:pt x="156" y="116"/>
                              </a:lnTo>
                              <a:lnTo>
                                <a:pt x="136" y="72"/>
                              </a:lnTo>
                              <a:lnTo>
                                <a:pt x="131" y="30"/>
                              </a:lnTo>
                              <a:lnTo>
                                <a:pt x="124" y="6"/>
                              </a:lnTo>
                              <a:lnTo>
                                <a:pt x="106" y="0"/>
                              </a:lnTo>
                              <a:lnTo>
                                <a:pt x="87" y="11"/>
                              </a:lnTo>
                              <a:lnTo>
                                <a:pt x="72" y="44"/>
                              </a:lnTo>
                              <a:lnTo>
                                <a:pt x="46" y="36"/>
                              </a:lnTo>
                              <a:lnTo>
                                <a:pt x="17" y="39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173" name="Group 109">
                        <a:extLst>
                          <a:ext uri="{FF2B5EF4-FFF2-40B4-BE49-F238E27FC236}">
                            <a16:creationId xmlns:a16="http://schemas.microsoft.com/office/drawing/2014/main" id="{2F44E578-A0FB-4B8B-9210-E3D17372EE6F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596" y="1950"/>
                        <a:ext cx="97" cy="208"/>
                        <a:chOff x="3596" y="1950"/>
                        <a:chExt cx="97" cy="208"/>
                      </a:xfrm>
                    </p:grpSpPr>
                    <p:sp>
                      <p:nvSpPr>
                        <p:cNvPr id="174" name="Freeform 110">
                          <a:extLst>
                            <a:ext uri="{FF2B5EF4-FFF2-40B4-BE49-F238E27FC236}">
                              <a16:creationId xmlns:a16="http://schemas.microsoft.com/office/drawing/2014/main" id="{B5AEDE24-2C07-4597-9318-A9348D2FA5D3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96" y="2041"/>
                          <a:ext cx="30" cy="117"/>
                        </a:xfrm>
                        <a:custGeom>
                          <a:avLst/>
                          <a:gdLst>
                            <a:gd name="T0" fmla="*/ 7 w 30"/>
                            <a:gd name="T1" fmla="*/ 0 h 117"/>
                            <a:gd name="T2" fmla="*/ 17 w 30"/>
                            <a:gd name="T3" fmla="*/ 6 h 117"/>
                            <a:gd name="T4" fmla="*/ 22 w 30"/>
                            <a:gd name="T5" fmla="*/ 17 h 117"/>
                            <a:gd name="T6" fmla="*/ 25 w 30"/>
                            <a:gd name="T7" fmla="*/ 55 h 117"/>
                            <a:gd name="T8" fmla="*/ 29 w 30"/>
                            <a:gd name="T9" fmla="*/ 99 h 117"/>
                            <a:gd name="T10" fmla="*/ 23 w 30"/>
                            <a:gd name="T11" fmla="*/ 110 h 117"/>
                            <a:gd name="T12" fmla="*/ 15 w 30"/>
                            <a:gd name="T13" fmla="*/ 116 h 117"/>
                            <a:gd name="T14" fmla="*/ 8 w 30"/>
                            <a:gd name="T15" fmla="*/ 113 h 117"/>
                            <a:gd name="T16" fmla="*/ 0 w 30"/>
                            <a:gd name="T17" fmla="*/ 91 h 117"/>
                            <a:gd name="T18" fmla="*/ 2 w 30"/>
                            <a:gd name="T19" fmla="*/ 50 h 117"/>
                            <a:gd name="T20" fmla="*/ 7 w 30"/>
                            <a:gd name="T21" fmla="*/ 0 h 117"/>
                            <a:gd name="T22" fmla="*/ 0 60000 65536"/>
                            <a:gd name="T23" fmla="*/ 0 60000 65536"/>
                            <a:gd name="T24" fmla="*/ 0 60000 65536"/>
                            <a:gd name="T25" fmla="*/ 0 60000 65536"/>
                            <a:gd name="T26" fmla="*/ 0 60000 65536"/>
                            <a:gd name="T27" fmla="*/ 0 60000 65536"/>
                            <a:gd name="T28" fmla="*/ 0 60000 65536"/>
                            <a:gd name="T29" fmla="*/ 0 60000 65536"/>
                            <a:gd name="T30" fmla="*/ 0 60000 65536"/>
                            <a:gd name="T31" fmla="*/ 0 60000 65536"/>
                            <a:gd name="T32" fmla="*/ 0 60000 65536"/>
                          </a:gdLst>
                          <a:ahLst/>
                          <a:cxnLst>
                            <a:cxn ang="T22">
                              <a:pos x="T0" y="T1"/>
                            </a:cxn>
                            <a:cxn ang="T23">
                              <a:pos x="T2" y="T3"/>
                            </a:cxn>
                            <a:cxn ang="T24">
                              <a:pos x="T4" y="T5"/>
                            </a:cxn>
                            <a:cxn ang="T25">
                              <a:pos x="T6" y="T7"/>
                            </a:cxn>
                            <a:cxn ang="T26">
                              <a:pos x="T8" y="T9"/>
                            </a:cxn>
                            <a:cxn ang="T27">
                              <a:pos x="T10" y="T11"/>
                            </a:cxn>
                            <a:cxn ang="T28">
                              <a:pos x="T12" y="T13"/>
                            </a:cxn>
                            <a:cxn ang="T29">
                              <a:pos x="T14" y="T15"/>
                            </a:cxn>
                            <a:cxn ang="T30">
                              <a:pos x="T16" y="T17"/>
                            </a:cxn>
                            <a:cxn ang="T31">
                              <a:pos x="T18" y="T19"/>
                            </a:cxn>
                            <a:cxn ang="T32">
                              <a:pos x="T20" y="T21"/>
                            </a:cxn>
                          </a:cxnLst>
                          <a:rect l="0" t="0" r="r" b="b"/>
                          <a:pathLst>
                            <a:path w="30" h="117">
                              <a:moveTo>
                                <a:pt x="7" y="0"/>
                              </a:moveTo>
                              <a:lnTo>
                                <a:pt x="17" y="6"/>
                              </a:lnTo>
                              <a:lnTo>
                                <a:pt x="22" y="17"/>
                              </a:lnTo>
                              <a:lnTo>
                                <a:pt x="25" y="55"/>
                              </a:lnTo>
                              <a:lnTo>
                                <a:pt x="29" y="99"/>
                              </a:lnTo>
                              <a:lnTo>
                                <a:pt x="23" y="110"/>
                              </a:lnTo>
                              <a:lnTo>
                                <a:pt x="15" y="116"/>
                              </a:lnTo>
                              <a:lnTo>
                                <a:pt x="8" y="113"/>
                              </a:lnTo>
                              <a:lnTo>
                                <a:pt x="0" y="91"/>
                              </a:lnTo>
                              <a:lnTo>
                                <a:pt x="2" y="50"/>
                              </a:lnTo>
                              <a:lnTo>
                                <a:pt x="7" y="0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175" name="Freeform 111">
                          <a:extLst>
                            <a:ext uri="{FF2B5EF4-FFF2-40B4-BE49-F238E27FC236}">
                              <a16:creationId xmlns:a16="http://schemas.microsoft.com/office/drawing/2014/main" id="{A1B5C2E4-818C-4D27-AF8E-309673DBE3C2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25" y="2030"/>
                          <a:ext cx="35" cy="122"/>
                        </a:xfrm>
                        <a:custGeom>
                          <a:avLst/>
                          <a:gdLst>
                            <a:gd name="T0" fmla="*/ 0 w 35"/>
                            <a:gd name="T1" fmla="*/ 8 h 122"/>
                            <a:gd name="T2" fmla="*/ 9 w 35"/>
                            <a:gd name="T3" fmla="*/ 0 h 122"/>
                            <a:gd name="T4" fmla="*/ 17 w 35"/>
                            <a:gd name="T5" fmla="*/ 3 h 122"/>
                            <a:gd name="T6" fmla="*/ 24 w 35"/>
                            <a:gd name="T7" fmla="*/ 28 h 122"/>
                            <a:gd name="T8" fmla="*/ 29 w 35"/>
                            <a:gd name="T9" fmla="*/ 52 h 122"/>
                            <a:gd name="T10" fmla="*/ 34 w 35"/>
                            <a:gd name="T11" fmla="*/ 94 h 122"/>
                            <a:gd name="T12" fmla="*/ 30 w 35"/>
                            <a:gd name="T13" fmla="*/ 110 h 122"/>
                            <a:gd name="T14" fmla="*/ 22 w 35"/>
                            <a:gd name="T15" fmla="*/ 121 h 122"/>
                            <a:gd name="T16" fmla="*/ 11 w 35"/>
                            <a:gd name="T17" fmla="*/ 118 h 122"/>
                            <a:gd name="T18" fmla="*/ 5 w 35"/>
                            <a:gd name="T19" fmla="*/ 110 h 122"/>
                            <a:gd name="T20" fmla="*/ 0 w 35"/>
                            <a:gd name="T21" fmla="*/ 63 h 122"/>
                            <a:gd name="T22" fmla="*/ 0 w 35"/>
                            <a:gd name="T23" fmla="*/ 8 h 122"/>
                            <a:gd name="T24" fmla="*/ 0 60000 65536"/>
                            <a:gd name="T25" fmla="*/ 0 60000 65536"/>
                            <a:gd name="T26" fmla="*/ 0 60000 65536"/>
                            <a:gd name="T27" fmla="*/ 0 60000 65536"/>
                            <a:gd name="T28" fmla="*/ 0 60000 65536"/>
                            <a:gd name="T29" fmla="*/ 0 60000 65536"/>
                            <a:gd name="T30" fmla="*/ 0 60000 65536"/>
                            <a:gd name="T31" fmla="*/ 0 60000 65536"/>
                            <a:gd name="T32" fmla="*/ 0 60000 65536"/>
                            <a:gd name="T33" fmla="*/ 0 60000 65536"/>
                            <a:gd name="T34" fmla="*/ 0 60000 65536"/>
                            <a:gd name="T35" fmla="*/ 0 60000 65536"/>
                          </a:gdLst>
                          <a:ahLst/>
                          <a:cxnLst>
                            <a:cxn ang="T24">
                              <a:pos x="T0" y="T1"/>
                            </a:cxn>
                            <a:cxn ang="T25">
                              <a:pos x="T2" y="T3"/>
                            </a:cxn>
                            <a:cxn ang="T26">
                              <a:pos x="T4" y="T5"/>
                            </a:cxn>
                            <a:cxn ang="T27">
                              <a:pos x="T6" y="T7"/>
                            </a:cxn>
                            <a:cxn ang="T28">
                              <a:pos x="T8" y="T9"/>
                            </a:cxn>
                            <a:cxn ang="T29">
                              <a:pos x="T10" y="T11"/>
                            </a:cxn>
                            <a:cxn ang="T30">
                              <a:pos x="T12" y="T13"/>
                            </a:cxn>
                            <a:cxn ang="T31">
                              <a:pos x="T14" y="T15"/>
                            </a:cxn>
                            <a:cxn ang="T32">
                              <a:pos x="T16" y="T17"/>
                            </a:cxn>
                            <a:cxn ang="T33">
                              <a:pos x="T18" y="T19"/>
                            </a:cxn>
                            <a:cxn ang="T34">
                              <a:pos x="T20" y="T21"/>
                            </a:cxn>
                            <a:cxn ang="T35">
                              <a:pos x="T22" y="T23"/>
                            </a:cxn>
                          </a:cxnLst>
                          <a:rect l="0" t="0" r="r" b="b"/>
                          <a:pathLst>
                            <a:path w="35" h="122">
                              <a:moveTo>
                                <a:pt x="0" y="8"/>
                              </a:moveTo>
                              <a:lnTo>
                                <a:pt x="9" y="0"/>
                              </a:lnTo>
                              <a:lnTo>
                                <a:pt x="17" y="3"/>
                              </a:lnTo>
                              <a:lnTo>
                                <a:pt x="24" y="28"/>
                              </a:lnTo>
                              <a:lnTo>
                                <a:pt x="29" y="52"/>
                              </a:lnTo>
                              <a:lnTo>
                                <a:pt x="34" y="94"/>
                              </a:lnTo>
                              <a:lnTo>
                                <a:pt x="30" y="110"/>
                              </a:lnTo>
                              <a:lnTo>
                                <a:pt x="22" y="121"/>
                              </a:lnTo>
                              <a:lnTo>
                                <a:pt x="11" y="118"/>
                              </a:lnTo>
                              <a:lnTo>
                                <a:pt x="5" y="110"/>
                              </a:lnTo>
                              <a:lnTo>
                                <a:pt x="0" y="63"/>
                              </a:lnTo>
                              <a:lnTo>
                                <a:pt x="0" y="8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176" name="Freeform 112">
                          <a:extLst>
                            <a:ext uri="{FF2B5EF4-FFF2-40B4-BE49-F238E27FC236}">
                              <a16:creationId xmlns:a16="http://schemas.microsoft.com/office/drawing/2014/main" id="{8C9CBBEE-18EC-4E85-AAE0-D1E14A85AC9D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44" y="1950"/>
                          <a:ext cx="25" cy="92"/>
                        </a:xfrm>
                        <a:custGeom>
                          <a:avLst/>
                          <a:gdLst>
                            <a:gd name="T0" fmla="*/ 0 w 25"/>
                            <a:gd name="T1" fmla="*/ 80 h 92"/>
                            <a:gd name="T2" fmla="*/ 2 w 25"/>
                            <a:gd name="T3" fmla="*/ 11 h 92"/>
                            <a:gd name="T4" fmla="*/ 9 w 25"/>
                            <a:gd name="T5" fmla="*/ 3 h 92"/>
                            <a:gd name="T6" fmla="*/ 15 w 25"/>
                            <a:gd name="T7" fmla="*/ 0 h 92"/>
                            <a:gd name="T8" fmla="*/ 19 w 25"/>
                            <a:gd name="T9" fmla="*/ 11 h 92"/>
                            <a:gd name="T10" fmla="*/ 22 w 25"/>
                            <a:gd name="T11" fmla="*/ 50 h 92"/>
                            <a:gd name="T12" fmla="*/ 24 w 25"/>
                            <a:gd name="T13" fmla="*/ 83 h 92"/>
                            <a:gd name="T14" fmla="*/ 12 w 25"/>
                            <a:gd name="T15" fmla="*/ 91 h 92"/>
                            <a:gd name="T16" fmla="*/ 0 w 25"/>
                            <a:gd name="T17" fmla="*/ 80 h 92"/>
                            <a:gd name="T18" fmla="*/ 0 60000 65536"/>
                            <a:gd name="T19" fmla="*/ 0 60000 65536"/>
                            <a:gd name="T20" fmla="*/ 0 60000 65536"/>
                            <a:gd name="T21" fmla="*/ 0 60000 65536"/>
                            <a:gd name="T22" fmla="*/ 0 60000 65536"/>
                            <a:gd name="T23" fmla="*/ 0 60000 65536"/>
                            <a:gd name="T24" fmla="*/ 0 60000 65536"/>
                            <a:gd name="T25" fmla="*/ 0 60000 65536"/>
                            <a:gd name="T26" fmla="*/ 0 60000 65536"/>
                          </a:gdLst>
                          <a:ahLst/>
                          <a:cxnLst>
                            <a:cxn ang="T18">
                              <a:pos x="T0" y="T1"/>
                            </a:cxn>
                            <a:cxn ang="T19">
                              <a:pos x="T2" y="T3"/>
                            </a:cxn>
                            <a:cxn ang="T20">
                              <a:pos x="T4" y="T5"/>
                            </a:cxn>
                            <a:cxn ang="T21">
                              <a:pos x="T6" y="T7"/>
                            </a:cxn>
                            <a:cxn ang="T22">
                              <a:pos x="T8" y="T9"/>
                            </a:cxn>
                            <a:cxn ang="T23">
                              <a:pos x="T10" y="T11"/>
                            </a:cxn>
                            <a:cxn ang="T24">
                              <a:pos x="T12" y="T13"/>
                            </a:cxn>
                            <a:cxn ang="T25">
                              <a:pos x="T14" y="T15"/>
                            </a:cxn>
                            <a:cxn ang="T26">
                              <a:pos x="T16" y="T17"/>
                            </a:cxn>
                          </a:cxnLst>
                          <a:rect l="0" t="0" r="r" b="b"/>
                          <a:pathLst>
                            <a:path w="25" h="92">
                              <a:moveTo>
                                <a:pt x="0" y="80"/>
                              </a:moveTo>
                              <a:lnTo>
                                <a:pt x="2" y="11"/>
                              </a:lnTo>
                              <a:lnTo>
                                <a:pt x="9" y="3"/>
                              </a:lnTo>
                              <a:lnTo>
                                <a:pt x="15" y="0"/>
                              </a:lnTo>
                              <a:lnTo>
                                <a:pt x="19" y="11"/>
                              </a:lnTo>
                              <a:lnTo>
                                <a:pt x="22" y="50"/>
                              </a:lnTo>
                              <a:lnTo>
                                <a:pt x="24" y="83"/>
                              </a:lnTo>
                              <a:lnTo>
                                <a:pt x="12" y="91"/>
                              </a:lnTo>
                              <a:lnTo>
                                <a:pt x="0" y="80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177" name="Freeform 113">
                          <a:extLst>
                            <a:ext uri="{FF2B5EF4-FFF2-40B4-BE49-F238E27FC236}">
                              <a16:creationId xmlns:a16="http://schemas.microsoft.com/office/drawing/2014/main" id="{002B8839-654B-43C7-8EB9-204CF1D3840B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56" y="2036"/>
                          <a:ext cx="37" cy="95"/>
                        </a:xfrm>
                        <a:custGeom>
                          <a:avLst/>
                          <a:gdLst>
                            <a:gd name="T0" fmla="*/ 24 w 37"/>
                            <a:gd name="T1" fmla="*/ 8 h 95"/>
                            <a:gd name="T2" fmla="*/ 14 w 37"/>
                            <a:gd name="T3" fmla="*/ 3 h 95"/>
                            <a:gd name="T4" fmla="*/ 7 w 37"/>
                            <a:gd name="T5" fmla="*/ 0 h 95"/>
                            <a:gd name="T6" fmla="*/ 2 w 37"/>
                            <a:gd name="T7" fmla="*/ 11 h 95"/>
                            <a:gd name="T8" fmla="*/ 0 w 37"/>
                            <a:gd name="T9" fmla="*/ 30 h 95"/>
                            <a:gd name="T10" fmla="*/ 4 w 37"/>
                            <a:gd name="T11" fmla="*/ 64 h 95"/>
                            <a:gd name="T12" fmla="*/ 10 w 37"/>
                            <a:gd name="T13" fmla="*/ 80 h 95"/>
                            <a:gd name="T14" fmla="*/ 18 w 37"/>
                            <a:gd name="T15" fmla="*/ 94 h 95"/>
                            <a:gd name="T16" fmla="*/ 30 w 37"/>
                            <a:gd name="T17" fmla="*/ 91 h 95"/>
                            <a:gd name="T18" fmla="*/ 36 w 37"/>
                            <a:gd name="T19" fmla="*/ 75 h 95"/>
                            <a:gd name="T20" fmla="*/ 24 w 37"/>
                            <a:gd name="T21" fmla="*/ 8 h 95"/>
                            <a:gd name="T22" fmla="*/ 0 60000 65536"/>
                            <a:gd name="T23" fmla="*/ 0 60000 65536"/>
                            <a:gd name="T24" fmla="*/ 0 60000 65536"/>
                            <a:gd name="T25" fmla="*/ 0 60000 65536"/>
                            <a:gd name="T26" fmla="*/ 0 60000 65536"/>
                            <a:gd name="T27" fmla="*/ 0 60000 65536"/>
                            <a:gd name="T28" fmla="*/ 0 60000 65536"/>
                            <a:gd name="T29" fmla="*/ 0 60000 65536"/>
                            <a:gd name="T30" fmla="*/ 0 60000 65536"/>
                            <a:gd name="T31" fmla="*/ 0 60000 65536"/>
                            <a:gd name="T32" fmla="*/ 0 60000 65536"/>
                          </a:gdLst>
                          <a:ahLst/>
                          <a:cxnLst>
                            <a:cxn ang="T22">
                              <a:pos x="T0" y="T1"/>
                            </a:cxn>
                            <a:cxn ang="T23">
                              <a:pos x="T2" y="T3"/>
                            </a:cxn>
                            <a:cxn ang="T24">
                              <a:pos x="T4" y="T5"/>
                            </a:cxn>
                            <a:cxn ang="T25">
                              <a:pos x="T6" y="T7"/>
                            </a:cxn>
                            <a:cxn ang="T26">
                              <a:pos x="T8" y="T9"/>
                            </a:cxn>
                            <a:cxn ang="T27">
                              <a:pos x="T10" y="T11"/>
                            </a:cxn>
                            <a:cxn ang="T28">
                              <a:pos x="T12" y="T13"/>
                            </a:cxn>
                            <a:cxn ang="T29">
                              <a:pos x="T14" y="T15"/>
                            </a:cxn>
                            <a:cxn ang="T30">
                              <a:pos x="T16" y="T17"/>
                            </a:cxn>
                            <a:cxn ang="T31">
                              <a:pos x="T18" y="T19"/>
                            </a:cxn>
                            <a:cxn ang="T32">
                              <a:pos x="T20" y="T21"/>
                            </a:cxn>
                          </a:cxnLst>
                          <a:rect l="0" t="0" r="r" b="b"/>
                          <a:pathLst>
                            <a:path w="37" h="95">
                              <a:moveTo>
                                <a:pt x="24" y="8"/>
                              </a:moveTo>
                              <a:lnTo>
                                <a:pt x="14" y="3"/>
                              </a:lnTo>
                              <a:lnTo>
                                <a:pt x="7" y="0"/>
                              </a:lnTo>
                              <a:lnTo>
                                <a:pt x="2" y="11"/>
                              </a:lnTo>
                              <a:lnTo>
                                <a:pt x="0" y="30"/>
                              </a:lnTo>
                              <a:lnTo>
                                <a:pt x="4" y="64"/>
                              </a:lnTo>
                              <a:lnTo>
                                <a:pt x="10" y="80"/>
                              </a:lnTo>
                              <a:lnTo>
                                <a:pt x="18" y="94"/>
                              </a:lnTo>
                              <a:lnTo>
                                <a:pt x="30" y="91"/>
                              </a:lnTo>
                              <a:lnTo>
                                <a:pt x="36" y="75"/>
                              </a:lnTo>
                              <a:lnTo>
                                <a:pt x="24" y="8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8" name="Group 114">
                <a:extLst>
                  <a:ext uri="{FF2B5EF4-FFF2-40B4-BE49-F238E27FC236}">
                    <a16:creationId xmlns:a16="http://schemas.microsoft.com/office/drawing/2014/main" id="{BBB3246F-73B1-4201-BE97-CB7F70B5941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86" y="1445"/>
                <a:ext cx="1021" cy="1431"/>
                <a:chOff x="3886" y="1445"/>
                <a:chExt cx="1021" cy="1431"/>
              </a:xfrm>
            </p:grpSpPr>
            <p:grpSp>
              <p:nvGrpSpPr>
                <p:cNvPr id="19" name="Group 115">
                  <a:extLst>
                    <a:ext uri="{FF2B5EF4-FFF2-40B4-BE49-F238E27FC236}">
                      <a16:creationId xmlns:a16="http://schemas.microsoft.com/office/drawing/2014/main" id="{358166ED-88C9-4FDD-A0D9-1FFC06BD683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52" y="1718"/>
                  <a:ext cx="555" cy="1158"/>
                  <a:chOff x="4352" y="1718"/>
                  <a:chExt cx="555" cy="1158"/>
                </a:xfrm>
              </p:grpSpPr>
              <p:sp>
                <p:nvSpPr>
                  <p:cNvPr id="129" name="Freeform 128">
                    <a:extLst>
                      <a:ext uri="{FF2B5EF4-FFF2-40B4-BE49-F238E27FC236}">
                        <a16:creationId xmlns:a16="http://schemas.microsoft.com/office/drawing/2014/main" id="{7C16FFA5-8AA4-445A-ABAF-9AEAC31A8F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722" y="2381"/>
                    <a:ext cx="123" cy="136"/>
                  </a:xfrm>
                  <a:custGeom>
                    <a:avLst/>
                    <a:gdLst>
                      <a:gd name="T0" fmla="*/ 31 w 123"/>
                      <a:gd name="T1" fmla="*/ 0 h 136"/>
                      <a:gd name="T2" fmla="*/ 16 w 123"/>
                      <a:gd name="T3" fmla="*/ 101 h 136"/>
                      <a:gd name="T4" fmla="*/ 57 w 123"/>
                      <a:gd name="T5" fmla="*/ 44 h 136"/>
                      <a:gd name="T6" fmla="*/ 77 w 123"/>
                      <a:gd name="T7" fmla="*/ 42 h 136"/>
                      <a:gd name="T8" fmla="*/ 122 w 123"/>
                      <a:gd name="T9" fmla="*/ 113 h 136"/>
                      <a:gd name="T10" fmla="*/ 122 w 123"/>
                      <a:gd name="T11" fmla="*/ 123 h 136"/>
                      <a:gd name="T12" fmla="*/ 119 w 123"/>
                      <a:gd name="T13" fmla="*/ 130 h 136"/>
                      <a:gd name="T14" fmla="*/ 114 w 123"/>
                      <a:gd name="T15" fmla="*/ 130 h 136"/>
                      <a:gd name="T16" fmla="*/ 77 w 123"/>
                      <a:gd name="T17" fmla="*/ 71 h 136"/>
                      <a:gd name="T18" fmla="*/ 61 w 123"/>
                      <a:gd name="T19" fmla="*/ 71 h 136"/>
                      <a:gd name="T20" fmla="*/ 11 w 123"/>
                      <a:gd name="T21" fmla="*/ 135 h 136"/>
                      <a:gd name="T22" fmla="*/ 4 w 123"/>
                      <a:gd name="T23" fmla="*/ 133 h 136"/>
                      <a:gd name="T24" fmla="*/ 0 w 123"/>
                      <a:gd name="T25" fmla="*/ 125 h 136"/>
                      <a:gd name="T26" fmla="*/ 19 w 123"/>
                      <a:gd name="T27" fmla="*/ 12 h 136"/>
                      <a:gd name="T28" fmla="*/ 31 w 123"/>
                      <a:gd name="T29" fmla="*/ 0 h 1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0" t="0" r="r" b="b"/>
                    <a:pathLst>
                      <a:path w="123" h="136">
                        <a:moveTo>
                          <a:pt x="31" y="0"/>
                        </a:moveTo>
                        <a:lnTo>
                          <a:pt x="16" y="101"/>
                        </a:lnTo>
                        <a:lnTo>
                          <a:pt x="57" y="44"/>
                        </a:lnTo>
                        <a:lnTo>
                          <a:pt x="77" y="42"/>
                        </a:lnTo>
                        <a:lnTo>
                          <a:pt x="122" y="113"/>
                        </a:lnTo>
                        <a:lnTo>
                          <a:pt x="122" y="123"/>
                        </a:lnTo>
                        <a:lnTo>
                          <a:pt x="119" y="130"/>
                        </a:lnTo>
                        <a:lnTo>
                          <a:pt x="114" y="130"/>
                        </a:lnTo>
                        <a:lnTo>
                          <a:pt x="77" y="71"/>
                        </a:lnTo>
                        <a:lnTo>
                          <a:pt x="61" y="71"/>
                        </a:lnTo>
                        <a:lnTo>
                          <a:pt x="11" y="135"/>
                        </a:lnTo>
                        <a:lnTo>
                          <a:pt x="4" y="133"/>
                        </a:lnTo>
                        <a:lnTo>
                          <a:pt x="0" y="125"/>
                        </a:lnTo>
                        <a:lnTo>
                          <a:pt x="19" y="12"/>
                        </a:lnTo>
                        <a:lnTo>
                          <a:pt x="31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32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  <p:grpSp>
                <p:nvGrpSpPr>
                  <p:cNvPr id="130" name="Group 129">
                    <a:extLst>
                      <a:ext uri="{FF2B5EF4-FFF2-40B4-BE49-F238E27FC236}">
                        <a16:creationId xmlns:a16="http://schemas.microsoft.com/office/drawing/2014/main" id="{2EC14F5A-BA16-412B-BC35-52A823164F1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352" y="1718"/>
                    <a:ext cx="555" cy="1158"/>
                    <a:chOff x="4352" y="1718"/>
                    <a:chExt cx="555" cy="1158"/>
                  </a:xfrm>
                </p:grpSpPr>
                <p:grpSp>
                  <p:nvGrpSpPr>
                    <p:cNvPr id="131" name="Group 130">
                      <a:extLst>
                        <a:ext uri="{FF2B5EF4-FFF2-40B4-BE49-F238E27FC236}">
                          <a16:creationId xmlns:a16="http://schemas.microsoft.com/office/drawing/2014/main" id="{24507CEF-1775-424B-BD6C-92ED596011A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52" y="1718"/>
                      <a:ext cx="555" cy="1158"/>
                      <a:chOff x="4352" y="1718"/>
                      <a:chExt cx="555" cy="1158"/>
                    </a:xfrm>
                  </p:grpSpPr>
                  <p:grpSp>
                    <p:nvGrpSpPr>
                      <p:cNvPr id="135" name="Group 119">
                        <a:extLst>
                          <a:ext uri="{FF2B5EF4-FFF2-40B4-BE49-F238E27FC236}">
                            <a16:creationId xmlns:a16="http://schemas.microsoft.com/office/drawing/2014/main" id="{17AB686F-06BA-45D9-ADC3-B4AECC9CE1C6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687" y="1718"/>
                        <a:ext cx="220" cy="598"/>
                        <a:chOff x="4687" y="1718"/>
                        <a:chExt cx="220" cy="598"/>
                      </a:xfrm>
                    </p:grpSpPr>
                    <p:sp>
                      <p:nvSpPr>
                        <p:cNvPr id="148" name="Freeform 120">
                          <a:extLst>
                            <a:ext uri="{FF2B5EF4-FFF2-40B4-BE49-F238E27FC236}">
                              <a16:creationId xmlns:a16="http://schemas.microsoft.com/office/drawing/2014/main" id="{8E603127-82A6-4B90-8647-234828F33549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87" y="1815"/>
                          <a:ext cx="198" cy="501"/>
                        </a:xfrm>
                        <a:custGeom>
                          <a:avLst/>
                          <a:gdLst>
                            <a:gd name="T0" fmla="*/ 0 w 198"/>
                            <a:gd name="T1" fmla="*/ 425 h 501"/>
                            <a:gd name="T2" fmla="*/ 25 w 198"/>
                            <a:gd name="T3" fmla="*/ 390 h 501"/>
                            <a:gd name="T4" fmla="*/ 41 w 198"/>
                            <a:gd name="T5" fmla="*/ 362 h 501"/>
                            <a:gd name="T6" fmla="*/ 44 w 198"/>
                            <a:gd name="T7" fmla="*/ 312 h 501"/>
                            <a:gd name="T8" fmla="*/ 50 w 198"/>
                            <a:gd name="T9" fmla="*/ 262 h 501"/>
                            <a:gd name="T10" fmla="*/ 39 w 198"/>
                            <a:gd name="T11" fmla="*/ 249 h 501"/>
                            <a:gd name="T12" fmla="*/ 31 w 198"/>
                            <a:gd name="T13" fmla="*/ 224 h 501"/>
                            <a:gd name="T14" fmla="*/ 25 w 198"/>
                            <a:gd name="T15" fmla="*/ 188 h 501"/>
                            <a:gd name="T16" fmla="*/ 26 w 198"/>
                            <a:gd name="T17" fmla="*/ 146 h 501"/>
                            <a:gd name="T18" fmla="*/ 31 w 198"/>
                            <a:gd name="T19" fmla="*/ 130 h 501"/>
                            <a:gd name="T20" fmla="*/ 38 w 198"/>
                            <a:gd name="T21" fmla="*/ 116 h 501"/>
                            <a:gd name="T22" fmla="*/ 46 w 198"/>
                            <a:gd name="T23" fmla="*/ 108 h 501"/>
                            <a:gd name="T24" fmla="*/ 53 w 198"/>
                            <a:gd name="T25" fmla="*/ 116 h 501"/>
                            <a:gd name="T26" fmla="*/ 55 w 198"/>
                            <a:gd name="T27" fmla="*/ 91 h 501"/>
                            <a:gd name="T28" fmla="*/ 61 w 198"/>
                            <a:gd name="T29" fmla="*/ 75 h 501"/>
                            <a:gd name="T30" fmla="*/ 70 w 198"/>
                            <a:gd name="T31" fmla="*/ 69 h 501"/>
                            <a:gd name="T32" fmla="*/ 83 w 198"/>
                            <a:gd name="T33" fmla="*/ 55 h 501"/>
                            <a:gd name="T34" fmla="*/ 92 w 198"/>
                            <a:gd name="T35" fmla="*/ 44 h 501"/>
                            <a:gd name="T36" fmla="*/ 98 w 198"/>
                            <a:gd name="T37" fmla="*/ 25 h 501"/>
                            <a:gd name="T38" fmla="*/ 105 w 198"/>
                            <a:gd name="T39" fmla="*/ 8 h 501"/>
                            <a:gd name="T40" fmla="*/ 116 w 198"/>
                            <a:gd name="T41" fmla="*/ 0 h 501"/>
                            <a:gd name="T42" fmla="*/ 127 w 198"/>
                            <a:gd name="T43" fmla="*/ 8 h 501"/>
                            <a:gd name="T44" fmla="*/ 138 w 198"/>
                            <a:gd name="T45" fmla="*/ 19 h 501"/>
                            <a:gd name="T46" fmla="*/ 149 w 198"/>
                            <a:gd name="T47" fmla="*/ 30 h 501"/>
                            <a:gd name="T48" fmla="*/ 164 w 198"/>
                            <a:gd name="T49" fmla="*/ 36 h 501"/>
                            <a:gd name="T50" fmla="*/ 177 w 198"/>
                            <a:gd name="T51" fmla="*/ 41 h 501"/>
                            <a:gd name="T52" fmla="*/ 180 w 198"/>
                            <a:gd name="T53" fmla="*/ 50 h 501"/>
                            <a:gd name="T54" fmla="*/ 184 w 198"/>
                            <a:gd name="T55" fmla="*/ 75 h 501"/>
                            <a:gd name="T56" fmla="*/ 186 w 198"/>
                            <a:gd name="T57" fmla="*/ 110 h 501"/>
                            <a:gd name="T58" fmla="*/ 191 w 198"/>
                            <a:gd name="T59" fmla="*/ 149 h 501"/>
                            <a:gd name="T60" fmla="*/ 195 w 198"/>
                            <a:gd name="T61" fmla="*/ 185 h 501"/>
                            <a:gd name="T62" fmla="*/ 197 w 198"/>
                            <a:gd name="T63" fmla="*/ 232 h 501"/>
                            <a:gd name="T64" fmla="*/ 193 w 198"/>
                            <a:gd name="T65" fmla="*/ 276 h 501"/>
                            <a:gd name="T66" fmla="*/ 186 w 198"/>
                            <a:gd name="T67" fmla="*/ 323 h 501"/>
                            <a:gd name="T68" fmla="*/ 177 w 198"/>
                            <a:gd name="T69" fmla="*/ 354 h 501"/>
                            <a:gd name="T70" fmla="*/ 168 w 198"/>
                            <a:gd name="T71" fmla="*/ 381 h 501"/>
                            <a:gd name="T72" fmla="*/ 157 w 198"/>
                            <a:gd name="T73" fmla="*/ 403 h 501"/>
                            <a:gd name="T74" fmla="*/ 144 w 198"/>
                            <a:gd name="T75" fmla="*/ 423 h 501"/>
                            <a:gd name="T76" fmla="*/ 145 w 198"/>
                            <a:gd name="T77" fmla="*/ 439 h 501"/>
                            <a:gd name="T78" fmla="*/ 143 w 198"/>
                            <a:gd name="T79" fmla="*/ 459 h 501"/>
                            <a:gd name="T80" fmla="*/ 142 w 198"/>
                            <a:gd name="T81" fmla="*/ 472 h 501"/>
                            <a:gd name="T82" fmla="*/ 138 w 198"/>
                            <a:gd name="T83" fmla="*/ 489 h 501"/>
                            <a:gd name="T84" fmla="*/ 132 w 198"/>
                            <a:gd name="T85" fmla="*/ 497 h 501"/>
                            <a:gd name="T86" fmla="*/ 122 w 198"/>
                            <a:gd name="T87" fmla="*/ 500 h 501"/>
                            <a:gd name="T88" fmla="*/ 113 w 198"/>
                            <a:gd name="T89" fmla="*/ 494 h 501"/>
                            <a:gd name="T90" fmla="*/ 109 w 198"/>
                            <a:gd name="T91" fmla="*/ 478 h 501"/>
                            <a:gd name="T92" fmla="*/ 101 w 198"/>
                            <a:gd name="T93" fmla="*/ 456 h 501"/>
                            <a:gd name="T94" fmla="*/ 98 w 198"/>
                            <a:gd name="T95" fmla="*/ 434 h 501"/>
                            <a:gd name="T96" fmla="*/ 97 w 198"/>
                            <a:gd name="T97" fmla="*/ 412 h 501"/>
                            <a:gd name="T98" fmla="*/ 99 w 198"/>
                            <a:gd name="T99" fmla="*/ 378 h 501"/>
                            <a:gd name="T100" fmla="*/ 99 w 198"/>
                            <a:gd name="T101" fmla="*/ 356 h 501"/>
                            <a:gd name="T102" fmla="*/ 97 w 198"/>
                            <a:gd name="T103" fmla="*/ 387 h 501"/>
                            <a:gd name="T104" fmla="*/ 93 w 198"/>
                            <a:gd name="T105" fmla="*/ 425 h 501"/>
                            <a:gd name="T106" fmla="*/ 86 w 198"/>
                            <a:gd name="T107" fmla="*/ 448 h 501"/>
                            <a:gd name="T108" fmla="*/ 73 w 198"/>
                            <a:gd name="T109" fmla="*/ 472 h 501"/>
                            <a:gd name="T110" fmla="*/ 28 w 198"/>
                            <a:gd name="T111" fmla="*/ 456 h 501"/>
                            <a:gd name="T112" fmla="*/ 0 w 198"/>
                            <a:gd name="T113" fmla="*/ 425 h 501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  <a:gd name="T135" fmla="*/ 0 60000 65536"/>
                            <a:gd name="T136" fmla="*/ 0 60000 65536"/>
                            <a:gd name="T137" fmla="*/ 0 60000 65536"/>
                            <a:gd name="T138" fmla="*/ 0 60000 65536"/>
                            <a:gd name="T139" fmla="*/ 0 60000 65536"/>
                            <a:gd name="T140" fmla="*/ 0 60000 65536"/>
                            <a:gd name="T141" fmla="*/ 0 60000 65536"/>
                            <a:gd name="T142" fmla="*/ 0 60000 65536"/>
                            <a:gd name="T143" fmla="*/ 0 60000 65536"/>
                            <a:gd name="T144" fmla="*/ 0 60000 65536"/>
                            <a:gd name="T145" fmla="*/ 0 60000 65536"/>
                            <a:gd name="T146" fmla="*/ 0 60000 65536"/>
                            <a:gd name="T147" fmla="*/ 0 60000 65536"/>
                            <a:gd name="T148" fmla="*/ 0 60000 65536"/>
                            <a:gd name="T149" fmla="*/ 0 60000 65536"/>
                            <a:gd name="T150" fmla="*/ 0 60000 65536"/>
                            <a:gd name="T151" fmla="*/ 0 60000 65536"/>
                            <a:gd name="T152" fmla="*/ 0 60000 65536"/>
                            <a:gd name="T153" fmla="*/ 0 60000 65536"/>
                            <a:gd name="T154" fmla="*/ 0 60000 65536"/>
                            <a:gd name="T155" fmla="*/ 0 60000 65536"/>
                            <a:gd name="T156" fmla="*/ 0 60000 65536"/>
                            <a:gd name="T157" fmla="*/ 0 60000 65536"/>
                            <a:gd name="T158" fmla="*/ 0 60000 65536"/>
                            <a:gd name="T159" fmla="*/ 0 60000 65536"/>
                            <a:gd name="T160" fmla="*/ 0 60000 65536"/>
                            <a:gd name="T161" fmla="*/ 0 60000 65536"/>
                            <a:gd name="T162" fmla="*/ 0 60000 65536"/>
                            <a:gd name="T163" fmla="*/ 0 60000 65536"/>
                            <a:gd name="T164" fmla="*/ 0 60000 65536"/>
                            <a:gd name="T165" fmla="*/ 0 60000 65536"/>
                            <a:gd name="T166" fmla="*/ 0 60000 65536"/>
                            <a:gd name="T167" fmla="*/ 0 60000 65536"/>
                            <a:gd name="T168" fmla="*/ 0 60000 65536"/>
                            <a:gd name="T169" fmla="*/ 0 60000 65536"/>
                            <a:gd name="T170" fmla="*/ 0 60000 65536"/>
                          </a:gdLst>
                          <a:ahLst/>
                          <a:cxnLst>
                            <a:cxn ang="T114">
                              <a:pos x="T0" y="T1"/>
                            </a:cxn>
                            <a:cxn ang="T115">
                              <a:pos x="T2" y="T3"/>
                            </a:cxn>
                            <a:cxn ang="T116">
                              <a:pos x="T4" y="T5"/>
                            </a:cxn>
                            <a:cxn ang="T117">
                              <a:pos x="T6" y="T7"/>
                            </a:cxn>
                            <a:cxn ang="T118">
                              <a:pos x="T8" y="T9"/>
                            </a:cxn>
                            <a:cxn ang="T119">
                              <a:pos x="T10" y="T11"/>
                            </a:cxn>
                            <a:cxn ang="T120">
                              <a:pos x="T12" y="T13"/>
                            </a:cxn>
                            <a:cxn ang="T121">
                              <a:pos x="T14" y="T15"/>
                            </a:cxn>
                            <a:cxn ang="T122">
                              <a:pos x="T16" y="T17"/>
                            </a:cxn>
                            <a:cxn ang="T123">
                              <a:pos x="T18" y="T19"/>
                            </a:cxn>
                            <a:cxn ang="T124">
                              <a:pos x="T20" y="T21"/>
                            </a:cxn>
                            <a:cxn ang="T125">
                              <a:pos x="T22" y="T23"/>
                            </a:cxn>
                            <a:cxn ang="T126">
                              <a:pos x="T24" y="T25"/>
                            </a:cxn>
                            <a:cxn ang="T127">
                              <a:pos x="T26" y="T27"/>
                            </a:cxn>
                            <a:cxn ang="T128">
                              <a:pos x="T28" y="T29"/>
                            </a:cxn>
                            <a:cxn ang="T129">
                              <a:pos x="T30" y="T31"/>
                            </a:cxn>
                            <a:cxn ang="T130">
                              <a:pos x="T32" y="T33"/>
                            </a:cxn>
                            <a:cxn ang="T131">
                              <a:pos x="T34" y="T35"/>
                            </a:cxn>
                            <a:cxn ang="T132">
                              <a:pos x="T36" y="T37"/>
                            </a:cxn>
                            <a:cxn ang="T133">
                              <a:pos x="T38" y="T39"/>
                            </a:cxn>
                            <a:cxn ang="T134">
                              <a:pos x="T40" y="T41"/>
                            </a:cxn>
                            <a:cxn ang="T135">
                              <a:pos x="T42" y="T43"/>
                            </a:cxn>
                            <a:cxn ang="T136">
                              <a:pos x="T44" y="T45"/>
                            </a:cxn>
                            <a:cxn ang="T137">
                              <a:pos x="T46" y="T47"/>
                            </a:cxn>
                            <a:cxn ang="T138">
                              <a:pos x="T48" y="T49"/>
                            </a:cxn>
                            <a:cxn ang="T139">
                              <a:pos x="T50" y="T51"/>
                            </a:cxn>
                            <a:cxn ang="T140">
                              <a:pos x="T52" y="T53"/>
                            </a:cxn>
                            <a:cxn ang="T141">
                              <a:pos x="T54" y="T55"/>
                            </a:cxn>
                            <a:cxn ang="T142">
                              <a:pos x="T56" y="T57"/>
                            </a:cxn>
                            <a:cxn ang="T143">
                              <a:pos x="T58" y="T59"/>
                            </a:cxn>
                            <a:cxn ang="T144">
                              <a:pos x="T60" y="T61"/>
                            </a:cxn>
                            <a:cxn ang="T145">
                              <a:pos x="T62" y="T63"/>
                            </a:cxn>
                            <a:cxn ang="T146">
                              <a:pos x="T64" y="T65"/>
                            </a:cxn>
                            <a:cxn ang="T147">
                              <a:pos x="T66" y="T67"/>
                            </a:cxn>
                            <a:cxn ang="T148">
                              <a:pos x="T68" y="T69"/>
                            </a:cxn>
                            <a:cxn ang="T149">
                              <a:pos x="T70" y="T71"/>
                            </a:cxn>
                            <a:cxn ang="T150">
                              <a:pos x="T72" y="T73"/>
                            </a:cxn>
                            <a:cxn ang="T151">
                              <a:pos x="T74" y="T75"/>
                            </a:cxn>
                            <a:cxn ang="T152">
                              <a:pos x="T76" y="T77"/>
                            </a:cxn>
                            <a:cxn ang="T153">
                              <a:pos x="T78" y="T79"/>
                            </a:cxn>
                            <a:cxn ang="T154">
                              <a:pos x="T80" y="T81"/>
                            </a:cxn>
                            <a:cxn ang="T155">
                              <a:pos x="T82" y="T83"/>
                            </a:cxn>
                            <a:cxn ang="T156">
                              <a:pos x="T84" y="T85"/>
                            </a:cxn>
                            <a:cxn ang="T157">
                              <a:pos x="T86" y="T87"/>
                            </a:cxn>
                            <a:cxn ang="T158">
                              <a:pos x="T88" y="T89"/>
                            </a:cxn>
                            <a:cxn ang="T159">
                              <a:pos x="T90" y="T91"/>
                            </a:cxn>
                            <a:cxn ang="T160">
                              <a:pos x="T92" y="T93"/>
                            </a:cxn>
                            <a:cxn ang="T161">
                              <a:pos x="T94" y="T95"/>
                            </a:cxn>
                            <a:cxn ang="T162">
                              <a:pos x="T96" y="T97"/>
                            </a:cxn>
                            <a:cxn ang="T163">
                              <a:pos x="T98" y="T99"/>
                            </a:cxn>
                            <a:cxn ang="T164">
                              <a:pos x="T100" y="T101"/>
                            </a:cxn>
                            <a:cxn ang="T165">
                              <a:pos x="T102" y="T103"/>
                            </a:cxn>
                            <a:cxn ang="T166">
                              <a:pos x="T104" y="T105"/>
                            </a:cxn>
                            <a:cxn ang="T167">
                              <a:pos x="T106" y="T107"/>
                            </a:cxn>
                            <a:cxn ang="T168">
                              <a:pos x="T108" y="T109"/>
                            </a:cxn>
                            <a:cxn ang="T169">
                              <a:pos x="T110" y="T111"/>
                            </a:cxn>
                            <a:cxn ang="T170">
                              <a:pos x="T112" y="T113"/>
                            </a:cxn>
                          </a:cxnLst>
                          <a:rect l="0" t="0" r="r" b="b"/>
                          <a:pathLst>
                            <a:path w="198" h="501">
                              <a:moveTo>
                                <a:pt x="0" y="425"/>
                              </a:moveTo>
                              <a:lnTo>
                                <a:pt x="25" y="390"/>
                              </a:lnTo>
                              <a:lnTo>
                                <a:pt x="41" y="362"/>
                              </a:lnTo>
                              <a:lnTo>
                                <a:pt x="44" y="312"/>
                              </a:lnTo>
                              <a:lnTo>
                                <a:pt x="50" y="262"/>
                              </a:lnTo>
                              <a:lnTo>
                                <a:pt x="39" y="249"/>
                              </a:lnTo>
                              <a:lnTo>
                                <a:pt x="31" y="224"/>
                              </a:lnTo>
                              <a:lnTo>
                                <a:pt x="25" y="188"/>
                              </a:lnTo>
                              <a:lnTo>
                                <a:pt x="26" y="146"/>
                              </a:lnTo>
                              <a:lnTo>
                                <a:pt x="31" y="130"/>
                              </a:lnTo>
                              <a:lnTo>
                                <a:pt x="38" y="116"/>
                              </a:lnTo>
                              <a:lnTo>
                                <a:pt x="46" y="108"/>
                              </a:lnTo>
                              <a:lnTo>
                                <a:pt x="53" y="116"/>
                              </a:lnTo>
                              <a:lnTo>
                                <a:pt x="55" y="91"/>
                              </a:lnTo>
                              <a:lnTo>
                                <a:pt x="61" y="75"/>
                              </a:lnTo>
                              <a:lnTo>
                                <a:pt x="70" y="69"/>
                              </a:lnTo>
                              <a:lnTo>
                                <a:pt x="83" y="55"/>
                              </a:lnTo>
                              <a:lnTo>
                                <a:pt x="92" y="44"/>
                              </a:lnTo>
                              <a:lnTo>
                                <a:pt x="98" y="25"/>
                              </a:lnTo>
                              <a:lnTo>
                                <a:pt x="105" y="8"/>
                              </a:lnTo>
                              <a:lnTo>
                                <a:pt x="116" y="0"/>
                              </a:lnTo>
                              <a:lnTo>
                                <a:pt x="127" y="8"/>
                              </a:lnTo>
                              <a:lnTo>
                                <a:pt x="138" y="19"/>
                              </a:lnTo>
                              <a:lnTo>
                                <a:pt x="149" y="30"/>
                              </a:lnTo>
                              <a:lnTo>
                                <a:pt x="164" y="36"/>
                              </a:lnTo>
                              <a:lnTo>
                                <a:pt x="177" y="41"/>
                              </a:lnTo>
                              <a:lnTo>
                                <a:pt x="180" y="50"/>
                              </a:lnTo>
                              <a:lnTo>
                                <a:pt x="184" y="75"/>
                              </a:lnTo>
                              <a:lnTo>
                                <a:pt x="186" y="110"/>
                              </a:lnTo>
                              <a:lnTo>
                                <a:pt x="191" y="149"/>
                              </a:lnTo>
                              <a:lnTo>
                                <a:pt x="195" y="185"/>
                              </a:lnTo>
                              <a:lnTo>
                                <a:pt x="197" y="232"/>
                              </a:lnTo>
                              <a:lnTo>
                                <a:pt x="193" y="276"/>
                              </a:lnTo>
                              <a:lnTo>
                                <a:pt x="186" y="323"/>
                              </a:lnTo>
                              <a:lnTo>
                                <a:pt x="177" y="354"/>
                              </a:lnTo>
                              <a:lnTo>
                                <a:pt x="168" y="381"/>
                              </a:lnTo>
                              <a:lnTo>
                                <a:pt x="157" y="403"/>
                              </a:lnTo>
                              <a:lnTo>
                                <a:pt x="144" y="423"/>
                              </a:lnTo>
                              <a:lnTo>
                                <a:pt x="145" y="439"/>
                              </a:lnTo>
                              <a:lnTo>
                                <a:pt x="143" y="459"/>
                              </a:lnTo>
                              <a:lnTo>
                                <a:pt x="142" y="472"/>
                              </a:lnTo>
                              <a:lnTo>
                                <a:pt x="138" y="489"/>
                              </a:lnTo>
                              <a:lnTo>
                                <a:pt x="132" y="497"/>
                              </a:lnTo>
                              <a:lnTo>
                                <a:pt x="122" y="500"/>
                              </a:lnTo>
                              <a:lnTo>
                                <a:pt x="113" y="494"/>
                              </a:lnTo>
                              <a:lnTo>
                                <a:pt x="109" y="478"/>
                              </a:lnTo>
                              <a:lnTo>
                                <a:pt x="101" y="456"/>
                              </a:lnTo>
                              <a:lnTo>
                                <a:pt x="98" y="434"/>
                              </a:lnTo>
                              <a:lnTo>
                                <a:pt x="97" y="412"/>
                              </a:lnTo>
                              <a:lnTo>
                                <a:pt x="99" y="378"/>
                              </a:lnTo>
                              <a:lnTo>
                                <a:pt x="99" y="356"/>
                              </a:lnTo>
                              <a:lnTo>
                                <a:pt x="97" y="387"/>
                              </a:lnTo>
                              <a:lnTo>
                                <a:pt x="93" y="425"/>
                              </a:lnTo>
                              <a:lnTo>
                                <a:pt x="86" y="448"/>
                              </a:lnTo>
                              <a:lnTo>
                                <a:pt x="73" y="472"/>
                              </a:lnTo>
                              <a:lnTo>
                                <a:pt x="28" y="456"/>
                              </a:lnTo>
                              <a:lnTo>
                                <a:pt x="0" y="425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grpSp>
                      <p:nvGrpSpPr>
                        <p:cNvPr id="149" name="Group 121">
                          <a:extLst>
                            <a:ext uri="{FF2B5EF4-FFF2-40B4-BE49-F238E27FC236}">
                              <a16:creationId xmlns:a16="http://schemas.microsoft.com/office/drawing/2014/main" id="{C91FC866-9D28-4A7F-B909-B6A205AA56B5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736" y="1718"/>
                          <a:ext cx="171" cy="518"/>
                          <a:chOff x="4736" y="1718"/>
                          <a:chExt cx="171" cy="518"/>
                        </a:xfrm>
                      </p:grpSpPr>
                      <p:grpSp>
                        <p:nvGrpSpPr>
                          <p:cNvPr id="150" name="Group 122">
                            <a:extLst>
                              <a:ext uri="{FF2B5EF4-FFF2-40B4-BE49-F238E27FC236}">
                                <a16:creationId xmlns:a16="http://schemas.microsoft.com/office/drawing/2014/main" id="{14088A77-9C94-446A-80D7-3BCCB1027634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736" y="1718"/>
                            <a:ext cx="171" cy="518"/>
                            <a:chOff x="4736" y="1718"/>
                            <a:chExt cx="171" cy="518"/>
                          </a:xfrm>
                        </p:grpSpPr>
                        <p:sp>
                          <p:nvSpPr>
                            <p:cNvPr id="154" name="Freeform 123">
                              <a:extLst>
                                <a:ext uri="{FF2B5EF4-FFF2-40B4-BE49-F238E27FC236}">
                                  <a16:creationId xmlns:a16="http://schemas.microsoft.com/office/drawing/2014/main" id="{51E46AEC-FACB-4F8E-A57D-CBFE399C729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822" y="2179"/>
                              <a:ext cx="8" cy="57"/>
                            </a:xfrm>
                            <a:custGeom>
                              <a:avLst/>
                              <a:gdLst>
                                <a:gd name="T0" fmla="*/ 7 w 8"/>
                                <a:gd name="T1" fmla="*/ 56 h 57"/>
                                <a:gd name="T2" fmla="*/ 5 w 8"/>
                                <a:gd name="T3" fmla="*/ 22 h 57"/>
                                <a:gd name="T4" fmla="*/ 0 w 8"/>
                                <a:gd name="T5" fmla="*/ 0 h 57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8" h="57">
                                  <a:moveTo>
                                    <a:pt x="7" y="56"/>
                                  </a:moveTo>
                                  <a:lnTo>
                                    <a:pt x="5" y="22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55" name="Freeform 124">
                              <a:extLst>
                                <a:ext uri="{FF2B5EF4-FFF2-40B4-BE49-F238E27FC236}">
                                  <a16:creationId xmlns:a16="http://schemas.microsoft.com/office/drawing/2014/main" id="{6F649824-26CC-4BE3-B696-40F319283EB8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740" y="1930"/>
                              <a:ext cx="39" cy="104"/>
                            </a:xfrm>
                            <a:custGeom>
                              <a:avLst/>
                              <a:gdLst>
                                <a:gd name="T0" fmla="*/ 0 w 39"/>
                                <a:gd name="T1" fmla="*/ 0 h 104"/>
                                <a:gd name="T2" fmla="*/ 8 w 39"/>
                                <a:gd name="T3" fmla="*/ 17 h 104"/>
                                <a:gd name="T4" fmla="*/ 13 w 39"/>
                                <a:gd name="T5" fmla="*/ 33 h 104"/>
                                <a:gd name="T6" fmla="*/ 14 w 39"/>
                                <a:gd name="T7" fmla="*/ 56 h 104"/>
                                <a:gd name="T8" fmla="*/ 14 w 39"/>
                                <a:gd name="T9" fmla="*/ 89 h 104"/>
                                <a:gd name="T10" fmla="*/ 13 w 39"/>
                                <a:gd name="T11" fmla="*/ 103 h 104"/>
                                <a:gd name="T12" fmla="*/ 21 w 39"/>
                                <a:gd name="T13" fmla="*/ 61 h 104"/>
                                <a:gd name="T14" fmla="*/ 27 w 39"/>
                                <a:gd name="T15" fmla="*/ 47 h 104"/>
                                <a:gd name="T16" fmla="*/ 38 w 39"/>
                                <a:gd name="T17" fmla="*/ 36 h 104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</a:gdLst>
                              <a:ahLst/>
                              <a:cxnLst>
                                <a:cxn ang="T18">
                                  <a:pos x="T0" y="T1"/>
                                </a:cxn>
                                <a:cxn ang="T19">
                                  <a:pos x="T2" y="T3"/>
                                </a:cxn>
                                <a:cxn ang="T20">
                                  <a:pos x="T4" y="T5"/>
                                </a:cxn>
                                <a:cxn ang="T21">
                                  <a:pos x="T6" y="T7"/>
                                </a:cxn>
                                <a:cxn ang="T22">
                                  <a:pos x="T8" y="T9"/>
                                </a:cxn>
                                <a:cxn ang="T23">
                                  <a:pos x="T10" y="T11"/>
                                </a:cxn>
                                <a:cxn ang="T24">
                                  <a:pos x="T12" y="T13"/>
                                </a:cxn>
                                <a:cxn ang="T25">
                                  <a:pos x="T14" y="T15"/>
                                </a:cxn>
                                <a:cxn ang="T26">
                                  <a:pos x="T16" y="T17"/>
                                </a:cxn>
                              </a:cxnLst>
                              <a:rect l="0" t="0" r="r" b="b"/>
                              <a:pathLst>
                                <a:path w="39" h="104">
                                  <a:moveTo>
                                    <a:pt x="0" y="0"/>
                                  </a:moveTo>
                                  <a:lnTo>
                                    <a:pt x="8" y="17"/>
                                  </a:lnTo>
                                  <a:lnTo>
                                    <a:pt x="13" y="33"/>
                                  </a:lnTo>
                                  <a:lnTo>
                                    <a:pt x="14" y="56"/>
                                  </a:lnTo>
                                  <a:lnTo>
                                    <a:pt x="14" y="89"/>
                                  </a:lnTo>
                                  <a:lnTo>
                                    <a:pt x="13" y="103"/>
                                  </a:lnTo>
                                  <a:lnTo>
                                    <a:pt x="21" y="61"/>
                                  </a:lnTo>
                                  <a:lnTo>
                                    <a:pt x="27" y="47"/>
                                  </a:lnTo>
                                  <a:lnTo>
                                    <a:pt x="38" y="36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56" name="Line 125">
                              <a:extLst>
                                <a:ext uri="{FF2B5EF4-FFF2-40B4-BE49-F238E27FC236}">
                                  <a16:creationId xmlns:a16="http://schemas.microsoft.com/office/drawing/2014/main" id="{FDC1F4F7-08E3-4EFB-A4D5-D2B3364BC697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4736" y="1994"/>
                              <a:ext cx="1" cy="8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57" name="Freeform 126">
                              <a:extLst>
                                <a:ext uri="{FF2B5EF4-FFF2-40B4-BE49-F238E27FC236}">
                                  <a16:creationId xmlns:a16="http://schemas.microsoft.com/office/drawing/2014/main" id="{8EAAB674-CB87-4AA0-8083-5D5C3814EF59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740" y="1851"/>
                              <a:ext cx="15" cy="89"/>
                            </a:xfrm>
                            <a:custGeom>
                              <a:avLst/>
                              <a:gdLst>
                                <a:gd name="T0" fmla="*/ 8 w 15"/>
                                <a:gd name="T1" fmla="*/ 88 h 89"/>
                                <a:gd name="T2" fmla="*/ 13 w 15"/>
                                <a:gd name="T3" fmla="*/ 74 h 89"/>
                                <a:gd name="T4" fmla="*/ 14 w 15"/>
                                <a:gd name="T5" fmla="*/ 50 h 89"/>
                                <a:gd name="T6" fmla="*/ 11 w 15"/>
                                <a:gd name="T7" fmla="*/ 30 h 89"/>
                                <a:gd name="T8" fmla="*/ 0 w 15"/>
                                <a:gd name="T9" fmla="*/ 0 h 89"/>
                                <a:gd name="T10" fmla="*/ 0 60000 65536"/>
                                <a:gd name="T11" fmla="*/ 0 60000 65536"/>
                                <a:gd name="T12" fmla="*/ 0 60000 65536"/>
                                <a:gd name="T13" fmla="*/ 0 60000 65536"/>
                                <a:gd name="T14" fmla="*/ 0 60000 65536"/>
                              </a:gdLst>
                              <a:ahLst/>
                              <a:cxnLst>
                                <a:cxn ang="T10">
                                  <a:pos x="T0" y="T1"/>
                                </a:cxn>
                                <a:cxn ang="T11">
                                  <a:pos x="T2" y="T3"/>
                                </a:cxn>
                                <a:cxn ang="T12">
                                  <a:pos x="T4" y="T5"/>
                                </a:cxn>
                                <a:cxn ang="T13">
                                  <a:pos x="T6" y="T7"/>
                                </a:cxn>
                                <a:cxn ang="T14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15" h="89">
                                  <a:moveTo>
                                    <a:pt x="8" y="88"/>
                                  </a:moveTo>
                                  <a:lnTo>
                                    <a:pt x="13" y="74"/>
                                  </a:lnTo>
                                  <a:lnTo>
                                    <a:pt x="14" y="50"/>
                                  </a:lnTo>
                                  <a:lnTo>
                                    <a:pt x="11" y="30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58" name="Freeform 127">
                              <a:extLst>
                                <a:ext uri="{FF2B5EF4-FFF2-40B4-BE49-F238E27FC236}">
                                  <a16:creationId xmlns:a16="http://schemas.microsoft.com/office/drawing/2014/main" id="{9ABC29E4-D5E6-4A08-B993-6FD64C412CF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756" y="1840"/>
                              <a:ext cx="39" cy="78"/>
                            </a:xfrm>
                            <a:custGeom>
                              <a:avLst/>
                              <a:gdLst>
                                <a:gd name="T0" fmla="*/ 0 w 39"/>
                                <a:gd name="T1" fmla="*/ 77 h 78"/>
                                <a:gd name="T2" fmla="*/ 10 w 39"/>
                                <a:gd name="T3" fmla="*/ 74 h 78"/>
                                <a:gd name="T4" fmla="*/ 19 w 39"/>
                                <a:gd name="T5" fmla="*/ 69 h 78"/>
                                <a:gd name="T6" fmla="*/ 26 w 39"/>
                                <a:gd name="T7" fmla="*/ 58 h 78"/>
                                <a:gd name="T8" fmla="*/ 33 w 39"/>
                                <a:gd name="T9" fmla="*/ 39 h 78"/>
                                <a:gd name="T10" fmla="*/ 37 w 39"/>
                                <a:gd name="T11" fmla="*/ 14 h 78"/>
                                <a:gd name="T12" fmla="*/ 38 w 39"/>
                                <a:gd name="T13" fmla="*/ 0 h 78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</a:gdLst>
                              <a:ahLst/>
                              <a:cxnLst>
                                <a:cxn ang="T14">
                                  <a:pos x="T0" y="T1"/>
                                </a:cxn>
                                <a:cxn ang="T15">
                                  <a:pos x="T2" y="T3"/>
                                </a:cxn>
                                <a:cxn ang="T16">
                                  <a:pos x="T4" y="T5"/>
                                </a:cxn>
                                <a:cxn ang="T17">
                                  <a:pos x="T6" y="T7"/>
                                </a:cxn>
                                <a:cxn ang="T18">
                                  <a:pos x="T8" y="T9"/>
                                </a:cxn>
                                <a:cxn ang="T19">
                                  <a:pos x="T10" y="T11"/>
                                </a:cxn>
                                <a:cxn ang="T2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9" h="78">
                                  <a:moveTo>
                                    <a:pt x="0" y="77"/>
                                  </a:moveTo>
                                  <a:lnTo>
                                    <a:pt x="10" y="74"/>
                                  </a:lnTo>
                                  <a:lnTo>
                                    <a:pt x="19" y="69"/>
                                  </a:lnTo>
                                  <a:lnTo>
                                    <a:pt x="26" y="58"/>
                                  </a:lnTo>
                                  <a:lnTo>
                                    <a:pt x="33" y="39"/>
                                  </a:lnTo>
                                  <a:lnTo>
                                    <a:pt x="37" y="14"/>
                                  </a:lnTo>
                                  <a:lnTo>
                                    <a:pt x="38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59" name="Freeform 128">
                              <a:extLst>
                                <a:ext uri="{FF2B5EF4-FFF2-40B4-BE49-F238E27FC236}">
                                  <a16:creationId xmlns:a16="http://schemas.microsoft.com/office/drawing/2014/main" id="{1AC9E76C-1252-4285-A16F-22C2B1B700A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796" y="1729"/>
                              <a:ext cx="35" cy="172"/>
                            </a:xfrm>
                            <a:custGeom>
                              <a:avLst/>
                              <a:gdLst>
                                <a:gd name="T0" fmla="*/ 34 w 35"/>
                                <a:gd name="T1" fmla="*/ 0 h 172"/>
                                <a:gd name="T2" fmla="*/ 29 w 35"/>
                                <a:gd name="T3" fmla="*/ 28 h 172"/>
                                <a:gd name="T4" fmla="*/ 22 w 35"/>
                                <a:gd name="T5" fmla="*/ 36 h 172"/>
                                <a:gd name="T6" fmla="*/ 14 w 35"/>
                                <a:gd name="T7" fmla="*/ 41 h 172"/>
                                <a:gd name="T8" fmla="*/ 6 w 35"/>
                                <a:gd name="T9" fmla="*/ 52 h 172"/>
                                <a:gd name="T10" fmla="*/ 2 w 35"/>
                                <a:gd name="T11" fmla="*/ 63 h 172"/>
                                <a:gd name="T12" fmla="*/ 0 w 35"/>
                                <a:gd name="T13" fmla="*/ 86 h 172"/>
                                <a:gd name="T14" fmla="*/ 4 w 35"/>
                                <a:gd name="T15" fmla="*/ 127 h 172"/>
                                <a:gd name="T16" fmla="*/ 7 w 35"/>
                                <a:gd name="T17" fmla="*/ 171 h 172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</a:gdLst>
                              <a:ahLst/>
                              <a:cxnLst>
                                <a:cxn ang="T18">
                                  <a:pos x="T0" y="T1"/>
                                </a:cxn>
                                <a:cxn ang="T19">
                                  <a:pos x="T2" y="T3"/>
                                </a:cxn>
                                <a:cxn ang="T20">
                                  <a:pos x="T4" y="T5"/>
                                </a:cxn>
                                <a:cxn ang="T21">
                                  <a:pos x="T6" y="T7"/>
                                </a:cxn>
                                <a:cxn ang="T22">
                                  <a:pos x="T8" y="T9"/>
                                </a:cxn>
                                <a:cxn ang="T23">
                                  <a:pos x="T10" y="T11"/>
                                </a:cxn>
                                <a:cxn ang="T24">
                                  <a:pos x="T12" y="T13"/>
                                </a:cxn>
                                <a:cxn ang="T25">
                                  <a:pos x="T14" y="T15"/>
                                </a:cxn>
                                <a:cxn ang="T26">
                                  <a:pos x="T16" y="T17"/>
                                </a:cxn>
                              </a:cxnLst>
                              <a:rect l="0" t="0" r="r" b="b"/>
                              <a:pathLst>
                                <a:path w="35" h="172">
                                  <a:moveTo>
                                    <a:pt x="34" y="0"/>
                                  </a:moveTo>
                                  <a:lnTo>
                                    <a:pt x="29" y="28"/>
                                  </a:lnTo>
                                  <a:lnTo>
                                    <a:pt x="22" y="36"/>
                                  </a:lnTo>
                                  <a:lnTo>
                                    <a:pt x="14" y="41"/>
                                  </a:lnTo>
                                  <a:lnTo>
                                    <a:pt x="6" y="52"/>
                                  </a:lnTo>
                                  <a:lnTo>
                                    <a:pt x="2" y="63"/>
                                  </a:lnTo>
                                  <a:lnTo>
                                    <a:pt x="0" y="86"/>
                                  </a:lnTo>
                                  <a:lnTo>
                                    <a:pt x="4" y="127"/>
                                  </a:lnTo>
                                  <a:lnTo>
                                    <a:pt x="7" y="171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60" name="Freeform 129">
                              <a:extLst>
                                <a:ext uri="{FF2B5EF4-FFF2-40B4-BE49-F238E27FC236}">
                                  <a16:creationId xmlns:a16="http://schemas.microsoft.com/office/drawing/2014/main" id="{1ACC5558-2D80-4F20-A3F4-6DF0B74749B6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794" y="1718"/>
                              <a:ext cx="21" cy="164"/>
                            </a:xfrm>
                            <a:custGeom>
                              <a:avLst/>
                              <a:gdLst>
                                <a:gd name="T0" fmla="*/ 0 w 21"/>
                                <a:gd name="T1" fmla="*/ 0 h 164"/>
                                <a:gd name="T2" fmla="*/ 8 w 21"/>
                                <a:gd name="T3" fmla="*/ 8 h 164"/>
                                <a:gd name="T4" fmla="*/ 13 w 21"/>
                                <a:gd name="T5" fmla="*/ 28 h 164"/>
                                <a:gd name="T6" fmla="*/ 18 w 21"/>
                                <a:gd name="T7" fmla="*/ 50 h 164"/>
                                <a:gd name="T8" fmla="*/ 20 w 21"/>
                                <a:gd name="T9" fmla="*/ 75 h 164"/>
                                <a:gd name="T10" fmla="*/ 19 w 21"/>
                                <a:gd name="T11" fmla="*/ 97 h 164"/>
                                <a:gd name="T12" fmla="*/ 17 w 21"/>
                                <a:gd name="T13" fmla="*/ 119 h 164"/>
                                <a:gd name="T14" fmla="*/ 17 w 21"/>
                                <a:gd name="T15" fmla="*/ 138 h 164"/>
                                <a:gd name="T16" fmla="*/ 20 w 21"/>
                                <a:gd name="T17" fmla="*/ 163 h 164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</a:gdLst>
                              <a:ahLst/>
                              <a:cxnLst>
                                <a:cxn ang="T18">
                                  <a:pos x="T0" y="T1"/>
                                </a:cxn>
                                <a:cxn ang="T19">
                                  <a:pos x="T2" y="T3"/>
                                </a:cxn>
                                <a:cxn ang="T20">
                                  <a:pos x="T4" y="T5"/>
                                </a:cxn>
                                <a:cxn ang="T21">
                                  <a:pos x="T6" y="T7"/>
                                </a:cxn>
                                <a:cxn ang="T22">
                                  <a:pos x="T8" y="T9"/>
                                </a:cxn>
                                <a:cxn ang="T23">
                                  <a:pos x="T10" y="T11"/>
                                </a:cxn>
                                <a:cxn ang="T24">
                                  <a:pos x="T12" y="T13"/>
                                </a:cxn>
                                <a:cxn ang="T25">
                                  <a:pos x="T14" y="T15"/>
                                </a:cxn>
                                <a:cxn ang="T26">
                                  <a:pos x="T16" y="T17"/>
                                </a:cxn>
                              </a:cxnLst>
                              <a:rect l="0" t="0" r="r" b="b"/>
                              <a:pathLst>
                                <a:path w="21" h="164">
                                  <a:moveTo>
                                    <a:pt x="0" y="0"/>
                                  </a:moveTo>
                                  <a:lnTo>
                                    <a:pt x="8" y="8"/>
                                  </a:lnTo>
                                  <a:lnTo>
                                    <a:pt x="13" y="28"/>
                                  </a:lnTo>
                                  <a:lnTo>
                                    <a:pt x="18" y="50"/>
                                  </a:lnTo>
                                  <a:lnTo>
                                    <a:pt x="20" y="75"/>
                                  </a:lnTo>
                                  <a:lnTo>
                                    <a:pt x="19" y="97"/>
                                  </a:lnTo>
                                  <a:lnTo>
                                    <a:pt x="17" y="119"/>
                                  </a:lnTo>
                                  <a:lnTo>
                                    <a:pt x="17" y="138"/>
                                  </a:lnTo>
                                  <a:lnTo>
                                    <a:pt x="20" y="163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61" name="Freeform 130">
                              <a:extLst>
                                <a:ext uri="{FF2B5EF4-FFF2-40B4-BE49-F238E27FC236}">
                                  <a16:creationId xmlns:a16="http://schemas.microsoft.com/office/drawing/2014/main" id="{0770A4F8-9E5F-4DB0-B966-A92918000AA7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825" y="1784"/>
                              <a:ext cx="52" cy="150"/>
                            </a:xfrm>
                            <a:custGeom>
                              <a:avLst/>
                              <a:gdLst>
                                <a:gd name="T0" fmla="*/ 0 w 52"/>
                                <a:gd name="T1" fmla="*/ 0 h 150"/>
                                <a:gd name="T2" fmla="*/ 8 w 52"/>
                                <a:gd name="T3" fmla="*/ 22 h 150"/>
                                <a:gd name="T4" fmla="*/ 12 w 52"/>
                                <a:gd name="T5" fmla="*/ 47 h 150"/>
                                <a:gd name="T6" fmla="*/ 12 w 52"/>
                                <a:gd name="T7" fmla="*/ 66 h 150"/>
                                <a:gd name="T8" fmla="*/ 12 w 52"/>
                                <a:gd name="T9" fmla="*/ 83 h 150"/>
                                <a:gd name="T10" fmla="*/ 18 w 52"/>
                                <a:gd name="T11" fmla="*/ 97 h 150"/>
                                <a:gd name="T12" fmla="*/ 26 w 52"/>
                                <a:gd name="T13" fmla="*/ 105 h 150"/>
                                <a:gd name="T14" fmla="*/ 37 w 52"/>
                                <a:gd name="T15" fmla="*/ 121 h 150"/>
                                <a:gd name="T16" fmla="*/ 44 w 52"/>
                                <a:gd name="T17" fmla="*/ 132 h 150"/>
                                <a:gd name="T18" fmla="*/ 51 w 52"/>
                                <a:gd name="T19" fmla="*/ 149 h 150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</a:gdLst>
                              <a:ahLst/>
                              <a:cxnLst>
                                <a:cxn ang="T20">
                                  <a:pos x="T0" y="T1"/>
                                </a:cxn>
                                <a:cxn ang="T21">
                                  <a:pos x="T2" y="T3"/>
                                </a:cxn>
                                <a:cxn ang="T22">
                                  <a:pos x="T4" y="T5"/>
                                </a:cxn>
                                <a:cxn ang="T23">
                                  <a:pos x="T6" y="T7"/>
                                </a:cxn>
                                <a:cxn ang="T24">
                                  <a:pos x="T8" y="T9"/>
                                </a:cxn>
                                <a:cxn ang="T25">
                                  <a:pos x="T10" y="T11"/>
                                </a:cxn>
                                <a:cxn ang="T26">
                                  <a:pos x="T12" y="T13"/>
                                </a:cxn>
                                <a:cxn ang="T27">
                                  <a:pos x="T14" y="T15"/>
                                </a:cxn>
                                <a:cxn ang="T28">
                                  <a:pos x="T16" y="T17"/>
                                </a:cxn>
                                <a:cxn ang="T29">
                                  <a:pos x="T18" y="T19"/>
                                </a:cxn>
                              </a:cxnLst>
                              <a:rect l="0" t="0" r="r" b="b"/>
                              <a:pathLst>
                                <a:path w="52" h="150">
                                  <a:moveTo>
                                    <a:pt x="0" y="0"/>
                                  </a:moveTo>
                                  <a:lnTo>
                                    <a:pt x="8" y="22"/>
                                  </a:lnTo>
                                  <a:lnTo>
                                    <a:pt x="12" y="47"/>
                                  </a:lnTo>
                                  <a:lnTo>
                                    <a:pt x="12" y="66"/>
                                  </a:lnTo>
                                  <a:lnTo>
                                    <a:pt x="12" y="83"/>
                                  </a:lnTo>
                                  <a:lnTo>
                                    <a:pt x="18" y="97"/>
                                  </a:lnTo>
                                  <a:lnTo>
                                    <a:pt x="26" y="105"/>
                                  </a:lnTo>
                                  <a:lnTo>
                                    <a:pt x="37" y="121"/>
                                  </a:lnTo>
                                  <a:lnTo>
                                    <a:pt x="44" y="132"/>
                                  </a:lnTo>
                                  <a:lnTo>
                                    <a:pt x="51" y="149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62" name="Freeform 131">
                              <a:extLst>
                                <a:ext uri="{FF2B5EF4-FFF2-40B4-BE49-F238E27FC236}">
                                  <a16:creationId xmlns:a16="http://schemas.microsoft.com/office/drawing/2014/main" id="{99C0C4E8-13A8-4D15-A83A-EBB50792F42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772" y="1762"/>
                              <a:ext cx="24" cy="45"/>
                            </a:xfrm>
                            <a:custGeom>
                              <a:avLst/>
                              <a:gdLst>
                                <a:gd name="T0" fmla="*/ 23 w 24"/>
                                <a:gd name="T1" fmla="*/ 44 h 45"/>
                                <a:gd name="T2" fmla="*/ 18 w 24"/>
                                <a:gd name="T3" fmla="*/ 22 h 45"/>
                                <a:gd name="T4" fmla="*/ 10 w 24"/>
                                <a:gd name="T5" fmla="*/ 11 h 45"/>
                                <a:gd name="T6" fmla="*/ 0 w 24"/>
                                <a:gd name="T7" fmla="*/ 0 h 45"/>
                                <a:gd name="T8" fmla="*/ 0 60000 65536"/>
                                <a:gd name="T9" fmla="*/ 0 60000 65536"/>
                                <a:gd name="T10" fmla="*/ 0 60000 65536"/>
                                <a:gd name="T11" fmla="*/ 0 60000 65536"/>
                              </a:gdLst>
                              <a:ahLst/>
                              <a:cxnLst>
                                <a:cxn ang="T8">
                                  <a:pos x="T0" y="T1"/>
                                </a:cxn>
                                <a:cxn ang="T9">
                                  <a:pos x="T2" y="T3"/>
                                </a:cxn>
                                <a:cxn ang="T10">
                                  <a:pos x="T4" y="T5"/>
                                </a:cxn>
                                <a:cxn ang="T11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45">
                                  <a:moveTo>
                                    <a:pt x="23" y="44"/>
                                  </a:moveTo>
                                  <a:lnTo>
                                    <a:pt x="18" y="22"/>
                                  </a:lnTo>
                                  <a:lnTo>
                                    <a:pt x="10" y="11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63" name="Freeform 132">
                              <a:extLst>
                                <a:ext uri="{FF2B5EF4-FFF2-40B4-BE49-F238E27FC236}">
                                  <a16:creationId xmlns:a16="http://schemas.microsoft.com/office/drawing/2014/main" id="{3B4112B9-1BA1-45DB-968E-3E10B215DF67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877" y="1872"/>
                              <a:ext cx="30" cy="101"/>
                            </a:xfrm>
                            <a:custGeom>
                              <a:avLst/>
                              <a:gdLst>
                                <a:gd name="T0" fmla="*/ 0 w 30"/>
                                <a:gd name="T1" fmla="*/ 100 h 101"/>
                                <a:gd name="T2" fmla="*/ 4 w 30"/>
                                <a:gd name="T3" fmla="*/ 81 h 101"/>
                                <a:gd name="T4" fmla="*/ 12 w 30"/>
                                <a:gd name="T5" fmla="*/ 42 h 101"/>
                                <a:gd name="T6" fmla="*/ 19 w 30"/>
                                <a:gd name="T7" fmla="*/ 19 h 101"/>
                                <a:gd name="T8" fmla="*/ 29 w 30"/>
                                <a:gd name="T9" fmla="*/ 0 h 101"/>
                                <a:gd name="T10" fmla="*/ 0 60000 65536"/>
                                <a:gd name="T11" fmla="*/ 0 60000 65536"/>
                                <a:gd name="T12" fmla="*/ 0 60000 65536"/>
                                <a:gd name="T13" fmla="*/ 0 60000 65536"/>
                                <a:gd name="T14" fmla="*/ 0 60000 65536"/>
                              </a:gdLst>
                              <a:ahLst/>
                              <a:cxnLst>
                                <a:cxn ang="T10">
                                  <a:pos x="T0" y="T1"/>
                                </a:cxn>
                                <a:cxn ang="T11">
                                  <a:pos x="T2" y="T3"/>
                                </a:cxn>
                                <a:cxn ang="T12">
                                  <a:pos x="T4" y="T5"/>
                                </a:cxn>
                                <a:cxn ang="T13">
                                  <a:pos x="T6" y="T7"/>
                                </a:cxn>
                                <a:cxn ang="T14">
                                  <a:pos x="T8" y="T9"/>
                                </a:cxn>
                              </a:cxnLst>
                              <a:rect l="0" t="0" r="r" b="b"/>
                              <a:pathLst>
                                <a:path w="30" h="101">
                                  <a:moveTo>
                                    <a:pt x="0" y="100"/>
                                  </a:moveTo>
                                  <a:lnTo>
                                    <a:pt x="4" y="81"/>
                                  </a:lnTo>
                                  <a:lnTo>
                                    <a:pt x="12" y="42"/>
                                  </a:lnTo>
                                  <a:lnTo>
                                    <a:pt x="19" y="19"/>
                                  </a:lnTo>
                                  <a:lnTo>
                                    <a:pt x="29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64" name="Freeform 133">
                              <a:extLst>
                                <a:ext uri="{FF2B5EF4-FFF2-40B4-BE49-F238E27FC236}">
                                  <a16:creationId xmlns:a16="http://schemas.microsoft.com/office/drawing/2014/main" id="{F8392FB0-E9D6-4D99-8A45-DA6AC0F343D6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882" y="1831"/>
                              <a:ext cx="20" cy="231"/>
                            </a:xfrm>
                            <a:custGeom>
                              <a:avLst/>
                              <a:gdLst>
                                <a:gd name="T0" fmla="*/ 3 w 20"/>
                                <a:gd name="T1" fmla="*/ 0 h 231"/>
                                <a:gd name="T2" fmla="*/ 0 w 20"/>
                                <a:gd name="T3" fmla="*/ 25 h 231"/>
                                <a:gd name="T4" fmla="*/ 3 w 20"/>
                                <a:gd name="T5" fmla="*/ 53 h 231"/>
                                <a:gd name="T6" fmla="*/ 9 w 20"/>
                                <a:gd name="T7" fmla="*/ 69 h 231"/>
                                <a:gd name="T8" fmla="*/ 15 w 20"/>
                                <a:gd name="T9" fmla="*/ 91 h 231"/>
                                <a:gd name="T10" fmla="*/ 19 w 20"/>
                                <a:gd name="T11" fmla="*/ 119 h 231"/>
                                <a:gd name="T12" fmla="*/ 19 w 20"/>
                                <a:gd name="T13" fmla="*/ 139 h 231"/>
                                <a:gd name="T14" fmla="*/ 16 w 20"/>
                                <a:gd name="T15" fmla="*/ 169 h 231"/>
                                <a:gd name="T16" fmla="*/ 11 w 20"/>
                                <a:gd name="T17" fmla="*/ 191 h 231"/>
                                <a:gd name="T18" fmla="*/ 2 w 20"/>
                                <a:gd name="T19" fmla="*/ 230 h 231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</a:gdLst>
                              <a:ahLst/>
                              <a:cxnLst>
                                <a:cxn ang="T20">
                                  <a:pos x="T0" y="T1"/>
                                </a:cxn>
                                <a:cxn ang="T21">
                                  <a:pos x="T2" y="T3"/>
                                </a:cxn>
                                <a:cxn ang="T22">
                                  <a:pos x="T4" y="T5"/>
                                </a:cxn>
                                <a:cxn ang="T23">
                                  <a:pos x="T6" y="T7"/>
                                </a:cxn>
                                <a:cxn ang="T24">
                                  <a:pos x="T8" y="T9"/>
                                </a:cxn>
                                <a:cxn ang="T25">
                                  <a:pos x="T10" y="T11"/>
                                </a:cxn>
                                <a:cxn ang="T26">
                                  <a:pos x="T12" y="T13"/>
                                </a:cxn>
                                <a:cxn ang="T27">
                                  <a:pos x="T14" y="T15"/>
                                </a:cxn>
                                <a:cxn ang="T28">
                                  <a:pos x="T16" y="T17"/>
                                </a:cxn>
                                <a:cxn ang="T29">
                                  <a:pos x="T18" y="T19"/>
                                </a:cxn>
                              </a:cxnLst>
                              <a:rect l="0" t="0" r="r" b="b"/>
                              <a:pathLst>
                                <a:path w="20" h="231">
                                  <a:moveTo>
                                    <a:pt x="3" y="0"/>
                                  </a:moveTo>
                                  <a:lnTo>
                                    <a:pt x="0" y="25"/>
                                  </a:lnTo>
                                  <a:lnTo>
                                    <a:pt x="3" y="53"/>
                                  </a:lnTo>
                                  <a:lnTo>
                                    <a:pt x="9" y="69"/>
                                  </a:lnTo>
                                  <a:lnTo>
                                    <a:pt x="15" y="91"/>
                                  </a:lnTo>
                                  <a:lnTo>
                                    <a:pt x="19" y="119"/>
                                  </a:lnTo>
                                  <a:lnTo>
                                    <a:pt x="19" y="139"/>
                                  </a:lnTo>
                                  <a:lnTo>
                                    <a:pt x="16" y="169"/>
                                  </a:lnTo>
                                  <a:lnTo>
                                    <a:pt x="11" y="191"/>
                                  </a:lnTo>
                                  <a:lnTo>
                                    <a:pt x="2" y="23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51" name="Group 134">
                            <a:extLst>
                              <a:ext uri="{FF2B5EF4-FFF2-40B4-BE49-F238E27FC236}">
                                <a16:creationId xmlns:a16="http://schemas.microsoft.com/office/drawing/2014/main" id="{F159A7C0-DD31-4236-8484-0F9D6AF37B89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794" y="2083"/>
                            <a:ext cx="23" cy="38"/>
                            <a:chOff x="4794" y="2083"/>
                            <a:chExt cx="23" cy="38"/>
                          </a:xfrm>
                        </p:grpSpPr>
                        <p:sp>
                          <p:nvSpPr>
                            <p:cNvPr id="152" name="Oval 135">
                              <a:extLst>
                                <a:ext uri="{FF2B5EF4-FFF2-40B4-BE49-F238E27FC236}">
                                  <a16:creationId xmlns:a16="http://schemas.microsoft.com/office/drawing/2014/main" id="{9610568D-B431-48B1-8ECB-40E23DC67585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812" y="2083"/>
                              <a:ext cx="5" cy="38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>
                              <a:lvl1pPr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 2" panose="05020102010507070707" pitchFamily="18" charset="2"/>
                                <a:buChar char=""/>
                                <a:defRPr sz="2400" b="1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Ø"/>
                                <a:defRPr sz="20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ü"/>
                                <a:defRPr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§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9pPr>
                            </a:lstStyle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ct val="5000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Tx/>
                                <a:buFont typeface="Wingdings" panose="05000000000000000000" pitchFamily="2" charset="2"/>
                                <a:buChar char="¦"/>
                                <a:tabLst/>
                                <a:defRPr/>
                              </a:pPr>
                              <a:endParaRPr kumimoji="0" lang="en-US" altLang="en-US" sz="3200" b="1" i="0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44546A"/>
                                </a:solidFill>
                                <a:effectLst/>
                                <a:uLnTx/>
                                <a:uFillTx/>
                                <a:latin typeface="Impact" panose="020B0806030902050204" pitchFamily="34" charset="0"/>
                              </a:endParaRPr>
                            </a:p>
                          </p:txBody>
                        </p:sp>
                        <p:sp>
                          <p:nvSpPr>
                            <p:cNvPr id="153" name="Oval 136">
                              <a:extLst>
                                <a:ext uri="{FF2B5EF4-FFF2-40B4-BE49-F238E27FC236}">
                                  <a16:creationId xmlns:a16="http://schemas.microsoft.com/office/drawing/2014/main" id="{7655B9E3-7B30-493C-8248-4AA0E48DCD66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794" y="2083"/>
                              <a:ext cx="6" cy="38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>
                              <a:lvl1pPr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 2" panose="05020102010507070707" pitchFamily="18" charset="2"/>
                                <a:buChar char=""/>
                                <a:defRPr sz="2400" b="1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Ø"/>
                                <a:defRPr sz="20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ü"/>
                                <a:defRPr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§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9pPr>
                            </a:lstStyle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ct val="5000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Tx/>
                                <a:buFont typeface="Wingdings" panose="05000000000000000000" pitchFamily="2" charset="2"/>
                                <a:buChar char="¦"/>
                                <a:tabLst/>
                                <a:defRPr/>
                              </a:pPr>
                              <a:endParaRPr kumimoji="0" lang="en-US" altLang="en-US" sz="3200" b="1" i="0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44546A"/>
                                </a:solidFill>
                                <a:effectLst/>
                                <a:uLnTx/>
                                <a:uFillTx/>
                                <a:latin typeface="Impact" panose="020B0806030902050204" pitchFamily="34" charset="0"/>
                              </a:endParaRPr>
                            </a:p>
                          </p:txBody>
                        </p:sp>
                      </p:grpSp>
                    </p:grpSp>
                  </p:grpSp>
                  <p:grpSp>
                    <p:nvGrpSpPr>
                      <p:cNvPr id="136" name="Group 137">
                        <a:extLst>
                          <a:ext uri="{FF2B5EF4-FFF2-40B4-BE49-F238E27FC236}">
                            <a16:creationId xmlns:a16="http://schemas.microsoft.com/office/drawing/2014/main" id="{4AD52A42-F1DA-4C7E-B3CA-5FA012C395D9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52" y="2165"/>
                        <a:ext cx="434" cy="711"/>
                        <a:chOff x="4352" y="2165"/>
                        <a:chExt cx="434" cy="711"/>
                      </a:xfrm>
                    </p:grpSpPr>
                    <p:grpSp>
                      <p:nvGrpSpPr>
                        <p:cNvPr id="137" name="Group 138">
                          <a:extLst>
                            <a:ext uri="{FF2B5EF4-FFF2-40B4-BE49-F238E27FC236}">
                              <a16:creationId xmlns:a16="http://schemas.microsoft.com/office/drawing/2014/main" id="{13D5A0E5-21A9-4117-89AA-E71863F193BF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352" y="2336"/>
                          <a:ext cx="337" cy="540"/>
                          <a:chOff x="4352" y="2336"/>
                          <a:chExt cx="337" cy="540"/>
                        </a:xfrm>
                      </p:grpSpPr>
                      <p:grpSp>
                        <p:nvGrpSpPr>
                          <p:cNvPr id="142" name="Group 139">
                            <a:extLst>
                              <a:ext uri="{FF2B5EF4-FFF2-40B4-BE49-F238E27FC236}">
                                <a16:creationId xmlns:a16="http://schemas.microsoft.com/office/drawing/2014/main" id="{7F67FF58-9871-4DA7-8A70-93A8B0056E1C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352" y="2508"/>
                            <a:ext cx="134" cy="368"/>
                            <a:chOff x="4352" y="2508"/>
                            <a:chExt cx="134" cy="368"/>
                          </a:xfrm>
                        </p:grpSpPr>
                        <p:sp>
                          <p:nvSpPr>
                            <p:cNvPr id="146" name="Freeform 140">
                              <a:extLst>
                                <a:ext uri="{FF2B5EF4-FFF2-40B4-BE49-F238E27FC236}">
                                  <a16:creationId xmlns:a16="http://schemas.microsoft.com/office/drawing/2014/main" id="{0DF5D813-6106-4481-98E0-6B165891AB40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352" y="2508"/>
                              <a:ext cx="134" cy="368"/>
                            </a:xfrm>
                            <a:custGeom>
                              <a:avLst/>
                              <a:gdLst>
                                <a:gd name="T0" fmla="*/ 0 w 134"/>
                                <a:gd name="T1" fmla="*/ 14 h 368"/>
                                <a:gd name="T2" fmla="*/ 16 w 134"/>
                                <a:gd name="T3" fmla="*/ 0 h 368"/>
                                <a:gd name="T4" fmla="*/ 34 w 134"/>
                                <a:gd name="T5" fmla="*/ 6 h 368"/>
                                <a:gd name="T6" fmla="*/ 45 w 134"/>
                                <a:gd name="T7" fmla="*/ 25 h 368"/>
                                <a:gd name="T8" fmla="*/ 51 w 134"/>
                                <a:gd name="T9" fmla="*/ 41 h 368"/>
                                <a:gd name="T10" fmla="*/ 61 w 134"/>
                                <a:gd name="T11" fmla="*/ 52 h 368"/>
                                <a:gd name="T12" fmla="*/ 78 w 134"/>
                                <a:gd name="T13" fmla="*/ 66 h 368"/>
                                <a:gd name="T14" fmla="*/ 93 w 134"/>
                                <a:gd name="T15" fmla="*/ 69 h 368"/>
                                <a:gd name="T16" fmla="*/ 132 w 134"/>
                                <a:gd name="T17" fmla="*/ 212 h 368"/>
                                <a:gd name="T18" fmla="*/ 133 w 134"/>
                                <a:gd name="T19" fmla="*/ 254 h 368"/>
                                <a:gd name="T20" fmla="*/ 129 w 134"/>
                                <a:gd name="T21" fmla="*/ 292 h 368"/>
                                <a:gd name="T22" fmla="*/ 122 w 134"/>
                                <a:gd name="T23" fmla="*/ 326 h 368"/>
                                <a:gd name="T24" fmla="*/ 117 w 134"/>
                                <a:gd name="T25" fmla="*/ 334 h 368"/>
                                <a:gd name="T26" fmla="*/ 105 w 134"/>
                                <a:gd name="T27" fmla="*/ 328 h 368"/>
                                <a:gd name="T28" fmla="*/ 97 w 134"/>
                                <a:gd name="T29" fmla="*/ 350 h 368"/>
                                <a:gd name="T30" fmla="*/ 79 w 134"/>
                                <a:gd name="T31" fmla="*/ 367 h 368"/>
                                <a:gd name="T32" fmla="*/ 71 w 134"/>
                                <a:gd name="T33" fmla="*/ 334 h 368"/>
                                <a:gd name="T34" fmla="*/ 61 w 134"/>
                                <a:gd name="T35" fmla="*/ 279 h 368"/>
                                <a:gd name="T36" fmla="*/ 51 w 134"/>
                                <a:gd name="T37" fmla="*/ 301 h 368"/>
                                <a:gd name="T38" fmla="*/ 39 w 134"/>
                                <a:gd name="T39" fmla="*/ 292 h 368"/>
                                <a:gd name="T40" fmla="*/ 33 w 134"/>
                                <a:gd name="T41" fmla="*/ 276 h 368"/>
                                <a:gd name="T42" fmla="*/ 22 w 134"/>
                                <a:gd name="T43" fmla="*/ 193 h 368"/>
                                <a:gd name="T44" fmla="*/ 19 w 134"/>
                                <a:gd name="T45" fmla="*/ 160 h 368"/>
                                <a:gd name="T46" fmla="*/ 5 w 134"/>
                                <a:gd name="T47" fmla="*/ 102 h 368"/>
                                <a:gd name="T48" fmla="*/ 2 w 134"/>
                                <a:gd name="T49" fmla="*/ 58 h 368"/>
                                <a:gd name="T50" fmla="*/ 0 w 134"/>
                                <a:gd name="T51" fmla="*/ 14 h 368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  <a:gd name="T57" fmla="*/ 0 60000 65536"/>
                                <a:gd name="T58" fmla="*/ 0 60000 65536"/>
                                <a:gd name="T59" fmla="*/ 0 60000 65536"/>
                                <a:gd name="T60" fmla="*/ 0 60000 65536"/>
                                <a:gd name="T61" fmla="*/ 0 60000 65536"/>
                                <a:gd name="T62" fmla="*/ 0 60000 65536"/>
                                <a:gd name="T63" fmla="*/ 0 60000 65536"/>
                                <a:gd name="T64" fmla="*/ 0 60000 65536"/>
                                <a:gd name="T65" fmla="*/ 0 60000 65536"/>
                                <a:gd name="T66" fmla="*/ 0 60000 65536"/>
                                <a:gd name="T67" fmla="*/ 0 60000 65536"/>
                                <a:gd name="T68" fmla="*/ 0 60000 65536"/>
                                <a:gd name="T69" fmla="*/ 0 60000 65536"/>
                                <a:gd name="T70" fmla="*/ 0 60000 65536"/>
                                <a:gd name="T71" fmla="*/ 0 60000 65536"/>
                                <a:gd name="T72" fmla="*/ 0 60000 65536"/>
                                <a:gd name="T73" fmla="*/ 0 60000 65536"/>
                                <a:gd name="T74" fmla="*/ 0 60000 65536"/>
                                <a:gd name="T75" fmla="*/ 0 60000 65536"/>
                                <a:gd name="T76" fmla="*/ 0 60000 65536"/>
                                <a:gd name="T77" fmla="*/ 0 60000 65536"/>
                              </a:gdLst>
                              <a:ahLst/>
                              <a:cxnLst>
                                <a:cxn ang="T52">
                                  <a:pos x="T0" y="T1"/>
                                </a:cxn>
                                <a:cxn ang="T53">
                                  <a:pos x="T2" y="T3"/>
                                </a:cxn>
                                <a:cxn ang="T54">
                                  <a:pos x="T4" y="T5"/>
                                </a:cxn>
                                <a:cxn ang="T55">
                                  <a:pos x="T6" y="T7"/>
                                </a:cxn>
                                <a:cxn ang="T56">
                                  <a:pos x="T8" y="T9"/>
                                </a:cxn>
                                <a:cxn ang="T57">
                                  <a:pos x="T10" y="T11"/>
                                </a:cxn>
                                <a:cxn ang="T58">
                                  <a:pos x="T12" y="T13"/>
                                </a:cxn>
                                <a:cxn ang="T59">
                                  <a:pos x="T14" y="T15"/>
                                </a:cxn>
                                <a:cxn ang="T60">
                                  <a:pos x="T16" y="T17"/>
                                </a:cxn>
                                <a:cxn ang="T61">
                                  <a:pos x="T18" y="T19"/>
                                </a:cxn>
                                <a:cxn ang="T62">
                                  <a:pos x="T20" y="T21"/>
                                </a:cxn>
                                <a:cxn ang="T63">
                                  <a:pos x="T22" y="T23"/>
                                </a:cxn>
                                <a:cxn ang="T64">
                                  <a:pos x="T24" y="T25"/>
                                </a:cxn>
                                <a:cxn ang="T65">
                                  <a:pos x="T26" y="T27"/>
                                </a:cxn>
                                <a:cxn ang="T66">
                                  <a:pos x="T28" y="T29"/>
                                </a:cxn>
                                <a:cxn ang="T67">
                                  <a:pos x="T30" y="T31"/>
                                </a:cxn>
                                <a:cxn ang="T68">
                                  <a:pos x="T32" y="T33"/>
                                </a:cxn>
                                <a:cxn ang="T69">
                                  <a:pos x="T34" y="T35"/>
                                </a:cxn>
                                <a:cxn ang="T70">
                                  <a:pos x="T36" y="T37"/>
                                </a:cxn>
                                <a:cxn ang="T71">
                                  <a:pos x="T38" y="T39"/>
                                </a:cxn>
                                <a:cxn ang="T72">
                                  <a:pos x="T40" y="T41"/>
                                </a:cxn>
                                <a:cxn ang="T73">
                                  <a:pos x="T42" y="T43"/>
                                </a:cxn>
                                <a:cxn ang="T74">
                                  <a:pos x="T44" y="T45"/>
                                </a:cxn>
                                <a:cxn ang="T75">
                                  <a:pos x="T46" y="T47"/>
                                </a:cxn>
                                <a:cxn ang="T76">
                                  <a:pos x="T48" y="T49"/>
                                </a:cxn>
                                <a:cxn ang="T77">
                                  <a:pos x="T50" y="T51"/>
                                </a:cxn>
                              </a:cxnLst>
                              <a:rect l="0" t="0" r="r" b="b"/>
                              <a:pathLst>
                                <a:path w="134" h="368">
                                  <a:moveTo>
                                    <a:pt x="0" y="14"/>
                                  </a:moveTo>
                                  <a:lnTo>
                                    <a:pt x="16" y="0"/>
                                  </a:lnTo>
                                  <a:lnTo>
                                    <a:pt x="34" y="6"/>
                                  </a:lnTo>
                                  <a:lnTo>
                                    <a:pt x="45" y="25"/>
                                  </a:lnTo>
                                  <a:lnTo>
                                    <a:pt x="51" y="41"/>
                                  </a:lnTo>
                                  <a:lnTo>
                                    <a:pt x="61" y="52"/>
                                  </a:lnTo>
                                  <a:lnTo>
                                    <a:pt x="78" y="66"/>
                                  </a:lnTo>
                                  <a:lnTo>
                                    <a:pt x="93" y="69"/>
                                  </a:lnTo>
                                  <a:lnTo>
                                    <a:pt x="132" y="212"/>
                                  </a:lnTo>
                                  <a:lnTo>
                                    <a:pt x="133" y="254"/>
                                  </a:lnTo>
                                  <a:lnTo>
                                    <a:pt x="129" y="292"/>
                                  </a:lnTo>
                                  <a:lnTo>
                                    <a:pt x="122" y="326"/>
                                  </a:lnTo>
                                  <a:lnTo>
                                    <a:pt x="117" y="334"/>
                                  </a:lnTo>
                                  <a:lnTo>
                                    <a:pt x="105" y="328"/>
                                  </a:lnTo>
                                  <a:lnTo>
                                    <a:pt x="97" y="350"/>
                                  </a:lnTo>
                                  <a:lnTo>
                                    <a:pt x="79" y="367"/>
                                  </a:lnTo>
                                  <a:lnTo>
                                    <a:pt x="71" y="334"/>
                                  </a:lnTo>
                                  <a:lnTo>
                                    <a:pt x="61" y="279"/>
                                  </a:lnTo>
                                  <a:lnTo>
                                    <a:pt x="51" y="301"/>
                                  </a:lnTo>
                                  <a:lnTo>
                                    <a:pt x="39" y="292"/>
                                  </a:lnTo>
                                  <a:lnTo>
                                    <a:pt x="33" y="276"/>
                                  </a:lnTo>
                                  <a:lnTo>
                                    <a:pt x="22" y="193"/>
                                  </a:lnTo>
                                  <a:lnTo>
                                    <a:pt x="19" y="160"/>
                                  </a:lnTo>
                                  <a:lnTo>
                                    <a:pt x="5" y="102"/>
                                  </a:lnTo>
                                  <a:lnTo>
                                    <a:pt x="2" y="58"/>
                                  </a:lnTo>
                                  <a:lnTo>
                                    <a:pt x="0" y="14"/>
                                  </a:lnTo>
                                </a:path>
                              </a:pathLst>
                            </a:custGeom>
                            <a:solidFill>
                              <a:srgbClr val="8080A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47" name="Freeform 141">
                              <a:extLst>
                                <a:ext uri="{FF2B5EF4-FFF2-40B4-BE49-F238E27FC236}">
                                  <a16:creationId xmlns:a16="http://schemas.microsoft.com/office/drawing/2014/main" id="{308E4D21-8014-4227-8A9A-B8F6CB14C072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378" y="2549"/>
                              <a:ext cx="37" cy="239"/>
                            </a:xfrm>
                            <a:custGeom>
                              <a:avLst/>
                              <a:gdLst>
                                <a:gd name="T0" fmla="*/ 19 w 37"/>
                                <a:gd name="T1" fmla="*/ 6 h 239"/>
                                <a:gd name="T2" fmla="*/ 11 w 37"/>
                                <a:gd name="T3" fmla="*/ 0 h 239"/>
                                <a:gd name="T4" fmla="*/ 5 w 37"/>
                                <a:gd name="T5" fmla="*/ 0 h 239"/>
                                <a:gd name="T6" fmla="*/ 0 w 37"/>
                                <a:gd name="T7" fmla="*/ 14 h 239"/>
                                <a:gd name="T8" fmla="*/ 0 w 37"/>
                                <a:gd name="T9" fmla="*/ 64 h 239"/>
                                <a:gd name="T10" fmla="*/ 4 w 37"/>
                                <a:gd name="T11" fmla="*/ 83 h 239"/>
                                <a:gd name="T12" fmla="*/ 13 w 37"/>
                                <a:gd name="T13" fmla="*/ 108 h 239"/>
                                <a:gd name="T14" fmla="*/ 22 w 37"/>
                                <a:gd name="T15" fmla="*/ 144 h 239"/>
                                <a:gd name="T16" fmla="*/ 29 w 37"/>
                                <a:gd name="T17" fmla="*/ 183 h 239"/>
                                <a:gd name="T18" fmla="*/ 36 w 37"/>
                                <a:gd name="T19" fmla="*/ 238 h 239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</a:gdLst>
                              <a:ahLst/>
                              <a:cxnLst>
                                <a:cxn ang="T20">
                                  <a:pos x="T0" y="T1"/>
                                </a:cxn>
                                <a:cxn ang="T21">
                                  <a:pos x="T2" y="T3"/>
                                </a:cxn>
                                <a:cxn ang="T22">
                                  <a:pos x="T4" y="T5"/>
                                </a:cxn>
                                <a:cxn ang="T23">
                                  <a:pos x="T6" y="T7"/>
                                </a:cxn>
                                <a:cxn ang="T24">
                                  <a:pos x="T8" y="T9"/>
                                </a:cxn>
                                <a:cxn ang="T25">
                                  <a:pos x="T10" y="T11"/>
                                </a:cxn>
                                <a:cxn ang="T26">
                                  <a:pos x="T12" y="T13"/>
                                </a:cxn>
                                <a:cxn ang="T27">
                                  <a:pos x="T14" y="T15"/>
                                </a:cxn>
                                <a:cxn ang="T28">
                                  <a:pos x="T16" y="T17"/>
                                </a:cxn>
                                <a:cxn ang="T29">
                                  <a:pos x="T18" y="T19"/>
                                </a:cxn>
                              </a:cxnLst>
                              <a:rect l="0" t="0" r="r" b="b"/>
                              <a:pathLst>
                                <a:path w="37" h="239">
                                  <a:moveTo>
                                    <a:pt x="19" y="6"/>
                                  </a:moveTo>
                                  <a:lnTo>
                                    <a:pt x="11" y="0"/>
                                  </a:lnTo>
                                  <a:lnTo>
                                    <a:pt x="5" y="0"/>
                                  </a:lnTo>
                                  <a:lnTo>
                                    <a:pt x="0" y="14"/>
                                  </a:lnTo>
                                  <a:lnTo>
                                    <a:pt x="0" y="64"/>
                                  </a:lnTo>
                                  <a:lnTo>
                                    <a:pt x="4" y="83"/>
                                  </a:lnTo>
                                  <a:lnTo>
                                    <a:pt x="13" y="108"/>
                                  </a:lnTo>
                                  <a:lnTo>
                                    <a:pt x="22" y="144"/>
                                  </a:lnTo>
                                  <a:lnTo>
                                    <a:pt x="29" y="183"/>
                                  </a:lnTo>
                                  <a:lnTo>
                                    <a:pt x="36" y="23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43" name="Group 142">
                            <a:extLst>
                              <a:ext uri="{FF2B5EF4-FFF2-40B4-BE49-F238E27FC236}">
                                <a16:creationId xmlns:a16="http://schemas.microsoft.com/office/drawing/2014/main" id="{17BE2874-FD05-4C84-84C7-6C2AD470C676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424" y="2336"/>
                            <a:ext cx="265" cy="411"/>
                            <a:chOff x="4424" y="2336"/>
                            <a:chExt cx="265" cy="411"/>
                          </a:xfrm>
                        </p:grpSpPr>
                        <p:sp>
                          <p:nvSpPr>
                            <p:cNvPr id="144" name="Freeform 143">
                              <a:extLst>
                                <a:ext uri="{FF2B5EF4-FFF2-40B4-BE49-F238E27FC236}">
                                  <a16:creationId xmlns:a16="http://schemas.microsoft.com/office/drawing/2014/main" id="{D4871876-AD83-452C-BB9E-EA38A6E4498E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424" y="2336"/>
                              <a:ext cx="265" cy="411"/>
                            </a:xfrm>
                            <a:custGeom>
                              <a:avLst/>
                              <a:gdLst>
                                <a:gd name="T0" fmla="*/ 0 w 265"/>
                                <a:gd name="T1" fmla="*/ 163 h 411"/>
                                <a:gd name="T2" fmla="*/ 1 w 265"/>
                                <a:gd name="T3" fmla="*/ 205 h 411"/>
                                <a:gd name="T4" fmla="*/ 11 w 265"/>
                                <a:gd name="T5" fmla="*/ 247 h 411"/>
                                <a:gd name="T6" fmla="*/ 17 w 265"/>
                                <a:gd name="T7" fmla="*/ 277 h 411"/>
                                <a:gd name="T8" fmla="*/ 25 w 265"/>
                                <a:gd name="T9" fmla="*/ 344 h 411"/>
                                <a:gd name="T10" fmla="*/ 39 w 265"/>
                                <a:gd name="T11" fmla="*/ 380 h 411"/>
                                <a:gd name="T12" fmla="*/ 60 w 265"/>
                                <a:gd name="T13" fmla="*/ 410 h 411"/>
                                <a:gd name="T14" fmla="*/ 81 w 265"/>
                                <a:gd name="T15" fmla="*/ 404 h 411"/>
                                <a:gd name="T16" fmla="*/ 95 w 265"/>
                                <a:gd name="T17" fmla="*/ 346 h 411"/>
                                <a:gd name="T18" fmla="*/ 105 w 265"/>
                                <a:gd name="T19" fmla="*/ 266 h 411"/>
                                <a:gd name="T20" fmla="*/ 112 w 265"/>
                                <a:gd name="T21" fmla="*/ 202 h 411"/>
                                <a:gd name="T22" fmla="*/ 139 w 265"/>
                                <a:gd name="T23" fmla="*/ 241 h 411"/>
                                <a:gd name="T24" fmla="*/ 148 w 265"/>
                                <a:gd name="T25" fmla="*/ 169 h 411"/>
                                <a:gd name="T26" fmla="*/ 163 w 265"/>
                                <a:gd name="T27" fmla="*/ 208 h 411"/>
                                <a:gd name="T28" fmla="*/ 179 w 265"/>
                                <a:gd name="T29" fmla="*/ 219 h 411"/>
                                <a:gd name="T30" fmla="*/ 192 w 265"/>
                                <a:gd name="T31" fmla="*/ 213 h 411"/>
                                <a:gd name="T32" fmla="*/ 199 w 265"/>
                                <a:gd name="T33" fmla="*/ 205 h 411"/>
                                <a:gd name="T34" fmla="*/ 205 w 265"/>
                                <a:gd name="T35" fmla="*/ 197 h 411"/>
                                <a:gd name="T36" fmla="*/ 210 w 265"/>
                                <a:gd name="T37" fmla="*/ 211 h 411"/>
                                <a:gd name="T38" fmla="*/ 264 w 265"/>
                                <a:gd name="T39" fmla="*/ 172 h 411"/>
                                <a:gd name="T40" fmla="*/ 204 w 265"/>
                                <a:gd name="T41" fmla="*/ 25 h 411"/>
                                <a:gd name="T42" fmla="*/ 156 w 265"/>
                                <a:gd name="T43" fmla="*/ 6 h 411"/>
                                <a:gd name="T44" fmla="*/ 130 w 265"/>
                                <a:gd name="T45" fmla="*/ 0 h 411"/>
                                <a:gd name="T46" fmla="*/ 83 w 265"/>
                                <a:gd name="T47" fmla="*/ 6 h 411"/>
                                <a:gd name="T48" fmla="*/ 76 w 265"/>
                                <a:gd name="T49" fmla="*/ 33 h 411"/>
                                <a:gd name="T50" fmla="*/ 51 w 265"/>
                                <a:gd name="T51" fmla="*/ 64 h 411"/>
                                <a:gd name="T52" fmla="*/ 30 w 265"/>
                                <a:gd name="T53" fmla="*/ 139 h 411"/>
                                <a:gd name="T54" fmla="*/ 0 w 265"/>
                                <a:gd name="T55" fmla="*/ 163 h 411"/>
                                <a:gd name="T56" fmla="*/ 0 60000 65536"/>
                                <a:gd name="T57" fmla="*/ 0 60000 65536"/>
                                <a:gd name="T58" fmla="*/ 0 60000 65536"/>
                                <a:gd name="T59" fmla="*/ 0 60000 65536"/>
                                <a:gd name="T60" fmla="*/ 0 60000 65536"/>
                                <a:gd name="T61" fmla="*/ 0 60000 65536"/>
                                <a:gd name="T62" fmla="*/ 0 60000 65536"/>
                                <a:gd name="T63" fmla="*/ 0 60000 65536"/>
                                <a:gd name="T64" fmla="*/ 0 60000 65536"/>
                                <a:gd name="T65" fmla="*/ 0 60000 65536"/>
                                <a:gd name="T66" fmla="*/ 0 60000 65536"/>
                                <a:gd name="T67" fmla="*/ 0 60000 65536"/>
                                <a:gd name="T68" fmla="*/ 0 60000 65536"/>
                                <a:gd name="T69" fmla="*/ 0 60000 65536"/>
                                <a:gd name="T70" fmla="*/ 0 60000 65536"/>
                                <a:gd name="T71" fmla="*/ 0 60000 65536"/>
                                <a:gd name="T72" fmla="*/ 0 60000 65536"/>
                                <a:gd name="T73" fmla="*/ 0 60000 65536"/>
                                <a:gd name="T74" fmla="*/ 0 60000 65536"/>
                                <a:gd name="T75" fmla="*/ 0 60000 65536"/>
                                <a:gd name="T76" fmla="*/ 0 60000 65536"/>
                                <a:gd name="T77" fmla="*/ 0 60000 65536"/>
                                <a:gd name="T78" fmla="*/ 0 60000 65536"/>
                                <a:gd name="T79" fmla="*/ 0 60000 65536"/>
                                <a:gd name="T80" fmla="*/ 0 60000 65536"/>
                                <a:gd name="T81" fmla="*/ 0 60000 65536"/>
                                <a:gd name="T82" fmla="*/ 0 60000 65536"/>
                                <a:gd name="T83" fmla="*/ 0 60000 65536"/>
                              </a:gdLst>
                              <a:ahLst/>
                              <a:cxnLst>
                                <a:cxn ang="T56">
                                  <a:pos x="T0" y="T1"/>
                                </a:cxn>
                                <a:cxn ang="T57">
                                  <a:pos x="T2" y="T3"/>
                                </a:cxn>
                                <a:cxn ang="T58">
                                  <a:pos x="T4" y="T5"/>
                                </a:cxn>
                                <a:cxn ang="T59">
                                  <a:pos x="T6" y="T7"/>
                                </a:cxn>
                                <a:cxn ang="T60">
                                  <a:pos x="T8" y="T9"/>
                                </a:cxn>
                                <a:cxn ang="T61">
                                  <a:pos x="T10" y="T11"/>
                                </a:cxn>
                                <a:cxn ang="T62">
                                  <a:pos x="T12" y="T13"/>
                                </a:cxn>
                                <a:cxn ang="T63">
                                  <a:pos x="T14" y="T15"/>
                                </a:cxn>
                                <a:cxn ang="T64">
                                  <a:pos x="T16" y="T17"/>
                                </a:cxn>
                                <a:cxn ang="T65">
                                  <a:pos x="T18" y="T19"/>
                                </a:cxn>
                                <a:cxn ang="T66">
                                  <a:pos x="T20" y="T21"/>
                                </a:cxn>
                                <a:cxn ang="T67">
                                  <a:pos x="T22" y="T23"/>
                                </a:cxn>
                                <a:cxn ang="T68">
                                  <a:pos x="T24" y="T25"/>
                                </a:cxn>
                                <a:cxn ang="T69">
                                  <a:pos x="T26" y="T27"/>
                                </a:cxn>
                                <a:cxn ang="T70">
                                  <a:pos x="T28" y="T29"/>
                                </a:cxn>
                                <a:cxn ang="T71">
                                  <a:pos x="T30" y="T31"/>
                                </a:cxn>
                                <a:cxn ang="T72">
                                  <a:pos x="T32" y="T33"/>
                                </a:cxn>
                                <a:cxn ang="T73">
                                  <a:pos x="T34" y="T35"/>
                                </a:cxn>
                                <a:cxn ang="T74">
                                  <a:pos x="T36" y="T37"/>
                                </a:cxn>
                                <a:cxn ang="T75">
                                  <a:pos x="T38" y="T39"/>
                                </a:cxn>
                                <a:cxn ang="T76">
                                  <a:pos x="T40" y="T41"/>
                                </a:cxn>
                                <a:cxn ang="T77">
                                  <a:pos x="T42" y="T43"/>
                                </a:cxn>
                                <a:cxn ang="T78">
                                  <a:pos x="T44" y="T45"/>
                                </a:cxn>
                                <a:cxn ang="T79">
                                  <a:pos x="T46" y="T47"/>
                                </a:cxn>
                                <a:cxn ang="T80">
                                  <a:pos x="T48" y="T49"/>
                                </a:cxn>
                                <a:cxn ang="T81">
                                  <a:pos x="T50" y="T51"/>
                                </a:cxn>
                                <a:cxn ang="T82">
                                  <a:pos x="T52" y="T53"/>
                                </a:cxn>
                                <a:cxn ang="T83">
                                  <a:pos x="T54" y="T55"/>
                                </a:cxn>
                              </a:cxnLst>
                              <a:rect l="0" t="0" r="r" b="b"/>
                              <a:pathLst>
                                <a:path w="265" h="411">
                                  <a:moveTo>
                                    <a:pt x="0" y="163"/>
                                  </a:moveTo>
                                  <a:lnTo>
                                    <a:pt x="1" y="205"/>
                                  </a:lnTo>
                                  <a:lnTo>
                                    <a:pt x="11" y="247"/>
                                  </a:lnTo>
                                  <a:lnTo>
                                    <a:pt x="17" y="277"/>
                                  </a:lnTo>
                                  <a:lnTo>
                                    <a:pt x="25" y="344"/>
                                  </a:lnTo>
                                  <a:lnTo>
                                    <a:pt x="39" y="380"/>
                                  </a:lnTo>
                                  <a:lnTo>
                                    <a:pt x="60" y="410"/>
                                  </a:lnTo>
                                  <a:lnTo>
                                    <a:pt x="81" y="404"/>
                                  </a:lnTo>
                                  <a:lnTo>
                                    <a:pt x="95" y="346"/>
                                  </a:lnTo>
                                  <a:lnTo>
                                    <a:pt x="105" y="266"/>
                                  </a:lnTo>
                                  <a:lnTo>
                                    <a:pt x="112" y="202"/>
                                  </a:lnTo>
                                  <a:lnTo>
                                    <a:pt x="139" y="241"/>
                                  </a:lnTo>
                                  <a:lnTo>
                                    <a:pt x="148" y="169"/>
                                  </a:lnTo>
                                  <a:lnTo>
                                    <a:pt x="163" y="208"/>
                                  </a:lnTo>
                                  <a:lnTo>
                                    <a:pt x="179" y="219"/>
                                  </a:lnTo>
                                  <a:lnTo>
                                    <a:pt x="192" y="213"/>
                                  </a:lnTo>
                                  <a:lnTo>
                                    <a:pt x="199" y="205"/>
                                  </a:lnTo>
                                  <a:lnTo>
                                    <a:pt x="205" y="197"/>
                                  </a:lnTo>
                                  <a:lnTo>
                                    <a:pt x="210" y="211"/>
                                  </a:lnTo>
                                  <a:lnTo>
                                    <a:pt x="264" y="172"/>
                                  </a:lnTo>
                                  <a:lnTo>
                                    <a:pt x="204" y="25"/>
                                  </a:lnTo>
                                  <a:lnTo>
                                    <a:pt x="156" y="6"/>
                                  </a:lnTo>
                                  <a:lnTo>
                                    <a:pt x="130" y="0"/>
                                  </a:lnTo>
                                  <a:lnTo>
                                    <a:pt x="83" y="6"/>
                                  </a:lnTo>
                                  <a:lnTo>
                                    <a:pt x="76" y="33"/>
                                  </a:lnTo>
                                  <a:lnTo>
                                    <a:pt x="51" y="64"/>
                                  </a:lnTo>
                                  <a:lnTo>
                                    <a:pt x="30" y="139"/>
                                  </a:lnTo>
                                  <a:lnTo>
                                    <a:pt x="0" y="163"/>
                                  </a:lnTo>
                                </a:path>
                              </a:pathLst>
                            </a:custGeom>
                            <a:solidFill>
                              <a:srgbClr val="80008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45" name="Freeform 144">
                              <a:extLst>
                                <a:ext uri="{FF2B5EF4-FFF2-40B4-BE49-F238E27FC236}">
                                  <a16:creationId xmlns:a16="http://schemas.microsoft.com/office/drawing/2014/main" id="{42B2754B-7857-4309-864B-37D9E617E5C8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436" y="2383"/>
                              <a:ext cx="153" cy="190"/>
                            </a:xfrm>
                            <a:custGeom>
                              <a:avLst/>
                              <a:gdLst>
                                <a:gd name="T0" fmla="*/ 0 w 153"/>
                                <a:gd name="T1" fmla="*/ 189 h 190"/>
                                <a:gd name="T2" fmla="*/ 23 w 153"/>
                                <a:gd name="T3" fmla="*/ 142 h 190"/>
                                <a:gd name="T4" fmla="*/ 37 w 153"/>
                                <a:gd name="T5" fmla="*/ 117 h 190"/>
                                <a:gd name="T6" fmla="*/ 50 w 153"/>
                                <a:gd name="T7" fmla="*/ 61 h 190"/>
                                <a:gd name="T8" fmla="*/ 67 w 153"/>
                                <a:gd name="T9" fmla="*/ 42 h 190"/>
                                <a:gd name="T10" fmla="*/ 74 w 153"/>
                                <a:gd name="T11" fmla="*/ 6 h 190"/>
                                <a:gd name="T12" fmla="*/ 113 w 153"/>
                                <a:gd name="T13" fmla="*/ 0 h 190"/>
                                <a:gd name="T14" fmla="*/ 152 w 153"/>
                                <a:gd name="T15" fmla="*/ 8 h 190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</a:gdLst>
                              <a:ahLst/>
                              <a:cxnLst>
                                <a:cxn ang="T16">
                                  <a:pos x="T0" y="T1"/>
                                </a:cxn>
                                <a:cxn ang="T17">
                                  <a:pos x="T2" y="T3"/>
                                </a:cxn>
                                <a:cxn ang="T18">
                                  <a:pos x="T4" y="T5"/>
                                </a:cxn>
                                <a:cxn ang="T19">
                                  <a:pos x="T6" y="T7"/>
                                </a:cxn>
                                <a:cxn ang="T20">
                                  <a:pos x="T8" y="T9"/>
                                </a:cxn>
                                <a:cxn ang="T21">
                                  <a:pos x="T10" y="T11"/>
                                </a:cxn>
                                <a:cxn ang="T22">
                                  <a:pos x="T12" y="T13"/>
                                </a:cxn>
                                <a:cxn ang="T23">
                                  <a:pos x="T14" y="T15"/>
                                </a:cxn>
                              </a:cxnLst>
                              <a:rect l="0" t="0" r="r" b="b"/>
                              <a:pathLst>
                                <a:path w="153" h="190">
                                  <a:moveTo>
                                    <a:pt x="0" y="189"/>
                                  </a:moveTo>
                                  <a:lnTo>
                                    <a:pt x="23" y="142"/>
                                  </a:lnTo>
                                  <a:lnTo>
                                    <a:pt x="37" y="117"/>
                                  </a:lnTo>
                                  <a:lnTo>
                                    <a:pt x="50" y="61"/>
                                  </a:lnTo>
                                  <a:lnTo>
                                    <a:pt x="67" y="42"/>
                                  </a:lnTo>
                                  <a:lnTo>
                                    <a:pt x="74" y="6"/>
                                  </a:lnTo>
                                  <a:lnTo>
                                    <a:pt x="113" y="0"/>
                                  </a:lnTo>
                                  <a:lnTo>
                                    <a:pt x="152" y="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138" name="Group 145">
                          <a:extLst>
                            <a:ext uri="{FF2B5EF4-FFF2-40B4-BE49-F238E27FC236}">
                              <a16:creationId xmlns:a16="http://schemas.microsoft.com/office/drawing/2014/main" id="{2E65DE8E-DFBA-4EB6-9B5D-AB5A03359629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551" y="2165"/>
                          <a:ext cx="235" cy="376"/>
                          <a:chOff x="4551" y="2165"/>
                          <a:chExt cx="235" cy="376"/>
                        </a:xfrm>
                      </p:grpSpPr>
                      <p:sp>
                        <p:nvSpPr>
                          <p:cNvPr id="139" name="Freeform 146">
                            <a:extLst>
                              <a:ext uri="{FF2B5EF4-FFF2-40B4-BE49-F238E27FC236}">
                                <a16:creationId xmlns:a16="http://schemas.microsoft.com/office/drawing/2014/main" id="{7B9066DA-1E12-442E-8DED-7487A59046A1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551" y="2165"/>
                            <a:ext cx="235" cy="376"/>
                          </a:xfrm>
                          <a:custGeom>
                            <a:avLst/>
                            <a:gdLst>
                              <a:gd name="T0" fmla="*/ 0 w 235"/>
                              <a:gd name="T1" fmla="*/ 30 h 376"/>
                              <a:gd name="T2" fmla="*/ 21 w 235"/>
                              <a:gd name="T3" fmla="*/ 6 h 376"/>
                              <a:gd name="T4" fmla="*/ 52 w 235"/>
                              <a:gd name="T5" fmla="*/ 0 h 376"/>
                              <a:gd name="T6" fmla="*/ 74 w 235"/>
                              <a:gd name="T7" fmla="*/ 6 h 376"/>
                              <a:gd name="T8" fmla="*/ 112 w 235"/>
                              <a:gd name="T9" fmla="*/ 19 h 376"/>
                              <a:gd name="T10" fmla="*/ 143 w 235"/>
                              <a:gd name="T11" fmla="*/ 39 h 376"/>
                              <a:gd name="T12" fmla="*/ 152 w 235"/>
                              <a:gd name="T13" fmla="*/ 63 h 376"/>
                              <a:gd name="T14" fmla="*/ 234 w 235"/>
                              <a:gd name="T15" fmla="*/ 110 h 376"/>
                              <a:gd name="T16" fmla="*/ 223 w 235"/>
                              <a:gd name="T17" fmla="*/ 185 h 376"/>
                              <a:gd name="T18" fmla="*/ 210 w 235"/>
                              <a:gd name="T19" fmla="*/ 245 h 376"/>
                              <a:gd name="T20" fmla="*/ 194 w 235"/>
                              <a:gd name="T21" fmla="*/ 276 h 376"/>
                              <a:gd name="T22" fmla="*/ 161 w 235"/>
                              <a:gd name="T23" fmla="*/ 331 h 376"/>
                              <a:gd name="T24" fmla="*/ 149 w 235"/>
                              <a:gd name="T25" fmla="*/ 375 h 376"/>
                              <a:gd name="T26" fmla="*/ 134 w 235"/>
                              <a:gd name="T27" fmla="*/ 369 h 376"/>
                              <a:gd name="T28" fmla="*/ 123 w 235"/>
                              <a:gd name="T29" fmla="*/ 361 h 376"/>
                              <a:gd name="T30" fmla="*/ 110 w 235"/>
                              <a:gd name="T31" fmla="*/ 303 h 376"/>
                              <a:gd name="T32" fmla="*/ 86 w 235"/>
                              <a:gd name="T33" fmla="*/ 245 h 376"/>
                              <a:gd name="T34" fmla="*/ 63 w 235"/>
                              <a:gd name="T35" fmla="*/ 146 h 376"/>
                              <a:gd name="T36" fmla="*/ 84 w 235"/>
                              <a:gd name="T37" fmla="*/ 113 h 376"/>
                              <a:gd name="T38" fmla="*/ 60 w 235"/>
                              <a:gd name="T39" fmla="*/ 102 h 376"/>
                              <a:gd name="T40" fmla="*/ 33 w 235"/>
                              <a:gd name="T41" fmla="*/ 99 h 376"/>
                              <a:gd name="T42" fmla="*/ 24 w 235"/>
                              <a:gd name="T43" fmla="*/ 102 h 376"/>
                              <a:gd name="T44" fmla="*/ 0 w 235"/>
                              <a:gd name="T45" fmla="*/ 30 h 376"/>
                              <a:gd name="T46" fmla="*/ 0 60000 65536"/>
                              <a:gd name="T47" fmla="*/ 0 60000 65536"/>
                              <a:gd name="T48" fmla="*/ 0 60000 65536"/>
                              <a:gd name="T49" fmla="*/ 0 60000 65536"/>
                              <a:gd name="T50" fmla="*/ 0 60000 65536"/>
                              <a:gd name="T51" fmla="*/ 0 60000 65536"/>
                              <a:gd name="T52" fmla="*/ 0 60000 65536"/>
                              <a:gd name="T53" fmla="*/ 0 60000 65536"/>
                              <a:gd name="T54" fmla="*/ 0 60000 65536"/>
                              <a:gd name="T55" fmla="*/ 0 60000 65536"/>
                              <a:gd name="T56" fmla="*/ 0 60000 65536"/>
                              <a:gd name="T57" fmla="*/ 0 60000 65536"/>
                              <a:gd name="T58" fmla="*/ 0 60000 65536"/>
                              <a:gd name="T59" fmla="*/ 0 60000 65536"/>
                              <a:gd name="T60" fmla="*/ 0 60000 65536"/>
                              <a:gd name="T61" fmla="*/ 0 60000 65536"/>
                              <a:gd name="T62" fmla="*/ 0 60000 65536"/>
                              <a:gd name="T63" fmla="*/ 0 60000 65536"/>
                              <a:gd name="T64" fmla="*/ 0 60000 65536"/>
                              <a:gd name="T65" fmla="*/ 0 60000 65536"/>
                              <a:gd name="T66" fmla="*/ 0 60000 65536"/>
                              <a:gd name="T67" fmla="*/ 0 60000 65536"/>
                              <a:gd name="T68" fmla="*/ 0 60000 65536"/>
                            </a:gdLst>
                            <a:ahLst/>
                            <a:cxnLst>
                              <a:cxn ang="T46">
                                <a:pos x="T0" y="T1"/>
                              </a:cxn>
                              <a:cxn ang="T47">
                                <a:pos x="T2" y="T3"/>
                              </a:cxn>
                              <a:cxn ang="T48">
                                <a:pos x="T4" y="T5"/>
                              </a:cxn>
                              <a:cxn ang="T49">
                                <a:pos x="T6" y="T7"/>
                              </a:cxn>
                              <a:cxn ang="T50">
                                <a:pos x="T8" y="T9"/>
                              </a:cxn>
                              <a:cxn ang="T51">
                                <a:pos x="T10" y="T11"/>
                              </a:cxn>
                              <a:cxn ang="T52">
                                <a:pos x="T12" y="T13"/>
                              </a:cxn>
                              <a:cxn ang="T53">
                                <a:pos x="T14" y="T15"/>
                              </a:cxn>
                              <a:cxn ang="T54">
                                <a:pos x="T16" y="T17"/>
                              </a:cxn>
                              <a:cxn ang="T55">
                                <a:pos x="T18" y="T19"/>
                              </a:cxn>
                              <a:cxn ang="T56">
                                <a:pos x="T20" y="T21"/>
                              </a:cxn>
                              <a:cxn ang="T57">
                                <a:pos x="T22" y="T23"/>
                              </a:cxn>
                              <a:cxn ang="T58">
                                <a:pos x="T24" y="T25"/>
                              </a:cxn>
                              <a:cxn ang="T59">
                                <a:pos x="T26" y="T27"/>
                              </a:cxn>
                              <a:cxn ang="T60">
                                <a:pos x="T28" y="T29"/>
                              </a:cxn>
                              <a:cxn ang="T61">
                                <a:pos x="T30" y="T31"/>
                              </a:cxn>
                              <a:cxn ang="T62">
                                <a:pos x="T32" y="T33"/>
                              </a:cxn>
                              <a:cxn ang="T63">
                                <a:pos x="T34" y="T35"/>
                              </a:cxn>
                              <a:cxn ang="T64">
                                <a:pos x="T36" y="T37"/>
                              </a:cxn>
                              <a:cxn ang="T65">
                                <a:pos x="T38" y="T39"/>
                              </a:cxn>
                              <a:cxn ang="T66">
                                <a:pos x="T40" y="T41"/>
                              </a:cxn>
                              <a:cxn ang="T67">
                                <a:pos x="T42" y="T43"/>
                              </a:cxn>
                              <a:cxn ang="T68">
                                <a:pos x="T44" y="T45"/>
                              </a:cxn>
                            </a:cxnLst>
                            <a:rect l="0" t="0" r="r" b="b"/>
                            <a:pathLst>
                              <a:path w="235" h="376">
                                <a:moveTo>
                                  <a:pt x="0" y="30"/>
                                </a:moveTo>
                                <a:lnTo>
                                  <a:pt x="21" y="6"/>
                                </a:lnTo>
                                <a:lnTo>
                                  <a:pt x="52" y="0"/>
                                </a:lnTo>
                                <a:lnTo>
                                  <a:pt x="74" y="6"/>
                                </a:lnTo>
                                <a:lnTo>
                                  <a:pt x="112" y="19"/>
                                </a:lnTo>
                                <a:lnTo>
                                  <a:pt x="143" y="39"/>
                                </a:lnTo>
                                <a:lnTo>
                                  <a:pt x="152" y="63"/>
                                </a:lnTo>
                                <a:lnTo>
                                  <a:pt x="234" y="110"/>
                                </a:lnTo>
                                <a:lnTo>
                                  <a:pt x="223" y="185"/>
                                </a:lnTo>
                                <a:lnTo>
                                  <a:pt x="210" y="245"/>
                                </a:lnTo>
                                <a:lnTo>
                                  <a:pt x="194" y="276"/>
                                </a:lnTo>
                                <a:lnTo>
                                  <a:pt x="161" y="331"/>
                                </a:lnTo>
                                <a:lnTo>
                                  <a:pt x="149" y="375"/>
                                </a:lnTo>
                                <a:lnTo>
                                  <a:pt x="134" y="369"/>
                                </a:lnTo>
                                <a:lnTo>
                                  <a:pt x="123" y="361"/>
                                </a:lnTo>
                                <a:lnTo>
                                  <a:pt x="110" y="303"/>
                                </a:lnTo>
                                <a:lnTo>
                                  <a:pt x="86" y="245"/>
                                </a:lnTo>
                                <a:lnTo>
                                  <a:pt x="63" y="146"/>
                                </a:lnTo>
                                <a:lnTo>
                                  <a:pt x="84" y="113"/>
                                </a:lnTo>
                                <a:lnTo>
                                  <a:pt x="60" y="102"/>
                                </a:lnTo>
                                <a:lnTo>
                                  <a:pt x="33" y="99"/>
                                </a:lnTo>
                                <a:lnTo>
                                  <a:pt x="24" y="102"/>
                                </a:lnTo>
                                <a:lnTo>
                                  <a:pt x="0" y="30"/>
                                </a:lnTo>
                              </a:path>
                            </a:pathLst>
                          </a:custGeom>
                          <a:solidFill>
                            <a:srgbClr val="FFA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40" name="Freeform 147">
                            <a:extLst>
                              <a:ext uri="{FF2B5EF4-FFF2-40B4-BE49-F238E27FC236}">
                                <a16:creationId xmlns:a16="http://schemas.microsoft.com/office/drawing/2014/main" id="{8FB76721-B842-4DE4-821D-6AC00D72429F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628" y="2212"/>
                            <a:ext cx="65" cy="48"/>
                          </a:xfrm>
                          <a:custGeom>
                            <a:avLst/>
                            <a:gdLst>
                              <a:gd name="T0" fmla="*/ 0 w 65"/>
                              <a:gd name="T1" fmla="*/ 47 h 48"/>
                              <a:gd name="T2" fmla="*/ 8 w 65"/>
                              <a:gd name="T3" fmla="*/ 25 h 48"/>
                              <a:gd name="T4" fmla="*/ 15 w 65"/>
                              <a:gd name="T5" fmla="*/ 11 h 48"/>
                              <a:gd name="T6" fmla="*/ 28 w 65"/>
                              <a:gd name="T7" fmla="*/ 0 h 48"/>
                              <a:gd name="T8" fmla="*/ 40 w 65"/>
                              <a:gd name="T9" fmla="*/ 0 h 48"/>
                              <a:gd name="T10" fmla="*/ 64 w 65"/>
                              <a:gd name="T11" fmla="*/ 8 h 48"/>
                              <a:gd name="T12" fmla="*/ 0 60000 65536"/>
                              <a:gd name="T13" fmla="*/ 0 60000 6553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</a:gdLst>
                            <a:ahLst/>
                            <a:cxnLst>
                              <a:cxn ang="T12">
                                <a:pos x="T0" y="T1"/>
                              </a:cxn>
                              <a:cxn ang="T13">
                                <a:pos x="T2" y="T3"/>
                              </a:cxn>
                              <a:cxn ang="T14">
                                <a:pos x="T4" y="T5"/>
                              </a:cxn>
                              <a:cxn ang="T15">
                                <a:pos x="T6" y="T7"/>
                              </a:cxn>
                              <a:cxn ang="T16">
                                <a:pos x="T8" y="T9"/>
                              </a:cxn>
                              <a:cxn ang="T17">
                                <a:pos x="T10" y="T11"/>
                              </a:cxn>
                            </a:cxnLst>
                            <a:rect l="0" t="0" r="r" b="b"/>
                            <a:pathLst>
                              <a:path w="65" h="48">
                                <a:moveTo>
                                  <a:pt x="0" y="47"/>
                                </a:moveTo>
                                <a:lnTo>
                                  <a:pt x="8" y="25"/>
                                </a:lnTo>
                                <a:lnTo>
                                  <a:pt x="15" y="11"/>
                                </a:lnTo>
                                <a:lnTo>
                                  <a:pt x="28" y="0"/>
                                </a:lnTo>
                                <a:lnTo>
                                  <a:pt x="40" y="0"/>
                                </a:lnTo>
                                <a:lnTo>
                                  <a:pt x="64" y="8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141" name="Freeform 148">
                            <a:extLst>
                              <a:ext uri="{FF2B5EF4-FFF2-40B4-BE49-F238E27FC236}">
                                <a16:creationId xmlns:a16="http://schemas.microsoft.com/office/drawing/2014/main" id="{780B2D5A-80C4-48D6-9063-06E060408CA2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636" y="2278"/>
                            <a:ext cx="110" cy="192"/>
                          </a:xfrm>
                          <a:custGeom>
                            <a:avLst/>
                            <a:gdLst>
                              <a:gd name="T0" fmla="*/ 109 w 110"/>
                              <a:gd name="T1" fmla="*/ 36 h 192"/>
                              <a:gd name="T2" fmla="*/ 82 w 110"/>
                              <a:gd name="T3" fmla="*/ 75 h 192"/>
                              <a:gd name="T4" fmla="*/ 76 w 110"/>
                              <a:gd name="T5" fmla="*/ 58 h 192"/>
                              <a:gd name="T6" fmla="*/ 66 w 110"/>
                              <a:gd name="T7" fmla="*/ 61 h 192"/>
                              <a:gd name="T8" fmla="*/ 0 w 110"/>
                              <a:gd name="T9" fmla="*/ 0 h 192"/>
                              <a:gd name="T10" fmla="*/ 4 w 110"/>
                              <a:gd name="T11" fmla="*/ 108 h 192"/>
                              <a:gd name="T12" fmla="*/ 83 w 110"/>
                              <a:gd name="T13" fmla="*/ 191 h 192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10" h="192">
                                <a:moveTo>
                                  <a:pt x="109" y="36"/>
                                </a:moveTo>
                                <a:lnTo>
                                  <a:pt x="82" y="75"/>
                                </a:lnTo>
                                <a:lnTo>
                                  <a:pt x="76" y="58"/>
                                </a:lnTo>
                                <a:lnTo>
                                  <a:pt x="66" y="61"/>
                                </a:lnTo>
                                <a:lnTo>
                                  <a:pt x="0" y="0"/>
                                </a:lnTo>
                                <a:lnTo>
                                  <a:pt x="4" y="108"/>
                                </a:lnTo>
                                <a:lnTo>
                                  <a:pt x="83" y="19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132" name="Group 149">
                      <a:extLst>
                        <a:ext uri="{FF2B5EF4-FFF2-40B4-BE49-F238E27FC236}">
                          <a16:creationId xmlns:a16="http://schemas.microsoft.com/office/drawing/2014/main" id="{6B7AF3EB-920E-4A83-A665-8A224BF5A79B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519" y="2149"/>
                      <a:ext cx="123" cy="244"/>
                      <a:chOff x="4519" y="2149"/>
                      <a:chExt cx="123" cy="244"/>
                    </a:xfrm>
                  </p:grpSpPr>
                  <p:sp>
                    <p:nvSpPr>
                      <p:cNvPr id="133" name="Freeform 150">
                        <a:extLst>
                          <a:ext uri="{FF2B5EF4-FFF2-40B4-BE49-F238E27FC236}">
                            <a16:creationId xmlns:a16="http://schemas.microsoft.com/office/drawing/2014/main" id="{B20609B9-4763-4516-8303-BE17414341DD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519" y="2149"/>
                        <a:ext cx="62" cy="92"/>
                      </a:xfrm>
                      <a:custGeom>
                        <a:avLst/>
                        <a:gdLst>
                          <a:gd name="T0" fmla="*/ 61 w 62"/>
                          <a:gd name="T1" fmla="*/ 17 h 92"/>
                          <a:gd name="T2" fmla="*/ 40 w 62"/>
                          <a:gd name="T3" fmla="*/ 91 h 92"/>
                          <a:gd name="T4" fmla="*/ 6 w 62"/>
                          <a:gd name="T5" fmla="*/ 74 h 92"/>
                          <a:gd name="T6" fmla="*/ 0 w 62"/>
                          <a:gd name="T7" fmla="*/ 58 h 92"/>
                          <a:gd name="T8" fmla="*/ 1 w 62"/>
                          <a:gd name="T9" fmla="*/ 0 h 92"/>
                          <a:gd name="T10" fmla="*/ 61 w 62"/>
                          <a:gd name="T11" fmla="*/ 17 h 92"/>
                          <a:gd name="T12" fmla="*/ 0 60000 65536"/>
                          <a:gd name="T13" fmla="*/ 0 60000 65536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</a:gdLst>
                        <a:ahLst/>
                        <a:cxnLst>
                          <a:cxn ang="T12">
                            <a:pos x="T0" y="T1"/>
                          </a:cxn>
                          <a:cxn ang="T13">
                            <a:pos x="T2" y="T3"/>
                          </a:cxn>
                          <a:cxn ang="T14">
                            <a:pos x="T4" y="T5"/>
                          </a:cxn>
                          <a:cxn ang="T15">
                            <a:pos x="T6" y="T7"/>
                          </a:cxn>
                          <a:cxn ang="T16">
                            <a:pos x="T8" y="T9"/>
                          </a:cxn>
                          <a:cxn ang="T17">
                            <a:pos x="T10" y="T11"/>
                          </a:cxn>
                        </a:cxnLst>
                        <a:rect l="0" t="0" r="r" b="b"/>
                        <a:pathLst>
                          <a:path w="62" h="92">
                            <a:moveTo>
                              <a:pt x="61" y="17"/>
                            </a:moveTo>
                            <a:lnTo>
                              <a:pt x="40" y="91"/>
                            </a:lnTo>
                            <a:lnTo>
                              <a:pt x="6" y="74"/>
                            </a:lnTo>
                            <a:lnTo>
                              <a:pt x="0" y="58"/>
                            </a:lnTo>
                            <a:lnTo>
                              <a:pt x="1" y="0"/>
                            </a:lnTo>
                            <a:lnTo>
                              <a:pt x="61" y="17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134" name="Freeform 151">
                        <a:extLst>
                          <a:ext uri="{FF2B5EF4-FFF2-40B4-BE49-F238E27FC236}">
                            <a16:creationId xmlns:a16="http://schemas.microsoft.com/office/drawing/2014/main" id="{6C89F786-3E8B-4189-986D-F74520331EA4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557" y="2212"/>
                        <a:ext cx="85" cy="181"/>
                      </a:xfrm>
                      <a:custGeom>
                        <a:avLst/>
                        <a:gdLst>
                          <a:gd name="T0" fmla="*/ 82 w 85"/>
                          <a:gd name="T1" fmla="*/ 66 h 181"/>
                          <a:gd name="T2" fmla="*/ 63 w 85"/>
                          <a:gd name="T3" fmla="*/ 39 h 181"/>
                          <a:gd name="T4" fmla="*/ 56 w 85"/>
                          <a:gd name="T5" fmla="*/ 14 h 181"/>
                          <a:gd name="T6" fmla="*/ 47 w 85"/>
                          <a:gd name="T7" fmla="*/ 8 h 181"/>
                          <a:gd name="T8" fmla="*/ 30 w 85"/>
                          <a:gd name="T9" fmla="*/ 0 h 181"/>
                          <a:gd name="T10" fmla="*/ 9 w 85"/>
                          <a:gd name="T11" fmla="*/ 6 h 181"/>
                          <a:gd name="T12" fmla="*/ 4 w 85"/>
                          <a:gd name="T13" fmla="*/ 11 h 181"/>
                          <a:gd name="T14" fmla="*/ 0 w 85"/>
                          <a:gd name="T15" fmla="*/ 25 h 181"/>
                          <a:gd name="T16" fmla="*/ 1 w 85"/>
                          <a:gd name="T17" fmla="*/ 50 h 181"/>
                          <a:gd name="T18" fmla="*/ 7 w 85"/>
                          <a:gd name="T19" fmla="*/ 75 h 181"/>
                          <a:gd name="T20" fmla="*/ 17 w 85"/>
                          <a:gd name="T21" fmla="*/ 86 h 181"/>
                          <a:gd name="T22" fmla="*/ 22 w 85"/>
                          <a:gd name="T23" fmla="*/ 94 h 181"/>
                          <a:gd name="T24" fmla="*/ 19 w 85"/>
                          <a:gd name="T25" fmla="*/ 125 h 181"/>
                          <a:gd name="T26" fmla="*/ 24 w 85"/>
                          <a:gd name="T27" fmla="*/ 169 h 181"/>
                          <a:gd name="T28" fmla="*/ 38 w 85"/>
                          <a:gd name="T29" fmla="*/ 158 h 181"/>
                          <a:gd name="T30" fmla="*/ 84 w 85"/>
                          <a:gd name="T31" fmla="*/ 180 h 181"/>
                          <a:gd name="T32" fmla="*/ 82 w 85"/>
                          <a:gd name="T33" fmla="*/ 66 h 181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  <a:gd name="T39" fmla="*/ 0 60000 65536"/>
                          <a:gd name="T40" fmla="*/ 0 60000 65536"/>
                          <a:gd name="T41" fmla="*/ 0 60000 65536"/>
                          <a:gd name="T42" fmla="*/ 0 60000 65536"/>
                          <a:gd name="T43" fmla="*/ 0 60000 65536"/>
                          <a:gd name="T44" fmla="*/ 0 60000 65536"/>
                          <a:gd name="T45" fmla="*/ 0 60000 65536"/>
                          <a:gd name="T46" fmla="*/ 0 60000 65536"/>
                          <a:gd name="T47" fmla="*/ 0 60000 65536"/>
                          <a:gd name="T48" fmla="*/ 0 60000 65536"/>
                          <a:gd name="T49" fmla="*/ 0 60000 65536"/>
                          <a:gd name="T50" fmla="*/ 0 60000 65536"/>
                        </a:gdLst>
                        <a:ahLst/>
                        <a:cxnLst>
                          <a:cxn ang="T34">
                            <a:pos x="T0" y="T1"/>
                          </a:cxn>
                          <a:cxn ang="T35">
                            <a:pos x="T2" y="T3"/>
                          </a:cxn>
                          <a:cxn ang="T36">
                            <a:pos x="T4" y="T5"/>
                          </a:cxn>
                          <a:cxn ang="T37">
                            <a:pos x="T6" y="T7"/>
                          </a:cxn>
                          <a:cxn ang="T38">
                            <a:pos x="T8" y="T9"/>
                          </a:cxn>
                          <a:cxn ang="T39">
                            <a:pos x="T10" y="T11"/>
                          </a:cxn>
                          <a:cxn ang="T40">
                            <a:pos x="T12" y="T13"/>
                          </a:cxn>
                          <a:cxn ang="T41">
                            <a:pos x="T14" y="T15"/>
                          </a:cxn>
                          <a:cxn ang="T42">
                            <a:pos x="T16" y="T17"/>
                          </a:cxn>
                          <a:cxn ang="T43">
                            <a:pos x="T18" y="T19"/>
                          </a:cxn>
                          <a:cxn ang="T44">
                            <a:pos x="T20" y="T21"/>
                          </a:cxn>
                          <a:cxn ang="T45">
                            <a:pos x="T22" y="T23"/>
                          </a:cxn>
                          <a:cxn ang="T46">
                            <a:pos x="T24" y="T25"/>
                          </a:cxn>
                          <a:cxn ang="T47">
                            <a:pos x="T26" y="T27"/>
                          </a:cxn>
                          <a:cxn ang="T48">
                            <a:pos x="T28" y="T29"/>
                          </a:cxn>
                          <a:cxn ang="T49">
                            <a:pos x="T30" y="T31"/>
                          </a:cxn>
                          <a:cxn ang="T50">
                            <a:pos x="T32" y="T33"/>
                          </a:cxn>
                        </a:cxnLst>
                        <a:rect l="0" t="0" r="r" b="b"/>
                        <a:pathLst>
                          <a:path w="85" h="181">
                            <a:moveTo>
                              <a:pt x="82" y="66"/>
                            </a:moveTo>
                            <a:lnTo>
                              <a:pt x="63" y="39"/>
                            </a:lnTo>
                            <a:lnTo>
                              <a:pt x="56" y="14"/>
                            </a:lnTo>
                            <a:lnTo>
                              <a:pt x="47" y="8"/>
                            </a:lnTo>
                            <a:lnTo>
                              <a:pt x="30" y="0"/>
                            </a:lnTo>
                            <a:lnTo>
                              <a:pt x="9" y="6"/>
                            </a:lnTo>
                            <a:lnTo>
                              <a:pt x="4" y="11"/>
                            </a:lnTo>
                            <a:lnTo>
                              <a:pt x="0" y="25"/>
                            </a:lnTo>
                            <a:lnTo>
                              <a:pt x="1" y="50"/>
                            </a:lnTo>
                            <a:lnTo>
                              <a:pt x="7" y="75"/>
                            </a:lnTo>
                            <a:lnTo>
                              <a:pt x="17" y="86"/>
                            </a:lnTo>
                            <a:lnTo>
                              <a:pt x="22" y="94"/>
                            </a:lnTo>
                            <a:lnTo>
                              <a:pt x="19" y="125"/>
                            </a:lnTo>
                            <a:lnTo>
                              <a:pt x="24" y="169"/>
                            </a:lnTo>
                            <a:lnTo>
                              <a:pt x="38" y="158"/>
                            </a:lnTo>
                            <a:lnTo>
                              <a:pt x="84" y="180"/>
                            </a:lnTo>
                            <a:lnTo>
                              <a:pt x="82" y="66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20" name="Group 152">
                  <a:extLst>
                    <a:ext uri="{FF2B5EF4-FFF2-40B4-BE49-F238E27FC236}">
                      <a16:creationId xmlns:a16="http://schemas.microsoft.com/office/drawing/2014/main" id="{89DE6C09-CD8F-4EA1-B36D-2658CF4DD3C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089" y="1499"/>
                  <a:ext cx="606" cy="1255"/>
                  <a:chOff x="4089" y="1499"/>
                  <a:chExt cx="606" cy="1255"/>
                </a:xfrm>
              </p:grpSpPr>
              <p:grpSp>
                <p:nvGrpSpPr>
                  <p:cNvPr id="80" name="Group 153">
                    <a:extLst>
                      <a:ext uri="{FF2B5EF4-FFF2-40B4-BE49-F238E27FC236}">
                        <a16:creationId xmlns:a16="http://schemas.microsoft.com/office/drawing/2014/main" id="{791D974C-6067-4218-BC06-B2B195B2890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089" y="1499"/>
                    <a:ext cx="606" cy="1255"/>
                    <a:chOff x="4089" y="1499"/>
                    <a:chExt cx="606" cy="1255"/>
                  </a:xfrm>
                </p:grpSpPr>
                <p:grpSp>
                  <p:nvGrpSpPr>
                    <p:cNvPr id="82" name="Group 154">
                      <a:extLst>
                        <a:ext uri="{FF2B5EF4-FFF2-40B4-BE49-F238E27FC236}">
                          <a16:creationId xmlns:a16="http://schemas.microsoft.com/office/drawing/2014/main" id="{EB0D256C-56ED-43D2-9B05-820EEA963A5D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089" y="1499"/>
                      <a:ext cx="606" cy="1255"/>
                      <a:chOff x="4089" y="1499"/>
                      <a:chExt cx="606" cy="1255"/>
                    </a:xfrm>
                  </p:grpSpPr>
                  <p:grpSp>
                    <p:nvGrpSpPr>
                      <p:cNvPr id="91" name="Group 155">
                        <a:extLst>
                          <a:ext uri="{FF2B5EF4-FFF2-40B4-BE49-F238E27FC236}">
                            <a16:creationId xmlns:a16="http://schemas.microsoft.com/office/drawing/2014/main" id="{4E60F5C1-7DE9-4C65-AAA8-DF0DB0630B60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483" y="1499"/>
                        <a:ext cx="212" cy="557"/>
                        <a:chOff x="4483" y="1499"/>
                        <a:chExt cx="212" cy="557"/>
                      </a:xfrm>
                    </p:grpSpPr>
                    <p:grpSp>
                      <p:nvGrpSpPr>
                        <p:cNvPr id="111" name="Group 156">
                          <a:extLst>
                            <a:ext uri="{FF2B5EF4-FFF2-40B4-BE49-F238E27FC236}">
                              <a16:creationId xmlns:a16="http://schemas.microsoft.com/office/drawing/2014/main" id="{5EF21BD0-83F6-4C59-8059-52E50D1D12F6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483" y="1561"/>
                          <a:ext cx="171" cy="495"/>
                          <a:chOff x="4483" y="1561"/>
                          <a:chExt cx="171" cy="495"/>
                        </a:xfrm>
                      </p:grpSpPr>
                      <p:grpSp>
                        <p:nvGrpSpPr>
                          <p:cNvPr id="124" name="Group 157">
                            <a:extLst>
                              <a:ext uri="{FF2B5EF4-FFF2-40B4-BE49-F238E27FC236}">
                                <a16:creationId xmlns:a16="http://schemas.microsoft.com/office/drawing/2014/main" id="{ED74EBCE-5C10-4388-94B8-520AC0BEFF4E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502" y="1829"/>
                            <a:ext cx="90" cy="141"/>
                            <a:chOff x="4502" y="1829"/>
                            <a:chExt cx="90" cy="141"/>
                          </a:xfrm>
                        </p:grpSpPr>
                        <p:sp>
                          <p:nvSpPr>
                            <p:cNvPr id="126" name="Freeform 158">
                              <a:extLst>
                                <a:ext uri="{FF2B5EF4-FFF2-40B4-BE49-F238E27FC236}">
                                  <a16:creationId xmlns:a16="http://schemas.microsoft.com/office/drawing/2014/main" id="{2D95FDD6-E735-4438-BA55-5E8D5D899AD3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02" y="1829"/>
                              <a:ext cx="90" cy="141"/>
                            </a:xfrm>
                            <a:custGeom>
                              <a:avLst/>
                              <a:gdLst>
                                <a:gd name="T0" fmla="*/ 89 w 90"/>
                                <a:gd name="T1" fmla="*/ 60 h 141"/>
                                <a:gd name="T2" fmla="*/ 79 w 90"/>
                                <a:gd name="T3" fmla="*/ 74 h 141"/>
                                <a:gd name="T4" fmla="*/ 68 w 90"/>
                                <a:gd name="T5" fmla="*/ 88 h 141"/>
                                <a:gd name="T6" fmla="*/ 59 w 90"/>
                                <a:gd name="T7" fmla="*/ 110 h 141"/>
                                <a:gd name="T8" fmla="*/ 53 w 90"/>
                                <a:gd name="T9" fmla="*/ 140 h 141"/>
                                <a:gd name="T10" fmla="*/ 40 w 90"/>
                                <a:gd name="T11" fmla="*/ 137 h 141"/>
                                <a:gd name="T12" fmla="*/ 10 w 90"/>
                                <a:gd name="T13" fmla="*/ 113 h 141"/>
                                <a:gd name="T14" fmla="*/ 0 w 90"/>
                                <a:gd name="T15" fmla="*/ 71 h 141"/>
                                <a:gd name="T16" fmla="*/ 14 w 90"/>
                                <a:gd name="T17" fmla="*/ 3 h 141"/>
                                <a:gd name="T18" fmla="*/ 58 w 90"/>
                                <a:gd name="T19" fmla="*/ 0 h 141"/>
                                <a:gd name="T20" fmla="*/ 80 w 90"/>
                                <a:gd name="T21" fmla="*/ 19 h 141"/>
                                <a:gd name="T22" fmla="*/ 89 w 90"/>
                                <a:gd name="T23" fmla="*/ 60 h 141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</a:gdLst>
                              <a:ahLst/>
                              <a:cxnLst>
                                <a:cxn ang="T24">
                                  <a:pos x="T0" y="T1"/>
                                </a:cxn>
                                <a:cxn ang="T25">
                                  <a:pos x="T2" y="T3"/>
                                </a:cxn>
                                <a:cxn ang="T26">
                                  <a:pos x="T4" y="T5"/>
                                </a:cxn>
                                <a:cxn ang="T27">
                                  <a:pos x="T6" y="T7"/>
                                </a:cxn>
                                <a:cxn ang="T28">
                                  <a:pos x="T8" y="T9"/>
                                </a:cxn>
                                <a:cxn ang="T29">
                                  <a:pos x="T10" y="T11"/>
                                </a:cxn>
                                <a:cxn ang="T30">
                                  <a:pos x="T12" y="T13"/>
                                </a:cxn>
                                <a:cxn ang="T31">
                                  <a:pos x="T14" y="T15"/>
                                </a:cxn>
                                <a:cxn ang="T32">
                                  <a:pos x="T16" y="T17"/>
                                </a:cxn>
                                <a:cxn ang="T33">
                                  <a:pos x="T18" y="T19"/>
                                </a:cxn>
                                <a:cxn ang="T34">
                                  <a:pos x="T20" y="T21"/>
                                </a:cxn>
                                <a:cxn ang="T35">
                                  <a:pos x="T22" y="T23"/>
                                </a:cxn>
                              </a:cxnLst>
                              <a:rect l="0" t="0" r="r" b="b"/>
                              <a:pathLst>
                                <a:path w="90" h="141">
                                  <a:moveTo>
                                    <a:pt x="89" y="60"/>
                                  </a:moveTo>
                                  <a:lnTo>
                                    <a:pt x="79" y="74"/>
                                  </a:lnTo>
                                  <a:lnTo>
                                    <a:pt x="68" y="88"/>
                                  </a:lnTo>
                                  <a:lnTo>
                                    <a:pt x="59" y="110"/>
                                  </a:lnTo>
                                  <a:lnTo>
                                    <a:pt x="53" y="140"/>
                                  </a:lnTo>
                                  <a:lnTo>
                                    <a:pt x="40" y="137"/>
                                  </a:lnTo>
                                  <a:lnTo>
                                    <a:pt x="10" y="113"/>
                                  </a:lnTo>
                                  <a:lnTo>
                                    <a:pt x="0" y="71"/>
                                  </a:lnTo>
                                  <a:lnTo>
                                    <a:pt x="14" y="3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80" y="19"/>
                                  </a:lnTo>
                                  <a:lnTo>
                                    <a:pt x="89" y="60"/>
                                  </a:lnTo>
                                </a:path>
                              </a:pathLst>
                            </a:custGeom>
                            <a:solidFill>
                              <a:srgbClr val="FFFFFF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27" name="Freeform 159">
                              <a:extLst>
                                <a:ext uri="{FF2B5EF4-FFF2-40B4-BE49-F238E27FC236}">
                                  <a16:creationId xmlns:a16="http://schemas.microsoft.com/office/drawing/2014/main" id="{A9A9B386-06B5-4C8E-8F67-B67BA91F2AB6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32" y="1859"/>
                              <a:ext cx="13" cy="75"/>
                            </a:xfrm>
                            <a:custGeom>
                              <a:avLst/>
                              <a:gdLst>
                                <a:gd name="T0" fmla="*/ 12 w 13"/>
                                <a:gd name="T1" fmla="*/ 0 h 75"/>
                                <a:gd name="T2" fmla="*/ 3 w 13"/>
                                <a:gd name="T3" fmla="*/ 30 h 75"/>
                                <a:gd name="T4" fmla="*/ 0 w 13"/>
                                <a:gd name="T5" fmla="*/ 74 h 75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13" h="75">
                                  <a:moveTo>
                                    <a:pt x="12" y="0"/>
                                  </a:moveTo>
                                  <a:lnTo>
                                    <a:pt x="3" y="30"/>
                                  </a:lnTo>
                                  <a:lnTo>
                                    <a:pt x="0" y="7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28" name="Freeform 160">
                              <a:extLst>
                                <a:ext uri="{FF2B5EF4-FFF2-40B4-BE49-F238E27FC236}">
                                  <a16:creationId xmlns:a16="http://schemas.microsoft.com/office/drawing/2014/main" id="{F55058A2-013A-43E0-A19B-2E68A9C151CA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49" y="1864"/>
                              <a:ext cx="18" cy="82"/>
                            </a:xfrm>
                            <a:custGeom>
                              <a:avLst/>
                              <a:gdLst>
                                <a:gd name="T0" fmla="*/ 17 w 18"/>
                                <a:gd name="T1" fmla="*/ 0 h 82"/>
                                <a:gd name="T2" fmla="*/ 2 w 18"/>
                                <a:gd name="T3" fmla="*/ 36 h 82"/>
                                <a:gd name="T4" fmla="*/ 0 w 18"/>
                                <a:gd name="T5" fmla="*/ 81 h 82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18" h="82">
                                  <a:moveTo>
                                    <a:pt x="17" y="0"/>
                                  </a:moveTo>
                                  <a:lnTo>
                                    <a:pt x="2" y="36"/>
                                  </a:lnTo>
                                  <a:lnTo>
                                    <a:pt x="0" y="81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125" name="Freeform 161">
                            <a:extLst>
                              <a:ext uri="{FF2B5EF4-FFF2-40B4-BE49-F238E27FC236}">
                                <a16:creationId xmlns:a16="http://schemas.microsoft.com/office/drawing/2014/main" id="{4E4ACEC5-2763-4D8A-A14F-F24FCD511577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483" y="1561"/>
                            <a:ext cx="171" cy="495"/>
                          </a:xfrm>
                          <a:custGeom>
                            <a:avLst/>
                            <a:gdLst>
                              <a:gd name="T0" fmla="*/ 4 w 171"/>
                              <a:gd name="T1" fmla="*/ 356 h 495"/>
                              <a:gd name="T2" fmla="*/ 10 w 171"/>
                              <a:gd name="T3" fmla="*/ 290 h 495"/>
                              <a:gd name="T4" fmla="*/ 8 w 171"/>
                              <a:gd name="T5" fmla="*/ 224 h 495"/>
                              <a:gd name="T6" fmla="*/ 2 w 171"/>
                              <a:gd name="T7" fmla="*/ 174 h 495"/>
                              <a:gd name="T8" fmla="*/ 1 w 171"/>
                              <a:gd name="T9" fmla="*/ 116 h 495"/>
                              <a:gd name="T10" fmla="*/ 12 w 171"/>
                              <a:gd name="T11" fmla="*/ 97 h 495"/>
                              <a:gd name="T12" fmla="*/ 32 w 171"/>
                              <a:gd name="T13" fmla="*/ 97 h 495"/>
                              <a:gd name="T14" fmla="*/ 50 w 171"/>
                              <a:gd name="T15" fmla="*/ 80 h 495"/>
                              <a:gd name="T16" fmla="*/ 70 w 171"/>
                              <a:gd name="T17" fmla="*/ 25 h 495"/>
                              <a:gd name="T18" fmla="*/ 95 w 171"/>
                              <a:gd name="T19" fmla="*/ 3 h 495"/>
                              <a:gd name="T20" fmla="*/ 124 w 171"/>
                              <a:gd name="T21" fmla="*/ 6 h 495"/>
                              <a:gd name="T22" fmla="*/ 143 w 171"/>
                              <a:gd name="T23" fmla="*/ 30 h 495"/>
                              <a:gd name="T24" fmla="*/ 160 w 171"/>
                              <a:gd name="T25" fmla="*/ 86 h 495"/>
                              <a:gd name="T26" fmla="*/ 170 w 171"/>
                              <a:gd name="T27" fmla="*/ 155 h 495"/>
                              <a:gd name="T28" fmla="*/ 165 w 171"/>
                              <a:gd name="T29" fmla="*/ 237 h 495"/>
                              <a:gd name="T30" fmla="*/ 147 w 171"/>
                              <a:gd name="T31" fmla="*/ 309 h 495"/>
                              <a:gd name="T32" fmla="*/ 162 w 171"/>
                              <a:gd name="T33" fmla="*/ 356 h 495"/>
                              <a:gd name="T34" fmla="*/ 162 w 171"/>
                              <a:gd name="T35" fmla="*/ 395 h 495"/>
                              <a:gd name="T36" fmla="*/ 158 w 171"/>
                              <a:gd name="T37" fmla="*/ 425 h 495"/>
                              <a:gd name="T38" fmla="*/ 150 w 171"/>
                              <a:gd name="T39" fmla="*/ 469 h 495"/>
                              <a:gd name="T40" fmla="*/ 131 w 171"/>
                              <a:gd name="T41" fmla="*/ 494 h 495"/>
                              <a:gd name="T42" fmla="*/ 114 w 171"/>
                              <a:gd name="T43" fmla="*/ 464 h 495"/>
                              <a:gd name="T44" fmla="*/ 121 w 171"/>
                              <a:gd name="T45" fmla="*/ 384 h 495"/>
                              <a:gd name="T46" fmla="*/ 111 w 171"/>
                              <a:gd name="T47" fmla="*/ 345 h 495"/>
                              <a:gd name="T48" fmla="*/ 97 w 171"/>
                              <a:gd name="T49" fmla="*/ 315 h 495"/>
                              <a:gd name="T50" fmla="*/ 78 w 171"/>
                              <a:gd name="T51" fmla="*/ 293 h 495"/>
                              <a:gd name="T52" fmla="*/ 39 w 171"/>
                              <a:gd name="T53" fmla="*/ 304 h 495"/>
                              <a:gd name="T54" fmla="*/ 30 w 171"/>
                              <a:gd name="T55" fmla="*/ 342 h 495"/>
                              <a:gd name="T56" fmla="*/ 37 w 171"/>
                              <a:gd name="T57" fmla="*/ 373 h 495"/>
                              <a:gd name="T58" fmla="*/ 57 w 171"/>
                              <a:gd name="T59" fmla="*/ 381 h 495"/>
                              <a:gd name="T60" fmla="*/ 73 w 171"/>
                              <a:gd name="T61" fmla="*/ 408 h 495"/>
                              <a:gd name="T62" fmla="*/ 62 w 171"/>
                              <a:gd name="T63" fmla="*/ 458 h 495"/>
                              <a:gd name="T64" fmla="*/ 0 60000 65536"/>
                              <a:gd name="T65" fmla="*/ 0 60000 65536"/>
                              <a:gd name="T66" fmla="*/ 0 60000 65536"/>
                              <a:gd name="T67" fmla="*/ 0 60000 65536"/>
                              <a:gd name="T68" fmla="*/ 0 60000 65536"/>
                              <a:gd name="T69" fmla="*/ 0 60000 65536"/>
                              <a:gd name="T70" fmla="*/ 0 60000 65536"/>
                              <a:gd name="T71" fmla="*/ 0 60000 65536"/>
                              <a:gd name="T72" fmla="*/ 0 60000 65536"/>
                              <a:gd name="T73" fmla="*/ 0 60000 65536"/>
                              <a:gd name="T74" fmla="*/ 0 60000 65536"/>
                              <a:gd name="T75" fmla="*/ 0 60000 65536"/>
                              <a:gd name="T76" fmla="*/ 0 60000 65536"/>
                              <a:gd name="T77" fmla="*/ 0 60000 65536"/>
                              <a:gd name="T78" fmla="*/ 0 60000 65536"/>
                              <a:gd name="T79" fmla="*/ 0 60000 65536"/>
                              <a:gd name="T80" fmla="*/ 0 60000 65536"/>
                              <a:gd name="T81" fmla="*/ 0 60000 65536"/>
                              <a:gd name="T82" fmla="*/ 0 60000 65536"/>
                              <a:gd name="T83" fmla="*/ 0 60000 65536"/>
                              <a:gd name="T84" fmla="*/ 0 60000 65536"/>
                              <a:gd name="T85" fmla="*/ 0 60000 65536"/>
                              <a:gd name="T86" fmla="*/ 0 60000 65536"/>
                              <a:gd name="T87" fmla="*/ 0 60000 65536"/>
                              <a:gd name="T88" fmla="*/ 0 60000 65536"/>
                              <a:gd name="T89" fmla="*/ 0 60000 65536"/>
                              <a:gd name="T90" fmla="*/ 0 60000 65536"/>
                              <a:gd name="T91" fmla="*/ 0 60000 65536"/>
                              <a:gd name="T92" fmla="*/ 0 60000 65536"/>
                              <a:gd name="T93" fmla="*/ 0 60000 65536"/>
                              <a:gd name="T94" fmla="*/ 0 60000 65536"/>
                              <a:gd name="T95" fmla="*/ 0 60000 65536"/>
                            </a:gdLst>
                            <a:ahLst/>
                            <a:cxnLst>
                              <a:cxn ang="T64">
                                <a:pos x="T0" y="T1"/>
                              </a:cxn>
                              <a:cxn ang="T65">
                                <a:pos x="T2" y="T3"/>
                              </a:cxn>
                              <a:cxn ang="T66">
                                <a:pos x="T4" y="T5"/>
                              </a:cxn>
                              <a:cxn ang="T67">
                                <a:pos x="T6" y="T7"/>
                              </a:cxn>
                              <a:cxn ang="T68">
                                <a:pos x="T8" y="T9"/>
                              </a:cxn>
                              <a:cxn ang="T69">
                                <a:pos x="T10" y="T11"/>
                              </a:cxn>
                              <a:cxn ang="T70">
                                <a:pos x="T12" y="T13"/>
                              </a:cxn>
                              <a:cxn ang="T71">
                                <a:pos x="T14" y="T15"/>
                              </a:cxn>
                              <a:cxn ang="T72">
                                <a:pos x="T16" y="T17"/>
                              </a:cxn>
                              <a:cxn ang="T73">
                                <a:pos x="T18" y="T19"/>
                              </a:cxn>
                              <a:cxn ang="T74">
                                <a:pos x="T20" y="T21"/>
                              </a:cxn>
                              <a:cxn ang="T75">
                                <a:pos x="T22" y="T23"/>
                              </a:cxn>
                              <a:cxn ang="T76">
                                <a:pos x="T24" y="T25"/>
                              </a:cxn>
                              <a:cxn ang="T77">
                                <a:pos x="T26" y="T27"/>
                              </a:cxn>
                              <a:cxn ang="T78">
                                <a:pos x="T28" y="T29"/>
                              </a:cxn>
                              <a:cxn ang="T79">
                                <a:pos x="T30" y="T31"/>
                              </a:cxn>
                              <a:cxn ang="T80">
                                <a:pos x="T32" y="T33"/>
                              </a:cxn>
                              <a:cxn ang="T81">
                                <a:pos x="T34" y="T35"/>
                              </a:cxn>
                              <a:cxn ang="T82">
                                <a:pos x="T36" y="T37"/>
                              </a:cxn>
                              <a:cxn ang="T83">
                                <a:pos x="T38" y="T39"/>
                              </a:cxn>
                              <a:cxn ang="T84">
                                <a:pos x="T40" y="T41"/>
                              </a:cxn>
                              <a:cxn ang="T85">
                                <a:pos x="T42" y="T43"/>
                              </a:cxn>
                              <a:cxn ang="T86">
                                <a:pos x="T44" y="T45"/>
                              </a:cxn>
                              <a:cxn ang="T87">
                                <a:pos x="T46" y="T47"/>
                              </a:cxn>
                              <a:cxn ang="T88">
                                <a:pos x="T48" y="T49"/>
                              </a:cxn>
                              <a:cxn ang="T89">
                                <a:pos x="T50" y="T51"/>
                              </a:cxn>
                              <a:cxn ang="T90">
                                <a:pos x="T52" y="T53"/>
                              </a:cxn>
                              <a:cxn ang="T91">
                                <a:pos x="T54" y="T55"/>
                              </a:cxn>
                              <a:cxn ang="T92">
                                <a:pos x="T56" y="T57"/>
                              </a:cxn>
                              <a:cxn ang="T93">
                                <a:pos x="T58" y="T59"/>
                              </a:cxn>
                              <a:cxn ang="T94">
                                <a:pos x="T60" y="T61"/>
                              </a:cxn>
                              <a:cxn ang="T95">
                                <a:pos x="T62" y="T63"/>
                              </a:cxn>
                            </a:cxnLst>
                            <a:rect l="0" t="0" r="r" b="b"/>
                            <a:pathLst>
                              <a:path w="171" h="495">
                                <a:moveTo>
                                  <a:pt x="6" y="389"/>
                                </a:moveTo>
                                <a:lnTo>
                                  <a:pt x="4" y="356"/>
                                </a:lnTo>
                                <a:lnTo>
                                  <a:pt x="5" y="320"/>
                                </a:lnTo>
                                <a:lnTo>
                                  <a:pt x="10" y="290"/>
                                </a:lnTo>
                                <a:lnTo>
                                  <a:pt x="7" y="251"/>
                                </a:lnTo>
                                <a:lnTo>
                                  <a:pt x="8" y="224"/>
                                </a:lnTo>
                                <a:lnTo>
                                  <a:pt x="4" y="204"/>
                                </a:lnTo>
                                <a:lnTo>
                                  <a:pt x="2" y="174"/>
                                </a:lnTo>
                                <a:lnTo>
                                  <a:pt x="0" y="144"/>
                                </a:lnTo>
                                <a:lnTo>
                                  <a:pt x="1" y="116"/>
                                </a:lnTo>
                                <a:lnTo>
                                  <a:pt x="5" y="105"/>
                                </a:lnTo>
                                <a:lnTo>
                                  <a:pt x="12" y="97"/>
                                </a:lnTo>
                                <a:lnTo>
                                  <a:pt x="24" y="91"/>
                                </a:lnTo>
                                <a:lnTo>
                                  <a:pt x="32" y="97"/>
                                </a:lnTo>
                                <a:lnTo>
                                  <a:pt x="45" y="108"/>
                                </a:lnTo>
                                <a:lnTo>
                                  <a:pt x="50" y="80"/>
                                </a:lnTo>
                                <a:lnTo>
                                  <a:pt x="58" y="55"/>
                                </a:lnTo>
                                <a:lnTo>
                                  <a:pt x="70" y="25"/>
                                </a:lnTo>
                                <a:lnTo>
                                  <a:pt x="83" y="11"/>
                                </a:lnTo>
                                <a:lnTo>
                                  <a:pt x="95" y="3"/>
                                </a:lnTo>
                                <a:lnTo>
                                  <a:pt x="111" y="0"/>
                                </a:lnTo>
                                <a:lnTo>
                                  <a:pt x="124" y="6"/>
                                </a:lnTo>
                                <a:lnTo>
                                  <a:pt x="133" y="14"/>
                                </a:lnTo>
                                <a:lnTo>
                                  <a:pt x="143" y="30"/>
                                </a:lnTo>
                                <a:lnTo>
                                  <a:pt x="152" y="55"/>
                                </a:lnTo>
                                <a:lnTo>
                                  <a:pt x="160" y="86"/>
                                </a:lnTo>
                                <a:lnTo>
                                  <a:pt x="166" y="113"/>
                                </a:lnTo>
                                <a:lnTo>
                                  <a:pt x="170" y="155"/>
                                </a:lnTo>
                                <a:lnTo>
                                  <a:pt x="170" y="193"/>
                                </a:lnTo>
                                <a:lnTo>
                                  <a:pt x="165" y="237"/>
                                </a:lnTo>
                                <a:lnTo>
                                  <a:pt x="157" y="279"/>
                                </a:lnTo>
                                <a:lnTo>
                                  <a:pt x="147" y="309"/>
                                </a:lnTo>
                                <a:lnTo>
                                  <a:pt x="153" y="328"/>
                                </a:lnTo>
                                <a:lnTo>
                                  <a:pt x="162" y="356"/>
                                </a:lnTo>
                                <a:lnTo>
                                  <a:pt x="165" y="378"/>
                                </a:lnTo>
                                <a:lnTo>
                                  <a:pt x="162" y="395"/>
                                </a:lnTo>
                                <a:lnTo>
                                  <a:pt x="153" y="408"/>
                                </a:lnTo>
                                <a:lnTo>
                                  <a:pt x="158" y="425"/>
                                </a:lnTo>
                                <a:lnTo>
                                  <a:pt x="156" y="447"/>
                                </a:lnTo>
                                <a:lnTo>
                                  <a:pt x="150" y="469"/>
                                </a:lnTo>
                                <a:lnTo>
                                  <a:pt x="141" y="488"/>
                                </a:lnTo>
                                <a:lnTo>
                                  <a:pt x="131" y="494"/>
                                </a:lnTo>
                                <a:lnTo>
                                  <a:pt x="120" y="486"/>
                                </a:lnTo>
                                <a:lnTo>
                                  <a:pt x="114" y="464"/>
                                </a:lnTo>
                                <a:lnTo>
                                  <a:pt x="118" y="425"/>
                                </a:lnTo>
                                <a:lnTo>
                                  <a:pt x="121" y="384"/>
                                </a:lnTo>
                                <a:lnTo>
                                  <a:pt x="118" y="359"/>
                                </a:lnTo>
                                <a:lnTo>
                                  <a:pt x="111" y="345"/>
                                </a:lnTo>
                                <a:lnTo>
                                  <a:pt x="100" y="337"/>
                                </a:lnTo>
                                <a:lnTo>
                                  <a:pt x="97" y="315"/>
                                </a:lnTo>
                                <a:lnTo>
                                  <a:pt x="90" y="301"/>
                                </a:lnTo>
                                <a:lnTo>
                                  <a:pt x="78" y="293"/>
                                </a:lnTo>
                                <a:lnTo>
                                  <a:pt x="48" y="295"/>
                                </a:lnTo>
                                <a:lnTo>
                                  <a:pt x="39" y="304"/>
                                </a:lnTo>
                                <a:lnTo>
                                  <a:pt x="32" y="317"/>
                                </a:lnTo>
                                <a:lnTo>
                                  <a:pt x="30" y="342"/>
                                </a:lnTo>
                                <a:lnTo>
                                  <a:pt x="32" y="362"/>
                                </a:lnTo>
                                <a:lnTo>
                                  <a:pt x="37" y="373"/>
                                </a:lnTo>
                                <a:lnTo>
                                  <a:pt x="46" y="373"/>
                                </a:lnTo>
                                <a:lnTo>
                                  <a:pt x="57" y="381"/>
                                </a:lnTo>
                                <a:lnTo>
                                  <a:pt x="68" y="392"/>
                                </a:lnTo>
                                <a:lnTo>
                                  <a:pt x="73" y="408"/>
                                </a:lnTo>
                                <a:lnTo>
                                  <a:pt x="71" y="436"/>
                                </a:lnTo>
                                <a:lnTo>
                                  <a:pt x="62" y="458"/>
                                </a:lnTo>
                                <a:lnTo>
                                  <a:pt x="6" y="389"/>
                                </a:lnTo>
                              </a:path>
                            </a:pathLst>
                          </a:custGeom>
                          <a:solidFill>
                            <a:srgbClr val="FFC06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112" name="Group 162">
                          <a:extLst>
                            <a:ext uri="{FF2B5EF4-FFF2-40B4-BE49-F238E27FC236}">
                              <a16:creationId xmlns:a16="http://schemas.microsoft.com/office/drawing/2014/main" id="{75E9802E-2724-4022-B23C-AD459845A3E3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503" y="1499"/>
                          <a:ext cx="192" cy="341"/>
                          <a:chOff x="4503" y="1499"/>
                          <a:chExt cx="192" cy="341"/>
                        </a:xfrm>
                      </p:grpSpPr>
                      <p:grpSp>
                        <p:nvGrpSpPr>
                          <p:cNvPr id="113" name="Group 163">
                            <a:extLst>
                              <a:ext uri="{FF2B5EF4-FFF2-40B4-BE49-F238E27FC236}">
                                <a16:creationId xmlns:a16="http://schemas.microsoft.com/office/drawing/2014/main" id="{D2656C43-62E5-41ED-A12E-DA89F37FD36D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503" y="1499"/>
                            <a:ext cx="192" cy="284"/>
                            <a:chOff x="4503" y="1499"/>
                            <a:chExt cx="192" cy="284"/>
                          </a:xfrm>
                        </p:grpSpPr>
                        <p:sp>
                          <p:nvSpPr>
                            <p:cNvPr id="117" name="Line 164">
                              <a:extLst>
                                <a:ext uri="{FF2B5EF4-FFF2-40B4-BE49-F238E27FC236}">
                                  <a16:creationId xmlns:a16="http://schemas.microsoft.com/office/drawing/2014/main" id="{557A125B-1BF9-4E96-A309-116805AF5A79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4503" y="1690"/>
                              <a:ext cx="3" cy="52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18" name="Freeform 165">
                              <a:extLst>
                                <a:ext uri="{FF2B5EF4-FFF2-40B4-BE49-F238E27FC236}">
                                  <a16:creationId xmlns:a16="http://schemas.microsoft.com/office/drawing/2014/main" id="{AFA6B586-42C4-4189-94AF-2508FB6B2B37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07" y="1499"/>
                              <a:ext cx="64" cy="156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155 h 156"/>
                                <a:gd name="T2" fmla="*/ 8 w 64"/>
                                <a:gd name="T3" fmla="*/ 75 h 156"/>
                                <a:gd name="T4" fmla="*/ 13 w 64"/>
                                <a:gd name="T5" fmla="*/ 53 h 156"/>
                                <a:gd name="T6" fmla="*/ 22 w 64"/>
                                <a:gd name="T7" fmla="*/ 39 h 156"/>
                                <a:gd name="T8" fmla="*/ 35 w 64"/>
                                <a:gd name="T9" fmla="*/ 30 h 156"/>
                                <a:gd name="T10" fmla="*/ 45 w 64"/>
                                <a:gd name="T11" fmla="*/ 25 h 156"/>
                                <a:gd name="T12" fmla="*/ 55 w 64"/>
                                <a:gd name="T13" fmla="*/ 17 h 156"/>
                                <a:gd name="T14" fmla="*/ 63 w 64"/>
                                <a:gd name="T15" fmla="*/ 0 h 156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</a:gdLst>
                              <a:ahLst/>
                              <a:cxnLst>
                                <a:cxn ang="T16">
                                  <a:pos x="T0" y="T1"/>
                                </a:cxn>
                                <a:cxn ang="T17">
                                  <a:pos x="T2" y="T3"/>
                                </a:cxn>
                                <a:cxn ang="T18">
                                  <a:pos x="T4" y="T5"/>
                                </a:cxn>
                                <a:cxn ang="T19">
                                  <a:pos x="T6" y="T7"/>
                                </a:cxn>
                                <a:cxn ang="T20">
                                  <a:pos x="T8" y="T9"/>
                                </a:cxn>
                                <a:cxn ang="T21">
                                  <a:pos x="T10" y="T11"/>
                                </a:cxn>
                                <a:cxn ang="T22">
                                  <a:pos x="T12" y="T13"/>
                                </a:cxn>
                                <a:cxn ang="T23">
                                  <a:pos x="T14" y="T15"/>
                                </a:cxn>
                              </a:cxnLst>
                              <a:rect l="0" t="0" r="r" b="b"/>
                              <a:pathLst>
                                <a:path w="64" h="156">
                                  <a:moveTo>
                                    <a:pt x="0" y="155"/>
                                  </a:moveTo>
                                  <a:lnTo>
                                    <a:pt x="8" y="75"/>
                                  </a:lnTo>
                                  <a:lnTo>
                                    <a:pt x="13" y="53"/>
                                  </a:lnTo>
                                  <a:lnTo>
                                    <a:pt x="22" y="39"/>
                                  </a:lnTo>
                                  <a:lnTo>
                                    <a:pt x="35" y="30"/>
                                  </a:lnTo>
                                  <a:lnTo>
                                    <a:pt x="45" y="25"/>
                                  </a:lnTo>
                                  <a:lnTo>
                                    <a:pt x="55" y="17"/>
                                  </a:lnTo>
                                  <a:lnTo>
                                    <a:pt x="63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19" name="Freeform 166">
                              <a:extLst>
                                <a:ext uri="{FF2B5EF4-FFF2-40B4-BE49-F238E27FC236}">
                                  <a16:creationId xmlns:a16="http://schemas.microsoft.com/office/drawing/2014/main" id="{5B7ABAF6-5158-46A8-BC2D-61393C99AD3B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19" y="1544"/>
                              <a:ext cx="47" cy="139"/>
                            </a:xfrm>
                            <a:custGeom>
                              <a:avLst/>
                              <a:gdLst>
                                <a:gd name="T0" fmla="*/ 46 w 47"/>
                                <a:gd name="T1" fmla="*/ 0 h 139"/>
                                <a:gd name="T2" fmla="*/ 34 w 47"/>
                                <a:gd name="T3" fmla="*/ 0 h 139"/>
                                <a:gd name="T4" fmla="*/ 25 w 47"/>
                                <a:gd name="T5" fmla="*/ 14 h 139"/>
                                <a:gd name="T6" fmla="*/ 22 w 47"/>
                                <a:gd name="T7" fmla="*/ 36 h 139"/>
                                <a:gd name="T8" fmla="*/ 17 w 47"/>
                                <a:gd name="T9" fmla="*/ 80 h 139"/>
                                <a:gd name="T10" fmla="*/ 0 w 47"/>
                                <a:gd name="T11" fmla="*/ 138 h 139"/>
                                <a:gd name="T12" fmla="*/ 0 60000 65536"/>
                                <a:gd name="T13" fmla="*/ 0 60000 65536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</a:gdLst>
                              <a:ahLst/>
                              <a:cxnLst>
                                <a:cxn ang="T12">
                                  <a:pos x="T0" y="T1"/>
                                </a:cxn>
                                <a:cxn ang="T13">
                                  <a:pos x="T2" y="T3"/>
                                </a:cxn>
                                <a:cxn ang="T14">
                                  <a:pos x="T4" y="T5"/>
                                </a:cxn>
                                <a:cxn ang="T15">
                                  <a:pos x="T6" y="T7"/>
                                </a:cxn>
                                <a:cxn ang="T16">
                                  <a:pos x="T8" y="T9"/>
                                </a:cxn>
                                <a:cxn ang="T17">
                                  <a:pos x="T10" y="T11"/>
                                </a:cxn>
                              </a:cxnLst>
                              <a:rect l="0" t="0" r="r" b="b"/>
                              <a:pathLst>
                                <a:path w="47" h="139">
                                  <a:moveTo>
                                    <a:pt x="46" y="0"/>
                                  </a:moveTo>
                                  <a:lnTo>
                                    <a:pt x="34" y="0"/>
                                  </a:lnTo>
                                  <a:lnTo>
                                    <a:pt x="25" y="14"/>
                                  </a:lnTo>
                                  <a:lnTo>
                                    <a:pt x="22" y="36"/>
                                  </a:lnTo>
                                  <a:lnTo>
                                    <a:pt x="17" y="80"/>
                                  </a:lnTo>
                                  <a:lnTo>
                                    <a:pt x="0" y="13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20" name="Freeform 167">
                              <a:extLst>
                                <a:ext uri="{FF2B5EF4-FFF2-40B4-BE49-F238E27FC236}">
                                  <a16:creationId xmlns:a16="http://schemas.microsoft.com/office/drawing/2014/main" id="{D60DE8FA-68CE-420F-8499-8BC67A3C80C2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83" y="1519"/>
                              <a:ext cx="75" cy="51"/>
                            </a:xfrm>
                            <a:custGeom>
                              <a:avLst/>
                              <a:gdLst>
                                <a:gd name="T0" fmla="*/ 0 w 75"/>
                                <a:gd name="T1" fmla="*/ 50 h 51"/>
                                <a:gd name="T2" fmla="*/ 12 w 75"/>
                                <a:gd name="T3" fmla="*/ 25 h 51"/>
                                <a:gd name="T4" fmla="*/ 22 w 75"/>
                                <a:gd name="T5" fmla="*/ 6 h 51"/>
                                <a:gd name="T6" fmla="*/ 32 w 75"/>
                                <a:gd name="T7" fmla="*/ 0 h 51"/>
                                <a:gd name="T8" fmla="*/ 42 w 75"/>
                                <a:gd name="T9" fmla="*/ 3 h 51"/>
                                <a:gd name="T10" fmla="*/ 59 w 75"/>
                                <a:gd name="T11" fmla="*/ 14 h 51"/>
                                <a:gd name="T12" fmla="*/ 74 w 75"/>
                                <a:gd name="T13" fmla="*/ 28 h 51"/>
                                <a:gd name="T14" fmla="*/ 0 60000 65536"/>
                                <a:gd name="T15" fmla="*/ 0 60000 65536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</a:gdLst>
                              <a:ahLst/>
                              <a:cxnLst>
                                <a:cxn ang="T14">
                                  <a:pos x="T0" y="T1"/>
                                </a:cxn>
                                <a:cxn ang="T15">
                                  <a:pos x="T2" y="T3"/>
                                </a:cxn>
                                <a:cxn ang="T16">
                                  <a:pos x="T4" y="T5"/>
                                </a:cxn>
                                <a:cxn ang="T17">
                                  <a:pos x="T6" y="T7"/>
                                </a:cxn>
                                <a:cxn ang="T18">
                                  <a:pos x="T8" y="T9"/>
                                </a:cxn>
                                <a:cxn ang="T19">
                                  <a:pos x="T10" y="T11"/>
                                </a:cxn>
                                <a:cxn ang="T2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75" h="51">
                                  <a:moveTo>
                                    <a:pt x="0" y="50"/>
                                  </a:moveTo>
                                  <a:lnTo>
                                    <a:pt x="12" y="25"/>
                                  </a:lnTo>
                                  <a:lnTo>
                                    <a:pt x="22" y="6"/>
                                  </a:lnTo>
                                  <a:lnTo>
                                    <a:pt x="32" y="0"/>
                                  </a:lnTo>
                                  <a:lnTo>
                                    <a:pt x="42" y="3"/>
                                  </a:lnTo>
                                  <a:lnTo>
                                    <a:pt x="59" y="14"/>
                                  </a:lnTo>
                                  <a:lnTo>
                                    <a:pt x="74" y="2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21" name="Freeform 168">
                              <a:extLst>
                                <a:ext uri="{FF2B5EF4-FFF2-40B4-BE49-F238E27FC236}">
                                  <a16:creationId xmlns:a16="http://schemas.microsoft.com/office/drawing/2014/main" id="{42FBC37E-AC70-4C24-A5BF-3E1202FD4671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56" y="1604"/>
                              <a:ext cx="129" cy="38"/>
                            </a:xfrm>
                            <a:custGeom>
                              <a:avLst/>
                              <a:gdLst>
                                <a:gd name="T0" fmla="*/ 0 w 129"/>
                                <a:gd name="T1" fmla="*/ 34 h 38"/>
                                <a:gd name="T2" fmla="*/ 11 w 129"/>
                                <a:gd name="T3" fmla="*/ 14 h 38"/>
                                <a:gd name="T4" fmla="*/ 20 w 129"/>
                                <a:gd name="T5" fmla="*/ 6 h 38"/>
                                <a:gd name="T6" fmla="*/ 34 w 129"/>
                                <a:gd name="T7" fmla="*/ 0 h 38"/>
                                <a:gd name="T8" fmla="*/ 49 w 129"/>
                                <a:gd name="T9" fmla="*/ 3 h 38"/>
                                <a:gd name="T10" fmla="*/ 60 w 129"/>
                                <a:gd name="T11" fmla="*/ 17 h 38"/>
                                <a:gd name="T12" fmla="*/ 73 w 129"/>
                                <a:gd name="T13" fmla="*/ 31 h 38"/>
                                <a:gd name="T14" fmla="*/ 87 w 129"/>
                                <a:gd name="T15" fmla="*/ 37 h 38"/>
                                <a:gd name="T16" fmla="*/ 101 w 129"/>
                                <a:gd name="T17" fmla="*/ 28 h 38"/>
                                <a:gd name="T18" fmla="*/ 114 w 129"/>
                                <a:gd name="T19" fmla="*/ 23 h 38"/>
                                <a:gd name="T20" fmla="*/ 128 w 129"/>
                                <a:gd name="T21" fmla="*/ 26 h 38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</a:gdLst>
                              <a:ahLst/>
                              <a:cxnLst>
                                <a:cxn ang="T22">
                                  <a:pos x="T0" y="T1"/>
                                </a:cxn>
                                <a:cxn ang="T23">
                                  <a:pos x="T2" y="T3"/>
                                </a:cxn>
                                <a:cxn ang="T24">
                                  <a:pos x="T4" y="T5"/>
                                </a:cxn>
                                <a:cxn ang="T25">
                                  <a:pos x="T6" y="T7"/>
                                </a:cxn>
                                <a:cxn ang="T26">
                                  <a:pos x="T8" y="T9"/>
                                </a:cxn>
                                <a:cxn ang="T27">
                                  <a:pos x="T10" y="T11"/>
                                </a:cxn>
                                <a:cxn ang="T28">
                                  <a:pos x="T12" y="T13"/>
                                </a:cxn>
                                <a:cxn ang="T29">
                                  <a:pos x="T14" y="T15"/>
                                </a:cxn>
                                <a:cxn ang="T30">
                                  <a:pos x="T16" y="T17"/>
                                </a:cxn>
                                <a:cxn ang="T31">
                                  <a:pos x="T18" y="T19"/>
                                </a:cxn>
                                <a:cxn ang="T32">
                                  <a:pos x="T20" y="T21"/>
                                </a:cxn>
                              </a:cxnLst>
                              <a:rect l="0" t="0" r="r" b="b"/>
                              <a:pathLst>
                                <a:path w="129" h="38">
                                  <a:moveTo>
                                    <a:pt x="0" y="34"/>
                                  </a:moveTo>
                                  <a:lnTo>
                                    <a:pt x="11" y="14"/>
                                  </a:lnTo>
                                  <a:lnTo>
                                    <a:pt x="20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49" y="3"/>
                                  </a:lnTo>
                                  <a:lnTo>
                                    <a:pt x="60" y="17"/>
                                  </a:lnTo>
                                  <a:lnTo>
                                    <a:pt x="73" y="31"/>
                                  </a:lnTo>
                                  <a:lnTo>
                                    <a:pt x="87" y="37"/>
                                  </a:lnTo>
                                  <a:lnTo>
                                    <a:pt x="101" y="28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8" y="26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22" name="Freeform 169">
                              <a:extLst>
                                <a:ext uri="{FF2B5EF4-FFF2-40B4-BE49-F238E27FC236}">
                                  <a16:creationId xmlns:a16="http://schemas.microsoft.com/office/drawing/2014/main" id="{2C8AD3AF-A018-4E28-8BE2-6C1F02696E27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96" y="1666"/>
                              <a:ext cx="99" cy="53"/>
                            </a:xfrm>
                            <a:custGeom>
                              <a:avLst/>
                              <a:gdLst>
                                <a:gd name="T0" fmla="*/ 0 w 99"/>
                                <a:gd name="T1" fmla="*/ 0 h 53"/>
                                <a:gd name="T2" fmla="*/ 9 w 99"/>
                                <a:gd name="T3" fmla="*/ 16 h 53"/>
                                <a:gd name="T4" fmla="*/ 22 w 99"/>
                                <a:gd name="T5" fmla="*/ 38 h 53"/>
                                <a:gd name="T6" fmla="*/ 36 w 99"/>
                                <a:gd name="T7" fmla="*/ 47 h 53"/>
                                <a:gd name="T8" fmla="*/ 53 w 99"/>
                                <a:gd name="T9" fmla="*/ 49 h 53"/>
                                <a:gd name="T10" fmla="*/ 64 w 99"/>
                                <a:gd name="T11" fmla="*/ 44 h 53"/>
                                <a:gd name="T12" fmla="*/ 78 w 99"/>
                                <a:gd name="T13" fmla="*/ 38 h 53"/>
                                <a:gd name="T14" fmla="*/ 98 w 99"/>
                                <a:gd name="T15" fmla="*/ 52 h 53"/>
                                <a:gd name="T16" fmla="*/ 0 60000 65536"/>
                                <a:gd name="T17" fmla="*/ 0 60000 65536"/>
                                <a:gd name="T18" fmla="*/ 0 60000 65536"/>
                                <a:gd name="T19" fmla="*/ 0 60000 65536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</a:gdLst>
                              <a:ahLst/>
                              <a:cxnLst>
                                <a:cxn ang="T16">
                                  <a:pos x="T0" y="T1"/>
                                </a:cxn>
                                <a:cxn ang="T17">
                                  <a:pos x="T2" y="T3"/>
                                </a:cxn>
                                <a:cxn ang="T18">
                                  <a:pos x="T4" y="T5"/>
                                </a:cxn>
                                <a:cxn ang="T19">
                                  <a:pos x="T6" y="T7"/>
                                </a:cxn>
                                <a:cxn ang="T20">
                                  <a:pos x="T8" y="T9"/>
                                </a:cxn>
                                <a:cxn ang="T21">
                                  <a:pos x="T10" y="T11"/>
                                </a:cxn>
                                <a:cxn ang="T22">
                                  <a:pos x="T12" y="T13"/>
                                </a:cxn>
                                <a:cxn ang="T23">
                                  <a:pos x="T14" y="T15"/>
                                </a:cxn>
                              </a:cxnLst>
                              <a:rect l="0" t="0" r="r" b="b"/>
                              <a:pathLst>
                                <a:path w="99" h="53">
                                  <a:moveTo>
                                    <a:pt x="0" y="0"/>
                                  </a:moveTo>
                                  <a:lnTo>
                                    <a:pt x="9" y="16"/>
                                  </a:lnTo>
                                  <a:lnTo>
                                    <a:pt x="22" y="38"/>
                                  </a:lnTo>
                                  <a:lnTo>
                                    <a:pt x="36" y="47"/>
                                  </a:lnTo>
                                  <a:lnTo>
                                    <a:pt x="53" y="49"/>
                                  </a:lnTo>
                                  <a:lnTo>
                                    <a:pt x="64" y="44"/>
                                  </a:lnTo>
                                  <a:lnTo>
                                    <a:pt x="78" y="38"/>
                                  </a:lnTo>
                                  <a:lnTo>
                                    <a:pt x="98" y="52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23" name="Freeform 170">
                              <a:extLst>
                                <a:ext uri="{FF2B5EF4-FFF2-40B4-BE49-F238E27FC236}">
                                  <a16:creationId xmlns:a16="http://schemas.microsoft.com/office/drawing/2014/main" id="{626965D8-ED59-4E19-A317-09D382BF9776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544" y="1657"/>
                              <a:ext cx="132" cy="126"/>
                            </a:xfrm>
                            <a:custGeom>
                              <a:avLst/>
                              <a:gdLst>
                                <a:gd name="T0" fmla="*/ 0 w 132"/>
                                <a:gd name="T1" fmla="*/ 19 h 126"/>
                                <a:gd name="T2" fmla="*/ 8 w 132"/>
                                <a:gd name="T3" fmla="*/ 8 h 126"/>
                                <a:gd name="T4" fmla="*/ 19 w 132"/>
                                <a:gd name="T5" fmla="*/ 0 h 126"/>
                                <a:gd name="T6" fmla="*/ 27 w 132"/>
                                <a:gd name="T7" fmla="*/ 6 h 126"/>
                                <a:gd name="T8" fmla="*/ 35 w 132"/>
                                <a:gd name="T9" fmla="*/ 17 h 126"/>
                                <a:gd name="T10" fmla="*/ 40 w 132"/>
                                <a:gd name="T11" fmla="*/ 33 h 126"/>
                                <a:gd name="T12" fmla="*/ 45 w 132"/>
                                <a:gd name="T13" fmla="*/ 56 h 126"/>
                                <a:gd name="T14" fmla="*/ 55 w 132"/>
                                <a:gd name="T15" fmla="*/ 75 h 126"/>
                                <a:gd name="T16" fmla="*/ 63 w 132"/>
                                <a:gd name="T17" fmla="*/ 86 h 126"/>
                                <a:gd name="T18" fmla="*/ 80 w 132"/>
                                <a:gd name="T19" fmla="*/ 106 h 126"/>
                                <a:gd name="T20" fmla="*/ 96 w 132"/>
                                <a:gd name="T21" fmla="*/ 117 h 126"/>
                                <a:gd name="T22" fmla="*/ 114 w 132"/>
                                <a:gd name="T23" fmla="*/ 125 h 126"/>
                                <a:gd name="T24" fmla="*/ 131 w 132"/>
                                <a:gd name="T25" fmla="*/ 114 h 12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  <a:gd name="T36" fmla="*/ 0 60000 65536"/>
                                <a:gd name="T37" fmla="*/ 0 60000 65536"/>
                                <a:gd name="T38" fmla="*/ 0 60000 65536"/>
                              </a:gdLst>
                              <a:ahLst/>
                              <a:cxnLst>
                                <a:cxn ang="T26">
                                  <a:pos x="T0" y="T1"/>
                                </a:cxn>
                                <a:cxn ang="T27">
                                  <a:pos x="T2" y="T3"/>
                                </a:cxn>
                                <a:cxn ang="T28">
                                  <a:pos x="T4" y="T5"/>
                                </a:cxn>
                                <a:cxn ang="T29">
                                  <a:pos x="T6" y="T7"/>
                                </a:cxn>
                                <a:cxn ang="T30">
                                  <a:pos x="T8" y="T9"/>
                                </a:cxn>
                                <a:cxn ang="T31">
                                  <a:pos x="T10" y="T11"/>
                                </a:cxn>
                                <a:cxn ang="T32">
                                  <a:pos x="T12" y="T13"/>
                                </a:cxn>
                                <a:cxn ang="T33">
                                  <a:pos x="T14" y="T15"/>
                                </a:cxn>
                                <a:cxn ang="T34">
                                  <a:pos x="T16" y="T17"/>
                                </a:cxn>
                                <a:cxn ang="T35">
                                  <a:pos x="T18" y="T19"/>
                                </a:cxn>
                                <a:cxn ang="T36">
                                  <a:pos x="T20" y="T21"/>
                                </a:cxn>
                                <a:cxn ang="T37">
                                  <a:pos x="T22" y="T23"/>
                                </a:cxn>
                                <a:cxn ang="T38">
                                  <a:pos x="T24" y="T25"/>
                                </a:cxn>
                              </a:cxnLst>
                              <a:rect l="0" t="0" r="r" b="b"/>
                              <a:pathLst>
                                <a:path w="132" h="126">
                                  <a:moveTo>
                                    <a:pt x="0" y="19"/>
                                  </a:moveTo>
                                  <a:lnTo>
                                    <a:pt x="8" y="8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27" y="6"/>
                                  </a:lnTo>
                                  <a:lnTo>
                                    <a:pt x="35" y="17"/>
                                  </a:lnTo>
                                  <a:lnTo>
                                    <a:pt x="40" y="33"/>
                                  </a:lnTo>
                                  <a:lnTo>
                                    <a:pt x="45" y="56"/>
                                  </a:lnTo>
                                  <a:lnTo>
                                    <a:pt x="55" y="75"/>
                                  </a:lnTo>
                                  <a:lnTo>
                                    <a:pt x="63" y="86"/>
                                  </a:lnTo>
                                  <a:lnTo>
                                    <a:pt x="80" y="106"/>
                                  </a:lnTo>
                                  <a:lnTo>
                                    <a:pt x="96" y="117"/>
                                  </a:lnTo>
                                  <a:lnTo>
                                    <a:pt x="114" y="125"/>
                                  </a:lnTo>
                                  <a:lnTo>
                                    <a:pt x="131" y="11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114" name="Group 171">
                            <a:extLst>
                              <a:ext uri="{FF2B5EF4-FFF2-40B4-BE49-F238E27FC236}">
                                <a16:creationId xmlns:a16="http://schemas.microsoft.com/office/drawing/2014/main" id="{9C53D4C0-3740-4A38-B61E-A79CEDC74B90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602" y="1787"/>
                            <a:ext cx="23" cy="53"/>
                            <a:chOff x="4602" y="1787"/>
                            <a:chExt cx="23" cy="53"/>
                          </a:xfrm>
                        </p:grpSpPr>
                        <p:sp>
                          <p:nvSpPr>
                            <p:cNvPr id="115" name="Oval 172">
                              <a:extLst>
                                <a:ext uri="{FF2B5EF4-FFF2-40B4-BE49-F238E27FC236}">
                                  <a16:creationId xmlns:a16="http://schemas.microsoft.com/office/drawing/2014/main" id="{9A4E3418-8B57-417F-BEC9-C08DCA81F036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602" y="1787"/>
                              <a:ext cx="2" cy="36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>
                              <a:lvl1pPr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 2" panose="05020102010507070707" pitchFamily="18" charset="2"/>
                                <a:buChar char=""/>
                                <a:defRPr sz="2400" b="1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Ø"/>
                                <a:defRPr sz="20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ü"/>
                                <a:defRPr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§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9pPr>
                            </a:lstStyle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ct val="5000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Tx/>
                                <a:buFont typeface="Wingdings" panose="05000000000000000000" pitchFamily="2" charset="2"/>
                                <a:buChar char="¦"/>
                                <a:tabLst/>
                                <a:defRPr/>
                              </a:pPr>
                              <a:endParaRPr kumimoji="0" lang="en-US" altLang="en-US" sz="3200" b="1" i="0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44546A"/>
                                </a:solidFill>
                                <a:effectLst/>
                                <a:uLnTx/>
                                <a:uFillTx/>
                                <a:latin typeface="Impact" panose="020B0806030902050204" pitchFamily="34" charset="0"/>
                              </a:endParaRPr>
                            </a:p>
                          </p:txBody>
                        </p:sp>
                        <p:sp>
                          <p:nvSpPr>
                            <p:cNvPr id="116" name="Oval 173">
                              <a:extLst>
                                <a:ext uri="{FF2B5EF4-FFF2-40B4-BE49-F238E27FC236}">
                                  <a16:creationId xmlns:a16="http://schemas.microsoft.com/office/drawing/2014/main" id="{761AB11A-3EFA-4CFC-B301-C544830F9284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623" y="1804"/>
                              <a:ext cx="2" cy="36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  <a:effectLst/>
                            <a:extLst>
                              <a:ext uri="{91240B29-F687-4F45-9708-019B960494DF}">
                                <a14:hiddenLine xmlns:a14="http://schemas.microsoft.com/office/drawing/2010/main" w="12700">
                                  <a:solidFill>
                                    <a:schemeClr val="tx1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>
                              <a:lvl1pPr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 2" panose="05020102010507070707" pitchFamily="18" charset="2"/>
                                <a:buChar char=""/>
                                <a:defRPr sz="2400" b="1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Ø"/>
                                <a:defRPr sz="20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ü"/>
                                <a:defRPr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Font typeface="Wingdings" panose="05000000000000000000" pitchFamily="2" charset="2"/>
                                <a:buChar char="§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Clr>
                                  <a:srgbClr val="990000"/>
                                </a:buClr>
                                <a:buChar char="»"/>
                                <a:defRPr sz="1600">
                                  <a:solidFill>
                                    <a:schemeClr val="tx1"/>
                                  </a:solidFill>
                                  <a:latin typeface="Trebuchet MS" panose="020B0603020202020204" pitchFamily="34" charset="0"/>
                                </a:defRPr>
                              </a:lvl9pPr>
                            </a:lstStyle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ct val="5000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Tx/>
                                <a:buFont typeface="Wingdings" panose="05000000000000000000" pitchFamily="2" charset="2"/>
                                <a:buChar char="¦"/>
                                <a:tabLst/>
                                <a:defRPr/>
                              </a:pPr>
                              <a:endParaRPr kumimoji="0" lang="en-US" altLang="en-US" sz="3200" b="1" i="0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44546A"/>
                                </a:solidFill>
                                <a:effectLst/>
                                <a:uLnTx/>
                                <a:uFillTx/>
                                <a:latin typeface="Impact" panose="020B0806030902050204" pitchFamily="34" charset="0"/>
                              </a:endParaRPr>
                            </a:p>
                          </p:txBody>
                        </p:sp>
                      </p:grpSp>
                    </p:grpSp>
                  </p:grpSp>
                  <p:grpSp>
                    <p:nvGrpSpPr>
                      <p:cNvPr id="92" name="Group 174">
                        <a:extLst>
                          <a:ext uri="{FF2B5EF4-FFF2-40B4-BE49-F238E27FC236}">
                            <a16:creationId xmlns:a16="http://schemas.microsoft.com/office/drawing/2014/main" id="{9A20083D-AA82-4255-ADF6-EC463E138AA7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089" y="1939"/>
                        <a:ext cx="463" cy="815"/>
                        <a:chOff x="4089" y="1939"/>
                        <a:chExt cx="463" cy="815"/>
                      </a:xfrm>
                    </p:grpSpPr>
                    <p:grpSp>
                      <p:nvGrpSpPr>
                        <p:cNvPr id="93" name="Group 175">
                          <a:extLst>
                            <a:ext uri="{FF2B5EF4-FFF2-40B4-BE49-F238E27FC236}">
                              <a16:creationId xmlns:a16="http://schemas.microsoft.com/office/drawing/2014/main" id="{D55E23DD-9B90-469D-A0E3-9CE8C0B7113C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089" y="2138"/>
                          <a:ext cx="382" cy="616"/>
                          <a:chOff x="4089" y="2138"/>
                          <a:chExt cx="382" cy="616"/>
                        </a:xfrm>
                      </p:grpSpPr>
                      <p:grpSp>
                        <p:nvGrpSpPr>
                          <p:cNvPr id="102" name="Group 176">
                            <a:extLst>
                              <a:ext uri="{FF2B5EF4-FFF2-40B4-BE49-F238E27FC236}">
                                <a16:creationId xmlns:a16="http://schemas.microsoft.com/office/drawing/2014/main" id="{23451D0F-07C1-45B1-ABB1-996C1662D7F2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089" y="2383"/>
                            <a:ext cx="149" cy="371"/>
                            <a:chOff x="4089" y="2383"/>
                            <a:chExt cx="149" cy="371"/>
                          </a:xfrm>
                        </p:grpSpPr>
                        <p:sp>
                          <p:nvSpPr>
                            <p:cNvPr id="106" name="Freeform 177">
                              <a:extLst>
                                <a:ext uri="{FF2B5EF4-FFF2-40B4-BE49-F238E27FC236}">
                                  <a16:creationId xmlns:a16="http://schemas.microsoft.com/office/drawing/2014/main" id="{5EEAC06F-D54B-42FB-ACA3-AB0884B77464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098" y="2383"/>
                              <a:ext cx="140" cy="366"/>
                            </a:xfrm>
                            <a:custGeom>
                              <a:avLst/>
                              <a:gdLst>
                                <a:gd name="T0" fmla="*/ 0 w 140"/>
                                <a:gd name="T1" fmla="*/ 33 h 366"/>
                                <a:gd name="T2" fmla="*/ 18 w 140"/>
                                <a:gd name="T3" fmla="*/ 183 h 366"/>
                                <a:gd name="T4" fmla="*/ 75 w 140"/>
                                <a:gd name="T5" fmla="*/ 362 h 366"/>
                                <a:gd name="T6" fmla="*/ 99 w 140"/>
                                <a:gd name="T7" fmla="*/ 357 h 366"/>
                                <a:gd name="T8" fmla="*/ 107 w 140"/>
                                <a:gd name="T9" fmla="*/ 362 h 366"/>
                                <a:gd name="T10" fmla="*/ 116 w 140"/>
                                <a:gd name="T11" fmla="*/ 365 h 366"/>
                                <a:gd name="T12" fmla="*/ 125 w 140"/>
                                <a:gd name="T13" fmla="*/ 357 h 366"/>
                                <a:gd name="T14" fmla="*/ 131 w 140"/>
                                <a:gd name="T15" fmla="*/ 340 h 366"/>
                                <a:gd name="T16" fmla="*/ 133 w 140"/>
                                <a:gd name="T17" fmla="*/ 290 h 366"/>
                                <a:gd name="T18" fmla="*/ 139 w 140"/>
                                <a:gd name="T19" fmla="*/ 268 h 366"/>
                                <a:gd name="T20" fmla="*/ 134 w 140"/>
                                <a:gd name="T21" fmla="*/ 155 h 366"/>
                                <a:gd name="T22" fmla="*/ 93 w 140"/>
                                <a:gd name="T23" fmla="*/ 108 h 366"/>
                                <a:gd name="T24" fmla="*/ 78 w 140"/>
                                <a:gd name="T25" fmla="*/ 66 h 366"/>
                                <a:gd name="T26" fmla="*/ 67 w 140"/>
                                <a:gd name="T27" fmla="*/ 61 h 366"/>
                                <a:gd name="T28" fmla="*/ 46 w 140"/>
                                <a:gd name="T29" fmla="*/ 58 h 366"/>
                                <a:gd name="T30" fmla="*/ 37 w 140"/>
                                <a:gd name="T31" fmla="*/ 30 h 366"/>
                                <a:gd name="T32" fmla="*/ 24 w 140"/>
                                <a:gd name="T33" fmla="*/ 8 h 366"/>
                                <a:gd name="T34" fmla="*/ 13 w 140"/>
                                <a:gd name="T35" fmla="*/ 0 h 366"/>
                                <a:gd name="T36" fmla="*/ 4 w 140"/>
                                <a:gd name="T37" fmla="*/ 6 h 366"/>
                                <a:gd name="T38" fmla="*/ 0 w 140"/>
                                <a:gd name="T39" fmla="*/ 33 h 366"/>
                                <a:gd name="T40" fmla="*/ 0 60000 65536"/>
                                <a:gd name="T41" fmla="*/ 0 60000 65536"/>
                                <a:gd name="T42" fmla="*/ 0 60000 65536"/>
                                <a:gd name="T43" fmla="*/ 0 60000 65536"/>
                                <a:gd name="T44" fmla="*/ 0 60000 65536"/>
                                <a:gd name="T45" fmla="*/ 0 60000 65536"/>
                                <a:gd name="T46" fmla="*/ 0 60000 65536"/>
                                <a:gd name="T47" fmla="*/ 0 60000 65536"/>
                                <a:gd name="T48" fmla="*/ 0 60000 65536"/>
                                <a:gd name="T49" fmla="*/ 0 60000 65536"/>
                                <a:gd name="T50" fmla="*/ 0 60000 65536"/>
                                <a:gd name="T51" fmla="*/ 0 60000 65536"/>
                                <a:gd name="T52" fmla="*/ 0 60000 65536"/>
                                <a:gd name="T53" fmla="*/ 0 60000 65536"/>
                                <a:gd name="T54" fmla="*/ 0 60000 65536"/>
                                <a:gd name="T55" fmla="*/ 0 60000 65536"/>
                                <a:gd name="T56" fmla="*/ 0 60000 65536"/>
                                <a:gd name="T57" fmla="*/ 0 60000 65536"/>
                                <a:gd name="T58" fmla="*/ 0 60000 65536"/>
                                <a:gd name="T59" fmla="*/ 0 60000 65536"/>
                              </a:gdLst>
                              <a:ahLst/>
                              <a:cxnLst>
                                <a:cxn ang="T40">
                                  <a:pos x="T0" y="T1"/>
                                </a:cxn>
                                <a:cxn ang="T41">
                                  <a:pos x="T2" y="T3"/>
                                </a:cxn>
                                <a:cxn ang="T42">
                                  <a:pos x="T4" y="T5"/>
                                </a:cxn>
                                <a:cxn ang="T43">
                                  <a:pos x="T6" y="T7"/>
                                </a:cxn>
                                <a:cxn ang="T44">
                                  <a:pos x="T8" y="T9"/>
                                </a:cxn>
                                <a:cxn ang="T45">
                                  <a:pos x="T10" y="T11"/>
                                </a:cxn>
                                <a:cxn ang="T46">
                                  <a:pos x="T12" y="T13"/>
                                </a:cxn>
                                <a:cxn ang="T47">
                                  <a:pos x="T14" y="T15"/>
                                </a:cxn>
                                <a:cxn ang="T48">
                                  <a:pos x="T16" y="T17"/>
                                </a:cxn>
                                <a:cxn ang="T49">
                                  <a:pos x="T18" y="T19"/>
                                </a:cxn>
                                <a:cxn ang="T50">
                                  <a:pos x="T20" y="T21"/>
                                </a:cxn>
                                <a:cxn ang="T51">
                                  <a:pos x="T22" y="T23"/>
                                </a:cxn>
                                <a:cxn ang="T52">
                                  <a:pos x="T24" y="T25"/>
                                </a:cxn>
                                <a:cxn ang="T53">
                                  <a:pos x="T26" y="T27"/>
                                </a:cxn>
                                <a:cxn ang="T54">
                                  <a:pos x="T28" y="T29"/>
                                </a:cxn>
                                <a:cxn ang="T55">
                                  <a:pos x="T30" y="T31"/>
                                </a:cxn>
                                <a:cxn ang="T56">
                                  <a:pos x="T32" y="T33"/>
                                </a:cxn>
                                <a:cxn ang="T57">
                                  <a:pos x="T34" y="T35"/>
                                </a:cxn>
                                <a:cxn ang="T58">
                                  <a:pos x="T36" y="T37"/>
                                </a:cxn>
                                <a:cxn ang="T59">
                                  <a:pos x="T38" y="T39"/>
                                </a:cxn>
                              </a:cxnLst>
                              <a:rect l="0" t="0" r="r" b="b"/>
                              <a:pathLst>
                                <a:path w="140" h="366">
                                  <a:moveTo>
                                    <a:pt x="0" y="33"/>
                                  </a:moveTo>
                                  <a:lnTo>
                                    <a:pt x="18" y="183"/>
                                  </a:lnTo>
                                  <a:lnTo>
                                    <a:pt x="75" y="362"/>
                                  </a:lnTo>
                                  <a:lnTo>
                                    <a:pt x="99" y="357"/>
                                  </a:lnTo>
                                  <a:lnTo>
                                    <a:pt x="107" y="362"/>
                                  </a:lnTo>
                                  <a:lnTo>
                                    <a:pt x="116" y="365"/>
                                  </a:lnTo>
                                  <a:lnTo>
                                    <a:pt x="125" y="357"/>
                                  </a:lnTo>
                                  <a:lnTo>
                                    <a:pt x="131" y="340"/>
                                  </a:lnTo>
                                  <a:lnTo>
                                    <a:pt x="133" y="290"/>
                                  </a:lnTo>
                                  <a:lnTo>
                                    <a:pt x="139" y="268"/>
                                  </a:lnTo>
                                  <a:lnTo>
                                    <a:pt x="134" y="155"/>
                                  </a:lnTo>
                                  <a:lnTo>
                                    <a:pt x="93" y="108"/>
                                  </a:lnTo>
                                  <a:lnTo>
                                    <a:pt x="78" y="66"/>
                                  </a:lnTo>
                                  <a:lnTo>
                                    <a:pt x="67" y="61"/>
                                  </a:lnTo>
                                  <a:lnTo>
                                    <a:pt x="46" y="58"/>
                                  </a:lnTo>
                                  <a:lnTo>
                                    <a:pt x="37" y="30"/>
                                  </a:lnTo>
                                  <a:lnTo>
                                    <a:pt x="24" y="8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4" y="6"/>
                                  </a:lnTo>
                                  <a:lnTo>
                                    <a:pt x="0" y="33"/>
                                  </a:lnTo>
                                </a:path>
                              </a:pathLst>
                            </a:custGeom>
                            <a:solidFill>
                              <a:srgbClr val="C0802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07" name="Freeform 178">
                              <a:extLst>
                                <a:ext uri="{FF2B5EF4-FFF2-40B4-BE49-F238E27FC236}">
                                  <a16:creationId xmlns:a16="http://schemas.microsoft.com/office/drawing/2014/main" id="{F32E2802-674C-49CB-8347-9AC4021925DD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120" y="2433"/>
                              <a:ext cx="78" cy="305"/>
                            </a:xfrm>
                            <a:custGeom>
                              <a:avLst/>
                              <a:gdLst>
                                <a:gd name="T0" fmla="*/ 18 w 78"/>
                                <a:gd name="T1" fmla="*/ 0 h 305"/>
                                <a:gd name="T2" fmla="*/ 2 w 78"/>
                                <a:gd name="T3" fmla="*/ 3 h 305"/>
                                <a:gd name="T4" fmla="*/ 0 w 78"/>
                                <a:gd name="T5" fmla="*/ 25 h 305"/>
                                <a:gd name="T6" fmla="*/ 0 w 78"/>
                                <a:gd name="T7" fmla="*/ 61 h 305"/>
                                <a:gd name="T8" fmla="*/ 5 w 78"/>
                                <a:gd name="T9" fmla="*/ 88 h 305"/>
                                <a:gd name="T10" fmla="*/ 16 w 78"/>
                                <a:gd name="T11" fmla="*/ 108 h 305"/>
                                <a:gd name="T12" fmla="*/ 28 w 78"/>
                                <a:gd name="T13" fmla="*/ 158 h 305"/>
                                <a:gd name="T14" fmla="*/ 32 w 78"/>
                                <a:gd name="T15" fmla="*/ 180 h 305"/>
                                <a:gd name="T16" fmla="*/ 39 w 78"/>
                                <a:gd name="T17" fmla="*/ 196 h 305"/>
                                <a:gd name="T18" fmla="*/ 40 w 78"/>
                                <a:gd name="T19" fmla="*/ 216 h 305"/>
                                <a:gd name="T20" fmla="*/ 63 w 78"/>
                                <a:gd name="T21" fmla="*/ 249 h 305"/>
                                <a:gd name="T22" fmla="*/ 77 w 78"/>
                                <a:gd name="T23" fmla="*/ 304 h 305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</a:gdLst>
                              <a:ahLst/>
                              <a:cxnLst>
                                <a:cxn ang="T24">
                                  <a:pos x="T0" y="T1"/>
                                </a:cxn>
                                <a:cxn ang="T25">
                                  <a:pos x="T2" y="T3"/>
                                </a:cxn>
                                <a:cxn ang="T26">
                                  <a:pos x="T4" y="T5"/>
                                </a:cxn>
                                <a:cxn ang="T27">
                                  <a:pos x="T6" y="T7"/>
                                </a:cxn>
                                <a:cxn ang="T28">
                                  <a:pos x="T8" y="T9"/>
                                </a:cxn>
                                <a:cxn ang="T29">
                                  <a:pos x="T10" y="T11"/>
                                </a:cxn>
                                <a:cxn ang="T30">
                                  <a:pos x="T12" y="T13"/>
                                </a:cxn>
                                <a:cxn ang="T31">
                                  <a:pos x="T14" y="T15"/>
                                </a:cxn>
                                <a:cxn ang="T32">
                                  <a:pos x="T16" y="T17"/>
                                </a:cxn>
                                <a:cxn ang="T33">
                                  <a:pos x="T18" y="T19"/>
                                </a:cxn>
                                <a:cxn ang="T34">
                                  <a:pos x="T20" y="T21"/>
                                </a:cxn>
                                <a:cxn ang="T35">
                                  <a:pos x="T22" y="T23"/>
                                </a:cxn>
                              </a:cxnLst>
                              <a:rect l="0" t="0" r="r" b="b"/>
                              <a:pathLst>
                                <a:path w="78" h="305">
                                  <a:moveTo>
                                    <a:pt x="18" y="0"/>
                                  </a:moveTo>
                                  <a:lnTo>
                                    <a:pt x="2" y="3"/>
                                  </a:lnTo>
                                  <a:lnTo>
                                    <a:pt x="0" y="25"/>
                                  </a:lnTo>
                                  <a:lnTo>
                                    <a:pt x="0" y="61"/>
                                  </a:lnTo>
                                  <a:lnTo>
                                    <a:pt x="5" y="88"/>
                                  </a:lnTo>
                                  <a:lnTo>
                                    <a:pt x="16" y="108"/>
                                  </a:lnTo>
                                  <a:lnTo>
                                    <a:pt x="28" y="158"/>
                                  </a:lnTo>
                                  <a:lnTo>
                                    <a:pt x="32" y="180"/>
                                  </a:lnTo>
                                  <a:lnTo>
                                    <a:pt x="39" y="196"/>
                                  </a:lnTo>
                                  <a:lnTo>
                                    <a:pt x="40" y="216"/>
                                  </a:lnTo>
                                  <a:lnTo>
                                    <a:pt x="63" y="249"/>
                                  </a:lnTo>
                                  <a:lnTo>
                                    <a:pt x="77" y="30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grpSp>
                          <p:nvGrpSpPr>
                            <p:cNvPr id="108" name="Group 179">
                              <a:extLst>
                                <a:ext uri="{FF2B5EF4-FFF2-40B4-BE49-F238E27FC236}">
                                  <a16:creationId xmlns:a16="http://schemas.microsoft.com/office/drawing/2014/main" id="{4793AA7F-7C13-49EB-BB02-416370D0BB1F}"/>
                                </a:ext>
                              </a:extLst>
                            </p:cNvPr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4089" y="2405"/>
                              <a:ext cx="87" cy="349"/>
                              <a:chOff x="4089" y="2405"/>
                              <a:chExt cx="87" cy="349"/>
                            </a:xfrm>
                          </p:grpSpPr>
                          <p:sp>
                            <p:nvSpPr>
                              <p:cNvPr id="109" name="Freeform 180">
                                <a:extLst>
                                  <a:ext uri="{FF2B5EF4-FFF2-40B4-BE49-F238E27FC236}">
                                    <a16:creationId xmlns:a16="http://schemas.microsoft.com/office/drawing/2014/main" id="{9670FA35-8736-4BE8-8466-704BB8A592CB}"/>
                                  </a:ext>
                                </a:extLst>
                              </p:cNvPr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4089" y="2405"/>
                                <a:ext cx="87" cy="349"/>
                              </a:xfrm>
                              <a:custGeom>
                                <a:avLst/>
                                <a:gdLst>
                                  <a:gd name="T0" fmla="*/ 7 w 87"/>
                                  <a:gd name="T1" fmla="*/ 0 h 349"/>
                                  <a:gd name="T2" fmla="*/ 17 w 87"/>
                                  <a:gd name="T3" fmla="*/ 30 h 349"/>
                                  <a:gd name="T4" fmla="*/ 24 w 87"/>
                                  <a:gd name="T5" fmla="*/ 58 h 349"/>
                                  <a:gd name="T6" fmla="*/ 30 w 87"/>
                                  <a:gd name="T7" fmla="*/ 97 h 349"/>
                                  <a:gd name="T8" fmla="*/ 30 w 87"/>
                                  <a:gd name="T9" fmla="*/ 130 h 349"/>
                                  <a:gd name="T10" fmla="*/ 36 w 87"/>
                                  <a:gd name="T11" fmla="*/ 166 h 349"/>
                                  <a:gd name="T12" fmla="*/ 43 w 87"/>
                                  <a:gd name="T13" fmla="*/ 193 h 349"/>
                                  <a:gd name="T14" fmla="*/ 52 w 87"/>
                                  <a:gd name="T15" fmla="*/ 221 h 349"/>
                                  <a:gd name="T16" fmla="*/ 65 w 87"/>
                                  <a:gd name="T17" fmla="*/ 257 h 349"/>
                                  <a:gd name="T18" fmla="*/ 73 w 87"/>
                                  <a:gd name="T19" fmla="*/ 293 h 349"/>
                                  <a:gd name="T20" fmla="*/ 84 w 87"/>
                                  <a:gd name="T21" fmla="*/ 334 h 349"/>
                                  <a:gd name="T22" fmla="*/ 86 w 87"/>
                                  <a:gd name="T23" fmla="*/ 348 h 349"/>
                                  <a:gd name="T24" fmla="*/ 74 w 87"/>
                                  <a:gd name="T25" fmla="*/ 348 h 349"/>
                                  <a:gd name="T26" fmla="*/ 56 w 87"/>
                                  <a:gd name="T27" fmla="*/ 337 h 349"/>
                                  <a:gd name="T28" fmla="*/ 40 w 87"/>
                                  <a:gd name="T29" fmla="*/ 307 h 349"/>
                                  <a:gd name="T30" fmla="*/ 31 w 87"/>
                                  <a:gd name="T31" fmla="*/ 260 h 349"/>
                                  <a:gd name="T32" fmla="*/ 24 w 87"/>
                                  <a:gd name="T33" fmla="*/ 218 h 349"/>
                                  <a:gd name="T34" fmla="*/ 16 w 87"/>
                                  <a:gd name="T35" fmla="*/ 182 h 349"/>
                                  <a:gd name="T36" fmla="*/ 3 w 87"/>
                                  <a:gd name="T37" fmla="*/ 141 h 349"/>
                                  <a:gd name="T38" fmla="*/ 0 w 87"/>
                                  <a:gd name="T39" fmla="*/ 77 h 349"/>
                                  <a:gd name="T40" fmla="*/ 1 w 87"/>
                                  <a:gd name="T41" fmla="*/ 44 h 349"/>
                                  <a:gd name="T42" fmla="*/ 7 w 87"/>
                                  <a:gd name="T43" fmla="*/ 0 h 349"/>
                                  <a:gd name="T44" fmla="*/ 0 60000 65536"/>
                                  <a:gd name="T45" fmla="*/ 0 60000 65536"/>
                                  <a:gd name="T46" fmla="*/ 0 60000 65536"/>
                                  <a:gd name="T47" fmla="*/ 0 60000 65536"/>
                                  <a:gd name="T48" fmla="*/ 0 60000 65536"/>
                                  <a:gd name="T49" fmla="*/ 0 60000 65536"/>
                                  <a:gd name="T50" fmla="*/ 0 60000 65536"/>
                                  <a:gd name="T51" fmla="*/ 0 60000 65536"/>
                                  <a:gd name="T52" fmla="*/ 0 60000 65536"/>
                                  <a:gd name="T53" fmla="*/ 0 60000 65536"/>
                                  <a:gd name="T54" fmla="*/ 0 60000 65536"/>
                                  <a:gd name="T55" fmla="*/ 0 60000 65536"/>
                                  <a:gd name="T56" fmla="*/ 0 60000 65536"/>
                                  <a:gd name="T57" fmla="*/ 0 60000 65536"/>
                                  <a:gd name="T58" fmla="*/ 0 60000 65536"/>
                                  <a:gd name="T59" fmla="*/ 0 60000 65536"/>
                                  <a:gd name="T60" fmla="*/ 0 60000 65536"/>
                                  <a:gd name="T61" fmla="*/ 0 60000 65536"/>
                                  <a:gd name="T62" fmla="*/ 0 60000 65536"/>
                                  <a:gd name="T63" fmla="*/ 0 60000 65536"/>
                                  <a:gd name="T64" fmla="*/ 0 60000 65536"/>
                                  <a:gd name="T65" fmla="*/ 0 60000 65536"/>
                                </a:gdLst>
                                <a:ahLst/>
                                <a:cxnLst>
                                  <a:cxn ang="T44">
                                    <a:pos x="T0" y="T1"/>
                                  </a:cxn>
                                  <a:cxn ang="T45">
                                    <a:pos x="T2" y="T3"/>
                                  </a:cxn>
                                  <a:cxn ang="T46">
                                    <a:pos x="T4" y="T5"/>
                                  </a:cxn>
                                  <a:cxn ang="T47">
                                    <a:pos x="T6" y="T7"/>
                                  </a:cxn>
                                  <a:cxn ang="T48">
                                    <a:pos x="T8" y="T9"/>
                                  </a:cxn>
                                  <a:cxn ang="T49">
                                    <a:pos x="T10" y="T11"/>
                                  </a:cxn>
                                  <a:cxn ang="T50">
                                    <a:pos x="T12" y="T13"/>
                                  </a:cxn>
                                  <a:cxn ang="T51">
                                    <a:pos x="T14" y="T15"/>
                                  </a:cxn>
                                  <a:cxn ang="T52">
                                    <a:pos x="T16" y="T17"/>
                                  </a:cxn>
                                  <a:cxn ang="T53">
                                    <a:pos x="T18" y="T19"/>
                                  </a:cxn>
                                  <a:cxn ang="T54">
                                    <a:pos x="T20" y="T21"/>
                                  </a:cxn>
                                  <a:cxn ang="T55">
                                    <a:pos x="T22" y="T23"/>
                                  </a:cxn>
                                  <a:cxn ang="T56">
                                    <a:pos x="T24" y="T25"/>
                                  </a:cxn>
                                  <a:cxn ang="T57">
                                    <a:pos x="T26" y="T27"/>
                                  </a:cxn>
                                  <a:cxn ang="T58">
                                    <a:pos x="T28" y="T29"/>
                                  </a:cxn>
                                  <a:cxn ang="T59">
                                    <a:pos x="T30" y="T31"/>
                                  </a:cxn>
                                  <a:cxn ang="T60">
                                    <a:pos x="T32" y="T33"/>
                                  </a:cxn>
                                  <a:cxn ang="T61">
                                    <a:pos x="T34" y="T35"/>
                                  </a:cxn>
                                  <a:cxn ang="T62">
                                    <a:pos x="T36" y="T37"/>
                                  </a:cxn>
                                  <a:cxn ang="T63">
                                    <a:pos x="T38" y="T39"/>
                                  </a:cxn>
                                  <a:cxn ang="T64">
                                    <a:pos x="T40" y="T41"/>
                                  </a:cxn>
                                  <a:cxn ang="T65">
                                    <a:pos x="T42" y="T43"/>
                                  </a:cxn>
                                </a:cxnLst>
                                <a:rect l="0" t="0" r="r" b="b"/>
                                <a:pathLst>
                                  <a:path w="87" h="349">
                                    <a:moveTo>
                                      <a:pt x="7" y="0"/>
                                    </a:moveTo>
                                    <a:lnTo>
                                      <a:pt x="17" y="30"/>
                                    </a:lnTo>
                                    <a:lnTo>
                                      <a:pt x="24" y="58"/>
                                    </a:lnTo>
                                    <a:lnTo>
                                      <a:pt x="30" y="97"/>
                                    </a:lnTo>
                                    <a:lnTo>
                                      <a:pt x="30" y="130"/>
                                    </a:lnTo>
                                    <a:lnTo>
                                      <a:pt x="36" y="166"/>
                                    </a:lnTo>
                                    <a:lnTo>
                                      <a:pt x="43" y="193"/>
                                    </a:lnTo>
                                    <a:lnTo>
                                      <a:pt x="52" y="221"/>
                                    </a:lnTo>
                                    <a:lnTo>
                                      <a:pt x="65" y="257"/>
                                    </a:lnTo>
                                    <a:lnTo>
                                      <a:pt x="73" y="293"/>
                                    </a:lnTo>
                                    <a:lnTo>
                                      <a:pt x="84" y="334"/>
                                    </a:lnTo>
                                    <a:lnTo>
                                      <a:pt x="86" y="348"/>
                                    </a:lnTo>
                                    <a:lnTo>
                                      <a:pt x="74" y="348"/>
                                    </a:lnTo>
                                    <a:lnTo>
                                      <a:pt x="56" y="337"/>
                                    </a:lnTo>
                                    <a:lnTo>
                                      <a:pt x="40" y="307"/>
                                    </a:lnTo>
                                    <a:lnTo>
                                      <a:pt x="31" y="260"/>
                                    </a:lnTo>
                                    <a:lnTo>
                                      <a:pt x="24" y="218"/>
                                    </a:lnTo>
                                    <a:lnTo>
                                      <a:pt x="16" y="182"/>
                                    </a:lnTo>
                                    <a:lnTo>
                                      <a:pt x="3" y="141"/>
                                    </a:lnTo>
                                    <a:lnTo>
                                      <a:pt x="0" y="77"/>
                                    </a:lnTo>
                                    <a:lnTo>
                                      <a:pt x="1" y="44"/>
                                    </a:lnTo>
                                    <a:lnTo>
                                      <a:pt x="7" y="0"/>
                                    </a:lnTo>
                                  </a:path>
                                </a:pathLst>
                              </a:custGeom>
                              <a:solidFill>
                                <a:srgbClr val="806040"/>
                              </a:solidFill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  <a:effectLst/>
                              <a:extLs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  <p:sp>
                            <p:nvSpPr>
                              <p:cNvPr id="110" name="Line 181">
                                <a:extLst>
                                  <a:ext uri="{FF2B5EF4-FFF2-40B4-BE49-F238E27FC236}">
                                    <a16:creationId xmlns:a16="http://schemas.microsoft.com/office/drawing/2014/main" id="{E298442E-4D10-4B8A-86DA-65281A4E4439}"/>
                                  </a:ext>
                                </a:extLst>
                              </p:cNvPr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 flipV="1">
                                <a:off x="4140" y="2651"/>
                                <a:ext cx="6" cy="36"/>
                              </a:xfrm>
                              <a:prstGeom prst="line">
                                <a:avLst/>
                              </a:prstGeom>
                              <a:noFill/>
                              <a:ln w="12700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</p:grpSp>
                      </p:grpSp>
                      <p:grpSp>
                        <p:nvGrpSpPr>
                          <p:cNvPr id="103" name="Group 182">
                            <a:extLst>
                              <a:ext uri="{FF2B5EF4-FFF2-40B4-BE49-F238E27FC236}">
                                <a16:creationId xmlns:a16="http://schemas.microsoft.com/office/drawing/2014/main" id="{8BA4C864-6415-4224-B2F6-05A72699AD6D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186" y="2138"/>
                            <a:ext cx="285" cy="519"/>
                            <a:chOff x="4186" y="2138"/>
                            <a:chExt cx="285" cy="519"/>
                          </a:xfrm>
                        </p:grpSpPr>
                        <p:sp>
                          <p:nvSpPr>
                            <p:cNvPr id="104" name="Freeform 183">
                              <a:extLst>
                                <a:ext uri="{FF2B5EF4-FFF2-40B4-BE49-F238E27FC236}">
                                  <a16:creationId xmlns:a16="http://schemas.microsoft.com/office/drawing/2014/main" id="{D64EADC2-1D0C-40B6-8B81-558257FDCBC9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186" y="2138"/>
                              <a:ext cx="285" cy="519"/>
                            </a:xfrm>
                            <a:custGeom>
                              <a:avLst/>
                              <a:gdLst>
                                <a:gd name="T0" fmla="*/ 251 w 285"/>
                                <a:gd name="T1" fmla="*/ 14 h 519"/>
                                <a:gd name="T2" fmla="*/ 234 w 285"/>
                                <a:gd name="T3" fmla="*/ 6 h 519"/>
                                <a:gd name="T4" fmla="*/ 214 w 285"/>
                                <a:gd name="T5" fmla="*/ 0 h 519"/>
                                <a:gd name="T6" fmla="*/ 200 w 285"/>
                                <a:gd name="T7" fmla="*/ 22 h 519"/>
                                <a:gd name="T8" fmla="*/ 184 w 285"/>
                                <a:gd name="T9" fmla="*/ 58 h 519"/>
                                <a:gd name="T10" fmla="*/ 170 w 285"/>
                                <a:gd name="T11" fmla="*/ 61 h 519"/>
                                <a:gd name="T12" fmla="*/ 156 w 285"/>
                                <a:gd name="T13" fmla="*/ 66 h 519"/>
                                <a:gd name="T14" fmla="*/ 149 w 285"/>
                                <a:gd name="T15" fmla="*/ 66 h 519"/>
                                <a:gd name="T16" fmla="*/ 138 w 285"/>
                                <a:gd name="T17" fmla="*/ 66 h 519"/>
                                <a:gd name="T18" fmla="*/ 131 w 285"/>
                                <a:gd name="T19" fmla="*/ 72 h 519"/>
                                <a:gd name="T20" fmla="*/ 124 w 285"/>
                                <a:gd name="T21" fmla="*/ 88 h 519"/>
                                <a:gd name="T22" fmla="*/ 117 w 285"/>
                                <a:gd name="T23" fmla="*/ 107 h 519"/>
                                <a:gd name="T24" fmla="*/ 107 w 285"/>
                                <a:gd name="T25" fmla="*/ 124 h 519"/>
                                <a:gd name="T26" fmla="*/ 83 w 285"/>
                                <a:gd name="T27" fmla="*/ 163 h 519"/>
                                <a:gd name="T28" fmla="*/ 45 w 285"/>
                                <a:gd name="T29" fmla="*/ 220 h 519"/>
                                <a:gd name="T30" fmla="*/ 8 w 285"/>
                                <a:gd name="T31" fmla="*/ 278 h 519"/>
                                <a:gd name="T32" fmla="*/ 0 w 285"/>
                                <a:gd name="T33" fmla="*/ 355 h 519"/>
                                <a:gd name="T34" fmla="*/ 8 w 285"/>
                                <a:gd name="T35" fmla="*/ 383 h 519"/>
                                <a:gd name="T36" fmla="*/ 8 w 285"/>
                                <a:gd name="T37" fmla="*/ 402 h 519"/>
                                <a:gd name="T38" fmla="*/ 16 w 285"/>
                                <a:gd name="T39" fmla="*/ 411 h 519"/>
                                <a:gd name="T40" fmla="*/ 26 w 285"/>
                                <a:gd name="T41" fmla="*/ 433 h 519"/>
                                <a:gd name="T42" fmla="*/ 31 w 285"/>
                                <a:gd name="T43" fmla="*/ 455 h 519"/>
                                <a:gd name="T44" fmla="*/ 36 w 285"/>
                                <a:gd name="T45" fmla="*/ 463 h 519"/>
                                <a:gd name="T46" fmla="*/ 43 w 285"/>
                                <a:gd name="T47" fmla="*/ 477 h 519"/>
                                <a:gd name="T48" fmla="*/ 47 w 285"/>
                                <a:gd name="T49" fmla="*/ 499 h 519"/>
                                <a:gd name="T50" fmla="*/ 52 w 285"/>
                                <a:gd name="T51" fmla="*/ 518 h 519"/>
                                <a:gd name="T52" fmla="*/ 61 w 285"/>
                                <a:gd name="T53" fmla="*/ 504 h 519"/>
                                <a:gd name="T54" fmla="*/ 73 w 285"/>
                                <a:gd name="T55" fmla="*/ 482 h 519"/>
                                <a:gd name="T56" fmla="*/ 77 w 285"/>
                                <a:gd name="T57" fmla="*/ 455 h 519"/>
                                <a:gd name="T58" fmla="*/ 82 w 285"/>
                                <a:gd name="T59" fmla="*/ 435 h 519"/>
                                <a:gd name="T60" fmla="*/ 82 w 285"/>
                                <a:gd name="T61" fmla="*/ 394 h 519"/>
                                <a:gd name="T62" fmla="*/ 96 w 285"/>
                                <a:gd name="T63" fmla="*/ 353 h 519"/>
                                <a:gd name="T64" fmla="*/ 110 w 285"/>
                                <a:gd name="T65" fmla="*/ 377 h 519"/>
                                <a:gd name="T66" fmla="*/ 119 w 285"/>
                                <a:gd name="T67" fmla="*/ 383 h 519"/>
                                <a:gd name="T68" fmla="*/ 134 w 285"/>
                                <a:gd name="T69" fmla="*/ 328 h 519"/>
                                <a:gd name="T70" fmla="*/ 177 w 285"/>
                                <a:gd name="T71" fmla="*/ 306 h 519"/>
                                <a:gd name="T72" fmla="*/ 210 w 285"/>
                                <a:gd name="T73" fmla="*/ 287 h 519"/>
                                <a:gd name="T74" fmla="*/ 229 w 285"/>
                                <a:gd name="T75" fmla="*/ 295 h 519"/>
                                <a:gd name="T76" fmla="*/ 242 w 285"/>
                                <a:gd name="T77" fmla="*/ 292 h 519"/>
                                <a:gd name="T78" fmla="*/ 257 w 285"/>
                                <a:gd name="T79" fmla="*/ 278 h 519"/>
                                <a:gd name="T80" fmla="*/ 269 w 285"/>
                                <a:gd name="T81" fmla="*/ 253 h 519"/>
                                <a:gd name="T82" fmla="*/ 276 w 285"/>
                                <a:gd name="T83" fmla="*/ 215 h 519"/>
                                <a:gd name="T84" fmla="*/ 284 w 285"/>
                                <a:gd name="T85" fmla="*/ 132 h 519"/>
                                <a:gd name="T86" fmla="*/ 251 w 285"/>
                                <a:gd name="T87" fmla="*/ 14 h 519"/>
                                <a:gd name="T88" fmla="*/ 0 60000 65536"/>
                                <a:gd name="T89" fmla="*/ 0 60000 65536"/>
                                <a:gd name="T90" fmla="*/ 0 60000 65536"/>
                                <a:gd name="T91" fmla="*/ 0 60000 65536"/>
                                <a:gd name="T92" fmla="*/ 0 60000 65536"/>
                                <a:gd name="T93" fmla="*/ 0 60000 65536"/>
                                <a:gd name="T94" fmla="*/ 0 60000 65536"/>
                                <a:gd name="T95" fmla="*/ 0 60000 65536"/>
                                <a:gd name="T96" fmla="*/ 0 60000 65536"/>
                                <a:gd name="T97" fmla="*/ 0 60000 65536"/>
                                <a:gd name="T98" fmla="*/ 0 60000 65536"/>
                                <a:gd name="T99" fmla="*/ 0 60000 65536"/>
                                <a:gd name="T100" fmla="*/ 0 60000 65536"/>
                                <a:gd name="T101" fmla="*/ 0 60000 65536"/>
                                <a:gd name="T102" fmla="*/ 0 60000 65536"/>
                                <a:gd name="T103" fmla="*/ 0 60000 65536"/>
                                <a:gd name="T104" fmla="*/ 0 60000 65536"/>
                                <a:gd name="T105" fmla="*/ 0 60000 65536"/>
                                <a:gd name="T106" fmla="*/ 0 60000 65536"/>
                                <a:gd name="T107" fmla="*/ 0 60000 65536"/>
                                <a:gd name="T108" fmla="*/ 0 60000 65536"/>
                                <a:gd name="T109" fmla="*/ 0 60000 65536"/>
                                <a:gd name="T110" fmla="*/ 0 60000 65536"/>
                                <a:gd name="T111" fmla="*/ 0 60000 65536"/>
                                <a:gd name="T112" fmla="*/ 0 60000 65536"/>
                                <a:gd name="T113" fmla="*/ 0 60000 65536"/>
                                <a:gd name="T114" fmla="*/ 0 60000 65536"/>
                                <a:gd name="T115" fmla="*/ 0 60000 65536"/>
                                <a:gd name="T116" fmla="*/ 0 60000 65536"/>
                                <a:gd name="T117" fmla="*/ 0 60000 65536"/>
                                <a:gd name="T118" fmla="*/ 0 60000 65536"/>
                                <a:gd name="T119" fmla="*/ 0 60000 65536"/>
                                <a:gd name="T120" fmla="*/ 0 60000 65536"/>
                                <a:gd name="T121" fmla="*/ 0 60000 65536"/>
                                <a:gd name="T122" fmla="*/ 0 60000 65536"/>
                                <a:gd name="T123" fmla="*/ 0 60000 65536"/>
                                <a:gd name="T124" fmla="*/ 0 60000 65536"/>
                                <a:gd name="T125" fmla="*/ 0 60000 65536"/>
                                <a:gd name="T126" fmla="*/ 0 60000 65536"/>
                                <a:gd name="T127" fmla="*/ 0 60000 65536"/>
                                <a:gd name="T128" fmla="*/ 0 60000 65536"/>
                                <a:gd name="T129" fmla="*/ 0 60000 65536"/>
                                <a:gd name="T130" fmla="*/ 0 60000 65536"/>
                                <a:gd name="T131" fmla="*/ 0 60000 65536"/>
                              </a:gdLst>
                              <a:ahLst/>
                              <a:cxnLst>
                                <a:cxn ang="T88">
                                  <a:pos x="T0" y="T1"/>
                                </a:cxn>
                                <a:cxn ang="T89">
                                  <a:pos x="T2" y="T3"/>
                                </a:cxn>
                                <a:cxn ang="T90">
                                  <a:pos x="T4" y="T5"/>
                                </a:cxn>
                                <a:cxn ang="T91">
                                  <a:pos x="T6" y="T7"/>
                                </a:cxn>
                                <a:cxn ang="T92">
                                  <a:pos x="T8" y="T9"/>
                                </a:cxn>
                                <a:cxn ang="T93">
                                  <a:pos x="T10" y="T11"/>
                                </a:cxn>
                                <a:cxn ang="T94">
                                  <a:pos x="T12" y="T13"/>
                                </a:cxn>
                                <a:cxn ang="T95">
                                  <a:pos x="T14" y="T15"/>
                                </a:cxn>
                                <a:cxn ang="T96">
                                  <a:pos x="T16" y="T17"/>
                                </a:cxn>
                                <a:cxn ang="T97">
                                  <a:pos x="T18" y="T19"/>
                                </a:cxn>
                                <a:cxn ang="T98">
                                  <a:pos x="T20" y="T21"/>
                                </a:cxn>
                                <a:cxn ang="T99">
                                  <a:pos x="T22" y="T23"/>
                                </a:cxn>
                                <a:cxn ang="T100">
                                  <a:pos x="T24" y="T25"/>
                                </a:cxn>
                                <a:cxn ang="T101">
                                  <a:pos x="T26" y="T27"/>
                                </a:cxn>
                                <a:cxn ang="T102">
                                  <a:pos x="T28" y="T29"/>
                                </a:cxn>
                                <a:cxn ang="T103">
                                  <a:pos x="T30" y="T31"/>
                                </a:cxn>
                                <a:cxn ang="T104">
                                  <a:pos x="T32" y="T33"/>
                                </a:cxn>
                                <a:cxn ang="T105">
                                  <a:pos x="T34" y="T35"/>
                                </a:cxn>
                                <a:cxn ang="T106">
                                  <a:pos x="T36" y="T37"/>
                                </a:cxn>
                                <a:cxn ang="T107">
                                  <a:pos x="T38" y="T39"/>
                                </a:cxn>
                                <a:cxn ang="T108">
                                  <a:pos x="T40" y="T41"/>
                                </a:cxn>
                                <a:cxn ang="T109">
                                  <a:pos x="T42" y="T43"/>
                                </a:cxn>
                                <a:cxn ang="T110">
                                  <a:pos x="T44" y="T45"/>
                                </a:cxn>
                                <a:cxn ang="T111">
                                  <a:pos x="T46" y="T47"/>
                                </a:cxn>
                                <a:cxn ang="T112">
                                  <a:pos x="T48" y="T49"/>
                                </a:cxn>
                                <a:cxn ang="T113">
                                  <a:pos x="T50" y="T51"/>
                                </a:cxn>
                                <a:cxn ang="T114">
                                  <a:pos x="T52" y="T53"/>
                                </a:cxn>
                                <a:cxn ang="T115">
                                  <a:pos x="T54" y="T55"/>
                                </a:cxn>
                                <a:cxn ang="T116">
                                  <a:pos x="T56" y="T57"/>
                                </a:cxn>
                                <a:cxn ang="T117">
                                  <a:pos x="T58" y="T59"/>
                                </a:cxn>
                                <a:cxn ang="T118">
                                  <a:pos x="T60" y="T61"/>
                                </a:cxn>
                                <a:cxn ang="T119">
                                  <a:pos x="T62" y="T63"/>
                                </a:cxn>
                                <a:cxn ang="T120">
                                  <a:pos x="T64" y="T65"/>
                                </a:cxn>
                                <a:cxn ang="T121">
                                  <a:pos x="T66" y="T67"/>
                                </a:cxn>
                                <a:cxn ang="T122">
                                  <a:pos x="T68" y="T69"/>
                                </a:cxn>
                                <a:cxn ang="T123">
                                  <a:pos x="T70" y="T71"/>
                                </a:cxn>
                                <a:cxn ang="T124">
                                  <a:pos x="T72" y="T73"/>
                                </a:cxn>
                                <a:cxn ang="T125">
                                  <a:pos x="T74" y="T75"/>
                                </a:cxn>
                                <a:cxn ang="T126">
                                  <a:pos x="T76" y="T77"/>
                                </a:cxn>
                                <a:cxn ang="T127">
                                  <a:pos x="T78" y="T79"/>
                                </a:cxn>
                                <a:cxn ang="T128">
                                  <a:pos x="T80" y="T81"/>
                                </a:cxn>
                                <a:cxn ang="T129">
                                  <a:pos x="T82" y="T83"/>
                                </a:cxn>
                                <a:cxn ang="T130">
                                  <a:pos x="T84" y="T85"/>
                                </a:cxn>
                                <a:cxn ang="T131">
                                  <a:pos x="T86" y="T87"/>
                                </a:cxn>
                              </a:cxnLst>
                              <a:rect l="0" t="0" r="r" b="b"/>
                              <a:pathLst>
                                <a:path w="285" h="519">
                                  <a:moveTo>
                                    <a:pt x="251" y="14"/>
                                  </a:moveTo>
                                  <a:lnTo>
                                    <a:pt x="234" y="6"/>
                                  </a:lnTo>
                                  <a:lnTo>
                                    <a:pt x="214" y="0"/>
                                  </a:lnTo>
                                  <a:lnTo>
                                    <a:pt x="200" y="22"/>
                                  </a:lnTo>
                                  <a:lnTo>
                                    <a:pt x="184" y="58"/>
                                  </a:lnTo>
                                  <a:lnTo>
                                    <a:pt x="170" y="61"/>
                                  </a:lnTo>
                                  <a:lnTo>
                                    <a:pt x="156" y="66"/>
                                  </a:lnTo>
                                  <a:lnTo>
                                    <a:pt x="149" y="66"/>
                                  </a:lnTo>
                                  <a:lnTo>
                                    <a:pt x="138" y="66"/>
                                  </a:lnTo>
                                  <a:lnTo>
                                    <a:pt x="131" y="72"/>
                                  </a:lnTo>
                                  <a:lnTo>
                                    <a:pt x="124" y="88"/>
                                  </a:lnTo>
                                  <a:lnTo>
                                    <a:pt x="117" y="107"/>
                                  </a:lnTo>
                                  <a:lnTo>
                                    <a:pt x="107" y="124"/>
                                  </a:lnTo>
                                  <a:lnTo>
                                    <a:pt x="83" y="163"/>
                                  </a:lnTo>
                                  <a:lnTo>
                                    <a:pt x="45" y="220"/>
                                  </a:lnTo>
                                  <a:lnTo>
                                    <a:pt x="8" y="278"/>
                                  </a:lnTo>
                                  <a:lnTo>
                                    <a:pt x="0" y="355"/>
                                  </a:lnTo>
                                  <a:lnTo>
                                    <a:pt x="8" y="383"/>
                                  </a:lnTo>
                                  <a:lnTo>
                                    <a:pt x="8" y="402"/>
                                  </a:lnTo>
                                  <a:lnTo>
                                    <a:pt x="16" y="411"/>
                                  </a:lnTo>
                                  <a:lnTo>
                                    <a:pt x="26" y="433"/>
                                  </a:lnTo>
                                  <a:lnTo>
                                    <a:pt x="31" y="455"/>
                                  </a:lnTo>
                                  <a:lnTo>
                                    <a:pt x="36" y="463"/>
                                  </a:lnTo>
                                  <a:lnTo>
                                    <a:pt x="43" y="477"/>
                                  </a:lnTo>
                                  <a:lnTo>
                                    <a:pt x="47" y="499"/>
                                  </a:lnTo>
                                  <a:lnTo>
                                    <a:pt x="52" y="518"/>
                                  </a:lnTo>
                                  <a:lnTo>
                                    <a:pt x="61" y="504"/>
                                  </a:lnTo>
                                  <a:lnTo>
                                    <a:pt x="73" y="482"/>
                                  </a:lnTo>
                                  <a:lnTo>
                                    <a:pt x="77" y="455"/>
                                  </a:lnTo>
                                  <a:lnTo>
                                    <a:pt x="82" y="435"/>
                                  </a:lnTo>
                                  <a:lnTo>
                                    <a:pt x="82" y="394"/>
                                  </a:lnTo>
                                  <a:lnTo>
                                    <a:pt x="96" y="353"/>
                                  </a:lnTo>
                                  <a:lnTo>
                                    <a:pt x="110" y="377"/>
                                  </a:lnTo>
                                  <a:lnTo>
                                    <a:pt x="119" y="383"/>
                                  </a:lnTo>
                                  <a:lnTo>
                                    <a:pt x="134" y="328"/>
                                  </a:lnTo>
                                  <a:lnTo>
                                    <a:pt x="177" y="306"/>
                                  </a:lnTo>
                                  <a:lnTo>
                                    <a:pt x="210" y="287"/>
                                  </a:lnTo>
                                  <a:lnTo>
                                    <a:pt x="229" y="295"/>
                                  </a:lnTo>
                                  <a:lnTo>
                                    <a:pt x="242" y="292"/>
                                  </a:lnTo>
                                  <a:lnTo>
                                    <a:pt x="257" y="278"/>
                                  </a:lnTo>
                                  <a:lnTo>
                                    <a:pt x="269" y="253"/>
                                  </a:lnTo>
                                  <a:lnTo>
                                    <a:pt x="276" y="215"/>
                                  </a:lnTo>
                                  <a:lnTo>
                                    <a:pt x="284" y="132"/>
                                  </a:lnTo>
                                  <a:lnTo>
                                    <a:pt x="251" y="14"/>
                                  </a:lnTo>
                                </a:path>
                              </a:pathLst>
                            </a:custGeom>
                            <a:solidFill>
                              <a:srgbClr val="00808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105" name="Freeform 184">
                              <a:extLst>
                                <a:ext uri="{FF2B5EF4-FFF2-40B4-BE49-F238E27FC236}">
                                  <a16:creationId xmlns:a16="http://schemas.microsoft.com/office/drawing/2014/main" id="{32E4807B-349A-4BE9-8A89-7CE26D49A053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188" y="2218"/>
                              <a:ext cx="245" cy="266"/>
                            </a:xfrm>
                            <a:custGeom>
                              <a:avLst/>
                              <a:gdLst>
                                <a:gd name="T0" fmla="*/ 0 w 245"/>
                                <a:gd name="T1" fmla="*/ 265 h 266"/>
                                <a:gd name="T2" fmla="*/ 93 w 245"/>
                                <a:gd name="T3" fmla="*/ 108 h 266"/>
                                <a:gd name="T4" fmla="*/ 139 w 245"/>
                                <a:gd name="T5" fmla="*/ 44 h 266"/>
                                <a:gd name="T6" fmla="*/ 244 w 245"/>
                                <a:gd name="T7" fmla="*/ 0 h 266"/>
                                <a:gd name="T8" fmla="*/ 0 60000 65536"/>
                                <a:gd name="T9" fmla="*/ 0 60000 65536"/>
                                <a:gd name="T10" fmla="*/ 0 60000 65536"/>
                                <a:gd name="T11" fmla="*/ 0 60000 65536"/>
                              </a:gdLst>
                              <a:ahLst/>
                              <a:cxnLst>
                                <a:cxn ang="T8">
                                  <a:pos x="T0" y="T1"/>
                                </a:cxn>
                                <a:cxn ang="T9">
                                  <a:pos x="T2" y="T3"/>
                                </a:cxn>
                                <a:cxn ang="T10">
                                  <a:pos x="T4" y="T5"/>
                                </a:cxn>
                                <a:cxn ang="T11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5" h="266">
                                  <a:moveTo>
                                    <a:pt x="0" y="265"/>
                                  </a:moveTo>
                                  <a:lnTo>
                                    <a:pt x="93" y="108"/>
                                  </a:lnTo>
                                  <a:lnTo>
                                    <a:pt x="139" y="44"/>
                                  </a:lnTo>
                                  <a:lnTo>
                                    <a:pt x="244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94" name="Group 185">
                          <a:extLst>
                            <a:ext uri="{FF2B5EF4-FFF2-40B4-BE49-F238E27FC236}">
                              <a16:creationId xmlns:a16="http://schemas.microsoft.com/office/drawing/2014/main" id="{41BEB98D-415C-4CA2-A4E5-7DF6864014D5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386" y="1939"/>
                          <a:ext cx="166" cy="415"/>
                          <a:chOff x="4386" y="1939"/>
                          <a:chExt cx="166" cy="415"/>
                        </a:xfrm>
                      </p:grpSpPr>
                      <p:grpSp>
                        <p:nvGrpSpPr>
                          <p:cNvPr id="95" name="Group 186">
                            <a:extLst>
                              <a:ext uri="{FF2B5EF4-FFF2-40B4-BE49-F238E27FC236}">
                                <a16:creationId xmlns:a16="http://schemas.microsoft.com/office/drawing/2014/main" id="{491C3D42-A7AA-4842-83EC-3AD18A01A8B1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386" y="1941"/>
                            <a:ext cx="164" cy="413"/>
                            <a:chOff x="4386" y="1941"/>
                            <a:chExt cx="164" cy="413"/>
                          </a:xfrm>
                        </p:grpSpPr>
                        <p:sp>
                          <p:nvSpPr>
                            <p:cNvPr id="97" name="Freeform 187">
                              <a:extLst>
                                <a:ext uri="{FF2B5EF4-FFF2-40B4-BE49-F238E27FC236}">
                                  <a16:creationId xmlns:a16="http://schemas.microsoft.com/office/drawing/2014/main" id="{E909CB98-CC2A-45E2-8DF6-D5C1DB6417F9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386" y="1941"/>
                              <a:ext cx="164" cy="413"/>
                            </a:xfrm>
                            <a:custGeom>
                              <a:avLst/>
                              <a:gdLst>
                                <a:gd name="T0" fmla="*/ 0 w 164"/>
                                <a:gd name="T1" fmla="*/ 158 h 413"/>
                                <a:gd name="T2" fmla="*/ 19 w 164"/>
                                <a:gd name="T3" fmla="*/ 141 h 413"/>
                                <a:gd name="T4" fmla="*/ 35 w 164"/>
                                <a:gd name="T5" fmla="*/ 130 h 413"/>
                                <a:gd name="T6" fmla="*/ 55 w 164"/>
                                <a:gd name="T7" fmla="*/ 119 h 413"/>
                                <a:gd name="T8" fmla="*/ 62 w 164"/>
                                <a:gd name="T9" fmla="*/ 113 h 413"/>
                                <a:gd name="T10" fmla="*/ 68 w 164"/>
                                <a:gd name="T11" fmla="*/ 94 h 413"/>
                                <a:gd name="T12" fmla="*/ 76 w 164"/>
                                <a:gd name="T13" fmla="*/ 53 h 413"/>
                                <a:gd name="T14" fmla="*/ 80 w 164"/>
                                <a:gd name="T15" fmla="*/ 22 h 413"/>
                                <a:gd name="T16" fmla="*/ 101 w 164"/>
                                <a:gd name="T17" fmla="*/ 0 h 413"/>
                                <a:gd name="T18" fmla="*/ 162 w 164"/>
                                <a:gd name="T19" fmla="*/ 119 h 413"/>
                                <a:gd name="T20" fmla="*/ 163 w 164"/>
                                <a:gd name="T21" fmla="*/ 147 h 413"/>
                                <a:gd name="T22" fmla="*/ 157 w 164"/>
                                <a:gd name="T23" fmla="*/ 185 h 413"/>
                                <a:gd name="T24" fmla="*/ 149 w 164"/>
                                <a:gd name="T25" fmla="*/ 230 h 413"/>
                                <a:gd name="T26" fmla="*/ 142 w 164"/>
                                <a:gd name="T27" fmla="*/ 257 h 413"/>
                                <a:gd name="T28" fmla="*/ 130 w 164"/>
                                <a:gd name="T29" fmla="*/ 285 h 413"/>
                                <a:gd name="T30" fmla="*/ 117 w 164"/>
                                <a:gd name="T31" fmla="*/ 315 h 413"/>
                                <a:gd name="T32" fmla="*/ 115 w 164"/>
                                <a:gd name="T33" fmla="*/ 354 h 413"/>
                                <a:gd name="T34" fmla="*/ 112 w 164"/>
                                <a:gd name="T35" fmla="*/ 393 h 413"/>
                                <a:gd name="T36" fmla="*/ 104 w 164"/>
                                <a:gd name="T37" fmla="*/ 409 h 413"/>
                                <a:gd name="T38" fmla="*/ 94 w 164"/>
                                <a:gd name="T39" fmla="*/ 412 h 413"/>
                                <a:gd name="T40" fmla="*/ 65 w 164"/>
                                <a:gd name="T41" fmla="*/ 395 h 413"/>
                                <a:gd name="T42" fmla="*/ 69 w 164"/>
                                <a:gd name="T43" fmla="*/ 384 h 413"/>
                                <a:gd name="T44" fmla="*/ 68 w 164"/>
                                <a:gd name="T45" fmla="*/ 359 h 413"/>
                                <a:gd name="T46" fmla="*/ 62 w 164"/>
                                <a:gd name="T47" fmla="*/ 335 h 413"/>
                                <a:gd name="T48" fmla="*/ 62 w 164"/>
                                <a:gd name="T49" fmla="*/ 310 h 413"/>
                                <a:gd name="T50" fmla="*/ 56 w 164"/>
                                <a:gd name="T51" fmla="*/ 290 h 413"/>
                                <a:gd name="T52" fmla="*/ 50 w 164"/>
                                <a:gd name="T53" fmla="*/ 271 h 413"/>
                                <a:gd name="T54" fmla="*/ 44 w 164"/>
                                <a:gd name="T55" fmla="*/ 249 h 413"/>
                                <a:gd name="T56" fmla="*/ 42 w 164"/>
                                <a:gd name="T57" fmla="*/ 241 h 413"/>
                                <a:gd name="T58" fmla="*/ 33 w 164"/>
                                <a:gd name="T59" fmla="*/ 196 h 413"/>
                                <a:gd name="T60" fmla="*/ 0 w 164"/>
                                <a:gd name="T61" fmla="*/ 158 h 413"/>
                                <a:gd name="T62" fmla="*/ 0 60000 65536"/>
                                <a:gd name="T63" fmla="*/ 0 60000 65536"/>
                                <a:gd name="T64" fmla="*/ 0 60000 65536"/>
                                <a:gd name="T65" fmla="*/ 0 60000 65536"/>
                                <a:gd name="T66" fmla="*/ 0 60000 65536"/>
                                <a:gd name="T67" fmla="*/ 0 60000 65536"/>
                                <a:gd name="T68" fmla="*/ 0 60000 65536"/>
                                <a:gd name="T69" fmla="*/ 0 60000 65536"/>
                                <a:gd name="T70" fmla="*/ 0 60000 65536"/>
                                <a:gd name="T71" fmla="*/ 0 60000 65536"/>
                                <a:gd name="T72" fmla="*/ 0 60000 65536"/>
                                <a:gd name="T73" fmla="*/ 0 60000 65536"/>
                                <a:gd name="T74" fmla="*/ 0 60000 65536"/>
                                <a:gd name="T75" fmla="*/ 0 60000 65536"/>
                                <a:gd name="T76" fmla="*/ 0 60000 65536"/>
                                <a:gd name="T77" fmla="*/ 0 60000 65536"/>
                                <a:gd name="T78" fmla="*/ 0 60000 65536"/>
                                <a:gd name="T79" fmla="*/ 0 60000 65536"/>
                                <a:gd name="T80" fmla="*/ 0 60000 65536"/>
                                <a:gd name="T81" fmla="*/ 0 60000 65536"/>
                                <a:gd name="T82" fmla="*/ 0 60000 65536"/>
                                <a:gd name="T83" fmla="*/ 0 60000 65536"/>
                                <a:gd name="T84" fmla="*/ 0 60000 65536"/>
                                <a:gd name="T85" fmla="*/ 0 60000 65536"/>
                                <a:gd name="T86" fmla="*/ 0 60000 65536"/>
                                <a:gd name="T87" fmla="*/ 0 60000 65536"/>
                                <a:gd name="T88" fmla="*/ 0 60000 65536"/>
                                <a:gd name="T89" fmla="*/ 0 60000 65536"/>
                                <a:gd name="T90" fmla="*/ 0 60000 65536"/>
                                <a:gd name="T91" fmla="*/ 0 60000 65536"/>
                                <a:gd name="T92" fmla="*/ 0 60000 65536"/>
                              </a:gdLst>
                              <a:ahLst/>
                              <a:cxnLst>
                                <a:cxn ang="T62">
                                  <a:pos x="T0" y="T1"/>
                                </a:cxn>
                                <a:cxn ang="T63">
                                  <a:pos x="T2" y="T3"/>
                                </a:cxn>
                                <a:cxn ang="T64">
                                  <a:pos x="T4" y="T5"/>
                                </a:cxn>
                                <a:cxn ang="T65">
                                  <a:pos x="T6" y="T7"/>
                                </a:cxn>
                                <a:cxn ang="T66">
                                  <a:pos x="T8" y="T9"/>
                                </a:cxn>
                                <a:cxn ang="T67">
                                  <a:pos x="T10" y="T11"/>
                                </a:cxn>
                                <a:cxn ang="T68">
                                  <a:pos x="T12" y="T13"/>
                                </a:cxn>
                                <a:cxn ang="T69">
                                  <a:pos x="T14" y="T15"/>
                                </a:cxn>
                                <a:cxn ang="T70">
                                  <a:pos x="T16" y="T17"/>
                                </a:cxn>
                                <a:cxn ang="T71">
                                  <a:pos x="T18" y="T19"/>
                                </a:cxn>
                                <a:cxn ang="T72">
                                  <a:pos x="T20" y="T21"/>
                                </a:cxn>
                                <a:cxn ang="T73">
                                  <a:pos x="T22" y="T23"/>
                                </a:cxn>
                                <a:cxn ang="T74">
                                  <a:pos x="T24" y="T25"/>
                                </a:cxn>
                                <a:cxn ang="T75">
                                  <a:pos x="T26" y="T27"/>
                                </a:cxn>
                                <a:cxn ang="T76">
                                  <a:pos x="T28" y="T29"/>
                                </a:cxn>
                                <a:cxn ang="T77">
                                  <a:pos x="T30" y="T31"/>
                                </a:cxn>
                                <a:cxn ang="T78">
                                  <a:pos x="T32" y="T33"/>
                                </a:cxn>
                                <a:cxn ang="T79">
                                  <a:pos x="T34" y="T35"/>
                                </a:cxn>
                                <a:cxn ang="T80">
                                  <a:pos x="T36" y="T37"/>
                                </a:cxn>
                                <a:cxn ang="T81">
                                  <a:pos x="T38" y="T39"/>
                                </a:cxn>
                                <a:cxn ang="T82">
                                  <a:pos x="T40" y="T41"/>
                                </a:cxn>
                                <a:cxn ang="T83">
                                  <a:pos x="T42" y="T43"/>
                                </a:cxn>
                                <a:cxn ang="T84">
                                  <a:pos x="T44" y="T45"/>
                                </a:cxn>
                                <a:cxn ang="T85">
                                  <a:pos x="T46" y="T47"/>
                                </a:cxn>
                                <a:cxn ang="T86">
                                  <a:pos x="T48" y="T49"/>
                                </a:cxn>
                                <a:cxn ang="T87">
                                  <a:pos x="T50" y="T51"/>
                                </a:cxn>
                                <a:cxn ang="T88">
                                  <a:pos x="T52" y="T53"/>
                                </a:cxn>
                                <a:cxn ang="T89">
                                  <a:pos x="T54" y="T55"/>
                                </a:cxn>
                                <a:cxn ang="T90">
                                  <a:pos x="T56" y="T57"/>
                                </a:cxn>
                                <a:cxn ang="T91">
                                  <a:pos x="T58" y="T59"/>
                                </a:cxn>
                                <a:cxn ang="T92">
                                  <a:pos x="T60" y="T61"/>
                                </a:cxn>
                              </a:cxnLst>
                              <a:rect l="0" t="0" r="r" b="b"/>
                              <a:pathLst>
                                <a:path w="164" h="413">
                                  <a:moveTo>
                                    <a:pt x="0" y="158"/>
                                  </a:moveTo>
                                  <a:lnTo>
                                    <a:pt x="19" y="141"/>
                                  </a:lnTo>
                                  <a:lnTo>
                                    <a:pt x="35" y="130"/>
                                  </a:lnTo>
                                  <a:lnTo>
                                    <a:pt x="55" y="119"/>
                                  </a:lnTo>
                                  <a:lnTo>
                                    <a:pt x="62" y="113"/>
                                  </a:lnTo>
                                  <a:lnTo>
                                    <a:pt x="68" y="94"/>
                                  </a:lnTo>
                                  <a:lnTo>
                                    <a:pt x="76" y="53"/>
                                  </a:lnTo>
                                  <a:lnTo>
                                    <a:pt x="80" y="22"/>
                                  </a:lnTo>
                                  <a:lnTo>
                                    <a:pt x="101" y="0"/>
                                  </a:lnTo>
                                  <a:lnTo>
                                    <a:pt x="162" y="119"/>
                                  </a:lnTo>
                                  <a:lnTo>
                                    <a:pt x="163" y="147"/>
                                  </a:lnTo>
                                  <a:lnTo>
                                    <a:pt x="157" y="185"/>
                                  </a:lnTo>
                                  <a:lnTo>
                                    <a:pt x="149" y="230"/>
                                  </a:lnTo>
                                  <a:lnTo>
                                    <a:pt x="142" y="257"/>
                                  </a:lnTo>
                                  <a:lnTo>
                                    <a:pt x="130" y="285"/>
                                  </a:lnTo>
                                  <a:lnTo>
                                    <a:pt x="117" y="315"/>
                                  </a:lnTo>
                                  <a:lnTo>
                                    <a:pt x="115" y="354"/>
                                  </a:lnTo>
                                  <a:lnTo>
                                    <a:pt x="112" y="393"/>
                                  </a:lnTo>
                                  <a:lnTo>
                                    <a:pt x="104" y="409"/>
                                  </a:lnTo>
                                  <a:lnTo>
                                    <a:pt x="94" y="412"/>
                                  </a:lnTo>
                                  <a:lnTo>
                                    <a:pt x="65" y="395"/>
                                  </a:lnTo>
                                  <a:lnTo>
                                    <a:pt x="69" y="384"/>
                                  </a:lnTo>
                                  <a:lnTo>
                                    <a:pt x="68" y="359"/>
                                  </a:lnTo>
                                  <a:lnTo>
                                    <a:pt x="62" y="335"/>
                                  </a:lnTo>
                                  <a:lnTo>
                                    <a:pt x="62" y="310"/>
                                  </a:lnTo>
                                  <a:lnTo>
                                    <a:pt x="56" y="290"/>
                                  </a:lnTo>
                                  <a:lnTo>
                                    <a:pt x="50" y="271"/>
                                  </a:lnTo>
                                  <a:lnTo>
                                    <a:pt x="44" y="249"/>
                                  </a:lnTo>
                                  <a:lnTo>
                                    <a:pt x="42" y="241"/>
                                  </a:lnTo>
                                  <a:lnTo>
                                    <a:pt x="33" y="196"/>
                                  </a:lnTo>
                                  <a:lnTo>
                                    <a:pt x="0" y="158"/>
                                  </a:lnTo>
                                </a:path>
                              </a:pathLst>
                            </a:custGeom>
                            <a:solidFill>
                              <a:srgbClr val="FFFF0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grpSp>
                          <p:nvGrpSpPr>
                            <p:cNvPr id="98" name="Group 188">
                              <a:extLst>
                                <a:ext uri="{FF2B5EF4-FFF2-40B4-BE49-F238E27FC236}">
                                  <a16:creationId xmlns:a16="http://schemas.microsoft.com/office/drawing/2014/main" id="{C95494D0-4EDC-473B-A494-C11633BC4DC4}"/>
                                </a:ext>
                              </a:extLst>
                            </p:cNvPr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4422" y="2069"/>
                              <a:ext cx="86" cy="265"/>
                              <a:chOff x="4422" y="2069"/>
                              <a:chExt cx="86" cy="265"/>
                            </a:xfrm>
                          </p:grpSpPr>
                          <p:sp>
                            <p:nvSpPr>
                              <p:cNvPr id="99" name="Freeform 189">
                                <a:extLst>
                                  <a:ext uri="{FF2B5EF4-FFF2-40B4-BE49-F238E27FC236}">
                                    <a16:creationId xmlns:a16="http://schemas.microsoft.com/office/drawing/2014/main" id="{59CAD78F-A030-498E-99D4-4A96B0B58123}"/>
                                  </a:ext>
                                </a:extLst>
                              </p:cNvPr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4436" y="2074"/>
                                <a:ext cx="72" cy="123"/>
                              </a:xfrm>
                              <a:custGeom>
                                <a:avLst/>
                                <a:gdLst>
                                  <a:gd name="T0" fmla="*/ 0 w 72"/>
                                  <a:gd name="T1" fmla="*/ 122 h 123"/>
                                  <a:gd name="T2" fmla="*/ 48 w 72"/>
                                  <a:gd name="T3" fmla="*/ 83 h 123"/>
                                  <a:gd name="T4" fmla="*/ 59 w 72"/>
                                  <a:gd name="T5" fmla="*/ 83 h 123"/>
                                  <a:gd name="T6" fmla="*/ 71 w 72"/>
                                  <a:gd name="T7" fmla="*/ 0 h 123"/>
                                  <a:gd name="T8" fmla="*/ 0 60000 65536"/>
                                  <a:gd name="T9" fmla="*/ 0 60000 65536"/>
                                  <a:gd name="T10" fmla="*/ 0 60000 65536"/>
                                  <a:gd name="T11" fmla="*/ 0 60000 65536"/>
                                </a:gdLst>
                                <a:ahLst/>
                                <a:cxnLst>
                                  <a:cxn ang="T8">
                                    <a:pos x="T0" y="T1"/>
                                  </a:cxn>
                                  <a:cxn ang="T9">
                                    <a:pos x="T2" y="T3"/>
                                  </a:cxn>
                                  <a:cxn ang="T10">
                                    <a:pos x="T4" y="T5"/>
                                  </a:cxn>
                                  <a:cxn ang="T11">
                                    <a:pos x="T6" y="T7"/>
                                  </a:cxn>
                                </a:cxnLst>
                                <a:rect l="0" t="0" r="r" b="b"/>
                                <a:pathLst>
                                  <a:path w="72" h="123">
                                    <a:moveTo>
                                      <a:pt x="0" y="122"/>
                                    </a:moveTo>
                                    <a:lnTo>
                                      <a:pt x="48" y="83"/>
                                    </a:lnTo>
                                    <a:lnTo>
                                      <a:pt x="59" y="83"/>
                                    </a:lnTo>
                                    <a:lnTo>
                                      <a:pt x="71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  <p:sp>
                            <p:nvSpPr>
                              <p:cNvPr id="100" name="Line 190">
                                <a:extLst>
                                  <a:ext uri="{FF2B5EF4-FFF2-40B4-BE49-F238E27FC236}">
                                    <a16:creationId xmlns:a16="http://schemas.microsoft.com/office/drawing/2014/main" id="{5CF2127A-2F53-4864-AF9C-44055F2CF01C}"/>
                                  </a:ext>
                                </a:extLst>
                              </p:cNvPr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 flipV="1">
                                <a:off x="4470" y="2243"/>
                                <a:ext cx="14" cy="91"/>
                              </a:xfrm>
                              <a:prstGeom prst="line">
                                <a:avLst/>
                              </a:prstGeom>
                              <a:noFill/>
                              <a:ln w="12700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  <p:sp>
                            <p:nvSpPr>
                              <p:cNvPr id="101" name="Line 191">
                                <a:extLst>
                                  <a:ext uri="{FF2B5EF4-FFF2-40B4-BE49-F238E27FC236}">
                                    <a16:creationId xmlns:a16="http://schemas.microsoft.com/office/drawing/2014/main" id="{FC32647A-8363-413C-B3A7-26927FE893A8}"/>
                                  </a:ext>
                                </a:extLst>
                              </p:cNvPr>
                              <p:cNvSpPr>
                                <a:spLocks noChangeShapeType="1"/>
                              </p:cNvSpPr>
                              <p:nvPr/>
                            </p:nvSpPr>
                            <p:spPr bwMode="auto">
                              <a:xfrm flipH="1">
                                <a:off x="4422" y="2069"/>
                                <a:ext cx="40" cy="21"/>
                              </a:xfrm>
                              <a:prstGeom prst="line">
                                <a:avLst/>
                              </a:prstGeom>
                              <a:noFill/>
                              <a:ln w="12700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noFill/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 wrap="none" anchor="ctr"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</p:grpSp>
                      </p:grpSp>
                      <p:sp>
                        <p:nvSpPr>
                          <p:cNvPr id="96" name="Freeform 192">
                            <a:extLst>
                              <a:ext uri="{FF2B5EF4-FFF2-40B4-BE49-F238E27FC236}">
                                <a16:creationId xmlns:a16="http://schemas.microsoft.com/office/drawing/2014/main" id="{9973561A-F43D-4DB1-A08D-48DF11212527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467" y="1939"/>
                            <a:ext cx="85" cy="123"/>
                          </a:xfrm>
                          <a:custGeom>
                            <a:avLst/>
                            <a:gdLst>
                              <a:gd name="T0" fmla="*/ 20 w 85"/>
                              <a:gd name="T1" fmla="*/ 0 h 123"/>
                              <a:gd name="T2" fmla="*/ 0 w 85"/>
                              <a:gd name="T3" fmla="*/ 22 h 123"/>
                              <a:gd name="T4" fmla="*/ 26 w 85"/>
                              <a:gd name="T5" fmla="*/ 33 h 123"/>
                              <a:gd name="T6" fmla="*/ 31 w 85"/>
                              <a:gd name="T7" fmla="*/ 94 h 123"/>
                              <a:gd name="T8" fmla="*/ 84 w 85"/>
                              <a:gd name="T9" fmla="*/ 122 h 123"/>
                              <a:gd name="T10" fmla="*/ 78 w 85"/>
                              <a:gd name="T11" fmla="*/ 64 h 123"/>
                              <a:gd name="T12" fmla="*/ 20 w 85"/>
                              <a:gd name="T13" fmla="*/ 0 h 123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85" h="123">
                                <a:moveTo>
                                  <a:pt x="20" y="0"/>
                                </a:moveTo>
                                <a:lnTo>
                                  <a:pt x="0" y="22"/>
                                </a:lnTo>
                                <a:lnTo>
                                  <a:pt x="26" y="33"/>
                                </a:lnTo>
                                <a:lnTo>
                                  <a:pt x="31" y="94"/>
                                </a:lnTo>
                                <a:lnTo>
                                  <a:pt x="84" y="122"/>
                                </a:lnTo>
                                <a:lnTo>
                                  <a:pt x="78" y="64"/>
                                </a:lnTo>
                                <a:lnTo>
                                  <a:pt x="20" y="0"/>
                                </a:lnTo>
                              </a:path>
                            </a:pathLst>
                          </a:custGeom>
                          <a:solidFill>
                            <a:srgbClr val="FFFF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83" name="Group 193">
                      <a:extLst>
                        <a:ext uri="{FF2B5EF4-FFF2-40B4-BE49-F238E27FC236}">
                          <a16:creationId xmlns:a16="http://schemas.microsoft.com/office/drawing/2014/main" id="{9BD27FF6-32E1-4646-AC97-586F27B4AC2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46" y="2094"/>
                      <a:ext cx="122" cy="293"/>
                      <a:chOff x="4346" y="2094"/>
                      <a:chExt cx="122" cy="293"/>
                    </a:xfrm>
                  </p:grpSpPr>
                  <p:grpSp>
                    <p:nvGrpSpPr>
                      <p:cNvPr id="84" name="Group 194">
                        <a:extLst>
                          <a:ext uri="{FF2B5EF4-FFF2-40B4-BE49-F238E27FC236}">
                            <a16:creationId xmlns:a16="http://schemas.microsoft.com/office/drawing/2014/main" id="{7281B516-BE74-4B82-B844-1EA0FE0B6D0E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78" y="2171"/>
                        <a:ext cx="90" cy="216"/>
                        <a:chOff x="4378" y="2171"/>
                        <a:chExt cx="90" cy="216"/>
                      </a:xfrm>
                    </p:grpSpPr>
                    <p:sp>
                      <p:nvSpPr>
                        <p:cNvPr id="86" name="Freeform 195">
                          <a:extLst>
                            <a:ext uri="{FF2B5EF4-FFF2-40B4-BE49-F238E27FC236}">
                              <a16:creationId xmlns:a16="http://schemas.microsoft.com/office/drawing/2014/main" id="{74095B70-5BA0-450A-9880-14D242228434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78" y="2171"/>
                          <a:ext cx="90" cy="216"/>
                        </a:xfrm>
                        <a:custGeom>
                          <a:avLst/>
                          <a:gdLst>
                            <a:gd name="T0" fmla="*/ 55 w 90"/>
                            <a:gd name="T1" fmla="*/ 28 h 216"/>
                            <a:gd name="T2" fmla="*/ 49 w 90"/>
                            <a:gd name="T3" fmla="*/ 17 h 216"/>
                            <a:gd name="T4" fmla="*/ 39 w 90"/>
                            <a:gd name="T5" fmla="*/ 3 h 216"/>
                            <a:gd name="T6" fmla="*/ 30 w 90"/>
                            <a:gd name="T7" fmla="*/ 0 h 216"/>
                            <a:gd name="T8" fmla="*/ 20 w 90"/>
                            <a:gd name="T9" fmla="*/ 3 h 216"/>
                            <a:gd name="T10" fmla="*/ 14 w 90"/>
                            <a:gd name="T11" fmla="*/ 14 h 216"/>
                            <a:gd name="T12" fmla="*/ 8 w 90"/>
                            <a:gd name="T13" fmla="*/ 30 h 216"/>
                            <a:gd name="T14" fmla="*/ 2 w 90"/>
                            <a:gd name="T15" fmla="*/ 50 h 216"/>
                            <a:gd name="T16" fmla="*/ 0 w 90"/>
                            <a:gd name="T17" fmla="*/ 69 h 216"/>
                            <a:gd name="T18" fmla="*/ 2 w 90"/>
                            <a:gd name="T19" fmla="*/ 99 h 216"/>
                            <a:gd name="T20" fmla="*/ 8 w 90"/>
                            <a:gd name="T21" fmla="*/ 119 h 216"/>
                            <a:gd name="T22" fmla="*/ 15 w 90"/>
                            <a:gd name="T23" fmla="*/ 132 h 216"/>
                            <a:gd name="T24" fmla="*/ 23 w 90"/>
                            <a:gd name="T25" fmla="*/ 141 h 216"/>
                            <a:gd name="T26" fmla="*/ 26 w 90"/>
                            <a:gd name="T27" fmla="*/ 152 h 216"/>
                            <a:gd name="T28" fmla="*/ 23 w 90"/>
                            <a:gd name="T29" fmla="*/ 168 h 216"/>
                            <a:gd name="T30" fmla="*/ 23 w 90"/>
                            <a:gd name="T31" fmla="*/ 185 h 216"/>
                            <a:gd name="T32" fmla="*/ 28 w 90"/>
                            <a:gd name="T33" fmla="*/ 198 h 216"/>
                            <a:gd name="T34" fmla="*/ 37 w 90"/>
                            <a:gd name="T35" fmla="*/ 215 h 216"/>
                            <a:gd name="T36" fmla="*/ 47 w 90"/>
                            <a:gd name="T37" fmla="*/ 209 h 216"/>
                            <a:gd name="T38" fmla="*/ 55 w 90"/>
                            <a:gd name="T39" fmla="*/ 190 h 216"/>
                            <a:gd name="T40" fmla="*/ 59 w 90"/>
                            <a:gd name="T41" fmla="*/ 201 h 216"/>
                            <a:gd name="T42" fmla="*/ 63 w 90"/>
                            <a:gd name="T43" fmla="*/ 215 h 216"/>
                            <a:gd name="T44" fmla="*/ 73 w 90"/>
                            <a:gd name="T45" fmla="*/ 215 h 216"/>
                            <a:gd name="T46" fmla="*/ 77 w 90"/>
                            <a:gd name="T47" fmla="*/ 201 h 216"/>
                            <a:gd name="T48" fmla="*/ 82 w 90"/>
                            <a:gd name="T49" fmla="*/ 198 h 216"/>
                            <a:gd name="T50" fmla="*/ 87 w 90"/>
                            <a:gd name="T51" fmla="*/ 190 h 216"/>
                            <a:gd name="T52" fmla="*/ 89 w 90"/>
                            <a:gd name="T53" fmla="*/ 174 h 216"/>
                            <a:gd name="T54" fmla="*/ 87 w 90"/>
                            <a:gd name="T55" fmla="*/ 157 h 216"/>
                            <a:gd name="T56" fmla="*/ 83 w 90"/>
                            <a:gd name="T57" fmla="*/ 141 h 216"/>
                            <a:gd name="T58" fmla="*/ 83 w 90"/>
                            <a:gd name="T59" fmla="*/ 132 h 216"/>
                            <a:gd name="T60" fmla="*/ 78 w 90"/>
                            <a:gd name="T61" fmla="*/ 113 h 216"/>
                            <a:gd name="T62" fmla="*/ 73 w 90"/>
                            <a:gd name="T63" fmla="*/ 91 h 216"/>
                            <a:gd name="T64" fmla="*/ 68 w 90"/>
                            <a:gd name="T65" fmla="*/ 74 h 216"/>
                            <a:gd name="T66" fmla="*/ 66 w 90"/>
                            <a:gd name="T67" fmla="*/ 55 h 216"/>
                            <a:gd name="T68" fmla="*/ 55 w 90"/>
                            <a:gd name="T69" fmla="*/ 28 h 21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</a:gdLst>
                          <a:ahLst/>
                          <a:cxnLst>
                            <a:cxn ang="T70">
                              <a:pos x="T0" y="T1"/>
                            </a:cxn>
                            <a:cxn ang="T71">
                              <a:pos x="T2" y="T3"/>
                            </a:cxn>
                            <a:cxn ang="T72">
                              <a:pos x="T4" y="T5"/>
                            </a:cxn>
                            <a:cxn ang="T73">
                              <a:pos x="T6" y="T7"/>
                            </a:cxn>
                            <a:cxn ang="T74">
                              <a:pos x="T8" y="T9"/>
                            </a:cxn>
                            <a:cxn ang="T75">
                              <a:pos x="T10" y="T11"/>
                            </a:cxn>
                            <a:cxn ang="T76">
                              <a:pos x="T12" y="T13"/>
                            </a:cxn>
                            <a:cxn ang="T77">
                              <a:pos x="T14" y="T15"/>
                            </a:cxn>
                            <a:cxn ang="T78">
                              <a:pos x="T16" y="T17"/>
                            </a:cxn>
                            <a:cxn ang="T79">
                              <a:pos x="T18" y="T19"/>
                            </a:cxn>
                            <a:cxn ang="T80">
                              <a:pos x="T20" y="T21"/>
                            </a:cxn>
                            <a:cxn ang="T81">
                              <a:pos x="T22" y="T23"/>
                            </a:cxn>
                            <a:cxn ang="T82">
                              <a:pos x="T24" y="T25"/>
                            </a:cxn>
                            <a:cxn ang="T83">
                              <a:pos x="T26" y="T27"/>
                            </a:cxn>
                            <a:cxn ang="T84">
                              <a:pos x="T28" y="T29"/>
                            </a:cxn>
                            <a:cxn ang="T85">
                              <a:pos x="T30" y="T31"/>
                            </a:cxn>
                            <a:cxn ang="T86">
                              <a:pos x="T32" y="T33"/>
                            </a:cxn>
                            <a:cxn ang="T87">
                              <a:pos x="T34" y="T35"/>
                            </a:cxn>
                            <a:cxn ang="T88">
                              <a:pos x="T36" y="T37"/>
                            </a:cxn>
                            <a:cxn ang="T89">
                              <a:pos x="T38" y="T39"/>
                            </a:cxn>
                            <a:cxn ang="T90">
                              <a:pos x="T40" y="T41"/>
                            </a:cxn>
                            <a:cxn ang="T91">
                              <a:pos x="T42" y="T43"/>
                            </a:cxn>
                            <a:cxn ang="T92">
                              <a:pos x="T44" y="T45"/>
                            </a:cxn>
                            <a:cxn ang="T93">
                              <a:pos x="T46" y="T47"/>
                            </a:cxn>
                            <a:cxn ang="T94">
                              <a:pos x="T48" y="T49"/>
                            </a:cxn>
                            <a:cxn ang="T95">
                              <a:pos x="T50" y="T51"/>
                            </a:cxn>
                            <a:cxn ang="T96">
                              <a:pos x="T52" y="T53"/>
                            </a:cxn>
                            <a:cxn ang="T97">
                              <a:pos x="T54" y="T55"/>
                            </a:cxn>
                            <a:cxn ang="T98">
                              <a:pos x="T56" y="T57"/>
                            </a:cxn>
                            <a:cxn ang="T99">
                              <a:pos x="T58" y="T59"/>
                            </a:cxn>
                            <a:cxn ang="T100">
                              <a:pos x="T60" y="T61"/>
                            </a:cxn>
                            <a:cxn ang="T101">
                              <a:pos x="T62" y="T63"/>
                            </a:cxn>
                            <a:cxn ang="T102">
                              <a:pos x="T64" y="T65"/>
                            </a:cxn>
                            <a:cxn ang="T103">
                              <a:pos x="T66" y="T67"/>
                            </a:cxn>
                            <a:cxn ang="T104">
                              <a:pos x="T68" y="T69"/>
                            </a:cxn>
                          </a:cxnLst>
                          <a:rect l="0" t="0" r="r" b="b"/>
                          <a:pathLst>
                            <a:path w="90" h="216">
                              <a:moveTo>
                                <a:pt x="55" y="28"/>
                              </a:moveTo>
                              <a:lnTo>
                                <a:pt x="49" y="17"/>
                              </a:lnTo>
                              <a:lnTo>
                                <a:pt x="39" y="3"/>
                              </a:lnTo>
                              <a:lnTo>
                                <a:pt x="30" y="0"/>
                              </a:lnTo>
                              <a:lnTo>
                                <a:pt x="20" y="3"/>
                              </a:lnTo>
                              <a:lnTo>
                                <a:pt x="14" y="14"/>
                              </a:lnTo>
                              <a:lnTo>
                                <a:pt x="8" y="30"/>
                              </a:lnTo>
                              <a:lnTo>
                                <a:pt x="2" y="50"/>
                              </a:lnTo>
                              <a:lnTo>
                                <a:pt x="0" y="69"/>
                              </a:lnTo>
                              <a:lnTo>
                                <a:pt x="2" y="99"/>
                              </a:lnTo>
                              <a:lnTo>
                                <a:pt x="8" y="119"/>
                              </a:lnTo>
                              <a:lnTo>
                                <a:pt x="15" y="132"/>
                              </a:lnTo>
                              <a:lnTo>
                                <a:pt x="23" y="141"/>
                              </a:lnTo>
                              <a:lnTo>
                                <a:pt x="26" y="152"/>
                              </a:lnTo>
                              <a:lnTo>
                                <a:pt x="23" y="168"/>
                              </a:lnTo>
                              <a:lnTo>
                                <a:pt x="23" y="185"/>
                              </a:lnTo>
                              <a:lnTo>
                                <a:pt x="28" y="198"/>
                              </a:lnTo>
                              <a:lnTo>
                                <a:pt x="37" y="215"/>
                              </a:lnTo>
                              <a:lnTo>
                                <a:pt x="47" y="209"/>
                              </a:lnTo>
                              <a:lnTo>
                                <a:pt x="55" y="190"/>
                              </a:lnTo>
                              <a:lnTo>
                                <a:pt x="59" y="201"/>
                              </a:lnTo>
                              <a:lnTo>
                                <a:pt x="63" y="215"/>
                              </a:lnTo>
                              <a:lnTo>
                                <a:pt x="73" y="215"/>
                              </a:lnTo>
                              <a:lnTo>
                                <a:pt x="77" y="201"/>
                              </a:lnTo>
                              <a:lnTo>
                                <a:pt x="82" y="198"/>
                              </a:lnTo>
                              <a:lnTo>
                                <a:pt x="87" y="190"/>
                              </a:lnTo>
                              <a:lnTo>
                                <a:pt x="89" y="174"/>
                              </a:lnTo>
                              <a:lnTo>
                                <a:pt x="87" y="157"/>
                              </a:lnTo>
                              <a:lnTo>
                                <a:pt x="83" y="141"/>
                              </a:lnTo>
                              <a:lnTo>
                                <a:pt x="83" y="132"/>
                              </a:lnTo>
                              <a:lnTo>
                                <a:pt x="78" y="113"/>
                              </a:lnTo>
                              <a:lnTo>
                                <a:pt x="73" y="91"/>
                              </a:lnTo>
                              <a:lnTo>
                                <a:pt x="68" y="74"/>
                              </a:lnTo>
                              <a:lnTo>
                                <a:pt x="66" y="55"/>
                              </a:lnTo>
                              <a:lnTo>
                                <a:pt x="55" y="28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grpSp>
                      <p:nvGrpSpPr>
                        <p:cNvPr id="87" name="Group 196">
                          <a:extLst>
                            <a:ext uri="{FF2B5EF4-FFF2-40B4-BE49-F238E27FC236}">
                              <a16:creationId xmlns:a16="http://schemas.microsoft.com/office/drawing/2014/main" id="{CBC91B82-3AA2-4B5D-88FF-E2E6AB301C85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398" y="2235"/>
                          <a:ext cx="58" cy="130"/>
                          <a:chOff x="4398" y="2235"/>
                          <a:chExt cx="58" cy="130"/>
                        </a:xfrm>
                      </p:grpSpPr>
                      <p:sp>
                        <p:nvSpPr>
                          <p:cNvPr id="88" name="Freeform 197">
                            <a:extLst>
                              <a:ext uri="{FF2B5EF4-FFF2-40B4-BE49-F238E27FC236}">
                                <a16:creationId xmlns:a16="http://schemas.microsoft.com/office/drawing/2014/main" id="{A9D9DAF3-F4DA-4F83-AD47-1BDAC5E25895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398" y="2235"/>
                            <a:ext cx="19" cy="75"/>
                          </a:xfrm>
                          <a:custGeom>
                            <a:avLst/>
                            <a:gdLst>
                              <a:gd name="T0" fmla="*/ 0 w 19"/>
                              <a:gd name="T1" fmla="*/ 0 h 75"/>
                              <a:gd name="T2" fmla="*/ 10 w 19"/>
                              <a:gd name="T3" fmla="*/ 11 h 75"/>
                              <a:gd name="T4" fmla="*/ 15 w 19"/>
                              <a:gd name="T5" fmla="*/ 27 h 75"/>
                              <a:gd name="T6" fmla="*/ 18 w 19"/>
                              <a:gd name="T7" fmla="*/ 49 h 75"/>
                              <a:gd name="T8" fmla="*/ 17 w 19"/>
                              <a:gd name="T9" fmla="*/ 69 h 75"/>
                              <a:gd name="T10" fmla="*/ 14 w 19"/>
                              <a:gd name="T11" fmla="*/ 71 h 75"/>
                              <a:gd name="T12" fmla="*/ 7 w 19"/>
                              <a:gd name="T13" fmla="*/ 74 h 75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" h="75">
                                <a:moveTo>
                                  <a:pt x="0" y="0"/>
                                </a:moveTo>
                                <a:lnTo>
                                  <a:pt x="10" y="11"/>
                                </a:lnTo>
                                <a:lnTo>
                                  <a:pt x="15" y="27"/>
                                </a:lnTo>
                                <a:lnTo>
                                  <a:pt x="18" y="49"/>
                                </a:lnTo>
                                <a:lnTo>
                                  <a:pt x="17" y="69"/>
                                </a:lnTo>
                                <a:lnTo>
                                  <a:pt x="14" y="71"/>
                                </a:lnTo>
                                <a:lnTo>
                                  <a:pt x="7" y="74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89" name="Freeform 198">
                            <a:extLst>
                              <a:ext uri="{FF2B5EF4-FFF2-40B4-BE49-F238E27FC236}">
                                <a16:creationId xmlns:a16="http://schemas.microsoft.com/office/drawing/2014/main" id="{91CD38E5-0051-44FA-B660-0E31A567C534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428" y="2298"/>
                            <a:ext cx="9" cy="59"/>
                          </a:xfrm>
                          <a:custGeom>
                            <a:avLst/>
                            <a:gdLst>
                              <a:gd name="T0" fmla="*/ 5 w 9"/>
                              <a:gd name="T1" fmla="*/ 58 h 59"/>
                              <a:gd name="T2" fmla="*/ 8 w 9"/>
                              <a:gd name="T3" fmla="*/ 39 h 59"/>
                              <a:gd name="T4" fmla="*/ 5 w 9"/>
                              <a:gd name="T5" fmla="*/ 11 h 59"/>
                              <a:gd name="T6" fmla="*/ 0 w 9"/>
                              <a:gd name="T7" fmla="*/ 0 h 59"/>
                              <a:gd name="T8" fmla="*/ 0 60000 65536"/>
                              <a:gd name="T9" fmla="*/ 0 60000 65536"/>
                              <a:gd name="T10" fmla="*/ 0 60000 65536"/>
                              <a:gd name="T11" fmla="*/ 0 60000 65536"/>
                            </a:gdLst>
                            <a:ahLst/>
                            <a:cxnLst>
                              <a:cxn ang="T8">
                                <a:pos x="T0" y="T1"/>
                              </a:cxn>
                              <a:cxn ang="T9">
                                <a:pos x="T2" y="T3"/>
                              </a:cxn>
                              <a:cxn ang="T10">
                                <a:pos x="T4" y="T5"/>
                              </a:cxn>
                              <a:cxn ang="T11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9" h="59">
                                <a:moveTo>
                                  <a:pt x="5" y="58"/>
                                </a:moveTo>
                                <a:lnTo>
                                  <a:pt x="8" y="39"/>
                                </a:lnTo>
                                <a:lnTo>
                                  <a:pt x="5" y="11"/>
                                </a:lnTo>
                                <a:lnTo>
                                  <a:pt x="0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90" name="Freeform 199">
                            <a:extLst>
                              <a:ext uri="{FF2B5EF4-FFF2-40B4-BE49-F238E27FC236}">
                                <a16:creationId xmlns:a16="http://schemas.microsoft.com/office/drawing/2014/main" id="{5D7EB917-ED3A-4593-8A3D-044A859D3FB3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452" y="2323"/>
                            <a:ext cx="4" cy="42"/>
                          </a:xfrm>
                          <a:custGeom>
                            <a:avLst/>
                            <a:gdLst>
                              <a:gd name="T0" fmla="*/ 0 w 4"/>
                              <a:gd name="T1" fmla="*/ 0 h 42"/>
                              <a:gd name="T2" fmla="*/ 3 w 4"/>
                              <a:gd name="T3" fmla="*/ 25 h 42"/>
                              <a:gd name="T4" fmla="*/ 2 w 4"/>
                              <a:gd name="T5" fmla="*/ 41 h 42"/>
                              <a:gd name="T6" fmla="*/ 0 60000 65536"/>
                              <a:gd name="T7" fmla="*/ 0 60000 65536"/>
                              <a:gd name="T8" fmla="*/ 0 60000 65536"/>
                            </a:gdLst>
                            <a:ahLst/>
                            <a:cxnLst>
                              <a:cxn ang="T6">
                                <a:pos x="T0" y="T1"/>
                              </a:cxn>
                              <a:cxn ang="T7">
                                <a:pos x="T2" y="T3"/>
                              </a:cxn>
                              <a:cxn ang="T8">
                                <a:pos x="T4" y="T5"/>
                              </a:cxn>
                            </a:cxnLst>
                            <a:rect l="0" t="0" r="r" b="b"/>
                            <a:pathLst>
                              <a:path w="4" h="42">
                                <a:moveTo>
                                  <a:pt x="0" y="0"/>
                                </a:moveTo>
                                <a:lnTo>
                                  <a:pt x="3" y="25"/>
                                </a:lnTo>
                                <a:lnTo>
                                  <a:pt x="2" y="4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85" name="Freeform 200">
                        <a:extLst>
                          <a:ext uri="{FF2B5EF4-FFF2-40B4-BE49-F238E27FC236}">
                            <a16:creationId xmlns:a16="http://schemas.microsoft.com/office/drawing/2014/main" id="{8863BD68-00A3-4109-A2EA-B712FA64A696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46" y="2094"/>
                        <a:ext cx="56" cy="80"/>
                      </a:xfrm>
                      <a:custGeom>
                        <a:avLst/>
                        <a:gdLst>
                          <a:gd name="T0" fmla="*/ 55 w 56"/>
                          <a:gd name="T1" fmla="*/ 25 h 80"/>
                          <a:gd name="T2" fmla="*/ 34 w 56"/>
                          <a:gd name="T3" fmla="*/ 5 h 80"/>
                          <a:gd name="T4" fmla="*/ 24 w 56"/>
                          <a:gd name="T5" fmla="*/ 0 h 80"/>
                          <a:gd name="T6" fmla="*/ 11 w 56"/>
                          <a:gd name="T7" fmla="*/ 0 h 80"/>
                          <a:gd name="T8" fmla="*/ 3 w 56"/>
                          <a:gd name="T9" fmla="*/ 11 h 80"/>
                          <a:gd name="T10" fmla="*/ 0 w 56"/>
                          <a:gd name="T11" fmla="*/ 27 h 80"/>
                          <a:gd name="T12" fmla="*/ 3 w 56"/>
                          <a:gd name="T13" fmla="*/ 46 h 80"/>
                          <a:gd name="T14" fmla="*/ 10 w 56"/>
                          <a:gd name="T15" fmla="*/ 52 h 80"/>
                          <a:gd name="T16" fmla="*/ 7 w 56"/>
                          <a:gd name="T17" fmla="*/ 57 h 80"/>
                          <a:gd name="T18" fmla="*/ 8 w 56"/>
                          <a:gd name="T19" fmla="*/ 71 h 80"/>
                          <a:gd name="T20" fmla="*/ 16 w 56"/>
                          <a:gd name="T21" fmla="*/ 79 h 80"/>
                          <a:gd name="T22" fmla="*/ 34 w 56"/>
                          <a:gd name="T23" fmla="*/ 74 h 80"/>
                          <a:gd name="T24" fmla="*/ 55 w 56"/>
                          <a:gd name="T25" fmla="*/ 25 h 80"/>
                          <a:gd name="T26" fmla="*/ 0 60000 65536"/>
                          <a:gd name="T27" fmla="*/ 0 60000 65536"/>
                          <a:gd name="T28" fmla="*/ 0 60000 65536"/>
                          <a:gd name="T29" fmla="*/ 0 60000 65536"/>
                          <a:gd name="T30" fmla="*/ 0 60000 65536"/>
                          <a:gd name="T31" fmla="*/ 0 60000 65536"/>
                          <a:gd name="T32" fmla="*/ 0 60000 65536"/>
                          <a:gd name="T33" fmla="*/ 0 60000 65536"/>
                          <a:gd name="T34" fmla="*/ 0 60000 65536"/>
                          <a:gd name="T35" fmla="*/ 0 60000 65536"/>
                          <a:gd name="T36" fmla="*/ 0 60000 65536"/>
                          <a:gd name="T37" fmla="*/ 0 60000 65536"/>
                          <a:gd name="T38" fmla="*/ 0 60000 65536"/>
                        </a:gdLst>
                        <a:ahLst/>
                        <a:cxnLst>
                          <a:cxn ang="T26">
                            <a:pos x="T0" y="T1"/>
                          </a:cxn>
                          <a:cxn ang="T27">
                            <a:pos x="T2" y="T3"/>
                          </a:cxn>
                          <a:cxn ang="T28">
                            <a:pos x="T4" y="T5"/>
                          </a:cxn>
                          <a:cxn ang="T29">
                            <a:pos x="T6" y="T7"/>
                          </a:cxn>
                          <a:cxn ang="T30">
                            <a:pos x="T8" y="T9"/>
                          </a:cxn>
                          <a:cxn ang="T31">
                            <a:pos x="T10" y="T11"/>
                          </a:cxn>
                          <a:cxn ang="T32">
                            <a:pos x="T12" y="T13"/>
                          </a:cxn>
                          <a:cxn ang="T33">
                            <a:pos x="T14" y="T15"/>
                          </a:cxn>
                          <a:cxn ang="T34">
                            <a:pos x="T16" y="T17"/>
                          </a:cxn>
                          <a:cxn ang="T35">
                            <a:pos x="T18" y="T19"/>
                          </a:cxn>
                          <a:cxn ang="T36">
                            <a:pos x="T20" y="T21"/>
                          </a:cxn>
                          <a:cxn ang="T37">
                            <a:pos x="T22" y="T23"/>
                          </a:cxn>
                          <a:cxn ang="T38">
                            <a:pos x="T24" y="T25"/>
                          </a:cxn>
                        </a:cxnLst>
                        <a:rect l="0" t="0" r="r" b="b"/>
                        <a:pathLst>
                          <a:path w="56" h="80">
                            <a:moveTo>
                              <a:pt x="55" y="25"/>
                            </a:moveTo>
                            <a:lnTo>
                              <a:pt x="34" y="5"/>
                            </a:lnTo>
                            <a:lnTo>
                              <a:pt x="24" y="0"/>
                            </a:lnTo>
                            <a:lnTo>
                              <a:pt x="11" y="0"/>
                            </a:lnTo>
                            <a:lnTo>
                              <a:pt x="3" y="11"/>
                            </a:lnTo>
                            <a:lnTo>
                              <a:pt x="0" y="27"/>
                            </a:lnTo>
                            <a:lnTo>
                              <a:pt x="3" y="46"/>
                            </a:lnTo>
                            <a:lnTo>
                              <a:pt x="10" y="52"/>
                            </a:lnTo>
                            <a:lnTo>
                              <a:pt x="7" y="57"/>
                            </a:lnTo>
                            <a:lnTo>
                              <a:pt x="8" y="71"/>
                            </a:lnTo>
                            <a:lnTo>
                              <a:pt x="16" y="79"/>
                            </a:lnTo>
                            <a:lnTo>
                              <a:pt x="34" y="74"/>
                            </a:lnTo>
                            <a:lnTo>
                              <a:pt x="55" y="25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</p:grpSp>
              <p:sp>
                <p:nvSpPr>
                  <p:cNvPr id="81" name="Freeform 201">
                    <a:extLst>
                      <a:ext uri="{FF2B5EF4-FFF2-40B4-BE49-F238E27FC236}">
                        <a16:creationId xmlns:a16="http://schemas.microsoft.com/office/drawing/2014/main" id="{CA71AA5C-332D-4926-8B23-31A74421EFC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322" y="2074"/>
                    <a:ext cx="244" cy="145"/>
                  </a:xfrm>
                  <a:custGeom>
                    <a:avLst/>
                    <a:gdLst>
                      <a:gd name="T0" fmla="*/ 7 w 244"/>
                      <a:gd name="T1" fmla="*/ 0 h 145"/>
                      <a:gd name="T2" fmla="*/ 243 w 244"/>
                      <a:gd name="T3" fmla="*/ 129 h 145"/>
                      <a:gd name="T4" fmla="*/ 233 w 244"/>
                      <a:gd name="T5" fmla="*/ 144 h 145"/>
                      <a:gd name="T6" fmla="*/ 0 w 244"/>
                      <a:gd name="T7" fmla="*/ 25 h 145"/>
                      <a:gd name="T8" fmla="*/ 7 w 244"/>
                      <a:gd name="T9" fmla="*/ 0 h 14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44" h="145">
                        <a:moveTo>
                          <a:pt x="7" y="0"/>
                        </a:moveTo>
                        <a:lnTo>
                          <a:pt x="243" y="129"/>
                        </a:lnTo>
                        <a:lnTo>
                          <a:pt x="233" y="144"/>
                        </a:lnTo>
                        <a:lnTo>
                          <a:pt x="0" y="25"/>
                        </a:lnTo>
                        <a:lnTo>
                          <a:pt x="7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32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21" name="Group 202">
                  <a:extLst>
                    <a:ext uri="{FF2B5EF4-FFF2-40B4-BE49-F238E27FC236}">
                      <a16:creationId xmlns:a16="http://schemas.microsoft.com/office/drawing/2014/main" id="{51C08805-277D-4B91-AC99-4B2F6DA9455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886" y="1445"/>
                  <a:ext cx="566" cy="1348"/>
                  <a:chOff x="3886" y="1445"/>
                  <a:chExt cx="566" cy="1348"/>
                </a:xfrm>
              </p:grpSpPr>
              <p:grpSp>
                <p:nvGrpSpPr>
                  <p:cNvPr id="22" name="Group 203">
                    <a:extLst>
                      <a:ext uri="{FF2B5EF4-FFF2-40B4-BE49-F238E27FC236}">
                        <a16:creationId xmlns:a16="http://schemas.microsoft.com/office/drawing/2014/main" id="{20F08EDE-F578-475F-AA02-C2A1B7364EA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886" y="1445"/>
                    <a:ext cx="566" cy="1348"/>
                    <a:chOff x="3886" y="1445"/>
                    <a:chExt cx="566" cy="1348"/>
                  </a:xfrm>
                </p:grpSpPr>
                <p:grpSp>
                  <p:nvGrpSpPr>
                    <p:cNvPr id="36" name="Group 204">
                      <a:extLst>
                        <a:ext uri="{FF2B5EF4-FFF2-40B4-BE49-F238E27FC236}">
                          <a16:creationId xmlns:a16="http://schemas.microsoft.com/office/drawing/2014/main" id="{C61565AC-F94D-42FD-BA34-C830B0AA35A3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192" y="1445"/>
                      <a:ext cx="260" cy="503"/>
                      <a:chOff x="4192" y="1445"/>
                      <a:chExt cx="260" cy="503"/>
                    </a:xfrm>
                  </p:grpSpPr>
                  <p:grpSp>
                    <p:nvGrpSpPr>
                      <p:cNvPr id="61" name="Group 205">
                        <a:extLst>
                          <a:ext uri="{FF2B5EF4-FFF2-40B4-BE49-F238E27FC236}">
                            <a16:creationId xmlns:a16="http://schemas.microsoft.com/office/drawing/2014/main" id="{B0861607-FD79-472C-86D6-95DB66FC4C0E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92" y="1488"/>
                        <a:ext cx="249" cy="460"/>
                        <a:chOff x="4192" y="1488"/>
                        <a:chExt cx="249" cy="460"/>
                      </a:xfrm>
                    </p:grpSpPr>
                    <p:sp>
                      <p:nvSpPr>
                        <p:cNvPr id="78" name="Freeform 206">
                          <a:extLst>
                            <a:ext uri="{FF2B5EF4-FFF2-40B4-BE49-F238E27FC236}">
                              <a16:creationId xmlns:a16="http://schemas.microsoft.com/office/drawing/2014/main" id="{21D56F9E-A041-49CD-A9D8-EC2177A392FC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96" y="1709"/>
                          <a:ext cx="49" cy="148"/>
                        </a:xfrm>
                        <a:custGeom>
                          <a:avLst/>
                          <a:gdLst>
                            <a:gd name="T0" fmla="*/ 0 w 49"/>
                            <a:gd name="T1" fmla="*/ 0 h 148"/>
                            <a:gd name="T2" fmla="*/ 6 w 49"/>
                            <a:gd name="T3" fmla="*/ 147 h 148"/>
                            <a:gd name="T4" fmla="*/ 48 w 49"/>
                            <a:gd name="T5" fmla="*/ 128 h 148"/>
                            <a:gd name="T6" fmla="*/ 36 w 49"/>
                            <a:gd name="T7" fmla="*/ 31 h 148"/>
                            <a:gd name="T8" fmla="*/ 0 w 49"/>
                            <a:gd name="T9" fmla="*/ 0 h 148"/>
                            <a:gd name="T10" fmla="*/ 0 60000 65536"/>
                            <a:gd name="T11" fmla="*/ 0 60000 65536"/>
                            <a:gd name="T12" fmla="*/ 0 60000 65536"/>
                            <a:gd name="T13" fmla="*/ 0 60000 65536"/>
                            <a:gd name="T14" fmla="*/ 0 60000 65536"/>
                          </a:gdLst>
                          <a:ahLst/>
                          <a:cxnLst>
                            <a:cxn ang="T10">
                              <a:pos x="T0" y="T1"/>
                            </a:cxn>
                            <a:cxn ang="T11">
                              <a:pos x="T2" y="T3"/>
                            </a:cxn>
                            <a:cxn ang="T12">
                              <a:pos x="T4" y="T5"/>
                            </a:cxn>
                            <a:cxn ang="T13">
                              <a:pos x="T6" y="T7"/>
                            </a:cxn>
                            <a:cxn ang="T14">
                              <a:pos x="T8" y="T9"/>
                            </a:cxn>
                          </a:cxnLst>
                          <a:rect l="0" t="0" r="r" b="b"/>
                          <a:pathLst>
                            <a:path w="49" h="148">
                              <a:moveTo>
                                <a:pt x="0" y="0"/>
                              </a:moveTo>
                              <a:lnTo>
                                <a:pt x="6" y="147"/>
                              </a:lnTo>
                              <a:lnTo>
                                <a:pt x="48" y="128"/>
                              </a:lnTo>
                              <a:lnTo>
                                <a:pt x="36" y="31"/>
                              </a:lnTo>
                              <a:lnTo>
                                <a:pt x="0" y="0"/>
                              </a:lnTo>
                            </a:path>
                          </a:pathLst>
                        </a:custGeom>
                        <a:solidFill>
                          <a:srgbClr val="FFFFFF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79" name="Freeform 207">
                          <a:extLst>
                            <a:ext uri="{FF2B5EF4-FFF2-40B4-BE49-F238E27FC236}">
                              <a16:creationId xmlns:a16="http://schemas.microsoft.com/office/drawing/2014/main" id="{A527D67E-80FD-4400-9FA8-55EAF8A20A78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92" y="1488"/>
                          <a:ext cx="249" cy="460"/>
                        </a:xfrm>
                        <a:custGeom>
                          <a:avLst/>
                          <a:gdLst>
                            <a:gd name="T0" fmla="*/ 0 w 249"/>
                            <a:gd name="T1" fmla="*/ 155 h 460"/>
                            <a:gd name="T2" fmla="*/ 2 w 249"/>
                            <a:gd name="T3" fmla="*/ 130 h 460"/>
                            <a:gd name="T4" fmla="*/ 7 w 249"/>
                            <a:gd name="T5" fmla="*/ 108 h 460"/>
                            <a:gd name="T6" fmla="*/ 15 w 249"/>
                            <a:gd name="T7" fmla="*/ 94 h 460"/>
                            <a:gd name="T8" fmla="*/ 33 w 249"/>
                            <a:gd name="T9" fmla="*/ 75 h 460"/>
                            <a:gd name="T10" fmla="*/ 42 w 249"/>
                            <a:gd name="T11" fmla="*/ 72 h 460"/>
                            <a:gd name="T12" fmla="*/ 63 w 249"/>
                            <a:gd name="T13" fmla="*/ 83 h 460"/>
                            <a:gd name="T14" fmla="*/ 77 w 249"/>
                            <a:gd name="T15" fmla="*/ 80 h 460"/>
                            <a:gd name="T16" fmla="*/ 91 w 249"/>
                            <a:gd name="T17" fmla="*/ 86 h 460"/>
                            <a:gd name="T18" fmla="*/ 100 w 249"/>
                            <a:gd name="T19" fmla="*/ 64 h 460"/>
                            <a:gd name="T20" fmla="*/ 109 w 249"/>
                            <a:gd name="T21" fmla="*/ 44 h 460"/>
                            <a:gd name="T22" fmla="*/ 123 w 249"/>
                            <a:gd name="T23" fmla="*/ 22 h 460"/>
                            <a:gd name="T24" fmla="*/ 135 w 249"/>
                            <a:gd name="T25" fmla="*/ 11 h 460"/>
                            <a:gd name="T26" fmla="*/ 148 w 249"/>
                            <a:gd name="T27" fmla="*/ 0 h 460"/>
                            <a:gd name="T28" fmla="*/ 160 w 249"/>
                            <a:gd name="T29" fmla="*/ 3 h 460"/>
                            <a:gd name="T30" fmla="*/ 174 w 249"/>
                            <a:gd name="T31" fmla="*/ 0 h 460"/>
                            <a:gd name="T32" fmla="*/ 191 w 249"/>
                            <a:gd name="T33" fmla="*/ 8 h 460"/>
                            <a:gd name="T34" fmla="*/ 205 w 249"/>
                            <a:gd name="T35" fmla="*/ 39 h 460"/>
                            <a:gd name="T36" fmla="*/ 217 w 249"/>
                            <a:gd name="T37" fmla="*/ 58 h 460"/>
                            <a:gd name="T38" fmla="*/ 231 w 249"/>
                            <a:gd name="T39" fmla="*/ 83 h 460"/>
                            <a:gd name="T40" fmla="*/ 240 w 249"/>
                            <a:gd name="T41" fmla="*/ 100 h 460"/>
                            <a:gd name="T42" fmla="*/ 244 w 249"/>
                            <a:gd name="T43" fmla="*/ 119 h 460"/>
                            <a:gd name="T44" fmla="*/ 248 w 249"/>
                            <a:gd name="T45" fmla="*/ 149 h 460"/>
                            <a:gd name="T46" fmla="*/ 246 w 249"/>
                            <a:gd name="T47" fmla="*/ 191 h 460"/>
                            <a:gd name="T48" fmla="*/ 241 w 249"/>
                            <a:gd name="T49" fmla="*/ 230 h 460"/>
                            <a:gd name="T50" fmla="*/ 236 w 249"/>
                            <a:gd name="T51" fmla="*/ 263 h 460"/>
                            <a:gd name="T52" fmla="*/ 229 w 249"/>
                            <a:gd name="T53" fmla="*/ 285 h 460"/>
                            <a:gd name="T54" fmla="*/ 218 w 249"/>
                            <a:gd name="T55" fmla="*/ 301 h 460"/>
                            <a:gd name="T56" fmla="*/ 208 w 249"/>
                            <a:gd name="T57" fmla="*/ 312 h 460"/>
                            <a:gd name="T58" fmla="*/ 208 w 249"/>
                            <a:gd name="T59" fmla="*/ 343 h 460"/>
                            <a:gd name="T60" fmla="*/ 201 w 249"/>
                            <a:gd name="T61" fmla="*/ 368 h 460"/>
                            <a:gd name="T62" fmla="*/ 191 w 249"/>
                            <a:gd name="T63" fmla="*/ 384 h 460"/>
                            <a:gd name="T64" fmla="*/ 180 w 249"/>
                            <a:gd name="T65" fmla="*/ 398 h 460"/>
                            <a:gd name="T66" fmla="*/ 167 w 249"/>
                            <a:gd name="T67" fmla="*/ 401 h 460"/>
                            <a:gd name="T68" fmla="*/ 163 w 249"/>
                            <a:gd name="T69" fmla="*/ 459 h 460"/>
                            <a:gd name="T70" fmla="*/ 125 w 249"/>
                            <a:gd name="T71" fmla="*/ 429 h 460"/>
                            <a:gd name="T72" fmla="*/ 106 w 249"/>
                            <a:gd name="T73" fmla="*/ 453 h 460"/>
                            <a:gd name="T74" fmla="*/ 69 w 249"/>
                            <a:gd name="T75" fmla="*/ 423 h 460"/>
                            <a:gd name="T76" fmla="*/ 70 w 249"/>
                            <a:gd name="T77" fmla="*/ 354 h 460"/>
                            <a:gd name="T78" fmla="*/ 74 w 249"/>
                            <a:gd name="T79" fmla="*/ 335 h 460"/>
                            <a:gd name="T80" fmla="*/ 82 w 249"/>
                            <a:gd name="T81" fmla="*/ 326 h 460"/>
                            <a:gd name="T82" fmla="*/ 94 w 249"/>
                            <a:gd name="T83" fmla="*/ 324 h 460"/>
                            <a:gd name="T84" fmla="*/ 108 w 249"/>
                            <a:gd name="T85" fmla="*/ 335 h 460"/>
                            <a:gd name="T86" fmla="*/ 117 w 249"/>
                            <a:gd name="T87" fmla="*/ 326 h 460"/>
                            <a:gd name="T88" fmla="*/ 133 w 249"/>
                            <a:gd name="T89" fmla="*/ 321 h 460"/>
                            <a:gd name="T90" fmla="*/ 127 w 249"/>
                            <a:gd name="T91" fmla="*/ 271 h 460"/>
                            <a:gd name="T92" fmla="*/ 113 w 249"/>
                            <a:gd name="T93" fmla="*/ 260 h 460"/>
                            <a:gd name="T94" fmla="*/ 101 w 249"/>
                            <a:gd name="T95" fmla="*/ 252 h 460"/>
                            <a:gd name="T96" fmla="*/ 84 w 249"/>
                            <a:gd name="T97" fmla="*/ 230 h 460"/>
                            <a:gd name="T98" fmla="*/ 72 w 249"/>
                            <a:gd name="T99" fmla="*/ 224 h 460"/>
                            <a:gd name="T100" fmla="*/ 46 w 249"/>
                            <a:gd name="T101" fmla="*/ 218 h 460"/>
                            <a:gd name="T102" fmla="*/ 32 w 249"/>
                            <a:gd name="T103" fmla="*/ 199 h 460"/>
                            <a:gd name="T104" fmla="*/ 15 w 249"/>
                            <a:gd name="T105" fmla="*/ 174 h 460"/>
                            <a:gd name="T106" fmla="*/ 0 w 249"/>
                            <a:gd name="T107" fmla="*/ 155 h 460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  <a:gd name="T135" fmla="*/ 0 60000 65536"/>
                            <a:gd name="T136" fmla="*/ 0 60000 65536"/>
                            <a:gd name="T137" fmla="*/ 0 60000 65536"/>
                            <a:gd name="T138" fmla="*/ 0 60000 65536"/>
                            <a:gd name="T139" fmla="*/ 0 60000 65536"/>
                            <a:gd name="T140" fmla="*/ 0 60000 65536"/>
                            <a:gd name="T141" fmla="*/ 0 60000 65536"/>
                            <a:gd name="T142" fmla="*/ 0 60000 65536"/>
                            <a:gd name="T143" fmla="*/ 0 60000 65536"/>
                            <a:gd name="T144" fmla="*/ 0 60000 65536"/>
                            <a:gd name="T145" fmla="*/ 0 60000 65536"/>
                            <a:gd name="T146" fmla="*/ 0 60000 65536"/>
                            <a:gd name="T147" fmla="*/ 0 60000 65536"/>
                            <a:gd name="T148" fmla="*/ 0 60000 65536"/>
                            <a:gd name="T149" fmla="*/ 0 60000 65536"/>
                            <a:gd name="T150" fmla="*/ 0 60000 65536"/>
                            <a:gd name="T151" fmla="*/ 0 60000 65536"/>
                            <a:gd name="T152" fmla="*/ 0 60000 65536"/>
                            <a:gd name="T153" fmla="*/ 0 60000 65536"/>
                            <a:gd name="T154" fmla="*/ 0 60000 65536"/>
                            <a:gd name="T155" fmla="*/ 0 60000 65536"/>
                            <a:gd name="T156" fmla="*/ 0 60000 65536"/>
                            <a:gd name="T157" fmla="*/ 0 60000 65536"/>
                            <a:gd name="T158" fmla="*/ 0 60000 65536"/>
                            <a:gd name="T159" fmla="*/ 0 60000 65536"/>
                            <a:gd name="T160" fmla="*/ 0 60000 65536"/>
                            <a:gd name="T161" fmla="*/ 0 60000 65536"/>
                          </a:gdLst>
                          <a:ahLst/>
                          <a:cxnLst>
                            <a:cxn ang="T108">
                              <a:pos x="T0" y="T1"/>
                            </a:cxn>
                            <a:cxn ang="T109">
                              <a:pos x="T2" y="T3"/>
                            </a:cxn>
                            <a:cxn ang="T110">
                              <a:pos x="T4" y="T5"/>
                            </a:cxn>
                            <a:cxn ang="T111">
                              <a:pos x="T6" y="T7"/>
                            </a:cxn>
                            <a:cxn ang="T112">
                              <a:pos x="T8" y="T9"/>
                            </a:cxn>
                            <a:cxn ang="T113">
                              <a:pos x="T10" y="T11"/>
                            </a:cxn>
                            <a:cxn ang="T114">
                              <a:pos x="T12" y="T13"/>
                            </a:cxn>
                            <a:cxn ang="T115">
                              <a:pos x="T14" y="T15"/>
                            </a:cxn>
                            <a:cxn ang="T116">
                              <a:pos x="T16" y="T17"/>
                            </a:cxn>
                            <a:cxn ang="T117">
                              <a:pos x="T18" y="T19"/>
                            </a:cxn>
                            <a:cxn ang="T118">
                              <a:pos x="T20" y="T21"/>
                            </a:cxn>
                            <a:cxn ang="T119">
                              <a:pos x="T22" y="T23"/>
                            </a:cxn>
                            <a:cxn ang="T120">
                              <a:pos x="T24" y="T25"/>
                            </a:cxn>
                            <a:cxn ang="T121">
                              <a:pos x="T26" y="T27"/>
                            </a:cxn>
                            <a:cxn ang="T122">
                              <a:pos x="T28" y="T29"/>
                            </a:cxn>
                            <a:cxn ang="T123">
                              <a:pos x="T30" y="T31"/>
                            </a:cxn>
                            <a:cxn ang="T124">
                              <a:pos x="T32" y="T33"/>
                            </a:cxn>
                            <a:cxn ang="T125">
                              <a:pos x="T34" y="T35"/>
                            </a:cxn>
                            <a:cxn ang="T126">
                              <a:pos x="T36" y="T37"/>
                            </a:cxn>
                            <a:cxn ang="T127">
                              <a:pos x="T38" y="T39"/>
                            </a:cxn>
                            <a:cxn ang="T128">
                              <a:pos x="T40" y="T41"/>
                            </a:cxn>
                            <a:cxn ang="T129">
                              <a:pos x="T42" y="T43"/>
                            </a:cxn>
                            <a:cxn ang="T130">
                              <a:pos x="T44" y="T45"/>
                            </a:cxn>
                            <a:cxn ang="T131">
                              <a:pos x="T46" y="T47"/>
                            </a:cxn>
                            <a:cxn ang="T132">
                              <a:pos x="T48" y="T49"/>
                            </a:cxn>
                            <a:cxn ang="T133">
                              <a:pos x="T50" y="T51"/>
                            </a:cxn>
                            <a:cxn ang="T134">
                              <a:pos x="T52" y="T53"/>
                            </a:cxn>
                            <a:cxn ang="T135">
                              <a:pos x="T54" y="T55"/>
                            </a:cxn>
                            <a:cxn ang="T136">
                              <a:pos x="T56" y="T57"/>
                            </a:cxn>
                            <a:cxn ang="T137">
                              <a:pos x="T58" y="T59"/>
                            </a:cxn>
                            <a:cxn ang="T138">
                              <a:pos x="T60" y="T61"/>
                            </a:cxn>
                            <a:cxn ang="T139">
                              <a:pos x="T62" y="T63"/>
                            </a:cxn>
                            <a:cxn ang="T140">
                              <a:pos x="T64" y="T65"/>
                            </a:cxn>
                            <a:cxn ang="T141">
                              <a:pos x="T66" y="T67"/>
                            </a:cxn>
                            <a:cxn ang="T142">
                              <a:pos x="T68" y="T69"/>
                            </a:cxn>
                            <a:cxn ang="T143">
                              <a:pos x="T70" y="T71"/>
                            </a:cxn>
                            <a:cxn ang="T144">
                              <a:pos x="T72" y="T73"/>
                            </a:cxn>
                            <a:cxn ang="T145">
                              <a:pos x="T74" y="T75"/>
                            </a:cxn>
                            <a:cxn ang="T146">
                              <a:pos x="T76" y="T77"/>
                            </a:cxn>
                            <a:cxn ang="T147">
                              <a:pos x="T78" y="T79"/>
                            </a:cxn>
                            <a:cxn ang="T148">
                              <a:pos x="T80" y="T81"/>
                            </a:cxn>
                            <a:cxn ang="T149">
                              <a:pos x="T82" y="T83"/>
                            </a:cxn>
                            <a:cxn ang="T150">
                              <a:pos x="T84" y="T85"/>
                            </a:cxn>
                            <a:cxn ang="T151">
                              <a:pos x="T86" y="T87"/>
                            </a:cxn>
                            <a:cxn ang="T152">
                              <a:pos x="T88" y="T89"/>
                            </a:cxn>
                            <a:cxn ang="T153">
                              <a:pos x="T90" y="T91"/>
                            </a:cxn>
                            <a:cxn ang="T154">
                              <a:pos x="T92" y="T93"/>
                            </a:cxn>
                            <a:cxn ang="T155">
                              <a:pos x="T94" y="T95"/>
                            </a:cxn>
                            <a:cxn ang="T156">
                              <a:pos x="T96" y="T97"/>
                            </a:cxn>
                            <a:cxn ang="T157">
                              <a:pos x="T98" y="T99"/>
                            </a:cxn>
                            <a:cxn ang="T158">
                              <a:pos x="T100" y="T101"/>
                            </a:cxn>
                            <a:cxn ang="T159">
                              <a:pos x="T102" y="T103"/>
                            </a:cxn>
                            <a:cxn ang="T160">
                              <a:pos x="T104" y="T105"/>
                            </a:cxn>
                            <a:cxn ang="T161">
                              <a:pos x="T106" y="T107"/>
                            </a:cxn>
                          </a:cxnLst>
                          <a:rect l="0" t="0" r="r" b="b"/>
                          <a:pathLst>
                            <a:path w="249" h="460">
                              <a:moveTo>
                                <a:pt x="0" y="155"/>
                              </a:moveTo>
                              <a:lnTo>
                                <a:pt x="2" y="130"/>
                              </a:lnTo>
                              <a:lnTo>
                                <a:pt x="7" y="108"/>
                              </a:lnTo>
                              <a:lnTo>
                                <a:pt x="15" y="94"/>
                              </a:lnTo>
                              <a:lnTo>
                                <a:pt x="33" y="75"/>
                              </a:lnTo>
                              <a:lnTo>
                                <a:pt x="42" y="72"/>
                              </a:lnTo>
                              <a:lnTo>
                                <a:pt x="63" y="83"/>
                              </a:lnTo>
                              <a:lnTo>
                                <a:pt x="77" y="80"/>
                              </a:lnTo>
                              <a:lnTo>
                                <a:pt x="91" y="86"/>
                              </a:lnTo>
                              <a:lnTo>
                                <a:pt x="100" y="64"/>
                              </a:lnTo>
                              <a:lnTo>
                                <a:pt x="109" y="44"/>
                              </a:lnTo>
                              <a:lnTo>
                                <a:pt x="123" y="22"/>
                              </a:lnTo>
                              <a:lnTo>
                                <a:pt x="135" y="11"/>
                              </a:lnTo>
                              <a:lnTo>
                                <a:pt x="148" y="0"/>
                              </a:lnTo>
                              <a:lnTo>
                                <a:pt x="160" y="3"/>
                              </a:lnTo>
                              <a:lnTo>
                                <a:pt x="174" y="0"/>
                              </a:lnTo>
                              <a:lnTo>
                                <a:pt x="191" y="8"/>
                              </a:lnTo>
                              <a:lnTo>
                                <a:pt x="205" y="39"/>
                              </a:lnTo>
                              <a:lnTo>
                                <a:pt x="217" y="58"/>
                              </a:lnTo>
                              <a:lnTo>
                                <a:pt x="231" y="83"/>
                              </a:lnTo>
                              <a:lnTo>
                                <a:pt x="240" y="100"/>
                              </a:lnTo>
                              <a:lnTo>
                                <a:pt x="244" y="119"/>
                              </a:lnTo>
                              <a:lnTo>
                                <a:pt x="248" y="149"/>
                              </a:lnTo>
                              <a:lnTo>
                                <a:pt x="246" y="191"/>
                              </a:lnTo>
                              <a:lnTo>
                                <a:pt x="241" y="230"/>
                              </a:lnTo>
                              <a:lnTo>
                                <a:pt x="236" y="263"/>
                              </a:lnTo>
                              <a:lnTo>
                                <a:pt x="229" y="285"/>
                              </a:lnTo>
                              <a:lnTo>
                                <a:pt x="218" y="301"/>
                              </a:lnTo>
                              <a:lnTo>
                                <a:pt x="208" y="312"/>
                              </a:lnTo>
                              <a:lnTo>
                                <a:pt x="208" y="343"/>
                              </a:lnTo>
                              <a:lnTo>
                                <a:pt x="201" y="368"/>
                              </a:lnTo>
                              <a:lnTo>
                                <a:pt x="191" y="384"/>
                              </a:lnTo>
                              <a:lnTo>
                                <a:pt x="180" y="398"/>
                              </a:lnTo>
                              <a:lnTo>
                                <a:pt x="167" y="401"/>
                              </a:lnTo>
                              <a:lnTo>
                                <a:pt x="163" y="459"/>
                              </a:lnTo>
                              <a:lnTo>
                                <a:pt x="125" y="429"/>
                              </a:lnTo>
                              <a:lnTo>
                                <a:pt x="106" y="453"/>
                              </a:lnTo>
                              <a:lnTo>
                                <a:pt x="69" y="423"/>
                              </a:lnTo>
                              <a:lnTo>
                                <a:pt x="70" y="354"/>
                              </a:lnTo>
                              <a:lnTo>
                                <a:pt x="74" y="335"/>
                              </a:lnTo>
                              <a:lnTo>
                                <a:pt x="82" y="326"/>
                              </a:lnTo>
                              <a:lnTo>
                                <a:pt x="94" y="324"/>
                              </a:lnTo>
                              <a:lnTo>
                                <a:pt x="108" y="335"/>
                              </a:lnTo>
                              <a:lnTo>
                                <a:pt x="117" y="326"/>
                              </a:lnTo>
                              <a:lnTo>
                                <a:pt x="133" y="321"/>
                              </a:lnTo>
                              <a:lnTo>
                                <a:pt x="127" y="271"/>
                              </a:lnTo>
                              <a:lnTo>
                                <a:pt x="113" y="260"/>
                              </a:lnTo>
                              <a:lnTo>
                                <a:pt x="101" y="252"/>
                              </a:lnTo>
                              <a:lnTo>
                                <a:pt x="84" y="230"/>
                              </a:lnTo>
                              <a:lnTo>
                                <a:pt x="72" y="224"/>
                              </a:lnTo>
                              <a:lnTo>
                                <a:pt x="46" y="218"/>
                              </a:lnTo>
                              <a:lnTo>
                                <a:pt x="32" y="199"/>
                              </a:lnTo>
                              <a:lnTo>
                                <a:pt x="15" y="174"/>
                              </a:lnTo>
                              <a:lnTo>
                                <a:pt x="0" y="155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62" name="Group 208">
                        <a:extLst>
                          <a:ext uri="{FF2B5EF4-FFF2-40B4-BE49-F238E27FC236}">
                            <a16:creationId xmlns:a16="http://schemas.microsoft.com/office/drawing/2014/main" id="{F4B77036-8128-4BBC-B27A-907C7122EC13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277" y="1445"/>
                        <a:ext cx="175" cy="345"/>
                        <a:chOff x="4277" y="1445"/>
                        <a:chExt cx="175" cy="345"/>
                      </a:xfrm>
                    </p:grpSpPr>
                    <p:grpSp>
                      <p:nvGrpSpPr>
                        <p:cNvPr id="63" name="Group 209">
                          <a:extLst>
                            <a:ext uri="{FF2B5EF4-FFF2-40B4-BE49-F238E27FC236}">
                              <a16:creationId xmlns:a16="http://schemas.microsoft.com/office/drawing/2014/main" id="{C5BCC7CF-DC3A-47CA-B920-235A5F104B3D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351" y="1445"/>
                          <a:ext cx="101" cy="274"/>
                          <a:chOff x="4351" y="1445"/>
                          <a:chExt cx="101" cy="274"/>
                        </a:xfrm>
                      </p:grpSpPr>
                      <p:sp>
                        <p:nvSpPr>
                          <p:cNvPr id="73" name="Freeform 210">
                            <a:extLst>
                              <a:ext uri="{FF2B5EF4-FFF2-40B4-BE49-F238E27FC236}">
                                <a16:creationId xmlns:a16="http://schemas.microsoft.com/office/drawing/2014/main" id="{EA3C4569-3B4D-48EA-AA52-30A74F8D38AE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351" y="1445"/>
                            <a:ext cx="51" cy="42"/>
                          </a:xfrm>
                          <a:custGeom>
                            <a:avLst/>
                            <a:gdLst>
                              <a:gd name="T0" fmla="*/ 0 w 51"/>
                              <a:gd name="T1" fmla="*/ 41 h 42"/>
                              <a:gd name="T2" fmla="*/ 9 w 51"/>
                              <a:gd name="T3" fmla="*/ 25 h 42"/>
                              <a:gd name="T4" fmla="*/ 20 w 51"/>
                              <a:gd name="T5" fmla="*/ 16 h 42"/>
                              <a:gd name="T6" fmla="*/ 29 w 51"/>
                              <a:gd name="T7" fmla="*/ 16 h 42"/>
                              <a:gd name="T8" fmla="*/ 38 w 51"/>
                              <a:gd name="T9" fmla="*/ 14 h 42"/>
                              <a:gd name="T10" fmla="*/ 50 w 51"/>
                              <a:gd name="T11" fmla="*/ 0 h 42"/>
                              <a:gd name="T12" fmla="*/ 0 60000 65536"/>
                              <a:gd name="T13" fmla="*/ 0 60000 6553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</a:gdLst>
                            <a:ahLst/>
                            <a:cxnLst>
                              <a:cxn ang="T12">
                                <a:pos x="T0" y="T1"/>
                              </a:cxn>
                              <a:cxn ang="T13">
                                <a:pos x="T2" y="T3"/>
                              </a:cxn>
                              <a:cxn ang="T14">
                                <a:pos x="T4" y="T5"/>
                              </a:cxn>
                              <a:cxn ang="T15">
                                <a:pos x="T6" y="T7"/>
                              </a:cxn>
                              <a:cxn ang="T16">
                                <a:pos x="T8" y="T9"/>
                              </a:cxn>
                              <a:cxn ang="T17">
                                <a:pos x="T10" y="T11"/>
                              </a:cxn>
                            </a:cxnLst>
                            <a:rect l="0" t="0" r="r" b="b"/>
                            <a:pathLst>
                              <a:path w="51" h="42">
                                <a:moveTo>
                                  <a:pt x="0" y="41"/>
                                </a:moveTo>
                                <a:lnTo>
                                  <a:pt x="9" y="25"/>
                                </a:lnTo>
                                <a:lnTo>
                                  <a:pt x="20" y="16"/>
                                </a:lnTo>
                                <a:lnTo>
                                  <a:pt x="29" y="16"/>
                                </a:lnTo>
                                <a:lnTo>
                                  <a:pt x="38" y="14"/>
                                </a:lnTo>
                                <a:lnTo>
                                  <a:pt x="50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74" name="Freeform 211">
                            <a:extLst>
                              <a:ext uri="{FF2B5EF4-FFF2-40B4-BE49-F238E27FC236}">
                                <a16:creationId xmlns:a16="http://schemas.microsoft.com/office/drawing/2014/main" id="{67335087-65E2-49C0-88EF-43FAB3B6354F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369" y="1499"/>
                            <a:ext cx="62" cy="40"/>
                          </a:xfrm>
                          <a:custGeom>
                            <a:avLst/>
                            <a:gdLst>
                              <a:gd name="T0" fmla="*/ 0 w 62"/>
                              <a:gd name="T1" fmla="*/ 39 h 40"/>
                              <a:gd name="T2" fmla="*/ 10 w 62"/>
                              <a:gd name="T3" fmla="*/ 20 h 40"/>
                              <a:gd name="T4" fmla="*/ 20 w 62"/>
                              <a:gd name="T5" fmla="*/ 6 h 40"/>
                              <a:gd name="T6" fmla="*/ 32 w 62"/>
                              <a:gd name="T7" fmla="*/ 0 h 40"/>
                              <a:gd name="T8" fmla="*/ 49 w 62"/>
                              <a:gd name="T9" fmla="*/ 3 h 40"/>
                              <a:gd name="T10" fmla="*/ 61 w 62"/>
                              <a:gd name="T11" fmla="*/ 11 h 40"/>
                              <a:gd name="T12" fmla="*/ 0 60000 65536"/>
                              <a:gd name="T13" fmla="*/ 0 60000 6553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</a:gdLst>
                            <a:ahLst/>
                            <a:cxnLst>
                              <a:cxn ang="T12">
                                <a:pos x="T0" y="T1"/>
                              </a:cxn>
                              <a:cxn ang="T13">
                                <a:pos x="T2" y="T3"/>
                              </a:cxn>
                              <a:cxn ang="T14">
                                <a:pos x="T4" y="T5"/>
                              </a:cxn>
                              <a:cxn ang="T15">
                                <a:pos x="T6" y="T7"/>
                              </a:cxn>
                              <a:cxn ang="T16">
                                <a:pos x="T8" y="T9"/>
                              </a:cxn>
                              <a:cxn ang="T17">
                                <a:pos x="T10" y="T11"/>
                              </a:cxn>
                            </a:cxnLst>
                            <a:rect l="0" t="0" r="r" b="b"/>
                            <a:pathLst>
                              <a:path w="62" h="40">
                                <a:moveTo>
                                  <a:pt x="0" y="39"/>
                                </a:moveTo>
                                <a:lnTo>
                                  <a:pt x="10" y="20"/>
                                </a:lnTo>
                                <a:lnTo>
                                  <a:pt x="20" y="6"/>
                                </a:lnTo>
                                <a:lnTo>
                                  <a:pt x="32" y="0"/>
                                </a:lnTo>
                                <a:lnTo>
                                  <a:pt x="49" y="3"/>
                                </a:lnTo>
                                <a:lnTo>
                                  <a:pt x="61" y="1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75" name="Freeform 212">
                            <a:extLst>
                              <a:ext uri="{FF2B5EF4-FFF2-40B4-BE49-F238E27FC236}">
                                <a16:creationId xmlns:a16="http://schemas.microsoft.com/office/drawing/2014/main" id="{C260A39A-EEBC-4F37-8B5E-CE39D84958D7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393" y="1533"/>
                            <a:ext cx="52" cy="48"/>
                          </a:xfrm>
                          <a:custGeom>
                            <a:avLst/>
                            <a:gdLst>
                              <a:gd name="T0" fmla="*/ 0 w 52"/>
                              <a:gd name="T1" fmla="*/ 47 h 48"/>
                              <a:gd name="T2" fmla="*/ 9 w 52"/>
                              <a:gd name="T3" fmla="*/ 25 h 48"/>
                              <a:gd name="T4" fmla="*/ 19 w 52"/>
                              <a:gd name="T5" fmla="*/ 8 h 48"/>
                              <a:gd name="T6" fmla="*/ 28 w 52"/>
                              <a:gd name="T7" fmla="*/ 0 h 48"/>
                              <a:gd name="T8" fmla="*/ 40 w 52"/>
                              <a:gd name="T9" fmla="*/ 3 h 48"/>
                              <a:gd name="T10" fmla="*/ 51 w 52"/>
                              <a:gd name="T11" fmla="*/ 22 h 48"/>
                              <a:gd name="T12" fmla="*/ 0 60000 65536"/>
                              <a:gd name="T13" fmla="*/ 0 60000 6553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</a:gdLst>
                            <a:ahLst/>
                            <a:cxnLst>
                              <a:cxn ang="T12">
                                <a:pos x="T0" y="T1"/>
                              </a:cxn>
                              <a:cxn ang="T13">
                                <a:pos x="T2" y="T3"/>
                              </a:cxn>
                              <a:cxn ang="T14">
                                <a:pos x="T4" y="T5"/>
                              </a:cxn>
                              <a:cxn ang="T15">
                                <a:pos x="T6" y="T7"/>
                              </a:cxn>
                              <a:cxn ang="T16">
                                <a:pos x="T8" y="T9"/>
                              </a:cxn>
                              <a:cxn ang="T17">
                                <a:pos x="T10" y="T11"/>
                              </a:cxn>
                            </a:cxnLst>
                            <a:rect l="0" t="0" r="r" b="b"/>
                            <a:pathLst>
                              <a:path w="52" h="48">
                                <a:moveTo>
                                  <a:pt x="0" y="47"/>
                                </a:moveTo>
                                <a:lnTo>
                                  <a:pt x="9" y="25"/>
                                </a:lnTo>
                                <a:lnTo>
                                  <a:pt x="19" y="8"/>
                                </a:lnTo>
                                <a:lnTo>
                                  <a:pt x="28" y="0"/>
                                </a:lnTo>
                                <a:lnTo>
                                  <a:pt x="40" y="3"/>
                                </a:lnTo>
                                <a:lnTo>
                                  <a:pt x="51" y="22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76" name="Freeform 213">
                            <a:extLst>
                              <a:ext uri="{FF2B5EF4-FFF2-40B4-BE49-F238E27FC236}">
                                <a16:creationId xmlns:a16="http://schemas.microsoft.com/office/drawing/2014/main" id="{E8EFE124-0A01-4321-82CB-E43B4FF3416B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414" y="1589"/>
                            <a:ext cx="38" cy="22"/>
                          </a:xfrm>
                          <a:custGeom>
                            <a:avLst/>
                            <a:gdLst>
                              <a:gd name="T0" fmla="*/ 0 w 38"/>
                              <a:gd name="T1" fmla="*/ 21 h 22"/>
                              <a:gd name="T2" fmla="*/ 14 w 38"/>
                              <a:gd name="T3" fmla="*/ 5 h 22"/>
                              <a:gd name="T4" fmla="*/ 21 w 38"/>
                              <a:gd name="T5" fmla="*/ 0 h 22"/>
                              <a:gd name="T6" fmla="*/ 25 w 38"/>
                              <a:gd name="T7" fmla="*/ 0 h 22"/>
                              <a:gd name="T8" fmla="*/ 32 w 38"/>
                              <a:gd name="T9" fmla="*/ 5 h 22"/>
                              <a:gd name="T10" fmla="*/ 37 w 38"/>
                              <a:gd name="T11" fmla="*/ 18 h 22"/>
                              <a:gd name="T12" fmla="*/ 37 w 38"/>
                              <a:gd name="T13" fmla="*/ 21 h 22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  <a:gd name="T18" fmla="*/ 0 60000 65536"/>
                              <a:gd name="T19" fmla="*/ 0 60000 65536"/>
                              <a:gd name="T20" fmla="*/ 0 60000 65536"/>
                            </a:gdLst>
                            <a:ahLst/>
                            <a:cxnLst>
                              <a:cxn ang="T14">
                                <a:pos x="T0" y="T1"/>
                              </a:cxn>
                              <a:cxn ang="T15">
                                <a:pos x="T2" y="T3"/>
                              </a:cxn>
                              <a:cxn ang="T16">
                                <a:pos x="T4" y="T5"/>
                              </a:cxn>
                              <a:cxn ang="T17">
                                <a:pos x="T6" y="T7"/>
                              </a:cxn>
                              <a:cxn ang="T18">
                                <a:pos x="T8" y="T9"/>
                              </a:cxn>
                              <a:cxn ang="T19">
                                <a:pos x="T10" y="T11"/>
                              </a:cxn>
                              <a:cxn ang="T2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8" h="22">
                                <a:moveTo>
                                  <a:pt x="0" y="21"/>
                                </a:moveTo>
                                <a:lnTo>
                                  <a:pt x="14" y="5"/>
                                </a:lnTo>
                                <a:lnTo>
                                  <a:pt x="21" y="0"/>
                                </a:lnTo>
                                <a:lnTo>
                                  <a:pt x="25" y="0"/>
                                </a:lnTo>
                                <a:lnTo>
                                  <a:pt x="32" y="5"/>
                                </a:lnTo>
                                <a:lnTo>
                                  <a:pt x="37" y="18"/>
                                </a:lnTo>
                                <a:lnTo>
                                  <a:pt x="37" y="2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77" name="Freeform 214">
                            <a:extLst>
                              <a:ext uri="{FF2B5EF4-FFF2-40B4-BE49-F238E27FC236}">
                                <a16:creationId xmlns:a16="http://schemas.microsoft.com/office/drawing/2014/main" id="{B1A33C8D-F1D8-4B92-83CD-A653D25F19C4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410" y="1647"/>
                            <a:ext cx="39" cy="72"/>
                          </a:xfrm>
                          <a:custGeom>
                            <a:avLst/>
                            <a:gdLst>
                              <a:gd name="T0" fmla="*/ 0 w 39"/>
                              <a:gd name="T1" fmla="*/ 0 h 72"/>
                              <a:gd name="T2" fmla="*/ 13 w 39"/>
                              <a:gd name="T3" fmla="*/ 5 h 72"/>
                              <a:gd name="T4" fmla="*/ 24 w 39"/>
                              <a:gd name="T5" fmla="*/ 16 h 72"/>
                              <a:gd name="T6" fmla="*/ 31 w 39"/>
                              <a:gd name="T7" fmla="*/ 30 h 72"/>
                              <a:gd name="T8" fmla="*/ 36 w 39"/>
                              <a:gd name="T9" fmla="*/ 44 h 72"/>
                              <a:gd name="T10" fmla="*/ 38 w 39"/>
                              <a:gd name="T11" fmla="*/ 71 h 72"/>
                              <a:gd name="T12" fmla="*/ 0 60000 65536"/>
                              <a:gd name="T13" fmla="*/ 0 60000 65536"/>
                              <a:gd name="T14" fmla="*/ 0 60000 65536"/>
                              <a:gd name="T15" fmla="*/ 0 60000 65536"/>
                              <a:gd name="T16" fmla="*/ 0 60000 65536"/>
                              <a:gd name="T17" fmla="*/ 0 60000 65536"/>
                            </a:gdLst>
                            <a:ahLst/>
                            <a:cxnLst>
                              <a:cxn ang="T12">
                                <a:pos x="T0" y="T1"/>
                              </a:cxn>
                              <a:cxn ang="T13">
                                <a:pos x="T2" y="T3"/>
                              </a:cxn>
                              <a:cxn ang="T14">
                                <a:pos x="T4" y="T5"/>
                              </a:cxn>
                              <a:cxn ang="T15">
                                <a:pos x="T6" y="T7"/>
                              </a:cxn>
                              <a:cxn ang="T16">
                                <a:pos x="T8" y="T9"/>
                              </a:cxn>
                              <a:cxn ang="T17">
                                <a:pos x="T10" y="T11"/>
                              </a:cxn>
                            </a:cxnLst>
                            <a:rect l="0" t="0" r="r" b="b"/>
                            <a:pathLst>
                              <a:path w="39" h="72">
                                <a:moveTo>
                                  <a:pt x="0" y="0"/>
                                </a:moveTo>
                                <a:lnTo>
                                  <a:pt x="13" y="5"/>
                                </a:lnTo>
                                <a:lnTo>
                                  <a:pt x="24" y="16"/>
                                </a:lnTo>
                                <a:lnTo>
                                  <a:pt x="31" y="30"/>
                                </a:lnTo>
                                <a:lnTo>
                                  <a:pt x="36" y="44"/>
                                </a:lnTo>
                                <a:lnTo>
                                  <a:pt x="38" y="7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64" name="Group 215">
                          <a:extLst>
                            <a:ext uri="{FF2B5EF4-FFF2-40B4-BE49-F238E27FC236}">
                              <a16:creationId xmlns:a16="http://schemas.microsoft.com/office/drawing/2014/main" id="{AE667CB2-14E7-49DD-8F86-5EFC70FC709F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277" y="1555"/>
                          <a:ext cx="143" cy="235"/>
                          <a:chOff x="4277" y="1555"/>
                          <a:chExt cx="143" cy="235"/>
                        </a:xfrm>
                      </p:grpSpPr>
                      <p:grpSp>
                        <p:nvGrpSpPr>
                          <p:cNvPr id="65" name="Group 216">
                            <a:extLst>
                              <a:ext uri="{FF2B5EF4-FFF2-40B4-BE49-F238E27FC236}">
                                <a16:creationId xmlns:a16="http://schemas.microsoft.com/office/drawing/2014/main" id="{DCD09159-D7D3-4964-BBC3-FDE0DA6B8539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277" y="1555"/>
                            <a:ext cx="54" cy="164"/>
                            <a:chOff x="4277" y="1555"/>
                            <a:chExt cx="54" cy="164"/>
                          </a:xfrm>
                        </p:grpSpPr>
                        <p:grpSp>
                          <p:nvGrpSpPr>
                            <p:cNvPr id="69" name="Group 217">
                              <a:extLst>
                                <a:ext uri="{FF2B5EF4-FFF2-40B4-BE49-F238E27FC236}">
                                  <a16:creationId xmlns:a16="http://schemas.microsoft.com/office/drawing/2014/main" id="{2E5876F5-42A8-4120-8D33-8D703F32BE91}"/>
                                </a:ext>
                              </a:extLst>
                            </p:cNvPr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4288" y="1555"/>
                              <a:ext cx="43" cy="82"/>
                              <a:chOff x="4288" y="1555"/>
                              <a:chExt cx="43" cy="82"/>
                            </a:xfrm>
                          </p:grpSpPr>
                          <p:sp>
                            <p:nvSpPr>
                              <p:cNvPr id="71" name="Freeform 218">
                                <a:extLst>
                                  <a:ext uri="{FF2B5EF4-FFF2-40B4-BE49-F238E27FC236}">
                                    <a16:creationId xmlns:a16="http://schemas.microsoft.com/office/drawing/2014/main" id="{C36CAFA3-3720-46D6-8FD0-D6A339A117B9}"/>
                                  </a:ext>
                                </a:extLst>
                              </p:cNvPr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4292" y="1555"/>
                                <a:ext cx="39" cy="15"/>
                              </a:xfrm>
                              <a:custGeom>
                                <a:avLst/>
                                <a:gdLst>
                                  <a:gd name="T0" fmla="*/ 0 w 39"/>
                                  <a:gd name="T1" fmla="*/ 14 h 15"/>
                                  <a:gd name="T2" fmla="*/ 20 w 39"/>
                                  <a:gd name="T3" fmla="*/ 0 h 15"/>
                                  <a:gd name="T4" fmla="*/ 38 w 39"/>
                                  <a:gd name="T5" fmla="*/ 0 h 15"/>
                                  <a:gd name="T6" fmla="*/ 0 60000 65536"/>
                                  <a:gd name="T7" fmla="*/ 0 60000 65536"/>
                                  <a:gd name="T8" fmla="*/ 0 60000 65536"/>
                                </a:gdLst>
                                <a:ahLst/>
                                <a:cxnLst>
                                  <a:cxn ang="T6">
                                    <a:pos x="T0" y="T1"/>
                                  </a:cxn>
                                  <a:cxn ang="T7">
                                    <a:pos x="T2" y="T3"/>
                                  </a:cxn>
                                  <a:cxn ang="T8">
                                    <a:pos x="T4" y="T5"/>
                                  </a:cxn>
                                </a:cxnLst>
                                <a:rect l="0" t="0" r="r" b="b"/>
                                <a:pathLst>
                                  <a:path w="39" h="15">
                                    <a:moveTo>
                                      <a:pt x="0" y="14"/>
                                    </a:moveTo>
                                    <a:lnTo>
                                      <a:pt x="20" y="0"/>
                                    </a:lnTo>
                                    <a:lnTo>
                                      <a:pt x="38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  <p:sp>
                            <p:nvSpPr>
                              <p:cNvPr id="72" name="Freeform 219">
                                <a:extLst>
                                  <a:ext uri="{FF2B5EF4-FFF2-40B4-BE49-F238E27FC236}">
                                    <a16:creationId xmlns:a16="http://schemas.microsoft.com/office/drawing/2014/main" id="{4D7A80A0-DA63-4588-B7C9-AB604149CC10}"/>
                                  </a:ext>
                                </a:extLst>
                              </p:cNvPr>
                              <p:cNvSpPr>
                                <a:spLocks/>
                              </p:cNvSpPr>
                              <p:nvPr/>
                            </p:nvSpPr>
                            <p:spPr bwMode="auto">
                              <a:xfrm>
                                <a:off x="4288" y="1585"/>
                                <a:ext cx="37" cy="52"/>
                              </a:xfrm>
                              <a:custGeom>
                                <a:avLst/>
                                <a:gdLst>
                                  <a:gd name="T0" fmla="*/ 0 w 37"/>
                                  <a:gd name="T1" fmla="*/ 0 h 52"/>
                                  <a:gd name="T2" fmla="*/ 10 w 37"/>
                                  <a:gd name="T3" fmla="*/ 11 h 52"/>
                                  <a:gd name="T4" fmla="*/ 17 w 37"/>
                                  <a:gd name="T5" fmla="*/ 20 h 52"/>
                                  <a:gd name="T6" fmla="*/ 21 w 37"/>
                                  <a:gd name="T7" fmla="*/ 34 h 52"/>
                                  <a:gd name="T8" fmla="*/ 27 w 37"/>
                                  <a:gd name="T9" fmla="*/ 48 h 52"/>
                                  <a:gd name="T10" fmla="*/ 36 w 37"/>
                                  <a:gd name="T11" fmla="*/ 51 h 52"/>
                                  <a:gd name="T12" fmla="*/ 0 60000 65536"/>
                                  <a:gd name="T13" fmla="*/ 0 60000 65536"/>
                                  <a:gd name="T14" fmla="*/ 0 60000 65536"/>
                                  <a:gd name="T15" fmla="*/ 0 60000 65536"/>
                                  <a:gd name="T16" fmla="*/ 0 60000 65536"/>
                                  <a:gd name="T17" fmla="*/ 0 60000 65536"/>
                                </a:gdLst>
                                <a:ahLst/>
                                <a:cxnLst>
                                  <a:cxn ang="T12">
                                    <a:pos x="T0" y="T1"/>
                                  </a:cxn>
                                  <a:cxn ang="T13">
                                    <a:pos x="T2" y="T3"/>
                                  </a:cxn>
                                  <a:cxn ang="T14">
                                    <a:pos x="T4" y="T5"/>
                                  </a:cxn>
                                  <a:cxn ang="T15">
                                    <a:pos x="T6" y="T7"/>
                                  </a:cxn>
                                  <a:cxn ang="T16">
                                    <a:pos x="T8" y="T9"/>
                                  </a:cxn>
                                  <a:cxn ang="T17">
                                    <a:pos x="T10" y="T11"/>
                                  </a:cxn>
                                </a:cxnLst>
                                <a:rect l="0" t="0" r="r" b="b"/>
                                <a:pathLst>
                                  <a:path w="37" h="52">
                                    <a:moveTo>
                                      <a:pt x="0" y="0"/>
                                    </a:moveTo>
                                    <a:lnTo>
                                      <a:pt x="10" y="11"/>
                                    </a:lnTo>
                                    <a:lnTo>
                                      <a:pt x="17" y="20"/>
                                    </a:lnTo>
                                    <a:lnTo>
                                      <a:pt x="21" y="34"/>
                                    </a:lnTo>
                                    <a:lnTo>
                                      <a:pt x="27" y="48"/>
                                    </a:lnTo>
                                    <a:lnTo>
                                      <a:pt x="36" y="51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accent1"/>
                                    </a:solidFill>
                                  </a14:hiddenFill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  <p:txBody>
                              <a:bodyPr/>
                              <a:lstStyle/>
                              <a:p>
                                <a:pPr marL="0" marR="0" lvl="0" indent="0" defTabSz="914400" eaLnBrk="1" fontAlgn="auto" latinLnBrk="0" hangingPunct="1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Tx/>
                                  <a:buSzTx/>
                                  <a:buFontTx/>
                                  <a:buNone/>
                                  <a:tabLst/>
                                  <a:defRPr/>
                                </a:pPr>
                                <a:endParaRPr kumimoji="0" lang="en-US" sz="3200" b="0" i="0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</a:endParaRPr>
                              </a:p>
                            </p:txBody>
                          </p:sp>
                        </p:grpSp>
                        <p:sp>
                          <p:nvSpPr>
                            <p:cNvPr id="70" name="Freeform 220">
                              <a:extLst>
                                <a:ext uri="{FF2B5EF4-FFF2-40B4-BE49-F238E27FC236}">
                                  <a16:creationId xmlns:a16="http://schemas.microsoft.com/office/drawing/2014/main" id="{F44CD22F-C89A-4919-B745-659DFEBC36C8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277" y="1677"/>
                              <a:ext cx="42" cy="42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38 h 42"/>
                                <a:gd name="T2" fmla="*/ 8 w 42"/>
                                <a:gd name="T3" fmla="*/ 27 h 42"/>
                                <a:gd name="T4" fmla="*/ 15 w 42"/>
                                <a:gd name="T5" fmla="*/ 27 h 42"/>
                                <a:gd name="T6" fmla="*/ 22 w 42"/>
                                <a:gd name="T7" fmla="*/ 36 h 42"/>
                                <a:gd name="T8" fmla="*/ 31 w 42"/>
                                <a:gd name="T9" fmla="*/ 41 h 42"/>
                                <a:gd name="T10" fmla="*/ 36 w 42"/>
                                <a:gd name="T11" fmla="*/ 38 h 42"/>
                                <a:gd name="T12" fmla="*/ 40 w 42"/>
                                <a:gd name="T13" fmla="*/ 27 h 42"/>
                                <a:gd name="T14" fmla="*/ 41 w 42"/>
                                <a:gd name="T15" fmla="*/ 14 h 42"/>
                                <a:gd name="T16" fmla="*/ 38 w 42"/>
                                <a:gd name="T17" fmla="*/ 5 h 42"/>
                                <a:gd name="T18" fmla="*/ 34 w 42"/>
                                <a:gd name="T19" fmla="*/ 0 h 42"/>
                                <a:gd name="T20" fmla="*/ 0 60000 65536"/>
                                <a:gd name="T21" fmla="*/ 0 60000 65536"/>
                                <a:gd name="T22" fmla="*/ 0 60000 65536"/>
                                <a:gd name="T23" fmla="*/ 0 60000 65536"/>
                                <a:gd name="T24" fmla="*/ 0 60000 65536"/>
                                <a:gd name="T25" fmla="*/ 0 60000 65536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</a:gdLst>
                              <a:ahLst/>
                              <a:cxnLst>
                                <a:cxn ang="T20">
                                  <a:pos x="T0" y="T1"/>
                                </a:cxn>
                                <a:cxn ang="T21">
                                  <a:pos x="T2" y="T3"/>
                                </a:cxn>
                                <a:cxn ang="T22">
                                  <a:pos x="T4" y="T5"/>
                                </a:cxn>
                                <a:cxn ang="T23">
                                  <a:pos x="T6" y="T7"/>
                                </a:cxn>
                                <a:cxn ang="T24">
                                  <a:pos x="T8" y="T9"/>
                                </a:cxn>
                                <a:cxn ang="T25">
                                  <a:pos x="T10" y="T11"/>
                                </a:cxn>
                                <a:cxn ang="T26">
                                  <a:pos x="T12" y="T13"/>
                                </a:cxn>
                                <a:cxn ang="T27">
                                  <a:pos x="T14" y="T15"/>
                                </a:cxn>
                                <a:cxn ang="T28">
                                  <a:pos x="T16" y="T17"/>
                                </a:cxn>
                                <a:cxn ang="T29">
                                  <a:pos x="T18" y="T19"/>
                                </a:cxn>
                              </a:cxnLst>
                              <a:rect l="0" t="0" r="r" b="b"/>
                              <a:pathLst>
                                <a:path w="42" h="42">
                                  <a:moveTo>
                                    <a:pt x="0" y="38"/>
                                  </a:moveTo>
                                  <a:lnTo>
                                    <a:pt x="8" y="27"/>
                                  </a:lnTo>
                                  <a:lnTo>
                                    <a:pt x="15" y="27"/>
                                  </a:lnTo>
                                  <a:lnTo>
                                    <a:pt x="22" y="36"/>
                                  </a:lnTo>
                                  <a:lnTo>
                                    <a:pt x="31" y="41"/>
                                  </a:lnTo>
                                  <a:lnTo>
                                    <a:pt x="36" y="38"/>
                                  </a:lnTo>
                                  <a:lnTo>
                                    <a:pt x="40" y="27"/>
                                  </a:lnTo>
                                  <a:lnTo>
                                    <a:pt x="41" y="14"/>
                                  </a:lnTo>
                                  <a:lnTo>
                                    <a:pt x="38" y="5"/>
                                  </a:lnTo>
                                  <a:lnTo>
                                    <a:pt x="34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66" name="Group 221">
                            <a:extLst>
                              <a:ext uri="{FF2B5EF4-FFF2-40B4-BE49-F238E27FC236}">
                                <a16:creationId xmlns:a16="http://schemas.microsoft.com/office/drawing/2014/main" id="{C21CC3EF-6C77-425A-9EA5-8B88B88DFE1A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4360" y="1677"/>
                            <a:ext cx="60" cy="113"/>
                            <a:chOff x="4360" y="1677"/>
                            <a:chExt cx="60" cy="113"/>
                          </a:xfrm>
                        </p:grpSpPr>
                        <p:sp>
                          <p:nvSpPr>
                            <p:cNvPr id="67" name="Line 222">
                              <a:extLst>
                                <a:ext uri="{FF2B5EF4-FFF2-40B4-BE49-F238E27FC236}">
                                  <a16:creationId xmlns:a16="http://schemas.microsoft.com/office/drawing/2014/main" id="{A05F78CB-19B4-4654-836A-687277F7B268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4367" y="1732"/>
                              <a:ext cx="38" cy="8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68" name="Freeform 223">
                              <a:extLst>
                                <a:ext uri="{FF2B5EF4-FFF2-40B4-BE49-F238E27FC236}">
                                  <a16:creationId xmlns:a16="http://schemas.microsoft.com/office/drawing/2014/main" id="{58A8818B-37F2-453C-9C60-662264A08F7C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4360" y="1677"/>
                              <a:ext cx="60" cy="113"/>
                            </a:xfrm>
                            <a:custGeom>
                              <a:avLst/>
                              <a:gdLst>
                                <a:gd name="T0" fmla="*/ 24 w 60"/>
                                <a:gd name="T1" fmla="*/ 11 h 113"/>
                                <a:gd name="T2" fmla="*/ 31 w 60"/>
                                <a:gd name="T3" fmla="*/ 3 h 113"/>
                                <a:gd name="T4" fmla="*/ 39 w 60"/>
                                <a:gd name="T5" fmla="*/ 0 h 113"/>
                                <a:gd name="T6" fmla="*/ 47 w 60"/>
                                <a:gd name="T7" fmla="*/ 5 h 113"/>
                                <a:gd name="T8" fmla="*/ 53 w 60"/>
                                <a:gd name="T9" fmla="*/ 16 h 113"/>
                                <a:gd name="T10" fmla="*/ 57 w 60"/>
                                <a:gd name="T11" fmla="*/ 30 h 113"/>
                                <a:gd name="T12" fmla="*/ 59 w 60"/>
                                <a:gd name="T13" fmla="*/ 49 h 113"/>
                                <a:gd name="T14" fmla="*/ 58 w 60"/>
                                <a:gd name="T15" fmla="*/ 66 h 113"/>
                                <a:gd name="T16" fmla="*/ 49 w 60"/>
                                <a:gd name="T17" fmla="*/ 82 h 113"/>
                                <a:gd name="T18" fmla="*/ 42 w 60"/>
                                <a:gd name="T19" fmla="*/ 93 h 113"/>
                                <a:gd name="T20" fmla="*/ 31 w 60"/>
                                <a:gd name="T21" fmla="*/ 101 h 113"/>
                                <a:gd name="T22" fmla="*/ 19 w 60"/>
                                <a:gd name="T23" fmla="*/ 107 h 113"/>
                                <a:gd name="T24" fmla="*/ 8 w 60"/>
                                <a:gd name="T25" fmla="*/ 112 h 113"/>
                                <a:gd name="T26" fmla="*/ 0 w 60"/>
                                <a:gd name="T27" fmla="*/ 104 h 113"/>
                                <a:gd name="T28" fmla="*/ 0 w 60"/>
                                <a:gd name="T29" fmla="*/ 87 h 113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  <a:gd name="T36" fmla="*/ 0 60000 65536"/>
                                <a:gd name="T37" fmla="*/ 0 60000 65536"/>
                                <a:gd name="T38" fmla="*/ 0 60000 65536"/>
                                <a:gd name="T39" fmla="*/ 0 60000 65536"/>
                                <a:gd name="T40" fmla="*/ 0 60000 65536"/>
                                <a:gd name="T41" fmla="*/ 0 60000 65536"/>
                                <a:gd name="T42" fmla="*/ 0 60000 65536"/>
                                <a:gd name="T43" fmla="*/ 0 60000 65536"/>
                                <a:gd name="T44" fmla="*/ 0 60000 65536"/>
                              </a:gdLst>
                              <a:ahLst/>
                              <a:cxnLst>
                                <a:cxn ang="T30">
                                  <a:pos x="T0" y="T1"/>
                                </a:cxn>
                                <a:cxn ang="T31">
                                  <a:pos x="T2" y="T3"/>
                                </a:cxn>
                                <a:cxn ang="T32">
                                  <a:pos x="T4" y="T5"/>
                                </a:cxn>
                                <a:cxn ang="T33">
                                  <a:pos x="T6" y="T7"/>
                                </a:cxn>
                                <a:cxn ang="T34">
                                  <a:pos x="T8" y="T9"/>
                                </a:cxn>
                                <a:cxn ang="T35">
                                  <a:pos x="T10" y="T11"/>
                                </a:cxn>
                                <a:cxn ang="T36">
                                  <a:pos x="T12" y="T13"/>
                                </a:cxn>
                                <a:cxn ang="T37">
                                  <a:pos x="T14" y="T15"/>
                                </a:cxn>
                                <a:cxn ang="T38">
                                  <a:pos x="T16" y="T17"/>
                                </a:cxn>
                                <a:cxn ang="T39">
                                  <a:pos x="T18" y="T19"/>
                                </a:cxn>
                                <a:cxn ang="T40">
                                  <a:pos x="T20" y="T21"/>
                                </a:cxn>
                                <a:cxn ang="T41">
                                  <a:pos x="T22" y="T23"/>
                                </a:cxn>
                                <a:cxn ang="T42">
                                  <a:pos x="T24" y="T25"/>
                                </a:cxn>
                                <a:cxn ang="T43">
                                  <a:pos x="T26" y="T27"/>
                                </a:cxn>
                                <a:cxn ang="T44">
                                  <a:pos x="T28" y="T29"/>
                                </a:cxn>
                              </a:cxnLst>
                              <a:rect l="0" t="0" r="r" b="b"/>
                              <a:pathLst>
                                <a:path w="60" h="113">
                                  <a:moveTo>
                                    <a:pt x="24" y="11"/>
                                  </a:moveTo>
                                  <a:lnTo>
                                    <a:pt x="31" y="3"/>
                                  </a:lnTo>
                                  <a:lnTo>
                                    <a:pt x="39" y="0"/>
                                  </a:lnTo>
                                  <a:lnTo>
                                    <a:pt x="47" y="5"/>
                                  </a:lnTo>
                                  <a:lnTo>
                                    <a:pt x="53" y="16"/>
                                  </a:lnTo>
                                  <a:lnTo>
                                    <a:pt x="57" y="30"/>
                                  </a:lnTo>
                                  <a:lnTo>
                                    <a:pt x="59" y="49"/>
                                  </a:lnTo>
                                  <a:lnTo>
                                    <a:pt x="58" y="66"/>
                                  </a:lnTo>
                                  <a:lnTo>
                                    <a:pt x="49" y="82"/>
                                  </a:lnTo>
                                  <a:lnTo>
                                    <a:pt x="42" y="93"/>
                                  </a:lnTo>
                                  <a:lnTo>
                                    <a:pt x="31" y="101"/>
                                  </a:lnTo>
                                  <a:lnTo>
                                    <a:pt x="19" y="107"/>
                                  </a:lnTo>
                                  <a:lnTo>
                                    <a:pt x="8" y="112"/>
                                  </a:lnTo>
                                  <a:lnTo>
                                    <a:pt x="0" y="104"/>
                                  </a:lnTo>
                                  <a:lnTo>
                                    <a:pt x="0" y="87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</p:grpSp>
                  </p:grpSp>
                </p:grpSp>
                <p:grpSp>
                  <p:nvGrpSpPr>
                    <p:cNvPr id="37" name="Group 224">
                      <a:extLst>
                        <a:ext uri="{FF2B5EF4-FFF2-40B4-BE49-F238E27FC236}">
                          <a16:creationId xmlns:a16="http://schemas.microsoft.com/office/drawing/2014/main" id="{D813283A-F761-47CC-B37B-86E37DD2024A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86" y="1851"/>
                      <a:ext cx="474" cy="942"/>
                      <a:chOff x="3886" y="1851"/>
                      <a:chExt cx="474" cy="942"/>
                    </a:xfrm>
                  </p:grpSpPr>
                  <p:grpSp>
                    <p:nvGrpSpPr>
                      <p:cNvPr id="38" name="Group 225">
                        <a:extLst>
                          <a:ext uri="{FF2B5EF4-FFF2-40B4-BE49-F238E27FC236}">
                            <a16:creationId xmlns:a16="http://schemas.microsoft.com/office/drawing/2014/main" id="{6F313003-E1D9-4676-8F69-A2E493A86CF4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86" y="2141"/>
                        <a:ext cx="350" cy="652"/>
                        <a:chOff x="3886" y="2141"/>
                        <a:chExt cx="350" cy="652"/>
                      </a:xfrm>
                    </p:grpSpPr>
                    <p:grpSp>
                      <p:nvGrpSpPr>
                        <p:cNvPr id="45" name="Group 226">
                          <a:extLst>
                            <a:ext uri="{FF2B5EF4-FFF2-40B4-BE49-F238E27FC236}">
                              <a16:creationId xmlns:a16="http://schemas.microsoft.com/office/drawing/2014/main" id="{24A02D5B-95F6-4DCC-B2D7-952C89C1C027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886" y="2325"/>
                          <a:ext cx="129" cy="465"/>
                          <a:chOff x="3886" y="2325"/>
                          <a:chExt cx="129" cy="465"/>
                        </a:xfrm>
                      </p:grpSpPr>
                      <p:grpSp>
                        <p:nvGrpSpPr>
                          <p:cNvPr id="49" name="Group 227">
                            <a:extLst>
                              <a:ext uri="{FF2B5EF4-FFF2-40B4-BE49-F238E27FC236}">
                                <a16:creationId xmlns:a16="http://schemas.microsoft.com/office/drawing/2014/main" id="{DFC6A0A0-2DE4-4C6A-951E-A8EE33BEDAFC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886" y="2325"/>
                            <a:ext cx="129" cy="465"/>
                            <a:chOff x="3886" y="2325"/>
                            <a:chExt cx="129" cy="465"/>
                          </a:xfrm>
                        </p:grpSpPr>
                        <p:sp>
                          <p:nvSpPr>
                            <p:cNvPr id="59" name="Freeform 228">
                              <a:extLst>
                                <a:ext uri="{FF2B5EF4-FFF2-40B4-BE49-F238E27FC236}">
                                  <a16:creationId xmlns:a16="http://schemas.microsoft.com/office/drawing/2014/main" id="{524C04B5-AB6B-4F5F-9808-1D1104A1210C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6" y="2325"/>
                              <a:ext cx="129" cy="465"/>
                            </a:xfrm>
                            <a:custGeom>
                              <a:avLst/>
                              <a:gdLst>
                                <a:gd name="T0" fmla="*/ 128 w 129"/>
                                <a:gd name="T1" fmla="*/ 265 h 465"/>
                                <a:gd name="T2" fmla="*/ 110 w 129"/>
                                <a:gd name="T3" fmla="*/ 124 h 465"/>
                                <a:gd name="T4" fmla="*/ 97 w 129"/>
                                <a:gd name="T5" fmla="*/ 83 h 465"/>
                                <a:gd name="T6" fmla="*/ 60 w 129"/>
                                <a:gd name="T7" fmla="*/ 0 h 465"/>
                                <a:gd name="T8" fmla="*/ 36 w 129"/>
                                <a:gd name="T9" fmla="*/ 11 h 465"/>
                                <a:gd name="T10" fmla="*/ 53 w 129"/>
                                <a:gd name="T11" fmla="*/ 199 h 465"/>
                                <a:gd name="T12" fmla="*/ 26 w 129"/>
                                <a:gd name="T13" fmla="*/ 119 h 465"/>
                                <a:gd name="T14" fmla="*/ 0 w 129"/>
                                <a:gd name="T15" fmla="*/ 152 h 465"/>
                                <a:gd name="T16" fmla="*/ 9 w 129"/>
                                <a:gd name="T17" fmla="*/ 279 h 465"/>
                                <a:gd name="T18" fmla="*/ 44 w 129"/>
                                <a:gd name="T19" fmla="*/ 445 h 465"/>
                                <a:gd name="T20" fmla="*/ 68 w 129"/>
                                <a:gd name="T21" fmla="*/ 464 h 465"/>
                                <a:gd name="T22" fmla="*/ 103 w 129"/>
                                <a:gd name="T23" fmla="*/ 329 h 465"/>
                                <a:gd name="T24" fmla="*/ 128 w 129"/>
                                <a:gd name="T25" fmla="*/ 265 h 465"/>
                                <a:gd name="T26" fmla="*/ 0 60000 65536"/>
                                <a:gd name="T27" fmla="*/ 0 60000 65536"/>
                                <a:gd name="T28" fmla="*/ 0 60000 65536"/>
                                <a:gd name="T29" fmla="*/ 0 60000 65536"/>
                                <a:gd name="T30" fmla="*/ 0 60000 65536"/>
                                <a:gd name="T31" fmla="*/ 0 60000 65536"/>
                                <a:gd name="T32" fmla="*/ 0 60000 65536"/>
                                <a:gd name="T33" fmla="*/ 0 60000 65536"/>
                                <a:gd name="T34" fmla="*/ 0 60000 65536"/>
                                <a:gd name="T35" fmla="*/ 0 60000 65536"/>
                                <a:gd name="T36" fmla="*/ 0 60000 65536"/>
                                <a:gd name="T37" fmla="*/ 0 60000 65536"/>
                                <a:gd name="T38" fmla="*/ 0 60000 65536"/>
                              </a:gdLst>
                              <a:ahLst/>
                              <a:cxnLst>
                                <a:cxn ang="T26">
                                  <a:pos x="T0" y="T1"/>
                                </a:cxn>
                                <a:cxn ang="T27">
                                  <a:pos x="T2" y="T3"/>
                                </a:cxn>
                                <a:cxn ang="T28">
                                  <a:pos x="T4" y="T5"/>
                                </a:cxn>
                                <a:cxn ang="T29">
                                  <a:pos x="T6" y="T7"/>
                                </a:cxn>
                                <a:cxn ang="T30">
                                  <a:pos x="T8" y="T9"/>
                                </a:cxn>
                                <a:cxn ang="T31">
                                  <a:pos x="T10" y="T11"/>
                                </a:cxn>
                                <a:cxn ang="T32">
                                  <a:pos x="T12" y="T13"/>
                                </a:cxn>
                                <a:cxn ang="T33">
                                  <a:pos x="T14" y="T15"/>
                                </a:cxn>
                                <a:cxn ang="T34">
                                  <a:pos x="T16" y="T17"/>
                                </a:cxn>
                                <a:cxn ang="T35">
                                  <a:pos x="T18" y="T19"/>
                                </a:cxn>
                                <a:cxn ang="T36">
                                  <a:pos x="T20" y="T21"/>
                                </a:cxn>
                                <a:cxn ang="T37">
                                  <a:pos x="T22" y="T23"/>
                                </a:cxn>
                                <a:cxn ang="T38">
                                  <a:pos x="T24" y="T25"/>
                                </a:cxn>
                              </a:cxnLst>
                              <a:rect l="0" t="0" r="r" b="b"/>
                              <a:pathLst>
                                <a:path w="129" h="465">
                                  <a:moveTo>
                                    <a:pt x="128" y="265"/>
                                  </a:moveTo>
                                  <a:lnTo>
                                    <a:pt x="110" y="124"/>
                                  </a:lnTo>
                                  <a:lnTo>
                                    <a:pt x="97" y="83"/>
                                  </a:lnTo>
                                  <a:lnTo>
                                    <a:pt x="60" y="0"/>
                                  </a:lnTo>
                                  <a:lnTo>
                                    <a:pt x="36" y="11"/>
                                  </a:lnTo>
                                  <a:lnTo>
                                    <a:pt x="53" y="199"/>
                                  </a:lnTo>
                                  <a:lnTo>
                                    <a:pt x="26" y="119"/>
                                  </a:lnTo>
                                  <a:lnTo>
                                    <a:pt x="0" y="152"/>
                                  </a:lnTo>
                                  <a:lnTo>
                                    <a:pt x="9" y="279"/>
                                  </a:lnTo>
                                  <a:lnTo>
                                    <a:pt x="44" y="445"/>
                                  </a:lnTo>
                                  <a:lnTo>
                                    <a:pt x="68" y="464"/>
                                  </a:lnTo>
                                  <a:lnTo>
                                    <a:pt x="103" y="329"/>
                                  </a:lnTo>
                                  <a:lnTo>
                                    <a:pt x="128" y="265"/>
                                  </a:lnTo>
                                </a:path>
                              </a:pathLst>
                            </a:custGeom>
                            <a:solidFill>
                              <a:srgbClr val="FFFFFF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60" name="Freeform 229">
                              <a:extLst>
                                <a:ext uri="{FF2B5EF4-FFF2-40B4-BE49-F238E27FC236}">
                                  <a16:creationId xmlns:a16="http://schemas.microsoft.com/office/drawing/2014/main" id="{97B49E8F-A644-49AF-A01A-B55C89FAEEB0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9" y="2525"/>
                              <a:ext cx="52" cy="130"/>
                            </a:xfrm>
                            <a:custGeom>
                              <a:avLst/>
                              <a:gdLst>
                                <a:gd name="T0" fmla="*/ 0 w 52"/>
                                <a:gd name="T1" fmla="*/ 0 h 130"/>
                                <a:gd name="T2" fmla="*/ 21 w 52"/>
                                <a:gd name="T3" fmla="*/ 129 h 130"/>
                                <a:gd name="T4" fmla="*/ 51 w 52"/>
                                <a:gd name="T5" fmla="*/ 129 h 130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52" h="130">
                                  <a:moveTo>
                                    <a:pt x="0" y="0"/>
                                  </a:moveTo>
                                  <a:lnTo>
                                    <a:pt x="21" y="129"/>
                                  </a:lnTo>
                                  <a:lnTo>
                                    <a:pt x="51" y="129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50" name="Group 230">
                            <a:extLst>
                              <a:ext uri="{FF2B5EF4-FFF2-40B4-BE49-F238E27FC236}">
                                <a16:creationId xmlns:a16="http://schemas.microsoft.com/office/drawing/2014/main" id="{B245F700-150C-4ED7-9D86-B7024D679108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3899" y="2347"/>
                            <a:ext cx="99" cy="407"/>
                            <a:chOff x="3899" y="2347"/>
                            <a:chExt cx="99" cy="407"/>
                          </a:xfrm>
                        </p:grpSpPr>
                        <p:sp>
                          <p:nvSpPr>
                            <p:cNvPr id="51" name="Line 231">
                              <a:extLst>
                                <a:ext uri="{FF2B5EF4-FFF2-40B4-BE49-F238E27FC236}">
                                  <a16:creationId xmlns:a16="http://schemas.microsoft.com/office/drawing/2014/main" id="{765D9E83-F760-4742-BCD6-CC0FC5D31029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949" y="2389"/>
                              <a:ext cx="28" cy="13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2" name="Line 232">
                              <a:extLst>
                                <a:ext uri="{FF2B5EF4-FFF2-40B4-BE49-F238E27FC236}">
                                  <a16:creationId xmlns:a16="http://schemas.microsoft.com/office/drawing/2014/main" id="{2ED0AAD5-B298-4A01-8199-AC9FC63DC569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972" y="2436"/>
                              <a:ext cx="26" cy="38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3" name="Line 233">
                              <a:extLst>
                                <a:ext uri="{FF2B5EF4-FFF2-40B4-BE49-F238E27FC236}">
                                  <a16:creationId xmlns:a16="http://schemas.microsoft.com/office/drawing/2014/main" id="{C5DEBDC0-C94B-47D4-AC2E-EBAA2053D18A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3995" y="2535"/>
                              <a:ext cx="2" cy="49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4" name="Freeform 234">
                              <a:extLst>
                                <a:ext uri="{FF2B5EF4-FFF2-40B4-BE49-F238E27FC236}">
                                  <a16:creationId xmlns:a16="http://schemas.microsoft.com/office/drawing/2014/main" id="{92AC59DD-3C5A-4A18-933E-2CF8C7DF7998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7" y="2347"/>
                              <a:ext cx="39" cy="297"/>
                            </a:xfrm>
                            <a:custGeom>
                              <a:avLst/>
                              <a:gdLst>
                                <a:gd name="T0" fmla="*/ 0 w 39"/>
                                <a:gd name="T1" fmla="*/ 0 h 297"/>
                                <a:gd name="T2" fmla="*/ 17 w 39"/>
                                <a:gd name="T3" fmla="*/ 172 h 297"/>
                                <a:gd name="T4" fmla="*/ 38 w 39"/>
                                <a:gd name="T5" fmla="*/ 296 h 297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39" h="297">
                                  <a:moveTo>
                                    <a:pt x="0" y="0"/>
                                  </a:moveTo>
                                  <a:lnTo>
                                    <a:pt x="17" y="172"/>
                                  </a:lnTo>
                                  <a:lnTo>
                                    <a:pt x="38" y="296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5" name="Line 235">
                              <a:extLst>
                                <a:ext uri="{FF2B5EF4-FFF2-40B4-BE49-F238E27FC236}">
                                  <a16:creationId xmlns:a16="http://schemas.microsoft.com/office/drawing/2014/main" id="{6C01BDD9-D3D0-4DD2-86B0-C57341CF4362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912" y="2511"/>
                              <a:ext cx="28" cy="15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6" name="Line 236">
                              <a:extLst>
                                <a:ext uri="{FF2B5EF4-FFF2-40B4-BE49-F238E27FC236}">
                                  <a16:creationId xmlns:a16="http://schemas.microsoft.com/office/drawing/2014/main" id="{20B6B1D8-AD95-45FA-8027-AECE966A7E2C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926" y="2552"/>
                              <a:ext cx="25" cy="45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7" name="Freeform 237">
                              <a:extLst>
                                <a:ext uri="{FF2B5EF4-FFF2-40B4-BE49-F238E27FC236}">
                                  <a16:creationId xmlns:a16="http://schemas.microsoft.com/office/drawing/2014/main" id="{D00C43FB-EFF1-4E98-873C-FB0A0C37AA95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50" y="2656"/>
                              <a:ext cx="22" cy="33"/>
                            </a:xfrm>
                            <a:custGeom>
                              <a:avLst/>
                              <a:gdLst>
                                <a:gd name="T0" fmla="*/ 0 w 22"/>
                                <a:gd name="T1" fmla="*/ 0 h 33"/>
                                <a:gd name="T2" fmla="*/ 11 w 22"/>
                                <a:gd name="T3" fmla="*/ 32 h 33"/>
                                <a:gd name="T4" fmla="*/ 21 w 22"/>
                                <a:gd name="T5" fmla="*/ 32 h 33"/>
                                <a:gd name="T6" fmla="*/ 0 60000 65536"/>
                                <a:gd name="T7" fmla="*/ 0 60000 65536"/>
                                <a:gd name="T8" fmla="*/ 0 60000 65536"/>
                              </a:gdLst>
                              <a:ahLst/>
                              <a:cxnLst>
                                <a:cxn ang="T6">
                                  <a:pos x="T0" y="T1"/>
                                </a:cxn>
                                <a:cxn ang="T7">
                                  <a:pos x="T2" y="T3"/>
                                </a:cxn>
                                <a:cxn ang="T8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22" h="33">
                                  <a:moveTo>
                                    <a:pt x="0" y="0"/>
                                  </a:moveTo>
                                  <a:lnTo>
                                    <a:pt x="11" y="32"/>
                                  </a:lnTo>
                                  <a:lnTo>
                                    <a:pt x="21" y="32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  <p:sp>
                          <p:nvSpPr>
                            <p:cNvPr id="58" name="Freeform 238">
                              <a:extLst>
                                <a:ext uri="{FF2B5EF4-FFF2-40B4-BE49-F238E27FC236}">
                                  <a16:creationId xmlns:a16="http://schemas.microsoft.com/office/drawing/2014/main" id="{EBFC7A15-44A0-4ABE-87D7-E8FB3EA62668}"/>
                                </a:ext>
                              </a:extLst>
                            </p:cNvPr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9" y="2474"/>
                              <a:ext cx="58" cy="280"/>
                            </a:xfrm>
                            <a:custGeom>
                              <a:avLst/>
                              <a:gdLst>
                                <a:gd name="T0" fmla="*/ 0 w 58"/>
                                <a:gd name="T1" fmla="*/ 0 h 280"/>
                                <a:gd name="T2" fmla="*/ 9 w 58"/>
                                <a:gd name="T3" fmla="*/ 119 h 280"/>
                                <a:gd name="T4" fmla="*/ 41 w 58"/>
                                <a:gd name="T5" fmla="*/ 265 h 280"/>
                                <a:gd name="T6" fmla="*/ 57 w 58"/>
                                <a:gd name="T7" fmla="*/ 279 h 280"/>
                                <a:gd name="T8" fmla="*/ 0 60000 65536"/>
                                <a:gd name="T9" fmla="*/ 0 60000 65536"/>
                                <a:gd name="T10" fmla="*/ 0 60000 65536"/>
                                <a:gd name="T11" fmla="*/ 0 60000 65536"/>
                              </a:gdLst>
                              <a:ahLst/>
                              <a:cxnLst>
                                <a:cxn ang="T8">
                                  <a:pos x="T0" y="T1"/>
                                </a:cxn>
                                <a:cxn ang="T9">
                                  <a:pos x="T2" y="T3"/>
                                </a:cxn>
                                <a:cxn ang="T10">
                                  <a:pos x="T4" y="T5"/>
                                </a:cxn>
                                <a:cxn ang="T11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8" h="280">
                                  <a:moveTo>
                                    <a:pt x="0" y="0"/>
                                  </a:moveTo>
                                  <a:lnTo>
                                    <a:pt x="9" y="119"/>
                                  </a:lnTo>
                                  <a:lnTo>
                                    <a:pt x="41" y="265"/>
                                  </a:lnTo>
                                  <a:lnTo>
                                    <a:pt x="57" y="279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pPr marL="0" marR="0" lvl="0" indent="0" defTabSz="914400" eaLnBrk="1" fontAlgn="auto" latinLnBrk="0" hangingPunct="1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  <a:defRPr/>
                              </a:pPr>
                              <a:endParaRPr kumimoji="0" lang="en-US" sz="3200" b="0" i="0" u="none" strike="noStrike" kern="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46" name="Group 239">
                          <a:extLst>
                            <a:ext uri="{FF2B5EF4-FFF2-40B4-BE49-F238E27FC236}">
                              <a16:creationId xmlns:a16="http://schemas.microsoft.com/office/drawing/2014/main" id="{EC936CC3-37AB-4199-B109-A71301D3B81E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956" y="2141"/>
                          <a:ext cx="280" cy="652"/>
                          <a:chOff x="3956" y="2141"/>
                          <a:chExt cx="280" cy="652"/>
                        </a:xfrm>
                      </p:grpSpPr>
                      <p:sp>
                        <p:nvSpPr>
                          <p:cNvPr id="47" name="Freeform 240">
                            <a:extLst>
                              <a:ext uri="{FF2B5EF4-FFF2-40B4-BE49-F238E27FC236}">
                                <a16:creationId xmlns:a16="http://schemas.microsoft.com/office/drawing/2014/main" id="{8F0E1462-4C0E-4E34-A399-CF9AD0A8BF1E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56" y="2141"/>
                            <a:ext cx="280" cy="652"/>
                          </a:xfrm>
                          <a:custGeom>
                            <a:avLst/>
                            <a:gdLst>
                              <a:gd name="T0" fmla="*/ 28 w 280"/>
                              <a:gd name="T1" fmla="*/ 417 h 652"/>
                              <a:gd name="T2" fmla="*/ 20 w 280"/>
                              <a:gd name="T3" fmla="*/ 477 h 652"/>
                              <a:gd name="T4" fmla="*/ 0 w 280"/>
                              <a:gd name="T5" fmla="*/ 651 h 652"/>
                              <a:gd name="T6" fmla="*/ 110 w 280"/>
                              <a:gd name="T7" fmla="*/ 353 h 652"/>
                              <a:gd name="T8" fmla="*/ 125 w 280"/>
                              <a:gd name="T9" fmla="*/ 317 h 652"/>
                              <a:gd name="T10" fmla="*/ 189 w 280"/>
                              <a:gd name="T11" fmla="*/ 234 h 652"/>
                              <a:gd name="T12" fmla="*/ 204 w 280"/>
                              <a:gd name="T13" fmla="*/ 193 h 652"/>
                              <a:gd name="T14" fmla="*/ 224 w 280"/>
                              <a:gd name="T15" fmla="*/ 210 h 652"/>
                              <a:gd name="T16" fmla="*/ 240 w 280"/>
                              <a:gd name="T17" fmla="*/ 221 h 652"/>
                              <a:gd name="T18" fmla="*/ 253 w 280"/>
                              <a:gd name="T19" fmla="*/ 215 h 652"/>
                              <a:gd name="T20" fmla="*/ 267 w 280"/>
                              <a:gd name="T21" fmla="*/ 196 h 652"/>
                              <a:gd name="T22" fmla="*/ 279 w 280"/>
                              <a:gd name="T23" fmla="*/ 160 h 652"/>
                              <a:gd name="T24" fmla="*/ 222 w 280"/>
                              <a:gd name="T25" fmla="*/ 0 h 652"/>
                              <a:gd name="T26" fmla="*/ 204 w 280"/>
                              <a:gd name="T27" fmla="*/ 3 h 652"/>
                              <a:gd name="T28" fmla="*/ 185 w 280"/>
                              <a:gd name="T29" fmla="*/ 19 h 652"/>
                              <a:gd name="T30" fmla="*/ 170 w 280"/>
                              <a:gd name="T31" fmla="*/ 17 h 652"/>
                              <a:gd name="T32" fmla="*/ 153 w 280"/>
                              <a:gd name="T33" fmla="*/ 22 h 652"/>
                              <a:gd name="T34" fmla="*/ 142 w 280"/>
                              <a:gd name="T35" fmla="*/ 28 h 652"/>
                              <a:gd name="T36" fmla="*/ 131 w 280"/>
                              <a:gd name="T37" fmla="*/ 14 h 652"/>
                              <a:gd name="T38" fmla="*/ 120 w 280"/>
                              <a:gd name="T39" fmla="*/ 11 h 652"/>
                              <a:gd name="T40" fmla="*/ 107 w 280"/>
                              <a:gd name="T41" fmla="*/ 19 h 652"/>
                              <a:gd name="T42" fmla="*/ 100 w 280"/>
                              <a:gd name="T43" fmla="*/ 39 h 652"/>
                              <a:gd name="T44" fmla="*/ 96 w 280"/>
                              <a:gd name="T45" fmla="*/ 61 h 652"/>
                              <a:gd name="T46" fmla="*/ 97 w 280"/>
                              <a:gd name="T47" fmla="*/ 94 h 652"/>
                              <a:gd name="T48" fmla="*/ 76 w 280"/>
                              <a:gd name="T49" fmla="*/ 130 h 652"/>
                              <a:gd name="T50" fmla="*/ 53 w 280"/>
                              <a:gd name="T51" fmla="*/ 166 h 652"/>
                              <a:gd name="T52" fmla="*/ 23 w 280"/>
                              <a:gd name="T53" fmla="*/ 243 h 652"/>
                              <a:gd name="T54" fmla="*/ 28 w 280"/>
                              <a:gd name="T55" fmla="*/ 417 h 652"/>
                              <a:gd name="T56" fmla="*/ 0 60000 65536"/>
                              <a:gd name="T57" fmla="*/ 0 60000 65536"/>
                              <a:gd name="T58" fmla="*/ 0 60000 65536"/>
                              <a:gd name="T59" fmla="*/ 0 60000 65536"/>
                              <a:gd name="T60" fmla="*/ 0 60000 65536"/>
                              <a:gd name="T61" fmla="*/ 0 60000 65536"/>
                              <a:gd name="T62" fmla="*/ 0 60000 65536"/>
                              <a:gd name="T63" fmla="*/ 0 60000 65536"/>
                              <a:gd name="T64" fmla="*/ 0 60000 65536"/>
                              <a:gd name="T65" fmla="*/ 0 60000 65536"/>
                              <a:gd name="T66" fmla="*/ 0 60000 65536"/>
                              <a:gd name="T67" fmla="*/ 0 60000 65536"/>
                              <a:gd name="T68" fmla="*/ 0 60000 65536"/>
                              <a:gd name="T69" fmla="*/ 0 60000 65536"/>
                              <a:gd name="T70" fmla="*/ 0 60000 65536"/>
                              <a:gd name="T71" fmla="*/ 0 60000 65536"/>
                              <a:gd name="T72" fmla="*/ 0 60000 65536"/>
                              <a:gd name="T73" fmla="*/ 0 60000 65536"/>
                              <a:gd name="T74" fmla="*/ 0 60000 65536"/>
                              <a:gd name="T75" fmla="*/ 0 60000 65536"/>
                              <a:gd name="T76" fmla="*/ 0 60000 65536"/>
                              <a:gd name="T77" fmla="*/ 0 60000 65536"/>
                              <a:gd name="T78" fmla="*/ 0 60000 65536"/>
                              <a:gd name="T79" fmla="*/ 0 60000 65536"/>
                              <a:gd name="T80" fmla="*/ 0 60000 65536"/>
                              <a:gd name="T81" fmla="*/ 0 60000 65536"/>
                              <a:gd name="T82" fmla="*/ 0 60000 65536"/>
                              <a:gd name="T83" fmla="*/ 0 60000 65536"/>
                            </a:gdLst>
                            <a:ahLst/>
                            <a:cxnLst>
                              <a:cxn ang="T56">
                                <a:pos x="T0" y="T1"/>
                              </a:cxn>
                              <a:cxn ang="T57">
                                <a:pos x="T2" y="T3"/>
                              </a:cxn>
                              <a:cxn ang="T58">
                                <a:pos x="T4" y="T5"/>
                              </a:cxn>
                              <a:cxn ang="T59">
                                <a:pos x="T6" y="T7"/>
                              </a:cxn>
                              <a:cxn ang="T60">
                                <a:pos x="T8" y="T9"/>
                              </a:cxn>
                              <a:cxn ang="T61">
                                <a:pos x="T10" y="T11"/>
                              </a:cxn>
                              <a:cxn ang="T62">
                                <a:pos x="T12" y="T13"/>
                              </a:cxn>
                              <a:cxn ang="T63">
                                <a:pos x="T14" y="T15"/>
                              </a:cxn>
                              <a:cxn ang="T64">
                                <a:pos x="T16" y="T17"/>
                              </a:cxn>
                              <a:cxn ang="T65">
                                <a:pos x="T18" y="T19"/>
                              </a:cxn>
                              <a:cxn ang="T66">
                                <a:pos x="T20" y="T21"/>
                              </a:cxn>
                              <a:cxn ang="T67">
                                <a:pos x="T22" y="T23"/>
                              </a:cxn>
                              <a:cxn ang="T68">
                                <a:pos x="T24" y="T25"/>
                              </a:cxn>
                              <a:cxn ang="T69">
                                <a:pos x="T26" y="T27"/>
                              </a:cxn>
                              <a:cxn ang="T70">
                                <a:pos x="T28" y="T29"/>
                              </a:cxn>
                              <a:cxn ang="T71">
                                <a:pos x="T30" y="T31"/>
                              </a:cxn>
                              <a:cxn ang="T72">
                                <a:pos x="T32" y="T33"/>
                              </a:cxn>
                              <a:cxn ang="T73">
                                <a:pos x="T34" y="T35"/>
                              </a:cxn>
                              <a:cxn ang="T74">
                                <a:pos x="T36" y="T37"/>
                              </a:cxn>
                              <a:cxn ang="T75">
                                <a:pos x="T38" y="T39"/>
                              </a:cxn>
                              <a:cxn ang="T76">
                                <a:pos x="T40" y="T41"/>
                              </a:cxn>
                              <a:cxn ang="T77">
                                <a:pos x="T42" y="T43"/>
                              </a:cxn>
                              <a:cxn ang="T78">
                                <a:pos x="T44" y="T45"/>
                              </a:cxn>
                              <a:cxn ang="T79">
                                <a:pos x="T46" y="T47"/>
                              </a:cxn>
                              <a:cxn ang="T80">
                                <a:pos x="T48" y="T49"/>
                              </a:cxn>
                              <a:cxn ang="T81">
                                <a:pos x="T50" y="T51"/>
                              </a:cxn>
                              <a:cxn ang="T82">
                                <a:pos x="T52" y="T53"/>
                              </a:cxn>
                              <a:cxn ang="T83">
                                <a:pos x="T54" y="T55"/>
                              </a:cxn>
                            </a:cxnLst>
                            <a:rect l="0" t="0" r="r" b="b"/>
                            <a:pathLst>
                              <a:path w="280" h="652">
                                <a:moveTo>
                                  <a:pt x="28" y="417"/>
                                </a:moveTo>
                                <a:lnTo>
                                  <a:pt x="20" y="477"/>
                                </a:lnTo>
                                <a:lnTo>
                                  <a:pt x="0" y="651"/>
                                </a:lnTo>
                                <a:lnTo>
                                  <a:pt x="110" y="353"/>
                                </a:lnTo>
                                <a:lnTo>
                                  <a:pt x="125" y="317"/>
                                </a:lnTo>
                                <a:lnTo>
                                  <a:pt x="189" y="234"/>
                                </a:lnTo>
                                <a:lnTo>
                                  <a:pt x="204" y="193"/>
                                </a:lnTo>
                                <a:lnTo>
                                  <a:pt x="224" y="210"/>
                                </a:lnTo>
                                <a:lnTo>
                                  <a:pt x="240" y="221"/>
                                </a:lnTo>
                                <a:lnTo>
                                  <a:pt x="253" y="215"/>
                                </a:lnTo>
                                <a:lnTo>
                                  <a:pt x="267" y="196"/>
                                </a:lnTo>
                                <a:lnTo>
                                  <a:pt x="279" y="160"/>
                                </a:lnTo>
                                <a:lnTo>
                                  <a:pt x="222" y="0"/>
                                </a:lnTo>
                                <a:lnTo>
                                  <a:pt x="204" y="3"/>
                                </a:lnTo>
                                <a:lnTo>
                                  <a:pt x="185" y="19"/>
                                </a:lnTo>
                                <a:lnTo>
                                  <a:pt x="170" y="17"/>
                                </a:lnTo>
                                <a:lnTo>
                                  <a:pt x="153" y="22"/>
                                </a:lnTo>
                                <a:lnTo>
                                  <a:pt x="142" y="28"/>
                                </a:lnTo>
                                <a:lnTo>
                                  <a:pt x="131" y="14"/>
                                </a:lnTo>
                                <a:lnTo>
                                  <a:pt x="120" y="11"/>
                                </a:lnTo>
                                <a:lnTo>
                                  <a:pt x="107" y="19"/>
                                </a:lnTo>
                                <a:lnTo>
                                  <a:pt x="100" y="39"/>
                                </a:lnTo>
                                <a:lnTo>
                                  <a:pt x="96" y="61"/>
                                </a:lnTo>
                                <a:lnTo>
                                  <a:pt x="97" y="94"/>
                                </a:lnTo>
                                <a:lnTo>
                                  <a:pt x="76" y="130"/>
                                </a:lnTo>
                                <a:lnTo>
                                  <a:pt x="53" y="166"/>
                                </a:lnTo>
                                <a:lnTo>
                                  <a:pt x="23" y="243"/>
                                </a:lnTo>
                                <a:lnTo>
                                  <a:pt x="28" y="417"/>
                                </a:lnTo>
                              </a:path>
                            </a:pathLst>
                          </a:custGeom>
                          <a:solidFill>
                            <a:srgbClr val="FF804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48" name="Freeform 241">
                            <a:extLst>
                              <a:ext uri="{FF2B5EF4-FFF2-40B4-BE49-F238E27FC236}">
                                <a16:creationId xmlns:a16="http://schemas.microsoft.com/office/drawing/2014/main" id="{A4514716-5213-4EAE-8D98-5023EFD1B725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6" y="2304"/>
                            <a:ext cx="174" cy="269"/>
                          </a:xfrm>
                          <a:custGeom>
                            <a:avLst/>
                            <a:gdLst>
                              <a:gd name="T0" fmla="*/ 0 w 174"/>
                              <a:gd name="T1" fmla="*/ 268 h 269"/>
                              <a:gd name="T2" fmla="*/ 59 w 174"/>
                              <a:gd name="T3" fmla="*/ 149 h 269"/>
                              <a:gd name="T4" fmla="*/ 111 w 174"/>
                              <a:gd name="T5" fmla="*/ 0 h 269"/>
                              <a:gd name="T6" fmla="*/ 173 w 174"/>
                              <a:gd name="T7" fmla="*/ 30 h 269"/>
                              <a:gd name="T8" fmla="*/ 0 60000 65536"/>
                              <a:gd name="T9" fmla="*/ 0 60000 65536"/>
                              <a:gd name="T10" fmla="*/ 0 60000 65536"/>
                              <a:gd name="T11" fmla="*/ 0 60000 65536"/>
                            </a:gdLst>
                            <a:ahLst/>
                            <a:cxnLst>
                              <a:cxn ang="T8">
                                <a:pos x="T0" y="T1"/>
                              </a:cxn>
                              <a:cxn ang="T9">
                                <a:pos x="T2" y="T3"/>
                              </a:cxn>
                              <a:cxn ang="T10">
                                <a:pos x="T4" y="T5"/>
                              </a:cxn>
                              <a:cxn ang="T11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174" h="269">
                                <a:moveTo>
                                  <a:pt x="0" y="268"/>
                                </a:moveTo>
                                <a:lnTo>
                                  <a:pt x="59" y="149"/>
                                </a:lnTo>
                                <a:lnTo>
                                  <a:pt x="111" y="0"/>
                                </a:lnTo>
                                <a:lnTo>
                                  <a:pt x="173" y="3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39" name="Group 242">
                        <a:extLst>
                          <a:ext uri="{FF2B5EF4-FFF2-40B4-BE49-F238E27FC236}">
                            <a16:creationId xmlns:a16="http://schemas.microsoft.com/office/drawing/2014/main" id="{1449EFA5-4844-491B-9834-E064426B870D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35" y="1851"/>
                        <a:ext cx="225" cy="484"/>
                        <a:chOff x="4135" y="1851"/>
                        <a:chExt cx="225" cy="484"/>
                      </a:xfrm>
                    </p:grpSpPr>
                    <p:sp>
                      <p:nvSpPr>
                        <p:cNvPr id="40" name="Freeform 243">
                          <a:extLst>
                            <a:ext uri="{FF2B5EF4-FFF2-40B4-BE49-F238E27FC236}">
                              <a16:creationId xmlns:a16="http://schemas.microsoft.com/office/drawing/2014/main" id="{344D8D26-409E-451F-B157-5BB62B30F2B4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35" y="1851"/>
                          <a:ext cx="225" cy="484"/>
                        </a:xfrm>
                        <a:custGeom>
                          <a:avLst/>
                          <a:gdLst>
                            <a:gd name="T0" fmla="*/ 124 w 225"/>
                            <a:gd name="T1" fmla="*/ 0 h 484"/>
                            <a:gd name="T2" fmla="*/ 135 w 225"/>
                            <a:gd name="T3" fmla="*/ 66 h 484"/>
                            <a:gd name="T4" fmla="*/ 169 w 225"/>
                            <a:gd name="T5" fmla="*/ 30 h 484"/>
                            <a:gd name="T6" fmla="*/ 224 w 225"/>
                            <a:gd name="T7" fmla="*/ 83 h 484"/>
                            <a:gd name="T8" fmla="*/ 224 w 225"/>
                            <a:gd name="T9" fmla="*/ 174 h 484"/>
                            <a:gd name="T10" fmla="*/ 195 w 225"/>
                            <a:gd name="T11" fmla="*/ 174 h 484"/>
                            <a:gd name="T12" fmla="*/ 197 w 225"/>
                            <a:gd name="T13" fmla="*/ 232 h 484"/>
                            <a:gd name="T14" fmla="*/ 200 w 225"/>
                            <a:gd name="T15" fmla="*/ 276 h 484"/>
                            <a:gd name="T16" fmla="*/ 199 w 225"/>
                            <a:gd name="T17" fmla="*/ 317 h 484"/>
                            <a:gd name="T18" fmla="*/ 195 w 225"/>
                            <a:gd name="T19" fmla="*/ 351 h 484"/>
                            <a:gd name="T20" fmla="*/ 189 w 225"/>
                            <a:gd name="T21" fmla="*/ 384 h 484"/>
                            <a:gd name="T22" fmla="*/ 179 w 225"/>
                            <a:gd name="T23" fmla="*/ 406 h 484"/>
                            <a:gd name="T24" fmla="*/ 143 w 225"/>
                            <a:gd name="T25" fmla="*/ 455 h 484"/>
                            <a:gd name="T26" fmla="*/ 100 w 225"/>
                            <a:gd name="T27" fmla="*/ 447 h 484"/>
                            <a:gd name="T28" fmla="*/ 97 w 225"/>
                            <a:gd name="T29" fmla="*/ 483 h 484"/>
                            <a:gd name="T30" fmla="*/ 79 w 225"/>
                            <a:gd name="T31" fmla="*/ 458 h 484"/>
                            <a:gd name="T32" fmla="*/ 68 w 225"/>
                            <a:gd name="T33" fmla="*/ 420 h 484"/>
                            <a:gd name="T34" fmla="*/ 55 w 225"/>
                            <a:gd name="T35" fmla="*/ 364 h 484"/>
                            <a:gd name="T36" fmla="*/ 43 w 225"/>
                            <a:gd name="T37" fmla="*/ 317 h 484"/>
                            <a:gd name="T38" fmla="*/ 35 w 225"/>
                            <a:gd name="T39" fmla="*/ 306 h 484"/>
                            <a:gd name="T40" fmla="*/ 42 w 225"/>
                            <a:gd name="T41" fmla="*/ 279 h 484"/>
                            <a:gd name="T42" fmla="*/ 54 w 225"/>
                            <a:gd name="T43" fmla="*/ 262 h 484"/>
                            <a:gd name="T44" fmla="*/ 68 w 225"/>
                            <a:gd name="T45" fmla="*/ 243 h 484"/>
                            <a:gd name="T46" fmla="*/ 29 w 225"/>
                            <a:gd name="T47" fmla="*/ 196 h 484"/>
                            <a:gd name="T48" fmla="*/ 0 w 225"/>
                            <a:gd name="T49" fmla="*/ 141 h 484"/>
                            <a:gd name="T50" fmla="*/ 104 w 225"/>
                            <a:gd name="T51" fmla="*/ 94 h 484"/>
                            <a:gd name="T52" fmla="*/ 68 w 225"/>
                            <a:gd name="T53" fmla="*/ 63 h 484"/>
                            <a:gd name="T54" fmla="*/ 124 w 225"/>
                            <a:gd name="T55" fmla="*/ 0 h 484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  <a:gd name="T60" fmla="*/ 0 60000 65536"/>
                            <a:gd name="T61" fmla="*/ 0 60000 65536"/>
                            <a:gd name="T62" fmla="*/ 0 60000 65536"/>
                            <a:gd name="T63" fmla="*/ 0 60000 65536"/>
                            <a:gd name="T64" fmla="*/ 0 60000 65536"/>
                            <a:gd name="T65" fmla="*/ 0 60000 65536"/>
                            <a:gd name="T66" fmla="*/ 0 60000 65536"/>
                            <a:gd name="T67" fmla="*/ 0 60000 65536"/>
                            <a:gd name="T68" fmla="*/ 0 60000 65536"/>
                            <a:gd name="T69" fmla="*/ 0 60000 65536"/>
                            <a:gd name="T70" fmla="*/ 0 60000 65536"/>
                            <a:gd name="T71" fmla="*/ 0 60000 65536"/>
                            <a:gd name="T72" fmla="*/ 0 60000 65536"/>
                            <a:gd name="T73" fmla="*/ 0 60000 65536"/>
                            <a:gd name="T74" fmla="*/ 0 60000 65536"/>
                            <a:gd name="T75" fmla="*/ 0 60000 65536"/>
                            <a:gd name="T76" fmla="*/ 0 60000 65536"/>
                            <a:gd name="T77" fmla="*/ 0 60000 65536"/>
                            <a:gd name="T78" fmla="*/ 0 60000 65536"/>
                            <a:gd name="T79" fmla="*/ 0 60000 65536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</a:gdLst>
                          <a:ahLst/>
                          <a:cxnLst>
                            <a:cxn ang="T56">
                              <a:pos x="T0" y="T1"/>
                            </a:cxn>
                            <a:cxn ang="T57">
                              <a:pos x="T2" y="T3"/>
                            </a:cxn>
                            <a:cxn ang="T58">
                              <a:pos x="T4" y="T5"/>
                            </a:cxn>
                            <a:cxn ang="T59">
                              <a:pos x="T6" y="T7"/>
                            </a:cxn>
                            <a:cxn ang="T60">
                              <a:pos x="T8" y="T9"/>
                            </a:cxn>
                            <a:cxn ang="T61">
                              <a:pos x="T10" y="T11"/>
                            </a:cxn>
                            <a:cxn ang="T62">
                              <a:pos x="T12" y="T13"/>
                            </a:cxn>
                            <a:cxn ang="T63">
                              <a:pos x="T14" y="T15"/>
                            </a:cxn>
                            <a:cxn ang="T64">
                              <a:pos x="T16" y="T17"/>
                            </a:cxn>
                            <a:cxn ang="T65">
                              <a:pos x="T18" y="T19"/>
                            </a:cxn>
                            <a:cxn ang="T66">
                              <a:pos x="T20" y="T21"/>
                            </a:cxn>
                            <a:cxn ang="T67">
                              <a:pos x="T22" y="T23"/>
                            </a:cxn>
                            <a:cxn ang="T68">
                              <a:pos x="T24" y="T25"/>
                            </a:cxn>
                            <a:cxn ang="T69">
                              <a:pos x="T26" y="T27"/>
                            </a:cxn>
                            <a:cxn ang="T70">
                              <a:pos x="T28" y="T29"/>
                            </a:cxn>
                            <a:cxn ang="T71">
                              <a:pos x="T30" y="T31"/>
                            </a:cxn>
                            <a:cxn ang="T72">
                              <a:pos x="T32" y="T33"/>
                            </a:cxn>
                            <a:cxn ang="T73">
                              <a:pos x="T34" y="T35"/>
                            </a:cxn>
                            <a:cxn ang="T74">
                              <a:pos x="T36" y="T37"/>
                            </a:cxn>
                            <a:cxn ang="T75">
                              <a:pos x="T38" y="T39"/>
                            </a:cxn>
                            <a:cxn ang="T76">
                              <a:pos x="T40" y="T41"/>
                            </a:cxn>
                            <a:cxn ang="T77">
                              <a:pos x="T42" y="T43"/>
                            </a:cxn>
                            <a:cxn ang="T78">
                              <a:pos x="T44" y="T45"/>
                            </a:cxn>
                            <a:cxn ang="T79">
                              <a:pos x="T46" y="T47"/>
                            </a:cxn>
                            <a:cxn ang="T80">
                              <a:pos x="T48" y="T49"/>
                            </a:cxn>
                            <a:cxn ang="T81">
                              <a:pos x="T50" y="T51"/>
                            </a:cxn>
                            <a:cxn ang="T82">
                              <a:pos x="T52" y="T53"/>
                            </a:cxn>
                            <a:cxn ang="T83">
                              <a:pos x="T54" y="T55"/>
                            </a:cxn>
                          </a:cxnLst>
                          <a:rect l="0" t="0" r="r" b="b"/>
                          <a:pathLst>
                            <a:path w="225" h="484">
                              <a:moveTo>
                                <a:pt x="124" y="0"/>
                              </a:moveTo>
                              <a:lnTo>
                                <a:pt x="135" y="66"/>
                              </a:lnTo>
                              <a:lnTo>
                                <a:pt x="169" y="30"/>
                              </a:lnTo>
                              <a:lnTo>
                                <a:pt x="224" y="83"/>
                              </a:lnTo>
                              <a:lnTo>
                                <a:pt x="224" y="174"/>
                              </a:lnTo>
                              <a:lnTo>
                                <a:pt x="195" y="174"/>
                              </a:lnTo>
                              <a:lnTo>
                                <a:pt x="197" y="232"/>
                              </a:lnTo>
                              <a:lnTo>
                                <a:pt x="200" y="276"/>
                              </a:lnTo>
                              <a:lnTo>
                                <a:pt x="199" y="317"/>
                              </a:lnTo>
                              <a:lnTo>
                                <a:pt x="195" y="351"/>
                              </a:lnTo>
                              <a:lnTo>
                                <a:pt x="189" y="384"/>
                              </a:lnTo>
                              <a:lnTo>
                                <a:pt x="179" y="406"/>
                              </a:lnTo>
                              <a:lnTo>
                                <a:pt x="143" y="455"/>
                              </a:lnTo>
                              <a:lnTo>
                                <a:pt x="100" y="447"/>
                              </a:lnTo>
                              <a:lnTo>
                                <a:pt x="97" y="483"/>
                              </a:lnTo>
                              <a:lnTo>
                                <a:pt x="79" y="458"/>
                              </a:lnTo>
                              <a:lnTo>
                                <a:pt x="68" y="420"/>
                              </a:lnTo>
                              <a:lnTo>
                                <a:pt x="55" y="364"/>
                              </a:lnTo>
                              <a:lnTo>
                                <a:pt x="43" y="317"/>
                              </a:lnTo>
                              <a:lnTo>
                                <a:pt x="35" y="306"/>
                              </a:lnTo>
                              <a:lnTo>
                                <a:pt x="42" y="279"/>
                              </a:lnTo>
                              <a:lnTo>
                                <a:pt x="54" y="262"/>
                              </a:lnTo>
                              <a:lnTo>
                                <a:pt x="68" y="243"/>
                              </a:lnTo>
                              <a:lnTo>
                                <a:pt x="29" y="196"/>
                              </a:lnTo>
                              <a:lnTo>
                                <a:pt x="0" y="141"/>
                              </a:lnTo>
                              <a:lnTo>
                                <a:pt x="104" y="94"/>
                              </a:lnTo>
                              <a:lnTo>
                                <a:pt x="68" y="63"/>
                              </a:lnTo>
                              <a:lnTo>
                                <a:pt x="124" y="0"/>
                              </a:lnTo>
                            </a:path>
                          </a:pathLst>
                        </a:custGeom>
                        <a:solidFill>
                          <a:srgbClr val="8000E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grpSp>
                      <p:nvGrpSpPr>
                        <p:cNvPr id="41" name="Group 244">
                          <a:extLst>
                            <a:ext uri="{FF2B5EF4-FFF2-40B4-BE49-F238E27FC236}">
                              <a16:creationId xmlns:a16="http://schemas.microsoft.com/office/drawing/2014/main" id="{3FA7E4AA-9041-477C-92A9-4A9A030DAAC4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4234" y="1903"/>
                          <a:ext cx="46" cy="374"/>
                          <a:chOff x="4234" y="1903"/>
                          <a:chExt cx="46" cy="374"/>
                        </a:xfrm>
                      </p:grpSpPr>
                      <p:sp>
                        <p:nvSpPr>
                          <p:cNvPr id="42" name="Freeform 245">
                            <a:extLst>
                              <a:ext uri="{FF2B5EF4-FFF2-40B4-BE49-F238E27FC236}">
                                <a16:creationId xmlns:a16="http://schemas.microsoft.com/office/drawing/2014/main" id="{63E34E14-A0CE-4BFA-82B4-039D4C281CE9}"/>
                              </a:ext>
                            </a:extLst>
                          </p:cNvPr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261" y="2016"/>
                            <a:ext cx="19" cy="158"/>
                          </a:xfrm>
                          <a:custGeom>
                            <a:avLst/>
                            <a:gdLst>
                              <a:gd name="T0" fmla="*/ 0 w 19"/>
                              <a:gd name="T1" fmla="*/ 127 h 158"/>
                              <a:gd name="T2" fmla="*/ 5 w 19"/>
                              <a:gd name="T3" fmla="*/ 157 h 158"/>
                              <a:gd name="T4" fmla="*/ 18 w 19"/>
                              <a:gd name="T5" fmla="*/ 0 h 158"/>
                              <a:gd name="T6" fmla="*/ 0 60000 65536"/>
                              <a:gd name="T7" fmla="*/ 0 60000 65536"/>
                              <a:gd name="T8" fmla="*/ 0 60000 65536"/>
                            </a:gdLst>
                            <a:ahLst/>
                            <a:cxnLst>
                              <a:cxn ang="T6">
                                <a:pos x="T0" y="T1"/>
                              </a:cxn>
                              <a:cxn ang="T7">
                                <a:pos x="T2" y="T3"/>
                              </a:cxn>
                              <a:cxn ang="T8">
                                <a:pos x="T4" y="T5"/>
                              </a:cxn>
                            </a:cxnLst>
                            <a:rect l="0" t="0" r="r" b="b"/>
                            <a:pathLst>
                              <a:path w="19" h="158">
                                <a:moveTo>
                                  <a:pt x="0" y="127"/>
                                </a:moveTo>
                                <a:lnTo>
                                  <a:pt x="5" y="157"/>
                                </a:lnTo>
                                <a:lnTo>
                                  <a:pt x="18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43" name="Line 246">
                            <a:extLst>
                              <a:ext uri="{FF2B5EF4-FFF2-40B4-BE49-F238E27FC236}">
                                <a16:creationId xmlns:a16="http://schemas.microsoft.com/office/drawing/2014/main" id="{0E5710CF-6E86-4E6D-AE6D-6AFAADDEAF44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>
                            <a:off x="4234" y="2185"/>
                            <a:ext cx="1" cy="92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  <p:sp>
                        <p:nvSpPr>
                          <p:cNvPr id="44" name="Line 247">
                            <a:extLst>
                              <a:ext uri="{FF2B5EF4-FFF2-40B4-BE49-F238E27FC236}">
                                <a16:creationId xmlns:a16="http://schemas.microsoft.com/office/drawing/2014/main" id="{E0EEEB6C-23D8-48E5-9F26-BFB2E826903A}"/>
                              </a:ext>
                            </a:extLst>
                          </p:cNvPr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248" y="1903"/>
                            <a:ext cx="4" cy="55"/>
                          </a:xfrm>
                          <a:prstGeom prst="line">
                            <a:avLst/>
                          </a:prstGeom>
                          <a:noFill/>
                          <a:ln w="1270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pPr marL="0" marR="0" lvl="0" indent="0" defTabSz="914400" eaLnBrk="1" fontAlgn="auto" latinLnBrk="0" hangingPunct="1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  <a:defRPr/>
                            </a:pPr>
                            <a:endParaRPr kumimoji="0" lang="en-US" sz="3200" b="0" i="0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</a:endParaRPr>
                          </a:p>
                        </p:txBody>
                      </p:sp>
                    </p:grpSp>
                  </p:grpSp>
                </p:grpSp>
              </p:grpSp>
              <p:grpSp>
                <p:nvGrpSpPr>
                  <p:cNvPr id="23" name="Group 248">
                    <a:extLst>
                      <a:ext uri="{FF2B5EF4-FFF2-40B4-BE49-F238E27FC236}">
                        <a16:creationId xmlns:a16="http://schemas.microsoft.com/office/drawing/2014/main" id="{7F391E35-B4E0-4BB0-8C1F-E02412DBBC92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918" y="1550"/>
                    <a:ext cx="409" cy="619"/>
                    <a:chOff x="3918" y="1550"/>
                    <a:chExt cx="409" cy="619"/>
                  </a:xfrm>
                </p:grpSpPr>
                <p:grpSp>
                  <p:nvGrpSpPr>
                    <p:cNvPr id="24" name="Group 249">
                      <a:extLst>
                        <a:ext uri="{FF2B5EF4-FFF2-40B4-BE49-F238E27FC236}">
                          <a16:creationId xmlns:a16="http://schemas.microsoft.com/office/drawing/2014/main" id="{9978B4D7-D250-4D1E-ACB5-F89AAA5DF5DD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18" y="1550"/>
                      <a:ext cx="409" cy="542"/>
                      <a:chOff x="3918" y="1550"/>
                      <a:chExt cx="409" cy="542"/>
                    </a:xfrm>
                  </p:grpSpPr>
                  <p:sp>
                    <p:nvSpPr>
                      <p:cNvPr id="34" name="Freeform 250">
                        <a:extLst>
                          <a:ext uri="{FF2B5EF4-FFF2-40B4-BE49-F238E27FC236}">
                            <a16:creationId xmlns:a16="http://schemas.microsoft.com/office/drawing/2014/main" id="{61EB6A96-C87D-4FC1-B377-E27F929C9378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28" y="1978"/>
                        <a:ext cx="299" cy="114"/>
                      </a:xfrm>
                      <a:custGeom>
                        <a:avLst/>
                        <a:gdLst>
                          <a:gd name="T0" fmla="*/ 298 w 299"/>
                          <a:gd name="T1" fmla="*/ 89 h 114"/>
                          <a:gd name="T2" fmla="*/ 5 w 299"/>
                          <a:gd name="T3" fmla="*/ 0 h 114"/>
                          <a:gd name="T4" fmla="*/ 1 w 299"/>
                          <a:gd name="T5" fmla="*/ 5 h 114"/>
                          <a:gd name="T6" fmla="*/ 0 w 299"/>
                          <a:gd name="T7" fmla="*/ 14 h 114"/>
                          <a:gd name="T8" fmla="*/ 3 w 299"/>
                          <a:gd name="T9" fmla="*/ 26 h 114"/>
                          <a:gd name="T10" fmla="*/ 298 w 299"/>
                          <a:gd name="T11" fmla="*/ 113 h 114"/>
                          <a:gd name="T12" fmla="*/ 298 w 299"/>
                          <a:gd name="T13" fmla="*/ 89 h 114"/>
                          <a:gd name="T14" fmla="*/ 0 60000 65536"/>
                          <a:gd name="T15" fmla="*/ 0 60000 65536"/>
                          <a:gd name="T16" fmla="*/ 0 60000 65536"/>
                          <a:gd name="T17" fmla="*/ 0 60000 65536"/>
                          <a:gd name="T18" fmla="*/ 0 60000 65536"/>
                          <a:gd name="T19" fmla="*/ 0 60000 65536"/>
                          <a:gd name="T20" fmla="*/ 0 60000 65536"/>
                        </a:gdLst>
                        <a:ahLst/>
                        <a:cxnLst>
                          <a:cxn ang="T14">
                            <a:pos x="T0" y="T1"/>
                          </a:cxn>
                          <a:cxn ang="T15">
                            <a:pos x="T2" y="T3"/>
                          </a:cxn>
                          <a:cxn ang="T16">
                            <a:pos x="T4" y="T5"/>
                          </a:cxn>
                          <a:cxn ang="T17">
                            <a:pos x="T6" y="T7"/>
                          </a:cxn>
                          <a:cxn ang="T18">
                            <a:pos x="T8" y="T9"/>
                          </a:cxn>
                          <a:cxn ang="T19">
                            <a:pos x="T10" y="T11"/>
                          </a:cxn>
                          <a:cxn ang="T20">
                            <a:pos x="T12" y="T13"/>
                          </a:cxn>
                        </a:cxnLst>
                        <a:rect l="0" t="0" r="r" b="b"/>
                        <a:pathLst>
                          <a:path w="299" h="114">
                            <a:moveTo>
                              <a:pt x="298" y="89"/>
                            </a:moveTo>
                            <a:lnTo>
                              <a:pt x="5" y="0"/>
                            </a:lnTo>
                            <a:lnTo>
                              <a:pt x="1" y="5"/>
                            </a:lnTo>
                            <a:lnTo>
                              <a:pt x="0" y="14"/>
                            </a:lnTo>
                            <a:lnTo>
                              <a:pt x="3" y="26"/>
                            </a:lnTo>
                            <a:lnTo>
                              <a:pt x="298" y="113"/>
                            </a:lnTo>
                            <a:lnTo>
                              <a:pt x="298" y="89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  <p:sp>
                    <p:nvSpPr>
                      <p:cNvPr id="35" name="Freeform 251">
                        <a:extLst>
                          <a:ext uri="{FF2B5EF4-FFF2-40B4-BE49-F238E27FC236}">
                            <a16:creationId xmlns:a16="http://schemas.microsoft.com/office/drawing/2014/main" id="{FE428CA1-27A0-4EFC-8252-E92812745714}"/>
                          </a:ext>
                        </a:extLst>
                      </p:cNvPr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18" y="1550"/>
                        <a:ext cx="117" cy="450"/>
                      </a:xfrm>
                      <a:custGeom>
                        <a:avLst/>
                        <a:gdLst>
                          <a:gd name="T0" fmla="*/ 116 w 117"/>
                          <a:gd name="T1" fmla="*/ 443 h 450"/>
                          <a:gd name="T2" fmla="*/ 91 w 117"/>
                          <a:gd name="T3" fmla="*/ 449 h 450"/>
                          <a:gd name="T4" fmla="*/ 69 w 117"/>
                          <a:gd name="T5" fmla="*/ 441 h 450"/>
                          <a:gd name="T6" fmla="*/ 51 w 117"/>
                          <a:gd name="T7" fmla="*/ 427 h 450"/>
                          <a:gd name="T8" fmla="*/ 32 w 117"/>
                          <a:gd name="T9" fmla="*/ 413 h 450"/>
                          <a:gd name="T10" fmla="*/ 24 w 117"/>
                          <a:gd name="T11" fmla="*/ 402 h 450"/>
                          <a:gd name="T12" fmla="*/ 12 w 117"/>
                          <a:gd name="T13" fmla="*/ 386 h 450"/>
                          <a:gd name="T14" fmla="*/ 4 w 117"/>
                          <a:gd name="T15" fmla="*/ 369 h 450"/>
                          <a:gd name="T16" fmla="*/ 0 w 117"/>
                          <a:gd name="T17" fmla="*/ 355 h 450"/>
                          <a:gd name="T18" fmla="*/ 1 w 117"/>
                          <a:gd name="T19" fmla="*/ 342 h 450"/>
                          <a:gd name="T20" fmla="*/ 10 w 117"/>
                          <a:gd name="T21" fmla="*/ 325 h 450"/>
                          <a:gd name="T22" fmla="*/ 19 w 117"/>
                          <a:gd name="T23" fmla="*/ 309 h 450"/>
                          <a:gd name="T24" fmla="*/ 33 w 117"/>
                          <a:gd name="T25" fmla="*/ 300 h 450"/>
                          <a:gd name="T26" fmla="*/ 50 w 117"/>
                          <a:gd name="T27" fmla="*/ 295 h 450"/>
                          <a:gd name="T28" fmla="*/ 57 w 117"/>
                          <a:gd name="T29" fmla="*/ 275 h 450"/>
                          <a:gd name="T30" fmla="*/ 63 w 117"/>
                          <a:gd name="T31" fmla="*/ 259 h 450"/>
                          <a:gd name="T32" fmla="*/ 71 w 117"/>
                          <a:gd name="T33" fmla="*/ 251 h 450"/>
                          <a:gd name="T34" fmla="*/ 80 w 117"/>
                          <a:gd name="T35" fmla="*/ 240 h 450"/>
                          <a:gd name="T36" fmla="*/ 83 w 117"/>
                          <a:gd name="T37" fmla="*/ 223 h 450"/>
                          <a:gd name="T38" fmla="*/ 80 w 117"/>
                          <a:gd name="T39" fmla="*/ 207 h 450"/>
                          <a:gd name="T40" fmla="*/ 74 w 117"/>
                          <a:gd name="T41" fmla="*/ 201 h 450"/>
                          <a:gd name="T42" fmla="*/ 61 w 117"/>
                          <a:gd name="T43" fmla="*/ 196 h 450"/>
                          <a:gd name="T44" fmla="*/ 43 w 117"/>
                          <a:gd name="T45" fmla="*/ 201 h 450"/>
                          <a:gd name="T46" fmla="*/ 33 w 117"/>
                          <a:gd name="T47" fmla="*/ 196 h 450"/>
                          <a:gd name="T48" fmla="*/ 20 w 117"/>
                          <a:gd name="T49" fmla="*/ 182 h 450"/>
                          <a:gd name="T50" fmla="*/ 16 w 117"/>
                          <a:gd name="T51" fmla="*/ 171 h 450"/>
                          <a:gd name="T52" fmla="*/ 14 w 117"/>
                          <a:gd name="T53" fmla="*/ 152 h 450"/>
                          <a:gd name="T54" fmla="*/ 16 w 117"/>
                          <a:gd name="T55" fmla="*/ 132 h 450"/>
                          <a:gd name="T56" fmla="*/ 22 w 117"/>
                          <a:gd name="T57" fmla="*/ 110 h 450"/>
                          <a:gd name="T58" fmla="*/ 24 w 117"/>
                          <a:gd name="T59" fmla="*/ 85 h 450"/>
                          <a:gd name="T60" fmla="*/ 23 w 117"/>
                          <a:gd name="T61" fmla="*/ 63 h 450"/>
                          <a:gd name="T62" fmla="*/ 17 w 117"/>
                          <a:gd name="T63" fmla="*/ 39 h 450"/>
                          <a:gd name="T64" fmla="*/ 11 w 117"/>
                          <a:gd name="T65" fmla="*/ 17 h 450"/>
                          <a:gd name="T66" fmla="*/ 1 w 117"/>
                          <a:gd name="T67" fmla="*/ 0 h 450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60000 65536"/>
                          <a:gd name="T76" fmla="*/ 0 60000 65536"/>
                          <a:gd name="T77" fmla="*/ 0 60000 65536"/>
                          <a:gd name="T78" fmla="*/ 0 60000 65536"/>
                          <a:gd name="T79" fmla="*/ 0 60000 6553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</a:gdLst>
                        <a:ahLst/>
                        <a:cxnLst>
                          <a:cxn ang="T68">
                            <a:pos x="T0" y="T1"/>
                          </a:cxn>
                          <a:cxn ang="T69">
                            <a:pos x="T2" y="T3"/>
                          </a:cxn>
                          <a:cxn ang="T70">
                            <a:pos x="T4" y="T5"/>
                          </a:cxn>
                          <a:cxn ang="T71">
                            <a:pos x="T6" y="T7"/>
                          </a:cxn>
                          <a:cxn ang="T72">
                            <a:pos x="T8" y="T9"/>
                          </a:cxn>
                          <a:cxn ang="T73">
                            <a:pos x="T10" y="T11"/>
                          </a:cxn>
                          <a:cxn ang="T74">
                            <a:pos x="T12" y="T13"/>
                          </a:cxn>
                          <a:cxn ang="T75">
                            <a:pos x="T14" y="T15"/>
                          </a:cxn>
                          <a:cxn ang="T76">
                            <a:pos x="T16" y="T17"/>
                          </a:cxn>
                          <a:cxn ang="T77">
                            <a:pos x="T18" y="T19"/>
                          </a:cxn>
                          <a:cxn ang="T78">
                            <a:pos x="T20" y="T21"/>
                          </a:cxn>
                          <a:cxn ang="T79">
                            <a:pos x="T22" y="T23"/>
                          </a:cxn>
                          <a:cxn ang="T80">
                            <a:pos x="T24" y="T25"/>
                          </a:cxn>
                          <a:cxn ang="T81">
                            <a:pos x="T26" y="T27"/>
                          </a:cxn>
                          <a:cxn ang="T82">
                            <a:pos x="T28" y="T29"/>
                          </a:cxn>
                          <a:cxn ang="T83">
                            <a:pos x="T30" y="T31"/>
                          </a:cxn>
                          <a:cxn ang="T84">
                            <a:pos x="T32" y="T33"/>
                          </a:cxn>
                          <a:cxn ang="T85">
                            <a:pos x="T34" y="T35"/>
                          </a:cxn>
                          <a:cxn ang="T86">
                            <a:pos x="T36" y="T37"/>
                          </a:cxn>
                          <a:cxn ang="T87">
                            <a:pos x="T38" y="T39"/>
                          </a:cxn>
                          <a:cxn ang="T88">
                            <a:pos x="T40" y="T41"/>
                          </a:cxn>
                          <a:cxn ang="T89">
                            <a:pos x="T42" y="T43"/>
                          </a:cxn>
                          <a:cxn ang="T90">
                            <a:pos x="T44" y="T45"/>
                          </a:cxn>
                          <a:cxn ang="T91">
                            <a:pos x="T46" y="T47"/>
                          </a:cxn>
                          <a:cxn ang="T92">
                            <a:pos x="T48" y="T49"/>
                          </a:cxn>
                          <a:cxn ang="T93">
                            <a:pos x="T50" y="T51"/>
                          </a:cxn>
                          <a:cxn ang="T94">
                            <a:pos x="T52" y="T53"/>
                          </a:cxn>
                          <a:cxn ang="T95">
                            <a:pos x="T54" y="T55"/>
                          </a:cxn>
                          <a:cxn ang="T96">
                            <a:pos x="T56" y="T57"/>
                          </a:cxn>
                          <a:cxn ang="T97">
                            <a:pos x="T58" y="T59"/>
                          </a:cxn>
                          <a:cxn ang="T98">
                            <a:pos x="T60" y="T61"/>
                          </a:cxn>
                          <a:cxn ang="T99">
                            <a:pos x="T62" y="T63"/>
                          </a:cxn>
                          <a:cxn ang="T100">
                            <a:pos x="T64" y="T65"/>
                          </a:cxn>
                          <a:cxn ang="T101">
                            <a:pos x="T66" y="T67"/>
                          </a:cxn>
                        </a:cxnLst>
                        <a:rect l="0" t="0" r="r" b="b"/>
                        <a:pathLst>
                          <a:path w="117" h="450">
                            <a:moveTo>
                              <a:pt x="116" y="443"/>
                            </a:moveTo>
                            <a:lnTo>
                              <a:pt x="91" y="449"/>
                            </a:lnTo>
                            <a:lnTo>
                              <a:pt x="69" y="441"/>
                            </a:lnTo>
                            <a:lnTo>
                              <a:pt x="51" y="427"/>
                            </a:lnTo>
                            <a:lnTo>
                              <a:pt x="32" y="413"/>
                            </a:lnTo>
                            <a:lnTo>
                              <a:pt x="24" y="402"/>
                            </a:lnTo>
                            <a:lnTo>
                              <a:pt x="12" y="386"/>
                            </a:lnTo>
                            <a:lnTo>
                              <a:pt x="4" y="369"/>
                            </a:lnTo>
                            <a:lnTo>
                              <a:pt x="0" y="355"/>
                            </a:lnTo>
                            <a:lnTo>
                              <a:pt x="1" y="342"/>
                            </a:lnTo>
                            <a:lnTo>
                              <a:pt x="10" y="325"/>
                            </a:lnTo>
                            <a:lnTo>
                              <a:pt x="19" y="309"/>
                            </a:lnTo>
                            <a:lnTo>
                              <a:pt x="33" y="300"/>
                            </a:lnTo>
                            <a:lnTo>
                              <a:pt x="50" y="295"/>
                            </a:lnTo>
                            <a:lnTo>
                              <a:pt x="57" y="275"/>
                            </a:lnTo>
                            <a:lnTo>
                              <a:pt x="63" y="259"/>
                            </a:lnTo>
                            <a:lnTo>
                              <a:pt x="71" y="251"/>
                            </a:lnTo>
                            <a:lnTo>
                              <a:pt x="80" y="240"/>
                            </a:lnTo>
                            <a:lnTo>
                              <a:pt x="83" y="223"/>
                            </a:lnTo>
                            <a:lnTo>
                              <a:pt x="80" y="207"/>
                            </a:lnTo>
                            <a:lnTo>
                              <a:pt x="74" y="201"/>
                            </a:lnTo>
                            <a:lnTo>
                              <a:pt x="61" y="196"/>
                            </a:lnTo>
                            <a:lnTo>
                              <a:pt x="43" y="201"/>
                            </a:lnTo>
                            <a:lnTo>
                              <a:pt x="33" y="196"/>
                            </a:lnTo>
                            <a:lnTo>
                              <a:pt x="20" y="182"/>
                            </a:lnTo>
                            <a:lnTo>
                              <a:pt x="16" y="171"/>
                            </a:lnTo>
                            <a:lnTo>
                              <a:pt x="14" y="152"/>
                            </a:lnTo>
                            <a:lnTo>
                              <a:pt x="16" y="132"/>
                            </a:lnTo>
                            <a:lnTo>
                              <a:pt x="22" y="110"/>
                            </a:lnTo>
                            <a:lnTo>
                              <a:pt x="24" y="85"/>
                            </a:lnTo>
                            <a:lnTo>
                              <a:pt x="23" y="63"/>
                            </a:lnTo>
                            <a:lnTo>
                              <a:pt x="17" y="39"/>
                            </a:lnTo>
                            <a:lnTo>
                              <a:pt x="11" y="17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pPr marL="0" marR="0" lvl="0" indent="0" defTabSz="914400" eaLnBrk="1" fontAlgn="auto" latinLnBrk="0" hangingPunct="1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endParaRPr kumimoji="0" lang="en-US" sz="3200" b="0" i="0" u="none" strike="noStrike" kern="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</a:endParaRPr>
                      </a:p>
                    </p:txBody>
                  </p:sp>
                </p:grpSp>
                <p:grpSp>
                  <p:nvGrpSpPr>
                    <p:cNvPr id="25" name="Group 252">
                      <a:extLst>
                        <a:ext uri="{FF2B5EF4-FFF2-40B4-BE49-F238E27FC236}">
                          <a16:creationId xmlns:a16="http://schemas.microsoft.com/office/drawing/2014/main" id="{1938F00C-0F8F-4F06-9624-3C84F3B95229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090" y="1945"/>
                      <a:ext cx="172" cy="224"/>
                      <a:chOff x="4090" y="1945"/>
                      <a:chExt cx="172" cy="224"/>
                    </a:xfrm>
                  </p:grpSpPr>
                  <p:grpSp>
                    <p:nvGrpSpPr>
                      <p:cNvPr id="26" name="Group 253">
                        <a:extLst>
                          <a:ext uri="{FF2B5EF4-FFF2-40B4-BE49-F238E27FC236}">
                            <a16:creationId xmlns:a16="http://schemas.microsoft.com/office/drawing/2014/main" id="{133B90C3-F469-4389-B1E6-B5FDA5C97327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172" y="1986"/>
                        <a:ext cx="90" cy="183"/>
                        <a:chOff x="4172" y="1986"/>
                        <a:chExt cx="90" cy="183"/>
                      </a:xfrm>
                    </p:grpSpPr>
                    <p:sp>
                      <p:nvSpPr>
                        <p:cNvPr id="32" name="Freeform 254">
                          <a:extLst>
                            <a:ext uri="{FF2B5EF4-FFF2-40B4-BE49-F238E27FC236}">
                              <a16:creationId xmlns:a16="http://schemas.microsoft.com/office/drawing/2014/main" id="{80B1E36A-6238-4EC4-8B8D-74CD23595792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2" y="1986"/>
                          <a:ext cx="90" cy="183"/>
                        </a:xfrm>
                        <a:custGeom>
                          <a:avLst/>
                          <a:gdLst>
                            <a:gd name="T0" fmla="*/ 58 w 90"/>
                            <a:gd name="T1" fmla="*/ 182 h 183"/>
                            <a:gd name="T2" fmla="*/ 89 w 90"/>
                            <a:gd name="T3" fmla="*/ 149 h 183"/>
                            <a:gd name="T4" fmla="*/ 84 w 90"/>
                            <a:gd name="T5" fmla="*/ 97 h 183"/>
                            <a:gd name="T6" fmla="*/ 78 w 90"/>
                            <a:gd name="T7" fmla="*/ 47 h 183"/>
                            <a:gd name="T8" fmla="*/ 70 w 90"/>
                            <a:gd name="T9" fmla="*/ 22 h 183"/>
                            <a:gd name="T10" fmla="*/ 58 w 90"/>
                            <a:gd name="T11" fmla="*/ 6 h 183"/>
                            <a:gd name="T12" fmla="*/ 47 w 90"/>
                            <a:gd name="T13" fmla="*/ 0 h 183"/>
                            <a:gd name="T14" fmla="*/ 36 w 90"/>
                            <a:gd name="T15" fmla="*/ 0 h 183"/>
                            <a:gd name="T16" fmla="*/ 25 w 90"/>
                            <a:gd name="T17" fmla="*/ 3 h 183"/>
                            <a:gd name="T18" fmla="*/ 13 w 90"/>
                            <a:gd name="T19" fmla="*/ 11 h 183"/>
                            <a:gd name="T20" fmla="*/ 6 w 90"/>
                            <a:gd name="T21" fmla="*/ 25 h 183"/>
                            <a:gd name="T22" fmla="*/ 1 w 90"/>
                            <a:gd name="T23" fmla="*/ 41 h 183"/>
                            <a:gd name="T24" fmla="*/ 0 w 90"/>
                            <a:gd name="T25" fmla="*/ 63 h 183"/>
                            <a:gd name="T26" fmla="*/ 2 w 90"/>
                            <a:gd name="T27" fmla="*/ 88 h 183"/>
                            <a:gd name="T28" fmla="*/ 9 w 90"/>
                            <a:gd name="T29" fmla="*/ 108 h 183"/>
                            <a:gd name="T30" fmla="*/ 23 w 90"/>
                            <a:gd name="T31" fmla="*/ 110 h 183"/>
                            <a:gd name="T32" fmla="*/ 38 w 90"/>
                            <a:gd name="T33" fmla="*/ 113 h 183"/>
                            <a:gd name="T34" fmla="*/ 50 w 90"/>
                            <a:gd name="T35" fmla="*/ 113 h 183"/>
                            <a:gd name="T36" fmla="*/ 52 w 90"/>
                            <a:gd name="T37" fmla="*/ 110 h 183"/>
                            <a:gd name="T38" fmla="*/ 58 w 90"/>
                            <a:gd name="T39" fmla="*/ 182 h 183"/>
                            <a:gd name="T40" fmla="*/ 0 60000 65536"/>
                            <a:gd name="T41" fmla="*/ 0 60000 65536"/>
                            <a:gd name="T42" fmla="*/ 0 60000 65536"/>
                            <a:gd name="T43" fmla="*/ 0 60000 65536"/>
                            <a:gd name="T44" fmla="*/ 0 60000 65536"/>
                            <a:gd name="T45" fmla="*/ 0 60000 65536"/>
                            <a:gd name="T46" fmla="*/ 0 60000 65536"/>
                            <a:gd name="T47" fmla="*/ 0 60000 65536"/>
                            <a:gd name="T48" fmla="*/ 0 60000 65536"/>
                            <a:gd name="T49" fmla="*/ 0 60000 65536"/>
                            <a:gd name="T50" fmla="*/ 0 60000 65536"/>
                            <a:gd name="T51" fmla="*/ 0 60000 65536"/>
                            <a:gd name="T52" fmla="*/ 0 60000 65536"/>
                            <a:gd name="T53" fmla="*/ 0 60000 65536"/>
                            <a:gd name="T54" fmla="*/ 0 60000 65536"/>
                            <a:gd name="T55" fmla="*/ 0 60000 65536"/>
                            <a:gd name="T56" fmla="*/ 0 60000 65536"/>
                            <a:gd name="T57" fmla="*/ 0 60000 65536"/>
                            <a:gd name="T58" fmla="*/ 0 60000 65536"/>
                            <a:gd name="T59" fmla="*/ 0 60000 65536"/>
                          </a:gdLst>
                          <a:ahLst/>
                          <a:cxnLst>
                            <a:cxn ang="T40">
                              <a:pos x="T0" y="T1"/>
                            </a:cxn>
                            <a:cxn ang="T41">
                              <a:pos x="T2" y="T3"/>
                            </a:cxn>
                            <a:cxn ang="T42">
                              <a:pos x="T4" y="T5"/>
                            </a:cxn>
                            <a:cxn ang="T43">
                              <a:pos x="T6" y="T7"/>
                            </a:cxn>
                            <a:cxn ang="T44">
                              <a:pos x="T8" y="T9"/>
                            </a:cxn>
                            <a:cxn ang="T45">
                              <a:pos x="T10" y="T11"/>
                            </a:cxn>
                            <a:cxn ang="T46">
                              <a:pos x="T12" y="T13"/>
                            </a:cxn>
                            <a:cxn ang="T47">
                              <a:pos x="T14" y="T15"/>
                            </a:cxn>
                            <a:cxn ang="T48">
                              <a:pos x="T16" y="T17"/>
                            </a:cxn>
                            <a:cxn ang="T49">
                              <a:pos x="T18" y="T19"/>
                            </a:cxn>
                            <a:cxn ang="T50">
                              <a:pos x="T20" y="T21"/>
                            </a:cxn>
                            <a:cxn ang="T51">
                              <a:pos x="T22" y="T23"/>
                            </a:cxn>
                            <a:cxn ang="T52">
                              <a:pos x="T24" y="T25"/>
                            </a:cxn>
                            <a:cxn ang="T53">
                              <a:pos x="T26" y="T27"/>
                            </a:cxn>
                            <a:cxn ang="T54">
                              <a:pos x="T28" y="T29"/>
                            </a:cxn>
                            <a:cxn ang="T55">
                              <a:pos x="T30" y="T31"/>
                            </a:cxn>
                            <a:cxn ang="T56">
                              <a:pos x="T32" y="T33"/>
                            </a:cxn>
                            <a:cxn ang="T57">
                              <a:pos x="T34" y="T35"/>
                            </a:cxn>
                            <a:cxn ang="T58">
                              <a:pos x="T36" y="T37"/>
                            </a:cxn>
                            <a:cxn ang="T59">
                              <a:pos x="T38" y="T39"/>
                            </a:cxn>
                          </a:cxnLst>
                          <a:rect l="0" t="0" r="r" b="b"/>
                          <a:pathLst>
                            <a:path w="90" h="183">
                              <a:moveTo>
                                <a:pt x="58" y="182"/>
                              </a:moveTo>
                              <a:lnTo>
                                <a:pt x="89" y="149"/>
                              </a:lnTo>
                              <a:lnTo>
                                <a:pt x="84" y="97"/>
                              </a:lnTo>
                              <a:lnTo>
                                <a:pt x="78" y="47"/>
                              </a:lnTo>
                              <a:lnTo>
                                <a:pt x="70" y="22"/>
                              </a:lnTo>
                              <a:lnTo>
                                <a:pt x="58" y="6"/>
                              </a:lnTo>
                              <a:lnTo>
                                <a:pt x="47" y="0"/>
                              </a:lnTo>
                              <a:lnTo>
                                <a:pt x="36" y="0"/>
                              </a:lnTo>
                              <a:lnTo>
                                <a:pt x="25" y="3"/>
                              </a:lnTo>
                              <a:lnTo>
                                <a:pt x="13" y="11"/>
                              </a:lnTo>
                              <a:lnTo>
                                <a:pt x="6" y="25"/>
                              </a:lnTo>
                              <a:lnTo>
                                <a:pt x="1" y="41"/>
                              </a:lnTo>
                              <a:lnTo>
                                <a:pt x="0" y="63"/>
                              </a:lnTo>
                              <a:lnTo>
                                <a:pt x="2" y="88"/>
                              </a:lnTo>
                              <a:lnTo>
                                <a:pt x="9" y="108"/>
                              </a:lnTo>
                              <a:lnTo>
                                <a:pt x="23" y="110"/>
                              </a:lnTo>
                              <a:lnTo>
                                <a:pt x="38" y="113"/>
                              </a:lnTo>
                              <a:lnTo>
                                <a:pt x="50" y="113"/>
                              </a:lnTo>
                              <a:lnTo>
                                <a:pt x="52" y="110"/>
                              </a:lnTo>
                              <a:lnTo>
                                <a:pt x="58" y="182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33" name="Line 255">
                          <a:extLst>
                            <a:ext uri="{FF2B5EF4-FFF2-40B4-BE49-F238E27FC236}">
                              <a16:creationId xmlns:a16="http://schemas.microsoft.com/office/drawing/2014/main" id="{6FEA6D17-5A15-4C18-B857-E9BF11056CBD}"/>
                            </a:ext>
                          </a:extLst>
                        </p:cNvPr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4228" y="2061"/>
                          <a:ext cx="0" cy="38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  <p:grpSp>
                    <p:nvGrpSpPr>
                      <p:cNvPr id="27" name="Group 256">
                        <a:extLst>
                          <a:ext uri="{FF2B5EF4-FFF2-40B4-BE49-F238E27FC236}">
                            <a16:creationId xmlns:a16="http://schemas.microsoft.com/office/drawing/2014/main" id="{06F24808-6961-4C59-AB7F-2A43B2691CD3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090" y="1945"/>
                        <a:ext cx="78" cy="141"/>
                        <a:chOff x="4090" y="1945"/>
                        <a:chExt cx="78" cy="141"/>
                      </a:xfrm>
                    </p:grpSpPr>
                    <p:sp>
                      <p:nvSpPr>
                        <p:cNvPr id="28" name="Freeform 257">
                          <a:extLst>
                            <a:ext uri="{FF2B5EF4-FFF2-40B4-BE49-F238E27FC236}">
                              <a16:creationId xmlns:a16="http://schemas.microsoft.com/office/drawing/2014/main" id="{2DABCB59-80F0-4A98-ABF1-436A2EAD8951}"/>
                            </a:ext>
                          </a:extLst>
                        </p:cNvPr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90" y="1945"/>
                          <a:ext cx="78" cy="141"/>
                        </a:xfrm>
                        <a:custGeom>
                          <a:avLst/>
                          <a:gdLst>
                            <a:gd name="T0" fmla="*/ 7 w 78"/>
                            <a:gd name="T1" fmla="*/ 0 h 141"/>
                            <a:gd name="T2" fmla="*/ 1 w 78"/>
                            <a:gd name="T3" fmla="*/ 11 h 141"/>
                            <a:gd name="T4" fmla="*/ 0 w 78"/>
                            <a:gd name="T5" fmla="*/ 22 h 141"/>
                            <a:gd name="T6" fmla="*/ 1 w 78"/>
                            <a:gd name="T7" fmla="*/ 33 h 141"/>
                            <a:gd name="T8" fmla="*/ 5 w 78"/>
                            <a:gd name="T9" fmla="*/ 44 h 141"/>
                            <a:gd name="T10" fmla="*/ 5 w 78"/>
                            <a:gd name="T11" fmla="*/ 71 h 141"/>
                            <a:gd name="T12" fmla="*/ 7 w 78"/>
                            <a:gd name="T13" fmla="*/ 113 h 141"/>
                            <a:gd name="T14" fmla="*/ 9 w 78"/>
                            <a:gd name="T15" fmla="*/ 129 h 141"/>
                            <a:gd name="T16" fmla="*/ 15 w 78"/>
                            <a:gd name="T17" fmla="*/ 135 h 141"/>
                            <a:gd name="T18" fmla="*/ 20 w 78"/>
                            <a:gd name="T19" fmla="*/ 129 h 141"/>
                            <a:gd name="T20" fmla="*/ 25 w 78"/>
                            <a:gd name="T21" fmla="*/ 115 h 141"/>
                            <a:gd name="T22" fmla="*/ 32 w 78"/>
                            <a:gd name="T23" fmla="*/ 121 h 141"/>
                            <a:gd name="T24" fmla="*/ 33 w 78"/>
                            <a:gd name="T25" fmla="*/ 135 h 141"/>
                            <a:gd name="T26" fmla="*/ 38 w 78"/>
                            <a:gd name="T27" fmla="*/ 140 h 141"/>
                            <a:gd name="T28" fmla="*/ 43 w 78"/>
                            <a:gd name="T29" fmla="*/ 137 h 141"/>
                            <a:gd name="T30" fmla="*/ 45 w 78"/>
                            <a:gd name="T31" fmla="*/ 137 h 141"/>
                            <a:gd name="T32" fmla="*/ 47 w 78"/>
                            <a:gd name="T33" fmla="*/ 140 h 141"/>
                            <a:gd name="T34" fmla="*/ 53 w 78"/>
                            <a:gd name="T35" fmla="*/ 140 h 141"/>
                            <a:gd name="T36" fmla="*/ 57 w 78"/>
                            <a:gd name="T37" fmla="*/ 135 h 141"/>
                            <a:gd name="T38" fmla="*/ 63 w 78"/>
                            <a:gd name="T39" fmla="*/ 140 h 141"/>
                            <a:gd name="T40" fmla="*/ 69 w 78"/>
                            <a:gd name="T41" fmla="*/ 135 h 141"/>
                            <a:gd name="T42" fmla="*/ 72 w 78"/>
                            <a:gd name="T43" fmla="*/ 121 h 141"/>
                            <a:gd name="T44" fmla="*/ 72 w 78"/>
                            <a:gd name="T45" fmla="*/ 91 h 141"/>
                            <a:gd name="T46" fmla="*/ 77 w 78"/>
                            <a:gd name="T47" fmla="*/ 44 h 141"/>
                            <a:gd name="T48" fmla="*/ 72 w 78"/>
                            <a:gd name="T49" fmla="*/ 25 h 141"/>
                            <a:gd name="T50" fmla="*/ 66 w 78"/>
                            <a:gd name="T51" fmla="*/ 8 h 141"/>
                            <a:gd name="T52" fmla="*/ 60 w 78"/>
                            <a:gd name="T53" fmla="*/ 5 h 141"/>
                            <a:gd name="T54" fmla="*/ 54 w 78"/>
                            <a:gd name="T55" fmla="*/ 11 h 141"/>
                            <a:gd name="T56" fmla="*/ 51 w 78"/>
                            <a:gd name="T57" fmla="*/ 25 h 141"/>
                            <a:gd name="T58" fmla="*/ 47 w 78"/>
                            <a:gd name="T59" fmla="*/ 14 h 141"/>
                            <a:gd name="T60" fmla="*/ 44 w 78"/>
                            <a:gd name="T61" fmla="*/ 8 h 141"/>
                            <a:gd name="T62" fmla="*/ 39 w 78"/>
                            <a:gd name="T63" fmla="*/ 5 h 141"/>
                            <a:gd name="T64" fmla="*/ 33 w 78"/>
                            <a:gd name="T65" fmla="*/ 11 h 141"/>
                            <a:gd name="T66" fmla="*/ 32 w 78"/>
                            <a:gd name="T67" fmla="*/ 22 h 141"/>
                            <a:gd name="T68" fmla="*/ 30 w 78"/>
                            <a:gd name="T69" fmla="*/ 14 h 141"/>
                            <a:gd name="T70" fmla="*/ 26 w 78"/>
                            <a:gd name="T71" fmla="*/ 8 h 141"/>
                            <a:gd name="T72" fmla="*/ 23 w 78"/>
                            <a:gd name="T73" fmla="*/ 8 h 141"/>
                            <a:gd name="T74" fmla="*/ 19 w 78"/>
                            <a:gd name="T75" fmla="*/ 14 h 141"/>
                            <a:gd name="T76" fmla="*/ 13 w 78"/>
                            <a:gd name="T77" fmla="*/ 3 h 141"/>
                            <a:gd name="T78" fmla="*/ 7 w 78"/>
                            <a:gd name="T79" fmla="*/ 0 h 141"/>
                            <a:gd name="T80" fmla="*/ 0 60000 65536"/>
                            <a:gd name="T81" fmla="*/ 0 60000 65536"/>
                            <a:gd name="T82" fmla="*/ 0 60000 65536"/>
                            <a:gd name="T83" fmla="*/ 0 60000 65536"/>
                            <a:gd name="T84" fmla="*/ 0 60000 65536"/>
                            <a:gd name="T85" fmla="*/ 0 60000 65536"/>
                            <a:gd name="T86" fmla="*/ 0 60000 65536"/>
                            <a:gd name="T87" fmla="*/ 0 60000 65536"/>
                            <a:gd name="T88" fmla="*/ 0 60000 65536"/>
                            <a:gd name="T89" fmla="*/ 0 60000 65536"/>
                            <a:gd name="T90" fmla="*/ 0 60000 65536"/>
                            <a:gd name="T91" fmla="*/ 0 60000 65536"/>
                            <a:gd name="T92" fmla="*/ 0 60000 65536"/>
                            <a:gd name="T93" fmla="*/ 0 60000 65536"/>
                            <a:gd name="T94" fmla="*/ 0 60000 65536"/>
                            <a:gd name="T95" fmla="*/ 0 60000 65536"/>
                            <a:gd name="T96" fmla="*/ 0 60000 65536"/>
                            <a:gd name="T97" fmla="*/ 0 60000 65536"/>
                            <a:gd name="T98" fmla="*/ 0 60000 65536"/>
                            <a:gd name="T99" fmla="*/ 0 60000 65536"/>
                            <a:gd name="T100" fmla="*/ 0 60000 65536"/>
                            <a:gd name="T101" fmla="*/ 0 60000 65536"/>
                            <a:gd name="T102" fmla="*/ 0 60000 65536"/>
                            <a:gd name="T103" fmla="*/ 0 60000 65536"/>
                            <a:gd name="T104" fmla="*/ 0 60000 65536"/>
                            <a:gd name="T105" fmla="*/ 0 60000 65536"/>
                            <a:gd name="T106" fmla="*/ 0 60000 65536"/>
                            <a:gd name="T107" fmla="*/ 0 60000 65536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</a:gdLst>
                          <a:ahLst/>
                          <a:cxnLst>
                            <a:cxn ang="T80">
                              <a:pos x="T0" y="T1"/>
                            </a:cxn>
                            <a:cxn ang="T81">
                              <a:pos x="T2" y="T3"/>
                            </a:cxn>
                            <a:cxn ang="T82">
                              <a:pos x="T4" y="T5"/>
                            </a:cxn>
                            <a:cxn ang="T83">
                              <a:pos x="T6" y="T7"/>
                            </a:cxn>
                            <a:cxn ang="T84">
                              <a:pos x="T8" y="T9"/>
                            </a:cxn>
                            <a:cxn ang="T85">
                              <a:pos x="T10" y="T11"/>
                            </a:cxn>
                            <a:cxn ang="T86">
                              <a:pos x="T12" y="T13"/>
                            </a:cxn>
                            <a:cxn ang="T87">
                              <a:pos x="T14" y="T15"/>
                            </a:cxn>
                            <a:cxn ang="T88">
                              <a:pos x="T16" y="T17"/>
                            </a:cxn>
                            <a:cxn ang="T89">
                              <a:pos x="T18" y="T19"/>
                            </a:cxn>
                            <a:cxn ang="T90">
                              <a:pos x="T20" y="T21"/>
                            </a:cxn>
                            <a:cxn ang="T91">
                              <a:pos x="T22" y="T23"/>
                            </a:cxn>
                            <a:cxn ang="T92">
                              <a:pos x="T24" y="T25"/>
                            </a:cxn>
                            <a:cxn ang="T93">
                              <a:pos x="T26" y="T27"/>
                            </a:cxn>
                            <a:cxn ang="T94">
                              <a:pos x="T28" y="T29"/>
                            </a:cxn>
                            <a:cxn ang="T95">
                              <a:pos x="T30" y="T31"/>
                            </a:cxn>
                            <a:cxn ang="T96">
                              <a:pos x="T32" y="T33"/>
                            </a:cxn>
                            <a:cxn ang="T97">
                              <a:pos x="T34" y="T35"/>
                            </a:cxn>
                            <a:cxn ang="T98">
                              <a:pos x="T36" y="T37"/>
                            </a:cxn>
                            <a:cxn ang="T99">
                              <a:pos x="T38" y="T39"/>
                            </a:cxn>
                            <a:cxn ang="T100">
                              <a:pos x="T40" y="T41"/>
                            </a:cxn>
                            <a:cxn ang="T101">
                              <a:pos x="T42" y="T43"/>
                            </a:cxn>
                            <a:cxn ang="T102">
                              <a:pos x="T44" y="T45"/>
                            </a:cxn>
                            <a:cxn ang="T103">
                              <a:pos x="T46" y="T47"/>
                            </a:cxn>
                            <a:cxn ang="T104">
                              <a:pos x="T48" y="T49"/>
                            </a:cxn>
                            <a:cxn ang="T105">
                              <a:pos x="T50" y="T51"/>
                            </a:cxn>
                            <a:cxn ang="T106">
                              <a:pos x="T52" y="T53"/>
                            </a:cxn>
                            <a:cxn ang="T107">
                              <a:pos x="T54" y="T55"/>
                            </a:cxn>
                            <a:cxn ang="T108">
                              <a:pos x="T56" y="T57"/>
                            </a:cxn>
                            <a:cxn ang="T109">
                              <a:pos x="T58" y="T59"/>
                            </a:cxn>
                            <a:cxn ang="T110">
                              <a:pos x="T60" y="T61"/>
                            </a:cxn>
                            <a:cxn ang="T111">
                              <a:pos x="T62" y="T63"/>
                            </a:cxn>
                            <a:cxn ang="T112">
                              <a:pos x="T64" y="T65"/>
                            </a:cxn>
                            <a:cxn ang="T113">
                              <a:pos x="T66" y="T67"/>
                            </a:cxn>
                            <a:cxn ang="T114">
                              <a:pos x="T68" y="T69"/>
                            </a:cxn>
                            <a:cxn ang="T115">
                              <a:pos x="T70" y="T71"/>
                            </a:cxn>
                            <a:cxn ang="T116">
                              <a:pos x="T72" y="T73"/>
                            </a:cxn>
                            <a:cxn ang="T117">
                              <a:pos x="T74" y="T75"/>
                            </a:cxn>
                            <a:cxn ang="T118">
                              <a:pos x="T76" y="T77"/>
                            </a:cxn>
                            <a:cxn ang="T119">
                              <a:pos x="T78" y="T79"/>
                            </a:cxn>
                          </a:cxnLst>
                          <a:rect l="0" t="0" r="r" b="b"/>
                          <a:pathLst>
                            <a:path w="78" h="141">
                              <a:moveTo>
                                <a:pt x="7" y="0"/>
                              </a:moveTo>
                              <a:lnTo>
                                <a:pt x="1" y="11"/>
                              </a:lnTo>
                              <a:lnTo>
                                <a:pt x="0" y="22"/>
                              </a:lnTo>
                              <a:lnTo>
                                <a:pt x="1" y="33"/>
                              </a:lnTo>
                              <a:lnTo>
                                <a:pt x="5" y="44"/>
                              </a:lnTo>
                              <a:lnTo>
                                <a:pt x="5" y="71"/>
                              </a:lnTo>
                              <a:lnTo>
                                <a:pt x="7" y="113"/>
                              </a:lnTo>
                              <a:lnTo>
                                <a:pt x="9" y="129"/>
                              </a:lnTo>
                              <a:lnTo>
                                <a:pt x="15" y="135"/>
                              </a:lnTo>
                              <a:lnTo>
                                <a:pt x="20" y="129"/>
                              </a:lnTo>
                              <a:lnTo>
                                <a:pt x="25" y="115"/>
                              </a:lnTo>
                              <a:lnTo>
                                <a:pt x="32" y="121"/>
                              </a:lnTo>
                              <a:lnTo>
                                <a:pt x="33" y="135"/>
                              </a:lnTo>
                              <a:lnTo>
                                <a:pt x="38" y="140"/>
                              </a:lnTo>
                              <a:lnTo>
                                <a:pt x="43" y="137"/>
                              </a:lnTo>
                              <a:lnTo>
                                <a:pt x="45" y="137"/>
                              </a:lnTo>
                              <a:lnTo>
                                <a:pt x="47" y="140"/>
                              </a:lnTo>
                              <a:lnTo>
                                <a:pt x="53" y="140"/>
                              </a:lnTo>
                              <a:lnTo>
                                <a:pt x="57" y="135"/>
                              </a:lnTo>
                              <a:lnTo>
                                <a:pt x="63" y="140"/>
                              </a:lnTo>
                              <a:lnTo>
                                <a:pt x="69" y="135"/>
                              </a:lnTo>
                              <a:lnTo>
                                <a:pt x="72" y="121"/>
                              </a:lnTo>
                              <a:lnTo>
                                <a:pt x="72" y="91"/>
                              </a:lnTo>
                              <a:lnTo>
                                <a:pt x="77" y="44"/>
                              </a:lnTo>
                              <a:lnTo>
                                <a:pt x="72" y="25"/>
                              </a:lnTo>
                              <a:lnTo>
                                <a:pt x="66" y="8"/>
                              </a:lnTo>
                              <a:lnTo>
                                <a:pt x="60" y="5"/>
                              </a:lnTo>
                              <a:lnTo>
                                <a:pt x="54" y="11"/>
                              </a:lnTo>
                              <a:lnTo>
                                <a:pt x="51" y="25"/>
                              </a:lnTo>
                              <a:lnTo>
                                <a:pt x="47" y="14"/>
                              </a:lnTo>
                              <a:lnTo>
                                <a:pt x="44" y="8"/>
                              </a:lnTo>
                              <a:lnTo>
                                <a:pt x="39" y="5"/>
                              </a:lnTo>
                              <a:lnTo>
                                <a:pt x="33" y="11"/>
                              </a:lnTo>
                              <a:lnTo>
                                <a:pt x="32" y="22"/>
                              </a:lnTo>
                              <a:lnTo>
                                <a:pt x="30" y="14"/>
                              </a:lnTo>
                              <a:lnTo>
                                <a:pt x="26" y="8"/>
                              </a:lnTo>
                              <a:lnTo>
                                <a:pt x="23" y="8"/>
                              </a:lnTo>
                              <a:lnTo>
                                <a:pt x="19" y="14"/>
                              </a:lnTo>
                              <a:lnTo>
                                <a:pt x="13" y="3"/>
                              </a:lnTo>
                              <a:lnTo>
                                <a:pt x="7" y="0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29" name="Line 258">
                          <a:extLst>
                            <a:ext uri="{FF2B5EF4-FFF2-40B4-BE49-F238E27FC236}">
                              <a16:creationId xmlns:a16="http://schemas.microsoft.com/office/drawing/2014/main" id="{3CCED400-1165-4AD0-BFEF-88AC37E12058}"/>
                            </a:ext>
                          </a:extLst>
                        </p:cNvPr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141" y="1992"/>
                          <a:ext cx="1" cy="53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30" name="Line 259">
                          <a:extLst>
                            <a:ext uri="{FF2B5EF4-FFF2-40B4-BE49-F238E27FC236}">
                              <a16:creationId xmlns:a16="http://schemas.microsoft.com/office/drawing/2014/main" id="{C47E4F9E-1699-43C2-B975-43AF3456985D}"/>
                            </a:ext>
                          </a:extLst>
                        </p:cNvPr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123" y="1983"/>
                          <a:ext cx="1" cy="57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  <p:sp>
                      <p:nvSpPr>
                        <p:cNvPr id="31" name="Line 260">
                          <a:extLst>
                            <a:ext uri="{FF2B5EF4-FFF2-40B4-BE49-F238E27FC236}">
                              <a16:creationId xmlns:a16="http://schemas.microsoft.com/office/drawing/2014/main" id="{1A819730-CBA9-4C22-AFF4-160E25415C1F}"/>
                            </a:ext>
                          </a:extLst>
                        </p:cNvPr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109" y="1970"/>
                          <a:ext cx="1" cy="67"/>
                        </a:xfrm>
                        <a:prstGeom prst="line">
                          <a:avLst/>
                        </a:prstGeom>
                        <a:noFill/>
                        <a:ln w="1270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pPr marL="0" marR="0" lvl="0" indent="0" defTabSz="91440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US" sz="3200" b="0" i="0" u="none" strike="noStrike" kern="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</a:endParaRPr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11" name="Group 261">
              <a:extLst>
                <a:ext uri="{FF2B5EF4-FFF2-40B4-BE49-F238E27FC236}">
                  <a16:creationId xmlns:a16="http://schemas.microsoft.com/office/drawing/2014/main" id="{568DCA94-32AB-42E0-B14E-8B7FD71AFD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22600" y="2349500"/>
              <a:ext cx="1912938" cy="1301750"/>
              <a:chOff x="944" y="1480"/>
              <a:chExt cx="1205" cy="820"/>
            </a:xfrm>
          </p:grpSpPr>
          <p:sp>
            <p:nvSpPr>
              <p:cNvPr id="15" name="Rectangle 262">
                <a:extLst>
                  <a:ext uri="{FF2B5EF4-FFF2-40B4-BE49-F238E27FC236}">
                    <a16:creationId xmlns:a16="http://schemas.microsoft.com/office/drawing/2014/main" id="{CED8051D-36A0-419F-A73B-1AC560449B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4" y="1480"/>
                <a:ext cx="1205" cy="820"/>
              </a:xfrm>
              <a:prstGeom prst="rect">
                <a:avLst/>
              </a:prstGeom>
              <a:solidFill>
                <a:srgbClr val="ED7D31">
                  <a:lumMod val="20000"/>
                  <a:lumOff val="80000"/>
                </a:srgbClr>
              </a:solidFill>
              <a:ln w="50800">
                <a:solidFill>
                  <a:srgbClr val="F35B1B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990000"/>
                  </a:buClr>
                  <a:buFont typeface="Wingdings 2" panose="05020102010507070707" pitchFamily="18" charset="2"/>
                  <a:buChar char=""/>
                  <a:defRPr sz="2400" b="1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Ø"/>
                  <a:defRPr sz="20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ü"/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§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6" name="Rectangle 263">
                <a:extLst>
                  <a:ext uri="{FF2B5EF4-FFF2-40B4-BE49-F238E27FC236}">
                    <a16:creationId xmlns:a16="http://schemas.microsoft.com/office/drawing/2014/main" id="{F0DA6D40-2B62-44A4-B394-E7FC06C06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9" y="1703"/>
                <a:ext cx="1110" cy="5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990000"/>
                  </a:buClr>
                  <a:buFont typeface="Wingdings 2" panose="05020102010507070707" pitchFamily="18" charset="2"/>
                  <a:buChar char=""/>
                  <a:defRPr sz="2400" b="1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Ø"/>
                  <a:defRPr sz="20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ü"/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§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ACTIVITY A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TF = O</a:t>
                </a:r>
              </a:p>
            </p:txBody>
          </p:sp>
        </p:grpSp>
        <p:grpSp>
          <p:nvGrpSpPr>
            <p:cNvPr id="12" name="Group 264">
              <a:extLst>
                <a:ext uri="{FF2B5EF4-FFF2-40B4-BE49-F238E27FC236}">
                  <a16:creationId xmlns:a16="http://schemas.microsoft.com/office/drawing/2014/main" id="{28DBE8A4-11B6-41A4-BC10-2119CE4C96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30539" y="4044950"/>
              <a:ext cx="1914525" cy="1244600"/>
              <a:chOff x="949" y="2548"/>
              <a:chExt cx="1206" cy="784"/>
            </a:xfrm>
          </p:grpSpPr>
          <p:sp>
            <p:nvSpPr>
              <p:cNvPr id="13" name="Rectangle 265">
                <a:extLst>
                  <a:ext uri="{FF2B5EF4-FFF2-40B4-BE49-F238E27FC236}">
                    <a16:creationId xmlns:a16="http://schemas.microsoft.com/office/drawing/2014/main" id="{4AFCED0D-B10D-4217-941D-68230917F8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9" y="2548"/>
                <a:ext cx="1206" cy="784"/>
              </a:xfrm>
              <a:prstGeom prst="rect">
                <a:avLst/>
              </a:prstGeom>
              <a:solidFill>
                <a:srgbClr val="ED7D31">
                  <a:lumMod val="20000"/>
                  <a:lumOff val="80000"/>
                </a:srgbClr>
              </a:solidFill>
              <a:ln w="50800">
                <a:solidFill>
                  <a:srgbClr val="ED7D3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rgbClr val="990000"/>
                  </a:buClr>
                  <a:buFont typeface="Wingdings 2" panose="05020102010507070707" pitchFamily="18" charset="2"/>
                  <a:buChar char=""/>
                  <a:defRPr sz="2400" b="1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Ø"/>
                  <a:defRPr sz="20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ü"/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§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>
                    <a:srgbClr val="800000"/>
                  </a:buClr>
                  <a:buSzTx/>
                  <a:buFont typeface="Wingdings" panose="05000000000000000000" pitchFamily="2" charset="2"/>
                  <a:buChar char="¦"/>
                  <a:tabLst/>
                  <a:defRPr/>
                </a:pPr>
                <a:endParaRPr kumimoji="0" lang="en-US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4" name="Rectangle 266">
                <a:extLst>
                  <a:ext uri="{FF2B5EF4-FFF2-40B4-BE49-F238E27FC236}">
                    <a16:creationId xmlns:a16="http://schemas.microsoft.com/office/drawing/2014/main" id="{737D225B-D2B1-48FE-B042-4C59DC861D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0" y="2663"/>
                <a:ext cx="1102" cy="5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spcBef>
                    <a:spcPct val="20000"/>
                  </a:spcBef>
                  <a:buClr>
                    <a:srgbClr val="990000"/>
                  </a:buClr>
                  <a:buFont typeface="Wingdings 2" panose="05020102010507070707" pitchFamily="18" charset="2"/>
                  <a:buChar char=""/>
                  <a:defRPr sz="2400" b="1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Ø"/>
                  <a:defRPr sz="20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ü"/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990000"/>
                  </a:buClr>
                  <a:buFont typeface="Wingdings" panose="05000000000000000000" pitchFamily="2" charset="2"/>
                  <a:buChar char="§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990000"/>
                  </a:buClr>
                  <a:buChar char="»"/>
                  <a:defRPr sz="1600"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ACTIVITY B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rebuchet MS" panose="020B0603020202020204" pitchFamily="34" charset="0"/>
                  </a:rPr>
                  <a:t>TF = 45</a:t>
                </a:r>
              </a:p>
            </p:txBody>
          </p:sp>
        </p:grpSp>
      </p:grpSp>
      <p:sp>
        <p:nvSpPr>
          <p:cNvPr id="275" name="Rectangle 267">
            <a:extLst>
              <a:ext uri="{FF2B5EF4-FFF2-40B4-BE49-F238E27FC236}">
                <a16:creationId xmlns:a16="http://schemas.microsoft.com/office/drawing/2014/main" id="{C41169A2-CC5D-45CD-82A3-22B2312BC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0401" y="4574714"/>
            <a:ext cx="9292281" cy="1129284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>
            <a:solidFill>
              <a:sysClr val="windowText" lastClr="000000"/>
            </a:solidFill>
          </a:ln>
          <a:effectLst/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rgbClr val="990000"/>
              </a:buClr>
              <a:buFont typeface="Wingdings 2" panose="05020102010507070707" pitchFamily="18" charset="2"/>
              <a:buChar char=""/>
              <a:defRPr sz="2400" b="1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990000"/>
              </a:buClr>
              <a:buFont typeface="Wingdings" panose="05000000000000000000" pitchFamily="2" charset="2"/>
              <a:buChar char="Ø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990000"/>
              </a:buClr>
              <a:buFont typeface="Wingdings" panose="05000000000000000000" pitchFamily="2" charset="2"/>
              <a:buChar char="ü"/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990000"/>
              </a:buClr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990000"/>
              </a:buClr>
              <a:buChar char="»"/>
              <a:defRPr sz="16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00"/>
              </a:buClr>
              <a:buChar char="»"/>
              <a:defRPr sz="16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00"/>
              </a:buClr>
              <a:buChar char="»"/>
              <a:defRPr sz="16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00"/>
              </a:buClr>
              <a:buChar char="»"/>
              <a:defRPr sz="16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0000"/>
              </a:buClr>
              <a:buChar char="»"/>
              <a:defRPr sz="16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Competing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for the </a:t>
            </a: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same resource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the same time.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Activity with the </a:t>
            </a: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least TF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is scheduled </a:t>
            </a: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</a:p>
        </p:txBody>
      </p:sp>
    </p:spTree>
    <p:extLst>
      <p:ext uri="{BB962C8B-B14F-4D97-AF65-F5344CB8AC3E}">
        <p14:creationId xmlns:p14="http://schemas.microsoft.com/office/powerpoint/2010/main" val="98818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2"/>
    </mc:Choice>
    <mc:Fallback xmlns="">
      <p:transition spd="slow" advTm="32172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63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4"/>
    </mc:Choice>
    <mc:Fallback xmlns="">
      <p:transition spd="slow" advTm="1258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39312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Resource Loading Process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3ED4602-2989-464D-8F78-449E52143CC4}"/>
              </a:ext>
            </a:extLst>
          </p:cNvPr>
          <p:cNvGrpSpPr/>
          <p:nvPr/>
        </p:nvGrpSpPr>
        <p:grpSpPr>
          <a:xfrm>
            <a:off x="2372928" y="1728534"/>
            <a:ext cx="7319262" cy="4003919"/>
            <a:chOff x="3570289" y="1336675"/>
            <a:chExt cx="5059361" cy="4599816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CACDF58-970E-4575-859A-668B2098A0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0138" y="1336675"/>
              <a:ext cx="1905000" cy="928688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>
                  <a:srgbClr val="800000"/>
                </a:buClr>
                <a:buSzTx/>
                <a:buFont typeface="Wingdings" panose="05000000000000000000" pitchFamily="2" charset="2"/>
                <a:buChar char="¦"/>
                <a:tabLst/>
                <a:defRPr/>
              </a:pPr>
              <a:endParaRPr kumimoji="0" lang="en-US" altLang="en-US" sz="3200" b="1" i="0" u="none" strike="noStrike" kern="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1405194-DB71-43B8-B83E-788F69C728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9987" y="1850010"/>
              <a:ext cx="1905000" cy="928688"/>
            </a:xfrm>
            <a:prstGeom prst="rect">
              <a:avLst/>
            </a:prstGeom>
            <a:solidFill>
              <a:srgbClr val="FFC000">
                <a:lumMod val="20000"/>
                <a:lumOff val="80000"/>
              </a:srgbClr>
            </a:solidFill>
            <a:ln w="12700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>
                  <a:srgbClr val="800000"/>
                </a:buClr>
                <a:buSzTx/>
                <a:buFont typeface="Wingdings" panose="05000000000000000000" pitchFamily="2" charset="2"/>
                <a:buChar char="¦"/>
                <a:tabLst/>
                <a:defRPr/>
              </a:pPr>
              <a:endParaRPr kumimoji="0" lang="en-US" altLang="en-US" sz="3200" b="1" i="0" u="none" strike="noStrike" kern="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6C38259-5700-403B-8AE4-DFA11AF84F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9925" y="2438489"/>
              <a:ext cx="1905000" cy="928687"/>
            </a:xfrm>
            <a:prstGeom prst="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>
                  <a:srgbClr val="800000"/>
                </a:buClr>
                <a:buSzTx/>
                <a:buFont typeface="Wingdings" panose="05000000000000000000" pitchFamily="2" charset="2"/>
                <a:buChar char="¦"/>
                <a:tabLst/>
                <a:defRPr/>
              </a:pPr>
              <a:endParaRPr kumimoji="0" lang="en-US" altLang="en-US" sz="3200" b="1" i="0" u="none" strike="noStrike" kern="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1DC454E-2E4F-41D0-B379-6B8BD61130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0000" y="3889376"/>
              <a:ext cx="4819650" cy="1960563"/>
            </a:xfrm>
            <a:prstGeom prst="rect">
              <a:avLst/>
            </a:prstGeom>
            <a:solidFill>
              <a:srgbClr val="70AD47">
                <a:lumMod val="20000"/>
                <a:lumOff val="80000"/>
              </a:srgbClr>
            </a:solidFill>
            <a:ln w="12700">
              <a:solidFill>
                <a:sysClr val="windowText" lastClr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>
                  <a:srgbClr val="800000"/>
                </a:buClr>
                <a:buSzTx/>
                <a:buFont typeface="Wingdings" panose="05000000000000000000" pitchFamily="2" charset="2"/>
                <a:buChar char="¦"/>
                <a:tabLst/>
                <a:defRPr/>
              </a:pPr>
              <a:endParaRPr kumimoji="0" lang="en-US" altLang="en-US" sz="3200" b="1" i="0" u="none" strike="noStrike" kern="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Impact" panose="020B0806030902050204" pitchFamily="34" charset="0"/>
              </a:endParaRPr>
            </a:p>
          </p:txBody>
        </p:sp>
        <p:sp>
          <p:nvSpPr>
            <p:cNvPr id="14" name="Line 7">
              <a:extLst>
                <a:ext uri="{FF2B5EF4-FFF2-40B4-BE49-F238E27FC236}">
                  <a16:creationId xmlns:a16="http://schemas.microsoft.com/office/drawing/2014/main" id="{2CDE988B-3D83-4939-AFD9-9500CF5CAC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11625" y="4835525"/>
              <a:ext cx="2135188" cy="0"/>
            </a:xfrm>
            <a:prstGeom prst="line">
              <a:avLst/>
            </a:prstGeom>
            <a:noFill/>
            <a:ln w="50800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Line 8">
              <a:extLst>
                <a:ext uri="{FF2B5EF4-FFF2-40B4-BE49-F238E27FC236}">
                  <a16:creationId xmlns:a16="http://schemas.microsoft.com/office/drawing/2014/main" id="{42554D49-989E-4DBF-B2EF-4AA17E137D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5975" y="5303838"/>
              <a:ext cx="2135188" cy="0"/>
            </a:xfrm>
            <a:prstGeom prst="line">
              <a:avLst/>
            </a:prstGeom>
            <a:noFill/>
            <a:ln w="50800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Line 9">
              <a:extLst>
                <a:ext uri="{FF2B5EF4-FFF2-40B4-BE49-F238E27FC236}">
                  <a16:creationId xmlns:a16="http://schemas.microsoft.com/office/drawing/2014/main" id="{7D1A0AFC-9A52-4BB9-862C-7045197CCD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54689" y="5662613"/>
              <a:ext cx="2135187" cy="0"/>
            </a:xfrm>
            <a:prstGeom prst="line">
              <a:avLst/>
            </a:prstGeom>
            <a:noFill/>
            <a:ln w="50800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D32229C-F441-4D04-AD57-9401B8F15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0289" y="1403350"/>
              <a:ext cx="1919287" cy="6437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Budget Estimate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8CE3CE-F847-457E-AFC1-EBC2749D5A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7532" y="1901769"/>
              <a:ext cx="1443038" cy="10578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Engineering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Job hours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Drawings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05F740E-C79F-4887-8CFC-213D03F895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3539" y="2530475"/>
              <a:ext cx="1546225" cy="10578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Construction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</a:t>
              </a:r>
              <a:r>
                <a:rPr kumimoji="0" lang="en-US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Job hours</a:t>
              </a:r>
              <a:endParaRPr kumimoji="0" lang="en-US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 Quantities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A6B2C8C-F240-4F46-8E6E-2FF9C44AB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6400" y="3943350"/>
              <a:ext cx="3938588" cy="3289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PROJECT SCHEDULE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C5BA0AF-78B0-4E38-BB9F-F1B6F2BDAC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3050" y="4419600"/>
              <a:ext cx="1443038" cy="6437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Engineering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3E917D3-1295-4CA3-9D28-D714C1419D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0876" y="4889500"/>
              <a:ext cx="1579563" cy="6437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Procurement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E20B4B9-414C-44DC-A6CD-349BFA339F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3726" y="5292725"/>
              <a:ext cx="1546225" cy="6437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rgbClr val="990000"/>
                </a:buClr>
                <a:buFont typeface="Wingdings 2" panose="05020102010507070707" pitchFamily="18" charset="2"/>
                <a:buChar char=""/>
                <a:defRPr sz="2400" b="1"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Ø"/>
                <a:defRPr sz="2000"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ü"/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990000"/>
                </a:buClr>
                <a:buFont typeface="Wingdings" panose="05000000000000000000" pitchFamily="2" charset="2"/>
                <a:buChar char="§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990000"/>
                </a:buClr>
                <a:buChar char="»"/>
                <a:defRPr sz="1600"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 pitchFamily="34" charset="0"/>
                </a:rPr>
                <a:t>Construction</a:t>
              </a:r>
            </a:p>
          </p:txBody>
        </p:sp>
        <p:sp>
          <p:nvSpPr>
            <p:cNvPr id="24" name="Line 17">
              <a:extLst>
                <a:ext uri="{FF2B5EF4-FFF2-40B4-BE49-F238E27FC236}">
                  <a16:creationId xmlns:a16="http://schemas.microsoft.com/office/drawing/2014/main" id="{74227C30-0253-47DA-8112-9CA6E96C01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40238" y="2794001"/>
              <a:ext cx="0" cy="1590675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Line 18">
              <a:extLst>
                <a:ext uri="{FF2B5EF4-FFF2-40B4-BE49-F238E27FC236}">
                  <a16:creationId xmlns:a16="http://schemas.microsoft.com/office/drawing/2014/main" id="{CAFE6549-DB4B-4F49-9337-D841A553F7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16763" y="3367175"/>
              <a:ext cx="16321" cy="2208884"/>
            </a:xfrm>
            <a:prstGeom prst="line">
              <a:avLst/>
            </a:prstGeom>
            <a:noFill/>
            <a:ln w="12700">
              <a:solidFill>
                <a:sysClr val="windowText" lastClr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266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267"/>
    </mc:Choice>
    <mc:Fallback xmlns="">
      <p:transition spd="slow" advTm="9026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70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51"/>
    </mc:Choice>
    <mc:Fallback xmlns="">
      <p:transition spd="slow" advTm="1755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83184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8298" y="618575"/>
            <a:ext cx="47925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Baseline, Current, and Forecast </a:t>
            </a:r>
            <a:endParaRPr lang="en-US" sz="2800" dirty="0" smtClean="0">
              <a:solidFill>
                <a:prstClr val="white"/>
              </a:solidFill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white"/>
                </a:solidFill>
              </a:rPr>
              <a:t>Schedule </a:t>
            </a:r>
            <a:r>
              <a:rPr lang="en-US" sz="2800" dirty="0">
                <a:solidFill>
                  <a:prstClr val="white"/>
                </a:solidFill>
              </a:rPr>
              <a:t>Discipline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B88A60D4-6699-4B9F-9440-17070FC88217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20632" y="2035191"/>
            <a:ext cx="10999713" cy="35712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Baseline Schedule</a:t>
            </a:r>
          </a:p>
          <a:p>
            <a:pPr lvl="1">
              <a:buFont typeface="Calibri" panose="020F0502020204030204" pitchFamily="34" charset="0"/>
              <a:buChar char="­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Represents the approved project plan</a:t>
            </a:r>
          </a:p>
          <a:p>
            <a:pPr lvl="1">
              <a:buFont typeface="Calibri" panose="020F0502020204030204" pitchFamily="34" charset="0"/>
              <a:buChar char="­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Contains project execution activities, logic, and budget resources</a:t>
            </a:r>
          </a:p>
          <a:p>
            <a:pPr lvl="1">
              <a:buFont typeface="Calibri" panose="020F0502020204030204" pitchFamily="34" charset="0"/>
              <a:buChar char="­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the means for measuring actual project progress against the plan</a:t>
            </a:r>
          </a:p>
          <a:p>
            <a:pPr lvl="1">
              <a:buFont typeface="Calibri" panose="020F0502020204030204" pitchFamily="34" charset="0"/>
              <a:buChar char="­"/>
            </a:pP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Revised Baseline Schedule</a:t>
            </a:r>
          </a:p>
          <a:p>
            <a:pPr lvl="1">
              <a:buFont typeface="Calibri" panose="020F0502020204030204" pitchFamily="34" charset="0"/>
              <a:buChar char="­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Baseline Schedule with updates for Schedule Change Notices (approved scope changes and Project Manager approved changes in the execution plan)</a:t>
            </a:r>
          </a:p>
          <a:p>
            <a:pPr lvl="1">
              <a:buFont typeface="Calibri" panose="020F0502020204030204" pitchFamily="34" charset="0"/>
              <a:buChar char="­"/>
            </a:pP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32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444"/>
    </mc:Choice>
    <mc:Fallback xmlns="">
      <p:transition spd="slow" advTm="691444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83184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8298" y="618575"/>
            <a:ext cx="47925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Baseline, Current, and Forecast 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Discipline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B88A60D4-6699-4B9F-9440-17070FC88217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01788" y="1986454"/>
            <a:ext cx="10999713" cy="21672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Current/Forecast Schedule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Presents the actual progress of the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Includes projections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4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03"/>
    </mc:Choice>
    <mc:Fallback xmlns="">
      <p:transition spd="slow" advTm="5740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532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"/>
    </mc:Choice>
    <mc:Fallback xmlns="">
      <p:transition spd="slow" advTm="124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372" y="749202"/>
            <a:ext cx="28439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Schedule Analysis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099EEC2-8E6B-4980-B01C-F10A2E6B74DE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96453" y="2078415"/>
            <a:ext cx="7748373" cy="22880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Is the 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project on schedule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What activities are ahead or behind schedule?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What impact will to-date poor or good productivity have on the to-go portion of schedule? 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Has the execution plan or work process changed?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22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84"/>
    </mc:Choice>
    <mc:Fallback xmlns="">
      <p:transition spd="slow" advTm="12218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9372" y="749202"/>
            <a:ext cx="28439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099EEC2-8E6B-4980-B01C-F10A2E6B74DE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41035" y="1811657"/>
            <a:ext cx="7748373" cy="30177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is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critical path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Has it changed from the baseline?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are the means to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recover the schedule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are the resource requirements?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will it cost?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9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00"/>
    </mc:Choice>
    <mc:Fallback xmlns="">
      <p:transition spd="slow" advTm="431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58987" y="764180"/>
            <a:ext cx="5613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Methods and Tools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10">
            <a:extLst>
              <a:ext uri="{FF2B5EF4-FFF2-40B4-BE49-F238E27FC236}">
                <a16:creationId xmlns:a16="http://schemas.microsoft.com/office/drawing/2014/main" id="{23D49B80-B4E0-41F0-BE46-B13615FD8969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54619" y="2125208"/>
            <a:ext cx="5204394" cy="448944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Critical path analysis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Changes to the primary critical path and key milestones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Impact on near critical path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Float analysis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Impact on overall schedule (total and free float)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A016DE-52FB-4F31-A020-99BF2969A0F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901" y="1151364"/>
            <a:ext cx="5973886" cy="4124971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548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75"/>
    </mc:Choice>
    <mc:Fallback xmlns="">
      <p:transition spd="slow" advTm="66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98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72"/>
    </mc:Choice>
    <mc:Fallback xmlns="">
      <p:transition spd="slow" advTm="2987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721"/>
            <a:ext cx="9374492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68224" y="757114"/>
            <a:ext cx="7206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lang="en-US" sz="2800" dirty="0">
                <a:solidFill>
                  <a:prstClr val="white"/>
                </a:solidFill>
              </a:rPr>
              <a:t>Leveling versus </a:t>
            </a:r>
            <a:r>
              <a:rPr lang="en-US" sz="2800" dirty="0" smtClean="0">
                <a:solidFill>
                  <a:prstClr val="white"/>
                </a:solidFill>
              </a:rPr>
              <a:t>Resource </a:t>
            </a:r>
            <a:r>
              <a:rPr lang="en-US" sz="2800" dirty="0">
                <a:solidFill>
                  <a:prstClr val="white"/>
                </a:solidFill>
              </a:rPr>
              <a:t>smoothing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95927" y="2037450"/>
            <a:ext cx="8275781" cy="201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leveling – This is used when scheduling the production of available resources is limited and needs to be used optimally. 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smoothing – This is used when time constraints are the biggest factor blocking production. </a:t>
            </a:r>
          </a:p>
        </p:txBody>
      </p:sp>
    </p:spTree>
    <p:extLst>
      <p:ext uri="{BB962C8B-B14F-4D97-AF65-F5344CB8AC3E}">
        <p14:creationId xmlns:p14="http://schemas.microsoft.com/office/powerpoint/2010/main" val="305025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946"/>
    </mc:Choice>
    <mc:Fallback xmlns="">
      <p:transition spd="slow" advTm="366946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2742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9722" y="1577607"/>
            <a:ext cx="9235295" cy="396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00"/>
    </mc:Choice>
    <mc:Fallback xmlns="">
      <p:transition spd="slow" advTm="453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51979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509744"/>
            <a:ext cx="990222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Resource Loading in Projects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Resource Loading?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Loading Benefits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Loading Process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Current, and Forecast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Discipline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Analysis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 Leveling versus Resource smoothing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133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56"/>
    </mc:Choice>
    <mc:Fallback xmlns="">
      <p:transition spd="slow" advTm="1835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3878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Estimate Cost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262952" y="1615849"/>
            <a:ext cx="11192844" cy="44399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1825" indent="-285750" algn="just">
              <a:lnSpc>
                <a:spcPct val="150000"/>
              </a:lnSpc>
              <a:defRPr/>
            </a:pPr>
            <a:r>
              <a:rPr lang="en-GB" sz="2000" b="1" dirty="0">
                <a:solidFill>
                  <a:srgbClr val="800000"/>
                </a:solidFill>
                <a:latin typeface="Arial"/>
              </a:rPr>
              <a:t>Three-Point Estimates </a:t>
            </a:r>
          </a:p>
          <a:p>
            <a:pPr marL="877192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fr-FR" sz="2000" dirty="0" err="1">
                <a:solidFill>
                  <a:srgbClr val="000000"/>
                </a:solidFill>
                <a:latin typeface="Arial"/>
              </a:rPr>
              <a:t>Triangular</a:t>
            </a:r>
            <a:r>
              <a:rPr lang="fr-FR" sz="2000" dirty="0">
                <a:solidFill>
                  <a:srgbClr val="000000"/>
                </a:solidFill>
                <a:latin typeface="Arial"/>
              </a:rPr>
              <a:t> Distribution. </a:t>
            </a:r>
          </a:p>
          <a:p>
            <a:pPr marL="1334392" lvl="2" indent="-34290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2400" b="1" dirty="0" err="1">
                <a:solidFill>
                  <a:srgbClr val="002060"/>
                </a:solidFill>
                <a:latin typeface="Arial"/>
              </a:rPr>
              <a:t>cE</a:t>
            </a:r>
            <a:r>
              <a:rPr lang="fr-FR" sz="2400" b="1" dirty="0">
                <a:solidFill>
                  <a:srgbClr val="002060"/>
                </a:solidFill>
                <a:latin typeface="Arial"/>
              </a:rPr>
              <a:t> = (</a:t>
            </a:r>
            <a:r>
              <a:rPr lang="fr-FR" sz="2400" b="1" dirty="0" err="1">
                <a:solidFill>
                  <a:srgbClr val="002060"/>
                </a:solidFill>
                <a:latin typeface="Arial"/>
              </a:rPr>
              <a:t>cO</a:t>
            </a:r>
            <a:r>
              <a:rPr lang="fr-FR" sz="2400" b="1" dirty="0">
                <a:solidFill>
                  <a:srgbClr val="002060"/>
                </a:solidFill>
                <a:latin typeface="Arial"/>
              </a:rPr>
              <a:t> + </a:t>
            </a:r>
            <a:r>
              <a:rPr lang="fr-FR" sz="2400" b="1" dirty="0" err="1">
                <a:solidFill>
                  <a:srgbClr val="002060"/>
                </a:solidFill>
                <a:latin typeface="Arial"/>
              </a:rPr>
              <a:t>cM</a:t>
            </a:r>
            <a:r>
              <a:rPr lang="fr-FR" sz="2400" b="1" dirty="0">
                <a:solidFill>
                  <a:srgbClr val="002060"/>
                </a:solidFill>
                <a:latin typeface="Arial"/>
              </a:rPr>
              <a:t> + </a:t>
            </a:r>
            <a:r>
              <a:rPr lang="fr-FR" sz="2400" b="1" dirty="0" err="1">
                <a:solidFill>
                  <a:srgbClr val="002060"/>
                </a:solidFill>
                <a:latin typeface="Arial"/>
              </a:rPr>
              <a:t>cP</a:t>
            </a:r>
            <a:r>
              <a:rPr lang="fr-FR" sz="2400" b="1" dirty="0">
                <a:solidFill>
                  <a:srgbClr val="002060"/>
                </a:solidFill>
                <a:latin typeface="Arial"/>
              </a:rPr>
              <a:t>) / 3</a:t>
            </a:r>
          </a:p>
          <a:p>
            <a:pPr marL="877192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rgbClr val="000000"/>
                </a:solidFill>
                <a:latin typeface="Arial"/>
              </a:rPr>
              <a:t>Beta Distribution (from a traditional PERT analysis). </a:t>
            </a:r>
          </a:p>
          <a:p>
            <a:pPr marL="1334392" lvl="2" indent="-34290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400" b="1" dirty="0" err="1">
                <a:solidFill>
                  <a:srgbClr val="002060"/>
                </a:solidFill>
                <a:latin typeface="Arial"/>
              </a:rPr>
              <a:t>cE</a:t>
            </a:r>
            <a:r>
              <a:rPr lang="en-US" sz="2400" b="1" dirty="0">
                <a:solidFill>
                  <a:srgbClr val="002060"/>
                </a:solidFill>
                <a:latin typeface="Arial"/>
              </a:rPr>
              <a:t> = (</a:t>
            </a:r>
            <a:r>
              <a:rPr lang="en-US" sz="2400" b="1" dirty="0" err="1">
                <a:solidFill>
                  <a:srgbClr val="002060"/>
                </a:solidFill>
                <a:latin typeface="Arial"/>
              </a:rPr>
              <a:t>cO</a:t>
            </a:r>
            <a:r>
              <a:rPr lang="en-US" sz="2400" b="1" dirty="0">
                <a:solidFill>
                  <a:srgbClr val="002060"/>
                </a:solidFill>
                <a:latin typeface="Arial"/>
              </a:rPr>
              <a:t> + 4cM + </a:t>
            </a:r>
            <a:r>
              <a:rPr lang="en-US" sz="2400" b="1" dirty="0" err="1">
                <a:solidFill>
                  <a:srgbClr val="002060"/>
                </a:solidFill>
                <a:latin typeface="Arial"/>
              </a:rPr>
              <a:t>cP</a:t>
            </a:r>
            <a:r>
              <a:rPr lang="en-US" sz="2400" b="1" dirty="0">
                <a:solidFill>
                  <a:srgbClr val="002060"/>
                </a:solidFill>
                <a:latin typeface="Arial"/>
              </a:rPr>
              <a:t>) / 6</a:t>
            </a:r>
          </a:p>
          <a:p>
            <a:pPr marL="877192" lvl="1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rgbClr val="000000"/>
                </a:solidFill>
                <a:latin typeface="Arial"/>
              </a:rPr>
              <a:t>Standard Deviation = </a:t>
            </a:r>
            <a:r>
              <a:rPr lang="en-US" b="1" dirty="0">
                <a:solidFill>
                  <a:srgbClr val="002060"/>
                </a:solidFill>
                <a:latin typeface="Arial"/>
              </a:rPr>
              <a:t>(Pessimistic-optimistic) / 6 </a:t>
            </a:r>
            <a:endParaRPr lang="en-GB" b="1" dirty="0">
              <a:solidFill>
                <a:srgbClr val="00206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511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538"/>
    </mc:Choice>
    <mc:Fallback xmlns="">
      <p:transition spd="slow" advTm="422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25618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3878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Estimate Cost Techniques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977482" y="1926389"/>
            <a:ext cx="10972800" cy="38113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GB" sz="1800" b="1" dirty="0">
                <a:solidFill>
                  <a:srgbClr val="800000"/>
                </a:solidFill>
                <a:latin typeface="Arial"/>
              </a:rPr>
              <a:t>Earned Value Management (EVM) 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is a methodology that combines scope, schedule, and resource measurements to assess project performance and progress.</a:t>
            </a:r>
          </a:p>
          <a:p>
            <a:pPr marL="107950" indent="3175" algn="just">
              <a:lnSpc>
                <a:spcPct val="150000"/>
              </a:lnSpc>
              <a:defRPr/>
            </a:pPr>
            <a:r>
              <a:rPr lang="en-GB" sz="1800" dirty="0" smtClean="0">
                <a:solidFill>
                  <a:srgbClr val="000000"/>
                </a:solidFill>
                <a:latin typeface="Arial"/>
              </a:rPr>
              <a:t>EVM </a:t>
            </a:r>
            <a:r>
              <a:rPr lang="en-GB" sz="1800" dirty="0">
                <a:solidFill>
                  <a:srgbClr val="000000"/>
                </a:solidFill>
                <a:latin typeface="Arial"/>
              </a:rPr>
              <a:t>can be used for analysis of cost and schedule baselines</a:t>
            </a:r>
          </a:p>
          <a:p>
            <a:pPr marL="107950" indent="3175" algn="just">
              <a:lnSpc>
                <a:spcPct val="150000"/>
              </a:lnSpc>
              <a:defRPr/>
            </a:pPr>
            <a:r>
              <a:rPr lang="en-GB" sz="1800" dirty="0">
                <a:solidFill>
                  <a:srgbClr val="000000"/>
                </a:solidFill>
                <a:latin typeface="Arial"/>
              </a:rPr>
              <a:t>Earned Value Management is carried out using the three main inputs:</a:t>
            </a:r>
          </a:p>
          <a:p>
            <a:pPr marL="627062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GB" sz="1800" dirty="0">
                <a:solidFill>
                  <a:srgbClr val="000000"/>
                </a:solidFill>
                <a:latin typeface="Arial"/>
              </a:rPr>
              <a:t> Planned Value (</a:t>
            </a:r>
            <a:r>
              <a:rPr lang="en-GB" sz="1800" b="1" dirty="0">
                <a:solidFill>
                  <a:srgbClr val="000000"/>
                </a:solidFill>
                <a:latin typeface="Arial"/>
              </a:rPr>
              <a:t>PV)</a:t>
            </a:r>
          </a:p>
          <a:p>
            <a:pPr marL="627062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GB" sz="1800" dirty="0">
                <a:solidFill>
                  <a:srgbClr val="000000"/>
                </a:solidFill>
                <a:latin typeface="Arial"/>
              </a:rPr>
              <a:t> Earned Value (</a:t>
            </a:r>
            <a:r>
              <a:rPr lang="en-GB" sz="1800" b="1" dirty="0">
                <a:solidFill>
                  <a:srgbClr val="000000"/>
                </a:solidFill>
                <a:latin typeface="Arial"/>
              </a:rPr>
              <a:t>EV)</a:t>
            </a:r>
          </a:p>
          <a:p>
            <a:pPr marL="627062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GB" sz="1800" dirty="0">
                <a:solidFill>
                  <a:srgbClr val="000000"/>
                </a:solidFill>
                <a:latin typeface="Arial"/>
              </a:rPr>
              <a:t> Actual Cost (</a:t>
            </a:r>
            <a:r>
              <a:rPr lang="en-GB" sz="1800" b="1" dirty="0">
                <a:solidFill>
                  <a:srgbClr val="000000"/>
                </a:solidFill>
                <a:latin typeface="Arial"/>
              </a:rPr>
              <a:t>AC)</a:t>
            </a:r>
            <a:endParaRPr lang="en-GB" sz="1800" dirty="0">
              <a:solidFill>
                <a:srgbClr val="00000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432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75"/>
    </mc:Choice>
    <mc:Fallback xmlns="">
      <p:transition spd="slow" advTm="181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3346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Earned Value Analysis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38981" y="1892709"/>
            <a:ext cx="10764837" cy="342654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Arial"/>
              </a:rPr>
              <a:t>The earned value (EV), is a measure widely used in construction, </a:t>
            </a: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Arial"/>
              </a:rPr>
              <a:t>Earned Value Management (EVM) is a technique for calculating the 'percent complete' of a control account. </a:t>
            </a:r>
          </a:p>
          <a:p>
            <a:pPr>
              <a:defRPr/>
            </a:pPr>
            <a:endParaRPr lang="en-US" sz="1800" dirty="0">
              <a:solidFill>
                <a:srgbClr val="000000"/>
              </a:solidFill>
              <a:latin typeface="Arial"/>
            </a:endParaRPr>
          </a:p>
          <a:p>
            <a:pPr eaLnBrk="0" hangingPunct="0">
              <a:spcBef>
                <a:spcPct val="0"/>
              </a:spcBef>
              <a:buFont typeface="Wingdings 3" pitchFamily="18" charset="2"/>
              <a:buNone/>
              <a:defRPr/>
            </a:pPr>
            <a:r>
              <a:rPr lang="en-US" altLang="ar-EG" sz="1800" dirty="0">
                <a:solidFill>
                  <a:srgbClr val="000000"/>
                </a:solidFill>
                <a:latin typeface="Arial"/>
              </a:rPr>
              <a:t>"Earned Value Analysis" is an industry standard way to: </a:t>
            </a:r>
            <a:br>
              <a:rPr lang="en-US" altLang="ar-EG" sz="1800" dirty="0">
                <a:solidFill>
                  <a:srgbClr val="000000"/>
                </a:solidFill>
                <a:latin typeface="Arial"/>
              </a:rPr>
            </a:br>
            <a:r>
              <a:rPr lang="en-US" altLang="ar-EG" sz="1800" dirty="0">
                <a:solidFill>
                  <a:srgbClr val="000000"/>
                </a:solidFill>
                <a:latin typeface="Arial"/>
              </a:rPr>
              <a:t>• measure a project's progress, </a:t>
            </a:r>
            <a:br>
              <a:rPr lang="en-US" altLang="ar-EG" sz="1800" dirty="0">
                <a:solidFill>
                  <a:srgbClr val="000000"/>
                </a:solidFill>
                <a:latin typeface="Arial"/>
              </a:rPr>
            </a:br>
            <a:r>
              <a:rPr lang="en-US" altLang="ar-EG" sz="1800" dirty="0">
                <a:solidFill>
                  <a:srgbClr val="000000"/>
                </a:solidFill>
                <a:latin typeface="Arial"/>
              </a:rPr>
              <a:t>• forecast its completion date and final cost, </a:t>
            </a:r>
            <a:br>
              <a:rPr lang="en-US" altLang="ar-EG" sz="1800" dirty="0">
                <a:solidFill>
                  <a:srgbClr val="000000"/>
                </a:solidFill>
                <a:latin typeface="Arial"/>
              </a:rPr>
            </a:br>
            <a:r>
              <a:rPr lang="en-US" altLang="ar-EG" sz="1800" dirty="0">
                <a:solidFill>
                  <a:srgbClr val="000000"/>
                </a:solidFill>
                <a:latin typeface="Arial"/>
              </a:rPr>
              <a:t>• provide schedule and budget variances.</a:t>
            </a:r>
            <a:br>
              <a:rPr lang="en-US" altLang="ar-EG" sz="1800" dirty="0">
                <a:solidFill>
                  <a:srgbClr val="000000"/>
                </a:solidFill>
                <a:latin typeface="Arial"/>
              </a:rPr>
            </a:br>
            <a:endParaRPr lang="en-US" altLang="ar-EG" sz="1800" dirty="0">
              <a:solidFill>
                <a:srgbClr val="00000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905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91"/>
    </mc:Choice>
    <mc:Fallback xmlns="">
      <p:transition spd="slow" advTm="32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4903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EVM Three Main Measurements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66800" y="1876030"/>
            <a:ext cx="11125200" cy="3712362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  <a:defRPr/>
            </a:pPr>
            <a:r>
              <a:rPr lang="en-US" altLang="ar-EG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By integrating three measurements, it provides consistent, numerical indicators with which you can evaluate and compare projects. </a:t>
            </a:r>
          </a:p>
          <a:p>
            <a:pPr marL="0" indent="0">
              <a:buFont typeface="Wingdings 3" charset="2"/>
              <a:buNone/>
              <a:defRPr/>
            </a:pPr>
            <a:endParaRPr lang="en-US" altLang="ar-EG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285750" indent="-285750">
              <a:defRPr/>
            </a:pPr>
            <a:r>
              <a:rPr lang="en-US" sz="1800" b="1" dirty="0">
                <a:solidFill>
                  <a:srgbClr val="C00000"/>
                </a:solidFill>
                <a:latin typeface="Arial"/>
              </a:rPr>
              <a:t>Planned Value (PV) 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= Hourly Rate × Total Hours Planned</a:t>
            </a:r>
          </a:p>
          <a:p>
            <a:pPr marL="285750" indent="-285750"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285750" indent="-285750">
              <a:defRPr/>
            </a:pPr>
            <a:r>
              <a:rPr lang="en-US" sz="1800" b="1" dirty="0">
                <a:solidFill>
                  <a:srgbClr val="C00000"/>
                </a:solidFill>
                <a:latin typeface="Arial"/>
              </a:rPr>
              <a:t>Actual Cost  (AC) 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= Paid Hourly Rate x Actual Hours </a:t>
            </a:r>
          </a:p>
          <a:p>
            <a:pPr marL="285750" indent="-285750"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285750" indent="-285750">
              <a:defRPr/>
            </a:pPr>
            <a:r>
              <a:rPr lang="en-US" sz="1800" b="1" dirty="0">
                <a:solidFill>
                  <a:srgbClr val="C00000"/>
                </a:solidFill>
                <a:latin typeface="Arial"/>
              </a:rPr>
              <a:t>Earned Value  (EV) 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= Total value of work done =  (Project value) x (% Completed)</a:t>
            </a:r>
          </a:p>
          <a:p>
            <a:pPr marL="285750" indent="-285750"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0" indent="0">
              <a:buFont typeface="Wingdings 3" charset="2"/>
              <a:buNone/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Arial"/>
              </a:rPr>
              <a:t>EVM</a:t>
            </a:r>
            <a:r>
              <a:rPr lang="en-US" sz="1800" dirty="0" smtClean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can measure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VARIANCE</a:t>
            </a:r>
            <a:r>
              <a:rPr lang="en-US" sz="1800" dirty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and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PERFORMANCE INDEX</a:t>
            </a:r>
            <a:endParaRPr lang="ar-EG" sz="1800" b="1" dirty="0">
              <a:solidFill>
                <a:srgbClr val="FF000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205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292"/>
    </mc:Choice>
    <mc:Fallback xmlns="">
      <p:transition spd="slow" advTm="267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3121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Basic EVM Formulas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41144" y="1952007"/>
            <a:ext cx="10948219" cy="332556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pitchFamily="18" charset="2"/>
              <a:buNone/>
              <a:defRPr/>
            </a:pPr>
            <a:r>
              <a:rPr lang="en-US" sz="1800" b="1" dirty="0">
                <a:solidFill>
                  <a:srgbClr val="000000"/>
                </a:solidFill>
                <a:latin typeface="Arial"/>
              </a:rPr>
              <a:t>EVM is based on monitoring three aspects along the project in order to reveal the health of the project with the following indices:</a:t>
            </a:r>
          </a:p>
          <a:p>
            <a:pPr marL="0" indent="0">
              <a:buFont typeface="Wingdings 3" pitchFamily="18" charset="2"/>
              <a:buNone/>
              <a:defRPr/>
            </a:pPr>
            <a:r>
              <a:rPr lang="en-US" sz="1800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example of building 10 houses each has a value of US$10,000 expected to be completed in 10 Months in proportion):</a:t>
            </a:r>
          </a:p>
          <a:p>
            <a:pPr marL="0" indent="0"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"/>
              </a:rPr>
              <a:t>Planned </a:t>
            </a:r>
            <a:r>
              <a:rPr lang="en-US" sz="1800" b="1" dirty="0">
                <a:solidFill>
                  <a:srgbClr val="C00000"/>
                </a:solidFill>
                <a:latin typeface="Arial"/>
              </a:rPr>
              <a:t>Value (PV)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 — The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budgeted value</a:t>
            </a:r>
            <a:r>
              <a:rPr lang="en-US" sz="1800" dirty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of the work completed so far at a specific date</a:t>
            </a:r>
            <a:br>
              <a:rPr lang="en-US" sz="1800" dirty="0">
                <a:solidFill>
                  <a:srgbClr val="000000"/>
                </a:solidFill>
                <a:latin typeface="Arial"/>
              </a:rPr>
            </a:br>
            <a:r>
              <a:rPr lang="en-US" sz="1800" b="1" dirty="0">
                <a:solidFill>
                  <a:srgbClr val="000000"/>
                </a:solidFill>
                <a:latin typeface="Arial"/>
              </a:rPr>
              <a:t>example: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 at end of Month 4, altogether 4 houses should be completed, the PV is US$40,000</a:t>
            </a:r>
          </a:p>
          <a:p>
            <a:pPr marL="0" indent="0"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"/>
              </a:rPr>
              <a:t>Earned </a:t>
            </a:r>
            <a:r>
              <a:rPr lang="en-US" sz="1800" b="1" dirty="0">
                <a:solidFill>
                  <a:srgbClr val="C00000"/>
                </a:solidFill>
                <a:latin typeface="Arial"/>
              </a:rPr>
              <a:t>Value (EV)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 — The 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achieved value</a:t>
            </a:r>
            <a:r>
              <a:rPr lang="en-US" sz="1800" dirty="0">
                <a:solidFill>
                  <a:srgbClr val="FF0000"/>
                </a:solidFill>
                <a:latin typeface="Arial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of the work completed so far at a specific date </a:t>
            </a:r>
          </a:p>
          <a:p>
            <a:pPr marL="0" indent="0">
              <a:buFont typeface="Wingdings 3" pitchFamily="18" charset="2"/>
              <a:buNone/>
              <a:defRPr/>
            </a:pPr>
            <a:r>
              <a:rPr lang="en-US" sz="1800" b="1" dirty="0">
                <a:solidFill>
                  <a:srgbClr val="000000"/>
                </a:solidFill>
                <a:latin typeface="Arial"/>
              </a:rPr>
              <a:t>example: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 by end of Month 4, only 3 houses are completed, the EV is US$30,000</a:t>
            </a:r>
          </a:p>
          <a:p>
            <a:pPr marL="0" indent="0"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"/>
              </a:rPr>
              <a:t>Actual </a:t>
            </a:r>
            <a:r>
              <a:rPr lang="en-US" sz="1800" b="1" dirty="0">
                <a:solidFill>
                  <a:srgbClr val="C00000"/>
                </a:solidFill>
                <a:latin typeface="Arial"/>
              </a:rPr>
              <a:t>Cost (AC)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 — The total expenditure for the work so far at a specific date</a:t>
            </a:r>
            <a:br>
              <a:rPr lang="en-US" sz="1800" dirty="0">
                <a:solidFill>
                  <a:srgbClr val="000000"/>
                </a:solidFill>
                <a:latin typeface="Arial"/>
              </a:rPr>
            </a:br>
            <a:r>
              <a:rPr lang="en-US" sz="1800" b="1" dirty="0">
                <a:solidFill>
                  <a:srgbClr val="000000"/>
                </a:solidFill>
                <a:latin typeface="Arial"/>
              </a:rPr>
              <a:t>example: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 by end of Month 4,  $35,000 was spent, the AC is  $35,000</a:t>
            </a:r>
          </a:p>
          <a:p>
            <a:pPr marL="0" indent="0">
              <a:defRPr/>
            </a:pPr>
            <a:endParaRPr lang="ar-EG" sz="2000" dirty="0">
              <a:solidFill>
                <a:srgbClr val="00000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682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092"/>
    </mc:Choice>
    <mc:Fallback xmlns="">
      <p:transition spd="slow" advTm="159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4192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Schedule and Cost Variance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51740" y="1952007"/>
            <a:ext cx="11277600" cy="501199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800" b="1" dirty="0">
                <a:solidFill>
                  <a:srgbClr val="C00000"/>
                </a:solidFill>
                <a:latin typeface="Arial"/>
              </a:rPr>
              <a:t>Schedule Variance (SV)</a:t>
            </a:r>
            <a:r>
              <a:rPr lang="en-US" sz="1800" dirty="0">
                <a:solidFill>
                  <a:srgbClr val="C00000"/>
                </a:solidFill>
                <a:latin typeface="Arial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— difference between PV and EV, to tell whether the project work is </a:t>
            </a: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Arial"/>
              </a:rPr>
              <a:t>                                              ahead of / on / behind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schedule</a:t>
            </a:r>
            <a:r>
              <a:rPr lang="en-US" sz="1800" dirty="0">
                <a:solidFill>
                  <a:srgbClr val="FF0000"/>
                </a:solidFill>
                <a:latin typeface="Arial"/>
              </a:rPr>
              <a:t> </a:t>
            </a:r>
          </a:p>
          <a:p>
            <a:pPr>
              <a:defRPr/>
            </a:pPr>
            <a:endParaRPr lang="en-US" sz="1800" dirty="0">
              <a:solidFill>
                <a:srgbClr val="000000"/>
              </a:solidFill>
              <a:latin typeface="Arial"/>
            </a:endParaRPr>
          </a:p>
          <a:p>
            <a:pPr lvl="1">
              <a:defRPr/>
            </a:pPr>
            <a:r>
              <a:rPr lang="en-US" sz="1800" b="1" dirty="0">
                <a:solidFill>
                  <a:srgbClr val="000000"/>
                </a:solidFill>
                <a:latin typeface="Arial"/>
              </a:rPr>
              <a:t>SV = EV – PV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/>
            </a:r>
            <a:br>
              <a:rPr lang="en-US" sz="1800" dirty="0">
                <a:solidFill>
                  <a:srgbClr val="000000"/>
                </a:solidFill>
                <a:latin typeface="Arial"/>
              </a:rPr>
            </a:br>
            <a:r>
              <a:rPr lang="en-US" sz="1800" dirty="0">
                <a:solidFill>
                  <a:srgbClr val="000000"/>
                </a:solidFill>
                <a:latin typeface="Arial"/>
              </a:rPr>
              <a:t>If the project is behind schedule the SV will be negative (i.e. achieved less than what planned)</a:t>
            </a:r>
            <a:br>
              <a:rPr lang="en-US" sz="1800" dirty="0">
                <a:solidFill>
                  <a:srgbClr val="000000"/>
                </a:solidFill>
                <a:latin typeface="Arial"/>
              </a:rPr>
            </a:br>
            <a:r>
              <a:rPr lang="en-US" sz="1800" dirty="0">
                <a:solidFill>
                  <a:srgbClr val="000000"/>
                </a:solidFill>
                <a:latin typeface="Arial"/>
              </a:rPr>
              <a:t>If the project is on schedule the SV = 0</a:t>
            </a:r>
            <a:br>
              <a:rPr lang="en-US" sz="1800" dirty="0">
                <a:solidFill>
                  <a:srgbClr val="000000"/>
                </a:solidFill>
                <a:latin typeface="Arial"/>
              </a:rPr>
            </a:br>
            <a:r>
              <a:rPr lang="en-US" sz="1800" dirty="0">
                <a:solidFill>
                  <a:srgbClr val="000000"/>
                </a:solidFill>
                <a:latin typeface="Arial"/>
              </a:rPr>
              <a:t>If the project is ahead of schedule the SV will be positive (i.e. achieved more than what planned)</a:t>
            </a:r>
          </a:p>
          <a:p>
            <a:pPr lvl="1">
              <a:defRPr/>
            </a:pPr>
            <a:endParaRPr lang="en-US" sz="1800" dirty="0">
              <a:solidFill>
                <a:srgbClr val="000000"/>
              </a:solidFill>
              <a:latin typeface="Arial"/>
            </a:endParaRPr>
          </a:p>
          <a:p>
            <a:pPr lvl="1">
              <a:defRPr/>
            </a:pPr>
            <a:r>
              <a:rPr lang="en-US" sz="1800" b="1" dirty="0">
                <a:solidFill>
                  <a:srgbClr val="000000"/>
                </a:solidFill>
                <a:latin typeface="Arial"/>
              </a:rPr>
              <a:t>example:</a:t>
            </a:r>
            <a:r>
              <a:rPr lang="en-US" sz="1800" dirty="0">
                <a:solidFill>
                  <a:srgbClr val="000000"/>
                </a:solidFill>
                <a:latin typeface="Arial"/>
              </a:rPr>
              <a:t> by end of Month 4, the SV = EV – PV = US$30,000 – US$40,000 = -US$10,000 (behind schedule)</a:t>
            </a:r>
          </a:p>
          <a:p>
            <a:pPr lvl="1">
              <a:defRPr/>
            </a:pPr>
            <a:endParaRPr lang="en-US" sz="1800" dirty="0">
              <a:solidFill>
                <a:srgbClr val="000000"/>
              </a:solidFill>
              <a:latin typeface="Arial"/>
            </a:endParaRPr>
          </a:p>
          <a:p>
            <a:pPr lvl="1">
              <a:defRPr/>
            </a:pPr>
            <a:endParaRPr lang="en-US" dirty="0">
              <a:solidFill>
                <a:srgbClr val="000000"/>
              </a:solidFill>
              <a:latin typeface="Arial"/>
            </a:endParaRPr>
          </a:p>
          <a:p>
            <a:pPr>
              <a:defRPr/>
            </a:pPr>
            <a:endParaRPr lang="ar-EG" dirty="0">
              <a:solidFill>
                <a:srgbClr val="00000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757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274"/>
    </mc:Choice>
    <mc:Fallback xmlns="">
      <p:transition spd="slow" advTm="96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4192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 and Cost Variance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95075" y="1768808"/>
            <a:ext cx="11277600" cy="374017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Cost Variance (CV)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— difference between PV and AC, to tell whether the project work is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                                    under / on / over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budget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CV = EV – AC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/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If the project is over budget the CV will be negative (i.e. achieved less than spent)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If the project is on budget the CV = 0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If the project is under budget the CV will be positive (i.e. achieved more than spent)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example: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by end of Month 4, the CV = EV – AC =  $30,000 –  $35,000 = - $5000 (over budget)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9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20"/>
    </mc:Choice>
    <mc:Fallback xmlns="">
      <p:transition spd="slow" advTm="89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5692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Schedule and Cost Performance Index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173167" y="2037450"/>
            <a:ext cx="10363200" cy="3240122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800" b="1" dirty="0">
                <a:solidFill>
                  <a:srgbClr val="C00000"/>
                </a:solidFill>
                <a:latin typeface="Arial"/>
              </a:rPr>
              <a:t>Schedule Performance Index (SPI)</a:t>
            </a:r>
            <a:r>
              <a:rPr lang="en-US" sz="1800" dirty="0">
                <a:solidFill>
                  <a:srgbClr val="C00000"/>
                </a:solidFill>
                <a:latin typeface="Arial"/>
              </a:rPr>
              <a:t>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— ratio between EV and PV, to reflect whether the project work is ahead of / on / behind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schedule in relative terms</a:t>
            </a:r>
            <a:r>
              <a:rPr lang="en-US" sz="1800" dirty="0">
                <a:solidFill>
                  <a:srgbClr val="FF0000"/>
                </a:solidFill>
                <a:latin typeface="Arial"/>
              </a:rPr>
              <a:t> </a:t>
            </a:r>
          </a:p>
          <a:p>
            <a:pPr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1544" lvl="1" indent="0">
              <a:buFont typeface="Arial" panose="020B0604020202020204" pitchFamily="34" charset="0"/>
              <a:buNone/>
              <a:defRPr/>
            </a:pPr>
            <a:r>
              <a:rPr lang="en-US" sz="1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SPI = EV/PV</a:t>
            </a:r>
            <a:br>
              <a:rPr lang="en-US" sz="1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</a:b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If the project is behind schedule      the SPI &lt; 1 (i.e. achieved less than what planned)</a:t>
            </a:r>
            <a:b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</a:b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If the project is on schedule              the SPI = 1</a:t>
            </a:r>
            <a:b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</a:b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If the project is ahead of schedule  the SPI &gt; 1 (i.e. achieved more than what planned)</a:t>
            </a:r>
          </a:p>
          <a:p>
            <a:pPr marL="1544" lvl="1" indent="0">
              <a:buFont typeface="Arial" panose="020B0604020202020204" pitchFamily="34" charset="0"/>
              <a:buNone/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1544" lvl="1" indent="0">
              <a:buFont typeface="Arial" panose="020B0604020202020204" pitchFamily="34" charset="0"/>
              <a:buNone/>
              <a:defRPr/>
            </a:pPr>
            <a:r>
              <a:rPr lang="en-US" sz="1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example: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 by end of week 4, the SPI = EV/PV = US$30,000/US$40,000 = 0.75 (behind schedule)</a:t>
            </a:r>
          </a:p>
          <a:p>
            <a:pPr marL="1544" lvl="1" indent="0">
              <a:buFont typeface="Arial" panose="020B0604020202020204" pitchFamily="34" charset="0"/>
              <a:buNone/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72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221"/>
    </mc:Choice>
    <mc:Fallback xmlns="">
      <p:transition spd="slow" advTm="221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8623386" cy="1952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8587" y="757115"/>
            <a:ext cx="5692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</a:rPr>
              <a:t>Schedule and Cost Performance Index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97237" y="1952007"/>
            <a:ext cx="11019503" cy="455233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800" b="1" dirty="0">
                <a:solidFill>
                  <a:srgbClr val="C00000"/>
                </a:solidFill>
                <a:latin typeface="Arial"/>
              </a:rPr>
              <a:t>Cost Performance Index (CPI) 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— ratio between EV and AC, to reflect whether the project work is </a:t>
            </a:r>
          </a:p>
          <a:p>
            <a:pPr>
              <a:defRPr/>
            </a:pP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                                                        under / on / over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budget in relative terms</a:t>
            </a:r>
            <a:r>
              <a:rPr lang="en-US" sz="1800" dirty="0">
                <a:solidFill>
                  <a:srgbClr val="FF0000"/>
                </a:solidFill>
                <a:latin typeface="Arial"/>
              </a:rPr>
              <a:t> </a:t>
            </a:r>
          </a:p>
          <a:p>
            <a:pPr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1544" lvl="1" indent="0">
              <a:buFont typeface="Arial" panose="020B0604020202020204" pitchFamily="34" charset="0"/>
              <a:buNone/>
              <a:defRPr/>
            </a:pPr>
            <a:r>
              <a:rPr lang="en-US" sz="1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CPI = EV/AC</a:t>
            </a:r>
            <a:br>
              <a:rPr lang="en-US" sz="1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</a:b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If the project is over budget    the CPI &lt; 1 (i.e. achieved less than spent)</a:t>
            </a:r>
            <a:b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</a:b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If the project is on budget       the CPI = 1</a:t>
            </a:r>
            <a:b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</a:b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If the project is under budget the CPI &gt; 1 (i.e. achieved more than spent)</a:t>
            </a:r>
          </a:p>
          <a:p>
            <a:pPr marL="1544" lvl="1" indent="0">
              <a:buFont typeface="Arial" panose="020B0604020202020204" pitchFamily="34" charset="0"/>
              <a:buNone/>
              <a:defRPr/>
            </a:pPr>
            <a:endParaRPr lang="en-US" sz="1800" b="1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  <a:p>
            <a:pPr marL="1544" lvl="1" indent="0">
              <a:buFont typeface="Arial" panose="020B0604020202020204" pitchFamily="34" charset="0"/>
              <a:buNone/>
              <a:defRPr/>
            </a:pPr>
            <a:r>
              <a:rPr lang="en-US" sz="1800" b="1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example:</a:t>
            </a:r>
            <a:r>
              <a:rPr lang="en-US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Arial"/>
              </a:rPr>
              <a:t> by end of week 4, the CPI = EV/AC =  $30,000/ $35,000 = 0.86 (over budget)</a:t>
            </a:r>
          </a:p>
          <a:p>
            <a:pPr>
              <a:defRPr/>
            </a:pPr>
            <a:r>
              <a:rPr lang="en-US" sz="1800" b="1" dirty="0" smtClean="0">
                <a:solidFill>
                  <a:srgbClr val="FF0000"/>
                </a:solidFill>
                <a:latin typeface="Arial"/>
              </a:rPr>
              <a:t>Note </a:t>
            </a:r>
            <a:r>
              <a:rPr lang="en-US" sz="1800" b="1" dirty="0">
                <a:solidFill>
                  <a:srgbClr val="FF0000"/>
                </a:solidFill>
                <a:latin typeface="Arial"/>
              </a:rPr>
              <a:t>both SV and SPI / CV and CPI give similar information on schedule / budget but the indices will give more insights into the actual performance with a meaning comparison.</a:t>
            </a:r>
          </a:p>
          <a:p>
            <a:pPr marL="1544" lvl="1" indent="0">
              <a:buFont typeface="Arial" panose="020B0604020202020204" pitchFamily="34" charset="0"/>
              <a:buNone/>
              <a:defRPr/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287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601"/>
    </mc:Choice>
    <mc:Fallback xmlns="">
      <p:transition spd="slow" advTm="174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784" y="233778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51978" y="236724"/>
            <a:ext cx="2332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F3DC06-2065-4370-AFAD-7687BD61FBF1}"/>
              </a:ext>
            </a:extLst>
          </p:cNvPr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128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982"/>
    </mc:Choice>
    <mc:Fallback xmlns="">
      <p:transition spd="slow" advTm="15298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B19432A5-C637-4096-9E35-1C940F766E22}_134.png&quot;/&gt;&lt;left val=&quot;37&quot;/&gt;&lt;top val=&quot;124&quot;/&gt;&lt;width val=&quot;639&quot;/&gt;&lt;height val=&quot;329&quot;/&gt;&lt;hasText val=&quot;1&quot;/&gt;&lt;/Image&gt;&lt;/ThreeDShapeInfo&gt;"/>
  <p:tag name="PRESENTER_SHAPETEXTINFO" val="&lt;ShapeTextInfo&gt;&lt;TableIndex row=&quot;-1&quot; col=&quot;-1&quot;&gt;&lt;linesCount val=&quot;10&quot;/&gt;&lt;lineCharCount val=&quot;18&quot;/&gt;&lt;lineCharCount val=&quot;37&quot;/&gt;&lt;lineCharCount val=&quot;67&quot;/&gt;&lt;lineCharCount val=&quot;74&quot;/&gt;&lt;lineCharCount val=&quot;17&quot;/&gt;&lt;lineCharCount val=&quot;73&quot;/&gt;&lt;lineCharCount val=&quot;74&quot;/&gt;&lt;lineCharCount val=&quot;18&quot;/&gt;&lt;lineCharCount val=&quot;44&quot;/&gt;&lt;lineCharCount val=&quot;21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B19432A5-C637-4096-9E35-1C940F766E22}_134.png&quot;/&gt;&lt;left val=&quot;37&quot;/&gt;&lt;top val=&quot;124&quot;/&gt;&lt;width val=&quot;639&quot;/&gt;&lt;height val=&quot;329&quot;/&gt;&lt;hasText val=&quot;1&quot;/&gt;&lt;/Image&gt;&lt;/ThreeDShapeInfo&gt;"/>
  <p:tag name="PRESENTER_SHAPETEXTINFO" val="&lt;ShapeTextInfo&gt;&lt;TableIndex row=&quot;-1&quot; col=&quot;-1&quot;&gt;&lt;linesCount val=&quot;10&quot;/&gt;&lt;lineCharCount val=&quot;18&quot;/&gt;&lt;lineCharCount val=&quot;37&quot;/&gt;&lt;lineCharCount val=&quot;67&quot;/&gt;&lt;lineCharCount val=&quot;74&quot;/&gt;&lt;lineCharCount val=&quot;17&quot;/&gt;&lt;lineCharCount val=&quot;73&quot;/&gt;&lt;lineCharCount val=&quot;74&quot;/&gt;&lt;lineCharCount val=&quot;18&quot;/&gt;&lt;lineCharCount val=&quot;44&quot;/&gt;&lt;lineCharCount val=&quot;2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0290145A-47CC-4128-9329-5A6794181221}_139.png&quot;/&gt;&lt;left val=&quot;37&quot;/&gt;&lt;top val=&quot;117&quot;/&gt;&lt;width val=&quot;354&quot;/&gt;&lt;height val=&quot;344&quot;/&gt;&lt;hasText val=&quot;1&quot;/&gt;&lt;/Image&gt;&lt;/ThreeDShapeInfo&gt;"/>
  <p:tag name="PRESENTER_SHAPETEXTINFO" val="&lt;ShapeTextInfo&gt;&lt;TableIndex row=&quot;-1&quot; col=&quot;-1&quot;&gt;&lt;linesCount val=&quot;15&quot;/&gt;&lt;lineCharCount val=&quot;28&quot;/&gt;&lt;lineCharCount val=&quot;36&quot;/&gt;&lt;lineCharCount val=&quot;10&quot;/&gt;&lt;lineCharCount val=&quot;38&quot;/&gt;&lt;lineCharCount val=&quot;42&quot;/&gt;&lt;lineCharCount val=&quot;11&quot;/&gt;&lt;lineCharCount val=&quot;39&quot;/&gt;&lt;lineCharCount val=&quot;9&quot;/&gt;&lt;lineCharCount val=&quot;27&quot;/&gt;&lt;lineCharCount val=&quot;34&quot;/&gt;&lt;lineCharCount val=&quot;34&quot;/&gt;&lt;lineCharCount val=&quot;11&quot;/&gt;&lt;lineCharCount val=&quot;36&quot;/&gt;&lt;lineCharCount val=&quot;19&quot;/&gt;&lt;lineCharCount val=&quot;1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0290145A-47CC-4128-9329-5A6794181221}_139.png&quot;/&gt;&lt;left val=&quot;37&quot;/&gt;&lt;top val=&quot;117&quot;/&gt;&lt;width val=&quot;354&quot;/&gt;&lt;height val=&quot;344&quot;/&gt;&lt;hasText val=&quot;1&quot;/&gt;&lt;/Image&gt;&lt;/ThreeDShapeInfo&gt;"/>
  <p:tag name="PRESENTER_SHAPETEXTINFO" val="&lt;ShapeTextInfo&gt;&lt;TableIndex row=&quot;-1&quot; col=&quot;-1&quot;&gt;&lt;linesCount val=&quot;15&quot;/&gt;&lt;lineCharCount val=&quot;28&quot;/&gt;&lt;lineCharCount val=&quot;36&quot;/&gt;&lt;lineCharCount val=&quot;10&quot;/&gt;&lt;lineCharCount val=&quot;38&quot;/&gt;&lt;lineCharCount val=&quot;42&quot;/&gt;&lt;lineCharCount val=&quot;11&quot;/&gt;&lt;lineCharCount val=&quot;39&quot;/&gt;&lt;lineCharCount val=&quot;9&quot;/&gt;&lt;lineCharCount val=&quot;27&quot;/&gt;&lt;lineCharCount val=&quot;34&quot;/&gt;&lt;lineCharCount val=&quot;34&quot;/&gt;&lt;lineCharCount val=&quot;11&quot;/&gt;&lt;lineCharCount val=&quot;36&quot;/&gt;&lt;lineCharCount val=&quot;19&quot;/&gt;&lt;lineCharCount val=&quot;1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A24C889-1D4B-4E73-A560-5767B421D4E1}_140.png&quot;/&gt;&lt;left val=&quot;37&quot;/&gt;&lt;top val=&quot;141&quot;/&gt;&lt;width val=&quot;278&quot;/&gt;&lt;height val=&quot;318&quot;/&gt;&lt;hasText val=&quot;1&quot;/&gt;&lt;/Image&gt;&lt;/ThreeDShapeInfo&gt;"/>
  <p:tag name="PRESENTER_SHAPETEXTINFO" val="&lt;ShapeTextInfo&gt;&lt;TableIndex row=&quot;-1&quot; col=&quot;-1&quot;&gt;&lt;linesCount val=&quot;11&quot;/&gt;&lt;lineCharCount val=&quot;23&quot;/&gt;&lt;lineCharCount val=&quot;32&quot;/&gt;&lt;lineCharCount val=&quot;24&quot;/&gt;&lt;lineCharCount val=&quot;29&quot;/&gt;&lt;lineCharCount val=&quot;15&quot;/&gt;&lt;lineCharCount val=&quot;27&quot;/&gt;&lt;lineCharCount val=&quot;23&quot;/&gt;&lt;lineCharCount val=&quot;18&quot;/&gt;&lt;lineCharCount val=&quot;25&quot;/&gt;&lt;lineCharCount val=&quot;27&quot;/&gt;&lt;lineCharCount val=&quot;10&quot;/&gt;&lt;/TableIndex&gt;&lt;/ShapeText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|27.7|272.3|3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41.5|38.8|14.6|10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7.6|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5|165.5|23.6|69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6|65.9|11.9|41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3.1|57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3.4|4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39.4|22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5|81.6|42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4095</TotalTime>
  <Words>1824</Words>
  <Application>Microsoft Office PowerPoint</Application>
  <PresentationFormat>Widescreen</PresentationFormat>
  <Paragraphs>284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Arial</vt:lpstr>
      <vt:lpstr>Calibri</vt:lpstr>
      <vt:lpstr>Calibri Light</vt:lpstr>
      <vt:lpstr>Courier New</vt:lpstr>
      <vt:lpstr>Impact</vt:lpstr>
      <vt:lpstr>Tajawal Medium</vt:lpstr>
      <vt:lpstr>Trebuchet MS</vt:lpstr>
      <vt:lpstr>Wingdings</vt:lpstr>
      <vt:lpstr>Wingdings 2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Nael Y Zabel</cp:lastModifiedBy>
  <cp:revision>527</cp:revision>
  <dcterms:created xsi:type="dcterms:W3CDTF">2021-08-03T13:03:26Z</dcterms:created>
  <dcterms:modified xsi:type="dcterms:W3CDTF">2022-08-04T22:54:21Z</dcterms:modified>
</cp:coreProperties>
</file>